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Lst>
  <p:notesMasterIdLst>
    <p:notesMasterId r:id="rId82"/>
  </p:notesMasterIdLst>
  <p:handoutMasterIdLst>
    <p:handoutMasterId r:id="rId83"/>
  </p:handoutMasterIdLst>
  <p:sldIdLst>
    <p:sldId id="256" r:id="rId29"/>
    <p:sldId id="305" r:id="rId30"/>
    <p:sldId id="367" r:id="rId31"/>
    <p:sldId id="259" r:id="rId32"/>
    <p:sldId id="306" r:id="rId33"/>
    <p:sldId id="279" r:id="rId34"/>
    <p:sldId id="308" r:id="rId35"/>
    <p:sldId id="307" r:id="rId36"/>
    <p:sldId id="309" r:id="rId37"/>
    <p:sldId id="281" r:id="rId38"/>
    <p:sldId id="280" r:id="rId39"/>
    <p:sldId id="310" r:id="rId40"/>
    <p:sldId id="311" r:id="rId41"/>
    <p:sldId id="362" r:id="rId42"/>
    <p:sldId id="312" r:id="rId43"/>
    <p:sldId id="363" r:id="rId44"/>
    <p:sldId id="314" r:id="rId45"/>
    <p:sldId id="315" r:id="rId46"/>
    <p:sldId id="276" r:id="rId47"/>
    <p:sldId id="316" r:id="rId48"/>
    <p:sldId id="317" r:id="rId49"/>
    <p:sldId id="354" r:id="rId50"/>
    <p:sldId id="355" r:id="rId51"/>
    <p:sldId id="320" r:id="rId52"/>
    <p:sldId id="321" r:id="rId53"/>
    <p:sldId id="319" r:id="rId54"/>
    <p:sldId id="282" r:id="rId55"/>
    <p:sldId id="353" r:id="rId56"/>
    <p:sldId id="346" r:id="rId57"/>
    <p:sldId id="348" r:id="rId58"/>
    <p:sldId id="356" r:id="rId59"/>
    <p:sldId id="349" r:id="rId60"/>
    <p:sldId id="350" r:id="rId61"/>
    <p:sldId id="351" r:id="rId62"/>
    <p:sldId id="352" r:id="rId63"/>
    <p:sldId id="368" r:id="rId64"/>
    <p:sldId id="333" r:id="rId65"/>
    <p:sldId id="334" r:id="rId66"/>
    <p:sldId id="359" r:id="rId67"/>
    <p:sldId id="360" r:id="rId68"/>
    <p:sldId id="361" r:id="rId69"/>
    <p:sldId id="370" r:id="rId70"/>
    <p:sldId id="335" r:id="rId71"/>
    <p:sldId id="338" r:id="rId72"/>
    <p:sldId id="285" r:id="rId73"/>
    <p:sldId id="358" r:id="rId74"/>
    <p:sldId id="337" r:id="rId75"/>
    <p:sldId id="336" r:id="rId76"/>
    <p:sldId id="357" r:id="rId77"/>
    <p:sldId id="366" r:id="rId78"/>
    <p:sldId id="339" r:id="rId79"/>
    <p:sldId id="365" r:id="rId80"/>
    <p:sldId id="340" r:id="rId81"/>
  </p:sldIdLst>
  <p:sldSz cx="13003213" cy="9752013"/>
  <p:notesSz cx="6858000" cy="9144000"/>
  <p:defaultTex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a:srgbClr val="0000FF"/>
    <a:srgbClr val="0070C0"/>
    <a:srgbClr val="FFFF00"/>
    <a:srgbClr val="C0FFB6"/>
    <a:srgbClr val="004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p:restoredTop sz="50000" autoAdjust="0"/>
  </p:normalViewPr>
  <p:slideViewPr>
    <p:cSldViewPr>
      <p:cViewPr varScale="1">
        <p:scale>
          <a:sx n="60" d="100"/>
          <a:sy n="60" d="100"/>
        </p:scale>
        <p:origin x="1608" y="18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224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tableStyles" Target="tableStyles.xml"/><Relationship Id="rId61" Type="http://schemas.openxmlformats.org/officeDocument/2006/relationships/slide" Target="slides/slide33.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FFDEA3-DE62-5748-B08F-A55EDB818D50}" type="datetimeFigureOut">
              <a:rPr lang="en-US" smtClean="0"/>
              <a:t>1/16/20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87693-1090-C54A-9912-2240EF636041}" type="slidenum">
              <a:rPr lang="en-US" smtClean="0"/>
              <a:t>‹#›</a:t>
            </a:fld>
            <a:endParaRPr lang="en-US"/>
          </a:p>
        </p:txBody>
      </p:sp>
    </p:spTree>
    <p:extLst>
      <p:ext uri="{BB962C8B-B14F-4D97-AF65-F5344CB8AC3E}">
        <p14:creationId xmlns:p14="http://schemas.microsoft.com/office/powerpoint/2010/main" val="167004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0"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1"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2"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3" name="Rectangle 7"/>
          <p:cNvSpPr>
            <a:spLocks noGrp="1" noRot="1" noChangeAspect="1" noChangeArrowheads="1"/>
          </p:cNvSpPr>
          <p:nvPr>
            <p:ph type="sldImg"/>
          </p:nvPr>
        </p:nvSpPr>
        <p:spPr bwMode="auto">
          <a:xfrm>
            <a:off x="-11798300" y="-11798300"/>
            <a:ext cx="11788775" cy="12482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9704" name="Rectangle 8"/>
          <p:cNvSpPr>
            <a:spLocks noGrp="1" noChangeArrowheads="1"/>
          </p:cNvSpPr>
          <p:nvPr>
            <p:ph type="body"/>
          </p:nvPr>
        </p:nvSpPr>
        <p:spPr bwMode="auto">
          <a:xfrm>
            <a:off x="685800" y="4343400"/>
            <a:ext cx="5475288" cy="4103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3624366547"/>
      </p:ext>
    </p:extLst>
  </p:cSld>
  <p:clrMap bg1="lt1" tx1="dk1" bg2="lt2" tx2="dk2" accent1="accent1" accent2="accent2" accent3="accent3" accent4="accent4" accent5="accent5" accent6="accent6" hlink="hlink" folHlink="folHlink"/>
  <p:hf hdr="0" ftr="0" dt="0"/>
  <p:notesStyle>
    <a:lvl1pPr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120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647040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819592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399211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011449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85390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5901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6902043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2643782-7F98-C240-B400-941BC47D0265}" type="slidenum">
              <a:rPr lang="en-US"/>
              <a:pPr>
                <a:defRPr/>
              </a:pPr>
              <a:t>‹#›</a:t>
            </a:fld>
            <a:endParaRPr lang="en-US"/>
          </a:p>
        </p:txBody>
      </p:sp>
    </p:spTree>
    <p:extLst>
      <p:ext uri="{BB962C8B-B14F-4D97-AF65-F5344CB8AC3E}">
        <p14:creationId xmlns:p14="http://schemas.microsoft.com/office/powerpoint/2010/main" val="4064655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B8CBC84-CF0E-6748-9A51-2D6D5BE0CA0C}" type="slidenum">
              <a:rPr lang="en-US"/>
              <a:pPr>
                <a:defRPr/>
              </a:pPr>
              <a:t>‹#›</a:t>
            </a:fld>
            <a:endParaRPr lang="en-US"/>
          </a:p>
        </p:txBody>
      </p:sp>
    </p:spTree>
    <p:extLst>
      <p:ext uri="{BB962C8B-B14F-4D97-AF65-F5344CB8AC3E}">
        <p14:creationId xmlns:p14="http://schemas.microsoft.com/office/powerpoint/2010/main" val="24075393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24813F10-CD68-2443-9E49-10ABB37826FC}" type="slidenum">
              <a:rPr lang="en-US"/>
              <a:pPr>
                <a:defRPr/>
              </a:pPr>
              <a:t>‹#›</a:t>
            </a:fld>
            <a:endParaRPr lang="en-US"/>
          </a:p>
        </p:txBody>
      </p:sp>
    </p:spTree>
    <p:extLst>
      <p:ext uri="{BB962C8B-B14F-4D97-AF65-F5344CB8AC3E}">
        <p14:creationId xmlns:p14="http://schemas.microsoft.com/office/powerpoint/2010/main" val="23467616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F60AE281-65E5-9D4B-9BFC-76737B3E54BF}" type="slidenum">
              <a:rPr lang="en-US"/>
              <a:pPr>
                <a:defRPr/>
              </a:pPr>
              <a:t>‹#›</a:t>
            </a:fld>
            <a:endParaRPr lang="en-US"/>
          </a:p>
        </p:txBody>
      </p:sp>
    </p:spTree>
    <p:extLst>
      <p:ext uri="{BB962C8B-B14F-4D97-AF65-F5344CB8AC3E}">
        <p14:creationId xmlns:p14="http://schemas.microsoft.com/office/powerpoint/2010/main" val="3490866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057C0DD2-435F-FE47-B667-B04FA794E616}" type="slidenum">
              <a:rPr lang="en-US"/>
              <a:pPr>
                <a:defRPr/>
              </a:pPr>
              <a:t>‹#›</a:t>
            </a:fld>
            <a:endParaRPr lang="en-US"/>
          </a:p>
        </p:txBody>
      </p:sp>
    </p:spTree>
    <p:extLst>
      <p:ext uri="{BB962C8B-B14F-4D97-AF65-F5344CB8AC3E}">
        <p14:creationId xmlns:p14="http://schemas.microsoft.com/office/powerpoint/2010/main" val="8660675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B79ACD1A-655D-1C4C-8EFA-3B465160B240}" type="slidenum">
              <a:rPr lang="en-US"/>
              <a:pPr>
                <a:defRPr/>
              </a:pPr>
              <a:t>‹#›</a:t>
            </a:fld>
            <a:endParaRPr lang="en-US"/>
          </a:p>
        </p:txBody>
      </p:sp>
    </p:spTree>
    <p:extLst>
      <p:ext uri="{BB962C8B-B14F-4D97-AF65-F5344CB8AC3E}">
        <p14:creationId xmlns:p14="http://schemas.microsoft.com/office/powerpoint/2010/main" val="1121491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1C1A53AF-FBD6-B34A-8CE3-EE9BAF3766D7}" type="slidenum">
              <a:rPr lang="en-US"/>
              <a:pPr>
                <a:defRPr/>
              </a:pPr>
              <a:t>‹#›</a:t>
            </a:fld>
            <a:endParaRPr lang="en-US"/>
          </a:p>
        </p:txBody>
      </p:sp>
    </p:spTree>
    <p:extLst>
      <p:ext uri="{BB962C8B-B14F-4D97-AF65-F5344CB8AC3E}">
        <p14:creationId xmlns:p14="http://schemas.microsoft.com/office/powerpoint/2010/main" val="31541286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0886842D-90FF-7C40-A016-71B6868CAF2C}" type="slidenum">
              <a:rPr lang="en-US"/>
              <a:pPr>
                <a:defRPr/>
              </a:pPr>
              <a:t>‹#›</a:t>
            </a:fld>
            <a:endParaRPr lang="en-US"/>
          </a:p>
        </p:txBody>
      </p:sp>
    </p:spTree>
    <p:extLst>
      <p:ext uri="{BB962C8B-B14F-4D97-AF65-F5344CB8AC3E}">
        <p14:creationId xmlns:p14="http://schemas.microsoft.com/office/powerpoint/2010/main" val="3501698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E28F4298-CA30-DE4C-A964-C62585A07054}" type="slidenum">
              <a:rPr lang="en-US"/>
              <a:pPr>
                <a:defRPr/>
              </a:pPr>
              <a:t>‹#›</a:t>
            </a:fld>
            <a:endParaRPr lang="en-US"/>
          </a:p>
        </p:txBody>
      </p:sp>
    </p:spTree>
    <p:extLst>
      <p:ext uri="{BB962C8B-B14F-4D97-AF65-F5344CB8AC3E}">
        <p14:creationId xmlns:p14="http://schemas.microsoft.com/office/powerpoint/2010/main" val="4225114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B1307073-7A9C-A34F-8457-50ADD26ACBC5}" type="slidenum">
              <a:rPr lang="en-US"/>
              <a:pPr>
                <a:defRPr/>
              </a:pPr>
              <a:t>‹#›</a:t>
            </a:fld>
            <a:endParaRPr lang="en-US"/>
          </a:p>
        </p:txBody>
      </p:sp>
    </p:spTree>
    <p:extLst>
      <p:ext uri="{BB962C8B-B14F-4D97-AF65-F5344CB8AC3E}">
        <p14:creationId xmlns:p14="http://schemas.microsoft.com/office/powerpoint/2010/main" val="53117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1320800"/>
            <a:ext cx="2962275" cy="6859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8736013" cy="6859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948948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D5A18DA-02BE-3441-A58D-D1AF053E03C3}" type="slidenum">
              <a:rPr lang="en-US"/>
              <a:pPr>
                <a:defRPr/>
              </a:pPr>
              <a:t>‹#›</a:t>
            </a:fld>
            <a:endParaRPr lang="en-US"/>
          </a:p>
        </p:txBody>
      </p:sp>
    </p:spTree>
    <p:extLst>
      <p:ext uri="{BB962C8B-B14F-4D97-AF65-F5344CB8AC3E}">
        <p14:creationId xmlns:p14="http://schemas.microsoft.com/office/powerpoint/2010/main" val="3885452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1C022C4-13FB-734F-8574-A72C03BD2DBD}" type="slidenum">
              <a:rPr lang="en-US"/>
              <a:pPr>
                <a:defRPr/>
              </a:pPr>
              <a:t>‹#›</a:t>
            </a:fld>
            <a:endParaRPr lang="en-US"/>
          </a:p>
        </p:txBody>
      </p:sp>
    </p:spTree>
    <p:extLst>
      <p:ext uri="{BB962C8B-B14F-4D97-AF65-F5344CB8AC3E}">
        <p14:creationId xmlns:p14="http://schemas.microsoft.com/office/powerpoint/2010/main" val="30937404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D9EA0712-8108-BF48-95B4-A216FD381252}" type="slidenum">
              <a:rPr lang="en-US"/>
              <a:pPr>
                <a:defRPr/>
              </a:pPr>
              <a:t>‹#›</a:t>
            </a:fld>
            <a:endParaRPr lang="en-US"/>
          </a:p>
        </p:txBody>
      </p:sp>
    </p:spTree>
    <p:extLst>
      <p:ext uri="{BB962C8B-B14F-4D97-AF65-F5344CB8AC3E}">
        <p14:creationId xmlns:p14="http://schemas.microsoft.com/office/powerpoint/2010/main" val="12394177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7341C938-C957-0344-80B1-38579BF2764E}" type="slidenum">
              <a:rPr lang="en-US"/>
              <a:pPr>
                <a:defRPr/>
              </a:pPr>
              <a:t>‹#›</a:t>
            </a:fld>
            <a:endParaRPr lang="en-US"/>
          </a:p>
        </p:txBody>
      </p:sp>
    </p:spTree>
    <p:extLst>
      <p:ext uri="{BB962C8B-B14F-4D97-AF65-F5344CB8AC3E}">
        <p14:creationId xmlns:p14="http://schemas.microsoft.com/office/powerpoint/2010/main" val="2073402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3F9593DE-CD06-0D40-9D08-03E5225AE579}" type="slidenum">
              <a:rPr lang="en-US"/>
              <a:pPr>
                <a:defRPr/>
              </a:pPr>
              <a:t>‹#›</a:t>
            </a:fld>
            <a:endParaRPr lang="en-US"/>
          </a:p>
        </p:txBody>
      </p:sp>
    </p:spTree>
    <p:extLst>
      <p:ext uri="{BB962C8B-B14F-4D97-AF65-F5344CB8AC3E}">
        <p14:creationId xmlns:p14="http://schemas.microsoft.com/office/powerpoint/2010/main" val="1832784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B4ED417D-D5F5-FE45-9515-BD80F9B8F1AE}" type="slidenum">
              <a:rPr lang="en-US"/>
              <a:pPr>
                <a:defRPr/>
              </a:pPr>
              <a:t>‹#›</a:t>
            </a:fld>
            <a:endParaRPr lang="en-US"/>
          </a:p>
        </p:txBody>
      </p:sp>
    </p:spTree>
    <p:extLst>
      <p:ext uri="{BB962C8B-B14F-4D97-AF65-F5344CB8AC3E}">
        <p14:creationId xmlns:p14="http://schemas.microsoft.com/office/powerpoint/2010/main" val="36798023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16E4C4EA-1526-F84C-B573-6745E1519FD4}" type="slidenum">
              <a:rPr lang="en-US"/>
              <a:pPr>
                <a:defRPr/>
              </a:pPr>
              <a:t>‹#›</a:t>
            </a:fld>
            <a:endParaRPr lang="en-US"/>
          </a:p>
        </p:txBody>
      </p:sp>
    </p:spTree>
    <p:extLst>
      <p:ext uri="{BB962C8B-B14F-4D97-AF65-F5344CB8AC3E}">
        <p14:creationId xmlns:p14="http://schemas.microsoft.com/office/powerpoint/2010/main" val="20132897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79509D50-5311-0F49-BB62-5B63F8D4F3F0}" type="slidenum">
              <a:rPr lang="en-US"/>
              <a:pPr>
                <a:defRPr/>
              </a:pPr>
              <a:t>‹#›</a:t>
            </a:fld>
            <a:endParaRPr lang="en-US"/>
          </a:p>
        </p:txBody>
      </p:sp>
    </p:spTree>
    <p:extLst>
      <p:ext uri="{BB962C8B-B14F-4D97-AF65-F5344CB8AC3E}">
        <p14:creationId xmlns:p14="http://schemas.microsoft.com/office/powerpoint/2010/main" val="27180533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99C719A-786E-9B47-8DEE-8EDE2FF6524F}" type="slidenum">
              <a:rPr lang="en-US"/>
              <a:pPr>
                <a:defRPr/>
              </a:pPr>
              <a:t>‹#›</a:t>
            </a:fld>
            <a:endParaRPr lang="en-US"/>
          </a:p>
        </p:txBody>
      </p:sp>
    </p:spTree>
    <p:extLst>
      <p:ext uri="{BB962C8B-B14F-4D97-AF65-F5344CB8AC3E}">
        <p14:creationId xmlns:p14="http://schemas.microsoft.com/office/powerpoint/2010/main" val="27235924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6A0B1090-DC1D-6044-A330-E43E6CED0EED}" type="slidenum">
              <a:rPr lang="en-US"/>
              <a:pPr>
                <a:defRPr/>
              </a:pPr>
              <a:t>‹#›</a:t>
            </a:fld>
            <a:endParaRPr lang="en-US"/>
          </a:p>
        </p:txBody>
      </p:sp>
    </p:spTree>
    <p:extLst>
      <p:ext uri="{BB962C8B-B14F-4D97-AF65-F5344CB8AC3E}">
        <p14:creationId xmlns:p14="http://schemas.microsoft.com/office/powerpoint/2010/main" val="116381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647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7A8AF36-0378-3B4D-BB23-903E93675AB0}" type="slidenum">
              <a:rPr lang="en-US"/>
              <a:pPr>
                <a:defRPr/>
              </a:pPr>
              <a:t>‹#›</a:t>
            </a:fld>
            <a:endParaRPr lang="en-US"/>
          </a:p>
        </p:txBody>
      </p:sp>
    </p:spTree>
    <p:extLst>
      <p:ext uri="{BB962C8B-B14F-4D97-AF65-F5344CB8AC3E}">
        <p14:creationId xmlns:p14="http://schemas.microsoft.com/office/powerpoint/2010/main" val="6248569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8A727C-017E-1D4A-8C5F-2B16CE820A8C}" type="slidenum">
              <a:rPr lang="en-US"/>
              <a:pPr>
                <a:defRPr/>
              </a:pPr>
              <a:t>‹#›</a:t>
            </a:fld>
            <a:endParaRPr lang="en-US"/>
          </a:p>
        </p:txBody>
      </p:sp>
    </p:spTree>
    <p:extLst>
      <p:ext uri="{BB962C8B-B14F-4D97-AF65-F5344CB8AC3E}">
        <p14:creationId xmlns:p14="http://schemas.microsoft.com/office/powerpoint/2010/main" val="1344833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6102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922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75470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9300" y="2324100"/>
            <a:ext cx="1949450"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471150" y="2324100"/>
            <a:ext cx="1951038"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4219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075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67627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86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30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868216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61123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348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10898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10898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9881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4988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2142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12924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571500" y="863600"/>
            <a:ext cx="5848350"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863600"/>
            <a:ext cx="5849938"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5257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0235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22082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0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280584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1550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59497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2314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90525"/>
            <a:ext cx="2962275" cy="88280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90525"/>
            <a:ext cx="8736013" cy="8828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7521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642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3791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8891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7284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9065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7054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706382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6073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34838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2129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3248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2134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31574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2219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59770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3278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48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127608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07715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8038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69923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10073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4008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9794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045813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3966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8720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522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6652399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0873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410188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9220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50860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36993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9368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3399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10733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7879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403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57754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24574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5016500"/>
            <a:ext cx="24590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164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3310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20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281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89855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55779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5104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1320800"/>
            <a:ext cx="1266825" cy="735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3649663" cy="735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8602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6432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077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079633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57836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48600" y="8470900"/>
            <a:ext cx="23939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394950" y="8470900"/>
            <a:ext cx="23955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8163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7802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60756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827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16637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71984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199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5688" y="7785100"/>
            <a:ext cx="2844800" cy="4346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09700" y="7785100"/>
            <a:ext cx="8383588" cy="4346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4421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1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91939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5073962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8822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4097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3844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8250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98180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5688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14650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1374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8103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749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4592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65527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554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17294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5604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1234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442945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328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21901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27657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87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52259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0448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8881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6905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79410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0924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4394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22581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55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19984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6922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290558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6500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1265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99354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2153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5975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8928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6436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63726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959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3837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170892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02107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6459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3189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72542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3483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78263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7952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118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0306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107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026145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90969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8310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633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328613"/>
            <a:ext cx="126682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364966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6559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885370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498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2589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0294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8110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0070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3982951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3208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20290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48425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59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6256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42334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0983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6481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935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112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461333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07860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7146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83254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78895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0315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1838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E453E357-979D-8545-89F5-822D83CC5A85}" type="slidenum">
              <a:rPr lang="en-US"/>
              <a:pPr>
                <a:defRPr/>
              </a:pPr>
              <a:t>‹#›</a:t>
            </a:fld>
            <a:endParaRPr lang="en-US"/>
          </a:p>
        </p:txBody>
      </p:sp>
    </p:spTree>
    <p:extLst>
      <p:ext uri="{BB962C8B-B14F-4D97-AF65-F5344CB8AC3E}">
        <p14:creationId xmlns:p14="http://schemas.microsoft.com/office/powerpoint/2010/main" val="27101553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B74B0091-CAD8-4A4F-9DD4-8AD6B1C13B2B}" type="slidenum">
              <a:rPr lang="en-US"/>
              <a:pPr>
                <a:defRPr/>
              </a:pPr>
              <a:t>‹#›</a:t>
            </a:fld>
            <a:endParaRPr lang="en-US"/>
          </a:p>
        </p:txBody>
      </p:sp>
    </p:spTree>
    <p:extLst>
      <p:ext uri="{BB962C8B-B14F-4D97-AF65-F5344CB8AC3E}">
        <p14:creationId xmlns:p14="http://schemas.microsoft.com/office/powerpoint/2010/main" val="21742092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0D8D6ACC-734F-E245-88B7-20D2ACEC0ADA}" type="slidenum">
              <a:rPr lang="en-US"/>
              <a:pPr>
                <a:defRPr/>
              </a:pPr>
              <a:t>‹#›</a:t>
            </a:fld>
            <a:endParaRPr lang="en-US"/>
          </a:p>
        </p:txBody>
      </p:sp>
    </p:spTree>
    <p:extLst>
      <p:ext uri="{BB962C8B-B14F-4D97-AF65-F5344CB8AC3E}">
        <p14:creationId xmlns:p14="http://schemas.microsoft.com/office/powerpoint/2010/main" val="8414921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C7C32E05-7506-A54F-9BF1-C2E2C69AB95D}" type="slidenum">
              <a:rPr lang="en-US"/>
              <a:pPr>
                <a:defRPr/>
              </a:pPr>
              <a:t>‹#›</a:t>
            </a:fld>
            <a:endParaRPr lang="en-US"/>
          </a:p>
        </p:txBody>
      </p:sp>
    </p:spTree>
    <p:extLst>
      <p:ext uri="{BB962C8B-B14F-4D97-AF65-F5344CB8AC3E}">
        <p14:creationId xmlns:p14="http://schemas.microsoft.com/office/powerpoint/2010/main" val="2418555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41968432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02657C2B-0416-9B46-9D4B-98CC1FAA506D}" type="slidenum">
              <a:rPr lang="en-US"/>
              <a:pPr>
                <a:defRPr/>
              </a:pPr>
              <a:t>‹#›</a:t>
            </a:fld>
            <a:endParaRPr lang="en-US"/>
          </a:p>
        </p:txBody>
      </p:sp>
    </p:spTree>
    <p:extLst>
      <p:ext uri="{BB962C8B-B14F-4D97-AF65-F5344CB8AC3E}">
        <p14:creationId xmlns:p14="http://schemas.microsoft.com/office/powerpoint/2010/main" val="8335582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B21F62A5-C029-5E46-8CD6-80F66CE42A9E}" type="slidenum">
              <a:rPr lang="en-US"/>
              <a:pPr>
                <a:defRPr/>
              </a:pPr>
              <a:t>‹#›</a:t>
            </a:fld>
            <a:endParaRPr lang="en-US"/>
          </a:p>
        </p:txBody>
      </p:sp>
    </p:spTree>
    <p:extLst>
      <p:ext uri="{BB962C8B-B14F-4D97-AF65-F5344CB8AC3E}">
        <p14:creationId xmlns:p14="http://schemas.microsoft.com/office/powerpoint/2010/main" val="10653387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27A72D46-45B2-A645-9F98-65947C35B51E}" type="slidenum">
              <a:rPr lang="en-US"/>
              <a:pPr>
                <a:defRPr/>
              </a:pPr>
              <a:t>‹#›</a:t>
            </a:fld>
            <a:endParaRPr lang="en-US"/>
          </a:p>
        </p:txBody>
      </p:sp>
    </p:spTree>
    <p:extLst>
      <p:ext uri="{BB962C8B-B14F-4D97-AF65-F5344CB8AC3E}">
        <p14:creationId xmlns:p14="http://schemas.microsoft.com/office/powerpoint/2010/main" val="34688686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4143B41C-BAC7-A148-ADDE-A73E07BDC059}" type="slidenum">
              <a:rPr lang="en-US"/>
              <a:pPr>
                <a:defRPr/>
              </a:pPr>
              <a:t>‹#›</a:t>
            </a:fld>
            <a:endParaRPr lang="en-US"/>
          </a:p>
        </p:txBody>
      </p:sp>
    </p:spTree>
    <p:extLst>
      <p:ext uri="{BB962C8B-B14F-4D97-AF65-F5344CB8AC3E}">
        <p14:creationId xmlns:p14="http://schemas.microsoft.com/office/powerpoint/2010/main" val="75312678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EB6734A2-5BE3-9E49-AFC0-F18EF8F60F3B}" type="slidenum">
              <a:rPr lang="en-US"/>
              <a:pPr>
                <a:defRPr/>
              </a:pPr>
              <a:t>‹#›</a:t>
            </a:fld>
            <a:endParaRPr lang="en-US"/>
          </a:p>
        </p:txBody>
      </p:sp>
    </p:spTree>
    <p:extLst>
      <p:ext uri="{BB962C8B-B14F-4D97-AF65-F5344CB8AC3E}">
        <p14:creationId xmlns:p14="http://schemas.microsoft.com/office/powerpoint/2010/main" val="29907276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B279433-09A6-1C4F-B506-98EAFAC0ADCE}" type="slidenum">
              <a:rPr lang="en-US"/>
              <a:pPr>
                <a:defRPr/>
              </a:pPr>
              <a:t>‹#›</a:t>
            </a:fld>
            <a:endParaRPr lang="en-US"/>
          </a:p>
        </p:txBody>
      </p:sp>
    </p:spTree>
    <p:extLst>
      <p:ext uri="{BB962C8B-B14F-4D97-AF65-F5344CB8AC3E}">
        <p14:creationId xmlns:p14="http://schemas.microsoft.com/office/powerpoint/2010/main" val="7835675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EFC3F6B1-714D-3440-8BC9-206C4AE21474}" type="slidenum">
              <a:rPr lang="en-US"/>
              <a:pPr>
                <a:defRPr/>
              </a:pPr>
              <a:t>‹#›</a:t>
            </a:fld>
            <a:endParaRPr lang="en-US"/>
          </a:p>
        </p:txBody>
      </p:sp>
    </p:spTree>
    <p:extLst>
      <p:ext uri="{BB962C8B-B14F-4D97-AF65-F5344CB8AC3E}">
        <p14:creationId xmlns:p14="http://schemas.microsoft.com/office/powerpoint/2010/main" val="5058045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DF08C30A-7EAE-9541-B0A4-4D5F08B9C98D}" type="slidenum">
              <a:rPr lang="en-US"/>
              <a:pPr>
                <a:defRPr/>
              </a:pPr>
              <a:t>‹#›</a:t>
            </a:fld>
            <a:endParaRPr lang="en-US"/>
          </a:p>
        </p:txBody>
      </p:sp>
    </p:spTree>
    <p:extLst>
      <p:ext uri="{BB962C8B-B14F-4D97-AF65-F5344CB8AC3E}">
        <p14:creationId xmlns:p14="http://schemas.microsoft.com/office/powerpoint/2010/main" val="27154580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6BB7B757-34E8-C547-954A-0D5926DE2AAD}" type="slidenum">
              <a:rPr lang="en-US"/>
              <a:pPr>
                <a:defRPr/>
              </a:pPr>
              <a:t>‹#›</a:t>
            </a:fld>
            <a:endParaRPr lang="en-US"/>
          </a:p>
        </p:txBody>
      </p:sp>
    </p:spTree>
    <p:extLst>
      <p:ext uri="{BB962C8B-B14F-4D97-AF65-F5344CB8AC3E}">
        <p14:creationId xmlns:p14="http://schemas.microsoft.com/office/powerpoint/2010/main" val="22200024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97770F67-02F8-2F43-942A-81A67066F70A}" type="slidenum">
              <a:rPr lang="en-US"/>
              <a:pPr>
                <a:defRPr/>
              </a:pPr>
              <a:t>‹#›</a:t>
            </a:fld>
            <a:endParaRPr lang="en-US"/>
          </a:p>
        </p:txBody>
      </p:sp>
    </p:spTree>
    <p:extLst>
      <p:ext uri="{BB962C8B-B14F-4D97-AF65-F5344CB8AC3E}">
        <p14:creationId xmlns:p14="http://schemas.microsoft.com/office/powerpoint/2010/main" val="1164692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040725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1238"/>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1238"/>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79ED71D0-F61A-C64E-A244-39FCEEBFDAE2}" type="slidenum">
              <a:rPr lang="en-US"/>
              <a:pPr>
                <a:defRPr/>
              </a:pPr>
              <a:t>‹#›</a:t>
            </a:fld>
            <a:endParaRPr lang="en-US"/>
          </a:p>
        </p:txBody>
      </p:sp>
    </p:spTree>
    <p:extLst>
      <p:ext uri="{BB962C8B-B14F-4D97-AF65-F5344CB8AC3E}">
        <p14:creationId xmlns:p14="http://schemas.microsoft.com/office/powerpoint/2010/main" val="1022623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sldNum" idx="11"/>
          </p:nvPr>
        </p:nvSpPr>
        <p:spPr>
          <a:ln/>
        </p:spPr>
        <p:txBody>
          <a:bodyPr/>
          <a:lstStyle>
            <a:lvl1pPr>
              <a:defRPr/>
            </a:lvl1pPr>
          </a:lstStyle>
          <a:p>
            <a:pPr>
              <a:defRPr/>
            </a:pPr>
            <a:fld id="{7CD5BE8E-80A8-4A4A-9B7D-989DBB03F7C7}" type="slidenum">
              <a:rPr lang="en-US"/>
              <a:pPr>
                <a:defRPr/>
              </a:pPr>
              <a:t>‹#›</a:t>
            </a:fld>
            <a:endParaRPr lang="en-US"/>
          </a:p>
        </p:txBody>
      </p:sp>
    </p:spTree>
    <p:extLst>
      <p:ext uri="{BB962C8B-B14F-4D97-AF65-F5344CB8AC3E}">
        <p14:creationId xmlns:p14="http://schemas.microsoft.com/office/powerpoint/2010/main" val="24030348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sldNum" idx="11"/>
          </p:nvPr>
        </p:nvSpPr>
        <p:spPr>
          <a:ln/>
        </p:spPr>
        <p:txBody>
          <a:bodyPr/>
          <a:lstStyle>
            <a:lvl1pPr>
              <a:defRPr/>
            </a:lvl1pPr>
          </a:lstStyle>
          <a:p>
            <a:pPr>
              <a:defRPr/>
            </a:pPr>
            <a:fld id="{344725A8-0EF9-904F-ABC6-8A3D9514797E}" type="slidenum">
              <a:rPr lang="en-US"/>
              <a:pPr>
                <a:defRPr/>
              </a:pPr>
              <a:t>‹#›</a:t>
            </a:fld>
            <a:endParaRPr lang="en-US"/>
          </a:p>
        </p:txBody>
      </p:sp>
    </p:spTree>
    <p:extLst>
      <p:ext uri="{BB962C8B-B14F-4D97-AF65-F5344CB8AC3E}">
        <p14:creationId xmlns:p14="http://schemas.microsoft.com/office/powerpoint/2010/main" val="35913908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sldNum" idx="11"/>
          </p:nvPr>
        </p:nvSpPr>
        <p:spPr>
          <a:ln/>
        </p:spPr>
        <p:txBody>
          <a:bodyPr/>
          <a:lstStyle>
            <a:lvl1pPr>
              <a:defRPr/>
            </a:lvl1pPr>
          </a:lstStyle>
          <a:p>
            <a:pPr>
              <a:defRPr/>
            </a:pPr>
            <a:fld id="{BC0D5A19-5F14-1444-B4F3-125BD95A0249}" type="slidenum">
              <a:rPr lang="en-US"/>
              <a:pPr>
                <a:defRPr/>
              </a:pPr>
              <a:t>‹#›</a:t>
            </a:fld>
            <a:endParaRPr lang="en-US"/>
          </a:p>
        </p:txBody>
      </p:sp>
    </p:spTree>
    <p:extLst>
      <p:ext uri="{BB962C8B-B14F-4D97-AF65-F5344CB8AC3E}">
        <p14:creationId xmlns:p14="http://schemas.microsoft.com/office/powerpoint/2010/main" val="18842485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4792C739-91CD-AF44-9A36-203A157C9059}" type="slidenum">
              <a:rPr lang="en-US"/>
              <a:pPr>
                <a:defRPr/>
              </a:pPr>
              <a:t>‹#›</a:t>
            </a:fld>
            <a:endParaRPr lang="en-US"/>
          </a:p>
        </p:txBody>
      </p:sp>
    </p:spTree>
    <p:extLst>
      <p:ext uri="{BB962C8B-B14F-4D97-AF65-F5344CB8AC3E}">
        <p14:creationId xmlns:p14="http://schemas.microsoft.com/office/powerpoint/2010/main" val="22867102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B1FDBE46-7FD3-B145-B46C-3E340CFF7166}" type="slidenum">
              <a:rPr lang="en-US"/>
              <a:pPr>
                <a:defRPr/>
              </a:pPr>
              <a:t>‹#›</a:t>
            </a:fld>
            <a:endParaRPr lang="en-US"/>
          </a:p>
        </p:txBody>
      </p:sp>
    </p:spTree>
    <p:extLst>
      <p:ext uri="{BB962C8B-B14F-4D97-AF65-F5344CB8AC3E}">
        <p14:creationId xmlns:p14="http://schemas.microsoft.com/office/powerpoint/2010/main" val="16541257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A08C5D74-9DBD-2845-9933-4727D5CAA36A}" type="slidenum">
              <a:rPr lang="en-US"/>
              <a:pPr>
                <a:defRPr/>
              </a:pPr>
              <a:t>‹#›</a:t>
            </a:fld>
            <a:endParaRPr lang="en-US"/>
          </a:p>
        </p:txBody>
      </p:sp>
    </p:spTree>
    <p:extLst>
      <p:ext uri="{BB962C8B-B14F-4D97-AF65-F5344CB8AC3E}">
        <p14:creationId xmlns:p14="http://schemas.microsoft.com/office/powerpoint/2010/main" val="31744993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7537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753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071E7740-4E7D-C64C-BEF3-DAC1E8934B78}" type="slidenum">
              <a:rPr lang="en-US"/>
              <a:pPr>
                <a:defRPr/>
              </a:pPr>
              <a:t>‹#›</a:t>
            </a:fld>
            <a:endParaRPr lang="en-US"/>
          </a:p>
        </p:txBody>
      </p:sp>
    </p:spTree>
    <p:extLst>
      <p:ext uri="{BB962C8B-B14F-4D97-AF65-F5344CB8AC3E}">
        <p14:creationId xmlns:p14="http://schemas.microsoft.com/office/powerpoint/2010/main" val="39083585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C3E998AA-A84F-5C43-91EE-11B2DED93707}" type="slidenum">
              <a:rPr lang="en-US"/>
              <a:pPr>
                <a:defRPr/>
              </a:pPr>
              <a:t>‹#›</a:t>
            </a:fld>
            <a:endParaRPr lang="en-US"/>
          </a:p>
        </p:txBody>
      </p:sp>
    </p:spTree>
    <p:extLst>
      <p:ext uri="{BB962C8B-B14F-4D97-AF65-F5344CB8AC3E}">
        <p14:creationId xmlns:p14="http://schemas.microsoft.com/office/powerpoint/2010/main" val="36367650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7F5F58B8-1878-CB46-B5CA-3331AA433E48}" type="slidenum">
              <a:rPr lang="en-US"/>
              <a:pPr>
                <a:defRPr/>
              </a:pPr>
              <a:t>‹#›</a:t>
            </a:fld>
            <a:endParaRPr lang="en-US"/>
          </a:p>
        </p:txBody>
      </p:sp>
    </p:spTree>
    <p:extLst>
      <p:ext uri="{BB962C8B-B14F-4D97-AF65-F5344CB8AC3E}">
        <p14:creationId xmlns:p14="http://schemas.microsoft.com/office/powerpoint/2010/main" val="131723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9078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88284884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B42B71B8-3DEC-854E-8206-274F2B0AE3DE}" type="slidenum">
              <a:rPr lang="en-US"/>
              <a:pPr>
                <a:defRPr/>
              </a:pPr>
              <a:t>‹#›</a:t>
            </a:fld>
            <a:endParaRPr lang="en-US"/>
          </a:p>
        </p:txBody>
      </p:sp>
    </p:spTree>
    <p:extLst>
      <p:ext uri="{BB962C8B-B14F-4D97-AF65-F5344CB8AC3E}">
        <p14:creationId xmlns:p14="http://schemas.microsoft.com/office/powerpoint/2010/main" val="24819642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25" y="2058988"/>
            <a:ext cx="5443538"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0663" y="2058988"/>
            <a:ext cx="5445125"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DCF9DA82-3903-8749-9909-84B0344012C7}" type="slidenum">
              <a:rPr lang="en-US"/>
              <a:pPr>
                <a:defRPr/>
              </a:pPr>
              <a:t>‹#›</a:t>
            </a:fld>
            <a:endParaRPr lang="en-US"/>
          </a:p>
        </p:txBody>
      </p:sp>
    </p:spTree>
    <p:extLst>
      <p:ext uri="{BB962C8B-B14F-4D97-AF65-F5344CB8AC3E}">
        <p14:creationId xmlns:p14="http://schemas.microsoft.com/office/powerpoint/2010/main" val="13932225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6"/>
          <p:cNvSpPr>
            <a:spLocks noGrp="1" noChangeArrowheads="1"/>
          </p:cNvSpPr>
          <p:nvPr>
            <p:ph type="sldNum" idx="11"/>
          </p:nvPr>
        </p:nvSpPr>
        <p:spPr>
          <a:ln/>
        </p:spPr>
        <p:txBody>
          <a:bodyPr/>
          <a:lstStyle>
            <a:lvl1pPr>
              <a:defRPr/>
            </a:lvl1pPr>
          </a:lstStyle>
          <a:p>
            <a:pPr>
              <a:defRPr/>
            </a:pPr>
            <a:fld id="{EF10E790-372F-5B42-B4D4-150D8C76B79A}" type="slidenum">
              <a:rPr lang="en-US"/>
              <a:pPr>
                <a:defRPr/>
              </a:pPr>
              <a:t>‹#›</a:t>
            </a:fld>
            <a:endParaRPr lang="en-US"/>
          </a:p>
        </p:txBody>
      </p:sp>
    </p:spTree>
    <p:extLst>
      <p:ext uri="{BB962C8B-B14F-4D97-AF65-F5344CB8AC3E}">
        <p14:creationId xmlns:p14="http://schemas.microsoft.com/office/powerpoint/2010/main" val="34943454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6"/>
          <p:cNvSpPr>
            <a:spLocks noGrp="1" noChangeArrowheads="1"/>
          </p:cNvSpPr>
          <p:nvPr>
            <p:ph type="sldNum" idx="11"/>
          </p:nvPr>
        </p:nvSpPr>
        <p:spPr>
          <a:ln/>
        </p:spPr>
        <p:txBody>
          <a:bodyPr/>
          <a:lstStyle>
            <a:lvl1pPr>
              <a:defRPr/>
            </a:lvl1pPr>
          </a:lstStyle>
          <a:p>
            <a:pPr>
              <a:defRPr/>
            </a:pPr>
            <a:fld id="{EBD8A9DF-C2D2-1446-87EC-9DAF05A7CFCF}" type="slidenum">
              <a:rPr lang="en-US"/>
              <a:pPr>
                <a:defRPr/>
              </a:pPr>
              <a:t>‹#›</a:t>
            </a:fld>
            <a:endParaRPr lang="en-US"/>
          </a:p>
        </p:txBody>
      </p:sp>
    </p:spTree>
    <p:extLst>
      <p:ext uri="{BB962C8B-B14F-4D97-AF65-F5344CB8AC3E}">
        <p14:creationId xmlns:p14="http://schemas.microsoft.com/office/powerpoint/2010/main" val="40622886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6"/>
          <p:cNvSpPr>
            <a:spLocks noGrp="1" noChangeArrowheads="1"/>
          </p:cNvSpPr>
          <p:nvPr>
            <p:ph type="sldNum" idx="11"/>
          </p:nvPr>
        </p:nvSpPr>
        <p:spPr>
          <a:ln/>
        </p:spPr>
        <p:txBody>
          <a:bodyPr/>
          <a:lstStyle>
            <a:lvl1pPr>
              <a:defRPr/>
            </a:lvl1pPr>
          </a:lstStyle>
          <a:p>
            <a:pPr>
              <a:defRPr/>
            </a:pPr>
            <a:fld id="{7D5D1B73-ED9E-474D-B069-916661F1BDB3}" type="slidenum">
              <a:rPr lang="en-US"/>
              <a:pPr>
                <a:defRPr/>
              </a:pPr>
              <a:t>‹#›</a:t>
            </a:fld>
            <a:endParaRPr lang="en-US"/>
          </a:p>
        </p:txBody>
      </p:sp>
    </p:spTree>
    <p:extLst>
      <p:ext uri="{BB962C8B-B14F-4D97-AF65-F5344CB8AC3E}">
        <p14:creationId xmlns:p14="http://schemas.microsoft.com/office/powerpoint/2010/main" val="424906709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B5A598DA-539F-F443-91BF-AAA7BE7578A7}" type="slidenum">
              <a:rPr lang="en-US"/>
              <a:pPr>
                <a:defRPr/>
              </a:pPr>
              <a:t>‹#›</a:t>
            </a:fld>
            <a:endParaRPr lang="en-US"/>
          </a:p>
        </p:txBody>
      </p:sp>
    </p:spTree>
    <p:extLst>
      <p:ext uri="{BB962C8B-B14F-4D97-AF65-F5344CB8AC3E}">
        <p14:creationId xmlns:p14="http://schemas.microsoft.com/office/powerpoint/2010/main" val="14239704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6A2157FE-5A73-7A4C-B2E6-111184D495D5}" type="slidenum">
              <a:rPr lang="en-US"/>
              <a:pPr>
                <a:defRPr/>
              </a:pPr>
              <a:t>‹#›</a:t>
            </a:fld>
            <a:endParaRPr lang="en-US"/>
          </a:p>
        </p:txBody>
      </p:sp>
    </p:spTree>
    <p:extLst>
      <p:ext uri="{BB962C8B-B14F-4D97-AF65-F5344CB8AC3E}">
        <p14:creationId xmlns:p14="http://schemas.microsoft.com/office/powerpoint/2010/main" val="39669643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87991FAE-BE64-0C49-B08C-B1B2E5D95239}" type="slidenum">
              <a:rPr lang="en-US"/>
              <a:pPr>
                <a:defRPr/>
              </a:pPr>
              <a:t>‹#›</a:t>
            </a:fld>
            <a:endParaRPr lang="en-US"/>
          </a:p>
        </p:txBody>
      </p:sp>
    </p:spTree>
    <p:extLst>
      <p:ext uri="{BB962C8B-B14F-4D97-AF65-F5344CB8AC3E}">
        <p14:creationId xmlns:p14="http://schemas.microsoft.com/office/powerpoint/2010/main" val="3581028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713" y="866775"/>
            <a:ext cx="2759075" cy="7791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4725" y="866775"/>
            <a:ext cx="8129588" cy="779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1199EF29-73B2-3B47-857F-D9E789BD1D18}" type="slidenum">
              <a:rPr lang="en-US"/>
              <a:pPr>
                <a:defRPr/>
              </a:pPr>
              <a:t>‹#›</a:t>
            </a:fld>
            <a:endParaRPr lang="en-US"/>
          </a:p>
        </p:txBody>
      </p:sp>
    </p:spTree>
    <p:extLst>
      <p:ext uri="{BB962C8B-B14F-4D97-AF65-F5344CB8AC3E}">
        <p14:creationId xmlns:p14="http://schemas.microsoft.com/office/powerpoint/2010/main" val="321129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556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80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422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13411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47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4241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599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388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71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5848350" cy="3163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5016500"/>
            <a:ext cx="5849938" cy="3163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173577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284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684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2099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81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2282825"/>
            <a:ext cx="2962275" cy="5645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282825"/>
            <a:ext cx="8736013" cy="5645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106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3183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779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6921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470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2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897099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386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3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2192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6860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072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noChangeArrowheads="1"/>
          </p:cNvSpPr>
          <p:nvPr>
            <p:ph type="sldNum" idx="10"/>
          </p:nvPr>
        </p:nvSpPr>
        <p:spPr>
          <a:ln/>
        </p:spPr>
        <p:txBody>
          <a:bodyPr/>
          <a:lstStyle>
            <a:lvl1pPr>
              <a:defRPr/>
            </a:lvl1pPr>
          </a:lstStyle>
          <a:p>
            <a:pPr>
              <a:defRPr/>
            </a:pPr>
            <a:fld id="{D1F349EE-647D-2C4C-A4D1-D23182A159EE}" type="slidenum">
              <a:rPr lang="en-US"/>
              <a:pPr>
                <a:defRPr/>
              </a:pPr>
              <a:t>‹#›</a:t>
            </a:fld>
            <a:endParaRPr lang="en-US"/>
          </a:p>
        </p:txBody>
      </p:sp>
    </p:spTree>
    <p:extLst>
      <p:ext uri="{BB962C8B-B14F-4D97-AF65-F5344CB8AC3E}">
        <p14:creationId xmlns:p14="http://schemas.microsoft.com/office/powerpoint/2010/main" val="2110580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8EC9014C-F727-CA43-80A3-B9D035ABDC9A}" type="slidenum">
              <a:rPr lang="en-US"/>
              <a:pPr>
                <a:defRPr/>
              </a:pPr>
              <a:t>‹#›</a:t>
            </a:fld>
            <a:endParaRPr lang="en-US"/>
          </a:p>
        </p:txBody>
      </p:sp>
    </p:spTree>
    <p:extLst>
      <p:ext uri="{BB962C8B-B14F-4D97-AF65-F5344CB8AC3E}">
        <p14:creationId xmlns:p14="http://schemas.microsoft.com/office/powerpoint/2010/main" val="3365700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noChangeArrowheads="1"/>
          </p:cNvSpPr>
          <p:nvPr>
            <p:ph type="sldNum" idx="10"/>
          </p:nvPr>
        </p:nvSpPr>
        <p:spPr>
          <a:ln/>
        </p:spPr>
        <p:txBody>
          <a:bodyPr/>
          <a:lstStyle>
            <a:lvl1pPr>
              <a:defRPr/>
            </a:lvl1pPr>
          </a:lstStyle>
          <a:p>
            <a:pPr>
              <a:defRPr/>
            </a:pPr>
            <a:fld id="{00B4199E-56D3-8D4B-AAE4-E27AB6E7CC9C}" type="slidenum">
              <a:rPr lang="en-US"/>
              <a:pPr>
                <a:defRPr/>
              </a:pPr>
              <a:t>‹#›</a:t>
            </a:fld>
            <a:endParaRPr lang="en-US"/>
          </a:p>
        </p:txBody>
      </p:sp>
    </p:spTree>
    <p:extLst>
      <p:ext uri="{BB962C8B-B14F-4D97-AF65-F5344CB8AC3E}">
        <p14:creationId xmlns:p14="http://schemas.microsoft.com/office/powerpoint/2010/main" val="3497456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noChangeArrowheads="1"/>
          </p:cNvSpPr>
          <p:nvPr>
            <p:ph type="sldNum" idx="10"/>
          </p:nvPr>
        </p:nvSpPr>
        <p:spPr>
          <a:ln/>
        </p:spPr>
        <p:txBody>
          <a:bodyPr/>
          <a:lstStyle>
            <a:lvl1pPr>
              <a:defRPr/>
            </a:lvl1pPr>
          </a:lstStyle>
          <a:p>
            <a:pPr>
              <a:defRPr/>
            </a:pPr>
            <a:fld id="{4B03C04B-1E1C-B746-8E1B-09FE8FFB848A}" type="slidenum">
              <a:rPr lang="en-US"/>
              <a:pPr>
                <a:defRPr/>
              </a:pPr>
              <a:t>‹#›</a:t>
            </a:fld>
            <a:endParaRPr lang="en-US"/>
          </a:p>
        </p:txBody>
      </p:sp>
    </p:spTree>
    <p:extLst>
      <p:ext uri="{BB962C8B-B14F-4D97-AF65-F5344CB8AC3E}">
        <p14:creationId xmlns:p14="http://schemas.microsoft.com/office/powerpoint/2010/main" val="47980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36790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noChangeArrowheads="1"/>
          </p:cNvSpPr>
          <p:nvPr>
            <p:ph type="sldNum" idx="10"/>
          </p:nvPr>
        </p:nvSpPr>
        <p:spPr>
          <a:ln/>
        </p:spPr>
        <p:txBody>
          <a:bodyPr/>
          <a:lstStyle>
            <a:lvl1pPr>
              <a:defRPr/>
            </a:lvl1pPr>
          </a:lstStyle>
          <a:p>
            <a:pPr>
              <a:defRPr/>
            </a:pPr>
            <a:fld id="{D68A3949-9787-B44A-8918-7C57BAAE8B14}" type="slidenum">
              <a:rPr lang="en-US"/>
              <a:pPr>
                <a:defRPr/>
              </a:pPr>
              <a:t>‹#›</a:t>
            </a:fld>
            <a:endParaRPr lang="en-US"/>
          </a:p>
        </p:txBody>
      </p:sp>
    </p:spTree>
    <p:extLst>
      <p:ext uri="{BB962C8B-B14F-4D97-AF65-F5344CB8AC3E}">
        <p14:creationId xmlns:p14="http://schemas.microsoft.com/office/powerpoint/2010/main" val="1712695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noChangeArrowheads="1"/>
          </p:cNvSpPr>
          <p:nvPr>
            <p:ph type="sldNum" idx="10"/>
          </p:nvPr>
        </p:nvSpPr>
        <p:spPr>
          <a:ln/>
        </p:spPr>
        <p:txBody>
          <a:bodyPr/>
          <a:lstStyle>
            <a:lvl1pPr>
              <a:defRPr/>
            </a:lvl1pPr>
          </a:lstStyle>
          <a:p>
            <a:pPr>
              <a:defRPr/>
            </a:pPr>
            <a:fld id="{2C24FE7E-9590-DA4C-B7D9-66BFB80FA97C}" type="slidenum">
              <a:rPr lang="en-US"/>
              <a:pPr>
                <a:defRPr/>
              </a:pPr>
              <a:t>‹#›</a:t>
            </a:fld>
            <a:endParaRPr lang="en-US"/>
          </a:p>
        </p:txBody>
      </p:sp>
    </p:spTree>
    <p:extLst>
      <p:ext uri="{BB962C8B-B14F-4D97-AF65-F5344CB8AC3E}">
        <p14:creationId xmlns:p14="http://schemas.microsoft.com/office/powerpoint/2010/main" val="345088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ln/>
        </p:spPr>
        <p:txBody>
          <a:bodyPr/>
          <a:lstStyle>
            <a:lvl1pPr>
              <a:defRPr/>
            </a:lvl1pPr>
          </a:lstStyle>
          <a:p>
            <a:pPr>
              <a:defRPr/>
            </a:pPr>
            <a:fld id="{97517740-341E-C547-8366-C330FB5C658D}" type="slidenum">
              <a:rPr lang="en-US"/>
              <a:pPr>
                <a:defRPr/>
              </a:pPr>
              <a:t>‹#›</a:t>
            </a:fld>
            <a:endParaRPr lang="en-US"/>
          </a:p>
        </p:txBody>
      </p:sp>
    </p:spTree>
    <p:extLst>
      <p:ext uri="{BB962C8B-B14F-4D97-AF65-F5344CB8AC3E}">
        <p14:creationId xmlns:p14="http://schemas.microsoft.com/office/powerpoint/2010/main" val="3454617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028D806D-E244-684C-8FD5-216A5C4D1CC3}" type="slidenum">
              <a:rPr lang="en-US"/>
              <a:pPr>
                <a:defRPr/>
              </a:pPr>
              <a:t>‹#›</a:t>
            </a:fld>
            <a:endParaRPr lang="en-US"/>
          </a:p>
        </p:txBody>
      </p:sp>
    </p:spTree>
    <p:extLst>
      <p:ext uri="{BB962C8B-B14F-4D97-AF65-F5344CB8AC3E}">
        <p14:creationId xmlns:p14="http://schemas.microsoft.com/office/powerpoint/2010/main" val="2022851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F883B731-1B25-7345-A8EA-02F23F686A13}" type="slidenum">
              <a:rPr lang="en-US"/>
              <a:pPr>
                <a:defRPr/>
              </a:pPr>
              <a:t>‹#›</a:t>
            </a:fld>
            <a:endParaRPr lang="en-US"/>
          </a:p>
        </p:txBody>
      </p:sp>
    </p:spTree>
    <p:extLst>
      <p:ext uri="{BB962C8B-B14F-4D97-AF65-F5344CB8AC3E}">
        <p14:creationId xmlns:p14="http://schemas.microsoft.com/office/powerpoint/2010/main" val="2449111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9897841B-B213-9C44-A146-500537F9473F}" type="slidenum">
              <a:rPr lang="en-US"/>
              <a:pPr>
                <a:defRPr/>
              </a:pPr>
              <a:t>‹#›</a:t>
            </a:fld>
            <a:endParaRPr lang="en-US"/>
          </a:p>
        </p:txBody>
      </p:sp>
    </p:spTree>
    <p:extLst>
      <p:ext uri="{BB962C8B-B14F-4D97-AF65-F5344CB8AC3E}">
        <p14:creationId xmlns:p14="http://schemas.microsoft.com/office/powerpoint/2010/main" val="293870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5669C6F2-9FAF-6543-9BD2-A3953BA4CE12}" type="slidenum">
              <a:rPr lang="en-US"/>
              <a:pPr>
                <a:defRPr/>
              </a:pPr>
              <a:t>‹#›</a:t>
            </a:fld>
            <a:endParaRPr lang="en-US"/>
          </a:p>
        </p:txBody>
      </p:sp>
    </p:spTree>
    <p:extLst>
      <p:ext uri="{BB962C8B-B14F-4D97-AF65-F5344CB8AC3E}">
        <p14:creationId xmlns:p14="http://schemas.microsoft.com/office/powerpoint/2010/main" val="4253490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E2EFE32E-6611-0E42-81D9-E69FBED8EEB5}" type="slidenum">
              <a:rPr lang="en-US"/>
              <a:pPr>
                <a:defRPr/>
              </a:pPr>
              <a:t>‹#›</a:t>
            </a:fld>
            <a:endParaRPr lang="en-US"/>
          </a:p>
        </p:txBody>
      </p:sp>
    </p:spTree>
    <p:extLst>
      <p:ext uri="{BB962C8B-B14F-4D97-AF65-F5344CB8AC3E}">
        <p14:creationId xmlns:p14="http://schemas.microsoft.com/office/powerpoint/2010/main" val="2398693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A68D7E82-4E55-4342-9113-5E632C07DEE8}" type="slidenum">
              <a:rPr lang="en-US"/>
              <a:pPr>
                <a:defRPr/>
              </a:pPr>
              <a:t>‹#›</a:t>
            </a:fld>
            <a:endParaRPr lang="en-US"/>
          </a:p>
        </p:txBody>
      </p:sp>
    </p:spTree>
    <p:extLst>
      <p:ext uri="{BB962C8B-B14F-4D97-AF65-F5344CB8AC3E}">
        <p14:creationId xmlns:p14="http://schemas.microsoft.com/office/powerpoint/2010/main" val="2783672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CE391A40-AAC3-EE4F-828F-F62E3770E9CA}" type="slidenum">
              <a:rPr lang="en-US"/>
              <a:pPr>
                <a:defRPr/>
              </a:pPr>
              <a:t>‹#›</a:t>
            </a:fld>
            <a:endParaRPr lang="en-US"/>
          </a:p>
        </p:txBody>
      </p:sp>
    </p:spTree>
    <p:extLst>
      <p:ext uri="{BB962C8B-B14F-4D97-AF65-F5344CB8AC3E}">
        <p14:creationId xmlns:p14="http://schemas.microsoft.com/office/powerpoint/2010/main" val="583837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91025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7BDE2EFE-7898-6E4F-9985-33D8CEC022FF}" type="slidenum">
              <a:rPr lang="en-US"/>
              <a:pPr>
                <a:defRPr/>
              </a:pPr>
              <a:t>‹#›</a:t>
            </a:fld>
            <a:endParaRPr lang="en-US"/>
          </a:p>
        </p:txBody>
      </p:sp>
    </p:spTree>
    <p:extLst>
      <p:ext uri="{BB962C8B-B14F-4D97-AF65-F5344CB8AC3E}">
        <p14:creationId xmlns:p14="http://schemas.microsoft.com/office/powerpoint/2010/main" val="4248212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3EC9275B-B27A-5046-B8B0-A66C5FCC6097}" type="slidenum">
              <a:rPr lang="en-US"/>
              <a:pPr>
                <a:defRPr/>
              </a:pPr>
              <a:t>‹#›</a:t>
            </a:fld>
            <a:endParaRPr lang="en-US"/>
          </a:p>
        </p:txBody>
      </p:sp>
    </p:spTree>
    <p:extLst>
      <p:ext uri="{BB962C8B-B14F-4D97-AF65-F5344CB8AC3E}">
        <p14:creationId xmlns:p14="http://schemas.microsoft.com/office/powerpoint/2010/main" val="3329058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F674976B-0482-0C45-970F-D05EB8615B79}" type="slidenum">
              <a:rPr lang="en-US"/>
              <a:pPr>
                <a:defRPr/>
              </a:pPr>
              <a:t>‹#›</a:t>
            </a:fld>
            <a:endParaRPr lang="en-US"/>
          </a:p>
        </p:txBody>
      </p:sp>
    </p:spTree>
    <p:extLst>
      <p:ext uri="{BB962C8B-B14F-4D97-AF65-F5344CB8AC3E}">
        <p14:creationId xmlns:p14="http://schemas.microsoft.com/office/powerpoint/2010/main" val="8566931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A836F0C3-C80B-334A-8FD0-EFE5254B8033}" type="slidenum">
              <a:rPr lang="en-US"/>
              <a:pPr>
                <a:defRPr/>
              </a:pPr>
              <a:t>‹#›</a:t>
            </a:fld>
            <a:endParaRPr lang="en-US"/>
          </a:p>
        </p:txBody>
      </p:sp>
    </p:spTree>
    <p:extLst>
      <p:ext uri="{BB962C8B-B14F-4D97-AF65-F5344CB8AC3E}">
        <p14:creationId xmlns:p14="http://schemas.microsoft.com/office/powerpoint/2010/main" val="2439720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789BB62-FF00-CE40-8532-4AA574458788}" type="slidenum">
              <a:rPr lang="en-US"/>
              <a:pPr>
                <a:defRPr/>
              </a:pPr>
              <a:t>‹#›</a:t>
            </a:fld>
            <a:endParaRPr lang="en-US"/>
          </a:p>
        </p:txBody>
      </p:sp>
    </p:spTree>
    <p:extLst>
      <p:ext uri="{BB962C8B-B14F-4D97-AF65-F5344CB8AC3E}">
        <p14:creationId xmlns:p14="http://schemas.microsoft.com/office/powerpoint/2010/main" val="150763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ADE0B610-4ACA-6745-9643-A289F995E497}" type="slidenum">
              <a:rPr lang="en-US"/>
              <a:pPr>
                <a:defRPr/>
              </a:pPr>
              <a:t>‹#›</a:t>
            </a:fld>
            <a:endParaRPr lang="en-US"/>
          </a:p>
        </p:txBody>
      </p:sp>
    </p:spTree>
    <p:extLst>
      <p:ext uri="{BB962C8B-B14F-4D97-AF65-F5344CB8AC3E}">
        <p14:creationId xmlns:p14="http://schemas.microsoft.com/office/powerpoint/2010/main" val="4035006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BF0B39-CBAF-E54A-B6AB-5336EF817856}" type="slidenum">
              <a:rPr lang="en-US"/>
              <a:pPr>
                <a:defRPr/>
              </a:pPr>
              <a:t>‹#›</a:t>
            </a:fld>
            <a:endParaRPr lang="en-US"/>
          </a:p>
        </p:txBody>
      </p:sp>
    </p:spTree>
    <p:extLst>
      <p:ext uri="{BB962C8B-B14F-4D97-AF65-F5344CB8AC3E}">
        <p14:creationId xmlns:p14="http://schemas.microsoft.com/office/powerpoint/2010/main" val="1829926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50ADD7-D299-EA4B-9F24-31804CC71D7E}" type="slidenum">
              <a:rPr lang="en-US"/>
              <a:pPr>
                <a:defRPr/>
              </a:pPr>
              <a:t>‹#›</a:t>
            </a:fld>
            <a:endParaRPr lang="en-US"/>
          </a:p>
        </p:txBody>
      </p:sp>
    </p:spTree>
    <p:extLst>
      <p:ext uri="{BB962C8B-B14F-4D97-AF65-F5344CB8AC3E}">
        <p14:creationId xmlns:p14="http://schemas.microsoft.com/office/powerpoint/2010/main" val="10690095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CD2DCD52-BDD6-0F48-8EF6-6CB1E6BA6D91}" type="slidenum">
              <a:rPr lang="en-US"/>
              <a:pPr>
                <a:defRPr/>
              </a:pPr>
              <a:t>‹#›</a:t>
            </a:fld>
            <a:endParaRPr lang="en-US"/>
          </a:p>
        </p:txBody>
      </p:sp>
    </p:spTree>
    <p:extLst>
      <p:ext uri="{BB962C8B-B14F-4D97-AF65-F5344CB8AC3E}">
        <p14:creationId xmlns:p14="http://schemas.microsoft.com/office/powerpoint/2010/main" val="2783683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3FF7BB06-45C8-9840-9329-6B4E5F5223FC}" type="slidenum">
              <a:rPr lang="en-US"/>
              <a:pPr>
                <a:defRPr/>
              </a:pPr>
              <a:t>‹#›</a:t>
            </a:fld>
            <a:endParaRPr lang="en-US"/>
          </a:p>
        </p:txBody>
      </p:sp>
    </p:spTree>
    <p:extLst>
      <p:ext uri="{BB962C8B-B14F-4D97-AF65-F5344CB8AC3E}">
        <p14:creationId xmlns:p14="http://schemas.microsoft.com/office/powerpoint/2010/main" val="81729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79311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D2BC8940-BF53-6844-848B-F018018F53E9}" type="slidenum">
              <a:rPr lang="en-US"/>
              <a:pPr>
                <a:defRPr/>
              </a:pPr>
              <a:t>‹#›</a:t>
            </a:fld>
            <a:endParaRPr lang="en-US"/>
          </a:p>
        </p:txBody>
      </p:sp>
    </p:spTree>
    <p:extLst>
      <p:ext uri="{BB962C8B-B14F-4D97-AF65-F5344CB8AC3E}">
        <p14:creationId xmlns:p14="http://schemas.microsoft.com/office/powerpoint/2010/main" val="618752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FFA5BC7E-1A0D-4344-BD1F-D644FFCB782E}" type="slidenum">
              <a:rPr lang="en-US"/>
              <a:pPr>
                <a:defRPr/>
              </a:pPr>
              <a:t>‹#›</a:t>
            </a:fld>
            <a:endParaRPr lang="en-US"/>
          </a:p>
        </p:txBody>
      </p:sp>
    </p:spTree>
    <p:extLst>
      <p:ext uri="{BB962C8B-B14F-4D97-AF65-F5344CB8AC3E}">
        <p14:creationId xmlns:p14="http://schemas.microsoft.com/office/powerpoint/2010/main" val="4154336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993AF8BB-74BB-464F-A7BA-9A37D4B28585}" type="slidenum">
              <a:rPr lang="en-US"/>
              <a:pPr>
                <a:defRPr/>
              </a:pPr>
              <a:t>‹#›</a:t>
            </a:fld>
            <a:endParaRPr lang="en-US"/>
          </a:p>
        </p:txBody>
      </p:sp>
    </p:spTree>
    <p:extLst>
      <p:ext uri="{BB962C8B-B14F-4D97-AF65-F5344CB8AC3E}">
        <p14:creationId xmlns:p14="http://schemas.microsoft.com/office/powerpoint/2010/main" val="218731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9D8B8050-5692-0549-8127-7D5E4F3AD2A7}" type="slidenum">
              <a:rPr lang="en-US"/>
              <a:pPr>
                <a:defRPr/>
              </a:pPr>
              <a:t>‹#›</a:t>
            </a:fld>
            <a:endParaRPr lang="en-US"/>
          </a:p>
        </p:txBody>
      </p:sp>
    </p:spTree>
    <p:extLst>
      <p:ext uri="{BB962C8B-B14F-4D97-AF65-F5344CB8AC3E}">
        <p14:creationId xmlns:p14="http://schemas.microsoft.com/office/powerpoint/2010/main" val="3828131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D2DD889C-F675-244F-B647-AF2E7DCD7048}" type="slidenum">
              <a:rPr lang="en-US"/>
              <a:pPr>
                <a:defRPr/>
              </a:pPr>
              <a:t>‹#›</a:t>
            </a:fld>
            <a:endParaRPr lang="en-US"/>
          </a:p>
        </p:txBody>
      </p:sp>
    </p:spTree>
    <p:extLst>
      <p:ext uri="{BB962C8B-B14F-4D97-AF65-F5344CB8AC3E}">
        <p14:creationId xmlns:p14="http://schemas.microsoft.com/office/powerpoint/2010/main" val="3730625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2F14B371-30EE-5941-8E85-A0CE73D1CD49}" type="slidenum">
              <a:rPr lang="en-US"/>
              <a:pPr>
                <a:defRPr/>
              </a:pPr>
              <a:t>‹#›</a:t>
            </a:fld>
            <a:endParaRPr lang="en-US"/>
          </a:p>
        </p:txBody>
      </p:sp>
    </p:spTree>
    <p:extLst>
      <p:ext uri="{BB962C8B-B14F-4D97-AF65-F5344CB8AC3E}">
        <p14:creationId xmlns:p14="http://schemas.microsoft.com/office/powerpoint/2010/main" val="26820437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BD5848E4-6C3B-8D45-82DF-170EDEF24B26}" type="slidenum">
              <a:rPr lang="en-US"/>
              <a:pPr>
                <a:defRPr/>
              </a:pPr>
              <a:t>‹#›</a:t>
            </a:fld>
            <a:endParaRPr lang="en-US"/>
          </a:p>
        </p:txBody>
      </p:sp>
    </p:spTree>
    <p:extLst>
      <p:ext uri="{BB962C8B-B14F-4D97-AF65-F5344CB8AC3E}">
        <p14:creationId xmlns:p14="http://schemas.microsoft.com/office/powerpoint/2010/main" val="87008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6E368164-FF09-6D47-BE16-D689A817C160}" type="slidenum">
              <a:rPr lang="en-US"/>
              <a:pPr>
                <a:defRPr/>
              </a:pPr>
              <a:t>‹#›</a:t>
            </a:fld>
            <a:endParaRPr lang="en-US"/>
          </a:p>
        </p:txBody>
      </p:sp>
    </p:spTree>
    <p:extLst>
      <p:ext uri="{BB962C8B-B14F-4D97-AF65-F5344CB8AC3E}">
        <p14:creationId xmlns:p14="http://schemas.microsoft.com/office/powerpoint/2010/main" val="33208728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11AC43E-8E6E-3E43-81E7-66AE9D5197C3}" type="slidenum">
              <a:rPr lang="en-US"/>
              <a:pPr>
                <a:defRPr/>
              </a:pPr>
              <a:t>‹#›</a:t>
            </a:fld>
            <a:endParaRPr lang="en-US"/>
          </a:p>
        </p:txBody>
      </p:sp>
    </p:spTree>
    <p:extLst>
      <p:ext uri="{BB962C8B-B14F-4D97-AF65-F5344CB8AC3E}">
        <p14:creationId xmlns:p14="http://schemas.microsoft.com/office/powerpoint/2010/main" val="40446967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31729910-342F-7241-8A29-AB1339B8B30E}" type="slidenum">
              <a:rPr lang="en-US"/>
              <a:pPr>
                <a:defRPr/>
              </a:pPr>
              <a:t>‹#›</a:t>
            </a:fld>
            <a:endParaRPr lang="en-US"/>
          </a:p>
        </p:txBody>
      </p:sp>
    </p:spTree>
    <p:extLst>
      <p:ext uri="{BB962C8B-B14F-4D97-AF65-F5344CB8AC3E}">
        <p14:creationId xmlns:p14="http://schemas.microsoft.com/office/powerpoint/2010/main" val="314636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32858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8A1485B3-ADB6-6740-B866-03E0E0A3EC1E}" type="slidenum">
              <a:rPr lang="en-US"/>
              <a:pPr>
                <a:defRPr/>
              </a:pPr>
              <a:t>‹#›</a:t>
            </a:fld>
            <a:endParaRPr lang="en-US"/>
          </a:p>
        </p:txBody>
      </p:sp>
    </p:spTree>
    <p:extLst>
      <p:ext uri="{BB962C8B-B14F-4D97-AF65-F5344CB8AC3E}">
        <p14:creationId xmlns:p14="http://schemas.microsoft.com/office/powerpoint/2010/main" val="766308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10CA0D47-F2EF-3A46-B1C2-2F3EBEA32C2F}" type="slidenum">
              <a:rPr lang="en-US"/>
              <a:pPr>
                <a:defRPr/>
              </a:pPr>
              <a:t>‹#›</a:t>
            </a:fld>
            <a:endParaRPr lang="en-US"/>
          </a:p>
        </p:txBody>
      </p:sp>
    </p:spTree>
    <p:extLst>
      <p:ext uri="{BB962C8B-B14F-4D97-AF65-F5344CB8AC3E}">
        <p14:creationId xmlns:p14="http://schemas.microsoft.com/office/powerpoint/2010/main" val="11440826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8814D04F-76A8-EF47-B7A3-A6B9A92B7F26}" type="slidenum">
              <a:rPr lang="en-US"/>
              <a:pPr>
                <a:defRPr/>
              </a:pPr>
              <a:t>‹#›</a:t>
            </a:fld>
            <a:endParaRPr lang="en-US"/>
          </a:p>
        </p:txBody>
      </p:sp>
    </p:spTree>
    <p:extLst>
      <p:ext uri="{BB962C8B-B14F-4D97-AF65-F5344CB8AC3E}">
        <p14:creationId xmlns:p14="http://schemas.microsoft.com/office/powerpoint/2010/main" val="1543422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F892A506-835F-2D46-99E8-A7EC6ACEE55E}" type="slidenum">
              <a:rPr lang="en-US"/>
              <a:pPr>
                <a:defRPr/>
              </a:pPr>
              <a:t>‹#›</a:t>
            </a:fld>
            <a:endParaRPr lang="en-US"/>
          </a:p>
        </p:txBody>
      </p:sp>
    </p:spTree>
    <p:extLst>
      <p:ext uri="{BB962C8B-B14F-4D97-AF65-F5344CB8AC3E}">
        <p14:creationId xmlns:p14="http://schemas.microsoft.com/office/powerpoint/2010/main" val="3167665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30C8FC3C-9F28-A14C-A5A7-2079C8077AE3}" type="slidenum">
              <a:rPr lang="en-US"/>
              <a:pPr>
                <a:defRPr/>
              </a:pPr>
              <a:t>‹#›</a:t>
            </a:fld>
            <a:endParaRPr lang="en-US"/>
          </a:p>
        </p:txBody>
      </p:sp>
    </p:spTree>
    <p:extLst>
      <p:ext uri="{BB962C8B-B14F-4D97-AF65-F5344CB8AC3E}">
        <p14:creationId xmlns:p14="http://schemas.microsoft.com/office/powerpoint/2010/main" val="10223800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E08EA119-AA4E-2A4E-87AE-8B75F695F37F}" type="slidenum">
              <a:rPr lang="en-US"/>
              <a:pPr>
                <a:defRPr/>
              </a:pPr>
              <a:t>‹#›</a:t>
            </a:fld>
            <a:endParaRPr lang="en-US"/>
          </a:p>
        </p:txBody>
      </p:sp>
    </p:spTree>
    <p:extLst>
      <p:ext uri="{BB962C8B-B14F-4D97-AF65-F5344CB8AC3E}">
        <p14:creationId xmlns:p14="http://schemas.microsoft.com/office/powerpoint/2010/main" val="2522723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26E28D25-08D3-6C40-986C-34B72D777C35}" type="slidenum">
              <a:rPr lang="en-US"/>
              <a:pPr>
                <a:defRPr/>
              </a:pPr>
              <a:t>‹#›</a:t>
            </a:fld>
            <a:endParaRPr lang="en-US"/>
          </a:p>
        </p:txBody>
      </p:sp>
    </p:spTree>
    <p:extLst>
      <p:ext uri="{BB962C8B-B14F-4D97-AF65-F5344CB8AC3E}">
        <p14:creationId xmlns:p14="http://schemas.microsoft.com/office/powerpoint/2010/main" val="718465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914215E9-4330-FA45-B983-D71E966C2494}" type="slidenum">
              <a:rPr lang="en-US"/>
              <a:pPr>
                <a:defRPr/>
              </a:pPr>
              <a:t>‹#›</a:t>
            </a:fld>
            <a:endParaRPr lang="en-US"/>
          </a:p>
        </p:txBody>
      </p:sp>
    </p:spTree>
    <p:extLst>
      <p:ext uri="{BB962C8B-B14F-4D97-AF65-F5344CB8AC3E}">
        <p14:creationId xmlns:p14="http://schemas.microsoft.com/office/powerpoint/2010/main" val="2269853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081E9661-F860-3940-835C-E06907127E0F}" type="slidenum">
              <a:rPr lang="en-US"/>
              <a:pPr>
                <a:defRPr/>
              </a:pPr>
              <a:t>‹#›</a:t>
            </a:fld>
            <a:endParaRPr lang="en-US"/>
          </a:p>
        </p:txBody>
      </p:sp>
    </p:spTree>
    <p:extLst>
      <p:ext uri="{BB962C8B-B14F-4D97-AF65-F5344CB8AC3E}">
        <p14:creationId xmlns:p14="http://schemas.microsoft.com/office/powerpoint/2010/main" val="1342155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724554-936B-594D-AA13-DCF3599F31F6}" type="slidenum">
              <a:rPr lang="en-US"/>
              <a:pPr>
                <a:defRPr/>
              </a:pPr>
              <a:t>‹#›</a:t>
            </a:fld>
            <a:endParaRPr lang="en-US"/>
          </a:p>
        </p:txBody>
      </p:sp>
    </p:spTree>
    <p:extLst>
      <p:ext uri="{BB962C8B-B14F-4D97-AF65-F5344CB8AC3E}">
        <p14:creationId xmlns:p14="http://schemas.microsoft.com/office/powerpoint/2010/main" val="270057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571500" y="5016500"/>
            <a:ext cx="118506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6" name="Line 2"/>
          <p:cNvSpPr>
            <a:spLocks noChangeShapeType="1"/>
          </p:cNvSpPr>
          <p:nvPr/>
        </p:nvSpPr>
        <p:spPr bwMode="auto">
          <a:xfrm>
            <a:off x="647700" y="47498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 name="Rectangle 3"/>
          <p:cNvSpPr>
            <a:spLocks noGrp="1" noChangeArrowheads="1"/>
          </p:cNvSpPr>
          <p:nvPr>
            <p:ph type="title"/>
          </p:nvPr>
        </p:nvSpPr>
        <p:spPr bwMode="auto">
          <a:xfrm>
            <a:off x="571500" y="1320800"/>
            <a:ext cx="118506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0242"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43"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F6931AB-6532-304C-A554-03C4E777D590}" type="slidenum">
              <a:rPr lang="en-US"/>
              <a:pPr>
                <a:defRPr/>
              </a:pPr>
              <a:t>‹#›</a:t>
            </a:fld>
            <a:endParaRPr lang="en-US"/>
          </a:p>
        </p:txBody>
      </p:sp>
      <p:sp>
        <p:nvSpPr>
          <p:cNvPr id="10244"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126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67"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9E15170F-BF4F-F742-BA51-3C0C03EA7196}" type="slidenum">
              <a:rPr lang="en-US"/>
              <a:pPr>
                <a:defRPr/>
              </a:pPr>
              <a:t>‹#›</a:t>
            </a:fld>
            <a:endParaRPr lang="en-US"/>
          </a:p>
        </p:txBody>
      </p:sp>
      <p:sp>
        <p:nvSpPr>
          <p:cNvPr id="11268"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8369300" y="2324100"/>
            <a:ext cx="4052888" cy="8902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2290"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2291"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571500" y="863600"/>
            <a:ext cx="11850688" cy="8355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4338" name="Line 2"/>
          <p:cNvSpPr>
            <a:spLocks noChangeShapeType="1"/>
          </p:cNvSpPr>
          <p:nvPr/>
        </p:nvSpPr>
        <p:spPr bwMode="auto">
          <a:xfrm flipH="1">
            <a:off x="9055100" y="519113"/>
            <a:ext cx="23813" cy="79644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39" name="Line 3"/>
          <p:cNvSpPr>
            <a:spLocks noChangeShapeType="1"/>
          </p:cNvSpPr>
          <p:nvPr/>
        </p:nvSpPr>
        <p:spPr bwMode="auto">
          <a:xfrm>
            <a:off x="9066213" y="3092450"/>
            <a:ext cx="34305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0" name="Line 4"/>
          <p:cNvSpPr>
            <a:spLocks noChangeShapeType="1"/>
          </p:cNvSpPr>
          <p:nvPr/>
        </p:nvSpPr>
        <p:spPr bwMode="auto">
          <a:xfrm>
            <a:off x="9066213" y="5873750"/>
            <a:ext cx="34305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536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536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6386" name="Line 2"/>
          <p:cNvSpPr>
            <a:spLocks noChangeShapeType="1"/>
          </p:cNvSpPr>
          <p:nvPr/>
        </p:nvSpPr>
        <p:spPr bwMode="auto">
          <a:xfrm flipH="1">
            <a:off x="4419600" y="1778000"/>
            <a:ext cx="23813" cy="50546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571500" y="5016500"/>
            <a:ext cx="5068888" cy="3660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7410" name="Line 2"/>
          <p:cNvSpPr>
            <a:spLocks noChangeShapeType="1"/>
          </p:cNvSpPr>
          <p:nvPr/>
        </p:nvSpPr>
        <p:spPr bwMode="auto">
          <a:xfrm>
            <a:off x="647700" y="4749800"/>
            <a:ext cx="4881563"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1" name="Rectangle 3"/>
          <p:cNvSpPr>
            <a:spLocks noGrp="1" noChangeArrowheads="1"/>
          </p:cNvSpPr>
          <p:nvPr>
            <p:ph type="title"/>
          </p:nvPr>
        </p:nvSpPr>
        <p:spPr bwMode="auto">
          <a:xfrm>
            <a:off x="571500" y="1320800"/>
            <a:ext cx="50688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1409700" y="7785100"/>
            <a:ext cx="5780088" cy="169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18434" name="Line 2"/>
          <p:cNvSpPr>
            <a:spLocks noChangeShapeType="1"/>
          </p:cNvSpPr>
          <p:nvPr/>
        </p:nvSpPr>
        <p:spPr bwMode="auto">
          <a:xfrm>
            <a:off x="7543800" y="7975600"/>
            <a:ext cx="1588" cy="1422400"/>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35" name="Rectangle 3"/>
          <p:cNvSpPr>
            <a:spLocks noGrp="1" noChangeArrowheads="1"/>
          </p:cNvSpPr>
          <p:nvPr>
            <p:ph type="body" idx="1"/>
          </p:nvPr>
        </p:nvSpPr>
        <p:spPr bwMode="auto">
          <a:xfrm>
            <a:off x="7848600" y="8470900"/>
            <a:ext cx="4941888" cy="3660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9458" name="Line 2"/>
          <p:cNvSpPr>
            <a:spLocks noChangeShapeType="1"/>
          </p:cNvSpPr>
          <p:nvPr/>
        </p:nvSpPr>
        <p:spPr bwMode="auto">
          <a:xfrm>
            <a:off x="6502400" y="1803400"/>
            <a:ext cx="1588" cy="43180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05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1"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482" name="Line 2"/>
          <p:cNvSpPr>
            <a:spLocks noChangeShapeType="1"/>
          </p:cNvSpPr>
          <p:nvPr/>
        </p:nvSpPr>
        <p:spPr bwMode="auto">
          <a:xfrm flipH="1">
            <a:off x="6477000" y="508000"/>
            <a:ext cx="23813" cy="80137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1506" name="Line 2"/>
          <p:cNvSpPr>
            <a:spLocks noChangeShapeType="1"/>
          </p:cNvSpPr>
          <p:nvPr/>
        </p:nvSpPr>
        <p:spPr bwMode="auto">
          <a:xfrm flipH="1">
            <a:off x="4432300" y="1776413"/>
            <a:ext cx="23813" cy="50688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07" name="Line 3"/>
          <p:cNvSpPr>
            <a:spLocks noChangeShapeType="1"/>
          </p:cNvSpPr>
          <p:nvPr/>
        </p:nvSpPr>
        <p:spPr bwMode="auto">
          <a:xfrm flipH="1">
            <a:off x="8534400" y="1776413"/>
            <a:ext cx="23813" cy="50688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3554" name="Line 2"/>
          <p:cNvSpPr>
            <a:spLocks noChangeShapeType="1"/>
          </p:cNvSpPr>
          <p:nvPr/>
        </p:nvSpPr>
        <p:spPr bwMode="auto">
          <a:xfrm>
            <a:off x="647700" y="1968500"/>
            <a:ext cx="48768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55" name="Rectangle 3"/>
          <p:cNvSpPr>
            <a:spLocks noGrp="1" noChangeArrowheads="1"/>
          </p:cNvSpPr>
          <p:nvPr>
            <p:ph type="title"/>
          </p:nvPr>
        </p:nvSpPr>
        <p:spPr bwMode="auto">
          <a:xfrm>
            <a:off x="571500" y="328613"/>
            <a:ext cx="50688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4578" name="Line 2"/>
          <p:cNvSpPr>
            <a:spLocks noChangeShapeType="1"/>
          </p:cNvSpPr>
          <p:nvPr/>
        </p:nvSpPr>
        <p:spPr bwMode="auto">
          <a:xfrm flipH="1">
            <a:off x="6477000" y="519113"/>
            <a:ext cx="23813" cy="79644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79" name="Line 3"/>
          <p:cNvSpPr>
            <a:spLocks noChangeShapeType="1"/>
          </p:cNvSpPr>
          <p:nvPr/>
        </p:nvSpPr>
        <p:spPr bwMode="auto">
          <a:xfrm>
            <a:off x="6488113" y="4476750"/>
            <a:ext cx="59959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560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560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662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27"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6628"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C6198F5-EBB4-8446-B074-2C0AE5D5E2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0" name="Rectangle 2"/>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endParaRPr lang="en-US"/>
          </a:p>
        </p:txBody>
      </p:sp>
      <p:sp>
        <p:nvSpPr>
          <p:cNvPr id="27651" name="Text Box 3"/>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2" name="Rectangle 4"/>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A4BBA098-45FA-4740-B54A-326D89CB41EC}" type="slidenum">
              <a:rPr lang="en-US"/>
              <a:pPr>
                <a:defRPr/>
              </a:pPr>
              <a:t>‹#›</a:t>
            </a:fld>
            <a:endParaRPr lang="en-US"/>
          </a:p>
        </p:txBody>
      </p:sp>
      <p:sp>
        <p:nvSpPr>
          <p:cNvPr id="27653" name="Rectangle 5"/>
          <p:cNvSpPr>
            <a:spLocks noGrp="1" noChangeArrowheads="1"/>
          </p:cNvSpPr>
          <p:nvPr>
            <p:ph type="title"/>
          </p:nvPr>
        </p:nvSpPr>
        <p:spPr bwMode="auto">
          <a:xfrm>
            <a:off x="650875" y="388938"/>
            <a:ext cx="11691938" cy="1616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7654" name="Rectangle 6"/>
          <p:cNvSpPr>
            <a:spLocks noGrp="1" noChangeArrowheads="1"/>
          </p:cNvSpPr>
          <p:nvPr>
            <p:ph type="body" idx="1"/>
          </p:nvPr>
        </p:nvSpPr>
        <p:spPr bwMode="auto">
          <a:xfrm>
            <a:off x="650875" y="2281238"/>
            <a:ext cx="11691938" cy="564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298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ftr="0" dt="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8674" name="Rectangle 2"/>
          <p:cNvSpPr>
            <a:spLocks noGrp="1" noChangeArrowheads="1"/>
          </p:cNvSpPr>
          <p:nvPr>
            <p:ph type="title"/>
          </p:nvPr>
        </p:nvSpPr>
        <p:spPr bwMode="auto">
          <a:xfrm>
            <a:off x="974725" y="866775"/>
            <a:ext cx="11041063" cy="963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675" name="Rectangle 3"/>
          <p:cNvSpPr>
            <a:spLocks noGrp="1" noChangeArrowheads="1"/>
          </p:cNvSpPr>
          <p:nvPr>
            <p:ph type="body" idx="1"/>
          </p:nvPr>
        </p:nvSpPr>
        <p:spPr bwMode="auto">
          <a:xfrm>
            <a:off x="974725" y="2058988"/>
            <a:ext cx="11041063" cy="6599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8676" name="Rectangle 4"/>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endParaRPr lang="en-US"/>
          </a:p>
        </p:txBody>
      </p:sp>
      <p:sp>
        <p:nvSpPr>
          <p:cNvPr id="28677" name="Text Box 5"/>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8" name="Rectangle 6"/>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B55B6CC4-C500-8A48-94CD-4A9BC520D3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dt="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307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5"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571500" y="3708400"/>
            <a:ext cx="11850688" cy="2325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4098" name="Rectangle 2"/>
          <p:cNvSpPr>
            <a:spLocks noGrp="1" noChangeArrowheads="1"/>
          </p:cNvSpPr>
          <p:nvPr>
            <p:ph type="body" idx="1"/>
          </p:nvPr>
        </p:nvSpPr>
        <p:spPr bwMode="auto">
          <a:xfrm>
            <a:off x="650875" y="2282825"/>
            <a:ext cx="11691938" cy="564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A926AD2-D67B-E04E-BF9D-5B4C5D9F892F}" type="slidenum">
              <a:rPr lang="en-US"/>
              <a:pPr>
                <a:defRPr/>
              </a:pPr>
              <a:t>‹#›</a:t>
            </a:fld>
            <a:endParaRPr lang="en-US"/>
          </a:p>
        </p:txBody>
      </p:sp>
      <p:sp>
        <p:nvSpPr>
          <p:cNvPr id="6146" name="Rectangle 2"/>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147"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717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71"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5AB99F3E-9034-EC4C-AB9F-1C4B53344E32}" type="slidenum">
              <a:rPr lang="en-US"/>
              <a:pPr>
                <a:defRPr/>
              </a:pPr>
              <a:t>‹#›</a:t>
            </a:fld>
            <a:endParaRPr lang="en-US"/>
          </a:p>
        </p:txBody>
      </p:sp>
      <p:sp>
        <p:nvSpPr>
          <p:cNvPr id="7172"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819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195"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8196"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6C080CF3-D0AE-524D-A0B6-6695C259EA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9218"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19"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7E25456-F0F1-4445-A779-BF3123C5508F}" type="slidenum">
              <a:rPr lang="en-US"/>
              <a:pPr>
                <a:defRPr/>
              </a:pPr>
              <a:t>‹#›</a:t>
            </a:fld>
            <a:endParaRPr lang="en-US"/>
          </a:p>
        </p:txBody>
      </p:sp>
      <p:sp>
        <p:nvSpPr>
          <p:cNvPr id="9220"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jpe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4.jpg"/><Relationship Id="rId4" Type="http://schemas.openxmlformats.org/officeDocument/2006/relationships/image" Target="../media/image17.jpeg"/><Relationship Id="rId9"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27.jpg"/></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51.xml"/><Relationship Id="rId1" Type="http://schemas.openxmlformats.org/officeDocument/2006/relationships/slideLayout" Target="../slideLayouts/slideLayout18.xml"/><Relationship Id="rId6" Type="http://schemas.openxmlformats.org/officeDocument/2006/relationships/image" Target="../media/image44.jpg"/><Relationship Id="rId5" Type="http://schemas.openxmlformats.org/officeDocument/2006/relationships/image" Target="../media/image43.jp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1853406" y="2513806"/>
            <a:ext cx="8534400" cy="16771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400" dirty="0">
                <a:solidFill>
                  <a:srgbClr val="000000"/>
                </a:solidFill>
                <a:latin typeface="Arial Narrow" charset="0"/>
              </a:rPr>
              <a:t>A scalable, portable DAQ system design</a:t>
            </a:r>
          </a:p>
        </p:txBody>
      </p:sp>
      <p:sp>
        <p:nvSpPr>
          <p:cNvPr id="30722" name="Text Box 2"/>
          <p:cNvSpPr txBox="1">
            <a:spLocks noChangeArrowheads="1"/>
          </p:cNvSpPr>
          <p:nvPr/>
        </p:nvSpPr>
        <p:spPr bwMode="auto">
          <a:xfrm>
            <a:off x="4200735" y="4985147"/>
            <a:ext cx="3034506" cy="8501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3200" dirty="0">
                <a:solidFill>
                  <a:srgbClr val="606060"/>
                </a:solidFill>
                <a:latin typeface="Arial Narrow" charset="0"/>
              </a:rPr>
              <a:t>Martin L. Purschke</a:t>
            </a:r>
          </a:p>
          <a:p>
            <a:pPr eaLnBrk="1" hangingPunct="1">
              <a:buClrTx/>
              <a:buFontTx/>
              <a:buNone/>
              <a:defRPr/>
            </a:pPr>
            <a:endParaRPr lang="en-US" sz="3200" dirty="0">
              <a:solidFill>
                <a:srgbClr val="606060"/>
              </a:solidFill>
              <a:latin typeface="Arial Narrow" charset="0"/>
            </a:endParaRPr>
          </a:p>
          <a:p>
            <a:pPr eaLnBrk="1" hangingPunct="1">
              <a:buClrTx/>
              <a:buFontTx/>
              <a:buNone/>
              <a:defRPr/>
            </a:pPr>
            <a:endParaRPr lang="en-US" sz="3200" dirty="0">
              <a:solidFill>
                <a:srgbClr val="606060"/>
              </a:solidFill>
              <a:latin typeface="Arial Narrow" charset="0"/>
            </a:endParaRPr>
          </a:p>
        </p:txBody>
      </p:sp>
      <p:pic>
        <p:nvPicPr>
          <p:cNvPr id="2" name="Picture 1"/>
          <p:cNvPicPr>
            <a:picLocks noChangeAspect="1"/>
          </p:cNvPicPr>
          <p:nvPr/>
        </p:nvPicPr>
        <p:blipFill>
          <a:blip r:embed="rId3"/>
          <a:stretch>
            <a:fillRect/>
          </a:stretch>
        </p:blipFill>
        <p:spPr>
          <a:xfrm>
            <a:off x="2601912" y="6020227"/>
            <a:ext cx="6031706" cy="2208579"/>
          </a:xfrm>
          <a:prstGeom prst="rect">
            <a:avLst/>
          </a:prstGeom>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Modularity and Extensibility</a:t>
            </a:r>
          </a:p>
        </p:txBody>
      </p:sp>
      <p:sp>
        <p:nvSpPr>
          <p:cNvPr id="6" name="Text Box 2"/>
          <p:cNvSpPr txBox="1">
            <a:spLocks noChangeArrowheads="1"/>
          </p:cNvSpPr>
          <p:nvPr/>
        </p:nvSpPr>
        <p:spPr bwMode="auto">
          <a:xfrm>
            <a:off x="571500" y="22090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No one can foresee and predict requirements of a data format 20 years into the future.</a:t>
            </a:r>
          </a:p>
          <a:p>
            <a:pPr eaLnBrk="1" hangingPunct="1">
              <a:spcBef>
                <a:spcPts val="1963"/>
              </a:spcBef>
              <a:buClrTx/>
              <a:buFontTx/>
              <a:buNone/>
              <a:defRPr/>
            </a:pPr>
            <a:r>
              <a:rPr lang="en-US" sz="2800" dirty="0">
                <a:solidFill>
                  <a:srgbClr val="606060"/>
                </a:solidFill>
                <a:latin typeface="Arial Narrow" charset="0"/>
              </a:rPr>
              <a:t>Must be able to grow, and be extensible</a:t>
            </a:r>
          </a:p>
          <a:p>
            <a:pPr eaLnBrk="1" hangingPunct="1">
              <a:spcBef>
                <a:spcPts val="1963"/>
              </a:spcBef>
              <a:buClrTx/>
              <a:buFontTx/>
              <a:buNone/>
              <a:defRPr/>
            </a:pPr>
            <a:r>
              <a:rPr lang="en-US" sz="2800" dirty="0">
                <a:solidFill>
                  <a:srgbClr val="606060"/>
                </a:solidFill>
                <a:latin typeface="Arial Narrow" charset="0"/>
              </a:rPr>
              <a:t>The way I like to look at this:</a:t>
            </a:r>
          </a:p>
          <a:p>
            <a:pPr eaLnBrk="1" hangingPunct="1">
              <a:spcBef>
                <a:spcPts val="1963"/>
              </a:spcBef>
              <a:buClrTx/>
              <a:buFontTx/>
              <a:buNone/>
              <a:defRPr/>
            </a:pPr>
            <a:r>
              <a:rPr lang="en-US" sz="2800" dirty="0">
                <a:solidFill>
                  <a:srgbClr val="606060"/>
                </a:solidFill>
                <a:latin typeface="Arial Narrow" charset="0"/>
              </a:rPr>
              <a:t>FedEx (and UPS) cannot possibly know how to </a:t>
            </a:r>
            <a:br>
              <a:rPr lang="en-US" sz="2800" dirty="0">
                <a:solidFill>
                  <a:srgbClr val="606060"/>
                </a:solidFill>
                <a:latin typeface="Arial Narrow" charset="0"/>
              </a:rPr>
            </a:br>
            <a:r>
              <a:rPr lang="en-US" sz="2800" dirty="0">
                <a:solidFill>
                  <a:srgbClr val="606060"/>
                </a:solidFill>
                <a:latin typeface="Arial Narrow" charset="0"/>
              </a:rPr>
              <a:t>ship every possible item under the sun</a:t>
            </a:r>
          </a:p>
          <a:p>
            <a:pPr eaLnBrk="1" hangingPunct="1">
              <a:spcBef>
                <a:spcPts val="1963"/>
              </a:spcBef>
              <a:buClrTx/>
              <a:buFontTx/>
              <a:buNone/>
              <a:defRPr/>
            </a:pPr>
            <a:r>
              <a:rPr lang="en-US" sz="2800" dirty="0">
                <a:solidFill>
                  <a:srgbClr val="606060"/>
                </a:solidFill>
                <a:latin typeface="Arial Narrow" charset="0"/>
              </a:rPr>
              <a:t>But they know how to ship a limited set of </a:t>
            </a:r>
            <a:br>
              <a:rPr lang="en-US" sz="2800" dirty="0">
                <a:solidFill>
                  <a:srgbClr val="606060"/>
                </a:solidFill>
                <a:latin typeface="Arial Narrow" charset="0"/>
              </a:rPr>
            </a:br>
            <a:r>
              <a:rPr lang="en-US" sz="2800" dirty="0">
                <a:solidFill>
                  <a:srgbClr val="606060"/>
                </a:solidFill>
                <a:latin typeface="Arial Narrow" charset="0"/>
              </a:rPr>
              <a:t>box formats and types, and assorted weight </a:t>
            </a:r>
            <a:br>
              <a:rPr lang="en-US" sz="2800" dirty="0">
                <a:solidFill>
                  <a:srgbClr val="606060"/>
                </a:solidFill>
                <a:latin typeface="Arial Narrow" charset="0"/>
              </a:rPr>
            </a:br>
            <a:r>
              <a:rPr lang="en-US" sz="2800" dirty="0">
                <a:solidFill>
                  <a:srgbClr val="606060"/>
                </a:solidFill>
                <a:latin typeface="Arial Narrow" charset="0"/>
              </a:rPr>
              <a:t>parameters</a:t>
            </a:r>
          </a:p>
          <a:p>
            <a:pPr eaLnBrk="1" hangingPunct="1">
              <a:spcBef>
                <a:spcPts val="1963"/>
              </a:spcBef>
              <a:buClrTx/>
              <a:buFontTx/>
              <a:buNone/>
              <a:defRPr/>
            </a:pPr>
            <a:r>
              <a:rPr lang="en-US" sz="2800" dirty="0">
                <a:solidFill>
                  <a:srgbClr val="606060"/>
                </a:solidFill>
                <a:latin typeface="Arial Narrow" charset="0"/>
              </a:rPr>
              <a:t>Whatever fits into those boxes can be shipped</a:t>
            </a:r>
          </a:p>
          <a:p>
            <a:pPr eaLnBrk="1" hangingPunct="1">
              <a:spcBef>
                <a:spcPts val="1963"/>
              </a:spcBef>
              <a:buClrTx/>
              <a:buFontTx/>
              <a:buNone/>
              <a:defRPr/>
            </a:pPr>
            <a:r>
              <a:rPr lang="en-US" sz="2800" dirty="0">
                <a:solidFill>
                  <a:srgbClr val="606060"/>
                </a:solidFill>
                <a:latin typeface="Arial Narrow" charset="0"/>
              </a:rPr>
              <a:t>During transport, they only look at the label on the box, not at what’s inside </a:t>
            </a:r>
          </a:p>
          <a:p>
            <a:pPr eaLnBrk="1" hangingPunct="1">
              <a:spcBef>
                <a:spcPts val="1963"/>
              </a:spcBef>
              <a:buClrTx/>
              <a:buFontTx/>
              <a:buNone/>
              <a:defRPr/>
            </a:pPr>
            <a:r>
              <a:rPr lang="en-US" sz="2800" dirty="0">
                <a:solidFill>
                  <a:srgbClr val="606060"/>
                </a:solidFill>
                <a:latin typeface="Arial Narrow" charset="0"/>
              </a:rPr>
              <a:t>We will see a surprisingly large number of similarities with that approach in a minute</a:t>
            </a:r>
          </a:p>
        </p:txBody>
      </p:sp>
      <p:pic>
        <p:nvPicPr>
          <p:cNvPr id="2" name="Picture 1"/>
          <p:cNvPicPr>
            <a:picLocks noChangeAspect="1"/>
          </p:cNvPicPr>
          <p:nvPr/>
        </p:nvPicPr>
        <p:blipFill>
          <a:blip r:embed="rId3"/>
          <a:stretch>
            <a:fillRect/>
          </a:stretch>
        </p:blipFill>
        <p:spPr>
          <a:xfrm>
            <a:off x="6882606" y="2818606"/>
            <a:ext cx="6096000" cy="4064000"/>
          </a:xfrm>
          <a:prstGeom prst="rect">
            <a:avLst/>
          </a:prstGeom>
        </p:spPr>
      </p:pic>
      <p:sp>
        <p:nvSpPr>
          <p:cNvPr id="3" name="Rectangle 2"/>
          <p:cNvSpPr/>
          <p:nvPr/>
        </p:nvSpPr>
        <p:spPr>
          <a:xfrm>
            <a:off x="9348163" y="6471741"/>
            <a:ext cx="1496843" cy="461665"/>
          </a:xfrm>
          <a:prstGeom prst="rect">
            <a:avLst/>
          </a:prstGeom>
        </p:spPr>
        <p:txBody>
          <a:bodyPr wrap="square">
            <a:spAutoFit/>
          </a:bodyPr>
          <a:lstStyle/>
          <a:p>
            <a:r>
              <a:rPr lang="en-US" sz="2400" dirty="0">
                <a:solidFill>
                  <a:srgbClr val="606060"/>
                </a:solidFill>
                <a:latin typeface="Arial Narrow" charset="0"/>
              </a:rPr>
              <a:t>“packets”</a:t>
            </a:r>
            <a:endParaRPr lang="en-US" dirty="0"/>
          </a:p>
        </p:txBody>
      </p:sp>
      <p:cxnSp>
        <p:nvCxnSpPr>
          <p:cNvPr id="5" name="Straight Arrow Connector 4"/>
          <p:cNvCxnSpPr/>
          <p:nvPr/>
        </p:nvCxnSpPr>
        <p:spPr bwMode="auto">
          <a:xfrm flipH="1" flipV="1">
            <a:off x="9244806" y="6171406"/>
            <a:ext cx="533400" cy="3810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flipV="1">
            <a:off x="9397206" y="5104606"/>
            <a:ext cx="533400" cy="13716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V="1">
            <a:off x="10083006" y="5790406"/>
            <a:ext cx="457200" cy="6858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Slide Number Placeholder 3"/>
          <p:cNvSpPr>
            <a:spLocks noGrp="1"/>
          </p:cNvSpPr>
          <p:nvPr>
            <p:ph type="sldNum" sz="quarter" idx="4"/>
          </p:nvPr>
        </p:nvSpPr>
        <p:spPr/>
        <p:txBody>
          <a:bodyPr/>
          <a:lstStyle/>
          <a:p>
            <a:fld id="{7D854EC2-8F58-5C4F-8AEB-33CAAE66C4BD}" type="slidenum">
              <a:rPr lang="en-US" smtClean="0"/>
              <a:t>10</a:t>
            </a:fld>
            <a:endParaRPr lang="en-US" dirty="0"/>
          </a:p>
        </p:txBody>
      </p:sp>
    </p:spTree>
    <p:extLst>
      <p:ext uri="{BB962C8B-B14F-4D97-AF65-F5344CB8AC3E}">
        <p14:creationId xmlns:p14="http://schemas.microsoft.com/office/powerpoint/2010/main" val="264237688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“Binary payload agnostic” – what is that?</a:t>
            </a:r>
          </a:p>
        </p:txBody>
      </p:sp>
      <p:sp>
        <p:nvSpPr>
          <p:cNvPr id="6" name="Text Box 2"/>
          <p:cNvSpPr txBox="1">
            <a:spLocks noChangeArrowheads="1"/>
          </p:cNvSpPr>
          <p:nvPr/>
        </p:nvSpPr>
        <p:spPr bwMode="auto">
          <a:xfrm>
            <a:off x="571500" y="22090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Most of the “devices”  we read out  provide their data in some pre-made (and usually quite good) compact binary format already. Usually done in some FPGA. </a:t>
            </a:r>
          </a:p>
          <a:p>
            <a:pPr eaLnBrk="1" hangingPunct="1">
              <a:spcBef>
                <a:spcPts val="1963"/>
              </a:spcBef>
              <a:buClrTx/>
              <a:buFontTx/>
              <a:buNone/>
              <a:defRPr/>
            </a:pPr>
            <a:r>
              <a:rPr lang="en-US" sz="2800" dirty="0">
                <a:solidFill>
                  <a:srgbClr val="606060"/>
                </a:solidFill>
                <a:latin typeface="Arial Narrow" charset="0"/>
              </a:rPr>
              <a:t>Actual formatting/packing/zero-suppression in the CPU is rare these days</a:t>
            </a:r>
          </a:p>
          <a:p>
            <a:pPr eaLnBrk="1" hangingPunct="1">
              <a:spcBef>
                <a:spcPts val="1963"/>
              </a:spcBef>
              <a:buClrTx/>
              <a:buFontTx/>
              <a:buNone/>
              <a:defRPr/>
            </a:pPr>
            <a:r>
              <a:rPr lang="en-US" sz="2800" dirty="0">
                <a:solidFill>
                  <a:srgbClr val="606060"/>
                </a:solidFill>
                <a:latin typeface="Arial Narrow" charset="0"/>
              </a:rPr>
              <a:t>All you want to do is to grab the blob of data, stick it into a packet, put a label (packet header) on that says what’s in it, done. </a:t>
            </a:r>
          </a:p>
          <a:p>
            <a:pPr eaLnBrk="1" hangingPunct="1">
              <a:spcBef>
                <a:spcPts val="1963"/>
              </a:spcBef>
              <a:buClrTx/>
              <a:buFontTx/>
              <a:buNone/>
              <a:defRPr/>
            </a:pPr>
            <a:r>
              <a:rPr lang="en-US" sz="2800" dirty="0">
                <a:solidFill>
                  <a:srgbClr val="606060"/>
                </a:solidFill>
                <a:latin typeface="Arial Narrow" charset="0"/>
              </a:rPr>
              <a:t>That is literally all we do to the data</a:t>
            </a:r>
          </a:p>
          <a:p>
            <a:pPr eaLnBrk="1" hangingPunct="1">
              <a:spcBef>
                <a:spcPts val="1963"/>
              </a:spcBef>
              <a:buClrTx/>
              <a:buFontTx/>
              <a:buNone/>
              <a:defRPr/>
            </a:pPr>
            <a:r>
              <a:rPr lang="en-US" sz="2800" dirty="0">
                <a:solidFill>
                  <a:srgbClr val="606060"/>
                </a:solidFill>
                <a:latin typeface="Arial Narrow" charset="0"/>
              </a:rPr>
              <a:t>From that point forward, the DAQ does not care. The “FedEx” approach – they ship boxes, we ship </a:t>
            </a:r>
            <a:r>
              <a:rPr lang="en-US" sz="2800" b="1" i="1" dirty="0">
                <a:solidFill>
                  <a:srgbClr val="606060"/>
                </a:solidFill>
                <a:latin typeface="Arial Narrow" charset="0"/>
              </a:rPr>
              <a:t>packets</a:t>
            </a:r>
            <a:r>
              <a:rPr lang="en-US" sz="2800" dirty="0">
                <a:solidFill>
                  <a:srgbClr val="606060"/>
                </a:solidFill>
                <a:latin typeface="Arial Narrow" charset="0"/>
              </a:rPr>
              <a:t>. </a:t>
            </a:r>
          </a:p>
          <a:p>
            <a:pPr eaLnBrk="1" hangingPunct="1">
              <a:spcBef>
                <a:spcPts val="1963"/>
              </a:spcBef>
              <a:buClrTx/>
              <a:buFontTx/>
              <a:buNone/>
              <a:defRPr/>
            </a:pPr>
            <a:r>
              <a:rPr lang="en-US" sz="2800" dirty="0">
                <a:solidFill>
                  <a:srgbClr val="606060"/>
                </a:solidFill>
                <a:latin typeface="Arial Narrow" charset="0"/>
              </a:rPr>
              <a:t>More generally: Usually we store data from our readout devices, but we must be able to store literally </a:t>
            </a:r>
            <a:r>
              <a:rPr lang="en-US" sz="2800" i="1" dirty="0">
                <a:solidFill>
                  <a:srgbClr val="606060"/>
                </a:solidFill>
                <a:latin typeface="Arial Narrow" charset="0"/>
              </a:rPr>
              <a:t>anything</a:t>
            </a:r>
            <a:r>
              <a:rPr lang="en-US" sz="2800" dirty="0">
                <a:solidFill>
                  <a:srgbClr val="606060"/>
                </a:solidFill>
                <a:latin typeface="Arial Narrow" charset="0"/>
              </a:rPr>
              <a:t> in our data stream.</a:t>
            </a:r>
          </a:p>
          <a:p>
            <a:pPr eaLnBrk="1" hangingPunct="1">
              <a:spcBef>
                <a:spcPts val="1963"/>
              </a:spcBef>
              <a:buClrTx/>
              <a:buFontTx/>
              <a:buNone/>
              <a:defRPr/>
            </a:pPr>
            <a:r>
              <a:rPr lang="en-US" sz="2800" dirty="0">
                <a:solidFill>
                  <a:srgbClr val="606060"/>
                </a:solidFill>
                <a:latin typeface="Arial Narrow" charset="0"/>
              </a:rPr>
              <a:t>Want to store an Excel spreadsheet? A text file? A jpeg image? Shouldn’t cause a problem. </a:t>
            </a:r>
          </a:p>
          <a:p>
            <a:pPr eaLnBrk="1" hangingPunct="1">
              <a:spcBef>
                <a:spcPts val="1963"/>
              </a:spcBef>
              <a:buClrTx/>
              <a:buFontTx/>
              <a:buNone/>
              <a:defRPr/>
            </a:pPr>
            <a:r>
              <a:rPr lang="en-US" sz="2800" dirty="0">
                <a:solidFill>
                  <a:srgbClr val="606060"/>
                </a:solidFill>
                <a:latin typeface="Arial Narrow" charset="0"/>
              </a:rPr>
              <a:t>If you think ”why would one want to do that!”, just wait a few minutes.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11</a:t>
            </a:fld>
            <a:endParaRPr lang="en-US" dirty="0"/>
          </a:p>
        </p:txBody>
      </p:sp>
    </p:spTree>
    <p:extLst>
      <p:ext uri="{BB962C8B-B14F-4D97-AF65-F5344CB8AC3E}">
        <p14:creationId xmlns:p14="http://schemas.microsoft.com/office/powerpoint/2010/main" val="407066157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30199"/>
            <a:ext cx="11861800" cy="7358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Example: CAEN’s V1742 format</a:t>
            </a:r>
          </a:p>
        </p:txBody>
      </p:sp>
      <p:pic>
        <p:nvPicPr>
          <p:cNvPr id="4" name="Picture 3"/>
          <p:cNvPicPr>
            <a:picLocks noChangeAspect="1"/>
          </p:cNvPicPr>
          <p:nvPr/>
        </p:nvPicPr>
        <p:blipFill>
          <a:blip r:embed="rId3"/>
          <a:stretch>
            <a:fillRect/>
          </a:stretch>
        </p:blipFill>
        <p:spPr>
          <a:xfrm>
            <a:off x="2996406" y="1294606"/>
            <a:ext cx="9893300" cy="8267700"/>
          </a:xfrm>
          <a:prstGeom prst="rect">
            <a:avLst/>
          </a:prstGeom>
          <a:ln>
            <a:solidFill>
              <a:srgbClr val="FF0000"/>
            </a:solidFill>
          </a:ln>
        </p:spPr>
      </p:pic>
      <p:sp>
        <p:nvSpPr>
          <p:cNvPr id="2" name="Rectangle 1"/>
          <p:cNvSpPr/>
          <p:nvPr/>
        </p:nvSpPr>
        <p:spPr>
          <a:xfrm>
            <a:off x="253206" y="2512242"/>
            <a:ext cx="2590800" cy="5335564"/>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We just take that blob of memory, “put it in a box”, done.</a:t>
            </a:r>
          </a:p>
          <a:p>
            <a:pPr eaLnBrk="1" hangingPunct="1">
              <a:spcBef>
                <a:spcPts val="1963"/>
              </a:spcBef>
              <a:buClrTx/>
              <a:buFontTx/>
              <a:buNone/>
              <a:defRPr/>
            </a:pPr>
            <a:r>
              <a:rPr lang="en-US" sz="2800" dirty="0">
                <a:solidFill>
                  <a:srgbClr val="606060"/>
                </a:solidFill>
                <a:latin typeface="Arial Narrow" charset="0"/>
              </a:rPr>
              <a:t>The analysis software takes care of the unpacking and interpretation later</a:t>
            </a:r>
          </a:p>
          <a:p>
            <a:pPr eaLnBrk="1" hangingPunct="1">
              <a:spcBef>
                <a:spcPts val="1963"/>
              </a:spcBef>
              <a:buClrTx/>
              <a:buFontTx/>
              <a:buNone/>
              <a:defRPr/>
            </a:pPr>
            <a:r>
              <a:rPr lang="en-US" sz="2800" dirty="0">
                <a:solidFill>
                  <a:srgbClr val="606060"/>
                </a:solidFill>
                <a:latin typeface="Arial Narrow" charset="0"/>
              </a:rPr>
              <a:t>Just grab it. Don’t waste time here. </a:t>
            </a:r>
          </a:p>
        </p:txBody>
      </p:sp>
      <p:sp>
        <p:nvSpPr>
          <p:cNvPr id="3" name="Slide Number Placeholder 2"/>
          <p:cNvSpPr>
            <a:spLocks noGrp="1"/>
          </p:cNvSpPr>
          <p:nvPr>
            <p:ph type="sldNum" sz="quarter" idx="4"/>
          </p:nvPr>
        </p:nvSpPr>
        <p:spPr/>
        <p:txBody>
          <a:bodyPr/>
          <a:lstStyle/>
          <a:p>
            <a:fld id="{7D854EC2-8F58-5C4F-8AEB-33CAAE66C4BD}" type="slidenum">
              <a:rPr lang="en-US" smtClean="0"/>
              <a:t>12</a:t>
            </a:fld>
            <a:endParaRPr lang="en-US" dirty="0"/>
          </a:p>
        </p:txBody>
      </p:sp>
      <p:pic>
        <p:nvPicPr>
          <p:cNvPr id="5" name="Picture 4"/>
          <p:cNvPicPr>
            <a:picLocks noChangeAspect="1"/>
          </p:cNvPicPr>
          <p:nvPr/>
        </p:nvPicPr>
        <p:blipFill>
          <a:blip r:embed="rId4"/>
          <a:stretch>
            <a:fillRect/>
          </a:stretch>
        </p:blipFill>
        <p:spPr>
          <a:xfrm>
            <a:off x="7644606" y="227806"/>
            <a:ext cx="5041900" cy="1612900"/>
          </a:xfrm>
          <a:prstGeom prst="rect">
            <a:avLst/>
          </a:prstGeom>
        </p:spPr>
      </p:pic>
    </p:spTree>
    <p:extLst>
      <p:ext uri="{BB962C8B-B14F-4D97-AF65-F5344CB8AC3E}">
        <p14:creationId xmlns:p14="http://schemas.microsoft.com/office/powerpoint/2010/main" val="19241569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How do </a:t>
            </a:r>
            <a:r>
              <a:rPr lang="en-US" sz="4200" i="1" dirty="0">
                <a:solidFill>
                  <a:srgbClr val="000000"/>
                </a:solidFill>
                <a:latin typeface="Arial Narrow" charset="0"/>
              </a:rPr>
              <a:t>we</a:t>
            </a:r>
            <a:r>
              <a:rPr lang="en-US" sz="4200" dirty="0">
                <a:solidFill>
                  <a:srgbClr val="000000"/>
                </a:solidFill>
                <a:latin typeface="Arial Narrow" charset="0"/>
              </a:rPr>
              <a:t> accomplish that?</a:t>
            </a:r>
          </a:p>
        </p:txBody>
      </p:sp>
      <p:sp>
        <p:nvSpPr>
          <p:cNvPr id="6" name="Text Box 2"/>
          <p:cNvSpPr txBox="1">
            <a:spLocks noChangeArrowheads="1"/>
          </p:cNvSpPr>
          <p:nvPr/>
        </p:nvSpPr>
        <p:spPr bwMode="auto">
          <a:xfrm>
            <a:off x="481806" y="2209006"/>
            <a:ext cx="122301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The “box” / packet has what I call “envelope information” – a header describing what</a:t>
            </a:r>
            <a:r>
              <a:rPr lang="fr-FR" sz="2800" dirty="0">
                <a:solidFill>
                  <a:srgbClr val="606060"/>
                </a:solidFill>
                <a:latin typeface="Arial Narrow" charset="0"/>
              </a:rPr>
              <a:t>’</a:t>
            </a:r>
            <a:r>
              <a:rPr lang="en-US" sz="2800" dirty="0">
                <a:solidFill>
                  <a:srgbClr val="606060"/>
                </a:solidFill>
                <a:latin typeface="Arial Narrow" charset="0"/>
              </a:rPr>
              <a:t>s inside</a:t>
            </a: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12211786"/>
              </p:ext>
            </p:extLst>
          </p:nvPr>
        </p:nvGraphicFramePr>
        <p:xfrm>
          <a:off x="5511005" y="3123406"/>
          <a:ext cx="7086600" cy="4191000"/>
        </p:xfrm>
        <a:graphic>
          <a:graphicData uri="http://schemas.openxmlformats.org/drawingml/2006/table">
            <a:tbl>
              <a:tblPr firstRow="1" bandRow="1">
                <a:tableStyleId>{5C22544A-7EE6-4342-B048-85BDC9FD1C3A}</a:tableStyleId>
              </a:tblPr>
              <a:tblGrid>
                <a:gridCol w="1307394">
                  <a:extLst>
                    <a:ext uri="{9D8B030D-6E8A-4147-A177-3AD203B41FA5}">
                      <a16:colId xmlns:a16="http://schemas.microsoft.com/office/drawing/2014/main" val="20000"/>
                    </a:ext>
                  </a:extLst>
                </a:gridCol>
                <a:gridCol w="2889603">
                  <a:extLst>
                    <a:ext uri="{9D8B030D-6E8A-4147-A177-3AD203B41FA5}">
                      <a16:colId xmlns:a16="http://schemas.microsoft.com/office/drawing/2014/main" val="20001"/>
                    </a:ext>
                  </a:extLst>
                </a:gridCol>
                <a:gridCol w="2889603">
                  <a:extLst>
                    <a:ext uri="{9D8B030D-6E8A-4147-A177-3AD203B41FA5}">
                      <a16:colId xmlns:a16="http://schemas.microsoft.com/office/drawing/2014/main" val="20002"/>
                    </a:ext>
                  </a:extLst>
                </a:gridCol>
              </a:tblGrid>
              <a:tr h="596900">
                <a:tc>
                  <a:txBody>
                    <a:bodyPr/>
                    <a:lstStyle/>
                    <a:p>
                      <a:r>
                        <a:rPr lang="en-US" dirty="0"/>
                        <a:t>Word</a:t>
                      </a:r>
                    </a:p>
                  </a:txBody>
                  <a:tcPr/>
                </a:tc>
                <a:tc>
                  <a:txBody>
                    <a:bodyPr/>
                    <a:lstStyle/>
                    <a:p>
                      <a:r>
                        <a:rPr lang="en-US" dirty="0"/>
                        <a:t>16 bit</a:t>
                      </a:r>
                    </a:p>
                  </a:txBody>
                  <a:tcPr/>
                </a:tc>
                <a:tc>
                  <a:txBody>
                    <a:bodyPr/>
                    <a:lstStyle/>
                    <a:p>
                      <a:r>
                        <a:rPr lang="en-US" dirty="0"/>
                        <a:t>16 bit</a:t>
                      </a:r>
                    </a:p>
                  </a:txBody>
                  <a:tcPr/>
                </a:tc>
                <a:extLst>
                  <a:ext uri="{0D108BD9-81ED-4DB2-BD59-A6C34878D82A}">
                    <a16:rowId xmlns:a16="http://schemas.microsoft.com/office/drawing/2014/main" val="10000"/>
                  </a:ext>
                </a:extLst>
              </a:tr>
              <a:tr h="393700">
                <a:tc>
                  <a:txBody>
                    <a:bodyPr/>
                    <a:lstStyle/>
                    <a:p>
                      <a:r>
                        <a:rPr lang="en-US" dirty="0"/>
                        <a:t>0</a:t>
                      </a:r>
                    </a:p>
                  </a:txBody>
                  <a:tcPr/>
                </a:tc>
                <a:tc gridSpan="2">
                  <a:txBody>
                    <a:bodyPr/>
                    <a:lstStyle/>
                    <a:p>
                      <a:pPr algn="ctr"/>
                      <a:r>
                        <a:rPr lang="en-US" dirty="0"/>
                        <a:t>Length</a:t>
                      </a:r>
                    </a:p>
                  </a:txBody>
                  <a:tcPr/>
                </a:tc>
                <a:tc hMerge="1">
                  <a:txBody>
                    <a:bodyPr/>
                    <a:lstStyle/>
                    <a:p>
                      <a:endParaRPr lang="en-US" dirty="0"/>
                    </a:p>
                  </a:txBody>
                  <a:tcPr/>
                </a:tc>
                <a:extLst>
                  <a:ext uri="{0D108BD9-81ED-4DB2-BD59-A6C34878D82A}">
                    <a16:rowId xmlns:a16="http://schemas.microsoft.com/office/drawing/2014/main" val="10001"/>
                  </a:ext>
                </a:extLst>
              </a:tr>
              <a:tr h="381000">
                <a:tc>
                  <a:txBody>
                    <a:bodyPr/>
                    <a:lstStyle/>
                    <a:p>
                      <a:r>
                        <a:rPr lang="en-US" dirty="0"/>
                        <a:t>1</a:t>
                      </a:r>
                    </a:p>
                  </a:txBody>
                  <a:tcPr/>
                </a:tc>
                <a:tc>
                  <a:txBody>
                    <a:bodyPr/>
                    <a:lstStyle/>
                    <a:p>
                      <a:pPr algn="ctr"/>
                      <a:r>
                        <a:rPr lang="en-US" dirty="0"/>
                        <a:t>Packet id</a:t>
                      </a:r>
                    </a:p>
                  </a:txBody>
                  <a:tcPr/>
                </a:tc>
                <a:tc>
                  <a:txBody>
                    <a:bodyPr/>
                    <a:lstStyle/>
                    <a:p>
                      <a:pPr algn="ctr"/>
                      <a:r>
                        <a:rPr lang="en-US" dirty="0"/>
                        <a:t>Swap unit</a:t>
                      </a:r>
                    </a:p>
                  </a:txBody>
                  <a:tcPr/>
                </a:tc>
                <a:extLst>
                  <a:ext uri="{0D108BD9-81ED-4DB2-BD59-A6C34878D82A}">
                    <a16:rowId xmlns:a16="http://schemas.microsoft.com/office/drawing/2014/main" val="10002"/>
                  </a:ext>
                </a:extLst>
              </a:tr>
              <a:tr h="457200">
                <a:tc>
                  <a:txBody>
                    <a:bodyPr/>
                    <a:lstStyle/>
                    <a:p>
                      <a:r>
                        <a:rPr lang="en-US" dirty="0"/>
                        <a:t>2</a:t>
                      </a:r>
                    </a:p>
                  </a:txBody>
                  <a:tcPr/>
                </a:tc>
                <a:tc>
                  <a:txBody>
                    <a:bodyPr/>
                    <a:lstStyle/>
                    <a:p>
                      <a:pPr algn="ctr"/>
                      <a:r>
                        <a:rPr lang="en-US" b="0" u="none" dirty="0" err="1">
                          <a:solidFill>
                            <a:schemeClr val="tx1"/>
                          </a:solidFill>
                        </a:rPr>
                        <a:t>Hitformat</a:t>
                      </a:r>
                      <a:endParaRPr lang="en-US" b="0" u="none" dirty="0">
                        <a:solidFill>
                          <a:schemeClr val="tx1"/>
                        </a:solidFill>
                      </a:endParaRPr>
                    </a:p>
                  </a:txBody>
                  <a:tcPr/>
                </a:tc>
                <a:tc>
                  <a:txBody>
                    <a:bodyPr/>
                    <a:lstStyle/>
                    <a:p>
                      <a:pPr algn="ctr"/>
                      <a:r>
                        <a:rPr lang="en-US" dirty="0"/>
                        <a:t>Padding size</a:t>
                      </a:r>
                    </a:p>
                  </a:txBody>
                  <a:tcPr/>
                </a:tc>
                <a:extLst>
                  <a:ext uri="{0D108BD9-81ED-4DB2-BD59-A6C34878D82A}">
                    <a16:rowId xmlns:a16="http://schemas.microsoft.com/office/drawing/2014/main" val="10003"/>
                  </a:ext>
                </a:extLst>
              </a:tr>
              <a:tr h="304800">
                <a:tc>
                  <a:txBody>
                    <a:bodyPr/>
                    <a:lstStyle/>
                    <a:p>
                      <a:r>
                        <a:rPr lang="en-US" dirty="0"/>
                        <a:t>3</a:t>
                      </a:r>
                    </a:p>
                  </a:txBody>
                  <a:tcPr/>
                </a:tc>
                <a:tc>
                  <a:txBody>
                    <a:bodyPr/>
                    <a:lstStyle/>
                    <a:p>
                      <a:pPr algn="ctr"/>
                      <a:r>
                        <a:rPr lang="en-US" dirty="0"/>
                        <a:t>Reserved</a:t>
                      </a:r>
                    </a:p>
                  </a:txBody>
                  <a:tcPr/>
                </a:tc>
                <a:tc>
                  <a:txBody>
                    <a:bodyPr/>
                    <a:lstStyle/>
                    <a:p>
                      <a:pPr algn="ctr"/>
                      <a:r>
                        <a:rPr lang="en-US" dirty="0"/>
                        <a:t>reserved</a:t>
                      </a:r>
                    </a:p>
                  </a:txBody>
                  <a:tcPr/>
                </a:tc>
                <a:extLst>
                  <a:ext uri="{0D108BD9-81ED-4DB2-BD59-A6C34878D82A}">
                    <a16:rowId xmlns:a16="http://schemas.microsoft.com/office/drawing/2014/main" val="10004"/>
                  </a:ext>
                </a:extLst>
              </a:tr>
              <a:tr h="1539240">
                <a:tc>
                  <a:txBody>
                    <a:bodyPr/>
                    <a:lstStyle/>
                    <a:p>
                      <a:r>
                        <a:rPr lang="en-US" dirty="0"/>
                        <a:t>4 +</a:t>
                      </a:r>
                      <a:r>
                        <a:rPr lang="en-US" baseline="0" dirty="0"/>
                        <a:t> </a:t>
                      </a:r>
                      <a:endParaRPr lang="en-US" dirty="0"/>
                    </a:p>
                  </a:txBody>
                  <a:tcPr/>
                </a:tc>
                <a:tc gridSpan="2">
                  <a:txBody>
                    <a:bodyPr/>
                    <a:lstStyle/>
                    <a:p>
                      <a:pPr algn="ctr"/>
                      <a:br>
                        <a:rPr lang="en-US" dirty="0"/>
                      </a:br>
                      <a:br>
                        <a:rPr lang="en-US" dirty="0"/>
                      </a:br>
                      <a:r>
                        <a:rPr lang="en-US" sz="3200" dirty="0"/>
                        <a:t>DATA</a:t>
                      </a:r>
                      <a:endParaRPr lang="en-US" dirty="0"/>
                    </a:p>
                  </a:txBody>
                  <a:tcPr>
                    <a:solidFill>
                      <a:schemeClr val="accent1">
                        <a:lumMod val="60000"/>
                        <a:lumOff val="40000"/>
                      </a:schemeClr>
                    </a:solidFill>
                  </a:tcPr>
                </a:tc>
                <a:tc hMerge="1">
                  <a:txBody>
                    <a:bodyPr/>
                    <a:lstStyle/>
                    <a:p>
                      <a:endParaRPr lang="en-US" dirty="0"/>
                    </a:p>
                  </a:txBody>
                  <a:tcPr/>
                </a:tc>
                <a:extLst>
                  <a:ext uri="{0D108BD9-81ED-4DB2-BD59-A6C34878D82A}">
                    <a16:rowId xmlns:a16="http://schemas.microsoft.com/office/drawing/2014/main" val="10005"/>
                  </a:ext>
                </a:extLst>
              </a:tr>
              <a:tr h="457200">
                <a:tc>
                  <a:txBody>
                    <a:bodyPr/>
                    <a:lstStyle/>
                    <a:p>
                      <a:r>
                        <a:rPr lang="en-US" dirty="0"/>
                        <a:t>n+4</a:t>
                      </a:r>
                    </a:p>
                  </a:txBody>
                  <a:tcPr/>
                </a:tc>
                <a:tc gridSpan="2">
                  <a:txBody>
                    <a:bodyPr/>
                    <a:lstStyle/>
                    <a:p>
                      <a:pPr algn="ctr"/>
                      <a:r>
                        <a:rPr lang="en-US" dirty="0"/>
                        <a:t>padding</a:t>
                      </a:r>
                    </a:p>
                  </a:txBody>
                  <a:tcPr/>
                </a:tc>
                <a:tc hMerge="1">
                  <a:txBody>
                    <a:bodyPr/>
                    <a:lstStyle/>
                    <a:p>
                      <a:endParaRPr lang="en-US" dirty="0"/>
                    </a:p>
                  </a:txBody>
                  <a:tcPr/>
                </a:tc>
                <a:extLst>
                  <a:ext uri="{0D108BD9-81ED-4DB2-BD59-A6C34878D82A}">
                    <a16:rowId xmlns:a16="http://schemas.microsoft.com/office/drawing/2014/main" val="10006"/>
                  </a:ext>
                </a:extLst>
              </a:tr>
            </a:tbl>
          </a:graphicData>
        </a:graphic>
      </p:graphicFrame>
      <p:sp>
        <p:nvSpPr>
          <p:cNvPr id="5" name="Oval 4"/>
          <p:cNvSpPr/>
          <p:nvPr/>
        </p:nvSpPr>
        <p:spPr bwMode="auto">
          <a:xfrm>
            <a:off x="7263606" y="4495006"/>
            <a:ext cx="1905000" cy="3810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7" name="Rectangle 6"/>
          <p:cNvSpPr/>
          <p:nvPr/>
        </p:nvSpPr>
        <p:spPr>
          <a:xfrm>
            <a:off x="405606" y="3047206"/>
            <a:ext cx="4724400" cy="5587299"/>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The </a:t>
            </a:r>
            <a:r>
              <a:rPr lang="en-US" sz="2800" b="1" i="1" dirty="0" err="1">
                <a:solidFill>
                  <a:srgbClr val="606060"/>
                </a:solidFill>
                <a:latin typeface="Arial Narrow" charset="0"/>
              </a:rPr>
              <a:t>hitformat</a:t>
            </a:r>
            <a:r>
              <a:rPr lang="en-US" sz="2800" dirty="0">
                <a:solidFill>
                  <a:srgbClr val="606060"/>
                </a:solidFill>
                <a:latin typeface="Arial Narrow" charset="0"/>
              </a:rPr>
              <a:t> is an enumerated value that determines how the data needs to be unpacked</a:t>
            </a:r>
          </a:p>
          <a:p>
            <a:pPr eaLnBrk="1" hangingPunct="1">
              <a:spcBef>
                <a:spcPts val="1963"/>
              </a:spcBef>
              <a:buClrTx/>
              <a:buFontTx/>
              <a:buNone/>
              <a:defRPr/>
            </a:pPr>
            <a:r>
              <a:rPr lang="en-US" sz="2800" dirty="0">
                <a:solidFill>
                  <a:srgbClr val="606060"/>
                </a:solidFill>
                <a:latin typeface="Arial Narrow" charset="0"/>
              </a:rPr>
              <a:t>I have about 400 such formats defined</a:t>
            </a:r>
          </a:p>
          <a:p>
            <a:pPr eaLnBrk="1" hangingPunct="1">
              <a:spcBef>
                <a:spcPts val="1963"/>
              </a:spcBef>
              <a:buClrTx/>
              <a:buFontTx/>
              <a:buNone/>
              <a:defRPr/>
            </a:pPr>
            <a:r>
              <a:rPr lang="en-US" sz="2800" dirty="0">
                <a:solidFill>
                  <a:srgbClr val="606060"/>
                </a:solidFill>
                <a:latin typeface="Arial Narrow" charset="0"/>
              </a:rPr>
              <a:t>The packet id uniquely identifies what piece of a given detector this packet holds, or the data from which device</a:t>
            </a:r>
          </a:p>
          <a:p>
            <a:pPr eaLnBrk="1" hangingPunct="1">
              <a:spcBef>
                <a:spcPts val="1963"/>
              </a:spcBef>
              <a:buClrTx/>
              <a:buFontTx/>
              <a:buNone/>
              <a:defRPr/>
            </a:pPr>
            <a:br>
              <a:rPr lang="en-US" sz="2800" dirty="0">
                <a:solidFill>
                  <a:srgbClr val="606060"/>
                </a:solidFill>
                <a:latin typeface="Arial Narrow" charset="0"/>
              </a:rPr>
            </a:br>
            <a:endParaRPr lang="en-US" sz="2800" dirty="0">
              <a:solidFill>
                <a:srgbClr val="606060"/>
              </a:solidFill>
              <a:latin typeface="Arial Narrow" charset="0"/>
            </a:endParaRPr>
          </a:p>
        </p:txBody>
      </p:sp>
      <p:sp>
        <p:nvSpPr>
          <p:cNvPr id="8" name="Text Box 2"/>
          <p:cNvSpPr txBox="1">
            <a:spLocks noChangeArrowheads="1"/>
          </p:cNvSpPr>
          <p:nvPr/>
        </p:nvSpPr>
        <p:spPr bwMode="auto">
          <a:xfrm>
            <a:off x="481806" y="7771606"/>
            <a:ext cx="12230100" cy="167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The order of the packets within an event is irrelevant – a “mini database” – allows to change the read order without breaking anything</a:t>
            </a:r>
          </a:p>
          <a:p>
            <a:pPr eaLnBrk="1" hangingPunct="1">
              <a:spcBef>
                <a:spcPts val="1963"/>
              </a:spcBef>
              <a:buClrTx/>
              <a:buFontTx/>
              <a:buNone/>
              <a:defRPr/>
            </a:pPr>
            <a:r>
              <a:rPr lang="en-US" sz="2800" dirty="0">
                <a:solidFill>
                  <a:srgbClr val="606060"/>
                </a:solidFill>
                <a:latin typeface="Arial Narrow" charset="0"/>
              </a:rPr>
              <a:t>Padding – we pad the packet as needed to remain 64- or 128-bit aligned</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13</a:t>
            </a:fld>
            <a:endParaRPr lang="en-US" dirty="0"/>
          </a:p>
        </p:txBody>
      </p:sp>
    </p:spTree>
    <p:extLst>
      <p:ext uri="{BB962C8B-B14F-4D97-AF65-F5344CB8AC3E}">
        <p14:creationId xmlns:p14="http://schemas.microsoft.com/office/powerpoint/2010/main" val="318017215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packet header example (the DRS4 board you see here)</a:t>
            </a:r>
          </a:p>
        </p:txBody>
      </p:sp>
      <p:graphicFrame>
        <p:nvGraphicFramePr>
          <p:cNvPr id="2" name="Table 1"/>
          <p:cNvGraphicFramePr>
            <a:graphicFrameLocks noGrp="1"/>
          </p:cNvGraphicFramePr>
          <p:nvPr>
            <p:extLst>
              <p:ext uri="{D42A27DB-BD31-4B8C-83A1-F6EECF244321}">
                <p14:modId xmlns:p14="http://schemas.microsoft.com/office/powerpoint/2010/main" val="1410759063"/>
              </p:ext>
            </p:extLst>
          </p:nvPr>
        </p:nvGraphicFramePr>
        <p:xfrm>
          <a:off x="329406" y="4495006"/>
          <a:ext cx="6934200" cy="4463912"/>
        </p:xfrm>
        <a:graphic>
          <a:graphicData uri="http://schemas.openxmlformats.org/drawingml/2006/table">
            <a:tbl>
              <a:tblPr firstRow="1" bandRow="1">
                <a:tableStyleId>{5C22544A-7EE6-4342-B048-85BDC9FD1C3A}</a:tableStyleId>
              </a:tblPr>
              <a:tblGrid>
                <a:gridCol w="751700">
                  <a:extLst>
                    <a:ext uri="{9D8B030D-6E8A-4147-A177-3AD203B41FA5}">
                      <a16:colId xmlns:a16="http://schemas.microsoft.com/office/drawing/2014/main" val="20000"/>
                    </a:ext>
                  </a:extLst>
                </a:gridCol>
                <a:gridCol w="27535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635769">
                <a:tc>
                  <a:txBody>
                    <a:bodyPr/>
                    <a:lstStyle/>
                    <a:p>
                      <a:r>
                        <a:rPr lang="en-US" dirty="0"/>
                        <a:t>Word</a:t>
                      </a:r>
                    </a:p>
                  </a:txBody>
                  <a:tcPr/>
                </a:tc>
                <a:tc>
                  <a:txBody>
                    <a:bodyPr/>
                    <a:lstStyle/>
                    <a:p>
                      <a:r>
                        <a:rPr lang="en-US" dirty="0"/>
                        <a:t>16 bit</a:t>
                      </a:r>
                    </a:p>
                  </a:txBody>
                  <a:tcPr/>
                </a:tc>
                <a:tc>
                  <a:txBody>
                    <a:bodyPr/>
                    <a:lstStyle/>
                    <a:p>
                      <a:r>
                        <a:rPr lang="en-US" dirty="0"/>
                        <a:t>16 bit</a:t>
                      </a:r>
                    </a:p>
                  </a:txBody>
                  <a:tcPr/>
                </a:tc>
                <a:extLst>
                  <a:ext uri="{0D108BD9-81ED-4DB2-BD59-A6C34878D82A}">
                    <a16:rowId xmlns:a16="http://schemas.microsoft.com/office/drawing/2014/main" val="10000"/>
                  </a:ext>
                </a:extLst>
              </a:tr>
              <a:tr h="419337">
                <a:tc>
                  <a:txBody>
                    <a:bodyPr/>
                    <a:lstStyle/>
                    <a:p>
                      <a:r>
                        <a:rPr lang="en-US" dirty="0"/>
                        <a:t>0</a:t>
                      </a:r>
                    </a:p>
                  </a:txBody>
                  <a:tcPr/>
                </a:tc>
                <a:tc gridSpan="2">
                  <a:txBody>
                    <a:bodyPr/>
                    <a:lstStyle/>
                    <a:p>
                      <a:pPr algn="ctr"/>
                      <a:r>
                        <a:rPr lang="en-US" dirty="0"/>
                        <a:t>Length   </a:t>
                      </a:r>
                      <a:r>
                        <a:rPr lang="en-US" b="1" dirty="0">
                          <a:solidFill>
                            <a:srgbClr val="800000"/>
                          </a:solidFill>
                        </a:rPr>
                        <a:t>5126</a:t>
                      </a:r>
                    </a:p>
                  </a:txBody>
                  <a:tcPr/>
                </a:tc>
                <a:tc hMerge="1">
                  <a:txBody>
                    <a:bodyPr/>
                    <a:lstStyle/>
                    <a:p>
                      <a:endParaRPr lang="en-US"/>
                    </a:p>
                  </a:txBody>
                  <a:tcPr/>
                </a:tc>
                <a:extLst>
                  <a:ext uri="{0D108BD9-81ED-4DB2-BD59-A6C34878D82A}">
                    <a16:rowId xmlns:a16="http://schemas.microsoft.com/office/drawing/2014/main" val="10001"/>
                  </a:ext>
                </a:extLst>
              </a:tr>
              <a:tr h="405810">
                <a:tc>
                  <a:txBody>
                    <a:bodyPr/>
                    <a:lstStyle/>
                    <a:p>
                      <a:r>
                        <a:rPr lang="en-US" dirty="0"/>
                        <a:t>1</a:t>
                      </a:r>
                    </a:p>
                  </a:txBody>
                  <a:tcPr/>
                </a:tc>
                <a:tc>
                  <a:txBody>
                    <a:bodyPr/>
                    <a:lstStyle/>
                    <a:p>
                      <a:pPr algn="ctr"/>
                      <a:r>
                        <a:rPr lang="en-US" dirty="0"/>
                        <a:t>Packet id     </a:t>
                      </a:r>
                      <a:r>
                        <a:rPr lang="en-US" b="1" dirty="0">
                          <a:solidFill>
                            <a:srgbClr val="800000"/>
                          </a:solidFill>
                        </a:rPr>
                        <a:t>1001</a:t>
                      </a:r>
                    </a:p>
                  </a:txBody>
                  <a:tcPr/>
                </a:tc>
                <a:tc>
                  <a:txBody>
                    <a:bodyPr/>
                    <a:lstStyle/>
                    <a:p>
                      <a:pPr algn="ctr"/>
                      <a:r>
                        <a:rPr lang="en-US" dirty="0"/>
                        <a:t>Swap unit      </a:t>
                      </a:r>
                      <a:r>
                        <a:rPr lang="en-US" b="1" dirty="0">
                          <a:solidFill>
                            <a:srgbClr val="800000"/>
                          </a:solidFill>
                        </a:rPr>
                        <a:t>4</a:t>
                      </a:r>
                    </a:p>
                  </a:txBody>
                  <a:tcPr/>
                </a:tc>
                <a:extLst>
                  <a:ext uri="{0D108BD9-81ED-4DB2-BD59-A6C34878D82A}">
                    <a16:rowId xmlns:a16="http://schemas.microsoft.com/office/drawing/2014/main" val="10002"/>
                  </a:ext>
                </a:extLst>
              </a:tr>
              <a:tr h="486972">
                <a:tc>
                  <a:txBody>
                    <a:bodyPr/>
                    <a:lstStyle/>
                    <a:p>
                      <a:r>
                        <a:rPr lang="en-US" dirty="0"/>
                        <a:t>2</a:t>
                      </a:r>
                    </a:p>
                  </a:txBody>
                  <a:tcPr/>
                </a:tc>
                <a:tc>
                  <a:txBody>
                    <a:bodyPr/>
                    <a:lstStyle/>
                    <a:p>
                      <a:pPr algn="ctr"/>
                      <a:r>
                        <a:rPr lang="en-US" b="0" u="none" dirty="0" err="1">
                          <a:solidFill>
                            <a:schemeClr val="tx1"/>
                          </a:solidFill>
                        </a:rPr>
                        <a:t>Hitformat</a:t>
                      </a:r>
                      <a:r>
                        <a:rPr lang="en-US" b="0" u="none" dirty="0">
                          <a:solidFill>
                            <a:schemeClr val="tx1"/>
                          </a:solidFill>
                        </a:rPr>
                        <a:t>    </a:t>
                      </a:r>
                      <a:r>
                        <a:rPr lang="en-US" b="1" u="none" dirty="0">
                          <a:solidFill>
                            <a:srgbClr val="800000"/>
                          </a:solidFill>
                        </a:rPr>
                        <a:t>81</a:t>
                      </a:r>
                    </a:p>
                  </a:txBody>
                  <a:tcPr/>
                </a:tc>
                <a:tc>
                  <a:txBody>
                    <a:bodyPr/>
                    <a:lstStyle/>
                    <a:p>
                      <a:pPr algn="ctr"/>
                      <a:r>
                        <a:rPr lang="en-US" dirty="0"/>
                        <a:t>Padding size  </a:t>
                      </a:r>
                      <a:r>
                        <a:rPr lang="en-US" b="1" dirty="0">
                          <a:solidFill>
                            <a:srgbClr val="800000"/>
                          </a:solidFill>
                        </a:rPr>
                        <a:t>1</a:t>
                      </a:r>
                    </a:p>
                  </a:txBody>
                  <a:tcPr/>
                </a:tc>
                <a:extLst>
                  <a:ext uri="{0D108BD9-81ED-4DB2-BD59-A6C34878D82A}">
                    <a16:rowId xmlns:a16="http://schemas.microsoft.com/office/drawing/2014/main" val="10003"/>
                  </a:ext>
                </a:extLst>
              </a:tr>
              <a:tr h="389578">
                <a:tc>
                  <a:txBody>
                    <a:bodyPr/>
                    <a:lstStyle/>
                    <a:p>
                      <a:r>
                        <a:rPr lang="en-US" dirty="0"/>
                        <a:t>3</a:t>
                      </a:r>
                    </a:p>
                  </a:txBody>
                  <a:tcPr/>
                </a:tc>
                <a:tc>
                  <a:txBody>
                    <a:bodyPr/>
                    <a:lstStyle/>
                    <a:p>
                      <a:pPr algn="ctr"/>
                      <a:r>
                        <a:rPr lang="en-US" dirty="0"/>
                        <a:t>Reserved   </a:t>
                      </a:r>
                      <a:r>
                        <a:rPr lang="en-US" b="1" dirty="0">
                          <a:solidFill>
                            <a:srgbClr val="800000"/>
                          </a:solidFill>
                        </a:rPr>
                        <a:t>0</a:t>
                      </a:r>
                    </a:p>
                  </a:txBody>
                  <a:tcPr/>
                </a:tc>
                <a:tc>
                  <a:txBody>
                    <a:bodyPr/>
                    <a:lstStyle/>
                    <a:p>
                      <a:pPr algn="ctr"/>
                      <a:r>
                        <a:rPr lang="en-US" dirty="0"/>
                        <a:t>Reserved        </a:t>
                      </a:r>
                      <a:r>
                        <a:rPr lang="en-US" b="1" dirty="0">
                          <a:solidFill>
                            <a:srgbClr val="800000"/>
                          </a:solidFill>
                        </a:rPr>
                        <a:t>0</a:t>
                      </a:r>
                    </a:p>
                  </a:txBody>
                  <a:tcPr/>
                </a:tc>
                <a:extLst>
                  <a:ext uri="{0D108BD9-81ED-4DB2-BD59-A6C34878D82A}">
                    <a16:rowId xmlns:a16="http://schemas.microsoft.com/office/drawing/2014/main" val="10004"/>
                  </a:ext>
                </a:extLst>
              </a:tr>
              <a:tr h="1639474">
                <a:tc>
                  <a:txBody>
                    <a:bodyPr/>
                    <a:lstStyle/>
                    <a:p>
                      <a:r>
                        <a:rPr lang="en-US" dirty="0"/>
                        <a:t>4 +</a:t>
                      </a:r>
                      <a:r>
                        <a:rPr lang="en-US" baseline="0" dirty="0"/>
                        <a:t> </a:t>
                      </a:r>
                      <a:endParaRPr lang="en-US" dirty="0"/>
                    </a:p>
                  </a:txBody>
                  <a:tcPr/>
                </a:tc>
                <a:tc gridSpan="2">
                  <a:txBody>
                    <a:bodyPr/>
                    <a:lstStyle/>
                    <a:p>
                      <a:pPr algn="ctr"/>
                      <a:br>
                        <a:rPr lang="en-US" dirty="0"/>
                      </a:br>
                      <a:br>
                        <a:rPr lang="en-US" dirty="0"/>
                      </a:br>
                      <a:r>
                        <a:rPr lang="en-US" sz="3200" dirty="0"/>
                        <a:t>DATA</a:t>
                      </a:r>
                      <a:endParaRPr lang="en-US" dirty="0"/>
                    </a:p>
                  </a:txBody>
                  <a:tcPr>
                    <a:solidFill>
                      <a:schemeClr val="accent1">
                        <a:lumMod val="60000"/>
                        <a:lumOff val="40000"/>
                      </a:schemeClr>
                    </a:solidFill>
                  </a:tcPr>
                </a:tc>
                <a:tc hMerge="1">
                  <a:txBody>
                    <a:bodyPr/>
                    <a:lstStyle/>
                    <a:p>
                      <a:endParaRPr lang="en-US"/>
                    </a:p>
                  </a:txBody>
                  <a:tcPr/>
                </a:tc>
                <a:extLst>
                  <a:ext uri="{0D108BD9-81ED-4DB2-BD59-A6C34878D82A}">
                    <a16:rowId xmlns:a16="http://schemas.microsoft.com/office/drawing/2014/main" val="10005"/>
                  </a:ext>
                </a:extLst>
              </a:tr>
              <a:tr h="486972">
                <a:tc>
                  <a:txBody>
                    <a:bodyPr/>
                    <a:lstStyle/>
                    <a:p>
                      <a:r>
                        <a:rPr lang="en-US" dirty="0"/>
                        <a:t>n+4</a:t>
                      </a:r>
                    </a:p>
                  </a:txBody>
                  <a:tcPr/>
                </a:tc>
                <a:tc gridSpan="2">
                  <a:txBody>
                    <a:bodyPr/>
                    <a:lstStyle/>
                    <a:p>
                      <a:pPr algn="ctr"/>
                      <a:r>
                        <a:rPr lang="en-US" dirty="0"/>
                        <a:t>padding</a:t>
                      </a:r>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Oval 4"/>
          <p:cNvSpPr/>
          <p:nvPr/>
        </p:nvSpPr>
        <p:spPr bwMode="auto">
          <a:xfrm>
            <a:off x="7263606" y="3656806"/>
            <a:ext cx="1905000" cy="3810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14</a:t>
            </a:fld>
            <a:endParaRPr lang="en-US" dirty="0"/>
          </a:p>
        </p:txBody>
      </p:sp>
      <p:sp>
        <p:nvSpPr>
          <p:cNvPr id="9" name="Text Box 2"/>
          <p:cNvSpPr txBox="1">
            <a:spLocks noChangeArrowheads="1"/>
          </p:cNvSpPr>
          <p:nvPr/>
        </p:nvSpPr>
        <p:spPr bwMode="auto">
          <a:xfrm>
            <a:off x="253206" y="2285206"/>
            <a:ext cx="12573000" cy="19812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 od -j 163888 -t d2 -N 16 beam_0000000042-0000.evt</a:t>
            </a:r>
            <a:br>
              <a:rPr lang="en-US" sz="2200" dirty="0">
                <a:solidFill>
                  <a:srgbClr val="0000FF"/>
                </a:solidFill>
                <a:latin typeface="Courier"/>
                <a:cs typeface="Courier"/>
              </a:rPr>
            </a:br>
            <a:r>
              <a:rPr lang="en-US" sz="2200" dirty="0">
                <a:solidFill>
                  <a:srgbClr val="0000FF"/>
                </a:solidFill>
                <a:latin typeface="Courier"/>
                <a:cs typeface="Courier"/>
              </a:rPr>
              <a:t>0500060   5126      0   1001      4     81      1      0      0</a:t>
            </a:r>
          </a:p>
          <a:p>
            <a:pPr eaLnBrk="1" hangingPunct="1">
              <a:spcBef>
                <a:spcPts val="1963"/>
              </a:spcBef>
              <a:buClrTx/>
              <a:buFontTx/>
              <a:buNone/>
              <a:defRPr/>
            </a:pPr>
            <a:r>
              <a:rPr lang="en-US" sz="2200" dirty="0">
                <a:solidFill>
                  <a:srgbClr val="800000"/>
                </a:solidFill>
                <a:latin typeface="Courier"/>
                <a:cs typeface="Courier"/>
              </a:rPr>
              <a:t>$ </a:t>
            </a:r>
            <a:r>
              <a:rPr lang="en-US" sz="2200" dirty="0" err="1">
                <a:solidFill>
                  <a:srgbClr val="800000"/>
                </a:solidFill>
                <a:latin typeface="Courier"/>
                <a:cs typeface="Courier"/>
              </a:rPr>
              <a:t>dlist</a:t>
            </a:r>
            <a:r>
              <a:rPr lang="en-US" sz="2200" dirty="0">
                <a:solidFill>
                  <a:srgbClr val="800000"/>
                </a:solidFill>
                <a:latin typeface="Courier"/>
                <a:cs typeface="Courier"/>
              </a:rPr>
              <a:t> beam_0000000042-0000.evt</a:t>
            </a:r>
            <a:br>
              <a:rPr lang="en-US" sz="2200" dirty="0">
                <a:solidFill>
                  <a:srgbClr val="800000"/>
                </a:solidFill>
                <a:latin typeface="Courier"/>
                <a:cs typeface="Courier"/>
              </a:rPr>
            </a:br>
            <a:r>
              <a:rPr lang="en-US" sz="2200" dirty="0">
                <a:solidFill>
                  <a:srgbClr val="800000"/>
                </a:solidFill>
                <a:latin typeface="Courier"/>
                <a:cs typeface="Courier"/>
              </a:rPr>
              <a:t>Packet  1001  5126 -1 (ONCS Packet) 81 (IDDRS4V1)</a:t>
            </a:r>
          </a:p>
        </p:txBody>
      </p:sp>
      <p:sp>
        <p:nvSpPr>
          <p:cNvPr id="10" name="Oval 9"/>
          <p:cNvSpPr/>
          <p:nvPr/>
        </p:nvSpPr>
        <p:spPr bwMode="auto">
          <a:xfrm>
            <a:off x="7035006" y="2513806"/>
            <a:ext cx="914400" cy="609600"/>
          </a:xfrm>
          <a:prstGeom prst="ellipse">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1" name="Oval 10"/>
          <p:cNvSpPr/>
          <p:nvPr/>
        </p:nvSpPr>
        <p:spPr bwMode="auto">
          <a:xfrm>
            <a:off x="6425406" y="3428206"/>
            <a:ext cx="2743200" cy="609600"/>
          </a:xfrm>
          <a:prstGeom prst="ellipse">
            <a:avLst/>
          </a:prstGeom>
          <a:noFill/>
          <a:ln w="381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6" name="Rectangle 15"/>
          <p:cNvSpPr/>
          <p:nvPr/>
        </p:nvSpPr>
        <p:spPr>
          <a:xfrm>
            <a:off x="7568406" y="4495006"/>
            <a:ext cx="4724400" cy="3432863"/>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This packet says:</a:t>
            </a:r>
          </a:p>
          <a:p>
            <a:pPr eaLnBrk="1" hangingPunct="1">
              <a:spcBef>
                <a:spcPts val="1963"/>
              </a:spcBef>
              <a:buClrTx/>
              <a:buFontTx/>
              <a:buNone/>
              <a:defRPr/>
            </a:pPr>
            <a:r>
              <a:rPr lang="en-US" sz="2800" dirty="0">
                <a:solidFill>
                  <a:srgbClr val="606060"/>
                </a:solidFill>
                <a:latin typeface="Arial Narrow" charset="0"/>
              </a:rPr>
              <a:t>I contain data in the </a:t>
            </a:r>
            <a:r>
              <a:rPr lang="en-US" sz="2800" dirty="0" err="1">
                <a:solidFill>
                  <a:srgbClr val="606060"/>
                </a:solidFill>
                <a:latin typeface="Arial Narrow" charset="0"/>
              </a:rPr>
              <a:t>hitformat</a:t>
            </a:r>
            <a:r>
              <a:rPr lang="en-US" sz="2800" dirty="0">
                <a:solidFill>
                  <a:srgbClr val="606060"/>
                </a:solidFill>
                <a:latin typeface="Arial Narrow" charset="0"/>
              </a:rPr>
              <a:t> 81 (DRS4 version1 format) </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That determines how the data are to be interpreted and decoded later </a:t>
            </a:r>
          </a:p>
        </p:txBody>
      </p:sp>
      <p:pic>
        <p:nvPicPr>
          <p:cNvPr id="12" name="Picture 14">
            <a:extLst>
              <a:ext uri="{FF2B5EF4-FFF2-40B4-BE49-F238E27FC236}">
                <a16:creationId xmlns:a16="http://schemas.microsoft.com/office/drawing/2014/main" id="{0CAEB375-D279-BD47-80B7-88C10897C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2606" y="3320237"/>
            <a:ext cx="2133600" cy="94616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161984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Encapsulation</a:t>
            </a:r>
          </a:p>
        </p:txBody>
      </p:sp>
      <p:sp>
        <p:nvSpPr>
          <p:cNvPr id="6" name="Text Box 2"/>
          <p:cNvSpPr txBox="1">
            <a:spLocks noChangeArrowheads="1"/>
          </p:cNvSpPr>
          <p:nvPr/>
        </p:nvSpPr>
        <p:spPr bwMode="auto">
          <a:xfrm>
            <a:off x="481806" y="2132806"/>
            <a:ext cx="123444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606060"/>
                </a:solidFill>
                <a:latin typeface="Arial Narrow" charset="0"/>
              </a:rPr>
              <a:t>The </a:t>
            </a:r>
            <a:r>
              <a:rPr lang="en-US" sz="2800" dirty="0" err="1">
                <a:solidFill>
                  <a:srgbClr val="606060"/>
                </a:solidFill>
                <a:latin typeface="Arial Narrow" charset="0"/>
              </a:rPr>
              <a:t>unpacker</a:t>
            </a:r>
            <a:r>
              <a:rPr lang="en-US" sz="2800" dirty="0">
                <a:solidFill>
                  <a:srgbClr val="606060"/>
                </a:solidFill>
                <a:latin typeface="Arial Narrow" charset="0"/>
              </a:rPr>
              <a:t>/decoder selected through the </a:t>
            </a:r>
            <a:r>
              <a:rPr lang="en-US" sz="2800" dirty="0" err="1">
                <a:solidFill>
                  <a:srgbClr val="606060"/>
                </a:solidFill>
                <a:latin typeface="Arial Narrow" charset="0"/>
              </a:rPr>
              <a:t>hitformat</a:t>
            </a:r>
            <a:r>
              <a:rPr lang="en-US" sz="2800" dirty="0">
                <a:solidFill>
                  <a:srgbClr val="606060"/>
                </a:solidFill>
                <a:latin typeface="Arial Narrow" charset="0"/>
              </a:rPr>
              <a:t> shields the user code from the changing internals of the encoding</a:t>
            </a:r>
          </a:p>
          <a:p>
            <a:pPr eaLnBrk="1" hangingPunct="1">
              <a:spcBef>
                <a:spcPts val="1363"/>
              </a:spcBef>
              <a:buClrTx/>
              <a:buFontTx/>
              <a:buNone/>
              <a:defRPr/>
            </a:pPr>
            <a:r>
              <a:rPr lang="en-US" sz="2800" dirty="0">
                <a:solidFill>
                  <a:srgbClr val="606060"/>
                </a:solidFill>
                <a:latin typeface="Arial Narrow" charset="0"/>
              </a:rPr>
              <a:t>The only constant is that the same channels – usually a readout board that we call FEM, Front-End Module – feeds its data into a packet with a never-changing packet id</a:t>
            </a:r>
          </a:p>
          <a:p>
            <a:pPr eaLnBrk="1" hangingPunct="1">
              <a:spcBef>
                <a:spcPts val="1363"/>
              </a:spcBef>
              <a:buClrTx/>
              <a:buFontTx/>
              <a:buNone/>
              <a:defRPr/>
            </a:pPr>
            <a:r>
              <a:rPr lang="en-US" sz="2800" dirty="0">
                <a:solidFill>
                  <a:srgbClr val="606060"/>
                </a:solidFill>
                <a:latin typeface="Arial Narrow" charset="0"/>
              </a:rPr>
              <a:t>The packet id identifies a FEM, and a piece of detector “real estate”</a:t>
            </a:r>
          </a:p>
          <a:p>
            <a:pPr eaLnBrk="1" hangingPunct="1">
              <a:spcBef>
                <a:spcPts val="1363"/>
              </a:spcBef>
              <a:buClrTx/>
              <a:buFontTx/>
              <a:buNone/>
              <a:defRPr/>
            </a:pPr>
            <a:r>
              <a:rPr lang="en-US" sz="2800" dirty="0">
                <a:solidFill>
                  <a:srgbClr val="606060"/>
                </a:solidFill>
                <a:latin typeface="Arial Narrow" charset="0"/>
              </a:rPr>
              <a:t> We often refer to a given FEM by its packet id (“we had a problem with 4033 last night”)</a:t>
            </a:r>
          </a:p>
          <a:p>
            <a:pPr eaLnBrk="1" hangingPunct="1">
              <a:spcBef>
                <a:spcPts val="1363"/>
              </a:spcBef>
              <a:buClrTx/>
              <a:buFontTx/>
              <a:buNone/>
              <a:defRPr/>
            </a:pPr>
            <a:r>
              <a:rPr lang="en-US" sz="2800" dirty="0">
                <a:solidFill>
                  <a:srgbClr val="606060"/>
                </a:solidFill>
                <a:latin typeface="Arial Narrow" charset="0"/>
              </a:rPr>
              <a:t>But: </a:t>
            </a:r>
            <a:r>
              <a:rPr lang="en-US" sz="2800" b="1" i="1" dirty="0">
                <a:solidFill>
                  <a:srgbClr val="606060"/>
                </a:solidFill>
                <a:latin typeface="Arial Narrow" charset="0"/>
              </a:rPr>
              <a:t>how </a:t>
            </a:r>
            <a:r>
              <a:rPr lang="en-US" sz="2800" dirty="0">
                <a:solidFill>
                  <a:srgbClr val="606060"/>
                </a:solidFill>
                <a:latin typeface="Arial Narrow" charset="0"/>
              </a:rPr>
              <a:t>the data are encoded changes over time. </a:t>
            </a:r>
          </a:p>
          <a:p>
            <a:pPr eaLnBrk="1" hangingPunct="1">
              <a:spcBef>
                <a:spcPts val="1363"/>
              </a:spcBef>
              <a:buClrTx/>
              <a:buFontTx/>
              <a:buNone/>
              <a:defRPr/>
            </a:pPr>
            <a:r>
              <a:rPr lang="en-US" sz="2800" dirty="0">
                <a:solidFill>
                  <a:srgbClr val="606060"/>
                </a:solidFill>
                <a:latin typeface="Arial Narrow" charset="0"/>
              </a:rPr>
              <a:t>We do not want our analysis code to break because of that!</a:t>
            </a:r>
          </a:p>
          <a:p>
            <a:pPr eaLnBrk="1" hangingPunct="1">
              <a:spcBef>
                <a:spcPts val="1363"/>
              </a:spcBef>
              <a:buClrTx/>
              <a:buFontTx/>
              <a:buNone/>
              <a:defRPr/>
            </a:pPr>
            <a:r>
              <a:rPr lang="en-US" sz="2800" b="1" dirty="0">
                <a:solidFill>
                  <a:srgbClr val="800000"/>
                </a:solidFill>
                <a:latin typeface="Arial Narrow" charset="0"/>
              </a:rPr>
              <a:t>The packet id tells you </a:t>
            </a:r>
            <a:r>
              <a:rPr lang="en-US" sz="2800" b="1" i="1" dirty="0">
                <a:solidFill>
                  <a:srgbClr val="800000"/>
                </a:solidFill>
                <a:latin typeface="Arial Narrow" charset="0"/>
              </a:rPr>
              <a:t>what</a:t>
            </a:r>
            <a:r>
              <a:rPr lang="en-US" sz="2800" b="1" dirty="0">
                <a:solidFill>
                  <a:srgbClr val="800000"/>
                </a:solidFill>
                <a:latin typeface="Arial Narrow" charset="0"/>
              </a:rPr>
              <a:t> is stored in the packet</a:t>
            </a:r>
          </a:p>
          <a:p>
            <a:pPr eaLnBrk="1" hangingPunct="1">
              <a:spcBef>
                <a:spcPts val="1363"/>
              </a:spcBef>
              <a:buClrTx/>
              <a:buFontTx/>
              <a:buNone/>
              <a:defRPr/>
            </a:pPr>
            <a:r>
              <a:rPr lang="en-US" sz="2800" b="1" dirty="0">
                <a:solidFill>
                  <a:srgbClr val="800000"/>
                </a:solidFill>
                <a:latin typeface="Arial Narrow" charset="0"/>
              </a:rPr>
              <a:t>The </a:t>
            </a:r>
            <a:r>
              <a:rPr lang="en-US" sz="2800" b="1" dirty="0" err="1">
                <a:solidFill>
                  <a:srgbClr val="800000"/>
                </a:solidFill>
                <a:latin typeface="Arial Narrow" charset="0"/>
              </a:rPr>
              <a:t>hitformat</a:t>
            </a:r>
            <a:r>
              <a:rPr lang="en-US" sz="2800" b="1" dirty="0">
                <a:solidFill>
                  <a:srgbClr val="800000"/>
                </a:solidFill>
                <a:latin typeface="Arial Narrow" charset="0"/>
              </a:rPr>
              <a:t> says </a:t>
            </a:r>
            <a:r>
              <a:rPr lang="en-US" sz="2800" b="1" i="1" dirty="0">
                <a:solidFill>
                  <a:srgbClr val="800000"/>
                </a:solidFill>
                <a:latin typeface="Arial Narrow" charset="0"/>
              </a:rPr>
              <a:t>how</a:t>
            </a:r>
            <a:r>
              <a:rPr lang="en-US" sz="2800" b="1" dirty="0">
                <a:solidFill>
                  <a:srgbClr val="800000"/>
                </a:solidFill>
                <a:latin typeface="Arial Narrow" charset="0"/>
              </a:rPr>
              <a:t> it is encoded</a:t>
            </a:r>
          </a:p>
          <a:p>
            <a:pPr eaLnBrk="1" hangingPunct="1">
              <a:spcBef>
                <a:spcPts val="1363"/>
              </a:spcBef>
              <a:buClrTx/>
              <a:buFontTx/>
              <a:buNone/>
              <a:defRPr/>
            </a:pPr>
            <a:r>
              <a:rPr lang="en-US" sz="2800" dirty="0">
                <a:solidFill>
                  <a:schemeClr val="tx1"/>
                </a:solidFill>
                <a:latin typeface="Arial Narrow" charset="0"/>
              </a:rPr>
              <a:t>I can change the encoding for a more efficient one at any time; I just tag it with a new </a:t>
            </a:r>
            <a:r>
              <a:rPr lang="en-US" sz="2800" dirty="0" err="1">
                <a:solidFill>
                  <a:schemeClr val="tx1"/>
                </a:solidFill>
                <a:latin typeface="Arial Narrow" charset="0"/>
              </a:rPr>
              <a:t>hitfomat</a:t>
            </a:r>
            <a:r>
              <a:rPr lang="en-US" sz="2800" dirty="0">
                <a:solidFill>
                  <a:schemeClr val="tx1"/>
                </a:solidFill>
                <a:latin typeface="Arial Narrow" charset="0"/>
              </a:rPr>
              <a:t> (and implement the new decoder acting on that format)</a:t>
            </a:r>
          </a:p>
          <a:p>
            <a:pPr eaLnBrk="1" hangingPunct="1">
              <a:spcBef>
                <a:spcPts val="1363"/>
              </a:spcBef>
              <a:buClrTx/>
              <a:buFontTx/>
              <a:buNone/>
              <a:defRPr/>
            </a:pPr>
            <a:r>
              <a:rPr lang="en-US" sz="2800" dirty="0">
                <a:solidFill>
                  <a:schemeClr val="tx1"/>
                </a:solidFill>
                <a:latin typeface="Arial Narrow" charset="0"/>
              </a:rPr>
              <a:t>No user software will break!</a:t>
            </a:r>
          </a:p>
          <a:p>
            <a:pPr eaLnBrk="1" hangingPunct="1">
              <a:spcBef>
                <a:spcPts val="1363"/>
              </a:spcBef>
              <a:buClrTx/>
              <a:buFontTx/>
              <a:buNone/>
              <a:defRPr/>
            </a:pPr>
            <a:endParaRPr lang="en-US" sz="2800" b="1" dirty="0">
              <a:solidFill>
                <a:srgbClr val="8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15</a:t>
            </a:fld>
            <a:endParaRPr lang="en-US" dirty="0"/>
          </a:p>
        </p:txBody>
      </p:sp>
    </p:spTree>
    <p:extLst>
      <p:ext uri="{BB962C8B-B14F-4D97-AF65-F5344CB8AC3E}">
        <p14:creationId xmlns:p14="http://schemas.microsoft.com/office/powerpoint/2010/main" val="107923262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real PHENIX event… </a:t>
            </a:r>
          </a:p>
        </p:txBody>
      </p:sp>
      <p:sp>
        <p:nvSpPr>
          <p:cNvPr id="5" name="Text Box 2"/>
          <p:cNvSpPr txBox="1">
            <a:spLocks noChangeArrowheads="1"/>
          </p:cNvSpPr>
          <p:nvPr/>
        </p:nvSpPr>
        <p:spPr bwMode="auto">
          <a:xfrm>
            <a:off x="405606" y="2209006"/>
            <a:ext cx="12268200" cy="662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This is an actual PHENIX event with the full detector</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endParaRPr lang="en-US" sz="2800" dirty="0">
              <a:solidFill>
                <a:srgbClr val="000000"/>
              </a:solidFill>
              <a:latin typeface="Arial Narrow" charset="0"/>
              <a:cs typeface="Arial Narrow"/>
            </a:endParaRPr>
          </a:p>
          <a:p>
            <a:pPr eaLnBrk="1" hangingPunct="1">
              <a:spcBef>
                <a:spcPts val="1363"/>
              </a:spcBef>
              <a:buClrTx/>
              <a:buFontTx/>
              <a:buNone/>
              <a:defRPr/>
            </a:pPr>
            <a:r>
              <a:rPr lang="en-US" sz="2800" dirty="0">
                <a:solidFill>
                  <a:srgbClr val="000000"/>
                </a:solidFill>
                <a:latin typeface="Arial Narrow" charset="0"/>
                <a:cs typeface="Arial Narrow"/>
              </a:rPr>
              <a:t>3827 packets in total in this event</a:t>
            </a:r>
          </a:p>
          <a:p>
            <a:pPr eaLnBrk="1" hangingPunct="1">
              <a:spcBef>
                <a:spcPts val="1363"/>
              </a:spcBef>
              <a:buClrTx/>
              <a:buFontTx/>
              <a:buNone/>
              <a:defRPr/>
            </a:pPr>
            <a:endParaRPr lang="en-US" sz="2800" dirty="0">
              <a:solidFill>
                <a:srgbClr val="000000"/>
              </a:solidFill>
              <a:latin typeface="Arial Narrow" charset="0"/>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16</a:t>
            </a:fld>
            <a:endParaRPr lang="en-US" dirty="0"/>
          </a:p>
        </p:txBody>
      </p:sp>
      <p:sp>
        <p:nvSpPr>
          <p:cNvPr id="7" name="Text Box 2"/>
          <p:cNvSpPr txBox="1">
            <a:spLocks noChangeArrowheads="1"/>
          </p:cNvSpPr>
          <p:nvPr/>
        </p:nvSpPr>
        <p:spPr bwMode="auto">
          <a:xfrm>
            <a:off x="253206" y="2971006"/>
            <a:ext cx="12573000" cy="5562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200"/>
              </a:spcBef>
              <a:buClrTx/>
              <a:buFontTx/>
              <a:buNone/>
              <a:defRPr/>
            </a:pPr>
            <a:r>
              <a:rPr lang="en-US" sz="2000" dirty="0">
                <a:solidFill>
                  <a:schemeClr val="accent2"/>
                </a:solidFill>
                <a:latin typeface="Courier"/>
                <a:cs typeface="Courier"/>
              </a:rPr>
              <a:t>$ </a:t>
            </a:r>
            <a:r>
              <a:rPr lang="en-US" sz="2000" dirty="0" err="1">
                <a:solidFill>
                  <a:schemeClr val="accent2"/>
                </a:solidFill>
                <a:latin typeface="Courier"/>
                <a:cs typeface="Courier"/>
              </a:rPr>
              <a:t>dlist</a:t>
            </a:r>
            <a:r>
              <a:rPr lang="en-US" sz="2000" dirty="0">
                <a:solidFill>
                  <a:schemeClr val="accent2"/>
                </a:solidFill>
                <a:latin typeface="Courier"/>
                <a:cs typeface="Courier"/>
              </a:rPr>
              <a:t>  /a/</a:t>
            </a:r>
            <a:r>
              <a:rPr lang="en-US" sz="2000" dirty="0" err="1">
                <a:solidFill>
                  <a:schemeClr val="accent2"/>
                </a:solidFill>
                <a:latin typeface="Courier"/>
                <a:cs typeface="Courier"/>
              </a:rPr>
              <a:t>eventdata</a:t>
            </a:r>
            <a:r>
              <a:rPr lang="en-US" sz="2000" dirty="0">
                <a:solidFill>
                  <a:schemeClr val="accent2"/>
                </a:solidFill>
                <a:latin typeface="Courier"/>
                <a:cs typeface="Courier"/>
              </a:rPr>
              <a:t>/EVENTDATA_P00-0000459344-0000.PRDFF</a:t>
            </a:r>
          </a:p>
          <a:p>
            <a:pPr eaLnBrk="1" hangingPunct="1">
              <a:spcBef>
                <a:spcPts val="200"/>
              </a:spcBef>
              <a:buClrTx/>
              <a:buFontTx/>
              <a:buNone/>
              <a:defRPr/>
            </a:pPr>
            <a:r>
              <a:rPr lang="en-US" sz="1800" dirty="0">
                <a:solidFill>
                  <a:schemeClr val="accent2"/>
                </a:solidFill>
                <a:latin typeface="Courier"/>
                <a:cs typeface="Courier"/>
              </a:rPr>
              <a:t>Packet  14001    52  0 (Unformatted)   714 (IDGL1)</a:t>
            </a:r>
          </a:p>
          <a:p>
            <a:pPr eaLnBrk="1" hangingPunct="1">
              <a:spcBef>
                <a:spcPts val="200"/>
              </a:spcBef>
              <a:buClrTx/>
              <a:buFontTx/>
              <a:buNone/>
              <a:defRPr/>
            </a:pPr>
            <a:r>
              <a:rPr lang="en-US" sz="1800" dirty="0">
                <a:solidFill>
                  <a:schemeClr val="accent2"/>
                </a:solidFill>
                <a:latin typeface="Courier"/>
                <a:cs typeface="Courier"/>
              </a:rPr>
              <a:t>Packet  14007    10  0 (Unformatted)   716 (IDNTCZDC_LL1)</a:t>
            </a:r>
          </a:p>
          <a:p>
            <a:pPr eaLnBrk="1" hangingPunct="1">
              <a:spcBef>
                <a:spcPts val="200"/>
              </a:spcBef>
              <a:buClrTx/>
              <a:buFontTx/>
              <a:buNone/>
              <a:defRPr/>
            </a:pPr>
            <a:r>
              <a:rPr lang="en-US" sz="1800" dirty="0">
                <a:solidFill>
                  <a:schemeClr val="accent2"/>
                </a:solidFill>
                <a:latin typeface="Courier"/>
                <a:cs typeface="Courier"/>
              </a:rPr>
              <a:t>Packet  14002     9  0 (Unformatted)   701 (IDBBC_LL1)</a:t>
            </a:r>
          </a:p>
          <a:p>
            <a:pPr eaLnBrk="1" hangingPunct="1">
              <a:spcBef>
                <a:spcPts val="200"/>
              </a:spcBef>
              <a:buClrTx/>
              <a:buFontTx/>
              <a:buNone/>
              <a:defRPr/>
            </a:pPr>
            <a:r>
              <a:rPr lang="en-US" sz="1800" dirty="0">
                <a:solidFill>
                  <a:schemeClr val="accent2"/>
                </a:solidFill>
                <a:latin typeface="Courier"/>
                <a:cs typeface="Courier"/>
              </a:rPr>
              <a:t>Packet  14009    14  0 (Unformatted)   717 (IDGL1_EVCLOCK)</a:t>
            </a:r>
          </a:p>
          <a:p>
            <a:pPr eaLnBrk="1" hangingPunct="1">
              <a:spcBef>
                <a:spcPts val="200"/>
              </a:spcBef>
              <a:buClrTx/>
              <a:buFontTx/>
              <a:buNone/>
              <a:defRPr/>
            </a:pPr>
            <a:r>
              <a:rPr lang="en-US" sz="1800" dirty="0">
                <a:solidFill>
                  <a:schemeClr val="accent2"/>
                </a:solidFill>
                <a:latin typeface="Courier"/>
                <a:cs typeface="Courier"/>
              </a:rPr>
              <a:t>Packet  14011    13  0 (Unformatted)   914 (IDGL1PSUM)</a:t>
            </a:r>
          </a:p>
          <a:p>
            <a:pPr eaLnBrk="1" hangingPunct="1">
              <a:spcBef>
                <a:spcPts val="200"/>
              </a:spcBef>
              <a:buClrTx/>
              <a:buFontTx/>
              <a:buNone/>
              <a:defRPr/>
            </a:pPr>
            <a:r>
              <a:rPr lang="en-US" sz="1800" dirty="0">
                <a:solidFill>
                  <a:schemeClr val="accent2"/>
                </a:solidFill>
                <a:latin typeface="Courier"/>
                <a:cs typeface="Courier"/>
              </a:rPr>
              <a:t>Packet   8180    21  0 (Unformatted)  1508 (IDEMC_FPGA3WORDS0SUP)</a:t>
            </a:r>
          </a:p>
          <a:p>
            <a:pPr eaLnBrk="1" hangingPunct="1">
              <a:spcBef>
                <a:spcPts val="200"/>
              </a:spcBef>
              <a:buClrTx/>
              <a:buFontTx/>
              <a:buNone/>
              <a:defRPr/>
            </a:pPr>
            <a:r>
              <a:rPr lang="en-US" sz="1800" dirty="0">
                <a:solidFill>
                  <a:schemeClr val="accent2"/>
                </a:solidFill>
                <a:latin typeface="Courier"/>
                <a:cs typeface="Courier"/>
              </a:rPr>
              <a:t>Packet   8165    42  0 (Unformatted)  1508 (IDEMC_FPGA3WORDS0SUP)</a:t>
            </a:r>
          </a:p>
          <a:p>
            <a:pPr eaLnBrk="1" hangingPunct="1">
              <a:spcBef>
                <a:spcPts val="200"/>
              </a:spcBef>
              <a:buClrTx/>
              <a:buFontTx/>
              <a:buNone/>
              <a:defRPr/>
            </a:pPr>
            <a:r>
              <a:rPr lang="en-US" sz="1800" dirty="0">
                <a:solidFill>
                  <a:schemeClr val="accent2"/>
                </a:solidFill>
                <a:latin typeface="Courier"/>
                <a:cs typeface="Courier"/>
              </a:rPr>
              <a:t>Packet   8166    48  0 (Unformatted)  1508 (IDEMC_FPGA3WORDS0SUP)</a:t>
            </a:r>
          </a:p>
          <a:p>
            <a:pPr eaLnBrk="1" hangingPunct="1">
              <a:spcBef>
                <a:spcPts val="200"/>
              </a:spcBef>
              <a:buClrTx/>
              <a:buFontTx/>
              <a:buNone/>
              <a:defRPr/>
            </a:pPr>
            <a:r>
              <a:rPr lang="en-US" sz="1800" dirty="0">
                <a:solidFill>
                  <a:schemeClr val="accent2"/>
                </a:solidFill>
                <a:latin typeface="Courier"/>
                <a:cs typeface="Courier"/>
              </a:rPr>
              <a:t>. . .</a:t>
            </a:r>
          </a:p>
          <a:p>
            <a:pPr eaLnBrk="1" hangingPunct="1">
              <a:spcBef>
                <a:spcPts val="200"/>
              </a:spcBef>
              <a:buClrTx/>
              <a:buFontTx/>
              <a:buNone/>
              <a:defRPr/>
            </a:pPr>
            <a:r>
              <a:rPr lang="en-US" sz="1800" dirty="0">
                <a:solidFill>
                  <a:schemeClr val="accent2"/>
                </a:solidFill>
                <a:latin typeface="Courier"/>
                <a:cs typeface="Courier"/>
              </a:rPr>
              <a:t>Packet  25121    83  0 (Unformatted)   425 (IDFVTX_DCM0)</a:t>
            </a:r>
          </a:p>
          <a:p>
            <a:pPr eaLnBrk="1" hangingPunct="1">
              <a:spcBef>
                <a:spcPts val="200"/>
              </a:spcBef>
              <a:buClrTx/>
              <a:buFontTx/>
              <a:buNone/>
              <a:defRPr/>
            </a:pPr>
            <a:r>
              <a:rPr lang="en-US" sz="1800" dirty="0">
                <a:solidFill>
                  <a:schemeClr val="accent2"/>
                </a:solidFill>
                <a:latin typeface="Courier"/>
                <a:cs typeface="Courier"/>
              </a:rPr>
              <a:t>Packet  25122   198  0 (Unformatted)   425 (IDFVTX_DCM0)</a:t>
            </a:r>
          </a:p>
          <a:p>
            <a:pPr eaLnBrk="1" hangingPunct="1">
              <a:spcBef>
                <a:spcPts val="200"/>
              </a:spcBef>
              <a:buClrTx/>
              <a:buFontTx/>
              <a:buNone/>
              <a:defRPr/>
            </a:pPr>
            <a:r>
              <a:rPr lang="en-US" sz="1800" dirty="0">
                <a:solidFill>
                  <a:schemeClr val="accent2"/>
                </a:solidFill>
                <a:latin typeface="Courier"/>
                <a:cs typeface="Courier"/>
              </a:rPr>
              <a:t>Packet  25123    99  0 (Unformatted)   425 (IDFVTX_DCM0)</a:t>
            </a:r>
          </a:p>
          <a:p>
            <a:pPr eaLnBrk="1" hangingPunct="1">
              <a:spcBef>
                <a:spcPts val="200"/>
              </a:spcBef>
              <a:buClrTx/>
              <a:buFontTx/>
              <a:buNone/>
              <a:defRPr/>
            </a:pPr>
            <a:r>
              <a:rPr lang="en-US" sz="1800" dirty="0">
                <a:solidFill>
                  <a:schemeClr val="accent2"/>
                </a:solidFill>
                <a:latin typeface="Courier"/>
                <a:cs typeface="Courier"/>
              </a:rPr>
              <a:t>Packet  25124    46  0 (Unformatted)   425 (IDFVTX_DCM0)</a:t>
            </a:r>
          </a:p>
          <a:p>
            <a:pPr eaLnBrk="1" hangingPunct="1">
              <a:spcBef>
                <a:spcPts val="200"/>
              </a:spcBef>
              <a:buClrTx/>
              <a:buFontTx/>
              <a:buNone/>
              <a:defRPr/>
            </a:pPr>
            <a:r>
              <a:rPr lang="en-US" sz="1800" dirty="0">
                <a:solidFill>
                  <a:schemeClr val="accent2"/>
                </a:solidFill>
                <a:latin typeface="Courier"/>
                <a:cs typeface="Courier"/>
              </a:rPr>
              <a:t>Packet  21351   356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21352   319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21353   238  0 (Unformatted)  1121 (IDMPCEXTEST_FPGA0SUP)</a:t>
            </a:r>
          </a:p>
          <a:p>
            <a:pPr eaLnBrk="1" hangingPunct="1">
              <a:spcBef>
                <a:spcPts val="200"/>
              </a:spcBef>
              <a:buClrTx/>
              <a:buFontTx/>
              <a:buNone/>
              <a:defRPr/>
            </a:pPr>
            <a:r>
              <a:rPr lang="en-US" sz="1800" dirty="0">
                <a:solidFill>
                  <a:schemeClr val="accent2"/>
                </a:solidFill>
                <a:latin typeface="Courier"/>
                <a:cs typeface="Courier"/>
              </a:rPr>
              <a:t>Packet  21354   323  0 (Unformatted)  1121 (IDMPCEXTEST_FPGA0SUP)</a:t>
            </a:r>
          </a:p>
        </p:txBody>
      </p:sp>
    </p:spTree>
    <p:extLst>
      <p:ext uri="{BB962C8B-B14F-4D97-AF65-F5344CB8AC3E}">
        <p14:creationId xmlns:p14="http://schemas.microsoft.com/office/powerpoint/2010/main" val="10490545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I haven’t really mentioned the word “DAQ” yet…</a:t>
            </a:r>
          </a:p>
        </p:txBody>
      </p:sp>
      <p:sp>
        <p:nvSpPr>
          <p:cNvPr id="6" name="Text Box 2"/>
          <p:cNvSpPr txBox="1">
            <a:spLocks noChangeArrowheads="1"/>
          </p:cNvSpPr>
          <p:nvPr/>
        </p:nvSpPr>
        <p:spPr bwMode="auto">
          <a:xfrm>
            <a:off x="481806" y="2056606"/>
            <a:ext cx="12344400" cy="716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I want to introduce you to my portable DAQ system, “</a:t>
            </a:r>
            <a:r>
              <a:rPr lang="en-US" sz="2800" dirty="0" err="1">
                <a:solidFill>
                  <a:srgbClr val="606060"/>
                </a:solidFill>
                <a:latin typeface="Arial Narrow" charset="0"/>
              </a:rPr>
              <a:t>rcdaq</a:t>
            </a:r>
            <a:r>
              <a:rPr lang="en-US" sz="2800" dirty="0">
                <a:solidFill>
                  <a:srgbClr val="606060"/>
                </a:solidFill>
                <a:latin typeface="Arial Narrow" charset="0"/>
              </a:rPr>
              <a:t>” (“really cool data acquisition” – I have a way with names)</a:t>
            </a:r>
          </a:p>
          <a:p>
            <a:pPr eaLnBrk="1" hangingPunct="1">
              <a:spcBef>
                <a:spcPts val="1963"/>
              </a:spcBef>
              <a:buClrTx/>
              <a:buFontTx/>
              <a:buNone/>
              <a:defRPr/>
            </a:pPr>
            <a:r>
              <a:rPr lang="en-US" sz="2800" dirty="0">
                <a:solidFill>
                  <a:srgbClr val="606060"/>
                </a:solidFill>
                <a:latin typeface="Arial Narrow" charset="0"/>
              </a:rPr>
              <a:t>What’s so cool about it?</a:t>
            </a:r>
          </a:p>
          <a:p>
            <a:pPr eaLnBrk="1" hangingPunct="1">
              <a:spcBef>
                <a:spcPts val="1963"/>
              </a:spcBef>
              <a:buClrTx/>
              <a:buFontTx/>
              <a:buNone/>
              <a:defRPr/>
            </a:pPr>
            <a:r>
              <a:rPr lang="en-US" sz="2800" dirty="0">
                <a:solidFill>
                  <a:srgbClr val="606060"/>
                </a:solidFill>
                <a:latin typeface="Arial Narrow" charset="0"/>
              </a:rPr>
              <a:t>Our “real” DAQ occupies a space about the size of a squash court -- </a:t>
            </a:r>
            <a:r>
              <a:rPr lang="en-US" sz="2800" dirty="0" err="1">
                <a:solidFill>
                  <a:srgbClr val="606060"/>
                </a:solidFill>
                <a:latin typeface="Arial Narrow" charset="0"/>
              </a:rPr>
              <a:t>rcdaq</a:t>
            </a:r>
            <a:r>
              <a:rPr lang="en-US" sz="2800" dirty="0">
                <a:solidFill>
                  <a:srgbClr val="606060"/>
                </a:solidFill>
                <a:latin typeface="Arial Narrow" charset="0"/>
              </a:rPr>
              <a:t> is highly portable, lightweight,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r>
              <a:rPr lang="en-US" sz="2800" dirty="0">
                <a:solidFill>
                  <a:srgbClr val="606060"/>
                </a:solidFill>
                <a:latin typeface="Arial Narrow" charset="0"/>
              </a:rPr>
              <a:t> – good for ~ 50,000 channels or so, not millions</a:t>
            </a:r>
          </a:p>
          <a:p>
            <a:pPr eaLnBrk="1" hangingPunct="1">
              <a:spcBef>
                <a:spcPts val="1963"/>
              </a:spcBef>
              <a:buClrTx/>
              <a:buFontTx/>
              <a:buNone/>
              <a:defRPr/>
            </a:pPr>
            <a:r>
              <a:rPr lang="en-US" sz="2800" dirty="0">
                <a:solidFill>
                  <a:srgbClr val="606060"/>
                </a:solidFill>
                <a:latin typeface="Arial Narrow" charset="0"/>
              </a:rPr>
              <a:t>We use it for R&amp;D, detector commissioning, test beams, teaching at the ISOTDAQ </a:t>
            </a:r>
            <a:r>
              <a:rPr lang="en-US" sz="2800" dirty="0">
                <a:solidFill>
                  <a:srgbClr val="606060"/>
                </a:solidFill>
                <a:latin typeface="Arial Narrow" charset="0"/>
                <a:sym typeface="Wingdings" pitchFamily="2" charset="2"/>
              </a:rPr>
              <a:t>, </a:t>
            </a:r>
            <a:r>
              <a:rPr lang="en-US" sz="2800" dirty="0">
                <a:solidFill>
                  <a:srgbClr val="606060"/>
                </a:solidFill>
                <a:latin typeface="Arial Narrow" charset="0"/>
              </a:rPr>
              <a:t>what have you</a:t>
            </a:r>
          </a:p>
          <a:p>
            <a:pPr eaLnBrk="1" hangingPunct="1">
              <a:spcBef>
                <a:spcPts val="1963"/>
              </a:spcBef>
              <a:buClrTx/>
              <a:buFontTx/>
              <a:buNone/>
              <a:defRPr/>
            </a:pPr>
            <a:r>
              <a:rPr lang="en-US" sz="2800" dirty="0">
                <a:solidFill>
                  <a:srgbClr val="606060"/>
                </a:solidFill>
                <a:latin typeface="Arial Narrow" charset="0"/>
              </a:rPr>
              <a:t>It writes data in the PHENIX format, so the data you take can be analyzed like the real thing</a:t>
            </a:r>
          </a:p>
          <a:p>
            <a:pPr eaLnBrk="1" hangingPunct="1">
              <a:spcBef>
                <a:spcPts val="1963"/>
              </a:spcBef>
              <a:buClrTx/>
              <a:buFontTx/>
              <a:buNone/>
              <a:defRPr/>
            </a:pPr>
            <a:r>
              <a:rPr lang="en-US" sz="2800" dirty="0">
                <a:solidFill>
                  <a:srgbClr val="606060"/>
                </a:solidFill>
                <a:latin typeface="Arial Narrow" charset="0"/>
              </a:rPr>
              <a:t>It’s a godsend for our students, who usually start out with some test beam data, or work on a detector  - the same data format makes for a smooth transition to physics data later</a:t>
            </a:r>
          </a:p>
          <a:p>
            <a:pPr eaLnBrk="1" hangingPunct="1">
              <a:spcBef>
                <a:spcPts val="1963"/>
              </a:spcBef>
              <a:buClrTx/>
              <a:buFontTx/>
              <a:buNone/>
              <a:defRPr/>
            </a:pPr>
            <a:r>
              <a:rPr lang="en-US" sz="2800" dirty="0" err="1">
                <a:solidFill>
                  <a:srgbClr val="606060"/>
                </a:solidFill>
                <a:latin typeface="Arial Narrow" charset="0"/>
              </a:rPr>
              <a:t>Rcdaq</a:t>
            </a:r>
            <a:r>
              <a:rPr lang="en-US" sz="2800" dirty="0">
                <a:solidFill>
                  <a:srgbClr val="606060"/>
                </a:solidFill>
                <a:latin typeface="Arial Narrow" charset="0"/>
              </a:rPr>
              <a:t> is way more flexible than the big real DAQ and runs on far less demanding hardware</a:t>
            </a:r>
          </a:p>
          <a:p>
            <a:pPr eaLnBrk="1" hangingPunct="1">
              <a:spcBef>
                <a:spcPts val="1963"/>
              </a:spcBef>
              <a:buClrTx/>
              <a:buFontTx/>
              <a:buNone/>
              <a:defRPr/>
            </a:pPr>
            <a:r>
              <a:rPr lang="en-US" sz="2800" dirty="0">
                <a:solidFill>
                  <a:srgbClr val="606060"/>
                </a:solidFill>
                <a:latin typeface="Arial Narrow" charset="0"/>
              </a:rPr>
              <a:t>It actually runs on a Raspberry Pi (you can read out the DRS4 evaluation board and some other USB devices)</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17</a:t>
            </a:fld>
            <a:endParaRPr lang="en-US" dirty="0"/>
          </a:p>
        </p:txBody>
      </p:sp>
    </p:spTree>
    <p:extLst>
      <p:ext uri="{BB962C8B-B14F-4D97-AF65-F5344CB8AC3E}">
        <p14:creationId xmlns:p14="http://schemas.microsoft.com/office/powerpoint/2010/main" val="222913014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Example Applications</a:t>
            </a:r>
          </a:p>
        </p:txBody>
      </p:sp>
      <p:sp>
        <p:nvSpPr>
          <p:cNvPr id="6" name="Text Box 2"/>
          <p:cNvSpPr txBox="1">
            <a:spLocks noChangeArrowheads="1"/>
          </p:cNvSpPr>
          <p:nvPr/>
        </p:nvSpPr>
        <p:spPr bwMode="auto">
          <a:xfrm>
            <a:off x="481806" y="2056606"/>
            <a:ext cx="12344400" cy="716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We are in the middle of upgrading to a new experiment “</a:t>
            </a:r>
            <a:r>
              <a:rPr lang="en-US" sz="2800" dirty="0" err="1">
                <a:solidFill>
                  <a:srgbClr val="606060"/>
                </a:solidFill>
                <a:latin typeface="Arial Narrow" charset="0"/>
              </a:rPr>
              <a:t>sPHENIX</a:t>
            </a:r>
            <a:r>
              <a:rPr lang="en-US" sz="2800" dirty="0">
                <a:solidFill>
                  <a:srgbClr val="606060"/>
                </a:solidFill>
                <a:latin typeface="Arial Narrow" charset="0"/>
              </a:rPr>
              <a:t>” – virtually all R&amp;D takes place using RCDAQ as the workhorse DAQ (Stony Brook, Yale, UIUC, BNL…)</a:t>
            </a:r>
          </a:p>
          <a:p>
            <a:pPr eaLnBrk="1" hangingPunct="1">
              <a:spcBef>
                <a:spcPts val="1963"/>
              </a:spcBef>
              <a:buClrTx/>
              <a:buFontTx/>
              <a:buNone/>
              <a:defRPr/>
            </a:pPr>
            <a:r>
              <a:rPr lang="en-US" sz="2800" dirty="0">
                <a:solidFill>
                  <a:srgbClr val="606060"/>
                </a:solidFill>
                <a:latin typeface="Arial Narrow" charset="0"/>
              </a:rPr>
              <a:t>The DAQ of the BNL / Stony Brook / </a:t>
            </a:r>
            <a:r>
              <a:rPr lang="en-US" sz="2800" dirty="0" err="1">
                <a:solidFill>
                  <a:srgbClr val="606060"/>
                </a:solidFill>
                <a:latin typeface="Arial Narrow" charset="0"/>
              </a:rPr>
              <a:t>UPenn</a:t>
            </a:r>
            <a:r>
              <a:rPr lang="en-US" sz="2800" dirty="0">
                <a:solidFill>
                  <a:srgbClr val="606060"/>
                </a:solidFill>
                <a:latin typeface="Arial Narrow" charset="0"/>
              </a:rPr>
              <a:t> Medical Imaging Groups</a:t>
            </a:r>
          </a:p>
          <a:p>
            <a:pPr eaLnBrk="1" hangingPunct="1">
              <a:spcBef>
                <a:spcPts val="1963"/>
              </a:spcBef>
              <a:buClrTx/>
              <a:buFontTx/>
              <a:buNone/>
              <a:defRPr/>
            </a:pPr>
            <a:r>
              <a:rPr lang="en-US" sz="2800" dirty="0">
                <a:solidFill>
                  <a:srgbClr val="606060"/>
                </a:solidFill>
                <a:latin typeface="Arial Narrow" charset="0"/>
              </a:rPr>
              <a:t>A lot of R&amp;D efforts in the Electron-Ion Collider orbit use RCDAQ</a:t>
            </a:r>
          </a:p>
          <a:p>
            <a:pPr eaLnBrk="1" hangingPunct="1">
              <a:spcBef>
                <a:spcPts val="1963"/>
              </a:spcBef>
              <a:buClrTx/>
              <a:buFontTx/>
              <a:buNone/>
              <a:defRPr/>
            </a:pPr>
            <a:r>
              <a:rPr lang="en-US" sz="2800" dirty="0">
                <a:solidFill>
                  <a:srgbClr val="606060"/>
                </a:solidFill>
                <a:latin typeface="Arial Narrow" charset="0"/>
              </a:rPr>
              <a:t>One of the DAQ systems available to CERN RD51 collaboration members </a:t>
            </a:r>
          </a:p>
          <a:p>
            <a:pPr eaLnBrk="1" hangingPunct="1">
              <a:spcBef>
                <a:spcPts val="1963"/>
              </a:spcBef>
              <a:buClrTx/>
              <a:buFontTx/>
              <a:buNone/>
              <a:defRPr/>
            </a:pPr>
            <a:r>
              <a:rPr lang="en-US" sz="2800" dirty="0">
                <a:solidFill>
                  <a:srgbClr val="606060"/>
                </a:solidFill>
                <a:latin typeface="Arial Narrow" charset="0"/>
              </a:rPr>
              <a:t>Workhorse DAQ at several </a:t>
            </a:r>
            <a:r>
              <a:rPr lang="en-US" sz="2800" dirty="0" err="1">
                <a:solidFill>
                  <a:srgbClr val="606060"/>
                </a:solidFill>
                <a:latin typeface="Arial Narrow" charset="0"/>
              </a:rPr>
              <a:t>FermiLab</a:t>
            </a:r>
            <a:r>
              <a:rPr lang="en-US" sz="2800" dirty="0">
                <a:solidFill>
                  <a:srgbClr val="606060"/>
                </a:solidFill>
                <a:latin typeface="Arial Narrow" charset="0"/>
              </a:rPr>
              <a:t> Test Beam setups</a:t>
            </a:r>
          </a:p>
          <a:p>
            <a:pPr eaLnBrk="1" hangingPunct="1">
              <a:spcBef>
                <a:spcPts val="1963"/>
              </a:spcBef>
              <a:buClrTx/>
              <a:buFontTx/>
              <a:buNone/>
              <a:defRPr/>
            </a:pPr>
            <a:r>
              <a:rPr lang="en-US" sz="2800" dirty="0">
                <a:solidFill>
                  <a:srgbClr val="606060"/>
                </a:solidFill>
                <a:latin typeface="Arial Narrow" charset="0"/>
              </a:rPr>
              <a:t>Even used in ATLAS for the recent ZDC calorimeter calibration</a:t>
            </a:r>
          </a:p>
          <a:p>
            <a:pPr eaLnBrk="1" hangingPunct="1">
              <a:spcBef>
                <a:spcPts val="1963"/>
              </a:spcBef>
              <a:buClrTx/>
              <a:buFontTx/>
              <a:buNone/>
              <a:defRPr/>
            </a:pPr>
            <a:r>
              <a:rPr lang="en-US" sz="2800" dirty="0">
                <a:solidFill>
                  <a:srgbClr val="606060"/>
                </a:solidFill>
                <a:latin typeface="Arial Narrow" charset="0"/>
              </a:rPr>
              <a:t>Medial Department at U of Texas, Arlington</a:t>
            </a:r>
          </a:p>
          <a:p>
            <a:pPr eaLnBrk="1" hangingPunct="1">
              <a:spcBef>
                <a:spcPts val="1963"/>
              </a:spcBef>
              <a:buClrTx/>
              <a:buFontTx/>
              <a:buNone/>
              <a:defRPr/>
            </a:pPr>
            <a:r>
              <a:rPr lang="en-US" sz="2800" dirty="0">
                <a:solidFill>
                  <a:srgbClr val="606060"/>
                </a:solidFill>
                <a:latin typeface="Arial Narrow" charset="0"/>
              </a:rPr>
              <a:t>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18</a:t>
            </a:fld>
            <a:endParaRPr lang="en-US" dirty="0"/>
          </a:p>
        </p:txBody>
      </p:sp>
    </p:spTree>
    <p:extLst>
      <p:ext uri="{BB962C8B-B14F-4D97-AF65-F5344CB8AC3E}">
        <p14:creationId xmlns:p14="http://schemas.microsoft.com/office/powerpoint/2010/main" val="35722614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RCDAQ</a:t>
            </a:r>
          </a:p>
        </p:txBody>
      </p:sp>
      <p:sp>
        <p:nvSpPr>
          <p:cNvPr id="33794" name="Text Box 2"/>
          <p:cNvSpPr txBox="1">
            <a:spLocks noChangeArrowheads="1"/>
          </p:cNvSpPr>
          <p:nvPr/>
        </p:nvSpPr>
        <p:spPr bwMode="auto">
          <a:xfrm>
            <a:off x="481806" y="21328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First off, there are many fine DAQ systems around, some made by people at this school</a:t>
            </a:r>
          </a:p>
          <a:p>
            <a:pPr eaLnBrk="1" hangingPunct="1">
              <a:spcBef>
                <a:spcPts val="1963"/>
              </a:spcBef>
              <a:buClrTx/>
              <a:buFontTx/>
              <a:buNone/>
              <a:defRPr/>
            </a:pPr>
            <a:r>
              <a:rPr lang="en-US" sz="2800" dirty="0">
                <a:solidFill>
                  <a:srgbClr val="606060"/>
                </a:solidFill>
                <a:latin typeface="Arial Narrow" charset="0"/>
              </a:rPr>
              <a:t>I’m using mine to show how I implemented the aforementioned principles and some other points</a:t>
            </a:r>
          </a:p>
          <a:p>
            <a:pPr eaLnBrk="1" hangingPunct="1">
              <a:spcBef>
                <a:spcPts val="1963"/>
              </a:spcBef>
              <a:buClrTx/>
              <a:buFontTx/>
              <a:buNone/>
              <a:defRPr/>
            </a:pPr>
            <a:r>
              <a:rPr lang="en-US" sz="2800" dirty="0">
                <a:solidFill>
                  <a:srgbClr val="0070C0"/>
                </a:solidFill>
                <a:latin typeface="Arial Narrow" charset="0"/>
              </a:rPr>
              <a:t>Let me start by asserting that something that just “reads out your detector” does not qualify as a data acquisition system yet – it lives and dies by the amenities it has to offer to really help with your needs.</a:t>
            </a:r>
          </a:p>
          <a:p>
            <a:pPr eaLnBrk="1" hangingPunct="1">
              <a:spcBef>
                <a:spcPts val="1963"/>
              </a:spcBef>
              <a:buClrTx/>
              <a:buFontTx/>
              <a:buNone/>
              <a:defRPr/>
            </a:pPr>
            <a:r>
              <a:rPr lang="en-US" sz="2800" dirty="0">
                <a:solidFill>
                  <a:srgbClr val="606060"/>
                </a:solidFill>
                <a:latin typeface="Arial Narrow" charset="0"/>
              </a:rPr>
              <a:t>So what did I implement?</a:t>
            </a:r>
          </a:p>
        </p:txBody>
      </p:sp>
      <p:sp>
        <p:nvSpPr>
          <p:cNvPr id="2" name="Slide Number Placeholder 1"/>
          <p:cNvSpPr>
            <a:spLocks noGrp="1"/>
          </p:cNvSpPr>
          <p:nvPr>
            <p:ph type="sldNum" sz="quarter" idx="4"/>
          </p:nvPr>
        </p:nvSpPr>
        <p:spPr/>
        <p:txBody>
          <a:bodyPr/>
          <a:lstStyle/>
          <a:p>
            <a:fld id="{7D854EC2-8F58-5C4F-8AEB-33CAAE66C4BD}" type="slidenum">
              <a:rPr lang="en-US" smtClean="0"/>
              <a:t>19</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Brookhaven National Laboratory</a:t>
            </a:r>
          </a:p>
        </p:txBody>
      </p:sp>
      <p:sp>
        <p:nvSpPr>
          <p:cNvPr id="31746" name="Text Box 2"/>
          <p:cNvSpPr txBox="1">
            <a:spLocks noChangeArrowheads="1"/>
          </p:cNvSpPr>
          <p:nvPr/>
        </p:nvSpPr>
        <p:spPr bwMode="auto">
          <a:xfrm>
            <a:off x="3672961" y="2056606"/>
            <a:ext cx="6692106" cy="5573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Home of the Relativistic Heavy Ion Collider…</a:t>
            </a:r>
          </a:p>
        </p:txBody>
      </p:sp>
      <p:sp>
        <p:nvSpPr>
          <p:cNvPr id="2" name="Slide Number Placeholder 1"/>
          <p:cNvSpPr>
            <a:spLocks noGrp="1"/>
          </p:cNvSpPr>
          <p:nvPr>
            <p:ph type="sldNum" sz="quarter" idx="4"/>
          </p:nvPr>
        </p:nvSpPr>
        <p:spPr/>
        <p:txBody>
          <a:bodyPr/>
          <a:lstStyle/>
          <a:p>
            <a:fld id="{7D854EC2-8F58-5C4F-8AEB-33CAAE66C4BD}" type="slidenum">
              <a:rPr lang="en-US" smtClean="0"/>
              <a:t>2</a:t>
            </a:fld>
            <a:endParaRPr lang="en-US" dirty="0"/>
          </a:p>
        </p:txBody>
      </p:sp>
      <p:pic>
        <p:nvPicPr>
          <p:cNvPr id="7" name="Picture 6">
            <a:extLst>
              <a:ext uri="{FF2B5EF4-FFF2-40B4-BE49-F238E27FC236}">
                <a16:creationId xmlns:a16="http://schemas.microsoft.com/office/drawing/2014/main" id="{FB286900-ED48-4B43-B7C2-4E83C61A103E}"/>
              </a:ext>
            </a:extLst>
          </p:cNvPr>
          <p:cNvPicPr>
            <a:picLocks noChangeAspect="1"/>
          </p:cNvPicPr>
          <p:nvPr/>
        </p:nvPicPr>
        <p:blipFill>
          <a:blip r:embed="rId3"/>
          <a:stretch>
            <a:fillRect/>
          </a:stretch>
        </p:blipFill>
        <p:spPr>
          <a:xfrm>
            <a:off x="2386806" y="2960882"/>
            <a:ext cx="6582941" cy="1857375"/>
          </a:xfrm>
          <a:prstGeom prst="rect">
            <a:avLst/>
          </a:prstGeom>
        </p:spPr>
      </p:pic>
      <p:pic>
        <p:nvPicPr>
          <p:cNvPr id="8" name="Picture 7">
            <a:extLst>
              <a:ext uri="{FF2B5EF4-FFF2-40B4-BE49-F238E27FC236}">
                <a16:creationId xmlns:a16="http://schemas.microsoft.com/office/drawing/2014/main" id="{E40E3F22-5FB2-C04F-A19B-8F291161DE4E}"/>
              </a:ext>
            </a:extLst>
          </p:cNvPr>
          <p:cNvPicPr>
            <a:picLocks noChangeAspect="1"/>
          </p:cNvPicPr>
          <p:nvPr/>
        </p:nvPicPr>
        <p:blipFill>
          <a:blip r:embed="rId4"/>
          <a:stretch>
            <a:fillRect/>
          </a:stretch>
        </p:blipFill>
        <p:spPr>
          <a:xfrm>
            <a:off x="9426947" y="2796952"/>
            <a:ext cx="1905000" cy="1992730"/>
          </a:xfrm>
          <a:prstGeom prst="rect">
            <a:avLst/>
          </a:prstGeom>
        </p:spPr>
      </p:pic>
      <p:sp>
        <p:nvSpPr>
          <p:cNvPr id="9" name="Rectangle 8">
            <a:extLst>
              <a:ext uri="{FF2B5EF4-FFF2-40B4-BE49-F238E27FC236}">
                <a16:creationId xmlns:a16="http://schemas.microsoft.com/office/drawing/2014/main" id="{752AB1C8-4D5E-FF40-84AA-BA8A0F971266}"/>
              </a:ext>
            </a:extLst>
          </p:cNvPr>
          <p:cNvSpPr/>
          <p:nvPr/>
        </p:nvSpPr>
        <p:spPr>
          <a:xfrm>
            <a:off x="9293989" y="4789682"/>
            <a:ext cx="2084417" cy="400110"/>
          </a:xfrm>
          <a:prstGeom prst="rect">
            <a:avLst/>
          </a:prstGeom>
        </p:spPr>
        <p:txBody>
          <a:bodyPr wrap="none">
            <a:spAutoFit/>
          </a:bodyPr>
          <a:lstStyle/>
          <a:p>
            <a:r>
              <a:rPr lang="en-US" sz="2000" dirty="0">
                <a:solidFill>
                  <a:schemeClr val="tx1"/>
                </a:solidFill>
              </a:rPr>
              <a:t>RHIC from space</a:t>
            </a:r>
          </a:p>
        </p:txBody>
      </p:sp>
      <p:sp>
        <p:nvSpPr>
          <p:cNvPr id="10" name="Rectangle 9">
            <a:extLst>
              <a:ext uri="{FF2B5EF4-FFF2-40B4-BE49-F238E27FC236}">
                <a16:creationId xmlns:a16="http://schemas.microsoft.com/office/drawing/2014/main" id="{D970ECC0-F078-B14A-835E-5A5E5D5A476A}"/>
              </a:ext>
            </a:extLst>
          </p:cNvPr>
          <p:cNvSpPr/>
          <p:nvPr/>
        </p:nvSpPr>
        <p:spPr>
          <a:xfrm>
            <a:off x="435347" y="3642217"/>
            <a:ext cx="1594570" cy="461665"/>
          </a:xfrm>
          <a:prstGeom prst="rect">
            <a:avLst/>
          </a:prstGeom>
        </p:spPr>
        <p:txBody>
          <a:bodyPr wrap="none">
            <a:spAutoFit/>
          </a:bodyPr>
          <a:lstStyle/>
          <a:p>
            <a:r>
              <a:rPr lang="en-US" sz="2400" dirty="0">
                <a:solidFill>
                  <a:schemeClr val="tx1"/>
                </a:solidFill>
              </a:rPr>
              <a:t>Manhattan</a:t>
            </a:r>
          </a:p>
        </p:txBody>
      </p:sp>
      <p:cxnSp>
        <p:nvCxnSpPr>
          <p:cNvPr id="11" name="Straight Arrow Connector 10">
            <a:extLst>
              <a:ext uri="{FF2B5EF4-FFF2-40B4-BE49-F238E27FC236}">
                <a16:creationId xmlns:a16="http://schemas.microsoft.com/office/drawing/2014/main" id="{2D06C313-4A3E-0843-9FAE-820B426C149B}"/>
              </a:ext>
            </a:extLst>
          </p:cNvPr>
          <p:cNvCxnSpPr/>
          <p:nvPr/>
        </p:nvCxnSpPr>
        <p:spPr bwMode="auto">
          <a:xfrm flipV="1">
            <a:off x="1959347" y="3799082"/>
            <a:ext cx="1066800" cy="76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 name="Straight Arrow Connector 3">
            <a:extLst>
              <a:ext uri="{FF2B5EF4-FFF2-40B4-BE49-F238E27FC236}">
                <a16:creationId xmlns:a16="http://schemas.microsoft.com/office/drawing/2014/main" id="{F9712E79-BADA-0943-BFA4-A61D15C379F4}"/>
              </a:ext>
            </a:extLst>
          </p:cNvPr>
          <p:cNvCxnSpPr>
            <a:cxnSpLocks/>
          </p:cNvCxnSpPr>
          <p:nvPr/>
        </p:nvCxnSpPr>
        <p:spPr bwMode="auto">
          <a:xfrm flipH="1">
            <a:off x="7111206" y="2580295"/>
            <a:ext cx="914400" cy="1061922"/>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76D988FF-8194-4443-9BC2-A32627497C85}"/>
              </a:ext>
            </a:extLst>
          </p:cNvPr>
          <p:cNvCxnSpPr>
            <a:cxnSpLocks/>
          </p:cNvCxnSpPr>
          <p:nvPr/>
        </p:nvCxnSpPr>
        <p:spPr bwMode="auto">
          <a:xfrm>
            <a:off x="8322047" y="2575680"/>
            <a:ext cx="1837159" cy="1123596"/>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 Box 2">
            <a:extLst>
              <a:ext uri="{FF2B5EF4-FFF2-40B4-BE49-F238E27FC236}">
                <a16:creationId xmlns:a16="http://schemas.microsoft.com/office/drawing/2014/main" id="{3F666A4F-90A6-3742-82D5-3687777F6352}"/>
              </a:ext>
            </a:extLst>
          </p:cNvPr>
          <p:cNvSpPr txBox="1">
            <a:spLocks noChangeArrowheads="1"/>
          </p:cNvSpPr>
          <p:nvPr/>
        </p:nvSpPr>
        <p:spPr bwMode="auto">
          <a:xfrm>
            <a:off x="1015206" y="5257006"/>
            <a:ext cx="10679174" cy="5573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 and of the new </a:t>
            </a:r>
            <a:r>
              <a:rPr lang="en-US" sz="2600" dirty="0" err="1">
                <a:solidFill>
                  <a:srgbClr val="606060"/>
                </a:solidFill>
                <a:latin typeface="Arial Narrow" charset="0"/>
              </a:rPr>
              <a:t>sPHENIX</a:t>
            </a:r>
            <a:r>
              <a:rPr lang="en-US" sz="2600" dirty="0">
                <a:solidFill>
                  <a:srgbClr val="606060"/>
                </a:solidFill>
                <a:latin typeface="Arial Narrow" charset="0"/>
              </a:rPr>
              <a:t> experiment – largest US Nuclear Physics experiment under construction (that’s what I work on)</a:t>
            </a:r>
          </a:p>
        </p:txBody>
      </p:sp>
      <p:pic>
        <p:nvPicPr>
          <p:cNvPr id="21" name="Picture 20">
            <a:extLst>
              <a:ext uri="{FF2B5EF4-FFF2-40B4-BE49-F238E27FC236}">
                <a16:creationId xmlns:a16="http://schemas.microsoft.com/office/drawing/2014/main" id="{F94BFC4E-16BA-7B42-8419-AE083ECB6DE1}"/>
              </a:ext>
            </a:extLst>
          </p:cNvPr>
          <p:cNvPicPr>
            <a:picLocks noChangeAspect="1"/>
          </p:cNvPicPr>
          <p:nvPr/>
        </p:nvPicPr>
        <p:blipFill rotWithShape="1">
          <a:blip r:embed="rId5"/>
          <a:srcRect l="19900" t="7495" r="14074"/>
          <a:stretch/>
        </p:blipFill>
        <p:spPr>
          <a:xfrm>
            <a:off x="6587331" y="5953314"/>
            <a:ext cx="4410075" cy="3475573"/>
          </a:xfrm>
          <a:prstGeom prst="rect">
            <a:avLst/>
          </a:prstGeom>
        </p:spPr>
      </p:pic>
      <p:sp>
        <p:nvSpPr>
          <p:cNvPr id="22" name="Rectangle 21">
            <a:extLst>
              <a:ext uri="{FF2B5EF4-FFF2-40B4-BE49-F238E27FC236}">
                <a16:creationId xmlns:a16="http://schemas.microsoft.com/office/drawing/2014/main" id="{01E36069-F793-AD45-8A96-5A8C9AC9AD9C}"/>
              </a:ext>
            </a:extLst>
          </p:cNvPr>
          <p:cNvSpPr/>
          <p:nvPr/>
        </p:nvSpPr>
        <p:spPr>
          <a:xfrm>
            <a:off x="4444206" y="4799806"/>
            <a:ext cx="1943161" cy="400110"/>
          </a:xfrm>
          <a:prstGeom prst="rect">
            <a:avLst/>
          </a:prstGeom>
        </p:spPr>
        <p:txBody>
          <a:bodyPr wrap="none">
            <a:spAutoFit/>
          </a:bodyPr>
          <a:lstStyle/>
          <a:p>
            <a:r>
              <a:rPr lang="en-US" sz="2000" dirty="0">
                <a:solidFill>
                  <a:schemeClr val="tx1"/>
                </a:solidFill>
              </a:rPr>
              <a:t>Long Island, NY</a:t>
            </a:r>
          </a:p>
        </p:txBody>
      </p:sp>
      <p:pic>
        <p:nvPicPr>
          <p:cNvPr id="23" name="Picture 22" descr="phenix_quartercut.png">
            <a:extLst>
              <a:ext uri="{FF2B5EF4-FFF2-40B4-BE49-F238E27FC236}">
                <a16:creationId xmlns:a16="http://schemas.microsoft.com/office/drawing/2014/main" id="{5227959A-0A33-F74B-946C-82DCAD5C66F6}"/>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99054" y="6345573"/>
            <a:ext cx="3810000" cy="277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4" name="Straight Arrow Connector 23">
            <a:extLst>
              <a:ext uri="{FF2B5EF4-FFF2-40B4-BE49-F238E27FC236}">
                <a16:creationId xmlns:a16="http://schemas.microsoft.com/office/drawing/2014/main" id="{A4F43FF9-70B8-044C-83D3-66C51E63A77C}"/>
              </a:ext>
            </a:extLst>
          </p:cNvPr>
          <p:cNvCxnSpPr>
            <a:cxnSpLocks/>
          </p:cNvCxnSpPr>
          <p:nvPr/>
        </p:nvCxnSpPr>
        <p:spPr bwMode="auto">
          <a:xfrm>
            <a:off x="5206206" y="7717173"/>
            <a:ext cx="1072694" cy="1"/>
          </a:xfrm>
          <a:prstGeom prst="straightConnector1">
            <a:avLst/>
          </a:prstGeom>
          <a:solidFill>
            <a:srgbClr val="00B8FF"/>
          </a:solidFill>
          <a:ln w="155575" cap="flat" cmpd="sng" algn="ctr">
            <a:solidFill>
              <a:schemeClr val="tx1"/>
            </a:solidFill>
            <a:prstDash val="solid"/>
            <a:round/>
            <a:headEnd type="none" w="med" len="med"/>
            <a:tailEnd type="arrow"/>
          </a:ln>
          <a:effectLst>
            <a:outerShdw blurRad="63500" dist="38099" dir="2700000" algn="ctr" rotWithShape="0">
              <a:schemeClr val="bg2">
                <a:alpha val="74998"/>
              </a:schemeClr>
            </a:outerShdw>
          </a:effectLst>
          <a:extLst/>
        </p:spPr>
      </p:cxnSp>
      <p:sp>
        <p:nvSpPr>
          <p:cNvPr id="19" name="Rectangle 18">
            <a:extLst>
              <a:ext uri="{FF2B5EF4-FFF2-40B4-BE49-F238E27FC236}">
                <a16:creationId xmlns:a16="http://schemas.microsoft.com/office/drawing/2014/main" id="{1FA90BFC-1982-7346-B883-115675FC29D8}"/>
              </a:ext>
            </a:extLst>
          </p:cNvPr>
          <p:cNvSpPr/>
          <p:nvPr/>
        </p:nvSpPr>
        <p:spPr>
          <a:xfrm>
            <a:off x="3091570" y="8600288"/>
            <a:ext cx="1396536" cy="892552"/>
          </a:xfrm>
          <a:prstGeom prst="rect">
            <a:avLst/>
          </a:prstGeom>
        </p:spPr>
        <p:txBody>
          <a:bodyPr wrap="none">
            <a:spAutoFit/>
          </a:bodyPr>
          <a:lstStyle/>
          <a:p>
            <a:pPr algn="ctr"/>
            <a:r>
              <a:rPr lang="en-US" sz="2800" b="1" dirty="0">
                <a:solidFill>
                  <a:srgbClr val="606060"/>
                </a:solidFill>
                <a:latin typeface="Arial Narrow" charset="0"/>
              </a:rPr>
              <a:t>PHENIX</a:t>
            </a:r>
            <a:endParaRPr lang="en-US" sz="2400" b="1" dirty="0">
              <a:solidFill>
                <a:srgbClr val="606060"/>
              </a:solidFill>
              <a:latin typeface="Arial Narrow" charset="0"/>
            </a:endParaRPr>
          </a:p>
          <a:p>
            <a:pPr algn="ctr"/>
            <a:r>
              <a:rPr lang="en-US" sz="2400" b="1" dirty="0">
                <a:solidFill>
                  <a:srgbClr val="606060"/>
                </a:solidFill>
                <a:latin typeface="Arial Narrow" charset="0"/>
              </a:rPr>
              <a:t>2000-2016</a:t>
            </a:r>
            <a:endParaRPr lang="en-US" sz="2800" b="1" dirty="0"/>
          </a:p>
        </p:txBody>
      </p:sp>
      <p:sp>
        <p:nvSpPr>
          <p:cNvPr id="27" name="Rectangle 26">
            <a:extLst>
              <a:ext uri="{FF2B5EF4-FFF2-40B4-BE49-F238E27FC236}">
                <a16:creationId xmlns:a16="http://schemas.microsoft.com/office/drawing/2014/main" id="{5B393AE9-5868-144E-A2CF-F8C80675A1FD}"/>
              </a:ext>
            </a:extLst>
          </p:cNvPr>
          <p:cNvSpPr/>
          <p:nvPr/>
        </p:nvSpPr>
        <p:spPr>
          <a:xfrm>
            <a:off x="6741280" y="8355575"/>
            <a:ext cx="1447832" cy="523220"/>
          </a:xfrm>
          <a:prstGeom prst="rect">
            <a:avLst/>
          </a:prstGeom>
        </p:spPr>
        <p:txBody>
          <a:bodyPr wrap="none">
            <a:spAutoFit/>
          </a:bodyPr>
          <a:lstStyle/>
          <a:p>
            <a:r>
              <a:rPr lang="en-US" sz="2800" b="1" dirty="0" err="1">
                <a:solidFill>
                  <a:srgbClr val="606060"/>
                </a:solidFill>
                <a:latin typeface="Arial Narrow" charset="0"/>
              </a:rPr>
              <a:t>sPHENIX</a:t>
            </a:r>
            <a:endParaRPr lang="en-US" sz="2800" b="1" dirty="0"/>
          </a:p>
        </p:txBody>
      </p:sp>
    </p:spTree>
    <p:extLst>
      <p:ext uri="{BB962C8B-B14F-4D97-AF65-F5344CB8AC3E}">
        <p14:creationId xmlns:p14="http://schemas.microsoft.com/office/powerpoint/2010/main" val="220605018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High Points</a:t>
            </a:r>
          </a:p>
        </p:txBody>
      </p:sp>
      <p:sp>
        <p:nvSpPr>
          <p:cNvPr id="33794" name="Text Box 2"/>
          <p:cNvSpPr txBox="1">
            <a:spLocks noChangeArrowheads="1"/>
          </p:cNvSpPr>
          <p:nvPr/>
        </p:nvSpPr>
        <p:spPr bwMode="auto">
          <a:xfrm>
            <a:off x="481806" y="2132806"/>
            <a:ext cx="12230100" cy="716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Each interaction with RCDAQ is a </a:t>
            </a:r>
            <a:r>
              <a:rPr lang="en-US" sz="2800" b="1" dirty="0">
                <a:solidFill>
                  <a:srgbClr val="606060"/>
                </a:solidFill>
                <a:latin typeface="Arial Narrow" charset="0"/>
              </a:rPr>
              <a:t>shell command</a:t>
            </a:r>
            <a:r>
              <a:rPr lang="en-US" sz="2800" dirty="0">
                <a:solidFill>
                  <a:srgbClr val="606060"/>
                </a:solidFill>
                <a:latin typeface="Arial Narrow" charset="0"/>
              </a:rPr>
              <a:t>. There is no “starting an application and issuing internal commands” (think of your interaction with, say, root) </a:t>
            </a:r>
          </a:p>
          <a:p>
            <a:pPr eaLnBrk="1" hangingPunct="1">
              <a:spcBef>
                <a:spcPts val="1963"/>
              </a:spcBef>
              <a:buClrTx/>
              <a:buFontTx/>
              <a:buNone/>
              <a:defRPr/>
            </a:pPr>
            <a:r>
              <a:rPr lang="en-US" sz="2800" dirty="0">
                <a:solidFill>
                  <a:srgbClr val="606060"/>
                </a:solidFill>
                <a:latin typeface="Arial Narrow" charset="0"/>
              </a:rPr>
              <a:t>RCDAQ out of the box doesn’t know about any particular hardware. All knowledge how to read out something, say, the DRS4 </a:t>
            </a:r>
            <a:r>
              <a:rPr lang="en-US" sz="2800" dirty="0" err="1">
                <a:solidFill>
                  <a:srgbClr val="606060"/>
                </a:solidFill>
                <a:latin typeface="Arial Narrow" charset="0"/>
              </a:rPr>
              <a:t>eval</a:t>
            </a:r>
            <a:r>
              <a:rPr lang="en-US" sz="2800" dirty="0">
                <a:solidFill>
                  <a:srgbClr val="606060"/>
                </a:solidFill>
                <a:latin typeface="Arial Narrow" charset="0"/>
              </a:rPr>
              <a:t> board, comes by way of a </a:t>
            </a:r>
            <a:r>
              <a:rPr lang="en-US" sz="2800" b="1" dirty="0">
                <a:solidFill>
                  <a:srgbClr val="606060"/>
                </a:solidFill>
                <a:latin typeface="Arial Narrow" charset="0"/>
              </a:rPr>
              <a:t>plugin</a:t>
            </a:r>
            <a:r>
              <a:rPr lang="en-US" sz="2800" dirty="0">
                <a:solidFill>
                  <a:srgbClr val="606060"/>
                </a:solidFill>
                <a:latin typeface="Arial Narrow" charset="0"/>
              </a:rPr>
              <a:t> that teaches RCDAQ how to do that.</a:t>
            </a:r>
          </a:p>
          <a:p>
            <a:pPr eaLnBrk="1" hangingPunct="1">
              <a:spcBef>
                <a:spcPts val="1963"/>
              </a:spcBef>
              <a:buClrTx/>
              <a:buFontTx/>
              <a:buNone/>
              <a:defRPr/>
            </a:pPr>
            <a:r>
              <a:rPr lang="en-US" sz="2800" dirty="0">
                <a:solidFill>
                  <a:srgbClr val="606060"/>
                </a:solidFill>
                <a:latin typeface="Arial Narrow" charset="0"/>
              </a:rPr>
              <a:t>That makes RCDAQ highly portable and also </a:t>
            </a:r>
            <a:r>
              <a:rPr lang="en-US" sz="2800" b="1" dirty="0">
                <a:solidFill>
                  <a:srgbClr val="606060"/>
                </a:solidFill>
                <a:latin typeface="Arial Narrow" charset="0"/>
              </a:rPr>
              <a:t>distributable</a:t>
            </a:r>
            <a:r>
              <a:rPr lang="en-US" sz="2800" dirty="0">
                <a:solidFill>
                  <a:srgbClr val="606060"/>
                </a:solidFill>
                <a:latin typeface="Arial Narrow" charset="0"/>
              </a:rPr>
              <a:t> – PHENIX FEMs need commercial drivers for the readout; I couldn’t re-distribute CAEN software,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r>
              <a:rPr lang="en-US" sz="2800" dirty="0">
                <a:solidFill>
                  <a:srgbClr val="606060"/>
                </a:solidFill>
                <a:latin typeface="Arial Narrow" charset="0"/>
              </a:rPr>
              <a:t> </a:t>
            </a:r>
          </a:p>
          <a:p>
            <a:pPr eaLnBrk="1" hangingPunct="1">
              <a:spcBef>
                <a:spcPts val="1963"/>
              </a:spcBef>
              <a:buClrTx/>
              <a:buFontTx/>
              <a:buNone/>
              <a:defRPr/>
            </a:pPr>
            <a:r>
              <a:rPr lang="en-US" sz="2800" dirty="0">
                <a:solidFill>
                  <a:srgbClr val="606060"/>
                </a:solidFill>
                <a:latin typeface="Arial Narrow" charset="0"/>
              </a:rPr>
              <a:t>RCDAQ has </a:t>
            </a:r>
            <a:r>
              <a:rPr lang="en-US" sz="2800" b="1" dirty="0">
                <a:solidFill>
                  <a:srgbClr val="606060"/>
                </a:solidFill>
                <a:latin typeface="Arial Narrow" charset="0"/>
              </a:rPr>
              <a:t>no configuration</a:t>
            </a:r>
            <a:r>
              <a:rPr lang="en-US" sz="2800" dirty="0">
                <a:solidFill>
                  <a:srgbClr val="606060"/>
                </a:solidFill>
                <a:latin typeface="Arial Narrow" charset="0"/>
              </a:rPr>
              <a:t> files. (huh? In a minute). </a:t>
            </a:r>
          </a:p>
          <a:p>
            <a:pPr eaLnBrk="1" hangingPunct="1">
              <a:spcBef>
                <a:spcPts val="1963"/>
              </a:spcBef>
              <a:buClrTx/>
              <a:buFontTx/>
              <a:buNone/>
              <a:defRPr/>
            </a:pPr>
            <a:r>
              <a:rPr lang="en-US" sz="2800" dirty="0">
                <a:solidFill>
                  <a:srgbClr val="606060"/>
                </a:solidFill>
                <a:latin typeface="Arial Narrow" charset="0"/>
              </a:rPr>
              <a:t>Support for different </a:t>
            </a:r>
            <a:r>
              <a:rPr lang="en-US" sz="2800" b="1" dirty="0">
                <a:solidFill>
                  <a:srgbClr val="606060"/>
                </a:solidFill>
                <a:latin typeface="Arial Narrow" charset="0"/>
              </a:rPr>
              <a:t>event types </a:t>
            </a:r>
            <a:r>
              <a:rPr lang="en-US" sz="2800" dirty="0">
                <a:solidFill>
                  <a:srgbClr val="606060"/>
                </a:solidFill>
                <a:latin typeface="Arial Narrow" charset="0"/>
              </a:rPr>
              <a:t>( one of the more important features)</a:t>
            </a:r>
          </a:p>
          <a:p>
            <a:pPr eaLnBrk="1" hangingPunct="1">
              <a:spcBef>
                <a:spcPts val="1963"/>
              </a:spcBef>
              <a:buClrTx/>
              <a:buFontTx/>
              <a:buNone/>
              <a:defRPr/>
            </a:pPr>
            <a:r>
              <a:rPr lang="en-US" sz="2800" dirty="0">
                <a:solidFill>
                  <a:srgbClr val="606060"/>
                </a:solidFill>
                <a:latin typeface="Arial Narrow" charset="0"/>
              </a:rPr>
              <a:t>Built-in support for standard </a:t>
            </a:r>
            <a:r>
              <a:rPr lang="en-US" sz="2800" b="1" dirty="0">
                <a:solidFill>
                  <a:srgbClr val="606060"/>
                </a:solidFill>
                <a:latin typeface="Arial Narrow" charset="0"/>
              </a:rPr>
              <a:t>online monitoring</a:t>
            </a:r>
          </a:p>
          <a:p>
            <a:pPr eaLnBrk="1" hangingPunct="1">
              <a:spcBef>
                <a:spcPts val="1963"/>
              </a:spcBef>
              <a:buClrTx/>
              <a:buFontTx/>
              <a:buNone/>
              <a:defRPr/>
            </a:pPr>
            <a:r>
              <a:rPr lang="en-US" sz="2800" dirty="0">
                <a:solidFill>
                  <a:srgbClr val="606060"/>
                </a:solidFill>
                <a:latin typeface="Arial Narrow" charset="0"/>
              </a:rPr>
              <a:t>Built-in support for an </a:t>
            </a:r>
            <a:r>
              <a:rPr lang="en-US" sz="2800" b="1" dirty="0">
                <a:solidFill>
                  <a:srgbClr val="606060"/>
                </a:solidFill>
                <a:latin typeface="Arial Narrow" charset="0"/>
              </a:rPr>
              <a:t>electronic logbook</a:t>
            </a:r>
            <a:r>
              <a:rPr lang="en-US" sz="2800" dirty="0">
                <a:solidFill>
                  <a:srgbClr val="606060"/>
                </a:solidFill>
                <a:latin typeface="Arial Narrow" charset="0"/>
              </a:rPr>
              <a:t> (Stefan </a:t>
            </a:r>
            <a:r>
              <a:rPr lang="en-US" sz="2800" dirty="0" err="1">
                <a:solidFill>
                  <a:srgbClr val="606060"/>
                </a:solidFill>
                <a:latin typeface="Arial Narrow" charset="0"/>
              </a:rPr>
              <a:t>Ritt’s</a:t>
            </a:r>
            <a:r>
              <a:rPr lang="en-US" sz="2800" dirty="0">
                <a:solidFill>
                  <a:srgbClr val="606060"/>
                </a:solidFill>
                <a:latin typeface="Arial Narrow" charset="0"/>
              </a:rPr>
              <a:t> </a:t>
            </a:r>
            <a:r>
              <a:rPr lang="en-US" sz="2800" dirty="0" err="1">
                <a:solidFill>
                  <a:srgbClr val="606060"/>
                </a:solidFill>
                <a:latin typeface="Arial Narrow" charset="0"/>
              </a:rPr>
              <a:t>Elog</a:t>
            </a:r>
            <a:r>
              <a:rPr lang="en-US" sz="2800" dirty="0">
                <a:solidFill>
                  <a:srgbClr val="606060"/>
                </a:solidFill>
                <a:latin typeface="Arial Narrow" charset="0"/>
              </a:rPr>
              <a:t>)</a:t>
            </a:r>
          </a:p>
          <a:p>
            <a:pPr eaLnBrk="1" hangingPunct="1">
              <a:spcBef>
                <a:spcPts val="1963"/>
              </a:spcBef>
              <a:buClrTx/>
              <a:buFontTx/>
              <a:buNone/>
              <a:defRPr/>
            </a:pPr>
            <a:r>
              <a:rPr lang="en-US" sz="2800" b="1" dirty="0">
                <a:solidFill>
                  <a:srgbClr val="606060"/>
                </a:solidFill>
                <a:latin typeface="Arial Narrow" charset="0"/>
              </a:rPr>
              <a:t>Network-transparent </a:t>
            </a:r>
            <a:r>
              <a:rPr lang="en-US" sz="2800" dirty="0">
                <a:solidFill>
                  <a:srgbClr val="606060"/>
                </a:solidFill>
                <a:latin typeface="Arial Narrow" charset="0"/>
              </a:rPr>
              <a:t>control interfaces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20</a:t>
            </a:fld>
            <a:endParaRPr lang="en-US" dirty="0"/>
          </a:p>
        </p:txBody>
      </p:sp>
    </p:spTree>
    <p:extLst>
      <p:ext uri="{BB962C8B-B14F-4D97-AF65-F5344CB8AC3E}">
        <p14:creationId xmlns:p14="http://schemas.microsoft.com/office/powerpoint/2010/main" val="588138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Everything is a shell command…</a:t>
            </a:r>
          </a:p>
        </p:txBody>
      </p:sp>
      <p:sp>
        <p:nvSpPr>
          <p:cNvPr id="33794" name="Text Box 2"/>
          <p:cNvSpPr txBox="1">
            <a:spLocks noChangeArrowheads="1"/>
          </p:cNvSpPr>
          <p:nvPr/>
        </p:nvSpPr>
        <p:spPr bwMode="auto">
          <a:xfrm>
            <a:off x="405606" y="20566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One of the most important features. Any command is no different from “</a:t>
            </a:r>
            <a:r>
              <a:rPr lang="en-US" sz="2800" dirty="0" err="1">
                <a:solidFill>
                  <a:srgbClr val="606060"/>
                </a:solidFill>
                <a:latin typeface="Arial Narrow" charset="0"/>
              </a:rPr>
              <a:t>ls</a:t>
            </a:r>
            <a:r>
              <a:rPr lang="en-US" sz="2800" dirty="0">
                <a:solidFill>
                  <a:srgbClr val="606060"/>
                </a:solidFill>
                <a:latin typeface="Arial Narrow" charset="0"/>
              </a:rPr>
              <a:t> –l“ or “cat”</a:t>
            </a:r>
          </a:p>
          <a:p>
            <a:pPr eaLnBrk="1" hangingPunct="1">
              <a:spcBef>
                <a:spcPts val="1963"/>
              </a:spcBef>
              <a:buClrTx/>
              <a:buFontTx/>
              <a:buNone/>
              <a:defRPr/>
            </a:pPr>
            <a:r>
              <a:rPr lang="en-US" sz="2800" dirty="0">
                <a:solidFill>
                  <a:srgbClr val="606060"/>
                </a:solidFill>
                <a:latin typeface="Arial Narrow" charset="0"/>
              </a:rPr>
              <a:t>That makes everything inherently scriptable, and you have the full use of the shell’s capabilities for if-then constructs, error handling, loops, automation, </a:t>
            </a:r>
            <a:r>
              <a:rPr lang="en-US" sz="2800" dirty="0" err="1">
                <a:solidFill>
                  <a:srgbClr val="606060"/>
                </a:solidFill>
                <a:latin typeface="Arial Narrow" charset="0"/>
              </a:rPr>
              <a:t>cron</a:t>
            </a:r>
            <a:r>
              <a:rPr lang="en-US" sz="2800" dirty="0">
                <a:solidFill>
                  <a:srgbClr val="606060"/>
                </a:solidFill>
                <a:latin typeface="Arial Narrow" charset="0"/>
              </a:rPr>
              <a:t> scheduling, and a myriad of other ways to interact with the system</a:t>
            </a:r>
          </a:p>
          <a:p>
            <a:pPr eaLnBrk="1" hangingPunct="1">
              <a:spcBef>
                <a:spcPts val="1963"/>
              </a:spcBef>
              <a:buClrTx/>
              <a:buFontTx/>
              <a:buNone/>
              <a:defRPr/>
            </a:pPr>
            <a:r>
              <a:rPr lang="en-US" sz="2800" dirty="0">
                <a:solidFill>
                  <a:srgbClr val="606060"/>
                </a:solidFill>
                <a:latin typeface="Arial Narrow" charset="0"/>
              </a:rPr>
              <a:t>Nothing beats the shell in flexibility and parsing capabilities (of course you also have GUIs)</a:t>
            </a:r>
          </a:p>
          <a:p>
            <a:pPr eaLnBrk="1" hangingPunct="1">
              <a:spcBef>
                <a:spcPts val="1963"/>
              </a:spcBef>
              <a:buClrTx/>
              <a:buFontTx/>
              <a:buNone/>
              <a:defRPr/>
            </a:pPr>
            <a:r>
              <a:rPr lang="en-US" sz="2800" dirty="0">
                <a:solidFill>
                  <a:srgbClr val="606060"/>
                </a:solidFill>
                <a:latin typeface="Arial Narrow" charset="0"/>
              </a:rPr>
              <a:t>You can type in a full RCDAQ configuration on your terminal interactively, command by command (although you usually want to write a script to do that) </a:t>
            </a:r>
          </a:p>
          <a:p>
            <a:pPr eaLnBrk="1" hangingPunct="1">
              <a:spcBef>
                <a:spcPts val="1963"/>
              </a:spcBef>
              <a:buClrTx/>
              <a:buFontTx/>
              <a:buNone/>
              <a:defRPr/>
            </a:pPr>
            <a:r>
              <a:rPr lang="en-US" sz="2800" dirty="0">
                <a:solidFill>
                  <a:srgbClr val="606060"/>
                </a:solidFill>
                <a:latin typeface="Arial Narrow" charset="0"/>
              </a:rPr>
              <a:t>In that sense, there are no configuration files – only configuration </a:t>
            </a:r>
            <a:r>
              <a:rPr lang="en-US" sz="2800" i="1" dirty="0">
                <a:solidFill>
                  <a:srgbClr val="606060"/>
                </a:solidFill>
                <a:latin typeface="Arial Narrow" charset="0"/>
              </a:rPr>
              <a:t>scripts. </a:t>
            </a: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This is quite different from “my DAQ supports scripts”!</a:t>
            </a:r>
          </a:p>
          <a:p>
            <a:pPr eaLnBrk="1" hangingPunct="1">
              <a:spcBef>
                <a:spcPts val="1963"/>
              </a:spcBef>
              <a:buClrTx/>
              <a:buFontTx/>
              <a:buNone/>
              <a:defRPr/>
            </a:pPr>
            <a:r>
              <a:rPr lang="en-US" sz="2800" dirty="0">
                <a:solidFill>
                  <a:srgbClr val="606060"/>
                </a:solidFill>
                <a:latin typeface="Arial Narrow" charset="0"/>
              </a:rPr>
              <a:t>I do not want to be trapped within the limited command set of any application!</a:t>
            </a:r>
          </a:p>
          <a:p>
            <a:pPr eaLnBrk="1" hangingPunct="1">
              <a:spcBef>
                <a:spcPts val="1963"/>
              </a:spcBef>
              <a:buClrTx/>
              <a:buFontTx/>
              <a:buNone/>
              <a:defRPr/>
            </a:pPr>
            <a:r>
              <a:rPr lang="en-US" sz="2800" b="1" dirty="0">
                <a:solidFill>
                  <a:srgbClr val="606060"/>
                </a:solidFill>
                <a:latin typeface="Arial Narrow" charset="0"/>
              </a:rPr>
              <a:t>As shell commands, the DAQ is fully integrated into your existing work environment</a:t>
            </a:r>
          </a:p>
        </p:txBody>
      </p:sp>
      <p:sp>
        <p:nvSpPr>
          <p:cNvPr id="2" name="Slide Number Placeholder 1"/>
          <p:cNvSpPr>
            <a:spLocks noGrp="1"/>
          </p:cNvSpPr>
          <p:nvPr>
            <p:ph type="sldNum" sz="quarter" idx="4"/>
          </p:nvPr>
        </p:nvSpPr>
        <p:spPr/>
        <p:txBody>
          <a:bodyPr/>
          <a:lstStyle/>
          <a:p>
            <a:fld id="{7D854EC2-8F58-5C4F-8AEB-33CAAE66C4BD}" type="slidenum">
              <a:rPr lang="en-US" smtClean="0"/>
              <a:t>21</a:t>
            </a:fld>
            <a:endParaRPr lang="en-US" dirty="0"/>
          </a:p>
        </p:txBody>
      </p:sp>
    </p:spTree>
    <p:extLst>
      <p:ext uri="{BB962C8B-B14F-4D97-AF65-F5344CB8AC3E}">
        <p14:creationId xmlns:p14="http://schemas.microsoft.com/office/powerpoint/2010/main" val="203402586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G_20161011_110010.jpg"/>
          <p:cNvPicPr>
            <a:picLocks noChangeAspect="1"/>
          </p:cNvPicPr>
          <p:nvPr/>
        </p:nvPicPr>
        <p:blipFill rotWithShape="1">
          <a:blip r:embed="rId3">
            <a:extLst>
              <a:ext uri="{28A0092B-C50C-407E-A947-70E740481C1C}">
                <a14:useLocalDpi xmlns:a14="http://schemas.microsoft.com/office/drawing/2010/main" val="0"/>
              </a:ext>
            </a:extLst>
          </a:blip>
          <a:srcRect l="-703" t="10481" r="6328" b="30967"/>
          <a:stretch/>
        </p:blipFill>
        <p:spPr>
          <a:xfrm>
            <a:off x="623146" y="4156074"/>
            <a:ext cx="11136260" cy="5181600"/>
          </a:xfrm>
          <a:prstGeom prst="rect">
            <a:avLst/>
          </a:prstGeom>
        </p:spPr>
      </p:pic>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Measurements on autopilot through scripting</a:t>
            </a:r>
          </a:p>
        </p:txBody>
      </p:sp>
      <p:sp>
        <p:nvSpPr>
          <p:cNvPr id="2" name="Slide Number Placeholder 1"/>
          <p:cNvSpPr>
            <a:spLocks noGrp="1"/>
          </p:cNvSpPr>
          <p:nvPr>
            <p:ph type="sldNum" sz="quarter" idx="4"/>
          </p:nvPr>
        </p:nvSpPr>
        <p:spPr>
          <a:xfrm>
            <a:off x="9318625" y="9233693"/>
            <a:ext cx="3033713" cy="519113"/>
          </a:xfrm>
        </p:spPr>
        <p:txBody>
          <a:bodyPr/>
          <a:lstStyle/>
          <a:p>
            <a:fld id="{7D854EC2-8F58-5C4F-8AEB-33CAAE66C4BD}" type="slidenum">
              <a:rPr lang="en-US" smtClean="0"/>
              <a:t>22</a:t>
            </a:fld>
            <a:endParaRPr lang="en-US" dirty="0"/>
          </a:p>
        </p:txBody>
      </p:sp>
      <p:sp>
        <p:nvSpPr>
          <p:cNvPr id="11" name="Rectangle 10"/>
          <p:cNvSpPr/>
          <p:nvPr/>
        </p:nvSpPr>
        <p:spPr>
          <a:xfrm>
            <a:off x="5623151" y="7585074"/>
            <a:ext cx="1610086" cy="707886"/>
          </a:xfrm>
          <a:prstGeom prst="rect">
            <a:avLst/>
          </a:prstGeom>
        </p:spPr>
        <p:txBody>
          <a:bodyPr wrap="none">
            <a:spAutoFit/>
          </a:bodyPr>
          <a:lstStyle/>
          <a:p>
            <a:r>
              <a:rPr lang="en-US" sz="2000" b="1" dirty="0">
                <a:solidFill>
                  <a:srgbClr val="FFFF00"/>
                </a:solidFill>
                <a:latin typeface="Arial"/>
                <a:cs typeface="Arial"/>
              </a:rPr>
              <a:t>Calorimeter</a:t>
            </a:r>
            <a:br>
              <a:rPr lang="en-US" sz="2000" b="1" dirty="0">
                <a:solidFill>
                  <a:srgbClr val="FFFF00"/>
                </a:solidFill>
                <a:latin typeface="Arial"/>
                <a:cs typeface="Arial"/>
              </a:rPr>
            </a:br>
            <a:r>
              <a:rPr lang="en-US" sz="2000" b="1" dirty="0">
                <a:solidFill>
                  <a:srgbClr val="FFFF00"/>
                </a:solidFill>
                <a:latin typeface="Arial"/>
                <a:cs typeface="Arial"/>
              </a:rPr>
              <a:t>Module</a:t>
            </a:r>
            <a:endParaRPr lang="en-US" sz="2000" b="1" dirty="0">
              <a:solidFill>
                <a:srgbClr val="FFFF00"/>
              </a:solidFill>
            </a:endParaRPr>
          </a:p>
        </p:txBody>
      </p:sp>
      <p:sp>
        <p:nvSpPr>
          <p:cNvPr id="12" name="Rectangle 11"/>
          <p:cNvSpPr/>
          <p:nvPr/>
        </p:nvSpPr>
        <p:spPr>
          <a:xfrm>
            <a:off x="8975951" y="8270874"/>
            <a:ext cx="726055" cy="400110"/>
          </a:xfrm>
          <a:prstGeom prst="rect">
            <a:avLst/>
          </a:prstGeom>
        </p:spPr>
        <p:txBody>
          <a:bodyPr wrap="none">
            <a:spAutoFit/>
          </a:bodyPr>
          <a:lstStyle/>
          <a:p>
            <a:r>
              <a:rPr lang="en-US" sz="2000" b="1" dirty="0">
                <a:solidFill>
                  <a:srgbClr val="FFFF00"/>
                </a:solidFill>
                <a:latin typeface="Arial"/>
                <a:cs typeface="Arial"/>
              </a:rPr>
              <a:t>PMT</a:t>
            </a:r>
            <a:endParaRPr lang="en-US" sz="2000" b="1" dirty="0">
              <a:solidFill>
                <a:srgbClr val="FFFF00"/>
              </a:solidFill>
            </a:endParaRPr>
          </a:p>
        </p:txBody>
      </p:sp>
      <p:sp>
        <p:nvSpPr>
          <p:cNvPr id="13" name="Rectangle 12"/>
          <p:cNvSpPr/>
          <p:nvPr/>
        </p:nvSpPr>
        <p:spPr>
          <a:xfrm>
            <a:off x="3260951" y="5909642"/>
            <a:ext cx="2005677" cy="400110"/>
          </a:xfrm>
          <a:prstGeom prst="rect">
            <a:avLst/>
          </a:prstGeom>
        </p:spPr>
        <p:txBody>
          <a:bodyPr wrap="none">
            <a:spAutoFit/>
          </a:bodyPr>
          <a:lstStyle/>
          <a:p>
            <a:r>
              <a:rPr lang="en-US" sz="2000" b="1" dirty="0">
                <a:solidFill>
                  <a:srgbClr val="FFFF00"/>
                </a:solidFill>
                <a:latin typeface="Arial"/>
                <a:cs typeface="Arial"/>
              </a:rPr>
              <a:t>X-Y step motor</a:t>
            </a:r>
            <a:endParaRPr lang="en-US" sz="2000" b="1" dirty="0">
              <a:solidFill>
                <a:srgbClr val="FFFF00"/>
              </a:solidFill>
            </a:endParaRPr>
          </a:p>
        </p:txBody>
      </p:sp>
      <p:sp>
        <p:nvSpPr>
          <p:cNvPr id="14" name="Rectangle 13"/>
          <p:cNvSpPr/>
          <p:nvPr/>
        </p:nvSpPr>
        <p:spPr>
          <a:xfrm>
            <a:off x="2879951" y="7889874"/>
            <a:ext cx="1518364" cy="400110"/>
          </a:xfrm>
          <a:prstGeom prst="rect">
            <a:avLst/>
          </a:prstGeom>
        </p:spPr>
        <p:txBody>
          <a:bodyPr wrap="none">
            <a:spAutoFit/>
          </a:bodyPr>
          <a:lstStyle/>
          <a:p>
            <a:r>
              <a:rPr lang="en-US" sz="2000" b="1" dirty="0">
                <a:solidFill>
                  <a:srgbClr val="FFFF00"/>
                </a:solidFill>
                <a:latin typeface="Arial"/>
                <a:cs typeface="Arial"/>
              </a:rPr>
              <a:t>Light Fiber</a:t>
            </a:r>
            <a:endParaRPr lang="en-US" sz="2000" b="1" dirty="0">
              <a:solidFill>
                <a:srgbClr val="FFFF00"/>
              </a:solidFill>
            </a:endParaRPr>
          </a:p>
        </p:txBody>
      </p:sp>
      <p:sp>
        <p:nvSpPr>
          <p:cNvPr id="15" name="Content Placeholder 2"/>
          <p:cNvSpPr txBox="1">
            <a:spLocks/>
          </p:cNvSpPr>
          <p:nvPr/>
        </p:nvSpPr>
        <p:spPr>
          <a:xfrm>
            <a:off x="457200" y="2132806"/>
            <a:ext cx="12216606" cy="1828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400" dirty="0">
                <a:latin typeface="Arial Narrow"/>
              </a:rPr>
              <a:t>You want to run measurements where you step through some values of a parameter completely on autopilot</a:t>
            </a:r>
          </a:p>
          <a:p>
            <a:pPr marL="0" indent="0">
              <a:spcBef>
                <a:spcPts val="600"/>
              </a:spcBef>
            </a:pPr>
            <a:r>
              <a:rPr lang="en-US" sz="2400" dirty="0">
                <a:latin typeface="Arial Narrow"/>
              </a:rPr>
              <a:t>Here: Move a light fiber with 2 step motors, take a run for each position w/ 4000 events</a:t>
            </a:r>
          </a:p>
          <a:p>
            <a:pPr marL="0" indent="0">
              <a:spcBef>
                <a:spcPts val="600"/>
              </a:spcBef>
            </a:pPr>
            <a:r>
              <a:rPr lang="en-US" sz="2400" dirty="0">
                <a:latin typeface="Arial Narrow"/>
              </a:rPr>
              <a:t>50 x 25 = 1250 positions  (you really want to automate that)</a:t>
            </a:r>
          </a:p>
          <a:p>
            <a:pPr marL="0" indent="0">
              <a:spcBef>
                <a:spcPts val="600"/>
              </a:spcBef>
            </a:pPr>
            <a:r>
              <a:rPr lang="en-US" sz="2400" dirty="0">
                <a:latin typeface="Arial Narrow"/>
              </a:rPr>
              <a:t>Let it run overnight, come back in the morning, look at the data</a:t>
            </a:r>
          </a:p>
          <a:p>
            <a:pPr marL="0" indent="0">
              <a:spcBef>
                <a:spcPts val="600"/>
              </a:spcBef>
            </a:pPr>
            <a:endParaRPr lang="en-US" sz="2400" dirty="0">
              <a:latin typeface="Arial Narrow"/>
            </a:endParaRPr>
          </a:p>
          <a:p>
            <a:pPr marL="0" indent="0">
              <a:spcBef>
                <a:spcPts val="600"/>
              </a:spcBef>
            </a:pPr>
            <a:endParaRPr lang="en-US" sz="2400" dirty="0">
              <a:latin typeface="Arial Narrow"/>
            </a:endParaRPr>
          </a:p>
        </p:txBody>
      </p:sp>
    </p:spTree>
    <p:extLst>
      <p:ext uri="{BB962C8B-B14F-4D97-AF65-F5344CB8AC3E}">
        <p14:creationId xmlns:p14="http://schemas.microsoft.com/office/powerpoint/2010/main" val="162260317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Script</a:t>
            </a:r>
          </a:p>
        </p:txBody>
      </p:sp>
      <p:sp>
        <p:nvSpPr>
          <p:cNvPr id="2" name="Slide Number Placeholder 1"/>
          <p:cNvSpPr>
            <a:spLocks noGrp="1"/>
          </p:cNvSpPr>
          <p:nvPr>
            <p:ph type="sldNum" sz="quarter" idx="4"/>
          </p:nvPr>
        </p:nvSpPr>
        <p:spPr/>
        <p:txBody>
          <a:bodyPr/>
          <a:lstStyle/>
          <a:p>
            <a:fld id="{7D854EC2-8F58-5C4F-8AEB-33CAAE66C4BD}" type="slidenum">
              <a:rPr lang="en-US" smtClean="0"/>
              <a:t>23</a:t>
            </a:fld>
            <a:endParaRPr lang="en-US" dirty="0"/>
          </a:p>
        </p:txBody>
      </p:sp>
      <p:sp>
        <p:nvSpPr>
          <p:cNvPr id="15" name="Content Placeholder 2"/>
          <p:cNvSpPr txBox="1">
            <a:spLocks/>
          </p:cNvSpPr>
          <p:nvPr/>
        </p:nvSpPr>
        <p:spPr>
          <a:xfrm>
            <a:off x="405606" y="2590006"/>
            <a:ext cx="4038600" cy="4876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endParaRPr lang="en-US" sz="2400" dirty="0">
              <a:latin typeface="Arial Narrow"/>
            </a:endParaRPr>
          </a:p>
          <a:p>
            <a:pPr marL="0" indent="0">
              <a:spcBef>
                <a:spcPts val="600"/>
              </a:spcBef>
            </a:pPr>
            <a:endParaRPr lang="en-US" sz="2400" dirty="0">
              <a:latin typeface="Arial Narrow"/>
            </a:endParaRPr>
          </a:p>
          <a:p>
            <a:pPr marL="0" indent="0">
              <a:spcBef>
                <a:spcPts val="600"/>
              </a:spcBef>
            </a:pPr>
            <a:r>
              <a:rPr lang="en-US" sz="2400" dirty="0">
                <a:latin typeface="Arial Narrow"/>
              </a:rPr>
              <a:t>25 positions in y</a:t>
            </a:r>
          </a:p>
          <a:p>
            <a:pPr marL="0" indent="0">
              <a:spcBef>
                <a:spcPts val="600"/>
              </a:spcBef>
            </a:pPr>
            <a:endParaRPr lang="en-US" sz="2400" dirty="0">
              <a:latin typeface="Arial Narrow"/>
            </a:endParaRPr>
          </a:p>
          <a:p>
            <a:pPr marL="0" indent="0">
              <a:spcBef>
                <a:spcPts val="600"/>
              </a:spcBef>
            </a:pPr>
            <a:r>
              <a:rPr lang="en-US" sz="2400" dirty="0">
                <a:latin typeface="Arial Narrow"/>
              </a:rPr>
              <a:t>       move the Y motor</a:t>
            </a:r>
          </a:p>
          <a:p>
            <a:pPr marL="0" indent="0">
              <a:spcBef>
                <a:spcPts val="600"/>
              </a:spcBef>
            </a:pPr>
            <a:endParaRPr lang="en-US" sz="2400" dirty="0">
              <a:latin typeface="Arial Narrow"/>
            </a:endParaRPr>
          </a:p>
          <a:p>
            <a:pPr marL="0" indent="0">
              <a:spcBef>
                <a:spcPts val="600"/>
              </a:spcBef>
            </a:pPr>
            <a:r>
              <a:rPr lang="en-US" sz="2400" dirty="0">
                <a:latin typeface="Arial Narrow"/>
              </a:rPr>
              <a:t>	50 positions in x</a:t>
            </a:r>
          </a:p>
          <a:p>
            <a:pPr marL="0" indent="0">
              <a:spcBef>
                <a:spcPts val="600"/>
              </a:spcBef>
            </a:pPr>
            <a:endParaRPr lang="en-US" sz="2400" dirty="0">
              <a:latin typeface="Arial Narrow"/>
            </a:endParaRPr>
          </a:p>
          <a:p>
            <a:pPr marL="0" indent="0">
              <a:spcBef>
                <a:spcPts val="600"/>
              </a:spcBef>
            </a:pPr>
            <a:r>
              <a:rPr lang="en-US" sz="2400" dirty="0">
                <a:latin typeface="Arial Narrow"/>
              </a:rPr>
              <a:t>		move the x motor</a:t>
            </a:r>
          </a:p>
          <a:p>
            <a:pPr marL="0" indent="0">
              <a:spcBef>
                <a:spcPts val="600"/>
              </a:spcBef>
            </a:pPr>
            <a:endParaRPr lang="en-US" sz="2400" dirty="0">
              <a:latin typeface="Arial Narrow"/>
            </a:endParaRPr>
          </a:p>
          <a:p>
            <a:pPr marL="0" indent="0">
              <a:spcBef>
                <a:spcPts val="600"/>
              </a:spcBef>
            </a:pPr>
            <a:r>
              <a:rPr lang="en-US" sz="2400" dirty="0">
                <a:latin typeface="Arial Narrow"/>
              </a:rPr>
              <a:t>		</a:t>
            </a:r>
          </a:p>
          <a:p>
            <a:pPr marL="0" indent="0">
              <a:spcBef>
                <a:spcPts val="600"/>
              </a:spcBef>
            </a:pPr>
            <a:endParaRPr lang="en-US" sz="2400" dirty="0">
              <a:latin typeface="Arial Narrow"/>
            </a:endParaRPr>
          </a:p>
          <a:p>
            <a:pPr marL="0" indent="0">
              <a:spcBef>
                <a:spcPts val="600"/>
              </a:spcBef>
            </a:pPr>
            <a:r>
              <a:rPr lang="en-US" sz="2400" dirty="0">
                <a:latin typeface="Arial Narrow"/>
              </a:rPr>
              <a:t>	next x</a:t>
            </a:r>
          </a:p>
          <a:p>
            <a:pPr marL="0" indent="0">
              <a:spcBef>
                <a:spcPts val="600"/>
              </a:spcBef>
            </a:pPr>
            <a:r>
              <a:rPr lang="en-US" sz="2400" dirty="0">
                <a:latin typeface="Arial Narrow"/>
              </a:rPr>
              <a:t>next y</a:t>
            </a:r>
          </a:p>
          <a:p>
            <a:pPr marL="0" indent="0">
              <a:spcBef>
                <a:spcPts val="600"/>
              </a:spcBef>
            </a:pPr>
            <a:endParaRPr lang="en-US" sz="2400" dirty="0">
              <a:latin typeface="Arial Narrow"/>
            </a:endParaRPr>
          </a:p>
        </p:txBody>
      </p:sp>
      <p:sp>
        <p:nvSpPr>
          <p:cNvPr id="10" name="Rectangle 9"/>
          <p:cNvSpPr/>
          <p:nvPr/>
        </p:nvSpPr>
        <p:spPr>
          <a:xfrm>
            <a:off x="4977606" y="1066006"/>
            <a:ext cx="7761591" cy="7848302"/>
          </a:xfrm>
          <a:prstGeom prst="rect">
            <a:avLst/>
          </a:prstGeom>
          <a:solidFill>
            <a:srgbClr val="F9FFD7"/>
          </a:solidFill>
        </p:spPr>
        <p:txBody>
          <a:bodyPr wrap="square">
            <a:spAutoFit/>
          </a:bodyPr>
          <a:lstStyle/>
          <a:p>
            <a:r>
              <a:rPr lang="en-US" sz="1800" b="1" dirty="0">
                <a:solidFill>
                  <a:srgbClr val="000090"/>
                </a:solidFill>
                <a:latin typeface="Courier New"/>
                <a:cs typeface="Courier New"/>
              </a:rPr>
              <a:t>#! /bin/</a:t>
            </a:r>
            <a:r>
              <a:rPr lang="en-US" sz="1800" b="1" dirty="0" err="1">
                <a:solidFill>
                  <a:srgbClr val="000090"/>
                </a:solidFill>
                <a:latin typeface="Courier New"/>
                <a:cs typeface="Courier New"/>
              </a:rPr>
              <a:t>sh</a:t>
            </a:r>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STARTPOSX=0</a:t>
            </a:r>
          </a:p>
          <a:p>
            <a:r>
              <a:rPr lang="en-US" sz="1800" b="1" dirty="0">
                <a:solidFill>
                  <a:srgbClr val="000090"/>
                </a:solidFill>
                <a:latin typeface="Courier New"/>
                <a:cs typeface="Courier New"/>
              </a:rPr>
              <a:t>STARTPOSY=9900</a:t>
            </a:r>
          </a:p>
          <a:p>
            <a:r>
              <a:rPr lang="en-US" sz="1800" b="1" dirty="0">
                <a:solidFill>
                  <a:srgbClr val="000090"/>
                </a:solidFill>
                <a:latin typeface="Courier New"/>
                <a:cs typeface="Courier New"/>
              </a:rPr>
              <a:t>INCREMENTX=200</a:t>
            </a:r>
          </a:p>
          <a:p>
            <a:r>
              <a:rPr lang="en-US" sz="1800" b="1" dirty="0">
                <a:solidFill>
                  <a:srgbClr val="000090"/>
                </a:solidFill>
                <a:latin typeface="Courier New"/>
                <a:cs typeface="Courier New"/>
              </a:rPr>
              <a:t>INCREMENTY=-200</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CURRENTPOSY=$STARTPOSY</a:t>
            </a:r>
          </a:p>
          <a:p>
            <a:endParaRPr lang="en-US" sz="1800" b="1" dirty="0">
              <a:solidFill>
                <a:srgbClr val="800000"/>
              </a:solidFill>
              <a:latin typeface="Courier New"/>
              <a:cs typeface="Courier New"/>
            </a:endParaRP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for posy in $(</a:t>
            </a:r>
            <a:r>
              <a:rPr lang="en-US" sz="1800" b="1" dirty="0" err="1">
                <a:solidFill>
                  <a:srgbClr val="000090"/>
                </a:solidFill>
                <a:latin typeface="Courier New"/>
                <a:cs typeface="Courier New"/>
              </a:rPr>
              <a:t>seq</a:t>
            </a:r>
            <a:r>
              <a:rPr lang="en-US" sz="1800" b="1" dirty="0">
                <a:solidFill>
                  <a:srgbClr val="000090"/>
                </a:solidFill>
                <a:latin typeface="Courier New"/>
                <a:cs typeface="Courier New"/>
              </a:rPr>
              <a:t> 25) ; do</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r>
              <a:rPr lang="en-US" sz="1800" b="1" dirty="0" err="1">
                <a:solidFill>
                  <a:srgbClr val="000090"/>
                </a:solidFill>
                <a:latin typeface="Courier New"/>
                <a:cs typeface="Courier New"/>
              </a:rPr>
              <a:t>quickmove.sh</a:t>
            </a:r>
            <a:r>
              <a:rPr lang="en-US" sz="1800" b="1" dirty="0">
                <a:solidFill>
                  <a:srgbClr val="000090"/>
                </a:solidFill>
                <a:latin typeface="Courier New"/>
                <a:cs typeface="Courier New"/>
              </a:rPr>
              <a:t> $CURRENTPOSY 2</a:t>
            </a:r>
          </a:p>
          <a:p>
            <a:r>
              <a:rPr lang="en-US" sz="1800" b="1" dirty="0">
                <a:solidFill>
                  <a:srgbClr val="000090"/>
                </a:solidFill>
                <a:latin typeface="Courier New"/>
                <a:cs typeface="Courier New"/>
              </a:rPr>
              <a:t>    sleep 5</a:t>
            </a:r>
          </a:p>
          <a:p>
            <a:r>
              <a:rPr lang="en-US" sz="1800" b="1" dirty="0">
                <a:solidFill>
                  <a:srgbClr val="000090"/>
                </a:solidFill>
                <a:latin typeface="Courier New"/>
                <a:cs typeface="Courier New"/>
              </a:rPr>
              <a:t>    CURRENTPOSY=$( </a:t>
            </a:r>
            <a:r>
              <a:rPr lang="en-US" sz="1800" b="1" dirty="0" err="1">
                <a:solidFill>
                  <a:srgbClr val="000090"/>
                </a:solidFill>
                <a:latin typeface="Courier New"/>
                <a:cs typeface="Courier New"/>
              </a:rPr>
              <a:t>expr</a:t>
            </a:r>
            <a:r>
              <a:rPr lang="en-US" sz="1800" b="1" dirty="0">
                <a:solidFill>
                  <a:srgbClr val="000090"/>
                </a:solidFill>
                <a:latin typeface="Courier New"/>
                <a:cs typeface="Courier New"/>
              </a:rPr>
              <a:t> $CURRENTPOSY + $INCREMENTY)</a:t>
            </a:r>
          </a:p>
          <a:p>
            <a:r>
              <a:rPr lang="en-US" sz="1800" b="1" dirty="0">
                <a:solidFill>
                  <a:srgbClr val="000090"/>
                </a:solidFill>
                <a:latin typeface="Courier New"/>
                <a:cs typeface="Courier New"/>
              </a:rPr>
              <a:t>    CURRENTPOSX=$STARTPOSX</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for </a:t>
            </a:r>
            <a:r>
              <a:rPr lang="en-US" sz="1800" b="1" dirty="0" err="1">
                <a:solidFill>
                  <a:srgbClr val="000090"/>
                </a:solidFill>
                <a:latin typeface="Courier New"/>
                <a:cs typeface="Courier New"/>
              </a:rPr>
              <a:t>posx</a:t>
            </a:r>
            <a:r>
              <a:rPr lang="en-US" sz="1800" b="1" dirty="0">
                <a:solidFill>
                  <a:srgbClr val="000090"/>
                </a:solidFill>
                <a:latin typeface="Courier New"/>
                <a:cs typeface="Courier New"/>
              </a:rPr>
              <a:t> in $(</a:t>
            </a:r>
            <a:r>
              <a:rPr lang="en-US" sz="1800" b="1" dirty="0" err="1">
                <a:solidFill>
                  <a:srgbClr val="000090"/>
                </a:solidFill>
                <a:latin typeface="Courier New"/>
                <a:cs typeface="Courier New"/>
              </a:rPr>
              <a:t>seq</a:t>
            </a:r>
            <a:r>
              <a:rPr lang="en-US" sz="1800" b="1" dirty="0">
                <a:solidFill>
                  <a:srgbClr val="000090"/>
                </a:solidFill>
                <a:latin typeface="Courier New"/>
                <a:cs typeface="Courier New"/>
              </a:rPr>
              <a:t> 50) ; do</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echo "moving to $CURRENTPOSX"</a:t>
            </a:r>
          </a:p>
          <a:p>
            <a:r>
              <a:rPr lang="en-US" sz="1800" b="1" dirty="0">
                <a:solidFill>
                  <a:srgbClr val="000090"/>
                </a:solidFill>
                <a:latin typeface="Courier New"/>
                <a:cs typeface="Courier New"/>
              </a:rPr>
              <a:t>   	</a:t>
            </a:r>
            <a:r>
              <a:rPr lang="en-US" sz="1800" b="1" dirty="0" err="1">
                <a:solidFill>
                  <a:srgbClr val="000090"/>
                </a:solidFill>
                <a:latin typeface="Courier New"/>
                <a:cs typeface="Courier New"/>
              </a:rPr>
              <a:t>quickmove.sh</a:t>
            </a:r>
            <a:r>
              <a:rPr lang="en-US" sz="1800" b="1" dirty="0">
                <a:solidFill>
                  <a:srgbClr val="000090"/>
                </a:solidFill>
                <a:latin typeface="Courier New"/>
                <a:cs typeface="Courier New"/>
              </a:rPr>
              <a:t> $CURRENTPOSX 1</a:t>
            </a:r>
          </a:p>
          <a:p>
            <a:r>
              <a:rPr lang="en-US" sz="1800" b="1" dirty="0">
                <a:solidFill>
                  <a:srgbClr val="000090"/>
                </a:solidFill>
                <a:latin typeface="Courier New"/>
                <a:cs typeface="Courier New"/>
              </a:rPr>
              <a:t>   	sleep 5</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endParaRPr lang="en-US" sz="1800" b="1" dirty="0">
              <a:solidFill>
                <a:srgbClr val="800000"/>
              </a:solidFill>
              <a:latin typeface="Courier New"/>
              <a:cs typeface="Courier New"/>
            </a:endParaRPr>
          </a:p>
          <a:p>
            <a:r>
              <a:rPr lang="en-US" sz="1800" b="1" dirty="0">
                <a:solidFill>
                  <a:srgbClr val="800000"/>
                </a:solidFill>
                <a:latin typeface="Courier New"/>
                <a:cs typeface="Courier New"/>
              </a:rPr>
              <a:t>   	</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CURRENTPOSX=$( </a:t>
            </a:r>
            <a:r>
              <a:rPr lang="en-US" sz="1800" b="1" dirty="0" err="1">
                <a:solidFill>
                  <a:srgbClr val="000090"/>
                </a:solidFill>
                <a:latin typeface="Courier New"/>
                <a:cs typeface="Courier New"/>
              </a:rPr>
              <a:t>expr</a:t>
            </a:r>
            <a:r>
              <a:rPr lang="en-US" sz="1800" b="1" dirty="0">
                <a:solidFill>
                  <a:srgbClr val="000090"/>
                </a:solidFill>
                <a:latin typeface="Courier New"/>
                <a:cs typeface="Courier New"/>
              </a:rPr>
              <a:t> $CURRENTPOSX + $INCREMENTX)</a:t>
            </a:r>
          </a:p>
          <a:p>
            <a:r>
              <a:rPr lang="en-US" sz="1800" b="1" dirty="0">
                <a:solidFill>
                  <a:srgbClr val="000090"/>
                </a:solidFill>
                <a:latin typeface="Courier New"/>
                <a:cs typeface="Courier New"/>
              </a:rPr>
              <a:t>    done</a:t>
            </a:r>
          </a:p>
          <a:p>
            <a:r>
              <a:rPr lang="en-US" sz="1800" b="1" dirty="0">
                <a:solidFill>
                  <a:srgbClr val="000090"/>
                </a:solidFill>
                <a:latin typeface="Courier New"/>
                <a:cs typeface="Courier New"/>
              </a:rPr>
              <a:t>done</a:t>
            </a:r>
          </a:p>
        </p:txBody>
      </p:sp>
      <p:cxnSp>
        <p:nvCxnSpPr>
          <p:cNvPr id="16" name="Straight Arrow Connector 15"/>
          <p:cNvCxnSpPr/>
          <p:nvPr/>
        </p:nvCxnSpPr>
        <p:spPr bwMode="auto">
          <a:xfrm>
            <a:off x="2386806" y="3733006"/>
            <a:ext cx="2590800" cy="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V="1">
            <a:off x="3072606" y="4342606"/>
            <a:ext cx="2438400" cy="3048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2844006" y="5561806"/>
            <a:ext cx="2590800" cy="762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3225006" y="6400006"/>
            <a:ext cx="2514600" cy="1524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a:off x="1853406" y="8152606"/>
            <a:ext cx="3581400" cy="2286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a:off x="1320006" y="8609806"/>
            <a:ext cx="3657600" cy="762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7" name="Group 6"/>
          <p:cNvGrpSpPr/>
          <p:nvPr/>
        </p:nvGrpSpPr>
        <p:grpSpPr>
          <a:xfrm>
            <a:off x="405606" y="1218406"/>
            <a:ext cx="12344400" cy="6630115"/>
            <a:chOff x="405606" y="1218406"/>
            <a:chExt cx="12344400" cy="6630115"/>
          </a:xfrm>
        </p:grpSpPr>
        <p:sp>
          <p:nvSpPr>
            <p:cNvPr id="27" name="Text Box 2"/>
            <p:cNvSpPr txBox="1">
              <a:spLocks noChangeArrowheads="1"/>
            </p:cNvSpPr>
            <p:nvPr/>
          </p:nvSpPr>
          <p:spPr bwMode="auto">
            <a:xfrm>
              <a:off x="8101806" y="1218406"/>
              <a:ext cx="4419600" cy="914400"/>
            </a:xfrm>
            <a:prstGeom prst="rect">
              <a:avLst/>
            </a:prstGeom>
            <a:solidFill>
              <a:schemeClr val="accent1">
                <a:lumMod val="20000"/>
                <a:lumOff val="80000"/>
              </a:schemeClr>
            </a:solidFill>
            <a:ln w="9525" cap="flat">
              <a:solidFill>
                <a:schemeClr val="accent1">
                  <a:lumMod val="20000"/>
                  <a:lumOff val="80000"/>
                </a:schemeClr>
              </a:solidFill>
              <a:round/>
              <a:headEnd/>
              <a:tailEnd/>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4763" eaLnBrk="1" hangingPunct="1">
                <a:spcBef>
                  <a:spcPts val="19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606060"/>
                  </a:solidFill>
                  <a:latin typeface="Arial Narrow" charset="0"/>
                </a:rPr>
                <a:t>The DAQ operation becomes an integral part of your shell environment</a:t>
              </a:r>
            </a:p>
          </p:txBody>
        </p:sp>
        <p:grpSp>
          <p:nvGrpSpPr>
            <p:cNvPr id="6" name="Group 5"/>
            <p:cNvGrpSpPr/>
            <p:nvPr/>
          </p:nvGrpSpPr>
          <p:grpSpPr>
            <a:xfrm>
              <a:off x="405606" y="2590006"/>
              <a:ext cx="12344400" cy="5258515"/>
              <a:chOff x="405606" y="2590006"/>
              <a:chExt cx="12344400" cy="5258515"/>
            </a:xfrm>
          </p:grpSpPr>
          <p:grpSp>
            <p:nvGrpSpPr>
              <p:cNvPr id="5" name="Group 4"/>
              <p:cNvGrpSpPr/>
              <p:nvPr/>
            </p:nvGrpSpPr>
            <p:grpSpPr>
              <a:xfrm>
                <a:off x="405606" y="2590006"/>
                <a:ext cx="5257800" cy="4876800"/>
                <a:chOff x="405606" y="2590006"/>
                <a:chExt cx="5257800" cy="4876800"/>
              </a:xfrm>
            </p:grpSpPr>
            <p:grpSp>
              <p:nvGrpSpPr>
                <p:cNvPr id="3" name="Group 2"/>
                <p:cNvGrpSpPr/>
                <p:nvPr/>
              </p:nvGrpSpPr>
              <p:grpSpPr>
                <a:xfrm>
                  <a:off x="2996406" y="2894806"/>
                  <a:ext cx="2667000" cy="4495800"/>
                  <a:chOff x="2844006" y="2894806"/>
                  <a:chExt cx="2667000" cy="4495800"/>
                </a:xfrm>
              </p:grpSpPr>
              <p:cxnSp>
                <p:nvCxnSpPr>
                  <p:cNvPr id="4" name="Straight Arrow Connector 3"/>
                  <p:cNvCxnSpPr/>
                  <p:nvPr/>
                </p:nvCxnSpPr>
                <p:spPr bwMode="auto">
                  <a:xfrm>
                    <a:off x="4215606" y="2894806"/>
                    <a:ext cx="685800" cy="3048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2844006" y="7314406"/>
                    <a:ext cx="2667000" cy="76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0" name="Content Placeholder 2"/>
                <p:cNvSpPr txBox="1">
                  <a:spLocks/>
                </p:cNvSpPr>
                <p:nvPr/>
              </p:nvSpPr>
              <p:spPr>
                <a:xfrm>
                  <a:off x="405606" y="2590006"/>
                  <a:ext cx="4038600" cy="4876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400" b="1" dirty="0">
                      <a:solidFill>
                        <a:srgbClr val="800000"/>
                      </a:solidFill>
                      <a:latin typeface="Arial Narrow"/>
                    </a:rPr>
                    <a:t>Automatic end after 4000 events</a:t>
                  </a:r>
                </a:p>
                <a:p>
                  <a:pPr marL="0" indent="0">
                    <a:spcBef>
                      <a:spcPts val="600"/>
                    </a:spcBef>
                  </a:pPr>
                  <a:endParaRPr lang="en-US" sz="2400" b="1" dirty="0">
                    <a:solidFill>
                      <a:srgbClr val="800000"/>
                    </a:solidFill>
                    <a:latin typeface="Arial Narrow"/>
                  </a:endParaRPr>
                </a:p>
                <a:p>
                  <a:pPr marL="0" indent="0">
                    <a:spcBef>
                      <a:spcPts val="600"/>
                    </a:spcBef>
                  </a:pPr>
                  <a:endParaRPr lang="en-US" sz="2400" b="1" dirty="0">
                    <a:solidFill>
                      <a:srgbClr val="800000"/>
                    </a:solidFill>
                    <a:latin typeface="Arial Narrow"/>
                  </a:endParaRP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start the DAQ</a:t>
                  </a:r>
                </a:p>
                <a:p>
                  <a:pPr marL="0" indent="0">
                    <a:spcBef>
                      <a:spcPts val="600"/>
                    </a:spcBef>
                  </a:pPr>
                  <a:endParaRPr lang="en-US" sz="2400" b="1" dirty="0">
                    <a:solidFill>
                      <a:srgbClr val="800000"/>
                    </a:solidFill>
                    <a:latin typeface="Arial Narrow"/>
                  </a:endParaRPr>
                </a:p>
              </p:txBody>
            </p:sp>
          </p:grpSp>
          <p:sp>
            <p:nvSpPr>
              <p:cNvPr id="22" name="Rectangle 21"/>
              <p:cNvSpPr/>
              <p:nvPr/>
            </p:nvSpPr>
            <p:spPr>
              <a:xfrm>
                <a:off x="4988415" y="3047206"/>
                <a:ext cx="7761591" cy="4801315"/>
              </a:xfrm>
              <a:prstGeom prst="rect">
                <a:avLst/>
              </a:prstGeom>
              <a:noFill/>
            </p:spPr>
            <p:txBody>
              <a:bodyPr wrap="square">
                <a:spAutoFit/>
              </a:bodyPr>
              <a:lstStyle/>
              <a:p>
                <a:r>
                  <a:rPr lang="en-US" sz="1800" b="1" dirty="0" err="1">
                    <a:solidFill>
                      <a:srgbClr val="800000"/>
                    </a:solidFill>
                    <a:latin typeface="Courier New"/>
                    <a:cs typeface="Courier New"/>
                  </a:rPr>
                  <a:t>rcdaq_client</a:t>
                </a:r>
                <a:r>
                  <a:rPr lang="en-US" sz="1800" b="1" dirty="0">
                    <a:solidFill>
                      <a:srgbClr val="800000"/>
                    </a:solidFill>
                    <a:latin typeface="Courier New"/>
                    <a:cs typeface="Courier New"/>
                  </a:rPr>
                  <a:t> </a:t>
                </a:r>
                <a:r>
                  <a:rPr lang="en-US" sz="1800" b="1" dirty="0" err="1">
                    <a:solidFill>
                      <a:srgbClr val="800000"/>
                    </a:solidFill>
                    <a:latin typeface="Courier New"/>
                    <a:cs typeface="Courier New"/>
                  </a:rPr>
                  <a:t>daq_set_maxevents</a:t>
                </a:r>
                <a:r>
                  <a:rPr lang="en-US" sz="1800" b="1" dirty="0">
                    <a:solidFill>
                      <a:srgbClr val="800000"/>
                    </a:solidFill>
                    <a:latin typeface="Courier New"/>
                    <a:cs typeface="Courier New"/>
                  </a:rPr>
                  <a:t> 4000</a:t>
                </a: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000090"/>
                  </a:solidFill>
                  <a:latin typeface="Courier New"/>
                  <a:cs typeface="Courier New"/>
                </a:endParaRP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p>
              <a:p>
                <a:r>
                  <a:rPr lang="en-US" sz="1800" b="1" dirty="0">
                    <a:solidFill>
                      <a:srgbClr val="000090"/>
                    </a:solidFill>
                    <a:latin typeface="Courier New"/>
                    <a:cs typeface="Courier New"/>
                  </a:rPr>
                  <a:t>     </a:t>
                </a:r>
                <a:r>
                  <a:rPr lang="en-US" sz="1800" b="1" dirty="0" err="1">
                    <a:solidFill>
                      <a:srgbClr val="800000"/>
                    </a:solidFill>
                    <a:latin typeface="Courier New"/>
                    <a:cs typeface="Courier New"/>
                  </a:rPr>
                  <a:t>rcdaq_client</a:t>
                </a:r>
                <a:r>
                  <a:rPr lang="en-US" sz="1800" b="1" dirty="0">
                    <a:solidFill>
                      <a:srgbClr val="800000"/>
                    </a:solidFill>
                    <a:latin typeface="Courier New"/>
                    <a:cs typeface="Courier New"/>
                  </a:rPr>
                  <a:t> </a:t>
                </a:r>
                <a:r>
                  <a:rPr lang="en-US" sz="1800" b="1" dirty="0" err="1">
                    <a:solidFill>
                      <a:srgbClr val="800000"/>
                    </a:solidFill>
                    <a:latin typeface="Courier New"/>
                    <a:cs typeface="Courier New"/>
                  </a:rPr>
                  <a:t>daq_begin</a:t>
                </a:r>
                <a:endParaRPr lang="en-US" sz="1800" b="1" dirty="0">
                  <a:solidFill>
                    <a:srgbClr val="800000"/>
                  </a:solidFill>
                  <a:latin typeface="Courier New"/>
                  <a:cs typeface="Courier New"/>
                </a:endParaRPr>
              </a:p>
              <a:p>
                <a:r>
                  <a:rPr lang="en-US" sz="1800" b="1" dirty="0">
                    <a:solidFill>
                      <a:srgbClr val="800000"/>
                    </a:solidFill>
                    <a:latin typeface="Courier New"/>
                    <a:cs typeface="Courier New"/>
                  </a:rPr>
                  <a:t>   	</a:t>
                </a:r>
                <a:r>
                  <a:rPr lang="en-US" sz="1800" b="1" dirty="0" err="1">
                    <a:solidFill>
                      <a:srgbClr val="800000"/>
                    </a:solidFill>
                    <a:latin typeface="Courier New"/>
                    <a:cs typeface="Courier New"/>
                  </a:rPr>
                  <a:t>wait_for_run_end.sh</a:t>
                </a:r>
                <a:endParaRPr lang="en-US" sz="1800" b="1" dirty="0">
                  <a:solidFill>
                    <a:srgbClr val="800000"/>
                  </a:solidFill>
                  <a:latin typeface="Courier New"/>
                  <a:cs typeface="Courier New"/>
                </a:endParaRPr>
              </a:p>
            </p:txBody>
          </p:sp>
        </p:grpSp>
      </p:grpSp>
    </p:spTree>
    <p:extLst>
      <p:ext uri="{BB962C8B-B14F-4D97-AF65-F5344CB8AC3E}">
        <p14:creationId xmlns:p14="http://schemas.microsoft.com/office/powerpoint/2010/main" val="2989267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Client-Server Interaction</a:t>
            </a:r>
          </a:p>
        </p:txBody>
      </p:sp>
      <p:sp>
        <p:nvSpPr>
          <p:cNvPr id="4" name="Text Box 2"/>
          <p:cNvSpPr txBox="1">
            <a:spLocks noChangeArrowheads="1"/>
          </p:cNvSpPr>
          <p:nvPr/>
        </p:nvSpPr>
        <p:spPr bwMode="auto">
          <a:xfrm>
            <a:off x="329406" y="2132806"/>
            <a:ext cx="12230100" cy="708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Think of your session when you use the root package for your analysis</a:t>
            </a:r>
          </a:p>
          <a:p>
            <a:pPr eaLnBrk="1" hangingPunct="1">
              <a:spcBef>
                <a:spcPts val="1963"/>
              </a:spcBef>
              <a:buClrTx/>
              <a:buFontTx/>
              <a:buNone/>
              <a:defRPr/>
            </a:pPr>
            <a:r>
              <a:rPr lang="en-US" sz="2800" dirty="0">
                <a:solidFill>
                  <a:srgbClr val="606060"/>
                </a:solidFill>
                <a:latin typeface="Arial Narrow" charset="0"/>
              </a:rPr>
              <a:t>You give commands, use GUIs, and it does what you want</a:t>
            </a:r>
          </a:p>
          <a:p>
            <a:pPr eaLnBrk="1" hangingPunct="1">
              <a:spcBef>
                <a:spcPts val="1963"/>
              </a:spcBef>
              <a:buClrTx/>
              <a:buFontTx/>
              <a:buNone/>
              <a:defRPr/>
            </a:pPr>
            <a:r>
              <a:rPr lang="en-US" sz="2800" dirty="0">
                <a:solidFill>
                  <a:srgbClr val="606060"/>
                </a:solidFill>
                <a:latin typeface="Arial Narrow" charset="0"/>
              </a:rPr>
              <a:t>However, you have the exclusive access to your session. No one else (or you in another terminal) can interact with the same root session.</a:t>
            </a:r>
          </a:p>
          <a:p>
            <a:pPr eaLnBrk="1" hangingPunct="1">
              <a:spcBef>
                <a:spcPts val="1963"/>
              </a:spcBef>
              <a:buClrTx/>
              <a:buFontTx/>
              <a:buNone/>
              <a:defRPr/>
            </a:pPr>
            <a:r>
              <a:rPr lang="en-US" sz="2800" dirty="0">
                <a:solidFill>
                  <a:srgbClr val="606060"/>
                </a:solidFill>
                <a:latin typeface="Arial Narrow" charset="0"/>
              </a:rPr>
              <a:t>In a DAQ, this is not what one usually wants!</a:t>
            </a:r>
          </a:p>
          <a:p>
            <a:pPr eaLnBrk="1" hangingPunct="1">
              <a:spcBef>
                <a:spcPts val="1963"/>
              </a:spcBef>
              <a:buClrTx/>
              <a:buFontTx/>
              <a:buNone/>
              <a:defRPr/>
            </a:pPr>
            <a:r>
              <a:rPr lang="en-US" sz="2800" dirty="0">
                <a:solidFill>
                  <a:srgbClr val="606060"/>
                </a:solidFill>
                <a:latin typeface="Arial Narrow" charset="0"/>
              </a:rPr>
              <a:t>You want more than one “entity” to be able to control your DAQ. Think GUIs, the command line, </a:t>
            </a:r>
            <a:r>
              <a:rPr lang="en-US" sz="2800" dirty="0" err="1">
                <a:solidFill>
                  <a:srgbClr val="606060"/>
                </a:solidFill>
                <a:latin typeface="Arial Narrow" charset="0"/>
              </a:rPr>
              <a:t>cron</a:t>
            </a:r>
            <a:r>
              <a:rPr lang="en-US" sz="2800" dirty="0">
                <a:solidFill>
                  <a:srgbClr val="606060"/>
                </a:solidFill>
                <a:latin typeface="Arial Narrow" charset="0"/>
              </a:rPr>
              <a:t> jobs, you name it</a:t>
            </a:r>
          </a:p>
          <a:p>
            <a:pPr eaLnBrk="1" hangingPunct="1">
              <a:spcBef>
                <a:spcPts val="1963"/>
              </a:spcBef>
              <a:buClrTx/>
              <a:buFontTx/>
              <a:buNone/>
              <a:defRPr/>
            </a:pPr>
            <a:r>
              <a:rPr lang="en-US" sz="2800" dirty="0">
                <a:solidFill>
                  <a:srgbClr val="606060"/>
                </a:solidFill>
                <a:latin typeface="Arial Narrow" charset="0"/>
              </a:rPr>
              <a:t>Short of control, you want other processes to be able to extract information – extract and display the event rate, the run number, the open file name,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You want a way for more than one process to be able to connect to your DAQ concurrently</a:t>
            </a:r>
          </a:p>
          <a:p>
            <a:pPr eaLnBrk="1" hangingPunct="1">
              <a:spcBef>
                <a:spcPts val="1963"/>
              </a:spcBef>
              <a:buClrTx/>
              <a:buFontTx/>
              <a:buNone/>
              <a:defRPr/>
            </a:pPr>
            <a:r>
              <a:rPr lang="en-US" sz="2800" dirty="0">
                <a:solidFill>
                  <a:srgbClr val="606060"/>
                </a:solidFill>
                <a:latin typeface="Arial Narrow" charset="0"/>
              </a:rPr>
              <a:t>The technology I chose is the </a:t>
            </a:r>
            <a:r>
              <a:rPr lang="en-US" sz="2800" b="1" i="1" dirty="0">
                <a:solidFill>
                  <a:srgbClr val="606060"/>
                </a:solidFill>
                <a:latin typeface="Arial Narrow" charset="0"/>
              </a:rPr>
              <a:t>Remote Procedure Call</a:t>
            </a:r>
            <a:r>
              <a:rPr lang="en-US" sz="2800" dirty="0">
                <a:solidFill>
                  <a:srgbClr val="606060"/>
                </a:solidFill>
                <a:latin typeface="Arial Narrow" charset="0"/>
              </a:rPr>
              <a:t>, RPC</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24</a:t>
            </a:fld>
            <a:endParaRPr lang="en-US" dirty="0"/>
          </a:p>
        </p:txBody>
      </p:sp>
    </p:spTree>
    <p:extLst>
      <p:ext uri="{BB962C8B-B14F-4D97-AF65-F5344CB8AC3E}">
        <p14:creationId xmlns:p14="http://schemas.microsoft.com/office/powerpoint/2010/main" val="132398949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RPC</a:t>
            </a:r>
          </a:p>
        </p:txBody>
      </p:sp>
      <p:sp>
        <p:nvSpPr>
          <p:cNvPr id="4" name="Text Box 2"/>
          <p:cNvSpPr txBox="1">
            <a:spLocks noChangeArrowheads="1"/>
          </p:cNvSpPr>
          <p:nvPr/>
        </p:nvSpPr>
        <p:spPr bwMode="auto">
          <a:xfrm>
            <a:off x="329406" y="2132806"/>
            <a:ext cx="12230100" cy="708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963"/>
              </a:spcBef>
              <a:buClrTx/>
              <a:buFont typeface="Arial"/>
              <a:buChar char="•"/>
              <a:defRPr/>
            </a:pPr>
            <a:r>
              <a:rPr lang="en-US" sz="2800" dirty="0">
                <a:solidFill>
                  <a:schemeClr val="tx1"/>
                </a:solidFill>
                <a:latin typeface="Arial Narrow" charset="0"/>
              </a:rPr>
              <a:t>Let me first say that there is no shortage of client-server protocols</a:t>
            </a:r>
          </a:p>
          <a:p>
            <a:pPr marL="461962" indent="-457200" eaLnBrk="1" hangingPunct="1">
              <a:spcBef>
                <a:spcPts val="1963"/>
              </a:spcBef>
              <a:buClrTx/>
              <a:buFont typeface="Arial"/>
              <a:buChar char="•"/>
              <a:defRPr/>
            </a:pPr>
            <a:r>
              <a:rPr lang="en-US" sz="2800" dirty="0">
                <a:solidFill>
                  <a:schemeClr val="tx1"/>
                </a:solidFill>
                <a:latin typeface="Arial Narrow" charset="0"/>
              </a:rPr>
              <a:t>CORBA, PVM, there are many others</a:t>
            </a:r>
          </a:p>
          <a:p>
            <a:pPr marL="461962" indent="-457200" eaLnBrk="1" hangingPunct="1">
              <a:spcBef>
                <a:spcPts val="1963"/>
              </a:spcBef>
              <a:buClrTx/>
              <a:buFont typeface="Arial"/>
              <a:buChar char="•"/>
              <a:defRPr/>
            </a:pPr>
            <a:r>
              <a:rPr lang="en-US" sz="2800" dirty="0">
                <a:solidFill>
                  <a:schemeClr val="tx1"/>
                </a:solidFill>
                <a:latin typeface="Arial Narrow" charset="0"/>
              </a:rPr>
              <a:t>The Remote Procedure Call is, in my book, the easiest to use and available everywhere</a:t>
            </a:r>
          </a:p>
          <a:p>
            <a:pPr marL="461962" indent="-457200" eaLnBrk="1" hangingPunct="1">
              <a:spcBef>
                <a:spcPts val="1963"/>
              </a:spcBef>
              <a:buClrTx/>
              <a:buFont typeface="Arial"/>
              <a:buChar char="•"/>
              <a:defRPr/>
            </a:pPr>
            <a:r>
              <a:rPr lang="en-US" sz="2800" dirty="0">
                <a:solidFill>
                  <a:schemeClr val="tx1"/>
                </a:solidFill>
                <a:latin typeface="Arial Narrow" charset="0"/>
              </a:rPr>
              <a:t>Widely established open standard (RFC 1831) for remote execution of code from a client</a:t>
            </a:r>
          </a:p>
          <a:p>
            <a:pPr marL="461962" indent="-457200" eaLnBrk="1" hangingPunct="1">
              <a:spcBef>
                <a:spcPts val="1963"/>
              </a:spcBef>
              <a:buClrTx/>
              <a:buFont typeface="Arial"/>
              <a:buChar char="•"/>
              <a:defRPr/>
            </a:pPr>
            <a:r>
              <a:rPr lang="en-US" sz="2800" dirty="0">
                <a:solidFill>
                  <a:schemeClr val="tx1"/>
                </a:solidFill>
                <a:latin typeface="Arial Narrow" charset="0"/>
              </a:rPr>
              <a:t>Makes it look like a local function call, but the function executes on a server  </a:t>
            </a:r>
          </a:p>
          <a:p>
            <a:pPr marL="461962" indent="-457200" eaLnBrk="1" hangingPunct="1">
              <a:spcBef>
                <a:spcPts val="1963"/>
              </a:spcBef>
              <a:buClrTx/>
              <a:buFont typeface="Arial"/>
              <a:buChar char="•"/>
              <a:defRPr/>
            </a:pPr>
            <a:r>
              <a:rPr lang="en-US" sz="2800" dirty="0">
                <a:solidFill>
                  <a:schemeClr val="tx1"/>
                </a:solidFill>
                <a:latin typeface="Arial Narrow" charset="0"/>
              </a:rPr>
              <a:t>Originally meant for off-loading time-consuming functions to a beefy server. We use it to set values and trigger actions in the server. </a:t>
            </a:r>
          </a:p>
          <a:p>
            <a:pPr marL="461962" indent="-457200" eaLnBrk="1" hangingPunct="1">
              <a:spcBef>
                <a:spcPts val="1963"/>
              </a:spcBef>
              <a:buClrTx/>
              <a:buFont typeface="Arial"/>
              <a:buChar char="•"/>
              <a:defRPr/>
            </a:pPr>
            <a:r>
              <a:rPr lang="en-US" sz="2800" dirty="0">
                <a:solidFill>
                  <a:schemeClr val="tx1"/>
                </a:solidFill>
                <a:latin typeface="Arial Narrow" charset="0"/>
              </a:rPr>
              <a:t>The ubiquitous NFS (network file system) is based on RPC, it is available virtually everywhere. Linux. </a:t>
            </a:r>
            <a:r>
              <a:rPr lang="en-US" sz="2800" dirty="0" err="1">
                <a:solidFill>
                  <a:schemeClr val="tx1"/>
                </a:solidFill>
                <a:latin typeface="Arial Narrow" charset="0"/>
              </a:rPr>
              <a:t>MacOS</a:t>
            </a:r>
            <a:r>
              <a:rPr lang="en-US" sz="2800" dirty="0">
                <a:solidFill>
                  <a:schemeClr val="tx1"/>
                </a:solidFill>
                <a:latin typeface="Arial Narrow" charset="0"/>
              </a:rPr>
              <a:t>. Android. Windows. Everything. </a:t>
            </a:r>
          </a:p>
          <a:p>
            <a:pPr marL="461962" indent="-457200" eaLnBrk="1" hangingPunct="1">
              <a:spcBef>
                <a:spcPts val="1963"/>
              </a:spcBef>
              <a:buClrTx/>
              <a:buFont typeface="Arial"/>
              <a:buChar char="•"/>
              <a:defRPr/>
            </a:pPr>
            <a:r>
              <a:rPr lang="en-US" sz="2800" dirty="0">
                <a:solidFill>
                  <a:schemeClr val="tx1"/>
                </a:solidFill>
                <a:latin typeface="Arial Narrow" charset="0"/>
              </a:rPr>
              <a:t>It is a network protocol, so client and server don't have to be on the same machine, can have DAQ and control machine in different rooms (or as far apart as you like as long as the connection traverses the firewalls). </a:t>
            </a:r>
          </a:p>
        </p:txBody>
      </p:sp>
      <p:sp>
        <p:nvSpPr>
          <p:cNvPr id="2" name="Slide Number Placeholder 1"/>
          <p:cNvSpPr>
            <a:spLocks noGrp="1"/>
          </p:cNvSpPr>
          <p:nvPr>
            <p:ph type="sldNum" sz="quarter" idx="4"/>
          </p:nvPr>
        </p:nvSpPr>
        <p:spPr/>
        <p:txBody>
          <a:bodyPr/>
          <a:lstStyle/>
          <a:p>
            <a:fld id="{7D854EC2-8F58-5C4F-8AEB-33CAAE66C4BD}" type="slidenum">
              <a:rPr lang="en-US" smtClean="0"/>
              <a:t>25</a:t>
            </a:fld>
            <a:endParaRPr lang="en-US" dirty="0"/>
          </a:p>
        </p:txBody>
      </p:sp>
    </p:spTree>
    <p:extLst>
      <p:ext uri="{BB962C8B-B14F-4D97-AF65-F5344CB8AC3E}">
        <p14:creationId xmlns:p14="http://schemas.microsoft.com/office/powerpoint/2010/main" val="89365823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RCDAQ client-server concept</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7356" y="5618956"/>
            <a:ext cx="771525" cy="11572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9419" y="5852319"/>
            <a:ext cx="749300" cy="11572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4794" y="5765006"/>
            <a:ext cx="933450" cy="12493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Rectangle 6"/>
          <p:cNvSpPr>
            <a:spLocks noChangeArrowheads="1"/>
          </p:cNvSpPr>
          <p:nvPr/>
        </p:nvSpPr>
        <p:spPr bwMode="auto">
          <a:xfrm>
            <a:off x="5066506" y="4409281"/>
            <a:ext cx="4033838" cy="1430338"/>
          </a:xfrm>
          <a:prstGeom prst="rect">
            <a:avLst/>
          </a:prstGeom>
          <a:solidFill>
            <a:srgbClr val="99CCFF"/>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RCDAQ server</a:t>
            </a:r>
          </a:p>
        </p:txBody>
      </p:sp>
      <p:sp>
        <p:nvSpPr>
          <p:cNvPr id="11" name="Text Box 7"/>
          <p:cNvSpPr txBox="1">
            <a:spLocks noChangeArrowheads="1"/>
          </p:cNvSpPr>
          <p:nvPr/>
        </p:nvSpPr>
        <p:spPr bwMode="auto">
          <a:xfrm>
            <a:off x="5722144" y="5536406"/>
            <a:ext cx="2741612" cy="161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r>
              <a:rPr lang="en-US" sz="1500" b="1"/>
              <a:t>Network            USB                PCIe</a:t>
            </a:r>
          </a:p>
        </p:txBody>
      </p:sp>
      <p:sp>
        <p:nvSpPr>
          <p:cNvPr id="12" name="Rectangle 8"/>
          <p:cNvSpPr>
            <a:spLocks noChangeArrowheads="1"/>
          </p:cNvSpPr>
          <p:nvPr/>
        </p:nvSpPr>
        <p:spPr bwMode="auto">
          <a:xfrm>
            <a:off x="6669881"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sp>
        <p:nvSpPr>
          <p:cNvPr id="13" name="Rectangle 9"/>
          <p:cNvSpPr>
            <a:spLocks noChangeArrowheads="1"/>
          </p:cNvSpPr>
          <p:nvPr/>
        </p:nvSpPr>
        <p:spPr bwMode="auto">
          <a:xfrm>
            <a:off x="5425281"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sp>
        <p:nvSpPr>
          <p:cNvPr id="14" name="Rectangle 10"/>
          <p:cNvSpPr>
            <a:spLocks noChangeArrowheads="1"/>
          </p:cNvSpPr>
          <p:nvPr/>
        </p:nvSpPr>
        <p:spPr bwMode="auto">
          <a:xfrm>
            <a:off x="7949406"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grpSp>
        <p:nvGrpSpPr>
          <p:cNvPr id="15" name="Group 11"/>
          <p:cNvGrpSpPr>
            <a:grpSpLocks/>
          </p:cNvGrpSpPr>
          <p:nvPr/>
        </p:nvGrpSpPr>
        <p:grpSpPr bwMode="auto">
          <a:xfrm>
            <a:off x="8131969" y="2567781"/>
            <a:ext cx="2170112" cy="1089025"/>
            <a:chOff x="3541" y="934"/>
            <a:chExt cx="1367" cy="686"/>
          </a:xfrm>
        </p:grpSpPr>
        <p:sp>
          <p:nvSpPr>
            <p:cNvPr id="16" name="Rectangle 12"/>
            <p:cNvSpPr>
              <a:spLocks noChangeArrowheads="1"/>
            </p:cNvSpPr>
            <p:nvPr/>
          </p:nvSpPr>
          <p:spPr bwMode="auto">
            <a:xfrm>
              <a:off x="3541" y="934"/>
              <a:ext cx="1367" cy="686"/>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17" name="Text Box 13"/>
            <p:cNvSpPr txBox="1">
              <a:spLocks noChangeArrowheads="1"/>
            </p:cNvSpPr>
            <p:nvPr/>
          </p:nvSpPr>
          <p:spPr bwMode="auto">
            <a:xfrm>
              <a:off x="3811" y="1289"/>
              <a:ext cx="841" cy="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a:p>
            <a:p>
              <a:pPr>
                <a:buClrTx/>
                <a:buFontTx/>
                <a:buNone/>
              </a:pPr>
              <a:r>
                <a:rPr lang="en-US" sz="1500" b="1"/>
                <a:t>Command line</a:t>
              </a:r>
            </a:p>
          </p:txBody>
        </p:sp>
      </p:grpSp>
      <p:pic>
        <p:nvPicPr>
          <p:cNvPr id="1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406" y="3360407"/>
            <a:ext cx="1800225" cy="17045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19" name="Group 15"/>
          <p:cNvGrpSpPr>
            <a:grpSpLocks/>
          </p:cNvGrpSpPr>
          <p:nvPr/>
        </p:nvGrpSpPr>
        <p:grpSpPr bwMode="auto">
          <a:xfrm>
            <a:off x="9284494" y="3467894"/>
            <a:ext cx="2170112" cy="1089025"/>
            <a:chOff x="4267" y="1501"/>
            <a:chExt cx="1367" cy="686"/>
          </a:xfrm>
        </p:grpSpPr>
        <p:sp>
          <p:nvSpPr>
            <p:cNvPr id="20" name="Rectangle 16"/>
            <p:cNvSpPr>
              <a:spLocks noChangeArrowheads="1"/>
            </p:cNvSpPr>
            <p:nvPr/>
          </p:nvSpPr>
          <p:spPr bwMode="auto">
            <a:xfrm>
              <a:off x="4267" y="1501"/>
              <a:ext cx="1367" cy="686"/>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21" name="Text Box 17"/>
            <p:cNvSpPr txBox="1">
              <a:spLocks noChangeArrowheads="1"/>
            </p:cNvSpPr>
            <p:nvPr/>
          </p:nvSpPr>
          <p:spPr bwMode="auto">
            <a:xfrm>
              <a:off x="4537" y="1855"/>
              <a:ext cx="841" cy="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dirty="0"/>
            </a:p>
            <a:p>
              <a:pPr>
                <a:buClrTx/>
                <a:buFontTx/>
                <a:buNone/>
              </a:pPr>
              <a:r>
                <a:rPr lang="en-US" sz="1500" b="1" dirty="0"/>
                <a:t>Command line</a:t>
              </a:r>
            </a:p>
          </p:txBody>
        </p:sp>
      </p:grpSp>
      <p:sp>
        <p:nvSpPr>
          <p:cNvPr id="22" name="Rectangle 18"/>
          <p:cNvSpPr>
            <a:spLocks noChangeArrowheads="1"/>
          </p:cNvSpPr>
          <p:nvPr/>
        </p:nvSpPr>
        <p:spPr bwMode="auto">
          <a:xfrm>
            <a:off x="5809456" y="2531269"/>
            <a:ext cx="2178050" cy="1096962"/>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23" name="Text Box 19"/>
          <p:cNvSpPr txBox="1">
            <a:spLocks noChangeArrowheads="1"/>
          </p:cNvSpPr>
          <p:nvPr/>
        </p:nvSpPr>
        <p:spPr bwMode="auto">
          <a:xfrm>
            <a:off x="6561931" y="3094831"/>
            <a:ext cx="1343025"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dirty="0"/>
          </a:p>
          <a:p>
            <a:pPr>
              <a:buClrTx/>
              <a:buFontTx/>
              <a:buNone/>
            </a:pPr>
            <a:r>
              <a:rPr lang="en-US" sz="1500" b="1" dirty="0"/>
              <a:t>scripts</a:t>
            </a:r>
          </a:p>
        </p:txBody>
      </p:sp>
      <p:pic>
        <p:nvPicPr>
          <p:cNvPr id="2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2206" y="2210974"/>
            <a:ext cx="1798638" cy="17030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5" name="Line 21"/>
          <p:cNvSpPr>
            <a:spLocks noChangeShapeType="1"/>
          </p:cNvSpPr>
          <p:nvPr/>
        </p:nvSpPr>
        <p:spPr bwMode="auto">
          <a:xfrm>
            <a:off x="6807994" y="3628231"/>
            <a:ext cx="1587" cy="7810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2"/>
          <p:cNvSpPr>
            <a:spLocks noChangeShapeType="1"/>
          </p:cNvSpPr>
          <p:nvPr/>
        </p:nvSpPr>
        <p:spPr bwMode="auto">
          <a:xfrm flipH="1">
            <a:off x="7165181" y="3628231"/>
            <a:ext cx="1198563" cy="7810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3"/>
          <p:cNvSpPr>
            <a:spLocks noChangeShapeType="1"/>
          </p:cNvSpPr>
          <p:nvPr/>
        </p:nvSpPr>
        <p:spPr bwMode="auto">
          <a:xfrm>
            <a:off x="5453856" y="3579019"/>
            <a:ext cx="896938" cy="8318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4"/>
          <p:cNvSpPr>
            <a:spLocks noChangeShapeType="1"/>
          </p:cNvSpPr>
          <p:nvPr/>
        </p:nvSpPr>
        <p:spPr bwMode="auto">
          <a:xfrm flipH="1">
            <a:off x="7806531" y="3844131"/>
            <a:ext cx="1530350" cy="5651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5"/>
          <p:cNvSpPr>
            <a:spLocks noChangeShapeType="1"/>
          </p:cNvSpPr>
          <p:nvPr/>
        </p:nvSpPr>
        <p:spPr bwMode="auto">
          <a:xfrm>
            <a:off x="4791869" y="4060031"/>
            <a:ext cx="1009650" cy="3492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0" name="Text Box 26"/>
          <p:cNvSpPr txBox="1">
            <a:spLocks noChangeArrowheads="1"/>
          </p:cNvSpPr>
          <p:nvPr/>
        </p:nvSpPr>
        <p:spPr bwMode="auto">
          <a:xfrm>
            <a:off x="6661944" y="3596481"/>
            <a:ext cx="1196975" cy="693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1800" b="1" dirty="0">
                <a:solidFill>
                  <a:srgbClr val="0000FF"/>
                </a:solidFill>
                <a:latin typeface="Arial Narrow" charset="0"/>
              </a:rPr>
              <a:t>RPC Protocol</a:t>
            </a:r>
          </a:p>
        </p:txBody>
      </p:sp>
      <p:sp>
        <p:nvSpPr>
          <p:cNvPr id="31" name="Rectangle 30"/>
          <p:cNvSpPr/>
          <p:nvPr/>
        </p:nvSpPr>
        <p:spPr>
          <a:xfrm>
            <a:off x="329407" y="5942806"/>
            <a:ext cx="4648199" cy="1384995"/>
          </a:xfrm>
          <a:prstGeom prst="rect">
            <a:avLst/>
          </a:prstGeom>
          <a:ln>
            <a:solidFill>
              <a:srgbClr val="FF0000"/>
            </a:solidFill>
          </a:ln>
        </p:spPr>
        <p:txBody>
          <a:bodyPr wrap="square">
            <a:spAutoFit/>
          </a:bodyPr>
          <a:lstStyle/>
          <a:p>
            <a:r>
              <a:rPr lang="en-US" sz="2800" dirty="0">
                <a:solidFill>
                  <a:schemeClr val="tx1"/>
                </a:solidFill>
                <a:latin typeface="Arial Narrow" charset="0"/>
              </a:rPr>
              <a:t>This allows an arbitrary number of processes to interact with RCDAQ concurrently</a:t>
            </a:r>
          </a:p>
        </p:txBody>
      </p:sp>
      <p:sp>
        <p:nvSpPr>
          <p:cNvPr id="32" name="Text Box 2"/>
          <p:cNvSpPr txBox="1">
            <a:spLocks noChangeArrowheads="1"/>
          </p:cNvSpPr>
          <p:nvPr/>
        </p:nvSpPr>
        <p:spPr bwMode="auto">
          <a:xfrm>
            <a:off x="5206206" y="8381206"/>
            <a:ext cx="7391400" cy="6985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endParaRPr lang="en-US" sz="2200" dirty="0">
              <a:solidFill>
                <a:srgbClr val="606060"/>
              </a:solidFill>
              <a:latin typeface="Courier"/>
              <a:cs typeface="Courier"/>
            </a:endParaRPr>
          </a:p>
        </p:txBody>
      </p:sp>
      <p:sp>
        <p:nvSpPr>
          <p:cNvPr id="33" name="Rectangle 32"/>
          <p:cNvSpPr/>
          <p:nvPr/>
        </p:nvSpPr>
        <p:spPr>
          <a:xfrm>
            <a:off x="253206" y="7682011"/>
            <a:ext cx="5029200" cy="1384995"/>
          </a:xfrm>
          <a:prstGeom prst="rect">
            <a:avLst/>
          </a:prstGeom>
        </p:spPr>
        <p:txBody>
          <a:bodyPr wrap="square">
            <a:spAutoFit/>
          </a:bodyPr>
          <a:lstStyle/>
          <a:p>
            <a:r>
              <a:rPr lang="en-US" sz="2800" dirty="0">
                <a:solidFill>
                  <a:schemeClr val="tx1"/>
                </a:solidFill>
                <a:latin typeface="Arial Narrow" charset="0"/>
              </a:rPr>
              <a:t>The RCDAQ server does not accept </a:t>
            </a:r>
            <a:r>
              <a:rPr lang="en-US" sz="2800" i="1" dirty="0">
                <a:solidFill>
                  <a:schemeClr val="tx1"/>
                </a:solidFill>
                <a:latin typeface="Arial Narrow" charset="0"/>
              </a:rPr>
              <a:t>any</a:t>
            </a:r>
            <a:r>
              <a:rPr lang="en-US" sz="2800" dirty="0">
                <a:solidFill>
                  <a:schemeClr val="tx1"/>
                </a:solidFill>
                <a:latin typeface="Arial Narrow" charset="0"/>
              </a:rPr>
              <a:t> input from the terminal. All interaction is through the clients. </a:t>
            </a:r>
            <a:endParaRPr lang="en-US" sz="2800" dirty="0"/>
          </a:p>
        </p:txBody>
      </p:sp>
      <p:sp>
        <p:nvSpPr>
          <p:cNvPr id="2" name="Slide Number Placeholder 1"/>
          <p:cNvSpPr>
            <a:spLocks noGrp="1"/>
          </p:cNvSpPr>
          <p:nvPr>
            <p:ph type="sldNum" sz="quarter" idx="4"/>
          </p:nvPr>
        </p:nvSpPr>
        <p:spPr/>
        <p:txBody>
          <a:bodyPr/>
          <a:lstStyle/>
          <a:p>
            <a:fld id="{7D854EC2-8F58-5C4F-8AEB-33CAAE66C4BD}" type="slidenum">
              <a:rPr lang="en-US" smtClean="0"/>
              <a:t>26</a:t>
            </a:fld>
            <a:endParaRPr lang="en-US" dirty="0"/>
          </a:p>
        </p:txBody>
      </p:sp>
    </p:spTree>
    <p:extLst>
      <p:ext uri="{BB962C8B-B14F-4D97-AF65-F5344CB8AC3E}">
        <p14:creationId xmlns:p14="http://schemas.microsoft.com/office/powerpoint/2010/main" val="291565377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Some standard devices implemented in RCDAQ</a:t>
            </a:r>
          </a:p>
        </p:txBody>
      </p:sp>
      <p:sp>
        <p:nvSpPr>
          <p:cNvPr id="22" name="Rectangle 21"/>
          <p:cNvSpPr/>
          <p:nvPr/>
        </p:nvSpPr>
        <p:spPr>
          <a:xfrm>
            <a:off x="1167606" y="8162786"/>
            <a:ext cx="5867400" cy="523220"/>
          </a:xfrm>
          <a:prstGeom prst="rect">
            <a:avLst/>
          </a:prstGeom>
        </p:spPr>
        <p:txBody>
          <a:bodyPr wrap="square">
            <a:spAutoFit/>
          </a:bodyPr>
          <a:lstStyle/>
          <a:p>
            <a:r>
              <a:rPr lang="en-US" sz="2800" dirty="0">
                <a:solidFill>
                  <a:schemeClr val="tx1"/>
                </a:solidFill>
                <a:latin typeface="Arial Narrow" charset="0"/>
              </a:rPr>
              <a:t>There are many more not shown…</a:t>
            </a:r>
            <a:endParaRPr lang="en-US" sz="2800" dirty="0"/>
          </a:p>
        </p:txBody>
      </p:sp>
      <p:sp>
        <p:nvSpPr>
          <p:cNvPr id="2" name="Slide Number Placeholder 1"/>
          <p:cNvSpPr>
            <a:spLocks noGrp="1"/>
          </p:cNvSpPr>
          <p:nvPr>
            <p:ph type="sldNum" sz="quarter" idx="4"/>
          </p:nvPr>
        </p:nvSpPr>
        <p:spPr/>
        <p:txBody>
          <a:bodyPr/>
          <a:lstStyle/>
          <a:p>
            <a:fld id="{7D854EC2-8F58-5C4F-8AEB-33CAAE66C4BD}" type="slidenum">
              <a:rPr lang="en-US" smtClean="0"/>
              <a:t>27</a:t>
            </a:fld>
            <a:endParaRPr lang="en-US" dirty="0"/>
          </a:p>
        </p:txBody>
      </p:sp>
      <p:pic>
        <p:nvPicPr>
          <p:cNvPr id="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994" y="2805906"/>
            <a:ext cx="771525" cy="11572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2073" y="3004343"/>
            <a:ext cx="749300" cy="11572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8" name="Rectangle 6"/>
          <p:cNvSpPr>
            <a:spLocks noChangeArrowheads="1"/>
          </p:cNvSpPr>
          <p:nvPr/>
        </p:nvSpPr>
        <p:spPr bwMode="auto">
          <a:xfrm>
            <a:off x="786606" y="2261393"/>
            <a:ext cx="11506200" cy="730250"/>
          </a:xfrm>
          <a:prstGeom prst="rect">
            <a:avLst/>
          </a:prstGeom>
          <a:solidFill>
            <a:srgbClr val="99CCFF"/>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solidFill>
                  <a:srgbClr val="000000"/>
                </a:solidFill>
              </a:rPr>
              <a:t>RCDAQ</a:t>
            </a:r>
          </a:p>
        </p:txBody>
      </p:sp>
      <p:sp>
        <p:nvSpPr>
          <p:cNvPr id="49" name="Text Box 12"/>
          <p:cNvSpPr txBox="1">
            <a:spLocks noChangeArrowheads="1"/>
          </p:cNvSpPr>
          <p:nvPr/>
        </p:nvSpPr>
        <p:spPr bwMode="auto">
          <a:xfrm>
            <a:off x="253206" y="6781006"/>
            <a:ext cx="2362200"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solidFill>
                  <a:schemeClr val="tx1"/>
                </a:solidFill>
                <a:latin typeface="Arial Narrow" charset="0"/>
              </a:rPr>
              <a:t>PHENIX Digitizer</a:t>
            </a:r>
          </a:p>
        </p:txBody>
      </p:sp>
      <p:pic>
        <p:nvPicPr>
          <p:cNvPr id="5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0119" y="3974306"/>
            <a:ext cx="2542490" cy="15214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9006" y="5461793"/>
            <a:ext cx="2570292" cy="1139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2" name="Text Box 15"/>
          <p:cNvSpPr txBox="1">
            <a:spLocks noChangeArrowheads="1"/>
          </p:cNvSpPr>
          <p:nvPr/>
        </p:nvSpPr>
        <p:spPr bwMode="auto">
          <a:xfrm>
            <a:off x="4825206" y="6704806"/>
            <a:ext cx="2362200" cy="1062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latin typeface="Arial Narrow" charset="0"/>
              </a:rPr>
              <a:t>DRS4 </a:t>
            </a:r>
            <a:r>
              <a:rPr lang="en-GB" sz="2000" b="1" dirty="0" err="1">
                <a:latin typeface="Arial Narrow" charset="0"/>
              </a:rPr>
              <a:t>Eval</a:t>
            </a:r>
            <a:r>
              <a:rPr lang="en-GB" sz="2000" b="1" dirty="0">
                <a:latin typeface="Arial Narrow" charset="0"/>
              </a:rPr>
              <a:t> board</a:t>
            </a:r>
          </a:p>
          <a:p>
            <a:pPr algn="ctr">
              <a:lnSpc>
                <a:spcPct val="110000"/>
              </a:lnSpc>
              <a:spcBef>
                <a:spcPts val="750"/>
              </a:spcBef>
              <a:buClrTx/>
              <a:buFontTx/>
              <a:buNone/>
            </a:pPr>
            <a:r>
              <a:rPr lang="en-GB" sz="2000" b="1" dirty="0">
                <a:latin typeface="Arial Narrow" charset="0"/>
              </a:rPr>
              <a:t>“USB Oscilloscope”</a:t>
            </a:r>
          </a:p>
        </p:txBody>
      </p:sp>
      <p:pic>
        <p:nvPicPr>
          <p:cNvPr id="53" name="Picture 16"/>
          <p:cNvPicPr>
            <a:picLocks noChangeAspect="1" noChangeArrowheads="1"/>
          </p:cNvPicPr>
          <p:nvPr/>
        </p:nvPicPr>
        <p:blipFill>
          <a:blip r:embed="rId7">
            <a:extLst>
              <a:ext uri="{28A0092B-C50C-407E-A947-70E740481C1C}">
                <a14:useLocalDpi xmlns:a14="http://schemas.microsoft.com/office/drawing/2010/main" val="0"/>
              </a:ext>
            </a:extLst>
          </a:blip>
          <a:srcRect l="10013" t="14989" r="25032"/>
          <a:stretch>
            <a:fillRect/>
          </a:stretch>
        </p:blipFill>
        <p:spPr bwMode="auto">
          <a:xfrm>
            <a:off x="7679531" y="3907630"/>
            <a:ext cx="3241675" cy="2054111"/>
          </a:xfrm>
          <a:prstGeom prst="rect">
            <a:avLst/>
          </a:prstGeom>
          <a:noFill/>
          <a:ln>
            <a:noFill/>
          </a:ln>
          <a:effectLst/>
          <a:extLst>
            <a:ext uri="{909E8E84-426E-40dd-AFC4-6F175D3DCCD1}">
              <a14:hiddenFill xmlns:a14="http://schemas.microsoft.com/office/drawing/2010/main" xmlns="">
                <a:blipFill dpi="0" rotWithShape="0">
                  <a:blip/>
                  <a:srcRect l="10013" t="14989" r="25032"/>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4" name="Text Box 17"/>
          <p:cNvSpPr txBox="1">
            <a:spLocks noChangeArrowheads="1"/>
          </p:cNvSpPr>
          <p:nvPr/>
        </p:nvSpPr>
        <p:spPr bwMode="auto">
          <a:xfrm>
            <a:off x="7690644" y="6047580"/>
            <a:ext cx="2011362" cy="1090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The CERN RD51 SRS System</a:t>
            </a:r>
          </a:p>
        </p:txBody>
      </p:sp>
      <p:pic>
        <p:nvPicPr>
          <p:cNvPr id="55" name="Picture 54"/>
          <p:cNvPicPr>
            <a:picLocks noChangeAspect="1"/>
          </p:cNvPicPr>
          <p:nvPr/>
        </p:nvPicPr>
        <p:blipFill rotWithShape="1">
          <a:blip r:embed="rId8"/>
          <a:srcRect l="33341" r="31994"/>
          <a:stretch/>
        </p:blipFill>
        <p:spPr>
          <a:xfrm>
            <a:off x="11156918" y="3556793"/>
            <a:ext cx="1135888" cy="3276600"/>
          </a:xfrm>
          <a:prstGeom prst="rect">
            <a:avLst/>
          </a:prstGeom>
        </p:spPr>
      </p:pic>
      <p:cxnSp>
        <p:nvCxnSpPr>
          <p:cNvPr id="56" name="Straight Connector 55"/>
          <p:cNvCxnSpPr/>
          <p:nvPr/>
        </p:nvCxnSpPr>
        <p:spPr bwMode="auto">
          <a:xfrm flipV="1">
            <a:off x="11759406" y="3023393"/>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7" name="Rectangle 56"/>
          <p:cNvSpPr/>
          <p:nvPr/>
        </p:nvSpPr>
        <p:spPr>
          <a:xfrm>
            <a:off x="11775739" y="3175793"/>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sp>
        <p:nvSpPr>
          <p:cNvPr id="58" name="Text Box 17"/>
          <p:cNvSpPr txBox="1">
            <a:spLocks noChangeArrowheads="1"/>
          </p:cNvSpPr>
          <p:nvPr/>
        </p:nvSpPr>
        <p:spPr bwMode="auto">
          <a:xfrm>
            <a:off x="10235406" y="6909593"/>
            <a:ext cx="2011362" cy="1090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The CAEN V1742 waveform digitizer</a:t>
            </a:r>
          </a:p>
        </p:txBody>
      </p:sp>
      <p:pic>
        <p:nvPicPr>
          <p:cNvPr id="59" name="Picture 58" descr="IMG_20170106_180140.jpg"/>
          <p:cNvPicPr>
            <a:picLocks noChangeAspect="1"/>
          </p:cNvPicPr>
          <p:nvPr/>
        </p:nvPicPr>
        <p:blipFill rotWithShape="1">
          <a:blip r:embed="rId9">
            <a:extLst>
              <a:ext uri="{28A0092B-C50C-407E-A947-70E740481C1C}">
                <a14:useLocalDpi xmlns:a14="http://schemas.microsoft.com/office/drawing/2010/main" val="0"/>
              </a:ext>
            </a:extLst>
          </a:blip>
          <a:srcRect l="13832" t="20640" r="8101" b="2189"/>
          <a:stretch/>
        </p:blipFill>
        <p:spPr>
          <a:xfrm>
            <a:off x="558006" y="3861593"/>
            <a:ext cx="1983741" cy="2614613"/>
          </a:xfrm>
          <a:prstGeom prst="rect">
            <a:avLst/>
          </a:prstGeom>
        </p:spPr>
      </p:pic>
      <p:cxnSp>
        <p:nvCxnSpPr>
          <p:cNvPr id="60" name="Straight Connector 59"/>
          <p:cNvCxnSpPr/>
          <p:nvPr/>
        </p:nvCxnSpPr>
        <p:spPr bwMode="auto">
          <a:xfrm flipV="1">
            <a:off x="1243806" y="3023393"/>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Rectangle 60"/>
          <p:cNvSpPr/>
          <p:nvPr/>
        </p:nvSpPr>
        <p:spPr>
          <a:xfrm>
            <a:off x="1260139" y="3175793"/>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pic>
        <p:nvPicPr>
          <p:cNvPr id="62" name="Picture 61" descr="IMG_20170106_180039.jpg"/>
          <p:cNvPicPr>
            <a:picLocks noChangeAspect="1"/>
          </p:cNvPicPr>
          <p:nvPr/>
        </p:nvPicPr>
        <p:blipFill rotWithShape="1">
          <a:blip r:embed="rId10">
            <a:extLst>
              <a:ext uri="{28A0092B-C50C-407E-A947-70E740481C1C}">
                <a14:useLocalDpi xmlns:a14="http://schemas.microsoft.com/office/drawing/2010/main" val="0"/>
              </a:ext>
            </a:extLst>
          </a:blip>
          <a:srcRect l="16251" t="28763" r="29248" b="8306"/>
          <a:stretch/>
        </p:blipFill>
        <p:spPr>
          <a:xfrm>
            <a:off x="2792179" y="3885406"/>
            <a:ext cx="1682809" cy="2590800"/>
          </a:xfrm>
          <a:prstGeom prst="rect">
            <a:avLst/>
          </a:prstGeom>
        </p:spPr>
      </p:pic>
      <p:cxnSp>
        <p:nvCxnSpPr>
          <p:cNvPr id="63" name="Straight Connector 62"/>
          <p:cNvCxnSpPr/>
          <p:nvPr/>
        </p:nvCxnSpPr>
        <p:spPr bwMode="auto">
          <a:xfrm flipV="1">
            <a:off x="3377406" y="3047206"/>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4" name="Rectangle 63"/>
          <p:cNvSpPr/>
          <p:nvPr/>
        </p:nvSpPr>
        <p:spPr>
          <a:xfrm>
            <a:off x="3393739" y="3199606"/>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sp>
        <p:nvSpPr>
          <p:cNvPr id="65" name="Text Box 12"/>
          <p:cNvSpPr txBox="1">
            <a:spLocks noChangeArrowheads="1"/>
          </p:cNvSpPr>
          <p:nvPr/>
        </p:nvSpPr>
        <p:spPr bwMode="auto">
          <a:xfrm>
            <a:off x="2539206" y="6704806"/>
            <a:ext cx="2057400"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solidFill>
                  <a:schemeClr val="tx1"/>
                </a:solidFill>
                <a:latin typeface="Arial Narrow" charset="0"/>
              </a:rPr>
              <a:t>new </a:t>
            </a:r>
            <a:r>
              <a:rPr lang="en-GB" sz="2000" b="1" dirty="0" err="1">
                <a:solidFill>
                  <a:schemeClr val="tx1"/>
                </a:solidFill>
                <a:latin typeface="Arial Narrow" charset="0"/>
              </a:rPr>
              <a:t>sPHENIX</a:t>
            </a:r>
            <a:r>
              <a:rPr lang="en-GB" sz="2000" b="1" dirty="0">
                <a:solidFill>
                  <a:schemeClr val="tx1"/>
                </a:solidFill>
                <a:latin typeface="Arial Narrow" charset="0"/>
              </a:rPr>
              <a:t> digitizer prototype</a:t>
            </a:r>
          </a:p>
        </p:txBody>
      </p:sp>
    </p:spTree>
    <p:extLst>
      <p:ext uri="{BB962C8B-B14F-4D97-AF65-F5344CB8AC3E}">
        <p14:creationId xmlns:p14="http://schemas.microsoft.com/office/powerpoint/2010/main" val="321350903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Setting up and reading out a DRS4 </a:t>
            </a:r>
            <a:r>
              <a:rPr lang="en-US" sz="4200" dirty="0" err="1">
                <a:solidFill>
                  <a:srgbClr val="000000"/>
                </a:solidFill>
                <a:latin typeface="Arial Narrow" charset="0"/>
              </a:rPr>
              <a:t>Eval</a:t>
            </a:r>
            <a:r>
              <a:rPr lang="en-US" sz="4200" dirty="0">
                <a:solidFill>
                  <a:srgbClr val="000000"/>
                </a:solidFill>
                <a:latin typeface="Arial Narrow" charset="0"/>
              </a:rPr>
              <a:t> board</a:t>
            </a:r>
          </a:p>
        </p:txBody>
      </p:sp>
      <p:sp>
        <p:nvSpPr>
          <p:cNvPr id="33794" name="Text Box 2"/>
          <p:cNvSpPr txBox="1">
            <a:spLocks noChangeArrowheads="1"/>
          </p:cNvSpPr>
          <p:nvPr/>
        </p:nvSpPr>
        <p:spPr bwMode="auto">
          <a:xfrm>
            <a:off x="253206" y="2577306"/>
            <a:ext cx="12573000" cy="36703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140 3</a:t>
            </a: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daq_open</a:t>
            </a: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daq_begin</a:t>
            </a: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 wait a while…</a:t>
            </a: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daq_end</a:t>
            </a:r>
            <a:endParaRPr lang="en-US" sz="2200" dirty="0">
              <a:solidFill>
                <a:srgbClr val="0000FF"/>
              </a:solidFill>
              <a:latin typeface="Courier"/>
              <a:cs typeface="Courier"/>
            </a:endParaRPr>
          </a:p>
          <a:p>
            <a:pPr eaLnBrk="1" hangingPunct="1">
              <a:spcBef>
                <a:spcPts val="1963"/>
              </a:spcBef>
              <a:buClrTx/>
              <a:buFontTx/>
              <a:buNone/>
              <a:defRPr/>
            </a:pPr>
            <a:endParaRPr lang="en-US" sz="2200" dirty="0">
              <a:solidFill>
                <a:srgbClr val="606060"/>
              </a:solidFill>
              <a:latin typeface="Courier"/>
              <a:cs typeface="Courier"/>
            </a:endParaRPr>
          </a:p>
        </p:txBody>
      </p:sp>
      <p:sp>
        <p:nvSpPr>
          <p:cNvPr id="4" name="Text Box 2"/>
          <p:cNvSpPr txBox="1">
            <a:spLocks noChangeArrowheads="1"/>
          </p:cNvSpPr>
          <p:nvPr/>
        </p:nvSpPr>
        <p:spPr bwMode="auto">
          <a:xfrm>
            <a:off x="253206" y="7390606"/>
            <a:ext cx="122301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You see, each interaction is a separate shell command!</a:t>
            </a:r>
          </a:p>
          <a:p>
            <a:pPr eaLnBrk="1" hangingPunct="1">
              <a:spcBef>
                <a:spcPts val="1963"/>
              </a:spcBef>
              <a:buClrTx/>
              <a:buFontTx/>
              <a:buNone/>
              <a:defRPr/>
            </a:pPr>
            <a:endParaRPr lang="en-US" sz="2800" dirty="0">
              <a:solidFill>
                <a:srgbClr val="606060"/>
              </a:solidFill>
              <a:latin typeface="Arial Narrow" charset="0"/>
            </a:endParaRP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28</a:t>
            </a:fld>
            <a:endParaRPr lang="en-US" dirty="0"/>
          </a:p>
        </p:txBody>
      </p:sp>
      <p:grpSp>
        <p:nvGrpSpPr>
          <p:cNvPr id="13" name="Group 12"/>
          <p:cNvGrpSpPr/>
          <p:nvPr/>
        </p:nvGrpSpPr>
        <p:grpSpPr>
          <a:xfrm>
            <a:off x="5797189" y="3580606"/>
            <a:ext cx="6800417" cy="3200400"/>
            <a:chOff x="5797189" y="3199606"/>
            <a:chExt cx="6800417" cy="3200400"/>
          </a:xfrm>
        </p:grpSpPr>
        <p:sp>
          <p:nvSpPr>
            <p:cNvPr id="7" name="Text Box 2"/>
            <p:cNvSpPr txBox="1">
              <a:spLocks noChangeArrowheads="1"/>
            </p:cNvSpPr>
            <p:nvPr/>
          </p:nvSpPr>
          <p:spPr bwMode="auto">
            <a:xfrm>
              <a:off x="5797189" y="3885406"/>
              <a:ext cx="6800417" cy="2514600"/>
            </a:xfrm>
            <a:prstGeom prst="rect">
              <a:avLst/>
            </a:prstGeom>
            <a:solidFill>
              <a:srgbClr val="FAFFE5"/>
            </a:solidFill>
            <a:ln w="9525" cap="flat">
              <a:noFill/>
              <a:round/>
              <a:headEnd/>
              <a:tailEnd/>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400" dirty="0">
                  <a:solidFill>
                    <a:srgbClr val="606060"/>
                  </a:solidFill>
                  <a:latin typeface="Arial Narrow" charset="0"/>
                </a:rPr>
                <a:t>BTW, this double-dash is shell standard for “stop processing command line options”</a:t>
              </a:r>
            </a:p>
            <a:p>
              <a:pPr eaLnBrk="1" hangingPunct="1">
                <a:spcBef>
                  <a:spcPts val="1963"/>
                </a:spcBef>
                <a:buClrTx/>
                <a:buFontTx/>
                <a:buNone/>
                <a:defRPr/>
              </a:pPr>
              <a:r>
                <a:rPr lang="en-US" sz="2400" dirty="0">
                  <a:solidFill>
                    <a:srgbClr val="606060"/>
                  </a:solidFill>
                  <a:latin typeface="Arial Narrow" charset="0"/>
                </a:rPr>
                <a:t>Else the later “-150” would be interpreted as -1 -5 -0 options like “</a:t>
              </a:r>
              <a:r>
                <a:rPr lang="en-US" sz="2400" dirty="0" err="1">
                  <a:solidFill>
                    <a:srgbClr val="606060"/>
                  </a:solidFill>
                  <a:latin typeface="Arial Narrow" charset="0"/>
                </a:rPr>
                <a:t>ls</a:t>
              </a:r>
              <a:r>
                <a:rPr lang="en-US" sz="2400" dirty="0">
                  <a:solidFill>
                    <a:srgbClr val="606060"/>
                  </a:solidFill>
                  <a:latin typeface="Arial Narrow" charset="0"/>
                </a:rPr>
                <a:t> –</a:t>
              </a:r>
              <a:r>
                <a:rPr lang="en-US" sz="2400" dirty="0" err="1">
                  <a:solidFill>
                    <a:srgbClr val="606060"/>
                  </a:solidFill>
                  <a:latin typeface="Arial Narrow" charset="0"/>
                </a:rPr>
                <a:t>ltr</a:t>
              </a:r>
              <a:r>
                <a:rPr lang="en-US" sz="2400" dirty="0">
                  <a:solidFill>
                    <a:srgbClr val="606060"/>
                  </a:solidFill>
                  <a:latin typeface="Arial Narrow" charset="0"/>
                </a:rPr>
                <a:t>”.</a:t>
              </a:r>
            </a:p>
            <a:p>
              <a:pPr eaLnBrk="1" hangingPunct="1">
                <a:spcBef>
                  <a:spcPts val="1963"/>
                </a:spcBef>
                <a:buClrTx/>
                <a:buFontTx/>
                <a:buNone/>
                <a:defRPr/>
              </a:pPr>
              <a:r>
                <a:rPr lang="en-US" sz="2400" dirty="0">
                  <a:solidFill>
                    <a:srgbClr val="606060"/>
                  </a:solidFill>
                  <a:latin typeface="Arial Narrow" charset="0"/>
                </a:rPr>
                <a:t>Try to delete a file named “-I”…</a:t>
              </a:r>
            </a:p>
          </p:txBody>
        </p:sp>
        <p:cxnSp>
          <p:nvCxnSpPr>
            <p:cNvPr id="6" name="Straight Arrow Connector 5"/>
            <p:cNvCxnSpPr/>
            <p:nvPr/>
          </p:nvCxnSpPr>
          <p:spPr bwMode="auto">
            <a:xfrm flipH="1" flipV="1">
              <a:off x="7187406" y="3199606"/>
              <a:ext cx="304800" cy="7620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H="1" flipV="1">
              <a:off x="9625806" y="3199606"/>
              <a:ext cx="1447800" cy="838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319" y="159525"/>
            <a:ext cx="2110522" cy="126295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206" y="1415237"/>
            <a:ext cx="2133600" cy="94616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52225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Think of a test beam setup (or your Lab setup) for a moment</a:t>
            </a:r>
          </a:p>
        </p:txBody>
      </p:sp>
      <p:sp>
        <p:nvSpPr>
          <p:cNvPr id="6"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In the “real” experiment that’s running for a few years (think PHENIX, ATLAS, what have you) you are embedded in an environment that supports all sorts of record keeping</a:t>
            </a:r>
          </a:p>
          <a:p>
            <a:pPr eaLnBrk="1" hangingPunct="1">
              <a:spcBef>
                <a:spcPts val="1363"/>
              </a:spcBef>
              <a:buClrTx/>
              <a:buFontTx/>
              <a:buNone/>
              <a:defRPr/>
            </a:pPr>
            <a:r>
              <a:rPr lang="en-US" sz="2800" dirty="0">
                <a:solidFill>
                  <a:srgbClr val="000000"/>
                </a:solidFill>
                <a:latin typeface="Arial Narrow" charset="0"/>
              </a:rPr>
              <a:t>We have the PHENIX run database as an example – we log “everything”, AND there’s infrastructure and support so most people know how to get at it.</a:t>
            </a:r>
          </a:p>
          <a:p>
            <a:pPr eaLnBrk="1" hangingPunct="1">
              <a:spcBef>
                <a:spcPts val="1363"/>
              </a:spcBef>
              <a:buClrTx/>
              <a:buFontTx/>
              <a:buNone/>
              <a:defRPr/>
            </a:pPr>
            <a:r>
              <a:rPr lang="en-US" sz="2800" dirty="0">
                <a:solidFill>
                  <a:srgbClr val="000000"/>
                </a:solidFill>
                <a:latin typeface="Arial Narrow" charset="0"/>
              </a:rPr>
              <a:t>I’m not disputing the need for a database, I’m saying that a test beam or your test lab needs a different kind of “record keeping support” </a:t>
            </a:r>
          </a:p>
          <a:p>
            <a:pPr eaLnBrk="1" hangingPunct="1">
              <a:spcBef>
                <a:spcPts val="1363"/>
              </a:spcBef>
              <a:buClrTx/>
              <a:buFontTx/>
              <a:buNone/>
              <a:defRPr/>
            </a:pPr>
            <a:r>
              <a:rPr lang="en-US" sz="2800" dirty="0">
                <a:solidFill>
                  <a:srgbClr val="000000"/>
                </a:solidFill>
                <a:latin typeface="Arial Narrow" charset="0"/>
              </a:rPr>
              <a:t>What was the temperature? Was the light on? What was the HV? What was the position of that X-Y positioning table? </a:t>
            </a:r>
          </a:p>
          <a:p>
            <a:pPr eaLnBrk="1" hangingPunct="1">
              <a:spcBef>
                <a:spcPts val="1363"/>
              </a:spcBef>
              <a:buClrTx/>
              <a:buFontTx/>
              <a:buNone/>
              <a:defRPr/>
            </a:pPr>
            <a:r>
              <a:rPr lang="en-US" sz="2800" dirty="0">
                <a:solidFill>
                  <a:srgbClr val="000000"/>
                </a:solidFill>
                <a:latin typeface="Arial Narrow" charset="0"/>
              </a:rPr>
              <a:t>A database allows you to search for runs with certain properties. But capturing this information in the raw data file is more flexible and </a:t>
            </a:r>
            <a:r>
              <a:rPr lang="en-US" sz="2800" b="1" dirty="0">
                <a:solidFill>
                  <a:srgbClr val="000000"/>
                </a:solidFill>
                <a:latin typeface="Arial Narrow" charset="0"/>
              </a:rPr>
              <a:t>the data cannot get lost</a:t>
            </a:r>
          </a:p>
          <a:p>
            <a:pPr eaLnBrk="1" hangingPunct="1">
              <a:spcBef>
                <a:spcPts val="1363"/>
              </a:spcBef>
              <a:buClrTx/>
              <a:buFontTx/>
              <a:buNone/>
              <a:defRPr/>
            </a:pPr>
            <a:r>
              <a:rPr lang="en-US" sz="2800" dirty="0">
                <a:solidFill>
                  <a:srgbClr val="000000"/>
                </a:solidFill>
                <a:latin typeface="Arial Narrow" charset="0"/>
              </a:rPr>
              <a:t>I often add a webcam picture to the data so we have a visual confirmation that the detector is in the right place, or something</a:t>
            </a:r>
          </a:p>
          <a:p>
            <a:pPr eaLnBrk="1" hangingPunct="1">
              <a:spcBef>
                <a:spcPts val="1363"/>
              </a:spcBef>
              <a:buClrTx/>
              <a:buFontTx/>
              <a:buNone/>
              <a:defRPr/>
            </a:pPr>
            <a:r>
              <a:rPr lang="en-US" sz="2800" dirty="0">
                <a:solidFill>
                  <a:srgbClr val="000000"/>
                </a:solidFill>
                <a:latin typeface="Arial Narrow" charset="0"/>
              </a:rPr>
              <a:t>A picture captures everything…</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29</a:t>
            </a:fld>
            <a:endParaRPr lang="en-US" dirty="0"/>
          </a:p>
        </p:txBody>
      </p:sp>
      <p:sp>
        <p:nvSpPr>
          <p:cNvPr id="3" name="Rectangle 2"/>
          <p:cNvSpPr/>
          <p:nvPr/>
        </p:nvSpPr>
        <p:spPr>
          <a:xfrm>
            <a:off x="329406" y="227806"/>
            <a:ext cx="7631216" cy="523220"/>
          </a:xfrm>
          <a:prstGeom prst="rect">
            <a:avLst/>
          </a:prstGeom>
        </p:spPr>
        <p:txBody>
          <a:bodyPr wrap="none">
            <a:spAutoFit/>
          </a:bodyPr>
          <a:lstStyle/>
          <a:p>
            <a:r>
              <a:rPr lang="en-US" sz="2800" dirty="0">
                <a:solidFill>
                  <a:srgbClr val="000000"/>
                </a:solidFill>
                <a:latin typeface="Arial Narrow" charset="0"/>
              </a:rPr>
              <a:t>Remember we are talking about a “portable” DAQ here…</a:t>
            </a:r>
            <a:endParaRPr lang="en-US" sz="2800" dirty="0"/>
          </a:p>
        </p:txBody>
      </p:sp>
      <p:grpSp>
        <p:nvGrpSpPr>
          <p:cNvPr id="12" name="Group 11"/>
          <p:cNvGrpSpPr/>
          <p:nvPr/>
        </p:nvGrpSpPr>
        <p:grpSpPr>
          <a:xfrm>
            <a:off x="5587206" y="6704806"/>
            <a:ext cx="4724400" cy="2401907"/>
            <a:chOff x="6806406" y="7695406"/>
            <a:chExt cx="4724400" cy="2401907"/>
          </a:xfrm>
        </p:grpSpPr>
        <p:sp>
          <p:nvSpPr>
            <p:cNvPr id="7" name="Rectangle 6"/>
            <p:cNvSpPr/>
            <p:nvPr/>
          </p:nvSpPr>
          <p:spPr>
            <a:xfrm>
              <a:off x="6806406" y="9143206"/>
              <a:ext cx="4724400" cy="954107"/>
            </a:xfrm>
            <a:prstGeom prst="rect">
              <a:avLst/>
            </a:prstGeom>
            <a:solidFill>
              <a:srgbClr val="FFFF00"/>
            </a:solidFill>
            <a:ln>
              <a:solidFill>
                <a:srgbClr val="008000"/>
              </a:solidFill>
            </a:ln>
          </p:spPr>
          <p:txBody>
            <a:bodyPr wrap="square">
              <a:spAutoFit/>
            </a:bodyPr>
            <a:lstStyle/>
            <a:p>
              <a:r>
                <a:rPr lang="en-US" sz="2800" b="1" dirty="0">
                  <a:solidFill>
                    <a:srgbClr val="800000"/>
                  </a:solidFill>
                  <a:latin typeface="Arial Narrow" charset="0"/>
                </a:rPr>
                <a:t>Remember our concept of being payload agnostic?</a:t>
              </a:r>
              <a:endParaRPr lang="en-US" sz="2800" b="1" dirty="0">
                <a:solidFill>
                  <a:srgbClr val="800000"/>
                </a:solidFill>
              </a:endParaRPr>
            </a:p>
          </p:txBody>
        </p:sp>
        <p:cxnSp>
          <p:nvCxnSpPr>
            <p:cNvPr id="5" name="Straight Arrow Connector 4"/>
            <p:cNvCxnSpPr/>
            <p:nvPr/>
          </p:nvCxnSpPr>
          <p:spPr bwMode="auto">
            <a:xfrm flipV="1">
              <a:off x="10159206" y="7695406"/>
              <a:ext cx="1143000" cy="1295400"/>
            </a:xfrm>
            <a:prstGeom prst="straightConnector1">
              <a:avLst/>
            </a:prstGeom>
            <a:solidFill>
              <a:srgbClr val="00B8FF"/>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78028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What I’ll be talking about today  </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Over the course of your career, you likely see quite a number of different data acquisition systems</a:t>
            </a:r>
          </a:p>
          <a:p>
            <a:pPr eaLnBrk="1" hangingPunct="1">
              <a:spcBef>
                <a:spcPts val="1963"/>
              </a:spcBef>
              <a:buClrTx/>
              <a:buFontTx/>
              <a:buNone/>
              <a:defRPr/>
            </a:pPr>
            <a:r>
              <a:rPr lang="en-US" sz="2600" dirty="0">
                <a:solidFill>
                  <a:srgbClr val="606060"/>
                </a:solidFill>
                <a:latin typeface="Arial Narrow" charset="0"/>
              </a:rPr>
              <a:t>Working at the LHC? Ok, the TDAQ systems are big things with lots of experts.</a:t>
            </a:r>
          </a:p>
          <a:p>
            <a:pPr eaLnBrk="1" hangingPunct="1">
              <a:spcBef>
                <a:spcPts val="1963"/>
              </a:spcBef>
              <a:buClrTx/>
              <a:buFontTx/>
              <a:buNone/>
              <a:defRPr/>
            </a:pPr>
            <a:r>
              <a:rPr lang="en-US" sz="2600" dirty="0">
                <a:solidFill>
                  <a:srgbClr val="606060"/>
                </a:solidFill>
                <a:latin typeface="Arial Narrow" charset="0"/>
              </a:rPr>
              <a:t>Later in your career you might ending up being the person to choose and implement the DAQ system</a:t>
            </a:r>
          </a:p>
          <a:p>
            <a:pPr eaLnBrk="1" hangingPunct="1">
              <a:spcBef>
                <a:spcPts val="1963"/>
              </a:spcBef>
              <a:buClrTx/>
              <a:buFontTx/>
              <a:buNone/>
              <a:defRPr/>
            </a:pPr>
            <a:r>
              <a:rPr lang="en-US" sz="2600" dirty="0">
                <a:solidFill>
                  <a:srgbClr val="606060"/>
                </a:solidFill>
                <a:latin typeface="Arial Narrow" charset="0"/>
              </a:rPr>
              <a:t>Some systems will be flexible, easy to use, adaptable, fun, others…. not so</a:t>
            </a:r>
          </a:p>
          <a:p>
            <a:pPr eaLnBrk="1" hangingPunct="1">
              <a:spcBef>
                <a:spcPts val="1963"/>
              </a:spcBef>
              <a:buClrTx/>
              <a:buFontTx/>
              <a:buNone/>
              <a:defRPr/>
            </a:pPr>
            <a:r>
              <a:rPr lang="en-US" sz="2600" dirty="0">
                <a:solidFill>
                  <a:srgbClr val="606060"/>
                </a:solidFill>
                <a:latin typeface="Arial Narrow" charset="0"/>
              </a:rPr>
              <a:t>I will go through a number of design principles that have served me well</a:t>
            </a:r>
          </a:p>
          <a:p>
            <a:pPr eaLnBrk="1" hangingPunct="1">
              <a:spcBef>
                <a:spcPts val="1963"/>
              </a:spcBef>
              <a:buClrTx/>
              <a:buFontTx/>
              <a:buNone/>
              <a:defRPr/>
            </a:pPr>
            <a:r>
              <a:rPr lang="en-US" sz="2600" dirty="0">
                <a:solidFill>
                  <a:srgbClr val="606060"/>
                </a:solidFill>
                <a:latin typeface="Arial Narrow" charset="0"/>
              </a:rPr>
              <a:t>If you ever get to design one, or (more likely) aid in the selection of an existing one, I hope this will be useful</a:t>
            </a:r>
          </a:p>
          <a:p>
            <a:pPr eaLnBrk="1" hangingPunct="1">
              <a:spcBef>
                <a:spcPts val="1963"/>
              </a:spcBef>
              <a:buClrTx/>
              <a:buFontTx/>
              <a:buNone/>
              <a:defRPr/>
            </a:pPr>
            <a:r>
              <a:rPr lang="en-US" sz="2600" dirty="0">
                <a:solidFill>
                  <a:srgbClr val="606060"/>
                </a:solidFill>
                <a:latin typeface="Arial Narrow" charset="0"/>
              </a:rPr>
              <a:t>( Obviously, my principles will be biased. Do I think my DAQ systems are great? You bet </a:t>
            </a:r>
            <a:r>
              <a:rPr lang="en-US" sz="2600" dirty="0">
                <a:solidFill>
                  <a:srgbClr val="606060"/>
                </a:solidFill>
                <a:latin typeface="Arial Narrow" charset="0"/>
                <a:sym typeface="Wingdings"/>
              </a:rPr>
              <a:t> </a:t>
            </a:r>
            <a:r>
              <a:rPr lang="en-US" sz="2600" dirty="0">
                <a:solidFill>
                  <a:srgbClr val="606060"/>
                </a:solidFill>
                <a:latin typeface="Arial Narrow" charset="0"/>
              </a:rPr>
              <a:t>). </a:t>
            </a:r>
          </a:p>
          <a:p>
            <a:pPr eaLnBrk="1" hangingPunct="1">
              <a:spcBef>
                <a:spcPts val="1963"/>
              </a:spcBef>
              <a:buClrTx/>
              <a:buFontTx/>
              <a:buNone/>
              <a:defRPr/>
            </a:pPr>
            <a:r>
              <a:rPr lang="en-US" sz="2600" dirty="0">
                <a:solidFill>
                  <a:srgbClr val="606060"/>
                </a:solidFill>
                <a:latin typeface="Arial Narrow" charset="0"/>
              </a:rPr>
              <a:t>I also don’t believe in “Do as I say, not as I do…” – I will show you how I implemented things</a:t>
            </a:r>
          </a:p>
          <a:p>
            <a:pPr eaLnBrk="1" hangingPunct="1">
              <a:spcBef>
                <a:spcPts val="1963"/>
              </a:spcBef>
              <a:buClrTx/>
              <a:buFontTx/>
              <a:buNone/>
              <a:defRPr/>
            </a:pPr>
            <a:r>
              <a:rPr lang="en-US" sz="2600" dirty="0">
                <a:solidFill>
                  <a:srgbClr val="606060"/>
                </a:solidFill>
                <a:latin typeface="Arial Narrow" charset="0"/>
              </a:rPr>
              <a:t>I will show you a number of examples to make this more tangible</a:t>
            </a:r>
          </a:p>
          <a:p>
            <a:pPr eaLnBrk="1" hangingPunct="1">
              <a:spcBef>
                <a:spcPts val="1963"/>
              </a:spcBef>
              <a:buClrTx/>
              <a:buFontTx/>
              <a:buNone/>
              <a:defRPr/>
            </a:pPr>
            <a:endParaRPr lang="en-US" sz="26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a:t>
            </a:fld>
            <a:endParaRPr lang="en-US" dirty="0"/>
          </a:p>
        </p:txBody>
      </p:sp>
    </p:spTree>
    <p:extLst>
      <p:ext uri="{BB962C8B-B14F-4D97-AF65-F5344CB8AC3E}">
        <p14:creationId xmlns:p14="http://schemas.microsoft.com/office/powerpoint/2010/main" val="183552273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28600" y="3733006"/>
            <a:ext cx="11149806" cy="4114800"/>
          </a:xfrm>
          <a:prstGeom prst="rect">
            <a:avLst/>
          </a:prstGeom>
          <a:solidFill>
            <a:schemeClr val="bg1">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Reading different things with different Event Types</a:t>
            </a:r>
          </a:p>
        </p:txBody>
      </p:sp>
      <p:sp>
        <p:nvSpPr>
          <p:cNvPr id="6" name="Text Box 2"/>
          <p:cNvSpPr txBox="1">
            <a:spLocks noChangeArrowheads="1"/>
          </p:cNvSpPr>
          <p:nvPr/>
        </p:nvSpPr>
        <p:spPr bwMode="auto">
          <a:xfrm>
            <a:off x="558006" y="2056606"/>
            <a:ext cx="12230100" cy="1828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You would think of the DAQ as “reading your detector”</a:t>
            </a:r>
          </a:p>
          <a:p>
            <a:pPr eaLnBrk="1" hangingPunct="1">
              <a:spcBef>
                <a:spcPts val="1363"/>
              </a:spcBef>
              <a:buClrTx/>
              <a:buFontTx/>
              <a:buNone/>
              <a:defRPr/>
            </a:pPr>
            <a:r>
              <a:rPr lang="en-US" sz="2400" dirty="0">
                <a:solidFill>
                  <a:srgbClr val="000000"/>
                </a:solidFill>
                <a:latin typeface="Arial Narrow" charset="0"/>
              </a:rPr>
              <a:t>Very often, it is necessary to read different things at different times. </a:t>
            </a:r>
          </a:p>
          <a:p>
            <a:pPr eaLnBrk="1" hangingPunct="1">
              <a:spcBef>
                <a:spcPts val="1363"/>
              </a:spcBef>
              <a:buClrTx/>
              <a:buFontTx/>
              <a:buNone/>
              <a:defRPr/>
            </a:pPr>
            <a:r>
              <a:rPr lang="en-US" sz="2400" dirty="0">
                <a:solidFill>
                  <a:srgbClr val="000000"/>
                </a:solidFill>
                <a:latin typeface="Arial Narrow" charset="0"/>
              </a:rPr>
              <a:t>Let’s go to the CERN-SPS (or the BNL AGS) for an example:</a:t>
            </a:r>
          </a:p>
        </p:txBody>
      </p:sp>
      <p:sp>
        <p:nvSpPr>
          <p:cNvPr id="4" name="Slide Number Placeholder 2"/>
          <p:cNvSpPr txBox="1">
            <a:spLocks/>
          </p:cNvSpPr>
          <p:nvPr/>
        </p:nvSpPr>
        <p:spPr>
          <a:xfrm>
            <a:off x="9638506" y="7333456"/>
            <a:ext cx="579438" cy="361950"/>
          </a:xfrm>
          <a:prstGeom prst="rect">
            <a:avLst/>
          </a:prstGeom>
        </p:spPr>
        <p:txBody>
          <a:bodyPr/>
          <a:ls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a:lstStyle>
          <a:p>
            <a:fld id="{41FA9752-ECAF-564C-9404-19D8FD692C88}" type="slidenum">
              <a:rPr lang="en-GB" smtClean="0"/>
              <a:pPr/>
              <a:t>30</a:t>
            </a:fld>
            <a:endParaRPr lang="en-GB"/>
          </a:p>
        </p:txBody>
      </p:sp>
      <p:grpSp>
        <p:nvGrpSpPr>
          <p:cNvPr id="13" name="Group 9"/>
          <p:cNvGrpSpPr>
            <a:grpSpLocks/>
          </p:cNvGrpSpPr>
          <p:nvPr/>
        </p:nvGrpSpPr>
        <p:grpSpPr bwMode="auto">
          <a:xfrm>
            <a:off x="3396456" y="5196681"/>
            <a:ext cx="4673600" cy="2390775"/>
            <a:chOff x="1252" y="2638"/>
            <a:chExt cx="2944" cy="1506"/>
          </a:xfrm>
        </p:grpSpPr>
        <p:sp>
          <p:nvSpPr>
            <p:cNvPr id="14" name="Line 10"/>
            <p:cNvSpPr>
              <a:spLocks noChangeShapeType="1"/>
            </p:cNvSpPr>
            <p:nvPr/>
          </p:nvSpPr>
          <p:spPr bwMode="auto">
            <a:xfrm>
              <a:off x="236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5" name="Line 11"/>
            <p:cNvSpPr>
              <a:spLocks noChangeShapeType="1"/>
            </p:cNvSpPr>
            <p:nvPr/>
          </p:nvSpPr>
          <p:spPr bwMode="auto">
            <a:xfrm>
              <a:off x="240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6" name="Line 12"/>
            <p:cNvSpPr>
              <a:spLocks noChangeShapeType="1"/>
            </p:cNvSpPr>
            <p:nvPr/>
          </p:nvSpPr>
          <p:spPr bwMode="auto">
            <a:xfrm>
              <a:off x="245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7" name="Line 13"/>
            <p:cNvSpPr>
              <a:spLocks noChangeShapeType="1"/>
            </p:cNvSpPr>
            <p:nvPr/>
          </p:nvSpPr>
          <p:spPr bwMode="auto">
            <a:xfrm>
              <a:off x="249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8" name="Line 14"/>
            <p:cNvSpPr>
              <a:spLocks noChangeShapeType="1"/>
            </p:cNvSpPr>
            <p:nvPr/>
          </p:nvSpPr>
          <p:spPr bwMode="auto">
            <a:xfrm>
              <a:off x="256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9" name="Line 15"/>
            <p:cNvSpPr>
              <a:spLocks noChangeShapeType="1"/>
            </p:cNvSpPr>
            <p:nvPr/>
          </p:nvSpPr>
          <p:spPr bwMode="auto">
            <a:xfrm>
              <a:off x="261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0" name="Line 16"/>
            <p:cNvSpPr>
              <a:spLocks noChangeShapeType="1"/>
            </p:cNvSpPr>
            <p:nvPr/>
          </p:nvSpPr>
          <p:spPr bwMode="auto">
            <a:xfrm>
              <a:off x="265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1" name="Line 17"/>
            <p:cNvSpPr>
              <a:spLocks noChangeShapeType="1"/>
            </p:cNvSpPr>
            <p:nvPr/>
          </p:nvSpPr>
          <p:spPr bwMode="auto">
            <a:xfrm>
              <a:off x="270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2" name="Line 18"/>
            <p:cNvSpPr>
              <a:spLocks noChangeShapeType="1"/>
            </p:cNvSpPr>
            <p:nvPr/>
          </p:nvSpPr>
          <p:spPr bwMode="auto">
            <a:xfrm>
              <a:off x="274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3" name="Line 19"/>
            <p:cNvSpPr>
              <a:spLocks noChangeShapeType="1"/>
            </p:cNvSpPr>
            <p:nvPr/>
          </p:nvSpPr>
          <p:spPr bwMode="auto">
            <a:xfrm>
              <a:off x="279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4" name="Line 20"/>
            <p:cNvSpPr>
              <a:spLocks noChangeShapeType="1"/>
            </p:cNvSpPr>
            <p:nvPr/>
          </p:nvSpPr>
          <p:spPr bwMode="auto">
            <a:xfrm>
              <a:off x="2836"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5" name="Line 21"/>
            <p:cNvSpPr>
              <a:spLocks noChangeShapeType="1"/>
            </p:cNvSpPr>
            <p:nvPr/>
          </p:nvSpPr>
          <p:spPr bwMode="auto">
            <a:xfrm>
              <a:off x="290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2"/>
            <p:cNvSpPr>
              <a:spLocks noChangeShapeType="1"/>
            </p:cNvSpPr>
            <p:nvPr/>
          </p:nvSpPr>
          <p:spPr bwMode="auto">
            <a:xfrm>
              <a:off x="2950"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3"/>
            <p:cNvSpPr>
              <a:spLocks noChangeShapeType="1"/>
            </p:cNvSpPr>
            <p:nvPr/>
          </p:nvSpPr>
          <p:spPr bwMode="auto">
            <a:xfrm>
              <a:off x="299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4"/>
            <p:cNvSpPr>
              <a:spLocks noChangeShapeType="1"/>
            </p:cNvSpPr>
            <p:nvPr/>
          </p:nvSpPr>
          <p:spPr bwMode="auto">
            <a:xfrm>
              <a:off x="306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5"/>
            <p:cNvSpPr>
              <a:spLocks noChangeShapeType="1"/>
            </p:cNvSpPr>
            <p:nvPr/>
          </p:nvSpPr>
          <p:spPr bwMode="auto">
            <a:xfrm>
              <a:off x="310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0" name="Line 26"/>
            <p:cNvSpPr>
              <a:spLocks noChangeShapeType="1"/>
            </p:cNvSpPr>
            <p:nvPr/>
          </p:nvSpPr>
          <p:spPr bwMode="auto">
            <a:xfrm>
              <a:off x="315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1" name="Line 27"/>
            <p:cNvSpPr>
              <a:spLocks noChangeShapeType="1"/>
            </p:cNvSpPr>
            <p:nvPr/>
          </p:nvSpPr>
          <p:spPr bwMode="auto">
            <a:xfrm>
              <a:off x="319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 name="Line 28"/>
            <p:cNvSpPr>
              <a:spLocks noChangeShapeType="1"/>
            </p:cNvSpPr>
            <p:nvPr/>
          </p:nvSpPr>
          <p:spPr bwMode="auto">
            <a:xfrm>
              <a:off x="326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3" name="Line 29"/>
            <p:cNvSpPr>
              <a:spLocks noChangeShapeType="1"/>
            </p:cNvSpPr>
            <p:nvPr/>
          </p:nvSpPr>
          <p:spPr bwMode="auto">
            <a:xfrm>
              <a:off x="331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0"/>
            <p:cNvSpPr>
              <a:spLocks noChangeShapeType="1"/>
            </p:cNvSpPr>
            <p:nvPr/>
          </p:nvSpPr>
          <p:spPr bwMode="auto">
            <a:xfrm>
              <a:off x="335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1"/>
            <p:cNvSpPr>
              <a:spLocks noChangeShapeType="1"/>
            </p:cNvSpPr>
            <p:nvPr/>
          </p:nvSpPr>
          <p:spPr bwMode="auto">
            <a:xfrm>
              <a:off x="340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2"/>
            <p:cNvSpPr>
              <a:spLocks noChangeShapeType="1"/>
            </p:cNvSpPr>
            <p:nvPr/>
          </p:nvSpPr>
          <p:spPr bwMode="auto">
            <a:xfrm>
              <a:off x="344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3"/>
            <p:cNvSpPr>
              <a:spLocks noChangeShapeType="1"/>
            </p:cNvSpPr>
            <p:nvPr/>
          </p:nvSpPr>
          <p:spPr bwMode="auto">
            <a:xfrm>
              <a:off x="349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8" name="Line 34"/>
            <p:cNvSpPr>
              <a:spLocks noChangeShapeType="1"/>
            </p:cNvSpPr>
            <p:nvPr/>
          </p:nvSpPr>
          <p:spPr bwMode="auto">
            <a:xfrm>
              <a:off x="353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9" name="Line 35"/>
            <p:cNvSpPr>
              <a:spLocks noChangeShapeType="1"/>
            </p:cNvSpPr>
            <p:nvPr/>
          </p:nvSpPr>
          <p:spPr bwMode="auto">
            <a:xfrm>
              <a:off x="360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0" name="Line 36"/>
            <p:cNvSpPr>
              <a:spLocks noChangeShapeType="1"/>
            </p:cNvSpPr>
            <p:nvPr/>
          </p:nvSpPr>
          <p:spPr bwMode="auto">
            <a:xfrm>
              <a:off x="365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1" name="Text Box 37"/>
            <p:cNvSpPr txBox="1">
              <a:spLocks noChangeArrowheads="1"/>
            </p:cNvSpPr>
            <p:nvPr/>
          </p:nvSpPr>
          <p:spPr bwMode="auto">
            <a:xfrm>
              <a:off x="2319" y="3165"/>
              <a:ext cx="1395" cy="979"/>
            </a:xfrm>
            <a:prstGeom prst="rect">
              <a:avLst/>
            </a:prstGeom>
            <a:noFill/>
            <a:ln w="36720" cap="sq">
              <a:solidFill>
                <a:srgbClr val="FF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Data Events</a:t>
              </a:r>
            </a:p>
            <a:p>
              <a:pPr>
                <a:lnSpc>
                  <a:spcPct val="110000"/>
                </a:lnSpc>
                <a:spcBef>
                  <a:spcPts val="750"/>
                </a:spcBef>
                <a:buClrTx/>
                <a:buFontTx/>
                <a:buNone/>
              </a:pPr>
              <a:r>
                <a:rPr lang="en-GB" sz="2000" b="1" dirty="0">
                  <a:latin typeface="Arial Narrow" charset="0"/>
                </a:rPr>
                <a:t>Read your detector channels, ADCs, TDCs...</a:t>
              </a:r>
            </a:p>
          </p:txBody>
        </p:sp>
        <p:sp>
          <p:nvSpPr>
            <p:cNvPr id="42" name="Line 38"/>
            <p:cNvSpPr>
              <a:spLocks noChangeShapeType="1"/>
            </p:cNvSpPr>
            <p:nvPr/>
          </p:nvSpPr>
          <p:spPr bwMode="auto">
            <a:xfrm>
              <a:off x="125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3" name="Line 39"/>
            <p:cNvSpPr>
              <a:spLocks noChangeShapeType="1"/>
            </p:cNvSpPr>
            <p:nvPr/>
          </p:nvSpPr>
          <p:spPr bwMode="auto">
            <a:xfrm>
              <a:off x="147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
            <p:cNvSpPr>
              <a:spLocks noChangeShapeType="1"/>
            </p:cNvSpPr>
            <p:nvPr/>
          </p:nvSpPr>
          <p:spPr bwMode="auto">
            <a:xfrm>
              <a:off x="172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1"/>
            <p:cNvSpPr>
              <a:spLocks noChangeShapeType="1"/>
            </p:cNvSpPr>
            <p:nvPr/>
          </p:nvSpPr>
          <p:spPr bwMode="auto">
            <a:xfrm>
              <a:off x="186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2"/>
            <p:cNvSpPr>
              <a:spLocks noChangeShapeType="1"/>
            </p:cNvSpPr>
            <p:nvPr/>
          </p:nvSpPr>
          <p:spPr bwMode="auto">
            <a:xfrm>
              <a:off x="195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3"/>
            <p:cNvSpPr>
              <a:spLocks noChangeShapeType="1"/>
            </p:cNvSpPr>
            <p:nvPr/>
          </p:nvSpPr>
          <p:spPr bwMode="auto">
            <a:xfrm>
              <a:off x="209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4"/>
            <p:cNvSpPr>
              <a:spLocks noChangeShapeType="1"/>
            </p:cNvSpPr>
            <p:nvPr/>
          </p:nvSpPr>
          <p:spPr bwMode="auto">
            <a:xfrm>
              <a:off x="3970"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5"/>
            <p:cNvSpPr>
              <a:spLocks noChangeShapeType="1"/>
            </p:cNvSpPr>
            <p:nvPr/>
          </p:nvSpPr>
          <p:spPr bwMode="auto">
            <a:xfrm>
              <a:off x="419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0" name="Group 46"/>
          <p:cNvGrpSpPr>
            <a:grpSpLocks/>
          </p:cNvGrpSpPr>
          <p:nvPr/>
        </p:nvGrpSpPr>
        <p:grpSpPr bwMode="auto">
          <a:xfrm>
            <a:off x="2174081" y="5195094"/>
            <a:ext cx="2803525" cy="2152650"/>
            <a:chOff x="482" y="2637"/>
            <a:chExt cx="1766" cy="1356"/>
          </a:xfrm>
        </p:grpSpPr>
        <p:sp>
          <p:nvSpPr>
            <p:cNvPr id="51" name="Line 47"/>
            <p:cNvSpPr>
              <a:spLocks noChangeShapeType="1"/>
            </p:cNvSpPr>
            <p:nvPr/>
          </p:nvSpPr>
          <p:spPr bwMode="auto">
            <a:xfrm>
              <a:off x="2246" y="2637"/>
              <a:ext cx="0" cy="427"/>
            </a:xfrm>
            <a:prstGeom prst="line">
              <a:avLst/>
            </a:prstGeom>
            <a:noFill/>
            <a:ln w="54720" cap="sq">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52" name="Text Box 48"/>
            <p:cNvSpPr txBox="1">
              <a:spLocks noChangeArrowheads="1"/>
            </p:cNvSpPr>
            <p:nvPr/>
          </p:nvSpPr>
          <p:spPr bwMode="auto">
            <a:xfrm>
              <a:off x="482" y="3165"/>
              <a:ext cx="1570" cy="828"/>
            </a:xfrm>
            <a:prstGeom prst="rect">
              <a:avLst/>
            </a:prstGeom>
            <a:noFill/>
            <a:ln w="36720" cap="sq">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Spill-On event</a:t>
              </a:r>
            </a:p>
            <a:p>
              <a:pPr>
                <a:lnSpc>
                  <a:spcPct val="110000"/>
                </a:lnSpc>
                <a:spcBef>
                  <a:spcPts val="750"/>
                </a:spcBef>
                <a:buClrTx/>
                <a:buFontTx/>
                <a:buNone/>
              </a:pPr>
              <a:r>
                <a:rPr lang="en-GB" sz="2000" b="1" dirty="0">
                  <a:latin typeface="Arial Narrow" charset="0"/>
                </a:rPr>
                <a:t>Read and clear </a:t>
              </a:r>
              <a:r>
                <a:rPr lang="en-GB" sz="2000" b="1" dirty="0" err="1">
                  <a:latin typeface="Arial Narrow" charset="0"/>
                </a:rPr>
                <a:t>scalers</a:t>
              </a:r>
              <a:endParaRPr lang="en-GB" sz="2000" b="1" dirty="0">
                <a:latin typeface="Arial Narrow" charset="0"/>
              </a:endParaRPr>
            </a:p>
            <a:p>
              <a:pPr>
                <a:lnSpc>
                  <a:spcPct val="110000"/>
                </a:lnSpc>
                <a:spcBef>
                  <a:spcPts val="750"/>
                </a:spcBef>
                <a:buClrTx/>
                <a:buFontTx/>
                <a:buNone/>
              </a:pPr>
              <a:r>
                <a:rPr lang="en-GB" sz="2000" b="1" dirty="0">
                  <a:latin typeface="Arial Narrow" charset="0"/>
                </a:rPr>
                <a:t>Flush buffers</a:t>
              </a:r>
            </a:p>
          </p:txBody>
        </p:sp>
        <p:sp>
          <p:nvSpPr>
            <p:cNvPr id="53" name="Line 49"/>
            <p:cNvSpPr>
              <a:spLocks noChangeShapeType="1"/>
            </p:cNvSpPr>
            <p:nvPr/>
          </p:nvSpPr>
          <p:spPr bwMode="auto">
            <a:xfrm flipH="1">
              <a:off x="2011" y="3068"/>
              <a:ext cx="238" cy="109"/>
            </a:xfrm>
            <a:prstGeom prst="line">
              <a:avLst/>
            </a:prstGeom>
            <a:noFill/>
            <a:ln w="54720" cap="sq">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4" name="Group 50"/>
          <p:cNvGrpSpPr>
            <a:grpSpLocks/>
          </p:cNvGrpSpPr>
          <p:nvPr/>
        </p:nvGrpSpPr>
        <p:grpSpPr bwMode="auto">
          <a:xfrm>
            <a:off x="7392194" y="5196681"/>
            <a:ext cx="2924175" cy="2486025"/>
            <a:chOff x="3769" y="2638"/>
            <a:chExt cx="1842" cy="1566"/>
          </a:xfrm>
        </p:grpSpPr>
        <p:sp>
          <p:nvSpPr>
            <p:cNvPr id="55" name="Line 51"/>
            <p:cNvSpPr>
              <a:spLocks noChangeShapeType="1"/>
            </p:cNvSpPr>
            <p:nvPr/>
          </p:nvSpPr>
          <p:spPr bwMode="auto">
            <a:xfrm>
              <a:off x="3769" y="2638"/>
              <a:ext cx="0" cy="427"/>
            </a:xfrm>
            <a:prstGeom prst="line">
              <a:avLst/>
            </a:prstGeom>
            <a:noFill/>
            <a:ln w="54720" cap="sq">
              <a:solidFill>
                <a:srgbClr val="0047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56" name="Text Box 52"/>
            <p:cNvSpPr txBox="1">
              <a:spLocks noChangeArrowheads="1"/>
            </p:cNvSpPr>
            <p:nvPr/>
          </p:nvSpPr>
          <p:spPr bwMode="auto">
            <a:xfrm>
              <a:off x="3952" y="3165"/>
              <a:ext cx="1659" cy="1039"/>
            </a:xfrm>
            <a:prstGeom prst="rect">
              <a:avLst/>
            </a:prstGeom>
            <a:noFill/>
            <a:ln w="36720" cap="sq">
              <a:solidFill>
                <a:srgbClr val="0047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Spill-Off event</a:t>
              </a:r>
            </a:p>
            <a:p>
              <a:pPr>
                <a:lnSpc>
                  <a:spcPct val="110000"/>
                </a:lnSpc>
                <a:spcBef>
                  <a:spcPts val="750"/>
                </a:spcBef>
                <a:buClrTx/>
                <a:buFontTx/>
                <a:buNone/>
              </a:pPr>
              <a:r>
                <a:rPr lang="en-GB" sz="2000" b="1" dirty="0">
                  <a:latin typeface="Arial Narrow" charset="0"/>
                </a:rPr>
                <a:t>Read and clear </a:t>
              </a:r>
              <a:r>
                <a:rPr lang="en-GB" sz="2000" b="1" dirty="0" err="1">
                  <a:latin typeface="Arial Narrow" charset="0"/>
                </a:rPr>
                <a:t>scalers</a:t>
              </a:r>
              <a:endParaRPr lang="en-GB" sz="2000" b="1" dirty="0">
                <a:latin typeface="Arial Narrow" charset="0"/>
              </a:endParaRPr>
            </a:p>
            <a:p>
              <a:pPr>
                <a:lnSpc>
                  <a:spcPct val="110000"/>
                </a:lnSpc>
                <a:spcBef>
                  <a:spcPts val="750"/>
                </a:spcBef>
                <a:buClrTx/>
                <a:buFontTx/>
                <a:buNone/>
              </a:pPr>
              <a:r>
                <a:rPr lang="en-GB" sz="2000" b="1" dirty="0">
                  <a:latin typeface="Arial Narrow" charset="0"/>
                </a:rPr>
                <a:t>(allows spill intensity-based corrections)</a:t>
              </a:r>
            </a:p>
          </p:txBody>
        </p:sp>
        <p:sp>
          <p:nvSpPr>
            <p:cNvPr id="57" name="Line 53"/>
            <p:cNvSpPr>
              <a:spLocks noChangeShapeType="1"/>
            </p:cNvSpPr>
            <p:nvPr/>
          </p:nvSpPr>
          <p:spPr bwMode="auto">
            <a:xfrm>
              <a:off x="3769" y="3069"/>
              <a:ext cx="121" cy="109"/>
            </a:xfrm>
            <a:prstGeom prst="line">
              <a:avLst/>
            </a:prstGeom>
            <a:noFill/>
            <a:ln w="54720" cap="sq">
              <a:solidFill>
                <a:srgbClr val="0047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 name="Group 4"/>
          <p:cNvGrpSpPr/>
          <p:nvPr/>
        </p:nvGrpSpPr>
        <p:grpSpPr>
          <a:xfrm>
            <a:off x="558006" y="4961731"/>
            <a:ext cx="10591800" cy="912814"/>
            <a:chOff x="558006" y="4961731"/>
            <a:chExt cx="10591800" cy="912814"/>
          </a:xfrm>
        </p:grpSpPr>
        <p:sp>
          <p:nvSpPr>
            <p:cNvPr id="59" name="Line 55"/>
            <p:cNvSpPr>
              <a:spLocks noChangeShapeType="1"/>
            </p:cNvSpPr>
            <p:nvPr/>
          </p:nvSpPr>
          <p:spPr bwMode="auto">
            <a:xfrm>
              <a:off x="1775619" y="5196682"/>
              <a:ext cx="0" cy="677863"/>
            </a:xfrm>
            <a:prstGeom prst="line">
              <a:avLst/>
            </a:prstGeom>
            <a:noFill/>
            <a:ln w="54720" cap="sq">
              <a:solidFill>
                <a:srgbClr val="99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0" name="Text Box 56"/>
            <p:cNvSpPr txBox="1">
              <a:spLocks noChangeArrowheads="1"/>
            </p:cNvSpPr>
            <p:nvPr/>
          </p:nvSpPr>
          <p:spPr bwMode="auto">
            <a:xfrm>
              <a:off x="558006" y="4988719"/>
              <a:ext cx="1270000" cy="752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Begin-run event</a:t>
              </a:r>
            </a:p>
          </p:txBody>
        </p:sp>
        <p:sp>
          <p:nvSpPr>
            <p:cNvPr id="61" name="Line 57"/>
            <p:cNvSpPr>
              <a:spLocks noChangeShapeType="1"/>
            </p:cNvSpPr>
            <p:nvPr/>
          </p:nvSpPr>
          <p:spPr bwMode="auto">
            <a:xfrm>
              <a:off x="9697244" y="5196682"/>
              <a:ext cx="0" cy="677863"/>
            </a:xfrm>
            <a:prstGeom prst="line">
              <a:avLst/>
            </a:prstGeom>
            <a:noFill/>
            <a:ln w="54720" cap="sq">
              <a:solidFill>
                <a:srgbClr val="FF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2" name="Text Box 58"/>
            <p:cNvSpPr txBox="1">
              <a:spLocks noChangeArrowheads="1"/>
            </p:cNvSpPr>
            <p:nvPr/>
          </p:nvSpPr>
          <p:spPr bwMode="auto">
            <a:xfrm>
              <a:off x="9879806" y="4961731"/>
              <a:ext cx="1270000" cy="752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End-run event</a:t>
              </a:r>
            </a:p>
          </p:txBody>
        </p:sp>
      </p:grpSp>
      <p:grpSp>
        <p:nvGrpSpPr>
          <p:cNvPr id="63" name="Group 59"/>
          <p:cNvGrpSpPr>
            <a:grpSpLocks/>
          </p:cNvGrpSpPr>
          <p:nvPr/>
        </p:nvGrpSpPr>
        <p:grpSpPr bwMode="auto">
          <a:xfrm>
            <a:off x="1737519" y="3656806"/>
            <a:ext cx="8697912" cy="1322387"/>
            <a:chOff x="207" y="1755"/>
            <a:chExt cx="5479" cy="833"/>
          </a:xfrm>
        </p:grpSpPr>
        <p:sp>
          <p:nvSpPr>
            <p:cNvPr id="64" name="Text Box 60"/>
            <p:cNvSpPr txBox="1">
              <a:spLocks noChangeArrowheads="1"/>
            </p:cNvSpPr>
            <p:nvPr/>
          </p:nvSpPr>
          <p:spPr bwMode="auto">
            <a:xfrm>
              <a:off x="432" y="2324"/>
              <a:ext cx="891" cy="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extraction</a:t>
              </a:r>
            </a:p>
          </p:txBody>
        </p:sp>
        <p:grpSp>
          <p:nvGrpSpPr>
            <p:cNvPr id="65" name="Group 61"/>
            <p:cNvGrpSpPr>
              <a:grpSpLocks/>
            </p:cNvGrpSpPr>
            <p:nvPr/>
          </p:nvGrpSpPr>
          <p:grpSpPr bwMode="auto">
            <a:xfrm>
              <a:off x="207" y="1755"/>
              <a:ext cx="5479" cy="568"/>
              <a:chOff x="207" y="1755"/>
              <a:chExt cx="5479" cy="568"/>
            </a:xfrm>
          </p:grpSpPr>
          <p:grpSp>
            <p:nvGrpSpPr>
              <p:cNvPr id="66" name="Group 62"/>
              <p:cNvGrpSpPr>
                <a:grpSpLocks/>
              </p:cNvGrpSpPr>
              <p:nvPr/>
            </p:nvGrpSpPr>
            <p:grpSpPr bwMode="auto">
              <a:xfrm>
                <a:off x="240" y="2007"/>
                <a:ext cx="551" cy="290"/>
                <a:chOff x="240" y="2007"/>
                <a:chExt cx="551" cy="290"/>
              </a:xfrm>
            </p:grpSpPr>
            <p:sp>
              <p:nvSpPr>
                <p:cNvPr id="106" name="Line 63"/>
                <p:cNvSpPr>
                  <a:spLocks noChangeShapeType="1"/>
                </p:cNvSpPr>
                <p:nvPr/>
              </p:nvSpPr>
              <p:spPr bwMode="auto">
                <a:xfrm>
                  <a:off x="240"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7" name="Line 64"/>
                <p:cNvSpPr>
                  <a:spLocks noChangeShapeType="1"/>
                </p:cNvSpPr>
                <p:nvPr/>
              </p:nvSpPr>
              <p:spPr bwMode="auto">
                <a:xfrm>
                  <a:off x="539" y="2008"/>
                  <a:ext cx="179"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8" name="Line 65"/>
                <p:cNvSpPr>
                  <a:spLocks noChangeShapeType="1"/>
                </p:cNvSpPr>
                <p:nvPr/>
              </p:nvSpPr>
              <p:spPr bwMode="auto">
                <a:xfrm flipH="1">
                  <a:off x="474"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9" name="Line 66"/>
                <p:cNvSpPr>
                  <a:spLocks noChangeShapeType="1"/>
                </p:cNvSpPr>
                <p:nvPr/>
              </p:nvSpPr>
              <p:spPr bwMode="auto">
                <a:xfrm flipH="1" flipV="1">
                  <a:off x="720"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7" name="Group 67"/>
              <p:cNvGrpSpPr>
                <a:grpSpLocks/>
              </p:cNvGrpSpPr>
              <p:nvPr/>
            </p:nvGrpSpPr>
            <p:grpSpPr bwMode="auto">
              <a:xfrm>
                <a:off x="791" y="2007"/>
                <a:ext cx="551" cy="290"/>
                <a:chOff x="791" y="2007"/>
                <a:chExt cx="551" cy="290"/>
              </a:xfrm>
            </p:grpSpPr>
            <p:sp>
              <p:nvSpPr>
                <p:cNvPr id="102" name="Line 68"/>
                <p:cNvSpPr>
                  <a:spLocks noChangeShapeType="1"/>
                </p:cNvSpPr>
                <p:nvPr/>
              </p:nvSpPr>
              <p:spPr bwMode="auto">
                <a:xfrm>
                  <a:off x="791"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3" name="Line 69"/>
                <p:cNvSpPr>
                  <a:spLocks noChangeShapeType="1"/>
                </p:cNvSpPr>
                <p:nvPr/>
              </p:nvSpPr>
              <p:spPr bwMode="auto">
                <a:xfrm>
                  <a:off x="1091" y="2008"/>
                  <a:ext cx="179"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4" name="Line 70"/>
                <p:cNvSpPr>
                  <a:spLocks noChangeShapeType="1"/>
                </p:cNvSpPr>
                <p:nvPr/>
              </p:nvSpPr>
              <p:spPr bwMode="auto">
                <a:xfrm flipH="1">
                  <a:off x="1026"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5" name="Line 71"/>
                <p:cNvSpPr>
                  <a:spLocks noChangeShapeType="1"/>
                </p:cNvSpPr>
                <p:nvPr/>
              </p:nvSpPr>
              <p:spPr bwMode="auto">
                <a:xfrm flipH="1" flipV="1">
                  <a:off x="1271"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8" name="Group 72"/>
              <p:cNvGrpSpPr>
                <a:grpSpLocks/>
              </p:cNvGrpSpPr>
              <p:nvPr/>
            </p:nvGrpSpPr>
            <p:grpSpPr bwMode="auto">
              <a:xfrm>
                <a:off x="1343" y="2007"/>
                <a:ext cx="551" cy="290"/>
                <a:chOff x="1343" y="2007"/>
                <a:chExt cx="551" cy="290"/>
              </a:xfrm>
            </p:grpSpPr>
            <p:sp>
              <p:nvSpPr>
                <p:cNvPr id="98" name="Line 73"/>
                <p:cNvSpPr>
                  <a:spLocks noChangeShapeType="1"/>
                </p:cNvSpPr>
                <p:nvPr/>
              </p:nvSpPr>
              <p:spPr bwMode="auto">
                <a:xfrm>
                  <a:off x="1343" y="2298"/>
                  <a:ext cx="239"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9" name="Line 74"/>
                <p:cNvSpPr>
                  <a:spLocks noChangeShapeType="1"/>
                </p:cNvSpPr>
                <p:nvPr/>
              </p:nvSpPr>
              <p:spPr bwMode="auto">
                <a:xfrm>
                  <a:off x="1643"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0" name="Line 75"/>
                <p:cNvSpPr>
                  <a:spLocks noChangeShapeType="1"/>
                </p:cNvSpPr>
                <p:nvPr/>
              </p:nvSpPr>
              <p:spPr bwMode="auto">
                <a:xfrm flipH="1">
                  <a:off x="1577"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1" name="Line 76"/>
                <p:cNvSpPr>
                  <a:spLocks noChangeShapeType="1"/>
                </p:cNvSpPr>
                <p:nvPr/>
              </p:nvSpPr>
              <p:spPr bwMode="auto">
                <a:xfrm flipH="1" flipV="1">
                  <a:off x="182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9" name="Group 77"/>
              <p:cNvGrpSpPr>
                <a:grpSpLocks/>
              </p:cNvGrpSpPr>
              <p:nvPr/>
            </p:nvGrpSpPr>
            <p:grpSpPr bwMode="auto">
              <a:xfrm>
                <a:off x="1895" y="2007"/>
                <a:ext cx="551" cy="290"/>
                <a:chOff x="1895" y="2007"/>
                <a:chExt cx="551" cy="290"/>
              </a:xfrm>
            </p:grpSpPr>
            <p:sp>
              <p:nvSpPr>
                <p:cNvPr id="94" name="Line 78"/>
                <p:cNvSpPr>
                  <a:spLocks noChangeShapeType="1"/>
                </p:cNvSpPr>
                <p:nvPr/>
              </p:nvSpPr>
              <p:spPr bwMode="auto">
                <a:xfrm>
                  <a:off x="1895"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5" name="Line 79"/>
                <p:cNvSpPr>
                  <a:spLocks noChangeShapeType="1"/>
                </p:cNvSpPr>
                <p:nvPr/>
              </p:nvSpPr>
              <p:spPr bwMode="auto">
                <a:xfrm>
                  <a:off x="2196"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6" name="Line 80"/>
                <p:cNvSpPr>
                  <a:spLocks noChangeShapeType="1"/>
                </p:cNvSpPr>
                <p:nvPr/>
              </p:nvSpPr>
              <p:spPr bwMode="auto">
                <a:xfrm flipH="1">
                  <a:off x="2130"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7" name="Line 81"/>
                <p:cNvSpPr>
                  <a:spLocks noChangeShapeType="1"/>
                </p:cNvSpPr>
                <p:nvPr/>
              </p:nvSpPr>
              <p:spPr bwMode="auto">
                <a:xfrm flipH="1" flipV="1">
                  <a:off x="2375"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70" name="Text Box 82"/>
              <p:cNvSpPr txBox="1">
                <a:spLocks noChangeArrowheads="1"/>
              </p:cNvSpPr>
              <p:nvPr/>
            </p:nvSpPr>
            <p:spPr bwMode="auto">
              <a:xfrm>
                <a:off x="207" y="1755"/>
                <a:ext cx="753" cy="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acceleration</a:t>
                </a:r>
              </a:p>
            </p:txBody>
          </p:sp>
          <p:grpSp>
            <p:nvGrpSpPr>
              <p:cNvPr id="71" name="Group 83"/>
              <p:cNvGrpSpPr>
                <a:grpSpLocks/>
              </p:cNvGrpSpPr>
              <p:nvPr/>
            </p:nvGrpSpPr>
            <p:grpSpPr bwMode="auto">
              <a:xfrm>
                <a:off x="2439" y="2007"/>
                <a:ext cx="551" cy="290"/>
                <a:chOff x="2439" y="2007"/>
                <a:chExt cx="551" cy="290"/>
              </a:xfrm>
            </p:grpSpPr>
            <p:sp>
              <p:nvSpPr>
                <p:cNvPr id="90" name="Line 84"/>
                <p:cNvSpPr>
                  <a:spLocks noChangeShapeType="1"/>
                </p:cNvSpPr>
                <p:nvPr/>
              </p:nvSpPr>
              <p:spPr bwMode="auto">
                <a:xfrm>
                  <a:off x="2439" y="2298"/>
                  <a:ext cx="239"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1" name="Line 85"/>
                <p:cNvSpPr>
                  <a:spLocks noChangeShapeType="1"/>
                </p:cNvSpPr>
                <p:nvPr/>
              </p:nvSpPr>
              <p:spPr bwMode="auto">
                <a:xfrm>
                  <a:off x="2739"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2" name="Line 86"/>
                <p:cNvSpPr>
                  <a:spLocks noChangeShapeType="1"/>
                </p:cNvSpPr>
                <p:nvPr/>
              </p:nvSpPr>
              <p:spPr bwMode="auto">
                <a:xfrm flipH="1">
                  <a:off x="2674"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3" name="Line 87"/>
                <p:cNvSpPr>
                  <a:spLocks noChangeShapeType="1"/>
                </p:cNvSpPr>
                <p:nvPr/>
              </p:nvSpPr>
              <p:spPr bwMode="auto">
                <a:xfrm flipH="1" flipV="1">
                  <a:off x="2919"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2" name="Group 88"/>
              <p:cNvGrpSpPr>
                <a:grpSpLocks/>
              </p:cNvGrpSpPr>
              <p:nvPr/>
            </p:nvGrpSpPr>
            <p:grpSpPr bwMode="auto">
              <a:xfrm>
                <a:off x="2991" y="2007"/>
                <a:ext cx="551" cy="290"/>
                <a:chOff x="2991" y="2007"/>
                <a:chExt cx="551" cy="290"/>
              </a:xfrm>
            </p:grpSpPr>
            <p:sp>
              <p:nvSpPr>
                <p:cNvPr id="86" name="Line 89"/>
                <p:cNvSpPr>
                  <a:spLocks noChangeShapeType="1"/>
                </p:cNvSpPr>
                <p:nvPr/>
              </p:nvSpPr>
              <p:spPr bwMode="auto">
                <a:xfrm>
                  <a:off x="2991"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7" name="Line 90"/>
                <p:cNvSpPr>
                  <a:spLocks noChangeShapeType="1"/>
                </p:cNvSpPr>
                <p:nvPr/>
              </p:nvSpPr>
              <p:spPr bwMode="auto">
                <a:xfrm>
                  <a:off x="3292"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8" name="Line 91"/>
                <p:cNvSpPr>
                  <a:spLocks noChangeShapeType="1"/>
                </p:cNvSpPr>
                <p:nvPr/>
              </p:nvSpPr>
              <p:spPr bwMode="auto">
                <a:xfrm flipH="1">
                  <a:off x="3226"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9" name="Line 92"/>
                <p:cNvSpPr>
                  <a:spLocks noChangeShapeType="1"/>
                </p:cNvSpPr>
                <p:nvPr/>
              </p:nvSpPr>
              <p:spPr bwMode="auto">
                <a:xfrm flipH="1" flipV="1">
                  <a:off x="3471"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3" name="Group 93"/>
              <p:cNvGrpSpPr>
                <a:grpSpLocks/>
              </p:cNvGrpSpPr>
              <p:nvPr/>
            </p:nvGrpSpPr>
            <p:grpSpPr bwMode="auto">
              <a:xfrm>
                <a:off x="3543" y="2007"/>
                <a:ext cx="551" cy="290"/>
                <a:chOff x="3543" y="2007"/>
                <a:chExt cx="551" cy="290"/>
              </a:xfrm>
            </p:grpSpPr>
            <p:sp>
              <p:nvSpPr>
                <p:cNvPr id="82" name="Line 94"/>
                <p:cNvSpPr>
                  <a:spLocks noChangeShapeType="1"/>
                </p:cNvSpPr>
                <p:nvPr/>
              </p:nvSpPr>
              <p:spPr bwMode="auto">
                <a:xfrm>
                  <a:off x="3543"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3" name="Line 95"/>
                <p:cNvSpPr>
                  <a:spLocks noChangeShapeType="1"/>
                </p:cNvSpPr>
                <p:nvPr/>
              </p:nvSpPr>
              <p:spPr bwMode="auto">
                <a:xfrm>
                  <a:off x="3843" y="2008"/>
                  <a:ext cx="17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4" name="Line 96"/>
                <p:cNvSpPr>
                  <a:spLocks noChangeShapeType="1"/>
                </p:cNvSpPr>
                <p:nvPr/>
              </p:nvSpPr>
              <p:spPr bwMode="auto">
                <a:xfrm flipH="1">
                  <a:off x="3777"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5" name="Line 97"/>
                <p:cNvSpPr>
                  <a:spLocks noChangeShapeType="1"/>
                </p:cNvSpPr>
                <p:nvPr/>
              </p:nvSpPr>
              <p:spPr bwMode="auto">
                <a:xfrm flipH="1" flipV="1">
                  <a:off x="402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4" name="Group 98"/>
              <p:cNvGrpSpPr>
                <a:grpSpLocks/>
              </p:cNvGrpSpPr>
              <p:nvPr/>
            </p:nvGrpSpPr>
            <p:grpSpPr bwMode="auto">
              <a:xfrm>
                <a:off x="4095" y="2007"/>
                <a:ext cx="548" cy="290"/>
                <a:chOff x="4095" y="2007"/>
                <a:chExt cx="548" cy="290"/>
              </a:xfrm>
            </p:grpSpPr>
            <p:sp>
              <p:nvSpPr>
                <p:cNvPr id="78" name="Line 99"/>
                <p:cNvSpPr>
                  <a:spLocks noChangeShapeType="1"/>
                </p:cNvSpPr>
                <p:nvPr/>
              </p:nvSpPr>
              <p:spPr bwMode="auto">
                <a:xfrm>
                  <a:off x="4095"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9" name="Line 100"/>
                <p:cNvSpPr>
                  <a:spLocks noChangeShapeType="1"/>
                </p:cNvSpPr>
                <p:nvPr/>
              </p:nvSpPr>
              <p:spPr bwMode="auto">
                <a:xfrm>
                  <a:off x="4394" y="2008"/>
                  <a:ext cx="17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0" name="Line 101"/>
                <p:cNvSpPr>
                  <a:spLocks noChangeShapeType="1"/>
                </p:cNvSpPr>
                <p:nvPr/>
              </p:nvSpPr>
              <p:spPr bwMode="auto">
                <a:xfrm flipH="1">
                  <a:off x="4329"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1" name="Line 102"/>
                <p:cNvSpPr>
                  <a:spLocks noChangeShapeType="1"/>
                </p:cNvSpPr>
                <p:nvPr/>
              </p:nvSpPr>
              <p:spPr bwMode="auto">
                <a:xfrm flipH="1" flipV="1">
                  <a:off x="457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75" name="Line 103"/>
              <p:cNvSpPr>
                <a:spLocks noChangeShapeType="1"/>
              </p:cNvSpPr>
              <p:nvPr/>
            </p:nvSpPr>
            <p:spPr bwMode="auto">
              <a:xfrm flipH="1">
                <a:off x="280" y="1972"/>
                <a:ext cx="165" cy="324"/>
              </a:xfrm>
              <a:prstGeom prst="line">
                <a:avLst/>
              </a:prstGeom>
              <a:noFill/>
              <a:ln w="18360" cap="sq">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6" name="Line 104"/>
              <p:cNvSpPr>
                <a:spLocks noChangeShapeType="1"/>
              </p:cNvSpPr>
              <p:nvPr/>
            </p:nvSpPr>
            <p:spPr bwMode="auto">
              <a:xfrm flipH="1" flipV="1">
                <a:off x="614" y="2059"/>
                <a:ext cx="65" cy="265"/>
              </a:xfrm>
              <a:prstGeom prst="line">
                <a:avLst/>
              </a:prstGeom>
              <a:noFill/>
              <a:ln w="18360" cap="sq">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7" name="Text Box 105"/>
              <p:cNvSpPr txBox="1">
                <a:spLocks noChangeArrowheads="1"/>
              </p:cNvSpPr>
              <p:nvPr/>
            </p:nvSpPr>
            <p:spPr bwMode="auto">
              <a:xfrm>
                <a:off x="4695" y="1983"/>
                <a:ext cx="991" cy="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SPS or AGS</a:t>
                </a:r>
              </a:p>
            </p:txBody>
          </p:sp>
        </p:grpSp>
      </p:grpSp>
      <p:sp>
        <p:nvSpPr>
          <p:cNvPr id="110" name="Text Box 2"/>
          <p:cNvSpPr txBox="1">
            <a:spLocks noChangeArrowheads="1"/>
          </p:cNvSpPr>
          <p:nvPr/>
        </p:nvSpPr>
        <p:spPr bwMode="auto">
          <a:xfrm>
            <a:off x="177006" y="7847806"/>
            <a:ext cx="122301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In addition to your data, you need information about the spill itself – each one is different</a:t>
            </a:r>
          </a:p>
          <a:p>
            <a:pPr eaLnBrk="1" hangingPunct="1">
              <a:spcBef>
                <a:spcPts val="1363"/>
              </a:spcBef>
              <a:buClrTx/>
              <a:buFontTx/>
              <a:buNone/>
              <a:defRPr/>
            </a:pPr>
            <a:r>
              <a:rPr lang="en-US" sz="2400" dirty="0">
                <a:solidFill>
                  <a:srgbClr val="000000"/>
                </a:solidFill>
                <a:latin typeface="Arial Narrow" charset="0"/>
              </a:rPr>
              <a:t>You need to make intensity-dependent corrections on a spill-by-spill basis</a:t>
            </a:r>
          </a:p>
          <a:p>
            <a:pPr eaLnBrk="1" hangingPunct="1">
              <a:spcBef>
                <a:spcPts val="1363"/>
              </a:spcBef>
              <a:buClrTx/>
              <a:buFontTx/>
              <a:buNone/>
              <a:defRPr/>
            </a:pPr>
            <a:r>
              <a:rPr lang="en-US" sz="2400" dirty="0">
                <a:solidFill>
                  <a:srgbClr val="000000"/>
                </a:solidFill>
                <a:latin typeface="Arial Narrow" charset="0"/>
              </a:rPr>
              <a:t>So you put some signals on </a:t>
            </a:r>
            <a:r>
              <a:rPr lang="en-US" sz="2400" dirty="0" err="1">
                <a:solidFill>
                  <a:srgbClr val="000000"/>
                </a:solidFill>
                <a:latin typeface="Arial Narrow" charset="0"/>
              </a:rPr>
              <a:t>scalers</a:t>
            </a:r>
            <a:r>
              <a:rPr lang="en-US" sz="2400" dirty="0">
                <a:solidFill>
                  <a:srgbClr val="000000"/>
                </a:solidFill>
                <a:latin typeface="Arial Narrow" charset="0"/>
              </a:rPr>
              <a:t> and get an idea about the intensity, dead times, microstructures, </a:t>
            </a:r>
            <a:r>
              <a:rPr lang="en-US" sz="2400" dirty="0" err="1">
                <a:solidFill>
                  <a:srgbClr val="000000"/>
                </a:solidFill>
                <a:latin typeface="Arial Narrow" charset="0"/>
              </a:rPr>
              <a:t>etc</a:t>
            </a:r>
            <a:endParaRPr lang="en-US" sz="2400" dirty="0">
              <a:solidFill>
                <a:srgbClr val="000000"/>
              </a:solidFill>
              <a:latin typeface="Arial Narrow" charset="0"/>
            </a:endParaRPr>
          </a:p>
        </p:txBody>
      </p:sp>
      <p:grpSp>
        <p:nvGrpSpPr>
          <p:cNvPr id="37888" name="Group 37887"/>
          <p:cNvGrpSpPr/>
          <p:nvPr/>
        </p:nvGrpSpPr>
        <p:grpSpPr>
          <a:xfrm>
            <a:off x="3237706" y="4685506"/>
            <a:ext cx="5178425" cy="841375"/>
            <a:chOff x="3237706" y="4685506"/>
            <a:chExt cx="5178425" cy="841375"/>
          </a:xfrm>
        </p:grpSpPr>
        <p:grpSp>
          <p:nvGrpSpPr>
            <p:cNvPr id="7" name="Group 3"/>
            <p:cNvGrpSpPr>
              <a:grpSpLocks/>
            </p:cNvGrpSpPr>
            <p:nvPr/>
          </p:nvGrpSpPr>
          <p:grpSpPr bwMode="auto">
            <a:xfrm>
              <a:off x="3237706" y="5061744"/>
              <a:ext cx="5178425" cy="465137"/>
              <a:chOff x="1152" y="2553"/>
              <a:chExt cx="3262" cy="293"/>
            </a:xfrm>
          </p:grpSpPr>
          <p:sp>
            <p:nvSpPr>
              <p:cNvPr id="8" name="Line 4"/>
              <p:cNvSpPr>
                <a:spLocks noChangeShapeType="1"/>
              </p:cNvSpPr>
              <p:nvPr/>
            </p:nvSpPr>
            <p:spPr bwMode="auto">
              <a:xfrm>
                <a:off x="1152" y="2844"/>
                <a:ext cx="987"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 name="Line 5"/>
              <p:cNvSpPr>
                <a:spLocks noChangeShapeType="1"/>
              </p:cNvSpPr>
              <p:nvPr/>
            </p:nvSpPr>
            <p:spPr bwMode="auto">
              <a:xfrm>
                <a:off x="2308" y="2553"/>
                <a:ext cx="138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 name="Line 6"/>
              <p:cNvSpPr>
                <a:spLocks noChangeShapeType="1"/>
              </p:cNvSpPr>
              <p:nvPr/>
            </p:nvSpPr>
            <p:spPr bwMode="auto">
              <a:xfrm>
                <a:off x="3843" y="2845"/>
                <a:ext cx="571"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1" name="Line 7"/>
              <p:cNvSpPr>
                <a:spLocks noChangeShapeType="1"/>
              </p:cNvSpPr>
              <p:nvPr/>
            </p:nvSpPr>
            <p:spPr bwMode="auto">
              <a:xfrm flipH="1">
                <a:off x="2129" y="2561"/>
                <a:ext cx="155" cy="279"/>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2" name="Line 8"/>
              <p:cNvSpPr>
                <a:spLocks noChangeShapeType="1"/>
              </p:cNvSpPr>
              <p:nvPr/>
            </p:nvSpPr>
            <p:spPr bwMode="auto">
              <a:xfrm flipH="1" flipV="1">
                <a:off x="3699" y="2552"/>
                <a:ext cx="155" cy="295"/>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111" name="Text Box 60"/>
            <p:cNvSpPr txBox="1">
              <a:spLocks noChangeArrowheads="1"/>
            </p:cNvSpPr>
            <p:nvPr/>
          </p:nvSpPr>
          <p:spPr bwMode="auto">
            <a:xfrm>
              <a:off x="5849144" y="4685506"/>
              <a:ext cx="1414462" cy="419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“spill”</a:t>
              </a:r>
            </a:p>
          </p:txBody>
        </p:sp>
      </p:grpSp>
      <p:sp>
        <p:nvSpPr>
          <p:cNvPr id="2" name="Slide Number Placeholder 1"/>
          <p:cNvSpPr>
            <a:spLocks noGrp="1"/>
          </p:cNvSpPr>
          <p:nvPr>
            <p:ph type="sldNum" sz="quarter" idx="4"/>
          </p:nvPr>
        </p:nvSpPr>
        <p:spPr/>
        <p:txBody>
          <a:bodyPr/>
          <a:lstStyle/>
          <a:p>
            <a:fld id="{7D854EC2-8F58-5C4F-8AEB-33CAAE66C4BD}" type="slidenum">
              <a:rPr lang="en-US" smtClean="0"/>
              <a:t>30</a:t>
            </a:fld>
            <a:endParaRPr lang="en-US" dirty="0"/>
          </a:p>
        </p:txBody>
      </p:sp>
      <p:sp>
        <p:nvSpPr>
          <p:cNvPr id="37890" name="Oval 37889"/>
          <p:cNvSpPr/>
          <p:nvPr/>
        </p:nvSpPr>
        <p:spPr bwMode="auto">
          <a:xfrm>
            <a:off x="76200" y="4495006"/>
            <a:ext cx="2005806" cy="1828800"/>
          </a:xfrm>
          <a:prstGeom prst="ellipse">
            <a:avLst/>
          </a:prstGeom>
          <a:noFill/>
          <a:ln w="76200" cap="flat" cmpd="sng" algn="ctr">
            <a:solidFill>
              <a:schemeClr val="accent1">
                <a:lumMod val="60000"/>
                <a:lumOff val="4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Tree>
    <p:extLst>
      <p:ext uri="{BB962C8B-B14F-4D97-AF65-F5344CB8AC3E}">
        <p14:creationId xmlns:p14="http://schemas.microsoft.com/office/powerpoint/2010/main" val="10489424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8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789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Remember this?</a:t>
            </a:r>
          </a:p>
        </p:txBody>
      </p:sp>
      <p:sp>
        <p:nvSpPr>
          <p:cNvPr id="6" name="Text Box 2"/>
          <p:cNvSpPr txBox="1">
            <a:spLocks noChangeArrowheads="1"/>
          </p:cNvSpPr>
          <p:nvPr/>
        </p:nvSpPr>
        <p:spPr bwMode="auto">
          <a:xfrm>
            <a:off x="329406" y="1980406"/>
            <a:ext cx="122301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This was our typed-in example from before</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2894806"/>
            <a:ext cx="12573000" cy="2133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140 3</a:t>
            </a:r>
          </a:p>
          <a:p>
            <a:pPr eaLnBrk="1" hangingPunct="1">
              <a:spcBef>
                <a:spcPts val="1963"/>
              </a:spcBef>
              <a:buClrTx/>
              <a:buFontTx/>
              <a:buNone/>
              <a:defRPr/>
            </a:pPr>
            <a:endParaRPr lang="en-US" sz="2200" dirty="0">
              <a:solidFill>
                <a:srgbClr val="606060"/>
              </a:solidFill>
              <a:latin typeface="Courier"/>
              <a:cs typeface="Courier"/>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31</a:t>
            </a:fld>
            <a:endParaRPr lang="en-US" dirty="0"/>
          </a:p>
        </p:txBody>
      </p:sp>
    </p:spTree>
    <p:extLst>
      <p:ext uri="{BB962C8B-B14F-4D97-AF65-F5344CB8AC3E}">
        <p14:creationId xmlns:p14="http://schemas.microsoft.com/office/powerpoint/2010/main" val="14128305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Setup Script</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Now you got yourself a setup script as I advertised before, call it, say,</a:t>
            </a:r>
          </a:p>
          <a:p>
            <a:pPr eaLnBrk="1" hangingPunct="1">
              <a:spcBef>
                <a:spcPts val="1963"/>
              </a:spcBef>
              <a:buClrTx/>
              <a:buFontTx/>
              <a:buNone/>
              <a:defRPr/>
            </a:pPr>
            <a:r>
              <a:rPr lang="en-US" sz="2800" dirty="0">
                <a:solidFill>
                  <a:srgbClr val="000000"/>
                </a:solidFill>
                <a:latin typeface="Arial Narrow" charset="0"/>
                <a:cs typeface="Arial Narrow"/>
              </a:rPr>
              <a:t>“</a:t>
            </a:r>
            <a:r>
              <a:rPr lang="en-US" sz="2800" dirty="0" err="1">
                <a:solidFill>
                  <a:srgbClr val="000000"/>
                </a:solidFill>
                <a:latin typeface="Arial Narrow" charset="0"/>
                <a:cs typeface="Arial Narrow"/>
              </a:rPr>
              <a:t>setup.sh</a:t>
            </a:r>
            <a:r>
              <a:rPr lang="en-US" sz="2800" dirty="0">
                <a:solidFill>
                  <a:srgbClr val="000000"/>
                </a:solidFill>
                <a:latin typeface="Arial Narrow" charset="0"/>
                <a:cs typeface="Arial Narrow"/>
              </a:rPr>
              <a:t>”</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3656806"/>
            <a:ext cx="12573000" cy="2133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/bin/</a:t>
            </a:r>
            <a:r>
              <a:rPr lang="en-US" sz="2200" dirty="0" err="1">
                <a:solidFill>
                  <a:srgbClr val="0000FF"/>
                </a:solidFill>
                <a:latin typeface="Courier"/>
                <a:cs typeface="Courier"/>
              </a:rPr>
              <a:t>sh</a:t>
            </a:r>
            <a:endParaRPr lang="en-US" sz="2200" dirty="0">
              <a:solidFill>
                <a:srgbClr val="0000FF"/>
              </a:solidFill>
              <a:latin typeface="Courier"/>
              <a:cs typeface="Courier"/>
            </a:endParaRPr>
          </a:p>
          <a:p>
            <a:pPr eaLnBrk="1" hangingPunct="1">
              <a:spcBef>
                <a:spcPts val="19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140 3</a:t>
            </a:r>
          </a:p>
          <a:p>
            <a:pPr eaLnBrk="1" hangingPunct="1">
              <a:spcBef>
                <a:spcPts val="1963"/>
              </a:spcBef>
              <a:buClrTx/>
              <a:buFontTx/>
              <a:buNone/>
              <a:defRPr/>
            </a:pPr>
            <a:endParaRPr lang="en-US" sz="2200" dirty="0">
              <a:solidFill>
                <a:srgbClr val="606060"/>
              </a:solidFill>
              <a:latin typeface="Courier"/>
              <a:cs typeface="Courier"/>
            </a:endParaRPr>
          </a:p>
        </p:txBody>
      </p:sp>
      <p:sp>
        <p:nvSpPr>
          <p:cNvPr id="7" name="Text Box 2"/>
          <p:cNvSpPr txBox="1">
            <a:spLocks noChangeArrowheads="1"/>
          </p:cNvSpPr>
          <p:nvPr/>
        </p:nvSpPr>
        <p:spPr bwMode="auto">
          <a:xfrm>
            <a:off x="519906" y="62476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Make it executable and you can re-initialize your DAQ each time the same way</a:t>
            </a:r>
            <a:endParaRPr lang="en-US" sz="2800" dirty="0">
              <a:solidFill>
                <a:srgbClr val="000000"/>
              </a:solidFill>
              <a:latin typeface="Arial Narrow"/>
              <a:cs typeface="Arial Narrow"/>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32</a:t>
            </a:fld>
            <a:endParaRPr lang="en-US" dirty="0"/>
          </a:p>
        </p:txBody>
      </p:sp>
    </p:spTree>
    <p:extLst>
      <p:ext uri="{BB962C8B-B14F-4D97-AF65-F5344CB8AC3E}">
        <p14:creationId xmlns:p14="http://schemas.microsoft.com/office/powerpoint/2010/main" val="376066469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Capturing the setup script for posterity</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add this very setup script file into our begin-run event for posterity</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4190206"/>
            <a:ext cx="12573000" cy="25908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/bin/</a:t>
            </a:r>
            <a:r>
              <a:rPr lang="en-US" sz="2200" dirty="0" err="1">
                <a:solidFill>
                  <a:srgbClr val="0000FF"/>
                </a:solidFill>
                <a:latin typeface="Courier"/>
                <a:cs typeface="Courier"/>
              </a:rPr>
              <a:t>sh</a:t>
            </a:r>
            <a:endParaRPr lang="en-US" sz="2200" dirty="0">
              <a:solidFill>
                <a:srgbClr val="0000FF"/>
              </a:solidFill>
              <a:latin typeface="Courier"/>
              <a:cs typeface="Courier"/>
            </a:endParaRPr>
          </a:p>
          <a:p>
            <a:pPr eaLnBrk="1" hangingPunct="1">
              <a:spcBef>
                <a:spcPts val="1963"/>
              </a:spcBef>
              <a:buClrTx/>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800000"/>
                </a:solidFill>
                <a:latin typeface="Courier"/>
                <a:cs typeface="Courier"/>
              </a:rPr>
              <a:t>device_file</a:t>
            </a:r>
            <a:r>
              <a:rPr lang="en-US" sz="2200" dirty="0">
                <a:solidFill>
                  <a:srgbClr val="0000FF"/>
                </a:solidFill>
                <a:latin typeface="Courier"/>
                <a:cs typeface="Courier"/>
              </a:rPr>
              <a:t> 9 900 ”$0”</a:t>
            </a:r>
          </a:p>
          <a:p>
            <a:pPr eaLnBrk="1" hangingPunct="1">
              <a:spcBef>
                <a:spcPts val="19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140 3</a:t>
            </a:r>
          </a:p>
          <a:p>
            <a:pPr eaLnBrk="1" hangingPunct="1">
              <a:spcBef>
                <a:spcPts val="1963"/>
              </a:spcBef>
              <a:buClrTx/>
              <a:buFontTx/>
              <a:buNone/>
              <a:defRPr/>
            </a:pPr>
            <a:endParaRPr lang="en-US" sz="2200" dirty="0">
              <a:solidFill>
                <a:srgbClr val="606060"/>
              </a:solidFill>
              <a:latin typeface="Courier"/>
              <a:cs typeface="Courier"/>
            </a:endParaRPr>
          </a:p>
        </p:txBody>
      </p:sp>
      <p:sp>
        <p:nvSpPr>
          <p:cNvPr id="7" name="Text Box 2"/>
          <p:cNvSpPr txBox="1">
            <a:spLocks noChangeArrowheads="1"/>
          </p:cNvSpPr>
          <p:nvPr/>
        </p:nvSpPr>
        <p:spPr bwMode="auto">
          <a:xfrm>
            <a:off x="329406" y="73906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So this gets added as packet with id 900 in the begin-run</a:t>
            </a:r>
          </a:p>
          <a:p>
            <a:pPr eaLnBrk="1" hangingPunct="1">
              <a:spcBef>
                <a:spcPts val="1963"/>
              </a:spcBef>
              <a:buClrTx/>
              <a:buFontTx/>
              <a:buNone/>
              <a:defRPr/>
            </a:pPr>
            <a:r>
              <a:rPr lang="en-US" sz="2800" dirty="0">
                <a:solidFill>
                  <a:srgbClr val="000000"/>
                </a:solidFill>
                <a:latin typeface="Arial Narrow" charset="0"/>
                <a:cs typeface="Arial Narrow"/>
              </a:rPr>
              <a:t>It’s not quite right yet - $0 is usually just “</a:t>
            </a:r>
            <a:r>
              <a:rPr lang="en-US" sz="2800" dirty="0" err="1">
                <a:solidFill>
                  <a:srgbClr val="000000"/>
                </a:solidFill>
                <a:latin typeface="Arial Narrow" charset="0"/>
                <a:cs typeface="Arial Narrow"/>
              </a:rPr>
              <a:t>setup.sh</a:t>
            </a:r>
            <a:r>
              <a:rPr lang="en-US" sz="2800" dirty="0">
                <a:solidFill>
                  <a:srgbClr val="000000"/>
                </a:solidFill>
                <a:latin typeface="Arial Narrow" charset="0"/>
                <a:cs typeface="Arial Narrow"/>
              </a:rPr>
              <a:t>”, so the server may not be able to find it. </a:t>
            </a:r>
          </a:p>
          <a:p>
            <a:pPr eaLnBrk="1" hangingPunct="1">
              <a:spcBef>
                <a:spcPts val="1963"/>
              </a:spcBef>
              <a:buClrTx/>
              <a:buFontTx/>
              <a:buNone/>
              <a:defRPr/>
            </a:pPr>
            <a:r>
              <a:rPr lang="en-US" sz="2800" dirty="0">
                <a:solidFill>
                  <a:srgbClr val="000000"/>
                </a:solidFill>
                <a:latin typeface="Arial Narrow" charset="0"/>
                <a:cs typeface="Arial Narrow"/>
              </a:rPr>
              <a:t>We need the name with a full path!</a:t>
            </a:r>
            <a:endParaRPr lang="en-US" sz="2800" dirty="0">
              <a:solidFill>
                <a:srgbClr val="000000"/>
              </a:solidFill>
              <a:latin typeface="Arial Narrow"/>
              <a:cs typeface="Arial Narrow"/>
            </a:endParaRPr>
          </a:p>
        </p:txBody>
      </p:sp>
      <p:sp>
        <p:nvSpPr>
          <p:cNvPr id="8" name="Rectangle 7"/>
          <p:cNvSpPr/>
          <p:nvPr/>
        </p:nvSpPr>
        <p:spPr>
          <a:xfrm>
            <a:off x="30726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This “device” captures a file as text into a packet</a:t>
            </a:r>
            <a:endParaRPr lang="en-US" sz="2400" dirty="0"/>
          </a:p>
        </p:txBody>
      </p:sp>
      <p:cxnSp>
        <p:nvCxnSpPr>
          <p:cNvPr id="9" name="Straight Arrow Connector 8"/>
          <p:cNvCxnSpPr/>
          <p:nvPr/>
        </p:nvCxnSpPr>
        <p:spPr bwMode="auto">
          <a:xfrm>
            <a:off x="5358606" y="4037806"/>
            <a:ext cx="0" cy="7620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Rectangle 10"/>
          <p:cNvSpPr/>
          <p:nvPr/>
        </p:nvSpPr>
        <p:spPr>
          <a:xfrm>
            <a:off x="61968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This “9” is the event type of the beg-run</a:t>
            </a:r>
            <a:endParaRPr lang="en-US" sz="2400" dirty="0"/>
          </a:p>
        </p:txBody>
      </p:sp>
      <p:cxnSp>
        <p:nvCxnSpPr>
          <p:cNvPr id="12" name="Straight Arrow Connector 11"/>
          <p:cNvCxnSpPr/>
          <p:nvPr/>
        </p:nvCxnSpPr>
        <p:spPr bwMode="auto">
          <a:xfrm flipH="1">
            <a:off x="6958806" y="4037806"/>
            <a:ext cx="533400" cy="8382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Rectangle 14"/>
          <p:cNvSpPr/>
          <p:nvPr/>
        </p:nvSpPr>
        <p:spPr>
          <a:xfrm>
            <a:off x="92448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And this refers to the name of the file itself</a:t>
            </a:r>
            <a:endParaRPr lang="en-US" sz="2400" dirty="0"/>
          </a:p>
        </p:txBody>
      </p:sp>
      <p:cxnSp>
        <p:nvCxnSpPr>
          <p:cNvPr id="16" name="Straight Arrow Connector 15"/>
          <p:cNvCxnSpPr/>
          <p:nvPr/>
        </p:nvCxnSpPr>
        <p:spPr bwMode="auto">
          <a:xfrm flipH="1">
            <a:off x="8406606" y="3961606"/>
            <a:ext cx="1371600" cy="9144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p:txBody>
          <a:bodyPr/>
          <a:lstStyle/>
          <a:p>
            <a:fld id="{7D854EC2-8F58-5C4F-8AEB-33CAAE66C4BD}" type="slidenum">
              <a:rPr lang="en-US" smtClean="0"/>
              <a:t>33</a:t>
            </a:fld>
            <a:endParaRPr lang="en-US" dirty="0"/>
          </a:p>
        </p:txBody>
      </p:sp>
    </p:spTree>
    <p:extLst>
      <p:ext uri="{BB962C8B-B14F-4D97-AF65-F5344CB8AC3E}">
        <p14:creationId xmlns:p14="http://schemas.microsoft.com/office/powerpoint/2010/main" val="33365859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Expanding the $0 to a full filename</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The 3 lines expand the file to a full filename</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3504406"/>
            <a:ext cx="12573000" cy="41910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200" dirty="0">
                <a:solidFill>
                  <a:srgbClr val="0000FF"/>
                </a:solidFill>
                <a:latin typeface="Courier"/>
                <a:cs typeface="Courier"/>
              </a:rPr>
              <a:t>#! /bin/</a:t>
            </a:r>
            <a:r>
              <a:rPr lang="en-US" sz="2200" dirty="0" err="1">
                <a:solidFill>
                  <a:srgbClr val="0000FF"/>
                </a:solidFill>
                <a:latin typeface="Courier"/>
                <a:cs typeface="Courier"/>
              </a:rPr>
              <a:t>sh</a:t>
            </a:r>
            <a:endParaRPr lang="en-US" sz="2200" dirty="0">
              <a:solidFill>
                <a:srgbClr val="0000FF"/>
              </a:solidFill>
              <a:latin typeface="Courier"/>
              <a:cs typeface="Courier"/>
            </a:endParaRPr>
          </a:p>
          <a:p>
            <a:pPr eaLnBrk="1" hangingPunct="1">
              <a:spcBef>
                <a:spcPts val="763"/>
              </a:spcBef>
              <a:buClrTx/>
              <a:buFontTx/>
              <a:buNone/>
              <a:defRPr/>
            </a:pPr>
            <a:endParaRPr lang="en-US" sz="2200" dirty="0">
              <a:solidFill>
                <a:srgbClr val="0000FF"/>
              </a:solidFill>
              <a:latin typeface="Courier"/>
              <a:cs typeface="Courier"/>
            </a:endParaRPr>
          </a:p>
          <a:p>
            <a:pPr eaLnBrk="1" hangingPunct="1">
              <a:spcBef>
                <a:spcPts val="763"/>
              </a:spcBef>
              <a:buClrTx/>
              <a:buFontTx/>
              <a:buNone/>
              <a:defRPr/>
            </a:pPr>
            <a:r>
              <a:rPr lang="en-US" sz="2200" dirty="0">
                <a:solidFill>
                  <a:srgbClr val="800000"/>
                </a:solidFill>
                <a:latin typeface="Courier"/>
                <a:cs typeface="Courier"/>
              </a:rPr>
              <a:t>D=`</a:t>
            </a:r>
            <a:r>
              <a:rPr lang="en-US" sz="2200" dirty="0" err="1">
                <a:solidFill>
                  <a:srgbClr val="800000"/>
                </a:solidFill>
                <a:latin typeface="Courier"/>
                <a:cs typeface="Courier"/>
              </a:rPr>
              <a:t>dirname</a:t>
            </a:r>
            <a:r>
              <a:rPr lang="en-US" sz="2200" dirty="0">
                <a:solidFill>
                  <a:srgbClr val="800000"/>
                </a:solidFill>
                <a:latin typeface="Courier"/>
                <a:cs typeface="Courier"/>
              </a:rPr>
              <a:t> "$0"`</a:t>
            </a:r>
          </a:p>
          <a:p>
            <a:pPr eaLnBrk="1" hangingPunct="1">
              <a:spcBef>
                <a:spcPts val="763"/>
              </a:spcBef>
              <a:buClrTx/>
              <a:buFontTx/>
              <a:buNone/>
              <a:defRPr/>
            </a:pPr>
            <a:r>
              <a:rPr lang="en-US" sz="2200" dirty="0">
                <a:solidFill>
                  <a:srgbClr val="800000"/>
                </a:solidFill>
                <a:latin typeface="Courier"/>
                <a:cs typeface="Courier"/>
              </a:rPr>
              <a:t>B=`</a:t>
            </a:r>
            <a:r>
              <a:rPr lang="en-US" sz="2200" dirty="0" err="1">
                <a:solidFill>
                  <a:srgbClr val="800000"/>
                </a:solidFill>
                <a:latin typeface="Courier"/>
                <a:cs typeface="Courier"/>
              </a:rPr>
              <a:t>basename</a:t>
            </a:r>
            <a:r>
              <a:rPr lang="en-US" sz="2200" dirty="0">
                <a:solidFill>
                  <a:srgbClr val="800000"/>
                </a:solidFill>
                <a:latin typeface="Courier"/>
                <a:cs typeface="Courier"/>
              </a:rPr>
              <a:t> "$0"`</a:t>
            </a:r>
          </a:p>
          <a:p>
            <a:pPr eaLnBrk="1" hangingPunct="1">
              <a:spcBef>
                <a:spcPts val="763"/>
              </a:spcBef>
              <a:buClrTx/>
              <a:buFontTx/>
              <a:buNone/>
              <a:defRPr/>
            </a:pPr>
            <a:r>
              <a:rPr lang="en-US" sz="2200" dirty="0">
                <a:solidFill>
                  <a:srgbClr val="800000"/>
                </a:solidFill>
                <a:latin typeface="Courier"/>
                <a:cs typeface="Courier"/>
              </a:rPr>
              <a:t>MYSELF="`cd \"$D\" 2&gt;/</a:t>
            </a:r>
            <a:r>
              <a:rPr lang="en-US" sz="2200" dirty="0" err="1">
                <a:solidFill>
                  <a:srgbClr val="800000"/>
                </a:solidFill>
                <a:latin typeface="Courier"/>
                <a:cs typeface="Courier"/>
              </a:rPr>
              <a:t>dev</a:t>
            </a:r>
            <a:r>
              <a:rPr lang="en-US" sz="2200" dirty="0">
                <a:solidFill>
                  <a:srgbClr val="800000"/>
                </a:solidFill>
                <a:latin typeface="Courier"/>
                <a:cs typeface="Courier"/>
              </a:rPr>
              <a:t>/null &amp;&amp; </a:t>
            </a:r>
            <a:r>
              <a:rPr lang="en-US" sz="2200" dirty="0" err="1">
                <a:solidFill>
                  <a:srgbClr val="800000"/>
                </a:solidFill>
                <a:latin typeface="Courier"/>
                <a:cs typeface="Courier"/>
              </a:rPr>
              <a:t>pwd</a:t>
            </a:r>
            <a:r>
              <a:rPr lang="en-US" sz="2200" dirty="0">
                <a:solidFill>
                  <a:srgbClr val="800000"/>
                </a:solidFill>
                <a:latin typeface="Courier"/>
                <a:cs typeface="Courier"/>
              </a:rPr>
              <a:t> || echo \"$D\"`/$B”</a:t>
            </a:r>
          </a:p>
          <a:p>
            <a:pPr eaLnBrk="1" hangingPunct="1">
              <a:spcBef>
                <a:spcPts val="763"/>
              </a:spcBef>
              <a:buClrTx/>
              <a:buFontTx/>
              <a:buNone/>
              <a:defRPr/>
            </a:pPr>
            <a:endParaRPr lang="en-US" sz="2200" dirty="0">
              <a:solidFill>
                <a:srgbClr val="0000FF"/>
              </a:solidFill>
              <a:latin typeface="Courier"/>
              <a:cs typeface="Courier"/>
            </a:endParaRP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device_file</a:t>
            </a:r>
            <a:r>
              <a:rPr lang="en-US" sz="2200" dirty="0">
                <a:solidFill>
                  <a:srgbClr val="0000FF"/>
                </a:solidFill>
                <a:latin typeface="Courier"/>
                <a:cs typeface="Courier"/>
              </a:rPr>
              <a:t> 9 900 "</a:t>
            </a:r>
            <a:r>
              <a:rPr lang="en-US" sz="2200" dirty="0">
                <a:solidFill>
                  <a:srgbClr val="800000"/>
                </a:solidFill>
                <a:latin typeface="Courier"/>
                <a:cs typeface="Courier"/>
              </a:rPr>
              <a:t>$MYSELF</a:t>
            </a:r>
            <a:r>
              <a:rPr lang="en-US" sz="2200" dirty="0">
                <a:solidFill>
                  <a:srgbClr val="0000FF"/>
                </a:solidFill>
                <a:latin typeface="Courier"/>
                <a:cs typeface="Courier"/>
              </a:rPr>
              <a:t>”</a:t>
            </a: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140 3</a:t>
            </a:r>
            <a:endParaRPr lang="en-US" sz="2200" dirty="0">
              <a:solidFill>
                <a:srgbClr val="606060"/>
              </a:solidFill>
              <a:latin typeface="Courier"/>
              <a:cs typeface="Courier"/>
            </a:endParaRPr>
          </a:p>
          <a:p>
            <a:pPr eaLnBrk="1" hangingPunct="1">
              <a:spcBef>
                <a:spcPts val="1963"/>
              </a:spcBef>
              <a:buClrTx/>
              <a:buFontTx/>
              <a:buNone/>
              <a:defRPr/>
            </a:pPr>
            <a:endParaRPr lang="en-US" sz="2200" dirty="0">
              <a:solidFill>
                <a:srgbClr val="606060"/>
              </a:solidFill>
              <a:latin typeface="Courier"/>
              <a:cs typeface="Courier"/>
            </a:endParaRPr>
          </a:p>
        </p:txBody>
      </p:sp>
      <p:sp>
        <p:nvSpPr>
          <p:cNvPr id="7" name="Text Box 2"/>
          <p:cNvSpPr txBox="1">
            <a:spLocks noChangeArrowheads="1"/>
          </p:cNvSpPr>
          <p:nvPr/>
        </p:nvSpPr>
        <p:spPr bwMode="auto">
          <a:xfrm>
            <a:off x="329406" y="77716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Almost there…</a:t>
            </a:r>
            <a:endParaRPr lang="en-US" sz="2800" dirty="0">
              <a:solidFill>
                <a:srgbClr val="000000"/>
              </a:solidFill>
              <a:latin typeface="Arial Narrow"/>
              <a:cs typeface="Arial Narrow"/>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34</a:t>
            </a:fld>
            <a:endParaRPr lang="en-US" dirty="0"/>
          </a:p>
        </p:txBody>
      </p:sp>
    </p:spTree>
    <p:extLst>
      <p:ext uri="{BB962C8B-B14F-4D97-AF65-F5344CB8AC3E}">
        <p14:creationId xmlns:p14="http://schemas.microsoft.com/office/powerpoint/2010/main" val="60006586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 one more thing …</a:t>
            </a:r>
          </a:p>
        </p:txBody>
      </p:sp>
      <p:sp>
        <p:nvSpPr>
          <p:cNvPr id="6" name="Text Box 2"/>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clear out any pre-existing device definitions first. We also add some comments as documentation what we are doing  here</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3275806"/>
            <a:ext cx="12573000" cy="58674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200" dirty="0">
                <a:solidFill>
                  <a:srgbClr val="0000FF"/>
                </a:solidFill>
                <a:latin typeface="Courier"/>
                <a:cs typeface="Courier"/>
              </a:rPr>
              <a:t>#! /bin/</a:t>
            </a:r>
            <a:r>
              <a:rPr lang="en-US" sz="2200" dirty="0" err="1">
                <a:solidFill>
                  <a:srgbClr val="0000FF"/>
                </a:solidFill>
                <a:latin typeface="Courier"/>
                <a:cs typeface="Courier"/>
              </a:rPr>
              <a:t>sh</a:t>
            </a:r>
            <a:endParaRPr lang="en-US" sz="2200" dirty="0">
              <a:solidFill>
                <a:srgbClr val="0000FF"/>
              </a:solidFill>
              <a:latin typeface="Courier"/>
              <a:cs typeface="Courier"/>
            </a:endParaRPr>
          </a:p>
          <a:p>
            <a:pPr eaLnBrk="1" hangingPunct="1">
              <a:spcBef>
                <a:spcPts val="763"/>
              </a:spcBef>
              <a:buClrTx/>
              <a:buFontTx/>
              <a:buNone/>
              <a:defRPr/>
            </a:pPr>
            <a:r>
              <a:rPr lang="en-US" sz="2200" dirty="0">
                <a:solidFill>
                  <a:srgbClr val="800000"/>
                </a:solidFill>
                <a:latin typeface="Courier"/>
                <a:cs typeface="Courier"/>
              </a:rPr>
              <a:t># this sets up the DRS4 readout with 5GS/s, a negative</a:t>
            </a:r>
          </a:p>
          <a:p>
            <a:pPr eaLnBrk="1" hangingPunct="1">
              <a:spcBef>
                <a:spcPts val="763"/>
              </a:spcBef>
              <a:buClrTx/>
              <a:buFontTx/>
              <a:buNone/>
              <a:defRPr/>
            </a:pPr>
            <a:r>
              <a:rPr lang="en-US" sz="2200" dirty="0">
                <a:solidFill>
                  <a:srgbClr val="800000"/>
                </a:solidFill>
                <a:latin typeface="Courier"/>
                <a:cs typeface="Courier"/>
              </a:rPr>
              <a:t># slope trigger in channel 1 with a delay of 140</a:t>
            </a:r>
          </a:p>
          <a:p>
            <a:pPr eaLnBrk="1" hangingPunct="1">
              <a:spcBef>
                <a:spcPts val="763"/>
              </a:spcBef>
              <a:buClrTx/>
              <a:buFontTx/>
              <a:buNone/>
              <a:defRPr/>
            </a:pPr>
            <a:endParaRPr lang="en-US" sz="2200" dirty="0">
              <a:solidFill>
                <a:srgbClr val="0000FF"/>
              </a:solidFill>
              <a:latin typeface="Courier"/>
              <a:cs typeface="Courier"/>
            </a:endParaRPr>
          </a:p>
          <a:p>
            <a:pPr eaLnBrk="1" hangingPunct="1">
              <a:spcBef>
                <a:spcPts val="763"/>
              </a:spcBef>
              <a:buClrTx/>
              <a:buFontTx/>
              <a:buNone/>
              <a:defRPr/>
            </a:pPr>
            <a:r>
              <a:rPr lang="en-US" sz="2200" dirty="0">
                <a:solidFill>
                  <a:srgbClr val="0000FF"/>
                </a:solidFill>
                <a:latin typeface="Courier"/>
                <a:cs typeface="Courier"/>
              </a:rPr>
              <a:t>D=`</a:t>
            </a:r>
            <a:r>
              <a:rPr lang="en-US" sz="2200" dirty="0" err="1">
                <a:solidFill>
                  <a:srgbClr val="0000FF"/>
                </a:solidFill>
                <a:latin typeface="Courier"/>
                <a:cs typeface="Courier"/>
              </a:rPr>
              <a:t>dirname</a:t>
            </a:r>
            <a:r>
              <a:rPr lang="en-US" sz="2200" dirty="0">
                <a:solidFill>
                  <a:srgbClr val="0000FF"/>
                </a:solidFill>
                <a:latin typeface="Courier"/>
                <a:cs typeface="Courier"/>
              </a:rPr>
              <a:t> "$0"`</a:t>
            </a:r>
          </a:p>
          <a:p>
            <a:pPr eaLnBrk="1" hangingPunct="1">
              <a:spcBef>
                <a:spcPts val="763"/>
              </a:spcBef>
              <a:buClrTx/>
              <a:buFontTx/>
              <a:buNone/>
              <a:defRPr/>
            </a:pPr>
            <a:r>
              <a:rPr lang="en-US" sz="2200" dirty="0">
                <a:solidFill>
                  <a:srgbClr val="0000FF"/>
                </a:solidFill>
                <a:latin typeface="Courier"/>
                <a:cs typeface="Courier"/>
              </a:rPr>
              <a:t>B=`</a:t>
            </a:r>
            <a:r>
              <a:rPr lang="en-US" sz="2200" dirty="0" err="1">
                <a:solidFill>
                  <a:srgbClr val="0000FF"/>
                </a:solidFill>
                <a:latin typeface="Courier"/>
                <a:cs typeface="Courier"/>
              </a:rPr>
              <a:t>basename</a:t>
            </a:r>
            <a:r>
              <a:rPr lang="en-US" sz="2200" dirty="0">
                <a:solidFill>
                  <a:srgbClr val="0000FF"/>
                </a:solidFill>
                <a:latin typeface="Courier"/>
                <a:cs typeface="Courier"/>
              </a:rPr>
              <a:t> "$0"`</a:t>
            </a:r>
          </a:p>
          <a:p>
            <a:pPr eaLnBrk="1" hangingPunct="1">
              <a:spcBef>
                <a:spcPts val="763"/>
              </a:spcBef>
              <a:buClrTx/>
              <a:buFontTx/>
              <a:buNone/>
              <a:defRPr/>
            </a:pPr>
            <a:r>
              <a:rPr lang="en-US" sz="2200" dirty="0">
                <a:solidFill>
                  <a:srgbClr val="0000FF"/>
                </a:solidFill>
                <a:latin typeface="Courier"/>
                <a:cs typeface="Courier"/>
              </a:rPr>
              <a:t>MYSELF="`cd \"$D\" 2&gt;/</a:t>
            </a:r>
            <a:r>
              <a:rPr lang="en-US" sz="2200" dirty="0" err="1">
                <a:solidFill>
                  <a:srgbClr val="0000FF"/>
                </a:solidFill>
                <a:latin typeface="Courier"/>
                <a:cs typeface="Courier"/>
              </a:rPr>
              <a:t>dev</a:t>
            </a:r>
            <a:r>
              <a:rPr lang="en-US" sz="2200" dirty="0">
                <a:solidFill>
                  <a:srgbClr val="0000FF"/>
                </a:solidFill>
                <a:latin typeface="Courier"/>
                <a:cs typeface="Courier"/>
              </a:rPr>
              <a:t>/null &amp;&amp; </a:t>
            </a:r>
            <a:r>
              <a:rPr lang="en-US" sz="2200" dirty="0" err="1">
                <a:solidFill>
                  <a:srgbClr val="0000FF"/>
                </a:solidFill>
                <a:latin typeface="Courier"/>
                <a:cs typeface="Courier"/>
              </a:rPr>
              <a:t>pwd</a:t>
            </a:r>
            <a:r>
              <a:rPr lang="en-US" sz="2200" dirty="0">
                <a:solidFill>
                  <a:srgbClr val="0000FF"/>
                </a:solidFill>
                <a:latin typeface="Courier"/>
                <a:cs typeface="Courier"/>
              </a:rPr>
              <a:t> || echo \"$D\"`/$B”</a:t>
            </a:r>
          </a:p>
          <a:p>
            <a:pPr eaLnBrk="1" hangingPunct="1">
              <a:spcBef>
                <a:spcPts val="763"/>
              </a:spcBef>
              <a:buClrTx/>
              <a:buFontTx/>
              <a:buNone/>
              <a:defRPr/>
            </a:pPr>
            <a:endParaRPr lang="en-US" sz="2200" dirty="0">
              <a:solidFill>
                <a:srgbClr val="0000FF"/>
              </a:solidFill>
              <a:latin typeface="Courier"/>
              <a:cs typeface="Courier"/>
            </a:endParaRPr>
          </a:p>
          <a:p>
            <a:pPr eaLnBrk="1" hangingPunct="1">
              <a:spcBef>
                <a:spcPts val="763"/>
              </a:spcBef>
              <a:buClrTx/>
              <a:buFontTx/>
              <a:buNone/>
              <a:defRPr/>
            </a:pPr>
            <a:r>
              <a:rPr lang="en-US" sz="2200" dirty="0" err="1">
                <a:solidFill>
                  <a:srgbClr val="800000"/>
                </a:solidFill>
                <a:latin typeface="Courier"/>
                <a:cs typeface="Courier"/>
              </a:rPr>
              <a:t>rcdaq_client</a:t>
            </a:r>
            <a:r>
              <a:rPr lang="en-US" sz="2200" dirty="0">
                <a:solidFill>
                  <a:srgbClr val="800000"/>
                </a:solidFill>
                <a:latin typeface="Courier"/>
                <a:cs typeface="Courier"/>
              </a:rPr>
              <a:t> </a:t>
            </a:r>
            <a:r>
              <a:rPr lang="en-US" sz="2200" dirty="0" err="1">
                <a:solidFill>
                  <a:srgbClr val="800000"/>
                </a:solidFill>
                <a:latin typeface="Courier"/>
                <a:cs typeface="Courier"/>
              </a:rPr>
              <a:t>daq_clear_readlist</a:t>
            </a:r>
            <a:endParaRPr lang="en-US" sz="2200" dirty="0">
              <a:solidFill>
                <a:srgbClr val="800000"/>
              </a:solidFill>
              <a:latin typeface="Courier"/>
              <a:cs typeface="Courier"/>
            </a:endParaRPr>
          </a:p>
          <a:p>
            <a:pPr eaLnBrk="1" hangingPunct="1">
              <a:spcBef>
                <a:spcPts val="763"/>
              </a:spcBef>
              <a:buClrTx/>
              <a:buFontTx/>
              <a:buNone/>
              <a:defRPr/>
            </a:pPr>
            <a:endParaRPr lang="en-US" sz="2200" dirty="0">
              <a:solidFill>
                <a:srgbClr val="800000"/>
              </a:solidFill>
              <a:latin typeface="Courier"/>
              <a:cs typeface="Courier"/>
            </a:endParaRP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device_file</a:t>
            </a:r>
            <a:r>
              <a:rPr lang="en-US" sz="2200" dirty="0">
                <a:solidFill>
                  <a:srgbClr val="0000FF"/>
                </a:solidFill>
                <a:latin typeface="Courier"/>
                <a:cs typeface="Courier"/>
              </a:rPr>
              <a:t> 9 900 "$MYSELF”</a:t>
            </a: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140 3</a:t>
            </a:r>
            <a:endParaRPr lang="en-US" sz="2200" dirty="0">
              <a:solidFill>
                <a:srgbClr val="606060"/>
              </a:solidFill>
              <a:latin typeface="Courier"/>
              <a:cs typeface="Courier"/>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35</a:t>
            </a:fld>
            <a:endParaRPr lang="en-US" dirty="0"/>
          </a:p>
        </p:txBody>
      </p:sp>
    </p:spTree>
    <p:extLst>
      <p:ext uri="{BB962C8B-B14F-4D97-AF65-F5344CB8AC3E}">
        <p14:creationId xmlns:p14="http://schemas.microsoft.com/office/powerpoint/2010/main" val="425442630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 and the final touch</a:t>
            </a:r>
          </a:p>
        </p:txBody>
      </p:sp>
      <p:sp>
        <p:nvSpPr>
          <p:cNvPr id="6" name="Text Box 2"/>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If no server is running, we start one here. </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3275806"/>
            <a:ext cx="12573000" cy="58674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200" dirty="0">
                <a:solidFill>
                  <a:srgbClr val="0000FF"/>
                </a:solidFill>
                <a:latin typeface="Courier"/>
                <a:cs typeface="Courier"/>
              </a:rPr>
              <a:t>#! /bin/</a:t>
            </a:r>
            <a:r>
              <a:rPr lang="en-US" sz="2200" dirty="0" err="1">
                <a:solidFill>
                  <a:srgbClr val="0000FF"/>
                </a:solidFill>
                <a:latin typeface="Courier"/>
                <a:cs typeface="Courier"/>
              </a:rPr>
              <a:t>sh</a:t>
            </a:r>
            <a:endParaRPr lang="en-US" sz="2200" dirty="0">
              <a:solidFill>
                <a:srgbClr val="0000FF"/>
              </a:solidFill>
              <a:latin typeface="Courier"/>
              <a:cs typeface="Courier"/>
            </a:endParaRPr>
          </a:p>
          <a:p>
            <a:pPr eaLnBrk="1" hangingPunct="1">
              <a:spcBef>
                <a:spcPts val="763"/>
              </a:spcBef>
              <a:buClrTx/>
              <a:buFontTx/>
              <a:buNone/>
              <a:defRPr/>
            </a:pPr>
            <a:r>
              <a:rPr lang="en-US" sz="2200" dirty="0">
                <a:solidFill>
                  <a:srgbClr val="0000FF"/>
                </a:solidFill>
                <a:latin typeface="Courier"/>
                <a:cs typeface="Courier"/>
              </a:rPr>
              <a:t># this sets up the DRS4 readout with 5GS/s, a negative</a:t>
            </a:r>
          </a:p>
          <a:p>
            <a:pPr eaLnBrk="1" hangingPunct="1">
              <a:spcBef>
                <a:spcPts val="763"/>
              </a:spcBef>
              <a:buClrTx/>
              <a:buFontTx/>
              <a:buNone/>
              <a:defRPr/>
            </a:pPr>
            <a:r>
              <a:rPr lang="en-US" sz="2200" dirty="0">
                <a:solidFill>
                  <a:srgbClr val="0000FF"/>
                </a:solidFill>
                <a:latin typeface="Courier"/>
                <a:cs typeface="Courier"/>
              </a:rPr>
              <a:t># slope trigger in channel 1 with a delay of 140</a:t>
            </a:r>
          </a:p>
          <a:p>
            <a:pPr eaLnBrk="1" hangingPunct="1">
              <a:spcBef>
                <a:spcPts val="763"/>
              </a:spcBef>
              <a:buClrTx/>
              <a:buFontTx/>
              <a:buNone/>
              <a:defRPr/>
            </a:pPr>
            <a:endParaRPr lang="en-US" sz="2200" dirty="0">
              <a:solidFill>
                <a:srgbClr val="0000FF"/>
              </a:solidFill>
              <a:latin typeface="Courier"/>
              <a:cs typeface="Courier"/>
            </a:endParaRPr>
          </a:p>
          <a:p>
            <a:pPr eaLnBrk="1" hangingPunct="1">
              <a:spcBef>
                <a:spcPts val="763"/>
              </a:spcBef>
              <a:buClrTx/>
              <a:buFontTx/>
              <a:buNone/>
              <a:defRPr/>
            </a:pPr>
            <a:r>
              <a:rPr lang="en-US" sz="2200" dirty="0">
                <a:solidFill>
                  <a:srgbClr val="800000"/>
                </a:solidFill>
                <a:latin typeface="Courier"/>
                <a:cs typeface="Courier"/>
              </a:rPr>
              <a:t>if ! </a:t>
            </a:r>
            <a:r>
              <a:rPr lang="en-US" sz="2200" dirty="0" err="1">
                <a:solidFill>
                  <a:srgbClr val="800000"/>
                </a:solidFill>
                <a:latin typeface="Courier"/>
                <a:cs typeface="Courier"/>
              </a:rPr>
              <a:t>rcdaq_client</a:t>
            </a:r>
            <a:r>
              <a:rPr lang="en-US" sz="2200" dirty="0">
                <a:solidFill>
                  <a:srgbClr val="800000"/>
                </a:solidFill>
                <a:latin typeface="Courier"/>
                <a:cs typeface="Courier"/>
              </a:rPr>
              <a:t> </a:t>
            </a:r>
            <a:r>
              <a:rPr lang="en-US" sz="2200" dirty="0" err="1">
                <a:solidFill>
                  <a:srgbClr val="800000"/>
                </a:solidFill>
                <a:latin typeface="Courier"/>
                <a:cs typeface="Courier"/>
              </a:rPr>
              <a:t>daq_status</a:t>
            </a:r>
            <a:r>
              <a:rPr lang="en-US" sz="2200" dirty="0">
                <a:solidFill>
                  <a:srgbClr val="800000"/>
                </a:solidFill>
                <a:latin typeface="Courier"/>
                <a:cs typeface="Courier"/>
              </a:rPr>
              <a:t> &gt; /dev/null 2&gt;&amp;1 ; then</a:t>
            </a:r>
          </a:p>
          <a:p>
            <a:pPr eaLnBrk="1" hangingPunct="1">
              <a:spcBef>
                <a:spcPts val="763"/>
              </a:spcBef>
              <a:buClrTx/>
              <a:buFontTx/>
              <a:buNone/>
              <a:defRPr/>
            </a:pPr>
            <a:r>
              <a:rPr lang="en-US" sz="2200" dirty="0">
                <a:solidFill>
                  <a:srgbClr val="800000"/>
                </a:solidFill>
                <a:latin typeface="Courier"/>
                <a:cs typeface="Courier"/>
              </a:rPr>
              <a:t>    echo "No </a:t>
            </a:r>
            <a:r>
              <a:rPr lang="en-US" sz="2200" dirty="0" err="1">
                <a:solidFill>
                  <a:srgbClr val="800000"/>
                </a:solidFill>
                <a:latin typeface="Courier"/>
                <a:cs typeface="Courier"/>
              </a:rPr>
              <a:t>rcdaq_server</a:t>
            </a:r>
            <a:r>
              <a:rPr lang="en-US" sz="2200" dirty="0">
                <a:solidFill>
                  <a:srgbClr val="800000"/>
                </a:solidFill>
                <a:latin typeface="Courier"/>
                <a:cs typeface="Courier"/>
              </a:rPr>
              <a:t> running, starting..."</a:t>
            </a:r>
          </a:p>
          <a:p>
            <a:pPr eaLnBrk="1" hangingPunct="1">
              <a:spcBef>
                <a:spcPts val="763"/>
              </a:spcBef>
              <a:buClrTx/>
              <a:buFontTx/>
              <a:buNone/>
              <a:defRPr/>
            </a:pPr>
            <a:r>
              <a:rPr lang="en-US" sz="2200" dirty="0">
                <a:solidFill>
                  <a:srgbClr val="800000"/>
                </a:solidFill>
                <a:latin typeface="Courier"/>
                <a:cs typeface="Courier"/>
              </a:rPr>
              <a:t>    </a:t>
            </a:r>
            <a:r>
              <a:rPr lang="en-US" sz="2200" dirty="0" err="1">
                <a:solidFill>
                  <a:srgbClr val="800000"/>
                </a:solidFill>
                <a:latin typeface="Courier"/>
                <a:cs typeface="Courier"/>
              </a:rPr>
              <a:t>rcdaq_server</a:t>
            </a:r>
            <a:r>
              <a:rPr lang="en-US" sz="2200" dirty="0">
                <a:solidFill>
                  <a:srgbClr val="800000"/>
                </a:solidFill>
                <a:latin typeface="Courier"/>
                <a:cs typeface="Courier"/>
              </a:rPr>
              <a:t> &gt; $HOME/</a:t>
            </a:r>
            <a:r>
              <a:rPr lang="en-US" sz="2200" dirty="0" err="1">
                <a:solidFill>
                  <a:srgbClr val="800000"/>
                </a:solidFill>
                <a:latin typeface="Courier"/>
                <a:cs typeface="Courier"/>
              </a:rPr>
              <a:t>rcdaq.log</a:t>
            </a:r>
            <a:r>
              <a:rPr lang="en-US" sz="2200" dirty="0">
                <a:solidFill>
                  <a:srgbClr val="800000"/>
                </a:solidFill>
                <a:latin typeface="Courier"/>
                <a:cs typeface="Courier"/>
              </a:rPr>
              <a:t> 2&gt;&amp;1 &amp;</a:t>
            </a:r>
          </a:p>
          <a:p>
            <a:pPr eaLnBrk="1" hangingPunct="1">
              <a:spcBef>
                <a:spcPts val="763"/>
              </a:spcBef>
              <a:buClrTx/>
              <a:buFontTx/>
              <a:buNone/>
              <a:defRPr/>
            </a:pPr>
            <a:r>
              <a:rPr lang="en-US" sz="2200" dirty="0">
                <a:solidFill>
                  <a:srgbClr val="800000"/>
                </a:solidFill>
                <a:latin typeface="Courier"/>
                <a:cs typeface="Courier"/>
              </a:rPr>
              <a:t>    sleep 2</a:t>
            </a:r>
          </a:p>
          <a:p>
            <a:pPr eaLnBrk="1" hangingPunct="1">
              <a:spcBef>
                <a:spcPts val="763"/>
              </a:spcBef>
              <a:buClrTx/>
              <a:buFontTx/>
              <a:buNone/>
              <a:defRPr/>
            </a:pPr>
            <a:r>
              <a:rPr lang="en-US" sz="2200" dirty="0">
                <a:solidFill>
                  <a:srgbClr val="800000"/>
                </a:solidFill>
                <a:latin typeface="Courier"/>
                <a:cs typeface="Courier"/>
              </a:rPr>
              <a:t>fi</a:t>
            </a:r>
          </a:p>
          <a:p>
            <a:pPr eaLnBrk="1" hangingPunct="1">
              <a:spcBef>
                <a:spcPts val="763"/>
              </a:spcBef>
              <a:buClrTx/>
              <a:buFontTx/>
              <a:buNone/>
              <a:defRPr/>
            </a:pPr>
            <a:r>
              <a:rPr lang="en-US" sz="2200" dirty="0">
                <a:solidFill>
                  <a:srgbClr val="0000FF"/>
                </a:solidFill>
                <a:latin typeface="Courier"/>
                <a:cs typeface="Courier"/>
              </a:rPr>
              <a:t>D=`</a:t>
            </a:r>
            <a:r>
              <a:rPr lang="en-US" sz="2200" dirty="0" err="1">
                <a:solidFill>
                  <a:srgbClr val="0000FF"/>
                </a:solidFill>
                <a:latin typeface="Courier"/>
                <a:cs typeface="Courier"/>
              </a:rPr>
              <a:t>dirname</a:t>
            </a:r>
            <a:r>
              <a:rPr lang="en-US" sz="2200" dirty="0">
                <a:solidFill>
                  <a:srgbClr val="0000FF"/>
                </a:solidFill>
                <a:latin typeface="Courier"/>
                <a:cs typeface="Courier"/>
              </a:rPr>
              <a:t> "$0"`</a:t>
            </a:r>
          </a:p>
          <a:p>
            <a:pPr eaLnBrk="1" hangingPunct="1">
              <a:spcBef>
                <a:spcPts val="763"/>
              </a:spcBef>
              <a:buClrTx/>
              <a:buFontTx/>
              <a:buNone/>
              <a:defRPr/>
            </a:pPr>
            <a:r>
              <a:rPr lang="en-US" sz="2200" dirty="0">
                <a:solidFill>
                  <a:srgbClr val="0000FF"/>
                </a:solidFill>
                <a:latin typeface="Courier"/>
                <a:cs typeface="Courier"/>
              </a:rPr>
              <a:t>B=`</a:t>
            </a:r>
            <a:r>
              <a:rPr lang="en-US" sz="2200" dirty="0" err="1">
                <a:solidFill>
                  <a:srgbClr val="0000FF"/>
                </a:solidFill>
                <a:latin typeface="Courier"/>
                <a:cs typeface="Courier"/>
              </a:rPr>
              <a:t>basename</a:t>
            </a:r>
            <a:r>
              <a:rPr lang="en-US" sz="2200" dirty="0">
                <a:solidFill>
                  <a:srgbClr val="0000FF"/>
                </a:solidFill>
                <a:latin typeface="Courier"/>
                <a:cs typeface="Courier"/>
              </a:rPr>
              <a:t> "$0"`</a:t>
            </a:r>
          </a:p>
          <a:p>
            <a:pPr eaLnBrk="1" hangingPunct="1">
              <a:spcBef>
                <a:spcPts val="763"/>
              </a:spcBef>
              <a:buClrTx/>
              <a:buFontTx/>
              <a:buNone/>
              <a:defRPr/>
            </a:pPr>
            <a:r>
              <a:rPr lang="en-US" sz="2200" dirty="0">
                <a:solidFill>
                  <a:srgbClr val="0000FF"/>
                </a:solidFill>
                <a:latin typeface="Courier"/>
                <a:cs typeface="Courier"/>
              </a:rPr>
              <a:t>MYSELF="`cd \"$D\" 2&gt;/dev/null &amp;&amp; </a:t>
            </a:r>
            <a:r>
              <a:rPr lang="en-US" sz="2200" dirty="0" err="1">
                <a:solidFill>
                  <a:srgbClr val="0000FF"/>
                </a:solidFill>
                <a:latin typeface="Courier"/>
                <a:cs typeface="Courier"/>
              </a:rPr>
              <a:t>pwd</a:t>
            </a:r>
            <a:r>
              <a:rPr lang="en-US" sz="2200" dirty="0">
                <a:solidFill>
                  <a:srgbClr val="0000FF"/>
                </a:solidFill>
                <a:latin typeface="Courier"/>
                <a:cs typeface="Courier"/>
              </a:rPr>
              <a:t> || echo \"$D\"`/$B”</a:t>
            </a:r>
          </a:p>
          <a:p>
            <a:pPr eaLnBrk="1" hangingPunct="1">
              <a:spcBef>
                <a:spcPts val="763"/>
              </a:spcBef>
              <a:buClrTx/>
              <a:buFontTx/>
              <a:buNone/>
              <a:defRPr/>
            </a:pPr>
            <a:r>
              <a:rPr lang="en-US" sz="2200" dirty="0">
                <a:solidFill>
                  <a:srgbClr val="0000FF"/>
                </a:solidFill>
                <a:latin typeface="Courier"/>
                <a:cs typeface="Courier"/>
              </a:rPr>
              <a:t>. . .</a:t>
            </a:r>
          </a:p>
        </p:txBody>
      </p:sp>
      <p:sp>
        <p:nvSpPr>
          <p:cNvPr id="2" name="Slide Number Placeholder 1"/>
          <p:cNvSpPr>
            <a:spLocks noGrp="1"/>
          </p:cNvSpPr>
          <p:nvPr>
            <p:ph type="sldNum" sz="quarter" idx="4"/>
          </p:nvPr>
        </p:nvSpPr>
        <p:spPr/>
        <p:txBody>
          <a:bodyPr/>
          <a:lstStyle/>
          <a:p>
            <a:fld id="{7D854EC2-8F58-5C4F-8AEB-33CAAE66C4BD}" type="slidenum">
              <a:rPr lang="en-US" smtClean="0"/>
              <a:t>36</a:t>
            </a:fld>
            <a:endParaRPr lang="en-US" dirty="0"/>
          </a:p>
        </p:txBody>
      </p:sp>
    </p:spTree>
    <p:extLst>
      <p:ext uri="{BB962C8B-B14F-4D97-AF65-F5344CB8AC3E}">
        <p14:creationId xmlns:p14="http://schemas.microsoft.com/office/powerpoint/2010/main" val="36231991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special devices</a:t>
            </a:r>
          </a:p>
        </p:txBody>
      </p:sp>
      <p:sp>
        <p:nvSpPr>
          <p:cNvPr id="6" name="Text Box 2"/>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have seen the </a:t>
            </a:r>
            <a:r>
              <a:rPr lang="en-US" sz="2800" dirty="0" err="1">
                <a:solidFill>
                  <a:srgbClr val="000090"/>
                </a:solidFill>
                <a:latin typeface="Arial Narrow" charset="0"/>
              </a:rPr>
              <a:t>device_file</a:t>
            </a:r>
            <a:r>
              <a:rPr lang="en-US" sz="2800" dirty="0">
                <a:solidFill>
                  <a:srgbClr val="000000"/>
                </a:solidFill>
                <a:latin typeface="Arial Narrow" charset="0"/>
              </a:rPr>
              <a:t>, which captures the contents of a file into a packet. What else is there?</a:t>
            </a:r>
          </a:p>
          <a:p>
            <a:pPr eaLnBrk="1" hangingPunct="1">
              <a:spcBef>
                <a:spcPts val="1963"/>
              </a:spcBef>
              <a:buClrTx/>
              <a:buFontTx/>
              <a:buNone/>
              <a:defRPr/>
            </a:pPr>
            <a:r>
              <a:rPr lang="en-US" sz="2800" b="1" dirty="0" err="1">
                <a:solidFill>
                  <a:srgbClr val="000000"/>
                </a:solidFill>
                <a:latin typeface="Arial Narrow" charset="0"/>
                <a:cs typeface="Arial Narrow"/>
              </a:rPr>
              <a:t>device_filenumbers</a:t>
            </a:r>
            <a:r>
              <a:rPr lang="en-US" sz="2800" dirty="0">
                <a:solidFill>
                  <a:srgbClr val="000000"/>
                </a:solidFill>
                <a:latin typeface="Arial Narrow" charset="0"/>
                <a:cs typeface="Arial Narrow"/>
              </a:rPr>
              <a:t> – the “file” saves the contents as text, which is not always easy to work with. </a:t>
            </a:r>
            <a:r>
              <a:rPr lang="en-US" sz="2800" dirty="0" err="1">
                <a:solidFill>
                  <a:srgbClr val="000000"/>
                </a:solidFill>
                <a:latin typeface="Arial Narrow" charset="0"/>
                <a:cs typeface="Arial Narrow"/>
              </a:rPr>
              <a:t>Device_filenumbers</a:t>
            </a:r>
            <a:r>
              <a:rPr lang="en-US" sz="2800" dirty="0">
                <a:solidFill>
                  <a:srgbClr val="000000"/>
                </a:solidFill>
                <a:latin typeface="Arial Narrow" charset="0"/>
                <a:cs typeface="Arial Narrow"/>
              </a:rPr>
              <a:t> looks for lines with numbers by themselves on a line, and stores them as numbers. In your analysis, it’s much easier to work with</a:t>
            </a:r>
          </a:p>
          <a:p>
            <a:pPr eaLnBrk="1" hangingPunct="1">
              <a:spcBef>
                <a:spcPts val="1963"/>
              </a:spcBef>
              <a:buClrTx/>
              <a:buFontTx/>
              <a:buNone/>
              <a:defRPr/>
            </a:pPr>
            <a:r>
              <a:rPr lang="en-US" sz="2800" b="1" dirty="0" err="1">
                <a:solidFill>
                  <a:srgbClr val="000000"/>
                </a:solidFill>
                <a:latin typeface="Arial Narrow" charset="0"/>
                <a:cs typeface="Arial Narrow"/>
              </a:rPr>
              <a:t>device_command</a:t>
            </a:r>
            <a:r>
              <a:rPr lang="en-US" sz="2800" dirty="0">
                <a:solidFill>
                  <a:srgbClr val="000000"/>
                </a:solidFill>
                <a:latin typeface="Arial Narrow" charset="0"/>
                <a:cs typeface="Arial Narrow"/>
              </a:rPr>
              <a:t>  - no packet generated, but an arbitrary command gets executed. (This is one of the most powerful concepts). </a:t>
            </a:r>
          </a:p>
          <a:p>
            <a:pPr eaLnBrk="1" hangingPunct="1">
              <a:spcBef>
                <a:spcPts val="1963"/>
              </a:spcBef>
              <a:buClrTx/>
              <a:buFontTx/>
              <a:buNone/>
              <a:defRPr/>
            </a:pPr>
            <a:r>
              <a:rPr lang="en-US" sz="2800" b="1" dirty="0" err="1">
                <a:solidFill>
                  <a:srgbClr val="000000"/>
                </a:solidFill>
                <a:latin typeface="Arial Narrow" charset="0"/>
                <a:cs typeface="Arial Narrow"/>
              </a:rPr>
              <a:t>device_file_delete</a:t>
            </a:r>
            <a:r>
              <a:rPr lang="en-US" sz="2800" dirty="0">
                <a:solidFill>
                  <a:srgbClr val="000000"/>
                </a:solidFill>
                <a:latin typeface="Arial Narrow" charset="0"/>
                <a:cs typeface="Arial Narrow"/>
              </a:rPr>
              <a:t> – as </a:t>
            </a:r>
            <a:r>
              <a:rPr lang="en-US" sz="2800" dirty="0" err="1">
                <a:solidFill>
                  <a:srgbClr val="000000"/>
                </a:solidFill>
                <a:latin typeface="Arial Narrow" charset="0"/>
                <a:cs typeface="Arial Narrow"/>
              </a:rPr>
              <a:t>device_file</a:t>
            </a:r>
            <a:r>
              <a:rPr lang="en-US" sz="2800" dirty="0">
                <a:solidFill>
                  <a:srgbClr val="000000"/>
                </a:solidFill>
                <a:latin typeface="Arial Narrow" charset="0"/>
                <a:cs typeface="Arial Narrow"/>
              </a:rPr>
              <a:t>, but the file gets deleted after inclusion</a:t>
            </a:r>
          </a:p>
          <a:p>
            <a:pPr eaLnBrk="1" hangingPunct="1">
              <a:spcBef>
                <a:spcPts val="1963"/>
              </a:spcBef>
              <a:buClrTx/>
              <a:buFontTx/>
              <a:buNone/>
              <a:defRPr/>
            </a:pPr>
            <a:r>
              <a:rPr lang="en-US" sz="2800" b="1" dirty="0" err="1">
                <a:solidFill>
                  <a:srgbClr val="000000"/>
                </a:solidFill>
                <a:latin typeface="Arial Narrow" charset="0"/>
                <a:cs typeface="Arial Narrow"/>
              </a:rPr>
              <a:t>device_filenumbers_delete</a:t>
            </a:r>
            <a:r>
              <a:rPr lang="en-US" sz="2800" dirty="0">
                <a:solidFill>
                  <a:srgbClr val="000000"/>
                </a:solidFill>
                <a:latin typeface="Arial Narrow" charset="0"/>
                <a:cs typeface="Arial Narrow"/>
              </a:rPr>
              <a:t> –  you get the idea</a:t>
            </a:r>
          </a:p>
        </p:txBody>
      </p:sp>
      <p:sp>
        <p:nvSpPr>
          <p:cNvPr id="2" name="Slide Number Placeholder 1"/>
          <p:cNvSpPr>
            <a:spLocks noGrp="1"/>
          </p:cNvSpPr>
          <p:nvPr>
            <p:ph type="sldNum" sz="quarter" idx="4"/>
          </p:nvPr>
        </p:nvSpPr>
        <p:spPr/>
        <p:txBody>
          <a:bodyPr/>
          <a:lstStyle/>
          <a:p>
            <a:fld id="{7D854EC2-8F58-5C4F-8AEB-33CAAE66C4BD}" type="slidenum">
              <a:rPr lang="en-US" smtClean="0"/>
              <a:t>37</a:t>
            </a:fld>
            <a:endParaRPr lang="en-US" dirty="0"/>
          </a:p>
        </p:txBody>
      </p:sp>
    </p:spTree>
    <p:extLst>
      <p:ext uri="{BB962C8B-B14F-4D97-AF65-F5344CB8AC3E}">
        <p14:creationId xmlns:p14="http://schemas.microsoft.com/office/powerpoint/2010/main" val="249258151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things from a previous setup</a:t>
            </a:r>
          </a:p>
        </p:txBody>
      </p:sp>
      <p:sp>
        <p:nvSpPr>
          <p:cNvPr id="6" name="Text Box 2"/>
          <p:cNvSpPr txBox="1">
            <a:spLocks noChangeArrowheads="1"/>
          </p:cNvSpPr>
          <p:nvPr/>
        </p:nvSpPr>
        <p:spPr bwMode="auto">
          <a:xfrm>
            <a:off x="329406" y="2209006"/>
            <a:ext cx="8305800" cy="1066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Here you see two scripts executed which reach out to the positioning system and reads back the motor positions, and capture an image from a webcam</a:t>
            </a:r>
          </a:p>
        </p:txBody>
      </p:sp>
      <p:sp>
        <p:nvSpPr>
          <p:cNvPr id="5" name="Text Box 2"/>
          <p:cNvSpPr txBox="1">
            <a:spLocks noChangeArrowheads="1"/>
          </p:cNvSpPr>
          <p:nvPr/>
        </p:nvSpPr>
        <p:spPr bwMode="auto">
          <a:xfrm>
            <a:off x="253206" y="5180806"/>
            <a:ext cx="12573000" cy="4038600"/>
          </a:xfrm>
          <a:prstGeom prst="rect">
            <a:avLst/>
          </a:prstGeom>
          <a:solidFill>
            <a:schemeClr val="bg2">
              <a:lumMod val="20000"/>
              <a:lumOff val="80000"/>
            </a:schemeClr>
          </a:solidFill>
          <a:ln>
            <a:solidFill>
              <a:srgbClr val="FFFF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1800" dirty="0">
                <a:solidFill>
                  <a:srgbClr val="000090"/>
                </a:solidFill>
                <a:latin typeface="Courier"/>
                <a:cs typeface="Courier"/>
              </a:rPr>
              <a:t>#add the position information</a:t>
            </a:r>
          </a:p>
          <a:p>
            <a:pPr eaLnBrk="1" hangingPunct="1">
              <a:spcBef>
                <a:spcPts val="1963"/>
              </a:spcBef>
              <a:buClrTx/>
              <a:buFontTx/>
              <a:buNone/>
              <a:defRPr/>
            </a:pPr>
            <a:r>
              <a:rPr lang="en-US" sz="1800" dirty="0" err="1">
                <a:solidFill>
                  <a:srgbClr val="000090"/>
                </a:solidFill>
                <a:latin typeface="Courier"/>
                <a:cs typeface="Courier"/>
              </a:rPr>
              <a:t>rcdaq_client</a:t>
            </a:r>
            <a:r>
              <a:rPr lang="en-US" sz="1800" dirty="0">
                <a:solidFill>
                  <a:srgbClr val="000090"/>
                </a:solidFill>
                <a:latin typeface="Courier"/>
                <a:cs typeface="Courier"/>
              </a:rPr>
              <a:t> </a:t>
            </a:r>
            <a:r>
              <a:rPr lang="en-US" sz="1800" dirty="0" err="1">
                <a:solidFill>
                  <a:srgbClr val="000090"/>
                </a:solidFill>
                <a:latin typeface="Courier"/>
                <a:cs typeface="Courier"/>
              </a:rPr>
              <a:t>create_device</a:t>
            </a:r>
            <a:r>
              <a:rPr lang="en-US" sz="1800" dirty="0">
                <a:solidFill>
                  <a:srgbClr val="000090"/>
                </a:solidFill>
                <a:latin typeface="Courier"/>
                <a:cs typeface="Courier"/>
              </a:rPr>
              <a:t> </a:t>
            </a:r>
            <a:r>
              <a:rPr lang="en-US" sz="1800" dirty="0" err="1">
                <a:solidFill>
                  <a:srgbClr val="000090"/>
                </a:solidFill>
                <a:latin typeface="Courier"/>
                <a:cs typeface="Courier"/>
              </a:rPr>
              <a:t>device_command</a:t>
            </a:r>
            <a:r>
              <a:rPr lang="en-US" sz="1800" dirty="0">
                <a:solidFill>
                  <a:srgbClr val="000090"/>
                </a:solidFill>
                <a:latin typeface="Courier"/>
                <a:cs typeface="Courier"/>
              </a:rPr>
              <a:t> 9 0 /home/</a:t>
            </a:r>
            <a:r>
              <a:rPr lang="en-US" sz="1800" dirty="0" err="1">
                <a:solidFill>
                  <a:srgbClr val="000090"/>
                </a:solidFill>
                <a:latin typeface="Courier"/>
                <a:cs typeface="Courier"/>
              </a:rPr>
              <a:t>eic</a:t>
            </a:r>
            <a:r>
              <a:rPr lang="en-US" sz="1800" dirty="0">
                <a:solidFill>
                  <a:srgbClr val="000090"/>
                </a:solidFill>
                <a:latin typeface="Courier"/>
                <a:cs typeface="Courier"/>
              </a:rPr>
              <a:t>/struck/</a:t>
            </a:r>
            <a:r>
              <a:rPr lang="en-US" sz="1800" dirty="0" err="1">
                <a:solidFill>
                  <a:srgbClr val="000090"/>
                </a:solidFill>
                <a:latin typeface="Courier"/>
                <a:cs typeface="Courier"/>
              </a:rPr>
              <a:t>getmotorpositions.sh</a:t>
            </a:r>
            <a:endParaRPr lang="en-US" sz="1800" dirty="0">
              <a:solidFill>
                <a:srgbClr val="000090"/>
              </a:solidFill>
              <a:latin typeface="Courier"/>
              <a:cs typeface="Courier"/>
            </a:endParaRPr>
          </a:p>
          <a:p>
            <a:pPr eaLnBrk="1" hangingPunct="1">
              <a:spcBef>
                <a:spcPts val="1963"/>
              </a:spcBef>
              <a:buClrTx/>
              <a:buFontTx/>
              <a:buNone/>
              <a:defRPr/>
            </a:pPr>
            <a:r>
              <a:rPr lang="en-US" sz="1800" dirty="0" err="1">
                <a:solidFill>
                  <a:srgbClr val="000090"/>
                </a:solidFill>
                <a:latin typeface="Courier"/>
                <a:cs typeface="Courier"/>
              </a:rPr>
              <a:t>rcdaq_client</a:t>
            </a:r>
            <a:r>
              <a:rPr lang="en-US" sz="1800" dirty="0">
                <a:solidFill>
                  <a:srgbClr val="000090"/>
                </a:solidFill>
                <a:latin typeface="Courier"/>
                <a:cs typeface="Courier"/>
              </a:rPr>
              <a:t> </a:t>
            </a:r>
            <a:r>
              <a:rPr lang="en-US" sz="1800" dirty="0" err="1">
                <a:solidFill>
                  <a:srgbClr val="000090"/>
                </a:solidFill>
                <a:latin typeface="Courier"/>
                <a:cs typeface="Courier"/>
              </a:rPr>
              <a:t>create_device</a:t>
            </a:r>
            <a:r>
              <a:rPr lang="en-US" sz="1800" dirty="0">
                <a:solidFill>
                  <a:srgbClr val="000090"/>
                </a:solidFill>
                <a:latin typeface="Courier"/>
                <a:cs typeface="Courier"/>
              </a:rPr>
              <a:t> </a:t>
            </a:r>
            <a:r>
              <a:rPr lang="en-US" sz="1800" dirty="0" err="1">
                <a:solidFill>
                  <a:srgbClr val="000090"/>
                </a:solidFill>
                <a:latin typeface="Courier"/>
                <a:cs typeface="Courier"/>
              </a:rPr>
              <a:t>device_file</a:t>
            </a:r>
            <a:r>
              <a:rPr lang="en-US" sz="1800" dirty="0">
                <a:solidFill>
                  <a:srgbClr val="000090"/>
                </a:solidFill>
                <a:latin typeface="Courier"/>
                <a:cs typeface="Courier"/>
              </a:rPr>
              <a:t> 9 910 /home/</a:t>
            </a:r>
            <a:r>
              <a:rPr lang="en-US" sz="1800" dirty="0" err="1">
                <a:solidFill>
                  <a:srgbClr val="000090"/>
                </a:solidFill>
                <a:latin typeface="Courier"/>
                <a:cs typeface="Courier"/>
              </a:rPr>
              <a:t>eic</a:t>
            </a:r>
            <a:r>
              <a:rPr lang="en-US" sz="1800" dirty="0">
                <a:solidFill>
                  <a:srgbClr val="000090"/>
                </a:solidFill>
                <a:latin typeface="Courier"/>
                <a:cs typeface="Courier"/>
              </a:rPr>
              <a:t>/struck/</a:t>
            </a:r>
            <a:r>
              <a:rPr lang="en-US" sz="1800" dirty="0" err="1">
                <a:solidFill>
                  <a:srgbClr val="000090"/>
                </a:solidFill>
                <a:latin typeface="Courier"/>
                <a:cs typeface="Courier"/>
              </a:rPr>
              <a:t>positions.txt</a:t>
            </a:r>
            <a:endParaRPr lang="en-US" sz="1800" dirty="0">
              <a:solidFill>
                <a:srgbClr val="000090"/>
              </a:solidFill>
              <a:latin typeface="Courier"/>
              <a:cs typeface="Courier"/>
            </a:endParaRPr>
          </a:p>
          <a:p>
            <a:pPr eaLnBrk="1" hangingPunct="1">
              <a:spcBef>
                <a:spcPts val="1963"/>
              </a:spcBef>
              <a:buClrTx/>
              <a:buFontTx/>
              <a:buNone/>
              <a:defRPr/>
            </a:pPr>
            <a:r>
              <a:rPr lang="en-US" sz="1800" dirty="0" err="1">
                <a:solidFill>
                  <a:srgbClr val="000090"/>
                </a:solidFill>
                <a:latin typeface="Courier"/>
                <a:cs typeface="Courier"/>
              </a:rPr>
              <a:t>rcdaq_client</a:t>
            </a:r>
            <a:r>
              <a:rPr lang="en-US" sz="1800" dirty="0">
                <a:solidFill>
                  <a:srgbClr val="000090"/>
                </a:solidFill>
                <a:latin typeface="Courier"/>
                <a:cs typeface="Courier"/>
              </a:rPr>
              <a:t> </a:t>
            </a:r>
            <a:r>
              <a:rPr lang="en-US" sz="1800" dirty="0" err="1">
                <a:solidFill>
                  <a:srgbClr val="000090"/>
                </a:solidFill>
                <a:latin typeface="Courier"/>
                <a:cs typeface="Courier"/>
              </a:rPr>
              <a:t>create_device</a:t>
            </a:r>
            <a:r>
              <a:rPr lang="en-US" sz="1800" dirty="0">
                <a:solidFill>
                  <a:srgbClr val="000090"/>
                </a:solidFill>
                <a:latin typeface="Courier"/>
                <a:cs typeface="Courier"/>
              </a:rPr>
              <a:t> </a:t>
            </a:r>
            <a:r>
              <a:rPr lang="en-US" sz="1800" dirty="0" err="1">
                <a:solidFill>
                  <a:srgbClr val="000090"/>
                </a:solidFill>
                <a:latin typeface="Courier"/>
                <a:cs typeface="Courier"/>
              </a:rPr>
              <a:t>device_filenumbers_delete</a:t>
            </a:r>
            <a:r>
              <a:rPr lang="en-US" sz="1800" dirty="0">
                <a:solidFill>
                  <a:srgbClr val="000090"/>
                </a:solidFill>
                <a:latin typeface="Courier"/>
                <a:cs typeface="Courier"/>
              </a:rPr>
              <a:t> 9 911 /home/</a:t>
            </a:r>
            <a:r>
              <a:rPr lang="en-US" sz="1800" dirty="0" err="1">
                <a:solidFill>
                  <a:srgbClr val="000090"/>
                </a:solidFill>
                <a:latin typeface="Courier"/>
                <a:cs typeface="Courier"/>
              </a:rPr>
              <a:t>eic</a:t>
            </a:r>
            <a:r>
              <a:rPr lang="en-US" sz="1800" dirty="0">
                <a:solidFill>
                  <a:srgbClr val="000090"/>
                </a:solidFill>
                <a:latin typeface="Courier"/>
                <a:cs typeface="Courier"/>
              </a:rPr>
              <a:t>/struck/</a:t>
            </a:r>
            <a:r>
              <a:rPr lang="en-US" sz="1800" dirty="0" err="1">
                <a:solidFill>
                  <a:srgbClr val="000090"/>
                </a:solidFill>
                <a:latin typeface="Courier"/>
                <a:cs typeface="Courier"/>
              </a:rPr>
              <a:t>positions.txt</a:t>
            </a:r>
            <a:endParaRPr lang="en-US" sz="1800" dirty="0">
              <a:solidFill>
                <a:srgbClr val="000090"/>
              </a:solidFill>
              <a:latin typeface="Courier"/>
              <a:cs typeface="Courier"/>
            </a:endParaRPr>
          </a:p>
          <a:p>
            <a:pPr eaLnBrk="1" hangingPunct="1">
              <a:spcBef>
                <a:spcPts val="1963"/>
              </a:spcBef>
              <a:buClrTx/>
              <a:buFontTx/>
              <a:buNone/>
              <a:defRPr/>
            </a:pPr>
            <a:r>
              <a:rPr lang="en-US" sz="1800" dirty="0">
                <a:solidFill>
                  <a:srgbClr val="000090"/>
                </a:solidFill>
                <a:latin typeface="Courier"/>
                <a:cs typeface="Courier"/>
              </a:rPr>
              <a:t># add the camera picture</a:t>
            </a:r>
          </a:p>
          <a:p>
            <a:pPr eaLnBrk="1" hangingPunct="1">
              <a:spcBef>
                <a:spcPts val="1963"/>
              </a:spcBef>
              <a:buClrTx/>
              <a:buFontTx/>
              <a:buNone/>
              <a:defRPr/>
            </a:pPr>
            <a:r>
              <a:rPr lang="en-US" sz="1800" dirty="0" err="1">
                <a:solidFill>
                  <a:srgbClr val="000090"/>
                </a:solidFill>
                <a:latin typeface="Courier"/>
                <a:cs typeface="Courier"/>
              </a:rPr>
              <a:t>rcdaq_client</a:t>
            </a:r>
            <a:r>
              <a:rPr lang="en-US" sz="1800" dirty="0">
                <a:solidFill>
                  <a:srgbClr val="000090"/>
                </a:solidFill>
                <a:latin typeface="Courier"/>
                <a:cs typeface="Courier"/>
              </a:rPr>
              <a:t> </a:t>
            </a:r>
            <a:r>
              <a:rPr lang="en-US" sz="1800" dirty="0" err="1">
                <a:solidFill>
                  <a:srgbClr val="000090"/>
                </a:solidFill>
                <a:latin typeface="Courier"/>
                <a:cs typeface="Courier"/>
              </a:rPr>
              <a:t>create_device</a:t>
            </a:r>
            <a:r>
              <a:rPr lang="en-US" sz="1800" dirty="0">
                <a:solidFill>
                  <a:srgbClr val="000090"/>
                </a:solidFill>
                <a:latin typeface="Courier"/>
                <a:cs typeface="Courier"/>
              </a:rPr>
              <a:t> </a:t>
            </a:r>
            <a:r>
              <a:rPr lang="en-US" sz="1800" dirty="0" err="1">
                <a:solidFill>
                  <a:srgbClr val="000090"/>
                </a:solidFill>
                <a:latin typeface="Courier"/>
                <a:cs typeface="Courier"/>
              </a:rPr>
              <a:t>device_command</a:t>
            </a:r>
            <a:r>
              <a:rPr lang="en-US" sz="1800" dirty="0">
                <a:solidFill>
                  <a:srgbClr val="000090"/>
                </a:solidFill>
                <a:latin typeface="Courier"/>
                <a:cs typeface="Courier"/>
              </a:rPr>
              <a:t> 9 0 "/home/</a:t>
            </a:r>
            <a:r>
              <a:rPr lang="en-US" sz="1800" dirty="0" err="1">
                <a:solidFill>
                  <a:srgbClr val="000090"/>
                </a:solidFill>
                <a:latin typeface="Courier"/>
                <a:cs typeface="Courier"/>
              </a:rPr>
              <a:t>eic</a:t>
            </a:r>
            <a:r>
              <a:rPr lang="en-US" sz="1800" dirty="0">
                <a:solidFill>
                  <a:srgbClr val="000090"/>
                </a:solidFill>
                <a:latin typeface="Courier"/>
                <a:cs typeface="Courier"/>
              </a:rPr>
              <a:t>/</a:t>
            </a:r>
            <a:r>
              <a:rPr lang="en-US" sz="1800" dirty="0" err="1">
                <a:solidFill>
                  <a:srgbClr val="000090"/>
                </a:solidFill>
                <a:latin typeface="Courier"/>
                <a:cs typeface="Courier"/>
              </a:rPr>
              <a:t>capture_picture.sh</a:t>
            </a:r>
            <a:r>
              <a:rPr lang="en-US" sz="1800" dirty="0">
                <a:solidFill>
                  <a:srgbClr val="000090"/>
                </a:solidFill>
                <a:latin typeface="Courier"/>
                <a:cs typeface="Courier"/>
              </a:rPr>
              <a:t> /home/</a:t>
            </a:r>
            <a:r>
              <a:rPr lang="en-US" sz="1800" dirty="0" err="1">
                <a:solidFill>
                  <a:srgbClr val="000090"/>
                </a:solidFill>
                <a:latin typeface="Courier"/>
                <a:cs typeface="Courier"/>
              </a:rPr>
              <a:t>eic</a:t>
            </a:r>
            <a:r>
              <a:rPr lang="en-US" sz="1800" dirty="0">
                <a:solidFill>
                  <a:srgbClr val="000090"/>
                </a:solidFill>
                <a:latin typeface="Courier"/>
                <a:cs typeface="Courier"/>
              </a:rPr>
              <a:t>/struck/</a:t>
            </a:r>
            <a:r>
              <a:rPr lang="en-US" sz="1800" dirty="0" err="1">
                <a:solidFill>
                  <a:srgbClr val="000090"/>
                </a:solidFill>
                <a:latin typeface="Courier"/>
                <a:cs typeface="Courier"/>
              </a:rPr>
              <a:t>cam_picture.jpg</a:t>
            </a:r>
            <a:r>
              <a:rPr lang="en-US" sz="1800" dirty="0">
                <a:solidFill>
                  <a:srgbClr val="000090"/>
                </a:solidFill>
                <a:latin typeface="Courier"/>
                <a:cs typeface="Courier"/>
              </a:rPr>
              <a:t>"</a:t>
            </a:r>
          </a:p>
          <a:p>
            <a:pPr eaLnBrk="1" hangingPunct="1">
              <a:spcBef>
                <a:spcPts val="1963"/>
              </a:spcBef>
              <a:buClrTx/>
              <a:buFontTx/>
              <a:buNone/>
              <a:defRPr/>
            </a:pPr>
            <a:r>
              <a:rPr lang="en-US" sz="1800" dirty="0" err="1">
                <a:solidFill>
                  <a:srgbClr val="000090"/>
                </a:solidFill>
                <a:latin typeface="Courier"/>
                <a:cs typeface="Courier"/>
              </a:rPr>
              <a:t>rcdaq_client</a:t>
            </a:r>
            <a:r>
              <a:rPr lang="en-US" sz="1800" dirty="0">
                <a:solidFill>
                  <a:srgbClr val="000090"/>
                </a:solidFill>
                <a:latin typeface="Courier"/>
                <a:cs typeface="Courier"/>
              </a:rPr>
              <a:t> </a:t>
            </a:r>
            <a:r>
              <a:rPr lang="en-US" sz="1800" dirty="0" err="1">
                <a:solidFill>
                  <a:srgbClr val="000090"/>
                </a:solidFill>
                <a:latin typeface="Courier"/>
                <a:cs typeface="Courier"/>
              </a:rPr>
              <a:t>create_device</a:t>
            </a:r>
            <a:r>
              <a:rPr lang="en-US" sz="1800" dirty="0">
                <a:solidFill>
                  <a:srgbClr val="000090"/>
                </a:solidFill>
                <a:latin typeface="Courier"/>
                <a:cs typeface="Courier"/>
              </a:rPr>
              <a:t> </a:t>
            </a:r>
            <a:r>
              <a:rPr lang="en-US" sz="1800" dirty="0" err="1">
                <a:solidFill>
                  <a:srgbClr val="000090"/>
                </a:solidFill>
                <a:latin typeface="Courier"/>
                <a:cs typeface="Courier"/>
              </a:rPr>
              <a:t>device_file_delete</a:t>
            </a:r>
            <a:r>
              <a:rPr lang="en-US" sz="1800" dirty="0">
                <a:solidFill>
                  <a:srgbClr val="000090"/>
                </a:solidFill>
                <a:latin typeface="Courier"/>
                <a:cs typeface="Courier"/>
              </a:rPr>
              <a:t> 9 940 /home/</a:t>
            </a:r>
            <a:r>
              <a:rPr lang="en-US" sz="1800" dirty="0" err="1">
                <a:solidFill>
                  <a:srgbClr val="000090"/>
                </a:solidFill>
                <a:latin typeface="Courier"/>
                <a:cs typeface="Courier"/>
              </a:rPr>
              <a:t>eic</a:t>
            </a:r>
            <a:r>
              <a:rPr lang="en-US" sz="1800" dirty="0">
                <a:solidFill>
                  <a:srgbClr val="000090"/>
                </a:solidFill>
                <a:latin typeface="Courier"/>
                <a:cs typeface="Courier"/>
              </a:rPr>
              <a:t>/struck/</a:t>
            </a:r>
            <a:r>
              <a:rPr lang="en-US" sz="1800" dirty="0" err="1">
                <a:solidFill>
                  <a:srgbClr val="000090"/>
                </a:solidFill>
                <a:latin typeface="Courier"/>
                <a:cs typeface="Courier"/>
              </a:rPr>
              <a:t>cam_picture.jpg</a:t>
            </a:r>
            <a:endParaRPr lang="en-US" sz="1800" dirty="0">
              <a:solidFill>
                <a:srgbClr val="000090"/>
              </a:solidFill>
              <a:latin typeface="Courier"/>
              <a:cs typeface="Courier"/>
            </a:endParaRPr>
          </a:p>
        </p:txBody>
      </p:sp>
      <p:pic>
        <p:nvPicPr>
          <p:cNvPr id="2" name="Picture 1" descr="pic7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8407" y="380206"/>
            <a:ext cx="3759199" cy="2819400"/>
          </a:xfrm>
          <a:prstGeom prst="rect">
            <a:avLst/>
          </a:prstGeom>
        </p:spPr>
      </p:pic>
      <p:sp>
        <p:nvSpPr>
          <p:cNvPr id="3" name="Rectangle 2"/>
          <p:cNvSpPr/>
          <p:nvPr/>
        </p:nvSpPr>
        <p:spPr>
          <a:xfrm>
            <a:off x="405606" y="3733006"/>
            <a:ext cx="11601002" cy="523220"/>
          </a:xfrm>
          <a:prstGeom prst="rect">
            <a:avLst/>
          </a:prstGeom>
        </p:spPr>
        <p:txBody>
          <a:bodyPr wrap="none">
            <a:spAutoFit/>
          </a:bodyPr>
          <a:lstStyle/>
          <a:p>
            <a:pPr eaLnBrk="1" hangingPunct="1">
              <a:spcBef>
                <a:spcPts val="1963"/>
              </a:spcBef>
              <a:buClrTx/>
              <a:buFontTx/>
              <a:buNone/>
              <a:defRPr/>
            </a:pPr>
            <a:r>
              <a:rPr lang="en-US" sz="2800" dirty="0">
                <a:solidFill>
                  <a:srgbClr val="000000"/>
                </a:solidFill>
                <a:latin typeface="Arial Narrow" charset="0"/>
                <a:cs typeface="Arial Narrow"/>
              </a:rPr>
              <a:t>We include the generated “</a:t>
            </a:r>
            <a:r>
              <a:rPr lang="en-US" sz="2800" dirty="0" err="1">
                <a:solidFill>
                  <a:srgbClr val="000000"/>
                </a:solidFill>
                <a:latin typeface="Arial Narrow" charset="0"/>
                <a:cs typeface="Arial Narrow"/>
              </a:rPr>
              <a:t>positions.txt</a:t>
            </a:r>
            <a:r>
              <a:rPr lang="en-US" sz="2800" dirty="0">
                <a:solidFill>
                  <a:srgbClr val="000000"/>
                </a:solidFill>
                <a:latin typeface="Arial Narrow" charset="0"/>
                <a:cs typeface="Arial Narrow"/>
              </a:rPr>
              <a:t>” files both as text as as numbers in 910 and 911</a:t>
            </a:r>
            <a:endParaRPr lang="en-US" sz="2800" dirty="0">
              <a:solidFill>
                <a:srgbClr val="000000"/>
              </a:solidFill>
              <a:latin typeface="Arial Narrow"/>
              <a:cs typeface="Arial Narrow"/>
            </a:endParaRPr>
          </a:p>
        </p:txBody>
      </p:sp>
      <p:sp>
        <p:nvSpPr>
          <p:cNvPr id="4" name="Slide Number Placeholder 3"/>
          <p:cNvSpPr>
            <a:spLocks noGrp="1"/>
          </p:cNvSpPr>
          <p:nvPr>
            <p:ph type="sldNum" sz="quarter" idx="4"/>
          </p:nvPr>
        </p:nvSpPr>
        <p:spPr/>
        <p:txBody>
          <a:bodyPr/>
          <a:lstStyle/>
          <a:p>
            <a:fld id="{7D854EC2-8F58-5C4F-8AEB-33CAAE66C4BD}" type="slidenum">
              <a:rPr lang="en-US" smtClean="0"/>
              <a:t>38</a:t>
            </a:fld>
            <a:endParaRPr lang="en-US" dirty="0"/>
          </a:p>
        </p:txBody>
      </p:sp>
      <p:sp>
        <p:nvSpPr>
          <p:cNvPr id="8" name="Rectangle 7"/>
          <p:cNvSpPr/>
          <p:nvPr/>
        </p:nvSpPr>
        <p:spPr>
          <a:xfrm>
            <a:off x="11988006" y="6095206"/>
            <a:ext cx="838200" cy="646331"/>
          </a:xfrm>
          <a:prstGeom prst="rect">
            <a:avLst/>
          </a:prstGeom>
          <a:solidFill>
            <a:srgbClr val="C0FFB6"/>
          </a:solidFill>
        </p:spPr>
        <p:txBody>
          <a:bodyPr wrap="square">
            <a:spAutoFit/>
          </a:bodyPr>
          <a:lstStyle/>
          <a:p>
            <a:r>
              <a:rPr lang="de-DE" sz="1800" b="1" dirty="0">
                <a:solidFill>
                  <a:srgbClr val="000000"/>
                </a:solidFill>
                <a:latin typeface="Courier New"/>
                <a:cs typeface="Courier New"/>
              </a:rPr>
              <a:t>8031</a:t>
            </a:r>
          </a:p>
          <a:p>
            <a:r>
              <a:rPr lang="de-DE" sz="1800" b="1" dirty="0">
                <a:solidFill>
                  <a:srgbClr val="000000"/>
                </a:solidFill>
                <a:latin typeface="Courier New"/>
                <a:cs typeface="Courier New"/>
              </a:rPr>
              <a:t>8377</a:t>
            </a:r>
          </a:p>
        </p:txBody>
      </p:sp>
      <p:grpSp>
        <p:nvGrpSpPr>
          <p:cNvPr id="16" name="Group 15"/>
          <p:cNvGrpSpPr/>
          <p:nvPr/>
        </p:nvGrpSpPr>
        <p:grpSpPr>
          <a:xfrm>
            <a:off x="329406" y="2437606"/>
            <a:ext cx="12192000" cy="4832092"/>
            <a:chOff x="735013" y="4138354"/>
            <a:chExt cx="12192000" cy="4832092"/>
          </a:xfrm>
        </p:grpSpPr>
        <p:grpSp>
          <p:nvGrpSpPr>
            <p:cNvPr id="14" name="Group 13"/>
            <p:cNvGrpSpPr/>
            <p:nvPr/>
          </p:nvGrpSpPr>
          <p:grpSpPr>
            <a:xfrm>
              <a:off x="735013" y="4138354"/>
              <a:ext cx="12192000" cy="4832092"/>
              <a:chOff x="405606" y="2766754"/>
              <a:chExt cx="12192000" cy="4832092"/>
            </a:xfrm>
          </p:grpSpPr>
          <p:cxnSp>
            <p:nvCxnSpPr>
              <p:cNvPr id="9" name="Straight Arrow Connector 8"/>
              <p:cNvCxnSpPr/>
              <p:nvPr/>
            </p:nvCxnSpPr>
            <p:spPr bwMode="auto">
              <a:xfrm flipH="1">
                <a:off x="1320006" y="3580606"/>
                <a:ext cx="53340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H="1">
                <a:off x="1320006" y="4495006"/>
                <a:ext cx="53340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Arrow Connector 11"/>
              <p:cNvCxnSpPr/>
              <p:nvPr/>
            </p:nvCxnSpPr>
            <p:spPr bwMode="auto">
              <a:xfrm flipH="1">
                <a:off x="1320006" y="6323806"/>
                <a:ext cx="53340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a:off x="1320006" y="5409406"/>
                <a:ext cx="53340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Rectangle 6"/>
              <p:cNvSpPr/>
              <p:nvPr/>
            </p:nvSpPr>
            <p:spPr>
              <a:xfrm>
                <a:off x="405606" y="2766754"/>
                <a:ext cx="12192000" cy="4832092"/>
              </a:xfrm>
              <a:prstGeom prst="rect">
                <a:avLst/>
              </a:prstGeom>
              <a:solidFill>
                <a:srgbClr val="FFFF00"/>
              </a:solidFill>
            </p:spPr>
            <p:txBody>
              <a:bodyPr wrap="square">
                <a:spAutoFit/>
              </a:bodyPr>
              <a:lstStyle/>
              <a:p>
                <a:r>
                  <a:rPr lang="de-DE" sz="2000" b="1" dirty="0">
                    <a:solidFill>
                      <a:srgbClr val="000000"/>
                    </a:solidFill>
                    <a:latin typeface="Courier New"/>
                    <a:cs typeface="Courier New"/>
                  </a:rPr>
                  <a:t>eicdaq2 ~ $ </a:t>
                </a:r>
                <a:r>
                  <a:rPr lang="de-DE" sz="2000" b="1" dirty="0" err="1">
                    <a:solidFill>
                      <a:srgbClr val="000000"/>
                    </a:solidFill>
                    <a:latin typeface="Courier New"/>
                    <a:cs typeface="Courier New"/>
                  </a:rPr>
                  <a:t>ddump</a:t>
                </a:r>
                <a:r>
                  <a:rPr lang="de-DE" sz="2000" b="1" dirty="0">
                    <a:solidFill>
                      <a:srgbClr val="000000"/>
                    </a:solidFill>
                    <a:latin typeface="Courier New"/>
                    <a:cs typeface="Courier New"/>
                  </a:rPr>
                  <a:t> -O -p 910 -t 9  ZZ48_0000001600-0000.evt</a:t>
                </a:r>
              </a:p>
              <a:p>
                <a:r>
                  <a:rPr lang="de-DE" sz="2000" b="1" dirty="0">
                    <a:solidFill>
                      <a:srgbClr val="000000"/>
                    </a:solidFill>
                    <a:latin typeface="Courier New"/>
                    <a:cs typeface="Courier New"/>
                  </a:rPr>
                  <a:t>8031</a:t>
                </a:r>
              </a:p>
              <a:p>
                <a:r>
                  <a:rPr lang="de-DE" sz="2000" b="1" dirty="0">
                    <a:solidFill>
                      <a:srgbClr val="000000"/>
                    </a:solidFill>
                    <a:latin typeface="Courier New"/>
                    <a:cs typeface="Courier New"/>
                  </a:rPr>
                  <a:t>8377</a:t>
                </a:r>
              </a:p>
              <a:p>
                <a:r>
                  <a:rPr lang="de-DE" sz="2000" b="1" dirty="0">
                    <a:solidFill>
                      <a:srgbClr val="000000"/>
                    </a:solidFill>
                    <a:latin typeface="Courier New"/>
                    <a:cs typeface="Courier New"/>
                  </a:rPr>
                  <a:t>eicdaq2 ~ $ </a:t>
                </a:r>
                <a:r>
                  <a:rPr lang="de-DE" sz="2000" b="1" dirty="0" err="1">
                    <a:solidFill>
                      <a:srgbClr val="000000"/>
                    </a:solidFill>
                    <a:latin typeface="Courier New"/>
                    <a:cs typeface="Courier New"/>
                  </a:rPr>
                  <a:t>ddump</a:t>
                </a:r>
                <a:r>
                  <a:rPr lang="de-DE" sz="2000" b="1" dirty="0">
                    <a:solidFill>
                      <a:srgbClr val="000000"/>
                    </a:solidFill>
                    <a:latin typeface="Courier New"/>
                    <a:cs typeface="Courier New"/>
                  </a:rPr>
                  <a:t> -O -p 910 -t 9  ZZ48_0000001601-0000.evt</a:t>
                </a:r>
              </a:p>
              <a:p>
                <a:r>
                  <a:rPr lang="de-DE" sz="2000" b="1" dirty="0">
                    <a:solidFill>
                      <a:srgbClr val="000000"/>
                    </a:solidFill>
                    <a:latin typeface="Courier New"/>
                    <a:cs typeface="Courier New"/>
                  </a:rPr>
                  <a:t>8031</a:t>
                </a:r>
              </a:p>
              <a:p>
                <a:r>
                  <a:rPr lang="de-DE" sz="2000" b="1" dirty="0">
                    <a:solidFill>
                      <a:srgbClr val="000000"/>
                    </a:solidFill>
                    <a:latin typeface="Courier New"/>
                    <a:cs typeface="Courier New"/>
                  </a:rPr>
                  <a:t>8393</a:t>
                </a:r>
              </a:p>
              <a:p>
                <a:r>
                  <a:rPr lang="de-DE" sz="2000" b="1" dirty="0">
                    <a:solidFill>
                      <a:srgbClr val="000000"/>
                    </a:solidFill>
                    <a:latin typeface="Courier New"/>
                    <a:cs typeface="Courier New"/>
                  </a:rPr>
                  <a:t>eicdaq2 ~ $ </a:t>
                </a:r>
                <a:r>
                  <a:rPr lang="de-DE" sz="2000" b="1" dirty="0" err="1">
                    <a:solidFill>
                      <a:srgbClr val="000000"/>
                    </a:solidFill>
                    <a:latin typeface="Courier New"/>
                    <a:cs typeface="Courier New"/>
                  </a:rPr>
                  <a:t>ddump</a:t>
                </a:r>
                <a:r>
                  <a:rPr lang="de-DE" sz="2000" b="1" dirty="0">
                    <a:solidFill>
                      <a:srgbClr val="000000"/>
                    </a:solidFill>
                    <a:latin typeface="Courier New"/>
                    <a:cs typeface="Courier New"/>
                  </a:rPr>
                  <a:t> -O -p 910 -t 9  ZZ48_0000001602-0000.evt</a:t>
                </a:r>
              </a:p>
              <a:p>
                <a:r>
                  <a:rPr lang="de-DE" sz="2000" b="1" dirty="0">
                    <a:solidFill>
                      <a:srgbClr val="000000"/>
                    </a:solidFill>
                    <a:latin typeface="Courier New"/>
                    <a:cs typeface="Courier New"/>
                  </a:rPr>
                  <a:t>8031</a:t>
                </a:r>
              </a:p>
              <a:p>
                <a:r>
                  <a:rPr lang="de-DE" sz="2000" b="1" dirty="0">
                    <a:solidFill>
                      <a:srgbClr val="000000"/>
                    </a:solidFill>
                    <a:latin typeface="Courier New"/>
                    <a:cs typeface="Courier New"/>
                  </a:rPr>
                  <a:t>8409</a:t>
                </a:r>
              </a:p>
              <a:p>
                <a:r>
                  <a:rPr lang="de-DE" sz="2000" b="1" dirty="0">
                    <a:solidFill>
                      <a:srgbClr val="000000"/>
                    </a:solidFill>
                    <a:latin typeface="Courier New"/>
                    <a:cs typeface="Courier New"/>
                  </a:rPr>
                  <a:t>eicdaq2 ~ $ </a:t>
                </a:r>
                <a:r>
                  <a:rPr lang="de-DE" sz="2000" b="1" dirty="0" err="1">
                    <a:solidFill>
                      <a:srgbClr val="000000"/>
                    </a:solidFill>
                    <a:latin typeface="Courier New"/>
                    <a:cs typeface="Courier New"/>
                  </a:rPr>
                  <a:t>ddump</a:t>
                </a:r>
                <a:r>
                  <a:rPr lang="de-DE" sz="2000" b="1" dirty="0">
                    <a:solidFill>
                      <a:srgbClr val="000000"/>
                    </a:solidFill>
                    <a:latin typeface="Courier New"/>
                    <a:cs typeface="Courier New"/>
                  </a:rPr>
                  <a:t> -O -p 910 -t 9  ZZ48_0000001603-0000.evt</a:t>
                </a:r>
              </a:p>
              <a:p>
                <a:r>
                  <a:rPr lang="de-DE" sz="2000" b="1" dirty="0">
                    <a:solidFill>
                      <a:srgbClr val="000000"/>
                    </a:solidFill>
                    <a:latin typeface="Courier New"/>
                    <a:cs typeface="Courier New"/>
                  </a:rPr>
                  <a:t>8031</a:t>
                </a:r>
              </a:p>
              <a:p>
                <a:r>
                  <a:rPr lang="de-DE" sz="2000" b="1" dirty="0">
                    <a:solidFill>
                      <a:srgbClr val="000000"/>
                    </a:solidFill>
                    <a:latin typeface="Courier New"/>
                    <a:cs typeface="Courier New"/>
                  </a:rPr>
                  <a:t>8425</a:t>
                </a:r>
              </a:p>
              <a:p>
                <a:endParaRPr lang="de-DE" sz="2000" b="1" dirty="0">
                  <a:solidFill>
                    <a:srgbClr val="000000"/>
                  </a:solidFill>
                  <a:latin typeface="Courier New"/>
                  <a:cs typeface="Courier New"/>
                </a:endParaRPr>
              </a:p>
              <a:p>
                <a:r>
                  <a:rPr lang="de-DE" sz="2400" b="1" dirty="0">
                    <a:solidFill>
                      <a:srgbClr val="000000"/>
                    </a:solidFill>
                    <a:latin typeface="+mj-lt"/>
                    <a:cs typeface="Courier New"/>
                  </a:rPr>
                  <a:t>This </a:t>
                </a:r>
                <a:r>
                  <a:rPr lang="de-DE" sz="2400" b="1" dirty="0" err="1">
                    <a:solidFill>
                      <a:srgbClr val="000000"/>
                    </a:solidFill>
                    <a:latin typeface="+mj-lt"/>
                    <a:cs typeface="Courier New"/>
                  </a:rPr>
                  <a:t>makes</a:t>
                </a:r>
                <a:r>
                  <a:rPr lang="de-DE" sz="2400" b="1" dirty="0">
                    <a:solidFill>
                      <a:srgbClr val="000000"/>
                    </a:solidFill>
                    <a:latin typeface="+mj-lt"/>
                    <a:cs typeface="Courier New"/>
                  </a:rPr>
                  <a:t> </a:t>
                </a:r>
                <a:r>
                  <a:rPr lang="de-DE" sz="2400" b="1" dirty="0" err="1">
                    <a:solidFill>
                      <a:srgbClr val="000000"/>
                    </a:solidFill>
                    <a:latin typeface="+mj-lt"/>
                    <a:cs typeface="Courier New"/>
                  </a:rPr>
                  <a:t>the</a:t>
                </a:r>
                <a:r>
                  <a:rPr lang="de-DE" sz="2400" b="1" dirty="0">
                    <a:solidFill>
                      <a:srgbClr val="000000"/>
                    </a:solidFill>
                    <a:latin typeface="+mj-lt"/>
                    <a:cs typeface="Courier New"/>
                  </a:rPr>
                  <a:t> </a:t>
                </a:r>
                <a:r>
                  <a:rPr lang="de-DE" sz="2400" b="1" dirty="0" err="1">
                    <a:solidFill>
                      <a:srgbClr val="000000"/>
                    </a:solidFill>
                    <a:latin typeface="+mj-lt"/>
                    <a:cs typeface="Courier New"/>
                  </a:rPr>
                  <a:t>analysis</a:t>
                </a:r>
                <a:r>
                  <a:rPr lang="de-DE" sz="2400" b="1" dirty="0">
                    <a:solidFill>
                      <a:srgbClr val="000000"/>
                    </a:solidFill>
                    <a:latin typeface="+mj-lt"/>
                    <a:cs typeface="Courier New"/>
                  </a:rPr>
                  <a:t> a </a:t>
                </a:r>
                <a:r>
                  <a:rPr lang="de-DE" sz="2400" b="1" dirty="0" err="1">
                    <a:solidFill>
                      <a:srgbClr val="000000"/>
                    </a:solidFill>
                    <a:latin typeface="+mj-lt"/>
                    <a:cs typeface="Courier New"/>
                  </a:rPr>
                  <a:t>snap</a:t>
                </a:r>
                <a:r>
                  <a:rPr lang="de-DE" sz="2400" b="1" dirty="0">
                    <a:solidFill>
                      <a:srgbClr val="000000"/>
                    </a:solidFill>
                    <a:latin typeface="+mj-lt"/>
                    <a:cs typeface="Courier New"/>
                  </a:rPr>
                  <a:t> – </a:t>
                </a:r>
                <a:r>
                  <a:rPr lang="de-DE" sz="2400" b="1" dirty="0" err="1">
                    <a:solidFill>
                      <a:srgbClr val="000000"/>
                    </a:solidFill>
                    <a:latin typeface="+mj-lt"/>
                    <a:cs typeface="Courier New"/>
                  </a:rPr>
                  <a:t>throw</a:t>
                </a:r>
                <a:r>
                  <a:rPr lang="de-DE" sz="2400" b="1" dirty="0">
                    <a:solidFill>
                      <a:srgbClr val="000000"/>
                    </a:solidFill>
                    <a:latin typeface="+mj-lt"/>
                    <a:cs typeface="Courier New"/>
                  </a:rPr>
                  <a:t> all 4900 </a:t>
                </a:r>
                <a:r>
                  <a:rPr lang="de-DE" sz="2400" b="1" dirty="0" err="1">
                    <a:solidFill>
                      <a:srgbClr val="000000"/>
                    </a:solidFill>
                    <a:latin typeface="+mj-lt"/>
                    <a:cs typeface="Courier New"/>
                  </a:rPr>
                  <a:t>files</a:t>
                </a:r>
                <a:r>
                  <a:rPr lang="de-DE" sz="2400" b="1" dirty="0">
                    <a:solidFill>
                      <a:srgbClr val="000000"/>
                    </a:solidFill>
                    <a:latin typeface="+mj-lt"/>
                    <a:cs typeface="Courier New"/>
                  </a:rPr>
                  <a:t> at </a:t>
                </a:r>
                <a:r>
                  <a:rPr lang="de-DE" sz="2400" b="1" dirty="0" err="1">
                    <a:solidFill>
                      <a:srgbClr val="000000"/>
                    </a:solidFill>
                    <a:latin typeface="+mj-lt"/>
                    <a:cs typeface="Courier New"/>
                  </a:rPr>
                  <a:t>your</a:t>
                </a:r>
                <a:r>
                  <a:rPr lang="de-DE" sz="2400" b="1" dirty="0">
                    <a:solidFill>
                      <a:srgbClr val="000000"/>
                    </a:solidFill>
                    <a:latin typeface="+mj-lt"/>
                    <a:cs typeface="Courier New"/>
                  </a:rPr>
                  <a:t> </a:t>
                </a:r>
                <a:r>
                  <a:rPr lang="de-DE" sz="2400" b="1" dirty="0" err="1">
                    <a:solidFill>
                      <a:srgbClr val="000000"/>
                    </a:solidFill>
                    <a:latin typeface="+mj-lt"/>
                    <a:cs typeface="Courier New"/>
                  </a:rPr>
                  <a:t>analysis</a:t>
                </a:r>
                <a:r>
                  <a:rPr lang="de-DE" sz="2400" b="1" dirty="0">
                    <a:solidFill>
                      <a:srgbClr val="000000"/>
                    </a:solidFill>
                    <a:latin typeface="+mj-lt"/>
                    <a:cs typeface="Courier New"/>
                  </a:rPr>
                  <a:t> </a:t>
                </a:r>
                <a:r>
                  <a:rPr lang="de-DE" sz="2400" b="1" dirty="0" err="1">
                    <a:solidFill>
                      <a:srgbClr val="000000"/>
                    </a:solidFill>
                    <a:latin typeface="+mj-lt"/>
                    <a:cs typeface="Courier New"/>
                  </a:rPr>
                  <a:t>process</a:t>
                </a:r>
                <a:r>
                  <a:rPr lang="de-DE" sz="2400" b="1" dirty="0">
                    <a:solidFill>
                      <a:srgbClr val="000000"/>
                    </a:solidFill>
                    <a:latin typeface="+mj-lt"/>
                    <a:cs typeface="Courier New"/>
                  </a:rPr>
                  <a:t>. </a:t>
                </a:r>
                <a:r>
                  <a:rPr lang="de-DE" sz="2400" b="1" dirty="0" err="1">
                    <a:solidFill>
                      <a:srgbClr val="000000"/>
                    </a:solidFill>
                    <a:latin typeface="+mj-lt"/>
                    <a:cs typeface="Courier New"/>
                  </a:rPr>
                  <a:t>Each</a:t>
                </a:r>
                <a:r>
                  <a:rPr lang="de-DE" sz="2400" b="1" dirty="0">
                    <a:solidFill>
                      <a:srgbClr val="000000"/>
                    </a:solidFill>
                    <a:latin typeface="+mj-lt"/>
                    <a:cs typeface="Courier New"/>
                  </a:rPr>
                  <a:t> </a:t>
                </a:r>
                <a:r>
                  <a:rPr lang="de-DE" sz="2400" b="1" dirty="0" err="1">
                    <a:solidFill>
                      <a:srgbClr val="000000"/>
                    </a:solidFill>
                    <a:latin typeface="+mj-lt"/>
                    <a:cs typeface="Courier New"/>
                  </a:rPr>
                  <a:t>file</a:t>
                </a:r>
                <a:r>
                  <a:rPr lang="de-DE" sz="2400" b="1" dirty="0">
                    <a:solidFill>
                      <a:srgbClr val="000000"/>
                    </a:solidFill>
                    <a:latin typeface="+mj-lt"/>
                    <a:cs typeface="Courier New"/>
                  </a:rPr>
                  <a:t> </a:t>
                </a:r>
                <a:r>
                  <a:rPr lang="de-DE" sz="2400" b="1" dirty="0" err="1">
                    <a:solidFill>
                      <a:srgbClr val="000000"/>
                    </a:solidFill>
                    <a:latin typeface="+mj-lt"/>
                    <a:cs typeface="Courier New"/>
                  </a:rPr>
                  <a:t>contains</a:t>
                </a:r>
                <a:r>
                  <a:rPr lang="de-DE" sz="2400" b="1" dirty="0">
                    <a:solidFill>
                      <a:srgbClr val="000000"/>
                    </a:solidFill>
                    <a:latin typeface="+mj-lt"/>
                    <a:cs typeface="Courier New"/>
                  </a:rPr>
                  <a:t> </a:t>
                </a:r>
                <a:r>
                  <a:rPr lang="de-DE" sz="2400" b="1" dirty="0" err="1">
                    <a:solidFill>
                      <a:srgbClr val="000000"/>
                    </a:solidFill>
                    <a:latin typeface="+mj-lt"/>
                    <a:cs typeface="Courier New"/>
                  </a:rPr>
                  <a:t>the</a:t>
                </a:r>
                <a:r>
                  <a:rPr lang="de-DE" sz="2400" b="1" dirty="0">
                    <a:solidFill>
                      <a:srgbClr val="000000"/>
                    </a:solidFill>
                    <a:latin typeface="+mj-lt"/>
                    <a:cs typeface="Courier New"/>
                  </a:rPr>
                  <a:t> x/</a:t>
                </a:r>
                <a:r>
                  <a:rPr lang="de-DE" sz="2400" b="1" dirty="0" err="1">
                    <a:solidFill>
                      <a:srgbClr val="000000"/>
                    </a:solidFill>
                    <a:latin typeface="+mj-lt"/>
                    <a:cs typeface="Courier New"/>
                  </a:rPr>
                  <a:t>y</a:t>
                </a:r>
                <a:r>
                  <a:rPr lang="de-DE" sz="2400" b="1" dirty="0">
                    <a:solidFill>
                      <a:srgbClr val="000000"/>
                    </a:solidFill>
                    <a:latin typeface="+mj-lt"/>
                    <a:cs typeface="Courier New"/>
                  </a:rPr>
                  <a:t> </a:t>
                </a:r>
                <a:r>
                  <a:rPr lang="de-DE" sz="2400" b="1" dirty="0" err="1">
                    <a:solidFill>
                      <a:srgbClr val="000000"/>
                    </a:solidFill>
                    <a:latin typeface="+mj-lt"/>
                    <a:cs typeface="Courier New"/>
                  </a:rPr>
                  <a:t>position</a:t>
                </a:r>
                <a:r>
                  <a:rPr lang="de-DE" sz="2400" b="1" dirty="0">
                    <a:solidFill>
                      <a:srgbClr val="000000"/>
                    </a:solidFill>
                    <a:latin typeface="+mj-lt"/>
                    <a:cs typeface="Courier New"/>
                  </a:rPr>
                  <a:t> – </a:t>
                </a:r>
                <a:r>
                  <a:rPr lang="de-DE" sz="2400" b="1" dirty="0" err="1">
                    <a:solidFill>
                      <a:srgbClr val="000000"/>
                    </a:solidFill>
                    <a:latin typeface="+mj-lt"/>
                    <a:cs typeface="Courier New"/>
                  </a:rPr>
                  <a:t>making</a:t>
                </a:r>
                <a:r>
                  <a:rPr lang="de-DE" sz="2400" b="1" dirty="0">
                    <a:solidFill>
                      <a:srgbClr val="000000"/>
                    </a:solidFill>
                    <a:latin typeface="+mj-lt"/>
                    <a:cs typeface="Courier New"/>
                  </a:rPr>
                  <a:t> </a:t>
                </a:r>
                <a:r>
                  <a:rPr lang="de-DE" sz="2400" b="1" dirty="0" err="1">
                    <a:solidFill>
                      <a:srgbClr val="000000"/>
                    </a:solidFill>
                    <a:latin typeface="+mj-lt"/>
                    <a:cs typeface="Courier New"/>
                  </a:rPr>
                  <a:t>the</a:t>
                </a:r>
                <a:r>
                  <a:rPr lang="de-DE" sz="2400" b="1" dirty="0">
                    <a:solidFill>
                      <a:srgbClr val="000000"/>
                    </a:solidFill>
                    <a:latin typeface="+mj-lt"/>
                    <a:cs typeface="Courier New"/>
                  </a:rPr>
                  <a:t> x-</a:t>
                </a:r>
                <a:r>
                  <a:rPr lang="de-DE" sz="2400" b="1" dirty="0" err="1">
                    <a:solidFill>
                      <a:srgbClr val="000000"/>
                    </a:solidFill>
                    <a:latin typeface="+mj-lt"/>
                    <a:cs typeface="Courier New"/>
                  </a:rPr>
                  <a:t>y</a:t>
                </a:r>
                <a:r>
                  <a:rPr lang="de-DE" sz="2400" b="1" dirty="0">
                    <a:solidFill>
                      <a:srgbClr val="000000"/>
                    </a:solidFill>
                    <a:latin typeface="+mj-lt"/>
                    <a:cs typeface="Courier New"/>
                  </a:rPr>
                  <a:t> </a:t>
                </a:r>
                <a:r>
                  <a:rPr lang="de-DE" sz="2400" b="1" dirty="0" err="1">
                    <a:solidFill>
                      <a:srgbClr val="000000"/>
                    </a:solidFill>
                    <a:latin typeface="+mj-lt"/>
                    <a:cs typeface="Courier New"/>
                  </a:rPr>
                  <a:t>gain</a:t>
                </a:r>
                <a:r>
                  <a:rPr lang="de-DE" sz="2400" b="1" dirty="0">
                    <a:solidFill>
                      <a:srgbClr val="000000"/>
                    </a:solidFill>
                    <a:latin typeface="+mj-lt"/>
                    <a:cs typeface="Courier New"/>
                  </a:rPr>
                  <a:t> </a:t>
                </a:r>
                <a:r>
                  <a:rPr lang="de-DE" sz="2400" b="1" dirty="0" err="1">
                    <a:solidFill>
                      <a:srgbClr val="000000"/>
                    </a:solidFill>
                    <a:latin typeface="+mj-lt"/>
                    <a:cs typeface="Courier New"/>
                  </a:rPr>
                  <a:t>map</a:t>
                </a:r>
                <a:r>
                  <a:rPr lang="de-DE" sz="2400" b="1" dirty="0">
                    <a:solidFill>
                      <a:srgbClr val="000000"/>
                    </a:solidFill>
                    <a:latin typeface="+mj-lt"/>
                    <a:cs typeface="Courier New"/>
                  </a:rPr>
                  <a:t> </a:t>
                </a:r>
                <a:r>
                  <a:rPr lang="de-DE" sz="2400" b="1" dirty="0" err="1">
                    <a:solidFill>
                      <a:srgbClr val="000000"/>
                    </a:solidFill>
                    <a:latin typeface="+mj-lt"/>
                    <a:cs typeface="Courier New"/>
                  </a:rPr>
                  <a:t>here</a:t>
                </a:r>
                <a:r>
                  <a:rPr lang="de-DE" sz="2400" b="1" dirty="0">
                    <a:solidFill>
                      <a:srgbClr val="000000"/>
                    </a:solidFill>
                    <a:latin typeface="+mj-lt"/>
                    <a:cs typeface="Courier New"/>
                  </a:rPr>
                  <a:t> </a:t>
                </a:r>
                <a:r>
                  <a:rPr lang="de-DE" sz="2400" b="1" dirty="0" err="1">
                    <a:solidFill>
                      <a:srgbClr val="000000"/>
                    </a:solidFill>
                    <a:latin typeface="+mj-lt"/>
                    <a:cs typeface="Courier New"/>
                  </a:rPr>
                  <a:t>is</a:t>
                </a:r>
                <a:r>
                  <a:rPr lang="de-DE" sz="2400" b="1" dirty="0">
                    <a:solidFill>
                      <a:srgbClr val="000000"/>
                    </a:solidFill>
                    <a:latin typeface="+mj-lt"/>
                    <a:cs typeface="Courier New"/>
                  </a:rPr>
                  <a:t> </a:t>
                </a:r>
                <a:r>
                  <a:rPr lang="de-DE" sz="2400" b="1" dirty="0" err="1">
                    <a:solidFill>
                      <a:srgbClr val="000000"/>
                    </a:solidFill>
                    <a:latin typeface="+mj-lt"/>
                    <a:cs typeface="Courier New"/>
                  </a:rPr>
                  <a:t>totally</a:t>
                </a:r>
                <a:r>
                  <a:rPr lang="de-DE" sz="2400" b="1" dirty="0">
                    <a:solidFill>
                      <a:srgbClr val="000000"/>
                    </a:solidFill>
                    <a:latin typeface="+mj-lt"/>
                    <a:cs typeface="Courier New"/>
                  </a:rPr>
                  <a:t> easy!</a:t>
                </a:r>
                <a:endParaRPr lang="en-US" sz="2400" b="1" dirty="0">
                  <a:solidFill>
                    <a:srgbClr val="000000"/>
                  </a:solidFill>
                  <a:latin typeface="+mj-lt"/>
                  <a:cs typeface="Courier New"/>
                </a:endParaRPr>
              </a:p>
            </p:txBody>
          </p:sp>
        </p:grpSp>
        <p:sp>
          <p:nvSpPr>
            <p:cNvPr id="15" name="Rectangle 14"/>
            <p:cNvSpPr/>
            <p:nvPr/>
          </p:nvSpPr>
          <p:spPr>
            <a:xfrm>
              <a:off x="10159206" y="4876006"/>
              <a:ext cx="2362200" cy="1384995"/>
            </a:xfrm>
            <a:prstGeom prst="rect">
              <a:avLst/>
            </a:prstGeom>
          </p:spPr>
          <p:txBody>
            <a:bodyPr wrap="square">
              <a:spAutoFit/>
            </a:bodyPr>
            <a:lstStyle/>
            <a:p>
              <a:r>
                <a:rPr lang="en-US" sz="2800" dirty="0">
                  <a:solidFill>
                    <a:srgbClr val="FF0000"/>
                  </a:solidFill>
                  <a:latin typeface="Arial Narrow" charset="0"/>
                </a:rPr>
                <a:t>We are scanning in y direction here</a:t>
              </a:r>
              <a:endParaRPr lang="en-US" dirty="0">
                <a:solidFill>
                  <a:srgbClr val="FF0000"/>
                </a:solidFill>
              </a:endParaRPr>
            </a:p>
          </p:txBody>
        </p:sp>
      </p:grpSp>
      <p:cxnSp>
        <p:nvCxnSpPr>
          <p:cNvPr id="17" name="Straight Arrow Connector 16"/>
          <p:cNvCxnSpPr/>
          <p:nvPr/>
        </p:nvCxnSpPr>
        <p:spPr bwMode="auto">
          <a:xfrm flipH="1">
            <a:off x="8838407" y="4037806"/>
            <a:ext cx="914400" cy="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9823002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about capturing your environment</a:t>
            </a:r>
          </a:p>
        </p:txBody>
      </p:sp>
      <p:sp>
        <p:nvSpPr>
          <p:cNvPr id="6" name="Text Box 2"/>
          <p:cNvSpPr txBox="1">
            <a:spLocks noChangeArrowheads="1"/>
          </p:cNvSpPr>
          <p:nvPr/>
        </p:nvSpPr>
        <p:spPr bwMode="auto">
          <a:xfrm>
            <a:off x="329406" y="2056606"/>
            <a:ext cx="12230100" cy="434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Many times you capture things only “just in case” </a:t>
            </a:r>
          </a:p>
          <a:p>
            <a:pPr eaLnBrk="1" hangingPunct="1">
              <a:spcBef>
                <a:spcPts val="1963"/>
              </a:spcBef>
              <a:buClrTx/>
              <a:buFontTx/>
              <a:buNone/>
              <a:defRPr/>
            </a:pPr>
            <a:r>
              <a:rPr lang="en-US" sz="2800" dirty="0">
                <a:solidFill>
                  <a:srgbClr val="000000"/>
                </a:solidFill>
                <a:latin typeface="Arial Narrow" charset="0"/>
                <a:cs typeface="Arial Narrow"/>
              </a:rPr>
              <a:t>You don’t routinely look at them in your analysis (such as cam pictures shown before)</a:t>
            </a:r>
          </a:p>
          <a:p>
            <a:pPr eaLnBrk="1" hangingPunct="1">
              <a:spcBef>
                <a:spcPts val="1963"/>
              </a:spcBef>
              <a:buClrTx/>
              <a:buFontTx/>
              <a:buNone/>
              <a:defRPr/>
            </a:pPr>
            <a:r>
              <a:rPr lang="en-US" sz="2800" dirty="0">
                <a:solidFill>
                  <a:srgbClr val="000000"/>
                </a:solidFill>
                <a:latin typeface="Arial Narrow" charset="0"/>
                <a:cs typeface="Arial Narrow"/>
              </a:rPr>
              <a:t>But if you have some inexplicable feature, you can use the data to do “forensics”</a:t>
            </a:r>
          </a:p>
          <a:p>
            <a:pPr eaLnBrk="1" hangingPunct="1">
              <a:spcBef>
                <a:spcPts val="1963"/>
              </a:spcBef>
              <a:buClrTx/>
              <a:buFontTx/>
              <a:buNone/>
              <a:defRPr/>
            </a:pPr>
            <a:r>
              <a:rPr lang="en-US" sz="2800" dirty="0">
                <a:solidFill>
                  <a:srgbClr val="000000"/>
                </a:solidFill>
                <a:latin typeface="Arial Narrow" charset="0"/>
                <a:cs typeface="Arial Narrow"/>
              </a:rPr>
              <a:t>Find out what, if anything, went wrong</a:t>
            </a:r>
          </a:p>
          <a:p>
            <a:pPr eaLnBrk="1" hangingPunct="1">
              <a:spcBef>
                <a:spcPts val="1963"/>
              </a:spcBef>
              <a:buClrTx/>
              <a:buFontTx/>
              <a:buNone/>
              <a:defRPr/>
            </a:pPr>
            <a:r>
              <a:rPr lang="en-US" sz="2800" dirty="0">
                <a:solidFill>
                  <a:srgbClr val="000000"/>
                </a:solidFill>
                <a:latin typeface="Arial Narrow" charset="0"/>
                <a:cs typeface="Arial Narrow"/>
              </a:rPr>
              <a:t>The more data you capture, the better this gets</a:t>
            </a:r>
          </a:p>
          <a:p>
            <a:pPr eaLnBrk="1" hangingPunct="1">
              <a:spcBef>
                <a:spcPts val="1963"/>
              </a:spcBef>
              <a:buClrTx/>
              <a:buFontTx/>
              <a:buNone/>
              <a:defRPr/>
            </a:pPr>
            <a:r>
              <a:rPr lang="en-US" sz="2800" dirty="0">
                <a:solidFill>
                  <a:srgbClr val="000000"/>
                </a:solidFill>
                <a:latin typeface="Arial Narrow" charset="0"/>
                <a:cs typeface="Arial Narrow"/>
              </a:rPr>
              <a:t>Think of it as “black box” on a plane…  </a:t>
            </a:r>
          </a:p>
        </p:txBody>
      </p:sp>
      <p:sp>
        <p:nvSpPr>
          <p:cNvPr id="2" name="Slide Number Placeholder 1"/>
          <p:cNvSpPr>
            <a:spLocks noGrp="1"/>
          </p:cNvSpPr>
          <p:nvPr>
            <p:ph type="sldNum" sz="quarter" idx="4"/>
          </p:nvPr>
        </p:nvSpPr>
        <p:spPr/>
        <p:txBody>
          <a:bodyPr/>
          <a:lstStyle/>
          <a:p>
            <a:fld id="{7D854EC2-8F58-5C4F-8AEB-33CAAE66C4BD}" type="slidenum">
              <a:rPr lang="en-US" smtClean="0"/>
              <a:t>39</a:t>
            </a:fld>
            <a:endParaRPr lang="en-US" dirty="0"/>
          </a:p>
        </p:txBody>
      </p:sp>
    </p:spTree>
    <p:extLst>
      <p:ext uri="{BB962C8B-B14F-4D97-AF65-F5344CB8AC3E}">
        <p14:creationId xmlns:p14="http://schemas.microsoft.com/office/powerpoint/2010/main" val="364362552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Design Goals, also known as Buzzwords</a:t>
            </a:r>
          </a:p>
        </p:txBody>
      </p:sp>
      <p:sp>
        <p:nvSpPr>
          <p:cNvPr id="33794" name="Text Box 2"/>
          <p:cNvSpPr txBox="1">
            <a:spLocks noChangeArrowheads="1"/>
          </p:cNvSpPr>
          <p:nvPr/>
        </p:nvSpPr>
        <p:spPr bwMode="auto">
          <a:xfrm>
            <a:off x="571500" y="20566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283464" indent="-457200">
              <a:spcAft>
                <a:spcPts val="700"/>
              </a:spcAft>
              <a:buFont typeface="Arial"/>
              <a:buChar char="•"/>
            </a:pPr>
            <a:r>
              <a:rPr lang="en-US" sz="2800" dirty="0">
                <a:solidFill>
                  <a:schemeClr val="tx1"/>
                </a:solidFill>
                <a:latin typeface="Arial Narrow"/>
                <a:cs typeface="Arial Narrow"/>
              </a:rPr>
              <a:t>Modularity </a:t>
            </a:r>
          </a:p>
          <a:p>
            <a:pPr marL="283464" indent="-457200">
              <a:spcAft>
                <a:spcPts val="700"/>
              </a:spcAft>
              <a:buFont typeface="Arial"/>
              <a:buChar char="•"/>
            </a:pPr>
            <a:r>
              <a:rPr lang="en-US" sz="2800" dirty="0">
                <a:solidFill>
                  <a:schemeClr val="tx1"/>
                </a:solidFill>
                <a:latin typeface="Arial Narrow"/>
                <a:cs typeface="Arial Narrow"/>
              </a:rPr>
              <a:t>Data integrity, robustness and resilience</a:t>
            </a:r>
          </a:p>
          <a:p>
            <a:pPr marL="283464" indent="-457200">
              <a:spcAft>
                <a:spcPts val="700"/>
              </a:spcAft>
              <a:buFont typeface="Arial"/>
              <a:buChar char="•"/>
            </a:pPr>
            <a:r>
              <a:rPr lang="en-US" sz="2800" dirty="0">
                <a:solidFill>
                  <a:schemeClr val="tx1"/>
                </a:solidFill>
                <a:latin typeface="Arial Narrow"/>
                <a:cs typeface="Arial Narrow"/>
              </a:rPr>
              <a:t>No exposure of analysis code to internals </a:t>
            </a:r>
          </a:p>
          <a:p>
            <a:pPr marL="283464" indent="-457200">
              <a:spcAft>
                <a:spcPts val="700"/>
              </a:spcAft>
              <a:buFont typeface="Arial"/>
              <a:buChar char="•"/>
            </a:pPr>
            <a:r>
              <a:rPr lang="en-US" sz="2800" dirty="0">
                <a:solidFill>
                  <a:schemeClr val="tx1"/>
                </a:solidFill>
                <a:latin typeface="Arial Narrow"/>
                <a:cs typeface="Arial Narrow"/>
              </a:rPr>
              <a:t>Binary payload format agnostic</a:t>
            </a:r>
          </a:p>
          <a:p>
            <a:pPr marL="283464" indent="-457200">
              <a:spcAft>
                <a:spcPts val="700"/>
              </a:spcAft>
              <a:buFont typeface="Arial"/>
              <a:buChar char="•"/>
            </a:pPr>
            <a:r>
              <a:rPr lang="en-US" sz="2800" dirty="0">
                <a:solidFill>
                  <a:schemeClr val="tx1"/>
                </a:solidFill>
                <a:latin typeface="Arial Narrow"/>
                <a:cs typeface="Arial Narrow"/>
              </a:rPr>
              <a:t>No preferred </a:t>
            </a:r>
            <a:r>
              <a:rPr lang="en-US" sz="2800" dirty="0" err="1">
                <a:solidFill>
                  <a:schemeClr val="tx1"/>
                </a:solidFill>
                <a:latin typeface="Arial Narrow"/>
                <a:cs typeface="Arial Narrow"/>
              </a:rPr>
              <a:t>endianess</a:t>
            </a:r>
            <a:endParaRPr lang="en-US" sz="2800" dirty="0">
              <a:solidFill>
                <a:schemeClr val="tx1"/>
              </a:solidFill>
              <a:latin typeface="Arial Narrow"/>
              <a:cs typeface="Arial Narrow"/>
            </a:endParaRPr>
          </a:p>
          <a:p>
            <a:pPr marL="283464" indent="-457200">
              <a:spcAft>
                <a:spcPts val="700"/>
              </a:spcAft>
              <a:buFont typeface="Arial"/>
              <a:buChar char="•"/>
            </a:pPr>
            <a:r>
              <a:rPr lang="en-US" sz="2800" dirty="0">
                <a:solidFill>
                  <a:schemeClr val="tx1"/>
                </a:solidFill>
                <a:latin typeface="Arial Narrow"/>
                <a:cs typeface="Arial Narrow"/>
              </a:rPr>
              <a:t>Different event types</a:t>
            </a:r>
          </a:p>
          <a:p>
            <a:pPr marL="283464" indent="-457200">
              <a:spcAft>
                <a:spcPts val="700"/>
              </a:spcAft>
              <a:buFont typeface="Arial"/>
              <a:buChar char="•"/>
            </a:pPr>
            <a:r>
              <a:rPr lang="en-US" sz="2800" dirty="0">
                <a:solidFill>
                  <a:schemeClr val="tx1"/>
                </a:solidFill>
                <a:latin typeface="Arial Narrow"/>
                <a:cs typeface="Arial Narrow"/>
              </a:rPr>
              <a:t>Set of tools to inspect / display / manipulate files</a:t>
            </a:r>
          </a:p>
          <a:p>
            <a:pPr marL="283464" indent="-457200">
              <a:spcAft>
                <a:spcPts val="700"/>
              </a:spcAft>
              <a:buFont typeface="Arial"/>
              <a:buChar char="•"/>
            </a:pPr>
            <a:r>
              <a:rPr lang="en-US" sz="2800" dirty="0">
                <a:solidFill>
                  <a:schemeClr val="tx1"/>
                </a:solidFill>
                <a:latin typeface="Arial Narrow"/>
                <a:cs typeface="Arial Narrow"/>
              </a:rPr>
              <a:t>Online monitoring support</a:t>
            </a:r>
          </a:p>
          <a:p>
            <a:pPr marL="283464" indent="-457200">
              <a:spcAft>
                <a:spcPts val="700"/>
              </a:spcAft>
              <a:buFont typeface="Arial"/>
              <a:buChar char="•"/>
            </a:pPr>
            <a:r>
              <a:rPr lang="en-US" sz="2800" dirty="0">
                <a:solidFill>
                  <a:schemeClr val="tx1"/>
                </a:solidFill>
                <a:latin typeface="Arial Narrow"/>
                <a:cs typeface="Arial Narrow"/>
              </a:rPr>
              <a:t>Electronic Logbook support</a:t>
            </a:r>
          </a:p>
          <a:p>
            <a:pPr marL="283464" indent="-457200">
              <a:spcAft>
                <a:spcPts val="700"/>
              </a:spcAft>
              <a:buFont typeface="Arial"/>
              <a:buChar char="•"/>
            </a:pPr>
            <a:r>
              <a:rPr lang="en-US" sz="2800" dirty="0">
                <a:solidFill>
                  <a:schemeClr val="tx1"/>
                </a:solidFill>
                <a:latin typeface="Arial Narrow"/>
                <a:cs typeface="Arial Narrow"/>
              </a:rPr>
              <a:t>OS integration</a:t>
            </a:r>
          </a:p>
          <a:p>
            <a:pPr marL="283464" indent="-457200">
              <a:spcAft>
                <a:spcPts val="700"/>
              </a:spcAft>
              <a:buFont typeface="Arial"/>
              <a:buChar char="•"/>
            </a:pPr>
            <a:r>
              <a:rPr lang="en-US" sz="2800" dirty="0">
                <a:solidFill>
                  <a:schemeClr val="tx1"/>
                </a:solidFill>
                <a:latin typeface="Arial Narrow"/>
                <a:cs typeface="Arial Narrow"/>
              </a:rPr>
              <a:t>Interface to community analysis tools ( these days: root and 3rd-party frameworks)</a:t>
            </a:r>
          </a:p>
          <a:p>
            <a:pPr marL="283464" indent="-457200">
              <a:spcAft>
                <a:spcPts val="700"/>
              </a:spcAft>
              <a:buFont typeface="Arial"/>
              <a:buChar char="•"/>
            </a:pPr>
            <a:r>
              <a:rPr lang="en-US" sz="2800" dirty="0">
                <a:solidFill>
                  <a:schemeClr val="tx1"/>
                </a:solidFill>
                <a:latin typeface="Arial Narrow"/>
                <a:cs typeface="Arial Narrow"/>
              </a:rPr>
              <a:t>It’s </a:t>
            </a:r>
            <a:r>
              <a:rPr lang="en-US" sz="2800" dirty="0" err="1">
                <a:solidFill>
                  <a:schemeClr val="tx1"/>
                </a:solidFill>
                <a:latin typeface="Arial Narrow"/>
                <a:cs typeface="Arial Narrow"/>
              </a:rPr>
              <a:t>gotta</a:t>
            </a:r>
            <a:r>
              <a:rPr lang="en-US" sz="2800" dirty="0">
                <a:solidFill>
                  <a:schemeClr val="tx1"/>
                </a:solidFill>
                <a:latin typeface="Arial Narrow"/>
                <a:cs typeface="Arial Narrow"/>
              </a:rPr>
              <a:t> be fun to use!</a:t>
            </a:r>
          </a:p>
          <a:p>
            <a:pPr marL="283464" indent="-457200">
              <a:spcAft>
                <a:spcPts val="700"/>
              </a:spcAft>
              <a:buFont typeface="Arial"/>
              <a:buChar char="•"/>
            </a:pPr>
            <a:endParaRPr lang="en-US" sz="2800" dirty="0">
              <a:solidFill>
                <a:schemeClr val="tx1"/>
              </a:solidFill>
              <a:latin typeface="Arial Narrow"/>
              <a:cs typeface="Arial Narrow"/>
            </a:endParaRPr>
          </a:p>
        </p:txBody>
      </p:sp>
      <p:sp>
        <p:nvSpPr>
          <p:cNvPr id="3" name="Rectangle 2"/>
          <p:cNvSpPr/>
          <p:nvPr/>
        </p:nvSpPr>
        <p:spPr>
          <a:xfrm>
            <a:off x="1277986" y="8609806"/>
            <a:ext cx="9583873" cy="584776"/>
          </a:xfrm>
          <a:prstGeom prst="rect">
            <a:avLst/>
          </a:prstGeom>
        </p:spPr>
        <p:txBody>
          <a:bodyPr wrap="none">
            <a:spAutoFit/>
          </a:bodyPr>
          <a:lstStyle/>
          <a:p>
            <a:r>
              <a:rPr lang="en-US" sz="3200" dirty="0">
                <a:solidFill>
                  <a:srgbClr val="000000"/>
                </a:solidFill>
                <a:latin typeface="Arial Narrow" charset="0"/>
              </a:rPr>
              <a:t>That’s quite a list. Let’s go through and see what all that means</a:t>
            </a:r>
            <a:endParaRPr lang="en-US" sz="3200" dirty="0"/>
          </a:p>
        </p:txBody>
      </p:sp>
      <p:sp>
        <p:nvSpPr>
          <p:cNvPr id="2" name="Slide Number Placeholder 1"/>
          <p:cNvSpPr>
            <a:spLocks noGrp="1"/>
          </p:cNvSpPr>
          <p:nvPr>
            <p:ph type="sldNum" sz="quarter" idx="4"/>
          </p:nvPr>
        </p:nvSpPr>
        <p:spPr/>
        <p:txBody>
          <a:bodyPr/>
          <a:lstStyle/>
          <a:p>
            <a:fld id="{7D854EC2-8F58-5C4F-8AEB-33CAAE66C4BD}" type="slidenum">
              <a:rPr lang="en-US" smtClean="0"/>
              <a:t>4</a:t>
            </a:fld>
            <a:endParaRPr lang="en-US" dirty="0"/>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Forensics</a:t>
            </a:r>
          </a:p>
        </p:txBody>
      </p:sp>
      <p:sp>
        <p:nvSpPr>
          <p:cNvPr id="2" name="Slide Number Placeholder 1"/>
          <p:cNvSpPr>
            <a:spLocks noGrp="1"/>
          </p:cNvSpPr>
          <p:nvPr>
            <p:ph type="sldNum" sz="quarter" idx="4"/>
          </p:nvPr>
        </p:nvSpPr>
        <p:spPr/>
        <p:txBody>
          <a:bodyPr/>
          <a:lstStyle/>
          <a:p>
            <a:fld id="{7D854EC2-8F58-5C4F-8AEB-33CAAE66C4BD}" type="slidenum">
              <a:rPr lang="en-US" smtClean="0"/>
              <a:t>40</a:t>
            </a:fld>
            <a:endParaRPr lang="en-US" dirty="0"/>
          </a:p>
        </p:txBody>
      </p:sp>
      <p:sp>
        <p:nvSpPr>
          <p:cNvPr id="8" name="Content Placeholder 2"/>
          <p:cNvSpPr txBox="1">
            <a:spLocks/>
          </p:cNvSpPr>
          <p:nvPr/>
        </p:nvSpPr>
        <p:spPr>
          <a:xfrm>
            <a:off x="641320" y="2056606"/>
            <a:ext cx="10584685" cy="16002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200"/>
              </a:spcBef>
            </a:pPr>
            <a:r>
              <a:rPr lang="en-US" sz="2800" dirty="0">
                <a:latin typeface="Arial Narrow"/>
                <a:cs typeface="Arial Narrow"/>
              </a:rPr>
              <a:t>“It appears that the distributions change for Cherenkov1 at 1,8,12,and 16 </a:t>
            </a:r>
            <a:r>
              <a:rPr lang="en-US" sz="2800" dirty="0" err="1">
                <a:latin typeface="Arial Narrow"/>
                <a:cs typeface="Arial Narrow"/>
              </a:rPr>
              <a:t>GeV</a:t>
            </a:r>
            <a:r>
              <a:rPr lang="en-US" sz="2800" dirty="0">
                <a:latin typeface="Arial Narrow"/>
                <a:cs typeface="Arial Narrow"/>
              </a:rPr>
              <a:t> compared to the other energies.  It seems that the Cherenkov pressures are changed. […] Any help on understanding this would be appreciated.”</a:t>
            </a:r>
          </a:p>
          <a:p>
            <a:pPr marL="0" indent="0">
              <a:spcBef>
                <a:spcPts val="1200"/>
              </a:spcBef>
            </a:pPr>
            <a:r>
              <a:rPr lang="en-US" sz="2800" b="1" dirty="0">
                <a:latin typeface="Arial Narrow"/>
                <a:cs typeface="Arial Narrow"/>
              </a:rPr>
              <a:t>Martin</a:t>
            </a:r>
            <a:r>
              <a:rPr lang="en-US" sz="2800" dirty="0">
                <a:latin typeface="Arial Narrow"/>
                <a:cs typeface="Arial Narrow"/>
              </a:rPr>
              <a:t>: “Look at the info in the data files:”</a:t>
            </a:r>
          </a:p>
          <a:p>
            <a:pPr marL="0" indent="0">
              <a:spcBef>
                <a:spcPts val="1200"/>
              </a:spcBef>
            </a:pPr>
            <a:endParaRPr lang="en-US" sz="2800" dirty="0">
              <a:latin typeface="Arial Narrow"/>
              <a:cs typeface="Arial Narrow"/>
            </a:endParaRPr>
          </a:p>
        </p:txBody>
      </p:sp>
      <p:sp>
        <p:nvSpPr>
          <p:cNvPr id="9" name="TextBox 8"/>
          <p:cNvSpPr txBox="1"/>
          <p:nvPr/>
        </p:nvSpPr>
        <p:spPr>
          <a:xfrm>
            <a:off x="405606" y="4516378"/>
            <a:ext cx="6802939" cy="4093428"/>
          </a:xfrm>
          <a:prstGeom prst="rect">
            <a:avLst/>
          </a:prstGeom>
          <a:solidFill>
            <a:srgbClr val="F1FFDE"/>
          </a:solidFill>
          <a:ln>
            <a:solidFill>
              <a:srgbClr val="3366FF"/>
            </a:solidFill>
          </a:ln>
        </p:spPr>
        <p:txBody>
          <a:bodyPr wrap="none" rtlCol="0">
            <a:spAutoFit/>
          </a:bodyPr>
          <a:lstStyle/>
          <a:p>
            <a:r>
              <a:rPr lang="is-IS" sz="2000" dirty="0">
                <a:solidFill>
                  <a:srgbClr val="3333CC"/>
                </a:solidFill>
                <a:latin typeface="Courier"/>
                <a:cs typeface="Courier"/>
              </a:rPr>
              <a:t>$ ddump -t 9 -p 923 beam_00002298-0000.prdf</a:t>
            </a:r>
          </a:p>
          <a:p>
            <a:r>
              <a:rPr lang="is-IS" sz="2000" dirty="0">
                <a:solidFill>
                  <a:srgbClr val="3333CC"/>
                </a:solidFill>
                <a:latin typeface="Courier"/>
                <a:cs typeface="Courier"/>
              </a:rPr>
              <a:t>S:MTNRG  = -1     GeV</a:t>
            </a:r>
          </a:p>
          <a:p>
            <a:r>
              <a:rPr lang="is-IS" sz="2000" dirty="0">
                <a:solidFill>
                  <a:srgbClr val="3333CC"/>
                </a:solidFill>
                <a:latin typeface="Courier"/>
                <a:cs typeface="Courier"/>
              </a:rPr>
              <a:t>F:MT6SC1 =  5790      Cnts</a:t>
            </a:r>
          </a:p>
          <a:p>
            <a:r>
              <a:rPr lang="is-IS" sz="2000" dirty="0">
                <a:solidFill>
                  <a:srgbClr val="3333CC"/>
                </a:solidFill>
                <a:latin typeface="Courier"/>
                <a:cs typeface="Courier"/>
              </a:rPr>
              <a:t>F:MT6SC2 =  3533      Cnts</a:t>
            </a:r>
          </a:p>
          <a:p>
            <a:r>
              <a:rPr lang="is-IS" sz="2000" dirty="0">
                <a:solidFill>
                  <a:srgbClr val="3333CC"/>
                </a:solidFill>
                <a:latin typeface="Courier"/>
                <a:cs typeface="Courier"/>
              </a:rPr>
              <a:t>F:MT6SC3 =  1780      Cnts</a:t>
            </a:r>
          </a:p>
          <a:p>
            <a:r>
              <a:rPr lang="is-IS" sz="2000" dirty="0">
                <a:solidFill>
                  <a:srgbClr val="3333CC"/>
                </a:solidFill>
                <a:latin typeface="Courier"/>
                <a:cs typeface="Courier"/>
              </a:rPr>
              <a:t>F:MT6SC4 =  0         Cnts</a:t>
            </a:r>
          </a:p>
          <a:p>
            <a:r>
              <a:rPr lang="is-IS" sz="2000" dirty="0">
                <a:solidFill>
                  <a:srgbClr val="3333CC"/>
                </a:solidFill>
                <a:latin typeface="Courier"/>
                <a:cs typeface="Courier"/>
              </a:rPr>
              <a:t>F:MT6SC5 =  73316     Cnts</a:t>
            </a:r>
          </a:p>
          <a:p>
            <a:r>
              <a:rPr lang="is-IS" sz="2000" dirty="0">
                <a:solidFill>
                  <a:srgbClr val="3333CC"/>
                </a:solidFill>
                <a:latin typeface="Courier"/>
                <a:cs typeface="Courier"/>
              </a:rPr>
              <a:t>E:2CH    =  1058  mm</a:t>
            </a:r>
          </a:p>
          <a:p>
            <a:r>
              <a:rPr lang="is-IS" sz="2000" dirty="0">
                <a:solidFill>
                  <a:srgbClr val="3333CC"/>
                </a:solidFill>
                <a:latin typeface="Courier"/>
                <a:cs typeface="Courier"/>
              </a:rPr>
              <a:t>E:2CV    =  133.1 mm</a:t>
            </a:r>
          </a:p>
          <a:p>
            <a:r>
              <a:rPr lang="is-IS" sz="2000" dirty="0">
                <a:solidFill>
                  <a:srgbClr val="3333CC"/>
                </a:solidFill>
                <a:latin typeface="Courier"/>
                <a:cs typeface="Courier"/>
              </a:rPr>
              <a:t>E:2CMT6T =  73.84 F</a:t>
            </a:r>
          </a:p>
          <a:p>
            <a:r>
              <a:rPr lang="is-IS" sz="2000" dirty="0">
                <a:solidFill>
                  <a:srgbClr val="3333CC"/>
                </a:solidFill>
                <a:latin typeface="Courier"/>
                <a:cs typeface="Courier"/>
              </a:rPr>
              <a:t>E:2CMT6H =  32.86 %Hum</a:t>
            </a:r>
          </a:p>
          <a:p>
            <a:r>
              <a:rPr lang="is-IS" sz="2000" dirty="0">
                <a:solidFill>
                  <a:srgbClr val="3333CC"/>
                </a:solidFill>
                <a:latin typeface="Courier"/>
                <a:cs typeface="Courier"/>
              </a:rPr>
              <a:t>F:MT5CP2 =  .4589 Psia</a:t>
            </a:r>
          </a:p>
          <a:p>
            <a:r>
              <a:rPr lang="is-IS" sz="2000" dirty="0">
                <a:solidFill>
                  <a:srgbClr val="3333CC"/>
                </a:solidFill>
                <a:latin typeface="Courier"/>
                <a:cs typeface="Courier"/>
              </a:rPr>
              <a:t>F:MT6CP2 =  .6794 Psia</a:t>
            </a:r>
            <a:endParaRPr lang="en-US" sz="2000" dirty="0">
              <a:solidFill>
                <a:srgbClr val="3333CC"/>
              </a:solidFill>
              <a:latin typeface="Courier"/>
              <a:cs typeface="Courier"/>
            </a:endParaRPr>
          </a:p>
        </p:txBody>
      </p:sp>
      <p:sp>
        <p:nvSpPr>
          <p:cNvPr id="11" name="TextBox 10"/>
          <p:cNvSpPr txBox="1"/>
          <p:nvPr/>
        </p:nvSpPr>
        <p:spPr>
          <a:xfrm>
            <a:off x="4346867" y="4973578"/>
            <a:ext cx="6802939" cy="4093428"/>
          </a:xfrm>
          <a:prstGeom prst="rect">
            <a:avLst/>
          </a:prstGeom>
          <a:solidFill>
            <a:srgbClr val="F1FFDE"/>
          </a:solidFill>
          <a:ln>
            <a:solidFill>
              <a:srgbClr val="3366FF"/>
            </a:solidFill>
          </a:ln>
        </p:spPr>
        <p:txBody>
          <a:bodyPr wrap="none" rtlCol="0">
            <a:spAutoFit/>
          </a:bodyPr>
          <a:lstStyle/>
          <a:p>
            <a:r>
              <a:rPr lang="is-IS" sz="2000" dirty="0">
                <a:solidFill>
                  <a:srgbClr val="3333CC"/>
                </a:solidFill>
                <a:latin typeface="Courier"/>
                <a:cs typeface="Courier"/>
              </a:rPr>
              <a:t>$ ddump -t 9 -p 923 beam_00002268-0000.prdf</a:t>
            </a:r>
          </a:p>
          <a:p>
            <a:r>
              <a:rPr lang="is-IS" sz="2000" dirty="0">
                <a:solidFill>
                  <a:srgbClr val="3333CC"/>
                </a:solidFill>
                <a:latin typeface="Courier"/>
                <a:cs typeface="Courier"/>
              </a:rPr>
              <a:t>S:MTNRG  = -2     GeV</a:t>
            </a:r>
          </a:p>
          <a:p>
            <a:r>
              <a:rPr lang="is-IS" sz="2000" dirty="0">
                <a:solidFill>
                  <a:srgbClr val="3333CC"/>
                </a:solidFill>
                <a:latin typeface="Courier"/>
                <a:cs typeface="Courier"/>
              </a:rPr>
              <a:t>F:MT6SC1 =  11846     Cnts</a:t>
            </a:r>
          </a:p>
          <a:p>
            <a:r>
              <a:rPr lang="is-IS" sz="2000" dirty="0">
                <a:solidFill>
                  <a:srgbClr val="3333CC"/>
                </a:solidFill>
                <a:latin typeface="Courier"/>
                <a:cs typeface="Courier"/>
              </a:rPr>
              <a:t>F:MT6SC2 =  7069      Cnts</a:t>
            </a:r>
          </a:p>
          <a:p>
            <a:r>
              <a:rPr lang="is-IS" sz="2000" dirty="0">
                <a:solidFill>
                  <a:srgbClr val="3333CC"/>
                </a:solidFill>
                <a:latin typeface="Courier"/>
                <a:cs typeface="Courier"/>
              </a:rPr>
              <a:t>F:MT6SC3 =  3883      Cnts</a:t>
            </a:r>
          </a:p>
          <a:p>
            <a:r>
              <a:rPr lang="is-IS" sz="2000" dirty="0">
                <a:solidFill>
                  <a:srgbClr val="3333CC"/>
                </a:solidFill>
                <a:latin typeface="Courier"/>
                <a:cs typeface="Courier"/>
              </a:rPr>
              <a:t>F:MT6SC4 =  0         Cnts</a:t>
            </a:r>
          </a:p>
          <a:p>
            <a:r>
              <a:rPr lang="is-IS" sz="2000" dirty="0">
                <a:solidFill>
                  <a:srgbClr val="3333CC"/>
                </a:solidFill>
                <a:latin typeface="Courier"/>
                <a:cs typeface="Courier"/>
              </a:rPr>
              <a:t>F:MT6SC5 =  283048    Cnts</a:t>
            </a:r>
          </a:p>
          <a:p>
            <a:r>
              <a:rPr lang="is-IS" sz="2000" dirty="0">
                <a:solidFill>
                  <a:srgbClr val="3333CC"/>
                </a:solidFill>
                <a:latin typeface="Courier"/>
                <a:cs typeface="Courier"/>
              </a:rPr>
              <a:t>E:2CH    =  1058  mm</a:t>
            </a:r>
          </a:p>
          <a:p>
            <a:r>
              <a:rPr lang="is-IS" sz="2000" dirty="0">
                <a:solidFill>
                  <a:srgbClr val="3333CC"/>
                </a:solidFill>
                <a:latin typeface="Courier"/>
                <a:cs typeface="Courier"/>
              </a:rPr>
              <a:t>E:2CV    =  133   mm</a:t>
            </a:r>
          </a:p>
          <a:p>
            <a:r>
              <a:rPr lang="is-IS" sz="2000" dirty="0">
                <a:solidFill>
                  <a:srgbClr val="3333CC"/>
                </a:solidFill>
                <a:latin typeface="Courier"/>
                <a:cs typeface="Courier"/>
              </a:rPr>
              <a:t>E:2CMT6T =  74.13 F</a:t>
            </a:r>
          </a:p>
          <a:p>
            <a:r>
              <a:rPr lang="is-IS" sz="2000" dirty="0">
                <a:solidFill>
                  <a:srgbClr val="3333CC"/>
                </a:solidFill>
                <a:latin typeface="Courier"/>
                <a:cs typeface="Courier"/>
              </a:rPr>
              <a:t>E:2CMT6H =  37.26 %Hum</a:t>
            </a:r>
          </a:p>
          <a:p>
            <a:r>
              <a:rPr lang="is-IS" sz="2000" dirty="0">
                <a:solidFill>
                  <a:srgbClr val="3333CC"/>
                </a:solidFill>
                <a:latin typeface="Courier"/>
                <a:cs typeface="Courier"/>
              </a:rPr>
              <a:t>F:MT5CP2 =  12.95 Psia</a:t>
            </a:r>
          </a:p>
          <a:p>
            <a:r>
              <a:rPr lang="is-IS" sz="2000" dirty="0">
                <a:solidFill>
                  <a:srgbClr val="3333CC"/>
                </a:solidFill>
                <a:latin typeface="Courier"/>
                <a:cs typeface="Courier"/>
              </a:rPr>
              <a:t>F:MT6CP2 =  14.03 Psia</a:t>
            </a:r>
            <a:endParaRPr lang="en-US" sz="2000" dirty="0">
              <a:solidFill>
                <a:srgbClr val="3333CC"/>
              </a:solidFill>
              <a:latin typeface="Courier"/>
              <a:cs typeface="Courier"/>
            </a:endParaRPr>
          </a:p>
        </p:txBody>
      </p:sp>
      <p:sp>
        <p:nvSpPr>
          <p:cNvPr id="12" name="Oval 11"/>
          <p:cNvSpPr/>
          <p:nvPr/>
        </p:nvSpPr>
        <p:spPr>
          <a:xfrm>
            <a:off x="2082006" y="7771606"/>
            <a:ext cx="2057400" cy="990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044406" y="8228806"/>
            <a:ext cx="2057400" cy="990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82948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Forensics (my poster child why this is so useful…)</a:t>
            </a:r>
          </a:p>
        </p:txBody>
      </p:sp>
      <p:sp>
        <p:nvSpPr>
          <p:cNvPr id="2" name="Slide Number Placeholder 1"/>
          <p:cNvSpPr>
            <a:spLocks noGrp="1"/>
          </p:cNvSpPr>
          <p:nvPr>
            <p:ph type="sldNum" sz="quarter" idx="4"/>
          </p:nvPr>
        </p:nvSpPr>
        <p:spPr/>
        <p:txBody>
          <a:bodyPr/>
          <a:lstStyle/>
          <a:p>
            <a:fld id="{7D854EC2-8F58-5C4F-8AEB-33CAAE66C4BD}" type="slidenum">
              <a:rPr lang="en-US" smtClean="0"/>
              <a:t>41</a:t>
            </a:fld>
            <a:endParaRPr lang="en-US" dirty="0"/>
          </a:p>
        </p:txBody>
      </p:sp>
      <p:sp>
        <p:nvSpPr>
          <p:cNvPr id="8" name="Content Placeholder 2"/>
          <p:cNvSpPr txBox="1">
            <a:spLocks/>
          </p:cNvSpPr>
          <p:nvPr/>
        </p:nvSpPr>
        <p:spPr>
          <a:xfrm>
            <a:off x="641320" y="1980406"/>
            <a:ext cx="11711018" cy="16002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800" dirty="0"/>
              <a:t>“There is a strange effect starting in run 2743. There is a higher fraction of showering than before. I cannot see anything changed in the </a:t>
            </a:r>
            <a:r>
              <a:rPr lang="en-US" sz="2800" dirty="0" err="1"/>
              <a:t>elog</a:t>
            </a:r>
            <a:r>
              <a:rPr lang="en-US" sz="2800" dirty="0"/>
              <a:t>.”</a:t>
            </a:r>
          </a:p>
          <a:p>
            <a:pPr marL="0" indent="0">
              <a:spcBef>
                <a:spcPts val="1000"/>
              </a:spcBef>
              <a:buNone/>
            </a:pPr>
            <a:r>
              <a:rPr lang="en-US" sz="2800" dirty="0"/>
              <a:t>Look at the cam pictures we automatically captured for each run:</a:t>
            </a:r>
          </a:p>
        </p:txBody>
      </p:sp>
      <p:sp>
        <p:nvSpPr>
          <p:cNvPr id="10" name="TextBox 9"/>
          <p:cNvSpPr txBox="1"/>
          <p:nvPr/>
        </p:nvSpPr>
        <p:spPr>
          <a:xfrm>
            <a:off x="634206" y="3656806"/>
            <a:ext cx="10158249" cy="830997"/>
          </a:xfrm>
          <a:prstGeom prst="rect">
            <a:avLst/>
          </a:prstGeom>
          <a:solidFill>
            <a:srgbClr val="F1FFDE"/>
          </a:solidFill>
          <a:ln>
            <a:solidFill>
              <a:srgbClr val="3366FF"/>
            </a:solidFill>
          </a:ln>
        </p:spPr>
        <p:txBody>
          <a:bodyPr wrap="none" rtlCol="0">
            <a:spAutoFit/>
          </a:bodyPr>
          <a:lstStyle/>
          <a:p>
            <a:r>
              <a:rPr lang="is-IS" sz="2400" dirty="0">
                <a:solidFill>
                  <a:srgbClr val="3333CC"/>
                </a:solidFill>
                <a:latin typeface="Courier"/>
                <a:cs typeface="Courier"/>
              </a:rPr>
              <a:t>$ ddump -t 9 -p 940 beam_00002742-0000.prdf &gt; 2742.jpg</a:t>
            </a:r>
          </a:p>
          <a:p>
            <a:r>
              <a:rPr lang="is-IS" sz="2400" dirty="0">
                <a:solidFill>
                  <a:srgbClr val="3333CC"/>
                </a:solidFill>
                <a:latin typeface="Courier"/>
                <a:cs typeface="Courier"/>
              </a:rPr>
              <a:t>$ ddump -t 9 -p 940 beam_00002743-0000.prdf &gt; 2743.jpg</a:t>
            </a:r>
            <a:endParaRPr lang="en-US" sz="2400" dirty="0">
              <a:solidFill>
                <a:srgbClr val="3333CC"/>
              </a:solidFill>
              <a:latin typeface="Courier"/>
              <a:cs typeface="Courier"/>
            </a:endParaRPr>
          </a:p>
        </p:txBody>
      </p:sp>
      <p:grpSp>
        <p:nvGrpSpPr>
          <p:cNvPr id="14" name="Group 13"/>
          <p:cNvGrpSpPr/>
          <p:nvPr/>
        </p:nvGrpSpPr>
        <p:grpSpPr>
          <a:xfrm>
            <a:off x="634206" y="4876006"/>
            <a:ext cx="10896600" cy="4038600"/>
            <a:chOff x="152400" y="3124200"/>
            <a:chExt cx="8763000" cy="3257550"/>
          </a:xfrm>
        </p:grpSpPr>
        <p:pic>
          <p:nvPicPr>
            <p:cNvPr id="15" name="Picture 14" descr="hcal_027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124200"/>
              <a:ext cx="4343400" cy="3257550"/>
            </a:xfrm>
            <a:prstGeom prst="rect">
              <a:avLst/>
            </a:prstGeom>
          </p:spPr>
        </p:pic>
        <p:pic>
          <p:nvPicPr>
            <p:cNvPr id="16" name="Picture 15" descr="hcal_027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124200"/>
              <a:ext cx="4343400" cy="3257550"/>
            </a:xfrm>
            <a:prstGeom prst="rect">
              <a:avLst/>
            </a:prstGeom>
          </p:spPr>
        </p:pic>
        <p:sp>
          <p:nvSpPr>
            <p:cNvPr id="17" name="Oval 16"/>
            <p:cNvSpPr/>
            <p:nvPr/>
          </p:nvSpPr>
          <p:spPr>
            <a:xfrm>
              <a:off x="2286000" y="4876800"/>
              <a:ext cx="1219200" cy="10668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6705600" y="4495800"/>
              <a:ext cx="1219200" cy="1066800"/>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2335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“Meta Data” Packet list from a recent test beam </a:t>
            </a:r>
          </a:p>
        </p:txBody>
      </p:sp>
      <p:sp>
        <p:nvSpPr>
          <p:cNvPr id="2" name="Slide Number Placeholder 1"/>
          <p:cNvSpPr>
            <a:spLocks noGrp="1"/>
          </p:cNvSpPr>
          <p:nvPr>
            <p:ph type="sldNum" sz="quarter" idx="4"/>
          </p:nvPr>
        </p:nvSpPr>
        <p:spPr/>
        <p:txBody>
          <a:bodyPr/>
          <a:lstStyle/>
          <a:p>
            <a:fld id="{7D854EC2-8F58-5C4F-8AEB-33CAAE66C4BD}" type="slidenum">
              <a:rPr lang="en-US" smtClean="0"/>
              <a:t>42</a:t>
            </a:fld>
            <a:endParaRPr lang="en-US" dirty="0"/>
          </a:p>
        </p:txBody>
      </p:sp>
      <p:pic>
        <p:nvPicPr>
          <p:cNvPr id="3" name="Picture 2"/>
          <p:cNvPicPr>
            <a:picLocks noChangeAspect="1"/>
          </p:cNvPicPr>
          <p:nvPr/>
        </p:nvPicPr>
        <p:blipFill>
          <a:blip r:embed="rId3"/>
          <a:stretch>
            <a:fillRect/>
          </a:stretch>
        </p:blipFill>
        <p:spPr>
          <a:xfrm>
            <a:off x="24606" y="2437606"/>
            <a:ext cx="6764876" cy="5883496"/>
          </a:xfrm>
          <a:prstGeom prst="rect">
            <a:avLst/>
          </a:prstGeom>
        </p:spPr>
      </p:pic>
      <p:pic>
        <p:nvPicPr>
          <p:cNvPr id="5" name="Picture 4"/>
          <p:cNvPicPr>
            <a:picLocks noChangeAspect="1"/>
          </p:cNvPicPr>
          <p:nvPr/>
        </p:nvPicPr>
        <p:blipFill>
          <a:blip r:embed="rId4"/>
          <a:stretch>
            <a:fillRect/>
          </a:stretch>
        </p:blipFill>
        <p:spPr>
          <a:xfrm>
            <a:off x="6476999" y="3885406"/>
            <a:ext cx="6501607" cy="5196707"/>
          </a:xfrm>
          <a:prstGeom prst="rect">
            <a:avLst/>
          </a:prstGeom>
        </p:spPr>
      </p:pic>
      <p:sp>
        <p:nvSpPr>
          <p:cNvPr id="7" name="Content Placeholder 2">
            <a:extLst>
              <a:ext uri="{FF2B5EF4-FFF2-40B4-BE49-F238E27FC236}">
                <a16:creationId xmlns:a16="http://schemas.microsoft.com/office/drawing/2014/main" id="{4A91FF76-012D-4E4C-BE0F-DED9965FA040}"/>
              </a:ext>
            </a:extLst>
          </p:cNvPr>
          <p:cNvSpPr txBox="1">
            <a:spLocks/>
          </p:cNvSpPr>
          <p:nvPr/>
        </p:nvSpPr>
        <p:spPr>
          <a:xfrm>
            <a:off x="6553199" y="2155799"/>
            <a:ext cx="6349207" cy="1577208"/>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800" dirty="0"/>
              <a:t>More than 72 environment-capturing packets (accelerator </a:t>
            </a:r>
            <a:r>
              <a:rPr lang="en-US" sz="2800" dirty="0" err="1"/>
              <a:t>params</a:t>
            </a:r>
            <a:r>
              <a:rPr lang="en-US" sz="2800" dirty="0"/>
              <a:t>, voltages, currents, temperatures, pictures, …)</a:t>
            </a:r>
          </a:p>
        </p:txBody>
      </p:sp>
      <p:sp>
        <p:nvSpPr>
          <p:cNvPr id="8" name="Content Placeholder 2">
            <a:extLst>
              <a:ext uri="{FF2B5EF4-FFF2-40B4-BE49-F238E27FC236}">
                <a16:creationId xmlns:a16="http://schemas.microsoft.com/office/drawing/2014/main" id="{93E23A68-82E8-934B-B1C1-15D292FCD800}"/>
              </a:ext>
            </a:extLst>
          </p:cNvPr>
          <p:cNvSpPr txBox="1">
            <a:spLocks/>
          </p:cNvSpPr>
          <p:nvPr/>
        </p:nvSpPr>
        <p:spPr>
          <a:xfrm>
            <a:off x="100806" y="8722725"/>
            <a:ext cx="1825957" cy="953881"/>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400" dirty="0"/>
              <a:t>Captured at begin-run</a:t>
            </a:r>
          </a:p>
        </p:txBody>
      </p:sp>
      <p:sp>
        <p:nvSpPr>
          <p:cNvPr id="9" name="Content Placeholder 2">
            <a:extLst>
              <a:ext uri="{FF2B5EF4-FFF2-40B4-BE49-F238E27FC236}">
                <a16:creationId xmlns:a16="http://schemas.microsoft.com/office/drawing/2014/main" id="{12B507C5-1620-7D40-B18F-1C9A85625A9E}"/>
              </a:ext>
            </a:extLst>
          </p:cNvPr>
          <p:cNvSpPr txBox="1">
            <a:spLocks/>
          </p:cNvSpPr>
          <p:nvPr/>
        </p:nvSpPr>
        <p:spPr>
          <a:xfrm>
            <a:off x="2005806" y="8674073"/>
            <a:ext cx="2362200" cy="926333"/>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400" dirty="0"/>
              <a:t>Captured again at spill-off</a:t>
            </a:r>
          </a:p>
        </p:txBody>
      </p:sp>
      <p:cxnSp>
        <p:nvCxnSpPr>
          <p:cNvPr id="10" name="Straight Arrow Connector 9">
            <a:extLst>
              <a:ext uri="{FF2B5EF4-FFF2-40B4-BE49-F238E27FC236}">
                <a16:creationId xmlns:a16="http://schemas.microsoft.com/office/drawing/2014/main" id="{2B655862-A913-3F45-84CB-7C5A68E25C11}"/>
              </a:ext>
            </a:extLst>
          </p:cNvPr>
          <p:cNvCxnSpPr>
            <a:cxnSpLocks/>
            <a:stCxn id="8" idx="0"/>
          </p:cNvCxnSpPr>
          <p:nvPr/>
        </p:nvCxnSpPr>
        <p:spPr bwMode="auto">
          <a:xfrm flipH="1" flipV="1">
            <a:off x="647686" y="8321102"/>
            <a:ext cx="366099" cy="401623"/>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F5ACF972-2F6A-ED49-BB04-E204C3A0206B}"/>
              </a:ext>
            </a:extLst>
          </p:cNvPr>
          <p:cNvCxnSpPr>
            <a:cxnSpLocks/>
          </p:cNvCxnSpPr>
          <p:nvPr/>
        </p:nvCxnSpPr>
        <p:spPr bwMode="auto">
          <a:xfrm flipH="1" flipV="1">
            <a:off x="2173107" y="8305006"/>
            <a:ext cx="366099" cy="401623"/>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8323123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GUIs</a:t>
            </a:r>
          </a:p>
        </p:txBody>
      </p:sp>
      <p:sp>
        <p:nvSpPr>
          <p:cNvPr id="6" name="Text Box 2"/>
          <p:cNvSpPr txBox="1">
            <a:spLocks noChangeArrowheads="1"/>
          </p:cNvSpPr>
          <p:nvPr/>
        </p:nvSpPr>
        <p:spPr bwMode="auto">
          <a:xfrm>
            <a:off x="253206" y="3711640"/>
            <a:ext cx="7753031" cy="419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963"/>
              </a:spcBef>
              <a:buClrTx/>
              <a:buFont typeface="Arial"/>
              <a:buChar char="•"/>
              <a:defRPr/>
            </a:pPr>
            <a:r>
              <a:rPr lang="en-US" sz="2800" b="1" dirty="0">
                <a:solidFill>
                  <a:srgbClr val="FF6600"/>
                </a:solidFill>
                <a:latin typeface="Arial Narrow" charset="0"/>
              </a:rPr>
              <a:t>GUIs must not be </a:t>
            </a:r>
            <a:r>
              <a:rPr lang="en-US" sz="2800" b="1" dirty="0" err="1">
                <a:solidFill>
                  <a:srgbClr val="FF6600"/>
                </a:solidFill>
                <a:latin typeface="Arial Narrow" charset="0"/>
              </a:rPr>
              <a:t>stateful</a:t>
            </a:r>
            <a:r>
              <a:rPr lang="en-US" sz="2800" b="1" dirty="0">
                <a:solidFill>
                  <a:srgbClr val="FF6600"/>
                </a:solidFill>
                <a:latin typeface="Arial Narrow" charset="0"/>
              </a:rPr>
              <a:t>! </a:t>
            </a:r>
          </a:p>
          <a:p>
            <a:pPr marL="461962" indent="-457200" eaLnBrk="1" hangingPunct="1">
              <a:spcBef>
                <a:spcPts val="1963"/>
              </a:spcBef>
              <a:buClrTx/>
              <a:buFont typeface="Arial"/>
              <a:buChar char="•"/>
              <a:defRPr/>
            </a:pPr>
            <a:r>
              <a:rPr lang="en-US" sz="2800" dirty="0">
                <a:solidFill>
                  <a:srgbClr val="000090"/>
                </a:solidFill>
                <a:latin typeface="Arial Narrow" charset="0"/>
              </a:rPr>
              <a:t>Statelessness allows to have multiple GUIs at the same time</a:t>
            </a:r>
          </a:p>
          <a:p>
            <a:pPr marL="461962" indent="-457200" eaLnBrk="1" hangingPunct="1">
              <a:spcBef>
                <a:spcPts val="1963"/>
              </a:spcBef>
              <a:buClrTx/>
              <a:buFont typeface="Arial"/>
              <a:buChar char="•"/>
              <a:defRPr/>
            </a:pPr>
            <a:r>
              <a:rPr lang="en-US" sz="2800" dirty="0">
                <a:solidFill>
                  <a:srgbClr val="000090"/>
                </a:solidFill>
                <a:latin typeface="Arial Narrow" charset="0"/>
              </a:rPr>
              <a:t>And allows to mix GUIs with commands (think scripts)</a:t>
            </a:r>
          </a:p>
          <a:p>
            <a:pPr marL="461962" indent="-457200" eaLnBrk="1" hangingPunct="1">
              <a:spcBef>
                <a:spcPts val="1963"/>
              </a:spcBef>
              <a:buClrTx/>
              <a:buFont typeface="Arial"/>
              <a:buChar char="•"/>
              <a:defRPr/>
            </a:pPr>
            <a:r>
              <a:rPr lang="en-US" sz="2800" dirty="0">
                <a:solidFill>
                  <a:srgbClr val="000090"/>
                </a:solidFill>
                <a:latin typeface="Arial Narrow" charset="0"/>
              </a:rPr>
              <a:t>(all state information is kept in the </a:t>
            </a:r>
            <a:r>
              <a:rPr lang="en-US" sz="2800" dirty="0" err="1">
                <a:solidFill>
                  <a:srgbClr val="000090"/>
                </a:solidFill>
                <a:latin typeface="Arial Narrow" charset="0"/>
              </a:rPr>
              <a:t>rcdaq</a:t>
            </a:r>
            <a:r>
              <a:rPr lang="en-US" sz="2800" dirty="0">
                <a:solidFill>
                  <a:srgbClr val="000090"/>
                </a:solidFill>
                <a:latin typeface="Arial Narrow" charset="0"/>
              </a:rPr>
              <a:t> server)</a:t>
            </a:r>
          </a:p>
          <a:p>
            <a:pPr marL="461962" indent="-457200" eaLnBrk="1" hangingPunct="1">
              <a:spcBef>
                <a:spcPts val="1963"/>
              </a:spcBef>
              <a:buClrTx/>
              <a:buFont typeface="Arial"/>
              <a:buChar char="•"/>
              <a:defRPr/>
            </a:pPr>
            <a:r>
              <a:rPr lang="en-US" sz="2800" dirty="0">
                <a:solidFill>
                  <a:srgbClr val="000090"/>
                </a:solidFill>
                <a:latin typeface="Arial Narrow" charset="0"/>
              </a:rPr>
              <a:t>My GUI approach is to have </a:t>
            </a:r>
            <a:r>
              <a:rPr lang="en-US" sz="2800" dirty="0" err="1">
                <a:solidFill>
                  <a:srgbClr val="000090"/>
                </a:solidFill>
                <a:latin typeface="Arial Narrow" charset="0"/>
              </a:rPr>
              <a:t>perl</a:t>
            </a:r>
            <a:r>
              <a:rPr lang="en-US" sz="2800" dirty="0">
                <a:solidFill>
                  <a:srgbClr val="000090"/>
                </a:solidFill>
                <a:latin typeface="Arial Narrow" charset="0"/>
              </a:rPr>
              <a:t>-TK issue standard commands, parse the output</a:t>
            </a:r>
          </a:p>
          <a:p>
            <a:pPr marL="461962" indent="-457200" eaLnBrk="1" hangingPunct="1">
              <a:spcBef>
                <a:spcPts val="1963"/>
              </a:spcBef>
              <a:buClrTx/>
              <a:buFont typeface="Arial"/>
              <a:buChar char="•"/>
              <a:defRPr/>
            </a:pPr>
            <a:r>
              <a:rPr lang="en-US" sz="2800" dirty="0">
                <a:solidFill>
                  <a:srgbClr val="000090"/>
                </a:solidFill>
                <a:latin typeface="Arial Narrow" charset="0"/>
              </a:rPr>
              <a:t>Slowly transitioning to Web-based controls (web sockets + </a:t>
            </a:r>
            <a:r>
              <a:rPr lang="en-US" sz="2800" dirty="0" err="1">
                <a:solidFill>
                  <a:srgbClr val="000090"/>
                </a:solidFill>
                <a:latin typeface="Arial Narrow" charset="0"/>
              </a:rPr>
              <a:t>Javascript</a:t>
            </a:r>
            <a:r>
              <a:rPr lang="en-US" sz="2800" dirty="0">
                <a:solidFill>
                  <a:srgbClr val="000090"/>
                </a:solidFill>
                <a:latin typeface="Arial Narrow" charset="0"/>
              </a:rPr>
              <a:t>)</a:t>
            </a:r>
          </a:p>
        </p:txBody>
      </p:sp>
      <p:pic>
        <p:nvPicPr>
          <p:cNvPr id="2" name="Picture 1" descr="rcdaqcontrol_logg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96" y="0"/>
            <a:ext cx="5149263" cy="4161733"/>
          </a:xfrm>
          <a:prstGeom prst="rect">
            <a:avLst/>
          </a:prstGeom>
        </p:spPr>
      </p:pic>
      <p:pic>
        <p:nvPicPr>
          <p:cNvPr id="3" name="Picture 2" descr="rcdaqstat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806" y="3729771"/>
            <a:ext cx="3581400" cy="3302000"/>
          </a:xfrm>
          <a:prstGeom prst="rect">
            <a:avLst/>
          </a:prstGeom>
        </p:spPr>
      </p:pic>
      <p:sp>
        <p:nvSpPr>
          <p:cNvPr id="4" name="Slide Number Placeholder 3"/>
          <p:cNvSpPr>
            <a:spLocks noGrp="1"/>
          </p:cNvSpPr>
          <p:nvPr>
            <p:ph type="sldNum" sz="quarter" idx="4"/>
          </p:nvPr>
        </p:nvSpPr>
        <p:spPr/>
        <p:txBody>
          <a:bodyPr/>
          <a:lstStyle/>
          <a:p>
            <a:fld id="{7D854EC2-8F58-5C4F-8AEB-33CAAE66C4BD}" type="slidenum">
              <a:rPr lang="en-US" smtClean="0"/>
              <a:t>43</a:t>
            </a:fld>
            <a:endParaRPr lang="en-US" dirty="0"/>
          </a:p>
        </p:txBody>
      </p:sp>
      <p:pic>
        <p:nvPicPr>
          <p:cNvPr id="7" name="Picture 6">
            <a:extLst>
              <a:ext uri="{FF2B5EF4-FFF2-40B4-BE49-F238E27FC236}">
                <a16:creationId xmlns:a16="http://schemas.microsoft.com/office/drawing/2014/main" id="{DB9648EC-855F-8B4D-9722-33D882B9FB98}"/>
              </a:ext>
            </a:extLst>
          </p:cNvPr>
          <p:cNvPicPr>
            <a:picLocks noChangeAspect="1"/>
          </p:cNvPicPr>
          <p:nvPr/>
        </p:nvPicPr>
        <p:blipFill>
          <a:blip r:embed="rId5"/>
          <a:stretch>
            <a:fillRect/>
          </a:stretch>
        </p:blipFill>
        <p:spPr>
          <a:xfrm>
            <a:off x="8201668" y="6400006"/>
            <a:ext cx="4384168" cy="3158332"/>
          </a:xfrm>
          <a:prstGeom prst="rect">
            <a:avLst/>
          </a:prstGeom>
        </p:spPr>
      </p:pic>
      <p:pic>
        <p:nvPicPr>
          <p:cNvPr id="8" name="Picture 7" descr="android.png">
            <a:extLst>
              <a:ext uri="{FF2B5EF4-FFF2-40B4-BE49-F238E27FC236}">
                <a16:creationId xmlns:a16="http://schemas.microsoft.com/office/drawing/2014/main" id="{83ED5534-D1AC-8E4C-832A-C8849B40F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006" y="468313"/>
            <a:ext cx="4470401" cy="2514600"/>
          </a:xfrm>
          <a:prstGeom prst="rect">
            <a:avLst/>
          </a:prstGeom>
          <a:ln w="38100">
            <a:solidFill>
              <a:schemeClr val="accent1">
                <a:lumMod val="75000"/>
              </a:schemeClr>
            </a:solidFill>
          </a:ln>
        </p:spPr>
      </p:pic>
      <p:sp>
        <p:nvSpPr>
          <p:cNvPr id="5" name="Rectangle 4">
            <a:extLst>
              <a:ext uri="{FF2B5EF4-FFF2-40B4-BE49-F238E27FC236}">
                <a16:creationId xmlns:a16="http://schemas.microsoft.com/office/drawing/2014/main" id="{FFCFAFCB-BB50-F348-8A12-B0863B501ED8}"/>
              </a:ext>
            </a:extLst>
          </p:cNvPr>
          <p:cNvSpPr/>
          <p:nvPr/>
        </p:nvSpPr>
        <p:spPr>
          <a:xfrm>
            <a:off x="4520406" y="2647096"/>
            <a:ext cx="1446230" cy="400110"/>
          </a:xfrm>
          <a:prstGeom prst="rect">
            <a:avLst/>
          </a:prstGeom>
        </p:spPr>
        <p:txBody>
          <a:bodyPr wrap="none">
            <a:spAutoFit/>
          </a:bodyPr>
          <a:lstStyle/>
          <a:p>
            <a:r>
              <a:rPr lang="en-US" sz="2000" dirty="0">
                <a:solidFill>
                  <a:srgbClr val="000090"/>
                </a:solidFill>
                <a:latin typeface="Arial Narrow" charset="0"/>
              </a:rPr>
              <a:t>On my phone</a:t>
            </a:r>
            <a:endParaRPr lang="en-US" dirty="0"/>
          </a:p>
        </p:txBody>
      </p:sp>
      <p:sp>
        <p:nvSpPr>
          <p:cNvPr id="10" name="Rectangle 9">
            <a:extLst>
              <a:ext uri="{FF2B5EF4-FFF2-40B4-BE49-F238E27FC236}">
                <a16:creationId xmlns:a16="http://schemas.microsoft.com/office/drawing/2014/main" id="{589ADB9F-315B-794A-A101-8AAB3BBE6859}"/>
              </a:ext>
            </a:extLst>
          </p:cNvPr>
          <p:cNvSpPr/>
          <p:nvPr/>
        </p:nvSpPr>
        <p:spPr>
          <a:xfrm>
            <a:off x="11668042" y="4545788"/>
            <a:ext cx="899605" cy="400110"/>
          </a:xfrm>
          <a:prstGeom prst="rect">
            <a:avLst/>
          </a:prstGeom>
        </p:spPr>
        <p:txBody>
          <a:bodyPr wrap="none">
            <a:spAutoFit/>
          </a:bodyPr>
          <a:lstStyle/>
          <a:p>
            <a:r>
              <a:rPr lang="en-US" sz="2000" dirty="0">
                <a:solidFill>
                  <a:srgbClr val="000090"/>
                </a:solidFill>
                <a:latin typeface="Arial Narrow" charset="0"/>
              </a:rPr>
              <a:t>Perl-TK</a:t>
            </a:r>
            <a:endParaRPr lang="en-US" dirty="0"/>
          </a:p>
        </p:txBody>
      </p:sp>
      <p:sp>
        <p:nvSpPr>
          <p:cNvPr id="11" name="Rectangle 10">
            <a:extLst>
              <a:ext uri="{FF2B5EF4-FFF2-40B4-BE49-F238E27FC236}">
                <a16:creationId xmlns:a16="http://schemas.microsoft.com/office/drawing/2014/main" id="{8B89E309-BE07-6940-8AF0-78A0F0932707}"/>
              </a:ext>
            </a:extLst>
          </p:cNvPr>
          <p:cNvSpPr/>
          <p:nvPr/>
        </p:nvSpPr>
        <p:spPr>
          <a:xfrm>
            <a:off x="9716801" y="9371806"/>
            <a:ext cx="1445780" cy="400110"/>
          </a:xfrm>
          <a:prstGeom prst="rect">
            <a:avLst/>
          </a:prstGeom>
        </p:spPr>
        <p:txBody>
          <a:bodyPr wrap="none">
            <a:spAutoFit/>
          </a:bodyPr>
          <a:lstStyle/>
          <a:p>
            <a:r>
              <a:rPr lang="en-US" sz="2000" dirty="0">
                <a:solidFill>
                  <a:srgbClr val="000090"/>
                </a:solidFill>
                <a:latin typeface="Arial Narrow" charset="0"/>
              </a:rPr>
              <a:t>Web Browser</a:t>
            </a:r>
            <a:endParaRPr lang="en-US" dirty="0"/>
          </a:p>
        </p:txBody>
      </p:sp>
    </p:spTree>
    <p:extLst>
      <p:ext uri="{BB962C8B-B14F-4D97-AF65-F5344CB8AC3E}">
        <p14:creationId xmlns:p14="http://schemas.microsoft.com/office/powerpoint/2010/main" val="396823912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Why stateless GUIs (and controls in general)</a:t>
            </a:r>
          </a:p>
        </p:txBody>
      </p:sp>
      <p:sp>
        <p:nvSpPr>
          <p:cNvPr id="6" name="Text Box 2"/>
          <p:cNvSpPr txBox="1">
            <a:spLocks noChangeArrowheads="1"/>
          </p:cNvSpPr>
          <p:nvPr/>
        </p:nvSpPr>
        <p:spPr bwMode="auto">
          <a:xfrm>
            <a:off x="329406" y="2056606"/>
            <a:ext cx="12230100" cy="259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They allow you to run any number of GUIs that show the same thing</a:t>
            </a:r>
          </a:p>
          <a:p>
            <a:pPr eaLnBrk="1" hangingPunct="1">
              <a:spcBef>
                <a:spcPts val="763"/>
              </a:spcBef>
              <a:buClrTx/>
              <a:buFontTx/>
              <a:buNone/>
              <a:defRPr/>
            </a:pPr>
            <a:r>
              <a:rPr lang="en-US" sz="2800" dirty="0">
                <a:solidFill>
                  <a:srgbClr val="000000"/>
                </a:solidFill>
                <a:latin typeface="Arial Narrow" charset="0"/>
              </a:rPr>
              <a:t>You can enter RCDAQ commands from any terminal that can reach the DAQ machine</a:t>
            </a:r>
          </a:p>
          <a:p>
            <a:pPr eaLnBrk="1" hangingPunct="1">
              <a:spcBef>
                <a:spcPts val="763"/>
              </a:spcBef>
              <a:buClrTx/>
              <a:buFontTx/>
              <a:buNone/>
              <a:defRPr/>
            </a:pPr>
            <a:r>
              <a:rPr lang="en-US" sz="2800" dirty="0">
                <a:solidFill>
                  <a:srgbClr val="000000"/>
                </a:solidFill>
                <a:latin typeface="Arial Narrow" charset="0"/>
                <a:cs typeface="Arial Narrow"/>
              </a:rPr>
              <a:t>Say you fix something at your setup – you can control the remote DAQ from your laptop that you brought with you for the access </a:t>
            </a:r>
          </a:p>
          <a:p>
            <a:pPr eaLnBrk="1" hangingPunct="1">
              <a:spcBef>
                <a:spcPts val="763"/>
              </a:spcBef>
              <a:buClrTx/>
              <a:buFontTx/>
              <a:buNone/>
              <a:defRPr/>
            </a:pPr>
            <a:r>
              <a:rPr lang="en-US" sz="2800" dirty="0">
                <a:solidFill>
                  <a:srgbClr val="000000"/>
                </a:solidFill>
                <a:latin typeface="Arial Narrow" charset="0"/>
                <a:cs typeface="Arial Narrow"/>
              </a:rPr>
              <a:t>Also remember that the controls travel through the network</a:t>
            </a:r>
          </a:p>
        </p:txBody>
      </p:sp>
      <p:pic>
        <p:nvPicPr>
          <p:cNvPr id="2" name="Picture 1"/>
          <p:cNvPicPr>
            <a:picLocks noChangeAspect="1"/>
          </p:cNvPicPr>
          <p:nvPr/>
        </p:nvPicPr>
        <p:blipFill>
          <a:blip r:embed="rId3"/>
          <a:stretch>
            <a:fillRect/>
          </a:stretch>
        </p:blipFill>
        <p:spPr>
          <a:xfrm>
            <a:off x="405606" y="4723606"/>
            <a:ext cx="10566400" cy="4724400"/>
          </a:xfrm>
          <a:prstGeom prst="rect">
            <a:avLst/>
          </a:prstGeom>
        </p:spPr>
      </p:pic>
      <p:cxnSp>
        <p:nvCxnSpPr>
          <p:cNvPr id="12" name="Straight Connector 11"/>
          <p:cNvCxnSpPr/>
          <p:nvPr/>
        </p:nvCxnSpPr>
        <p:spPr bwMode="auto">
          <a:xfrm flipV="1">
            <a:off x="7416006" y="5638006"/>
            <a:ext cx="0" cy="457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Connector 13"/>
          <p:cNvCxnSpPr/>
          <p:nvPr/>
        </p:nvCxnSpPr>
        <p:spPr bwMode="auto">
          <a:xfrm flipH="1">
            <a:off x="2691606" y="5638006"/>
            <a:ext cx="4724400" cy="76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V="1">
            <a:off x="2310606" y="5714206"/>
            <a:ext cx="381000" cy="1219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V="1">
            <a:off x="1548606" y="6933406"/>
            <a:ext cx="762000" cy="2286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flipV="1">
            <a:off x="1548606" y="7162006"/>
            <a:ext cx="0" cy="9144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Connector 21"/>
          <p:cNvCxnSpPr/>
          <p:nvPr/>
        </p:nvCxnSpPr>
        <p:spPr bwMode="auto">
          <a:xfrm flipH="1">
            <a:off x="1548606" y="8076406"/>
            <a:ext cx="457200" cy="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 name="Straight Connector 23"/>
          <p:cNvCxnSpPr/>
          <p:nvPr/>
        </p:nvCxnSpPr>
        <p:spPr bwMode="auto">
          <a:xfrm flipV="1">
            <a:off x="2005806" y="7619206"/>
            <a:ext cx="0" cy="457200"/>
          </a:xfrm>
          <a:prstGeom prst="line">
            <a:avLst/>
          </a:prstGeom>
          <a:solidFill>
            <a:srgbClr val="00B8FF"/>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7" name="Text Box 2"/>
          <p:cNvSpPr txBox="1">
            <a:spLocks noChangeArrowheads="1"/>
          </p:cNvSpPr>
          <p:nvPr/>
        </p:nvSpPr>
        <p:spPr bwMode="auto">
          <a:xfrm>
            <a:off x="6120606" y="7390606"/>
            <a:ext cx="6629400" cy="2057400"/>
          </a:xfrm>
          <a:prstGeom prst="rect">
            <a:avLst/>
          </a:prstGeom>
          <a:solidFill>
            <a:srgbClr val="F2F2F2"/>
          </a:solidFill>
          <a:ln>
            <a:solidFill>
              <a:srgbClr val="FF0000"/>
            </a:solidFill>
          </a:ln>
          <a:effectLs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400" dirty="0">
                <a:solidFill>
                  <a:srgbClr val="000000"/>
                </a:solidFill>
                <a:latin typeface="Arial Narrow" charset="0"/>
              </a:rPr>
              <a:t>This is the </a:t>
            </a:r>
            <a:r>
              <a:rPr lang="en-US" sz="2400" dirty="0" err="1">
                <a:solidFill>
                  <a:srgbClr val="000000"/>
                </a:solidFill>
                <a:latin typeface="Arial Narrow" charset="0"/>
              </a:rPr>
              <a:t>FermiLab</a:t>
            </a:r>
            <a:r>
              <a:rPr lang="en-US" sz="2400" dirty="0">
                <a:solidFill>
                  <a:srgbClr val="000000"/>
                </a:solidFill>
                <a:latin typeface="Arial Narrow" charset="0"/>
              </a:rPr>
              <a:t> Test Beam Facility. It took us about 10 minutes each time to access our setup. The ability to control the DAQ from the hut and see that everything works is really important. By the time you end the access, you know everything is ok.</a:t>
            </a:r>
          </a:p>
        </p:txBody>
      </p:sp>
      <p:sp>
        <p:nvSpPr>
          <p:cNvPr id="3" name="Slide Number Placeholder 2"/>
          <p:cNvSpPr>
            <a:spLocks noGrp="1"/>
          </p:cNvSpPr>
          <p:nvPr>
            <p:ph type="sldNum" sz="quarter" idx="4"/>
          </p:nvPr>
        </p:nvSpPr>
        <p:spPr/>
        <p:txBody>
          <a:bodyPr/>
          <a:lstStyle/>
          <a:p>
            <a:fld id="{7D854EC2-8F58-5C4F-8AEB-33CAAE66C4BD}" type="slidenum">
              <a:rPr lang="en-US" smtClean="0"/>
              <a:t>44</a:t>
            </a:fld>
            <a:endParaRPr lang="en-US" dirty="0"/>
          </a:p>
        </p:txBody>
      </p:sp>
    </p:spTree>
    <p:extLst>
      <p:ext uri="{BB962C8B-B14F-4D97-AF65-F5344CB8AC3E}">
        <p14:creationId xmlns:p14="http://schemas.microsoft.com/office/powerpoint/2010/main" val="31552714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Automated </a:t>
            </a:r>
            <a:r>
              <a:rPr lang="en-US" sz="4200" dirty="0" err="1">
                <a:solidFill>
                  <a:srgbClr val="000000"/>
                </a:solidFill>
                <a:latin typeface="Arial Narrow" charset="0"/>
              </a:rPr>
              <a:t>Elog</a:t>
            </a:r>
            <a:r>
              <a:rPr lang="en-US" sz="4200" dirty="0">
                <a:solidFill>
                  <a:srgbClr val="000000"/>
                </a:solidFill>
                <a:latin typeface="Arial Narrow" charset="0"/>
              </a:rPr>
              <a:t> Entries</a:t>
            </a:r>
          </a:p>
        </p:txBody>
      </p:sp>
      <p:sp>
        <p:nvSpPr>
          <p:cNvPr id="5" name="Text Box 2"/>
          <p:cNvSpPr txBox="1">
            <a:spLocks noChangeArrowheads="1"/>
          </p:cNvSpPr>
          <p:nvPr/>
        </p:nvSpPr>
        <p:spPr bwMode="auto">
          <a:xfrm>
            <a:off x="329406" y="1980406"/>
            <a:ext cx="12268200" cy="2743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RCDAQ can make automated entries in your </a:t>
            </a:r>
            <a:r>
              <a:rPr lang="en-US" sz="2800" dirty="0" err="1">
                <a:solidFill>
                  <a:srgbClr val="000000"/>
                </a:solidFill>
                <a:latin typeface="Arial Narrow" charset="0"/>
              </a:rPr>
              <a:t>Elog</a:t>
            </a:r>
            <a:endParaRPr lang="en-US" sz="2800" dirty="0">
              <a:solidFill>
                <a:srgbClr val="000000"/>
              </a:solidFill>
              <a:latin typeface="Arial Narrow" charset="0"/>
            </a:endParaRPr>
          </a:p>
          <a:p>
            <a:pPr eaLnBrk="1" hangingPunct="1">
              <a:spcBef>
                <a:spcPts val="1363"/>
              </a:spcBef>
              <a:buClrTx/>
              <a:buFontTx/>
              <a:buNone/>
              <a:defRPr/>
            </a:pPr>
            <a:r>
              <a:rPr lang="en-US" sz="2800" dirty="0">
                <a:solidFill>
                  <a:srgbClr val="000000"/>
                </a:solidFill>
                <a:latin typeface="Arial Narrow" charset="0"/>
              </a:rPr>
              <a:t>Of course you can make your own entries, document stuff, edit entries</a:t>
            </a:r>
          </a:p>
          <a:p>
            <a:pPr eaLnBrk="1" hangingPunct="1">
              <a:spcBef>
                <a:spcPts val="1363"/>
              </a:spcBef>
              <a:buClrTx/>
              <a:buFontTx/>
              <a:buNone/>
              <a:defRPr/>
            </a:pPr>
            <a:r>
              <a:rPr lang="en-US" sz="2800" dirty="0">
                <a:solidFill>
                  <a:srgbClr val="000000"/>
                </a:solidFill>
                <a:latin typeface="Arial Narrow" charset="0"/>
              </a:rPr>
              <a:t>Gives a nice timeline </a:t>
            </a:r>
            <a:br>
              <a:rPr lang="en-US" sz="2800" dirty="0">
                <a:solidFill>
                  <a:srgbClr val="000000"/>
                </a:solidFill>
                <a:latin typeface="Arial Narrow" charset="0"/>
              </a:rPr>
            </a:br>
            <a:r>
              <a:rPr lang="en-US" sz="2800" dirty="0">
                <a:solidFill>
                  <a:srgbClr val="000000"/>
                </a:solidFill>
                <a:latin typeface="Arial Narrow" charset="0"/>
              </a:rPr>
              <a:t>and log</a:t>
            </a:r>
          </a:p>
          <a:p>
            <a:pPr eaLnBrk="1" hangingPunct="1">
              <a:spcBef>
                <a:spcPts val="1363"/>
              </a:spcBef>
              <a:buClrTx/>
              <a:buFontTx/>
              <a:buNone/>
              <a:defRPr/>
            </a:pPr>
            <a:r>
              <a:rPr lang="en-US" sz="2800" dirty="0">
                <a:solidFill>
                  <a:srgbClr val="000000"/>
                </a:solidFill>
                <a:latin typeface="Arial Narrow" charset="0"/>
              </a:rPr>
              <a:t> </a:t>
            </a:r>
            <a:endParaRPr lang="en-US" sz="2800" dirty="0">
              <a:solidFill>
                <a:srgbClr val="000000"/>
              </a:solidFill>
              <a:latin typeface="Arial Narrow"/>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45</a:t>
            </a:fld>
            <a:endParaRPr lang="en-US" dirty="0"/>
          </a:p>
        </p:txBody>
      </p:sp>
      <p:pic>
        <p:nvPicPr>
          <p:cNvPr id="6" name="Picture 5"/>
          <p:cNvPicPr>
            <a:picLocks noChangeAspect="1"/>
          </p:cNvPicPr>
          <p:nvPr/>
        </p:nvPicPr>
        <p:blipFill>
          <a:blip r:embed="rId3"/>
          <a:stretch>
            <a:fillRect/>
          </a:stretch>
        </p:blipFill>
        <p:spPr>
          <a:xfrm>
            <a:off x="4368006" y="3169126"/>
            <a:ext cx="8534400" cy="6507480"/>
          </a:xfrm>
          <a:prstGeom prst="rect">
            <a:avLst/>
          </a:prstGeom>
        </p:spPr>
      </p:pic>
      <p:sp>
        <p:nvSpPr>
          <p:cNvPr id="7" name="Oval 6"/>
          <p:cNvSpPr/>
          <p:nvPr/>
        </p:nvSpPr>
        <p:spPr bwMode="auto">
          <a:xfrm>
            <a:off x="4368006" y="4647406"/>
            <a:ext cx="1447800" cy="9906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Tree>
    <p:extLst>
      <p:ext uri="{BB962C8B-B14F-4D97-AF65-F5344CB8AC3E}">
        <p14:creationId xmlns:p14="http://schemas.microsoft.com/office/powerpoint/2010/main" val="30507849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Coming back to the “shell command” feature</a:t>
            </a:r>
          </a:p>
        </p:txBody>
      </p:sp>
      <p:sp>
        <p:nvSpPr>
          <p:cNvPr id="5" name="Text Box 2"/>
          <p:cNvSpPr txBox="1">
            <a:spLocks noChangeArrowheads="1"/>
          </p:cNvSpPr>
          <p:nvPr/>
        </p:nvSpPr>
        <p:spPr bwMode="auto">
          <a:xfrm>
            <a:off x="481806" y="2361406"/>
            <a:ext cx="12268200" cy="518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For the last 3 minutes, I want to harp some more on the superiority of that “everything is a shell command” approach</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r>
              <a:rPr lang="en-US" sz="2800" dirty="0">
                <a:solidFill>
                  <a:srgbClr val="000000"/>
                </a:solidFill>
                <a:latin typeface="Arial Narrow" charset="0"/>
              </a:rPr>
              <a:t>Often I’m learning of a new ingenious way to use this aspect for something cool</a:t>
            </a:r>
          </a:p>
          <a:p>
            <a:pPr eaLnBrk="1" hangingPunct="1">
              <a:spcBef>
                <a:spcPts val="763"/>
              </a:spcBef>
              <a:buClrTx/>
              <a:buFontTx/>
              <a:buNone/>
              <a:defRPr/>
            </a:pPr>
            <a:r>
              <a:rPr lang="en-US" sz="2800" dirty="0">
                <a:solidFill>
                  <a:srgbClr val="000000"/>
                </a:solidFill>
                <a:latin typeface="Arial Narrow" charset="0"/>
              </a:rPr>
              <a:t>A real good tool gets used in ways that the designer did not envision… but it works!</a:t>
            </a: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r>
              <a:rPr lang="en-US" sz="2800" dirty="0">
                <a:solidFill>
                  <a:srgbClr val="000000"/>
                </a:solidFill>
                <a:latin typeface="Arial Narrow" charset="0"/>
              </a:rPr>
              <a:t>A group needed to test a few thousand pads on a plane if they a) work and b) are connected right.</a:t>
            </a:r>
          </a:p>
          <a:p>
            <a:pPr eaLnBrk="1" hangingPunct="1">
              <a:spcBef>
                <a:spcPts val="763"/>
              </a:spcBef>
              <a:buClrTx/>
              <a:buFontTx/>
              <a:buNone/>
              <a:defRPr/>
            </a:pPr>
            <a:r>
              <a:rPr lang="en-US" sz="2800" dirty="0">
                <a:solidFill>
                  <a:srgbClr val="000000"/>
                </a:solidFill>
                <a:latin typeface="Arial Narrow" charset="0"/>
              </a:rPr>
              <a:t>Inject charge into the pads one by one... </a:t>
            </a:r>
            <a:r>
              <a:rPr lang="en-US" sz="2800" b="1" dirty="0">
                <a:solidFill>
                  <a:srgbClr val="000000"/>
                </a:solidFill>
                <a:latin typeface="Arial Narrow" charset="0"/>
              </a:rPr>
              <a:t>but you can't take your eyes (or the probe) off the pad plane or you lose your position</a:t>
            </a:r>
          </a:p>
          <a:p>
            <a:pPr eaLnBrk="1" hangingPunct="1">
              <a:spcBef>
                <a:spcPts val="763"/>
              </a:spcBef>
              <a:buClrTx/>
              <a:buFontTx/>
              <a:buNone/>
              <a:defRPr/>
            </a:pPr>
            <a:r>
              <a:rPr lang="en-US" sz="2800" dirty="0">
                <a:solidFill>
                  <a:srgbClr val="000000"/>
                </a:solidFill>
                <a:latin typeface="Arial Narrow" charset="0"/>
              </a:rPr>
              <a:t>They came up with…</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r>
              <a:rPr lang="en-US" sz="2800" dirty="0">
                <a:solidFill>
                  <a:srgbClr val="000000"/>
                </a:solidFill>
                <a:latin typeface="Arial Narrow" charset="0"/>
              </a:rPr>
              <a:t> </a:t>
            </a:r>
            <a:endParaRPr lang="en-US" sz="2800" dirty="0">
              <a:solidFill>
                <a:srgbClr val="000000"/>
              </a:solidFill>
              <a:latin typeface="Arial Narrow"/>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46</a:t>
            </a:fld>
            <a:endParaRPr lang="en-US" dirty="0"/>
          </a:p>
        </p:txBody>
      </p:sp>
    </p:spTree>
    <p:extLst>
      <p:ext uri="{BB962C8B-B14F-4D97-AF65-F5344CB8AC3E}">
        <p14:creationId xmlns:p14="http://schemas.microsoft.com/office/powerpoint/2010/main" val="113109113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Shell integration</a:t>
            </a:r>
          </a:p>
        </p:txBody>
      </p:sp>
      <p:pic>
        <p:nvPicPr>
          <p:cNvPr id="2" name="Picture 1"/>
          <p:cNvPicPr>
            <a:picLocks noChangeAspect="1"/>
          </p:cNvPicPr>
          <p:nvPr/>
        </p:nvPicPr>
        <p:blipFill>
          <a:blip r:embed="rId5"/>
          <a:stretch>
            <a:fillRect/>
          </a:stretch>
        </p:blipFill>
        <p:spPr>
          <a:xfrm>
            <a:off x="5343500" y="2971007"/>
            <a:ext cx="7330306" cy="6629400"/>
          </a:xfrm>
          <a:prstGeom prst="rect">
            <a:avLst/>
          </a:prstGeom>
          <a:ln>
            <a:solidFill>
              <a:srgbClr val="FF0000"/>
            </a:solidFill>
          </a:ln>
          <a:effectLst>
            <a:outerShdw blurRad="117475" dist="165100" dir="2700000" algn="tl" rotWithShape="0">
              <a:srgbClr val="000000">
                <a:alpha val="43000"/>
              </a:srgbClr>
            </a:outerShdw>
          </a:effectLst>
        </p:spPr>
      </p:pic>
      <p:sp>
        <p:nvSpPr>
          <p:cNvPr id="3" name="Rectangle 2"/>
          <p:cNvSpPr/>
          <p:nvPr/>
        </p:nvSpPr>
        <p:spPr>
          <a:xfrm>
            <a:off x="6882606" y="2132806"/>
            <a:ext cx="3970182" cy="646331"/>
          </a:xfrm>
          <a:prstGeom prst="rect">
            <a:avLst/>
          </a:prstGeom>
        </p:spPr>
        <p:txBody>
          <a:bodyPr wrap="none">
            <a:spAutoFit/>
          </a:bodyPr>
          <a:lstStyle/>
          <a:p>
            <a:pPr algn="ctr" eaLnBrk="1" hangingPunct="1">
              <a:spcBef>
                <a:spcPts val="763"/>
              </a:spcBef>
              <a:buClrTx/>
              <a:buFontTx/>
              <a:buNone/>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rPr>
              <a:t>The Speaking DAQ</a:t>
            </a:r>
          </a:p>
        </p:txBody>
      </p:sp>
      <p:pic>
        <p:nvPicPr>
          <p:cNvPr id="4" name="IMG_0209.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1406" y="2361406"/>
            <a:ext cx="3454400" cy="6096000"/>
          </a:xfrm>
          <a:prstGeom prst="rect">
            <a:avLst/>
          </a:prstGeom>
          <a:ln w="19050" cmpd="sng">
            <a:solidFill>
              <a:srgbClr val="3366FF"/>
            </a:solidFill>
          </a:ln>
        </p:spPr>
      </p:pic>
      <p:sp>
        <p:nvSpPr>
          <p:cNvPr id="7" name="Slide Number Placeholder 6"/>
          <p:cNvSpPr>
            <a:spLocks noGrp="1"/>
          </p:cNvSpPr>
          <p:nvPr>
            <p:ph type="sldNum" sz="quarter" idx="4"/>
          </p:nvPr>
        </p:nvSpPr>
        <p:spPr/>
        <p:txBody>
          <a:bodyPr/>
          <a:lstStyle/>
          <a:p>
            <a:fld id="{7D854EC2-8F58-5C4F-8AEB-33CAAE66C4BD}" type="slidenum">
              <a:rPr lang="en-US" smtClean="0"/>
              <a:t>47</a:t>
            </a:fld>
            <a:endParaRPr lang="en-US" dirty="0"/>
          </a:p>
        </p:txBody>
      </p:sp>
    </p:spTree>
    <p:extLst>
      <p:ext uri="{BB962C8B-B14F-4D97-AF65-F5344CB8AC3E}">
        <p14:creationId xmlns:p14="http://schemas.microsoft.com/office/powerpoint/2010/main" val="3557910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One more cool thing</a:t>
            </a:r>
          </a:p>
        </p:txBody>
      </p:sp>
      <p:sp>
        <p:nvSpPr>
          <p:cNvPr id="5"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Anything that’s capable of issuing a shell command can control the DAQ</a:t>
            </a:r>
          </a:p>
          <a:p>
            <a:pPr eaLnBrk="1" hangingPunct="1">
              <a:spcBef>
                <a:spcPts val="1363"/>
              </a:spcBef>
              <a:buClrTx/>
              <a:buFontTx/>
              <a:buNone/>
              <a:defRPr/>
            </a:pPr>
            <a:r>
              <a:rPr lang="en-US" sz="2800" dirty="0">
                <a:solidFill>
                  <a:srgbClr val="000000"/>
                </a:solidFill>
                <a:latin typeface="Arial Narrow" charset="0"/>
              </a:rPr>
              <a:t>I have said (but not shown you yet) that the DAQ can be controlled remotely, through the network</a:t>
            </a:r>
          </a:p>
          <a:p>
            <a:pPr eaLnBrk="1" hangingPunct="1">
              <a:spcBef>
                <a:spcPts val="1363"/>
              </a:spcBef>
              <a:buClrTx/>
              <a:buFontTx/>
              <a:buNone/>
              <a:defRPr/>
            </a:pPr>
            <a:r>
              <a:rPr lang="en-US" sz="2800" dirty="0">
                <a:solidFill>
                  <a:srgbClr val="000000"/>
                </a:solidFill>
                <a:latin typeface="Arial Narrow" charset="0"/>
              </a:rPr>
              <a:t>I have a Raspberry Pi connected here that I have set up so it controls RCDAQ running on my Laptop</a:t>
            </a:r>
          </a:p>
          <a:p>
            <a:pPr eaLnBrk="1" hangingPunct="1">
              <a:spcBef>
                <a:spcPts val="1363"/>
              </a:spcBef>
              <a:buClrTx/>
              <a:buFontTx/>
              <a:buNone/>
              <a:defRPr/>
            </a:pPr>
            <a:r>
              <a:rPr lang="en-US" sz="2800" dirty="0">
                <a:solidFill>
                  <a:srgbClr val="000000"/>
                </a:solidFill>
                <a:latin typeface="Arial Narrow" charset="0"/>
              </a:rPr>
              <a:t>And you see it has developed some kind of growth on</a:t>
            </a:r>
            <a:br>
              <a:rPr lang="en-US" sz="2800" dirty="0">
                <a:solidFill>
                  <a:srgbClr val="000000"/>
                </a:solidFill>
                <a:latin typeface="Arial Narrow" charset="0"/>
              </a:rPr>
            </a:br>
            <a:r>
              <a:rPr lang="en-US" sz="2800" dirty="0">
                <a:solidFill>
                  <a:srgbClr val="000000"/>
                </a:solidFill>
                <a:latin typeface="Arial Narrow" charset="0"/>
              </a:rPr>
              <a:t>its head… That’s an infrared receiver</a:t>
            </a:r>
          </a:p>
          <a:p>
            <a:pPr eaLnBrk="1" hangingPunct="1">
              <a:spcBef>
                <a:spcPts val="1363"/>
              </a:spcBef>
              <a:buClrTx/>
              <a:buFontTx/>
              <a:buNone/>
              <a:defRPr/>
            </a:pPr>
            <a:r>
              <a:rPr lang="en-US" sz="2800" dirty="0">
                <a:solidFill>
                  <a:srgbClr val="000000"/>
                </a:solidFill>
                <a:latin typeface="Arial Narrow" charset="0"/>
              </a:rPr>
              <a:t>We know we can assign arbitrary commands to buttons </a:t>
            </a:r>
            <a:br>
              <a:rPr lang="en-US" sz="2800" dirty="0">
                <a:solidFill>
                  <a:srgbClr val="000000"/>
                </a:solidFill>
                <a:latin typeface="Arial Narrow" charset="0"/>
              </a:rPr>
            </a:br>
            <a:r>
              <a:rPr lang="en-US" sz="2800" dirty="0">
                <a:solidFill>
                  <a:srgbClr val="000000"/>
                </a:solidFill>
                <a:latin typeface="Arial Narrow" charset="0"/>
              </a:rPr>
              <a:t>pressed on virtually any IR remote</a:t>
            </a:r>
          </a:p>
          <a:p>
            <a:pPr eaLnBrk="1" hangingPunct="1">
              <a:spcBef>
                <a:spcPts val="1363"/>
              </a:spcBef>
              <a:buClrTx/>
              <a:buFontTx/>
              <a:buNone/>
              <a:defRPr/>
            </a:pPr>
            <a:r>
              <a:rPr lang="en-US" sz="2800" dirty="0">
                <a:solidFill>
                  <a:srgbClr val="000000"/>
                </a:solidFill>
                <a:latin typeface="Arial Narrow" charset="0"/>
              </a:rPr>
              <a:t>I guess you see where this is going…</a:t>
            </a:r>
          </a:p>
          <a:p>
            <a:pPr eaLnBrk="1" hangingPunct="1">
              <a:spcBef>
                <a:spcPts val="1363"/>
              </a:spcBef>
              <a:buClrTx/>
              <a:buFontTx/>
              <a:buNone/>
              <a:defRPr/>
            </a:pPr>
            <a:endParaRPr lang="en-US" sz="2800" b="1"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48</a:t>
            </a:fld>
            <a:endParaRPr lang="en-US" dirty="0"/>
          </a:p>
        </p:txBody>
      </p:sp>
      <p:pic>
        <p:nvPicPr>
          <p:cNvPr id="3" name="Picture 2"/>
          <p:cNvPicPr>
            <a:picLocks noChangeAspect="1"/>
          </p:cNvPicPr>
          <p:nvPr/>
        </p:nvPicPr>
        <p:blipFill>
          <a:blip r:embed="rId3"/>
          <a:stretch>
            <a:fillRect/>
          </a:stretch>
        </p:blipFill>
        <p:spPr>
          <a:xfrm flipH="1">
            <a:off x="8219332" y="4495800"/>
            <a:ext cx="4683074" cy="3047206"/>
          </a:xfrm>
          <a:prstGeom prst="rect">
            <a:avLst/>
          </a:prstGeom>
        </p:spPr>
      </p:pic>
      <p:cxnSp>
        <p:nvCxnSpPr>
          <p:cNvPr id="6" name="Straight Arrow Connector 5"/>
          <p:cNvCxnSpPr>
            <a:cxnSpLocks/>
          </p:cNvCxnSpPr>
          <p:nvPr/>
        </p:nvCxnSpPr>
        <p:spPr bwMode="auto">
          <a:xfrm flipV="1">
            <a:off x="5739606" y="5257006"/>
            <a:ext cx="4724400" cy="228600"/>
          </a:xfrm>
          <a:prstGeom prst="straightConnector1">
            <a:avLst/>
          </a:prstGeom>
          <a:solidFill>
            <a:srgbClr val="00B8FF"/>
          </a:solidFill>
          <a:ln w="38100" cap="flat" cmpd="sng" algn="ctr">
            <a:solidFill>
              <a:schemeClr val="accent1">
                <a:lumMod val="75000"/>
              </a:schemeClr>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2180578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Summary</a:t>
            </a:r>
          </a:p>
        </p:txBody>
      </p:sp>
      <p:sp>
        <p:nvSpPr>
          <p:cNvPr id="5"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I used RCDAQ to show some design principles</a:t>
            </a:r>
          </a:p>
          <a:p>
            <a:pPr eaLnBrk="1" hangingPunct="1">
              <a:spcBef>
                <a:spcPts val="1363"/>
              </a:spcBef>
              <a:buClrTx/>
              <a:buFontTx/>
              <a:buNone/>
              <a:defRPr/>
            </a:pPr>
            <a:r>
              <a:rPr lang="en-US" sz="2800" dirty="0">
                <a:solidFill>
                  <a:srgbClr val="000000"/>
                </a:solidFill>
                <a:latin typeface="Arial Narrow" charset="0"/>
              </a:rPr>
              <a:t>I want to re-iterate that there are many fine DAQ systems “out there”</a:t>
            </a:r>
          </a:p>
          <a:p>
            <a:pPr eaLnBrk="1" hangingPunct="1">
              <a:spcBef>
                <a:spcPts val="1363"/>
              </a:spcBef>
              <a:buClrTx/>
              <a:buFontTx/>
              <a:buNone/>
              <a:defRPr/>
            </a:pPr>
            <a:r>
              <a:rPr lang="en-US" sz="2800" dirty="0">
                <a:solidFill>
                  <a:srgbClr val="000000"/>
                </a:solidFill>
                <a:latin typeface="Arial Narrow" charset="0"/>
              </a:rPr>
              <a:t>We have seen the virtues of shell-command only interactions</a:t>
            </a:r>
          </a:p>
          <a:p>
            <a:pPr eaLnBrk="1" hangingPunct="1">
              <a:spcBef>
                <a:spcPts val="1363"/>
              </a:spcBef>
              <a:buClrTx/>
              <a:buFontTx/>
              <a:buNone/>
              <a:defRPr/>
            </a:pPr>
            <a:r>
              <a:rPr lang="en-US" sz="2800" dirty="0">
                <a:solidFill>
                  <a:srgbClr val="000000"/>
                </a:solidFill>
                <a:latin typeface="Arial Narrow" charset="0"/>
              </a:rPr>
              <a:t>Learned about Event Types for different cool things, especially the begin-run</a:t>
            </a:r>
          </a:p>
          <a:p>
            <a:pPr eaLnBrk="1" hangingPunct="1">
              <a:spcBef>
                <a:spcPts val="1363"/>
              </a:spcBef>
              <a:buClrTx/>
              <a:buFontTx/>
              <a:buNone/>
              <a:defRPr/>
            </a:pPr>
            <a:r>
              <a:rPr lang="en-US" sz="2800" dirty="0">
                <a:solidFill>
                  <a:srgbClr val="000000"/>
                </a:solidFill>
                <a:latin typeface="Arial Narrow" charset="0"/>
              </a:rPr>
              <a:t>We learned why we want stateless GUIs and commands, and be network-transparent </a:t>
            </a:r>
          </a:p>
          <a:p>
            <a:pPr eaLnBrk="1" hangingPunct="1">
              <a:spcBef>
                <a:spcPts val="1363"/>
              </a:spcBef>
              <a:buClrTx/>
              <a:buFontTx/>
              <a:buNone/>
              <a:defRPr/>
            </a:pPr>
            <a:r>
              <a:rPr lang="en-US" sz="2800" dirty="0">
                <a:solidFill>
                  <a:srgbClr val="000000"/>
                </a:solidFill>
                <a:latin typeface="Arial Narrow" charset="0"/>
              </a:rPr>
              <a:t>We didn’t have time to talk about the online monitoring, but it’s there</a:t>
            </a:r>
          </a:p>
          <a:p>
            <a:pPr eaLnBrk="1" hangingPunct="1">
              <a:spcBef>
                <a:spcPts val="1363"/>
              </a:spcBef>
              <a:buClrTx/>
              <a:buFontTx/>
              <a:buNone/>
              <a:defRPr/>
            </a:pPr>
            <a:r>
              <a:rPr lang="en-US" sz="2800" dirty="0">
                <a:solidFill>
                  <a:srgbClr val="000000"/>
                </a:solidFill>
                <a:latin typeface="Arial Narrow" charset="0"/>
              </a:rPr>
              <a:t>Also, there’s still quality time during the school</a:t>
            </a:r>
          </a:p>
          <a:p>
            <a:pPr eaLnBrk="1" hangingPunct="1">
              <a:spcBef>
                <a:spcPts val="1363"/>
              </a:spcBef>
              <a:buClrTx/>
              <a:buFontTx/>
              <a:buNone/>
              <a:defRPr/>
            </a:pPr>
            <a:r>
              <a:rPr lang="en-US" sz="2800" b="1" dirty="0">
                <a:solidFill>
                  <a:srgbClr val="000000"/>
                </a:solidFill>
                <a:latin typeface="Arial Narrow" charset="0"/>
              </a:rPr>
              <a:t>A portable DAQ system – in a minute you will see me carry it back to my seat. </a:t>
            </a:r>
          </a:p>
          <a:p>
            <a:pPr algn="ctr" eaLnBrk="1" hangingPunct="1">
              <a:spcBef>
                <a:spcPts val="1363"/>
              </a:spcBef>
              <a:buClrTx/>
              <a:buFontTx/>
              <a:buNone/>
              <a:defRPr/>
            </a:pP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endParaRPr>
          </a:p>
          <a:p>
            <a:pPr algn="ctr" eaLnBrk="1" hangingPunct="1">
              <a:spcBef>
                <a:spcPts val="1363"/>
              </a:spcBef>
              <a:buClrTx/>
              <a:buFontTx/>
              <a:buNone/>
              <a:defRPr/>
            </a:pPr>
            <a:r>
              <a:rPr lang="en-US"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rPr>
              <a:t>Thank You!</a:t>
            </a:r>
            <a:r>
              <a:rPr lang="en-US" sz="2800" dirty="0">
                <a:solidFill>
                  <a:srgbClr val="000000"/>
                </a:solidFill>
                <a:latin typeface="Arial Narrow" charset="0"/>
              </a:rPr>
              <a:t> </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49</a:t>
            </a:fld>
            <a:endParaRPr lang="en-US" dirty="0"/>
          </a:p>
        </p:txBody>
      </p:sp>
    </p:spTree>
    <p:extLst>
      <p:ext uri="{BB962C8B-B14F-4D97-AF65-F5344CB8AC3E}">
        <p14:creationId xmlns:p14="http://schemas.microsoft.com/office/powerpoint/2010/main" val="19564878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Formats in general…</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One of the trickiest parts when developing a new application is defining a data format</a:t>
            </a:r>
          </a:p>
          <a:p>
            <a:pPr eaLnBrk="1" hangingPunct="1">
              <a:spcBef>
                <a:spcPts val="1963"/>
              </a:spcBef>
              <a:buClrTx/>
              <a:buFontTx/>
              <a:buNone/>
              <a:defRPr/>
            </a:pPr>
            <a:r>
              <a:rPr lang="en-US" sz="2600" dirty="0">
                <a:solidFill>
                  <a:srgbClr val="606060"/>
                </a:solidFill>
                <a:latin typeface="Arial Narrow" charset="0"/>
              </a:rPr>
              <a:t>It can take up easily half of the overall effort – think of Microsoft dreaming up the format to store this very PowerPoint presentation you </a:t>
            </a:r>
            <a:r>
              <a:rPr lang="en-US" sz="2600">
                <a:solidFill>
                  <a:srgbClr val="606060"/>
                </a:solidFill>
                <a:latin typeface="Arial Narrow" charset="0"/>
              </a:rPr>
              <a:t>are seeing in </a:t>
            </a:r>
            <a:r>
              <a:rPr lang="en-US" sz="2600" dirty="0">
                <a:solidFill>
                  <a:srgbClr val="606060"/>
                </a:solidFill>
                <a:latin typeface="Arial Narrow" charset="0"/>
              </a:rPr>
              <a:t>a file. We used to have </a:t>
            </a:r>
            <a:r>
              <a:rPr lang="en-US" sz="2600" dirty="0" err="1">
                <a:solidFill>
                  <a:srgbClr val="606060"/>
                </a:solidFill>
                <a:latin typeface="Arial Narrow" charset="0"/>
              </a:rPr>
              <a:t>ppt</a:t>
            </a:r>
            <a:r>
              <a:rPr lang="en-US" sz="2600" dirty="0">
                <a:solidFill>
                  <a:srgbClr val="606060"/>
                </a:solidFill>
                <a:latin typeface="Arial Narrow" charset="0"/>
              </a:rPr>
              <a:t>, now we have </a:t>
            </a:r>
            <a:r>
              <a:rPr lang="en-US" sz="2600" dirty="0" err="1">
                <a:solidFill>
                  <a:srgbClr val="606060"/>
                </a:solidFill>
                <a:latin typeface="Arial Narrow" charset="0"/>
              </a:rPr>
              <a:t>pptx</a:t>
            </a:r>
            <a:r>
              <a:rPr lang="en-US" sz="2600" dirty="0">
                <a:solidFill>
                  <a:srgbClr val="606060"/>
                </a:solidFill>
                <a:latin typeface="Arial Narrow" charset="0"/>
              </a:rPr>
              <a:t> – mostly due to limitations in the original format design</a:t>
            </a:r>
          </a:p>
          <a:p>
            <a:pPr eaLnBrk="1" hangingPunct="1">
              <a:spcBef>
                <a:spcPts val="1963"/>
              </a:spcBef>
              <a:buClrTx/>
              <a:buFontTx/>
              <a:buNone/>
              <a:defRPr/>
            </a:pPr>
            <a:r>
              <a:rPr lang="en-US" sz="2600" dirty="0">
                <a:solidFill>
                  <a:srgbClr val="606060"/>
                </a:solidFill>
                <a:latin typeface="Arial Narrow" charset="0"/>
              </a:rPr>
              <a:t>A good data format takes design skills, experience, but also the test of time</a:t>
            </a:r>
          </a:p>
          <a:p>
            <a:pPr eaLnBrk="1" hangingPunct="1">
              <a:spcBef>
                <a:spcPts val="1963"/>
              </a:spcBef>
              <a:buClrTx/>
              <a:buFontTx/>
              <a:buNone/>
              <a:defRPr/>
            </a:pPr>
            <a:r>
              <a:rPr lang="en-US" sz="2600" dirty="0">
                <a:solidFill>
                  <a:srgbClr val="606060"/>
                </a:solidFill>
                <a:latin typeface="Arial Narrow" charset="0"/>
              </a:rPr>
              <a:t>The tested format usually comes with an already existing toolset to deal with data in the format, and examples – nothing is better than a working example</a:t>
            </a:r>
          </a:p>
          <a:p>
            <a:pPr eaLnBrk="1" hangingPunct="1">
              <a:spcBef>
                <a:spcPts val="1963"/>
              </a:spcBef>
              <a:buClrTx/>
              <a:buFontTx/>
              <a:buNone/>
              <a:defRPr/>
            </a:pPr>
            <a:r>
              <a:rPr lang="en-US" sz="2600" dirty="0">
                <a:solidFill>
                  <a:srgbClr val="606060"/>
                </a:solidFill>
                <a:latin typeface="Arial Narrow" charset="0"/>
              </a:rPr>
              <a:t>Case in point: Parts of the PHENIX Raw Data Format (PRDF) have their roots at the CERN-SPS, and the </a:t>
            </a:r>
            <a:r>
              <a:rPr lang="en-US" sz="2600" dirty="0" err="1">
                <a:solidFill>
                  <a:srgbClr val="606060"/>
                </a:solidFill>
                <a:latin typeface="Arial Narrow" charset="0"/>
              </a:rPr>
              <a:t>Bevalac</a:t>
            </a:r>
            <a:r>
              <a:rPr lang="en-US" sz="2600" dirty="0">
                <a:solidFill>
                  <a:srgbClr val="606060"/>
                </a:solidFill>
                <a:latin typeface="Arial Narrow" charset="0"/>
              </a:rPr>
              <a:t> Plastic Ball experiment in the 80’s – that’s a solid “test of time”</a:t>
            </a:r>
          </a:p>
          <a:p>
            <a:pPr eaLnBrk="1" hangingPunct="1">
              <a:spcBef>
                <a:spcPts val="1963"/>
              </a:spcBef>
              <a:buClrTx/>
              <a:buFontTx/>
              <a:buNone/>
              <a:defRPr/>
            </a:pPr>
            <a:endParaRPr lang="en-US" sz="26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5</a:t>
            </a:fld>
            <a:endParaRPr lang="en-US" dirty="0"/>
          </a:p>
        </p:txBody>
      </p:sp>
    </p:spTree>
    <p:extLst>
      <p:ext uri="{BB962C8B-B14F-4D97-AF65-F5344CB8AC3E}">
        <p14:creationId xmlns:p14="http://schemas.microsoft.com/office/powerpoint/2010/main" val="220039399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Shameless advertising…</a:t>
            </a:r>
          </a:p>
        </p:txBody>
      </p:sp>
      <p:sp>
        <p:nvSpPr>
          <p:cNvPr id="5" name="Text Box 2"/>
          <p:cNvSpPr txBox="1">
            <a:spLocks noChangeArrowheads="1"/>
          </p:cNvSpPr>
          <p:nvPr/>
        </p:nvSpPr>
        <p:spPr bwMode="auto">
          <a:xfrm>
            <a:off x="405606" y="2056606"/>
            <a:ext cx="8534400" cy="1752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My DAQ group at BNL is (soon, like in 2 weeks) looking for an online software person. Want to be part of the next big thing?</a:t>
            </a:r>
            <a:endParaRPr lang="en-US" sz="3200" b="1" dirty="0">
              <a:solidFill>
                <a:srgbClr val="000000"/>
              </a:solidFill>
              <a:latin typeface="Arial Narrow" charset="0"/>
            </a:endParaRP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endParaRPr lang="en-US" sz="2800" b="1" dirty="0">
              <a:solidFill>
                <a:srgbClr val="000000"/>
              </a:solidFill>
              <a:latin typeface="Arial Narrow" charset="0"/>
            </a:endParaRPr>
          </a:p>
        </p:txBody>
      </p:sp>
      <p:sp>
        <p:nvSpPr>
          <p:cNvPr id="12" name="TextBox 11">
            <a:extLst>
              <a:ext uri="{FF2B5EF4-FFF2-40B4-BE49-F238E27FC236}">
                <a16:creationId xmlns:a16="http://schemas.microsoft.com/office/drawing/2014/main" id="{E15C2EF1-F603-F54D-9667-565D9A0BE46B}"/>
              </a:ext>
            </a:extLst>
          </p:cNvPr>
          <p:cNvSpPr txBox="1"/>
          <p:nvPr/>
        </p:nvSpPr>
        <p:spPr>
          <a:xfrm>
            <a:off x="10692606" y="456406"/>
            <a:ext cx="269626" cy="461665"/>
          </a:xfrm>
          <a:prstGeom prst="rect">
            <a:avLst/>
          </a:prstGeom>
          <a:noFill/>
        </p:spPr>
        <p:txBody>
          <a:bodyPr wrap="none" rtlCol="0">
            <a:spAutoFit/>
          </a:bodyPr>
          <a:lstStyle/>
          <a:p>
            <a:r>
              <a:rPr lang="en-US" sz="2400" dirty="0">
                <a:solidFill>
                  <a:schemeClr val="tx1"/>
                </a:solidFill>
              </a:rPr>
              <a:t> </a:t>
            </a:r>
          </a:p>
        </p:txBody>
      </p:sp>
      <p:sp>
        <p:nvSpPr>
          <p:cNvPr id="4" name="Rectangle 3">
            <a:extLst>
              <a:ext uri="{FF2B5EF4-FFF2-40B4-BE49-F238E27FC236}">
                <a16:creationId xmlns:a16="http://schemas.microsoft.com/office/drawing/2014/main" id="{C5EA2355-38DE-F04C-A499-770B693CE17E}"/>
              </a:ext>
            </a:extLst>
          </p:cNvPr>
          <p:cNvSpPr/>
          <p:nvPr/>
        </p:nvSpPr>
        <p:spPr>
          <a:xfrm>
            <a:off x="627505" y="5673444"/>
            <a:ext cx="11893901" cy="3970318"/>
          </a:xfrm>
          <a:prstGeom prst="rect">
            <a:avLst/>
          </a:prstGeom>
        </p:spPr>
        <p:txBody>
          <a:bodyPr wrap="square">
            <a:spAutoFit/>
          </a:bodyPr>
          <a:lstStyle/>
          <a:p>
            <a:r>
              <a:rPr lang="en-US" sz="2800" dirty="0">
                <a:solidFill>
                  <a:schemeClr val="tx1"/>
                </a:solidFill>
                <a:latin typeface="+mn-lt"/>
              </a:rPr>
              <a:t>The </a:t>
            </a:r>
            <a:r>
              <a:rPr lang="en-US" sz="2800" dirty="0" err="1">
                <a:solidFill>
                  <a:schemeClr val="tx1"/>
                </a:solidFill>
                <a:latin typeface="+mn-lt"/>
              </a:rPr>
              <a:t>sPHENIX</a:t>
            </a:r>
            <a:r>
              <a:rPr lang="en-US" sz="2800" dirty="0">
                <a:solidFill>
                  <a:schemeClr val="tx1"/>
                </a:solidFill>
                <a:latin typeface="+mn-lt"/>
              </a:rPr>
              <a:t> experiment, presently under construction, is a major upgrade to the PHENIX detector at RHIC which will begin operation in early 2023. The data acquisition, trigger, and control system software is under development, and </a:t>
            </a:r>
            <a:r>
              <a:rPr lang="en-US" sz="2800" b="1" dirty="0">
                <a:solidFill>
                  <a:schemeClr val="tx1"/>
                </a:solidFill>
                <a:latin typeface="+mn-lt"/>
              </a:rPr>
              <a:t>requires an experienced application developer who can work with custom hardware and software to support detector operation. The candidate should be an experienced Linux application developer </a:t>
            </a:r>
            <a:r>
              <a:rPr lang="en-US" sz="2800" dirty="0">
                <a:solidFill>
                  <a:schemeClr val="tx1"/>
                </a:solidFill>
                <a:latin typeface="+mn-lt"/>
              </a:rPr>
              <a:t>capable of designing, implementing, and maintaining a distributed system of clients and servers with high speed Ethernet networking. ….</a:t>
            </a:r>
          </a:p>
        </p:txBody>
      </p:sp>
      <p:pic>
        <p:nvPicPr>
          <p:cNvPr id="8" name="Picture 7">
            <a:extLst>
              <a:ext uri="{FF2B5EF4-FFF2-40B4-BE49-F238E27FC236}">
                <a16:creationId xmlns:a16="http://schemas.microsoft.com/office/drawing/2014/main" id="{C30EB5FB-0EE8-684E-AF17-321E41759FBE}"/>
              </a:ext>
            </a:extLst>
          </p:cNvPr>
          <p:cNvPicPr>
            <a:picLocks noChangeAspect="1"/>
          </p:cNvPicPr>
          <p:nvPr/>
        </p:nvPicPr>
        <p:blipFill>
          <a:blip r:embed="rId3"/>
          <a:stretch>
            <a:fillRect/>
          </a:stretch>
        </p:blipFill>
        <p:spPr>
          <a:xfrm>
            <a:off x="862806" y="3340710"/>
            <a:ext cx="9525000" cy="2088444"/>
          </a:xfrm>
          <a:prstGeom prst="rect">
            <a:avLst/>
          </a:prstGeom>
        </p:spPr>
      </p:pic>
      <p:pic>
        <p:nvPicPr>
          <p:cNvPr id="1028" name="Picture 4" descr="Conceptual image of an electron-ion collision">
            <a:extLst>
              <a:ext uri="{FF2B5EF4-FFF2-40B4-BE49-F238E27FC236}">
                <a16:creationId xmlns:a16="http://schemas.microsoft.com/office/drawing/2014/main" id="{561EBCD7-C369-844D-8C73-745DB9FA1C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72543" y="115473"/>
            <a:ext cx="3192565" cy="2021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52460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This page is intentionally left blank</a:t>
            </a:r>
          </a:p>
        </p:txBody>
      </p:sp>
      <p:sp>
        <p:nvSpPr>
          <p:cNvPr id="2" name="Slide Number Placeholder 1"/>
          <p:cNvSpPr>
            <a:spLocks noGrp="1"/>
          </p:cNvSpPr>
          <p:nvPr>
            <p:ph type="sldNum" sz="quarter" idx="4"/>
          </p:nvPr>
        </p:nvSpPr>
        <p:spPr/>
        <p:txBody>
          <a:bodyPr/>
          <a:lstStyle/>
          <a:p>
            <a:fld id="{7D854EC2-8F58-5C4F-8AEB-33CAAE66C4BD}" type="slidenum">
              <a:rPr lang="en-US" smtClean="0"/>
              <a:t>51</a:t>
            </a:fld>
            <a:endParaRPr lang="en-US" dirty="0"/>
          </a:p>
        </p:txBody>
      </p:sp>
    </p:spTree>
    <p:extLst>
      <p:ext uri="{BB962C8B-B14F-4D97-AF65-F5344CB8AC3E}">
        <p14:creationId xmlns:p14="http://schemas.microsoft.com/office/powerpoint/2010/main" val="1724616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Autopilot example: “Tile Mapping” at the Fermi Test Beam Facility</a:t>
            </a:r>
          </a:p>
        </p:txBody>
      </p:sp>
      <p:sp>
        <p:nvSpPr>
          <p:cNvPr id="6" name="Text Box 2"/>
          <p:cNvSpPr txBox="1">
            <a:spLocks noChangeArrowheads="1"/>
          </p:cNvSpPr>
          <p:nvPr/>
        </p:nvSpPr>
        <p:spPr bwMode="auto">
          <a:xfrm>
            <a:off x="177006" y="2132806"/>
            <a:ext cx="11811000" cy="5867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“Tile mapping” refers to mapping the position-dependent response of a </a:t>
            </a:r>
            <a:r>
              <a:rPr lang="en-US" sz="2800" dirty="0" err="1">
                <a:solidFill>
                  <a:srgbClr val="000000"/>
                </a:solidFill>
                <a:latin typeface="Arial Narrow" charset="0"/>
              </a:rPr>
              <a:t>hadronic</a:t>
            </a:r>
            <a:r>
              <a:rPr lang="en-US" sz="2800" dirty="0">
                <a:solidFill>
                  <a:srgbClr val="000000"/>
                </a:solidFill>
                <a:latin typeface="Arial Narrow" charset="0"/>
              </a:rPr>
              <a:t> calorimeter tile. </a:t>
            </a:r>
          </a:p>
          <a:p>
            <a:pPr eaLnBrk="1" hangingPunct="1">
              <a:spcBef>
                <a:spcPts val="763"/>
              </a:spcBef>
              <a:buClrTx/>
              <a:buFontTx/>
              <a:buNone/>
              <a:defRPr/>
            </a:pPr>
            <a:r>
              <a:rPr lang="en-US" sz="2800" dirty="0">
                <a:solidFill>
                  <a:srgbClr val="000000"/>
                </a:solidFill>
                <a:latin typeface="Arial Narrow" charset="0"/>
              </a:rPr>
              <a:t>About 200 individual positions of the tile relative to the beam </a:t>
            </a:r>
            <a:r>
              <a:rPr lang="mr-IN" sz="2800" dirty="0">
                <a:solidFill>
                  <a:srgbClr val="000000"/>
                </a:solidFill>
                <a:latin typeface="Arial Narrow" charset="0"/>
              </a:rPr>
              <a:t>–</a:t>
            </a:r>
            <a:r>
              <a:rPr lang="en-US" sz="2800" dirty="0">
                <a:solidFill>
                  <a:srgbClr val="000000"/>
                </a:solidFill>
                <a:latin typeface="Arial Narrow" charset="0"/>
              </a:rPr>
              <a:t> you’d go nuts doing all that manually, and you are bound to make mistakes</a:t>
            </a:r>
          </a:p>
          <a:p>
            <a:pPr eaLnBrk="1" hangingPunct="1">
              <a:spcBef>
                <a:spcPts val="763"/>
              </a:spcBef>
              <a:buClrTx/>
              <a:buFontTx/>
              <a:buNone/>
              <a:defRPr/>
            </a:pPr>
            <a:r>
              <a:rPr lang="en-US" sz="2800" dirty="0">
                <a:solidFill>
                  <a:srgbClr val="000000"/>
                </a:solidFill>
                <a:latin typeface="Arial Narrow" charset="0"/>
              </a:rPr>
              <a:t>The FTBF M2.6 table is controlled via the accelerator controls (ACNET) </a:t>
            </a:r>
            <a:r>
              <a:rPr lang="mr-IN" sz="2800" dirty="0">
                <a:solidFill>
                  <a:srgbClr val="000000"/>
                </a:solidFill>
                <a:latin typeface="Arial Narrow" charset="0"/>
              </a:rPr>
              <a:t>–</a:t>
            </a:r>
            <a:r>
              <a:rPr lang="en-US" sz="2800" dirty="0">
                <a:solidFill>
                  <a:srgbClr val="000000"/>
                </a:solidFill>
                <a:latin typeface="Arial Narrow" charset="0"/>
              </a:rPr>
              <a:t> some caution required</a:t>
            </a: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endParaRPr lang="en-US" sz="2800" dirty="0">
              <a:solidFill>
                <a:srgbClr val="000000"/>
              </a:solidFill>
              <a:latin typeface="Arial Narrow" charset="0"/>
            </a:endParaRPr>
          </a:p>
        </p:txBody>
      </p:sp>
      <p:sp>
        <p:nvSpPr>
          <p:cNvPr id="24" name="Text Box 2"/>
          <p:cNvSpPr txBox="1">
            <a:spLocks noChangeArrowheads="1"/>
          </p:cNvSpPr>
          <p:nvPr/>
        </p:nvSpPr>
        <p:spPr bwMode="auto">
          <a:xfrm>
            <a:off x="253206" y="5104606"/>
            <a:ext cx="54864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800" dirty="0">
                <a:solidFill>
                  <a:srgbClr val="000000"/>
                </a:solidFill>
                <a:latin typeface="Arial Narrow" charset="0"/>
              </a:rPr>
              <a:t>This setup exercises most of the aforementioned features: scripting and reacting to the FTBF spill, network transparency (we cannot access ACNET from the DAQ machine, but an ACNET-enabled machine can control our DAQ)</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800" dirty="0">
                <a:solidFill>
                  <a:srgbClr val="000000"/>
                </a:solidFill>
                <a:latin typeface="Arial Narrow" charset="0"/>
              </a:rPr>
              <a:t>I told you about my cameras, right?</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p:txBody>
      </p:sp>
      <p:pic>
        <p:nvPicPr>
          <p:cNvPr id="25" name="Picture 24" descr="ftbf_table_039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103" y="5506022"/>
            <a:ext cx="6908800" cy="3886200"/>
          </a:xfrm>
          <a:prstGeom prst="rect">
            <a:avLst/>
          </a:prstGeom>
        </p:spPr>
      </p:pic>
      <p:pic>
        <p:nvPicPr>
          <p:cNvPr id="26" name="Picture 25" descr="ftbf_table_039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103" y="5506022"/>
            <a:ext cx="6908800" cy="3886200"/>
          </a:xfrm>
          <a:prstGeom prst="rect">
            <a:avLst/>
          </a:prstGeom>
        </p:spPr>
      </p:pic>
      <p:pic>
        <p:nvPicPr>
          <p:cNvPr id="27" name="Picture 26" descr="ftbf_table_0392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7103" y="5506022"/>
            <a:ext cx="6908800" cy="3886200"/>
          </a:xfrm>
          <a:prstGeom prst="rect">
            <a:avLst/>
          </a:prstGeom>
        </p:spPr>
      </p:pic>
      <p:pic>
        <p:nvPicPr>
          <p:cNvPr id="28" name="Picture 27" descr="ftbf_table_0392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7103" y="5506022"/>
            <a:ext cx="6908800" cy="3886200"/>
          </a:xfrm>
          <a:prstGeom prst="rect">
            <a:avLst/>
          </a:prstGeom>
        </p:spPr>
      </p:pic>
      <p:pic>
        <p:nvPicPr>
          <p:cNvPr id="29" name="Picture 28" descr="ftbf_table_0392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57103" y="5506022"/>
            <a:ext cx="6908800" cy="3886200"/>
          </a:xfrm>
          <a:prstGeom prst="rect">
            <a:avLst/>
          </a:prstGeom>
        </p:spPr>
      </p:pic>
      <p:pic>
        <p:nvPicPr>
          <p:cNvPr id="30" name="Picture 29" descr="ftbf_table_0392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7103" y="5506022"/>
            <a:ext cx="6908800" cy="3886200"/>
          </a:xfrm>
          <a:prstGeom prst="rect">
            <a:avLst/>
          </a:prstGeom>
        </p:spPr>
      </p:pic>
      <p:pic>
        <p:nvPicPr>
          <p:cNvPr id="31" name="Picture 30" descr="ftbf_table_03929.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7103" y="5506022"/>
            <a:ext cx="6908800" cy="3886200"/>
          </a:xfrm>
          <a:prstGeom prst="rect">
            <a:avLst/>
          </a:prstGeom>
        </p:spPr>
      </p:pic>
      <p:pic>
        <p:nvPicPr>
          <p:cNvPr id="32" name="Picture 31" descr="ftbf_table_0393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7103" y="5506022"/>
            <a:ext cx="6908800" cy="3886200"/>
          </a:xfrm>
          <a:prstGeom prst="rect">
            <a:avLst/>
          </a:prstGeom>
        </p:spPr>
      </p:pic>
      <p:pic>
        <p:nvPicPr>
          <p:cNvPr id="19" name="Picture 18" descr="ftbf_table_03931.jpg"/>
          <p:cNvPicPr>
            <a:picLocks noChangeAspect="1"/>
          </p:cNvPicPr>
          <p:nvPr/>
        </p:nvPicPr>
        <p:blipFill rotWithShape="1">
          <a:blip r:embed="rId10">
            <a:extLst>
              <a:ext uri="{28A0092B-C50C-407E-A947-70E740481C1C}">
                <a14:useLocalDpi xmlns:a14="http://schemas.microsoft.com/office/drawing/2010/main" val="0"/>
              </a:ext>
            </a:extLst>
          </a:blip>
          <a:srcRect l="-8789" t="-8824" r="-8789" b="-8824"/>
          <a:stretch/>
        </p:blipFill>
        <p:spPr>
          <a:xfrm>
            <a:off x="5307806" y="5163122"/>
            <a:ext cx="8128000" cy="4572000"/>
          </a:xfrm>
          <a:prstGeom prst="rect">
            <a:avLst/>
          </a:prstGeom>
        </p:spPr>
      </p:pic>
      <p:pic>
        <p:nvPicPr>
          <p:cNvPr id="37888" name="Picture 37887" descr="ftbf_table_03931.jpg"/>
          <p:cNvPicPr>
            <a:picLocks noChangeAspect="1"/>
          </p:cNvPicPr>
          <p:nvPr/>
        </p:nvPicPr>
        <p:blipFill rotWithShape="1">
          <a:blip r:embed="rId10">
            <a:extLst>
              <a:ext uri="{28A0092B-C50C-407E-A947-70E740481C1C}">
                <a14:useLocalDpi xmlns:a14="http://schemas.microsoft.com/office/drawing/2010/main" val="0"/>
              </a:ext>
            </a:extLst>
          </a:blip>
          <a:srcRect l="-8789" t="-8824" r="-8789" b="-8824"/>
          <a:stretch/>
        </p:blipFill>
        <p:spPr>
          <a:xfrm>
            <a:off x="5307806" y="5163122"/>
            <a:ext cx="8128000" cy="4572000"/>
          </a:xfrm>
          <a:prstGeom prst="rect">
            <a:avLst/>
          </a:prstGeom>
        </p:spPr>
      </p:pic>
    </p:spTree>
    <p:extLst>
      <p:ext uri="{BB962C8B-B14F-4D97-AF65-F5344CB8AC3E}">
        <p14:creationId xmlns:p14="http://schemas.microsoft.com/office/powerpoint/2010/main" val="2738013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D854EC2-8F58-5C4F-8AEB-33CAAE66C4BD}" type="slidenum">
              <a:rPr lang="en-US" smtClean="0"/>
              <a:t>53</a:t>
            </a:fld>
            <a:endParaRPr lang="en-US" dirty="0"/>
          </a:p>
        </p:txBody>
      </p:sp>
    </p:spTree>
    <p:extLst>
      <p:ext uri="{BB962C8B-B14F-4D97-AF65-F5344CB8AC3E}">
        <p14:creationId xmlns:p14="http://schemas.microsoft.com/office/powerpoint/2010/main" val="173914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Resilience and error recovery</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Imagine a data format where one bit error, or one error in some length field, in the data renders the entire file unreadable</a:t>
            </a:r>
          </a:p>
          <a:p>
            <a:pPr eaLnBrk="1" hangingPunct="1">
              <a:spcBef>
                <a:spcPts val="1963"/>
              </a:spcBef>
              <a:buClrTx/>
              <a:buFontTx/>
              <a:buNone/>
              <a:defRPr/>
            </a:pPr>
            <a:r>
              <a:rPr lang="en-US" sz="2600" dirty="0">
                <a:solidFill>
                  <a:srgbClr val="606060"/>
                </a:solidFill>
                <a:latin typeface="Arial Narrow" charset="0"/>
              </a:rPr>
              <a:t>Obviously not a good design – you will have such errors, corrupt tapes, recovered disk files, and you cannot allow to lose a significant portion of your statistics</a:t>
            </a:r>
          </a:p>
          <a:p>
            <a:pPr eaLnBrk="1" hangingPunct="1">
              <a:spcBef>
                <a:spcPts val="1963"/>
              </a:spcBef>
              <a:buClrTx/>
              <a:buFontTx/>
              <a:buNone/>
              <a:defRPr/>
            </a:pPr>
            <a:r>
              <a:rPr lang="en-US" sz="2600" dirty="0">
                <a:solidFill>
                  <a:srgbClr val="606060"/>
                </a:solidFill>
                <a:latin typeface="Arial Narrow" charset="0"/>
              </a:rPr>
              <a:t>Corrupt data is far more common than you think!</a:t>
            </a:r>
          </a:p>
          <a:p>
            <a:pPr eaLnBrk="1" hangingPunct="1">
              <a:spcBef>
                <a:spcPts val="1963"/>
              </a:spcBef>
              <a:buClrTx/>
              <a:buFontTx/>
              <a:buNone/>
              <a:defRPr/>
            </a:pPr>
            <a:r>
              <a:rPr lang="en-US" sz="2600" dirty="0">
                <a:solidFill>
                  <a:srgbClr val="606060"/>
                </a:solidFill>
                <a:latin typeface="Arial Narrow" charset="0"/>
              </a:rPr>
              <a:t>Data can be corrupted by the storage medium</a:t>
            </a:r>
          </a:p>
          <a:p>
            <a:pPr eaLnBrk="1" hangingPunct="1">
              <a:spcBef>
                <a:spcPts val="1963"/>
              </a:spcBef>
              <a:buClrTx/>
              <a:buFontTx/>
              <a:buNone/>
              <a:defRPr/>
            </a:pPr>
            <a:r>
              <a:rPr lang="en-US" sz="2600" dirty="0">
                <a:solidFill>
                  <a:srgbClr val="606060"/>
                </a:solidFill>
                <a:latin typeface="Arial Narrow" charset="0"/>
              </a:rPr>
              <a:t>Data structures can also be corrupt from the get-go by some bug in the DAQ</a:t>
            </a:r>
          </a:p>
          <a:p>
            <a:pPr eaLnBrk="1" hangingPunct="1">
              <a:spcBef>
                <a:spcPts val="1963"/>
              </a:spcBef>
              <a:buClrTx/>
              <a:buFontTx/>
              <a:buNone/>
              <a:defRPr/>
            </a:pPr>
            <a:r>
              <a:rPr lang="en-US" sz="2600" dirty="0">
                <a:solidFill>
                  <a:srgbClr val="606060"/>
                </a:solidFill>
                <a:latin typeface="Arial Narrow" charset="0"/>
              </a:rPr>
              <a:t>“Resilience in depth” – any corrupt entity must be able to be skipped, the remainder of the data recovered</a:t>
            </a:r>
          </a:p>
          <a:p>
            <a:pPr eaLnBrk="1" hangingPunct="1">
              <a:spcBef>
                <a:spcPts val="1963"/>
              </a:spcBef>
              <a:buClrTx/>
              <a:buFontTx/>
              <a:buNone/>
              <a:defRPr/>
            </a:pPr>
            <a:r>
              <a:rPr lang="en-US" sz="2600" dirty="0">
                <a:solidFill>
                  <a:srgbClr val="606060"/>
                </a:solidFill>
                <a:latin typeface="Arial Narrow" charset="0"/>
              </a:rPr>
              <a:t>You must also be able to account for what was lost</a:t>
            </a:r>
          </a:p>
          <a:p>
            <a:pPr eaLnBrk="1" hangingPunct="1">
              <a:spcBef>
                <a:spcPts val="1963"/>
              </a:spcBef>
              <a:buClrTx/>
              <a:buFontTx/>
              <a:buNone/>
              <a:defRPr/>
            </a:pPr>
            <a:r>
              <a:rPr lang="en-US" sz="2600" dirty="0">
                <a:solidFill>
                  <a:srgbClr val="606060"/>
                </a:solidFill>
                <a:latin typeface="Arial Narrow" charset="0"/>
              </a:rPr>
              <a:t>“</a:t>
            </a:r>
            <a:r>
              <a:rPr lang="en-US" sz="2600" i="1" dirty="0">
                <a:solidFill>
                  <a:srgbClr val="606060"/>
                </a:solidFill>
                <a:latin typeface="Arial Narrow" charset="0"/>
              </a:rPr>
              <a:t>You must be able to erroneously feed your mail file to your analysis. It shouldn’t find events, but it shouldn’t crash, either.</a:t>
            </a:r>
            <a:r>
              <a:rPr lang="en-US" sz="2600" dirty="0">
                <a:solidFill>
                  <a:srgbClr val="606060"/>
                </a:solidFill>
                <a:latin typeface="Arial Narrow" charset="0"/>
              </a:rPr>
              <a:t>”  </a:t>
            </a:r>
          </a:p>
        </p:txBody>
      </p:sp>
      <p:sp>
        <p:nvSpPr>
          <p:cNvPr id="2" name="Slide Number Placeholder 1"/>
          <p:cNvSpPr>
            <a:spLocks noGrp="1"/>
          </p:cNvSpPr>
          <p:nvPr>
            <p:ph type="sldNum" sz="quarter" idx="4"/>
          </p:nvPr>
        </p:nvSpPr>
        <p:spPr/>
        <p:txBody>
          <a:bodyPr/>
          <a:lstStyle/>
          <a:p>
            <a:fld id="{7D854EC2-8F58-5C4F-8AEB-33CAAE66C4BD}" type="slidenum">
              <a:rPr lang="en-US" smtClean="0"/>
              <a:t>6</a:t>
            </a:fld>
            <a:endParaRPr lang="en-US" dirty="0"/>
          </a:p>
        </p:txBody>
      </p:sp>
    </p:spTree>
    <p:extLst>
      <p:ext uri="{BB962C8B-B14F-4D97-AF65-F5344CB8AC3E}">
        <p14:creationId xmlns:p14="http://schemas.microsoft.com/office/powerpoint/2010/main" val="178036035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How did we implement this?</a:t>
            </a:r>
          </a:p>
        </p:txBody>
      </p:sp>
      <p:pic>
        <p:nvPicPr>
          <p:cNvPr id="3" name="Picture 2"/>
          <p:cNvPicPr>
            <a:picLocks noChangeAspect="1"/>
          </p:cNvPicPr>
          <p:nvPr/>
        </p:nvPicPr>
        <p:blipFill>
          <a:blip r:embed="rId3"/>
          <a:stretch>
            <a:fillRect/>
          </a:stretch>
        </p:blipFill>
        <p:spPr>
          <a:xfrm>
            <a:off x="3377406" y="2818606"/>
            <a:ext cx="9411052" cy="566863"/>
          </a:xfrm>
          <a:prstGeom prst="rect">
            <a:avLst/>
          </a:prstGeom>
        </p:spPr>
      </p:pic>
      <p:pic>
        <p:nvPicPr>
          <p:cNvPr id="4" name="Picture 3"/>
          <p:cNvPicPr>
            <a:picLocks noChangeAspect="1"/>
          </p:cNvPicPr>
          <p:nvPr/>
        </p:nvPicPr>
        <p:blipFill>
          <a:blip r:embed="rId4"/>
          <a:stretch>
            <a:fillRect/>
          </a:stretch>
        </p:blipFill>
        <p:spPr>
          <a:xfrm>
            <a:off x="4495007" y="4461522"/>
            <a:ext cx="6716642" cy="566863"/>
          </a:xfrm>
          <a:prstGeom prst="rect">
            <a:avLst/>
          </a:prstGeom>
        </p:spPr>
      </p:pic>
      <p:pic>
        <p:nvPicPr>
          <p:cNvPr id="5" name="Picture 4"/>
          <p:cNvPicPr>
            <a:picLocks noChangeAspect="1"/>
          </p:cNvPicPr>
          <p:nvPr/>
        </p:nvPicPr>
        <p:blipFill>
          <a:blip r:embed="rId5"/>
          <a:stretch>
            <a:fillRect/>
          </a:stretch>
        </p:blipFill>
        <p:spPr>
          <a:xfrm>
            <a:off x="5282405" y="5985543"/>
            <a:ext cx="4710373" cy="566863"/>
          </a:xfrm>
          <a:prstGeom prst="rect">
            <a:avLst/>
          </a:prstGeom>
        </p:spPr>
      </p:pic>
      <p:sp>
        <p:nvSpPr>
          <p:cNvPr id="8" name="Rectangle 7"/>
          <p:cNvSpPr/>
          <p:nvPr/>
        </p:nvSpPr>
        <p:spPr>
          <a:xfrm>
            <a:off x="634206" y="2720320"/>
            <a:ext cx="2743200" cy="707886"/>
          </a:xfrm>
          <a:prstGeom prst="rect">
            <a:avLst/>
          </a:prstGeom>
        </p:spPr>
        <p:txBody>
          <a:bodyPr wrap="square">
            <a:spAutoFit/>
          </a:bodyPr>
          <a:lstStyle/>
          <a:p>
            <a:r>
              <a:rPr lang="en-US" sz="2000" b="1">
                <a:solidFill>
                  <a:srgbClr val="000000"/>
                </a:solidFill>
                <a:latin typeface="Arial Narrow"/>
                <a:cs typeface="Arial Narrow"/>
              </a:rPr>
              <a:t>This is a storage-level layer, usually invisible</a:t>
            </a:r>
            <a:endParaRPr lang="en-US" sz="2000" b="1"/>
          </a:p>
        </p:txBody>
      </p:sp>
      <p:cxnSp>
        <p:nvCxnSpPr>
          <p:cNvPr id="7" name="Straight Arrow Connector 6"/>
          <p:cNvCxnSpPr/>
          <p:nvPr/>
        </p:nvCxnSpPr>
        <p:spPr bwMode="auto">
          <a:xfrm flipH="1">
            <a:off x="4596606" y="3466521"/>
            <a:ext cx="2014054" cy="952285"/>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8139901" y="3466521"/>
            <a:ext cx="3086105" cy="952285"/>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a:off x="5358606" y="5116230"/>
            <a:ext cx="762000" cy="902776"/>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a:off x="7244552" y="5040030"/>
            <a:ext cx="2686054" cy="902776"/>
          </a:xfrm>
          <a:prstGeom prst="straightConnector1">
            <a:avLst/>
          </a:prstGeom>
          <a:solidFill>
            <a:srgbClr val="00B8FF"/>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 name="Rectangle 17"/>
          <p:cNvSpPr/>
          <p:nvPr/>
        </p:nvSpPr>
        <p:spPr>
          <a:xfrm>
            <a:off x="710406" y="4472920"/>
            <a:ext cx="2743200" cy="707886"/>
          </a:xfrm>
          <a:prstGeom prst="rect">
            <a:avLst/>
          </a:prstGeom>
        </p:spPr>
        <p:txBody>
          <a:bodyPr wrap="square">
            <a:spAutoFit/>
          </a:bodyPr>
          <a:lstStyle/>
          <a:p>
            <a:r>
              <a:rPr lang="en-US" sz="2000" b="1">
                <a:solidFill>
                  <a:srgbClr val="000000"/>
                </a:solidFill>
                <a:latin typeface="Arial Narrow"/>
                <a:cs typeface="Arial Narrow"/>
              </a:rPr>
              <a:t>A variable number of Events  per buffer</a:t>
            </a:r>
            <a:endParaRPr lang="en-US" sz="2000" b="1"/>
          </a:p>
        </p:txBody>
      </p:sp>
      <p:sp>
        <p:nvSpPr>
          <p:cNvPr id="19" name="Rectangle 18"/>
          <p:cNvSpPr/>
          <p:nvPr/>
        </p:nvSpPr>
        <p:spPr>
          <a:xfrm>
            <a:off x="786606" y="5920720"/>
            <a:ext cx="2743200" cy="707886"/>
          </a:xfrm>
          <a:prstGeom prst="rect">
            <a:avLst/>
          </a:prstGeom>
        </p:spPr>
        <p:txBody>
          <a:bodyPr wrap="square">
            <a:spAutoFit/>
          </a:bodyPr>
          <a:lstStyle/>
          <a:p>
            <a:r>
              <a:rPr lang="en-US" sz="2000" b="1">
                <a:solidFill>
                  <a:srgbClr val="000000"/>
                </a:solidFill>
                <a:latin typeface="Arial Narrow"/>
                <a:cs typeface="Arial Narrow"/>
              </a:rPr>
              <a:t>Data structures from individual detectors</a:t>
            </a:r>
            <a:endParaRPr lang="en-US" sz="2000" b="1"/>
          </a:p>
        </p:txBody>
      </p:sp>
      <p:sp>
        <p:nvSpPr>
          <p:cNvPr id="16" name="Rectangle 15"/>
          <p:cNvSpPr/>
          <p:nvPr/>
        </p:nvSpPr>
        <p:spPr>
          <a:xfrm>
            <a:off x="786606" y="7248386"/>
            <a:ext cx="11665348" cy="523220"/>
          </a:xfrm>
          <a:prstGeom prst="rect">
            <a:avLst/>
          </a:prstGeom>
        </p:spPr>
        <p:txBody>
          <a:bodyPr wrap="none">
            <a:spAutoFit/>
          </a:bodyPr>
          <a:lstStyle/>
          <a:p>
            <a:pPr eaLnBrk="1" hangingPunct="1">
              <a:spcBef>
                <a:spcPts val="1963"/>
              </a:spcBef>
              <a:buClrTx/>
              <a:buFontTx/>
              <a:buNone/>
              <a:defRPr/>
            </a:pPr>
            <a:r>
              <a:rPr lang="en-US" sz="2800" dirty="0">
                <a:solidFill>
                  <a:srgbClr val="606060"/>
                </a:solidFill>
                <a:latin typeface="Arial Narrow" charset="0"/>
              </a:rPr>
              <a:t>The error recovery works on the smallest corrupted entity, a packet, an event, or a buffer.</a:t>
            </a:r>
          </a:p>
        </p:txBody>
      </p:sp>
      <p:sp>
        <p:nvSpPr>
          <p:cNvPr id="2" name="Slide Number Placeholder 1"/>
          <p:cNvSpPr>
            <a:spLocks noGrp="1"/>
          </p:cNvSpPr>
          <p:nvPr>
            <p:ph type="sldNum" sz="quarter" idx="4"/>
          </p:nvPr>
        </p:nvSpPr>
        <p:spPr/>
        <p:txBody>
          <a:bodyPr/>
          <a:lstStyle/>
          <a:p>
            <a:fld id="{7D854EC2-8F58-5C4F-8AEB-33CAAE66C4BD}" type="slidenum">
              <a:rPr lang="en-US" smtClean="0"/>
              <a:t>7</a:t>
            </a:fld>
            <a:endParaRPr lang="en-US" dirty="0"/>
          </a:p>
        </p:txBody>
      </p:sp>
    </p:spTree>
    <p:extLst>
      <p:ext uri="{BB962C8B-B14F-4D97-AF65-F5344CB8AC3E}">
        <p14:creationId xmlns:p14="http://schemas.microsoft.com/office/powerpoint/2010/main" val="388619558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Error Recovery</a:t>
            </a:r>
          </a:p>
        </p:txBody>
      </p:sp>
      <p:sp>
        <p:nvSpPr>
          <p:cNvPr id="31746" name="Text Box 2"/>
          <p:cNvSpPr txBox="1">
            <a:spLocks noChangeArrowheads="1"/>
          </p:cNvSpPr>
          <p:nvPr/>
        </p:nvSpPr>
        <p:spPr bwMode="auto">
          <a:xfrm>
            <a:off x="571500" y="22852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A good amount of the physical storage concept is derived from what was the main storage medium back in the 80’s and 90’s – tapes</a:t>
            </a:r>
          </a:p>
          <a:p>
            <a:pPr eaLnBrk="1" hangingPunct="1">
              <a:spcBef>
                <a:spcPts val="1963"/>
              </a:spcBef>
              <a:buClrTx/>
              <a:buFontTx/>
              <a:buNone/>
              <a:defRPr/>
            </a:pPr>
            <a:r>
              <a:rPr lang="en-US" sz="2600" dirty="0">
                <a:solidFill>
                  <a:srgbClr val="606060"/>
                </a:solidFill>
                <a:latin typeface="Arial Narrow" charset="0"/>
              </a:rPr>
              <a:t>Of course, in 2018 , we still write the majority of our data to tapes, just not directly </a:t>
            </a:r>
          </a:p>
          <a:p>
            <a:pPr eaLnBrk="1" hangingPunct="1">
              <a:spcBef>
                <a:spcPts val="1963"/>
              </a:spcBef>
              <a:buClrTx/>
              <a:buFontTx/>
              <a:buNone/>
              <a:defRPr/>
            </a:pPr>
            <a:r>
              <a:rPr lang="en-US" sz="2600" dirty="0">
                <a:solidFill>
                  <a:srgbClr val="606060"/>
                </a:solidFill>
                <a:latin typeface="Arial Narrow" charset="0"/>
              </a:rPr>
              <a:t>Useful leftovers from the days of direct tape reading:</a:t>
            </a:r>
          </a:p>
          <a:p>
            <a:pPr eaLnBrk="1" hangingPunct="1">
              <a:spcBef>
                <a:spcPts val="1963"/>
              </a:spcBef>
              <a:buClrTx/>
              <a:buFontTx/>
              <a:buNone/>
              <a:defRPr/>
            </a:pPr>
            <a:r>
              <a:rPr lang="en-US" sz="2600" dirty="0">
                <a:solidFill>
                  <a:srgbClr val="606060"/>
                </a:solidFill>
                <a:latin typeface="Arial Narrow" charset="0"/>
              </a:rPr>
              <a:t>Our Buffers are a multiple of 8Kb “records” – tape drives used to write physical chunks of 8Kb </a:t>
            </a:r>
          </a:p>
          <a:p>
            <a:pPr eaLnBrk="1" hangingPunct="1">
              <a:spcBef>
                <a:spcPts val="1963"/>
              </a:spcBef>
              <a:buClrTx/>
              <a:buFontTx/>
              <a:buNone/>
              <a:defRPr/>
            </a:pPr>
            <a:r>
              <a:rPr lang="en-US" sz="2600" dirty="0">
                <a:solidFill>
                  <a:srgbClr val="606060"/>
                </a:solidFill>
                <a:latin typeface="Arial Narrow" charset="0"/>
              </a:rPr>
              <a:t>Got a corrupt data? Skip 8Kb records until you find the start of a new buffer. It must start on a record (8Kb) boundary. Without that constraint, you have no chance to find that.</a:t>
            </a:r>
          </a:p>
          <a:p>
            <a:pPr eaLnBrk="1" hangingPunct="1">
              <a:spcBef>
                <a:spcPts val="1963"/>
              </a:spcBef>
              <a:buClrTx/>
              <a:buFontTx/>
              <a:buNone/>
              <a:defRPr/>
            </a:pPr>
            <a:r>
              <a:rPr lang="en-US" sz="2600" dirty="0">
                <a:solidFill>
                  <a:srgbClr val="606060"/>
                </a:solidFill>
                <a:latin typeface="Arial Narrow" charset="0"/>
              </a:rPr>
              <a:t>Inside buffers, parts of the data of an event can be corrupt but the “outer” structure intact – skip event</a:t>
            </a:r>
          </a:p>
          <a:p>
            <a:pPr eaLnBrk="1" hangingPunct="1">
              <a:spcBef>
                <a:spcPts val="1963"/>
              </a:spcBef>
              <a:buClrTx/>
              <a:buFontTx/>
              <a:buNone/>
              <a:defRPr/>
            </a:pPr>
            <a:r>
              <a:rPr lang="en-US" sz="2600" dirty="0">
                <a:solidFill>
                  <a:srgbClr val="606060"/>
                </a:solidFill>
                <a:latin typeface="Arial Narrow" charset="0"/>
              </a:rPr>
              <a:t>Inside an event, the data structure from a detector can be corrupt – skip this and take a (user) decision whether or not to accept the event</a:t>
            </a:r>
          </a:p>
          <a:p>
            <a:pPr eaLnBrk="1" hangingPunct="1">
              <a:spcBef>
                <a:spcPts val="1963"/>
              </a:spcBef>
              <a:buClrTx/>
              <a:buFontTx/>
              <a:buNone/>
              <a:defRPr/>
            </a:pPr>
            <a:r>
              <a:rPr lang="en-US" sz="2600" dirty="0">
                <a:solidFill>
                  <a:srgbClr val="606060"/>
                </a:solidFill>
                <a:latin typeface="Arial Narrow" charset="0"/>
              </a:rPr>
              <a:t>At any time, you are in charge of dealing with the situation in a manner that suits your analysis.</a:t>
            </a:r>
          </a:p>
        </p:txBody>
      </p:sp>
      <p:sp>
        <p:nvSpPr>
          <p:cNvPr id="2" name="Slide Number Placeholder 1"/>
          <p:cNvSpPr>
            <a:spLocks noGrp="1"/>
          </p:cNvSpPr>
          <p:nvPr>
            <p:ph type="sldNum" sz="quarter" idx="4"/>
          </p:nvPr>
        </p:nvSpPr>
        <p:spPr/>
        <p:txBody>
          <a:bodyPr/>
          <a:lstStyle/>
          <a:p>
            <a:fld id="{7D854EC2-8F58-5C4F-8AEB-33CAAE66C4BD}" type="slidenum">
              <a:rPr lang="en-US" smtClean="0"/>
              <a:t>8</a:t>
            </a:fld>
            <a:endParaRPr lang="en-US" dirty="0"/>
          </a:p>
        </p:txBody>
      </p:sp>
    </p:spTree>
    <p:extLst>
      <p:ext uri="{BB962C8B-B14F-4D97-AF65-F5344CB8AC3E}">
        <p14:creationId xmlns:p14="http://schemas.microsoft.com/office/powerpoint/2010/main" val="222866016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No Preferred </a:t>
            </a:r>
            <a:r>
              <a:rPr lang="en-US" sz="4200" dirty="0" err="1">
                <a:solidFill>
                  <a:srgbClr val="000000"/>
                </a:solidFill>
                <a:latin typeface="Arial Narrow" charset="0"/>
              </a:rPr>
              <a:t>Endianess</a:t>
            </a:r>
            <a:r>
              <a:rPr lang="en-US" sz="4200" dirty="0">
                <a:solidFill>
                  <a:srgbClr val="000000"/>
                </a:solidFill>
                <a:latin typeface="Arial Narrow" charset="0"/>
              </a:rPr>
              <a:t> – what does that mean?</a:t>
            </a:r>
          </a:p>
        </p:txBody>
      </p:sp>
      <p:sp>
        <p:nvSpPr>
          <p:cNvPr id="31746" name="Text Box 2"/>
          <p:cNvSpPr txBox="1">
            <a:spLocks noChangeArrowheads="1"/>
          </p:cNvSpPr>
          <p:nvPr/>
        </p:nvSpPr>
        <p:spPr bwMode="auto">
          <a:xfrm>
            <a:off x="367506" y="2132806"/>
            <a:ext cx="125349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This is less of an issue today as it was 10 years ago when we had a lot of VME-based stuff and Motorola 68K and PowerPC CPUs in front-ends (all big-endian) and Intel/AMD for analysis (all little-endian)</a:t>
            </a:r>
          </a:p>
          <a:p>
            <a:pPr eaLnBrk="1" hangingPunct="1">
              <a:spcBef>
                <a:spcPts val="1963"/>
              </a:spcBef>
              <a:buClrTx/>
              <a:buFontTx/>
              <a:buNone/>
              <a:defRPr/>
            </a:pPr>
            <a:r>
              <a:rPr lang="en-US" sz="2600" dirty="0" err="1">
                <a:solidFill>
                  <a:srgbClr val="606060"/>
                </a:solidFill>
                <a:latin typeface="Arial Narrow" charset="0"/>
              </a:rPr>
              <a:t>Endianess</a:t>
            </a:r>
            <a:r>
              <a:rPr lang="en-US" sz="2600" dirty="0">
                <a:solidFill>
                  <a:srgbClr val="606060"/>
                </a:solidFill>
                <a:latin typeface="Arial Narrow" charset="0"/>
              </a:rPr>
              <a:t> – the order how a 2 or 4-byte variable is stored</a:t>
            </a:r>
          </a:p>
          <a:p>
            <a:pPr eaLnBrk="1" hangingPunct="1">
              <a:spcBef>
                <a:spcPts val="1963"/>
              </a:spcBef>
              <a:buClrTx/>
              <a:buFontTx/>
              <a:buNone/>
              <a:defRPr/>
            </a:pPr>
            <a:r>
              <a:rPr lang="en-US" sz="2600" dirty="0" err="1">
                <a:solidFill>
                  <a:srgbClr val="606060"/>
                </a:solidFill>
                <a:latin typeface="Arial Narrow" charset="0"/>
              </a:rPr>
              <a:t>int</a:t>
            </a:r>
            <a:r>
              <a:rPr lang="en-US" sz="2600" dirty="0">
                <a:solidFill>
                  <a:srgbClr val="606060"/>
                </a:solidFill>
                <a:latin typeface="Arial Narrow" charset="0"/>
              </a:rPr>
              <a:t>  </a:t>
            </a:r>
            <a:r>
              <a:rPr lang="en-US" sz="2600" dirty="0" err="1">
                <a:solidFill>
                  <a:srgbClr val="606060"/>
                </a:solidFill>
                <a:latin typeface="Arial Narrow" charset="0"/>
              </a:rPr>
              <a:t>i</a:t>
            </a:r>
            <a:r>
              <a:rPr lang="en-US" sz="2600" dirty="0">
                <a:solidFill>
                  <a:srgbClr val="606060"/>
                </a:solidFill>
                <a:latin typeface="Arial Narrow" charset="0"/>
              </a:rPr>
              <a:t> = -64  -&gt; 0x FF FF FF C0 </a:t>
            </a:r>
          </a:p>
          <a:p>
            <a:pPr eaLnBrk="1" hangingPunct="1">
              <a:spcBef>
                <a:spcPts val="1963"/>
              </a:spcBef>
              <a:buClrTx/>
              <a:buFontTx/>
              <a:buNone/>
              <a:defRPr/>
            </a:pPr>
            <a:r>
              <a:rPr lang="en-US" sz="2600" dirty="0">
                <a:solidFill>
                  <a:srgbClr val="606060"/>
                </a:solidFill>
                <a:latin typeface="Arial Narrow" charset="0"/>
              </a:rPr>
              <a:t>Little Endian – least significant bit is at lowest address</a:t>
            </a:r>
          </a:p>
        </p:txBody>
      </p:sp>
      <p:cxnSp>
        <p:nvCxnSpPr>
          <p:cNvPr id="4" name="Straight Arrow Connector 3"/>
          <p:cNvCxnSpPr/>
          <p:nvPr/>
        </p:nvCxnSpPr>
        <p:spPr bwMode="auto">
          <a:xfrm>
            <a:off x="4444206" y="4114006"/>
            <a:ext cx="2590800" cy="762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6" name="Picture 5"/>
          <p:cNvPicPr>
            <a:picLocks noChangeAspect="1"/>
          </p:cNvPicPr>
          <p:nvPr/>
        </p:nvPicPr>
        <p:blipFill rotWithShape="1">
          <a:blip r:embed="rId3"/>
          <a:srcRect r="22806"/>
          <a:stretch/>
        </p:blipFill>
        <p:spPr>
          <a:xfrm>
            <a:off x="481806" y="5333206"/>
            <a:ext cx="6821424" cy="2971800"/>
          </a:xfrm>
          <a:prstGeom prst="rect">
            <a:avLst/>
          </a:prstGeom>
        </p:spPr>
      </p:pic>
      <p:sp>
        <p:nvSpPr>
          <p:cNvPr id="7" name="Oval 6"/>
          <p:cNvSpPr/>
          <p:nvPr/>
        </p:nvSpPr>
        <p:spPr bwMode="auto">
          <a:xfrm>
            <a:off x="2996406" y="5942806"/>
            <a:ext cx="2895600" cy="5334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0" name="Oval 9"/>
          <p:cNvSpPr/>
          <p:nvPr/>
        </p:nvSpPr>
        <p:spPr bwMode="auto">
          <a:xfrm>
            <a:off x="2996406" y="7466806"/>
            <a:ext cx="2895600" cy="533400"/>
          </a:xfrm>
          <a:prstGeom prst="ellipse">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8" name="Rectangle 7"/>
          <p:cNvSpPr/>
          <p:nvPr/>
        </p:nvSpPr>
        <p:spPr>
          <a:xfrm>
            <a:off x="7507878" y="5942806"/>
            <a:ext cx="5242128" cy="2246769"/>
          </a:xfrm>
          <a:prstGeom prst="rect">
            <a:avLst/>
          </a:prstGeom>
        </p:spPr>
        <p:txBody>
          <a:bodyPr wrap="square">
            <a:spAutoFit/>
          </a:bodyPr>
          <a:lstStyle/>
          <a:p>
            <a:r>
              <a:rPr lang="en-US" sz="2800" dirty="0">
                <a:solidFill>
                  <a:srgbClr val="606060"/>
                </a:solidFill>
                <a:latin typeface="Arial Narrow" charset="0"/>
              </a:rPr>
              <a:t>Files with different </a:t>
            </a:r>
            <a:r>
              <a:rPr lang="en-US" sz="2800" dirty="0" err="1">
                <a:solidFill>
                  <a:srgbClr val="606060"/>
                </a:solidFill>
                <a:latin typeface="Arial Narrow" charset="0"/>
              </a:rPr>
              <a:t>endianess</a:t>
            </a:r>
            <a:r>
              <a:rPr lang="en-US" sz="2800" dirty="0">
                <a:solidFill>
                  <a:srgbClr val="606060"/>
                </a:solidFill>
                <a:latin typeface="Arial Narrow" charset="0"/>
              </a:rPr>
              <a:t> with a </a:t>
            </a:r>
          </a:p>
          <a:p>
            <a:r>
              <a:rPr lang="en-US" sz="2800" dirty="0">
                <a:solidFill>
                  <a:srgbClr val="606060"/>
                </a:solidFill>
                <a:latin typeface="Arial Narrow" charset="0"/>
              </a:rPr>
              <a:t>“-64   1”  sequence</a:t>
            </a:r>
            <a:br>
              <a:rPr lang="en-US" sz="2800" dirty="0">
                <a:solidFill>
                  <a:srgbClr val="606060"/>
                </a:solidFill>
                <a:latin typeface="Arial Narrow" charset="0"/>
              </a:rPr>
            </a:br>
            <a:r>
              <a:rPr lang="en-US" sz="2800" dirty="0">
                <a:solidFill>
                  <a:srgbClr val="606060"/>
                </a:solidFill>
                <a:latin typeface="Arial Narrow" charset="0"/>
              </a:rPr>
              <a:t>Variables from files with the wrong </a:t>
            </a:r>
            <a:r>
              <a:rPr lang="en-US" sz="2800" dirty="0" err="1">
                <a:solidFill>
                  <a:srgbClr val="606060"/>
                </a:solidFill>
                <a:latin typeface="Arial Narrow" charset="0"/>
              </a:rPr>
              <a:t>endianess</a:t>
            </a:r>
            <a:r>
              <a:rPr lang="en-US" sz="2800" dirty="0">
                <a:solidFill>
                  <a:srgbClr val="606060"/>
                </a:solidFill>
                <a:latin typeface="Arial Narrow" charset="0"/>
              </a:rPr>
              <a:t> need to be byte-swapped</a:t>
            </a:r>
          </a:p>
          <a:p>
            <a:r>
              <a:rPr lang="en-US" sz="2800" dirty="0">
                <a:solidFill>
                  <a:srgbClr val="606060"/>
                </a:solidFill>
                <a:latin typeface="Arial Narrow" charset="0"/>
              </a:rPr>
              <a:t>That can be time-consuming!</a:t>
            </a:r>
            <a:endParaRPr lang="en-US" sz="2800" dirty="0"/>
          </a:p>
        </p:txBody>
      </p:sp>
      <p:graphicFrame>
        <p:nvGraphicFramePr>
          <p:cNvPr id="2" name="Table 1"/>
          <p:cNvGraphicFramePr>
            <a:graphicFrameLocks noGrp="1"/>
          </p:cNvGraphicFramePr>
          <p:nvPr>
            <p:extLst>
              <p:ext uri="{D42A27DB-BD31-4B8C-83A1-F6EECF244321}">
                <p14:modId xmlns:p14="http://schemas.microsoft.com/office/powerpoint/2010/main" val="2831728570"/>
              </p:ext>
            </p:extLst>
          </p:nvPr>
        </p:nvGraphicFramePr>
        <p:xfrm>
          <a:off x="7568407" y="3504406"/>
          <a:ext cx="5105399" cy="212344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295399">
                  <a:extLst>
                    <a:ext uri="{9D8B030D-6E8A-4147-A177-3AD203B41FA5}">
                      <a16:colId xmlns:a16="http://schemas.microsoft.com/office/drawing/2014/main" val="20002"/>
                    </a:ext>
                  </a:extLst>
                </a:gridCol>
              </a:tblGrid>
              <a:tr h="370840">
                <a:tc>
                  <a:txBody>
                    <a:bodyPr/>
                    <a:lstStyle/>
                    <a:p>
                      <a:r>
                        <a:rPr lang="en-US" dirty="0"/>
                        <a:t>Memory</a:t>
                      </a:r>
                      <a:r>
                        <a:rPr lang="en-US" baseline="0" dirty="0"/>
                        <a:t> location</a:t>
                      </a:r>
                      <a:endParaRPr lang="en-US" dirty="0"/>
                    </a:p>
                  </a:txBody>
                  <a:tcPr/>
                </a:tc>
                <a:tc>
                  <a:txBody>
                    <a:bodyPr/>
                    <a:lstStyle/>
                    <a:p>
                      <a:r>
                        <a:rPr lang="en-US" dirty="0"/>
                        <a:t>Little-endian</a:t>
                      </a:r>
                    </a:p>
                  </a:txBody>
                  <a:tcPr/>
                </a:tc>
                <a:tc>
                  <a:txBody>
                    <a:bodyPr/>
                    <a:lstStyle/>
                    <a:p>
                      <a:r>
                        <a:rPr lang="en-US" dirty="0"/>
                        <a:t>Big-endian</a:t>
                      </a:r>
                    </a:p>
                  </a:txBody>
                  <a:tcPr/>
                </a:tc>
                <a:extLst>
                  <a:ext uri="{0D108BD9-81ED-4DB2-BD59-A6C34878D82A}">
                    <a16:rowId xmlns:a16="http://schemas.microsoft.com/office/drawing/2014/main" val="10000"/>
                  </a:ext>
                </a:extLst>
              </a:tr>
              <a:tr h="370840">
                <a:tc>
                  <a:txBody>
                    <a:bodyPr/>
                    <a:lstStyle/>
                    <a:p>
                      <a:r>
                        <a:rPr lang="en-US" dirty="0"/>
                        <a:t>Offset +0 </a:t>
                      </a:r>
                    </a:p>
                  </a:txBody>
                  <a:tcPr/>
                </a:tc>
                <a:tc>
                  <a:txBody>
                    <a:bodyPr/>
                    <a:lstStyle/>
                    <a:p>
                      <a:r>
                        <a:rPr lang="en-US" dirty="0"/>
                        <a:t>C0</a:t>
                      </a:r>
                    </a:p>
                  </a:txBody>
                  <a:tcPr/>
                </a:tc>
                <a:tc>
                  <a:txBody>
                    <a:bodyPr/>
                    <a:lstStyle/>
                    <a:p>
                      <a:r>
                        <a:rPr lang="en-US" dirty="0"/>
                        <a:t>FF</a:t>
                      </a:r>
                    </a:p>
                  </a:txBody>
                  <a:tcPr/>
                </a:tc>
                <a:extLst>
                  <a:ext uri="{0D108BD9-81ED-4DB2-BD59-A6C34878D82A}">
                    <a16:rowId xmlns:a16="http://schemas.microsoft.com/office/drawing/2014/main" val="10001"/>
                  </a:ext>
                </a:extLst>
              </a:tr>
              <a:tr h="370840">
                <a:tc>
                  <a:txBody>
                    <a:bodyPr/>
                    <a:lstStyle/>
                    <a:p>
                      <a:r>
                        <a:rPr lang="en-US" dirty="0"/>
                        <a:t>           +1</a:t>
                      </a:r>
                    </a:p>
                  </a:txBody>
                  <a:tcPr/>
                </a:tc>
                <a:tc>
                  <a:txBody>
                    <a:bodyPr/>
                    <a:lstStyle/>
                    <a:p>
                      <a:r>
                        <a:rPr lang="en-US" dirty="0"/>
                        <a:t>FF</a:t>
                      </a:r>
                    </a:p>
                  </a:txBody>
                  <a:tcPr/>
                </a:tc>
                <a:tc>
                  <a:txBody>
                    <a:bodyPr/>
                    <a:lstStyle/>
                    <a:p>
                      <a:r>
                        <a:rPr lang="en-US" dirty="0"/>
                        <a:t>FF</a:t>
                      </a:r>
                    </a:p>
                  </a:txBody>
                  <a:tcPr/>
                </a:tc>
                <a:extLst>
                  <a:ext uri="{0D108BD9-81ED-4DB2-BD59-A6C34878D82A}">
                    <a16:rowId xmlns:a16="http://schemas.microsoft.com/office/drawing/2014/main" val="10002"/>
                  </a:ext>
                </a:extLst>
              </a:tr>
              <a:tr h="370840">
                <a:tc>
                  <a:txBody>
                    <a:bodyPr/>
                    <a:lstStyle/>
                    <a:p>
                      <a:r>
                        <a:rPr lang="en-US" dirty="0"/>
                        <a:t>           +2</a:t>
                      </a:r>
                    </a:p>
                  </a:txBody>
                  <a:tcPr/>
                </a:tc>
                <a:tc>
                  <a:txBody>
                    <a:bodyPr/>
                    <a:lstStyle/>
                    <a:p>
                      <a:r>
                        <a:rPr lang="en-US" dirty="0"/>
                        <a:t>FF</a:t>
                      </a:r>
                    </a:p>
                  </a:txBody>
                  <a:tcPr/>
                </a:tc>
                <a:tc>
                  <a:txBody>
                    <a:bodyPr/>
                    <a:lstStyle/>
                    <a:p>
                      <a:r>
                        <a:rPr lang="en-US" dirty="0"/>
                        <a:t>FF</a:t>
                      </a:r>
                    </a:p>
                  </a:txBody>
                  <a:tcPr/>
                </a:tc>
                <a:extLst>
                  <a:ext uri="{0D108BD9-81ED-4DB2-BD59-A6C34878D82A}">
                    <a16:rowId xmlns:a16="http://schemas.microsoft.com/office/drawing/2014/main" val="10003"/>
                  </a:ext>
                </a:extLst>
              </a:tr>
              <a:tr h="370840">
                <a:tc>
                  <a:txBody>
                    <a:bodyPr/>
                    <a:lstStyle/>
                    <a:p>
                      <a:r>
                        <a:rPr lang="en-US" dirty="0"/>
                        <a:t>           +3</a:t>
                      </a:r>
                    </a:p>
                  </a:txBody>
                  <a:tcPr/>
                </a:tc>
                <a:tc>
                  <a:txBody>
                    <a:bodyPr/>
                    <a:lstStyle/>
                    <a:p>
                      <a:r>
                        <a:rPr lang="en-US" dirty="0"/>
                        <a:t>FF</a:t>
                      </a:r>
                    </a:p>
                  </a:txBody>
                  <a:tcPr/>
                </a:tc>
                <a:tc>
                  <a:txBody>
                    <a:bodyPr/>
                    <a:lstStyle/>
                    <a:p>
                      <a:r>
                        <a:rPr lang="en-US" dirty="0"/>
                        <a:t>C0</a:t>
                      </a:r>
                    </a:p>
                  </a:txBody>
                  <a:tcPr/>
                </a:tc>
                <a:extLst>
                  <a:ext uri="{0D108BD9-81ED-4DB2-BD59-A6C34878D82A}">
                    <a16:rowId xmlns:a16="http://schemas.microsoft.com/office/drawing/2014/main" val="10004"/>
                  </a:ext>
                </a:extLst>
              </a:tr>
            </a:tbl>
          </a:graphicData>
        </a:graphic>
      </p:graphicFrame>
      <p:sp>
        <p:nvSpPr>
          <p:cNvPr id="13" name="Rectangle 12"/>
          <p:cNvSpPr/>
          <p:nvPr/>
        </p:nvSpPr>
        <p:spPr>
          <a:xfrm>
            <a:off x="558006" y="8493899"/>
            <a:ext cx="11811000" cy="954107"/>
          </a:xfrm>
          <a:prstGeom prst="rect">
            <a:avLst/>
          </a:prstGeom>
        </p:spPr>
        <p:txBody>
          <a:bodyPr wrap="square">
            <a:spAutoFit/>
          </a:bodyPr>
          <a:lstStyle/>
          <a:p>
            <a:r>
              <a:rPr lang="en-US" sz="2800" dirty="0">
                <a:solidFill>
                  <a:srgbClr val="606060"/>
                </a:solidFill>
                <a:latin typeface="Arial Narrow" charset="0"/>
              </a:rPr>
              <a:t>Have the DAQ write in its native </a:t>
            </a:r>
            <a:r>
              <a:rPr lang="en-US" sz="2800" dirty="0" err="1">
                <a:solidFill>
                  <a:srgbClr val="606060"/>
                </a:solidFill>
                <a:latin typeface="Arial Narrow" charset="0"/>
              </a:rPr>
              <a:t>endianess</a:t>
            </a:r>
            <a:r>
              <a:rPr lang="en-US" sz="2800" dirty="0">
                <a:solidFill>
                  <a:srgbClr val="606060"/>
                </a:solidFill>
                <a:latin typeface="Arial Narrow" charset="0"/>
              </a:rPr>
              <a:t> and let the analysis software do the byte-swapping as needed. Don’t waste time with that in the DAQ!</a:t>
            </a:r>
          </a:p>
        </p:txBody>
      </p:sp>
      <p:sp>
        <p:nvSpPr>
          <p:cNvPr id="3" name="Slide Number Placeholder 2"/>
          <p:cNvSpPr>
            <a:spLocks noGrp="1"/>
          </p:cNvSpPr>
          <p:nvPr>
            <p:ph type="sldNum" sz="quarter" idx="4"/>
          </p:nvPr>
        </p:nvSpPr>
        <p:spPr/>
        <p:txBody>
          <a:bodyPr/>
          <a:lstStyle/>
          <a:p>
            <a:fld id="{7D854EC2-8F58-5C4F-8AEB-33CAAE66C4BD}" type="slidenum">
              <a:rPr lang="en-US" smtClean="0"/>
              <a:t>9</a:t>
            </a:fld>
            <a:endParaRPr lang="en-US" dirty="0"/>
          </a:p>
        </p:txBody>
      </p:sp>
    </p:spTree>
    <p:extLst>
      <p:ext uri="{BB962C8B-B14F-4D97-AF65-F5344CB8AC3E}">
        <p14:creationId xmlns:p14="http://schemas.microsoft.com/office/powerpoint/2010/main" val="72658811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73265</TotalTime>
  <Words>6313</Words>
  <Application>Microsoft Macintosh PowerPoint</Application>
  <PresentationFormat>Custom</PresentationFormat>
  <Paragraphs>693</Paragraphs>
  <Slides>53</Slides>
  <Notes>51</Notes>
  <HiddenSlides>0</HiddenSlides>
  <MMClips>1</MMClips>
  <ScaleCrop>false</ScaleCrop>
  <HeadingPairs>
    <vt:vector size="6" baseType="variant">
      <vt:variant>
        <vt:lpstr>Fonts Used</vt:lpstr>
      </vt:variant>
      <vt:variant>
        <vt:i4>13</vt:i4>
      </vt:variant>
      <vt:variant>
        <vt:lpstr>Theme</vt:lpstr>
      </vt:variant>
      <vt:variant>
        <vt:i4>28</vt:i4>
      </vt:variant>
      <vt:variant>
        <vt:lpstr>Slide Titles</vt:lpstr>
      </vt:variant>
      <vt:variant>
        <vt:i4>53</vt:i4>
      </vt:variant>
    </vt:vector>
  </HeadingPairs>
  <TitlesOfParts>
    <vt:vector size="94" baseType="lpstr">
      <vt:lpstr>Arial Unicode MS</vt:lpstr>
      <vt:lpstr>ＭＳ Ｐゴシック</vt:lpstr>
      <vt:lpstr>ヒラギノ角ゴ ProN W3</vt:lpstr>
      <vt:lpstr>Arial</vt:lpstr>
      <vt:lpstr>Arial Narrow</vt:lpstr>
      <vt:lpstr>Courier</vt:lpstr>
      <vt:lpstr>Courier New</vt:lpstr>
      <vt:lpstr>Helvetica Neue</vt:lpstr>
      <vt:lpstr>Helvetica Neue Light</vt:lpstr>
      <vt:lpstr>Lucida Sans Unicode</vt:lpstr>
      <vt:lpstr>Tahoma</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PET Scanner for Plants at the Brookhaven National Laboratory </dc:title>
  <cp:lastModifiedBy>Martin Purschke</cp:lastModifiedBy>
  <cp:revision>188</cp:revision>
  <cp:lastPrinted>1601-01-01T00:00:00Z</cp:lastPrinted>
  <dcterms:created xsi:type="dcterms:W3CDTF">1601-01-01T00:00:00Z</dcterms:created>
  <dcterms:modified xsi:type="dcterms:W3CDTF">2020-01-20T08:05:39Z</dcterms:modified>
</cp:coreProperties>
</file>