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5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6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27.xml" ContentType="application/vnd.openxmlformats-officedocument.theme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theme/theme28.xml" ContentType="application/vnd.openxmlformats-officedocument.theme+xml"/>
  <Override PartName="/ppt/theme/theme29.xml" ContentType="application/vnd.openxmlformats-officedocument.theme+xml"/>
  <Override PartName="/ppt/theme/theme3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  <p:sldMasterId id="2147483657" r:id="rId10"/>
    <p:sldMasterId id="2147483658" r:id="rId11"/>
    <p:sldMasterId id="2147483659" r:id="rId12"/>
    <p:sldMasterId id="2147483660" r:id="rId13"/>
    <p:sldMasterId id="2147483661" r:id="rId14"/>
    <p:sldMasterId id="2147483662" r:id="rId15"/>
    <p:sldMasterId id="2147483663" r:id="rId16"/>
    <p:sldMasterId id="2147483664" r:id="rId17"/>
    <p:sldMasterId id="2147483665" r:id="rId18"/>
    <p:sldMasterId id="2147483666" r:id="rId19"/>
    <p:sldMasterId id="2147483667" r:id="rId20"/>
    <p:sldMasterId id="2147483668" r:id="rId21"/>
    <p:sldMasterId id="2147483669" r:id="rId22"/>
    <p:sldMasterId id="2147483670" r:id="rId23"/>
    <p:sldMasterId id="2147483671" r:id="rId24"/>
    <p:sldMasterId id="2147483672" r:id="rId25"/>
    <p:sldMasterId id="2147483673" r:id="rId26"/>
    <p:sldMasterId id="2147483674" r:id="rId27"/>
    <p:sldMasterId id="2147483675" r:id="rId28"/>
  </p:sldMasterIdLst>
  <p:notesMasterIdLst>
    <p:notesMasterId r:id="rId71"/>
  </p:notesMasterIdLst>
  <p:handoutMasterIdLst>
    <p:handoutMasterId r:id="rId72"/>
  </p:handoutMasterIdLst>
  <p:sldIdLst>
    <p:sldId id="377" r:id="rId29"/>
    <p:sldId id="367" r:id="rId30"/>
    <p:sldId id="371" r:id="rId31"/>
    <p:sldId id="378" r:id="rId32"/>
    <p:sldId id="316" r:id="rId33"/>
    <p:sldId id="386" r:id="rId34"/>
    <p:sldId id="387" r:id="rId35"/>
    <p:sldId id="388" r:id="rId36"/>
    <p:sldId id="384" r:id="rId37"/>
    <p:sldId id="317" r:id="rId38"/>
    <p:sldId id="379" r:id="rId39"/>
    <p:sldId id="354" r:id="rId40"/>
    <p:sldId id="355" r:id="rId41"/>
    <p:sldId id="385" r:id="rId42"/>
    <p:sldId id="319" r:id="rId43"/>
    <p:sldId id="282" r:id="rId44"/>
    <p:sldId id="391" r:id="rId45"/>
    <p:sldId id="346" r:id="rId46"/>
    <p:sldId id="389" r:id="rId47"/>
    <p:sldId id="390" r:id="rId48"/>
    <p:sldId id="356" r:id="rId49"/>
    <p:sldId id="350" r:id="rId50"/>
    <p:sldId id="368" r:id="rId51"/>
    <p:sldId id="375" r:id="rId52"/>
    <p:sldId id="359" r:id="rId53"/>
    <p:sldId id="397" r:id="rId54"/>
    <p:sldId id="398" r:id="rId55"/>
    <p:sldId id="396" r:id="rId56"/>
    <p:sldId id="360" r:id="rId57"/>
    <p:sldId id="361" r:id="rId58"/>
    <p:sldId id="370" r:id="rId59"/>
    <p:sldId id="365" r:id="rId60"/>
    <p:sldId id="392" r:id="rId61"/>
    <p:sldId id="382" r:id="rId62"/>
    <p:sldId id="383" r:id="rId63"/>
    <p:sldId id="393" r:id="rId64"/>
    <p:sldId id="394" r:id="rId65"/>
    <p:sldId id="395" r:id="rId66"/>
    <p:sldId id="339" r:id="rId67"/>
    <p:sldId id="285" r:id="rId68"/>
    <p:sldId id="335" r:id="rId69"/>
    <p:sldId id="337" r:id="rId70"/>
  </p:sldIdLst>
  <p:sldSz cx="13003213" cy="9752013"/>
  <p:notesSz cx="6858000" cy="9144000"/>
  <p:defaultTextStyle>
    <a:defPPr>
      <a:defRPr lang="en-GB"/>
    </a:defPPr>
    <a:lvl1pPr algn="l" defTabSz="358775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chemeClr val="bg1"/>
        </a:solidFill>
        <a:latin typeface="Helvetica Neue Light" charset="0"/>
        <a:ea typeface="ヒラギノ角ゴ ProN W3" charset="0"/>
        <a:cs typeface="ヒラギノ角ゴ ProN W3" charset="0"/>
      </a:defRPr>
    </a:lvl1pPr>
    <a:lvl2pPr marL="742950" indent="-285750" algn="l" defTabSz="358775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chemeClr val="bg1"/>
        </a:solidFill>
        <a:latin typeface="Helvetica Neue Light" charset="0"/>
        <a:ea typeface="ヒラギノ角ゴ ProN W3" charset="0"/>
        <a:cs typeface="ヒラギノ角ゴ ProN W3" charset="0"/>
      </a:defRPr>
    </a:lvl2pPr>
    <a:lvl3pPr marL="1143000" indent="-228600" algn="l" defTabSz="358775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chemeClr val="bg1"/>
        </a:solidFill>
        <a:latin typeface="Helvetica Neue Light" charset="0"/>
        <a:ea typeface="ヒラギノ角ゴ ProN W3" charset="0"/>
        <a:cs typeface="ヒラギノ角ゴ ProN W3" charset="0"/>
      </a:defRPr>
    </a:lvl3pPr>
    <a:lvl4pPr marL="1600200" indent="-228600" algn="l" defTabSz="358775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chemeClr val="bg1"/>
        </a:solidFill>
        <a:latin typeface="Helvetica Neue Light" charset="0"/>
        <a:ea typeface="ヒラギノ角ゴ ProN W3" charset="0"/>
        <a:cs typeface="ヒラギノ角ゴ ProN W3" charset="0"/>
      </a:defRPr>
    </a:lvl4pPr>
    <a:lvl5pPr marL="2057400" indent="-228600" algn="l" defTabSz="358775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chemeClr val="bg1"/>
        </a:solidFill>
        <a:latin typeface="Helvetica Neue Light" charset="0"/>
        <a:ea typeface="ヒラギノ角ゴ ProN W3" charset="0"/>
        <a:cs typeface="ヒラギノ角ゴ ProN W3" charset="0"/>
      </a:defRPr>
    </a:lvl5pPr>
    <a:lvl6pPr marL="2286000" algn="l" defTabSz="457200" rtl="0" eaLnBrk="1" latinLnBrk="0" hangingPunct="1">
      <a:defRPr sz="1200" kern="1200">
        <a:solidFill>
          <a:schemeClr val="bg1"/>
        </a:solidFill>
        <a:latin typeface="Helvetica Neue Light" charset="0"/>
        <a:ea typeface="ヒラギノ角ゴ ProN W3" charset="0"/>
        <a:cs typeface="ヒラギノ角ゴ ProN W3" charset="0"/>
      </a:defRPr>
    </a:lvl6pPr>
    <a:lvl7pPr marL="2743200" algn="l" defTabSz="457200" rtl="0" eaLnBrk="1" latinLnBrk="0" hangingPunct="1">
      <a:defRPr sz="1200" kern="1200">
        <a:solidFill>
          <a:schemeClr val="bg1"/>
        </a:solidFill>
        <a:latin typeface="Helvetica Neue Light" charset="0"/>
        <a:ea typeface="ヒラギノ角ゴ ProN W3" charset="0"/>
        <a:cs typeface="ヒラギノ角ゴ ProN W3" charset="0"/>
      </a:defRPr>
    </a:lvl7pPr>
    <a:lvl8pPr marL="3200400" algn="l" defTabSz="457200" rtl="0" eaLnBrk="1" latinLnBrk="0" hangingPunct="1">
      <a:defRPr sz="1200" kern="1200">
        <a:solidFill>
          <a:schemeClr val="bg1"/>
        </a:solidFill>
        <a:latin typeface="Helvetica Neue Light" charset="0"/>
        <a:ea typeface="ヒラギノ角ゴ ProN W3" charset="0"/>
        <a:cs typeface="ヒラギノ角ゴ ProN W3" charset="0"/>
      </a:defRPr>
    </a:lvl8pPr>
    <a:lvl9pPr marL="3657600" algn="l" defTabSz="457200" rtl="0" eaLnBrk="1" latinLnBrk="0" hangingPunct="1">
      <a:defRPr sz="1200" kern="1200">
        <a:solidFill>
          <a:schemeClr val="bg1"/>
        </a:solidFill>
        <a:latin typeface="Helvetica Neue Light" charset="0"/>
        <a:ea typeface="ヒラギノ角ゴ ProN W3" charset="0"/>
        <a:cs typeface="ヒラギノ角ゴ ProN W3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00"/>
    <a:srgbClr val="EBFFB4"/>
    <a:srgbClr val="0000FF"/>
    <a:srgbClr val="800000"/>
    <a:srgbClr val="0070C0"/>
    <a:srgbClr val="C0FFB6"/>
    <a:srgbClr val="004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059"/>
    <p:restoredTop sz="96159" autoAdjust="0"/>
  </p:normalViewPr>
  <p:slideViewPr>
    <p:cSldViewPr>
      <p:cViewPr varScale="1">
        <p:scale>
          <a:sx n="86" d="100"/>
          <a:sy n="86" d="100"/>
        </p:scale>
        <p:origin x="368" y="20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40"/>
    </p:cViewPr>
  </p:sorterViewPr>
  <p:notesViewPr>
    <p:cSldViewPr>
      <p:cViewPr varScale="1">
        <p:scale>
          <a:sx n="92" d="100"/>
          <a:sy n="92" d="100"/>
        </p:scale>
        <p:origin x="3264" y="19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4.xml"/><Relationship Id="rId47" Type="http://schemas.openxmlformats.org/officeDocument/2006/relationships/slide" Target="slides/slide19.xml"/><Relationship Id="rId63" Type="http://schemas.openxmlformats.org/officeDocument/2006/relationships/slide" Target="slides/slide35.xml"/><Relationship Id="rId68" Type="http://schemas.openxmlformats.org/officeDocument/2006/relationships/slide" Target="slides/slide40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4.xml"/><Relationship Id="rId37" Type="http://schemas.openxmlformats.org/officeDocument/2006/relationships/slide" Target="slides/slide9.xml"/><Relationship Id="rId40" Type="http://schemas.openxmlformats.org/officeDocument/2006/relationships/slide" Target="slides/slide12.xml"/><Relationship Id="rId45" Type="http://schemas.openxmlformats.org/officeDocument/2006/relationships/slide" Target="slides/slide17.xml"/><Relationship Id="rId53" Type="http://schemas.openxmlformats.org/officeDocument/2006/relationships/slide" Target="slides/slide25.xml"/><Relationship Id="rId58" Type="http://schemas.openxmlformats.org/officeDocument/2006/relationships/slide" Target="slides/slide30.xml"/><Relationship Id="rId66" Type="http://schemas.openxmlformats.org/officeDocument/2006/relationships/slide" Target="slides/slide38.xml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3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" Target="slides/slide2.xml"/><Relationship Id="rId35" Type="http://schemas.openxmlformats.org/officeDocument/2006/relationships/slide" Target="slides/slide7.xml"/><Relationship Id="rId43" Type="http://schemas.openxmlformats.org/officeDocument/2006/relationships/slide" Target="slides/slide15.xml"/><Relationship Id="rId48" Type="http://schemas.openxmlformats.org/officeDocument/2006/relationships/slide" Target="slides/slide20.xml"/><Relationship Id="rId56" Type="http://schemas.openxmlformats.org/officeDocument/2006/relationships/slide" Target="slides/slide28.xml"/><Relationship Id="rId64" Type="http://schemas.openxmlformats.org/officeDocument/2006/relationships/slide" Target="slides/slide36.xml"/><Relationship Id="rId69" Type="http://schemas.openxmlformats.org/officeDocument/2006/relationships/slide" Target="slides/slide4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3.xml"/><Relationship Id="rId72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5.xml"/><Relationship Id="rId38" Type="http://schemas.openxmlformats.org/officeDocument/2006/relationships/slide" Target="slides/slide10.xml"/><Relationship Id="rId46" Type="http://schemas.openxmlformats.org/officeDocument/2006/relationships/slide" Target="slides/slide18.xml"/><Relationship Id="rId59" Type="http://schemas.openxmlformats.org/officeDocument/2006/relationships/slide" Target="slides/slide31.xml"/><Relationship Id="rId67" Type="http://schemas.openxmlformats.org/officeDocument/2006/relationships/slide" Target="slides/slide39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3.xml"/><Relationship Id="rId54" Type="http://schemas.openxmlformats.org/officeDocument/2006/relationships/slide" Target="slides/slide26.xml"/><Relationship Id="rId62" Type="http://schemas.openxmlformats.org/officeDocument/2006/relationships/slide" Target="slides/slide34.xml"/><Relationship Id="rId70" Type="http://schemas.openxmlformats.org/officeDocument/2006/relationships/slide" Target="slides/slide42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8.xml"/><Relationship Id="rId49" Type="http://schemas.openxmlformats.org/officeDocument/2006/relationships/slide" Target="slides/slide21.xml"/><Relationship Id="rId57" Type="http://schemas.openxmlformats.org/officeDocument/2006/relationships/slide" Target="slides/slide2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3.xml"/><Relationship Id="rId44" Type="http://schemas.openxmlformats.org/officeDocument/2006/relationships/slide" Target="slides/slide16.xml"/><Relationship Id="rId52" Type="http://schemas.openxmlformats.org/officeDocument/2006/relationships/slide" Target="slides/slide24.xml"/><Relationship Id="rId60" Type="http://schemas.openxmlformats.org/officeDocument/2006/relationships/slide" Target="slides/slide32.xml"/><Relationship Id="rId65" Type="http://schemas.openxmlformats.org/officeDocument/2006/relationships/slide" Target="slides/slide37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1.xml"/><Relationship Id="rId34" Type="http://schemas.openxmlformats.org/officeDocument/2006/relationships/slide" Target="slides/slide6.xml"/><Relationship Id="rId50" Type="http://schemas.openxmlformats.org/officeDocument/2006/relationships/slide" Target="slides/slide22.xml"/><Relationship Id="rId55" Type="http://schemas.openxmlformats.org/officeDocument/2006/relationships/slide" Target="slides/slide27.xml"/><Relationship Id="rId76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FFDEA3-DE62-5748-B08F-A55EDB818D50}" type="datetimeFigureOut">
              <a:rPr lang="en-US" smtClean="0"/>
              <a:t>6/25/25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A87693-1090-C54A-9912-2240EF636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04299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9698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9699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9700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9701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9702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9703" name="Rectangle 7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11798300" y="-11798300"/>
            <a:ext cx="11788775" cy="1248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704" name="Rectangle 8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5288" cy="410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243665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3587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ＭＳ Ｐゴシック" charset="0"/>
      </a:defRPr>
    </a:lvl1pPr>
    <a:lvl2pPr marL="742950" indent="-285750" algn="l" defTabSz="3587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3000" indent="-228600" algn="l" defTabSz="3587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200" indent="-228600" algn="l" defTabSz="3587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400" indent="-228600" algn="l" defTabSz="3587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9033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683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0404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B5FBE288-8B52-1936-F95B-637124AD42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1677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929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7386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5189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7029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4368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053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2114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3909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4491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49139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dirty="0">
                <a:solidFill>
                  <a:srgbClr val="C00000"/>
                </a:solidFill>
              </a:rPr>
              <a:t>/phenix/u/</a:t>
            </a:r>
            <a:r>
              <a:rPr lang="en-US" dirty="0" err="1">
                <a:solidFill>
                  <a:srgbClr val="C00000"/>
                </a:solidFill>
              </a:rPr>
              <a:t>purschke</a:t>
            </a:r>
            <a:r>
              <a:rPr lang="en-US" dirty="0">
                <a:solidFill>
                  <a:srgbClr val="C00000"/>
                </a:solidFill>
              </a:rPr>
              <a:t>/</a:t>
            </a:r>
            <a:r>
              <a:rPr lang="en-US" dirty="0" err="1">
                <a:solidFill>
                  <a:srgbClr val="C00000"/>
                </a:solidFill>
              </a:rPr>
              <a:t>sipm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32714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dirty="0">
                <a:solidFill>
                  <a:srgbClr val="C00000"/>
                </a:solidFill>
              </a:rPr>
              <a:t>/phenix/u/</a:t>
            </a:r>
            <a:r>
              <a:rPr lang="en-US" dirty="0" err="1">
                <a:solidFill>
                  <a:srgbClr val="C00000"/>
                </a:solidFill>
              </a:rPr>
              <a:t>purschke</a:t>
            </a:r>
            <a:r>
              <a:rPr lang="en-US" dirty="0">
                <a:solidFill>
                  <a:srgbClr val="C00000"/>
                </a:solidFill>
              </a:rPr>
              <a:t>/</a:t>
            </a:r>
            <a:r>
              <a:rPr lang="en-US" dirty="0" err="1">
                <a:solidFill>
                  <a:srgbClr val="C00000"/>
                </a:solidFill>
              </a:rPr>
              <a:t>sipm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40099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dirty="0">
                <a:solidFill>
                  <a:srgbClr val="C00000"/>
                </a:solidFill>
              </a:rPr>
              <a:t>/phenix/u/</a:t>
            </a:r>
            <a:r>
              <a:rPr lang="en-US" dirty="0" err="1">
                <a:solidFill>
                  <a:srgbClr val="C00000"/>
                </a:solidFill>
              </a:rPr>
              <a:t>purschke</a:t>
            </a:r>
            <a:r>
              <a:rPr lang="en-US" dirty="0">
                <a:solidFill>
                  <a:srgbClr val="C00000"/>
                </a:solidFill>
              </a:rPr>
              <a:t>/</a:t>
            </a:r>
            <a:r>
              <a:rPr lang="en-US" dirty="0" err="1">
                <a:solidFill>
                  <a:srgbClr val="C00000"/>
                </a:solidFill>
              </a:rPr>
              <a:t>sipm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75519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dirty="0">
                <a:solidFill>
                  <a:srgbClr val="C00000"/>
                </a:solidFill>
              </a:rPr>
              <a:t>/phenix/u/</a:t>
            </a:r>
            <a:r>
              <a:rPr lang="en-US" dirty="0" err="1">
                <a:solidFill>
                  <a:srgbClr val="C00000"/>
                </a:solidFill>
              </a:rPr>
              <a:t>purschke</a:t>
            </a:r>
            <a:r>
              <a:rPr lang="en-US" dirty="0">
                <a:solidFill>
                  <a:srgbClr val="C00000"/>
                </a:solidFill>
              </a:rPr>
              <a:t>/</a:t>
            </a:r>
            <a:r>
              <a:rPr lang="en-US" dirty="0" err="1">
                <a:solidFill>
                  <a:srgbClr val="C00000"/>
                </a:solidFill>
              </a:rPr>
              <a:t>sipm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3910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(1/27/16 16:27) -----</a:t>
            </a:r>
          </a:p>
          <a:p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9254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035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017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20432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643782-7F98-C240-B400-941BC47D02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65505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8CBC84-CF0E-6748-9A51-2D6D5BE0CA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53939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813F10-CD68-2443-9E49-10ABB37826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76167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82825"/>
            <a:ext cx="5768975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282825"/>
            <a:ext cx="5770563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0AE281-65E5-9D4B-9BFC-76737B3E54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86688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7C0DD2-435F-FE47-B667-B04FA794E6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06752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ACD1A-655D-1C4C-8EFA-3B465160B2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49107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1A53AF-FBD6-B34A-8CE3-EE9BAF3766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12864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86842D-90FF-7C40-A016-71B6868CAF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69829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8F4298-CA30-DE4C-A964-C62585A070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1145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07073-7A9C-A34F-8457-50ADD26ACB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17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1320800"/>
            <a:ext cx="2962275" cy="68595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1320800"/>
            <a:ext cx="8736013" cy="68595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89483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8378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8378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5A18DA-02BE-3441-A58D-D1AF053E03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45245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022C4-13FB-734F-8574-A72C03BD2D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74045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EA0712-8108-BF48-95B4-A216FD3812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41777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1C938-C957-0344-80B1-38579BF276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40265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82825"/>
            <a:ext cx="5768975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282825"/>
            <a:ext cx="5770563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593DE-CD06-0D40-9D08-03E5225AE5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78411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D417D-D5F5-FE45-9515-BD80F9B8F1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80230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E4C4EA-1526-F84C-B573-6745E1519F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28979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509D50-5311-0F49-BB62-5B63F8D4F3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05337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9C719A-786E-9B47-8DEE-8EDE2FF652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59247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0B1090-DC1D-6044-A330-E43E6CED0E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811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4720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A8AF36-0378-3B4D-BB23-903E93675A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85693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8378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8378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8A727C-017E-1D4A-8C5F-2B16CE820A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83363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3261023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592204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754701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9300" y="2324100"/>
            <a:ext cx="1949450" cy="8902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1150" y="2324100"/>
            <a:ext cx="1951038" cy="8902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942194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460750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5676277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908636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73027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82163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611238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83480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108981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108981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798811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7498811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421429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129247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863600"/>
            <a:ext cx="5848350" cy="8355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863600"/>
            <a:ext cx="5849938" cy="8355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452578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002350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3220825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38088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05847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155016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594974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623147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90525"/>
            <a:ext cx="2962275" cy="882808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90525"/>
            <a:ext cx="8736013" cy="88280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175215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36425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37910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688913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8813800"/>
            <a:ext cx="4044950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8813800"/>
            <a:ext cx="4046538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472847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090654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05464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2324100"/>
            <a:ext cx="5848350" cy="6554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324100"/>
            <a:ext cx="5849938" cy="6554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38209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660731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348384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212957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032489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2600" y="390525"/>
            <a:ext cx="2979738" cy="106553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1800" y="390525"/>
            <a:ext cx="8788400" cy="10655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221343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5315740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522197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597706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2324100"/>
            <a:ext cx="5848350" cy="6554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324100"/>
            <a:ext cx="5849938" cy="6554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032782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84878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76084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8077158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580381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699234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100731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640084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85502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8550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197948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0458136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939666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87205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8813800"/>
            <a:ext cx="4044950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8813800"/>
            <a:ext cx="4046538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15228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23996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708739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101882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492208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508604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369932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193685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2600" y="390525"/>
            <a:ext cx="2979738" cy="106553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1800" y="390525"/>
            <a:ext cx="8788400" cy="10655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533994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2107330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878793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40358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754346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5016500"/>
            <a:ext cx="2457450" cy="3660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81350" y="5016500"/>
            <a:ext cx="2459038" cy="3660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431641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633104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62200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162815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898555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557798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451040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373563" y="1320800"/>
            <a:ext cx="1266825" cy="73564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1320800"/>
            <a:ext cx="3649663" cy="73564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286026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064328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80771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96330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578369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48600" y="8470900"/>
            <a:ext cx="2393950" cy="3660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394950" y="8470900"/>
            <a:ext cx="2395538" cy="3660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281634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278025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4607563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708273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166370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719840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119994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45688" y="7785100"/>
            <a:ext cx="2844800" cy="43465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09700" y="7785100"/>
            <a:ext cx="8383588" cy="43465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544217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417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9392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39625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9882269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40977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8813800"/>
            <a:ext cx="4044950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8813800"/>
            <a:ext cx="4046538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338449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982508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981801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0568826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1465066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1137413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081039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2600" y="390525"/>
            <a:ext cx="2979738" cy="106553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1800" y="390525"/>
            <a:ext cx="8788400" cy="10655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67490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9241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26552790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4655403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172941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8813800"/>
            <a:ext cx="4044950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8813800"/>
            <a:ext cx="4046538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8560420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212346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44294559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2232888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2190105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2765734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98779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85502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8550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225984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2600" y="390525"/>
            <a:ext cx="2979738" cy="106553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1800" y="390525"/>
            <a:ext cx="8788400" cy="10655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804489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18881840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9690587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7941083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8813800"/>
            <a:ext cx="4044950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8813800"/>
            <a:ext cx="4046538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9092462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0439469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2258106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8475591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199844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69223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055875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7650069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2600" y="390525"/>
            <a:ext cx="2979738" cy="106553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1800" y="390525"/>
            <a:ext cx="8788400" cy="10655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3126510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69935492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6215391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597594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8813800"/>
            <a:ext cx="4044950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8813800"/>
            <a:ext cx="4046538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8892852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9643662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36372698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095977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38372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089247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0210724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3645979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2600" y="390525"/>
            <a:ext cx="2979738" cy="106553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1800" y="390525"/>
            <a:ext cx="8788400" cy="10655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9318909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7254295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2348344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7826349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2324100"/>
            <a:ext cx="2457450" cy="7318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81350" y="2324100"/>
            <a:ext cx="2459038" cy="7318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5795295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9111847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9030646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41070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614573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9096974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831070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363321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373563" y="328613"/>
            <a:ext cx="1266825" cy="93138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3649663" cy="93138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4655933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88537052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449822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0258942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8813800"/>
            <a:ext cx="4044950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8813800"/>
            <a:ext cx="4046538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3029477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5811037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007072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82825"/>
            <a:ext cx="5768975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282825"/>
            <a:ext cx="5770563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295194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3320800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2029096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4842506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45969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2600" y="390525"/>
            <a:ext cx="2979738" cy="106553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1800" y="390525"/>
            <a:ext cx="8788400" cy="10655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0625668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64233454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3098354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648116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2324100"/>
            <a:ext cx="2457450" cy="7318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81350" y="2324100"/>
            <a:ext cx="2459038" cy="7318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5935344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71123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133331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0786014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714633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8325421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7889527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2031553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93138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93138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6183858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53E357-979D-8545-89F5-822D83CC5A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155380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4B0091-CAD8-4A4F-9DD4-8AD6B1C13B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209246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8D6ACC-734F-E245-88B7-20D2ACEC0A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492150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2324100"/>
            <a:ext cx="5848350" cy="6554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324100"/>
            <a:ext cx="5849938" cy="6554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C32E05-7506-A54F-9BF1-C2E2C69AB9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5554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843296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657C2B-0416-9B46-9D4B-98CC1FAA50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558292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1F62A5-C029-5E46-8CD6-80F66CE42A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338760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A72D46-45B2-A645-9F98-65947C35B5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868633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43B41C-BAC7-A148-ADDE-A73E07BDC0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126784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6734A2-5BE3-9E49-AFC0-F18EF8F60F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727696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79433-09A6-1C4F-B506-98EAFAC0AD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567521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85502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8550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C3F6B1-714D-3440-8BC9-206C4AE214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804543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08C30A-7EAE-9541-B0A4-4D5F08B9C9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458064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B7B757-34E8-C547-954A-0D5926DE2A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002401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70F67-02F8-2F43-942A-81A67066F7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6921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072533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81238"/>
            <a:ext cx="5768975" cy="5645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281238"/>
            <a:ext cx="5770563" cy="5645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D71D0-F61A-C64E-A244-39FCEEBFDA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62313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D5BE8E-80A8-4A4A-9B7D-989DBB03F7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034867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4725A8-0EF9-904F-ABC6-8A3D951479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390817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0D5A19-5F14-1444-B4F3-125BD95A02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248551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92C739-91CD-AF44-9A36-203A157C90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710265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FDBE46-7FD3-B145-B46C-3E340CFF71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125736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C5D74-9DBD-2845-9933-4727D5CAA3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99343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0225" y="388938"/>
            <a:ext cx="2922588" cy="75374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88938"/>
            <a:ext cx="8616950" cy="7537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E7740-4E7D-C64C-BEF3-DAC1E8934B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358581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E998AA-A84F-5C43-91EE-11B2DED937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765031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5F58B8-1878-CB46-B5CA-3331AA433E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232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0789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848849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B71B8-3DEC-854E-8206-274F2B0AE3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964285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4725" y="2058988"/>
            <a:ext cx="5443538" cy="65992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0663" y="2058988"/>
            <a:ext cx="5445125" cy="65992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F9DA82-3903-8749-9909-84B0344012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222576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0E790-372F-5B42-B4D4-150D8C76B7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345438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D8A9DF-C2D2-1446-87EC-9DAF05A7CF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288636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D1B73-ED9E-474D-B069-916661F1BD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067095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A598DA-539F-F443-91BF-AAA7BE757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970477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2157FE-5A73-7A4C-B2E6-111184D495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964392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991FAE-BE64-0C49-B08C-B1B2E5D952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02826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56713" y="866775"/>
            <a:ext cx="2759075" cy="77914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4725" y="866775"/>
            <a:ext cx="8129588" cy="779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99EF29-73B2-3B47-857F-D9E789BD1D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2993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5565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98043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8378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8378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24222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134115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96476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42413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82825"/>
            <a:ext cx="5768975" cy="5645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282825"/>
            <a:ext cx="5770563" cy="5645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85992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33880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89716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5016500"/>
            <a:ext cx="5848350" cy="31638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5016500"/>
            <a:ext cx="5849938" cy="31638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5771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02847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66843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20995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9818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2282825"/>
            <a:ext cx="2962275" cy="56451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282825"/>
            <a:ext cx="8736013" cy="56451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61063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431832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37798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69214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82825"/>
            <a:ext cx="5768975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282825"/>
            <a:ext cx="5770563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74703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5203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0993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963865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1378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21925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68604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41145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0225" y="388938"/>
            <a:ext cx="2922588" cy="8318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88938"/>
            <a:ext cx="8616950" cy="8318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70722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349EE-647D-2C4C-A4D1-D23182A159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805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9014C-F727-CA43-80A3-B9D035ABDC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7007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B4199E-56D3-8D4B-AAE4-E27AB6E7CC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4569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82825"/>
            <a:ext cx="5768975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282825"/>
            <a:ext cx="5770563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03C04B-1E1C-B746-8E1B-09FE8FFB84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80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7908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8A3949-9787-B44A-8918-7C57BAAE8B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6953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24FE7E-9590-DA4C-B7D9-66BFB80FA9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881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517740-341E-C547-8366-C330FB5C65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6172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8D806D-E244-684C-8FD5-216A5C4D1C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8517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3B731-1B25-7345-A8EA-02F23F686A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1116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97841B-B213-9C44-A146-500537F947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7027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0225" y="388938"/>
            <a:ext cx="2922588" cy="8318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88938"/>
            <a:ext cx="8616950" cy="8318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9C6F2-9FAF-6543-9BD2-A3953BA4CE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4901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EFE32E-6611-0E42-81D9-E69FBED8EE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6936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D7E82-4E55-4342-9113-5E632C07DE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6721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391A40-AAC3-EE4F-828F-F62E3770E9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837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0255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82825"/>
            <a:ext cx="5768975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282825"/>
            <a:ext cx="5770563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DE2EFE-7898-6E4F-9985-33D8CEC022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21270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C9275B-B27A-5046-B8B0-A66C5FCC60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0585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4976B-0482-0C45-970F-D05EB8615B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6931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6F0C3-C80B-334A-8FD0-EFE5254B80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72032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9BB62-FF00-CE40-8532-4AA5744587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6316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E0B610-4ACA-6745-9643-A289F995E4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00679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BF0B39-CBAF-E54A-B6AB-5336EF8178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9263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8378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8378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50ADD7-D299-EA4B-9F24-31804CC71D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0095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DCD52-BDD6-0F48-8EF6-6CB1E6BA6D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6839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7BB06-45C8-9840-9329-6B4E5F5223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294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31150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BC8940-BF53-6844-848B-F018018F53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75281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2324100"/>
            <a:ext cx="5848350" cy="6554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324100"/>
            <a:ext cx="5849938" cy="6554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5BC7E-1A0D-4344-BD1F-D644FFCB78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33639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3AF8BB-74BB-464F-A7BA-9A37D4B285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3174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B8050-5692-0549-8127-7D5E4F3AD2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13199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D889C-F675-244F-B647-AF2E7DCD70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6254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14B371-30EE-5941-8E85-A0CE73D1CD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04370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5848E4-6C3B-8D45-82DF-170EDEF24B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0839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368164-FF09-6D47-BE16-D689A817C1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87280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85502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8550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AC43E-8E6E-3E43-81E7-66AE9D5197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69674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729910-342F-7241-8A29-AB1339B8B3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68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8581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1485B3-ADB6-6740-B866-03E0E0A3EC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30852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A0D47-F2EF-3A46-B1C2-2F3EBEA32C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08266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82825"/>
            <a:ext cx="5768975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282825"/>
            <a:ext cx="5770563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14D04F-76A8-EF47-B7A3-A6B9A92B7F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42252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92A506-835F-2D46-99E8-A7EC6ACEE5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66574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C8FC3C-9F28-A14C-A5A7-2079C8077A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38000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EA119-AA4E-2A4E-87AE-8B75F695F3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72307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E28D25-08D3-6C40-986C-34B72D777C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6507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4215E9-4330-FA45-B983-D71E966C24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85308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E9661-F860-3940-835C-E06907127E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15509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8378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8378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724554-936B-594D-AA13-DCF3599F31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575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00.xml"/><Relationship Id="rId7" Type="http://schemas.openxmlformats.org/officeDocument/2006/relationships/slideLayout" Target="../slideLayouts/slideLayout304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9.xml"/><Relationship Id="rId1" Type="http://schemas.openxmlformats.org/officeDocument/2006/relationships/slideLayout" Target="../slideLayouts/slideLayout298.xml"/><Relationship Id="rId6" Type="http://schemas.openxmlformats.org/officeDocument/2006/relationships/slideLayout" Target="../slideLayouts/slideLayout303.xml"/><Relationship Id="rId11" Type="http://schemas.openxmlformats.org/officeDocument/2006/relationships/slideLayout" Target="../slideLayouts/slideLayout308.xml"/><Relationship Id="rId5" Type="http://schemas.openxmlformats.org/officeDocument/2006/relationships/slideLayout" Target="../slideLayouts/slideLayout302.xml"/><Relationship Id="rId10" Type="http://schemas.openxmlformats.org/officeDocument/2006/relationships/slideLayout" Target="../slideLayouts/slideLayout307.xml"/><Relationship Id="rId4" Type="http://schemas.openxmlformats.org/officeDocument/2006/relationships/slideLayout" Target="../slideLayouts/slideLayout301.xml"/><Relationship Id="rId9" Type="http://schemas.openxmlformats.org/officeDocument/2006/relationships/slideLayout" Target="../slideLayouts/slideLayout30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5016500"/>
            <a:ext cx="11850688" cy="316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1320800"/>
            <a:ext cx="11850688" cy="316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hdr="0" ftr="0" dt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42" name="Line 2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12268200" y="9194800"/>
            <a:ext cx="300038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r" eaLnBrk="1">
              <a:buClrTx/>
              <a:buFontTx/>
              <a:buNone/>
              <a:defRPr sz="1400">
                <a:solidFill>
                  <a:srgbClr val="000000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fld id="{BF6931AB-6532-304C-A554-03C4E777D5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5" y="2282825"/>
            <a:ext cx="11691938" cy="642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hf hdr="0" ftr="0" dt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1266" name="Line 2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12268200" y="9194800"/>
            <a:ext cx="300038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r" eaLnBrk="1">
              <a:buClrTx/>
              <a:buFontTx/>
              <a:buNone/>
              <a:defRPr sz="1400">
                <a:solidFill>
                  <a:srgbClr val="000000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fld id="{9E15170F-BF4F-F742-BA51-3C0C03EA71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5" y="2282825"/>
            <a:ext cx="11691938" cy="642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hf hdr="0" ftr="0" dt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69300" y="2324100"/>
            <a:ext cx="4052888" cy="890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2291" name="Line 3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hf hdr="0" ftr="0" dt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863600"/>
            <a:ext cx="11850688" cy="835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hf hdr="0" ftr="0" dt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7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7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7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7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7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7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7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7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7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8813800"/>
            <a:ext cx="8243888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14338" name="Line 2"/>
          <p:cNvSpPr>
            <a:spLocks noChangeShapeType="1"/>
          </p:cNvSpPr>
          <p:nvPr/>
        </p:nvSpPr>
        <p:spPr bwMode="auto">
          <a:xfrm flipH="1">
            <a:off x="9055100" y="519113"/>
            <a:ext cx="23813" cy="7964487"/>
          </a:xfrm>
          <a:prstGeom prst="line">
            <a:avLst/>
          </a:prstGeom>
          <a:noFill/>
          <a:ln w="12600" cap="sq">
            <a:solidFill>
              <a:srgbClr val="9A9A9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>
            <a:off x="9066213" y="3092450"/>
            <a:ext cx="3430587" cy="1588"/>
          </a:xfrm>
          <a:prstGeom prst="line">
            <a:avLst/>
          </a:prstGeom>
          <a:noFill/>
          <a:ln w="12600" cap="sq">
            <a:solidFill>
              <a:srgbClr val="9A9A9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>
            <a:off x="9066213" y="5873750"/>
            <a:ext cx="3430587" cy="1588"/>
          </a:xfrm>
          <a:prstGeom prst="line">
            <a:avLst/>
          </a:prstGeom>
          <a:noFill/>
          <a:ln w="12600" cap="sq">
            <a:solidFill>
              <a:srgbClr val="9A9A9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hf hdr="0" ftr="0" dt="0"/>
  <p:txStyles>
    <p:titleStyle>
      <a:lvl1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j-lt"/>
          <a:ea typeface="+mj-ea"/>
          <a:cs typeface="+mj-cs"/>
        </a:defRPr>
      </a:lvl1pPr>
      <a:lvl2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2324100"/>
            <a:ext cx="11850688" cy="655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5363" name="Line 3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hf hdr="0" ftr="0" dt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8813800"/>
            <a:ext cx="8243888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16386" name="Line 2"/>
          <p:cNvSpPr>
            <a:spLocks noChangeShapeType="1"/>
          </p:cNvSpPr>
          <p:nvPr/>
        </p:nvSpPr>
        <p:spPr bwMode="auto">
          <a:xfrm flipH="1">
            <a:off x="4419600" y="1778000"/>
            <a:ext cx="23813" cy="5054600"/>
          </a:xfrm>
          <a:prstGeom prst="line">
            <a:avLst/>
          </a:prstGeom>
          <a:noFill/>
          <a:ln w="12600" cap="sq">
            <a:solidFill>
              <a:srgbClr val="9A9A9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hdr="0" ftr="0" dt="0"/>
  <p:txStyles>
    <p:titleStyle>
      <a:lvl1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j-lt"/>
          <a:ea typeface="+mj-ea"/>
          <a:cs typeface="+mj-cs"/>
        </a:defRPr>
      </a:lvl1pPr>
      <a:lvl2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5016500"/>
            <a:ext cx="5068888" cy="366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17410" name="Line 2"/>
          <p:cNvSpPr>
            <a:spLocks noChangeShapeType="1"/>
          </p:cNvSpPr>
          <p:nvPr/>
        </p:nvSpPr>
        <p:spPr bwMode="auto">
          <a:xfrm>
            <a:off x="647700" y="4749800"/>
            <a:ext cx="4881563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1320800"/>
            <a:ext cx="5068888" cy="316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hf hdr="0" ftr="0" dt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409700" y="7785100"/>
            <a:ext cx="5780088" cy="169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8434" name="Line 2"/>
          <p:cNvSpPr>
            <a:spLocks noChangeShapeType="1"/>
          </p:cNvSpPr>
          <p:nvPr/>
        </p:nvSpPr>
        <p:spPr bwMode="auto">
          <a:xfrm>
            <a:off x="7543800" y="7975600"/>
            <a:ext cx="1588" cy="1422400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48600" y="8470900"/>
            <a:ext cx="4941888" cy="366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</p:sldLayoutIdLst>
  <p:hf hdr="0" ftr="0" dt="0"/>
  <p:txStyles>
    <p:titleStyle>
      <a:lvl1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999999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999999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999999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999999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999999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999999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999999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999999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999999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8813800"/>
            <a:ext cx="8243888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19458" name="Line 2"/>
          <p:cNvSpPr>
            <a:spLocks noChangeShapeType="1"/>
          </p:cNvSpPr>
          <p:nvPr/>
        </p:nvSpPr>
        <p:spPr bwMode="auto">
          <a:xfrm>
            <a:off x="6502400" y="1803400"/>
            <a:ext cx="1588" cy="4318000"/>
          </a:xfrm>
          <a:prstGeom prst="line">
            <a:avLst/>
          </a:prstGeom>
          <a:noFill/>
          <a:ln w="12600" cap="sq">
            <a:solidFill>
              <a:srgbClr val="9A9A9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hf hdr="0" ftr="0" dt="0"/>
  <p:txStyles>
    <p:titleStyle>
      <a:lvl1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j-lt"/>
          <a:ea typeface="+mj-ea"/>
          <a:cs typeface="+mj-cs"/>
        </a:defRPr>
      </a:lvl1pPr>
      <a:lvl2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050" name="Line 2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2324100"/>
            <a:ext cx="11850688" cy="655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hdr="0" ftr="0" dt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8813800"/>
            <a:ext cx="8243888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20482" name="Line 2"/>
          <p:cNvSpPr>
            <a:spLocks noChangeShapeType="1"/>
          </p:cNvSpPr>
          <p:nvPr/>
        </p:nvSpPr>
        <p:spPr bwMode="auto">
          <a:xfrm flipH="1">
            <a:off x="6477000" y="508000"/>
            <a:ext cx="23813" cy="8013700"/>
          </a:xfrm>
          <a:prstGeom prst="line">
            <a:avLst/>
          </a:prstGeom>
          <a:noFill/>
          <a:ln w="12600" cap="sq">
            <a:solidFill>
              <a:srgbClr val="9A9A9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</p:sldLayoutIdLst>
  <p:hf hdr="0" ftr="0" dt="0"/>
  <p:txStyles>
    <p:titleStyle>
      <a:lvl1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j-lt"/>
          <a:ea typeface="+mj-ea"/>
          <a:cs typeface="+mj-cs"/>
        </a:defRPr>
      </a:lvl1pPr>
      <a:lvl2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8813800"/>
            <a:ext cx="8243888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21506" name="Line 2"/>
          <p:cNvSpPr>
            <a:spLocks noChangeShapeType="1"/>
          </p:cNvSpPr>
          <p:nvPr/>
        </p:nvSpPr>
        <p:spPr bwMode="auto">
          <a:xfrm flipH="1">
            <a:off x="4432300" y="1776413"/>
            <a:ext cx="23813" cy="5068887"/>
          </a:xfrm>
          <a:prstGeom prst="line">
            <a:avLst/>
          </a:prstGeom>
          <a:noFill/>
          <a:ln w="12600" cap="sq">
            <a:solidFill>
              <a:srgbClr val="9A9A9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1507" name="Line 3"/>
          <p:cNvSpPr>
            <a:spLocks noChangeShapeType="1"/>
          </p:cNvSpPr>
          <p:nvPr/>
        </p:nvSpPr>
        <p:spPr bwMode="auto">
          <a:xfrm flipH="1">
            <a:off x="8534400" y="1776413"/>
            <a:ext cx="23813" cy="5068887"/>
          </a:xfrm>
          <a:prstGeom prst="line">
            <a:avLst/>
          </a:prstGeom>
          <a:noFill/>
          <a:ln w="12600" cap="sq">
            <a:solidFill>
              <a:srgbClr val="9A9A9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</p:sldLayoutIdLst>
  <p:hf hdr="0" ftr="0" dt="0"/>
  <p:txStyles>
    <p:titleStyle>
      <a:lvl1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j-lt"/>
          <a:ea typeface="+mj-ea"/>
          <a:cs typeface="+mj-cs"/>
        </a:defRPr>
      </a:lvl1pPr>
      <a:lvl2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8813800"/>
            <a:ext cx="8243888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</p:sldLayoutIdLst>
  <p:hf hdr="0" ftr="0" dt="0"/>
  <p:txStyles>
    <p:titleStyle>
      <a:lvl1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j-lt"/>
          <a:ea typeface="+mj-ea"/>
          <a:cs typeface="+mj-cs"/>
        </a:defRPr>
      </a:lvl1pPr>
      <a:lvl2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2324100"/>
            <a:ext cx="5068888" cy="731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23554" name="Line 2"/>
          <p:cNvSpPr>
            <a:spLocks noChangeShapeType="1"/>
          </p:cNvSpPr>
          <p:nvPr/>
        </p:nvSpPr>
        <p:spPr bwMode="auto">
          <a:xfrm>
            <a:off x="647700" y="1968500"/>
            <a:ext cx="48768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50688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hf hdr="0" ftr="0" dt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8813800"/>
            <a:ext cx="8243888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24578" name="Line 2"/>
          <p:cNvSpPr>
            <a:spLocks noChangeShapeType="1"/>
          </p:cNvSpPr>
          <p:nvPr/>
        </p:nvSpPr>
        <p:spPr bwMode="auto">
          <a:xfrm flipH="1">
            <a:off x="6477000" y="519113"/>
            <a:ext cx="23813" cy="7964487"/>
          </a:xfrm>
          <a:prstGeom prst="line">
            <a:avLst/>
          </a:prstGeom>
          <a:noFill/>
          <a:ln w="12600" cap="sq">
            <a:solidFill>
              <a:srgbClr val="9A9A9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4579" name="Line 3"/>
          <p:cNvSpPr>
            <a:spLocks noChangeShapeType="1"/>
          </p:cNvSpPr>
          <p:nvPr/>
        </p:nvSpPr>
        <p:spPr bwMode="auto">
          <a:xfrm>
            <a:off x="6488113" y="4476750"/>
            <a:ext cx="5995987" cy="1588"/>
          </a:xfrm>
          <a:prstGeom prst="line">
            <a:avLst/>
          </a:prstGeom>
          <a:noFill/>
          <a:ln w="12600" cap="sq">
            <a:solidFill>
              <a:srgbClr val="9A9A9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</p:sldLayoutIdLst>
  <p:hf hdr="0" ftr="0" dt="0"/>
  <p:txStyles>
    <p:titleStyle>
      <a:lvl1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j-lt"/>
          <a:ea typeface="+mj-ea"/>
          <a:cs typeface="+mj-cs"/>
        </a:defRPr>
      </a:lvl1pPr>
      <a:lvl2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2324100"/>
            <a:ext cx="5068888" cy="731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5603" name="Line 3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</p:sldLayoutIdLst>
  <p:hf hdr="0" ftr="0" dt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6626" name="Line 2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2324100"/>
            <a:ext cx="11850688" cy="655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12268200" y="9194800"/>
            <a:ext cx="300038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r" eaLnBrk="1">
              <a:buClrTx/>
              <a:buFontTx/>
              <a:buNone/>
              <a:defRPr sz="1400">
                <a:solidFill>
                  <a:srgbClr val="000000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fld id="{FC6198F5-EBB4-8446-B074-2C0AE5D5E2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</p:sldLayoutIdLst>
  <p:hf hdr="0" ftr="0" dt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0" y="8777288"/>
            <a:ext cx="288925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7650" name="Rectangle 2"/>
          <p:cNvSpPr>
            <a:spLocks noGrp="1" noChangeArrowheads="1"/>
          </p:cNvSpPr>
          <p:nvPr>
            <p:ph type="dt"/>
          </p:nvPr>
        </p:nvSpPr>
        <p:spPr bwMode="auto">
          <a:xfrm>
            <a:off x="974725" y="8885238"/>
            <a:ext cx="269716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>
              <a:buClrTx/>
              <a:buFontTx/>
              <a:buNone/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</a:tabLst>
              <a:defRPr sz="2400">
                <a:solidFill>
                  <a:srgbClr val="0000FF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4441825" y="8885238"/>
            <a:ext cx="4116388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9318625" y="8885238"/>
            <a:ext cx="269716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>
              <a:buClrTx/>
              <a:buFontTx/>
              <a:buNone/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</a:tabLst>
              <a:defRPr sz="2400">
                <a:solidFill>
                  <a:srgbClr val="0000FF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fld id="{A4BBA098-45FA-4740-B54A-326D89CB41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50875" y="388938"/>
            <a:ext cx="11691938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5" y="2281238"/>
            <a:ext cx="11691938" cy="564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298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</p:sldLayoutIdLst>
  <p:hf hdr="0" ftr="0" dt="0"/>
  <p:txStyles>
    <p:titleStyle>
      <a:lvl1pPr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2pPr>
      <a:lvl3pPr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3pPr>
      <a:lvl4pPr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4pPr>
      <a:lvl5pPr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5pPr>
      <a:lvl6pPr marL="2514600" indent="-228600"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6pPr>
      <a:lvl7pPr marL="2971800" indent="-228600"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7pPr>
      <a:lvl8pPr marL="3429000" indent="-228600"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8pPr>
      <a:lvl9pPr marL="3886200" indent="-228600"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358775" rtl="0" eaLnBrk="0" fontAlgn="base" hangingPunct="0">
        <a:lnSpc>
          <a:spcPct val="93000"/>
        </a:lnSpc>
        <a:spcBef>
          <a:spcPct val="0"/>
        </a:spcBef>
        <a:spcAft>
          <a:spcPts val="2013"/>
        </a:spcAft>
        <a:buClr>
          <a:srgbClr val="000000"/>
        </a:buClr>
        <a:buSzPct val="100000"/>
        <a:buFont typeface="Times New Roman" charset="0"/>
        <a:defRPr sz="3400" i="1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lnSpc>
          <a:spcPct val="93000"/>
        </a:lnSpc>
        <a:spcBef>
          <a:spcPct val="0"/>
        </a:spcBef>
        <a:spcAft>
          <a:spcPts val="1613"/>
        </a:spcAft>
        <a:buClr>
          <a:srgbClr val="000000"/>
        </a:buClr>
        <a:buSzPct val="100000"/>
        <a:buFont typeface="Times New Roman" charset="0"/>
        <a:defRPr sz="2600" i="1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1213"/>
        </a:spcAft>
        <a:buClr>
          <a:srgbClr val="000000"/>
        </a:buClr>
        <a:buSzPct val="100000"/>
        <a:buFont typeface="Times New Roman" charset="0"/>
        <a:defRPr sz="2300" i="1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813"/>
        </a:spcAft>
        <a:buClr>
          <a:srgbClr val="000000"/>
        </a:buClr>
        <a:buSzPct val="100000"/>
        <a:buFont typeface="Times New Roman" charset="0"/>
        <a:defRPr sz="2000" i="1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400"/>
        </a:spcAft>
        <a:buClr>
          <a:srgbClr val="000000"/>
        </a:buClr>
        <a:buSzPct val="100000"/>
        <a:buFont typeface="Times New Roman" charset="0"/>
        <a:defRPr sz="2800" i="1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400"/>
        </a:spcAft>
        <a:buClr>
          <a:srgbClr val="000000"/>
        </a:buClr>
        <a:buSzPct val="100000"/>
        <a:buFont typeface="Times New Roman" charset="0"/>
        <a:defRPr sz="2800" i="1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400"/>
        </a:spcAft>
        <a:buClr>
          <a:srgbClr val="000000"/>
        </a:buClr>
        <a:buSzPct val="100000"/>
        <a:buFont typeface="Times New Roman" charset="0"/>
        <a:defRPr sz="2800" i="1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400"/>
        </a:spcAft>
        <a:buClr>
          <a:srgbClr val="000000"/>
        </a:buClr>
        <a:buSzPct val="100000"/>
        <a:buFont typeface="Times New Roman" charset="0"/>
        <a:defRPr sz="2800" i="1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400"/>
        </a:spcAft>
        <a:buClr>
          <a:srgbClr val="000000"/>
        </a:buClr>
        <a:buSzPct val="100000"/>
        <a:buFont typeface="Times New Roman" charset="0"/>
        <a:defRPr sz="2800" i="1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0" y="8777288"/>
            <a:ext cx="288925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74725" y="866775"/>
            <a:ext cx="110410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2058988"/>
            <a:ext cx="11041063" cy="659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974725" y="8885238"/>
            <a:ext cx="269716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>
              <a:buClrTx/>
              <a:buFontTx/>
              <a:buNone/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</a:tabLst>
              <a:defRPr sz="2400">
                <a:solidFill>
                  <a:srgbClr val="0000FF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4441825" y="8885238"/>
            <a:ext cx="4116388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9318625" y="8885238"/>
            <a:ext cx="269716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>
              <a:buClrTx/>
              <a:buFontTx/>
              <a:buNone/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</a:tabLst>
              <a:defRPr sz="2400">
                <a:solidFill>
                  <a:srgbClr val="0000FF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fld id="{B55B6CC4-C500-8A48-94CD-4A9BC520D3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hf hdr="0" ftr="0" dt="0"/>
  <p:txStyles>
    <p:titleStyle>
      <a:lvl1pPr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2pPr>
      <a:lvl3pPr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3pPr>
      <a:lvl4pPr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4pPr>
      <a:lvl5pPr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5pPr>
      <a:lvl6pPr marL="2514600" indent="-228600"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6pPr>
      <a:lvl7pPr marL="2971800" indent="-228600"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7pPr>
      <a:lvl8pPr marL="3429000" indent="-228600"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8pPr>
      <a:lvl9pPr marL="3886200" indent="-228600"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358775" rtl="0" eaLnBrk="0" fontAlgn="base" hangingPunct="0">
        <a:lnSpc>
          <a:spcPct val="93000"/>
        </a:lnSpc>
        <a:spcBef>
          <a:spcPct val="0"/>
        </a:spcBef>
        <a:spcAft>
          <a:spcPts val="2013"/>
        </a:spcAft>
        <a:buClr>
          <a:srgbClr val="000000"/>
        </a:buClr>
        <a:buSzPct val="100000"/>
        <a:buFont typeface="Times New Roman" charset="0"/>
        <a:defRPr sz="3400" i="1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lnSpc>
          <a:spcPct val="93000"/>
        </a:lnSpc>
        <a:spcBef>
          <a:spcPct val="0"/>
        </a:spcBef>
        <a:spcAft>
          <a:spcPts val="1613"/>
        </a:spcAft>
        <a:buClr>
          <a:srgbClr val="000000"/>
        </a:buClr>
        <a:buSzPct val="100000"/>
        <a:buFont typeface="Times New Roman" charset="0"/>
        <a:defRPr sz="2600" i="1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1213"/>
        </a:spcAft>
        <a:buClr>
          <a:srgbClr val="000000"/>
        </a:buClr>
        <a:buSzPct val="100000"/>
        <a:buFont typeface="Times New Roman" charset="0"/>
        <a:defRPr sz="2300" i="1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813"/>
        </a:spcAft>
        <a:buClr>
          <a:srgbClr val="000000"/>
        </a:buClr>
        <a:buSzPct val="100000"/>
        <a:buFont typeface="Times New Roman" charset="0"/>
        <a:defRPr sz="2000" i="1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400"/>
        </a:spcAft>
        <a:buClr>
          <a:srgbClr val="000000"/>
        </a:buClr>
        <a:buSzPct val="100000"/>
        <a:buFont typeface="Times New Roman" charset="0"/>
        <a:defRPr sz="2800" i="1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400"/>
        </a:spcAft>
        <a:buClr>
          <a:srgbClr val="000000"/>
        </a:buClr>
        <a:buSzPct val="100000"/>
        <a:buFont typeface="Times New Roman" charset="0"/>
        <a:defRPr sz="2800" i="1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400"/>
        </a:spcAft>
        <a:buClr>
          <a:srgbClr val="000000"/>
        </a:buClr>
        <a:buSzPct val="100000"/>
        <a:buFont typeface="Times New Roman" charset="0"/>
        <a:defRPr sz="2800" i="1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400"/>
        </a:spcAft>
        <a:buClr>
          <a:srgbClr val="000000"/>
        </a:buClr>
        <a:buSzPct val="100000"/>
        <a:buFont typeface="Times New Roman" charset="0"/>
        <a:defRPr sz="2800" i="1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400"/>
        </a:spcAft>
        <a:buClr>
          <a:srgbClr val="000000"/>
        </a:buClr>
        <a:buSzPct val="100000"/>
        <a:buFont typeface="Times New Roman" charset="0"/>
        <a:defRPr sz="2800" i="1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3074" name="Line 2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5" y="2282825"/>
            <a:ext cx="11691938" cy="642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hdr="0" ftr="0" dt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708400"/>
            <a:ext cx="11850688" cy="2325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5" y="2282825"/>
            <a:ext cx="11691938" cy="564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50875" y="388938"/>
            <a:ext cx="11691938" cy="161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5" y="2282825"/>
            <a:ext cx="11691938" cy="642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hf hdr="0" ftr="0" dt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sldNum"/>
          </p:nvPr>
        </p:nvSpPr>
        <p:spPr bwMode="auto">
          <a:xfrm>
            <a:off x="12268200" y="9194800"/>
            <a:ext cx="300038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r" eaLnBrk="1">
              <a:buClrTx/>
              <a:buFontTx/>
              <a:buNone/>
              <a:defRPr sz="1400">
                <a:solidFill>
                  <a:srgbClr val="000000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fld id="{FA926AD2-D67B-E04E-BF9D-5B4C5D9F89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50875" y="388938"/>
            <a:ext cx="11691938" cy="161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5" y="2282825"/>
            <a:ext cx="11691938" cy="642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hf hdr="0" ftr="0" dt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7170" name="Line 2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12268200" y="9194800"/>
            <a:ext cx="300038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r" eaLnBrk="1">
              <a:buClrTx/>
              <a:buFontTx/>
              <a:buNone/>
              <a:defRPr sz="1400">
                <a:solidFill>
                  <a:srgbClr val="000000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fld id="{5AB99F3E-9034-EC4C-AB9F-1C4B53344E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5" y="2282825"/>
            <a:ext cx="11691938" cy="642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hf hdr="0" ftr="0" dt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8194" name="Line 2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2324100"/>
            <a:ext cx="11850688" cy="655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12268200" y="9194800"/>
            <a:ext cx="300038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r" eaLnBrk="1">
              <a:buClrTx/>
              <a:buFontTx/>
              <a:buNone/>
              <a:defRPr sz="1400">
                <a:solidFill>
                  <a:srgbClr val="000000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fld id="{6C080CF3-D0AE-524D-A0B6-6695C259EA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hf hdr="0" ftr="0" dt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9218" name="Line 2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12268200" y="9194800"/>
            <a:ext cx="300038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r" eaLnBrk="1">
              <a:buClrTx/>
              <a:buFontTx/>
              <a:buNone/>
              <a:defRPr sz="1400">
                <a:solidFill>
                  <a:srgbClr val="000000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fld id="{B7E25456-F0F1-4445-A779-BF3123C550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5" y="2282825"/>
            <a:ext cx="11691938" cy="642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hf hdr="0" ftr="0" dt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6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7.jpeg"/><Relationship Id="rId9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henix.bnl.gov/~purschke/rcdaq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gif"/><Relationship Id="rId5" Type="http://schemas.openxmlformats.org/officeDocument/2006/relationships/image" Target="../media/image37.gif"/><Relationship Id="rId4" Type="http://schemas.openxmlformats.org/officeDocument/2006/relationships/image" Target="../media/image36.gi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4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1"/>
          <p:cNvSpPr txBox="1">
            <a:spLocks noChangeArrowheads="1"/>
          </p:cNvSpPr>
          <p:nvPr/>
        </p:nvSpPr>
        <p:spPr bwMode="auto">
          <a:xfrm>
            <a:off x="323453" y="0"/>
            <a:ext cx="12573000" cy="2259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algn="ctr" eaLnBrk="1" hangingPunct="1">
              <a:buClrTx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The RCDAC Data Acquisition System</a:t>
            </a:r>
          </a:p>
        </p:txBody>
      </p:sp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4870053" y="2564215"/>
            <a:ext cx="3034506" cy="850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3200" dirty="0">
                <a:solidFill>
                  <a:srgbClr val="606060"/>
                </a:solidFill>
                <a:latin typeface="Arial Narrow" charset="0"/>
              </a:rPr>
              <a:t>Martin L. Purschke</a:t>
            </a:r>
          </a:p>
          <a:p>
            <a:pPr eaLnBrk="1" hangingPunct="1">
              <a:buClrTx/>
              <a:buFontTx/>
              <a:buNone/>
              <a:defRPr/>
            </a:pPr>
            <a:endParaRPr lang="en-US" sz="3200" dirty="0">
              <a:solidFill>
                <a:srgbClr val="606060"/>
              </a:solidFill>
              <a:latin typeface="Arial Narrow" charset="0"/>
            </a:endParaRPr>
          </a:p>
          <a:p>
            <a:pPr eaLnBrk="1" hangingPunct="1">
              <a:buClrTx/>
              <a:buFontTx/>
              <a:buNone/>
              <a:defRPr/>
            </a:pPr>
            <a:endParaRPr lang="en-US" sz="3200" dirty="0">
              <a:solidFill>
                <a:srgbClr val="606060"/>
              </a:solidFill>
              <a:latin typeface="Arial Narrow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E1EC35-EB1D-1FA9-5C4B-D23E828B7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206" y="5478019"/>
            <a:ext cx="4572000" cy="1268784"/>
          </a:xfrm>
          <a:prstGeom prst="rect">
            <a:avLst/>
          </a:prstGeom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id="{E97865D6-CAB6-9342-3208-DC926D938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1407" y="7543006"/>
            <a:ext cx="11049000" cy="1857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marL="0"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rgbClr val="606060"/>
                </a:solidFill>
                <a:latin typeface="Arial Narrow" charset="0"/>
              </a:rPr>
              <a:t>DAQ manager of </a:t>
            </a:r>
            <a:r>
              <a:rPr lang="en-US" sz="2400" dirty="0" err="1">
                <a:solidFill>
                  <a:srgbClr val="606060"/>
                </a:solidFill>
                <a:latin typeface="Arial Narrow" charset="0"/>
              </a:rPr>
              <a:t>sPHENIX</a:t>
            </a:r>
            <a:endParaRPr lang="en-US" sz="2400" dirty="0">
              <a:solidFill>
                <a:srgbClr val="606060"/>
              </a:solidFill>
              <a:latin typeface="Arial Narrow" charset="0"/>
            </a:endParaRPr>
          </a:p>
          <a:p>
            <a:pPr marL="0"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rgbClr val="606060"/>
                </a:solidFill>
                <a:latin typeface="Arial Narrow" charset="0"/>
              </a:rPr>
              <a:t>Previous DAQ/Electronics WG co-convener for what is now </a:t>
            </a:r>
            <a:r>
              <a:rPr lang="en-US" sz="2400" dirty="0" err="1">
                <a:solidFill>
                  <a:srgbClr val="606060"/>
                </a:solidFill>
                <a:latin typeface="Arial Narrow" charset="0"/>
              </a:rPr>
              <a:t>ePIC</a:t>
            </a:r>
            <a:endParaRPr lang="en-US" sz="2400" dirty="0">
              <a:solidFill>
                <a:srgbClr val="606060"/>
              </a:solidFill>
              <a:latin typeface="Arial Narrow" charset="0"/>
            </a:endParaRPr>
          </a:p>
          <a:p>
            <a:pPr marL="0"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rgbClr val="606060"/>
                </a:solidFill>
                <a:latin typeface="Arial Narrow" charset="0"/>
              </a:rPr>
              <a:t>I have been a DAQ (and notably, a calorimeter) guy since my early days at CERN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i="1" dirty="0">
                <a:solidFill>
                  <a:srgbClr val="000000"/>
                </a:solidFill>
                <a:latin typeface="Arial Narrow" charset="0"/>
              </a:rPr>
              <a:t>Everything</a:t>
            </a: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 is a shell command…</a:t>
            </a:r>
          </a:p>
        </p:txBody>
      </p:sp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405606" y="2056606"/>
            <a:ext cx="12230100" cy="656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One of the most important features. Any command is no different from “</a:t>
            </a:r>
            <a:r>
              <a:rPr lang="en-US" sz="2800" dirty="0" err="1">
                <a:solidFill>
                  <a:srgbClr val="606060"/>
                </a:solidFill>
                <a:latin typeface="Arial Narrow" charset="0"/>
              </a:rPr>
              <a:t>ls</a:t>
            </a: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 –l“ or “cat”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Everything is inherently scriptable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You have the full use of the shell’s capabilities for if-then constructs, error handling, loops, automation, </a:t>
            </a:r>
            <a:r>
              <a:rPr lang="en-US" sz="2800" dirty="0" err="1">
                <a:solidFill>
                  <a:srgbClr val="606060"/>
                </a:solidFill>
                <a:latin typeface="Arial Narrow" charset="0"/>
              </a:rPr>
              <a:t>cron</a:t>
            </a: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 scheduling, and a myriad of other ways to interact with the system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In that sense, there are no proprietary configuration files – only configuration </a:t>
            </a:r>
            <a:r>
              <a:rPr lang="en-US" sz="2800" i="1" dirty="0">
                <a:solidFill>
                  <a:srgbClr val="606060"/>
                </a:solidFill>
                <a:latin typeface="Arial Narrow" charset="0"/>
              </a:rPr>
              <a:t>scripts. </a:t>
            </a:r>
            <a:endParaRPr lang="en-US" sz="2800" dirty="0">
              <a:solidFill>
                <a:srgbClr val="606060"/>
              </a:solidFill>
              <a:latin typeface="Arial Narrow" charset="0"/>
            </a:endParaRP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This is quite different from “my DAQ supports scripts”!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I do not want to be trapped within the limited command set of any application!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b="1" dirty="0">
                <a:solidFill>
                  <a:srgbClr val="606060"/>
                </a:solidFill>
                <a:latin typeface="Arial Narrow" charset="0"/>
              </a:rPr>
              <a:t>With shell commands, the DAQ is fully integrated into your existing work environment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(And yes there are GUIs – they usually just trigger the appropriate command)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0258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On Autopilot - Scripts at work</a:t>
            </a:r>
          </a:p>
        </p:txBody>
      </p:sp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405606" y="2056606"/>
            <a:ext cx="12230100" cy="656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Very often – especially in your R&amp;D days – you want to step through a range of values of a configuration parameter and see what your detector prototype has to say</a:t>
            </a:r>
          </a:p>
          <a:p>
            <a:pPr marL="461962" indent="-457200" eaLnBrk="1" hangingPunct="1">
              <a:spcBef>
                <a:spcPts val="1963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Bias voltage scans (we characterized gazillions of </a:t>
            </a:r>
            <a:r>
              <a:rPr lang="en-US" sz="2800" dirty="0" err="1">
                <a:solidFill>
                  <a:srgbClr val="606060"/>
                </a:solidFill>
                <a:latin typeface="Arial Narrow" charset="0"/>
              </a:rPr>
              <a:t>SiPMs</a:t>
            </a: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)</a:t>
            </a:r>
          </a:p>
          <a:p>
            <a:pPr marL="461962" indent="-457200" eaLnBrk="1" hangingPunct="1">
              <a:spcBef>
                <a:spcPts val="1963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Position scans</a:t>
            </a:r>
          </a:p>
          <a:p>
            <a:pPr marL="461962" indent="-457200" eaLnBrk="1" hangingPunct="1">
              <a:spcBef>
                <a:spcPts val="1963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Temperature scans</a:t>
            </a:r>
          </a:p>
          <a:p>
            <a:pPr marL="461962" indent="-457200" eaLnBrk="1" hangingPunct="1">
              <a:spcBef>
                <a:spcPts val="1963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And on and on</a:t>
            </a:r>
          </a:p>
          <a:p>
            <a:pPr marL="4762" indent="0" eaLnBrk="1" hangingPunct="1">
              <a:spcBef>
                <a:spcPts val="1963"/>
              </a:spcBef>
              <a:buClrTx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Such a measurement is best done in a script that reads predetermined positions / voltage settings / what have you and performs the measurement </a:t>
            </a:r>
          </a:p>
          <a:p>
            <a:pPr marL="4762" indent="0" eaLnBrk="1" hangingPunct="1">
              <a:spcBef>
                <a:spcPts val="1963"/>
              </a:spcBef>
              <a:buClrTx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I picked an example: What is the response uniformity of a calorimeter module when a shower develops in different places? (We were very worried about this)</a:t>
            </a:r>
          </a:p>
          <a:p>
            <a:pPr marL="4762" indent="0" eaLnBrk="1" hangingPunct="1">
              <a:spcBef>
                <a:spcPts val="1963"/>
              </a:spcBef>
              <a:buClrTx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We were simulating different shower positions by “writing light with a light fiber” on the module front face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2298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IMG_20161011_11001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3" t="10481" r="6328" b="30967"/>
          <a:stretch/>
        </p:blipFill>
        <p:spPr>
          <a:xfrm>
            <a:off x="623146" y="4342606"/>
            <a:ext cx="11136260" cy="5181600"/>
          </a:xfrm>
          <a:prstGeom prst="rect">
            <a:avLst/>
          </a:prstGeom>
        </p:spPr>
      </p:pic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Measurements on autopilot through scripting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233693"/>
            <a:ext cx="3033713" cy="519113"/>
          </a:xfrm>
        </p:spPr>
        <p:txBody>
          <a:bodyPr/>
          <a:lstStyle/>
          <a:p>
            <a:fld id="{7D854EC2-8F58-5C4F-8AEB-33CAAE66C4BD}" type="slidenum">
              <a:rPr lang="en-US" smtClean="0"/>
              <a:t>12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623151" y="7771606"/>
            <a:ext cx="16100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Calorimeter</a:t>
            </a:r>
            <a:b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Module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178006" y="8537843"/>
            <a:ext cx="15921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PMT</a:t>
            </a:r>
          </a:p>
          <a:p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(later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SiPM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)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60951" y="6096174"/>
            <a:ext cx="20056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X-Y step motor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79951" y="8076406"/>
            <a:ext cx="15183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Light Fiber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457199" y="2132806"/>
            <a:ext cx="12445207" cy="206256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</a:pPr>
            <a:r>
              <a:rPr lang="en-US" sz="2800" dirty="0">
                <a:latin typeface="Arial Narrow"/>
              </a:rPr>
              <a:t>Simulate shower incidence positions by moving a light fiber in x and y</a:t>
            </a:r>
          </a:p>
          <a:p>
            <a:pPr marL="0" indent="0">
              <a:spcBef>
                <a:spcPts val="600"/>
              </a:spcBef>
            </a:pPr>
            <a:r>
              <a:rPr lang="en-US" sz="2800" dirty="0">
                <a:latin typeface="Arial Narrow"/>
              </a:rPr>
              <a:t>take a run for each position w/ 4000 events = 4000 LED pulses</a:t>
            </a:r>
          </a:p>
          <a:p>
            <a:pPr marL="0" indent="0">
              <a:spcBef>
                <a:spcPts val="600"/>
              </a:spcBef>
            </a:pPr>
            <a:r>
              <a:rPr lang="en-US" sz="2800" dirty="0">
                <a:latin typeface="Arial Narrow"/>
              </a:rPr>
              <a:t>50 x 25 = 1250 positions  (later we had 70x70, you really want to automate that)</a:t>
            </a:r>
          </a:p>
          <a:p>
            <a:pPr marL="0" indent="0">
              <a:spcBef>
                <a:spcPts val="600"/>
              </a:spcBef>
            </a:pPr>
            <a:r>
              <a:rPr lang="en-US" sz="2800" dirty="0">
                <a:latin typeface="Arial Narrow"/>
              </a:rPr>
              <a:t>Let it run overnight, come back in the morning, look at the data</a:t>
            </a:r>
          </a:p>
          <a:p>
            <a:pPr marL="0" indent="0">
              <a:spcBef>
                <a:spcPts val="600"/>
              </a:spcBef>
            </a:pPr>
            <a:endParaRPr lang="en-US" sz="2800" dirty="0">
              <a:latin typeface="Arial Narrow"/>
            </a:endParaRPr>
          </a:p>
          <a:p>
            <a:pPr marL="0" indent="0">
              <a:spcBef>
                <a:spcPts val="600"/>
              </a:spcBef>
            </a:pPr>
            <a:endParaRPr lang="en-US" sz="2800" dirty="0">
              <a:latin typeface="Arial Narrow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A9F9EB-94A2-F5CD-E6A2-6E4DE371287B}"/>
              </a:ext>
            </a:extLst>
          </p:cNvPr>
          <p:cNvSpPr/>
          <p:nvPr/>
        </p:nvSpPr>
        <p:spPr>
          <a:xfrm>
            <a:off x="7720806" y="4473843"/>
            <a:ext cx="3910312" cy="132343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This early picture shows a photomultiplier. We switched  to actual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sPHENIX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blocks and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SiPMs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soon after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6031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The Script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13</a:t>
            </a:fld>
            <a:endParaRPr lang="en-US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405606" y="2437606"/>
            <a:ext cx="4038600" cy="48768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</a:pPr>
            <a:endParaRPr lang="en-US" sz="2400" dirty="0">
              <a:latin typeface="Arial Narrow"/>
            </a:endParaRPr>
          </a:p>
          <a:p>
            <a:pPr marL="0" indent="0">
              <a:spcBef>
                <a:spcPts val="600"/>
              </a:spcBef>
            </a:pPr>
            <a:endParaRPr lang="en-US" sz="2400" dirty="0">
              <a:latin typeface="Arial Narrow"/>
            </a:endParaRPr>
          </a:p>
          <a:p>
            <a:pPr marL="0" indent="0">
              <a:spcBef>
                <a:spcPts val="600"/>
              </a:spcBef>
            </a:pPr>
            <a:r>
              <a:rPr lang="en-US" sz="2400" dirty="0">
                <a:latin typeface="Arial Narrow"/>
              </a:rPr>
              <a:t>25 positions in y</a:t>
            </a:r>
          </a:p>
          <a:p>
            <a:pPr marL="0" indent="0">
              <a:spcBef>
                <a:spcPts val="600"/>
              </a:spcBef>
            </a:pPr>
            <a:endParaRPr lang="en-US" sz="2400" dirty="0">
              <a:latin typeface="Arial Narrow"/>
            </a:endParaRPr>
          </a:p>
          <a:p>
            <a:pPr marL="0" indent="0">
              <a:spcBef>
                <a:spcPts val="600"/>
              </a:spcBef>
            </a:pPr>
            <a:r>
              <a:rPr lang="en-US" sz="2400" dirty="0">
                <a:latin typeface="Arial Narrow"/>
              </a:rPr>
              <a:t>       move the Y motor</a:t>
            </a:r>
          </a:p>
          <a:p>
            <a:pPr marL="0" indent="0">
              <a:spcBef>
                <a:spcPts val="600"/>
              </a:spcBef>
            </a:pPr>
            <a:endParaRPr lang="en-US" sz="2400" dirty="0">
              <a:latin typeface="Arial Narrow"/>
            </a:endParaRPr>
          </a:p>
          <a:p>
            <a:pPr marL="0" indent="0">
              <a:spcBef>
                <a:spcPts val="600"/>
              </a:spcBef>
            </a:pPr>
            <a:r>
              <a:rPr lang="en-US" sz="2400" dirty="0">
                <a:latin typeface="Arial Narrow"/>
              </a:rPr>
              <a:t>	50 positions in x</a:t>
            </a:r>
          </a:p>
          <a:p>
            <a:pPr marL="0" indent="0">
              <a:spcBef>
                <a:spcPts val="600"/>
              </a:spcBef>
            </a:pPr>
            <a:endParaRPr lang="en-US" sz="2400" dirty="0">
              <a:latin typeface="Arial Narrow"/>
            </a:endParaRPr>
          </a:p>
          <a:p>
            <a:pPr marL="0" indent="0">
              <a:spcBef>
                <a:spcPts val="600"/>
              </a:spcBef>
            </a:pPr>
            <a:r>
              <a:rPr lang="en-US" sz="2400" dirty="0">
                <a:latin typeface="Arial Narrow"/>
              </a:rPr>
              <a:t>		move the x motor</a:t>
            </a:r>
          </a:p>
          <a:p>
            <a:pPr marL="0" indent="0">
              <a:spcBef>
                <a:spcPts val="600"/>
              </a:spcBef>
            </a:pPr>
            <a:endParaRPr lang="en-US" sz="2400" dirty="0">
              <a:latin typeface="Arial Narrow"/>
            </a:endParaRPr>
          </a:p>
          <a:p>
            <a:pPr marL="0" indent="0">
              <a:spcBef>
                <a:spcPts val="600"/>
              </a:spcBef>
            </a:pPr>
            <a:r>
              <a:rPr lang="en-US" sz="2400" dirty="0">
                <a:latin typeface="Arial Narrow"/>
              </a:rPr>
              <a:t>		</a:t>
            </a:r>
          </a:p>
          <a:p>
            <a:pPr marL="0" indent="0">
              <a:spcBef>
                <a:spcPts val="600"/>
              </a:spcBef>
            </a:pPr>
            <a:endParaRPr lang="en-US" sz="2400" dirty="0">
              <a:latin typeface="Arial Narrow"/>
            </a:endParaRPr>
          </a:p>
          <a:p>
            <a:pPr marL="0" indent="0">
              <a:spcBef>
                <a:spcPts val="600"/>
              </a:spcBef>
            </a:pPr>
            <a:r>
              <a:rPr lang="en-US" sz="2400" dirty="0">
                <a:latin typeface="Arial Narrow"/>
              </a:rPr>
              <a:t>	next x</a:t>
            </a:r>
          </a:p>
          <a:p>
            <a:pPr marL="0" indent="0">
              <a:spcBef>
                <a:spcPts val="600"/>
              </a:spcBef>
            </a:pPr>
            <a:r>
              <a:rPr lang="en-US" sz="2400" dirty="0">
                <a:latin typeface="Arial Narrow"/>
              </a:rPr>
              <a:t>next y</a:t>
            </a:r>
          </a:p>
          <a:p>
            <a:pPr marL="0" indent="0">
              <a:spcBef>
                <a:spcPts val="600"/>
              </a:spcBef>
            </a:pPr>
            <a:endParaRPr lang="en-US" sz="2400" dirty="0">
              <a:latin typeface="Arial Narrow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77606" y="913606"/>
            <a:ext cx="7761591" cy="7848302"/>
          </a:xfrm>
          <a:prstGeom prst="rect">
            <a:avLst/>
          </a:prstGeom>
          <a:solidFill>
            <a:srgbClr val="F9FFD7"/>
          </a:solidFill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#! /bin/</a:t>
            </a:r>
            <a:r>
              <a:rPr lang="en-US" sz="1800" b="1" dirty="0" err="1">
                <a:solidFill>
                  <a:srgbClr val="000090"/>
                </a:solidFill>
                <a:latin typeface="Courier New"/>
                <a:cs typeface="Courier New"/>
              </a:rPr>
              <a:t>sh</a:t>
            </a:r>
            <a:endParaRPr lang="en-US" sz="1800" b="1" dirty="0">
              <a:solidFill>
                <a:srgbClr val="000090"/>
              </a:solidFill>
              <a:latin typeface="Courier New"/>
              <a:cs typeface="Courier New"/>
            </a:endParaRP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STARTPOSX=0</a:t>
            </a: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STARTPOSY=9900</a:t>
            </a: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INCREMENTX=200</a:t>
            </a: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INCREMENTY=-200</a:t>
            </a:r>
          </a:p>
          <a:p>
            <a:endParaRPr lang="en-US" sz="1800" b="1" dirty="0">
              <a:solidFill>
                <a:srgbClr val="000090"/>
              </a:solidFill>
              <a:latin typeface="Courier New"/>
              <a:cs typeface="Courier New"/>
            </a:endParaRP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CURRENTPOSY=$STARTPOSY</a:t>
            </a:r>
          </a:p>
          <a:p>
            <a:endParaRPr lang="en-US" sz="1800" b="1" dirty="0">
              <a:solidFill>
                <a:srgbClr val="800000"/>
              </a:solidFill>
              <a:latin typeface="Courier New"/>
              <a:cs typeface="Courier New"/>
            </a:endParaRPr>
          </a:p>
          <a:p>
            <a:endParaRPr lang="en-US" sz="1800" b="1" dirty="0">
              <a:solidFill>
                <a:srgbClr val="000090"/>
              </a:solidFill>
              <a:latin typeface="Courier New"/>
              <a:cs typeface="Courier New"/>
            </a:endParaRP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for posy in $(</a:t>
            </a:r>
            <a:r>
              <a:rPr lang="en-US" sz="1800" b="1" dirty="0" err="1">
                <a:solidFill>
                  <a:srgbClr val="000090"/>
                </a:solidFill>
                <a:latin typeface="Courier New"/>
                <a:cs typeface="Courier New"/>
              </a:rPr>
              <a:t>seq</a:t>
            </a:r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 25) ; do</a:t>
            </a:r>
          </a:p>
          <a:p>
            <a:endParaRPr lang="en-US" sz="1800" b="1" dirty="0">
              <a:solidFill>
                <a:srgbClr val="000090"/>
              </a:solidFill>
              <a:latin typeface="Courier New"/>
              <a:cs typeface="Courier New"/>
            </a:endParaRP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    </a:t>
            </a:r>
            <a:r>
              <a:rPr lang="en-US" sz="1800" b="1" dirty="0" err="1">
                <a:solidFill>
                  <a:srgbClr val="000090"/>
                </a:solidFill>
                <a:latin typeface="Courier New"/>
                <a:cs typeface="Courier New"/>
              </a:rPr>
              <a:t>quickmove.sh</a:t>
            </a:r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 $CURRENTPOSY 2</a:t>
            </a: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    sleep 5</a:t>
            </a: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    CURRENTPOSY=$( </a:t>
            </a:r>
            <a:r>
              <a:rPr lang="en-US" sz="1800" b="1" dirty="0" err="1">
                <a:solidFill>
                  <a:srgbClr val="000090"/>
                </a:solidFill>
                <a:latin typeface="Courier New"/>
                <a:cs typeface="Courier New"/>
              </a:rPr>
              <a:t>expr</a:t>
            </a:r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 $CURRENTPOSY + $INCREMENTY)</a:t>
            </a: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    CURRENTPOSX=$STARTPOSX</a:t>
            </a:r>
          </a:p>
          <a:p>
            <a:endParaRPr lang="en-US" sz="1800" b="1" dirty="0">
              <a:solidFill>
                <a:srgbClr val="000090"/>
              </a:solidFill>
              <a:latin typeface="Courier New"/>
              <a:cs typeface="Courier New"/>
            </a:endParaRP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    for </a:t>
            </a:r>
            <a:r>
              <a:rPr lang="en-US" sz="1800" b="1" dirty="0" err="1">
                <a:solidFill>
                  <a:srgbClr val="000090"/>
                </a:solidFill>
                <a:latin typeface="Courier New"/>
                <a:cs typeface="Courier New"/>
              </a:rPr>
              <a:t>posx</a:t>
            </a:r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 in $(</a:t>
            </a:r>
            <a:r>
              <a:rPr lang="en-US" sz="1800" b="1" dirty="0" err="1">
                <a:solidFill>
                  <a:srgbClr val="000090"/>
                </a:solidFill>
                <a:latin typeface="Courier New"/>
                <a:cs typeface="Courier New"/>
              </a:rPr>
              <a:t>seq</a:t>
            </a:r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 50) ; do</a:t>
            </a:r>
          </a:p>
          <a:p>
            <a:endParaRPr lang="en-US" sz="1800" b="1" dirty="0">
              <a:solidFill>
                <a:srgbClr val="000090"/>
              </a:solidFill>
              <a:latin typeface="Courier New"/>
              <a:cs typeface="Courier New"/>
            </a:endParaRP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   	echo "moving to $CURRENTPOSX"</a:t>
            </a: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   	</a:t>
            </a:r>
            <a:r>
              <a:rPr lang="en-US" sz="1800" b="1" dirty="0" err="1">
                <a:solidFill>
                  <a:srgbClr val="000090"/>
                </a:solidFill>
                <a:latin typeface="Courier New"/>
                <a:cs typeface="Courier New"/>
              </a:rPr>
              <a:t>quickmove.sh</a:t>
            </a:r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 $CURRENTPOSX 1</a:t>
            </a: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   	sleep 5</a:t>
            </a:r>
          </a:p>
          <a:p>
            <a:endParaRPr lang="en-US" sz="1800" b="1" dirty="0">
              <a:solidFill>
                <a:srgbClr val="000090"/>
              </a:solidFill>
              <a:latin typeface="Courier New"/>
              <a:cs typeface="Courier New"/>
            </a:endParaRP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   	</a:t>
            </a:r>
            <a:endParaRPr lang="en-US" sz="1800" b="1" dirty="0">
              <a:solidFill>
                <a:srgbClr val="800000"/>
              </a:solidFill>
              <a:latin typeface="Courier New"/>
              <a:cs typeface="Courier New"/>
            </a:endParaRPr>
          </a:p>
          <a:p>
            <a:r>
              <a:rPr lang="en-US" sz="1800" b="1" dirty="0">
                <a:solidFill>
                  <a:srgbClr val="800000"/>
                </a:solidFill>
                <a:latin typeface="Courier New"/>
                <a:cs typeface="Courier New"/>
              </a:rPr>
              <a:t>   	</a:t>
            </a:r>
          </a:p>
          <a:p>
            <a:endParaRPr lang="en-US" sz="1800" b="1" dirty="0">
              <a:solidFill>
                <a:srgbClr val="000090"/>
              </a:solidFill>
              <a:latin typeface="Courier New"/>
              <a:cs typeface="Courier New"/>
            </a:endParaRP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	   CURRENTPOSX=$( </a:t>
            </a:r>
            <a:r>
              <a:rPr lang="en-US" sz="1800" b="1" dirty="0" err="1">
                <a:solidFill>
                  <a:srgbClr val="000090"/>
                </a:solidFill>
                <a:latin typeface="Courier New"/>
                <a:cs typeface="Courier New"/>
              </a:rPr>
              <a:t>expr</a:t>
            </a:r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 $CURRENTPOSX + $INCREMENTX)</a:t>
            </a: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    done</a:t>
            </a: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done</a:t>
            </a:r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2386806" y="3580606"/>
            <a:ext cx="2590800" cy="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009973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3072606" y="4190206"/>
            <a:ext cx="2438400" cy="30480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009973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2844006" y="5409406"/>
            <a:ext cx="2590800" cy="7620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009973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3225006" y="6247606"/>
            <a:ext cx="2514600" cy="15240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009973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3" name="Straight Arrow Connector 22"/>
          <p:cNvCxnSpPr/>
          <p:nvPr/>
        </p:nvCxnSpPr>
        <p:spPr bwMode="auto">
          <a:xfrm>
            <a:off x="1853406" y="8000206"/>
            <a:ext cx="3581400" cy="22860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009973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5" name="Straight Arrow Connector 24"/>
          <p:cNvCxnSpPr/>
          <p:nvPr/>
        </p:nvCxnSpPr>
        <p:spPr bwMode="auto">
          <a:xfrm>
            <a:off x="1320006" y="8457406"/>
            <a:ext cx="3657600" cy="7620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009973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7" name="Group 6"/>
          <p:cNvGrpSpPr/>
          <p:nvPr/>
        </p:nvGrpSpPr>
        <p:grpSpPr>
          <a:xfrm>
            <a:off x="405606" y="1066006"/>
            <a:ext cx="12344400" cy="6630115"/>
            <a:chOff x="405606" y="1218406"/>
            <a:chExt cx="12344400" cy="6630115"/>
          </a:xfrm>
        </p:grpSpPr>
        <p:sp>
          <p:nvSpPr>
            <p:cNvPr id="27" name="Text Box 2"/>
            <p:cNvSpPr txBox="1">
              <a:spLocks noChangeArrowheads="1"/>
            </p:cNvSpPr>
            <p:nvPr/>
          </p:nvSpPr>
          <p:spPr bwMode="auto">
            <a:xfrm>
              <a:off x="8101806" y="1218406"/>
              <a:ext cx="4419600" cy="9144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</p:spPr>
          <p:txBody>
            <a:bodyPr lIns="50760" tIns="50760" rIns="50760" bIns="50760"/>
            <a:lstStyle>
              <a:lvl1pPr marL="342900" indent="-338138"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1pPr>
              <a:lvl2pPr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2pPr>
              <a:lvl3pPr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3pPr>
              <a:lvl4pPr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4pPr>
              <a:lvl5pPr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5pPr>
              <a:lvl6pPr marL="25146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6pPr>
              <a:lvl7pPr marL="29718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7pPr>
              <a:lvl8pPr marL="34290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8pPr>
              <a:lvl9pPr marL="38862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9pPr>
            </a:lstStyle>
            <a:p>
              <a:pPr marL="0" indent="4763" eaLnBrk="1" hangingPunct="1">
                <a:spcBef>
                  <a:spcPts val="1963"/>
                </a:spcBef>
                <a:buClrTx/>
                <a:buFontTx/>
                <a:buNone/>
                <a:tabLst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/>
              </a:pPr>
              <a:r>
                <a:rPr lang="en-US" sz="2400" dirty="0">
                  <a:solidFill>
                    <a:srgbClr val="606060"/>
                  </a:solidFill>
                  <a:latin typeface="Arial Narrow" charset="0"/>
                </a:rPr>
                <a:t>The DAQ operation becomes an integral part of your shell environment</a:t>
              </a: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405606" y="2590006"/>
              <a:ext cx="12344400" cy="5258515"/>
              <a:chOff x="405606" y="2590006"/>
              <a:chExt cx="12344400" cy="5258515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405606" y="2590006"/>
                <a:ext cx="5257800" cy="4876800"/>
                <a:chOff x="405606" y="2590006"/>
                <a:chExt cx="5257800" cy="4876800"/>
              </a:xfrm>
            </p:grpSpPr>
            <p:grpSp>
              <p:nvGrpSpPr>
                <p:cNvPr id="3" name="Group 2"/>
                <p:cNvGrpSpPr/>
                <p:nvPr/>
              </p:nvGrpSpPr>
              <p:grpSpPr>
                <a:xfrm>
                  <a:off x="2996406" y="2894806"/>
                  <a:ext cx="2667000" cy="4495800"/>
                  <a:chOff x="2844006" y="2894806"/>
                  <a:chExt cx="2667000" cy="4495800"/>
                </a:xfrm>
              </p:grpSpPr>
              <p:cxnSp>
                <p:nvCxnSpPr>
                  <p:cNvPr id="4" name="Straight Arrow Connector 3"/>
                  <p:cNvCxnSpPr/>
                  <p:nvPr/>
                </p:nvCxnSpPr>
                <p:spPr bwMode="auto">
                  <a:xfrm>
                    <a:off x="4215606" y="2894806"/>
                    <a:ext cx="685800" cy="304800"/>
                  </a:xfrm>
                  <a:prstGeom prst="straightConnector1">
                    <a:avLst/>
                  </a:prstGeom>
                  <a:solidFill>
                    <a:srgbClr val="00B8FF"/>
                  </a:solidFill>
                  <a:ln w="38100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arrow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21" name="Straight Arrow Connector 20"/>
                  <p:cNvCxnSpPr/>
                  <p:nvPr/>
                </p:nvCxnSpPr>
                <p:spPr bwMode="auto">
                  <a:xfrm>
                    <a:off x="2844006" y="7314406"/>
                    <a:ext cx="2667000" cy="76200"/>
                  </a:xfrm>
                  <a:prstGeom prst="straightConnector1">
                    <a:avLst/>
                  </a:prstGeom>
                  <a:solidFill>
                    <a:srgbClr val="00B8FF"/>
                  </a:solidFill>
                  <a:ln w="38100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arrow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cxnSp>
            </p:grpSp>
            <p:sp>
              <p:nvSpPr>
                <p:cNvPr id="20" name="Content Placeholder 2"/>
                <p:cNvSpPr txBox="1">
                  <a:spLocks/>
                </p:cNvSpPr>
                <p:nvPr/>
              </p:nvSpPr>
              <p:spPr>
                <a:xfrm>
                  <a:off x="405606" y="2590006"/>
                  <a:ext cx="4038600" cy="4876800"/>
                </a:xfrm>
                <a:prstGeom prst="rect">
                  <a:avLst/>
                </a:prstGeom>
              </p:spPr>
              <p:txBody>
                <a:bodyPr>
                  <a:noAutofit/>
                </a:bodyPr>
                <a:lstStyle>
                  <a:lvl1pPr marL="342900" indent="-342900" algn="l" defTabSz="358775" rtl="0" eaLnBrk="0" fontAlgn="base" hangingPunct="0">
                    <a:spcBef>
                      <a:spcPts val="48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600">
                      <a:solidFill>
                        <a:srgbClr val="606060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358775" rtl="0" eaLnBrk="0" fontAlgn="base" hangingPunct="0">
                    <a:spcBef>
                      <a:spcPts val="48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600">
                      <a:solidFill>
                        <a:srgbClr val="606060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358775" rtl="0" eaLnBrk="0" fontAlgn="base" hangingPunct="0">
                    <a:spcBef>
                      <a:spcPts val="48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600">
                      <a:solidFill>
                        <a:srgbClr val="606060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358775" rtl="0" eaLnBrk="0" fontAlgn="base" hangingPunct="0">
                    <a:spcBef>
                      <a:spcPts val="48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600">
                      <a:solidFill>
                        <a:srgbClr val="606060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358775" rtl="0" eaLnBrk="0" fontAlgn="base" hangingPunct="0">
                    <a:spcBef>
                      <a:spcPts val="48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600">
                      <a:solidFill>
                        <a:srgbClr val="606060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358775" rtl="0" eaLnBrk="0" fontAlgn="base" hangingPunct="0">
                    <a:spcBef>
                      <a:spcPts val="48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600">
                      <a:solidFill>
                        <a:srgbClr val="606060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358775" rtl="0" eaLnBrk="0" fontAlgn="base" hangingPunct="0">
                    <a:spcBef>
                      <a:spcPts val="48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600">
                      <a:solidFill>
                        <a:srgbClr val="606060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358775" rtl="0" eaLnBrk="0" fontAlgn="base" hangingPunct="0">
                    <a:spcBef>
                      <a:spcPts val="48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600">
                      <a:solidFill>
                        <a:srgbClr val="606060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358775" rtl="0" eaLnBrk="0" fontAlgn="base" hangingPunct="0">
                    <a:spcBef>
                      <a:spcPts val="48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600">
                      <a:solidFill>
                        <a:srgbClr val="606060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spcBef>
                      <a:spcPts val="600"/>
                    </a:spcBef>
                  </a:pPr>
                  <a:r>
                    <a:rPr lang="en-US" sz="2400" b="1" dirty="0">
                      <a:solidFill>
                        <a:srgbClr val="800000"/>
                      </a:solidFill>
                      <a:latin typeface="Arial Narrow"/>
                    </a:rPr>
                    <a:t>Automatic end after 4000 events</a:t>
                  </a:r>
                </a:p>
                <a:p>
                  <a:pPr marL="0" indent="0">
                    <a:spcBef>
                      <a:spcPts val="600"/>
                    </a:spcBef>
                  </a:pPr>
                  <a:endParaRPr lang="en-US" sz="2400" b="1" dirty="0">
                    <a:solidFill>
                      <a:srgbClr val="800000"/>
                    </a:solidFill>
                    <a:latin typeface="Arial Narrow"/>
                  </a:endParaRPr>
                </a:p>
                <a:p>
                  <a:pPr marL="0" indent="0">
                    <a:spcBef>
                      <a:spcPts val="600"/>
                    </a:spcBef>
                  </a:pPr>
                  <a:endParaRPr lang="en-US" sz="2400" b="1" dirty="0">
                    <a:solidFill>
                      <a:srgbClr val="800000"/>
                    </a:solidFill>
                    <a:latin typeface="Arial Narrow"/>
                  </a:endParaRPr>
                </a:p>
                <a:p>
                  <a:pPr marL="0" indent="0">
                    <a:spcBef>
                      <a:spcPts val="600"/>
                    </a:spcBef>
                  </a:pPr>
                  <a:endParaRPr lang="en-US" sz="2400" b="1" dirty="0">
                    <a:solidFill>
                      <a:srgbClr val="800000"/>
                    </a:solidFill>
                    <a:latin typeface="Arial Narrow"/>
                  </a:endParaRPr>
                </a:p>
                <a:p>
                  <a:pPr marL="0" indent="0">
                    <a:spcBef>
                      <a:spcPts val="600"/>
                    </a:spcBef>
                  </a:pPr>
                  <a:r>
                    <a:rPr lang="en-US" sz="2400" b="1" dirty="0">
                      <a:solidFill>
                        <a:srgbClr val="800000"/>
                      </a:solidFill>
                      <a:latin typeface="Arial Narrow"/>
                    </a:rPr>
                    <a:t>      </a:t>
                  </a:r>
                </a:p>
                <a:p>
                  <a:pPr marL="0" indent="0">
                    <a:spcBef>
                      <a:spcPts val="600"/>
                    </a:spcBef>
                  </a:pPr>
                  <a:endParaRPr lang="en-US" sz="2400" b="1" dirty="0">
                    <a:solidFill>
                      <a:srgbClr val="800000"/>
                    </a:solidFill>
                    <a:latin typeface="Arial Narrow"/>
                  </a:endParaRPr>
                </a:p>
                <a:p>
                  <a:pPr marL="0" indent="0">
                    <a:spcBef>
                      <a:spcPts val="600"/>
                    </a:spcBef>
                  </a:pPr>
                  <a:r>
                    <a:rPr lang="en-US" sz="2400" b="1" dirty="0">
                      <a:solidFill>
                        <a:srgbClr val="800000"/>
                      </a:solidFill>
                      <a:latin typeface="Arial Narrow"/>
                    </a:rPr>
                    <a:t>	</a:t>
                  </a:r>
                </a:p>
                <a:p>
                  <a:pPr marL="0" indent="0">
                    <a:spcBef>
                      <a:spcPts val="600"/>
                    </a:spcBef>
                  </a:pPr>
                  <a:endParaRPr lang="en-US" sz="2400" b="1" dirty="0">
                    <a:solidFill>
                      <a:srgbClr val="800000"/>
                    </a:solidFill>
                    <a:latin typeface="Arial Narrow"/>
                  </a:endParaRPr>
                </a:p>
                <a:p>
                  <a:pPr marL="0" indent="0">
                    <a:spcBef>
                      <a:spcPts val="600"/>
                    </a:spcBef>
                  </a:pPr>
                  <a:r>
                    <a:rPr lang="en-US" sz="2400" b="1" dirty="0">
                      <a:solidFill>
                        <a:srgbClr val="800000"/>
                      </a:solidFill>
                      <a:latin typeface="Arial Narrow"/>
                    </a:rPr>
                    <a:t>		</a:t>
                  </a:r>
                </a:p>
                <a:p>
                  <a:pPr marL="0" indent="0">
                    <a:spcBef>
                      <a:spcPts val="600"/>
                    </a:spcBef>
                  </a:pPr>
                  <a:endParaRPr lang="en-US" sz="2400" b="1" dirty="0">
                    <a:solidFill>
                      <a:srgbClr val="800000"/>
                    </a:solidFill>
                    <a:latin typeface="Arial Narrow"/>
                  </a:endParaRPr>
                </a:p>
                <a:p>
                  <a:pPr marL="0" indent="0">
                    <a:spcBef>
                      <a:spcPts val="600"/>
                    </a:spcBef>
                  </a:pPr>
                  <a:r>
                    <a:rPr lang="en-US" sz="2400" b="1" dirty="0">
                      <a:solidFill>
                        <a:srgbClr val="800000"/>
                      </a:solidFill>
                      <a:latin typeface="Arial Narrow"/>
                    </a:rPr>
                    <a:t>		start the DAQ</a:t>
                  </a:r>
                </a:p>
                <a:p>
                  <a:pPr marL="0" indent="0">
                    <a:spcBef>
                      <a:spcPts val="600"/>
                    </a:spcBef>
                  </a:pPr>
                  <a:endParaRPr lang="en-US" sz="2400" b="1" dirty="0">
                    <a:solidFill>
                      <a:srgbClr val="800000"/>
                    </a:solidFill>
                    <a:latin typeface="Arial Narrow"/>
                  </a:endParaRPr>
                </a:p>
              </p:txBody>
            </p:sp>
          </p:grpSp>
          <p:sp>
            <p:nvSpPr>
              <p:cNvPr id="22" name="Rectangle 21"/>
              <p:cNvSpPr/>
              <p:nvPr/>
            </p:nvSpPr>
            <p:spPr>
              <a:xfrm>
                <a:off x="4988415" y="3047206"/>
                <a:ext cx="7761591" cy="48013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b="1" dirty="0" err="1">
                    <a:solidFill>
                      <a:srgbClr val="800000"/>
                    </a:solidFill>
                    <a:latin typeface="Courier New"/>
                    <a:cs typeface="Courier New"/>
                  </a:rPr>
                  <a:t>rcdaq_client</a:t>
                </a:r>
                <a:r>
                  <a:rPr lang="en-US" sz="1800" b="1" dirty="0">
                    <a:solidFill>
                      <a:srgbClr val="800000"/>
                    </a:solidFill>
                    <a:latin typeface="Courier New"/>
                    <a:cs typeface="Courier New"/>
                  </a:rPr>
                  <a:t> </a:t>
                </a:r>
                <a:r>
                  <a:rPr lang="en-US" sz="1800" b="1" dirty="0" err="1">
                    <a:solidFill>
                      <a:srgbClr val="800000"/>
                    </a:solidFill>
                    <a:latin typeface="Courier New"/>
                    <a:cs typeface="Courier New"/>
                  </a:rPr>
                  <a:t>daq_set_maxevents</a:t>
                </a:r>
                <a:r>
                  <a:rPr lang="en-US" sz="1800" b="1" dirty="0">
                    <a:solidFill>
                      <a:srgbClr val="800000"/>
                    </a:solidFill>
                    <a:latin typeface="Courier New"/>
                    <a:cs typeface="Courier New"/>
                  </a:rPr>
                  <a:t> 4000</a:t>
                </a:r>
              </a:p>
              <a:p>
                <a:endParaRPr lang="en-US" sz="1800" b="1" dirty="0">
                  <a:solidFill>
                    <a:srgbClr val="800000"/>
                  </a:solidFill>
                  <a:latin typeface="Courier New"/>
                  <a:cs typeface="Courier New"/>
                </a:endParaRPr>
              </a:p>
              <a:p>
                <a:endParaRPr lang="en-US" sz="1800" b="1" dirty="0">
                  <a:solidFill>
                    <a:srgbClr val="800000"/>
                  </a:solidFill>
                  <a:latin typeface="Courier New"/>
                  <a:cs typeface="Courier New"/>
                </a:endParaRPr>
              </a:p>
              <a:p>
                <a:endParaRPr lang="en-US" sz="1800" b="1" dirty="0">
                  <a:solidFill>
                    <a:srgbClr val="800000"/>
                  </a:solidFill>
                  <a:latin typeface="Courier New"/>
                  <a:cs typeface="Courier New"/>
                </a:endParaRPr>
              </a:p>
              <a:p>
                <a:endParaRPr lang="en-US" sz="1800" b="1" dirty="0">
                  <a:solidFill>
                    <a:srgbClr val="800000"/>
                  </a:solidFill>
                  <a:latin typeface="Courier New"/>
                  <a:cs typeface="Courier New"/>
                </a:endParaRPr>
              </a:p>
              <a:p>
                <a:endParaRPr lang="en-US" sz="1800" b="1" dirty="0">
                  <a:solidFill>
                    <a:srgbClr val="800000"/>
                  </a:solidFill>
                  <a:latin typeface="Courier New"/>
                  <a:cs typeface="Courier New"/>
                </a:endParaRPr>
              </a:p>
              <a:p>
                <a:endParaRPr lang="en-US" sz="1800" b="1" dirty="0">
                  <a:solidFill>
                    <a:srgbClr val="800000"/>
                  </a:solidFill>
                  <a:latin typeface="Courier New"/>
                  <a:cs typeface="Courier New"/>
                </a:endParaRPr>
              </a:p>
              <a:p>
                <a:endParaRPr lang="en-US" sz="1800" b="1" dirty="0">
                  <a:solidFill>
                    <a:srgbClr val="800000"/>
                  </a:solidFill>
                  <a:latin typeface="Courier New"/>
                  <a:cs typeface="Courier New"/>
                </a:endParaRPr>
              </a:p>
              <a:p>
                <a:endParaRPr lang="en-US" sz="1800" b="1" dirty="0">
                  <a:solidFill>
                    <a:srgbClr val="800000"/>
                  </a:solidFill>
                  <a:latin typeface="Courier New"/>
                  <a:cs typeface="Courier New"/>
                </a:endParaRPr>
              </a:p>
              <a:p>
                <a:endParaRPr lang="en-US" sz="1800" b="1" dirty="0">
                  <a:solidFill>
                    <a:srgbClr val="800000"/>
                  </a:solidFill>
                  <a:latin typeface="Courier New"/>
                  <a:cs typeface="Courier New"/>
                </a:endParaRPr>
              </a:p>
              <a:p>
                <a:endParaRPr lang="en-US" sz="1800" b="1" dirty="0">
                  <a:solidFill>
                    <a:srgbClr val="800000"/>
                  </a:solidFill>
                  <a:latin typeface="Courier New"/>
                  <a:cs typeface="Courier New"/>
                </a:endParaRPr>
              </a:p>
              <a:p>
                <a:endParaRPr lang="en-US" sz="1800" b="1" dirty="0">
                  <a:solidFill>
                    <a:srgbClr val="800000"/>
                  </a:solidFill>
                  <a:latin typeface="Courier New"/>
                  <a:cs typeface="Courier New"/>
                </a:endParaRPr>
              </a:p>
              <a:p>
                <a:endParaRPr lang="en-US" sz="1800" b="1" dirty="0">
                  <a:solidFill>
                    <a:srgbClr val="000090"/>
                  </a:solidFill>
                  <a:latin typeface="Courier New"/>
                  <a:cs typeface="Courier New"/>
                </a:endParaRPr>
              </a:p>
              <a:p>
                <a:endParaRPr lang="en-US" sz="1800" b="1" dirty="0">
                  <a:solidFill>
                    <a:srgbClr val="000090"/>
                  </a:solidFill>
                  <a:latin typeface="Courier New"/>
                  <a:cs typeface="Courier New"/>
                </a:endParaRPr>
              </a:p>
              <a:p>
                <a:r>
                  <a:rPr lang="en-US" sz="1800" b="1" dirty="0">
                    <a:solidFill>
                      <a:srgbClr val="000090"/>
                    </a:solidFill>
                    <a:latin typeface="Courier New"/>
                    <a:cs typeface="Courier New"/>
                  </a:rPr>
                  <a:t>   	</a:t>
                </a:r>
              </a:p>
              <a:p>
                <a:r>
                  <a:rPr lang="en-US" sz="1800" b="1" dirty="0">
                    <a:solidFill>
                      <a:srgbClr val="000090"/>
                    </a:solidFill>
                    <a:latin typeface="Courier New"/>
                    <a:cs typeface="Courier New"/>
                  </a:rPr>
                  <a:t>     </a:t>
                </a:r>
                <a:r>
                  <a:rPr lang="en-US" sz="1800" b="1" dirty="0" err="1">
                    <a:solidFill>
                      <a:srgbClr val="800000"/>
                    </a:solidFill>
                    <a:latin typeface="Courier New"/>
                    <a:cs typeface="Courier New"/>
                  </a:rPr>
                  <a:t>rcdaq_client</a:t>
                </a:r>
                <a:r>
                  <a:rPr lang="en-US" sz="1800" b="1" dirty="0">
                    <a:solidFill>
                      <a:srgbClr val="800000"/>
                    </a:solidFill>
                    <a:latin typeface="Courier New"/>
                    <a:cs typeface="Courier New"/>
                  </a:rPr>
                  <a:t> </a:t>
                </a:r>
                <a:r>
                  <a:rPr lang="en-US" sz="1800" b="1" dirty="0" err="1">
                    <a:solidFill>
                      <a:srgbClr val="800000"/>
                    </a:solidFill>
                    <a:latin typeface="Courier New"/>
                    <a:cs typeface="Courier New"/>
                  </a:rPr>
                  <a:t>daq_begin</a:t>
                </a:r>
                <a:endParaRPr lang="en-US" sz="1800" b="1" dirty="0">
                  <a:solidFill>
                    <a:srgbClr val="800000"/>
                  </a:solidFill>
                  <a:latin typeface="Courier New"/>
                  <a:cs typeface="Courier New"/>
                </a:endParaRPr>
              </a:p>
              <a:p>
                <a:r>
                  <a:rPr lang="en-US" sz="1800" b="1" dirty="0">
                    <a:solidFill>
                      <a:srgbClr val="800000"/>
                    </a:solidFill>
                    <a:latin typeface="Courier New"/>
                    <a:cs typeface="Courier New"/>
                  </a:rPr>
                  <a:t>   	</a:t>
                </a:r>
                <a:r>
                  <a:rPr lang="en-US" sz="1800" b="1" dirty="0" err="1">
                    <a:solidFill>
                      <a:srgbClr val="800000"/>
                    </a:solidFill>
                    <a:latin typeface="Courier New"/>
                    <a:cs typeface="Courier New"/>
                  </a:rPr>
                  <a:t>wait_for_run_end.sh</a:t>
                </a:r>
                <a:endParaRPr lang="en-US" sz="1800" b="1" dirty="0">
                  <a:solidFill>
                    <a:srgbClr val="800000"/>
                  </a:solidFill>
                  <a:latin typeface="Courier New"/>
                  <a:cs typeface="Courier New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892670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There’s more…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14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D8EA6B0-3A84-EE4B-BDD0-465D3A164E47}"/>
              </a:ext>
            </a:extLst>
          </p:cNvPr>
          <p:cNvSpPr txBox="1">
            <a:spLocks/>
          </p:cNvSpPr>
          <p:nvPr/>
        </p:nvSpPr>
        <p:spPr>
          <a:xfrm>
            <a:off x="279002" y="2590006"/>
            <a:ext cx="12445207" cy="206256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</a:pPr>
            <a:r>
              <a:rPr lang="en-US" sz="2800" dirty="0">
                <a:latin typeface="Arial Narrow"/>
              </a:rPr>
              <a:t>We also added more things to this RCDAQ setup to make the next-day analysis super-easy.</a:t>
            </a:r>
          </a:p>
          <a:p>
            <a:pPr marL="0" indent="0">
              <a:spcBef>
                <a:spcPts val="600"/>
              </a:spcBef>
            </a:pPr>
            <a:r>
              <a:rPr lang="en-US" sz="2800" dirty="0">
                <a:latin typeface="Arial Narrow"/>
              </a:rPr>
              <a:t>I first need to explain a few things, we get back to this later.  </a:t>
            </a:r>
          </a:p>
          <a:p>
            <a:pPr marL="0" indent="0">
              <a:spcBef>
                <a:spcPts val="600"/>
              </a:spcBef>
            </a:pPr>
            <a:endParaRPr lang="en-US" sz="2800" dirty="0"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899629472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558006" y="431006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The RCDAQ client-server concept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481" y="5618956"/>
            <a:ext cx="771525" cy="115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144" y="5852319"/>
            <a:ext cx="749300" cy="115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994" y="5874543"/>
            <a:ext cx="933450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5066506" y="4409281"/>
            <a:ext cx="4033838" cy="1430338"/>
          </a:xfrm>
          <a:prstGeom prst="rect">
            <a:avLst/>
          </a:prstGeom>
          <a:solidFill>
            <a:srgbClr val="99CCFF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dirty="0">
                <a:solidFill>
                  <a:srgbClr val="000000"/>
                </a:solidFill>
              </a:rPr>
              <a:t>RCDAQ server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5358606" y="5536406"/>
            <a:ext cx="3057523" cy="31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1500" b="1" dirty="0"/>
              <a:t>PCIe                     Network                 USB </a:t>
            </a: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7898606" y="6747669"/>
            <a:ext cx="965200" cy="914400"/>
          </a:xfrm>
          <a:prstGeom prst="rect">
            <a:avLst/>
          </a:prstGeom>
          <a:solidFill>
            <a:srgbClr val="355E00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>
                <a:solidFill>
                  <a:srgbClr val="FFFF00"/>
                </a:solidFill>
              </a:rPr>
              <a:t>Hardware</a:t>
            </a: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6679406" y="6747669"/>
            <a:ext cx="965200" cy="914400"/>
          </a:xfrm>
          <a:prstGeom prst="rect">
            <a:avLst/>
          </a:prstGeom>
          <a:solidFill>
            <a:srgbClr val="355E00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>
                <a:solidFill>
                  <a:srgbClr val="FFFF00"/>
                </a:solidFill>
              </a:rPr>
              <a:t>Hardware</a:t>
            </a: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5231606" y="6857206"/>
            <a:ext cx="965200" cy="914400"/>
          </a:xfrm>
          <a:prstGeom prst="rect">
            <a:avLst/>
          </a:prstGeom>
          <a:solidFill>
            <a:srgbClr val="355E00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>
                <a:solidFill>
                  <a:srgbClr val="FFFF00"/>
                </a:solidFill>
              </a:rPr>
              <a:t>Hardware</a:t>
            </a:r>
          </a:p>
        </p:txBody>
      </p:sp>
      <p:grpSp>
        <p:nvGrpSpPr>
          <p:cNvPr id="15" name="Group 11"/>
          <p:cNvGrpSpPr>
            <a:grpSpLocks/>
          </p:cNvGrpSpPr>
          <p:nvPr/>
        </p:nvGrpSpPr>
        <p:grpSpPr bwMode="auto">
          <a:xfrm>
            <a:off x="8131969" y="2567781"/>
            <a:ext cx="2170112" cy="1089025"/>
            <a:chOff x="3541" y="934"/>
            <a:chExt cx="1367" cy="686"/>
          </a:xfrm>
        </p:grpSpPr>
        <p:sp>
          <p:nvSpPr>
            <p:cNvPr id="16" name="Rectangle 12"/>
            <p:cNvSpPr>
              <a:spLocks noChangeArrowheads="1"/>
            </p:cNvSpPr>
            <p:nvPr/>
          </p:nvSpPr>
          <p:spPr bwMode="auto">
            <a:xfrm>
              <a:off x="3541" y="934"/>
              <a:ext cx="1367" cy="686"/>
            </a:xfrm>
            <a:prstGeom prst="rect">
              <a:avLst/>
            </a:prstGeom>
            <a:solidFill>
              <a:srgbClr val="EB613D"/>
            </a:solidFill>
            <a:ln w="9360" cap="sq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/>
            <a:lstStyle/>
            <a:p>
              <a:pPr algn="ct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800" dirty="0">
                  <a:solidFill>
                    <a:srgbClr val="000000"/>
                  </a:solidFill>
                </a:rPr>
                <a:t>RCDAQ Client</a:t>
              </a:r>
            </a:p>
          </p:txBody>
        </p:sp>
        <p:sp>
          <p:nvSpPr>
            <p:cNvPr id="17" name="Text Box 13"/>
            <p:cNvSpPr txBox="1">
              <a:spLocks noChangeArrowheads="1"/>
            </p:cNvSpPr>
            <p:nvPr/>
          </p:nvSpPr>
          <p:spPr bwMode="auto">
            <a:xfrm>
              <a:off x="3811" y="1289"/>
              <a:ext cx="841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5pPr>
              <a:lvl6pPr marL="25146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6pPr>
              <a:lvl7pPr marL="29718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7pPr>
              <a:lvl8pPr marL="34290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8pPr>
              <a:lvl9pPr marL="38862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9pPr>
            </a:lstStyle>
            <a:p>
              <a:pPr>
                <a:buClrTx/>
                <a:buFontTx/>
                <a:buNone/>
              </a:pPr>
              <a:endParaRPr lang="en-US" sz="1500" b="1"/>
            </a:p>
            <a:p>
              <a:pPr>
                <a:buClrTx/>
                <a:buFontTx/>
                <a:buNone/>
              </a:pPr>
              <a:r>
                <a:rPr lang="en-US" sz="1500" b="1"/>
                <a:t>Command line</a:t>
              </a:r>
            </a:p>
          </p:txBody>
        </p:sp>
      </p:grpSp>
      <p:pic>
        <p:nvPicPr>
          <p:cNvPr id="18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406" y="3360407"/>
            <a:ext cx="1800225" cy="170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19" name="Group 15"/>
          <p:cNvGrpSpPr>
            <a:grpSpLocks/>
          </p:cNvGrpSpPr>
          <p:nvPr/>
        </p:nvGrpSpPr>
        <p:grpSpPr bwMode="auto">
          <a:xfrm>
            <a:off x="9284494" y="3467894"/>
            <a:ext cx="2170112" cy="1089025"/>
            <a:chOff x="4267" y="1501"/>
            <a:chExt cx="1367" cy="686"/>
          </a:xfrm>
        </p:grpSpPr>
        <p:sp>
          <p:nvSpPr>
            <p:cNvPr id="20" name="Rectangle 16"/>
            <p:cNvSpPr>
              <a:spLocks noChangeArrowheads="1"/>
            </p:cNvSpPr>
            <p:nvPr/>
          </p:nvSpPr>
          <p:spPr bwMode="auto">
            <a:xfrm>
              <a:off x="4267" y="1501"/>
              <a:ext cx="1367" cy="686"/>
            </a:xfrm>
            <a:prstGeom prst="rect">
              <a:avLst/>
            </a:prstGeom>
            <a:solidFill>
              <a:srgbClr val="EB613D"/>
            </a:solidFill>
            <a:ln w="9360" cap="sq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/>
            <a:lstStyle/>
            <a:p>
              <a:pPr algn="ct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800" dirty="0">
                  <a:solidFill>
                    <a:srgbClr val="000000"/>
                  </a:solidFill>
                </a:rPr>
                <a:t>RCDAQ Client</a:t>
              </a:r>
            </a:p>
          </p:txBody>
        </p:sp>
        <p:sp>
          <p:nvSpPr>
            <p:cNvPr id="21" name="Text Box 17"/>
            <p:cNvSpPr txBox="1">
              <a:spLocks noChangeArrowheads="1"/>
            </p:cNvSpPr>
            <p:nvPr/>
          </p:nvSpPr>
          <p:spPr bwMode="auto">
            <a:xfrm>
              <a:off x="4537" y="1855"/>
              <a:ext cx="841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5pPr>
              <a:lvl6pPr marL="25146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6pPr>
              <a:lvl7pPr marL="29718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7pPr>
              <a:lvl8pPr marL="34290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8pPr>
              <a:lvl9pPr marL="38862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9pPr>
            </a:lstStyle>
            <a:p>
              <a:pPr>
                <a:buClrTx/>
                <a:buFontTx/>
                <a:buNone/>
              </a:pPr>
              <a:endParaRPr lang="en-US" sz="1500" b="1" dirty="0"/>
            </a:p>
            <a:p>
              <a:pPr>
                <a:buClrTx/>
                <a:buFontTx/>
                <a:buNone/>
              </a:pPr>
              <a:r>
                <a:rPr lang="en-US" sz="1500" b="1" dirty="0"/>
                <a:t>Command line</a:t>
              </a:r>
            </a:p>
          </p:txBody>
        </p:sp>
      </p:grpSp>
      <p:sp>
        <p:nvSpPr>
          <p:cNvPr id="22" name="Rectangle 18"/>
          <p:cNvSpPr>
            <a:spLocks noChangeArrowheads="1"/>
          </p:cNvSpPr>
          <p:nvPr/>
        </p:nvSpPr>
        <p:spPr bwMode="auto">
          <a:xfrm>
            <a:off x="5809456" y="2531269"/>
            <a:ext cx="2178050" cy="1096962"/>
          </a:xfrm>
          <a:prstGeom prst="rect">
            <a:avLst/>
          </a:prstGeom>
          <a:solidFill>
            <a:srgbClr val="EB613D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dirty="0">
                <a:solidFill>
                  <a:srgbClr val="000000"/>
                </a:solidFill>
              </a:rPr>
              <a:t>RCDAQ Client</a:t>
            </a:r>
          </a:p>
        </p:txBody>
      </p:sp>
      <p:sp>
        <p:nvSpPr>
          <p:cNvPr id="23" name="Text Box 19"/>
          <p:cNvSpPr txBox="1">
            <a:spLocks noChangeArrowheads="1"/>
          </p:cNvSpPr>
          <p:nvPr/>
        </p:nvSpPr>
        <p:spPr bwMode="auto">
          <a:xfrm>
            <a:off x="6561931" y="3094831"/>
            <a:ext cx="13430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>
              <a:buClrTx/>
              <a:buFontTx/>
              <a:buNone/>
            </a:pPr>
            <a:endParaRPr lang="en-US" sz="1500" b="1" dirty="0"/>
          </a:p>
          <a:p>
            <a:pPr>
              <a:buClrTx/>
              <a:buFontTx/>
              <a:buNone/>
            </a:pPr>
            <a:r>
              <a:rPr lang="en-US" sz="1500" b="1" dirty="0"/>
              <a:t>scripts</a:t>
            </a:r>
          </a:p>
        </p:txBody>
      </p:sp>
      <p:pic>
        <p:nvPicPr>
          <p:cNvPr id="24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206" y="2210974"/>
            <a:ext cx="1798638" cy="1703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5" name="Line 21"/>
          <p:cNvSpPr>
            <a:spLocks noChangeShapeType="1"/>
          </p:cNvSpPr>
          <p:nvPr/>
        </p:nvSpPr>
        <p:spPr bwMode="auto">
          <a:xfrm>
            <a:off x="6807994" y="3628231"/>
            <a:ext cx="1587" cy="781050"/>
          </a:xfrm>
          <a:prstGeom prst="line">
            <a:avLst/>
          </a:prstGeom>
          <a:noFill/>
          <a:ln w="36720" cap="sq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22"/>
          <p:cNvSpPr>
            <a:spLocks noChangeShapeType="1"/>
          </p:cNvSpPr>
          <p:nvPr/>
        </p:nvSpPr>
        <p:spPr bwMode="auto">
          <a:xfrm flipH="1">
            <a:off x="7165181" y="3628231"/>
            <a:ext cx="1198563" cy="781050"/>
          </a:xfrm>
          <a:prstGeom prst="line">
            <a:avLst/>
          </a:prstGeom>
          <a:noFill/>
          <a:ln w="36720" cap="sq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Line 23"/>
          <p:cNvSpPr>
            <a:spLocks noChangeShapeType="1"/>
          </p:cNvSpPr>
          <p:nvPr/>
        </p:nvSpPr>
        <p:spPr bwMode="auto">
          <a:xfrm>
            <a:off x="5453856" y="3579019"/>
            <a:ext cx="896938" cy="831850"/>
          </a:xfrm>
          <a:prstGeom prst="line">
            <a:avLst/>
          </a:prstGeom>
          <a:noFill/>
          <a:ln w="36720" cap="sq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24"/>
          <p:cNvSpPr>
            <a:spLocks noChangeShapeType="1"/>
          </p:cNvSpPr>
          <p:nvPr/>
        </p:nvSpPr>
        <p:spPr bwMode="auto">
          <a:xfrm flipH="1">
            <a:off x="7806531" y="3844131"/>
            <a:ext cx="1530350" cy="565150"/>
          </a:xfrm>
          <a:prstGeom prst="line">
            <a:avLst/>
          </a:prstGeom>
          <a:noFill/>
          <a:ln w="36720" cap="sq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25"/>
          <p:cNvSpPr>
            <a:spLocks noChangeShapeType="1"/>
          </p:cNvSpPr>
          <p:nvPr/>
        </p:nvSpPr>
        <p:spPr bwMode="auto">
          <a:xfrm>
            <a:off x="4791869" y="4060031"/>
            <a:ext cx="1009650" cy="349250"/>
          </a:xfrm>
          <a:prstGeom prst="line">
            <a:avLst/>
          </a:prstGeom>
          <a:noFill/>
          <a:ln w="36720" cap="sq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Text Box 26"/>
          <p:cNvSpPr txBox="1">
            <a:spLocks noChangeArrowheads="1"/>
          </p:cNvSpPr>
          <p:nvPr/>
        </p:nvSpPr>
        <p:spPr bwMode="auto">
          <a:xfrm>
            <a:off x="6661944" y="3596481"/>
            <a:ext cx="1196975" cy="69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 algn="ctr">
              <a:lnSpc>
                <a:spcPct val="110000"/>
              </a:lnSpc>
              <a:spcBef>
                <a:spcPts val="750"/>
              </a:spcBef>
              <a:buClrTx/>
              <a:buFontTx/>
              <a:buNone/>
            </a:pPr>
            <a:r>
              <a:rPr lang="en-GB" sz="1800" b="1" dirty="0">
                <a:solidFill>
                  <a:srgbClr val="0000FF"/>
                </a:solidFill>
                <a:latin typeface="Arial Narrow" charset="0"/>
              </a:rPr>
              <a:t>RPC Protocol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45269" y="5382960"/>
            <a:ext cx="4648199" cy="138499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Arial Narrow" charset="0"/>
              </a:rPr>
              <a:t>This allows an arbitrary number of processes to interact with RCDAQ concurrently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15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BE0B096-E733-A5B4-C350-925884C56AE7}"/>
              </a:ext>
            </a:extLst>
          </p:cNvPr>
          <p:cNvSpPr/>
          <p:nvPr/>
        </p:nvSpPr>
        <p:spPr>
          <a:xfrm>
            <a:off x="3148807" y="7823858"/>
            <a:ext cx="8729662" cy="1631216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Arial Narrow" charset="0"/>
              </a:rPr>
              <a:t>These are the 3 fundamental ways for data to get into a PC –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/>
                </a:solidFill>
                <a:latin typeface="Arial Narrow" charset="0"/>
              </a:rPr>
              <a:t>PCIExpress</a:t>
            </a:r>
            <a:endParaRPr lang="en-US" sz="2400" dirty="0">
              <a:solidFill>
                <a:schemeClr val="tx1"/>
              </a:solidFill>
              <a:latin typeface="Arial Narrow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Network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USB </a:t>
            </a:r>
            <a:endParaRPr lang="en-US" sz="2800" dirty="0">
              <a:solidFill>
                <a:schemeClr val="tx1"/>
              </a:solidFill>
              <a:latin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6537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Some workhorse devices implemented in RCDAQ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54063" y="7935265"/>
            <a:ext cx="113101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Arial Narrow" charset="0"/>
              </a:rPr>
              <a:t>There are </a:t>
            </a:r>
            <a:r>
              <a:rPr lang="en-US" sz="2800" i="1" dirty="0">
                <a:solidFill>
                  <a:schemeClr val="tx1"/>
                </a:solidFill>
                <a:latin typeface="Arial Narrow" charset="0"/>
              </a:rPr>
              <a:t>many</a:t>
            </a:r>
            <a:r>
              <a:rPr lang="en-US" sz="2800" dirty="0">
                <a:solidFill>
                  <a:schemeClr val="tx1"/>
                </a:solidFill>
                <a:latin typeface="Arial Narrow" charset="0"/>
              </a:rPr>
              <a:t> more not shown (all told, there are plugins for about 60)</a:t>
            </a:r>
          </a:p>
          <a:p>
            <a:r>
              <a:rPr lang="en-US" sz="2800" dirty="0">
                <a:solidFill>
                  <a:schemeClr val="tx1"/>
                </a:solidFill>
                <a:latin typeface="Arial Narrow" charset="0"/>
              </a:rPr>
              <a:t>Many devices that you can often find in your institute already, or in the CAEN catalog</a:t>
            </a:r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16</a:t>
            </a:fld>
            <a:endParaRPr lang="en-US" dirty="0"/>
          </a:p>
        </p:txBody>
      </p:sp>
      <p:pic>
        <p:nvPicPr>
          <p:cNvPr id="4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194" y="2805906"/>
            <a:ext cx="771525" cy="115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981" y="3004343"/>
            <a:ext cx="749300" cy="115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8" name="Rectangle 6"/>
          <p:cNvSpPr>
            <a:spLocks noChangeArrowheads="1"/>
          </p:cNvSpPr>
          <p:nvPr/>
        </p:nvSpPr>
        <p:spPr bwMode="auto">
          <a:xfrm>
            <a:off x="786606" y="2261393"/>
            <a:ext cx="10591792" cy="730250"/>
          </a:xfrm>
          <a:prstGeom prst="rect">
            <a:avLst/>
          </a:prstGeom>
          <a:solidFill>
            <a:srgbClr val="99CCFF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dirty="0">
                <a:solidFill>
                  <a:srgbClr val="000000"/>
                </a:solidFill>
              </a:rPr>
              <a:t>RCDAQ</a:t>
            </a:r>
          </a:p>
        </p:txBody>
      </p:sp>
      <p:sp>
        <p:nvSpPr>
          <p:cNvPr id="49" name="Text Box 12"/>
          <p:cNvSpPr txBox="1">
            <a:spLocks noChangeArrowheads="1"/>
          </p:cNvSpPr>
          <p:nvPr/>
        </p:nvSpPr>
        <p:spPr bwMode="auto">
          <a:xfrm>
            <a:off x="1034059" y="7162006"/>
            <a:ext cx="23622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 algn="ctr">
              <a:lnSpc>
                <a:spcPct val="110000"/>
              </a:lnSpc>
              <a:spcBef>
                <a:spcPts val="750"/>
              </a:spcBef>
              <a:buClrTx/>
              <a:buFontTx/>
              <a:buNone/>
            </a:pPr>
            <a:r>
              <a:rPr lang="en-GB" sz="2000" b="1" dirty="0">
                <a:solidFill>
                  <a:schemeClr val="tx1"/>
                </a:solidFill>
                <a:latin typeface="Arial Narrow" charset="0"/>
              </a:rPr>
              <a:t>FELIX Card</a:t>
            </a:r>
          </a:p>
        </p:txBody>
      </p:sp>
      <p:pic>
        <p:nvPicPr>
          <p:cNvPr id="50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027" y="3974306"/>
            <a:ext cx="2542490" cy="152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1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914" y="5461793"/>
            <a:ext cx="2570292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2" name="Text Box 15"/>
          <p:cNvSpPr txBox="1">
            <a:spLocks noChangeArrowheads="1"/>
          </p:cNvSpPr>
          <p:nvPr/>
        </p:nvSpPr>
        <p:spPr bwMode="auto">
          <a:xfrm>
            <a:off x="9189114" y="6704806"/>
            <a:ext cx="2362200" cy="1062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 algn="ctr">
              <a:lnSpc>
                <a:spcPct val="110000"/>
              </a:lnSpc>
              <a:spcBef>
                <a:spcPts val="750"/>
              </a:spcBef>
              <a:buClrTx/>
              <a:buFontTx/>
              <a:buNone/>
            </a:pPr>
            <a:r>
              <a:rPr lang="en-GB" sz="2000" b="1" dirty="0">
                <a:latin typeface="Arial Narrow" charset="0"/>
              </a:rPr>
              <a:t>DRS4 </a:t>
            </a:r>
            <a:r>
              <a:rPr lang="en-GB" sz="2000" b="1" dirty="0" err="1">
                <a:latin typeface="Arial Narrow" charset="0"/>
              </a:rPr>
              <a:t>Eval</a:t>
            </a:r>
            <a:r>
              <a:rPr lang="en-GB" sz="2000" b="1" dirty="0">
                <a:latin typeface="Arial Narrow" charset="0"/>
              </a:rPr>
              <a:t> board</a:t>
            </a:r>
          </a:p>
          <a:p>
            <a:pPr algn="ctr">
              <a:lnSpc>
                <a:spcPct val="110000"/>
              </a:lnSpc>
              <a:spcBef>
                <a:spcPts val="750"/>
              </a:spcBef>
              <a:buClrTx/>
              <a:buFontTx/>
              <a:buNone/>
            </a:pPr>
            <a:r>
              <a:rPr lang="en-GB" sz="2000" b="1" dirty="0">
                <a:latin typeface="Arial Narrow" charset="0"/>
              </a:rPr>
              <a:t>“USB Oscilloscope”</a:t>
            </a:r>
          </a:p>
        </p:txBody>
      </p:sp>
      <p:pic>
        <p:nvPicPr>
          <p:cNvPr id="53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3" t="14989" r="25032"/>
          <a:stretch>
            <a:fillRect/>
          </a:stretch>
        </p:blipFill>
        <p:spPr bwMode="auto">
          <a:xfrm>
            <a:off x="5469731" y="3907630"/>
            <a:ext cx="3241675" cy="2054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l="10013" t="14989" r="2503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4" name="Text Box 17"/>
          <p:cNvSpPr txBox="1">
            <a:spLocks noChangeArrowheads="1"/>
          </p:cNvSpPr>
          <p:nvPr/>
        </p:nvSpPr>
        <p:spPr bwMode="auto">
          <a:xfrm>
            <a:off x="5480844" y="6047580"/>
            <a:ext cx="2011362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>
              <a:lnSpc>
                <a:spcPct val="110000"/>
              </a:lnSpc>
              <a:spcBef>
                <a:spcPts val="750"/>
              </a:spcBef>
              <a:buClrTx/>
              <a:buFontTx/>
              <a:buNone/>
            </a:pPr>
            <a:r>
              <a:rPr lang="en-GB" sz="2000" b="1" dirty="0">
                <a:latin typeface="Arial Narrow" charset="0"/>
              </a:rPr>
              <a:t>The CERN RD51 SRS System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8"/>
          <a:srcRect l="33341" r="31994"/>
          <a:stretch/>
        </p:blipFill>
        <p:spPr>
          <a:xfrm>
            <a:off x="3536918" y="3556793"/>
            <a:ext cx="1135888" cy="3276600"/>
          </a:xfrm>
          <a:prstGeom prst="rect">
            <a:avLst/>
          </a:prstGeom>
        </p:spPr>
      </p:pic>
      <p:cxnSp>
        <p:nvCxnSpPr>
          <p:cNvPr id="56" name="Straight Connector 55"/>
          <p:cNvCxnSpPr/>
          <p:nvPr/>
        </p:nvCxnSpPr>
        <p:spPr bwMode="auto">
          <a:xfrm flipV="1">
            <a:off x="4139406" y="3023393"/>
            <a:ext cx="0" cy="762000"/>
          </a:xfrm>
          <a:prstGeom prst="line">
            <a:avLst/>
          </a:prstGeom>
          <a:solidFill>
            <a:srgbClr val="00B8FF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7" name="Rectangle 56"/>
          <p:cNvSpPr/>
          <p:nvPr/>
        </p:nvSpPr>
        <p:spPr>
          <a:xfrm>
            <a:off x="4155739" y="3175793"/>
            <a:ext cx="7456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chemeClr val="tx1"/>
                </a:solidFill>
                <a:latin typeface="Arial Narrow" charset="0"/>
              </a:rPr>
              <a:t>PCIe</a:t>
            </a:r>
            <a:endParaRPr lang="en-US" sz="2400" dirty="0"/>
          </a:p>
        </p:txBody>
      </p:sp>
      <p:sp>
        <p:nvSpPr>
          <p:cNvPr id="58" name="Text Box 17"/>
          <p:cNvSpPr txBox="1">
            <a:spLocks noChangeArrowheads="1"/>
          </p:cNvSpPr>
          <p:nvPr/>
        </p:nvSpPr>
        <p:spPr bwMode="auto">
          <a:xfrm>
            <a:off x="3194844" y="6909593"/>
            <a:ext cx="2011362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>
              <a:lnSpc>
                <a:spcPct val="110000"/>
              </a:lnSpc>
              <a:spcBef>
                <a:spcPts val="750"/>
              </a:spcBef>
              <a:buClrTx/>
              <a:buFontTx/>
              <a:buNone/>
            </a:pPr>
            <a:r>
              <a:rPr lang="en-GB" sz="2000" b="1" dirty="0">
                <a:latin typeface="Arial Narrow" charset="0"/>
              </a:rPr>
              <a:t>The CAEN V1742 waveform digitizer</a:t>
            </a:r>
          </a:p>
        </p:txBody>
      </p:sp>
      <p:cxnSp>
        <p:nvCxnSpPr>
          <p:cNvPr id="60" name="Straight Connector 59"/>
          <p:cNvCxnSpPr/>
          <p:nvPr/>
        </p:nvCxnSpPr>
        <p:spPr bwMode="auto">
          <a:xfrm flipV="1">
            <a:off x="1701006" y="3023393"/>
            <a:ext cx="0" cy="762000"/>
          </a:xfrm>
          <a:prstGeom prst="line">
            <a:avLst/>
          </a:prstGeom>
          <a:solidFill>
            <a:srgbClr val="00B8FF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1" name="Rectangle 60"/>
          <p:cNvSpPr/>
          <p:nvPr/>
        </p:nvSpPr>
        <p:spPr>
          <a:xfrm>
            <a:off x="1717339" y="3175793"/>
            <a:ext cx="7456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chemeClr val="tx1"/>
                </a:solidFill>
                <a:latin typeface="Arial Narrow" charset="0"/>
              </a:rPr>
              <a:t>PCIe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0722EA-E9D1-4A00-CDAA-69ECD279CC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102510" y="4530785"/>
            <a:ext cx="3391517" cy="187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09038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558006" y="431006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Setting up and reading out a DRS4 </a:t>
            </a:r>
            <a:r>
              <a:rPr lang="en-US" sz="4200" dirty="0" err="1">
                <a:solidFill>
                  <a:srgbClr val="000000"/>
                </a:solidFill>
                <a:latin typeface="Arial Narrow" charset="0"/>
              </a:rPr>
              <a:t>Eval</a:t>
            </a: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 board</a:t>
            </a:r>
          </a:p>
        </p:txBody>
      </p:sp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253206" y="2577306"/>
            <a:ext cx="12573000" cy="36703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FFFF00"/>
            </a:solidFill>
          </a:ln>
          <a:effectLst/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$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rcdaq_client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load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librcdaqplugin_drs.so</a:t>
            </a:r>
            <a:endParaRPr lang="en-US" sz="2200" dirty="0">
              <a:solidFill>
                <a:srgbClr val="0000FF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$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rcdaq_client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create_device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device_drs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-- 1 1001 0x21 -150 negative 120 3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$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daq_open</a:t>
            </a:r>
            <a:endParaRPr lang="en-US" sz="2200" dirty="0">
              <a:solidFill>
                <a:srgbClr val="0000FF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$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daq_begin</a:t>
            </a:r>
            <a:endParaRPr lang="en-US" sz="2200" dirty="0">
              <a:solidFill>
                <a:srgbClr val="0000FF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 # wait a while…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$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daq_end</a:t>
            </a:r>
            <a:endParaRPr lang="en-US" sz="2200" dirty="0">
              <a:solidFill>
                <a:srgbClr val="0000FF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200" dirty="0">
              <a:solidFill>
                <a:srgbClr val="606060"/>
              </a:solidFill>
              <a:latin typeface="Courier"/>
              <a:cs typeface="Courier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53206" y="7390606"/>
            <a:ext cx="122301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You see, each interaction is a separate shell command!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800" dirty="0">
              <a:solidFill>
                <a:srgbClr val="606060"/>
              </a:solidFill>
              <a:latin typeface="Arial Narrow" charset="0"/>
            </a:endParaRP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800" dirty="0">
              <a:solidFill>
                <a:srgbClr val="606060"/>
              </a:solidFill>
              <a:latin typeface="Arial Narrow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17</a:t>
            </a:fld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5797189" y="3580606"/>
            <a:ext cx="6800417" cy="3200400"/>
            <a:chOff x="5797189" y="3199606"/>
            <a:chExt cx="6800417" cy="3200400"/>
          </a:xfrm>
        </p:grpSpPr>
        <p:sp>
          <p:nvSpPr>
            <p:cNvPr id="7" name="Text Box 2"/>
            <p:cNvSpPr txBox="1">
              <a:spLocks noChangeArrowheads="1"/>
            </p:cNvSpPr>
            <p:nvPr/>
          </p:nvSpPr>
          <p:spPr bwMode="auto">
            <a:xfrm>
              <a:off x="5797189" y="3885406"/>
              <a:ext cx="6800417" cy="2514600"/>
            </a:xfrm>
            <a:prstGeom prst="rect">
              <a:avLst/>
            </a:prstGeom>
            <a:solidFill>
              <a:srgbClr val="FAFFE5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lIns="50760" tIns="50760" rIns="50760" bIns="50760"/>
            <a:lstStyle>
              <a:lvl1pPr marL="342900" indent="-338138"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1pPr>
              <a:lvl2pPr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2pPr>
              <a:lvl3pPr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3pPr>
              <a:lvl4pPr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4pPr>
              <a:lvl5pPr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5pPr>
              <a:lvl6pPr marL="25146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6pPr>
              <a:lvl7pPr marL="29718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7pPr>
              <a:lvl8pPr marL="34290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8pPr>
              <a:lvl9pPr marL="38862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9pPr>
            </a:lstStyle>
            <a:p>
              <a:pPr eaLnBrk="1" hangingPunct="1">
                <a:spcBef>
                  <a:spcPts val="1963"/>
                </a:spcBef>
                <a:buClrTx/>
                <a:buFontTx/>
                <a:buNone/>
                <a:defRPr/>
              </a:pPr>
              <a:r>
                <a:rPr lang="en-US" sz="2400" dirty="0">
                  <a:solidFill>
                    <a:srgbClr val="606060"/>
                  </a:solidFill>
                  <a:latin typeface="Arial Narrow" charset="0"/>
                </a:rPr>
                <a:t>BTW, this double-dash is shell standard for “stop processing command line options”</a:t>
              </a:r>
            </a:p>
            <a:p>
              <a:pPr eaLnBrk="1" hangingPunct="1">
                <a:spcBef>
                  <a:spcPts val="1963"/>
                </a:spcBef>
                <a:buClrTx/>
                <a:buFontTx/>
                <a:buNone/>
                <a:defRPr/>
              </a:pPr>
              <a:r>
                <a:rPr lang="en-US" sz="2400" dirty="0">
                  <a:solidFill>
                    <a:srgbClr val="606060"/>
                  </a:solidFill>
                  <a:latin typeface="Arial Narrow" charset="0"/>
                </a:rPr>
                <a:t>Else the later “-150” would be interpreted as -1 -5 -0 options like “</a:t>
              </a:r>
              <a:r>
                <a:rPr lang="en-US" sz="2400" dirty="0" err="1">
                  <a:solidFill>
                    <a:srgbClr val="606060"/>
                  </a:solidFill>
                  <a:latin typeface="Arial Narrow" charset="0"/>
                </a:rPr>
                <a:t>ls</a:t>
              </a:r>
              <a:r>
                <a:rPr lang="en-US" sz="2400" dirty="0">
                  <a:solidFill>
                    <a:srgbClr val="606060"/>
                  </a:solidFill>
                  <a:latin typeface="Arial Narrow" charset="0"/>
                </a:rPr>
                <a:t> –</a:t>
              </a:r>
              <a:r>
                <a:rPr lang="en-US" sz="2400" dirty="0" err="1">
                  <a:solidFill>
                    <a:srgbClr val="606060"/>
                  </a:solidFill>
                  <a:latin typeface="Arial Narrow" charset="0"/>
                </a:rPr>
                <a:t>ltr</a:t>
              </a:r>
              <a:r>
                <a:rPr lang="en-US" sz="2400" dirty="0">
                  <a:solidFill>
                    <a:srgbClr val="606060"/>
                  </a:solidFill>
                  <a:latin typeface="Arial Narrow" charset="0"/>
                </a:rPr>
                <a:t>”.</a:t>
              </a:r>
            </a:p>
            <a:p>
              <a:pPr eaLnBrk="1" hangingPunct="1">
                <a:spcBef>
                  <a:spcPts val="1963"/>
                </a:spcBef>
                <a:buClrTx/>
                <a:buFontTx/>
                <a:buNone/>
                <a:defRPr/>
              </a:pPr>
              <a:r>
                <a:rPr lang="en-US" sz="2400" dirty="0">
                  <a:solidFill>
                    <a:srgbClr val="606060"/>
                  </a:solidFill>
                  <a:latin typeface="Arial Narrow" charset="0"/>
                </a:rPr>
                <a:t>Try to delete a file named “-I”…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 bwMode="auto">
            <a:xfrm flipH="1" flipV="1">
              <a:off x="7187406" y="3199606"/>
              <a:ext cx="304800" cy="762000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0" name="Straight Arrow Connector 9"/>
            <p:cNvCxnSpPr/>
            <p:nvPr/>
          </p:nvCxnSpPr>
          <p:spPr bwMode="auto">
            <a:xfrm flipH="1" flipV="1">
              <a:off x="9625806" y="3199606"/>
              <a:ext cx="1447800" cy="838200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pic>
        <p:nvPicPr>
          <p:cNvPr id="16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0319" y="159525"/>
            <a:ext cx="2110522" cy="1262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7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9206" y="1415237"/>
            <a:ext cx="2133600" cy="946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86339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Meta Data Capturing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05606" y="2132806"/>
            <a:ext cx="12395994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In the “real” experiment that’s running for a few years (think </a:t>
            </a:r>
            <a:r>
              <a:rPr lang="en-US" sz="2800" dirty="0" err="1">
                <a:solidFill>
                  <a:srgbClr val="000000"/>
                </a:solidFill>
                <a:latin typeface="Arial Narrow" charset="0"/>
              </a:rPr>
              <a:t>sPHENIX</a:t>
            </a: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, ATLAS, what have you) you are embedded in an environment that supports all sorts of record keeping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At a test beam or you in your lab needs a different kind of “record keeping support” 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What was the temperature? Was the light on? What was the HV? What was the position of that X-Y positioning table? 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We capture this information in the raw data file itself and </a:t>
            </a:r>
            <a:r>
              <a:rPr lang="en-US" sz="2800" b="1" dirty="0">
                <a:solidFill>
                  <a:srgbClr val="000000"/>
                </a:solidFill>
                <a:latin typeface="Arial Narrow" charset="0"/>
              </a:rPr>
              <a:t>the data cannot get lost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I often add a webcam picture to the data so we have a visual confirmation that the detector is in the right place, or something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A picture captures everything…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Let me show you how we always capture the RCDAQ setup itself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endParaRPr lang="en-US" sz="2800" dirty="0">
              <a:solidFill>
                <a:srgbClr val="000000"/>
              </a:solidFill>
              <a:latin typeface="Arial Narrow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287294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228600" y="3733006"/>
            <a:ext cx="11149806" cy="41148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58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Reading different things with different Event Types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58006" y="2056606"/>
            <a:ext cx="122301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You would think of the DAQ as “reading your detector”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Very often, it is necessary to read different things at different times. 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Let’s go to the CERN-SPS (or the Fermilab Test Beam) for an example:</a:t>
            </a:r>
          </a:p>
        </p:txBody>
      </p:sp>
      <p:sp>
        <p:nvSpPr>
          <p:cNvPr id="4" name="Slide Number Placeholder 2"/>
          <p:cNvSpPr txBox="1">
            <a:spLocks/>
          </p:cNvSpPr>
          <p:nvPr/>
        </p:nvSpPr>
        <p:spPr>
          <a:xfrm>
            <a:off x="9638506" y="7333456"/>
            <a:ext cx="579438" cy="36195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 marL="742950" indent="-285750"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 marL="1143000" indent="-228600"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 marL="1600200" indent="-228600"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 marL="2057400" indent="-228600"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fld id="{41FA9752-ECAF-564C-9404-19D8FD692C88}" type="slidenum">
              <a:rPr lang="en-GB" smtClean="0"/>
              <a:pPr/>
              <a:t>19</a:t>
            </a:fld>
            <a:endParaRPr lang="en-GB"/>
          </a:p>
        </p:txBody>
      </p:sp>
      <p:grpSp>
        <p:nvGrpSpPr>
          <p:cNvPr id="13" name="Group 9"/>
          <p:cNvGrpSpPr>
            <a:grpSpLocks/>
          </p:cNvGrpSpPr>
          <p:nvPr/>
        </p:nvGrpSpPr>
        <p:grpSpPr bwMode="auto">
          <a:xfrm>
            <a:off x="3396456" y="5196681"/>
            <a:ext cx="4673600" cy="2390775"/>
            <a:chOff x="1252" y="2638"/>
            <a:chExt cx="2944" cy="1506"/>
          </a:xfrm>
        </p:grpSpPr>
        <p:sp>
          <p:nvSpPr>
            <p:cNvPr id="14" name="Line 10"/>
            <p:cNvSpPr>
              <a:spLocks noChangeShapeType="1"/>
            </p:cNvSpPr>
            <p:nvPr/>
          </p:nvSpPr>
          <p:spPr bwMode="auto">
            <a:xfrm>
              <a:off x="2363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1"/>
            <p:cNvSpPr>
              <a:spLocks noChangeShapeType="1"/>
            </p:cNvSpPr>
            <p:nvPr/>
          </p:nvSpPr>
          <p:spPr bwMode="auto">
            <a:xfrm>
              <a:off x="2408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2"/>
            <p:cNvSpPr>
              <a:spLocks noChangeShapeType="1"/>
            </p:cNvSpPr>
            <p:nvPr/>
          </p:nvSpPr>
          <p:spPr bwMode="auto">
            <a:xfrm>
              <a:off x="2453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13"/>
            <p:cNvSpPr>
              <a:spLocks noChangeShapeType="1"/>
            </p:cNvSpPr>
            <p:nvPr/>
          </p:nvSpPr>
          <p:spPr bwMode="auto">
            <a:xfrm>
              <a:off x="2497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14"/>
            <p:cNvSpPr>
              <a:spLocks noChangeShapeType="1"/>
            </p:cNvSpPr>
            <p:nvPr/>
          </p:nvSpPr>
          <p:spPr bwMode="auto">
            <a:xfrm>
              <a:off x="2565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15"/>
            <p:cNvSpPr>
              <a:spLocks noChangeShapeType="1"/>
            </p:cNvSpPr>
            <p:nvPr/>
          </p:nvSpPr>
          <p:spPr bwMode="auto">
            <a:xfrm>
              <a:off x="2611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16"/>
            <p:cNvSpPr>
              <a:spLocks noChangeShapeType="1"/>
            </p:cNvSpPr>
            <p:nvPr/>
          </p:nvSpPr>
          <p:spPr bwMode="auto">
            <a:xfrm>
              <a:off x="2657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17"/>
            <p:cNvSpPr>
              <a:spLocks noChangeShapeType="1"/>
            </p:cNvSpPr>
            <p:nvPr/>
          </p:nvSpPr>
          <p:spPr bwMode="auto">
            <a:xfrm>
              <a:off x="2702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18"/>
            <p:cNvSpPr>
              <a:spLocks noChangeShapeType="1"/>
            </p:cNvSpPr>
            <p:nvPr/>
          </p:nvSpPr>
          <p:spPr bwMode="auto">
            <a:xfrm>
              <a:off x="2745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19"/>
            <p:cNvSpPr>
              <a:spLocks noChangeShapeType="1"/>
            </p:cNvSpPr>
            <p:nvPr/>
          </p:nvSpPr>
          <p:spPr bwMode="auto">
            <a:xfrm>
              <a:off x="2791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20"/>
            <p:cNvSpPr>
              <a:spLocks noChangeShapeType="1"/>
            </p:cNvSpPr>
            <p:nvPr/>
          </p:nvSpPr>
          <p:spPr bwMode="auto">
            <a:xfrm>
              <a:off x="2836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21"/>
            <p:cNvSpPr>
              <a:spLocks noChangeShapeType="1"/>
            </p:cNvSpPr>
            <p:nvPr/>
          </p:nvSpPr>
          <p:spPr bwMode="auto">
            <a:xfrm>
              <a:off x="2904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22"/>
            <p:cNvSpPr>
              <a:spLocks noChangeShapeType="1"/>
            </p:cNvSpPr>
            <p:nvPr/>
          </p:nvSpPr>
          <p:spPr bwMode="auto">
            <a:xfrm>
              <a:off x="2950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23"/>
            <p:cNvSpPr>
              <a:spLocks noChangeShapeType="1"/>
            </p:cNvSpPr>
            <p:nvPr/>
          </p:nvSpPr>
          <p:spPr bwMode="auto">
            <a:xfrm>
              <a:off x="2995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24"/>
            <p:cNvSpPr>
              <a:spLocks noChangeShapeType="1"/>
            </p:cNvSpPr>
            <p:nvPr/>
          </p:nvSpPr>
          <p:spPr bwMode="auto">
            <a:xfrm>
              <a:off x="3063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25"/>
            <p:cNvSpPr>
              <a:spLocks noChangeShapeType="1"/>
            </p:cNvSpPr>
            <p:nvPr/>
          </p:nvSpPr>
          <p:spPr bwMode="auto">
            <a:xfrm>
              <a:off x="3108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26"/>
            <p:cNvSpPr>
              <a:spLocks noChangeShapeType="1"/>
            </p:cNvSpPr>
            <p:nvPr/>
          </p:nvSpPr>
          <p:spPr bwMode="auto">
            <a:xfrm>
              <a:off x="3154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27"/>
            <p:cNvSpPr>
              <a:spLocks noChangeShapeType="1"/>
            </p:cNvSpPr>
            <p:nvPr/>
          </p:nvSpPr>
          <p:spPr bwMode="auto">
            <a:xfrm>
              <a:off x="3199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28"/>
            <p:cNvSpPr>
              <a:spLocks noChangeShapeType="1"/>
            </p:cNvSpPr>
            <p:nvPr/>
          </p:nvSpPr>
          <p:spPr bwMode="auto">
            <a:xfrm>
              <a:off x="3267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29"/>
            <p:cNvSpPr>
              <a:spLocks noChangeShapeType="1"/>
            </p:cNvSpPr>
            <p:nvPr/>
          </p:nvSpPr>
          <p:spPr bwMode="auto">
            <a:xfrm>
              <a:off x="3312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30"/>
            <p:cNvSpPr>
              <a:spLocks noChangeShapeType="1"/>
            </p:cNvSpPr>
            <p:nvPr/>
          </p:nvSpPr>
          <p:spPr bwMode="auto">
            <a:xfrm>
              <a:off x="3358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31"/>
            <p:cNvSpPr>
              <a:spLocks noChangeShapeType="1"/>
            </p:cNvSpPr>
            <p:nvPr/>
          </p:nvSpPr>
          <p:spPr bwMode="auto">
            <a:xfrm>
              <a:off x="3403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32"/>
            <p:cNvSpPr>
              <a:spLocks noChangeShapeType="1"/>
            </p:cNvSpPr>
            <p:nvPr/>
          </p:nvSpPr>
          <p:spPr bwMode="auto">
            <a:xfrm>
              <a:off x="3448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Line 33"/>
            <p:cNvSpPr>
              <a:spLocks noChangeShapeType="1"/>
            </p:cNvSpPr>
            <p:nvPr/>
          </p:nvSpPr>
          <p:spPr bwMode="auto">
            <a:xfrm>
              <a:off x="3494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34"/>
            <p:cNvSpPr>
              <a:spLocks noChangeShapeType="1"/>
            </p:cNvSpPr>
            <p:nvPr/>
          </p:nvSpPr>
          <p:spPr bwMode="auto">
            <a:xfrm>
              <a:off x="3539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Line 35"/>
            <p:cNvSpPr>
              <a:spLocks noChangeShapeType="1"/>
            </p:cNvSpPr>
            <p:nvPr/>
          </p:nvSpPr>
          <p:spPr bwMode="auto">
            <a:xfrm>
              <a:off x="3607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Line 36"/>
            <p:cNvSpPr>
              <a:spLocks noChangeShapeType="1"/>
            </p:cNvSpPr>
            <p:nvPr/>
          </p:nvSpPr>
          <p:spPr bwMode="auto">
            <a:xfrm>
              <a:off x="3653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Text Box 37"/>
            <p:cNvSpPr txBox="1">
              <a:spLocks noChangeArrowheads="1"/>
            </p:cNvSpPr>
            <p:nvPr/>
          </p:nvSpPr>
          <p:spPr bwMode="auto">
            <a:xfrm>
              <a:off x="2319" y="3165"/>
              <a:ext cx="1395" cy="979"/>
            </a:xfrm>
            <a:prstGeom prst="rect">
              <a:avLst/>
            </a:prstGeom>
            <a:noFill/>
            <a:ln w="36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08360" tIns="63360" rIns="108360" bIns="6336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5pPr>
              <a:lvl6pPr marL="25146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6pPr>
              <a:lvl7pPr marL="29718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7pPr>
              <a:lvl8pPr marL="34290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8pPr>
              <a:lvl9pPr marL="38862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9pPr>
            </a:lstStyle>
            <a:p>
              <a:pPr>
                <a:lnSpc>
                  <a:spcPct val="110000"/>
                </a:lnSpc>
                <a:spcBef>
                  <a:spcPts val="750"/>
                </a:spcBef>
                <a:buClrTx/>
                <a:buFontTx/>
                <a:buNone/>
              </a:pPr>
              <a:r>
                <a:rPr lang="en-GB" sz="2000" b="1" dirty="0">
                  <a:latin typeface="Arial Narrow" charset="0"/>
                </a:rPr>
                <a:t>Data Events</a:t>
              </a:r>
            </a:p>
            <a:p>
              <a:pPr>
                <a:lnSpc>
                  <a:spcPct val="110000"/>
                </a:lnSpc>
                <a:spcBef>
                  <a:spcPts val="750"/>
                </a:spcBef>
                <a:buClrTx/>
                <a:buFontTx/>
                <a:buNone/>
              </a:pPr>
              <a:r>
                <a:rPr lang="en-GB" sz="2000" b="1" dirty="0">
                  <a:latin typeface="Arial Narrow" charset="0"/>
                </a:rPr>
                <a:t>Read your detector channels, ADCs, TDCs...</a:t>
              </a:r>
            </a:p>
          </p:txBody>
        </p:sp>
        <p:sp>
          <p:nvSpPr>
            <p:cNvPr id="42" name="Line 38"/>
            <p:cNvSpPr>
              <a:spLocks noChangeShapeType="1"/>
            </p:cNvSpPr>
            <p:nvPr/>
          </p:nvSpPr>
          <p:spPr bwMode="auto">
            <a:xfrm>
              <a:off x="1252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Line 39"/>
            <p:cNvSpPr>
              <a:spLocks noChangeShapeType="1"/>
            </p:cNvSpPr>
            <p:nvPr/>
          </p:nvSpPr>
          <p:spPr bwMode="auto">
            <a:xfrm>
              <a:off x="1479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40"/>
            <p:cNvSpPr>
              <a:spLocks noChangeShapeType="1"/>
            </p:cNvSpPr>
            <p:nvPr/>
          </p:nvSpPr>
          <p:spPr bwMode="auto">
            <a:xfrm>
              <a:off x="1728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Line 41"/>
            <p:cNvSpPr>
              <a:spLocks noChangeShapeType="1"/>
            </p:cNvSpPr>
            <p:nvPr/>
          </p:nvSpPr>
          <p:spPr bwMode="auto">
            <a:xfrm>
              <a:off x="1864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42"/>
            <p:cNvSpPr>
              <a:spLocks noChangeShapeType="1"/>
            </p:cNvSpPr>
            <p:nvPr/>
          </p:nvSpPr>
          <p:spPr bwMode="auto">
            <a:xfrm>
              <a:off x="1955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Line 43"/>
            <p:cNvSpPr>
              <a:spLocks noChangeShapeType="1"/>
            </p:cNvSpPr>
            <p:nvPr/>
          </p:nvSpPr>
          <p:spPr bwMode="auto">
            <a:xfrm>
              <a:off x="2091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Line 44"/>
            <p:cNvSpPr>
              <a:spLocks noChangeShapeType="1"/>
            </p:cNvSpPr>
            <p:nvPr/>
          </p:nvSpPr>
          <p:spPr bwMode="auto">
            <a:xfrm>
              <a:off x="3970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Line 45"/>
            <p:cNvSpPr>
              <a:spLocks noChangeShapeType="1"/>
            </p:cNvSpPr>
            <p:nvPr/>
          </p:nvSpPr>
          <p:spPr bwMode="auto">
            <a:xfrm>
              <a:off x="4197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0" name="Group 46"/>
          <p:cNvGrpSpPr>
            <a:grpSpLocks/>
          </p:cNvGrpSpPr>
          <p:nvPr/>
        </p:nvGrpSpPr>
        <p:grpSpPr bwMode="auto">
          <a:xfrm>
            <a:off x="2174081" y="5195094"/>
            <a:ext cx="2803525" cy="2152650"/>
            <a:chOff x="482" y="2637"/>
            <a:chExt cx="1766" cy="1356"/>
          </a:xfrm>
        </p:grpSpPr>
        <p:sp>
          <p:nvSpPr>
            <p:cNvPr id="51" name="Line 47"/>
            <p:cNvSpPr>
              <a:spLocks noChangeShapeType="1"/>
            </p:cNvSpPr>
            <p:nvPr/>
          </p:nvSpPr>
          <p:spPr bwMode="auto">
            <a:xfrm>
              <a:off x="2246" y="2637"/>
              <a:ext cx="0" cy="427"/>
            </a:xfrm>
            <a:prstGeom prst="line">
              <a:avLst/>
            </a:prstGeom>
            <a:noFill/>
            <a:ln w="54720" cap="sq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Text Box 48"/>
            <p:cNvSpPr txBox="1">
              <a:spLocks noChangeArrowheads="1"/>
            </p:cNvSpPr>
            <p:nvPr/>
          </p:nvSpPr>
          <p:spPr bwMode="auto">
            <a:xfrm>
              <a:off x="482" y="3165"/>
              <a:ext cx="1570" cy="828"/>
            </a:xfrm>
            <a:prstGeom prst="rect">
              <a:avLst/>
            </a:prstGeom>
            <a:noFill/>
            <a:ln w="36720" cap="sq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08360" tIns="63360" rIns="108360" bIns="6336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5pPr>
              <a:lvl6pPr marL="25146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6pPr>
              <a:lvl7pPr marL="29718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7pPr>
              <a:lvl8pPr marL="34290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8pPr>
              <a:lvl9pPr marL="38862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9pPr>
            </a:lstStyle>
            <a:p>
              <a:pPr>
                <a:lnSpc>
                  <a:spcPct val="110000"/>
                </a:lnSpc>
                <a:spcBef>
                  <a:spcPts val="750"/>
                </a:spcBef>
                <a:buClrTx/>
                <a:buFontTx/>
                <a:buNone/>
              </a:pPr>
              <a:r>
                <a:rPr lang="en-GB" sz="2000" b="1" dirty="0">
                  <a:latin typeface="Arial Narrow" charset="0"/>
                </a:rPr>
                <a:t>Spill-On event</a:t>
              </a:r>
            </a:p>
            <a:p>
              <a:pPr>
                <a:lnSpc>
                  <a:spcPct val="110000"/>
                </a:lnSpc>
                <a:spcBef>
                  <a:spcPts val="750"/>
                </a:spcBef>
                <a:buClrTx/>
                <a:buFontTx/>
                <a:buNone/>
              </a:pPr>
              <a:r>
                <a:rPr lang="en-GB" sz="2000" b="1" dirty="0">
                  <a:latin typeface="Arial Narrow" charset="0"/>
                </a:rPr>
                <a:t>Read and clear </a:t>
              </a:r>
              <a:r>
                <a:rPr lang="en-GB" sz="2000" b="1" dirty="0" err="1">
                  <a:latin typeface="Arial Narrow" charset="0"/>
                </a:rPr>
                <a:t>scalers</a:t>
              </a:r>
              <a:endParaRPr lang="en-GB" sz="2000" b="1" dirty="0">
                <a:latin typeface="Arial Narrow" charset="0"/>
              </a:endParaRPr>
            </a:p>
            <a:p>
              <a:pPr>
                <a:lnSpc>
                  <a:spcPct val="110000"/>
                </a:lnSpc>
                <a:spcBef>
                  <a:spcPts val="750"/>
                </a:spcBef>
                <a:buClrTx/>
                <a:buFontTx/>
                <a:buNone/>
              </a:pPr>
              <a:r>
                <a:rPr lang="en-GB" sz="2000" b="1" dirty="0">
                  <a:latin typeface="Arial Narrow" charset="0"/>
                </a:rPr>
                <a:t>Flush buffers</a:t>
              </a:r>
            </a:p>
          </p:txBody>
        </p:sp>
        <p:sp>
          <p:nvSpPr>
            <p:cNvPr id="53" name="Line 49"/>
            <p:cNvSpPr>
              <a:spLocks noChangeShapeType="1"/>
            </p:cNvSpPr>
            <p:nvPr/>
          </p:nvSpPr>
          <p:spPr bwMode="auto">
            <a:xfrm flipH="1">
              <a:off x="2011" y="3068"/>
              <a:ext cx="238" cy="109"/>
            </a:xfrm>
            <a:prstGeom prst="line">
              <a:avLst/>
            </a:prstGeom>
            <a:noFill/>
            <a:ln w="54720" cap="sq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4" name="Group 50"/>
          <p:cNvGrpSpPr>
            <a:grpSpLocks/>
          </p:cNvGrpSpPr>
          <p:nvPr/>
        </p:nvGrpSpPr>
        <p:grpSpPr bwMode="auto">
          <a:xfrm>
            <a:off x="7392194" y="5196681"/>
            <a:ext cx="2924175" cy="2486025"/>
            <a:chOff x="3769" y="2638"/>
            <a:chExt cx="1842" cy="1566"/>
          </a:xfrm>
        </p:grpSpPr>
        <p:sp>
          <p:nvSpPr>
            <p:cNvPr id="55" name="Line 51"/>
            <p:cNvSpPr>
              <a:spLocks noChangeShapeType="1"/>
            </p:cNvSpPr>
            <p:nvPr/>
          </p:nvSpPr>
          <p:spPr bwMode="auto">
            <a:xfrm>
              <a:off x="3769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0047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Text Box 52"/>
            <p:cNvSpPr txBox="1">
              <a:spLocks noChangeArrowheads="1"/>
            </p:cNvSpPr>
            <p:nvPr/>
          </p:nvSpPr>
          <p:spPr bwMode="auto">
            <a:xfrm>
              <a:off x="3952" y="3165"/>
              <a:ext cx="1659" cy="1039"/>
            </a:xfrm>
            <a:prstGeom prst="rect">
              <a:avLst/>
            </a:prstGeom>
            <a:noFill/>
            <a:ln w="36720" cap="sq">
              <a:solidFill>
                <a:srgbClr val="0047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08360" tIns="63360" rIns="108360" bIns="6336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5pPr>
              <a:lvl6pPr marL="25146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6pPr>
              <a:lvl7pPr marL="29718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7pPr>
              <a:lvl8pPr marL="34290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8pPr>
              <a:lvl9pPr marL="38862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9pPr>
            </a:lstStyle>
            <a:p>
              <a:pPr>
                <a:lnSpc>
                  <a:spcPct val="110000"/>
                </a:lnSpc>
                <a:spcBef>
                  <a:spcPts val="750"/>
                </a:spcBef>
                <a:buClrTx/>
                <a:buFontTx/>
                <a:buNone/>
              </a:pPr>
              <a:r>
                <a:rPr lang="en-GB" sz="2000" b="1" dirty="0">
                  <a:latin typeface="Arial Narrow" charset="0"/>
                </a:rPr>
                <a:t>Spill-Off event</a:t>
              </a:r>
            </a:p>
            <a:p>
              <a:pPr>
                <a:lnSpc>
                  <a:spcPct val="110000"/>
                </a:lnSpc>
                <a:spcBef>
                  <a:spcPts val="750"/>
                </a:spcBef>
                <a:buClrTx/>
                <a:buFontTx/>
                <a:buNone/>
              </a:pPr>
              <a:r>
                <a:rPr lang="en-GB" sz="2000" b="1" dirty="0">
                  <a:latin typeface="Arial Narrow" charset="0"/>
                </a:rPr>
                <a:t>Read and clear </a:t>
              </a:r>
              <a:r>
                <a:rPr lang="en-GB" sz="2000" b="1" dirty="0" err="1">
                  <a:latin typeface="Arial Narrow" charset="0"/>
                </a:rPr>
                <a:t>scalers</a:t>
              </a:r>
              <a:endParaRPr lang="en-GB" sz="2000" b="1" dirty="0">
                <a:latin typeface="Arial Narrow" charset="0"/>
              </a:endParaRPr>
            </a:p>
            <a:p>
              <a:pPr>
                <a:lnSpc>
                  <a:spcPct val="110000"/>
                </a:lnSpc>
                <a:spcBef>
                  <a:spcPts val="750"/>
                </a:spcBef>
                <a:buClrTx/>
                <a:buFontTx/>
                <a:buNone/>
              </a:pPr>
              <a:r>
                <a:rPr lang="en-GB" sz="2000" b="1" dirty="0">
                  <a:latin typeface="Arial Narrow" charset="0"/>
                </a:rPr>
                <a:t>(allows spill intensity-based corrections)</a:t>
              </a:r>
            </a:p>
          </p:txBody>
        </p:sp>
        <p:sp>
          <p:nvSpPr>
            <p:cNvPr id="57" name="Line 53"/>
            <p:cNvSpPr>
              <a:spLocks noChangeShapeType="1"/>
            </p:cNvSpPr>
            <p:nvPr/>
          </p:nvSpPr>
          <p:spPr bwMode="auto">
            <a:xfrm>
              <a:off x="3769" y="3069"/>
              <a:ext cx="121" cy="109"/>
            </a:xfrm>
            <a:prstGeom prst="line">
              <a:avLst/>
            </a:prstGeom>
            <a:noFill/>
            <a:ln w="54720" cap="sq">
              <a:solidFill>
                <a:srgbClr val="0047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58006" y="4961731"/>
            <a:ext cx="10591800" cy="912814"/>
            <a:chOff x="558006" y="4961731"/>
            <a:chExt cx="10591800" cy="912814"/>
          </a:xfrm>
        </p:grpSpPr>
        <p:sp>
          <p:nvSpPr>
            <p:cNvPr id="59" name="Line 55"/>
            <p:cNvSpPr>
              <a:spLocks noChangeShapeType="1"/>
            </p:cNvSpPr>
            <p:nvPr/>
          </p:nvSpPr>
          <p:spPr bwMode="auto">
            <a:xfrm>
              <a:off x="1775619" y="5196682"/>
              <a:ext cx="0" cy="677863"/>
            </a:xfrm>
            <a:prstGeom prst="line">
              <a:avLst/>
            </a:prstGeom>
            <a:noFill/>
            <a:ln w="54720" cap="sq">
              <a:solidFill>
                <a:srgbClr val="99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Text Box 56"/>
            <p:cNvSpPr txBox="1">
              <a:spLocks noChangeArrowheads="1"/>
            </p:cNvSpPr>
            <p:nvPr/>
          </p:nvSpPr>
          <p:spPr bwMode="auto">
            <a:xfrm>
              <a:off x="558006" y="4988719"/>
              <a:ext cx="1270000" cy="752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5pPr>
              <a:lvl6pPr marL="25146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6pPr>
              <a:lvl7pPr marL="29718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7pPr>
              <a:lvl8pPr marL="34290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8pPr>
              <a:lvl9pPr marL="38862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9pPr>
            </a:lstStyle>
            <a:p>
              <a:pPr>
                <a:lnSpc>
                  <a:spcPct val="110000"/>
                </a:lnSpc>
                <a:spcBef>
                  <a:spcPts val="750"/>
                </a:spcBef>
                <a:buClrTx/>
                <a:buFontTx/>
                <a:buNone/>
              </a:pPr>
              <a:r>
                <a:rPr lang="en-GB" sz="2000" b="1" dirty="0">
                  <a:latin typeface="Arial Narrow" charset="0"/>
                </a:rPr>
                <a:t>Begin-run event</a:t>
              </a:r>
            </a:p>
          </p:txBody>
        </p:sp>
        <p:sp>
          <p:nvSpPr>
            <p:cNvPr id="61" name="Line 57"/>
            <p:cNvSpPr>
              <a:spLocks noChangeShapeType="1"/>
            </p:cNvSpPr>
            <p:nvPr/>
          </p:nvSpPr>
          <p:spPr bwMode="auto">
            <a:xfrm>
              <a:off x="9697244" y="5196682"/>
              <a:ext cx="0" cy="677863"/>
            </a:xfrm>
            <a:prstGeom prst="line">
              <a:avLst/>
            </a:prstGeom>
            <a:noFill/>
            <a:ln w="54720" cap="sq">
              <a:solidFill>
                <a:srgbClr val="FF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Text Box 58"/>
            <p:cNvSpPr txBox="1">
              <a:spLocks noChangeArrowheads="1"/>
            </p:cNvSpPr>
            <p:nvPr/>
          </p:nvSpPr>
          <p:spPr bwMode="auto">
            <a:xfrm>
              <a:off x="9879806" y="4961731"/>
              <a:ext cx="1270000" cy="752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5pPr>
              <a:lvl6pPr marL="25146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6pPr>
              <a:lvl7pPr marL="29718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7pPr>
              <a:lvl8pPr marL="34290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8pPr>
              <a:lvl9pPr marL="38862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9pPr>
            </a:lstStyle>
            <a:p>
              <a:pPr>
                <a:lnSpc>
                  <a:spcPct val="110000"/>
                </a:lnSpc>
                <a:spcBef>
                  <a:spcPts val="750"/>
                </a:spcBef>
                <a:buClrTx/>
                <a:buFontTx/>
                <a:buNone/>
              </a:pPr>
              <a:r>
                <a:rPr lang="en-GB" sz="2000" b="1" dirty="0">
                  <a:latin typeface="Arial Narrow" charset="0"/>
                </a:rPr>
                <a:t>End-run event</a:t>
              </a:r>
            </a:p>
          </p:txBody>
        </p:sp>
      </p:grpSp>
      <p:grpSp>
        <p:nvGrpSpPr>
          <p:cNvPr id="63" name="Group 59"/>
          <p:cNvGrpSpPr>
            <a:grpSpLocks/>
          </p:cNvGrpSpPr>
          <p:nvPr/>
        </p:nvGrpSpPr>
        <p:grpSpPr bwMode="auto">
          <a:xfrm>
            <a:off x="1737519" y="3656806"/>
            <a:ext cx="8697912" cy="1322387"/>
            <a:chOff x="207" y="1755"/>
            <a:chExt cx="5479" cy="833"/>
          </a:xfrm>
        </p:grpSpPr>
        <p:sp>
          <p:nvSpPr>
            <p:cNvPr id="64" name="Text Box 60"/>
            <p:cNvSpPr txBox="1">
              <a:spLocks noChangeArrowheads="1"/>
            </p:cNvSpPr>
            <p:nvPr/>
          </p:nvSpPr>
          <p:spPr bwMode="auto">
            <a:xfrm>
              <a:off x="432" y="2324"/>
              <a:ext cx="891" cy="2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5pPr>
              <a:lvl6pPr marL="25146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6pPr>
              <a:lvl7pPr marL="29718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7pPr>
              <a:lvl8pPr marL="34290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8pPr>
              <a:lvl9pPr marL="38862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9pPr>
            </a:lstStyle>
            <a:p>
              <a:pPr>
                <a:lnSpc>
                  <a:spcPct val="110000"/>
                </a:lnSpc>
                <a:spcBef>
                  <a:spcPts val="750"/>
                </a:spcBef>
                <a:buClrTx/>
                <a:buFontTx/>
                <a:buNone/>
              </a:pPr>
              <a:r>
                <a:rPr lang="en-GB" sz="1600" b="1" dirty="0">
                  <a:latin typeface="Arial Narrow" charset="0"/>
                </a:rPr>
                <a:t>extraction</a:t>
              </a:r>
            </a:p>
          </p:txBody>
        </p:sp>
        <p:grpSp>
          <p:nvGrpSpPr>
            <p:cNvPr id="65" name="Group 61"/>
            <p:cNvGrpSpPr>
              <a:grpSpLocks/>
            </p:cNvGrpSpPr>
            <p:nvPr/>
          </p:nvGrpSpPr>
          <p:grpSpPr bwMode="auto">
            <a:xfrm>
              <a:off x="207" y="1755"/>
              <a:ext cx="5479" cy="568"/>
              <a:chOff x="207" y="1755"/>
              <a:chExt cx="5479" cy="568"/>
            </a:xfrm>
          </p:grpSpPr>
          <p:grpSp>
            <p:nvGrpSpPr>
              <p:cNvPr id="66" name="Group 62"/>
              <p:cNvGrpSpPr>
                <a:grpSpLocks/>
              </p:cNvGrpSpPr>
              <p:nvPr/>
            </p:nvGrpSpPr>
            <p:grpSpPr bwMode="auto">
              <a:xfrm>
                <a:off x="240" y="2007"/>
                <a:ext cx="551" cy="290"/>
                <a:chOff x="240" y="2007"/>
                <a:chExt cx="551" cy="290"/>
              </a:xfrm>
            </p:grpSpPr>
            <p:sp>
              <p:nvSpPr>
                <p:cNvPr id="106" name="Line 63"/>
                <p:cNvSpPr>
                  <a:spLocks noChangeShapeType="1"/>
                </p:cNvSpPr>
                <p:nvPr/>
              </p:nvSpPr>
              <p:spPr bwMode="auto">
                <a:xfrm>
                  <a:off x="240" y="2298"/>
                  <a:ext cx="240" cy="0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" name="Line 64"/>
                <p:cNvSpPr>
                  <a:spLocks noChangeShapeType="1"/>
                </p:cNvSpPr>
                <p:nvPr/>
              </p:nvSpPr>
              <p:spPr bwMode="auto">
                <a:xfrm>
                  <a:off x="539" y="2008"/>
                  <a:ext cx="179" cy="0"/>
                </a:xfrm>
                <a:prstGeom prst="line">
                  <a:avLst/>
                </a:prstGeom>
                <a:noFill/>
                <a:ln w="54720" cap="sq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" name="Line 65"/>
                <p:cNvSpPr>
                  <a:spLocks noChangeShapeType="1"/>
                </p:cNvSpPr>
                <p:nvPr/>
              </p:nvSpPr>
              <p:spPr bwMode="auto">
                <a:xfrm flipH="1">
                  <a:off x="474" y="2014"/>
                  <a:ext cx="72" cy="276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" name="Line 66"/>
                <p:cNvSpPr>
                  <a:spLocks noChangeShapeType="1"/>
                </p:cNvSpPr>
                <p:nvPr/>
              </p:nvSpPr>
              <p:spPr bwMode="auto">
                <a:xfrm flipH="1" flipV="1">
                  <a:off x="720" y="2007"/>
                  <a:ext cx="72" cy="292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67" name="Group 67"/>
              <p:cNvGrpSpPr>
                <a:grpSpLocks/>
              </p:cNvGrpSpPr>
              <p:nvPr/>
            </p:nvGrpSpPr>
            <p:grpSpPr bwMode="auto">
              <a:xfrm>
                <a:off x="791" y="2007"/>
                <a:ext cx="551" cy="290"/>
                <a:chOff x="791" y="2007"/>
                <a:chExt cx="551" cy="290"/>
              </a:xfrm>
            </p:grpSpPr>
            <p:sp>
              <p:nvSpPr>
                <p:cNvPr id="102" name="Line 68"/>
                <p:cNvSpPr>
                  <a:spLocks noChangeShapeType="1"/>
                </p:cNvSpPr>
                <p:nvPr/>
              </p:nvSpPr>
              <p:spPr bwMode="auto">
                <a:xfrm>
                  <a:off x="791" y="2298"/>
                  <a:ext cx="238" cy="0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" name="Line 69"/>
                <p:cNvSpPr>
                  <a:spLocks noChangeShapeType="1"/>
                </p:cNvSpPr>
                <p:nvPr/>
              </p:nvSpPr>
              <p:spPr bwMode="auto">
                <a:xfrm>
                  <a:off x="1091" y="2008"/>
                  <a:ext cx="179" cy="0"/>
                </a:xfrm>
                <a:prstGeom prst="line">
                  <a:avLst/>
                </a:prstGeom>
                <a:noFill/>
                <a:ln w="54720" cap="sq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" name="Line 70"/>
                <p:cNvSpPr>
                  <a:spLocks noChangeShapeType="1"/>
                </p:cNvSpPr>
                <p:nvPr/>
              </p:nvSpPr>
              <p:spPr bwMode="auto">
                <a:xfrm flipH="1">
                  <a:off x="1026" y="2014"/>
                  <a:ext cx="72" cy="276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" name="Line 71"/>
                <p:cNvSpPr>
                  <a:spLocks noChangeShapeType="1"/>
                </p:cNvSpPr>
                <p:nvPr/>
              </p:nvSpPr>
              <p:spPr bwMode="auto">
                <a:xfrm flipH="1" flipV="1">
                  <a:off x="1271" y="2007"/>
                  <a:ext cx="72" cy="292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68" name="Group 72"/>
              <p:cNvGrpSpPr>
                <a:grpSpLocks/>
              </p:cNvGrpSpPr>
              <p:nvPr/>
            </p:nvGrpSpPr>
            <p:grpSpPr bwMode="auto">
              <a:xfrm>
                <a:off x="1343" y="2007"/>
                <a:ext cx="551" cy="290"/>
                <a:chOff x="1343" y="2007"/>
                <a:chExt cx="551" cy="290"/>
              </a:xfrm>
            </p:grpSpPr>
            <p:sp>
              <p:nvSpPr>
                <p:cNvPr id="98" name="Line 73"/>
                <p:cNvSpPr>
                  <a:spLocks noChangeShapeType="1"/>
                </p:cNvSpPr>
                <p:nvPr/>
              </p:nvSpPr>
              <p:spPr bwMode="auto">
                <a:xfrm>
                  <a:off x="1343" y="2298"/>
                  <a:ext cx="239" cy="0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" name="Line 74"/>
                <p:cNvSpPr>
                  <a:spLocks noChangeShapeType="1"/>
                </p:cNvSpPr>
                <p:nvPr/>
              </p:nvSpPr>
              <p:spPr bwMode="auto">
                <a:xfrm>
                  <a:off x="1643" y="2008"/>
                  <a:ext cx="178" cy="0"/>
                </a:xfrm>
                <a:prstGeom prst="line">
                  <a:avLst/>
                </a:prstGeom>
                <a:noFill/>
                <a:ln w="54720" cap="sq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0" name="Line 75"/>
                <p:cNvSpPr>
                  <a:spLocks noChangeShapeType="1"/>
                </p:cNvSpPr>
                <p:nvPr/>
              </p:nvSpPr>
              <p:spPr bwMode="auto">
                <a:xfrm flipH="1">
                  <a:off x="1577" y="2014"/>
                  <a:ext cx="72" cy="276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1" name="Line 76"/>
                <p:cNvSpPr>
                  <a:spLocks noChangeShapeType="1"/>
                </p:cNvSpPr>
                <p:nvPr/>
              </p:nvSpPr>
              <p:spPr bwMode="auto">
                <a:xfrm flipH="1" flipV="1">
                  <a:off x="1823" y="2007"/>
                  <a:ext cx="72" cy="292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69" name="Group 77"/>
              <p:cNvGrpSpPr>
                <a:grpSpLocks/>
              </p:cNvGrpSpPr>
              <p:nvPr/>
            </p:nvGrpSpPr>
            <p:grpSpPr bwMode="auto">
              <a:xfrm>
                <a:off x="1895" y="2007"/>
                <a:ext cx="551" cy="290"/>
                <a:chOff x="1895" y="2007"/>
                <a:chExt cx="551" cy="290"/>
              </a:xfrm>
            </p:grpSpPr>
            <p:sp>
              <p:nvSpPr>
                <p:cNvPr id="94" name="Line 78"/>
                <p:cNvSpPr>
                  <a:spLocks noChangeShapeType="1"/>
                </p:cNvSpPr>
                <p:nvPr/>
              </p:nvSpPr>
              <p:spPr bwMode="auto">
                <a:xfrm>
                  <a:off x="1895" y="2298"/>
                  <a:ext cx="240" cy="0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" name="Line 79"/>
                <p:cNvSpPr>
                  <a:spLocks noChangeShapeType="1"/>
                </p:cNvSpPr>
                <p:nvPr/>
              </p:nvSpPr>
              <p:spPr bwMode="auto">
                <a:xfrm>
                  <a:off x="2196" y="2008"/>
                  <a:ext cx="178" cy="0"/>
                </a:xfrm>
                <a:prstGeom prst="line">
                  <a:avLst/>
                </a:prstGeom>
                <a:noFill/>
                <a:ln w="54720" cap="sq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" name="Line 80"/>
                <p:cNvSpPr>
                  <a:spLocks noChangeShapeType="1"/>
                </p:cNvSpPr>
                <p:nvPr/>
              </p:nvSpPr>
              <p:spPr bwMode="auto">
                <a:xfrm flipH="1">
                  <a:off x="2130" y="2014"/>
                  <a:ext cx="72" cy="276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7" name="Line 81"/>
                <p:cNvSpPr>
                  <a:spLocks noChangeShapeType="1"/>
                </p:cNvSpPr>
                <p:nvPr/>
              </p:nvSpPr>
              <p:spPr bwMode="auto">
                <a:xfrm flipH="1" flipV="1">
                  <a:off x="2375" y="2007"/>
                  <a:ext cx="72" cy="292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70" name="Text Box 82"/>
              <p:cNvSpPr txBox="1">
                <a:spLocks noChangeArrowheads="1"/>
              </p:cNvSpPr>
              <p:nvPr/>
            </p:nvSpPr>
            <p:spPr bwMode="auto">
              <a:xfrm>
                <a:off x="207" y="1755"/>
                <a:ext cx="753" cy="2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cap="flat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Lucida Sans Unicode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Lucida Sans Unicode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Lucida Sans Unicode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Lucida Sans Unicode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Lucida Sans Unicode" charset="0"/>
                  </a:defRPr>
                </a:lvl5pPr>
                <a:lvl6pPr marL="2514600" indent="-228600" eaLnBrk="0" fontAlgn="base" hangingPunct="0">
                  <a:lnSpc>
                    <a:spcPct val="74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Lucida Sans Unicode" charset="0"/>
                  </a:defRPr>
                </a:lvl6pPr>
                <a:lvl7pPr marL="2971800" indent="-228600" eaLnBrk="0" fontAlgn="base" hangingPunct="0">
                  <a:lnSpc>
                    <a:spcPct val="74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Lucida Sans Unicode" charset="0"/>
                  </a:defRPr>
                </a:lvl7pPr>
                <a:lvl8pPr marL="3429000" indent="-228600" eaLnBrk="0" fontAlgn="base" hangingPunct="0">
                  <a:lnSpc>
                    <a:spcPct val="74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Lucida Sans Unicode" charset="0"/>
                  </a:defRPr>
                </a:lvl8pPr>
                <a:lvl9pPr marL="3886200" indent="-228600" eaLnBrk="0" fontAlgn="base" hangingPunct="0">
                  <a:lnSpc>
                    <a:spcPct val="74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Lucida Sans Unicode" charset="0"/>
                  </a:defRPr>
                </a:lvl9pPr>
              </a:lstStyle>
              <a:p>
                <a:pPr>
                  <a:lnSpc>
                    <a:spcPct val="110000"/>
                  </a:lnSpc>
                  <a:spcBef>
                    <a:spcPts val="750"/>
                  </a:spcBef>
                  <a:buClrTx/>
                  <a:buFontTx/>
                  <a:buNone/>
                </a:pPr>
                <a:r>
                  <a:rPr lang="en-GB" sz="1600" b="1" dirty="0">
                    <a:latin typeface="Arial Narrow" charset="0"/>
                  </a:rPr>
                  <a:t>acceleration</a:t>
                </a:r>
              </a:p>
            </p:txBody>
          </p:sp>
          <p:grpSp>
            <p:nvGrpSpPr>
              <p:cNvPr id="71" name="Group 83"/>
              <p:cNvGrpSpPr>
                <a:grpSpLocks/>
              </p:cNvGrpSpPr>
              <p:nvPr/>
            </p:nvGrpSpPr>
            <p:grpSpPr bwMode="auto">
              <a:xfrm>
                <a:off x="2439" y="2007"/>
                <a:ext cx="551" cy="290"/>
                <a:chOff x="2439" y="2007"/>
                <a:chExt cx="551" cy="290"/>
              </a:xfrm>
            </p:grpSpPr>
            <p:sp>
              <p:nvSpPr>
                <p:cNvPr id="90" name="Line 84"/>
                <p:cNvSpPr>
                  <a:spLocks noChangeShapeType="1"/>
                </p:cNvSpPr>
                <p:nvPr/>
              </p:nvSpPr>
              <p:spPr bwMode="auto">
                <a:xfrm>
                  <a:off x="2439" y="2298"/>
                  <a:ext cx="239" cy="0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1" name="Line 85"/>
                <p:cNvSpPr>
                  <a:spLocks noChangeShapeType="1"/>
                </p:cNvSpPr>
                <p:nvPr/>
              </p:nvSpPr>
              <p:spPr bwMode="auto">
                <a:xfrm>
                  <a:off x="2739" y="2008"/>
                  <a:ext cx="178" cy="0"/>
                </a:xfrm>
                <a:prstGeom prst="line">
                  <a:avLst/>
                </a:prstGeom>
                <a:noFill/>
                <a:ln w="54720" cap="sq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" name="Line 86"/>
                <p:cNvSpPr>
                  <a:spLocks noChangeShapeType="1"/>
                </p:cNvSpPr>
                <p:nvPr/>
              </p:nvSpPr>
              <p:spPr bwMode="auto">
                <a:xfrm flipH="1">
                  <a:off x="2674" y="2014"/>
                  <a:ext cx="72" cy="276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" name="Line 87"/>
                <p:cNvSpPr>
                  <a:spLocks noChangeShapeType="1"/>
                </p:cNvSpPr>
                <p:nvPr/>
              </p:nvSpPr>
              <p:spPr bwMode="auto">
                <a:xfrm flipH="1" flipV="1">
                  <a:off x="2919" y="2007"/>
                  <a:ext cx="72" cy="292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72" name="Group 88"/>
              <p:cNvGrpSpPr>
                <a:grpSpLocks/>
              </p:cNvGrpSpPr>
              <p:nvPr/>
            </p:nvGrpSpPr>
            <p:grpSpPr bwMode="auto">
              <a:xfrm>
                <a:off x="2991" y="2007"/>
                <a:ext cx="551" cy="290"/>
                <a:chOff x="2991" y="2007"/>
                <a:chExt cx="551" cy="290"/>
              </a:xfrm>
            </p:grpSpPr>
            <p:sp>
              <p:nvSpPr>
                <p:cNvPr id="86" name="Line 89"/>
                <p:cNvSpPr>
                  <a:spLocks noChangeShapeType="1"/>
                </p:cNvSpPr>
                <p:nvPr/>
              </p:nvSpPr>
              <p:spPr bwMode="auto">
                <a:xfrm>
                  <a:off x="2991" y="2298"/>
                  <a:ext cx="240" cy="0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" name="Line 90"/>
                <p:cNvSpPr>
                  <a:spLocks noChangeShapeType="1"/>
                </p:cNvSpPr>
                <p:nvPr/>
              </p:nvSpPr>
              <p:spPr bwMode="auto">
                <a:xfrm>
                  <a:off x="3292" y="2008"/>
                  <a:ext cx="178" cy="0"/>
                </a:xfrm>
                <a:prstGeom prst="line">
                  <a:avLst/>
                </a:prstGeom>
                <a:noFill/>
                <a:ln w="54720" cap="sq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" name="Line 91"/>
                <p:cNvSpPr>
                  <a:spLocks noChangeShapeType="1"/>
                </p:cNvSpPr>
                <p:nvPr/>
              </p:nvSpPr>
              <p:spPr bwMode="auto">
                <a:xfrm flipH="1">
                  <a:off x="3226" y="2014"/>
                  <a:ext cx="72" cy="276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9" name="Line 92"/>
                <p:cNvSpPr>
                  <a:spLocks noChangeShapeType="1"/>
                </p:cNvSpPr>
                <p:nvPr/>
              </p:nvSpPr>
              <p:spPr bwMode="auto">
                <a:xfrm flipH="1" flipV="1">
                  <a:off x="3471" y="2007"/>
                  <a:ext cx="72" cy="292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73" name="Group 93"/>
              <p:cNvGrpSpPr>
                <a:grpSpLocks/>
              </p:cNvGrpSpPr>
              <p:nvPr/>
            </p:nvGrpSpPr>
            <p:grpSpPr bwMode="auto">
              <a:xfrm>
                <a:off x="3543" y="2007"/>
                <a:ext cx="551" cy="290"/>
                <a:chOff x="3543" y="2007"/>
                <a:chExt cx="551" cy="290"/>
              </a:xfrm>
            </p:grpSpPr>
            <p:sp>
              <p:nvSpPr>
                <p:cNvPr id="82" name="Line 94"/>
                <p:cNvSpPr>
                  <a:spLocks noChangeShapeType="1"/>
                </p:cNvSpPr>
                <p:nvPr/>
              </p:nvSpPr>
              <p:spPr bwMode="auto">
                <a:xfrm>
                  <a:off x="3543" y="2298"/>
                  <a:ext cx="238" cy="0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" name="Line 95"/>
                <p:cNvSpPr>
                  <a:spLocks noChangeShapeType="1"/>
                </p:cNvSpPr>
                <p:nvPr/>
              </p:nvSpPr>
              <p:spPr bwMode="auto">
                <a:xfrm>
                  <a:off x="3843" y="2008"/>
                  <a:ext cx="177" cy="0"/>
                </a:xfrm>
                <a:prstGeom prst="line">
                  <a:avLst/>
                </a:prstGeom>
                <a:noFill/>
                <a:ln w="54720" cap="sq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4" name="Line 96"/>
                <p:cNvSpPr>
                  <a:spLocks noChangeShapeType="1"/>
                </p:cNvSpPr>
                <p:nvPr/>
              </p:nvSpPr>
              <p:spPr bwMode="auto">
                <a:xfrm flipH="1">
                  <a:off x="3777" y="2014"/>
                  <a:ext cx="72" cy="276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5" name="Line 97"/>
                <p:cNvSpPr>
                  <a:spLocks noChangeShapeType="1"/>
                </p:cNvSpPr>
                <p:nvPr/>
              </p:nvSpPr>
              <p:spPr bwMode="auto">
                <a:xfrm flipH="1" flipV="1">
                  <a:off x="4023" y="2007"/>
                  <a:ext cx="72" cy="292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74" name="Group 98"/>
              <p:cNvGrpSpPr>
                <a:grpSpLocks/>
              </p:cNvGrpSpPr>
              <p:nvPr/>
            </p:nvGrpSpPr>
            <p:grpSpPr bwMode="auto">
              <a:xfrm>
                <a:off x="4095" y="2007"/>
                <a:ext cx="548" cy="290"/>
                <a:chOff x="4095" y="2007"/>
                <a:chExt cx="548" cy="290"/>
              </a:xfrm>
            </p:grpSpPr>
            <p:sp>
              <p:nvSpPr>
                <p:cNvPr id="78" name="Line 99"/>
                <p:cNvSpPr>
                  <a:spLocks noChangeShapeType="1"/>
                </p:cNvSpPr>
                <p:nvPr/>
              </p:nvSpPr>
              <p:spPr bwMode="auto">
                <a:xfrm>
                  <a:off x="4095" y="2298"/>
                  <a:ext cx="238" cy="0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9" name="Line 100"/>
                <p:cNvSpPr>
                  <a:spLocks noChangeShapeType="1"/>
                </p:cNvSpPr>
                <p:nvPr/>
              </p:nvSpPr>
              <p:spPr bwMode="auto">
                <a:xfrm>
                  <a:off x="4394" y="2008"/>
                  <a:ext cx="177" cy="0"/>
                </a:xfrm>
                <a:prstGeom prst="line">
                  <a:avLst/>
                </a:prstGeom>
                <a:noFill/>
                <a:ln w="54720" cap="sq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" name="Line 101"/>
                <p:cNvSpPr>
                  <a:spLocks noChangeShapeType="1"/>
                </p:cNvSpPr>
                <p:nvPr/>
              </p:nvSpPr>
              <p:spPr bwMode="auto">
                <a:xfrm flipH="1">
                  <a:off x="4329" y="2014"/>
                  <a:ext cx="72" cy="276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" name="Line 102"/>
                <p:cNvSpPr>
                  <a:spLocks noChangeShapeType="1"/>
                </p:cNvSpPr>
                <p:nvPr/>
              </p:nvSpPr>
              <p:spPr bwMode="auto">
                <a:xfrm flipH="1" flipV="1">
                  <a:off x="4573" y="2007"/>
                  <a:ext cx="72" cy="292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75" name="Line 103"/>
              <p:cNvSpPr>
                <a:spLocks noChangeShapeType="1"/>
              </p:cNvSpPr>
              <p:nvPr/>
            </p:nvSpPr>
            <p:spPr bwMode="auto">
              <a:xfrm flipH="1">
                <a:off x="280" y="1972"/>
                <a:ext cx="165" cy="324"/>
              </a:xfrm>
              <a:prstGeom prst="line">
                <a:avLst/>
              </a:prstGeom>
              <a:noFill/>
              <a:ln w="18360" cap="sq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Line 104"/>
              <p:cNvSpPr>
                <a:spLocks noChangeShapeType="1"/>
              </p:cNvSpPr>
              <p:nvPr/>
            </p:nvSpPr>
            <p:spPr bwMode="auto">
              <a:xfrm flipH="1" flipV="1">
                <a:off x="614" y="2059"/>
                <a:ext cx="65" cy="265"/>
              </a:xfrm>
              <a:prstGeom prst="line">
                <a:avLst/>
              </a:prstGeom>
              <a:noFill/>
              <a:ln w="18360" cap="sq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Text Box 105"/>
              <p:cNvSpPr txBox="1">
                <a:spLocks noChangeArrowheads="1"/>
              </p:cNvSpPr>
              <p:nvPr/>
            </p:nvSpPr>
            <p:spPr bwMode="auto">
              <a:xfrm>
                <a:off x="4695" y="1983"/>
                <a:ext cx="991" cy="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cap="flat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Lucida Sans Unicode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Lucida Sans Unicode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Lucida Sans Unicode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Lucida Sans Unicode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Lucida Sans Unicode" charset="0"/>
                  </a:defRPr>
                </a:lvl5pPr>
                <a:lvl6pPr marL="2514600" indent="-228600" eaLnBrk="0" fontAlgn="base" hangingPunct="0">
                  <a:lnSpc>
                    <a:spcPct val="74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Lucida Sans Unicode" charset="0"/>
                  </a:defRPr>
                </a:lvl6pPr>
                <a:lvl7pPr marL="2971800" indent="-228600" eaLnBrk="0" fontAlgn="base" hangingPunct="0">
                  <a:lnSpc>
                    <a:spcPct val="74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Lucida Sans Unicode" charset="0"/>
                  </a:defRPr>
                </a:lvl7pPr>
                <a:lvl8pPr marL="3429000" indent="-228600" eaLnBrk="0" fontAlgn="base" hangingPunct="0">
                  <a:lnSpc>
                    <a:spcPct val="74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Lucida Sans Unicode" charset="0"/>
                  </a:defRPr>
                </a:lvl8pPr>
                <a:lvl9pPr marL="3886200" indent="-228600" eaLnBrk="0" fontAlgn="base" hangingPunct="0">
                  <a:lnSpc>
                    <a:spcPct val="74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Lucida Sans Unicode" charset="0"/>
                  </a:defRPr>
                </a:lvl9pPr>
              </a:lstStyle>
              <a:p>
                <a:pPr>
                  <a:lnSpc>
                    <a:spcPct val="110000"/>
                  </a:lnSpc>
                  <a:spcBef>
                    <a:spcPts val="750"/>
                  </a:spcBef>
                  <a:buClrTx/>
                  <a:buFontTx/>
                  <a:buNone/>
                </a:pPr>
                <a:r>
                  <a:rPr lang="en-GB" sz="2000" b="1" dirty="0">
                    <a:latin typeface="Arial Narrow" charset="0"/>
                  </a:rPr>
                  <a:t>SPS or FTBF</a:t>
                </a:r>
              </a:p>
            </p:txBody>
          </p:sp>
        </p:grpSp>
      </p:grpSp>
      <p:sp>
        <p:nvSpPr>
          <p:cNvPr id="110" name="Text Box 2"/>
          <p:cNvSpPr txBox="1">
            <a:spLocks noChangeArrowheads="1"/>
          </p:cNvSpPr>
          <p:nvPr/>
        </p:nvSpPr>
        <p:spPr bwMode="auto">
          <a:xfrm>
            <a:off x="177006" y="7847806"/>
            <a:ext cx="122301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In addition to your data, you need information about the spill itself – each one is different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You need to make intensity-dependent corrections on a spill-by-spill basis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So you put some signals on </a:t>
            </a:r>
            <a:r>
              <a:rPr lang="en-US" sz="2400" dirty="0" err="1">
                <a:solidFill>
                  <a:srgbClr val="000000"/>
                </a:solidFill>
                <a:latin typeface="Arial Narrow" charset="0"/>
              </a:rPr>
              <a:t>scalers</a:t>
            </a: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 and get an idea about the intensity, dead times, microstructures, </a:t>
            </a:r>
            <a:r>
              <a:rPr lang="en-US" sz="2400" dirty="0" err="1">
                <a:solidFill>
                  <a:srgbClr val="000000"/>
                </a:solidFill>
                <a:latin typeface="Arial Narrow" charset="0"/>
              </a:rPr>
              <a:t>etc</a:t>
            </a:r>
            <a:endParaRPr lang="en-US" sz="2400" dirty="0">
              <a:solidFill>
                <a:srgbClr val="000000"/>
              </a:solidFill>
              <a:latin typeface="Arial Narrow" charset="0"/>
            </a:endParaRPr>
          </a:p>
        </p:txBody>
      </p:sp>
      <p:grpSp>
        <p:nvGrpSpPr>
          <p:cNvPr id="37888" name="Group 37887"/>
          <p:cNvGrpSpPr/>
          <p:nvPr/>
        </p:nvGrpSpPr>
        <p:grpSpPr>
          <a:xfrm>
            <a:off x="3237706" y="4685506"/>
            <a:ext cx="5178425" cy="841375"/>
            <a:chOff x="3237706" y="4685506"/>
            <a:chExt cx="5178425" cy="841375"/>
          </a:xfrm>
        </p:grpSpPr>
        <p:grpSp>
          <p:nvGrpSpPr>
            <p:cNvPr id="7" name="Group 3"/>
            <p:cNvGrpSpPr>
              <a:grpSpLocks/>
            </p:cNvGrpSpPr>
            <p:nvPr/>
          </p:nvGrpSpPr>
          <p:grpSpPr bwMode="auto">
            <a:xfrm>
              <a:off x="3237706" y="5061744"/>
              <a:ext cx="5178425" cy="465137"/>
              <a:chOff x="1152" y="2553"/>
              <a:chExt cx="3262" cy="293"/>
            </a:xfrm>
          </p:grpSpPr>
          <p:sp>
            <p:nvSpPr>
              <p:cNvPr id="8" name="Line 4"/>
              <p:cNvSpPr>
                <a:spLocks noChangeShapeType="1"/>
              </p:cNvSpPr>
              <p:nvPr/>
            </p:nvSpPr>
            <p:spPr bwMode="auto">
              <a:xfrm>
                <a:off x="1152" y="2844"/>
                <a:ext cx="987" cy="0"/>
              </a:xfrm>
              <a:prstGeom prst="line">
                <a:avLst/>
              </a:prstGeom>
              <a:noFill/>
              <a:ln w="54720" cap="sq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Line 5"/>
              <p:cNvSpPr>
                <a:spLocks noChangeShapeType="1"/>
              </p:cNvSpPr>
              <p:nvPr/>
            </p:nvSpPr>
            <p:spPr bwMode="auto">
              <a:xfrm>
                <a:off x="2308" y="2553"/>
                <a:ext cx="1387" cy="0"/>
              </a:xfrm>
              <a:prstGeom prst="line">
                <a:avLst/>
              </a:prstGeom>
              <a:noFill/>
              <a:ln w="54720" cap="sq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Line 6"/>
              <p:cNvSpPr>
                <a:spLocks noChangeShapeType="1"/>
              </p:cNvSpPr>
              <p:nvPr/>
            </p:nvSpPr>
            <p:spPr bwMode="auto">
              <a:xfrm>
                <a:off x="3843" y="2845"/>
                <a:ext cx="571" cy="0"/>
              </a:xfrm>
              <a:prstGeom prst="line">
                <a:avLst/>
              </a:prstGeom>
              <a:noFill/>
              <a:ln w="54720" cap="sq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Line 7"/>
              <p:cNvSpPr>
                <a:spLocks noChangeShapeType="1"/>
              </p:cNvSpPr>
              <p:nvPr/>
            </p:nvSpPr>
            <p:spPr bwMode="auto">
              <a:xfrm flipH="1">
                <a:off x="2129" y="2561"/>
                <a:ext cx="155" cy="279"/>
              </a:xfrm>
              <a:prstGeom prst="line">
                <a:avLst/>
              </a:prstGeom>
              <a:noFill/>
              <a:ln w="54720" cap="sq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Line 8"/>
              <p:cNvSpPr>
                <a:spLocks noChangeShapeType="1"/>
              </p:cNvSpPr>
              <p:nvPr/>
            </p:nvSpPr>
            <p:spPr bwMode="auto">
              <a:xfrm flipH="1" flipV="1">
                <a:off x="3699" y="2552"/>
                <a:ext cx="155" cy="295"/>
              </a:xfrm>
              <a:prstGeom prst="line">
                <a:avLst/>
              </a:prstGeom>
              <a:noFill/>
              <a:ln w="54720" cap="sq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1" name="Text Box 60"/>
            <p:cNvSpPr txBox="1">
              <a:spLocks noChangeArrowheads="1"/>
            </p:cNvSpPr>
            <p:nvPr/>
          </p:nvSpPr>
          <p:spPr bwMode="auto">
            <a:xfrm>
              <a:off x="5849144" y="4685506"/>
              <a:ext cx="1414462" cy="419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5pPr>
              <a:lvl6pPr marL="25146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6pPr>
              <a:lvl7pPr marL="29718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7pPr>
              <a:lvl8pPr marL="34290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8pPr>
              <a:lvl9pPr marL="38862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9pPr>
            </a:lstStyle>
            <a:p>
              <a:pPr>
                <a:lnSpc>
                  <a:spcPct val="110000"/>
                </a:lnSpc>
                <a:spcBef>
                  <a:spcPts val="750"/>
                </a:spcBef>
                <a:buClrTx/>
                <a:buFontTx/>
                <a:buNone/>
              </a:pPr>
              <a:r>
                <a:rPr lang="en-GB" sz="1600" b="1" dirty="0">
                  <a:latin typeface="Arial Narrow" charset="0"/>
                </a:rPr>
                <a:t>“spill”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19</a:t>
            </a:fld>
            <a:endParaRPr lang="en-US" dirty="0"/>
          </a:p>
        </p:txBody>
      </p:sp>
      <p:sp>
        <p:nvSpPr>
          <p:cNvPr id="37890" name="Oval 37889"/>
          <p:cNvSpPr/>
          <p:nvPr/>
        </p:nvSpPr>
        <p:spPr bwMode="auto">
          <a:xfrm>
            <a:off x="76200" y="4495006"/>
            <a:ext cx="2005806" cy="1828800"/>
          </a:xfrm>
          <a:prstGeom prst="ellipse">
            <a:avLst/>
          </a:prstGeom>
          <a:noFill/>
          <a:ln w="762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58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A44B59BE-5E1D-05BF-6884-FD7649FCA810}"/>
              </a:ext>
            </a:extLst>
          </p:cNvPr>
          <p:cNvSpPr/>
          <p:nvPr/>
        </p:nvSpPr>
        <p:spPr bwMode="auto">
          <a:xfrm>
            <a:off x="9178132" y="4483894"/>
            <a:ext cx="2005806" cy="1828800"/>
          </a:xfrm>
          <a:prstGeom prst="ellipse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58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13" name="Text Box 2">
            <a:extLst>
              <a:ext uri="{FF2B5EF4-FFF2-40B4-BE49-F238E27FC236}">
                <a16:creationId xmlns:a16="http://schemas.microsoft.com/office/drawing/2014/main" id="{D00FBF56-5636-A18B-DE7E-0B52DE634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2662513"/>
            <a:ext cx="8153796" cy="1828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000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 Let’s recap here:</a:t>
            </a:r>
          </a:p>
          <a:p>
            <a:pPr marL="347662" indent="-342900" eaLnBrk="1" hangingPunct="1">
              <a:spcBef>
                <a:spcPts val="1363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The red lines are events that you would expect (read your detector)</a:t>
            </a:r>
          </a:p>
          <a:p>
            <a:pPr marL="347662" indent="-342900" eaLnBrk="1" hangingPunct="1">
              <a:spcBef>
                <a:spcPts val="1363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The blue and yellow lines are events that read </a:t>
            </a:r>
            <a:r>
              <a:rPr lang="en-US" sz="2400" i="1" dirty="0">
                <a:solidFill>
                  <a:srgbClr val="000000"/>
                </a:solidFill>
                <a:latin typeface="Arial Narrow" charset="0"/>
              </a:rPr>
              <a:t>something else</a:t>
            </a:r>
          </a:p>
        </p:txBody>
      </p:sp>
    </p:spTree>
    <p:extLst>
      <p:ext uri="{BB962C8B-B14F-4D97-AF65-F5344CB8AC3E}">
        <p14:creationId xmlns:p14="http://schemas.microsoft.com/office/powerpoint/2010/main" val="31754323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37890" grpId="0" animBg="1"/>
      <p:bldP spid="58" grpId="0" animBg="1"/>
      <p:bldP spid="113" grpId="0" animBg="1"/>
      <p:bldP spid="11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What I’ll be talking about today  </a:t>
            </a:r>
          </a:p>
        </p:txBody>
      </p:sp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571500" y="2099469"/>
            <a:ext cx="12230100" cy="656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marL="0"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600" dirty="0">
                <a:solidFill>
                  <a:srgbClr val="606060"/>
                </a:solidFill>
                <a:latin typeface="Arial Narrow" charset="0"/>
              </a:rPr>
              <a:t>RCDAQ is DAQ system that has been around since about 2012</a:t>
            </a:r>
          </a:p>
          <a:p>
            <a:pPr marL="0"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600" dirty="0">
                <a:solidFill>
                  <a:srgbClr val="606060"/>
                </a:solidFill>
                <a:latin typeface="Arial Narrow" charset="0"/>
              </a:rPr>
              <a:t>It started out as your </a:t>
            </a:r>
            <a:r>
              <a:rPr lang="en-US" sz="2600" dirty="0" err="1">
                <a:solidFill>
                  <a:srgbClr val="606060"/>
                </a:solidFill>
                <a:latin typeface="Arial Narrow" charset="0"/>
              </a:rPr>
              <a:t>swiss</a:t>
            </a:r>
            <a:r>
              <a:rPr lang="en-US" sz="2600" dirty="0">
                <a:solidFill>
                  <a:srgbClr val="606060"/>
                </a:solidFill>
                <a:latin typeface="Arial Narrow" charset="0"/>
              </a:rPr>
              <a:t> army knife-type DAQ system to quickly read out whatever you need for your R&amp;D project</a:t>
            </a:r>
          </a:p>
          <a:p>
            <a:pPr marL="0"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600" dirty="0">
                <a:solidFill>
                  <a:srgbClr val="606060"/>
                </a:solidFill>
                <a:latin typeface="Arial Narrow" charset="0"/>
              </a:rPr>
              <a:t>It was used in pretty much all R&amp;D campaigns for </a:t>
            </a:r>
            <a:r>
              <a:rPr lang="en-US" sz="2600" dirty="0" err="1">
                <a:solidFill>
                  <a:srgbClr val="606060"/>
                </a:solidFill>
                <a:latin typeface="Arial Narrow" charset="0"/>
              </a:rPr>
              <a:t>sPHENIX</a:t>
            </a:r>
            <a:r>
              <a:rPr lang="en-US" sz="2600" dirty="0">
                <a:solidFill>
                  <a:srgbClr val="606060"/>
                </a:solidFill>
                <a:latin typeface="Arial Narrow" charset="0"/>
              </a:rPr>
              <a:t>, but already much earlier in several EIC-themed test beams and other measurements, typically at the Fermilab Test Beam Facility</a:t>
            </a:r>
          </a:p>
          <a:p>
            <a:pPr marL="0" eaLnBrk="1" hangingPunct="1">
              <a:spcBef>
                <a:spcPts val="1363"/>
              </a:spcBef>
              <a:buClrTx/>
              <a:defRPr/>
            </a:pPr>
            <a:r>
              <a:rPr lang="en-US" sz="2600" dirty="0">
                <a:solidFill>
                  <a:srgbClr val="606060"/>
                </a:solidFill>
                <a:latin typeface="Arial Narrow" charset="0"/>
              </a:rPr>
              <a:t>To the best of my knowledge (some I know, some I learn about when I get questions), it is in use in about 25-30 places around the world</a:t>
            </a:r>
          </a:p>
          <a:p>
            <a:pPr marL="0" eaLnBrk="1" hangingPunct="1">
              <a:spcBef>
                <a:spcPts val="1363"/>
              </a:spcBef>
              <a:buClrTx/>
              <a:defRPr/>
            </a:pPr>
            <a:r>
              <a:rPr lang="en-US" sz="2600" dirty="0">
                <a:solidFill>
                  <a:srgbClr val="606060"/>
                </a:solidFill>
                <a:latin typeface="Arial Narrow" charset="0"/>
              </a:rPr>
              <a:t>I have step-by-step manuals with examples that seem to work for groups that set up completely autonomously. Just the other day I got a question from an outside group that I didn’t know about. They had been using RDAQ for years and finally had a question.</a:t>
            </a:r>
          </a:p>
          <a:p>
            <a:pPr marL="0"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600" dirty="0">
                <a:solidFill>
                  <a:srgbClr val="606060"/>
                </a:solidFill>
                <a:latin typeface="Arial Narrow" charset="0"/>
              </a:rPr>
              <a:t>RCDAQ was chosen to be the main DAQ system of </a:t>
            </a:r>
            <a:r>
              <a:rPr lang="en-US" sz="2600" dirty="0" err="1">
                <a:solidFill>
                  <a:srgbClr val="606060"/>
                </a:solidFill>
                <a:latin typeface="Arial Narrow" charset="0"/>
              </a:rPr>
              <a:t>sPHENIX</a:t>
            </a:r>
            <a:r>
              <a:rPr lang="en-US" sz="2600" dirty="0">
                <a:solidFill>
                  <a:srgbClr val="606060"/>
                </a:solidFill>
                <a:latin typeface="Arial Narrow" charset="0"/>
              </a:rPr>
              <a:t>, with several higher-level additions (“Run Control”) that are irrelevant here</a:t>
            </a:r>
          </a:p>
          <a:p>
            <a:pPr marL="0"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600" b="1" dirty="0">
                <a:solidFill>
                  <a:srgbClr val="606060"/>
                </a:solidFill>
                <a:latin typeface="Arial Narrow" charset="0"/>
              </a:rPr>
              <a:t>I will mostly focus on the </a:t>
            </a:r>
            <a:r>
              <a:rPr lang="en-US" sz="2600" b="1" dirty="0" err="1">
                <a:solidFill>
                  <a:srgbClr val="606060"/>
                </a:solidFill>
                <a:latin typeface="Arial Narrow" charset="0"/>
              </a:rPr>
              <a:t>sPHENIX</a:t>
            </a:r>
            <a:r>
              <a:rPr lang="en-US" sz="2600" b="1" dirty="0">
                <a:solidFill>
                  <a:srgbClr val="606060"/>
                </a:solidFill>
                <a:latin typeface="Arial Narrow" charset="0"/>
              </a:rPr>
              <a:t>/soon-</a:t>
            </a:r>
            <a:r>
              <a:rPr lang="en-US" sz="2600" b="1" dirty="0" err="1">
                <a:solidFill>
                  <a:srgbClr val="606060"/>
                </a:solidFill>
                <a:latin typeface="Arial Narrow" charset="0"/>
              </a:rPr>
              <a:t>ePIC</a:t>
            </a:r>
            <a:r>
              <a:rPr lang="en-US" sz="2600" b="1" dirty="0">
                <a:solidFill>
                  <a:srgbClr val="606060"/>
                </a:solidFill>
                <a:latin typeface="Arial Narrow" charset="0"/>
              </a:rPr>
              <a:t> </a:t>
            </a:r>
            <a:r>
              <a:rPr lang="en-US" sz="2600" b="1" dirty="0" err="1">
                <a:solidFill>
                  <a:srgbClr val="606060"/>
                </a:solidFill>
                <a:latin typeface="Arial Narrow" charset="0"/>
              </a:rPr>
              <a:t>HCal</a:t>
            </a:r>
            <a:r>
              <a:rPr lang="en-US" sz="2600" b="1" dirty="0">
                <a:solidFill>
                  <a:srgbClr val="606060"/>
                </a:solidFill>
                <a:latin typeface="Arial Narrow" charset="0"/>
              </a:rPr>
              <a:t> today</a:t>
            </a:r>
          </a:p>
          <a:p>
            <a:pPr marL="0"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600" dirty="0">
                <a:solidFill>
                  <a:srgbClr val="606060"/>
                </a:solidFill>
                <a:latin typeface="Arial Narrow" charset="0"/>
              </a:rPr>
              <a:t>Go to </a:t>
            </a:r>
            <a:r>
              <a:rPr lang="en-US" sz="2600" b="1" dirty="0">
                <a:solidFill>
                  <a:srgbClr val="606060"/>
                </a:solidFill>
                <a:latin typeface="Arial Narrow" charset="0"/>
                <a:hlinkClick r:id="rId3"/>
              </a:rPr>
              <a:t>https://www.phenix.bnl.gov/~purschke/rcdaq</a:t>
            </a:r>
            <a:r>
              <a:rPr lang="en-US" sz="2600" b="1" dirty="0">
                <a:solidFill>
                  <a:srgbClr val="606060"/>
                </a:solidFill>
                <a:latin typeface="Arial Narrow" charset="0"/>
              </a:rPr>
              <a:t> </a:t>
            </a:r>
            <a:r>
              <a:rPr lang="en-US" sz="2600" dirty="0">
                <a:solidFill>
                  <a:srgbClr val="606060"/>
                </a:solidFill>
                <a:latin typeface="Arial Narrow" charset="0"/>
              </a:rPr>
              <a:t>for the manuals and sample data files </a:t>
            </a:r>
            <a:r>
              <a:rPr lang="en-US" sz="2600" dirty="0" err="1">
                <a:solidFill>
                  <a:srgbClr val="606060"/>
                </a:solidFill>
                <a:latin typeface="Arial Narrow" charset="0"/>
              </a:rPr>
              <a:t>etc</a:t>
            </a:r>
            <a:endParaRPr lang="en-US" sz="2600" b="1" dirty="0">
              <a:solidFill>
                <a:srgbClr val="606060"/>
              </a:solidFill>
              <a:latin typeface="Arial Narrow" charset="0"/>
            </a:endParaRPr>
          </a:p>
          <a:p>
            <a:pPr marL="0" eaLnBrk="1" hangingPunct="1">
              <a:spcBef>
                <a:spcPts val="1363"/>
              </a:spcBef>
              <a:buClrTx/>
              <a:buFontTx/>
              <a:buNone/>
              <a:defRPr/>
            </a:pPr>
            <a:endParaRPr lang="en-US" sz="2600" dirty="0">
              <a:solidFill>
                <a:srgbClr val="606060"/>
              </a:solidFill>
              <a:latin typeface="Arial Narrow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5227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Why are begin- and </a:t>
            </a:r>
            <a:r>
              <a:rPr lang="en-US" sz="4200" dirty="0" err="1">
                <a:solidFill>
                  <a:srgbClr val="000000"/>
                </a:solidFill>
                <a:latin typeface="Arial Narrow" charset="0"/>
              </a:rPr>
              <a:t>endrun</a:t>
            </a: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 events so important?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20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D8EA6B0-3A84-EE4B-BDD0-465D3A164E47}"/>
              </a:ext>
            </a:extLst>
          </p:cNvPr>
          <p:cNvSpPr txBox="1">
            <a:spLocks/>
          </p:cNvSpPr>
          <p:nvPr/>
        </p:nvSpPr>
        <p:spPr>
          <a:xfrm>
            <a:off x="279002" y="2590006"/>
            <a:ext cx="12445207" cy="206256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</a:pPr>
            <a:endParaRPr lang="en-US" sz="2800" dirty="0">
              <a:latin typeface="Arial Narrow"/>
            </a:endParaRP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A13BFBF5-E42C-FED3-6A0F-C2F950F17B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406" y="2056606"/>
            <a:ext cx="12230100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In each run, they are generated exactly once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This is the place where you can keep information that is needed/valid for the entire run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Like the position information of the x/y motors that you saw before - they would get stored in the begin run. 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Ditto for configuration information – we always make it so that we store it in the begin-run.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</a:endParaRP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RCDAQ guarantees that the begin-run is the first, and the end-run is the last event in that run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If nothing else, if you treat your data as a stream (think online monitoring – doesn’t stop, sees many runs), these serve as convenient markers that a new run has begun, or a run has ended.</a:t>
            </a:r>
          </a:p>
          <a:p>
            <a:pPr marL="747712" lvl="1" indent="-342900" eaLnBrk="1" hangingPunct="1">
              <a:spcBef>
                <a:spcPts val="1363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On receipt of the begin-run event, you typically clear all your monitoring histograms</a:t>
            </a:r>
          </a:p>
          <a:p>
            <a:pPr marL="747712" lvl="1" indent="-342900" eaLnBrk="1" hangingPunct="1">
              <a:spcBef>
                <a:spcPts val="1363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On receipt of the end-run event, you save your histograms to a file</a:t>
            </a:r>
          </a:p>
          <a:p>
            <a:pPr marL="404812" lvl="1" indent="0" eaLnBrk="1" hangingPunct="1">
              <a:spcBef>
                <a:spcPts val="1363"/>
              </a:spcBef>
              <a:buClrTx/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</a:endParaRPr>
          </a:p>
          <a:p>
            <a:pPr marL="4762" indent="0" eaLnBrk="1" hangingPunct="1">
              <a:spcBef>
                <a:spcPts val="1363"/>
              </a:spcBef>
              <a:buClrTx/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This is actually how all this online monitoring history is generated!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32CF52-6467-9F6E-8761-5D626E997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5324" y="7238206"/>
            <a:ext cx="5007082" cy="232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36732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Let’s get to it - remember this?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29406" y="1980406"/>
            <a:ext cx="122301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This was our typed-in example from before</a:t>
            </a:r>
            <a:endParaRPr lang="en-US" sz="2800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53206" y="2894806"/>
            <a:ext cx="12573000" cy="2133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FFFF00"/>
            </a:solidFill>
          </a:ln>
          <a:effectLst/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200" dirty="0">
              <a:solidFill>
                <a:srgbClr val="0000FF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$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rcdaq_client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load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librcdaqplugin_drs.so</a:t>
            </a:r>
            <a:endParaRPr lang="en-US" sz="2200" dirty="0">
              <a:solidFill>
                <a:srgbClr val="0000FF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$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rcdaq_client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create_device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device_drs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-- 1 1001 0x21 -150 negative 120 3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200" dirty="0">
              <a:solidFill>
                <a:srgbClr val="606060"/>
              </a:solidFill>
              <a:latin typeface="Courier"/>
              <a:cs typeface="Courier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21</a:t>
            </a:fld>
            <a:endParaRPr lang="en-US" dirty="0"/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DFD9AC35-7263-527D-A7BF-C08BE5AD58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340" y="6171406"/>
            <a:ext cx="12573000" cy="2133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FFFF00"/>
            </a:solidFill>
          </a:ln>
          <a:effectLst/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#! /bin/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sh</a:t>
            </a:r>
            <a:endParaRPr lang="en-US" sz="2200" dirty="0">
              <a:solidFill>
                <a:srgbClr val="0000FF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rcdaq_client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load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librcdaqplugin_drs.so</a:t>
            </a:r>
            <a:endParaRPr lang="en-US" sz="2200" dirty="0">
              <a:solidFill>
                <a:srgbClr val="0000FF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rcdaq_client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create_device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device_drs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-- 1 1001 0x21 -150 negative 120 3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200" dirty="0">
              <a:solidFill>
                <a:srgbClr val="606060"/>
              </a:solidFill>
              <a:latin typeface="Courier"/>
              <a:cs typeface="Courier"/>
            </a:endParaRP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AF402CDC-B9C5-1C4E-F30C-30FD95BEF2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556" y="5457825"/>
            <a:ext cx="122301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Now you put this into a script so you always get the same setup:</a:t>
            </a:r>
            <a:endParaRPr lang="en-US" sz="2800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412830578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Capturing the setup script itself for posterity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29406" y="1980406"/>
            <a:ext cx="122301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We add this very setup script file into our begin-run event for posterity</a:t>
            </a:r>
            <a:endParaRPr lang="en-US" sz="2800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53206" y="4190206"/>
            <a:ext cx="12573000" cy="25908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FFFF00"/>
            </a:solidFill>
          </a:ln>
          <a:effectLst/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#! /bin/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sh</a:t>
            </a:r>
            <a:endParaRPr lang="en-US" sz="2200" dirty="0">
              <a:solidFill>
                <a:srgbClr val="0000FF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1963"/>
              </a:spcBef>
              <a:buClrTx/>
              <a:defRPr/>
            </a:pP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rcdaq_client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create_device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en-US" sz="2200" dirty="0" err="1">
                <a:solidFill>
                  <a:srgbClr val="800000"/>
                </a:solidFill>
                <a:latin typeface="Courier"/>
                <a:cs typeface="Courier"/>
              </a:rPr>
              <a:t>device_file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9 900 ”$0”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rcdaq_client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load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librcdaqplugin_drs.so</a:t>
            </a:r>
            <a:endParaRPr lang="en-US" sz="2200" dirty="0">
              <a:solidFill>
                <a:srgbClr val="0000FF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rcdaq_client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create_device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device_drs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-- 1 1001 0x21 -150 negative 120 3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200" dirty="0">
              <a:solidFill>
                <a:srgbClr val="606060"/>
              </a:solidFill>
              <a:latin typeface="Courier"/>
              <a:cs typeface="Courier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29406" y="7390606"/>
            <a:ext cx="122301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So this gets added as packet with id 900 in the begin-run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  <a:cs typeface="Arial Narrow"/>
              </a:rPr>
              <a:t>It’s not quite right yet - $0 is usually just “</a:t>
            </a:r>
            <a:r>
              <a:rPr lang="en-US" sz="2800" dirty="0" err="1">
                <a:solidFill>
                  <a:srgbClr val="000000"/>
                </a:solidFill>
                <a:latin typeface="Arial Narrow" charset="0"/>
                <a:cs typeface="Arial Narrow"/>
              </a:rPr>
              <a:t>setup.sh</a:t>
            </a:r>
            <a:r>
              <a:rPr lang="en-US" sz="2800" dirty="0">
                <a:solidFill>
                  <a:srgbClr val="000000"/>
                </a:solidFill>
                <a:latin typeface="Arial Narrow" charset="0"/>
                <a:cs typeface="Arial Narrow"/>
              </a:rPr>
              <a:t>”, so the server may not be able to find it. 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  <a:cs typeface="Arial Narrow"/>
              </a:rPr>
              <a:t>Let me show the “end product”:</a:t>
            </a:r>
            <a:endParaRPr lang="en-US" sz="2800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72606" y="3047206"/>
            <a:ext cx="2895600" cy="83099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This “device” captures a file as text into a packet</a:t>
            </a:r>
            <a:endParaRPr lang="en-US" sz="2400" dirty="0"/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5358606" y="4037806"/>
            <a:ext cx="0" cy="7620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Rectangle 10"/>
          <p:cNvSpPr/>
          <p:nvPr/>
        </p:nvSpPr>
        <p:spPr>
          <a:xfrm>
            <a:off x="6196806" y="3047206"/>
            <a:ext cx="2895600" cy="83099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This “9” is the event type of the beg-run</a:t>
            </a:r>
            <a:endParaRPr lang="en-US" sz="2400" dirty="0"/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>
            <a:off x="6958806" y="4037806"/>
            <a:ext cx="533400" cy="8382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5" name="Rectangle 14"/>
          <p:cNvSpPr/>
          <p:nvPr/>
        </p:nvSpPr>
        <p:spPr>
          <a:xfrm>
            <a:off x="9244806" y="3047206"/>
            <a:ext cx="2895600" cy="83099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And this refers to the name of the file itself</a:t>
            </a:r>
            <a:endParaRPr lang="en-US" sz="2400" dirty="0"/>
          </a:p>
        </p:txBody>
      </p:sp>
      <p:cxnSp>
        <p:nvCxnSpPr>
          <p:cNvPr id="16" name="Straight Arrow Connector 15"/>
          <p:cNvCxnSpPr/>
          <p:nvPr/>
        </p:nvCxnSpPr>
        <p:spPr bwMode="auto">
          <a:xfrm flipH="1">
            <a:off x="8406606" y="3961606"/>
            <a:ext cx="1371600" cy="9144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585957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A typical RCDAQ Setup Script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15106" y="2132806"/>
            <a:ext cx="12573000" cy="721793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FFFF00"/>
            </a:solidFill>
          </a:ln>
          <a:effectLst/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#! /bin/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sh</a:t>
            </a:r>
            <a:endParaRPr lang="en-US" sz="2200" dirty="0">
              <a:solidFill>
                <a:srgbClr val="0000FF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# this sets up the DRS4 readout with 5GS/s, a negative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# slope trigger in channel 1 with a delay of 140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endParaRPr lang="en-US" sz="2200" dirty="0">
              <a:solidFill>
                <a:srgbClr val="0000FF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>
                <a:solidFill>
                  <a:srgbClr val="800000"/>
                </a:solidFill>
                <a:latin typeface="Courier"/>
                <a:cs typeface="Courier"/>
              </a:rPr>
              <a:t>if ! </a:t>
            </a:r>
            <a:r>
              <a:rPr lang="en-US" sz="2200" dirty="0" err="1">
                <a:solidFill>
                  <a:srgbClr val="800000"/>
                </a:solidFill>
                <a:latin typeface="Courier"/>
                <a:cs typeface="Courier"/>
              </a:rPr>
              <a:t>rcdaq_client</a:t>
            </a:r>
            <a:r>
              <a:rPr lang="en-US" sz="2200" dirty="0">
                <a:solidFill>
                  <a:srgbClr val="800000"/>
                </a:solidFill>
                <a:latin typeface="Courier"/>
                <a:cs typeface="Courier"/>
              </a:rPr>
              <a:t> </a:t>
            </a:r>
            <a:r>
              <a:rPr lang="en-US" sz="2200" dirty="0" err="1">
                <a:solidFill>
                  <a:srgbClr val="800000"/>
                </a:solidFill>
                <a:latin typeface="Courier"/>
                <a:cs typeface="Courier"/>
              </a:rPr>
              <a:t>daq_status</a:t>
            </a:r>
            <a:r>
              <a:rPr lang="en-US" sz="2200" dirty="0">
                <a:solidFill>
                  <a:srgbClr val="800000"/>
                </a:solidFill>
                <a:latin typeface="Courier"/>
                <a:cs typeface="Courier"/>
              </a:rPr>
              <a:t> &gt; /dev/null 2&gt;&amp;1 ; then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>
                <a:solidFill>
                  <a:srgbClr val="800000"/>
                </a:solidFill>
                <a:latin typeface="Courier"/>
                <a:cs typeface="Courier"/>
              </a:rPr>
              <a:t>    echo "No </a:t>
            </a:r>
            <a:r>
              <a:rPr lang="en-US" sz="2200" dirty="0" err="1">
                <a:solidFill>
                  <a:srgbClr val="800000"/>
                </a:solidFill>
                <a:latin typeface="Courier"/>
                <a:cs typeface="Courier"/>
              </a:rPr>
              <a:t>rcdaq_server</a:t>
            </a:r>
            <a:r>
              <a:rPr lang="en-US" sz="2200" dirty="0">
                <a:solidFill>
                  <a:srgbClr val="800000"/>
                </a:solidFill>
                <a:latin typeface="Courier"/>
                <a:cs typeface="Courier"/>
              </a:rPr>
              <a:t> running, starting..."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>
                <a:solidFill>
                  <a:srgbClr val="800000"/>
                </a:solidFill>
                <a:latin typeface="Courier"/>
                <a:cs typeface="Courier"/>
              </a:rPr>
              <a:t>    </a:t>
            </a:r>
            <a:r>
              <a:rPr lang="en-US" sz="2200" dirty="0" err="1">
                <a:solidFill>
                  <a:srgbClr val="800000"/>
                </a:solidFill>
                <a:latin typeface="Courier"/>
                <a:cs typeface="Courier"/>
              </a:rPr>
              <a:t>rcdaq_server</a:t>
            </a:r>
            <a:r>
              <a:rPr lang="en-US" sz="2200" dirty="0">
                <a:solidFill>
                  <a:srgbClr val="800000"/>
                </a:solidFill>
                <a:latin typeface="Courier"/>
                <a:cs typeface="Courier"/>
              </a:rPr>
              <a:t> &gt; $HOME/</a:t>
            </a:r>
            <a:r>
              <a:rPr lang="en-US" sz="2200" dirty="0" err="1">
                <a:solidFill>
                  <a:srgbClr val="800000"/>
                </a:solidFill>
                <a:latin typeface="Courier"/>
                <a:cs typeface="Courier"/>
              </a:rPr>
              <a:t>rcdaq.log</a:t>
            </a:r>
            <a:r>
              <a:rPr lang="en-US" sz="2200" dirty="0">
                <a:solidFill>
                  <a:srgbClr val="800000"/>
                </a:solidFill>
                <a:latin typeface="Courier"/>
                <a:cs typeface="Courier"/>
              </a:rPr>
              <a:t> 2&gt;&amp;1 &amp;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>
                <a:solidFill>
                  <a:srgbClr val="800000"/>
                </a:solidFill>
                <a:latin typeface="Courier"/>
                <a:cs typeface="Courier"/>
              </a:rPr>
              <a:t>    sleep 2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>
                <a:solidFill>
                  <a:srgbClr val="800000"/>
                </a:solidFill>
                <a:latin typeface="Courier"/>
                <a:cs typeface="Courier"/>
              </a:rPr>
              <a:t>fi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MYSELF=$(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readlink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-f $0)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rcdaq_client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daq_clear_readlist</a:t>
            </a:r>
            <a:endParaRPr lang="en-US" sz="2200" dirty="0">
              <a:solidFill>
                <a:srgbClr val="0000FF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endParaRPr lang="en-US" sz="2200" dirty="0">
              <a:solidFill>
                <a:srgbClr val="800000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rcdaq_client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create_device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device_file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9 900 "$MYSELF”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endParaRPr lang="en-US" sz="2200" dirty="0">
              <a:solidFill>
                <a:srgbClr val="0000FF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rcdaq_client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load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librcdaqplugin_drs.so</a:t>
            </a:r>
            <a:endParaRPr lang="en-US" sz="2200" dirty="0">
              <a:solidFill>
                <a:srgbClr val="0000FF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rcdaq_client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create_device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device_drs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-- 1 1001 0x21 -150 negative 120 3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23</a:t>
            </a:fld>
            <a:endParaRPr lang="en-US" dirty="0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9501981" y="4023516"/>
            <a:ext cx="2667000" cy="1053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marL="0"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 Narrow" charset="0"/>
              </a:rPr>
              <a:t>If no server is running, we start one here. 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 Narrow"/>
              <a:cs typeface="Arial Narrow"/>
            </a:endParaRP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19F19D71-C027-0992-7724-DE45A7623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6206" y="5887608"/>
            <a:ext cx="6096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marL="0"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 Narrow" charset="0"/>
              </a:rPr>
              <a:t>We convert the script filename into a full path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 Narrow"/>
              <a:cs typeface="Arial Narrow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7B0BAD8-7A2F-86D9-DDD6-5828444A69FF}"/>
              </a:ext>
            </a:extLst>
          </p:cNvPr>
          <p:cNvCxnSpPr/>
          <p:nvPr/>
        </p:nvCxnSpPr>
        <p:spPr bwMode="auto">
          <a:xfrm flipH="1">
            <a:off x="8863806" y="4509153"/>
            <a:ext cx="454819" cy="0"/>
          </a:xfrm>
          <a:prstGeom prst="straightConnector1">
            <a:avLst/>
          </a:prstGeom>
          <a:solidFill>
            <a:srgbClr val="00B8FF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4D5A528-38E1-CAEA-BA14-51763DDBADEC}"/>
              </a:ext>
            </a:extLst>
          </p:cNvPr>
          <p:cNvCxnSpPr>
            <a:cxnSpLocks/>
          </p:cNvCxnSpPr>
          <p:nvPr/>
        </p:nvCxnSpPr>
        <p:spPr bwMode="auto">
          <a:xfrm flipH="1">
            <a:off x="4444206" y="6147164"/>
            <a:ext cx="762000" cy="121444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827A22D-A159-D630-CF66-C0466D7BDF6A}"/>
              </a:ext>
            </a:extLst>
          </p:cNvPr>
          <p:cNvCxnSpPr>
            <a:cxnSpLocks/>
          </p:cNvCxnSpPr>
          <p:nvPr/>
        </p:nvCxnSpPr>
        <p:spPr bwMode="auto">
          <a:xfrm flipH="1">
            <a:off x="8711406" y="6386264"/>
            <a:ext cx="914400" cy="1025782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" name="Text Box 2">
            <a:extLst>
              <a:ext uri="{FF2B5EF4-FFF2-40B4-BE49-F238E27FC236}">
                <a16:creationId xmlns:a16="http://schemas.microsoft.com/office/drawing/2014/main" id="{F08604EA-70EB-F51E-A2DA-3BE4CC12D5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4406" y="6494966"/>
            <a:ext cx="2667000" cy="1053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marL="0"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 Narrow" charset="0"/>
              </a:rPr>
              <a:t>We clear all existing definitions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 Narrow"/>
              <a:cs typeface="Arial Narrow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BEEEF09-A3D1-9001-9A18-8C1018213FCC}"/>
              </a:ext>
            </a:extLst>
          </p:cNvPr>
          <p:cNvCxnSpPr>
            <a:cxnSpLocks/>
          </p:cNvCxnSpPr>
          <p:nvPr/>
        </p:nvCxnSpPr>
        <p:spPr bwMode="auto">
          <a:xfrm flipH="1">
            <a:off x="5549106" y="6725808"/>
            <a:ext cx="495300" cy="38925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" name="Text Box 2">
            <a:extLst>
              <a:ext uri="{FF2B5EF4-FFF2-40B4-BE49-F238E27FC236}">
                <a16:creationId xmlns:a16="http://schemas.microsoft.com/office/drawing/2014/main" id="{989B8274-1E5A-9AC9-16BE-4C7D56D471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3606" y="8038093"/>
            <a:ext cx="5273285" cy="519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marL="0"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 Narrow" charset="0"/>
              </a:rPr>
              <a:t>We load the plugin(s) and define the device(s)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 Narrow"/>
              <a:cs typeface="Arial Narrow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63E9C22-B07D-A566-6E35-D20DB3D60939}"/>
              </a:ext>
            </a:extLst>
          </p:cNvPr>
          <p:cNvCxnSpPr>
            <a:cxnSpLocks/>
          </p:cNvCxnSpPr>
          <p:nvPr/>
        </p:nvCxnSpPr>
        <p:spPr bwMode="auto">
          <a:xfrm flipH="1">
            <a:off x="7012391" y="8278187"/>
            <a:ext cx="247650" cy="151749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351958F-4B5A-38BF-A93F-84FDBC0510EE}"/>
              </a:ext>
            </a:extLst>
          </p:cNvPr>
          <p:cNvCxnSpPr>
            <a:cxnSpLocks/>
          </p:cNvCxnSpPr>
          <p:nvPr/>
        </p:nvCxnSpPr>
        <p:spPr bwMode="auto">
          <a:xfrm flipH="1">
            <a:off x="10311606" y="8481332"/>
            <a:ext cx="95250" cy="13721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2" name="Text Box 2">
            <a:extLst>
              <a:ext uri="{FF2B5EF4-FFF2-40B4-BE49-F238E27FC236}">
                <a16:creationId xmlns:a16="http://schemas.microsoft.com/office/drawing/2014/main" id="{8513C158-F17F-C191-9F53-D2873003E4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7022" y="2564924"/>
            <a:ext cx="2667000" cy="1053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marL="0"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 Narrow" charset="0"/>
              </a:rPr>
              <a:t>We comment a lot as a way of documentation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 Narrow"/>
              <a:cs typeface="Arial Narrow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77144B1-4BCB-ADCF-C66F-4BC4C66018AF}"/>
              </a:ext>
            </a:extLst>
          </p:cNvPr>
          <p:cNvCxnSpPr/>
          <p:nvPr/>
        </p:nvCxnSpPr>
        <p:spPr bwMode="auto">
          <a:xfrm flipH="1">
            <a:off x="9288150" y="3068208"/>
            <a:ext cx="454819" cy="0"/>
          </a:xfrm>
          <a:prstGeom prst="straightConnector1">
            <a:avLst/>
          </a:prstGeom>
          <a:solidFill>
            <a:srgbClr val="00B8FF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623199139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Here is the actual setup script for our TPC/FELIX readout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29406" y="2056606"/>
            <a:ext cx="122301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800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29406" y="2742406"/>
            <a:ext cx="12573000" cy="668178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FFFF00"/>
            </a:solidFill>
          </a:ln>
          <a:effectLst/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#!/bin/bash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endParaRPr lang="en-US" sz="2200" dirty="0">
              <a:solidFill>
                <a:srgbClr val="0000FF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RunType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=beam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H=$RCDAQHOST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[ -z "$H" ] &amp;&amp;  H=$(hostname)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endParaRPr lang="en-US" sz="2200" dirty="0">
              <a:solidFill>
                <a:srgbClr val="0000FF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MYSELF=$(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readlink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-f $0)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rcdaq_client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daq_clear_readlist</a:t>
            </a:r>
            <a:endParaRPr lang="en-US" sz="2200" dirty="0">
              <a:solidFill>
                <a:srgbClr val="0000FF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rcdaq_client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create_device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device_file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9 900 "$MYSELF"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endParaRPr lang="en-US" sz="2200" dirty="0">
              <a:solidFill>
                <a:srgbClr val="0000FF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 err="1">
                <a:solidFill>
                  <a:srgbClr val="C00000"/>
                </a:solidFill>
                <a:latin typeface="Courier"/>
                <a:cs typeface="Courier"/>
              </a:rPr>
              <a:t>rcdaq_client</a:t>
            </a:r>
            <a:r>
              <a:rPr lang="en-US" sz="2200" dirty="0">
                <a:solidFill>
                  <a:srgbClr val="C00000"/>
                </a:solidFill>
                <a:latin typeface="Courier"/>
                <a:cs typeface="Courier"/>
              </a:rPr>
              <a:t> load   </a:t>
            </a:r>
            <a:r>
              <a:rPr lang="en-US" sz="2200" dirty="0" err="1">
                <a:solidFill>
                  <a:srgbClr val="C00000"/>
                </a:solidFill>
                <a:latin typeface="Courier"/>
                <a:cs typeface="Courier"/>
              </a:rPr>
              <a:t>librcdaqplugin_dam.so</a:t>
            </a:r>
            <a:endParaRPr lang="en-US" sz="2200" dirty="0">
              <a:solidFill>
                <a:srgbClr val="C00000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 err="1">
                <a:solidFill>
                  <a:srgbClr val="C00000"/>
                </a:solidFill>
                <a:latin typeface="Courier"/>
                <a:cs typeface="Courier"/>
              </a:rPr>
              <a:t>rcdaq_client</a:t>
            </a:r>
            <a:r>
              <a:rPr lang="en-US" sz="2200" dirty="0">
                <a:solidFill>
                  <a:srgbClr val="C00000"/>
                </a:solidFill>
                <a:latin typeface="Courier"/>
                <a:cs typeface="Courier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Courier"/>
                <a:cs typeface="Courier"/>
              </a:rPr>
              <a:t>create_device</a:t>
            </a:r>
            <a:r>
              <a:rPr lang="en-US" sz="2200" dirty="0">
                <a:solidFill>
                  <a:srgbClr val="C00000"/>
                </a:solidFill>
                <a:latin typeface="Courier"/>
                <a:cs typeface="Courier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Courier"/>
                <a:cs typeface="Courier"/>
              </a:rPr>
              <a:t>device_dam</a:t>
            </a:r>
            <a:r>
              <a:rPr lang="en-US" sz="2200" dirty="0">
                <a:solidFill>
                  <a:srgbClr val="C00000"/>
                </a:solidFill>
                <a:latin typeface="Courier"/>
                <a:cs typeface="Courier"/>
              </a:rPr>
              <a:t> 1 4${H:4:2}1 1 128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endParaRPr lang="en-US" sz="2200" dirty="0">
              <a:solidFill>
                <a:srgbClr val="0000FF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rcdaq_client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daq_set_runcontrolmode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1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endParaRPr lang="en-US" sz="2200" dirty="0">
              <a:solidFill>
                <a:srgbClr val="0000FF"/>
              </a:solidFill>
              <a:latin typeface="Courier"/>
              <a:cs typeface="Courier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24</a:t>
            </a:fld>
            <a:endParaRPr lang="en-US" dirty="0"/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0455FA0B-6069-6FA3-2E4C-4F134B9534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2056606"/>
            <a:ext cx="122301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Abridged version, just the essentials</a:t>
            </a:r>
            <a:endParaRPr lang="en-US" sz="2800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90232598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Output file management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29406" y="2056606"/>
            <a:ext cx="122301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The output file names are governed by what is called a “file rule”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  <a:cs typeface="Arial Narrow"/>
              </a:rPr>
              <a:t>It acts as the format portion of a c-program “</a:t>
            </a:r>
            <a:r>
              <a:rPr lang="en-US" sz="2800" dirty="0" err="1">
                <a:solidFill>
                  <a:srgbClr val="000000"/>
                </a:solidFill>
                <a:latin typeface="Arial Narrow" charset="0"/>
                <a:cs typeface="Arial Narrow"/>
              </a:rPr>
              <a:t>printf</a:t>
            </a:r>
            <a:r>
              <a:rPr lang="en-US" sz="2800" dirty="0">
                <a:solidFill>
                  <a:srgbClr val="000000"/>
                </a:solidFill>
                <a:latin typeface="Arial Narrow" charset="0"/>
                <a:cs typeface="Arial Narrow"/>
              </a:rPr>
              <a:t>” statement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  <a:cs typeface="Arial Narrow"/>
              </a:rPr>
              <a:t>The startup default is “</a:t>
            </a:r>
            <a:r>
              <a:rPr lang="en-US" sz="2800" dirty="0" err="1">
                <a:solidFill>
                  <a:srgbClr val="000000"/>
                </a:solidFill>
                <a:latin typeface="Arial Narrow" charset="0"/>
                <a:cs typeface="Arial Narrow"/>
              </a:rPr>
              <a:t>rcdaq</a:t>
            </a:r>
            <a:r>
              <a:rPr lang="en-US" sz="2800" dirty="0">
                <a:solidFill>
                  <a:srgbClr val="000000"/>
                </a:solidFill>
                <a:latin typeface="Arial Narrow" charset="0"/>
                <a:cs typeface="Arial Narrow"/>
              </a:rPr>
              <a:t>-%08d-%04d.evt” – called with 2 int parameters, one the run number, and one a “file sequence number” if we roll over files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  <a:cs typeface="Arial Narrow"/>
              </a:rPr>
              <a:t>You can try this even on the command line ( I added the \n to have it by itself on a line)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800" dirty="0">
              <a:solidFill>
                <a:srgbClr val="000000"/>
              </a:solidFill>
              <a:latin typeface="Arial Narrow" charset="0"/>
              <a:cs typeface="Arial Narrow"/>
            </a:endParaRP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800" dirty="0">
              <a:solidFill>
                <a:srgbClr val="000000"/>
              </a:solidFill>
              <a:latin typeface="Arial Narrow" charset="0"/>
              <a:cs typeface="Arial Narrow"/>
            </a:endParaRP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  <a:cs typeface="Arial Narrow"/>
              </a:rPr>
              <a:t>The %08d and %04d parts make an 8- or 4-digit number with leading zeroes – we want to avoid spaces in filenames.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  <a:cs typeface="Arial Narrow"/>
              </a:rPr>
              <a:t>We usually give a file run with a full and complete path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25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51ACEF-2655-0148-2857-E0684E3064FB}"/>
              </a:ext>
            </a:extLst>
          </p:cNvPr>
          <p:cNvSpPr txBox="1"/>
          <p:nvPr/>
        </p:nvSpPr>
        <p:spPr>
          <a:xfrm>
            <a:off x="591108" y="5331469"/>
            <a:ext cx="9339497" cy="954107"/>
          </a:xfrm>
          <a:prstGeom prst="rect">
            <a:avLst/>
          </a:prstGeom>
          <a:solidFill>
            <a:srgbClr val="EBFFB4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 </a:t>
            </a:r>
            <a:r>
              <a:rPr lang="en-US" sz="2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printf</a:t>
            </a:r>
            <a:r>
              <a:rPr lang="en-US" sz="2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"</a:t>
            </a:r>
            <a:r>
              <a:rPr lang="en-US" sz="2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rcdaq</a:t>
            </a:r>
            <a:r>
              <a:rPr lang="en-US" sz="2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-%08d-%04d.evt\n" 100 0</a:t>
            </a:r>
          </a:p>
          <a:p>
            <a:r>
              <a:rPr lang="en-US" sz="2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rcdaq-00000100-0000.evt</a:t>
            </a:r>
          </a:p>
        </p:txBody>
      </p:sp>
    </p:spTree>
    <p:extLst>
      <p:ext uri="{BB962C8B-B14F-4D97-AF65-F5344CB8AC3E}">
        <p14:creationId xmlns:p14="http://schemas.microsoft.com/office/powerpoint/2010/main" val="3643625526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Output file management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29406" y="2056606"/>
            <a:ext cx="12230100" cy="723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Let’s look at our TPC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</a:endParaRP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</a:endParaRP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</a:endParaRP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  <a:cs typeface="Arial Narrow"/>
            </a:endParaRP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  <a:cs typeface="Arial Narrow"/>
            </a:endParaRP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  <a:cs typeface="Arial Narrow"/>
              </a:rPr>
              <a:t>We also have “run types”, which are pre-made file rules that we can switch between quickly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  <a:cs typeface="Arial Narrow"/>
            </a:endParaRP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  <a:cs typeface="Arial Narrow"/>
            </a:endParaRP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  <a:cs typeface="Arial Narrow"/>
            </a:endParaRP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  <a:cs typeface="Arial Narrow"/>
            </a:endParaRP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  <a:cs typeface="Arial Narrow"/>
              </a:rPr>
              <a:t>But these just set the file rule when selected – you can still override any type with a custom setting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  <a:cs typeface="Arial Narrow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26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51ACEF-2655-0148-2857-E0684E3064FB}"/>
              </a:ext>
            </a:extLst>
          </p:cNvPr>
          <p:cNvSpPr txBox="1"/>
          <p:nvPr/>
        </p:nvSpPr>
        <p:spPr>
          <a:xfrm>
            <a:off x="414598" y="2590006"/>
            <a:ext cx="12424596" cy="1015663"/>
          </a:xfrm>
          <a:prstGeom prst="rect">
            <a:avLst/>
          </a:prstGeom>
          <a:solidFill>
            <a:srgbClr val="EBFFB4"/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phnxrc@ebdc00:~$ </a:t>
            </a:r>
            <a:r>
              <a:rPr lang="en-US" sz="20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daq_status</a:t>
            </a:r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-l</a:t>
            </a:r>
          </a:p>
          <a:p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ebdc00 -  Stopped</a:t>
            </a:r>
          </a:p>
          <a:p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20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Filerule</a:t>
            </a:r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     /</a:t>
            </a:r>
            <a:r>
              <a:rPr lang="en-US" sz="20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bbox</a:t>
            </a:r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/bbox0/W/</a:t>
            </a:r>
            <a:r>
              <a:rPr lang="en-US" sz="20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tpc</a:t>
            </a:r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20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cosmics</a:t>
            </a:r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/TPC_ebdc00_cosmics-%08d-%04d.evt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D50AF4-5F14-C9CE-35D7-38C701702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06" y="3850770"/>
            <a:ext cx="9829800" cy="17872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02C9A1-13F2-59D7-3090-1A0CA36C7F26}"/>
              </a:ext>
            </a:extLst>
          </p:cNvPr>
          <p:cNvSpPr txBox="1"/>
          <p:nvPr/>
        </p:nvSpPr>
        <p:spPr>
          <a:xfrm>
            <a:off x="428339" y="6330046"/>
            <a:ext cx="11565732" cy="2446824"/>
          </a:xfrm>
          <a:prstGeom prst="rect">
            <a:avLst/>
          </a:prstGeom>
          <a:solidFill>
            <a:srgbClr val="EBFFB4"/>
          </a:solidFill>
        </p:spPr>
        <p:txBody>
          <a:bodyPr wrap="square">
            <a:spAutoFit/>
          </a:bodyPr>
          <a:lstStyle/>
          <a:p>
            <a:r>
              <a:rPr lang="en-US" sz="17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-- defined Run Types:</a:t>
            </a:r>
          </a:p>
          <a:p>
            <a:r>
              <a:rPr lang="en-US" sz="17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beam - /</a:t>
            </a:r>
            <a:r>
              <a:rPr lang="en-US" sz="17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bbox</a:t>
            </a:r>
            <a:r>
              <a:rPr lang="en-US" sz="17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/bbox0/W/</a:t>
            </a:r>
            <a:r>
              <a:rPr lang="en-US" sz="17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tpc</a:t>
            </a:r>
            <a:r>
              <a:rPr lang="en-US" sz="17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/beam/TPC_ebdc00_beam-%08d-%04d.evt</a:t>
            </a:r>
          </a:p>
          <a:p>
            <a:r>
              <a:rPr lang="en-US" sz="17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en-US" sz="17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calib</a:t>
            </a:r>
            <a:r>
              <a:rPr lang="en-US" sz="17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 /</a:t>
            </a:r>
            <a:r>
              <a:rPr lang="en-US" sz="17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bbox</a:t>
            </a:r>
            <a:r>
              <a:rPr lang="en-US" sz="17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/bbox0/W/</a:t>
            </a:r>
            <a:r>
              <a:rPr lang="en-US" sz="17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tpc</a:t>
            </a:r>
            <a:r>
              <a:rPr lang="en-US" sz="17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7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calib</a:t>
            </a:r>
            <a:r>
              <a:rPr lang="en-US" sz="17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/TPC_ebdc00_calib-%08d-%04d.evt</a:t>
            </a:r>
          </a:p>
          <a:p>
            <a:r>
              <a:rPr lang="en-US" sz="17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</a:t>
            </a:r>
            <a:r>
              <a:rPr lang="en-US" sz="1700" b="1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cosmics</a:t>
            </a:r>
            <a:r>
              <a:rPr lang="en-US" sz="17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 /</a:t>
            </a:r>
            <a:r>
              <a:rPr lang="en-US" sz="1700" b="1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bbox</a:t>
            </a:r>
            <a:r>
              <a:rPr lang="en-US" sz="17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/bbox0/W/</a:t>
            </a:r>
            <a:r>
              <a:rPr lang="en-US" sz="1700" b="1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tpc</a:t>
            </a:r>
            <a:r>
              <a:rPr lang="en-US" sz="17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700" b="1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cosmics</a:t>
            </a:r>
            <a:r>
              <a:rPr lang="en-US" sz="17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/TPC_ebdc00_cosmics-%08d-%04d.evt</a:t>
            </a:r>
          </a:p>
          <a:p>
            <a:r>
              <a:rPr lang="en-US" sz="17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junk - /</a:t>
            </a:r>
            <a:r>
              <a:rPr lang="en-US" sz="17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bbox</a:t>
            </a:r>
            <a:r>
              <a:rPr lang="en-US" sz="17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/bbox0/W/</a:t>
            </a:r>
            <a:r>
              <a:rPr lang="en-US" sz="17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tpc</a:t>
            </a:r>
            <a:r>
              <a:rPr lang="en-US" sz="17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/junk/TPC_ebdc00_junk-%08d-%04d.evt</a:t>
            </a:r>
          </a:p>
          <a:p>
            <a:r>
              <a:rPr lang="en-US" sz="17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</a:t>
            </a:r>
            <a:r>
              <a:rPr lang="en-US" sz="17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line_laser</a:t>
            </a:r>
            <a:r>
              <a:rPr lang="en-US" sz="17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 /</a:t>
            </a:r>
            <a:r>
              <a:rPr lang="en-US" sz="17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bbox</a:t>
            </a:r>
            <a:r>
              <a:rPr lang="en-US" sz="17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/bbox0/W/</a:t>
            </a:r>
            <a:r>
              <a:rPr lang="en-US" sz="17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tpc</a:t>
            </a:r>
            <a:r>
              <a:rPr lang="en-US" sz="17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7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line_laser</a:t>
            </a:r>
            <a:r>
              <a:rPr lang="en-US" sz="17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/TPC_ebdc00_line_laser-%08d-%04d.evt</a:t>
            </a:r>
          </a:p>
          <a:p>
            <a:r>
              <a:rPr lang="en-US" sz="17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</a:t>
            </a:r>
            <a:r>
              <a:rPr lang="en-US" sz="17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local_junk</a:t>
            </a:r>
            <a:r>
              <a:rPr lang="en-US" sz="17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 /scratch/TPC_ebdc00_junk-%08d-%04d.evt</a:t>
            </a:r>
          </a:p>
          <a:p>
            <a:r>
              <a:rPr lang="en-US" sz="17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pedestal - /</a:t>
            </a:r>
            <a:r>
              <a:rPr lang="en-US" sz="17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bbox</a:t>
            </a:r>
            <a:r>
              <a:rPr lang="en-US" sz="17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/bbox0/W/</a:t>
            </a:r>
            <a:r>
              <a:rPr lang="en-US" sz="17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tpc</a:t>
            </a:r>
            <a:r>
              <a:rPr lang="en-US" sz="17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/pedestal/TPC_ebdc00_pedestal-%08d-%04d.evt</a:t>
            </a:r>
          </a:p>
          <a:p>
            <a:r>
              <a:rPr lang="en-US" sz="17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physics - /</a:t>
            </a:r>
            <a:r>
              <a:rPr lang="en-US" sz="17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bbox</a:t>
            </a:r>
            <a:r>
              <a:rPr lang="en-US" sz="17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/bbox0/W/</a:t>
            </a:r>
            <a:r>
              <a:rPr lang="en-US" sz="17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tpc</a:t>
            </a:r>
            <a:r>
              <a:rPr lang="en-US" sz="17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/physics/TPC_ebdc00_physics-%08d-%04d.evt</a:t>
            </a:r>
          </a:p>
        </p:txBody>
      </p:sp>
    </p:spTree>
    <p:extLst>
      <p:ext uri="{BB962C8B-B14F-4D97-AF65-F5344CB8AC3E}">
        <p14:creationId xmlns:p14="http://schemas.microsoft.com/office/powerpoint/2010/main" val="1345943714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Again, the power of scripting - 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29406" y="2056606"/>
            <a:ext cx="12230100" cy="723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It would be really hard to manage settings for 80+ </a:t>
            </a:r>
            <a:r>
              <a:rPr lang="en-US" sz="2400" dirty="0" err="1">
                <a:solidFill>
                  <a:srgbClr val="000000"/>
                </a:solidFill>
                <a:latin typeface="Arial Narrow" charset="0"/>
              </a:rPr>
              <a:t>rcdaq</a:t>
            </a: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 instances in </a:t>
            </a:r>
            <a:r>
              <a:rPr lang="en-US" sz="2400" dirty="0" err="1">
                <a:solidFill>
                  <a:srgbClr val="000000"/>
                </a:solidFill>
                <a:latin typeface="Arial Narrow" charset="0"/>
              </a:rPr>
              <a:t>sPHENIX</a:t>
            </a: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 - one script for all TPC nodes: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</a:endParaRP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</a:endParaRP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</a:endParaRP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  <a:cs typeface="Arial Narrow"/>
            </a:endParaRP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  <a:cs typeface="Arial Narrow"/>
            </a:endParaRP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  <a:cs typeface="Arial Narrow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27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51ACEF-2655-0148-2857-E0684E3064FB}"/>
              </a:ext>
            </a:extLst>
          </p:cNvPr>
          <p:cNvSpPr txBox="1"/>
          <p:nvPr/>
        </p:nvSpPr>
        <p:spPr>
          <a:xfrm>
            <a:off x="190500" y="2822118"/>
            <a:ext cx="12559506" cy="5324535"/>
          </a:xfrm>
          <a:prstGeom prst="rect">
            <a:avLst/>
          </a:prstGeom>
          <a:solidFill>
            <a:srgbClr val="EBFFB4"/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H=$RCDAQHOST</a:t>
            </a:r>
          </a:p>
          <a:p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 -z "$H" ] &amp;&amp;  H=$(hostname)</a:t>
            </a:r>
          </a:p>
          <a:p>
            <a:endParaRPr lang="en-US" sz="2000" b="1" dirty="0">
              <a:solidFill>
                <a:srgbClr val="C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SERVERNUMBER=$(echo $H | sed 's/</a:t>
            </a:r>
            <a:r>
              <a:rPr lang="en-US" sz="20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ebdc</a:t>
            </a:r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//')</a:t>
            </a:r>
          </a:p>
          <a:p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BBOXNR=$(expr $SERVERNUMBER % 12)</a:t>
            </a:r>
          </a:p>
          <a:p>
            <a:endParaRPr lang="en-US" sz="2000" b="1" dirty="0">
              <a:solidFill>
                <a:srgbClr val="C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STEM</a:t>
            </a:r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=/</a:t>
            </a:r>
            <a:r>
              <a:rPr lang="en-US" sz="20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bbox</a:t>
            </a:r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20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bbox</a:t>
            </a:r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${BBOXNR}/W/</a:t>
            </a:r>
            <a:r>
              <a:rPr lang="en-US" sz="20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tpc</a:t>
            </a:r>
            <a:endParaRPr lang="en-US" sz="2000" b="1" dirty="0">
              <a:solidFill>
                <a:srgbClr val="C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2000" b="1" dirty="0">
              <a:solidFill>
                <a:srgbClr val="C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rcdaq_client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daq_define_runtype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pedestal    $</a:t>
            </a:r>
            <a:r>
              <a:rPr lang="en-US" sz="1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STEM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/pedestal/TPC_${H}_pedestal-%08d-%04d.evt</a:t>
            </a:r>
          </a:p>
          <a:p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rcdaq_client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daq_define_runtype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beam        $</a:t>
            </a:r>
            <a:r>
              <a:rPr lang="en-US" sz="1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STEM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/beam/TPC_${H}_beam-%08d-%04d.evt</a:t>
            </a:r>
          </a:p>
          <a:p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rcdaq_client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daq_define_runtype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physics     $</a:t>
            </a:r>
            <a:r>
              <a:rPr lang="en-US" sz="1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STEM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/physics/TPC_${H}_physics-%08d-%04d.evt</a:t>
            </a:r>
          </a:p>
          <a:p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rcdaq_client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daq_define_runtype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physics_test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/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bbox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/commissioning/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bbox_test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/TPC_${H}_physics-%08d-%04d.evt</a:t>
            </a:r>
          </a:p>
          <a:p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rcdaq_client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daq_define_runtype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calib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$</a:t>
            </a:r>
            <a:r>
              <a:rPr lang="en-US" sz="1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STEM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calib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/TPC_${H}_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calib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-%08d-%04d.evt</a:t>
            </a:r>
          </a:p>
          <a:p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rcdaq_client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daq_define_runtype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cosmics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$</a:t>
            </a:r>
            <a:r>
              <a:rPr lang="en-US" sz="1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STEM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cosmics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/TPC_${H}_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cosmics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-%08d-%04d.evt</a:t>
            </a:r>
          </a:p>
          <a:p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rcdaq_client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daq_define_runtype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local_junk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/scratch/TPC_${H}_junk-%08d-%04d.evt</a:t>
            </a:r>
          </a:p>
          <a:p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rcdaq_client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daq_define_runtype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line_laser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$</a:t>
            </a:r>
            <a:r>
              <a:rPr lang="en-US" sz="1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STEM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line_laser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/TPC_${H}_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line_laser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-%08d-%04d.evt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0DD4974E-528E-764B-AC57-FD51F55A01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016" y="2894806"/>
            <a:ext cx="5262190" cy="220628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H = ebdc00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SERVERNUMBER = 00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BBOXNR= 0 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STEM =  /</a:t>
            </a:r>
            <a:r>
              <a:rPr lang="en-US" sz="2400" dirty="0" err="1">
                <a:solidFill>
                  <a:srgbClr val="000000"/>
                </a:solidFill>
                <a:latin typeface="Arial Narrow" charset="0"/>
              </a:rPr>
              <a:t>bbox</a:t>
            </a: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/bbox0/W/</a:t>
            </a:r>
            <a:r>
              <a:rPr lang="en-US" sz="2400" dirty="0" err="1">
                <a:solidFill>
                  <a:srgbClr val="000000"/>
                </a:solidFill>
                <a:latin typeface="Arial Narrow" charset="0"/>
              </a:rPr>
              <a:t>tpc</a:t>
            </a:r>
            <a:endParaRPr lang="en-US" sz="2400" dirty="0">
              <a:solidFill>
                <a:srgbClr val="000000"/>
              </a:solidFill>
              <a:latin typeface="Arial Narrow" charset="0"/>
            </a:endParaRP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  <a:cs typeface="Arial Narrow"/>
            </a:endParaRP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  <a:cs typeface="Arial Narrow"/>
            </a:endParaRP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028465907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More about capturing your environment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29406" y="2056606"/>
            <a:ext cx="122301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Sometimes you add meta-info to make the analysis easier, especially in the aforementioned “scanning something” setups  - example later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Many times you capture things only “just in case” 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I usually add a camera picture to the begin-run, especially when the detector moves in the beam for some position scan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  <a:cs typeface="Arial Narrow"/>
              </a:rPr>
              <a:t>You don’t routinely look at them in your analysis, but it’s good to have that info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  <a:cs typeface="Arial Narrow"/>
              </a:rPr>
              <a:t>If you have some inexplicable feature, you can use the meta-data to do “forensics”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  <a:cs typeface="Arial Narrow"/>
              </a:rPr>
              <a:t>Find out what, if anything, went wrong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  <a:cs typeface="Arial Narrow"/>
              </a:rPr>
              <a:t>The more data you capture, the better this gets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  <a:cs typeface="Arial Narrow"/>
              </a:rPr>
              <a:t>Think of it as “black box” on a plane… 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253554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Forensics (</a:t>
            </a:r>
            <a:r>
              <a:rPr lang="en-US" sz="4200" dirty="0" err="1">
                <a:solidFill>
                  <a:srgbClr val="000000"/>
                </a:solidFill>
                <a:latin typeface="Arial Narrow" charset="0"/>
              </a:rPr>
              <a:t>FermiLab</a:t>
            </a: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 test beam for the future </a:t>
            </a:r>
            <a:r>
              <a:rPr lang="en-US" sz="4200" dirty="0" err="1">
                <a:solidFill>
                  <a:srgbClr val="000000"/>
                </a:solidFill>
                <a:latin typeface="Arial Narrow" charset="0"/>
              </a:rPr>
              <a:t>ePIC</a:t>
            </a: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 Narrow" charset="0"/>
              </a:rPr>
              <a:t>HCal</a:t>
            </a: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29</a:t>
            </a:fld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41320" y="2056606"/>
            <a:ext cx="10584685" cy="16002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</a:pPr>
            <a:r>
              <a:rPr lang="en-US" sz="2800" dirty="0">
                <a:latin typeface="Arial Narrow"/>
                <a:cs typeface="Arial Narrow"/>
              </a:rPr>
              <a:t>“It appears that the distributions change for Cherenkov1 at 1,8,12,and 16 </a:t>
            </a:r>
            <a:r>
              <a:rPr lang="en-US" sz="2800" dirty="0" err="1">
                <a:latin typeface="Arial Narrow"/>
                <a:cs typeface="Arial Narrow"/>
              </a:rPr>
              <a:t>GeV</a:t>
            </a:r>
            <a:r>
              <a:rPr lang="en-US" sz="2800" dirty="0">
                <a:latin typeface="Arial Narrow"/>
                <a:cs typeface="Arial Narrow"/>
              </a:rPr>
              <a:t> compared to the other energies.  It seems that the Cherenkov pressures are changed. […] Any help on understanding this would be appreciated.”</a:t>
            </a:r>
          </a:p>
          <a:p>
            <a:pPr marL="0" indent="0">
              <a:spcBef>
                <a:spcPts val="1200"/>
              </a:spcBef>
            </a:pPr>
            <a:r>
              <a:rPr lang="en-US" sz="2800" b="1" dirty="0">
                <a:latin typeface="Arial Narrow"/>
                <a:cs typeface="Arial Narrow"/>
              </a:rPr>
              <a:t>Martin</a:t>
            </a:r>
            <a:r>
              <a:rPr lang="en-US" sz="2800" dirty="0">
                <a:latin typeface="Arial Narrow"/>
                <a:cs typeface="Arial Narrow"/>
              </a:rPr>
              <a:t>: “Look at the info in the data files:”</a:t>
            </a:r>
          </a:p>
          <a:p>
            <a:pPr marL="0" indent="0">
              <a:spcBef>
                <a:spcPts val="1200"/>
              </a:spcBef>
            </a:pPr>
            <a:endParaRPr lang="en-US" sz="2800" dirty="0">
              <a:latin typeface="Arial Narrow"/>
              <a:cs typeface="Arial Narrow"/>
            </a:endParaRPr>
          </a:p>
          <a:p>
            <a:pPr marL="0" indent="0">
              <a:spcBef>
                <a:spcPts val="1200"/>
              </a:spcBef>
            </a:pPr>
            <a:endParaRPr lang="en-US" sz="2800" dirty="0">
              <a:latin typeface="Arial Narrow"/>
              <a:cs typeface="Arial Narrow"/>
            </a:endParaRPr>
          </a:p>
          <a:p>
            <a:pPr marL="0" indent="0">
              <a:spcBef>
                <a:spcPts val="1200"/>
              </a:spcBef>
            </a:pPr>
            <a:endParaRPr lang="en-US" sz="2800" dirty="0">
              <a:latin typeface="Arial Narrow"/>
              <a:cs typeface="Arial Narrow"/>
            </a:endParaRPr>
          </a:p>
          <a:p>
            <a:pPr marL="0" indent="0">
              <a:spcBef>
                <a:spcPts val="1200"/>
              </a:spcBef>
            </a:pPr>
            <a:endParaRPr lang="en-US" sz="2800" dirty="0">
              <a:latin typeface="Arial Narrow"/>
              <a:cs typeface="Arial Narrow"/>
            </a:endParaRPr>
          </a:p>
          <a:p>
            <a:pPr marL="0" indent="0">
              <a:spcBef>
                <a:spcPts val="1200"/>
              </a:spcBef>
            </a:pPr>
            <a:endParaRPr lang="en-US" sz="2800" dirty="0">
              <a:latin typeface="Arial Narrow"/>
              <a:cs typeface="Arial Narrow"/>
            </a:endParaRPr>
          </a:p>
          <a:p>
            <a:pPr marL="0" indent="0">
              <a:spcBef>
                <a:spcPts val="1200"/>
              </a:spcBef>
            </a:pPr>
            <a:endParaRPr lang="en-US" sz="2800" dirty="0">
              <a:latin typeface="Arial Narrow"/>
              <a:cs typeface="Arial Narrow"/>
            </a:endParaRPr>
          </a:p>
          <a:p>
            <a:pPr marL="0" indent="0">
              <a:spcBef>
                <a:spcPts val="1200"/>
              </a:spcBef>
            </a:pPr>
            <a:endParaRPr lang="en-US" sz="2800" dirty="0">
              <a:latin typeface="Arial Narrow"/>
              <a:cs typeface="Arial Narrow"/>
            </a:endParaRPr>
          </a:p>
          <a:p>
            <a:pPr marL="0" indent="0">
              <a:spcBef>
                <a:spcPts val="1200"/>
              </a:spcBef>
            </a:pPr>
            <a:endParaRPr lang="en-US" sz="2800" dirty="0">
              <a:latin typeface="Arial Narrow"/>
              <a:cs typeface="Arial Narrow"/>
            </a:endParaRPr>
          </a:p>
          <a:p>
            <a:pPr marL="0" indent="0">
              <a:spcBef>
                <a:spcPts val="1200"/>
              </a:spcBef>
            </a:pPr>
            <a:r>
              <a:rPr lang="en-US" sz="2800" dirty="0">
                <a:latin typeface="Arial Narrow"/>
                <a:cs typeface="Arial Narrow"/>
              </a:rPr>
              <a:t>Among many other things, we capture the most relevant beamline parameters</a:t>
            </a:r>
          </a:p>
          <a:p>
            <a:pPr marL="0" indent="0">
              <a:spcBef>
                <a:spcPts val="1200"/>
              </a:spcBef>
            </a:pPr>
            <a:endParaRPr lang="en-US" sz="2800" dirty="0">
              <a:latin typeface="Arial Narrow"/>
              <a:cs typeface="Arial Narrow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5606" y="4037806"/>
            <a:ext cx="6802939" cy="4093428"/>
          </a:xfrm>
          <a:prstGeom prst="rect">
            <a:avLst/>
          </a:prstGeom>
          <a:solidFill>
            <a:srgbClr val="F1FFDE"/>
          </a:solidFill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$ ddump -t 9 -p 923 beam_00002298-0000.prdf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S:MTNRG  = -1     GeV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F:MT6SC1 =  5790      Cnts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F:MT6SC2 =  3533      Cnts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F:MT6SC3 =  1780      Cnts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F:MT6SC4 =  0         Cnts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F:MT6SC5 =  73316     Cnts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E:2CH    =  1058  mm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E:2CV    =  133.1 mm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E:2CMT6T =  73.84 F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E:2CMT6H =  32.86 %Hum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F:MT5CP2 =  .4589 Psia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F:MT6CP2 =  .6794 Psia</a:t>
            </a:r>
            <a:endParaRPr lang="en-US" sz="2000" dirty="0">
              <a:solidFill>
                <a:srgbClr val="3333CC"/>
              </a:solidFill>
              <a:latin typeface="Courier"/>
              <a:cs typeface="Courier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46867" y="4495006"/>
            <a:ext cx="6802939" cy="4093428"/>
          </a:xfrm>
          <a:prstGeom prst="rect">
            <a:avLst/>
          </a:prstGeom>
          <a:solidFill>
            <a:srgbClr val="F1FFDE"/>
          </a:solidFill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$ ddump -t 9 -p 923 beam_00002268-0000.prdf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S:MTNRG  = -2     GeV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F:MT6SC1 =  11846     Cnts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F:MT6SC2 =  7069      Cnts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F:MT6SC3 =  3883      Cnts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F:MT6SC4 =  0         Cnts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F:MT6SC5 =  283048    Cnts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E:2CH    =  1058  mm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E:2CV    =  133   mm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E:2CMT6T =  74.13 F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E:2CMT6H =  37.26 %Hum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F:MT5CP2 =  12.95 Psia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F:MT6CP2 =  14.03 Psia</a:t>
            </a:r>
            <a:endParaRPr lang="en-US" sz="2000" dirty="0">
              <a:solidFill>
                <a:srgbClr val="3333CC"/>
              </a:solidFill>
              <a:latin typeface="Courier"/>
              <a:cs typeface="Courier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082006" y="7293034"/>
            <a:ext cx="2057400" cy="9906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044406" y="7695406"/>
            <a:ext cx="2057400" cy="9906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82948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One of the early EIC test beam campaigns with RCDAQ - The </a:t>
            </a:r>
            <a:r>
              <a:rPr lang="en-US" sz="4200" dirty="0" err="1">
                <a:solidFill>
                  <a:srgbClr val="000000"/>
                </a:solidFill>
                <a:latin typeface="Arial Narrow" charset="0"/>
              </a:rPr>
              <a:t>Minidrift</a:t>
            </a: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 GEM tracking detector (2014)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3</a:t>
            </a:fld>
            <a:endParaRPr lang="en-US" dirty="0"/>
          </a:p>
        </p:txBody>
      </p:sp>
      <p:pic>
        <p:nvPicPr>
          <p:cNvPr id="3" name="Picture 2" descr="run468_942.jpg">
            <a:extLst>
              <a:ext uri="{FF2B5EF4-FFF2-40B4-BE49-F238E27FC236}">
                <a16:creationId xmlns:a16="http://schemas.microsoft.com/office/drawing/2014/main" id="{E9844255-2C0C-D662-234E-99116B237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06" y="5485606"/>
            <a:ext cx="5080000" cy="3810000"/>
          </a:xfrm>
          <a:prstGeom prst="rect">
            <a:avLst/>
          </a:prstGeom>
        </p:spPr>
      </p:pic>
      <p:pic>
        <p:nvPicPr>
          <p:cNvPr id="4" name="Picture 3" descr="run473_942.jpg">
            <a:extLst>
              <a:ext uri="{FF2B5EF4-FFF2-40B4-BE49-F238E27FC236}">
                <a16:creationId xmlns:a16="http://schemas.microsoft.com/office/drawing/2014/main" id="{9CDBD679-2412-0634-0C5D-18484CDE61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806" y="5485605"/>
            <a:ext cx="5135217" cy="38514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088E90-F799-1BF4-9AB7-A5637B7CFF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556" y="2139293"/>
            <a:ext cx="6746306" cy="2889113"/>
          </a:xfrm>
          <a:prstGeom prst="rect">
            <a:avLst/>
          </a:prstGeom>
        </p:spPr>
      </p:pic>
      <p:pic>
        <p:nvPicPr>
          <p:cNvPr id="6" name="Picture 5" descr="run468_evt2_lego.gif">
            <a:extLst>
              <a:ext uri="{FF2B5EF4-FFF2-40B4-BE49-F238E27FC236}">
                <a16:creationId xmlns:a16="http://schemas.microsoft.com/office/drawing/2014/main" id="{7D673BBA-6723-119E-749A-1210DB9F31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370" y="2285206"/>
            <a:ext cx="2971006" cy="2593564"/>
          </a:xfrm>
          <a:prstGeom prst="rect">
            <a:avLst/>
          </a:prstGeom>
        </p:spPr>
      </p:pic>
      <p:pic>
        <p:nvPicPr>
          <p:cNvPr id="7" name="Picture 6" descr="run473_evt4_lego.gif">
            <a:extLst>
              <a:ext uri="{FF2B5EF4-FFF2-40B4-BE49-F238E27FC236}">
                <a16:creationId xmlns:a16="http://schemas.microsoft.com/office/drawing/2014/main" id="{1B4C2499-D305-9F2F-E579-79ABD51A0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770" y="2288422"/>
            <a:ext cx="2963636" cy="25871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60860E-0F40-5198-2D0E-709B81C71A5F}"/>
              </a:ext>
            </a:extLst>
          </p:cNvPr>
          <p:cNvSpPr txBox="1"/>
          <p:nvPr/>
        </p:nvSpPr>
        <p:spPr>
          <a:xfrm>
            <a:off x="3626075" y="4971456"/>
            <a:ext cx="65055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C00000"/>
                </a:solidFill>
              </a:rPr>
              <a:t>IEEE Transactions on Nuclear Science</a:t>
            </a:r>
            <a:r>
              <a:rPr lang="en-US" sz="1400" dirty="0">
                <a:solidFill>
                  <a:srgbClr val="C00000"/>
                </a:solidFill>
              </a:rPr>
              <a:t>, vol. 63, no. 3, pp. 1768-1776, June 2016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C18734-8214-C7BD-6B52-D8900DB715F9}"/>
              </a:ext>
            </a:extLst>
          </p:cNvPr>
          <p:cNvSpPr txBox="1"/>
          <p:nvPr/>
        </p:nvSpPr>
        <p:spPr>
          <a:xfrm>
            <a:off x="1807703" y="5866606"/>
            <a:ext cx="16802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11 years ago!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87CB1F4-B440-DA72-FE96-9F21A698AE7E}"/>
              </a:ext>
            </a:extLst>
          </p:cNvPr>
          <p:cNvCxnSpPr>
            <a:cxnSpLocks/>
            <a:stCxn id="10" idx="3"/>
          </p:cNvCxnSpPr>
          <p:nvPr/>
        </p:nvCxnSpPr>
        <p:spPr bwMode="auto">
          <a:xfrm flipV="1">
            <a:off x="3487971" y="5736433"/>
            <a:ext cx="1718235" cy="330228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6985918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More Forensics (</a:t>
            </a:r>
            <a:r>
              <a:rPr lang="en-US" sz="4200" dirty="0" err="1">
                <a:solidFill>
                  <a:srgbClr val="000000"/>
                </a:solidFill>
                <a:latin typeface="Arial Narrow" charset="0"/>
              </a:rPr>
              <a:t>HCal</a:t>
            </a: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 at the Fermilab test beam again…)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30</a:t>
            </a:fld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41320" y="1980406"/>
            <a:ext cx="11711018" cy="16002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000"/>
              </a:spcBef>
              <a:buNone/>
            </a:pPr>
            <a:r>
              <a:rPr lang="en-US" sz="2800" dirty="0"/>
              <a:t>“There is a strange effect starting in run 2743. There is a higher fraction of showering than before. I cannot see anything changed in the </a:t>
            </a:r>
            <a:r>
              <a:rPr lang="en-US" sz="2800" dirty="0" err="1"/>
              <a:t>elog</a:t>
            </a:r>
            <a:r>
              <a:rPr lang="en-US" sz="2800" dirty="0"/>
              <a:t>.”</a:t>
            </a:r>
          </a:p>
          <a:p>
            <a:pPr marL="0" indent="0">
              <a:spcBef>
                <a:spcPts val="1000"/>
              </a:spcBef>
              <a:buNone/>
            </a:pPr>
            <a:r>
              <a:rPr lang="en-US" sz="2800" dirty="0"/>
              <a:t>Look at the cam pictures we automatically captured for each run: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4206" y="3656806"/>
            <a:ext cx="10158249" cy="830997"/>
          </a:xfrm>
          <a:prstGeom prst="rect">
            <a:avLst/>
          </a:prstGeom>
          <a:solidFill>
            <a:srgbClr val="F1FFDE"/>
          </a:solidFill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lang="is-IS" sz="2400" dirty="0">
                <a:solidFill>
                  <a:srgbClr val="3333CC"/>
                </a:solidFill>
                <a:latin typeface="Courier"/>
                <a:cs typeface="Courier"/>
              </a:rPr>
              <a:t>$ ddump -t 9 -p 940 beam_00002742-0000.prdf &gt; 2742.jpg</a:t>
            </a:r>
          </a:p>
          <a:p>
            <a:r>
              <a:rPr lang="is-IS" sz="2400" dirty="0">
                <a:solidFill>
                  <a:srgbClr val="3333CC"/>
                </a:solidFill>
                <a:latin typeface="Courier"/>
                <a:cs typeface="Courier"/>
              </a:rPr>
              <a:t>$ ddump -t 9 -p 940 beam_00002743-0000.prdf &gt; 2743.jpg</a:t>
            </a:r>
            <a:endParaRPr lang="en-US" sz="2400" dirty="0">
              <a:solidFill>
                <a:srgbClr val="3333CC"/>
              </a:solidFill>
              <a:latin typeface="Courier"/>
              <a:cs typeface="Courier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8709BC6-B6EA-BEE4-54EC-D0392FC0451D}"/>
              </a:ext>
            </a:extLst>
          </p:cNvPr>
          <p:cNvGrpSpPr/>
          <p:nvPr/>
        </p:nvGrpSpPr>
        <p:grpSpPr>
          <a:xfrm>
            <a:off x="634206" y="4876006"/>
            <a:ext cx="5400923" cy="4038600"/>
            <a:chOff x="634206" y="4876006"/>
            <a:chExt cx="5400923" cy="4038600"/>
          </a:xfrm>
        </p:grpSpPr>
        <p:pic>
          <p:nvPicPr>
            <p:cNvPr id="15" name="Picture 14" descr="hcal_0274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206" y="4876006"/>
              <a:ext cx="5400923" cy="4038600"/>
            </a:xfrm>
            <a:prstGeom prst="rect">
              <a:avLst/>
            </a:prstGeom>
          </p:spPr>
        </p:pic>
        <p:sp>
          <p:nvSpPr>
            <p:cNvPr id="17" name="Oval 16"/>
            <p:cNvSpPr/>
            <p:nvPr/>
          </p:nvSpPr>
          <p:spPr>
            <a:xfrm>
              <a:off x="3287291" y="7048820"/>
              <a:ext cx="1516049" cy="1322582"/>
            </a:xfrm>
            <a:prstGeom prst="ellipse">
              <a:avLst/>
            </a:prstGeom>
            <a:noFill/>
            <a:ln w="38100" cmpd="sng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C2A2738-2007-EF9D-254B-2022B4A144A8}"/>
              </a:ext>
            </a:extLst>
          </p:cNvPr>
          <p:cNvGrpSpPr/>
          <p:nvPr/>
        </p:nvGrpSpPr>
        <p:grpSpPr>
          <a:xfrm>
            <a:off x="6129883" y="4876006"/>
            <a:ext cx="5400923" cy="4038600"/>
            <a:chOff x="6129883" y="4876006"/>
            <a:chExt cx="5400923" cy="4038600"/>
          </a:xfrm>
        </p:grpSpPr>
        <p:pic>
          <p:nvPicPr>
            <p:cNvPr id="16" name="Picture 15" descr="hcal_02743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9883" y="4876006"/>
              <a:ext cx="5400923" cy="4038600"/>
            </a:xfrm>
            <a:prstGeom prst="rect">
              <a:avLst/>
            </a:prstGeom>
          </p:spPr>
        </p:pic>
        <p:sp>
          <p:nvSpPr>
            <p:cNvPr id="18" name="Oval 17"/>
            <p:cNvSpPr/>
            <p:nvPr/>
          </p:nvSpPr>
          <p:spPr>
            <a:xfrm>
              <a:off x="8782968" y="6576469"/>
              <a:ext cx="1516049" cy="1322582"/>
            </a:xfrm>
            <a:prstGeom prst="ellipse">
              <a:avLst/>
            </a:prstGeom>
            <a:noFill/>
            <a:ln w="38100" cmpd="sng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123352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“Meta Data” Packet list from that test beam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31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6" y="2437606"/>
            <a:ext cx="6764876" cy="58834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6999" y="3885406"/>
            <a:ext cx="6501607" cy="5196707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A91FF76-012D-4E4C-BE0F-DED9965FA040}"/>
              </a:ext>
            </a:extLst>
          </p:cNvPr>
          <p:cNvSpPr txBox="1">
            <a:spLocks/>
          </p:cNvSpPr>
          <p:nvPr/>
        </p:nvSpPr>
        <p:spPr>
          <a:xfrm>
            <a:off x="6553199" y="2155799"/>
            <a:ext cx="6349207" cy="157720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000"/>
              </a:spcBef>
              <a:buNone/>
            </a:pPr>
            <a:r>
              <a:rPr lang="en-US" sz="2800" dirty="0"/>
              <a:t>More than 72 environment-capturing packets (accelerator </a:t>
            </a:r>
            <a:r>
              <a:rPr lang="en-US" sz="2800" dirty="0" err="1"/>
              <a:t>params</a:t>
            </a:r>
            <a:r>
              <a:rPr lang="en-US" sz="2800" dirty="0"/>
              <a:t>, voltages, currents, temperatures, pictures, …)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3E23A68-82E8-934B-B1C1-15D292FCD800}"/>
              </a:ext>
            </a:extLst>
          </p:cNvPr>
          <p:cNvSpPr txBox="1">
            <a:spLocks/>
          </p:cNvSpPr>
          <p:nvPr/>
        </p:nvSpPr>
        <p:spPr>
          <a:xfrm>
            <a:off x="100806" y="8722725"/>
            <a:ext cx="1825957" cy="95388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000"/>
              </a:spcBef>
              <a:buNone/>
            </a:pPr>
            <a:r>
              <a:rPr lang="en-US" sz="2400" dirty="0"/>
              <a:t>Captured at begin-run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2B507C5-1620-7D40-B18F-1C9A85625A9E}"/>
              </a:ext>
            </a:extLst>
          </p:cNvPr>
          <p:cNvSpPr txBox="1">
            <a:spLocks/>
          </p:cNvSpPr>
          <p:nvPr/>
        </p:nvSpPr>
        <p:spPr>
          <a:xfrm>
            <a:off x="2005806" y="8674073"/>
            <a:ext cx="2362200" cy="92633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000"/>
              </a:spcBef>
              <a:buNone/>
            </a:pPr>
            <a:r>
              <a:rPr lang="en-US" sz="2400" dirty="0"/>
              <a:t>Captured again at spill-off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B655862-A913-3F45-84CB-7C5A68E25C11}"/>
              </a:ext>
            </a:extLst>
          </p:cNvPr>
          <p:cNvCxnSpPr>
            <a:cxnSpLocks/>
            <a:stCxn id="8" idx="0"/>
          </p:cNvCxnSpPr>
          <p:nvPr/>
        </p:nvCxnSpPr>
        <p:spPr bwMode="auto">
          <a:xfrm flipH="1" flipV="1">
            <a:off x="647686" y="8321102"/>
            <a:ext cx="366099" cy="401623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5ACF972-2F6A-ED49-BB04-E204C3A0206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173107" y="8305006"/>
            <a:ext cx="366099" cy="401623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083231236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Moving Detector Example: “</a:t>
            </a:r>
            <a:r>
              <a:rPr lang="en-US" sz="4200" dirty="0" err="1">
                <a:solidFill>
                  <a:srgbClr val="000000"/>
                </a:solidFill>
                <a:latin typeface="Arial Narrow" charset="0"/>
              </a:rPr>
              <a:t>HCal</a:t>
            </a: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 Tile Mapping” at the Fermi Test Beam Facility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77006" y="2132806"/>
            <a:ext cx="118110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“Tile mapping” refers to mapping the position-dependent response of a hadronic calorimeter tile. We were moving a stack of </a:t>
            </a:r>
            <a:r>
              <a:rPr lang="en-US" sz="2800" dirty="0" err="1">
                <a:solidFill>
                  <a:srgbClr val="000000"/>
                </a:solidFill>
                <a:latin typeface="Arial Narrow" charset="0"/>
              </a:rPr>
              <a:t>Hcal</a:t>
            </a: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 tiles so the beam hits particular positions (In the picture, beam is coming at you)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About 200 individual positions of the tile relative to the beam </a:t>
            </a:r>
            <a:r>
              <a:rPr lang="mr-IN" sz="2800" dirty="0">
                <a:solidFill>
                  <a:srgbClr val="000000"/>
                </a:solidFill>
                <a:latin typeface="Arial Narrow" charset="0"/>
              </a:rPr>
              <a:t>–</a:t>
            </a: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 you’d go nuts doing all that manually, and you are bound to make mistakes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And all on camera for ach run for feel-good value – does that thing move right when we think it should?</a:t>
            </a:r>
          </a:p>
        </p:txBody>
      </p:sp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405027" y="5714206"/>
            <a:ext cx="5486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This setup exercises many of the aforementioned features: scripting and reacting to the FTBF spill, network transparency (we cannot access the table positioning from our DAQ machine, but a FTBF-owned machine can control our DAQ)</a:t>
            </a: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endParaRPr lang="en-US" sz="2800" dirty="0">
              <a:solidFill>
                <a:srgbClr val="000000"/>
              </a:solidFill>
              <a:latin typeface="Arial Narrow" charset="0"/>
            </a:endParaRP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endParaRPr lang="en-US" sz="2800" dirty="0">
              <a:solidFill>
                <a:srgbClr val="000000"/>
              </a:solidFill>
              <a:latin typeface="Arial Narrow" charset="0"/>
            </a:endParaRP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endParaRPr lang="en-US" sz="2800" dirty="0">
              <a:solidFill>
                <a:srgbClr val="000000"/>
              </a:solidFill>
              <a:latin typeface="Arial Narrow" charset="0"/>
            </a:endParaRPr>
          </a:p>
        </p:txBody>
      </p:sp>
      <p:pic>
        <p:nvPicPr>
          <p:cNvPr id="2" name="movie.mp4">
            <a:hlinkClick r:id="" action="ppaction://media"/>
            <a:extLst>
              <a:ext uri="{FF2B5EF4-FFF2-40B4-BE49-F238E27FC236}">
                <a16:creationId xmlns:a16="http://schemas.microsoft.com/office/drawing/2014/main" id="{F72050C1-EF82-F54A-14AD-1EA9853772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36721" y="5257006"/>
            <a:ext cx="609657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0139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Wait a minute – how to I get “fresh” begin-run information??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71500" y="2056606"/>
            <a:ext cx="11811000" cy="716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I have shown you how you swallow an existing file (like you setup file) into the begin-run event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But this was different – for each run we got a “fresh” picture from the cam… how?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Throw in the ”</a:t>
            </a:r>
            <a:r>
              <a:rPr lang="en-US" sz="2800" dirty="0" err="1">
                <a:solidFill>
                  <a:srgbClr val="000000"/>
                </a:solidFill>
                <a:latin typeface="Arial Narrow" charset="0"/>
              </a:rPr>
              <a:t>daq_device_command</a:t>
            </a: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”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It doesn’t read out anything – just when the event is triggered, it executes the assorted command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endParaRPr lang="en-US" sz="2800" dirty="0">
              <a:solidFill>
                <a:srgbClr val="000000"/>
              </a:solidFill>
              <a:latin typeface="Arial Narrow" charset="0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endParaRPr lang="en-US" sz="2800" dirty="0">
              <a:solidFill>
                <a:srgbClr val="000000"/>
              </a:solidFill>
              <a:latin typeface="Arial Narrow" charset="0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endParaRPr lang="en-US" sz="2800" dirty="0">
              <a:solidFill>
                <a:srgbClr val="000000"/>
              </a:solidFill>
              <a:latin typeface="Arial Narrow" charset="0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endParaRPr lang="en-US" sz="2800" dirty="0">
              <a:solidFill>
                <a:srgbClr val="000000"/>
              </a:solidFill>
              <a:latin typeface="Arial Narrow" charset="0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endParaRPr lang="en-US" sz="2800" dirty="0">
              <a:solidFill>
                <a:srgbClr val="000000"/>
              </a:solidFill>
              <a:latin typeface="Arial Narrow" charset="0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The subsequent commands grab the just-made jpg files </a:t>
            </a:r>
            <a:r>
              <a:rPr lang="en-US" sz="2800" i="1" dirty="0">
                <a:solidFill>
                  <a:srgbClr val="000000"/>
                </a:solidFill>
                <a:latin typeface="Arial Narrow" charset="0"/>
              </a:rPr>
              <a:t>and delete them after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So it is impossible to store stale info in case the picture-grabbing from the cam fails for some reason</a:t>
            </a:r>
            <a:br>
              <a:rPr lang="en-US" sz="2800" dirty="0">
                <a:solidFill>
                  <a:srgbClr val="000000"/>
                </a:solidFill>
                <a:latin typeface="Arial Narrow" charset="0"/>
              </a:rPr>
            </a:br>
            <a:endParaRPr lang="en-US" sz="2800" dirty="0">
              <a:solidFill>
                <a:srgbClr val="000000"/>
              </a:solidFill>
              <a:latin typeface="Arial Narrow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DA97B1-BEAA-8961-3F74-EA497479BD98}"/>
              </a:ext>
            </a:extLst>
          </p:cNvPr>
          <p:cNvSpPr txBox="1"/>
          <p:nvPr/>
        </p:nvSpPr>
        <p:spPr>
          <a:xfrm>
            <a:off x="349647" y="5409406"/>
            <a:ext cx="12254706" cy="2031325"/>
          </a:xfrm>
          <a:prstGeom prst="rect">
            <a:avLst/>
          </a:prstGeom>
          <a:solidFill>
            <a:srgbClr val="EBFFB4"/>
          </a:solidFill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 get the cameras</a:t>
            </a:r>
          </a:p>
          <a:p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rcdaq_client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create_device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device_command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9 0 "$HOME/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mlp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cam_capture.sh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</a:p>
          <a:p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rcdaq_client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create_device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device_file_delete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9 940 "$HOME/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mlp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hcals.jpg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 110</a:t>
            </a:r>
          </a:p>
          <a:p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rcdaq_client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create_device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device_file_delete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9 941 "$HOME/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mlp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ftbf_hut.jpg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 70</a:t>
            </a:r>
          </a:p>
          <a:p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rcdaq_client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create_device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device_file_delete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9 942 "$HOME/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mlp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ftbf_hut_birdseye.jpg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 70</a:t>
            </a:r>
          </a:p>
          <a:p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rcdaq_client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create_device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device_file_delete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9 943 "$HOME/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mlp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emcal.jpg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 110</a:t>
            </a:r>
          </a:p>
          <a:p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rcdaq_client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create_device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device_file_delete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9 944 "$HOME/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mlp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ftbf_moving_cam.jpg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 70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CE96A65-ABE5-65F9-52C4-73AEB50BFB95}"/>
              </a:ext>
            </a:extLst>
          </p:cNvPr>
          <p:cNvCxnSpPr/>
          <p:nvPr/>
        </p:nvCxnSpPr>
        <p:spPr bwMode="auto">
          <a:xfrm>
            <a:off x="2463006" y="4876006"/>
            <a:ext cx="5562600" cy="83820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903224560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One last point: Using RCDAC features to streamline your analysis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34</a:t>
            </a:fld>
            <a:endParaRPr lang="en-US" dirty="0"/>
          </a:p>
        </p:txBody>
      </p:sp>
      <p:pic>
        <p:nvPicPr>
          <p:cNvPr id="3" name="Picture 2" descr="IMG_20161011_110010.jpg">
            <a:extLst>
              <a:ext uri="{FF2B5EF4-FFF2-40B4-BE49-F238E27FC236}">
                <a16:creationId xmlns:a16="http://schemas.microsoft.com/office/drawing/2014/main" id="{6A4FB40A-96B4-FC09-E8CA-DF475A87D4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3" t="10481" r="6328" b="30967"/>
          <a:stretch/>
        </p:blipFill>
        <p:spPr>
          <a:xfrm>
            <a:off x="8078749" y="2187346"/>
            <a:ext cx="4887860" cy="2274277"/>
          </a:xfrm>
          <a:prstGeom prst="rect">
            <a:avLst/>
          </a:prstGeom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229F44E1-2975-DA1E-B753-090A71A00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546" y="2187346"/>
            <a:ext cx="7684203" cy="2540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Going back to the “calo module mapping” for a moment</a:t>
            </a: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You are ending up with several thousand individual data files, one per position</a:t>
            </a: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In each begin-run event we capture additional information, especially the x/y position where this data point is from</a:t>
            </a: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87C290-B622-0D58-88E8-2836FC503599}"/>
              </a:ext>
            </a:extLst>
          </p:cNvPr>
          <p:cNvSpPr txBox="1"/>
          <p:nvPr/>
        </p:nvSpPr>
        <p:spPr>
          <a:xfrm>
            <a:off x="253206" y="6495077"/>
            <a:ext cx="11504468" cy="1200329"/>
          </a:xfrm>
          <a:prstGeom prst="rect">
            <a:avLst/>
          </a:prstGeom>
          <a:solidFill>
            <a:srgbClr val="EBFFB4"/>
          </a:solidFill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 we add a command to capture the positions to a file</a:t>
            </a:r>
          </a:p>
          <a:p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rcdaq_client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create_device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device_command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9 0 "$HOME/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getmotorpositions.sh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</a:p>
          <a:p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rcdaq_client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create_device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device_file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9 920 "$HOME/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positions.txt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</a:p>
          <a:p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rcdaq_client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create_device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device_filenumbers_delete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9 921 "$HOME/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positions.txt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330985E5-7C4F-3B12-8C54-7F9AA0203F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546" y="4609363"/>
            <a:ext cx="11570494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RCDAQ has a “command device” that doesn’t read out anything but executes a command when the event is triggered – here we execute “</a:t>
            </a:r>
            <a:r>
              <a:rPr lang="en-US" sz="2400" dirty="0" err="1">
                <a:solidFill>
                  <a:srgbClr val="000000"/>
                </a:solidFill>
                <a:latin typeface="Arial Narrow" charset="0"/>
              </a:rPr>
              <a:t>getmotorpositions.sh</a:t>
            </a: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” at each begin-run</a:t>
            </a: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This script reaches out to the positioning system and writes a file “</a:t>
            </a:r>
            <a:r>
              <a:rPr lang="en-US" sz="2400" dirty="0" err="1">
                <a:solidFill>
                  <a:srgbClr val="000000"/>
                </a:solidFill>
                <a:latin typeface="Arial Narrow" charset="0"/>
              </a:rPr>
              <a:t>positions.txt</a:t>
            </a: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” with the two numbers</a:t>
            </a: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We then absorb the file into the begin-run event</a:t>
            </a: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</a:endParaRP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</a:endParaRP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</a:endParaRP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And we can retrieve this in the analysis (here shown with a command-line utility):</a:t>
            </a: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4471159-F095-6DE7-E034-179BD5AB8182}"/>
              </a:ext>
            </a:extLst>
          </p:cNvPr>
          <p:cNvCxnSpPr>
            <a:cxnSpLocks/>
          </p:cNvCxnSpPr>
          <p:nvPr/>
        </p:nvCxnSpPr>
        <p:spPr bwMode="auto">
          <a:xfrm>
            <a:off x="6202088" y="5866606"/>
            <a:ext cx="2585518" cy="967054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B2965DC-F6E0-93D1-2B6D-272B34B27DCB}"/>
              </a:ext>
            </a:extLst>
          </p:cNvPr>
          <p:cNvSpPr txBox="1"/>
          <p:nvPr/>
        </p:nvSpPr>
        <p:spPr>
          <a:xfrm>
            <a:off x="253206" y="8372276"/>
            <a:ext cx="11504468" cy="923330"/>
          </a:xfrm>
          <a:prstGeom prst="rect">
            <a:avLst/>
          </a:prstGeom>
          <a:solidFill>
            <a:srgbClr val="EBFFB4"/>
          </a:solidFill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$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ddump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-t 9 -p 920 scan10_0000201800-0000.evt</a:t>
            </a:r>
          </a:p>
          <a:p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4600</a:t>
            </a:r>
          </a:p>
          <a:p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-4400</a:t>
            </a:r>
          </a:p>
        </p:txBody>
      </p:sp>
    </p:spTree>
    <p:extLst>
      <p:ext uri="{BB962C8B-B14F-4D97-AF65-F5344CB8AC3E}">
        <p14:creationId xmlns:p14="http://schemas.microsoft.com/office/powerpoint/2010/main" val="1571246142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Using RCDAC features to streamline your analysis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35</a:t>
            </a:fld>
            <a:endParaRPr lang="en-US" dirty="0"/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229F44E1-2975-DA1E-B753-090A71A00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546" y="2187346"/>
            <a:ext cx="12038754" cy="2860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Then we make a list of all files that belong to this scan, and throw them all at the at the analysis process</a:t>
            </a: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We get the begin-run event and extract and remember the x-y positions</a:t>
            </a: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We then histogram the signal with the actual data events</a:t>
            </a: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Eventually we hit end end-run event, know that this position is done. Get the mean from the histogram, and fill it in the map at the right position</a:t>
            </a: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Run through all files in the set, have a coffee, and see the results:</a:t>
            </a: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</a:endParaRP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</a:endParaRP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</a:endParaRP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</a:endParaRP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</a:endParaRP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</a:endParaRP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</a:endParaRP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In this way you can run the analysis without burdensome additional bookkeeping </a:t>
            </a: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All you need to analyze the data in one fell swoop is contained in the data themselves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0B252D-B651-D127-79A0-EB44DFF2F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4084" y="5303757"/>
            <a:ext cx="4038600" cy="2736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DEB5CA-7F65-0E6D-E5E8-5B84F52824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006" y="5340428"/>
            <a:ext cx="3421779" cy="2312412"/>
          </a:xfrm>
          <a:prstGeom prst="rect">
            <a:avLst/>
          </a:prstGeom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50BD945F-79A9-600A-51A5-144F2BBF4903}"/>
              </a:ext>
            </a:extLst>
          </p:cNvPr>
          <p:cNvSpPr/>
          <p:nvPr/>
        </p:nvSpPr>
        <p:spPr bwMode="auto">
          <a:xfrm>
            <a:off x="3606006" y="6496634"/>
            <a:ext cx="457200" cy="351196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58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C47D421F-4B26-AF2E-4C8D-D5454687F6FC}"/>
              </a:ext>
            </a:extLst>
          </p:cNvPr>
          <p:cNvSpPr/>
          <p:nvPr/>
        </p:nvSpPr>
        <p:spPr bwMode="auto">
          <a:xfrm>
            <a:off x="8178006" y="6543030"/>
            <a:ext cx="457200" cy="351196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58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018CE57-F7D4-4ECB-EF3C-884791C4E8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1406" y="5180806"/>
            <a:ext cx="4146300" cy="296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154525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Some code snippets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36</a:t>
            </a:fld>
            <a:endParaRPr lang="en-US" dirty="0"/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229F44E1-2975-DA1E-B753-090A71A00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546" y="2187346"/>
            <a:ext cx="12038754" cy="2860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Here I’m extracting the x and y position from packet 921: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D79E0F-2F9E-6341-230F-82E91D1747FD}"/>
              </a:ext>
            </a:extLst>
          </p:cNvPr>
          <p:cNvSpPr txBox="1"/>
          <p:nvPr/>
        </p:nvSpPr>
        <p:spPr>
          <a:xfrm>
            <a:off x="569913" y="3308884"/>
            <a:ext cx="10972800" cy="4401205"/>
          </a:xfrm>
          <a:prstGeom prst="rect">
            <a:avLst/>
          </a:prstGeom>
          <a:solidFill>
            <a:srgbClr val="EBFFB4"/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if ( e-&gt;</a:t>
            </a:r>
            <a:r>
              <a:rPr lang="en-US" sz="20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getEvtType</a:t>
            </a:r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 == BEGINRUN )</a:t>
            </a:r>
          </a:p>
          <a:p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{</a:t>
            </a:r>
          </a:p>
          <a:p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20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reset_histograms</a:t>
            </a:r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20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old_runnr</a:t>
            </a:r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e-&gt;</a:t>
            </a:r>
            <a:r>
              <a:rPr lang="en-US" sz="20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getRunNumber</a:t>
            </a:r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Packet *p921 = e-&gt;</a:t>
            </a:r>
            <a:r>
              <a:rPr lang="en-US" sz="20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getPacket</a:t>
            </a:r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(921);</a:t>
            </a:r>
          </a:p>
          <a:p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if ( p921)</a:t>
            </a:r>
          </a:p>
          <a:p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{</a:t>
            </a:r>
          </a:p>
          <a:p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</a:t>
            </a:r>
            <a:r>
              <a:rPr lang="en-US" sz="20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xpos</a:t>
            </a:r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p921-&gt;</a:t>
            </a:r>
            <a:r>
              <a:rPr lang="en-US" sz="20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iValue</a:t>
            </a:r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(0);</a:t>
            </a:r>
          </a:p>
          <a:p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</a:t>
            </a:r>
            <a:r>
              <a:rPr lang="en-US" sz="20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ypos</a:t>
            </a:r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p921-&gt;</a:t>
            </a:r>
            <a:r>
              <a:rPr lang="en-US" sz="20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iValue</a:t>
            </a:r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(1);</a:t>
            </a:r>
          </a:p>
          <a:p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</a:t>
            </a:r>
            <a:r>
              <a:rPr lang="en-US" sz="20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cout</a:t>
            </a:r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&lt;&lt; "</a:t>
            </a:r>
            <a:r>
              <a:rPr lang="en-US" sz="20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Postions</a:t>
            </a:r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" &lt;&lt; </a:t>
            </a:r>
            <a:r>
              <a:rPr lang="en-US" sz="20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xpos</a:t>
            </a:r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&lt;&lt; "  " &lt;&lt; </a:t>
            </a:r>
            <a:r>
              <a:rPr lang="en-US" sz="20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ypos</a:t>
            </a:r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&lt;&lt; </a:t>
            </a:r>
            <a:r>
              <a:rPr lang="en-US" sz="20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endl</a:t>
            </a:r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delete p921;</a:t>
            </a:r>
          </a:p>
          <a:p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}</a:t>
            </a:r>
          </a:p>
          <a:p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return 0;</a:t>
            </a:r>
          </a:p>
          <a:p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</a:p>
        </p:txBody>
      </p:sp>
    </p:spTree>
    <p:extLst>
      <p:ext uri="{BB962C8B-B14F-4D97-AF65-F5344CB8AC3E}">
        <p14:creationId xmlns:p14="http://schemas.microsoft.com/office/powerpoint/2010/main" val="3181994135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Some code snippets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37</a:t>
            </a:fld>
            <a:endParaRPr lang="en-US" dirty="0"/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229F44E1-2975-DA1E-B753-090A71A00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546" y="2187346"/>
            <a:ext cx="12038754" cy="2860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Here I recognize the end-run event and analyze the signal distribution for this run: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D79E0F-2F9E-6341-230F-82E91D1747FD}"/>
              </a:ext>
            </a:extLst>
          </p:cNvPr>
          <p:cNvSpPr txBox="1"/>
          <p:nvPr/>
        </p:nvSpPr>
        <p:spPr>
          <a:xfrm>
            <a:off x="272049" y="3075513"/>
            <a:ext cx="12731164" cy="3600986"/>
          </a:xfrm>
          <a:prstGeom prst="rect">
            <a:avLst/>
          </a:prstGeom>
          <a:solidFill>
            <a:srgbClr val="EBFFB4"/>
          </a:solidFill>
        </p:spPr>
        <p:txBody>
          <a:bodyPr wrap="square">
            <a:spAutoFit/>
          </a:bodyPr>
          <a:lstStyle/>
          <a:p>
            <a:r>
              <a:rPr lang="en-US" sz="19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if ( e-&gt;</a:t>
            </a:r>
            <a:r>
              <a:rPr lang="en-US" sz="19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getEvtType</a:t>
            </a:r>
            <a:r>
              <a:rPr lang="en-US" sz="19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 == 12 )   // end run</a:t>
            </a:r>
          </a:p>
          <a:p>
            <a:r>
              <a:rPr lang="en-US" sz="19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{</a:t>
            </a:r>
          </a:p>
          <a:p>
            <a:endParaRPr lang="en-US" sz="1900" b="1" dirty="0">
              <a:solidFill>
                <a:srgbClr val="C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9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h2_gainmap-&gt;Fill( (xpos+400)/200., (ypos-10000)/-200., </a:t>
            </a:r>
            <a:r>
              <a:rPr lang="en-US" sz="19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h_signal</a:t>
            </a:r>
            <a:r>
              <a:rPr lang="en-US" sz="19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-&gt;</a:t>
            </a:r>
            <a:r>
              <a:rPr lang="en-US" sz="19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GetMean</a:t>
            </a:r>
            <a:r>
              <a:rPr lang="en-US" sz="19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 );</a:t>
            </a:r>
          </a:p>
          <a:p>
            <a:endParaRPr lang="en-US" sz="1900" b="1" dirty="0">
              <a:solidFill>
                <a:srgbClr val="C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9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if (</a:t>
            </a:r>
            <a:r>
              <a:rPr lang="en-US" sz="19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open_flag</a:t>
            </a:r>
            <a:r>
              <a:rPr lang="en-US" sz="19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sz="19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{</a:t>
            </a:r>
          </a:p>
          <a:p>
            <a:r>
              <a:rPr lang="en-US" sz="19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</a:t>
            </a:r>
            <a:r>
              <a:rPr lang="en-US" sz="19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xlsfile</a:t>
            </a:r>
            <a:r>
              <a:rPr lang="en-US" sz="19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&lt;&lt; </a:t>
            </a:r>
            <a:r>
              <a:rPr lang="en-US" sz="19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xpos</a:t>
            </a:r>
            <a:r>
              <a:rPr lang="en-US" sz="19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&lt;&lt; " " &lt;&lt; </a:t>
            </a:r>
            <a:r>
              <a:rPr lang="en-US" sz="19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ypos</a:t>
            </a:r>
            <a:r>
              <a:rPr lang="en-US" sz="19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&lt;&lt; "  " &lt;&lt; </a:t>
            </a:r>
            <a:r>
              <a:rPr lang="en-US" sz="19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h_signal</a:t>
            </a:r>
            <a:r>
              <a:rPr lang="en-US" sz="19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-&gt;</a:t>
            </a:r>
            <a:r>
              <a:rPr lang="en-US" sz="19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GetMean</a:t>
            </a:r>
            <a:r>
              <a:rPr lang="en-US" sz="19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 &lt;&lt; </a:t>
            </a:r>
            <a:r>
              <a:rPr lang="en-US" sz="19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endl</a:t>
            </a:r>
            <a:r>
              <a:rPr lang="en-US" sz="19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sz="19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}</a:t>
            </a:r>
          </a:p>
          <a:p>
            <a:endParaRPr lang="en-US" sz="1900" b="1" dirty="0">
              <a:solidFill>
                <a:srgbClr val="C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9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return 0;</a:t>
            </a:r>
          </a:p>
          <a:p>
            <a:r>
              <a:rPr lang="en-US" sz="19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C1D69E-DCA5-CBE4-B1A5-76FEAD6F7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8806" y="5946369"/>
            <a:ext cx="5181600" cy="370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993791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Where are we with the HGROC readout?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38</a:t>
            </a:fld>
            <a:endParaRPr lang="en-US" dirty="0"/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229F44E1-2975-DA1E-B753-090A71A00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76" y="2069987"/>
            <a:ext cx="12279260" cy="2860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This is how far I can take it – waiting for the “end of event” protocol that Norbert, Miklos and I have in principle agreed on</a:t>
            </a: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It would probably take 30 minutes to explain all the stuff and shortcuts and so on that went into these plots…</a:t>
            </a:r>
          </a:p>
        </p:txBody>
      </p:sp>
      <p:pic>
        <p:nvPicPr>
          <p:cNvPr id="7" name="Picture 6" descr="A graph of a number of colored bars&#10;&#10;Description automatically generated with medium confidence">
            <a:extLst>
              <a:ext uri="{FF2B5EF4-FFF2-40B4-BE49-F238E27FC236}">
                <a16:creationId xmlns:a16="http://schemas.microsoft.com/office/drawing/2014/main" id="{53C32F13-E5D6-AD6B-4A22-3ECE98866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321" y="3617550"/>
            <a:ext cx="4432300" cy="3022600"/>
          </a:xfrm>
          <a:prstGeom prst="rect">
            <a:avLst/>
          </a:prstGeom>
        </p:spPr>
      </p:pic>
      <p:pic>
        <p:nvPicPr>
          <p:cNvPr id="9" name="Picture 8" descr="A graph of a number of columns&#10;&#10;Description automatically generated with medium confidence">
            <a:extLst>
              <a:ext uri="{FF2B5EF4-FFF2-40B4-BE49-F238E27FC236}">
                <a16:creationId xmlns:a16="http://schemas.microsoft.com/office/drawing/2014/main" id="{8B65AB30-C66D-E9B5-9FA6-5E21ECA694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6166" y="3617550"/>
            <a:ext cx="4432300" cy="3022600"/>
          </a:xfrm>
          <a:prstGeom prst="rect">
            <a:avLst/>
          </a:prstGeom>
        </p:spPr>
      </p:pic>
      <p:pic>
        <p:nvPicPr>
          <p:cNvPr id="11" name="Picture 10" descr="A graph of a number of columns&#10;&#10;Description automatically generated with medium confidence">
            <a:extLst>
              <a:ext uri="{FF2B5EF4-FFF2-40B4-BE49-F238E27FC236}">
                <a16:creationId xmlns:a16="http://schemas.microsoft.com/office/drawing/2014/main" id="{1486A93A-893E-6568-01FB-D430BB0BC1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598" y="6653097"/>
            <a:ext cx="4432300" cy="3022600"/>
          </a:xfrm>
          <a:prstGeom prst="rect">
            <a:avLst/>
          </a:prstGeom>
        </p:spPr>
      </p:pic>
      <p:pic>
        <p:nvPicPr>
          <p:cNvPr id="13" name="Picture 12" descr="A graph of a number of colored squares&#10;&#10;Description automatically generated with medium confidence">
            <a:extLst>
              <a:ext uri="{FF2B5EF4-FFF2-40B4-BE49-F238E27FC236}">
                <a16:creationId xmlns:a16="http://schemas.microsoft.com/office/drawing/2014/main" id="{D0209F00-44C9-DDBA-D892-0C337EDD8C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2006" y="6653097"/>
            <a:ext cx="4432300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670123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659606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This page is intentionally left blank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616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Another one from the EIC calo orbit – Oleg, Craig, myself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4</a:t>
            </a:fld>
            <a:endParaRPr lang="en-US" dirty="0"/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F53B150E-3DDB-8BF4-4D45-8E34126133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2099469"/>
            <a:ext cx="12254706" cy="79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600" dirty="0">
                <a:solidFill>
                  <a:srgbClr val="606060"/>
                </a:solidFill>
                <a:latin typeface="Arial Narrow" charset="0"/>
              </a:rPr>
              <a:t>”Can we get more calorimeter position information by adding a dual readout and measure time?”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600" dirty="0">
              <a:solidFill>
                <a:srgbClr val="606060"/>
              </a:solidFill>
              <a:latin typeface="Arial Narrow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36402B-DE06-DFD1-2806-2A321B55C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206" y="2913062"/>
            <a:ext cx="6858000" cy="5138501"/>
          </a:xfrm>
          <a:prstGeom prst="rect">
            <a:avLst/>
          </a:prstGeom>
        </p:spPr>
      </p:pic>
      <p:sp>
        <p:nvSpPr>
          <p:cNvPr id="11" name="Text Box 2">
            <a:extLst>
              <a:ext uri="{FF2B5EF4-FFF2-40B4-BE49-F238E27FC236}">
                <a16:creationId xmlns:a16="http://schemas.microsoft.com/office/drawing/2014/main" id="{47A486D1-D535-4B5E-2A42-B74110D74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2331" y="8216033"/>
            <a:ext cx="5273675" cy="102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marL="0"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600" dirty="0">
                <a:solidFill>
                  <a:srgbClr val="606060"/>
                </a:solidFill>
                <a:latin typeface="Arial Narrow" charset="0"/>
              </a:rPr>
              <a:t>In the end we found that it’s too small an effect to pursue, but it was worth checking!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2A7A0F9-3A65-53CF-057C-DC98DE107A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400" y="3885406"/>
            <a:ext cx="2489200" cy="18698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F61B56-4F17-A2F7-677F-E6ADD4AE5B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1653" y="3894339"/>
            <a:ext cx="2477290" cy="18520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B1C87CD-4299-0B7F-1977-0F950CEA46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9500" y="5911849"/>
            <a:ext cx="4591439" cy="3386932"/>
          </a:xfrm>
          <a:prstGeom prst="rect">
            <a:avLst/>
          </a:prstGeom>
        </p:spPr>
      </p:pic>
      <p:sp>
        <p:nvSpPr>
          <p:cNvPr id="16" name="Text Box 2">
            <a:extLst>
              <a:ext uri="{FF2B5EF4-FFF2-40B4-BE49-F238E27FC236}">
                <a16:creationId xmlns:a16="http://schemas.microsoft.com/office/drawing/2014/main" id="{B229E04E-A699-2CA2-D53E-6BD69EF2B9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9500" y="2806024"/>
            <a:ext cx="5549106" cy="919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600" dirty="0">
                <a:solidFill>
                  <a:srgbClr val="606060"/>
                </a:solidFill>
                <a:latin typeface="Arial Narrow" charset="0"/>
              </a:rPr>
              <a:t>Moving the calorimeter in the beam for “more left” or “more right” incidence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600" dirty="0">
              <a:solidFill>
                <a:srgbClr val="606060"/>
              </a:solidFill>
              <a:latin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9600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659606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Automated </a:t>
            </a:r>
            <a:r>
              <a:rPr lang="en-US" sz="4200" dirty="0" err="1">
                <a:solidFill>
                  <a:srgbClr val="000000"/>
                </a:solidFill>
                <a:latin typeface="Arial Narrow" charset="0"/>
              </a:rPr>
              <a:t>Elog</a:t>
            </a: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 Entries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29406" y="1980406"/>
            <a:ext cx="122682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RCDAQ can make automated entries in your </a:t>
            </a:r>
            <a:r>
              <a:rPr lang="en-US" sz="2800" dirty="0" err="1">
                <a:solidFill>
                  <a:srgbClr val="000000"/>
                </a:solidFill>
                <a:latin typeface="Arial Narrow" charset="0"/>
              </a:rPr>
              <a:t>Elog</a:t>
            </a:r>
            <a:endParaRPr lang="en-US" sz="2800" dirty="0">
              <a:solidFill>
                <a:srgbClr val="000000"/>
              </a:solidFill>
              <a:latin typeface="Arial Narrow" charset="0"/>
            </a:endParaRP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Of course you can make your own entries, document stuff, edit entries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Gives a nice timeline </a:t>
            </a:r>
            <a:br>
              <a:rPr lang="en-US" sz="2800" dirty="0">
                <a:solidFill>
                  <a:srgbClr val="000000"/>
                </a:solidFill>
                <a:latin typeface="Arial Narrow" charset="0"/>
              </a:rPr>
            </a:b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and log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 </a:t>
            </a:r>
            <a:endParaRPr lang="en-US" sz="2800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40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8006" y="3169126"/>
            <a:ext cx="8534400" cy="65074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 bwMode="auto">
          <a:xfrm>
            <a:off x="4368006" y="4647406"/>
            <a:ext cx="1447800" cy="9906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58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7849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GUIs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53206" y="3711640"/>
            <a:ext cx="7753031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marL="461962" indent="-457200" eaLnBrk="1" hangingPunct="1">
              <a:spcBef>
                <a:spcPts val="1963"/>
              </a:spcBef>
              <a:buClrTx/>
              <a:buFont typeface="Arial"/>
              <a:buChar char="•"/>
              <a:defRPr/>
            </a:pPr>
            <a:r>
              <a:rPr lang="en-US" sz="2800" b="1" dirty="0">
                <a:solidFill>
                  <a:srgbClr val="FF6600"/>
                </a:solidFill>
                <a:latin typeface="Arial Narrow" charset="0"/>
              </a:rPr>
              <a:t>GUIs must not be </a:t>
            </a:r>
            <a:r>
              <a:rPr lang="en-US" sz="2800" b="1" dirty="0" err="1">
                <a:solidFill>
                  <a:srgbClr val="FF6600"/>
                </a:solidFill>
                <a:latin typeface="Arial Narrow" charset="0"/>
              </a:rPr>
              <a:t>stateful</a:t>
            </a:r>
            <a:r>
              <a:rPr lang="en-US" sz="2800" b="1" dirty="0">
                <a:solidFill>
                  <a:srgbClr val="FF6600"/>
                </a:solidFill>
                <a:latin typeface="Arial Narrow" charset="0"/>
              </a:rPr>
              <a:t>! </a:t>
            </a:r>
          </a:p>
          <a:p>
            <a:pPr marL="461962" indent="-457200" eaLnBrk="1" hangingPunct="1">
              <a:spcBef>
                <a:spcPts val="1963"/>
              </a:spcBef>
              <a:buClrTx/>
              <a:buFont typeface="Arial"/>
              <a:buChar char="•"/>
              <a:defRPr/>
            </a:pPr>
            <a:r>
              <a:rPr lang="en-US" sz="2800" dirty="0">
                <a:solidFill>
                  <a:srgbClr val="000090"/>
                </a:solidFill>
                <a:latin typeface="Arial Narrow" charset="0"/>
              </a:rPr>
              <a:t>Statelessness allows to have multiple GUIs at the same time</a:t>
            </a:r>
          </a:p>
          <a:p>
            <a:pPr marL="461962" indent="-457200" eaLnBrk="1" hangingPunct="1">
              <a:spcBef>
                <a:spcPts val="1963"/>
              </a:spcBef>
              <a:buClrTx/>
              <a:buFont typeface="Arial"/>
              <a:buChar char="•"/>
              <a:defRPr/>
            </a:pPr>
            <a:r>
              <a:rPr lang="en-US" sz="2800" dirty="0">
                <a:solidFill>
                  <a:srgbClr val="000090"/>
                </a:solidFill>
                <a:latin typeface="Arial Narrow" charset="0"/>
              </a:rPr>
              <a:t>And allows to mix GUIs with commands (think scripts)</a:t>
            </a:r>
          </a:p>
          <a:p>
            <a:pPr marL="461962" indent="-457200" eaLnBrk="1" hangingPunct="1">
              <a:spcBef>
                <a:spcPts val="1963"/>
              </a:spcBef>
              <a:buClrTx/>
              <a:buFont typeface="Arial"/>
              <a:buChar char="•"/>
              <a:defRPr/>
            </a:pPr>
            <a:r>
              <a:rPr lang="en-US" sz="2800" dirty="0">
                <a:solidFill>
                  <a:srgbClr val="000090"/>
                </a:solidFill>
                <a:latin typeface="Arial Narrow" charset="0"/>
              </a:rPr>
              <a:t>(all state information is kept in the </a:t>
            </a:r>
            <a:r>
              <a:rPr lang="en-US" sz="2800" dirty="0" err="1">
                <a:solidFill>
                  <a:srgbClr val="000090"/>
                </a:solidFill>
                <a:latin typeface="Arial Narrow" charset="0"/>
              </a:rPr>
              <a:t>rcdaq</a:t>
            </a:r>
            <a:r>
              <a:rPr lang="en-US" sz="2800" dirty="0">
                <a:solidFill>
                  <a:srgbClr val="000090"/>
                </a:solidFill>
                <a:latin typeface="Arial Narrow" charset="0"/>
              </a:rPr>
              <a:t> server)</a:t>
            </a:r>
          </a:p>
          <a:p>
            <a:pPr marL="461962" indent="-457200" eaLnBrk="1" hangingPunct="1">
              <a:spcBef>
                <a:spcPts val="1963"/>
              </a:spcBef>
              <a:buClrTx/>
              <a:buFont typeface="Arial"/>
              <a:buChar char="•"/>
              <a:defRPr/>
            </a:pPr>
            <a:r>
              <a:rPr lang="en-US" sz="2800" dirty="0">
                <a:solidFill>
                  <a:srgbClr val="000090"/>
                </a:solidFill>
                <a:latin typeface="Arial Narrow" charset="0"/>
              </a:rPr>
              <a:t>My GUI approach is to have </a:t>
            </a:r>
            <a:r>
              <a:rPr lang="en-US" sz="2800" dirty="0" err="1">
                <a:solidFill>
                  <a:srgbClr val="000090"/>
                </a:solidFill>
                <a:latin typeface="Arial Narrow" charset="0"/>
              </a:rPr>
              <a:t>perl</a:t>
            </a:r>
            <a:r>
              <a:rPr lang="en-US" sz="2800" dirty="0">
                <a:solidFill>
                  <a:srgbClr val="000090"/>
                </a:solidFill>
                <a:latin typeface="Arial Narrow" charset="0"/>
              </a:rPr>
              <a:t>-TK issue standard commands, parse the output</a:t>
            </a:r>
          </a:p>
          <a:p>
            <a:pPr marL="461962" indent="-457200" eaLnBrk="1" hangingPunct="1">
              <a:spcBef>
                <a:spcPts val="1963"/>
              </a:spcBef>
              <a:buClrTx/>
              <a:buFont typeface="Arial"/>
              <a:buChar char="•"/>
              <a:defRPr/>
            </a:pPr>
            <a:r>
              <a:rPr lang="en-US" sz="2800" dirty="0">
                <a:solidFill>
                  <a:srgbClr val="000090"/>
                </a:solidFill>
                <a:latin typeface="Arial Narrow" charset="0"/>
              </a:rPr>
              <a:t>Slowly transitioning to Web-based controls (web sockets + </a:t>
            </a:r>
            <a:r>
              <a:rPr lang="en-US" sz="2800" dirty="0" err="1">
                <a:solidFill>
                  <a:srgbClr val="000090"/>
                </a:solidFill>
                <a:latin typeface="Arial Narrow" charset="0"/>
              </a:rPr>
              <a:t>Javascript</a:t>
            </a:r>
            <a:r>
              <a:rPr lang="en-US" sz="2800" dirty="0">
                <a:solidFill>
                  <a:srgbClr val="000090"/>
                </a:solidFill>
                <a:latin typeface="Arial Narrow" charset="0"/>
              </a:rPr>
              <a:t>)</a:t>
            </a:r>
          </a:p>
        </p:txBody>
      </p:sp>
      <p:pic>
        <p:nvPicPr>
          <p:cNvPr id="2" name="Picture 1" descr="rcdaqcontrol_logg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196" y="0"/>
            <a:ext cx="5149263" cy="4161733"/>
          </a:xfrm>
          <a:prstGeom prst="rect">
            <a:avLst/>
          </a:prstGeom>
        </p:spPr>
      </p:pic>
      <p:pic>
        <p:nvPicPr>
          <p:cNvPr id="3" name="Picture 2" descr="rcdaqstatu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06" y="3729771"/>
            <a:ext cx="3581400" cy="3302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41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9648EC-855F-8B4D-9722-33D882B9FB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1668" y="6400006"/>
            <a:ext cx="4384168" cy="3158332"/>
          </a:xfrm>
          <a:prstGeom prst="rect">
            <a:avLst/>
          </a:prstGeom>
        </p:spPr>
      </p:pic>
      <p:pic>
        <p:nvPicPr>
          <p:cNvPr id="8" name="Picture 7" descr="android.png">
            <a:extLst>
              <a:ext uri="{FF2B5EF4-FFF2-40B4-BE49-F238E27FC236}">
                <a16:creationId xmlns:a16="http://schemas.microsoft.com/office/drawing/2014/main" id="{83ED5534-D1AC-8E4C-832A-C8849B40F6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006" y="468313"/>
            <a:ext cx="4470401" cy="2514600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FCFAFCB-BB50-F348-8A12-B0863B501ED8}"/>
              </a:ext>
            </a:extLst>
          </p:cNvPr>
          <p:cNvSpPr/>
          <p:nvPr/>
        </p:nvSpPr>
        <p:spPr>
          <a:xfrm>
            <a:off x="4520406" y="2647096"/>
            <a:ext cx="14462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  <a:latin typeface="Arial Narrow" charset="0"/>
              </a:rPr>
              <a:t>On my phone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9ADB9F-315B-794A-A101-8AAB3BBE6859}"/>
              </a:ext>
            </a:extLst>
          </p:cNvPr>
          <p:cNvSpPr/>
          <p:nvPr/>
        </p:nvSpPr>
        <p:spPr>
          <a:xfrm>
            <a:off x="11668042" y="4545788"/>
            <a:ext cx="8996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  <a:latin typeface="Arial Narrow" charset="0"/>
              </a:rPr>
              <a:t>Perl-TK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89E309-BE07-6940-8AF0-78A0F0932707}"/>
              </a:ext>
            </a:extLst>
          </p:cNvPr>
          <p:cNvSpPr/>
          <p:nvPr/>
        </p:nvSpPr>
        <p:spPr>
          <a:xfrm>
            <a:off x="9716801" y="9371806"/>
            <a:ext cx="14457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  <a:latin typeface="Arial Narrow" charset="0"/>
              </a:rPr>
              <a:t>Web Browser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2391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Shell integration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3500" y="2971007"/>
            <a:ext cx="7330306" cy="6629400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117475" dist="165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6882606" y="2132806"/>
            <a:ext cx="39701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Narrow" charset="0"/>
              </a:rPr>
              <a:t>The Speaking DAQ</a:t>
            </a:r>
          </a:p>
        </p:txBody>
      </p:sp>
      <p:pic>
        <p:nvPicPr>
          <p:cNvPr id="4" name="IMG_0209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1406" y="2361406"/>
            <a:ext cx="3454400" cy="6096000"/>
          </a:xfrm>
          <a:prstGeom prst="rect">
            <a:avLst/>
          </a:prstGeom>
          <a:ln w="19050" cmpd="sng">
            <a:solidFill>
              <a:srgbClr val="3366FF"/>
            </a:solidFill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9104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What does one need?</a:t>
            </a:r>
          </a:p>
        </p:txBody>
      </p:sp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481806" y="2132806"/>
            <a:ext cx="12230100" cy="716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Pretty much any Linux machine and distro will do. (I do lots of development on a Linux VM on my M2 Mac here)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b="1" dirty="0">
                <a:solidFill>
                  <a:srgbClr val="606060"/>
                </a:solidFill>
                <a:latin typeface="Arial Narrow" charset="0"/>
              </a:rPr>
              <a:t>I’m striving to be distro-agnostic: </a:t>
            </a:r>
          </a:p>
          <a:p>
            <a:pPr marL="461962" indent="-457200" eaLnBrk="1" hangingPunct="1">
              <a:spcBef>
                <a:spcPts val="1963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RedHat and derivatives (RHEL, Fedora, CentOS, Alma… all good)</a:t>
            </a:r>
          </a:p>
          <a:p>
            <a:pPr marL="461962" indent="-457200" eaLnBrk="1" hangingPunct="1">
              <a:spcBef>
                <a:spcPts val="1963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Debian and similar (Ubuntu, Mint, …)</a:t>
            </a:r>
          </a:p>
          <a:p>
            <a:pPr marL="461962" indent="-457200" eaLnBrk="1" hangingPunct="1">
              <a:spcBef>
                <a:spcPts val="1963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Arch Linux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And yes, it does run on a Raspberry Pi – sometimes you want to take a few weeks worth of </a:t>
            </a:r>
            <a:r>
              <a:rPr lang="en-US" sz="2800" dirty="0" err="1">
                <a:solidFill>
                  <a:srgbClr val="606060"/>
                </a:solidFill>
                <a:latin typeface="Arial Narrow" charset="0"/>
              </a:rPr>
              <a:t>cosmics</a:t>
            </a: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 with some detector module without tying up a more expensive PC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The main platforms currently at work in </a:t>
            </a:r>
            <a:r>
              <a:rPr lang="en-US" sz="2800" dirty="0" err="1">
                <a:solidFill>
                  <a:srgbClr val="606060"/>
                </a:solidFill>
                <a:latin typeface="Arial Narrow" charset="0"/>
              </a:rPr>
              <a:t>sPHENIX</a:t>
            </a: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 are 96-core AMD EPYC PCs.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For practicing/going through the manuals, you can run everything without any actual readout hardware – RCDAQ provides “pretend-devices” that behave like an ADC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800" dirty="0">
              <a:solidFill>
                <a:srgbClr val="606060"/>
              </a:solidFill>
              <a:latin typeface="Arial Narrow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13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Data Formats in general…</a:t>
            </a:r>
          </a:p>
        </p:txBody>
      </p:sp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571500" y="2324100"/>
            <a:ext cx="12230100" cy="656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600" dirty="0">
                <a:solidFill>
                  <a:srgbClr val="606060"/>
                </a:solidFill>
                <a:latin typeface="Arial Narrow" charset="0"/>
              </a:rPr>
              <a:t>One of the trickiest parts when developing a new application is defining a data format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600" dirty="0">
                <a:solidFill>
                  <a:srgbClr val="606060"/>
                </a:solidFill>
                <a:latin typeface="Arial Narrow" charset="0"/>
              </a:rPr>
              <a:t>It can take up easily half of the overall effort – think of Microsoft dreaming up the format to store this very PowerPoint presentation you are seeing in a file. We used to have </a:t>
            </a:r>
            <a:r>
              <a:rPr lang="en-US" sz="2600" dirty="0" err="1">
                <a:solidFill>
                  <a:srgbClr val="606060"/>
                </a:solidFill>
                <a:latin typeface="Arial Narrow" charset="0"/>
              </a:rPr>
              <a:t>ppt</a:t>
            </a:r>
            <a:r>
              <a:rPr lang="en-US" sz="2600" dirty="0">
                <a:solidFill>
                  <a:srgbClr val="606060"/>
                </a:solidFill>
                <a:latin typeface="Arial Narrow" charset="0"/>
              </a:rPr>
              <a:t>, now we have </a:t>
            </a:r>
            <a:r>
              <a:rPr lang="en-US" sz="2600" dirty="0" err="1">
                <a:solidFill>
                  <a:srgbClr val="606060"/>
                </a:solidFill>
                <a:latin typeface="Arial Narrow" charset="0"/>
              </a:rPr>
              <a:t>pptx</a:t>
            </a:r>
            <a:r>
              <a:rPr lang="en-US" sz="2600" dirty="0">
                <a:solidFill>
                  <a:srgbClr val="606060"/>
                </a:solidFill>
                <a:latin typeface="Arial Narrow" charset="0"/>
              </a:rPr>
              <a:t> – mostly due to limitations in the original format design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600" dirty="0">
                <a:solidFill>
                  <a:srgbClr val="606060"/>
                </a:solidFill>
                <a:latin typeface="Arial Narrow" charset="0"/>
              </a:rPr>
              <a:t>A good data format takes design skills, experience, but also the test of time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600" dirty="0">
                <a:solidFill>
                  <a:srgbClr val="606060"/>
                </a:solidFill>
                <a:latin typeface="Arial Narrow" charset="0"/>
              </a:rPr>
              <a:t>The tested format usually comes with an already existing toolset to deal with data in the format, and examples – nothing is better than a working example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600" dirty="0">
                <a:solidFill>
                  <a:srgbClr val="606060"/>
                </a:solidFill>
                <a:latin typeface="Arial Narrow" charset="0"/>
              </a:rPr>
              <a:t>Case in point: We could easily accommodate the </a:t>
            </a:r>
            <a:r>
              <a:rPr lang="en-US" sz="2600" dirty="0" err="1">
                <a:solidFill>
                  <a:srgbClr val="606060"/>
                </a:solidFill>
                <a:latin typeface="Arial Narrow" charset="0"/>
              </a:rPr>
              <a:t>sPHENIX</a:t>
            </a:r>
            <a:r>
              <a:rPr lang="en-US" sz="2600" dirty="0">
                <a:solidFill>
                  <a:srgbClr val="606060"/>
                </a:solidFill>
                <a:latin typeface="Arial Narrow" charset="0"/>
              </a:rPr>
              <a:t> Streaming Readout data in this format, event though no one had ever heard the term when I designed this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600" dirty="0">
                <a:solidFill>
                  <a:schemeClr val="tx1"/>
                </a:solidFill>
                <a:latin typeface="Arial Narrow" charset="0"/>
              </a:rPr>
              <a:t>I have no time today to talk about the analysis end / online monitoring, </a:t>
            </a:r>
            <a:r>
              <a:rPr lang="en-US" sz="2600" dirty="0" err="1">
                <a:solidFill>
                  <a:schemeClr val="tx1"/>
                </a:solidFill>
                <a:latin typeface="Arial Narrow" charset="0"/>
              </a:rPr>
              <a:t>etc</a:t>
            </a:r>
            <a:r>
              <a:rPr lang="en-US" sz="2600" dirty="0">
                <a:solidFill>
                  <a:schemeClr val="tx1"/>
                </a:solidFill>
                <a:latin typeface="Arial Narrow" charset="0"/>
              </a:rPr>
              <a:t> of this, maybe another time 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600" dirty="0">
              <a:solidFill>
                <a:srgbClr val="606060"/>
              </a:solidFill>
              <a:latin typeface="Arial Narrow" charset="0"/>
            </a:endParaRP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600" dirty="0">
              <a:solidFill>
                <a:srgbClr val="606060"/>
              </a:solidFill>
              <a:latin typeface="Arial Narrow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8978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Modularity and Extensibility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71500" y="2209006"/>
            <a:ext cx="12230100" cy="656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No one can foresee and predict requirements of a data format 20 years into the future.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Must be able to grow, and be extensible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The way I like to look at this: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FedEx (and UPS) cannot possibly know how to </a:t>
            </a:r>
            <a:br>
              <a:rPr lang="en-US" sz="2800" dirty="0">
                <a:solidFill>
                  <a:srgbClr val="606060"/>
                </a:solidFill>
                <a:latin typeface="Arial Narrow" charset="0"/>
              </a:rPr>
            </a:b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ship every possible item under the sun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But they know how to ship a limited set of </a:t>
            </a:r>
            <a:br>
              <a:rPr lang="en-US" sz="2800" dirty="0">
                <a:solidFill>
                  <a:srgbClr val="606060"/>
                </a:solidFill>
                <a:latin typeface="Arial Narrow" charset="0"/>
              </a:rPr>
            </a:b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box formats and types, and assorted weight </a:t>
            </a:r>
            <a:br>
              <a:rPr lang="en-US" sz="2800" dirty="0">
                <a:solidFill>
                  <a:srgbClr val="606060"/>
                </a:solidFill>
                <a:latin typeface="Arial Narrow" charset="0"/>
              </a:rPr>
            </a:b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parameters and limits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Whatever fits into those boxes can be shipped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During transport, they only look at the label on the box, not at what’s inside 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We will see a surprisingly large number of similarities with that approach in a minute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2606" y="2818606"/>
            <a:ext cx="6096000" cy="4064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348163" y="6471741"/>
            <a:ext cx="14968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606060"/>
                </a:solidFill>
                <a:latin typeface="Arial Narrow" charset="0"/>
              </a:rPr>
              <a:t>“packets”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 flipV="1">
            <a:off x="9244806" y="6171406"/>
            <a:ext cx="533400" cy="38100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" name="Straight Arrow Connector 7"/>
          <p:cNvCxnSpPr/>
          <p:nvPr/>
        </p:nvCxnSpPr>
        <p:spPr bwMode="auto">
          <a:xfrm flipH="1" flipV="1">
            <a:off x="9397206" y="5104606"/>
            <a:ext cx="533400" cy="137160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Straight Arrow Connector 10"/>
          <p:cNvCxnSpPr/>
          <p:nvPr/>
        </p:nvCxnSpPr>
        <p:spPr bwMode="auto">
          <a:xfrm flipV="1">
            <a:off x="10083006" y="5790406"/>
            <a:ext cx="457200" cy="68580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4015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30199"/>
            <a:ext cx="11861800" cy="735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Example: CAEN’s V1742 format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6406" y="1294606"/>
            <a:ext cx="9893300" cy="82677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253206" y="2512242"/>
            <a:ext cx="2590800" cy="5335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We just take that blob of memory, “put it in a box”, done.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The analysis software takes care of the unpacking and interpretation later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Just grab it. Don’t waste time here.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4606" y="227806"/>
            <a:ext cx="5041900" cy="16129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42676F7-B42A-BD46-B58A-51891E2170D6}"/>
              </a:ext>
            </a:extLst>
          </p:cNvPr>
          <p:cNvSpPr/>
          <p:nvPr/>
        </p:nvSpPr>
        <p:spPr>
          <a:xfrm>
            <a:off x="9845870" y="4279544"/>
            <a:ext cx="2675536" cy="707886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000" dirty="0">
                <a:solidFill>
                  <a:srgbClr val="606060"/>
                </a:solidFill>
                <a:latin typeface="Arial Narrow" charset="0"/>
              </a:rPr>
              <a:t>This is really all I’m looking at for the readout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3C90ED4-D651-74D8-74EC-82DBDF1AA4E0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8482806" y="3504844"/>
            <a:ext cx="1363064" cy="913962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6837847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RCDAQ - The High Points</a:t>
            </a:r>
          </a:p>
        </p:txBody>
      </p:sp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481806" y="2132806"/>
            <a:ext cx="12230100" cy="716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Each interaction with RCDAQ is a </a:t>
            </a:r>
            <a:r>
              <a:rPr lang="en-US" sz="2800" b="1" dirty="0">
                <a:solidFill>
                  <a:srgbClr val="606060"/>
                </a:solidFill>
                <a:latin typeface="Arial Narrow" charset="0"/>
              </a:rPr>
              <a:t>shell command</a:t>
            </a: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. There is no “starting an application and issuing internal commands” (think of your interaction with, say, root) 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C00000"/>
                </a:solidFill>
                <a:latin typeface="Arial Narrow" charset="0"/>
              </a:rPr>
              <a:t>RCDAQ out of the box doesn’t know about any particular hardware. </a:t>
            </a: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All knowledge how to read out something, say, a FELIX card, comes by way of a </a:t>
            </a:r>
            <a:r>
              <a:rPr lang="en-US" sz="2800" b="1" dirty="0">
                <a:solidFill>
                  <a:srgbClr val="606060"/>
                </a:solidFill>
                <a:latin typeface="Arial Narrow" charset="0"/>
              </a:rPr>
              <a:t>plugin</a:t>
            </a: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 that teaches RCDAQ how to do that.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That makes RCDAQ highly portable and also </a:t>
            </a:r>
            <a:r>
              <a:rPr lang="en-US" sz="2800" b="1" dirty="0">
                <a:solidFill>
                  <a:srgbClr val="606060"/>
                </a:solidFill>
                <a:latin typeface="Arial Narrow" charset="0"/>
              </a:rPr>
              <a:t>distributable</a:t>
            </a: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 – some </a:t>
            </a:r>
            <a:r>
              <a:rPr lang="en-US" sz="2800" dirty="0" err="1">
                <a:solidFill>
                  <a:srgbClr val="606060"/>
                </a:solidFill>
                <a:latin typeface="Arial Narrow" charset="0"/>
              </a:rPr>
              <a:t>sPHENIX</a:t>
            </a: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 FEMs use commercial drivers for the readout; I cannot re-distribute CAEN software, </a:t>
            </a:r>
            <a:r>
              <a:rPr lang="en-US" sz="2800" dirty="0" err="1">
                <a:solidFill>
                  <a:srgbClr val="606060"/>
                </a:solidFill>
                <a:latin typeface="Arial Narrow" charset="0"/>
              </a:rPr>
              <a:t>etc</a:t>
            </a: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 </a:t>
            </a:r>
            <a:r>
              <a:rPr lang="en-US" sz="2800" dirty="0" err="1">
                <a:solidFill>
                  <a:srgbClr val="606060"/>
                </a:solidFill>
                <a:latin typeface="Arial Narrow" charset="0"/>
              </a:rPr>
              <a:t>etc</a:t>
            </a: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 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RCDAQ has </a:t>
            </a:r>
            <a:r>
              <a:rPr lang="en-US" sz="2800" b="1" dirty="0">
                <a:solidFill>
                  <a:srgbClr val="606060"/>
                </a:solidFill>
                <a:latin typeface="Arial Narrow" charset="0"/>
              </a:rPr>
              <a:t>no proprietary configuration</a:t>
            </a: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 files. (huh? In a minute). 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Support for different </a:t>
            </a:r>
            <a:r>
              <a:rPr lang="en-US" sz="2800" b="1" dirty="0">
                <a:solidFill>
                  <a:srgbClr val="606060"/>
                </a:solidFill>
                <a:latin typeface="Arial Narrow" charset="0"/>
              </a:rPr>
              <a:t>event types </a:t>
            </a:r>
            <a:endParaRPr lang="en-US" sz="2800" dirty="0">
              <a:solidFill>
                <a:srgbClr val="606060"/>
              </a:solidFill>
              <a:latin typeface="Arial Narrow" charset="0"/>
            </a:endParaRP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Built-in support for standard </a:t>
            </a:r>
            <a:r>
              <a:rPr lang="en-US" sz="2800" b="1" dirty="0">
                <a:solidFill>
                  <a:srgbClr val="606060"/>
                </a:solidFill>
                <a:latin typeface="Arial Narrow" charset="0"/>
              </a:rPr>
              <a:t>online monitoring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Built-in support for  </a:t>
            </a:r>
            <a:r>
              <a:rPr lang="en-US" sz="2800" b="1" dirty="0">
                <a:solidFill>
                  <a:srgbClr val="606060"/>
                </a:solidFill>
                <a:latin typeface="Arial Narrow" charset="0"/>
              </a:rPr>
              <a:t>electronic logbooks</a:t>
            </a: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 (Stefan </a:t>
            </a:r>
            <a:r>
              <a:rPr lang="en-US" sz="2800" dirty="0" err="1">
                <a:solidFill>
                  <a:srgbClr val="606060"/>
                </a:solidFill>
                <a:latin typeface="Arial Narrow" charset="0"/>
              </a:rPr>
              <a:t>Ritt’s</a:t>
            </a: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 </a:t>
            </a:r>
            <a:r>
              <a:rPr lang="en-US" sz="2800" dirty="0" err="1">
                <a:solidFill>
                  <a:srgbClr val="606060"/>
                </a:solidFill>
                <a:latin typeface="Arial Narrow" charset="0"/>
              </a:rPr>
              <a:t>Elog</a:t>
            </a: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)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b="1" dirty="0">
                <a:solidFill>
                  <a:srgbClr val="606060"/>
                </a:solidFill>
                <a:latin typeface="Arial Narrow" charset="0"/>
              </a:rPr>
              <a:t>Network-transparent </a:t>
            </a: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control interfaces 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800" dirty="0">
              <a:solidFill>
                <a:srgbClr val="606060"/>
              </a:solidFill>
              <a:latin typeface="Arial Narrow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8353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9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6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7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8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9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20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2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2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2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2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2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26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Arial Unicode MS"/>
      </a:majorFont>
      <a:minorFont>
        <a:latin typeface="Arial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27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Arial Unicode MS"/>
      </a:majorFont>
      <a:minorFont>
        <a:latin typeface="Arial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80362</TotalTime>
  <Words>5281</Words>
  <Application>Microsoft Macintosh PowerPoint</Application>
  <PresentationFormat>Custom</PresentationFormat>
  <Paragraphs>586</Paragraphs>
  <Slides>42</Slides>
  <Notes>41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28</vt:i4>
      </vt:variant>
      <vt:variant>
        <vt:lpstr>Slide Titles</vt:lpstr>
      </vt:variant>
      <vt:variant>
        <vt:i4>42</vt:i4>
      </vt:variant>
    </vt:vector>
  </HeadingPairs>
  <TitlesOfParts>
    <vt:vector size="77" baseType="lpstr">
      <vt:lpstr>Arial</vt:lpstr>
      <vt:lpstr>Arial Narrow</vt:lpstr>
      <vt:lpstr>Courier</vt:lpstr>
      <vt:lpstr>Courier New</vt:lpstr>
      <vt:lpstr>Helvetica Neue</vt:lpstr>
      <vt:lpstr>Helvetica Neue Light</vt:lpstr>
      <vt:lpstr>Times New Roman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14_Office Theme</vt:lpstr>
      <vt:lpstr>15_Office Theme</vt:lpstr>
      <vt:lpstr>16_Office Theme</vt:lpstr>
      <vt:lpstr>17_Office Theme</vt:lpstr>
      <vt:lpstr>18_Office Theme</vt:lpstr>
      <vt:lpstr>19_Office Theme</vt:lpstr>
      <vt:lpstr>20_Office Theme</vt:lpstr>
      <vt:lpstr>21_Office Theme</vt:lpstr>
      <vt:lpstr>22_Office Theme</vt:lpstr>
      <vt:lpstr>23_Office Theme</vt:lpstr>
      <vt:lpstr>24_Office Theme</vt:lpstr>
      <vt:lpstr>25_Office Theme</vt:lpstr>
      <vt:lpstr>26_Office Theme</vt:lpstr>
      <vt:lpstr>27_Office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PET Scanner for Plants at the Brookhaven National Laboratory </dc:title>
  <cp:lastModifiedBy>Martin Purschke</cp:lastModifiedBy>
  <cp:revision>238</cp:revision>
  <cp:lastPrinted>1601-01-01T00:00:00Z</cp:lastPrinted>
  <dcterms:created xsi:type="dcterms:W3CDTF">1601-01-01T00:00:00Z</dcterms:created>
  <dcterms:modified xsi:type="dcterms:W3CDTF">2025-06-26T14:37:30Z</dcterms:modified>
</cp:coreProperties>
</file>