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2" r:id="rId6"/>
    <p:sldId id="261" r:id="rId7"/>
    <p:sldId id="265" r:id="rId8"/>
    <p:sldId id="262" r:id="rId9"/>
    <p:sldId id="273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4" r:id="rId18"/>
    <p:sldId id="275" r:id="rId19"/>
    <p:sldId id="277" r:id="rId20"/>
    <p:sldId id="281" r:id="rId21"/>
    <p:sldId id="282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74" d="100"/>
          <a:sy n="74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294E5-01CE-4A53-9435-580408980C33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449F1-BB70-4788-AC32-9BD9C30B1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449F1-BB70-4788-AC32-9BD9C30B1F7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429000"/>
            <a:ext cx="7620000" cy="1470025"/>
          </a:xfrm>
        </p:spPr>
        <p:txBody>
          <a:bodyPr/>
          <a:lstStyle/>
          <a:p>
            <a:r>
              <a:rPr lang="en-US" dirty="0" smtClean="0"/>
              <a:t>Anders </a:t>
            </a:r>
            <a:r>
              <a:rPr lang="en-US" dirty="0" err="1" smtClean="0"/>
              <a:t>Kirleis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00600"/>
            <a:ext cx="6248400" cy="1752600"/>
          </a:xfrm>
        </p:spPr>
        <p:txBody>
          <a:bodyPr/>
          <a:lstStyle/>
          <a:p>
            <a:r>
              <a:rPr lang="en-US" dirty="0" smtClean="0"/>
              <a:t>Stony Brook University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4384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Design Of A Detector For The Electron Ion Collider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Identification</a:t>
            </a:r>
            <a:endParaRPr lang="en-US" dirty="0"/>
          </a:p>
        </p:txBody>
      </p:sp>
      <p:pic>
        <p:nvPicPr>
          <p:cNvPr id="4098" name="Picture 2" descr="C:\Users\Anders\Desktop\pti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4724400" cy="3351713"/>
          </a:xfrm>
          <a:prstGeom prst="rect">
            <a:avLst/>
          </a:prstGeom>
          <a:noFill/>
        </p:spPr>
      </p:pic>
      <p:pic>
        <p:nvPicPr>
          <p:cNvPr id="4099" name="Picture 3" descr="C:\Users\Anders\Desktop\ptid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0263" y="1600200"/>
            <a:ext cx="4503737" cy="24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C:\Users\Anders\Desktop\ptid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191000"/>
            <a:ext cx="2667000" cy="2667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4572000"/>
            <a:ext cx="426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Inner Radius of HTCC: 30cm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Outer Radius of HTCC: 150cm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HTCC Materials: CO2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Inner Radius of RICH: 30cm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Outer Radius of RICH: 150cm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RICH Materials: C4F10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43434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DIRC &lt;z&gt;: 120 cm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DIRC Materials:  Fused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Silicia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(SiO2)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Magnets</a:t>
            </a:r>
            <a:endParaRPr lang="en-US" dirty="0"/>
          </a:p>
        </p:txBody>
      </p:sp>
      <p:pic>
        <p:nvPicPr>
          <p:cNvPr id="5122" name="Picture 2" descr="C:\Users\Anders\Desktop\ma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19200"/>
            <a:ext cx="4014026" cy="3657600"/>
          </a:xfrm>
          <a:prstGeom prst="rect">
            <a:avLst/>
          </a:prstGeom>
          <a:noFill/>
        </p:spPr>
      </p:pic>
      <p:pic>
        <p:nvPicPr>
          <p:cNvPr id="5123" name="Picture 3" descr="C:\Users\Anders\Desktop\ma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648200"/>
            <a:ext cx="6505575" cy="187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Magnetic Fields</a:t>
            </a:r>
            <a:endParaRPr lang="en-US" dirty="0"/>
          </a:p>
        </p:txBody>
      </p:sp>
      <p:pic>
        <p:nvPicPr>
          <p:cNvPr id="7170" name="Picture 2" descr="C:\Users\Anders\Desktop\dipfiel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1904999"/>
            <a:ext cx="3810001" cy="3744516"/>
          </a:xfrm>
          <a:prstGeom prst="rect">
            <a:avLst/>
          </a:prstGeom>
          <a:noFill/>
        </p:spPr>
      </p:pic>
      <p:pic>
        <p:nvPicPr>
          <p:cNvPr id="7171" name="Picture 3" descr="C:\Users\Anders\Desktop\solfi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28800"/>
            <a:ext cx="4110842" cy="40401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1524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DIPOLE B&lt;y&gt;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1524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SOELNOID B&lt;z&gt;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Detector</a:t>
            </a:r>
            <a:endParaRPr lang="en-US" dirty="0"/>
          </a:p>
        </p:txBody>
      </p:sp>
      <p:pic>
        <p:nvPicPr>
          <p:cNvPr id="8195" name="Picture 3" descr="C:\Users\Anders\Desktop\dcu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924425"/>
            <a:ext cx="5095875" cy="1933575"/>
          </a:xfrm>
          <a:prstGeom prst="rect">
            <a:avLst/>
          </a:prstGeom>
          <a:noFill/>
        </p:spPr>
      </p:pic>
      <p:pic>
        <p:nvPicPr>
          <p:cNvPr id="8196" name="Picture 4" descr="C:\Users\Anders\Desktop\dc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3962400" cy="3979014"/>
          </a:xfrm>
          <a:prstGeom prst="rect">
            <a:avLst/>
          </a:prstGeom>
          <a:noFill/>
        </p:spPr>
      </p:pic>
      <p:pic>
        <p:nvPicPr>
          <p:cNvPr id="8197" name="Picture 5" descr="C:\Users\Anders\Desktop\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143000"/>
            <a:ext cx="3733800" cy="3740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pic>
        <p:nvPicPr>
          <p:cNvPr id="10242" name="Picture 2" descr="C:\Users\Anders\Desktop\ev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3989387" cy="4022154"/>
          </a:xfrm>
          <a:prstGeom prst="rect">
            <a:avLst/>
          </a:prstGeom>
          <a:noFill/>
        </p:spPr>
      </p:pic>
      <p:pic>
        <p:nvPicPr>
          <p:cNvPr id="10243" name="Picture 3" descr="C:\Users\Anders\Desktop\even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210175"/>
            <a:ext cx="5400675" cy="1647825"/>
          </a:xfrm>
          <a:prstGeom prst="rect">
            <a:avLst/>
          </a:prstGeom>
          <a:noFill/>
        </p:spPr>
      </p:pic>
      <p:pic>
        <p:nvPicPr>
          <p:cNvPr id="10244" name="Picture 4" descr="C:\Users\Anders\Desktop\event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143000"/>
            <a:ext cx="3896825" cy="3903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volumes are sensitive with the exception of magnets.</a:t>
            </a:r>
          </a:p>
          <a:p>
            <a:r>
              <a:rPr lang="en-US" dirty="0" smtClean="0"/>
              <a:t>Data received includes: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global position (</a:t>
            </a:r>
            <a:r>
              <a:rPr lang="en-US" dirty="0" err="1" smtClean="0"/>
              <a:t>x,y,z</a:t>
            </a:r>
            <a:r>
              <a:rPr lang="en-US" dirty="0" smtClean="0"/>
              <a:t>) momentum (</a:t>
            </a:r>
            <a:r>
              <a:rPr lang="en-US" dirty="0" err="1" smtClean="0"/>
              <a:t>px,py,pz</a:t>
            </a:r>
            <a:r>
              <a:rPr lang="en-US" dirty="0" smtClean="0"/>
              <a:t>), mass, energy, energy lost, theta, phi, particle 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Electron Hits in Solenoid Region</a:t>
            </a:r>
            <a:br>
              <a:rPr lang="en-US" dirty="0" smtClean="0"/>
            </a:br>
            <a:r>
              <a:rPr lang="en-US" sz="1800" dirty="0" smtClean="0"/>
              <a:t>Data Shown Includes First Electron Hit In Each Individual Detector</a:t>
            </a:r>
            <a:endParaRPr lang="en-US" dirty="0"/>
          </a:p>
        </p:txBody>
      </p:sp>
      <p:pic>
        <p:nvPicPr>
          <p:cNvPr id="3074" name="Picture 2" descr="C:\Users\Anders\Desktop\reg\RvZ_Sol_NoC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71600"/>
            <a:ext cx="5670550" cy="52431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2819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 Calorimeters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28800" y="30480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828800" y="2971800"/>
            <a:ext cx="1828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0" y="46114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Tracking</a:t>
            </a:r>
          </a:p>
          <a:p>
            <a:r>
              <a:rPr lang="en-US" dirty="0" smtClean="0"/>
              <a:t>Wire Chamber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81200" y="49530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" y="3581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HTCC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676400" y="3733800"/>
            <a:ext cx="1447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86600" y="2971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 Calorimeter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6172200" y="32766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91400" y="21336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DIRC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1" idx="1"/>
          </p:cNvCxnSpPr>
          <p:nvPr/>
        </p:nvCxnSpPr>
        <p:spPr>
          <a:xfrm rot="10800000" flipV="1">
            <a:off x="4419600" y="2324100"/>
            <a:ext cx="2971800" cy="1257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15200" y="4343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Silicon Tracking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3886200" y="4648200"/>
            <a:ext cx="3429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Electron hits in Solenoid Region (cont.)</a:t>
            </a:r>
            <a:br>
              <a:rPr lang="en-US" dirty="0" smtClean="0"/>
            </a:br>
            <a:r>
              <a:rPr lang="en-US" sz="2000" dirty="0" smtClean="0"/>
              <a:t>Data Shown Includes First Electron Hit In Each Individual Detector</a:t>
            </a:r>
            <a:endParaRPr lang="en-US" sz="2000" dirty="0"/>
          </a:p>
        </p:txBody>
      </p:sp>
      <p:pic>
        <p:nvPicPr>
          <p:cNvPr id="4098" name="Picture 2" descr="C:\Users\Anders\Desktop\reg\solmomre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3049243" cy="3657599"/>
          </a:xfrm>
          <a:prstGeom prst="rect">
            <a:avLst/>
          </a:prstGeom>
          <a:noFill/>
        </p:spPr>
      </p:pic>
      <p:pic>
        <p:nvPicPr>
          <p:cNvPr id="4099" name="Picture 3" descr="C:\Users\Anders\Desktop\reg\RvZ_Sol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524000"/>
            <a:ext cx="3124200" cy="3657600"/>
          </a:xfrm>
          <a:prstGeom prst="rect">
            <a:avLst/>
          </a:prstGeom>
          <a:noFill/>
        </p:spPr>
      </p:pic>
      <p:pic>
        <p:nvPicPr>
          <p:cNvPr id="4100" name="Picture 4" descr="C:\Users\Anders\Desktop\reg\RvZ_Sol_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0"/>
            <a:ext cx="3124200" cy="3657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5562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Momentum in Solenoid Region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5562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Momentum Cut</a:t>
            </a:r>
          </a:p>
          <a:p>
            <a:pPr algn="ctr"/>
            <a:r>
              <a:rPr lang="en-US" dirty="0" smtClean="0"/>
              <a:t>(0 &lt; p &lt;= 0.5)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5562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Momentum Cut</a:t>
            </a:r>
          </a:p>
          <a:p>
            <a:pPr algn="ctr"/>
            <a:r>
              <a:rPr lang="en-US" dirty="0" smtClean="0"/>
              <a:t>(9.0 &lt; p &lt;= 10.0)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4800600"/>
            <a:ext cx="1066800" cy="19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Electron Hits in Dipole Region EM Calorimeter</a:t>
            </a:r>
            <a:endParaRPr lang="en-US" sz="3600" dirty="0"/>
          </a:p>
        </p:txBody>
      </p:sp>
      <p:pic>
        <p:nvPicPr>
          <p:cNvPr id="5122" name="Picture 2" descr="C:\Users\Anders\Desktop\reg\DipoleNoC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143000"/>
            <a:ext cx="4876800" cy="3023598"/>
          </a:xfrm>
          <a:prstGeom prst="rect">
            <a:avLst/>
          </a:prstGeom>
          <a:noFill/>
        </p:spPr>
      </p:pic>
      <p:pic>
        <p:nvPicPr>
          <p:cNvPr id="5123" name="Picture 3" descr="C:\Users\Anders\Desktop\reg\solmomre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4343400" cy="2895600"/>
          </a:xfrm>
          <a:prstGeom prst="rect">
            <a:avLst/>
          </a:prstGeom>
          <a:noFill/>
        </p:spPr>
      </p:pic>
      <p:pic>
        <p:nvPicPr>
          <p:cNvPr id="5124" name="Picture 4" descr="C:\Users\Anders\Desktop\reg\RvZ_Dip_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86200"/>
            <a:ext cx="4572000" cy="2971800"/>
          </a:xfrm>
          <a:prstGeom prst="rect">
            <a:avLst/>
          </a:prstGeom>
          <a:noFill/>
        </p:spPr>
      </p:pic>
      <p:pic>
        <p:nvPicPr>
          <p:cNvPr id="5127" name="Picture 7" descr="C:\Users\Anders\Desktop\reg\RvZ_Dip_1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962400"/>
            <a:ext cx="4648200" cy="2895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9906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Momentum in Dipole EM Calorimeter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9906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Hits in Dipole EM Calorimeter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3886200"/>
            <a:ext cx="2438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Hits P Cut (0 &lt; p &lt; 0.5)</a:t>
            </a:r>
            <a:endParaRPr lang="en-US" sz="13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0" y="38862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Hits P Cut (9.0 &lt;p&lt;10)</a:t>
            </a:r>
            <a:endParaRPr lang="en-US" sz="1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3657600"/>
            <a:ext cx="13655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many electrons do we miss?</a:t>
            </a:r>
            <a:br>
              <a:rPr lang="en-US" dirty="0" smtClean="0"/>
            </a:br>
            <a:r>
              <a:rPr lang="en-US" sz="1800" dirty="0" smtClean="0"/>
              <a:t>Data shown here includes a Tungsten Wall With 30cm Radius in Dipole Field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10668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Hit Total With Wall: 120,971 Electrons</a:t>
            </a:r>
          </a:p>
          <a:p>
            <a:pPr algn="ctr"/>
            <a:r>
              <a:rPr lang="en-US" dirty="0" smtClean="0"/>
              <a:t>Miss Total: 13,140 Electrons</a:t>
            </a:r>
          </a:p>
        </p:txBody>
      </p:sp>
      <p:pic>
        <p:nvPicPr>
          <p:cNvPr id="3074" name="Picture 2" descr="C:\Users\Anders\Desktop\reg\divid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33960"/>
            <a:ext cx="5649913" cy="52240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19600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&lt;z&gt; (cm)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2971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Hits w/ r &lt; 30cm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04800" y="34290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505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Total Hits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Simulate e-p collisions within detector environment.</a:t>
            </a:r>
          </a:p>
          <a:p>
            <a:r>
              <a:rPr lang="en-US" dirty="0" smtClean="0"/>
              <a:t>Observe detector data.</a:t>
            </a:r>
          </a:p>
          <a:p>
            <a:r>
              <a:rPr lang="en-US" dirty="0" smtClean="0"/>
              <a:t>Analyze obtained resolutions .</a:t>
            </a:r>
          </a:p>
          <a:p>
            <a:r>
              <a:rPr lang="en-US" dirty="0" smtClean="0"/>
              <a:t>Modify detector design, maximize acceptance.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Proton Hits In Dipole Region</a:t>
            </a:r>
            <a:endParaRPr lang="en-US" dirty="0"/>
          </a:p>
        </p:txBody>
      </p:sp>
      <p:pic>
        <p:nvPicPr>
          <p:cNvPr id="1026" name="Picture 2" descr="C:\Users\Anders\Desktop\reg\proton_zoomo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4876799" cy="5791200"/>
          </a:xfrm>
          <a:prstGeom prst="rect">
            <a:avLst/>
          </a:prstGeom>
          <a:noFill/>
        </p:spPr>
      </p:pic>
      <p:pic>
        <p:nvPicPr>
          <p:cNvPr id="1027" name="Picture 3" descr="C:\Users\Anders\Desktop\reg\proton_hadc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9705" y="1066800"/>
            <a:ext cx="4836695" cy="5791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95400" y="8382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includes a Tungsten wall at the Hadronic Calorimeter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Proton Hits In Hadronic Calorimeter in Dipole</a:t>
            </a:r>
            <a:endParaRPr lang="en-US" sz="3800" dirty="0"/>
          </a:p>
        </p:txBody>
      </p:sp>
      <p:pic>
        <p:nvPicPr>
          <p:cNvPr id="2051" name="Picture 3" descr="C:\Users\Anders\Desktop\reg\protonlessthanpoint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4544" y="1066800"/>
            <a:ext cx="4899456" cy="2971800"/>
          </a:xfrm>
          <a:prstGeom prst="rect">
            <a:avLst/>
          </a:prstGeom>
          <a:noFill/>
        </p:spPr>
      </p:pic>
      <p:pic>
        <p:nvPicPr>
          <p:cNvPr id="2052" name="Picture 4" descr="C:\Users\Anders\Desktop\reg\proton80to9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114800"/>
            <a:ext cx="4572000" cy="2743200"/>
          </a:xfrm>
          <a:prstGeom prst="rect">
            <a:avLst/>
          </a:prstGeom>
          <a:noFill/>
        </p:spPr>
      </p:pic>
      <p:pic>
        <p:nvPicPr>
          <p:cNvPr id="2053" name="Picture 5" descr="C:\Users\Anders\Desktop\reg\proton_momentum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66800"/>
            <a:ext cx="4191000" cy="3200399"/>
          </a:xfrm>
          <a:prstGeom prst="rect">
            <a:avLst/>
          </a:prstGeom>
          <a:noFill/>
        </p:spPr>
      </p:pic>
      <p:pic>
        <p:nvPicPr>
          <p:cNvPr id="2054" name="Picture 6" descr="C:\Users\Anders\Desktop\reg\protongreaterthan9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4114800"/>
            <a:ext cx="4724400" cy="2743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5800" y="762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Momentum of Protons in Hadronic Calorimeter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762001"/>
            <a:ext cx="3429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/>
              <a:t>Hits in Hadronic Calorimeter with cut (0 &lt; p &lt; 0.5)</a:t>
            </a:r>
            <a:endParaRPr lang="en-US" sz="17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9624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Hits in Hadronic Calorimeter with cut (80 &lt; p &lt; 90)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38862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Hits in Hadronic Calorimeter with cut (90 &lt; p &lt; 100)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3886200"/>
            <a:ext cx="990600" cy="1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Study effects of different magnetic fields.</a:t>
            </a:r>
          </a:p>
          <a:p>
            <a:r>
              <a:rPr lang="en-US" dirty="0" smtClean="0"/>
              <a:t>Study different events DIS </a:t>
            </a:r>
            <a:r>
              <a:rPr lang="en-US" dirty="0" err="1" smtClean="0"/>
              <a:t>vs</a:t>
            </a:r>
            <a:r>
              <a:rPr lang="en-US" dirty="0" smtClean="0"/>
              <a:t> Diffractive</a:t>
            </a:r>
          </a:p>
          <a:p>
            <a:r>
              <a:rPr lang="en-US" dirty="0" smtClean="0"/>
              <a:t>Study momentum and angular resolutions of particles.</a:t>
            </a:r>
          </a:p>
          <a:p>
            <a:r>
              <a:rPr lang="en-US" dirty="0" smtClean="0"/>
              <a:t>Simulate e-A events</a:t>
            </a:r>
          </a:p>
          <a:p>
            <a:r>
              <a:rPr lang="en-US" dirty="0" smtClean="0"/>
              <a:t>Release source code</a:t>
            </a:r>
          </a:p>
          <a:p>
            <a:r>
              <a:rPr lang="en-US" dirty="0" smtClean="0"/>
              <a:t>Optimize geometry (bring detectors closer to beam pipes d~10cm)</a:t>
            </a:r>
          </a:p>
          <a:p>
            <a:r>
              <a:rPr lang="en-US" dirty="0" smtClean="0"/>
              <a:t>…………….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Software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err="1" smtClean="0"/>
              <a:t>Geant</a:t>
            </a:r>
            <a:r>
              <a:rPr lang="en-US" dirty="0" smtClean="0"/>
              <a:t> 3 – </a:t>
            </a:r>
          </a:p>
          <a:p>
            <a:r>
              <a:rPr lang="en-US" dirty="0" smtClean="0"/>
              <a:t>Detector description and simulation tool.</a:t>
            </a:r>
          </a:p>
          <a:p>
            <a:r>
              <a:rPr lang="en-US" dirty="0" smtClean="0"/>
              <a:t>Written at CERN in 1993.</a:t>
            </a:r>
          </a:p>
          <a:p>
            <a:pPr>
              <a:buNone/>
            </a:pPr>
            <a:r>
              <a:rPr lang="en-US" dirty="0" smtClean="0"/>
              <a:t>ESIM – </a:t>
            </a:r>
          </a:p>
          <a:p>
            <a:r>
              <a:rPr lang="en-US" dirty="0" smtClean="0"/>
              <a:t>Framework for </a:t>
            </a:r>
            <a:r>
              <a:rPr lang="en-US" dirty="0" err="1" smtClean="0"/>
              <a:t>Geant</a:t>
            </a:r>
            <a:r>
              <a:rPr lang="en-US" dirty="0" smtClean="0"/>
              <a:t> 3.</a:t>
            </a:r>
          </a:p>
          <a:p>
            <a:r>
              <a:rPr lang="en-US" dirty="0" smtClean="0"/>
              <a:t>Written by </a:t>
            </a:r>
            <a:r>
              <a:rPr lang="en-US" dirty="0" err="1" smtClean="0"/>
              <a:t>Pavel</a:t>
            </a:r>
            <a:r>
              <a:rPr lang="en-US" dirty="0" smtClean="0"/>
              <a:t> </a:t>
            </a:r>
            <a:r>
              <a:rPr lang="en-US" dirty="0" err="1" smtClean="0"/>
              <a:t>Nevski</a:t>
            </a:r>
            <a:r>
              <a:rPr lang="en-US" dirty="0"/>
              <a:t> </a:t>
            </a:r>
            <a:r>
              <a:rPr lang="en-US" dirty="0" smtClean="0"/>
              <a:t>(BNL).</a:t>
            </a:r>
          </a:p>
          <a:p>
            <a:r>
              <a:rPr lang="en-US" dirty="0" smtClean="0"/>
              <a:t>Simplifies geometry construction.</a:t>
            </a:r>
          </a:p>
          <a:p>
            <a:r>
              <a:rPr lang="en-US" dirty="0" smtClean="0"/>
              <a:t>Same at ATLSIM (used for ATLAS).</a:t>
            </a:r>
          </a:p>
          <a:p>
            <a:pPr>
              <a:buNone/>
            </a:pPr>
            <a:r>
              <a:rPr lang="en-US" dirty="0" err="1" smtClean="0"/>
              <a:t>Pythia</a:t>
            </a:r>
            <a:r>
              <a:rPr lang="en-US" dirty="0" smtClean="0"/>
              <a:t> –</a:t>
            </a:r>
          </a:p>
          <a:p>
            <a:r>
              <a:rPr lang="en-US" dirty="0" smtClean="0"/>
              <a:t>Monte Carlo used to generate 4x100 GeV </a:t>
            </a:r>
            <a:r>
              <a:rPr lang="en-US" smtClean="0"/>
              <a:t>Proton Events.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Rapgap</a:t>
            </a:r>
            <a:r>
              <a:rPr lang="en-US" dirty="0" smtClean="0"/>
              <a:t> –</a:t>
            </a:r>
          </a:p>
          <a:p>
            <a:r>
              <a:rPr lang="en-US" dirty="0" smtClean="0"/>
              <a:t>Monte Carlo used to generate 10x250 GeV Electron Events.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Detector</a:t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4" name="Group 20"/>
          <p:cNvGrpSpPr/>
          <p:nvPr/>
        </p:nvGrpSpPr>
        <p:grpSpPr>
          <a:xfrm>
            <a:off x="110067" y="1078468"/>
            <a:ext cx="9033933" cy="5746468"/>
            <a:chOff x="110067" y="1078468"/>
            <a:chExt cx="9033933" cy="5746468"/>
          </a:xfrm>
        </p:grpSpPr>
        <p:pic>
          <p:nvPicPr>
            <p:cNvPr id="5" name="Picture 4" descr="eic-det-v2.eps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6667" y="1145978"/>
              <a:ext cx="7439025" cy="431098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06244" y="1921933"/>
              <a:ext cx="77877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Dipole</a:t>
              </a:r>
            </a:p>
            <a:p>
              <a:pPr algn="ctr"/>
              <a:r>
                <a:rPr lang="en-US" sz="1600" dirty="0" smtClean="0"/>
                <a:t>3Tm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56709" y="1947334"/>
              <a:ext cx="77877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Dipole</a:t>
              </a:r>
            </a:p>
            <a:p>
              <a:pPr algn="ctr"/>
              <a:r>
                <a:rPr lang="en-US" sz="1600" dirty="0" smtClean="0"/>
                <a:t>3Tm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71800" y="1078468"/>
              <a:ext cx="1671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66"/>
                  </a:solidFill>
                </a:rPr>
                <a:t>Solenoid (4T)</a:t>
              </a:r>
              <a:endParaRPr lang="en-US" dirty="0">
                <a:solidFill>
                  <a:srgbClr val="FFFF66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6858000" y="3081866"/>
              <a:ext cx="1676400" cy="158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8536141" y="2929466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ZDC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1" name="Arc 10"/>
            <p:cNvSpPr/>
            <p:nvPr/>
          </p:nvSpPr>
          <p:spPr bwMode="auto">
            <a:xfrm flipV="1">
              <a:off x="6019800" y="1634066"/>
              <a:ext cx="2133600" cy="1447800"/>
            </a:xfrm>
            <a:prstGeom prst="arc">
              <a:avLst/>
            </a:prstGeom>
            <a:noFill/>
            <a:ln w="444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48600" y="2102934"/>
              <a:ext cx="6143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FPD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01420" y="2942914"/>
              <a:ext cx="851647" cy="149412"/>
            </a:xfrm>
            <a:custGeom>
              <a:avLst/>
              <a:gdLst>
                <a:gd name="connsiteX0" fmla="*/ 851647 w 851647"/>
                <a:gd name="connsiteY0" fmla="*/ 149412 h 149412"/>
                <a:gd name="connsiteX1" fmla="*/ 358588 w 851647"/>
                <a:gd name="connsiteY1" fmla="*/ 119529 h 149412"/>
                <a:gd name="connsiteX2" fmla="*/ 134471 w 851647"/>
                <a:gd name="connsiteY2" fmla="*/ 59765 h 149412"/>
                <a:gd name="connsiteX3" fmla="*/ 0 w 851647"/>
                <a:gd name="connsiteY3" fmla="*/ 0 h 14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647" h="149412">
                  <a:moveTo>
                    <a:pt x="851647" y="149412"/>
                  </a:moveTo>
                  <a:cubicBezTo>
                    <a:pt x="664882" y="141941"/>
                    <a:pt x="478117" y="134470"/>
                    <a:pt x="358588" y="119529"/>
                  </a:cubicBezTo>
                  <a:cubicBezTo>
                    <a:pt x="239059" y="104588"/>
                    <a:pt x="194236" y="79686"/>
                    <a:pt x="134471" y="59765"/>
                  </a:cubicBezTo>
                  <a:cubicBezTo>
                    <a:pt x="74706" y="39844"/>
                    <a:pt x="0" y="0"/>
                    <a:pt x="0" y="0"/>
                  </a:cubicBezTo>
                </a:path>
              </a:pathLst>
            </a:custGeom>
            <a:noFill/>
            <a:ln w="508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5756" y="2573867"/>
              <a:ext cx="635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FF00"/>
                  </a:solidFill>
                </a:rPr>
                <a:t>FED</a:t>
              </a:r>
              <a:endParaRPr lang="en-US" dirty="0">
                <a:solidFill>
                  <a:srgbClr val="00FF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6467" y="2878667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//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62800" y="2853266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//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0067" y="5439941"/>
              <a:ext cx="6571030" cy="13849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buClr>
                  <a:srgbClr val="0000CC"/>
                </a:buClr>
                <a:buSzPct val="100000"/>
                <a:buFont typeface="Wingdings" charset="2"/>
                <a:buChar char="q"/>
              </a:pPr>
              <a:r>
                <a:rPr lang="en-US" dirty="0" smtClean="0"/>
                <a:t> </a:t>
              </a:r>
              <a:r>
                <a:rPr lang="en-US" sz="1600" dirty="0" smtClean="0"/>
                <a:t>Dipoles needed to have good forward momentum resolution</a:t>
              </a:r>
            </a:p>
            <a:p>
              <a:pPr lvl="1">
                <a:buClr>
                  <a:srgbClr val="0000CC"/>
                </a:buClr>
                <a:buSzPct val="100000"/>
                <a:buFont typeface="Wingdings" charset="2"/>
                <a:buChar char="Ø"/>
              </a:pPr>
              <a:r>
                <a:rPr lang="en-US" sz="1600" dirty="0" smtClean="0"/>
                <a:t> Solenoid no magnetic field @ r ~ 0</a:t>
              </a:r>
            </a:p>
            <a:p>
              <a:pPr>
                <a:buClr>
                  <a:srgbClr val="0000CC"/>
                </a:buClr>
                <a:buSzPct val="100000"/>
                <a:buFont typeface="Wingdings" charset="2"/>
                <a:buChar char="q"/>
              </a:pPr>
              <a:r>
                <a:rPr lang="en-US" sz="1600" dirty="0" smtClean="0"/>
                <a:t> DIRC, RICH hadron identification </a:t>
              </a:r>
              <a:r>
                <a:rPr lang="en-US" sz="1600" dirty="0" smtClean="0">
                  <a:sym typeface="Wingdings"/>
                </a:rPr>
                <a:t> </a:t>
              </a:r>
              <a:r>
                <a:rPr lang="en-US" sz="1600" dirty="0" smtClean="0">
                  <a:latin typeface="Symbol" charset="2"/>
                  <a:cs typeface="Symbol" charset="2"/>
                  <a:sym typeface="Wingdings"/>
                </a:rPr>
                <a:t>p</a:t>
              </a:r>
              <a:r>
                <a:rPr lang="en-US" sz="1600" dirty="0" smtClean="0">
                  <a:sym typeface="Wingdings"/>
                </a:rPr>
                <a:t>, K, p</a:t>
              </a:r>
              <a:endParaRPr lang="en-US" sz="1600" dirty="0" smtClean="0"/>
            </a:p>
            <a:p>
              <a:pPr>
                <a:buClr>
                  <a:srgbClr val="0000CC"/>
                </a:buClr>
                <a:buSzPct val="100000"/>
                <a:buFont typeface="Wingdings" charset="2"/>
                <a:buChar char="q"/>
              </a:pPr>
              <a:r>
                <a:rPr lang="en-US" sz="1600" dirty="0" smtClean="0"/>
                <a:t> high-threshold Cerenkov </a:t>
              </a:r>
              <a:r>
                <a:rPr lang="en-US" sz="1600" dirty="0" smtClean="0">
                  <a:sym typeface="Wingdings"/>
                </a:rPr>
                <a:t> fast trigger for scattered lepton</a:t>
              </a:r>
            </a:p>
            <a:p>
              <a:pPr>
                <a:buClr>
                  <a:srgbClr val="0000CC"/>
                </a:buClr>
                <a:buSzPct val="100000"/>
                <a:buFont typeface="Wingdings" charset="2"/>
                <a:buChar char="q"/>
              </a:pPr>
              <a:r>
                <a:rPr lang="en-US" sz="1600" dirty="0" smtClean="0">
                  <a:sym typeface="Wingdings"/>
                </a:rPr>
                <a:t> radiation length very critical  low lepton energies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Detector</a:t>
            </a:r>
            <a:endParaRPr lang="en-US" dirty="0"/>
          </a:p>
        </p:txBody>
      </p:sp>
      <p:pic>
        <p:nvPicPr>
          <p:cNvPr id="4" name="Content Placeholder 3" descr="MeRHIC_IR_DS5p0_L3p5_W50e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276625" cy="53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Calorimetry</a:t>
            </a:r>
            <a:endParaRPr lang="en-US" dirty="0"/>
          </a:p>
        </p:txBody>
      </p:sp>
      <p:pic>
        <p:nvPicPr>
          <p:cNvPr id="2050" name="Picture 2" descr="C:\Users\Anders\Desktop\c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4419600" cy="4356333"/>
          </a:xfrm>
          <a:prstGeom prst="rect">
            <a:avLst/>
          </a:prstGeom>
          <a:noFill/>
        </p:spPr>
      </p:pic>
      <p:pic>
        <p:nvPicPr>
          <p:cNvPr id="2051" name="Picture 3" descr="C:\Users\Anders\Desktop\cal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429250"/>
            <a:ext cx="51054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Calorimetry</a:t>
            </a:r>
            <a:r>
              <a:rPr lang="en-US" dirty="0"/>
              <a:t> </a:t>
            </a:r>
            <a:r>
              <a:rPr lang="en-US" dirty="0" smtClean="0"/>
              <a:t>(cont.)</a:t>
            </a:r>
            <a:endParaRPr lang="en-US" dirty="0"/>
          </a:p>
        </p:txBody>
      </p:sp>
      <p:pic>
        <p:nvPicPr>
          <p:cNvPr id="6146" name="Picture 2" descr="C:\Users\Anders\Desktop\ca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3114675" cy="3133725"/>
          </a:xfrm>
          <a:prstGeom prst="rect">
            <a:avLst/>
          </a:prstGeom>
          <a:noFill/>
        </p:spPr>
      </p:pic>
      <p:pic>
        <p:nvPicPr>
          <p:cNvPr id="6147" name="Picture 3" descr="C:\Users\Anders\Desktop\cal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657725"/>
            <a:ext cx="3209925" cy="2200275"/>
          </a:xfrm>
          <a:prstGeom prst="rect">
            <a:avLst/>
          </a:prstGeom>
          <a:noFill/>
        </p:spPr>
      </p:pic>
      <p:pic>
        <p:nvPicPr>
          <p:cNvPr id="6148" name="Picture 4" descr="C:\Users\Anders\Desktop\cal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219200"/>
            <a:ext cx="2667000" cy="337490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05400" y="50292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 Materials: Lead Glass </a:t>
            </a:r>
          </a:p>
          <a:p>
            <a:r>
              <a:rPr lang="en-US" dirty="0" smtClean="0"/>
              <a:t>HD Materials: Stainless Steel &amp;                                          Propylene sandwiched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Tracking</a:t>
            </a:r>
            <a:endParaRPr lang="en-US" dirty="0"/>
          </a:p>
        </p:txBody>
      </p:sp>
      <p:pic>
        <p:nvPicPr>
          <p:cNvPr id="3074" name="Picture 2" descr="C:\Users\Anders\Desktop\tr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3676650" cy="3333750"/>
          </a:xfrm>
          <a:prstGeom prst="rect">
            <a:avLst/>
          </a:prstGeom>
          <a:noFill/>
        </p:spPr>
      </p:pic>
      <p:pic>
        <p:nvPicPr>
          <p:cNvPr id="3075" name="Picture 3" descr="C:\Users\Anders\Desktop\trac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257800"/>
            <a:ext cx="5229225" cy="1152525"/>
          </a:xfrm>
          <a:prstGeom prst="rect">
            <a:avLst/>
          </a:prstGeom>
          <a:noFill/>
        </p:spPr>
      </p:pic>
      <p:pic>
        <p:nvPicPr>
          <p:cNvPr id="4098" name="Picture 2" descr="C:\Users\Anders\Desktop\track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295400"/>
            <a:ext cx="3552825" cy="37909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10200" y="4191000"/>
            <a:ext cx="2766803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Side View of Wire Chamber</a:t>
            </a:r>
          </a:p>
          <a:p>
            <a:r>
              <a:rPr lang="en-US" sz="1600" dirty="0" smtClean="0"/>
              <a:t>Green: Gas Chamber Enclosure</a:t>
            </a:r>
          </a:p>
          <a:p>
            <a:r>
              <a:rPr lang="en-US" sz="1600" dirty="0" smtClean="0"/>
              <a:t>Gas: Ar/CF4/C02 (90:5:5)</a:t>
            </a:r>
          </a:p>
          <a:p>
            <a:r>
              <a:rPr lang="en-US" sz="1600" dirty="0" smtClean="0"/>
              <a:t>Red: Mylar Sheets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Tracking (cont.)</a:t>
            </a:r>
            <a:endParaRPr lang="en-US" dirty="0"/>
          </a:p>
        </p:txBody>
      </p:sp>
      <p:pic>
        <p:nvPicPr>
          <p:cNvPr id="2050" name="Picture 2" descr="C:\Users\Anders\Desktop\trackz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5705475" cy="5486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209800"/>
            <a:ext cx="266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 Chamber: Green</a:t>
            </a:r>
          </a:p>
          <a:p>
            <a:r>
              <a:rPr lang="en-US" dirty="0" smtClean="0"/>
              <a:t>Rmin:30cm</a:t>
            </a:r>
          </a:p>
          <a:p>
            <a:r>
              <a:rPr lang="en-US" dirty="0" smtClean="0"/>
              <a:t>Rmax:80cm</a:t>
            </a:r>
          </a:p>
          <a:p>
            <a:r>
              <a:rPr lang="en-US" dirty="0" smtClean="0"/>
              <a:t>Z:40cm</a:t>
            </a:r>
          </a:p>
          <a:p>
            <a:r>
              <a:rPr lang="en-US" dirty="0" smtClean="0"/>
              <a:t>Gas: </a:t>
            </a:r>
            <a:r>
              <a:rPr lang="en-US" dirty="0" err="1" smtClean="0"/>
              <a:t>Helium:Isobutane</a:t>
            </a:r>
            <a:r>
              <a:rPr lang="en-US" dirty="0" smtClean="0"/>
              <a:t> (80:20)</a:t>
            </a:r>
          </a:p>
          <a:p>
            <a:endParaRPr lang="en-US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62200" y="2895600"/>
            <a:ext cx="1524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50292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Silicon Tracking: Blue</a:t>
            </a:r>
          </a:p>
          <a:p>
            <a:r>
              <a:rPr lang="en-US" dirty="0" smtClean="0"/>
              <a:t>Rmin:20cm</a:t>
            </a:r>
          </a:p>
          <a:p>
            <a:r>
              <a:rPr lang="en-US" dirty="0" smtClean="0"/>
              <a:t>Rmax:30cm</a:t>
            </a:r>
          </a:p>
          <a:p>
            <a:r>
              <a:rPr lang="en-US" dirty="0" smtClean="0"/>
              <a:t>Z:40cm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209800" y="4648200"/>
            <a:ext cx="1676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535</Words>
  <Application>Microsoft Office PowerPoint</Application>
  <PresentationFormat>On-screen Show (4:3)</PresentationFormat>
  <Paragraphs>119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Anders Kirleis</vt:lpstr>
      <vt:lpstr>Motivation</vt:lpstr>
      <vt:lpstr>Software Used</vt:lpstr>
      <vt:lpstr>The Detector </vt:lpstr>
      <vt:lpstr>The Detector</vt:lpstr>
      <vt:lpstr>Calorimetry</vt:lpstr>
      <vt:lpstr>Calorimetry (cont.)</vt:lpstr>
      <vt:lpstr>Particle Tracking</vt:lpstr>
      <vt:lpstr>Particle Tracking (cont.)</vt:lpstr>
      <vt:lpstr>Particle Identification</vt:lpstr>
      <vt:lpstr>Magnets</vt:lpstr>
      <vt:lpstr>Magnetic Fields</vt:lpstr>
      <vt:lpstr>Full Detector</vt:lpstr>
      <vt:lpstr>Events</vt:lpstr>
      <vt:lpstr>Events (cont.)</vt:lpstr>
      <vt:lpstr>Electron Hits in Solenoid Region Data Shown Includes First Electron Hit In Each Individual Detector</vt:lpstr>
      <vt:lpstr>Electron hits in Solenoid Region (cont.) Data Shown Includes First Electron Hit In Each Individual Detector</vt:lpstr>
      <vt:lpstr>Electron Hits in Dipole Region EM Calorimeter</vt:lpstr>
      <vt:lpstr>How many electrons do we miss? Data shown here includes a Tungsten Wall With 30cm Radius in Dipole Field</vt:lpstr>
      <vt:lpstr>Proton Hits In Dipole Region</vt:lpstr>
      <vt:lpstr>Proton Hits In Hadronic Calorimeter in Dipole</vt:lpstr>
      <vt:lpstr>Future Plans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Anders Kirleis</dc:title>
  <dc:creator>Anders</dc:creator>
  <cp:lastModifiedBy>Anders</cp:lastModifiedBy>
  <cp:revision>26</cp:revision>
  <dcterms:created xsi:type="dcterms:W3CDTF">2010-01-12T12:00:20Z</dcterms:created>
  <dcterms:modified xsi:type="dcterms:W3CDTF">2010-01-12T13:47:41Z</dcterms:modified>
</cp:coreProperties>
</file>