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841C-826F-4736-B9B3-08B45E57A04E}" type="datetimeFigureOut">
              <a:rPr lang="en-US" smtClean="0"/>
              <a:pPr/>
              <a:t>1/12/2010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35E35-6F72-4A3D-8C90-2441E01FDEB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nt.washington.edu/PROGRAMS/10-3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/>
              <a:t>Gluons and the quark sea at high energies: distributions, polarization, tomography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700" i="1" dirty="0" smtClean="0"/>
              <a:t>September 13 to November 19, 2010 </a:t>
            </a:r>
            <a:endParaRPr lang="en-US" sz="27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1676400"/>
            <a:ext cx="89916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Organizers:  </a:t>
            </a:r>
            <a:r>
              <a:rPr lang="en-US" sz="2400" i="1" dirty="0" smtClean="0"/>
              <a:t>Daniel Boer, Markus Diehl, Richard Milner, </a:t>
            </a:r>
          </a:p>
          <a:p>
            <a:pPr>
              <a:buNone/>
            </a:pPr>
            <a:r>
              <a:rPr lang="en-US" sz="2400" i="1" dirty="0"/>
              <a:t> </a:t>
            </a:r>
            <a:r>
              <a:rPr lang="en-US" sz="2400" i="1" dirty="0" smtClean="0"/>
              <a:t>                           </a:t>
            </a:r>
            <a:r>
              <a:rPr lang="en-US" sz="2400" i="1" dirty="0" err="1" smtClean="0"/>
              <a:t>Raju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Venugopalan</a:t>
            </a:r>
            <a:r>
              <a:rPr lang="en-US" sz="2400" i="1" dirty="0" smtClean="0"/>
              <a:t>, and Werner </a:t>
            </a:r>
            <a:r>
              <a:rPr lang="en-US" sz="2400" i="1" dirty="0" err="1" smtClean="0"/>
              <a:t>Vogelsang</a:t>
            </a:r>
            <a:endParaRPr lang="en-US" sz="2400" i="1" dirty="0" smtClean="0"/>
          </a:p>
          <a:p>
            <a:r>
              <a:rPr lang="en-US" sz="2400" dirty="0" smtClean="0"/>
              <a:t>Complete information at:</a:t>
            </a:r>
          </a:p>
          <a:p>
            <a:pPr>
              <a:buNone/>
            </a:pPr>
            <a:r>
              <a:rPr lang="en-US" sz="2400" dirty="0" smtClean="0">
                <a:hlinkClick r:id="rId2"/>
              </a:rPr>
              <a:t>http://www.int.washington.edu/PROGRAMS/10-3/</a:t>
            </a:r>
            <a:endParaRPr lang="en-US" sz="2400" dirty="0" smtClean="0"/>
          </a:p>
          <a:p>
            <a:r>
              <a:rPr lang="en-US" sz="2400" dirty="0" smtClean="0"/>
              <a:t>The announcement has been mailed to prospective attendees</a:t>
            </a:r>
          </a:p>
          <a:p>
            <a:r>
              <a:rPr lang="en-US" sz="2400" dirty="0" smtClean="0"/>
              <a:t>If interested in attending, please fill out the application form and submit it</a:t>
            </a:r>
          </a:p>
          <a:p>
            <a:r>
              <a:rPr lang="en-US" sz="2400" dirty="0" smtClean="0"/>
              <a:t>At most 22 participants at any time (office space)</a:t>
            </a:r>
          </a:p>
          <a:p>
            <a:r>
              <a:rPr lang="en-US" sz="2400" dirty="0" smtClean="0"/>
              <a:t>Most of the invitations will be sent in March 2010</a:t>
            </a:r>
          </a:p>
          <a:p>
            <a:r>
              <a:rPr lang="en-US" sz="2400" dirty="0" smtClean="0"/>
              <a:t>Seminar planning will start in June 2010</a:t>
            </a:r>
          </a:p>
          <a:p>
            <a:r>
              <a:rPr lang="en-US" sz="2400" dirty="0" smtClean="0"/>
              <a:t>The goal is to develop a high level science case for EIC</a:t>
            </a:r>
          </a:p>
          <a:p>
            <a:r>
              <a:rPr lang="en-US" sz="2400" dirty="0" smtClean="0"/>
              <a:t>INT has agreed to publish a summary volume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 smtClean="0"/>
              <a:t>Gluons and the quark sea at high energies: distributions, polarization, tomography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i="1" dirty="0" smtClean="0"/>
              <a:t>September 13 to November 19, 2010 </a:t>
            </a:r>
            <a:endParaRPr lang="en-US" sz="27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996" y="1600200"/>
            <a:ext cx="777400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944562"/>
          </a:xfrm>
        </p:spPr>
        <p:txBody>
          <a:bodyPr>
            <a:normAutofit/>
          </a:bodyPr>
          <a:lstStyle/>
          <a:p>
            <a:r>
              <a:rPr lang="en-US" sz="3200" b="1" dirty="0" smtClean="0"/>
              <a:t>Advice from EICAC</a:t>
            </a:r>
            <a:endParaRPr lang="en-US" sz="32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84582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altLang="ja-JP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 </a:t>
            </a:r>
            <a:r>
              <a:rPr lang="en-US" altLang="ja-JP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The [Fall 2010] INT Program should be used to articulate the </a:t>
            </a:r>
            <a:r>
              <a:rPr lang="en-US" altLang="ja-JP" sz="2000" i="1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theoretical motivation</a:t>
            </a:r>
            <a:r>
              <a:rPr lang="en-US" altLang="ja-JP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, but also to compare those goals with reality by examining the sensitivities of simulated experiments.  An outcome should be the science / machine matrix discussed earlier.  </a:t>
            </a:r>
            <a:r>
              <a:rPr lang="en-US" altLang="ja-JP" sz="2000" dirty="0" smtClean="0">
                <a:solidFill>
                  <a:srgbClr val="FF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At the conclusion of the INT program, we can anticipate some follow-up event(s) in 2011 where the joint community agrees on the theme of a final White Paper.</a:t>
            </a:r>
            <a:r>
              <a:rPr lang="en-US" altLang="ja-JP" sz="2000" dirty="0" smtClean="0"/>
              <a:t>  </a:t>
            </a:r>
          </a:p>
          <a:p>
            <a:endParaRPr lang="en-US" altLang="ja-JP" sz="2000" dirty="0" smtClean="0"/>
          </a:p>
          <a:p>
            <a:pPr>
              <a:buFontTx/>
              <a:buChar char="•"/>
            </a:pPr>
            <a:r>
              <a:rPr lang="en-US" altLang="ja-JP" sz="2000" dirty="0"/>
              <a:t> </a:t>
            </a:r>
            <a:r>
              <a:rPr lang="en-US" sz="2000" dirty="0" smtClean="0"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[At Fall 2020 INT Workshop]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: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) For each of the two directions, it would be very useful to prepare a concrete list of the requested measurements (including the scientific motivation, kinematic region, required accuracy etc.); and/or ii) </a:t>
            </a:r>
            <a:r>
              <a:rPr lang="en-US" sz="2000" dirty="0" smtClean="0">
                <a:solidFill>
                  <a:srgbClr val="FF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each of the two groups should investigate to what extent their scientific goals could be reached by the other machine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 (i.e. 'proton imaging' etc by the BNL design, 'saturation' etc by the </a:t>
            </a:r>
            <a:r>
              <a:rPr lang="en-US" sz="2000" dirty="0" err="1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JLab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ea typeface="ＭＳ 明朝" charset="-128"/>
                <a:cs typeface="Times New Roman" pitchFamily="18" charset="0"/>
              </a:rPr>
              <a:t> version).</a:t>
            </a:r>
          </a:p>
          <a:p>
            <a:endParaRPr lang="en-US" sz="2000" dirty="0" smtClean="0">
              <a:solidFill>
                <a:srgbClr val="000000"/>
              </a:solidFill>
              <a:latin typeface="Times New Roman" pitchFamily="18" charset="0"/>
              <a:ea typeface="ＭＳ 明朝" charset="-128"/>
              <a:cs typeface="Times New Roman" pitchFamily="18" charset="0"/>
            </a:endParaRPr>
          </a:p>
          <a:p>
            <a:pPr>
              <a:buFontTx/>
              <a:buChar char="•"/>
            </a:pPr>
            <a:r>
              <a:rPr lang="en-US" altLang="ja-JP" sz="2000" dirty="0" smtClean="0"/>
              <a:t> </a:t>
            </a:r>
            <a:r>
              <a:rPr lang="en-US" altLang="ja-JP" sz="2000" dirty="0" smtClean="0">
                <a:latin typeface="Times New Roman" pitchFamily="18" charset="0"/>
                <a:cs typeface="Times New Roman" pitchFamily="18" charset="0"/>
              </a:rPr>
              <a:t>We need to make sure that we are not missing elements (individual workshops) and that what we have is coherent (INT??)</a:t>
            </a:r>
            <a:endParaRPr lang="en-US" altLang="ja-JP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316</Words>
  <Application>Microsoft Office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Gluons and the quark sea at high energies: distributions, polarization, tomography September 13 to November 19, 2010 </vt:lpstr>
      <vt:lpstr>Gluons and the quark sea at high energies: distributions, polarization, tomography September 13 to November 19, 2010 </vt:lpstr>
      <vt:lpstr>Advice from EICAC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dsw</dc:creator>
  <cp:lastModifiedBy>dsw</cp:lastModifiedBy>
  <cp:revision>9</cp:revision>
  <dcterms:created xsi:type="dcterms:W3CDTF">2010-01-11T20:48:16Z</dcterms:created>
  <dcterms:modified xsi:type="dcterms:W3CDTF">2010-01-12T21:17:46Z</dcterms:modified>
</cp:coreProperties>
</file>