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embeddings/oleObject8.bin" ContentType="application/vnd.openxmlformats-officedocument.oleObject"/>
  <Override PartName="/ppt/embeddings/oleObject1.bin" ContentType="application/vnd.openxmlformats-officedocument.oleObject"/>
  <Override PartName="/ppt/embeddings/oleObject16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oleObject7.bin" ContentType="application/vnd.openxmlformats-officedocument.oleObject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embeddings/oleObject15.bin" ContentType="application/vnd.openxmlformats-officedocument.oleObject"/>
  <Default Extension="vml" ContentType="application/vnd.openxmlformats-officedocument.vmlDrawing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embeddings/oleObject6.bin" ContentType="application/vnd.openxmlformats-officedocument.oleObject"/>
  <Override PartName="/ppt/notesSlides/notesSlide6.xml" ContentType="application/vnd.openxmlformats-officedocument.presentationml.notesSlide+xml"/>
  <Override PartName="/ppt/embeddings/Microsoft_Equation3.bin" ContentType="application/vnd.openxmlformats-officedocument.oleObject"/>
  <Override PartName="/ppt/embeddings/oleObject14.bin" ContentType="application/vnd.openxmlformats-officedocument.oleObject"/>
  <Override PartName="/ppt/presProps.xml" ContentType="application/vnd.openxmlformats-officedocument.presentationml.presProps+xml"/>
  <Default Extension="pict" ContentType="image/pict"/>
  <Override PartName="/ppt/slides/slide26.xml" ContentType="application/vnd.openxmlformats-officedocument.presentationml.slide+xml"/>
  <Override PartName="/ppt/embeddings/oleObject12.bin" ContentType="application/vnd.openxmlformats-officedocument.oleObject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oleObject21.bin" ContentType="application/vnd.openxmlformats-officedocument.oleObject"/>
  <Override PartName="/ppt/slides/slide11.xml" ContentType="application/vnd.openxmlformats-officedocument.presentationml.slide+xml"/>
  <Override PartName="/ppt/embeddings/oleObject5.bin" ContentType="application/vnd.openxmlformats-officedocument.oleObject"/>
  <Override PartName="/ppt/notesSlides/notesSlide5.xml" ContentType="application/vnd.openxmlformats-officedocument.presentationml.notesSlide+xml"/>
  <Override PartName="/ppt/embeddings/oleObject13.bin" ContentType="application/vnd.openxmlformats-officedocument.oleObject"/>
  <Override PartName="/ppt/embeddings/Microsoft_Equation2.bin" ContentType="application/vnd.openxmlformats-officedocument.oleObject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oleObject11.bin" ContentType="application/vnd.openxmlformats-officedocument.oleObject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embeddings/oleObject20.bin" ContentType="application/vnd.openxmlformats-officedocument.oleObject"/>
  <Override PartName="/ppt/slides/slide10.xml" ContentType="application/vnd.openxmlformats-officedocument.presentationml.slide+xml"/>
  <Override PartName="/ppt/embeddings/oleObject4.bin" ContentType="application/vnd.openxmlformats-officedocument.oleObject"/>
  <Override PartName="/ppt/embeddings/oleObject19.bin" ContentType="application/vnd.openxmlformats-officedocument.oleObject"/>
  <Default Extension="wmf" ContentType="image/x-wmf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embeddings/oleObject10.bin" ContentType="application/vnd.openxmlformats-officedocument.oleObject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embeddings/oleObject3.bin" ContentType="application/vnd.openxmlformats-officedocument.oleObject"/>
  <Override PartName="/ppt/embeddings/oleObject18.bin" ContentType="application/vnd.openxmlformats-officedocument.oleObject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oleObject9.bin" ContentType="application/vnd.openxmlformats-officedocument.oleObject"/>
  <Override PartName="/ppt/embeddings/oleObject2.bin" ContentType="application/vnd.openxmlformats-officedocument.oleObject"/>
  <Override PartName="/ppt/embeddings/oleObject17.bin" ContentType="application/vnd.openxmlformats-officedocument.oleObject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slides/slide22.xml" ContentType="application/vnd.openxmlformats-officedocument.presentationml.slide+xml"/>
  <Default Extension="gif" ContentType="image/gif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Default Extension="bin" ContentType="application/vnd.openxmlformats-officedocument.presentationml.printerSettings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9" r:id="rId4"/>
    <p:sldId id="260" r:id="rId5"/>
    <p:sldId id="261" r:id="rId6"/>
    <p:sldId id="271" r:id="rId7"/>
    <p:sldId id="263" r:id="rId8"/>
    <p:sldId id="265" r:id="rId9"/>
    <p:sldId id="267" r:id="rId10"/>
    <p:sldId id="268" r:id="rId11"/>
    <p:sldId id="269" r:id="rId12"/>
    <p:sldId id="262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3" r:id="rId24"/>
    <p:sldId id="284" r:id="rId25"/>
    <p:sldId id="286" r:id="rId26"/>
    <p:sldId id="28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6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Relationship Id="rId2" Type="http://schemas.openxmlformats.org/officeDocument/2006/relationships/image" Target="../media/image24.wmf"/><Relationship Id="rId3" Type="http://schemas.openxmlformats.org/officeDocument/2006/relationships/image" Target="../media/image25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ict"/><Relationship Id="rId2" Type="http://schemas.openxmlformats.org/officeDocument/2006/relationships/image" Target="../media/image28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Relationship Id="rId2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4" Type="http://schemas.openxmlformats.org/officeDocument/2006/relationships/image" Target="../media/image39.pict"/><Relationship Id="rId5" Type="http://schemas.openxmlformats.org/officeDocument/2006/relationships/image" Target="../media/image40.pict"/><Relationship Id="rId1" Type="http://schemas.openxmlformats.org/officeDocument/2006/relationships/image" Target="../media/image36.wmf"/><Relationship Id="rId2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ict"/><Relationship Id="rId4" Type="http://schemas.openxmlformats.org/officeDocument/2006/relationships/image" Target="../media/image44.pict"/><Relationship Id="rId5" Type="http://schemas.openxmlformats.org/officeDocument/2006/relationships/image" Target="../media/image45.pict"/><Relationship Id="rId1" Type="http://schemas.openxmlformats.org/officeDocument/2006/relationships/image" Target="../media/image41.wmf"/><Relationship Id="rId2" Type="http://schemas.openxmlformats.org/officeDocument/2006/relationships/image" Target="../media/image42.pict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4" Type="http://schemas.openxmlformats.org/officeDocument/2006/relationships/image" Target="../media/image54.wmf"/><Relationship Id="rId5" Type="http://schemas.openxmlformats.org/officeDocument/2006/relationships/image" Target="../media/image55.wmf"/><Relationship Id="rId6" Type="http://schemas.openxmlformats.org/officeDocument/2006/relationships/image" Target="../media/image24.wmf"/><Relationship Id="rId7" Type="http://schemas.openxmlformats.org/officeDocument/2006/relationships/image" Target="../media/image56.pict"/><Relationship Id="rId1" Type="http://schemas.openxmlformats.org/officeDocument/2006/relationships/image" Target="../media/image51.wmf"/><Relationship Id="rId2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C7946-6439-4612-B265-A67A6F771835}" type="datetimeFigureOut">
              <a:rPr lang="en-US" smtClean="0"/>
              <a:pPr/>
              <a:t>1/10/10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D790E-E6BF-48E3-B3DF-14C3959E8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BCE10-1EE7-44CC-A5C8-C49BBEB86EA6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BCE10-1EE7-44CC-A5C8-C49BBEB86EA6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BCE10-1EE7-44CC-A5C8-C49BBEB86EA6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BCE10-1EE7-44CC-A5C8-C49BBEB86EA6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BCE10-1EE7-44CC-A5C8-C49BBEB86EA6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BCE10-1EE7-44CC-A5C8-C49BBEB86EA6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BCE10-1EE7-44CC-A5C8-C49BBEB86EA6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BCE10-1EE7-44CC-A5C8-C49BBEB86EA6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C50F-796E-44D0-8C0F-C7528DA8E163}" type="datetimeFigureOut">
              <a:rPr lang="en-US" smtClean="0"/>
              <a:pPr/>
              <a:t>1/10/10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8194-7DFB-4519-A75A-30028F37C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C50F-796E-44D0-8C0F-C7528DA8E163}" type="datetimeFigureOut">
              <a:rPr lang="en-US" smtClean="0"/>
              <a:pPr/>
              <a:t>1/10/10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8194-7DFB-4519-A75A-30028F37C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C50F-796E-44D0-8C0F-C7528DA8E163}" type="datetimeFigureOut">
              <a:rPr lang="en-US" smtClean="0"/>
              <a:pPr/>
              <a:t>1/10/10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8194-7DFB-4519-A75A-30028F37C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C50F-796E-44D0-8C0F-C7528DA8E163}" type="datetimeFigureOut">
              <a:rPr lang="en-US" smtClean="0"/>
              <a:pPr/>
              <a:t>1/10/10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8194-7DFB-4519-A75A-30028F37C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C50F-796E-44D0-8C0F-C7528DA8E163}" type="datetimeFigureOut">
              <a:rPr lang="en-US" smtClean="0"/>
              <a:pPr/>
              <a:t>1/10/10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8194-7DFB-4519-A75A-30028F37C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C50F-796E-44D0-8C0F-C7528DA8E163}" type="datetimeFigureOut">
              <a:rPr lang="en-US" smtClean="0"/>
              <a:pPr/>
              <a:t>1/10/10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8194-7DFB-4519-A75A-30028F37C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C50F-796E-44D0-8C0F-C7528DA8E163}" type="datetimeFigureOut">
              <a:rPr lang="en-US" smtClean="0"/>
              <a:pPr/>
              <a:t>1/10/10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8194-7DFB-4519-A75A-30028F37C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C50F-796E-44D0-8C0F-C7528DA8E163}" type="datetimeFigureOut">
              <a:rPr lang="en-US" smtClean="0"/>
              <a:pPr/>
              <a:t>1/10/10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8194-7DFB-4519-A75A-30028F37C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C50F-796E-44D0-8C0F-C7528DA8E163}" type="datetimeFigureOut">
              <a:rPr lang="en-US" smtClean="0"/>
              <a:pPr/>
              <a:t>1/10/10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8194-7DFB-4519-A75A-30028F37C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C50F-796E-44D0-8C0F-C7528DA8E163}" type="datetimeFigureOut">
              <a:rPr lang="en-US" smtClean="0"/>
              <a:pPr/>
              <a:t>1/10/10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8194-7DFB-4519-A75A-30028F37C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C50F-796E-44D0-8C0F-C7528DA8E163}" type="datetimeFigureOut">
              <a:rPr lang="en-US" smtClean="0"/>
              <a:pPr/>
              <a:t>1/10/10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8194-7DFB-4519-A75A-30028F37C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1C50F-796E-44D0-8C0F-C7528DA8E163}" type="datetimeFigureOut">
              <a:rPr lang="en-US" smtClean="0"/>
              <a:pPr/>
              <a:t>1/10/10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88194-7DFB-4519-A75A-30028F37C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Microsoft_Equation1.bin"/><Relationship Id="rId5" Type="http://schemas.openxmlformats.org/officeDocument/2006/relationships/oleObject" Target="../embeddings/oleObject6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Microsoft_Equation2.bin"/><Relationship Id="rId5" Type="http://schemas.openxmlformats.org/officeDocument/2006/relationships/oleObject" Target="../embeddings/Microsoft_Equation3.bin"/><Relationship Id="rId6" Type="http://schemas.openxmlformats.org/officeDocument/2006/relationships/oleObject" Target="../embeddings/oleObject7.bin"/><Relationship Id="rId7" Type="http://schemas.openxmlformats.org/officeDocument/2006/relationships/oleObject" Target="../embeddings/oleObject8.bin"/><Relationship Id="rId8" Type="http://schemas.openxmlformats.org/officeDocument/2006/relationships/oleObject" Target="../embeddings/oleObject9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0.bin"/><Relationship Id="rId5" Type="http://schemas.openxmlformats.org/officeDocument/2006/relationships/oleObject" Target="../embeddings/oleObject11.bin"/><Relationship Id="rId6" Type="http://schemas.openxmlformats.org/officeDocument/2006/relationships/oleObject" Target="../embeddings/oleObject12.bin"/><Relationship Id="rId7" Type="http://schemas.openxmlformats.org/officeDocument/2006/relationships/oleObject" Target="../embeddings/oleObject13.bin"/><Relationship Id="rId8" Type="http://schemas.openxmlformats.org/officeDocument/2006/relationships/oleObject" Target="../embeddings/oleObject14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5.bin"/><Relationship Id="rId5" Type="http://schemas.openxmlformats.org/officeDocument/2006/relationships/oleObject" Target="../embeddings/oleObject16.bin"/><Relationship Id="rId6" Type="http://schemas.openxmlformats.org/officeDocument/2006/relationships/oleObject" Target="../embeddings/oleObject17.bin"/><Relationship Id="rId7" Type="http://schemas.openxmlformats.org/officeDocument/2006/relationships/oleObject" Target="../embeddings/oleObject18.bin"/><Relationship Id="rId8" Type="http://schemas.openxmlformats.org/officeDocument/2006/relationships/oleObject" Target="../embeddings/oleObject19.bin"/><Relationship Id="rId9" Type="http://schemas.openxmlformats.org/officeDocument/2006/relationships/oleObject" Target="../embeddings/oleObject20.bin"/><Relationship Id="rId10" Type="http://schemas.openxmlformats.org/officeDocument/2006/relationships/oleObject" Target="../embeddings/oleObject21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df"/><Relationship Id="rId5" Type="http://schemas.openxmlformats.org/officeDocument/2006/relationships/image" Target="../media/image60.png"/><Relationship Id="rId6" Type="http://schemas.openxmlformats.org/officeDocument/2006/relationships/image" Target="../media/image61.pdf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d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d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d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df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d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df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d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df"/><Relationship Id="rId5" Type="http://schemas.openxmlformats.org/officeDocument/2006/relationships/image" Target="../media/image18.png"/><Relationship Id="rId6" Type="http://schemas.openxmlformats.org/officeDocument/2006/relationships/image" Target="../media/image19.pdf"/><Relationship Id="rId7" Type="http://schemas.openxmlformats.org/officeDocument/2006/relationships/image" Target="../media/image20.png"/><Relationship Id="rId8" Type="http://schemas.openxmlformats.org/officeDocument/2006/relationships/image" Target="../media/image21.pdf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d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2.bin"/><Relationship Id="rId6" Type="http://schemas.openxmlformats.org/officeDocument/2006/relationships/oleObject" Target="../embeddings/oleObject3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oleObject" Target="../embeddings/oleObject4.bin"/><Relationship Id="rId7" Type="http://schemas.openxmlformats.org/officeDocument/2006/relationships/oleObject" Target="../embeddings/oleObject5.bin"/><Relationship Id="rId8" Type="http://schemas.openxmlformats.org/officeDocument/2006/relationships/image" Target="../media/image3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Beam-Beam effects in MeRHIC and eRHIC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76740" y="4762500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Yue Hao</a:t>
            </a:r>
          </a:p>
          <a:p>
            <a:r>
              <a:rPr lang="en-US" sz="2400" dirty="0" smtClean="0"/>
              <a:t>Collider-Accelerator Department</a:t>
            </a:r>
          </a:p>
          <a:p>
            <a:r>
              <a:rPr lang="en-US" sz="2400" dirty="0" smtClean="0"/>
              <a:t>Brookhaven National Laboratory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87512"/>
            <a:ext cx="4153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Jan 10, 2009  EIC Meeting at Stony Brook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omic Sans MS"/>
                <a:cs typeface="Comic Sans MS"/>
              </a:rPr>
              <a:t>Feedback stabilization is possible</a:t>
            </a:r>
            <a:endParaRPr lang="en-US" dirty="0">
              <a:solidFill>
                <a:schemeClr val="tx2"/>
              </a:solidFill>
              <a:latin typeface="Comic Sans MS"/>
              <a:cs typeface="Comic Sans M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59840" y="1778139"/>
            <a:ext cx="4011739" cy="3613415"/>
            <a:chOff x="991924" y="1687370"/>
            <a:chExt cx="7777790" cy="6276160"/>
          </a:xfrm>
        </p:grpSpPr>
        <p:sp>
          <p:nvSpPr>
            <p:cNvPr id="4" name="Block Arc 3"/>
            <p:cNvSpPr/>
            <p:nvPr/>
          </p:nvSpPr>
          <p:spPr>
            <a:xfrm>
              <a:off x="991924" y="3791716"/>
              <a:ext cx="7194280" cy="4171814"/>
            </a:xfrm>
            <a:prstGeom prst="blockArc">
              <a:avLst>
                <a:gd name="adj1" fmla="val 10800000"/>
                <a:gd name="adj2" fmla="val 21571904"/>
                <a:gd name="adj3" fmla="val 221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Arc 4"/>
            <p:cNvSpPr/>
            <p:nvPr/>
          </p:nvSpPr>
          <p:spPr>
            <a:xfrm rot="5400000" flipV="1">
              <a:off x="3565921" y="1468682"/>
              <a:ext cx="2110580" cy="2549544"/>
            </a:xfrm>
            <a:prstGeom prst="arc">
              <a:avLst>
                <a:gd name="adj1" fmla="val 10682466"/>
                <a:gd name="adj2" fmla="val 100967"/>
              </a:avLst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6517027" y="3020108"/>
              <a:ext cx="1715007" cy="1588"/>
            </a:xfrm>
            <a:prstGeom prst="line">
              <a:avLst/>
            </a:prstGeom>
            <a:ln w="34925">
              <a:solidFill>
                <a:schemeClr val="accent2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635084" y="1687370"/>
              <a:ext cx="3551120" cy="1588"/>
            </a:xfrm>
            <a:prstGeom prst="line">
              <a:avLst/>
            </a:prstGeom>
            <a:ln w="34925">
              <a:solidFill>
                <a:schemeClr val="accent2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flipV="1">
              <a:off x="4635084" y="3020108"/>
              <a:ext cx="1900483" cy="778636"/>
            </a:xfrm>
            <a:prstGeom prst="curvedConnector3">
              <a:avLst>
                <a:gd name="adj1" fmla="val 50000"/>
              </a:avLst>
            </a:prstGeom>
            <a:ln w="34925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517026" y="4903452"/>
              <a:ext cx="1288640" cy="641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RHIC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60028" y="1881952"/>
              <a:ext cx="1205139" cy="641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ERL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10096" y="4551913"/>
              <a:ext cx="1242220" cy="641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IP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3966520" y="3883350"/>
              <a:ext cx="753169" cy="5839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Diamond 12"/>
            <p:cNvSpPr/>
            <p:nvPr/>
          </p:nvSpPr>
          <p:spPr>
            <a:xfrm>
              <a:off x="3531987" y="3300369"/>
              <a:ext cx="157596" cy="194685"/>
            </a:xfrm>
            <a:prstGeom prst="diamond">
              <a:avLst/>
            </a:prstGeom>
            <a:solidFill>
              <a:schemeClr val="accent4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iamond 13"/>
            <p:cNvSpPr/>
            <p:nvPr/>
          </p:nvSpPr>
          <p:spPr>
            <a:xfrm>
              <a:off x="5408607" y="3452769"/>
              <a:ext cx="157596" cy="194685"/>
            </a:xfrm>
            <a:prstGeom prst="diamond">
              <a:avLst/>
            </a:prstGeom>
            <a:solidFill>
              <a:schemeClr val="accent5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82761" y="2380201"/>
              <a:ext cx="1622160" cy="641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BPM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511530" y="3020108"/>
              <a:ext cx="1020457" cy="43266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860028" y="3154796"/>
              <a:ext cx="1909686" cy="1015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accent2"/>
                  </a:solidFill>
                </a:rPr>
                <a:t>Feedback kicker</a:t>
              </a:r>
              <a:endParaRPr lang="en-US" sz="1600" dirty="0">
                <a:solidFill>
                  <a:schemeClr val="accent2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10800000">
              <a:off x="5566206" y="3632261"/>
              <a:ext cx="1293824" cy="3038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3810097" y="3389440"/>
              <a:ext cx="1483249" cy="105614"/>
            </a:xfrm>
            <a:prstGeom prst="straightConnector1">
              <a:avLst/>
            </a:prstGeom>
            <a:ln>
              <a:solidFill>
                <a:schemeClr val="accent2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287380" y="1622716"/>
            <a:ext cx="42365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Kink instability can be stabilized by landau damping by introduce certain amount of chromaticity. However, large chromaticity is unpleasant in real machine operation.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Under this motivation, a feedback scheme is being carried out to stabilize the instability by measuring the electron bunch info after beam-beam interaction.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7380" y="4514390"/>
            <a:ext cx="86306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The info from the previous electron bunch is amplified by certain factor A and feed through the next opposing electron bunch for the same specific proton bunch. 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The factor A is determined by proton transverse tune, the position of BPM and kicker.  It can also related to the noise level and how frequently the feedback is added.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omic Sans MS"/>
                <a:cs typeface="Comic Sans MS"/>
              </a:rPr>
              <a:t>A preliminary state-of-art illustration</a:t>
            </a:r>
            <a:endParaRPr lang="en-US" dirty="0">
              <a:solidFill>
                <a:schemeClr val="tx2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 descr="amp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57" y="1752162"/>
            <a:ext cx="6331621" cy="47487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63378" y="2067366"/>
            <a:ext cx="24288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Use eRHIC parameters, to replace required 5-7 chromaticity, feedback loop is introduced.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1"/>
                </a:solidFill>
              </a:rPr>
              <a:t>We measure the transverse offset of the electron bunch after beam-beam collision,  multiply a factor ‘Amp’ and apply this offset to next electron bunch with respect to same proton bunch.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  <a:latin typeface="Comic Sans MS"/>
                <a:cs typeface="Comic Sans MS"/>
              </a:rPr>
              <a:t>Summary</a:t>
            </a:r>
            <a:endParaRPr lang="en-US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544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We need to fight with electron disruption and mismatch effects to minimize the beam loss after the interaction.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For both eRHIC and MeRHIC, the effects are studied and no showstoppers are found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The kink instability can be suppressed by chromaticity.  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A possible feedback scheme can also bring the system stable without unpleasant large chromaticity.</a:t>
            </a:r>
          </a:p>
          <a:p>
            <a:r>
              <a:rPr lang="en-US" dirty="0" smtClean="0">
                <a:solidFill>
                  <a:schemeClr val="accent4"/>
                </a:solidFill>
              </a:rPr>
              <a:t>The electron beam noise issue has been discussed in M. </a:t>
            </a:r>
            <a:r>
              <a:rPr lang="en-US" dirty="0" err="1" smtClean="0">
                <a:solidFill>
                  <a:schemeClr val="accent4"/>
                </a:solidFill>
              </a:rPr>
              <a:t>Blaskiewicz’s</a:t>
            </a:r>
            <a:r>
              <a:rPr lang="en-US" dirty="0" smtClean="0">
                <a:solidFill>
                  <a:schemeClr val="accent4"/>
                </a:solidFill>
              </a:rPr>
              <a:t> talk.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/>
                </a:solidFill>
                <a:latin typeface="Comic Sans MS"/>
                <a:cs typeface="Comic Sans MS"/>
              </a:rPr>
              <a:t>Disruption with different beam-beam strength</a:t>
            </a:r>
            <a:endParaRPr lang="en-US" sz="3200" dirty="0">
              <a:solidFill>
                <a:schemeClr val="tx2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2845" y="2358501"/>
            <a:ext cx="70610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the MeRHIC with CEC parameters.</a:t>
            </a:r>
          </a:p>
          <a:p>
            <a:endParaRPr lang="en-US" dirty="0" smtClean="0"/>
          </a:p>
          <a:p>
            <a:r>
              <a:rPr lang="en-US" dirty="0" smtClean="0"/>
              <a:t>Vary the proton beam intensity from 0 to 2e11</a:t>
            </a:r>
          </a:p>
          <a:p>
            <a:endParaRPr lang="en-US" dirty="0" smtClean="0"/>
          </a:p>
          <a:p>
            <a:r>
              <a:rPr lang="en-US" dirty="0" smtClean="0"/>
              <a:t>The disruption after collision is shown.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ngen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52708"/>
            <a:ext cx="7766730" cy="543671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/>
                </a:solidFill>
                <a:latin typeface="Comic Sans MS"/>
                <a:cs typeface="Comic Sans MS"/>
              </a:rPr>
              <a:t>Disruption with different beam-beam strength</a:t>
            </a:r>
            <a:endParaRPr lang="en-US" sz="3200" dirty="0">
              <a:solidFill>
                <a:schemeClr val="tx2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1219200"/>
            <a:ext cx="8229600" cy="1905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Beam-Beam effect is caused by interaction between the two  beams at the interaction region.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interaction region, a particle in one beam is experiencing the electromagnetic force generated by both opposing beam and the beam itself.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former force is called beam-beam force, while the latter is called space charge force.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  <a:latin typeface="Comic Sans MS"/>
                <a:cs typeface="Comic Sans MS"/>
              </a:rPr>
              <a:t>Beam-Beam Effects</a:t>
            </a:r>
            <a:endParaRPr lang="en-US" b="1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286000" y="3602037"/>
          <a:ext cx="4098925" cy="512763"/>
        </p:xfrm>
        <a:graphic>
          <a:graphicData uri="http://schemas.openxmlformats.org/presentationml/2006/ole">
            <p:oleObj spid="_x0000_s32770" name="Equation" r:id="rId4" imgW="2031840" imgH="253800" progId="Equation.3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286000" y="4135437"/>
          <a:ext cx="5354638" cy="512763"/>
        </p:xfrm>
        <a:graphic>
          <a:graphicData uri="http://schemas.openxmlformats.org/presentationml/2006/ole">
            <p:oleObj spid="_x0000_s32771" name="Equation" r:id="rId5" imgW="2654280" imgH="253800" progId="Equation.DSMT4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14400" y="4795153"/>
            <a:ext cx="79248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/>
                </a:solidFill>
              </a:rPr>
              <a:t>Possible Countermeasures: (</a:t>
            </a:r>
            <a:r>
              <a:rPr lang="en-US" sz="2500" dirty="0" smtClean="0">
                <a:solidFill>
                  <a:schemeClr val="accent6"/>
                </a:solidFill>
              </a:rPr>
              <a:t>ring-ring</a:t>
            </a:r>
            <a:r>
              <a:rPr lang="en-US" sz="2500" dirty="0" smtClean="0">
                <a:solidFill>
                  <a:srgbClr val="1F497D"/>
                </a:solidFill>
              </a:rPr>
              <a:t>, </a:t>
            </a:r>
            <a:r>
              <a:rPr lang="en-US" sz="2500" dirty="0" smtClean="0">
                <a:solidFill>
                  <a:schemeClr val="accent3"/>
                </a:solidFill>
              </a:rPr>
              <a:t>ERL-ring</a:t>
            </a:r>
            <a:r>
              <a:rPr lang="en-US" sz="2500" dirty="0" smtClean="0">
                <a:solidFill>
                  <a:srgbClr val="1F497D"/>
                </a:solidFill>
              </a:rPr>
              <a:t>)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chemeClr val="accent6"/>
                </a:solidFill>
              </a:rPr>
              <a:t> Proper working point (Hold the tune spread due to nonlinear force)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chemeClr val="accent6"/>
                </a:solidFill>
              </a:rPr>
              <a:t> Electron lens (apply another force which has same form but opposite sign)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9BBB59"/>
                </a:solidFill>
              </a:rPr>
              <a:t> Low-beta* electron optics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9BBB59"/>
                </a:solidFill>
              </a:rPr>
              <a:t> Fight with collective effects in ion beam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9BBB59"/>
                </a:solidFill>
              </a:rPr>
              <a:t> Electron beam is pinched by ion beam</a:t>
            </a:r>
          </a:p>
          <a:p>
            <a:endParaRPr lang="en-US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  <a:latin typeface="Comic Sans MS"/>
                <a:cs typeface="Comic Sans MS"/>
              </a:rPr>
              <a:t>Accelerator Keywords</a:t>
            </a:r>
            <a:endParaRPr lang="en-US" b="1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57200" y="1414463"/>
          <a:ext cx="4419600" cy="1176337"/>
        </p:xfrm>
        <a:graphic>
          <a:graphicData uri="http://schemas.openxmlformats.org/presentationml/2006/ole">
            <p:oleObj spid="_x0000_s34818" name="Equation" r:id="rId4" imgW="2768400" imgH="736560" progId="Equation.3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257800" y="9906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Transverse Tune</a:t>
            </a:r>
            <a:endParaRPr lang="en-US" sz="2000" dirty="0">
              <a:solidFill>
                <a:srgbClr val="C0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562600" y="1487905"/>
          <a:ext cx="1752600" cy="645695"/>
        </p:xfrm>
        <a:graphic>
          <a:graphicData uri="http://schemas.openxmlformats.org/presentationml/2006/ole">
            <p:oleObj spid="_x0000_s34819" name="Equation" r:id="rId5" imgW="1206360" imgH="444240" progId="Equation.3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1000" y="25908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One Turn Map Matrix</a:t>
            </a:r>
            <a:endParaRPr lang="en-US" sz="2400" dirty="0">
              <a:solidFill>
                <a:srgbClr val="0070C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33400" y="3124200"/>
          <a:ext cx="4800600" cy="1066800"/>
        </p:xfrm>
        <a:graphic>
          <a:graphicData uri="http://schemas.openxmlformats.org/presentationml/2006/ole">
            <p:oleObj spid="_x0000_s34820" name="Equation" r:id="rId6" imgW="3200400" imgH="711000" progId="Equation.DSMT4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15000" y="24384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Emittance</a:t>
            </a:r>
            <a:endParaRPr lang="en-US" sz="2400" dirty="0">
              <a:solidFill>
                <a:srgbClr val="0070C0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5964238" y="2971800"/>
          <a:ext cx="3048000" cy="1446212"/>
        </p:xfrm>
        <a:graphic>
          <a:graphicData uri="http://schemas.openxmlformats.org/presentationml/2006/ole">
            <p:oleObj spid="_x0000_s34821" name="Equation" r:id="rId7" imgW="1714500" imgH="812800" progId="Equation.DSMT4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81000" y="42672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Longitudinal Motion(Synchrotron Motion)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4800600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The synchrotron motion is much slower tan transverse motion.  The tune for synchrotron motion in eRHIC design is 0.0043.  The motion is nonlinear if oscillation amplitude is large.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9144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Transverse Motion (x,x’,y,y’)</a:t>
            </a:r>
            <a:endParaRPr lang="en-US" sz="2400" dirty="0">
              <a:solidFill>
                <a:srgbClr val="C00000"/>
              </a:solidFill>
            </a:endParaRPr>
          </a:p>
        </p:txBody>
      </p:sp>
      <p:graphicFrame>
        <p:nvGraphicFramePr>
          <p:cNvPr id="3080" name="Object 8"/>
          <p:cNvGraphicFramePr>
            <a:graphicFrameLocks noChangeAspect="1"/>
          </p:cNvGraphicFramePr>
          <p:nvPr/>
        </p:nvGraphicFramePr>
        <p:xfrm>
          <a:off x="5075959" y="5939134"/>
          <a:ext cx="2620241" cy="766465"/>
        </p:xfrm>
        <a:graphic>
          <a:graphicData uri="http://schemas.openxmlformats.org/presentationml/2006/ole">
            <p:oleObj spid="_x0000_s34822" name="Equation" r:id="rId8" imgW="1866900" imgH="546100" progId="Equation.DSMT4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81000" y="5939135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</a:rPr>
              <a:t>Luminosity for two Gaussian beams:</a:t>
            </a:r>
            <a:endParaRPr lang="en-US" sz="24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  <a:latin typeface="Comic Sans MS"/>
                <a:cs typeface="Comic Sans MS"/>
              </a:rPr>
              <a:t>Beam-Beam Field</a:t>
            </a:r>
            <a:endParaRPr lang="en-US" b="1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52"/>
          <p:cNvSpPr txBox="1">
            <a:spLocks noChangeArrowheads="1"/>
          </p:cNvSpPr>
          <p:nvPr/>
        </p:nvSpPr>
        <p:spPr bwMode="auto">
          <a:xfrm>
            <a:off x="762000" y="2514600"/>
            <a:ext cx="7391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Bassetti-Erskine formular</a:t>
            </a:r>
          </a:p>
        </p:txBody>
      </p:sp>
      <p:sp>
        <p:nvSpPr>
          <p:cNvPr id="16" name="TextBox 55"/>
          <p:cNvSpPr txBox="1">
            <a:spLocks noChangeArrowheads="1"/>
          </p:cNvSpPr>
          <p:nvPr/>
        </p:nvSpPr>
        <p:spPr bwMode="auto">
          <a:xfrm>
            <a:off x="762000" y="3805237"/>
            <a:ext cx="7239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For round beam case, the field have simple form</a:t>
            </a:r>
          </a:p>
        </p:txBody>
      </p:sp>
      <p:sp>
        <p:nvSpPr>
          <p:cNvPr id="18" name="TextBox 61"/>
          <p:cNvSpPr txBox="1">
            <a:spLocks noChangeArrowheads="1"/>
          </p:cNvSpPr>
          <p:nvPr/>
        </p:nvSpPr>
        <p:spPr bwMode="auto">
          <a:xfrm>
            <a:off x="762000" y="4948238"/>
            <a:ext cx="3962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Near axis, the field is linear.</a:t>
            </a: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5867400" y="1981200"/>
            <a:ext cx="220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(+/-4 sigma cut-off)</a:t>
            </a: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762000" y="1371600"/>
            <a:ext cx="647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For a transverse Gaussian distribution,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562600" y="4114800"/>
          <a:ext cx="3429000" cy="2636838"/>
        </p:xfrm>
        <a:graphic>
          <a:graphicData uri="http://schemas.openxmlformats.org/presentationml/2006/ole">
            <p:oleObj spid="_x0000_s36866" name="Graph" r:id="rId4" imgW="3867840" imgH="3080160" progId="">
              <p:embed/>
            </p:oleObj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2311400" y="1905000"/>
          <a:ext cx="2938780" cy="660400"/>
        </p:xfrm>
        <a:graphic>
          <a:graphicData uri="http://schemas.openxmlformats.org/presentationml/2006/ole">
            <p:oleObj spid="_x0000_s36867" name="Equation" r:id="rId5" imgW="2260600" imgH="508000" progId="Equation.DSMT4">
              <p:embed/>
            </p:oleObj>
          </a:graphicData>
        </a:graphic>
      </p:graphicFrame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1905000" y="2908300"/>
          <a:ext cx="5181600" cy="956962"/>
        </p:xfrm>
        <a:graphic>
          <a:graphicData uri="http://schemas.openxmlformats.org/presentationml/2006/ole">
            <p:oleObj spid="_x0000_s36868" name="Equation" r:id="rId6" imgW="5638800" imgH="1041400" progId="Equation.DSMT4">
              <p:embed/>
            </p:oleObj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2095500" y="4419600"/>
          <a:ext cx="2019300" cy="520700"/>
        </p:xfrm>
        <a:graphic>
          <a:graphicData uri="http://schemas.openxmlformats.org/presentationml/2006/ole">
            <p:oleObj spid="_x0000_s36869" name="Equation" r:id="rId7" imgW="2019300" imgH="520700" progId="Equation.DSMT4">
              <p:embed/>
            </p:oleObj>
          </a:graphicData>
        </a:graphic>
      </p:graphicFrame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1447800" y="5410200"/>
          <a:ext cx="3396343" cy="914400"/>
        </p:xfrm>
        <a:graphic>
          <a:graphicData uri="http://schemas.openxmlformats.org/presentationml/2006/ole">
            <p:oleObj spid="_x0000_s36870" name="Equation" r:id="rId8" imgW="2311400" imgH="6223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700" b="1" dirty="0" smtClean="0">
                <a:solidFill>
                  <a:srgbClr val="1F497D"/>
                </a:solidFill>
                <a:latin typeface="Comic Sans MS"/>
                <a:cs typeface="Comic Sans MS"/>
              </a:rPr>
              <a:t>Beam-Beam In ERL Based eRHIC</a:t>
            </a:r>
            <a:endParaRPr lang="en-US" sz="3700" b="1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66800" y="1600200"/>
            <a:ext cx="2743200" cy="685800"/>
            <a:chOff x="1828800" y="1752600"/>
            <a:chExt cx="2743200" cy="685800"/>
          </a:xfrm>
        </p:grpSpPr>
        <p:sp>
          <p:nvSpPr>
            <p:cNvPr id="4" name="Flowchart: Direct Access Storage 3"/>
            <p:cNvSpPr/>
            <p:nvPr/>
          </p:nvSpPr>
          <p:spPr>
            <a:xfrm>
              <a:off x="1828800" y="1752600"/>
              <a:ext cx="152400" cy="685800"/>
            </a:xfrm>
            <a:prstGeom prst="flowChartMagneticDrum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Flowchart: Direct Access Storage 4"/>
            <p:cNvSpPr/>
            <p:nvPr/>
          </p:nvSpPr>
          <p:spPr>
            <a:xfrm>
              <a:off x="1981200" y="1752600"/>
              <a:ext cx="152400" cy="685800"/>
            </a:xfrm>
            <a:prstGeom prst="flowChartMagneticDrum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lowchart: Direct Access Storage 5"/>
            <p:cNvSpPr/>
            <p:nvPr/>
          </p:nvSpPr>
          <p:spPr>
            <a:xfrm>
              <a:off x="2133600" y="1752600"/>
              <a:ext cx="152400" cy="685800"/>
            </a:xfrm>
            <a:prstGeom prst="flowChartMagneticDrum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lowchart: Direct Access Storage 6"/>
            <p:cNvSpPr/>
            <p:nvPr/>
          </p:nvSpPr>
          <p:spPr>
            <a:xfrm>
              <a:off x="2286000" y="1752600"/>
              <a:ext cx="152400" cy="685800"/>
            </a:xfrm>
            <a:prstGeom prst="flowChartMagneticDrum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lowchart: Direct Access Storage 7"/>
            <p:cNvSpPr/>
            <p:nvPr/>
          </p:nvSpPr>
          <p:spPr>
            <a:xfrm>
              <a:off x="2438400" y="1752600"/>
              <a:ext cx="152400" cy="685800"/>
            </a:xfrm>
            <a:prstGeom prst="flowChartMagneticDrum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lowchart: Direct Access Storage 8"/>
            <p:cNvSpPr/>
            <p:nvPr/>
          </p:nvSpPr>
          <p:spPr>
            <a:xfrm>
              <a:off x="2590800" y="1752600"/>
              <a:ext cx="152400" cy="685800"/>
            </a:xfrm>
            <a:prstGeom prst="flowChartMagneticDrum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lowchart: Direct Access Storage 9"/>
            <p:cNvSpPr/>
            <p:nvPr/>
          </p:nvSpPr>
          <p:spPr>
            <a:xfrm>
              <a:off x="2743200" y="1752600"/>
              <a:ext cx="152400" cy="685800"/>
            </a:xfrm>
            <a:prstGeom prst="flowChartMagneticDrum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lowchart: Direct Access Storage 10"/>
            <p:cNvSpPr/>
            <p:nvPr/>
          </p:nvSpPr>
          <p:spPr>
            <a:xfrm>
              <a:off x="2895600" y="1752600"/>
              <a:ext cx="152400" cy="685800"/>
            </a:xfrm>
            <a:prstGeom prst="flowChartMagneticDrum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lowchart: Direct Access Storage 11"/>
            <p:cNvSpPr/>
            <p:nvPr/>
          </p:nvSpPr>
          <p:spPr>
            <a:xfrm>
              <a:off x="3048000" y="1752600"/>
              <a:ext cx="152400" cy="685800"/>
            </a:xfrm>
            <a:prstGeom prst="flowChartMagneticDrum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lowchart: Direct Access Storage 12"/>
            <p:cNvSpPr/>
            <p:nvPr/>
          </p:nvSpPr>
          <p:spPr>
            <a:xfrm>
              <a:off x="3200400" y="1752600"/>
              <a:ext cx="152400" cy="685800"/>
            </a:xfrm>
            <a:prstGeom prst="flowChartMagneticDrum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lowchart: Direct Access Storage 13"/>
            <p:cNvSpPr/>
            <p:nvPr/>
          </p:nvSpPr>
          <p:spPr>
            <a:xfrm>
              <a:off x="3352800" y="1752600"/>
              <a:ext cx="152400" cy="685800"/>
            </a:xfrm>
            <a:prstGeom prst="flowChartMagneticDrum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lowchart: Direct Access Storage 14"/>
            <p:cNvSpPr/>
            <p:nvPr/>
          </p:nvSpPr>
          <p:spPr>
            <a:xfrm>
              <a:off x="3505200" y="1752600"/>
              <a:ext cx="152400" cy="685800"/>
            </a:xfrm>
            <a:prstGeom prst="flowChartMagneticDrum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lowchart: Direct Access Storage 15"/>
            <p:cNvSpPr/>
            <p:nvPr/>
          </p:nvSpPr>
          <p:spPr>
            <a:xfrm>
              <a:off x="3657600" y="1752600"/>
              <a:ext cx="152400" cy="685800"/>
            </a:xfrm>
            <a:prstGeom prst="flowChartMagneticDrum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lowchart: Direct Access Storage 16"/>
            <p:cNvSpPr/>
            <p:nvPr/>
          </p:nvSpPr>
          <p:spPr>
            <a:xfrm>
              <a:off x="3810000" y="1752600"/>
              <a:ext cx="152400" cy="685800"/>
            </a:xfrm>
            <a:prstGeom prst="flowChartMagneticDrum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lowchart: Direct Access Storage 17"/>
            <p:cNvSpPr/>
            <p:nvPr/>
          </p:nvSpPr>
          <p:spPr>
            <a:xfrm>
              <a:off x="3962400" y="1752600"/>
              <a:ext cx="152400" cy="685800"/>
            </a:xfrm>
            <a:prstGeom prst="flowChartMagneticDrum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lowchart: Direct Access Storage 18"/>
            <p:cNvSpPr/>
            <p:nvPr/>
          </p:nvSpPr>
          <p:spPr>
            <a:xfrm>
              <a:off x="4114800" y="1752600"/>
              <a:ext cx="152400" cy="685800"/>
            </a:xfrm>
            <a:prstGeom prst="flowChartMagneticDrum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lowchart: Direct Access Storage 19"/>
            <p:cNvSpPr/>
            <p:nvPr/>
          </p:nvSpPr>
          <p:spPr>
            <a:xfrm>
              <a:off x="4267200" y="1752600"/>
              <a:ext cx="152400" cy="685800"/>
            </a:xfrm>
            <a:prstGeom prst="flowChartMagneticDrum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lowchart: Direct Access Storage 20"/>
            <p:cNvSpPr/>
            <p:nvPr/>
          </p:nvSpPr>
          <p:spPr>
            <a:xfrm>
              <a:off x="4419600" y="1752600"/>
              <a:ext cx="152400" cy="685800"/>
            </a:xfrm>
            <a:prstGeom prst="flowChartMagneticDrum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Flowchart: Direct Access Storage 21"/>
          <p:cNvSpPr/>
          <p:nvPr/>
        </p:nvSpPr>
        <p:spPr>
          <a:xfrm>
            <a:off x="6248400" y="1600200"/>
            <a:ext cx="152400" cy="685800"/>
          </a:xfrm>
          <a:prstGeom prst="flowChartMagneticDrum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828800" y="1143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Proton Beam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34000" y="1066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Fresh Electron Beam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676400" y="1524000"/>
            <a:ext cx="1828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>
            <a:off x="5791200" y="1524001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Flowchart: Direct Access Storage 26"/>
          <p:cNvSpPr/>
          <p:nvPr/>
        </p:nvSpPr>
        <p:spPr>
          <a:xfrm>
            <a:off x="3124200" y="3124200"/>
            <a:ext cx="152400" cy="685800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lowchart: Direct Access Storage 27"/>
          <p:cNvSpPr/>
          <p:nvPr/>
        </p:nvSpPr>
        <p:spPr>
          <a:xfrm>
            <a:off x="3276600" y="3124200"/>
            <a:ext cx="152400" cy="685800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lowchart: Direct Access Storage 28"/>
          <p:cNvSpPr/>
          <p:nvPr/>
        </p:nvSpPr>
        <p:spPr>
          <a:xfrm>
            <a:off x="3429000" y="3124200"/>
            <a:ext cx="152400" cy="685800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lowchart: Direct Access Storage 29"/>
          <p:cNvSpPr/>
          <p:nvPr/>
        </p:nvSpPr>
        <p:spPr>
          <a:xfrm>
            <a:off x="3581400" y="3124200"/>
            <a:ext cx="152400" cy="685800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lowchart: Direct Access Storage 30"/>
          <p:cNvSpPr/>
          <p:nvPr/>
        </p:nvSpPr>
        <p:spPr>
          <a:xfrm>
            <a:off x="3733800" y="3124200"/>
            <a:ext cx="152400" cy="685800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lowchart: Direct Access Storage 31"/>
          <p:cNvSpPr/>
          <p:nvPr/>
        </p:nvSpPr>
        <p:spPr>
          <a:xfrm>
            <a:off x="3886200" y="3124200"/>
            <a:ext cx="152400" cy="685800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lowchart: Direct Access Storage 32"/>
          <p:cNvSpPr/>
          <p:nvPr/>
        </p:nvSpPr>
        <p:spPr>
          <a:xfrm>
            <a:off x="4038600" y="3124200"/>
            <a:ext cx="152400" cy="685800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lowchart: Direct Access Storage 33"/>
          <p:cNvSpPr/>
          <p:nvPr/>
        </p:nvSpPr>
        <p:spPr>
          <a:xfrm>
            <a:off x="4191000" y="3124200"/>
            <a:ext cx="152400" cy="685800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lowchart: Direct Access Storage 34"/>
          <p:cNvSpPr/>
          <p:nvPr/>
        </p:nvSpPr>
        <p:spPr>
          <a:xfrm>
            <a:off x="4343400" y="3124200"/>
            <a:ext cx="152400" cy="685800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lowchart: Direct Access Storage 35"/>
          <p:cNvSpPr/>
          <p:nvPr/>
        </p:nvSpPr>
        <p:spPr>
          <a:xfrm>
            <a:off x="4495800" y="3124200"/>
            <a:ext cx="152400" cy="685800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lowchart: Direct Access Storage 36"/>
          <p:cNvSpPr/>
          <p:nvPr/>
        </p:nvSpPr>
        <p:spPr>
          <a:xfrm>
            <a:off x="4495800" y="3048000"/>
            <a:ext cx="152400" cy="838200"/>
          </a:xfrm>
          <a:prstGeom prst="flowChartMagneticDrum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lowchart: Direct Access Storage 37"/>
          <p:cNvSpPr/>
          <p:nvPr/>
        </p:nvSpPr>
        <p:spPr>
          <a:xfrm>
            <a:off x="4419600" y="4724400"/>
            <a:ext cx="152400" cy="692658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lowchart: Direct Access Storage 38"/>
          <p:cNvSpPr/>
          <p:nvPr/>
        </p:nvSpPr>
        <p:spPr>
          <a:xfrm>
            <a:off x="4572000" y="4731258"/>
            <a:ext cx="152400" cy="678942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lowchart: Direct Access Storage 39"/>
          <p:cNvSpPr/>
          <p:nvPr/>
        </p:nvSpPr>
        <p:spPr>
          <a:xfrm>
            <a:off x="4724400" y="4724400"/>
            <a:ext cx="152400" cy="706374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lowchart: Direct Access Storage 40"/>
          <p:cNvSpPr/>
          <p:nvPr/>
        </p:nvSpPr>
        <p:spPr>
          <a:xfrm>
            <a:off x="4876800" y="4751832"/>
            <a:ext cx="152400" cy="658368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lowchart: Direct Access Storage 41"/>
          <p:cNvSpPr/>
          <p:nvPr/>
        </p:nvSpPr>
        <p:spPr>
          <a:xfrm>
            <a:off x="5029200" y="4724400"/>
            <a:ext cx="152400" cy="672084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lowchart: Direct Access Storage 42"/>
          <p:cNvSpPr/>
          <p:nvPr/>
        </p:nvSpPr>
        <p:spPr>
          <a:xfrm>
            <a:off x="5181600" y="4724400"/>
            <a:ext cx="152400" cy="692658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lowchart: Direct Access Storage 43"/>
          <p:cNvSpPr/>
          <p:nvPr/>
        </p:nvSpPr>
        <p:spPr>
          <a:xfrm>
            <a:off x="5334000" y="4724400"/>
            <a:ext cx="152400" cy="699516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lowchart: Direct Access Storage 44"/>
          <p:cNvSpPr/>
          <p:nvPr/>
        </p:nvSpPr>
        <p:spPr>
          <a:xfrm>
            <a:off x="5486400" y="4724400"/>
            <a:ext cx="152400" cy="672084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Flowchart: Direct Access Storage 45"/>
          <p:cNvSpPr/>
          <p:nvPr/>
        </p:nvSpPr>
        <p:spPr>
          <a:xfrm>
            <a:off x="5638800" y="4724400"/>
            <a:ext cx="152400" cy="685800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lowchart: Direct Access Storage 46"/>
          <p:cNvSpPr/>
          <p:nvPr/>
        </p:nvSpPr>
        <p:spPr>
          <a:xfrm>
            <a:off x="2514600" y="4419600"/>
            <a:ext cx="152400" cy="1219200"/>
          </a:xfrm>
          <a:prstGeom prst="flowChartMagneticDrum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4953000" y="5562600"/>
            <a:ext cx="1828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648200" y="5638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Continually rotate in RHIC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0" name="Flowchart: Direct Access Storage 49"/>
          <p:cNvSpPr/>
          <p:nvPr/>
        </p:nvSpPr>
        <p:spPr>
          <a:xfrm>
            <a:off x="5791200" y="4724400"/>
            <a:ext cx="152400" cy="692658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Flowchart: Direct Access Storage 50"/>
          <p:cNvSpPr/>
          <p:nvPr/>
        </p:nvSpPr>
        <p:spPr>
          <a:xfrm>
            <a:off x="5943600" y="4731258"/>
            <a:ext cx="152400" cy="678942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Flowchart: Direct Access Storage 51"/>
          <p:cNvSpPr/>
          <p:nvPr/>
        </p:nvSpPr>
        <p:spPr>
          <a:xfrm>
            <a:off x="6096000" y="4724400"/>
            <a:ext cx="152400" cy="706374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lowchart: Direct Access Storage 52"/>
          <p:cNvSpPr/>
          <p:nvPr/>
        </p:nvSpPr>
        <p:spPr>
          <a:xfrm>
            <a:off x="6248400" y="4751832"/>
            <a:ext cx="152400" cy="658368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Flowchart: Direct Access Storage 53"/>
          <p:cNvSpPr/>
          <p:nvPr/>
        </p:nvSpPr>
        <p:spPr>
          <a:xfrm>
            <a:off x="6400800" y="4724400"/>
            <a:ext cx="152400" cy="672084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Flowchart: Direct Access Storage 54"/>
          <p:cNvSpPr/>
          <p:nvPr/>
        </p:nvSpPr>
        <p:spPr>
          <a:xfrm>
            <a:off x="6553200" y="4724400"/>
            <a:ext cx="152400" cy="692658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lowchart: Direct Access Storage 55"/>
          <p:cNvSpPr/>
          <p:nvPr/>
        </p:nvSpPr>
        <p:spPr>
          <a:xfrm>
            <a:off x="6705600" y="4724399"/>
            <a:ext cx="152400" cy="713506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Flowchart: Direct Access Storage 56"/>
          <p:cNvSpPr/>
          <p:nvPr/>
        </p:nvSpPr>
        <p:spPr>
          <a:xfrm>
            <a:off x="6858000" y="4724400"/>
            <a:ext cx="152400" cy="672084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Flowchart: Direct Access Storage 57"/>
          <p:cNvSpPr/>
          <p:nvPr/>
        </p:nvSpPr>
        <p:spPr>
          <a:xfrm>
            <a:off x="7010400" y="4724400"/>
            <a:ext cx="152400" cy="685800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Arrow Connector 58"/>
          <p:cNvCxnSpPr/>
          <p:nvPr/>
        </p:nvCxnSpPr>
        <p:spPr>
          <a:xfrm rot="10800000">
            <a:off x="2057400" y="5791200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0" name="Flowchart: Direct Access Storage 59"/>
          <p:cNvSpPr/>
          <p:nvPr/>
        </p:nvSpPr>
        <p:spPr>
          <a:xfrm>
            <a:off x="4648200" y="3124201"/>
            <a:ext cx="152400" cy="706374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Flowchart: Direct Access Storage 60"/>
          <p:cNvSpPr/>
          <p:nvPr/>
        </p:nvSpPr>
        <p:spPr>
          <a:xfrm>
            <a:off x="4800600" y="3151633"/>
            <a:ext cx="152400" cy="658368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Flowchart: Direct Access Storage 61"/>
          <p:cNvSpPr/>
          <p:nvPr/>
        </p:nvSpPr>
        <p:spPr>
          <a:xfrm>
            <a:off x="4953000" y="3124201"/>
            <a:ext cx="152400" cy="672084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Flowchart: Direct Access Storage 62"/>
          <p:cNvSpPr/>
          <p:nvPr/>
        </p:nvSpPr>
        <p:spPr>
          <a:xfrm>
            <a:off x="5105400" y="3124201"/>
            <a:ext cx="152400" cy="692658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Flowchart: Direct Access Storage 63"/>
          <p:cNvSpPr/>
          <p:nvPr/>
        </p:nvSpPr>
        <p:spPr>
          <a:xfrm>
            <a:off x="5257800" y="3124200"/>
            <a:ext cx="152400" cy="713506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Flowchart: Direct Access Storage 64"/>
          <p:cNvSpPr/>
          <p:nvPr/>
        </p:nvSpPr>
        <p:spPr>
          <a:xfrm>
            <a:off x="5410200" y="3124201"/>
            <a:ext cx="152400" cy="672084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Flowchart: Direct Access Storage 65"/>
          <p:cNvSpPr/>
          <p:nvPr/>
        </p:nvSpPr>
        <p:spPr>
          <a:xfrm>
            <a:off x="5562600" y="3124201"/>
            <a:ext cx="152400" cy="685800"/>
          </a:xfrm>
          <a:prstGeom prst="flowChartMagneticDrum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990600" y="58790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To energy recovery path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0" y="3048000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Electron Effects: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 Disruption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    - Nonlinear b-b force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 Mismatch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    - Mainly Linear effect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7162800" y="3048000"/>
            <a:ext cx="1828800" cy="1371600"/>
            <a:chOff x="6934200" y="3581400"/>
            <a:chExt cx="1981200" cy="1371600"/>
          </a:xfrm>
        </p:grpSpPr>
        <p:sp>
          <p:nvSpPr>
            <p:cNvPr id="70" name="Rounded Rectangular Callout 69"/>
            <p:cNvSpPr/>
            <p:nvPr/>
          </p:nvSpPr>
          <p:spPr>
            <a:xfrm>
              <a:off x="6934200" y="3581400"/>
              <a:ext cx="1981200" cy="1371600"/>
            </a:xfrm>
            <a:prstGeom prst="wedgeRoundRectCallout">
              <a:avLst>
                <a:gd name="adj1" fmla="val -47951"/>
                <a:gd name="adj2" fmla="val 80894"/>
                <a:gd name="adj3" fmla="val 16667"/>
              </a:avLst>
            </a:prstGeom>
            <a:solidFill>
              <a:schemeClr val="accent1">
                <a:alpha val="1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010400" y="3657600"/>
              <a:ext cx="1905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Proton Effects: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accent1"/>
                  </a:solidFill>
                </a:rPr>
                <a:t>Kink Instability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accent1"/>
                  </a:solidFill>
                </a:rPr>
                <a:t>Pinch Effect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accent1"/>
                  </a:solidFill>
                </a:rPr>
                <a:t>Noise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72" name="Rounded Rectangular Callout 71"/>
          <p:cNvSpPr/>
          <p:nvPr/>
        </p:nvSpPr>
        <p:spPr>
          <a:xfrm>
            <a:off x="0" y="2971800"/>
            <a:ext cx="2438400" cy="1600200"/>
          </a:xfrm>
          <a:prstGeom prst="wedgeRoundRectCallout">
            <a:avLst>
              <a:gd name="adj1" fmla="val 55967"/>
              <a:gd name="adj2" fmla="val 71370"/>
              <a:gd name="adj3" fmla="val 16667"/>
            </a:avLst>
          </a:prstGeom>
          <a:solidFill>
            <a:schemeClr val="accent2">
              <a:alpha val="1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  <a:latin typeface="Comic Sans MS"/>
                <a:cs typeface="Comic Sans MS"/>
              </a:rPr>
              <a:t>Outline</a:t>
            </a:r>
            <a:endParaRPr lang="en-US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Beam-beam effect on the Electron beam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Beam distribution disruption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Mismatch with the design lattice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Pinch effect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Beam-beam effect on the Proton/Ion beam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Kink Instability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Possible feedback scheme as countermeasures</a:t>
            </a:r>
          </a:p>
          <a:p>
            <a:endParaRPr lang="en-US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  <a:latin typeface="Comic Sans MS"/>
                <a:cs typeface="Comic Sans MS"/>
              </a:rPr>
              <a:t>Electron Disruption Effect in eRHIC(</a:t>
            </a:r>
            <a:r>
              <a:rPr lang="el-GR" sz="2800" b="1" dirty="0" smtClean="0">
                <a:solidFill>
                  <a:srgbClr val="1F497D"/>
                </a:solidFill>
                <a:latin typeface="Comic Sans MS"/>
                <a:cs typeface="Comic Sans MS"/>
              </a:rPr>
              <a:t>β</a:t>
            </a:r>
            <a:r>
              <a:rPr lang="en-US" sz="2800" b="1" baseline="30000" dirty="0" smtClean="0">
                <a:solidFill>
                  <a:srgbClr val="1F497D"/>
                </a:solidFill>
                <a:latin typeface="Comic Sans MS"/>
                <a:cs typeface="Comic Sans MS"/>
              </a:rPr>
              <a:t>*</a:t>
            </a:r>
            <a:r>
              <a:rPr lang="en-US" sz="2800" b="1" dirty="0" smtClean="0">
                <a:solidFill>
                  <a:srgbClr val="1F497D"/>
                </a:solidFill>
                <a:latin typeface="Comic Sans MS"/>
                <a:cs typeface="Comic Sans MS"/>
              </a:rPr>
              <a:t> = 1m)</a:t>
            </a:r>
            <a:endParaRPr lang="en-US" sz="2800" b="1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 descr="C:\Documents and Settings\yhao.BNL\Desktop\conference\PAC_07\eRHIC\TUPAS097-6.png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228600" y="3505200"/>
            <a:ext cx="4343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yhao.BNL\Application Data\SSH\temp\10GeV_1m.png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876800" y="1219200"/>
            <a:ext cx="3810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1581150"/>
            <a:ext cx="396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Electron beam travels from positive longitudinal position to negative.</a:t>
            </a:r>
          </a:p>
          <a:p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The nonlinear beam-beam force will cause the electron beam geometric emittance growth.</a:t>
            </a:r>
          </a:p>
        </p:txBody>
      </p:sp>
      <p:pic>
        <p:nvPicPr>
          <p:cNvPr id="8" name="Content Placeholder 3" descr="C:\Documents and Settings\yhao.BNL\Application Data\SSH\temp\C3G3.pn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3886200"/>
            <a:ext cx="4267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b="1" dirty="0" smtClean="0">
                <a:solidFill>
                  <a:srgbClr val="1F497D"/>
                </a:solidFill>
                <a:latin typeface="Comic Sans MS"/>
                <a:cs typeface="Comic Sans MS"/>
              </a:rPr>
              <a:t>Electron Disruption Effect in eRHIC(</a:t>
            </a:r>
            <a:r>
              <a:rPr lang="el-GR" sz="2500" b="1" dirty="0" smtClean="0">
                <a:solidFill>
                  <a:srgbClr val="1F497D"/>
                </a:solidFill>
                <a:latin typeface="Comic Sans MS"/>
                <a:cs typeface="Comic Sans MS"/>
              </a:rPr>
              <a:t>β</a:t>
            </a:r>
            <a:r>
              <a:rPr lang="en-US" sz="2500" b="1" baseline="30000" dirty="0" smtClean="0">
                <a:solidFill>
                  <a:srgbClr val="1F497D"/>
                </a:solidFill>
                <a:latin typeface="Comic Sans MS"/>
                <a:cs typeface="Comic Sans MS"/>
              </a:rPr>
              <a:t>*</a:t>
            </a:r>
            <a:r>
              <a:rPr lang="en-US" sz="2500" b="1" dirty="0" smtClean="0">
                <a:solidFill>
                  <a:srgbClr val="1F497D"/>
                </a:solidFill>
                <a:latin typeface="Comic Sans MS"/>
                <a:cs typeface="Comic Sans MS"/>
              </a:rPr>
              <a:t> = 0.2m)</a:t>
            </a:r>
            <a:endParaRPr lang="en-US" sz="2500" b="1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 descr="C:\Documents and Settings\yhao.BNL\Desktop\10GeV_0.2m.png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0" y="1447800"/>
            <a:ext cx="4495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yhao.BNL\Application Data\SSH\temp\C3G6.png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495800" y="1447800"/>
            <a:ext cx="4648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5029200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Mismatch effect is much smaller, from the discrepancy of geometric emittance and effective emittance.</a:t>
            </a:r>
          </a:p>
          <a:p>
            <a:endParaRPr lang="en-US" dirty="0" smtClean="0"/>
          </a:p>
          <a:p>
            <a:r>
              <a:rPr lang="en-US" dirty="0" smtClean="0"/>
              <a:t>Pinch effects also smaller! (Minimum electron size ~20 microns, compared with ~8 microns)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loss_compare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228604"/>
            <a:ext cx="5334000" cy="3733791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4114800"/>
          <a:ext cx="8077200" cy="27212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590800"/>
                <a:gridCol w="1981200"/>
                <a:gridCol w="1828800"/>
                <a:gridCol w="1676400"/>
              </a:tblGrid>
              <a:tr h="5858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Position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Energy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Aperture</a:t>
                      </a:r>
                    </a:p>
                    <a:p>
                      <a:pPr algn="ctr"/>
                      <a:r>
                        <a:rPr lang="en-US" dirty="0" smtClean="0"/>
                        <a:t>Beer-Can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Aperture</a:t>
                      </a:r>
                    </a:p>
                    <a:p>
                      <a:pPr algn="ctr"/>
                      <a:r>
                        <a:rPr lang="en-US" dirty="0" smtClean="0"/>
                        <a:t>Gaussian</a:t>
                      </a:r>
                      <a:endParaRPr lang="en-US" dirty="0"/>
                    </a:p>
                  </a:txBody>
                  <a:tcPr anchor="ctr"/>
                </a:tc>
              </a:tr>
              <a:tr h="60699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Lowest Energy at</a:t>
                      </a:r>
                      <a:r>
                        <a:rPr lang="en-US" baseline="0" dirty="0" smtClean="0"/>
                        <a:t> arc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750</a:t>
                      </a:r>
                      <a:r>
                        <a:rPr lang="en-US" baseline="0" dirty="0" smtClean="0"/>
                        <a:t> MeV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2.9 mm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4mm</a:t>
                      </a:r>
                      <a:endParaRPr lang="en-US" dirty="0"/>
                    </a:p>
                  </a:txBody>
                  <a:tcPr anchor="ctr"/>
                </a:tc>
              </a:tr>
              <a:tr h="60699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The exit of main </a:t>
                      </a:r>
                      <a:r>
                        <a:rPr lang="en-US" dirty="0" err="1" smtClean="0"/>
                        <a:t>linac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r>
                        <a:rPr lang="en-US" baseline="0" dirty="0" smtClean="0"/>
                        <a:t> MeV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7.8 mm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10mm</a:t>
                      </a:r>
                      <a:endParaRPr lang="en-US" dirty="0"/>
                    </a:p>
                  </a:txBody>
                  <a:tcPr anchor="ctr"/>
                </a:tc>
              </a:tr>
              <a:tr h="86713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Entrance of Beam dump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5 MeV</a:t>
                      </a:r>
                    </a:p>
                    <a:p>
                      <a:pPr algn="ctr"/>
                      <a:r>
                        <a:rPr lang="en-US" baseline="0" dirty="0" smtClean="0"/>
                        <a:t>(Dump All)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 mm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53mm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533400"/>
            <a:ext cx="327660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The beam loss at different position 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(Not-Cool case)</a:t>
            </a:r>
          </a:p>
          <a:p>
            <a:endParaRPr lang="en-US" sz="1100" dirty="0" smtClean="0">
              <a:solidFill>
                <a:schemeClr val="tx2"/>
              </a:solidFill>
            </a:endParaRPr>
          </a:p>
          <a:p>
            <a:r>
              <a:rPr lang="en-US" sz="2200" dirty="0" smtClean="0">
                <a:solidFill>
                  <a:schemeClr val="accent1"/>
                </a:solidFill>
              </a:rPr>
              <a:t>(Use beta=5m everywhere, easily scale later)</a:t>
            </a:r>
          </a:p>
          <a:p>
            <a:endParaRPr lang="en-US" sz="1400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For both initial Beer-Can and Gaussian (4-σ cutoff) Distribution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F497D"/>
                </a:solidFill>
                <a:latin typeface="Comic Sans MS"/>
                <a:cs typeface="Comic Sans MS"/>
              </a:rPr>
              <a:t>Kink Instability of Proton Beam</a:t>
            </a:r>
            <a:endParaRPr lang="en-US" b="1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2954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Use 2-Particle model to illustrate kink instability, The two particles have same synchrotron amplitude but opposite phase.  Let T be the synchrotron period.</a:t>
            </a:r>
            <a:endParaRPr lang="en-US" sz="2000" dirty="0">
              <a:solidFill>
                <a:schemeClr val="accent2"/>
              </a:solidFill>
            </a:endParaRPr>
          </a:p>
        </p:txBody>
      </p:sp>
      <p:grpSp>
        <p:nvGrpSpPr>
          <p:cNvPr id="4" name="Group 15"/>
          <p:cNvGrpSpPr/>
          <p:nvPr/>
        </p:nvGrpSpPr>
        <p:grpSpPr>
          <a:xfrm>
            <a:off x="838200" y="2514600"/>
            <a:ext cx="3048000" cy="3810000"/>
            <a:chOff x="838200" y="2514600"/>
            <a:chExt cx="3048000" cy="38100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838200" y="2514600"/>
              <a:ext cx="3048000" cy="15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838200" y="3275012"/>
              <a:ext cx="3048000" cy="15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838200" y="4037012"/>
              <a:ext cx="3048000" cy="15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838200" y="4799012"/>
              <a:ext cx="3048000" cy="15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38200" y="6323012"/>
              <a:ext cx="3048000" cy="15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16"/>
          <p:cNvGrpSpPr/>
          <p:nvPr/>
        </p:nvGrpSpPr>
        <p:grpSpPr>
          <a:xfrm>
            <a:off x="5181600" y="2514600"/>
            <a:ext cx="3048000" cy="3810000"/>
            <a:chOff x="838200" y="2514600"/>
            <a:chExt cx="3048000" cy="38100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838200" y="2514600"/>
              <a:ext cx="3048000" cy="15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38200" y="3275012"/>
              <a:ext cx="3048000" cy="15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38200" y="4037012"/>
              <a:ext cx="3048000" cy="15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38200" y="4799012"/>
              <a:ext cx="3048000" cy="15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38200" y="6323012"/>
              <a:ext cx="3048000" cy="158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l 15"/>
          <p:cNvSpPr/>
          <p:nvPr/>
        </p:nvSpPr>
        <p:spPr>
          <a:xfrm>
            <a:off x="914400" y="2286000"/>
            <a:ext cx="381000" cy="381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971800" y="2286000"/>
            <a:ext cx="381000" cy="381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514600" y="213360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219200" y="3048000"/>
            <a:ext cx="381000" cy="381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819400" y="289560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590800" y="3048000"/>
            <a:ext cx="381000" cy="381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>
            <a:stCxn id="21" idx="2"/>
          </p:cNvCxnSpPr>
          <p:nvPr/>
        </p:nvCxnSpPr>
        <p:spPr>
          <a:xfrm rot="10800000">
            <a:off x="2133600" y="2971800"/>
            <a:ext cx="457200" cy="2667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905000" y="3810000"/>
            <a:ext cx="381000" cy="381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581400" y="365760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057400" y="3657600"/>
            <a:ext cx="381000" cy="381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133600" y="4572000"/>
            <a:ext cx="381000" cy="381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810000" y="441960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981200" y="4419600"/>
            <a:ext cx="381000" cy="381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/>
          <p:cNvCxnSpPr>
            <a:stCxn id="26" idx="6"/>
          </p:cNvCxnSpPr>
          <p:nvPr/>
        </p:nvCxnSpPr>
        <p:spPr>
          <a:xfrm flipV="1">
            <a:off x="2514600" y="4495800"/>
            <a:ext cx="533400" cy="266700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>
            <a:spLocks noChangeAspect="1"/>
          </p:cNvSpPr>
          <p:nvPr/>
        </p:nvSpPr>
        <p:spPr>
          <a:xfrm>
            <a:off x="5257802" y="2362200"/>
            <a:ext cx="285750" cy="28575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7315200" y="2362200"/>
            <a:ext cx="285750" cy="28575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6781800" y="2228850"/>
            <a:ext cx="285750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5562600" y="3124200"/>
            <a:ext cx="285750" cy="28575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7162800" y="2971800"/>
            <a:ext cx="285750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6934200" y="3124200"/>
            <a:ext cx="285750" cy="28575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>
            <a:stCxn id="35" idx="2"/>
          </p:cNvCxnSpPr>
          <p:nvPr/>
        </p:nvCxnSpPr>
        <p:spPr>
          <a:xfrm rot="10800000">
            <a:off x="6553200" y="3200401"/>
            <a:ext cx="381000" cy="66675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6248400" y="3886200"/>
            <a:ext cx="285750" cy="28575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7924800" y="3733800"/>
            <a:ext cx="285750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6400800" y="3733800"/>
            <a:ext cx="285750" cy="28575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6477000" y="4648200"/>
            <a:ext cx="285750" cy="28575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8153400" y="4495800"/>
            <a:ext cx="285750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6324600" y="4495800"/>
            <a:ext cx="285750" cy="28575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3" name="Straight Arrow Connector 42"/>
          <p:cNvCxnSpPr>
            <a:stCxn id="40" idx="6"/>
          </p:cNvCxnSpPr>
          <p:nvPr/>
        </p:nvCxnSpPr>
        <p:spPr>
          <a:xfrm flipV="1">
            <a:off x="6762750" y="4724400"/>
            <a:ext cx="400050" cy="66675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524000" y="5105400"/>
            <a:ext cx="579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After T/2, the head and tail exchange there positions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1066800" y="594360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590800" y="5486400"/>
            <a:ext cx="381000" cy="381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971800" y="6096000"/>
            <a:ext cx="381000" cy="381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9600" y="5562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Unstable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239000" y="55742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Stable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5334000" y="6038850"/>
            <a:ext cx="285750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6877050" y="6096000"/>
            <a:ext cx="285750" cy="28575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7391400" y="6191250"/>
            <a:ext cx="285750" cy="28575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omic Sans MS" pitchFamily="66" charset="0"/>
              </a:rPr>
              <a:t>Threshold (Two-particle model)</a:t>
            </a:r>
            <a:endParaRPr lang="en-US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714612" y="1447800"/>
          <a:ext cx="5513388" cy="1143000"/>
        </p:xfrm>
        <a:graphic>
          <a:graphicData uri="http://schemas.openxmlformats.org/presentationml/2006/ole">
            <p:oleObj spid="_x0000_s48130" name="Equation" r:id="rId4" imgW="4406900" imgH="914400" progId="Equation.DSMT4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5720" y="1462760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One turn map for two particle: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2962958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Kick from the leading particle to trailing one.</a:t>
            </a:r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2700338" y="2682875"/>
          <a:ext cx="1643062" cy="1203325"/>
        </p:xfrm>
        <a:graphic>
          <a:graphicData uri="http://schemas.openxmlformats.org/presentationml/2006/ole">
            <p:oleObj spid="_x0000_s48131" name="Equation" r:id="rId5" imgW="1244600" imgH="914400" progId="Equation.DSMT4">
              <p:embed/>
            </p:oleObj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6629400" y="3048000"/>
          <a:ext cx="2205038" cy="642937"/>
        </p:xfrm>
        <a:graphic>
          <a:graphicData uri="http://schemas.openxmlformats.org/presentationml/2006/ole">
            <p:oleObj spid="_x0000_s48132" name="Equation" r:id="rId6" imgW="1600200" imgH="469900" progId="Equation.DSMT4">
              <p:embed/>
            </p:oleObj>
          </a:graphicData>
        </a:graphic>
      </p:graphicFrame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4632325" y="2667000"/>
          <a:ext cx="1768475" cy="1285875"/>
        </p:xfrm>
        <a:graphic>
          <a:graphicData uri="http://schemas.openxmlformats.org/presentationml/2006/ole">
            <p:oleObj spid="_x0000_s48133" name="Equation" r:id="rId7" imgW="1257300" imgH="914400" progId="Equation.DSMT4">
              <p:embed/>
            </p:oleObj>
          </a:graphicData>
        </a:graphic>
      </p:graphicFrame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3810000" y="4045339"/>
          <a:ext cx="2963083" cy="517136"/>
        </p:xfrm>
        <a:graphic>
          <a:graphicData uri="http://schemas.openxmlformats.org/presentationml/2006/ole">
            <p:oleObj spid="_x0000_s48134" name="Equation" r:id="rId8" imgW="1625400" imgH="279360" progId="Equation.DSMT4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14282" y="3952875"/>
            <a:ext cx="317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The total matrix for one synchrotron oscillation gives:</a:t>
            </a:r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4103" name="Object 7"/>
          <p:cNvGraphicFramePr>
            <a:graphicFrameLocks noChangeAspect="1"/>
          </p:cNvGraphicFramePr>
          <p:nvPr/>
        </p:nvGraphicFramePr>
        <p:xfrm>
          <a:off x="785813" y="4830496"/>
          <a:ext cx="3557587" cy="1945743"/>
        </p:xfrm>
        <a:graphic>
          <a:graphicData uri="http://schemas.openxmlformats.org/presentationml/2006/ole">
            <p:oleObj spid="_x0000_s48135" name="Equation" r:id="rId9" imgW="3416040" imgH="1866600" progId="Equation.DSMT4">
              <p:embed/>
            </p:oleObj>
          </a:graphicData>
        </a:graphic>
      </p:graphicFrame>
      <p:graphicFrame>
        <p:nvGraphicFramePr>
          <p:cNvPr id="12" name="Object 8"/>
          <p:cNvGraphicFramePr>
            <a:graphicFrameLocks noChangeAspect="1"/>
          </p:cNvGraphicFramePr>
          <p:nvPr/>
        </p:nvGraphicFramePr>
        <p:xfrm>
          <a:off x="5630863" y="5486400"/>
          <a:ext cx="2597150" cy="779463"/>
        </p:xfrm>
        <a:graphic>
          <a:graphicData uri="http://schemas.openxmlformats.org/presentationml/2006/ole">
            <p:oleObj spid="_x0000_s48136" name="Equation" r:id="rId10" imgW="1524000" imgH="457200" progId="Equation.DSMT4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559412" y="464583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Threshold: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omic Sans MS"/>
                <a:cs typeface="Comic Sans MS"/>
              </a:rPr>
              <a:t>Electron Pinch Effect</a:t>
            </a:r>
            <a:endParaRPr lang="en-US" b="1" dirty="0">
              <a:solidFill>
                <a:schemeClr val="tx2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 descr="emit1_5_s0.2_evoluti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977099" y="4622006"/>
            <a:ext cx="12558743" cy="8265968"/>
          </a:xfrm>
          <a:prstGeom prst="rect">
            <a:avLst/>
          </a:prstGeom>
        </p:spPr>
      </p:pic>
      <p:pic>
        <p:nvPicPr>
          <p:cNvPr id="4" name="Picture 3" descr="emit1_5_s0.2_evoluti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129499" y="4774406"/>
            <a:ext cx="12558743" cy="8265968"/>
          </a:xfrm>
          <a:prstGeom prst="rect">
            <a:avLst/>
          </a:prstGeom>
        </p:spPr>
      </p:pic>
      <p:pic>
        <p:nvPicPr>
          <p:cNvPr id="5" name="Picture 4" descr="emit1_5_s0.2_evoluti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9902" y="1371600"/>
            <a:ext cx="4706898" cy="3098006"/>
          </a:xfrm>
          <a:prstGeom prst="rect">
            <a:avLst/>
          </a:prstGeom>
        </p:spPr>
      </p:pic>
      <p:pic>
        <p:nvPicPr>
          <p:cNvPr id="6" name="Picture 5" descr="emit1histfi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953000" y="1219200"/>
            <a:ext cx="3962400" cy="2607990"/>
          </a:xfrm>
          <a:prstGeom prst="rect">
            <a:avLst/>
          </a:prstGeom>
        </p:spPr>
      </p:pic>
      <p:pic>
        <p:nvPicPr>
          <p:cNvPr id="7" name="Picture 6" descr="emit5histfi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122902" y="3962400"/>
            <a:ext cx="3792498" cy="24961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902" y="4774406"/>
            <a:ext cx="495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Electron pinch effect is very harmful for proton/ion beam.  It enhance the proton/ion beam-beam parameter up to factor of 60!!</a:t>
            </a:r>
          </a:p>
          <a:p>
            <a:endParaRPr lang="en-US" sz="2000" dirty="0" smtClean="0">
              <a:solidFill>
                <a:schemeClr val="accent2"/>
              </a:solidFill>
            </a:endParaRPr>
          </a:p>
          <a:p>
            <a:r>
              <a:rPr lang="en-US" sz="2000" dirty="0" smtClean="0">
                <a:solidFill>
                  <a:schemeClr val="accent4"/>
                </a:solidFill>
              </a:rPr>
              <a:t>Can be cured by lower the electron beta*.</a:t>
            </a:r>
            <a:endParaRPr lang="en-US" sz="20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omic Sans MS"/>
                <a:cs typeface="Comic Sans MS"/>
              </a:rPr>
              <a:t>Conclusions</a:t>
            </a:r>
            <a:endParaRPr lang="en-US" b="1" dirty="0">
              <a:solidFill>
                <a:schemeClr val="tx2"/>
              </a:solidFill>
              <a:latin typeface="Comic Sans MS"/>
              <a:cs typeface="Comic Sans M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C0504D"/>
                </a:solidFill>
                <a:latin typeface="Comic Sans MS"/>
                <a:cs typeface="Comic Sans MS"/>
              </a:rPr>
              <a:t>MeRHIC will deliver 10</a:t>
            </a:r>
            <a:r>
              <a:rPr lang="en-US" baseline="30000" dirty="0" smtClean="0">
                <a:solidFill>
                  <a:srgbClr val="C0504D"/>
                </a:solidFill>
                <a:latin typeface="Comic Sans MS"/>
                <a:cs typeface="Comic Sans MS"/>
              </a:rPr>
              <a:t>32</a:t>
            </a:r>
            <a:r>
              <a:rPr lang="en-US" dirty="0" smtClean="0">
                <a:solidFill>
                  <a:srgbClr val="C0504D"/>
                </a:solidFill>
                <a:latin typeface="Comic Sans MS"/>
                <a:cs typeface="Comic Sans MS"/>
              </a:rPr>
              <a:t> cm</a:t>
            </a:r>
            <a:r>
              <a:rPr lang="en-US" baseline="30000" dirty="0" smtClean="0">
                <a:solidFill>
                  <a:srgbClr val="C0504D"/>
                </a:solidFill>
                <a:latin typeface="Comic Sans MS"/>
                <a:cs typeface="Comic Sans MS"/>
              </a:rPr>
              <a:t>-2</a:t>
            </a:r>
            <a:r>
              <a:rPr lang="en-US" dirty="0" smtClean="0">
                <a:solidFill>
                  <a:srgbClr val="C0504D"/>
                </a:solidFill>
                <a:latin typeface="Comic Sans MS"/>
                <a:cs typeface="Comic Sans MS"/>
              </a:rPr>
              <a:t>s</a:t>
            </a:r>
            <a:r>
              <a:rPr lang="en-US" baseline="30000" dirty="0" smtClean="0">
                <a:solidFill>
                  <a:srgbClr val="C0504D"/>
                </a:solidFill>
                <a:latin typeface="Comic Sans MS"/>
                <a:cs typeface="Comic Sans MS"/>
              </a:rPr>
              <a:t>-1</a:t>
            </a:r>
            <a:r>
              <a:rPr lang="en-US" dirty="0" smtClean="0">
                <a:solidFill>
                  <a:srgbClr val="C0504D"/>
                </a:solidFill>
                <a:latin typeface="Comic Sans MS"/>
                <a:cs typeface="Comic Sans MS"/>
              </a:rPr>
              <a:t> level luminosity,  eRHIC reaches at least 10 times higher.</a:t>
            </a:r>
          </a:p>
          <a:p>
            <a:r>
              <a:rPr lang="en-US" dirty="0" smtClean="0">
                <a:solidFill>
                  <a:schemeClr val="accent1"/>
                </a:solidFill>
                <a:latin typeface="Comic Sans MS"/>
                <a:cs typeface="Comic Sans MS"/>
              </a:rPr>
              <a:t>MeRHIC white paper and cost estimation are being prepared.</a:t>
            </a:r>
          </a:p>
          <a:p>
            <a:r>
              <a:rPr lang="en-US" dirty="0" smtClean="0">
                <a:solidFill>
                  <a:schemeClr val="accent4"/>
                </a:solidFill>
                <a:latin typeface="Comic Sans MS"/>
                <a:cs typeface="Comic Sans MS"/>
              </a:rPr>
              <a:t>Staging plan leads us to the exciting full energy eRHIC with smooth transitions, 90% of equipment in MeRHIC will be reused in eRHIC.</a:t>
            </a:r>
          </a:p>
          <a:p>
            <a:r>
              <a:rPr lang="en-US" dirty="0" smtClean="0">
                <a:solidFill>
                  <a:srgbClr val="4BACC6"/>
                </a:solidFill>
                <a:latin typeface="Comic Sans MS"/>
                <a:cs typeface="Comic Sans MS"/>
              </a:rPr>
              <a:t>New accelerator physics and technology are being discovered and learned during design the machine. The difficulties are being overcome!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46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1F497D"/>
                </a:solidFill>
                <a:latin typeface="Comic Sans MS"/>
                <a:cs typeface="Comic Sans MS"/>
              </a:rPr>
              <a:t>Disruption Effect (MeRHIC No cooling)</a:t>
            </a:r>
            <a:endParaRPr lang="en-US" sz="3200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beta0.5m_emit9.4nm_s0_distributi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" y="774392"/>
            <a:ext cx="4572000" cy="3200400"/>
          </a:xfrm>
          <a:prstGeom prst="rect">
            <a:avLst/>
          </a:prstGeom>
        </p:spPr>
      </p:pic>
      <p:pic>
        <p:nvPicPr>
          <p:cNvPr id="5" name="Picture 4" descr="beta0.5m_emit9.4nm_s0_evoluti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0" y="3645370"/>
            <a:ext cx="4572000" cy="32004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770824" y="1474041"/>
          <a:ext cx="2915976" cy="4766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611"/>
                <a:gridCol w="1298365"/>
              </a:tblGrid>
              <a:tr h="6211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Np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2e11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0.31e11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Energy </a:t>
                      </a:r>
                      <a:r>
                        <a:rPr lang="en-US" dirty="0" err="1" smtClean="0"/>
                        <a:t>p/e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GeV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250/4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Bunch</a:t>
                      </a:r>
                      <a:r>
                        <a:rPr lang="en-US" baseline="0" dirty="0" smtClean="0"/>
                        <a:t> number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111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Emit. </a:t>
                      </a:r>
                      <a:r>
                        <a:rPr lang="en-US" dirty="0" err="1" smtClean="0"/>
                        <a:t>p/e</a:t>
                      </a:r>
                      <a:r>
                        <a:rPr lang="en-US" dirty="0" smtClean="0"/>
                        <a:t> </a:t>
                      </a:r>
                    </a:p>
                    <a:p>
                      <a:pPr algn="ctr"/>
                      <a:r>
                        <a:rPr lang="en-US" dirty="0" smtClean="0"/>
                        <a:t>[nm-</a:t>
                      </a:r>
                      <a:r>
                        <a:rPr lang="en-US" dirty="0" err="1" smtClean="0"/>
                        <a:t>rad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9.4/9.4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β</a:t>
                      </a:r>
                      <a:r>
                        <a:rPr lang="en-US" dirty="0" smtClean="0"/>
                        <a:t>* </a:t>
                      </a:r>
                      <a:r>
                        <a:rPr lang="en-US" dirty="0" err="1" smtClean="0"/>
                        <a:t>p/e</a:t>
                      </a:r>
                      <a:r>
                        <a:rPr lang="en-US" dirty="0" smtClean="0"/>
                        <a:t> [</a:t>
                      </a:r>
                      <a:r>
                        <a:rPr lang="en-US" dirty="0" err="1" smtClean="0"/>
                        <a:t>m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0.5/0.5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Proton bunch</a:t>
                      </a:r>
                      <a:r>
                        <a:rPr lang="en-US" baseline="0" dirty="0" smtClean="0"/>
                        <a:t> length [</a:t>
                      </a:r>
                      <a:r>
                        <a:rPr lang="en-US" baseline="0" dirty="0" err="1" smtClean="0"/>
                        <a:t>m</a:t>
                      </a:r>
                      <a:r>
                        <a:rPr lang="en-US" baseline="0" dirty="0" smtClean="0"/>
                        <a:t>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ξp</a:t>
                      </a:r>
                      <a:r>
                        <a:rPr lang="en-US" dirty="0" smtClean="0"/>
                        <a:t> / De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1.5e-3/3.1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Lumi.[cm-2s-1]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1.1e32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1F497D"/>
                </a:solidFill>
                <a:latin typeface="Comic Sans MS"/>
                <a:cs typeface="Comic Sans MS"/>
              </a:rPr>
              <a:t>Disruption Effect (MeRHIC with CEC)</a:t>
            </a:r>
            <a:endParaRPr lang="en-US" sz="3200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beta0.5m_emit0.94nm_s0_distribution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81485" y="769468"/>
            <a:ext cx="4572000" cy="3200400"/>
          </a:xfrm>
          <a:prstGeom prst="rect">
            <a:avLst/>
          </a:prstGeom>
        </p:spPr>
      </p:pic>
      <p:pic>
        <p:nvPicPr>
          <p:cNvPr id="5" name="Picture 4" descr="beta0.5m_emit0.94nm_s0_evolution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81485" y="3657600"/>
            <a:ext cx="4572000" cy="32004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641040" y="1143000"/>
          <a:ext cx="2915976" cy="4766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611"/>
                <a:gridCol w="1298365"/>
              </a:tblGrid>
              <a:tr h="6211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Np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2e11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0.31e11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Energy </a:t>
                      </a:r>
                      <a:r>
                        <a:rPr lang="en-US" dirty="0" err="1" smtClean="0"/>
                        <a:t>p/e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GeV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250/4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Bunch</a:t>
                      </a:r>
                      <a:r>
                        <a:rPr lang="en-US" baseline="0" dirty="0" smtClean="0"/>
                        <a:t> number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111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Emit. </a:t>
                      </a:r>
                      <a:r>
                        <a:rPr lang="en-US" dirty="0" err="1" smtClean="0"/>
                        <a:t>p/e</a:t>
                      </a:r>
                      <a:r>
                        <a:rPr lang="en-US" dirty="0" smtClean="0"/>
                        <a:t> </a:t>
                      </a:r>
                    </a:p>
                    <a:p>
                      <a:pPr algn="ctr"/>
                      <a:r>
                        <a:rPr lang="en-US" dirty="0" smtClean="0"/>
                        <a:t>[nm-</a:t>
                      </a:r>
                      <a:r>
                        <a:rPr lang="en-US" dirty="0" err="1" smtClean="0"/>
                        <a:t>rad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0.94/0.94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β</a:t>
                      </a:r>
                      <a:r>
                        <a:rPr lang="en-US" dirty="0" smtClean="0"/>
                        <a:t>* </a:t>
                      </a:r>
                      <a:r>
                        <a:rPr lang="en-US" dirty="0" err="1" smtClean="0"/>
                        <a:t>p/e</a:t>
                      </a:r>
                      <a:r>
                        <a:rPr lang="en-US" dirty="0" smtClean="0"/>
                        <a:t> [</a:t>
                      </a:r>
                      <a:r>
                        <a:rPr lang="en-US" dirty="0" err="1" smtClean="0"/>
                        <a:t>m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0.5/0.5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Proton bunch</a:t>
                      </a:r>
                      <a:r>
                        <a:rPr lang="en-US" baseline="0" dirty="0" smtClean="0"/>
                        <a:t> length [</a:t>
                      </a:r>
                      <a:r>
                        <a:rPr lang="en-US" baseline="0" dirty="0" err="1" smtClean="0"/>
                        <a:t>m</a:t>
                      </a:r>
                      <a:r>
                        <a:rPr lang="en-US" baseline="0" dirty="0" smtClean="0"/>
                        <a:t>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ξp</a:t>
                      </a:r>
                      <a:r>
                        <a:rPr lang="en-US" dirty="0" smtClean="0"/>
                        <a:t> / De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1.5e-2/31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Lumi.[cm-2s-1]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1.4e33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78155" y="6165015"/>
            <a:ext cx="401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In working progress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F497D"/>
                </a:solidFill>
                <a:latin typeface="Comic Sans MS"/>
                <a:cs typeface="Comic Sans MS"/>
              </a:rPr>
              <a:t>Power (Beam) loss requirements on aperture, MeRHIC w/o cooling</a:t>
            </a:r>
            <a:endParaRPr lang="en-US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 descr="beta0.5m_emit9.4nm_s0_distribution_beercan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414541" y="1607312"/>
            <a:ext cx="3688069" cy="2581648"/>
          </a:xfrm>
          <a:prstGeom prst="rect">
            <a:avLst/>
          </a:prstGeom>
        </p:spPr>
      </p:pic>
      <p:pic>
        <p:nvPicPr>
          <p:cNvPr id="7" name="Picture 6" descr="beta0.5m_emit9.4nm_s0_evolution_beercan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497971" y="4162559"/>
            <a:ext cx="3562599" cy="2493818"/>
          </a:xfrm>
          <a:prstGeom prst="rect">
            <a:avLst/>
          </a:prstGeom>
        </p:spPr>
      </p:pic>
      <p:pic>
        <p:nvPicPr>
          <p:cNvPr id="8" name="Picture 7" descr="Powerloss_compare.ep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04449"/>
            <a:ext cx="5334000" cy="3733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Comic Sans MS"/>
                <a:cs typeface="Comic Sans MS"/>
              </a:rPr>
              <a:t>Mismatch compensation</a:t>
            </a:r>
            <a:endParaRPr lang="en-US" dirty="0">
              <a:solidFill>
                <a:schemeClr val="tx2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compare_match_unmatc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81" y="1635125"/>
            <a:ext cx="6513533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1919" y="2382570"/>
            <a:ext cx="24380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If aperture is an issue, the mismatch between the beam distribution and design optics can be compensated, since it is mainly an linear effect.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Possible schemes: fast </a:t>
            </a:r>
            <a:r>
              <a:rPr lang="en-US" dirty="0" err="1" smtClean="0">
                <a:solidFill>
                  <a:schemeClr val="accent2"/>
                </a:solidFill>
              </a:rPr>
              <a:t>quadrupole</a:t>
            </a:r>
            <a:r>
              <a:rPr lang="en-US" dirty="0" smtClean="0">
                <a:solidFill>
                  <a:schemeClr val="accent2"/>
                </a:solidFill>
              </a:rPr>
              <a:t>, electron lens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F497D"/>
                </a:solidFill>
                <a:latin typeface="Comic Sans MS"/>
                <a:cs typeface="Comic Sans MS"/>
              </a:rPr>
              <a:t>Disruption for eRHIC Optimization </a:t>
            </a:r>
            <a:endParaRPr lang="en-US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4" descr="largeemit_evolution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5624" y="1417638"/>
            <a:ext cx="3657600" cy="2552700"/>
          </a:xfrm>
          <a:prstGeom prst="rect">
            <a:avLst/>
          </a:prstGeom>
        </p:spPr>
      </p:pic>
      <p:pic>
        <p:nvPicPr>
          <p:cNvPr id="6" name="Picture 5" descr="smallemit_evolution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4893" y="4149956"/>
            <a:ext cx="3657600" cy="2552700"/>
          </a:xfrm>
          <a:prstGeom prst="rect">
            <a:avLst/>
          </a:prstGeom>
        </p:spPr>
      </p:pic>
      <p:pic>
        <p:nvPicPr>
          <p:cNvPr id="7" name="Picture 6" descr="beta0.2m_emit5nm_s0_distribution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748130" y="3657600"/>
            <a:ext cx="4572000" cy="3200400"/>
          </a:xfrm>
          <a:prstGeom prst="rect">
            <a:avLst/>
          </a:prstGeom>
        </p:spPr>
      </p:pic>
      <p:pic>
        <p:nvPicPr>
          <p:cNvPr id="8" name="Picture 7" descr="beta1m_emit1nm_s0_distribution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720320" y="949556"/>
            <a:ext cx="4572000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22493" y="2048825"/>
            <a:ext cx="1190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β</a:t>
            </a:r>
            <a:r>
              <a:rPr lang="en-US" dirty="0" smtClean="0"/>
              <a:t>*= 1m</a:t>
            </a:r>
          </a:p>
          <a:p>
            <a:r>
              <a:rPr lang="en-US" dirty="0" smtClean="0"/>
              <a:t>Emittance:</a:t>
            </a:r>
          </a:p>
          <a:p>
            <a:r>
              <a:rPr lang="en-US" dirty="0" smtClean="0"/>
              <a:t>1nm-rad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22493" y="4867117"/>
            <a:ext cx="1190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β</a:t>
            </a:r>
            <a:r>
              <a:rPr lang="en-US" dirty="0" smtClean="0"/>
              <a:t>*= 0.2m</a:t>
            </a:r>
          </a:p>
          <a:p>
            <a:r>
              <a:rPr lang="en-US" dirty="0" smtClean="0"/>
              <a:t>Emittance:</a:t>
            </a:r>
          </a:p>
          <a:p>
            <a:r>
              <a:rPr lang="en-US" dirty="0"/>
              <a:t>5</a:t>
            </a:r>
            <a:r>
              <a:rPr lang="en-US" dirty="0" smtClean="0"/>
              <a:t>nm-rad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Comic Sans MS"/>
                <a:cs typeface="Comic Sans MS"/>
              </a:rPr>
              <a:t>Kink Instability</a:t>
            </a:r>
            <a:endParaRPr lang="en-US" dirty="0">
              <a:solidFill>
                <a:schemeClr val="tx2"/>
              </a:solidFill>
              <a:latin typeface="Comic Sans MS"/>
              <a:cs typeface="Comic Sans MS"/>
            </a:endParaRPr>
          </a:p>
        </p:txBody>
      </p:sp>
      <p:pic>
        <p:nvPicPr>
          <p:cNvPr id="4" name="Content Placeholder 3" descr="C:\Documents and Settings\yhao.BNL\Desktop\Thesis_YH\graphs\no_pinch_all_wakefield.pn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631152" y="1306390"/>
            <a:ext cx="3512848" cy="25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6628653" y="4091602"/>
          <a:ext cx="1854200" cy="685800"/>
        </p:xfrm>
        <a:graphic>
          <a:graphicData uri="http://schemas.openxmlformats.org/presentationml/2006/ole">
            <p:oleObj spid="_x0000_s22530" name="Equation" r:id="rId4" imgW="1422400" imgH="469900" progId="Equation.DSMT4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0956" y="1417638"/>
            <a:ext cx="5277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One turn map for two particle with kick between two particles leads to the matrix over one synchrotron oscillation is:</a:t>
            </a:r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457200" y="2340968"/>
          <a:ext cx="4702175" cy="2571750"/>
        </p:xfrm>
        <a:graphic>
          <a:graphicData uri="http://schemas.openxmlformats.org/presentationml/2006/ole">
            <p:oleObj spid="_x0000_s22532" name="Equation" r:id="rId5" imgW="3416040" imgH="1866600" progId="Equation.DSMT4">
              <p:embed/>
            </p:oleObj>
          </a:graphicData>
        </a:graphic>
      </p:graphicFrame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2084163" y="5553770"/>
          <a:ext cx="2149295" cy="1286847"/>
        </p:xfrm>
        <a:graphic>
          <a:graphicData uri="http://schemas.openxmlformats.org/presentationml/2006/ole">
            <p:oleObj spid="_x0000_s22533" name="Equation" r:id="rId6" imgW="1612900" imgH="965200" progId="Equation.DSMT4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3356" y="4907439"/>
            <a:ext cx="527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The stability condition is just to keep the Eigen value of T as imaginary number, which requires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36474" y="4899098"/>
            <a:ext cx="320752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The proton beam sees the opposing electron beam as wake field.  The wake field can be calculated by simulation. It depends on the position of both leading and trailing particles.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6951" y="5662444"/>
            <a:ext cx="110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Define: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Kink Instability is curable</a:t>
            </a:r>
            <a:b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Example: MeRHIC</a:t>
            </a:r>
            <a:endParaRPr lang="en-US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3" name="Picture 2" descr="notcool_chr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4000"/>
            <a:ext cx="4434840" cy="3326130"/>
          </a:xfrm>
          <a:prstGeom prst="rect">
            <a:avLst/>
          </a:prstGeom>
        </p:spPr>
      </p:pic>
      <p:pic>
        <p:nvPicPr>
          <p:cNvPr id="4" name="Picture 3" descr="precool_chr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160" y="1524000"/>
            <a:ext cx="4434840" cy="33261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4813399"/>
            <a:ext cx="2571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Not Cooled case</a:t>
            </a:r>
          </a:p>
          <a:p>
            <a:r>
              <a:rPr lang="en-US" dirty="0" smtClean="0">
                <a:solidFill>
                  <a:srgbClr val="C0504D"/>
                </a:solidFill>
              </a:rPr>
              <a:t>Chromaticity=1 is needed</a:t>
            </a: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2963" y="4813399"/>
            <a:ext cx="2571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Pre Cooled case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Chromaticity=4 is needed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5498068"/>
            <a:ext cx="55626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Assuming the </a:t>
            </a:r>
            <a:r>
              <a:rPr lang="en-US" dirty="0" err="1" smtClean="0">
                <a:solidFill>
                  <a:schemeClr val="accent1"/>
                </a:solidFill>
              </a:rPr>
              <a:t>rms</a:t>
            </a:r>
            <a:r>
              <a:rPr lang="en-US" dirty="0" smtClean="0">
                <a:solidFill>
                  <a:schemeClr val="accent1"/>
                </a:solidFill>
              </a:rPr>
              <a:t> energy spread is 5e-4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3594100" y="4773930"/>
          <a:ext cx="609600" cy="457200"/>
        </p:xfrm>
        <a:graphic>
          <a:graphicData uri="http://schemas.openxmlformats.org/presentationml/2006/ole">
            <p:oleObj spid="_x0000_s24578" name="Equation" r:id="rId6" imgW="609600" imgH="457200" progId="Equation.DSMT4">
              <p:embed/>
            </p:oleObj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8407400" y="4773930"/>
          <a:ext cx="558800" cy="457200"/>
        </p:xfrm>
        <a:graphic>
          <a:graphicData uri="http://schemas.openxmlformats.org/presentationml/2006/ole">
            <p:oleObj spid="_x0000_s24579" name="Equation" r:id="rId7" imgW="558800" imgH="457200" progId="Equation.DSMT4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09600" y="6096000"/>
            <a:ext cx="835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For the parameters beyond threshold, use Landau damping to suppress the beam emittance growth.  For eRHIC, larger chromaticity is needed (5-7 unit).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2" name="Picture 11" descr="Untitl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747" y="474880"/>
            <a:ext cx="7870825" cy="6267451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3074</TotalTime>
  <Words>1399</Words>
  <Application>Microsoft Macintosh PowerPoint</Application>
  <PresentationFormat>On-screen Show (4:3)</PresentationFormat>
  <Paragraphs>235</Paragraphs>
  <Slides>26</Slides>
  <Notes>8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Theme</vt:lpstr>
      <vt:lpstr>Equation</vt:lpstr>
      <vt:lpstr>Graph</vt:lpstr>
      <vt:lpstr>Beam-Beam effects in MeRHIC and eRHIC</vt:lpstr>
      <vt:lpstr>Outline</vt:lpstr>
      <vt:lpstr>Disruption Effect (MeRHIC No cooling)</vt:lpstr>
      <vt:lpstr>Disruption Effect (MeRHIC with CEC)</vt:lpstr>
      <vt:lpstr>Power (Beam) loss requirements on aperture, MeRHIC w/o cooling</vt:lpstr>
      <vt:lpstr>Mismatch compensation</vt:lpstr>
      <vt:lpstr>Disruption for eRHIC Optimization </vt:lpstr>
      <vt:lpstr>Kink Instability</vt:lpstr>
      <vt:lpstr>Kink Instability is curable Example: MeRHIC</vt:lpstr>
      <vt:lpstr>Feedback stabilization is possible</vt:lpstr>
      <vt:lpstr>A preliminary state-of-art illustration</vt:lpstr>
      <vt:lpstr>Summary</vt:lpstr>
      <vt:lpstr>Disruption with different beam-beam strength</vt:lpstr>
      <vt:lpstr>Disruption with different beam-beam strength</vt:lpstr>
      <vt:lpstr>Slide 15</vt:lpstr>
      <vt:lpstr>Beam-Beam Effects</vt:lpstr>
      <vt:lpstr>Accelerator Keywords</vt:lpstr>
      <vt:lpstr>Beam-Beam Field</vt:lpstr>
      <vt:lpstr>Beam-Beam In ERL Based eRHIC</vt:lpstr>
      <vt:lpstr>Electron Disruption Effect in eRHIC(β* = 1m)</vt:lpstr>
      <vt:lpstr>Electron Disruption Effect in eRHIC(β* = 0.2m)</vt:lpstr>
      <vt:lpstr>Slide 22</vt:lpstr>
      <vt:lpstr>Kink Instability of Proton Beam</vt:lpstr>
      <vt:lpstr>Threshold (Two-particle model)</vt:lpstr>
      <vt:lpstr>Electron Pinch Effect</vt:lpstr>
      <vt:lpstr>Conclusions</vt:lpstr>
    </vt:vector>
  </TitlesOfParts>
  <Company>BNL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Beam-Beam effects in MeRHIC and eRHIC</dc:title>
  <dc:creator>Yue Hao</dc:creator>
  <cp:lastModifiedBy>Yue Hao</cp:lastModifiedBy>
  <cp:revision>13</cp:revision>
  <dcterms:created xsi:type="dcterms:W3CDTF">2010-01-10T05:08:06Z</dcterms:created>
  <dcterms:modified xsi:type="dcterms:W3CDTF">2010-01-10T05:13:11Z</dcterms:modified>
</cp:coreProperties>
</file>