
<file path=[Content_Types].xml><?xml version="1.0" encoding="utf-8"?>
<Types xmlns="http://schemas.openxmlformats.org/package/2006/content-types">
  <Override PartName="/ppt/diagrams/layout2.xml" ContentType="application/vnd.openxmlformats-officedocument.drawingml.diagramLayout+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9.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4015" r:id="rId1"/>
  </p:sldMasterIdLst>
  <p:notesMasterIdLst>
    <p:notesMasterId r:id="rId37"/>
  </p:notesMasterIdLst>
  <p:handoutMasterIdLst>
    <p:handoutMasterId r:id="rId38"/>
  </p:handoutMasterIdLst>
  <p:sldIdLst>
    <p:sldId id="597" r:id="rId2"/>
    <p:sldId id="618" r:id="rId3"/>
    <p:sldId id="703" r:id="rId4"/>
    <p:sldId id="715" r:id="rId5"/>
    <p:sldId id="705" r:id="rId6"/>
    <p:sldId id="707" r:id="rId7"/>
    <p:sldId id="732" r:id="rId8"/>
    <p:sldId id="733" r:id="rId9"/>
    <p:sldId id="718" r:id="rId10"/>
    <p:sldId id="721" r:id="rId11"/>
    <p:sldId id="723" r:id="rId12"/>
    <p:sldId id="734" r:id="rId13"/>
    <p:sldId id="702" r:id="rId14"/>
    <p:sldId id="700" r:id="rId15"/>
    <p:sldId id="725" r:id="rId16"/>
    <p:sldId id="726" r:id="rId17"/>
    <p:sldId id="727" r:id="rId18"/>
    <p:sldId id="728" r:id="rId19"/>
    <p:sldId id="730" r:id="rId20"/>
    <p:sldId id="729" r:id="rId21"/>
    <p:sldId id="712" r:id="rId22"/>
    <p:sldId id="731" r:id="rId23"/>
    <p:sldId id="691" r:id="rId24"/>
    <p:sldId id="696" r:id="rId25"/>
    <p:sldId id="697" r:id="rId26"/>
    <p:sldId id="655" r:id="rId27"/>
    <p:sldId id="684" r:id="rId28"/>
    <p:sldId id="685" r:id="rId29"/>
    <p:sldId id="681" r:id="rId30"/>
    <p:sldId id="648" r:id="rId31"/>
    <p:sldId id="661" r:id="rId32"/>
    <p:sldId id="689" r:id="rId33"/>
    <p:sldId id="654" r:id="rId34"/>
    <p:sldId id="682" r:id="rId35"/>
    <p:sldId id="640" r:id="rId36"/>
  </p:sldIdLst>
  <p:sldSz cx="9144000" cy="6858000" type="letter"/>
  <p:notesSz cx="6934200" cy="92837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400" kern="1200">
        <a:solidFill>
          <a:schemeClr val="tx1"/>
        </a:solidFill>
        <a:latin typeface="Tahoma" pitchFamily="34" charset="0"/>
        <a:ea typeface="+mn-ea"/>
        <a:cs typeface="+mn-cs"/>
      </a:defRPr>
    </a:lvl1pPr>
    <a:lvl2pPr marL="457200" algn="l" rtl="0" fontAlgn="base">
      <a:spcBef>
        <a:spcPct val="0"/>
      </a:spcBef>
      <a:spcAft>
        <a:spcPct val="0"/>
      </a:spcAft>
      <a:defRPr sz="1400" kern="1200">
        <a:solidFill>
          <a:schemeClr val="tx1"/>
        </a:solidFill>
        <a:latin typeface="Tahoma" pitchFamily="34" charset="0"/>
        <a:ea typeface="+mn-ea"/>
        <a:cs typeface="+mn-cs"/>
      </a:defRPr>
    </a:lvl2pPr>
    <a:lvl3pPr marL="914400" algn="l" rtl="0" fontAlgn="base">
      <a:spcBef>
        <a:spcPct val="0"/>
      </a:spcBef>
      <a:spcAft>
        <a:spcPct val="0"/>
      </a:spcAft>
      <a:defRPr sz="1400" kern="1200">
        <a:solidFill>
          <a:schemeClr val="tx1"/>
        </a:solidFill>
        <a:latin typeface="Tahoma" pitchFamily="34" charset="0"/>
        <a:ea typeface="+mn-ea"/>
        <a:cs typeface="+mn-cs"/>
      </a:defRPr>
    </a:lvl3pPr>
    <a:lvl4pPr marL="1371600" algn="l" rtl="0" fontAlgn="base">
      <a:spcBef>
        <a:spcPct val="0"/>
      </a:spcBef>
      <a:spcAft>
        <a:spcPct val="0"/>
      </a:spcAft>
      <a:defRPr sz="1400" kern="1200">
        <a:solidFill>
          <a:schemeClr val="tx1"/>
        </a:solidFill>
        <a:latin typeface="Tahoma" pitchFamily="34" charset="0"/>
        <a:ea typeface="+mn-ea"/>
        <a:cs typeface="+mn-cs"/>
      </a:defRPr>
    </a:lvl4pPr>
    <a:lvl5pPr marL="1828800" algn="l" rtl="0" fontAlgn="base">
      <a:spcBef>
        <a:spcPct val="0"/>
      </a:spcBef>
      <a:spcAft>
        <a:spcPct val="0"/>
      </a:spcAft>
      <a:defRPr sz="1400" kern="1200">
        <a:solidFill>
          <a:schemeClr val="tx1"/>
        </a:solidFill>
        <a:latin typeface="Tahoma" pitchFamily="34" charset="0"/>
        <a:ea typeface="+mn-ea"/>
        <a:cs typeface="+mn-cs"/>
      </a:defRPr>
    </a:lvl5pPr>
    <a:lvl6pPr marL="2286000" algn="l" defTabSz="914400" rtl="0" eaLnBrk="1" latinLnBrk="0" hangingPunct="1">
      <a:defRPr sz="1400" kern="1200">
        <a:solidFill>
          <a:schemeClr val="tx1"/>
        </a:solidFill>
        <a:latin typeface="Tahoma" pitchFamily="34" charset="0"/>
        <a:ea typeface="+mn-ea"/>
        <a:cs typeface="+mn-cs"/>
      </a:defRPr>
    </a:lvl6pPr>
    <a:lvl7pPr marL="2743200" algn="l" defTabSz="914400" rtl="0" eaLnBrk="1" latinLnBrk="0" hangingPunct="1">
      <a:defRPr sz="1400" kern="1200">
        <a:solidFill>
          <a:schemeClr val="tx1"/>
        </a:solidFill>
        <a:latin typeface="Tahoma" pitchFamily="34" charset="0"/>
        <a:ea typeface="+mn-ea"/>
        <a:cs typeface="+mn-cs"/>
      </a:defRPr>
    </a:lvl7pPr>
    <a:lvl8pPr marL="3200400" algn="l" defTabSz="914400" rtl="0" eaLnBrk="1" latinLnBrk="0" hangingPunct="1">
      <a:defRPr sz="1400" kern="1200">
        <a:solidFill>
          <a:schemeClr val="tx1"/>
        </a:solidFill>
        <a:latin typeface="Tahoma" pitchFamily="34" charset="0"/>
        <a:ea typeface="+mn-ea"/>
        <a:cs typeface="+mn-cs"/>
      </a:defRPr>
    </a:lvl8pPr>
    <a:lvl9pPr marL="3657600" algn="l" defTabSz="914400" rtl="0" eaLnBrk="1" latinLnBrk="0" hangingPunct="1">
      <a:defRPr sz="1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FFFF99"/>
    <a:srgbClr val="800080"/>
    <a:srgbClr val="006600"/>
    <a:srgbClr val="008000"/>
    <a:srgbClr val="FFB886"/>
    <a:srgbClr val="5B55DD"/>
    <a:srgbClr val="C0F6FF"/>
    <a:srgbClr val="FBFFE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5716" autoAdjust="0"/>
  </p:normalViewPr>
  <p:slideViewPr>
    <p:cSldViewPr snapToGrid="0">
      <p:cViewPr>
        <p:scale>
          <a:sx n="95" d="100"/>
          <a:sy n="95" d="100"/>
        </p:scale>
        <p:origin x="-1152" y="-7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40" d="100"/>
        <a:sy n="40" d="100"/>
      </p:scale>
      <p:origin x="0" y="0"/>
    </p:cViewPr>
  </p:notesTextViewPr>
  <p:sorterViewPr>
    <p:cViewPr>
      <p:scale>
        <a:sx n="66" d="100"/>
        <a:sy n="66" d="100"/>
      </p:scale>
      <p:origin x="0" y="0"/>
    </p:cViewPr>
  </p:sorterViewPr>
  <p:notesViewPr>
    <p:cSldViewPr snapToGrid="0">
      <p:cViewPr varScale="1">
        <p:scale>
          <a:sx n="52" d="100"/>
          <a:sy n="52" d="100"/>
        </p:scale>
        <p:origin x="-1326" y="-102"/>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slide" Target="slides/slide8.xml"/><Relationship Id="rId3" Type="http://schemas.openxmlformats.org/officeDocument/2006/relationships/slide" Target="slides/slide20.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73EFF-DB56-864B-8918-66E5B58F0DF8}"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en-US"/>
        </a:p>
      </dgm:t>
    </dgm:pt>
    <dgm:pt modelId="{0BC913AD-9811-D144-8ACE-F92E6B569559}">
      <dgm:prSet custT="1"/>
      <dgm:spPr>
        <a:solidFill>
          <a:srgbClr val="C0F6FF">
            <a:alpha val="20000"/>
          </a:srgbClr>
        </a:solidFill>
      </dgm:spPr>
      <dgm:t>
        <a:bodyPr/>
        <a:lstStyle/>
        <a:p>
          <a:pPr marL="0" indent="1882775" algn="l" rtl="0"/>
          <a:r>
            <a:rPr lang="en-US" sz="2000" b="0" i="0" dirty="0" smtClean="0">
              <a:solidFill>
                <a:srgbClr val="000090"/>
              </a:solidFill>
              <a:latin typeface="Tahoma"/>
            </a:rPr>
            <a:t>New </a:t>
          </a:r>
          <a:r>
            <a:rPr lang="en-US" sz="2000" b="0" i="0" dirty="0" smtClean="0">
              <a:solidFill>
                <a:srgbClr val="000090"/>
              </a:solidFill>
              <a:latin typeface="Symbol"/>
            </a:rPr>
            <a:t>b</a:t>
          </a:r>
          <a:r>
            <a:rPr lang="en-US" sz="2000" b="0" i="0" dirty="0" smtClean="0">
              <a:solidFill>
                <a:srgbClr val="000090"/>
              </a:solidFill>
              <a:latin typeface="Tahoma"/>
            </a:rPr>
            <a:t>*=5 cm IR design of the eRHIC:</a:t>
          </a:r>
        </a:p>
        <a:p>
          <a:pPr marL="0" indent="1882775" algn="l" rtl="0"/>
          <a:r>
            <a:rPr lang="en-US" sz="1600" dirty="0" smtClean="0">
              <a:solidFill>
                <a:srgbClr val="000090"/>
              </a:solidFill>
              <a:latin typeface="Tahoma"/>
            </a:rPr>
            <a:t>- Arcs and linacs in the RHIC existing tunnel.</a:t>
          </a:r>
        </a:p>
        <a:p>
          <a:pPr marL="1882775" indent="0" algn="l" rtl="0"/>
          <a:r>
            <a:rPr lang="en-US" sz="1600" dirty="0" smtClean="0">
              <a:solidFill>
                <a:srgbClr val="000090"/>
              </a:solidFill>
              <a:latin typeface="Tahoma"/>
            </a:rPr>
            <a:t>- Interaction regions: Wide angle acceptance and the high luminosity IR with </a:t>
          </a:r>
          <a:r>
            <a:rPr lang="en-US" sz="1600" dirty="0" smtClean="0">
              <a:solidFill>
                <a:srgbClr val="000090"/>
              </a:solidFill>
              <a:latin typeface="Symbol"/>
            </a:rPr>
            <a:t>b</a:t>
          </a:r>
          <a:r>
            <a:rPr lang="en-US" sz="1600" baseline="30000" dirty="0" smtClean="0">
              <a:solidFill>
                <a:srgbClr val="000090"/>
              </a:solidFill>
              <a:latin typeface="Tahoma"/>
            </a:rPr>
            <a:t>*</a:t>
          </a:r>
          <a:r>
            <a:rPr lang="en-US" sz="1600" dirty="0" smtClean="0">
              <a:solidFill>
                <a:srgbClr val="000090"/>
              </a:solidFill>
              <a:latin typeface="Tahoma"/>
            </a:rPr>
            <a:t>=5 cm.</a:t>
          </a:r>
          <a:endParaRPr lang="en-US" sz="1600" dirty="0"/>
        </a:p>
      </dgm:t>
    </dgm:pt>
    <dgm:pt modelId="{8C426972-619B-204E-BC01-61D0E90880B0}" type="parTrans" cxnId="{20B1B91C-EAAA-374E-B19A-1AFEA0752104}">
      <dgm:prSet/>
      <dgm:spPr/>
      <dgm:t>
        <a:bodyPr/>
        <a:lstStyle/>
        <a:p>
          <a:endParaRPr lang="en-US"/>
        </a:p>
      </dgm:t>
    </dgm:pt>
    <dgm:pt modelId="{7BC46CCE-4A7D-0542-BDF9-E35575730265}" type="sibTrans" cxnId="{20B1B91C-EAAA-374E-B19A-1AFEA0752104}">
      <dgm:prSet/>
      <dgm:spPr/>
      <dgm:t>
        <a:bodyPr/>
        <a:lstStyle/>
        <a:p>
          <a:endParaRPr lang="en-US"/>
        </a:p>
      </dgm:t>
    </dgm:pt>
    <dgm:pt modelId="{2FD16C96-1E43-CD44-989A-947E44B421FD}">
      <dgm:prSet custT="1"/>
      <dgm:spPr>
        <a:solidFill>
          <a:srgbClr val="C0F6FF">
            <a:alpha val="18000"/>
          </a:srgbClr>
        </a:solidFill>
      </dgm:spPr>
      <dgm:t>
        <a:bodyPr/>
        <a:lstStyle/>
        <a:p>
          <a:pPr marL="1481138" indent="346075" rtl="0"/>
          <a:r>
            <a:rPr lang="en-US" sz="2000" b="0" i="0" dirty="0" smtClean="0">
              <a:solidFill>
                <a:srgbClr val="000090"/>
              </a:solidFill>
              <a:latin typeface="Tahoma"/>
            </a:rPr>
            <a:t>Lattice design of the MeRHIC:</a:t>
          </a:r>
        </a:p>
        <a:p>
          <a:pPr marL="1481138" indent="346075" rtl="0"/>
          <a:r>
            <a:rPr lang="en-US" sz="1600" dirty="0" smtClean="0">
              <a:solidFill>
                <a:srgbClr val="000090"/>
              </a:solidFill>
              <a:latin typeface="Tahoma"/>
            </a:rPr>
            <a:t>- RHIC modification – Steven Tepikian</a:t>
          </a:r>
        </a:p>
        <a:p>
          <a:pPr marL="1481138" indent="346075" rtl="0"/>
          <a:r>
            <a:rPr lang="en-US" sz="1600" dirty="0" smtClean="0">
              <a:solidFill>
                <a:srgbClr val="000090"/>
              </a:solidFill>
              <a:latin typeface="Tahoma"/>
            </a:rPr>
            <a:t>- Lattice of the Energy recovery linac– Eduard Pozdeyev</a:t>
          </a:r>
        </a:p>
        <a:p>
          <a:pPr marL="1481138" indent="346075" rtl="0"/>
          <a:r>
            <a:rPr lang="en-US" sz="1600" dirty="0" smtClean="0">
              <a:solidFill>
                <a:srgbClr val="000090"/>
              </a:solidFill>
              <a:latin typeface="Tahoma"/>
            </a:rPr>
            <a:t>- Asynchronous arcs – Dmitri Kayran, Dejan Trbojevic</a:t>
          </a:r>
        </a:p>
        <a:p>
          <a:pPr marL="1481138" indent="346075" rtl="0"/>
          <a:r>
            <a:rPr lang="en-US" sz="1600" dirty="0" smtClean="0">
              <a:solidFill>
                <a:srgbClr val="000090"/>
              </a:solidFill>
              <a:latin typeface="Tahoma"/>
            </a:rPr>
            <a:t>- Vertical splitters – Nicholaus Tsoupas</a:t>
          </a:r>
        </a:p>
        <a:p>
          <a:pPr marL="1481138" indent="346075" rtl="0"/>
          <a:r>
            <a:rPr lang="en-US" sz="1600" dirty="0" smtClean="0">
              <a:solidFill>
                <a:srgbClr val="000090"/>
              </a:solidFill>
              <a:latin typeface="Tahoma"/>
            </a:rPr>
            <a:t>- IP and detector protection  J. Beebe-Wang</a:t>
          </a:r>
          <a:endParaRPr lang="en-US" sz="1600" b="0" i="0" dirty="0">
            <a:solidFill>
              <a:srgbClr val="000090"/>
            </a:solidFill>
            <a:latin typeface="Tahoma"/>
          </a:endParaRPr>
        </a:p>
      </dgm:t>
    </dgm:pt>
    <dgm:pt modelId="{4587BFF7-F71A-8340-8749-6E0BE606EAF8}" type="parTrans" cxnId="{BC388EBE-8AEE-B540-ACEC-C7077D2718E6}">
      <dgm:prSet/>
      <dgm:spPr/>
      <dgm:t>
        <a:bodyPr/>
        <a:lstStyle/>
        <a:p>
          <a:endParaRPr lang="en-US"/>
        </a:p>
      </dgm:t>
    </dgm:pt>
    <dgm:pt modelId="{6BCA1C45-6B60-CE40-9729-3D325F7541E8}" type="sibTrans" cxnId="{BC388EBE-8AEE-B540-ACEC-C7077D2718E6}">
      <dgm:prSet/>
      <dgm:spPr/>
      <dgm:t>
        <a:bodyPr/>
        <a:lstStyle/>
        <a:p>
          <a:endParaRPr lang="en-US"/>
        </a:p>
      </dgm:t>
    </dgm:pt>
    <dgm:pt modelId="{2DE354F9-8564-3A45-A7B7-847F37F72376}">
      <dgm:prSet custT="1"/>
      <dgm:spPr>
        <a:solidFill>
          <a:srgbClr val="C0F6FF">
            <a:alpha val="20000"/>
          </a:srgbClr>
        </a:solidFill>
      </dgm:spPr>
      <dgm:t>
        <a:bodyPr/>
        <a:lstStyle/>
        <a:p>
          <a:pPr marL="2171700" indent="-288925"/>
          <a:r>
            <a:rPr lang="en-US" sz="2000" b="0" i="0" dirty="0" smtClean="0">
              <a:solidFill>
                <a:srgbClr val="000090"/>
              </a:solidFill>
              <a:latin typeface="Tahoma"/>
            </a:rPr>
            <a:t>Summary and plan.</a:t>
          </a:r>
          <a:endParaRPr lang="en-US" sz="6500" dirty="0"/>
        </a:p>
      </dgm:t>
    </dgm:pt>
    <dgm:pt modelId="{33986807-778D-E94A-86B4-9F331C1A7680}" type="parTrans" cxnId="{5EA9EA96-31E8-B845-AF2D-D71AB91CF351}">
      <dgm:prSet/>
      <dgm:spPr/>
      <dgm:t>
        <a:bodyPr/>
        <a:lstStyle/>
        <a:p>
          <a:endParaRPr lang="en-US"/>
        </a:p>
      </dgm:t>
    </dgm:pt>
    <dgm:pt modelId="{FBB7C9FD-0A3B-F84F-A28F-196422AEAF57}" type="sibTrans" cxnId="{5EA9EA96-31E8-B845-AF2D-D71AB91CF351}">
      <dgm:prSet/>
      <dgm:spPr/>
      <dgm:t>
        <a:bodyPr/>
        <a:lstStyle/>
        <a:p>
          <a:endParaRPr lang="en-US"/>
        </a:p>
      </dgm:t>
    </dgm:pt>
    <dgm:pt modelId="{BEBBC55C-4E23-CF48-8FC4-BA0B34D9922F}" type="pres">
      <dgm:prSet presAssocID="{9C473EFF-DB56-864B-8918-66E5B58F0DF8}" presName="linear" presStyleCnt="0">
        <dgm:presLayoutVars>
          <dgm:dir/>
          <dgm:resizeHandles val="exact"/>
        </dgm:presLayoutVars>
      </dgm:prSet>
      <dgm:spPr/>
      <dgm:t>
        <a:bodyPr/>
        <a:lstStyle/>
        <a:p>
          <a:endParaRPr lang="en-US"/>
        </a:p>
      </dgm:t>
    </dgm:pt>
    <dgm:pt modelId="{4806F10A-03C5-464D-9A4A-88A56201026A}" type="pres">
      <dgm:prSet presAssocID="{0BC913AD-9811-D144-8ACE-F92E6B569559}" presName="comp" presStyleCnt="0"/>
      <dgm:spPr/>
    </dgm:pt>
    <dgm:pt modelId="{666063A0-8AFB-474D-828A-715D4F16F0FA}" type="pres">
      <dgm:prSet presAssocID="{0BC913AD-9811-D144-8ACE-F92E6B569559}" presName="box" presStyleLbl="node1" presStyleIdx="0" presStyleCnt="3" custScaleY="104354" custLinFactNeighborX="2193" custLinFactNeighborY="-420"/>
      <dgm:spPr/>
      <dgm:t>
        <a:bodyPr/>
        <a:lstStyle/>
        <a:p>
          <a:endParaRPr lang="en-US"/>
        </a:p>
      </dgm:t>
    </dgm:pt>
    <dgm:pt modelId="{6A9E0045-135D-D241-ABF7-8776C782AC8D}" type="pres">
      <dgm:prSet presAssocID="{0BC913AD-9811-D144-8ACE-F92E6B569559}" presName="img" presStyleLbl="fgImgPlace1" presStyleIdx="0" presStyleCnt="3" custScaleX="98344" custScaleY="110774" custLinFactNeighborX="-15839"/>
      <dgm:spPr>
        <a:blipFill rotWithShape="0">
          <a:blip xmlns:r="http://schemas.openxmlformats.org/officeDocument/2006/relationships" r:embed="rId1"/>
          <a:stretch>
            <a:fillRect/>
          </a:stretch>
        </a:blipFill>
      </dgm:spPr>
      <dgm:t>
        <a:bodyPr/>
        <a:lstStyle/>
        <a:p>
          <a:endParaRPr lang="en-US"/>
        </a:p>
      </dgm:t>
    </dgm:pt>
    <dgm:pt modelId="{D3BBC764-7398-5742-B0C7-D20D7822BB17}" type="pres">
      <dgm:prSet presAssocID="{0BC913AD-9811-D144-8ACE-F92E6B569559}" presName="text" presStyleLbl="node1" presStyleIdx="0" presStyleCnt="3">
        <dgm:presLayoutVars>
          <dgm:bulletEnabled val="1"/>
        </dgm:presLayoutVars>
      </dgm:prSet>
      <dgm:spPr/>
      <dgm:t>
        <a:bodyPr/>
        <a:lstStyle/>
        <a:p>
          <a:endParaRPr lang="en-US"/>
        </a:p>
      </dgm:t>
    </dgm:pt>
    <dgm:pt modelId="{803709B7-3D45-6641-97E7-D5793D98A158}" type="pres">
      <dgm:prSet presAssocID="{7BC46CCE-4A7D-0542-BDF9-E35575730265}" presName="spacer" presStyleCnt="0"/>
      <dgm:spPr/>
    </dgm:pt>
    <dgm:pt modelId="{8437023C-5A19-3E47-BBF7-15C0F839C655}" type="pres">
      <dgm:prSet presAssocID="{2FD16C96-1E43-CD44-989A-947E44B421FD}" presName="comp" presStyleCnt="0"/>
      <dgm:spPr/>
    </dgm:pt>
    <dgm:pt modelId="{FA197984-635B-A348-B5B9-3B11BB148AA5}" type="pres">
      <dgm:prSet presAssocID="{2FD16C96-1E43-CD44-989A-947E44B421FD}" presName="box" presStyleLbl="node1" presStyleIdx="1" presStyleCnt="3" custScaleY="122055" custLinFactNeighborX="-4282" custLinFactNeighborY="6042"/>
      <dgm:spPr/>
      <dgm:t>
        <a:bodyPr/>
        <a:lstStyle/>
        <a:p>
          <a:endParaRPr lang="en-US"/>
        </a:p>
      </dgm:t>
    </dgm:pt>
    <dgm:pt modelId="{80577225-5750-A146-A6FF-10D7ACE5A991}" type="pres">
      <dgm:prSet presAssocID="{2FD16C96-1E43-CD44-989A-947E44B421FD}" presName="img" presStyleLbl="fgImgPlace1" presStyleIdx="1" presStyleCnt="3" custScaleX="207128" custScaleY="141978" custLinFactNeighborX="21409" custLinFactNeighborY="7575"/>
      <dgm:spPr>
        <a:blipFill rotWithShape="0">
          <a:blip xmlns:r="http://schemas.openxmlformats.org/officeDocument/2006/relationships" r:embed="rId2"/>
          <a:stretch>
            <a:fillRect/>
          </a:stretch>
        </a:blipFill>
      </dgm:spPr>
    </dgm:pt>
    <dgm:pt modelId="{31580F30-0742-3141-8451-C66CFB86E886}" type="pres">
      <dgm:prSet presAssocID="{2FD16C96-1E43-CD44-989A-947E44B421FD}" presName="text" presStyleLbl="node1" presStyleIdx="1" presStyleCnt="3">
        <dgm:presLayoutVars>
          <dgm:bulletEnabled val="1"/>
        </dgm:presLayoutVars>
      </dgm:prSet>
      <dgm:spPr/>
      <dgm:t>
        <a:bodyPr/>
        <a:lstStyle/>
        <a:p>
          <a:endParaRPr lang="en-US"/>
        </a:p>
      </dgm:t>
    </dgm:pt>
    <dgm:pt modelId="{AA7E6B39-33C6-4D4A-B9C9-20BF0945A567}" type="pres">
      <dgm:prSet presAssocID="{6BCA1C45-6B60-CE40-9729-3D325F7541E8}" presName="spacer" presStyleCnt="0"/>
      <dgm:spPr/>
    </dgm:pt>
    <dgm:pt modelId="{3F855131-37D3-3540-9078-AEF035869C5E}" type="pres">
      <dgm:prSet presAssocID="{2DE354F9-8564-3A45-A7B7-847F37F72376}" presName="comp" presStyleCnt="0"/>
      <dgm:spPr/>
    </dgm:pt>
    <dgm:pt modelId="{601C55AE-A217-D744-8DC4-A6D53AEE88D1}" type="pres">
      <dgm:prSet presAssocID="{2DE354F9-8564-3A45-A7B7-847F37F72376}" presName="box" presStyleLbl="node1" presStyleIdx="2" presStyleCnt="3" custScaleY="39694"/>
      <dgm:spPr/>
      <dgm:t>
        <a:bodyPr/>
        <a:lstStyle/>
        <a:p>
          <a:endParaRPr lang="en-US"/>
        </a:p>
      </dgm:t>
    </dgm:pt>
    <dgm:pt modelId="{DA0C8A7C-846F-A041-A6C8-FFC9B12FEE33}" type="pres">
      <dgm:prSet presAssocID="{2DE354F9-8564-3A45-A7B7-847F37F72376}" presName="img" presStyleLbl="fgImgPlace1" presStyleIdx="2" presStyleCnt="3" custScaleX="28686" custScaleY="26374"/>
      <dgm:spPr>
        <a:blipFill rotWithShape="0">
          <a:blip xmlns:r="http://schemas.openxmlformats.org/officeDocument/2006/relationships" r:embed="rId3"/>
          <a:stretch>
            <a:fillRect/>
          </a:stretch>
        </a:blipFill>
      </dgm:spPr>
      <dgm:t>
        <a:bodyPr/>
        <a:lstStyle/>
        <a:p>
          <a:endParaRPr lang="en-US"/>
        </a:p>
      </dgm:t>
    </dgm:pt>
    <dgm:pt modelId="{CC73A2C3-0C95-B247-97B2-96F08B7940D5}" type="pres">
      <dgm:prSet presAssocID="{2DE354F9-8564-3A45-A7B7-847F37F72376}" presName="text" presStyleLbl="node1" presStyleIdx="2" presStyleCnt="3">
        <dgm:presLayoutVars>
          <dgm:bulletEnabled val="1"/>
        </dgm:presLayoutVars>
      </dgm:prSet>
      <dgm:spPr/>
      <dgm:t>
        <a:bodyPr/>
        <a:lstStyle/>
        <a:p>
          <a:endParaRPr lang="en-US"/>
        </a:p>
      </dgm:t>
    </dgm:pt>
  </dgm:ptLst>
  <dgm:cxnLst>
    <dgm:cxn modelId="{20B1B91C-EAAA-374E-B19A-1AFEA0752104}" srcId="{9C473EFF-DB56-864B-8918-66E5B58F0DF8}" destId="{0BC913AD-9811-D144-8ACE-F92E6B569559}" srcOrd="0" destOrd="0" parTransId="{8C426972-619B-204E-BC01-61D0E90880B0}" sibTransId="{7BC46CCE-4A7D-0542-BDF9-E35575730265}"/>
    <dgm:cxn modelId="{128B0971-9EDD-E34D-9341-862442341E84}" type="presOf" srcId="{2DE354F9-8564-3A45-A7B7-847F37F72376}" destId="{CC73A2C3-0C95-B247-97B2-96F08B7940D5}" srcOrd="1" destOrd="0" presId="urn:microsoft.com/office/officeart/2005/8/layout/vList4"/>
    <dgm:cxn modelId="{CA7D3873-DDD9-2047-BE6A-3230E6355CC4}" type="presOf" srcId="{2DE354F9-8564-3A45-A7B7-847F37F72376}" destId="{601C55AE-A217-D744-8DC4-A6D53AEE88D1}" srcOrd="0" destOrd="0" presId="urn:microsoft.com/office/officeart/2005/8/layout/vList4"/>
    <dgm:cxn modelId="{BC388EBE-8AEE-B540-ACEC-C7077D2718E6}" srcId="{9C473EFF-DB56-864B-8918-66E5B58F0DF8}" destId="{2FD16C96-1E43-CD44-989A-947E44B421FD}" srcOrd="1" destOrd="0" parTransId="{4587BFF7-F71A-8340-8749-6E0BE606EAF8}" sibTransId="{6BCA1C45-6B60-CE40-9729-3D325F7541E8}"/>
    <dgm:cxn modelId="{89FD5CB6-77C9-1747-9801-2E0482BA9142}" type="presOf" srcId="{0BC913AD-9811-D144-8ACE-F92E6B569559}" destId="{666063A0-8AFB-474D-828A-715D4F16F0FA}" srcOrd="0" destOrd="0" presId="urn:microsoft.com/office/officeart/2005/8/layout/vList4"/>
    <dgm:cxn modelId="{236DE92D-CBE5-1B4A-867B-2A210E3B1596}" type="presOf" srcId="{2FD16C96-1E43-CD44-989A-947E44B421FD}" destId="{FA197984-635B-A348-B5B9-3B11BB148AA5}" srcOrd="0" destOrd="0" presId="urn:microsoft.com/office/officeart/2005/8/layout/vList4"/>
    <dgm:cxn modelId="{5EA9EA96-31E8-B845-AF2D-D71AB91CF351}" srcId="{9C473EFF-DB56-864B-8918-66E5B58F0DF8}" destId="{2DE354F9-8564-3A45-A7B7-847F37F72376}" srcOrd="2" destOrd="0" parTransId="{33986807-778D-E94A-86B4-9F331C1A7680}" sibTransId="{FBB7C9FD-0A3B-F84F-A28F-196422AEAF57}"/>
    <dgm:cxn modelId="{3D3E45C4-95F2-F64D-A4B0-3F24C3D72B66}" type="presOf" srcId="{9C473EFF-DB56-864B-8918-66E5B58F0DF8}" destId="{BEBBC55C-4E23-CF48-8FC4-BA0B34D9922F}" srcOrd="0" destOrd="0" presId="urn:microsoft.com/office/officeart/2005/8/layout/vList4"/>
    <dgm:cxn modelId="{09979071-5348-6A4E-B8BE-90FA46B2994A}" type="presOf" srcId="{2FD16C96-1E43-CD44-989A-947E44B421FD}" destId="{31580F30-0742-3141-8451-C66CFB86E886}" srcOrd="1" destOrd="0" presId="urn:microsoft.com/office/officeart/2005/8/layout/vList4"/>
    <dgm:cxn modelId="{FE813C35-2663-C242-91DC-93EE76EBED8D}" type="presOf" srcId="{0BC913AD-9811-D144-8ACE-F92E6B569559}" destId="{D3BBC764-7398-5742-B0C7-D20D7822BB17}" srcOrd="1" destOrd="0" presId="urn:microsoft.com/office/officeart/2005/8/layout/vList4"/>
    <dgm:cxn modelId="{36FF4EEA-0675-D04D-96F1-8CB9327261E4}" type="presParOf" srcId="{BEBBC55C-4E23-CF48-8FC4-BA0B34D9922F}" destId="{4806F10A-03C5-464D-9A4A-88A56201026A}" srcOrd="0" destOrd="0" presId="urn:microsoft.com/office/officeart/2005/8/layout/vList4"/>
    <dgm:cxn modelId="{9E03527B-27B8-DE4A-99D2-16056FF572B2}" type="presParOf" srcId="{4806F10A-03C5-464D-9A4A-88A56201026A}" destId="{666063A0-8AFB-474D-828A-715D4F16F0FA}" srcOrd="0" destOrd="0" presId="urn:microsoft.com/office/officeart/2005/8/layout/vList4"/>
    <dgm:cxn modelId="{3D6FD7F4-8001-3D41-B27E-C94C97D1C780}" type="presParOf" srcId="{4806F10A-03C5-464D-9A4A-88A56201026A}" destId="{6A9E0045-135D-D241-ABF7-8776C782AC8D}" srcOrd="1" destOrd="0" presId="urn:microsoft.com/office/officeart/2005/8/layout/vList4"/>
    <dgm:cxn modelId="{724C561E-6DB3-DC4C-AA7A-C8F92FE8BE15}" type="presParOf" srcId="{4806F10A-03C5-464D-9A4A-88A56201026A}" destId="{D3BBC764-7398-5742-B0C7-D20D7822BB17}" srcOrd="2" destOrd="0" presId="urn:microsoft.com/office/officeart/2005/8/layout/vList4"/>
    <dgm:cxn modelId="{C988DF26-91D0-7D4B-96E2-D47003EF7490}" type="presParOf" srcId="{BEBBC55C-4E23-CF48-8FC4-BA0B34D9922F}" destId="{803709B7-3D45-6641-97E7-D5793D98A158}" srcOrd="1" destOrd="0" presId="urn:microsoft.com/office/officeart/2005/8/layout/vList4"/>
    <dgm:cxn modelId="{7D177A91-5896-314D-B2C3-51F4BC8F2875}" type="presParOf" srcId="{BEBBC55C-4E23-CF48-8FC4-BA0B34D9922F}" destId="{8437023C-5A19-3E47-BBF7-15C0F839C655}" srcOrd="2" destOrd="0" presId="urn:microsoft.com/office/officeart/2005/8/layout/vList4"/>
    <dgm:cxn modelId="{15F78E89-C1ED-094C-8A74-239EDAC64DB7}" type="presParOf" srcId="{8437023C-5A19-3E47-BBF7-15C0F839C655}" destId="{FA197984-635B-A348-B5B9-3B11BB148AA5}" srcOrd="0" destOrd="0" presId="urn:microsoft.com/office/officeart/2005/8/layout/vList4"/>
    <dgm:cxn modelId="{C67E2CEE-DB46-6B4F-89F6-D1643B40B8D3}" type="presParOf" srcId="{8437023C-5A19-3E47-BBF7-15C0F839C655}" destId="{80577225-5750-A146-A6FF-10D7ACE5A991}" srcOrd="1" destOrd="0" presId="urn:microsoft.com/office/officeart/2005/8/layout/vList4"/>
    <dgm:cxn modelId="{676A1964-7244-4846-A01D-23A44869BDE6}" type="presParOf" srcId="{8437023C-5A19-3E47-BBF7-15C0F839C655}" destId="{31580F30-0742-3141-8451-C66CFB86E886}" srcOrd="2" destOrd="0" presId="urn:microsoft.com/office/officeart/2005/8/layout/vList4"/>
    <dgm:cxn modelId="{91CB4A91-8698-0E4B-91CD-E18D12545DDD}" type="presParOf" srcId="{BEBBC55C-4E23-CF48-8FC4-BA0B34D9922F}" destId="{AA7E6B39-33C6-4D4A-B9C9-20BF0945A567}" srcOrd="3" destOrd="0" presId="urn:microsoft.com/office/officeart/2005/8/layout/vList4"/>
    <dgm:cxn modelId="{12F822DC-2836-CE46-BE2A-FD12FE2102C7}" type="presParOf" srcId="{BEBBC55C-4E23-CF48-8FC4-BA0B34D9922F}" destId="{3F855131-37D3-3540-9078-AEF035869C5E}" srcOrd="4" destOrd="0" presId="urn:microsoft.com/office/officeart/2005/8/layout/vList4"/>
    <dgm:cxn modelId="{B332DCC5-9103-0F48-A48C-9BD300624894}" type="presParOf" srcId="{3F855131-37D3-3540-9078-AEF035869C5E}" destId="{601C55AE-A217-D744-8DC4-A6D53AEE88D1}" srcOrd="0" destOrd="0" presId="urn:microsoft.com/office/officeart/2005/8/layout/vList4"/>
    <dgm:cxn modelId="{3A0AC7B8-0B27-2244-A5C9-6F4B2EC56C67}" type="presParOf" srcId="{3F855131-37D3-3540-9078-AEF035869C5E}" destId="{DA0C8A7C-846F-A041-A6C8-FFC9B12FEE33}" srcOrd="1" destOrd="0" presId="urn:microsoft.com/office/officeart/2005/8/layout/vList4"/>
    <dgm:cxn modelId="{5F0AAA23-F839-8B4C-B1C2-608CB4BE1E29}" type="presParOf" srcId="{3F855131-37D3-3540-9078-AEF035869C5E}" destId="{CC73A2C3-0C95-B247-97B2-96F08B7940D5}"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73EFF-DB56-864B-8918-66E5B58F0DF8}"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en-US"/>
        </a:p>
      </dgm:t>
    </dgm:pt>
    <dgm:pt modelId="{0BC913AD-9811-D144-8ACE-F92E6B569559}">
      <dgm:prSet custT="1"/>
      <dgm:spPr>
        <a:solidFill>
          <a:srgbClr val="C0F6FF">
            <a:alpha val="20000"/>
          </a:srgbClr>
        </a:solidFill>
      </dgm:spPr>
      <dgm:t>
        <a:bodyPr/>
        <a:lstStyle/>
        <a:p>
          <a:pPr marL="0" indent="2228850" algn="l" rtl="0"/>
          <a:endParaRPr lang="en-US" sz="1600" dirty="0"/>
        </a:p>
      </dgm:t>
    </dgm:pt>
    <dgm:pt modelId="{8C426972-619B-204E-BC01-61D0E90880B0}" type="parTrans" cxnId="{20B1B91C-EAAA-374E-B19A-1AFEA0752104}">
      <dgm:prSet/>
      <dgm:spPr/>
      <dgm:t>
        <a:bodyPr/>
        <a:lstStyle/>
        <a:p>
          <a:endParaRPr lang="en-US"/>
        </a:p>
      </dgm:t>
    </dgm:pt>
    <dgm:pt modelId="{7BC46CCE-4A7D-0542-BDF9-E35575730265}" type="sibTrans" cxnId="{20B1B91C-EAAA-374E-B19A-1AFEA0752104}">
      <dgm:prSet/>
      <dgm:spPr/>
      <dgm:t>
        <a:bodyPr/>
        <a:lstStyle/>
        <a:p>
          <a:endParaRPr lang="en-US"/>
        </a:p>
      </dgm:t>
    </dgm:pt>
    <dgm:pt modelId="{BEBBC55C-4E23-CF48-8FC4-BA0B34D9922F}" type="pres">
      <dgm:prSet presAssocID="{9C473EFF-DB56-864B-8918-66E5B58F0DF8}" presName="linear" presStyleCnt="0">
        <dgm:presLayoutVars>
          <dgm:dir/>
          <dgm:resizeHandles val="exact"/>
        </dgm:presLayoutVars>
      </dgm:prSet>
      <dgm:spPr/>
      <dgm:t>
        <a:bodyPr/>
        <a:lstStyle/>
        <a:p>
          <a:endParaRPr lang="en-US"/>
        </a:p>
      </dgm:t>
    </dgm:pt>
    <dgm:pt modelId="{4806F10A-03C5-464D-9A4A-88A56201026A}" type="pres">
      <dgm:prSet presAssocID="{0BC913AD-9811-D144-8ACE-F92E6B569559}" presName="comp" presStyleCnt="0"/>
      <dgm:spPr/>
    </dgm:pt>
    <dgm:pt modelId="{666063A0-8AFB-474D-828A-715D4F16F0FA}" type="pres">
      <dgm:prSet presAssocID="{0BC913AD-9811-D144-8ACE-F92E6B569559}" presName="box" presStyleLbl="node1" presStyleIdx="0" presStyleCnt="1" custScaleY="104354" custLinFactNeighborX="-8543" custLinFactNeighborY="-509"/>
      <dgm:spPr/>
      <dgm:t>
        <a:bodyPr/>
        <a:lstStyle/>
        <a:p>
          <a:endParaRPr lang="en-US"/>
        </a:p>
      </dgm:t>
    </dgm:pt>
    <dgm:pt modelId="{6A9E0045-135D-D241-ABF7-8776C782AC8D}" type="pres">
      <dgm:prSet presAssocID="{0BC913AD-9811-D144-8ACE-F92E6B569559}" presName="img" presStyleLbl="fgImgPlace1" presStyleIdx="0" presStyleCnt="1" custFlipVert="1" custScaleX="90032" custScaleY="42698" custLinFactNeighborX="-27220" custLinFactNeighborY="-42918"/>
      <dgm:spPr>
        <a:blipFill rotWithShape="0">
          <a:blip xmlns:r="http://schemas.openxmlformats.org/officeDocument/2006/relationships" r:embed="rId1"/>
          <a:stretch>
            <a:fillRect/>
          </a:stretch>
        </a:blipFill>
      </dgm:spPr>
      <dgm:t>
        <a:bodyPr/>
        <a:lstStyle/>
        <a:p>
          <a:endParaRPr lang="en-US"/>
        </a:p>
      </dgm:t>
    </dgm:pt>
    <dgm:pt modelId="{D3BBC764-7398-5742-B0C7-D20D7822BB17}" type="pres">
      <dgm:prSet presAssocID="{0BC913AD-9811-D144-8ACE-F92E6B569559}" presName="text" presStyleLbl="node1" presStyleIdx="0" presStyleCnt="1">
        <dgm:presLayoutVars>
          <dgm:bulletEnabled val="1"/>
        </dgm:presLayoutVars>
      </dgm:prSet>
      <dgm:spPr/>
      <dgm:t>
        <a:bodyPr/>
        <a:lstStyle/>
        <a:p>
          <a:endParaRPr lang="en-US"/>
        </a:p>
      </dgm:t>
    </dgm:pt>
  </dgm:ptLst>
  <dgm:cxnLst>
    <dgm:cxn modelId="{20B1B91C-EAAA-374E-B19A-1AFEA0752104}" srcId="{9C473EFF-DB56-864B-8918-66E5B58F0DF8}" destId="{0BC913AD-9811-D144-8ACE-F92E6B569559}" srcOrd="0" destOrd="0" parTransId="{8C426972-619B-204E-BC01-61D0E90880B0}" sibTransId="{7BC46CCE-4A7D-0542-BDF9-E35575730265}"/>
    <dgm:cxn modelId="{9376C42D-8A94-634C-95B0-FC17C1DE87BD}" type="presOf" srcId="{0BC913AD-9811-D144-8ACE-F92E6B569559}" destId="{D3BBC764-7398-5742-B0C7-D20D7822BB17}" srcOrd="1" destOrd="0" presId="urn:microsoft.com/office/officeart/2005/8/layout/vList4"/>
    <dgm:cxn modelId="{3F0B6BBB-317E-1140-9959-49939DCA1901}" type="presOf" srcId="{9C473EFF-DB56-864B-8918-66E5B58F0DF8}" destId="{BEBBC55C-4E23-CF48-8FC4-BA0B34D9922F}" srcOrd="0" destOrd="0" presId="urn:microsoft.com/office/officeart/2005/8/layout/vList4"/>
    <dgm:cxn modelId="{45E8C913-2279-874E-9931-A5CC8B3A260F}" type="presOf" srcId="{0BC913AD-9811-D144-8ACE-F92E6B569559}" destId="{666063A0-8AFB-474D-828A-715D4F16F0FA}" srcOrd="0" destOrd="0" presId="urn:microsoft.com/office/officeart/2005/8/layout/vList4"/>
    <dgm:cxn modelId="{BE798534-BD9D-7C4F-93DC-56DF742DD8F9}" type="presParOf" srcId="{BEBBC55C-4E23-CF48-8FC4-BA0B34D9922F}" destId="{4806F10A-03C5-464D-9A4A-88A56201026A}" srcOrd="0" destOrd="0" presId="urn:microsoft.com/office/officeart/2005/8/layout/vList4"/>
    <dgm:cxn modelId="{16E04D6D-DF28-6943-9E95-DDBFDF95DE27}" type="presParOf" srcId="{4806F10A-03C5-464D-9A4A-88A56201026A}" destId="{666063A0-8AFB-474D-828A-715D4F16F0FA}" srcOrd="0" destOrd="0" presId="urn:microsoft.com/office/officeart/2005/8/layout/vList4"/>
    <dgm:cxn modelId="{031B10C7-1915-B649-A8F2-A4F0475AED1E}" type="presParOf" srcId="{4806F10A-03C5-464D-9A4A-88A56201026A}" destId="{6A9E0045-135D-D241-ABF7-8776C782AC8D}" srcOrd="1" destOrd="0" presId="urn:microsoft.com/office/officeart/2005/8/layout/vList4"/>
    <dgm:cxn modelId="{F167169C-6829-0046-B295-1CDA0B7A7201}" type="presParOf" srcId="{4806F10A-03C5-464D-9A4A-88A56201026A}" destId="{D3BBC764-7398-5742-B0C7-D20D7822BB17}"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6063A0-8AFB-474D-828A-715D4F16F0FA}">
      <dsp:nvSpPr>
        <dsp:cNvPr id="0" name=""/>
        <dsp:cNvSpPr/>
      </dsp:nvSpPr>
      <dsp:spPr>
        <a:xfrm>
          <a:off x="0" y="0"/>
          <a:ext cx="8993909" cy="1990823"/>
        </a:xfrm>
        <a:prstGeom prst="roundRect">
          <a:avLst>
            <a:gd name="adj" fmla="val 10000"/>
          </a:avLst>
        </a:prstGeom>
        <a:solidFill>
          <a:srgbClr val="C0F6FF">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1882775" algn="l" defTabSz="889000" rtl="0">
            <a:lnSpc>
              <a:spcPct val="90000"/>
            </a:lnSpc>
            <a:spcBef>
              <a:spcPct val="0"/>
            </a:spcBef>
            <a:spcAft>
              <a:spcPct val="35000"/>
            </a:spcAft>
          </a:pPr>
          <a:r>
            <a:rPr lang="en-US" sz="2000" b="0" i="0" kern="1200" dirty="0" smtClean="0">
              <a:solidFill>
                <a:srgbClr val="000090"/>
              </a:solidFill>
              <a:latin typeface="Tahoma"/>
            </a:rPr>
            <a:t>New </a:t>
          </a:r>
          <a:r>
            <a:rPr lang="en-US" sz="2000" b="0" i="0" kern="1200" dirty="0" smtClean="0">
              <a:solidFill>
                <a:srgbClr val="000090"/>
              </a:solidFill>
              <a:latin typeface="Symbol"/>
            </a:rPr>
            <a:t>b</a:t>
          </a:r>
          <a:r>
            <a:rPr lang="en-US" sz="2000" b="0" i="0" kern="1200" dirty="0" smtClean="0">
              <a:solidFill>
                <a:srgbClr val="000090"/>
              </a:solidFill>
              <a:latin typeface="Tahoma"/>
            </a:rPr>
            <a:t>*=5 cm IR design of the eRHIC:</a:t>
          </a:r>
        </a:p>
        <a:p>
          <a:pPr marL="0" lvl="0" indent="1882775" algn="l" defTabSz="889000" rtl="0">
            <a:lnSpc>
              <a:spcPct val="90000"/>
            </a:lnSpc>
            <a:spcBef>
              <a:spcPct val="0"/>
            </a:spcBef>
            <a:spcAft>
              <a:spcPct val="35000"/>
            </a:spcAft>
          </a:pPr>
          <a:r>
            <a:rPr lang="en-US" sz="1600" kern="1200" dirty="0" smtClean="0">
              <a:solidFill>
                <a:srgbClr val="000090"/>
              </a:solidFill>
              <a:latin typeface="Tahoma"/>
            </a:rPr>
            <a:t>- Arcs and linacs in the RHIC existing tunnel.</a:t>
          </a:r>
        </a:p>
        <a:p>
          <a:pPr marL="1882775" lvl="0" indent="0" algn="l" defTabSz="889000" rtl="0">
            <a:lnSpc>
              <a:spcPct val="90000"/>
            </a:lnSpc>
            <a:spcBef>
              <a:spcPct val="0"/>
            </a:spcBef>
            <a:spcAft>
              <a:spcPct val="35000"/>
            </a:spcAft>
          </a:pPr>
          <a:r>
            <a:rPr lang="en-US" sz="1600" kern="1200" dirty="0" smtClean="0">
              <a:solidFill>
                <a:srgbClr val="000090"/>
              </a:solidFill>
              <a:latin typeface="Tahoma"/>
            </a:rPr>
            <a:t>- Interaction regions: Wide angle acceptance and the high luminosity IR with </a:t>
          </a:r>
          <a:r>
            <a:rPr lang="en-US" sz="1600" kern="1200" dirty="0" smtClean="0">
              <a:solidFill>
                <a:srgbClr val="000090"/>
              </a:solidFill>
              <a:latin typeface="Symbol"/>
            </a:rPr>
            <a:t>b</a:t>
          </a:r>
          <a:r>
            <a:rPr lang="en-US" sz="1600" kern="1200" baseline="30000" dirty="0" smtClean="0">
              <a:solidFill>
                <a:srgbClr val="000090"/>
              </a:solidFill>
              <a:latin typeface="Tahoma"/>
            </a:rPr>
            <a:t>*</a:t>
          </a:r>
          <a:r>
            <a:rPr lang="en-US" sz="1600" kern="1200" dirty="0" smtClean="0">
              <a:solidFill>
                <a:srgbClr val="000090"/>
              </a:solidFill>
              <a:latin typeface="Tahoma"/>
            </a:rPr>
            <a:t>=5 cm.</a:t>
          </a:r>
          <a:endParaRPr lang="en-US" sz="1600" kern="1200" dirty="0"/>
        </a:p>
      </dsp:txBody>
      <dsp:txXfrm>
        <a:off x="1989557" y="0"/>
        <a:ext cx="7004351" cy="1990823"/>
      </dsp:txXfrm>
    </dsp:sp>
    <dsp:sp modelId="{6A9E0045-135D-D241-ABF7-8776C782AC8D}">
      <dsp:nvSpPr>
        <dsp:cNvPr id="0" name=""/>
        <dsp:cNvSpPr/>
      </dsp:nvSpPr>
      <dsp:spPr>
        <a:xfrm>
          <a:off x="0" y="150091"/>
          <a:ext cx="1768993" cy="1690641"/>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A197984-635B-A348-B5B9-3B11BB148AA5}">
      <dsp:nvSpPr>
        <dsp:cNvPr id="0" name=""/>
        <dsp:cNvSpPr/>
      </dsp:nvSpPr>
      <dsp:spPr>
        <a:xfrm>
          <a:off x="1242" y="2296866"/>
          <a:ext cx="8993909" cy="2328516"/>
        </a:xfrm>
        <a:prstGeom prst="roundRect">
          <a:avLst>
            <a:gd name="adj" fmla="val 10000"/>
          </a:avLst>
        </a:prstGeom>
        <a:solidFill>
          <a:srgbClr val="C0F6FF">
            <a:alpha val="18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1481138" lvl="0" indent="346075" algn="l" defTabSz="889000" rtl="0">
            <a:lnSpc>
              <a:spcPct val="90000"/>
            </a:lnSpc>
            <a:spcBef>
              <a:spcPct val="0"/>
            </a:spcBef>
            <a:spcAft>
              <a:spcPct val="35000"/>
            </a:spcAft>
          </a:pPr>
          <a:r>
            <a:rPr lang="en-US" sz="2000" b="0" i="0" kern="1200" dirty="0" smtClean="0">
              <a:solidFill>
                <a:srgbClr val="000090"/>
              </a:solidFill>
              <a:latin typeface="Tahoma"/>
            </a:rPr>
            <a:t>Lattice design of the MeRHIC:</a:t>
          </a:r>
        </a:p>
        <a:p>
          <a:pPr marL="1481138" lvl="0" indent="346075" algn="l" defTabSz="889000" rtl="0">
            <a:lnSpc>
              <a:spcPct val="90000"/>
            </a:lnSpc>
            <a:spcBef>
              <a:spcPct val="0"/>
            </a:spcBef>
            <a:spcAft>
              <a:spcPct val="35000"/>
            </a:spcAft>
          </a:pPr>
          <a:r>
            <a:rPr lang="en-US" sz="1600" kern="1200" dirty="0" smtClean="0">
              <a:solidFill>
                <a:srgbClr val="000090"/>
              </a:solidFill>
              <a:latin typeface="Tahoma"/>
            </a:rPr>
            <a:t>- RHIC modification – Steven Tepikian</a:t>
          </a:r>
        </a:p>
        <a:p>
          <a:pPr marL="1481138" lvl="0" indent="346075" algn="l" defTabSz="889000" rtl="0">
            <a:lnSpc>
              <a:spcPct val="90000"/>
            </a:lnSpc>
            <a:spcBef>
              <a:spcPct val="0"/>
            </a:spcBef>
            <a:spcAft>
              <a:spcPct val="35000"/>
            </a:spcAft>
          </a:pPr>
          <a:r>
            <a:rPr lang="en-US" sz="1600" kern="1200" dirty="0" smtClean="0">
              <a:solidFill>
                <a:srgbClr val="000090"/>
              </a:solidFill>
              <a:latin typeface="Tahoma"/>
            </a:rPr>
            <a:t>- Lattice of the Energy recovery linac– Eduard Pozdeyev</a:t>
          </a:r>
        </a:p>
        <a:p>
          <a:pPr marL="1481138" lvl="0" indent="346075" algn="l" defTabSz="889000" rtl="0">
            <a:lnSpc>
              <a:spcPct val="90000"/>
            </a:lnSpc>
            <a:spcBef>
              <a:spcPct val="0"/>
            </a:spcBef>
            <a:spcAft>
              <a:spcPct val="35000"/>
            </a:spcAft>
          </a:pPr>
          <a:r>
            <a:rPr lang="en-US" sz="1600" kern="1200" dirty="0" smtClean="0">
              <a:solidFill>
                <a:srgbClr val="000090"/>
              </a:solidFill>
              <a:latin typeface="Tahoma"/>
            </a:rPr>
            <a:t>- Asynchronous arcs – Dmitri Kayran, Dejan Trbojevic</a:t>
          </a:r>
        </a:p>
        <a:p>
          <a:pPr marL="1481138" lvl="0" indent="346075" algn="l" defTabSz="889000" rtl="0">
            <a:lnSpc>
              <a:spcPct val="90000"/>
            </a:lnSpc>
            <a:spcBef>
              <a:spcPct val="0"/>
            </a:spcBef>
            <a:spcAft>
              <a:spcPct val="35000"/>
            </a:spcAft>
          </a:pPr>
          <a:r>
            <a:rPr lang="en-US" sz="1600" kern="1200" dirty="0" smtClean="0">
              <a:solidFill>
                <a:srgbClr val="000090"/>
              </a:solidFill>
              <a:latin typeface="Tahoma"/>
            </a:rPr>
            <a:t>- Vertical splitters – Nicholaus Tsoupas</a:t>
          </a:r>
        </a:p>
        <a:p>
          <a:pPr marL="1481138" lvl="0" indent="346075" algn="l" defTabSz="889000" rtl="0">
            <a:lnSpc>
              <a:spcPct val="90000"/>
            </a:lnSpc>
            <a:spcBef>
              <a:spcPct val="0"/>
            </a:spcBef>
            <a:spcAft>
              <a:spcPct val="35000"/>
            </a:spcAft>
          </a:pPr>
          <a:r>
            <a:rPr lang="en-US" sz="1600" kern="1200" dirty="0" smtClean="0">
              <a:solidFill>
                <a:srgbClr val="000090"/>
              </a:solidFill>
              <a:latin typeface="Tahoma"/>
            </a:rPr>
            <a:t>- IP and detector protection  J. Beebe-Wang</a:t>
          </a:r>
          <a:endParaRPr lang="en-US" sz="1600" b="0" i="0" kern="1200" dirty="0">
            <a:solidFill>
              <a:srgbClr val="000090"/>
            </a:solidFill>
            <a:latin typeface="Tahoma"/>
          </a:endParaRPr>
        </a:p>
      </dsp:txBody>
      <dsp:txXfrm>
        <a:off x="1990800" y="2296866"/>
        <a:ext cx="7004351" cy="2328516"/>
      </dsp:txXfrm>
    </dsp:sp>
    <dsp:sp modelId="{80577225-5750-A146-A6FF-10D7ACE5A991}">
      <dsp:nvSpPr>
        <dsp:cNvPr id="0" name=""/>
        <dsp:cNvSpPr/>
      </dsp:nvSpPr>
      <dsp:spPr>
        <a:xfrm>
          <a:off x="-1260" y="2378028"/>
          <a:ext cx="3725780" cy="2166879"/>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01C55AE-A217-D744-8DC4-A6D53AEE88D1}">
      <dsp:nvSpPr>
        <dsp:cNvPr id="0" name=""/>
        <dsp:cNvSpPr/>
      </dsp:nvSpPr>
      <dsp:spPr>
        <a:xfrm>
          <a:off x="0" y="4700891"/>
          <a:ext cx="8993909" cy="757266"/>
        </a:xfrm>
        <a:prstGeom prst="roundRect">
          <a:avLst>
            <a:gd name="adj" fmla="val 10000"/>
          </a:avLst>
        </a:prstGeom>
        <a:solidFill>
          <a:srgbClr val="C0F6FF">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171700" lvl="0" indent="-288925" algn="l" defTabSz="889000">
            <a:lnSpc>
              <a:spcPct val="90000"/>
            </a:lnSpc>
            <a:spcBef>
              <a:spcPct val="0"/>
            </a:spcBef>
            <a:spcAft>
              <a:spcPct val="35000"/>
            </a:spcAft>
          </a:pPr>
          <a:r>
            <a:rPr lang="en-US" sz="2000" b="0" i="0" kern="1200" dirty="0" smtClean="0">
              <a:solidFill>
                <a:srgbClr val="000090"/>
              </a:solidFill>
              <a:latin typeface="Tahoma"/>
            </a:rPr>
            <a:t>Summary and plan.</a:t>
          </a:r>
          <a:endParaRPr lang="en-US" sz="6500" kern="1200" dirty="0"/>
        </a:p>
      </dsp:txBody>
      <dsp:txXfrm>
        <a:off x="1989557" y="4700891"/>
        <a:ext cx="7004351" cy="757266"/>
      </dsp:txXfrm>
    </dsp:sp>
    <dsp:sp modelId="{DA0C8A7C-846F-A041-A6C8-FFC9B12FEE33}">
      <dsp:nvSpPr>
        <dsp:cNvPr id="0" name=""/>
        <dsp:cNvSpPr/>
      </dsp:nvSpPr>
      <dsp:spPr>
        <a:xfrm>
          <a:off x="832167" y="4878263"/>
          <a:ext cx="515998" cy="402522"/>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6063A0-8AFB-474D-828A-715D4F16F0FA}">
      <dsp:nvSpPr>
        <dsp:cNvPr id="0" name=""/>
        <dsp:cNvSpPr/>
      </dsp:nvSpPr>
      <dsp:spPr>
        <a:xfrm>
          <a:off x="0" y="0"/>
          <a:ext cx="8982364" cy="4851193"/>
        </a:xfrm>
        <a:prstGeom prst="roundRect">
          <a:avLst>
            <a:gd name="adj" fmla="val 10000"/>
          </a:avLst>
        </a:prstGeom>
        <a:solidFill>
          <a:srgbClr val="C0F6FF">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2228850" algn="l" defTabSz="711200" rtl="0">
            <a:lnSpc>
              <a:spcPct val="90000"/>
            </a:lnSpc>
            <a:spcBef>
              <a:spcPct val="0"/>
            </a:spcBef>
            <a:spcAft>
              <a:spcPct val="35000"/>
            </a:spcAft>
          </a:pPr>
          <a:endParaRPr lang="en-US" sz="1600" kern="1200" dirty="0"/>
        </a:p>
      </dsp:txBody>
      <dsp:txXfrm>
        <a:off x="2261351" y="0"/>
        <a:ext cx="6721012" cy="4851193"/>
      </dsp:txXfrm>
    </dsp:sp>
    <dsp:sp modelId="{6A9E0045-135D-D241-ABF7-8776C782AC8D}">
      <dsp:nvSpPr>
        <dsp:cNvPr id="0" name=""/>
        <dsp:cNvSpPr/>
      </dsp:nvSpPr>
      <dsp:spPr>
        <a:xfrm flipV="1">
          <a:off x="65414" y="35488"/>
          <a:ext cx="1617400" cy="158795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84938" y="8897938"/>
            <a:ext cx="406400" cy="273050"/>
          </a:xfrm>
          <a:prstGeom prst="rect">
            <a:avLst/>
          </a:prstGeom>
          <a:noFill/>
          <a:ln w="12699">
            <a:noFill/>
            <a:miter lim="800000"/>
            <a:headEnd/>
            <a:tailEnd/>
          </a:ln>
          <a:effectLst/>
        </p:spPr>
        <p:txBody>
          <a:bodyPr wrap="none" lIns="124294" tIns="60512" rIns="124294" bIns="60512" anchor="ctr">
            <a:spAutoFit/>
          </a:bodyPr>
          <a:lstStyle/>
          <a:p>
            <a:pPr algn="r" defTabSz="1252538" eaLnBrk="0" hangingPunct="0">
              <a:defRPr/>
            </a:pPr>
            <a:fld id="{FFEB8D82-571D-4E97-96C8-12C9976F208D}" type="slidenum">
              <a:rPr lang="en-US" sz="1000">
                <a:latin typeface="Arial Unicode MS" pitchFamily="-106" charset="0"/>
              </a:rPr>
              <a:pPr algn="r" defTabSz="1252538" eaLnBrk="0" hangingPunct="0">
                <a:defRPr/>
              </a:pPr>
              <a:t>‹#›</a:t>
            </a:fld>
            <a:endParaRPr lang="en-US" sz="1000">
              <a:latin typeface="Arial Unicode MS" pitchFamily="-106" charset="0"/>
            </a:endParaRP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410075"/>
            <a:ext cx="5083175" cy="4176713"/>
          </a:xfrm>
          <a:prstGeom prst="rect">
            <a:avLst/>
          </a:prstGeom>
          <a:noFill/>
          <a:ln w="12699">
            <a:noFill/>
            <a:miter lim="800000"/>
            <a:headEnd/>
            <a:tailEnd/>
          </a:ln>
          <a:effectLst/>
        </p:spPr>
        <p:txBody>
          <a:bodyPr vert="horz" wrap="square" lIns="124294" tIns="60512" rIns="124294" bIns="60512"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3" name="Rectangle 3"/>
          <p:cNvSpPr>
            <a:spLocks noGrp="1" noRot="1" noChangeAspect="1" noChangeArrowheads="1" noTextEdit="1"/>
          </p:cNvSpPr>
          <p:nvPr>
            <p:ph type="sldImg" idx="2"/>
          </p:nvPr>
        </p:nvSpPr>
        <p:spPr bwMode="auto">
          <a:xfrm>
            <a:off x="1155700" y="701675"/>
            <a:ext cx="4627563" cy="3470275"/>
          </a:xfrm>
          <a:prstGeom prst="rect">
            <a:avLst/>
          </a:prstGeom>
          <a:noFill/>
          <a:ln w="12699">
            <a:solidFill>
              <a:schemeClr val="tx1"/>
            </a:solidFill>
            <a:miter lim="800000"/>
            <a:headEnd/>
            <a:tailEnd/>
          </a:ln>
        </p:spPr>
      </p:sp>
      <p:sp>
        <p:nvSpPr>
          <p:cNvPr id="2052" name="Rectangle 4"/>
          <p:cNvSpPr>
            <a:spLocks noChangeArrowheads="1"/>
          </p:cNvSpPr>
          <p:nvPr/>
        </p:nvSpPr>
        <p:spPr bwMode="auto">
          <a:xfrm>
            <a:off x="6334125" y="8816975"/>
            <a:ext cx="557213" cy="436563"/>
          </a:xfrm>
          <a:prstGeom prst="rect">
            <a:avLst/>
          </a:prstGeom>
          <a:noFill/>
          <a:ln w="12699">
            <a:noFill/>
            <a:miter lim="800000"/>
            <a:headEnd/>
            <a:tailEnd/>
          </a:ln>
          <a:effectLst/>
        </p:spPr>
        <p:txBody>
          <a:bodyPr wrap="none" lIns="124294" tIns="60512" rIns="124294" bIns="60512" anchor="ctr">
            <a:spAutoFit/>
          </a:bodyPr>
          <a:lstStyle/>
          <a:p>
            <a:pPr algn="r" defTabSz="1252538" eaLnBrk="0" hangingPunct="0">
              <a:defRPr/>
            </a:pPr>
            <a:fld id="{018C31CD-8BB4-44C4-8B58-54B262137182}" type="slidenum">
              <a:rPr lang="en-US" sz="2000">
                <a:latin typeface="Arial Unicode MS" pitchFamily="-106" charset="0"/>
              </a:rPr>
              <a:pPr algn="r" defTabSz="1252538" eaLnBrk="0" hangingPunct="0">
                <a:defRPr/>
              </a:pPr>
              <a:t>‹#›</a:t>
            </a:fld>
            <a:endParaRPr lang="en-US" sz="2000">
              <a:latin typeface="Arial Unicode MS" pitchFamily="-106" charset="0"/>
            </a:endParaRPr>
          </a:p>
        </p:txBody>
      </p:sp>
    </p:spTree>
  </p:cSld>
  <p:clrMap bg1="lt1" tx1="dk1" bg2="lt2" tx2="dk2" accent1="accent1" accent2="accent2" accent3="accent3" accent4="accent4" accent5="accent5" accent6="accent6" hlink="hlink" folHlink="folHlink"/>
  <p:hf hdr="0" dt="0"/>
  <p:notesStyle>
    <a:lvl1pPr algn="l" defTabSz="1216025" rtl="0" eaLnBrk="0" fontAlgn="base" hangingPunct="0">
      <a:spcBef>
        <a:spcPct val="30000"/>
      </a:spcBef>
      <a:spcAft>
        <a:spcPct val="0"/>
      </a:spcAft>
      <a:defRPr sz="1600" kern="1200">
        <a:solidFill>
          <a:schemeClr val="tx1"/>
        </a:solidFill>
        <a:latin typeface="Arial Unicode MS" charset="0"/>
        <a:ea typeface="ＭＳ Ｐゴシック" charset="-128"/>
        <a:cs typeface="ＭＳ Ｐゴシック" charset="-128"/>
      </a:defRPr>
    </a:lvl1pPr>
    <a:lvl2pPr marL="608013" algn="l" defTabSz="1216025" rtl="0" eaLnBrk="0" fontAlgn="base" hangingPunct="0">
      <a:spcBef>
        <a:spcPct val="30000"/>
      </a:spcBef>
      <a:spcAft>
        <a:spcPct val="0"/>
      </a:spcAft>
      <a:defRPr sz="1600" kern="1200">
        <a:solidFill>
          <a:schemeClr val="tx1"/>
        </a:solidFill>
        <a:latin typeface="Arial Unicode MS" charset="0"/>
        <a:ea typeface="ＭＳ Ｐゴシック" charset="-128"/>
        <a:cs typeface="+mn-cs"/>
      </a:defRPr>
    </a:lvl2pPr>
    <a:lvl3pPr marL="1216025" algn="l" defTabSz="1216025" rtl="0" eaLnBrk="0" fontAlgn="base" hangingPunct="0">
      <a:spcBef>
        <a:spcPct val="30000"/>
      </a:spcBef>
      <a:spcAft>
        <a:spcPct val="0"/>
      </a:spcAft>
      <a:defRPr sz="1600" kern="1200">
        <a:solidFill>
          <a:schemeClr val="tx1"/>
        </a:solidFill>
        <a:latin typeface="Arial Unicode MS" charset="0"/>
        <a:ea typeface="ＭＳ Ｐゴシック" charset="-128"/>
        <a:cs typeface="+mn-cs"/>
      </a:defRPr>
    </a:lvl3pPr>
    <a:lvl4pPr marL="1824038" algn="l" defTabSz="1216025" rtl="0" eaLnBrk="0" fontAlgn="base" hangingPunct="0">
      <a:spcBef>
        <a:spcPct val="30000"/>
      </a:spcBef>
      <a:spcAft>
        <a:spcPct val="0"/>
      </a:spcAft>
      <a:defRPr sz="1600" kern="1200">
        <a:solidFill>
          <a:schemeClr val="tx1"/>
        </a:solidFill>
        <a:latin typeface="Arial Unicode MS" charset="0"/>
        <a:ea typeface="ＭＳ Ｐゴシック" charset="-128"/>
        <a:cs typeface="+mn-cs"/>
      </a:defRPr>
    </a:lvl4pPr>
    <a:lvl5pPr marL="2432050" algn="l" defTabSz="1216025" rtl="0" eaLnBrk="0" fontAlgn="base" hangingPunct="0">
      <a:spcBef>
        <a:spcPct val="30000"/>
      </a:spcBef>
      <a:spcAft>
        <a:spcPct val="0"/>
      </a:spcAft>
      <a:defRPr sz="1600" kern="1200">
        <a:solidFill>
          <a:schemeClr val="tx1"/>
        </a:solidFill>
        <a:latin typeface="Arial Unicode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xfrm>
            <a:off x="1149350" y="698500"/>
            <a:ext cx="4641850" cy="3482975"/>
          </a:xfrm>
          <a:prstGeom prst="rect">
            <a:avLst/>
          </a:prstGeom>
          <a:solidFill>
            <a:srgbClr val="FFFFFF"/>
          </a:solidFill>
          <a:ln>
            <a:solidFill>
              <a:srgbClr val="000000"/>
            </a:solidFill>
            <a:miter lim="800000"/>
            <a:headEnd/>
            <a:tailEnd/>
          </a:ln>
        </p:spPr>
      </p:sp>
      <p:sp>
        <p:nvSpPr>
          <p:cNvPr id="163843" name="Text Box 3"/>
          <p:cNvSpPr txBox="1">
            <a:spLocks noGrp="1" noChangeArrowheads="1"/>
          </p:cNvSpPr>
          <p:nvPr>
            <p:ph type="body" idx="1"/>
          </p:nvPr>
        </p:nvSpPr>
        <p:spPr>
          <a:xfrm>
            <a:off x="926445" y="4408808"/>
            <a:ext cx="5081312" cy="4177347"/>
          </a:xfrm>
        </p:spPr>
        <p:txBody>
          <a:bodyPr lIns="91101" tIns="45548" rIns="91101" bIns="45548"/>
          <a:lstStyle/>
          <a:p>
            <a:pPr defTabSz="909325"/>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endParaRPr lang="en-US" smtClean="0">
              <a:latin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endParaRPr lang="en-US" smtClean="0">
              <a:latin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p:spPr>
        <p:txBody>
          <a:bodyPr/>
          <a:lstStyle/>
          <a:p>
            <a:endParaRPr lang="en-US" smtClean="0">
              <a:latin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p:spPr>
        <p:txBody>
          <a:bodyPr/>
          <a:lstStyle/>
          <a:p>
            <a:pPr eaLnBrk="1" hangingPunct="1"/>
            <a:endParaRPr lang="en-US" smtClean="0">
              <a:latin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ftr" sz="quarter" idx="10"/>
          </p:nvPr>
        </p:nvSpPr>
        <p:spPr>
          <a:xfrm>
            <a:off x="2505075" y="6456937"/>
            <a:ext cx="4445000" cy="288925"/>
          </a:xfrm>
          <a:ln/>
        </p:spPr>
        <p:txBody>
          <a:bodyPr/>
          <a:lstStyle>
            <a:lvl1pPr>
              <a:defRPr/>
            </a:lvl1pPr>
          </a:lstStyle>
          <a:p>
            <a:pPr>
              <a:defRPr/>
            </a:pPr>
            <a:r>
              <a:rPr lang="en-US" smtClean="0"/>
              <a:t>Dejan Trbojevic EIC-Stony Brook, January 10-12, 2010</a:t>
            </a:r>
            <a:endParaRPr lang="en-US" dirty="0">
              <a:latin typeface="Times" pitchFamily="-106" charset="0"/>
              <a:ea typeface="Times New Roman" pitchFamily="-106" charset="0"/>
              <a:cs typeface="Times New Roman" pitchFamily="-106" charset="0"/>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0090"/>
                </a:solidFill>
              </a:defRPr>
            </a:lvl1pPr>
            <a:lvl2pPr>
              <a:defRPr sz="2000">
                <a:solidFill>
                  <a:srgbClr val="000090"/>
                </a:solidFill>
              </a:defRPr>
            </a:lvl2pPr>
            <a:lvl3pPr>
              <a:defRPr sz="1800">
                <a:solidFill>
                  <a:srgbClr val="000090"/>
                </a:solidFill>
              </a:defRPr>
            </a:lvl3pPr>
            <a:lvl4pPr>
              <a:defRPr sz="1400">
                <a:solidFill>
                  <a:srgbClr val="000090"/>
                </a:solidFill>
              </a:defRPr>
            </a:lvl4pPr>
            <a:lvl5pPr>
              <a:defRPr sz="1400">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Dejan Trbojevic EIC-Stony Brook, January 10-12, 2010</a:t>
            </a:r>
            <a:endParaRPr lang="en-US" dirty="0"/>
          </a:p>
        </p:txBody>
      </p:sp>
      <p:sp>
        <p:nvSpPr>
          <p:cNvPr id="4" name="Slide Number Placeholder 3"/>
          <p:cNvSpPr>
            <a:spLocks noGrp="1"/>
          </p:cNvSpPr>
          <p:nvPr>
            <p:ph type="sldNum" sz="quarter" idx="11"/>
          </p:nvPr>
        </p:nvSpPr>
        <p:spPr/>
        <p:txBody>
          <a:bodyPr/>
          <a:lstStyle/>
          <a:p>
            <a:pPr>
              <a:defRPr/>
            </a:pPr>
            <a:fld id="{06325E53-44D4-4D51-BF7D-CCD3227DD8B4}" type="slidenum">
              <a:rPr lang="en-US" smtClean="0"/>
              <a:pPr>
                <a:defRPr/>
              </a:pPr>
              <a:t>‹#›</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Dejan Trbojevic EIC-Stony Brook, January 10-12, 2010</a:t>
            </a:r>
            <a:endParaRPr lang="en-US" dirty="0"/>
          </a:p>
        </p:txBody>
      </p:sp>
      <p:sp>
        <p:nvSpPr>
          <p:cNvPr id="4" name="Slide Number Placeholder 3"/>
          <p:cNvSpPr>
            <a:spLocks noGrp="1"/>
          </p:cNvSpPr>
          <p:nvPr>
            <p:ph type="sldNum" sz="quarter" idx="11"/>
          </p:nvPr>
        </p:nvSpPr>
        <p:spPr/>
        <p:txBody>
          <a:bodyPr/>
          <a:lstStyle/>
          <a:p>
            <a:pPr>
              <a:defRPr/>
            </a:pPr>
            <a:fld id="{06325E53-44D4-4D51-BF7D-CCD3227DD8B4}" type="slidenum">
              <a:rPr lang="en-US" smtClean="0"/>
              <a:pPr>
                <a:defRPr/>
              </a:pPr>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0"/>
            <a:ext cx="822960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a:defRPr/>
            </a:pPr>
            <a:r>
              <a:rPr lang="en-US" smtClean="0"/>
              <a:t>Dejan Trbojevic EIC-Stony Brook, January 10-12, 2010</a:t>
            </a: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a:defRPr/>
            </a:pPr>
            <a:fld id="{06325E53-44D4-4D51-BF7D-CCD3227DD8B4}" type="slidenum">
              <a:rPr lang="en-US" smtClean="0"/>
              <a:pPr>
                <a:defRPr/>
              </a:pPr>
              <a:t>‹#›</a:t>
            </a:fld>
            <a:endParaRPr lang="en-US" dirty="0"/>
          </a:p>
        </p:txBody>
      </p:sp>
      <p:pic>
        <p:nvPicPr>
          <p:cNvPr id="8" name="Picture 35" descr="C:\Documents and Settings\davino.DAVINO\My Documents\Loghi\BNL.jpg"/>
          <p:cNvPicPr>
            <a:picLocks noChangeAspect="1" noChangeArrowheads="1"/>
          </p:cNvPicPr>
          <p:nvPr userDrawn="1"/>
        </p:nvPicPr>
        <p:blipFill>
          <a:blip r:embed="rId8"/>
          <a:srcRect/>
          <a:stretch>
            <a:fillRect/>
          </a:stretch>
        </p:blipFill>
        <p:spPr bwMode="auto">
          <a:xfrm>
            <a:off x="89244" y="6488113"/>
            <a:ext cx="939800" cy="369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7" r:id="rId1"/>
    <p:sldLayoutId id="2147484028" r:id="rId2"/>
    <p:sldLayoutId id="2147484031" r:id="rId3"/>
    <p:sldLayoutId id="2147484032" r:id="rId4"/>
    <p:sldLayoutId id="2147484029" r:id="rId5"/>
    <p:sldLayoutId id="2147484030" r:id="rId6"/>
  </p:sldLayoutIdLst>
  <p:transition spd="slow"/>
  <p:hf hdr="0" ftr="0"/>
  <p:txStyles>
    <p:titleStyle>
      <a:lvl1pPr algn="ctr" defTabSz="457200" rtl="0" fontAlgn="base">
        <a:spcBef>
          <a:spcPct val="0"/>
        </a:spcBef>
        <a:spcAft>
          <a:spcPct val="0"/>
        </a:spcAft>
        <a:defRPr sz="3200" kern="1200">
          <a:solidFill>
            <a:srgbClr val="000090"/>
          </a:solidFill>
          <a:latin typeface="+mj-lt"/>
          <a:ea typeface="+mj-ea"/>
          <a:cs typeface="+mj-cs"/>
        </a:defRPr>
      </a:lvl1pPr>
      <a:lvl2pPr algn="ctr" defTabSz="457200" rtl="0" fontAlgn="base">
        <a:spcBef>
          <a:spcPct val="0"/>
        </a:spcBef>
        <a:spcAft>
          <a:spcPct val="0"/>
        </a:spcAft>
        <a:defRPr sz="2800">
          <a:solidFill>
            <a:srgbClr val="000090"/>
          </a:solidFill>
          <a:latin typeface="Calibri" pitchFamily="34" charset="0"/>
        </a:defRPr>
      </a:lvl2pPr>
      <a:lvl3pPr algn="ctr" defTabSz="457200" rtl="0" fontAlgn="base">
        <a:spcBef>
          <a:spcPct val="0"/>
        </a:spcBef>
        <a:spcAft>
          <a:spcPct val="0"/>
        </a:spcAft>
        <a:defRPr sz="2800">
          <a:solidFill>
            <a:srgbClr val="000090"/>
          </a:solidFill>
          <a:latin typeface="Calibri" pitchFamily="34" charset="0"/>
        </a:defRPr>
      </a:lvl3pPr>
      <a:lvl4pPr algn="ctr" defTabSz="457200" rtl="0" fontAlgn="base">
        <a:spcBef>
          <a:spcPct val="0"/>
        </a:spcBef>
        <a:spcAft>
          <a:spcPct val="0"/>
        </a:spcAft>
        <a:defRPr sz="2800">
          <a:solidFill>
            <a:srgbClr val="000090"/>
          </a:solidFill>
          <a:latin typeface="Calibri" pitchFamily="34" charset="0"/>
        </a:defRPr>
      </a:lvl4pPr>
      <a:lvl5pPr algn="ctr" defTabSz="457200" rtl="0" fontAlgn="base">
        <a:spcBef>
          <a:spcPct val="0"/>
        </a:spcBef>
        <a:spcAft>
          <a:spcPct val="0"/>
        </a:spcAft>
        <a:defRPr sz="2800">
          <a:solidFill>
            <a:srgbClr val="000090"/>
          </a:solidFill>
          <a:latin typeface="Calibri" pitchFamily="34" charset="0"/>
        </a:defRPr>
      </a:lvl5pPr>
      <a:lvl6pPr marL="457200" algn="ctr" defTabSz="457200" rtl="0" fontAlgn="base">
        <a:spcBef>
          <a:spcPct val="0"/>
        </a:spcBef>
        <a:spcAft>
          <a:spcPct val="0"/>
        </a:spcAft>
        <a:defRPr sz="2800">
          <a:solidFill>
            <a:srgbClr val="000090"/>
          </a:solidFill>
          <a:latin typeface="Calibri" pitchFamily="34" charset="0"/>
        </a:defRPr>
      </a:lvl6pPr>
      <a:lvl7pPr marL="914400" algn="ctr" defTabSz="457200" rtl="0" fontAlgn="base">
        <a:spcBef>
          <a:spcPct val="0"/>
        </a:spcBef>
        <a:spcAft>
          <a:spcPct val="0"/>
        </a:spcAft>
        <a:defRPr sz="2800">
          <a:solidFill>
            <a:srgbClr val="000090"/>
          </a:solidFill>
          <a:latin typeface="Calibri" pitchFamily="34" charset="0"/>
        </a:defRPr>
      </a:lvl7pPr>
      <a:lvl8pPr marL="1371600" algn="ctr" defTabSz="457200" rtl="0" fontAlgn="base">
        <a:spcBef>
          <a:spcPct val="0"/>
        </a:spcBef>
        <a:spcAft>
          <a:spcPct val="0"/>
        </a:spcAft>
        <a:defRPr sz="2800">
          <a:solidFill>
            <a:srgbClr val="000090"/>
          </a:solidFill>
          <a:latin typeface="Calibri" pitchFamily="34" charset="0"/>
        </a:defRPr>
      </a:lvl8pPr>
      <a:lvl9pPr marL="1828800" algn="ctr" defTabSz="457200" rtl="0" fontAlgn="base">
        <a:spcBef>
          <a:spcPct val="0"/>
        </a:spcBef>
        <a:spcAft>
          <a:spcPct val="0"/>
        </a:spcAft>
        <a:defRPr sz="2800">
          <a:solidFill>
            <a:srgbClr val="000090"/>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rgbClr val="000090"/>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rgbClr val="000090"/>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rgbClr val="000090"/>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rgbClr val="000090"/>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rgbClr val="00009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 Id="rId3"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7.emf"/><Relationship Id="rId7" Type="http://schemas.openxmlformats.org/officeDocument/2006/relationships/oleObject" Target="../embeddings/oleObject1.bin"/><Relationship Id="rId8"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138546" y="3489470"/>
            <a:ext cx="8728364" cy="707886"/>
          </a:xfrm>
          <a:prstGeom prst="rect">
            <a:avLst/>
          </a:prstGeom>
          <a:noFill/>
          <a:ln w="9525">
            <a:noFill/>
            <a:miter lim="800000"/>
            <a:headEnd/>
            <a:tailEnd/>
          </a:ln>
        </p:spPr>
        <p:txBody>
          <a:bodyPr wrap="square">
            <a:spAutoFit/>
          </a:bodyPr>
          <a:lstStyle/>
          <a:p>
            <a:pPr algn="ctr" eaLnBrk="0" hangingPunct="0">
              <a:spcBef>
                <a:spcPct val="50000"/>
              </a:spcBef>
            </a:pPr>
            <a:r>
              <a:rPr lang="en-US" sz="2000" dirty="0">
                <a:solidFill>
                  <a:srgbClr val="000099"/>
                </a:solidFill>
                <a:latin typeface="Comic Sans MS"/>
              </a:rPr>
              <a:t>D. Trbojevic, N. Tsoupas, S. Tepikian, B. Parker,  E. Pozdeyev,</a:t>
            </a:r>
            <a:r>
              <a:rPr lang="en-US" sz="2000" dirty="0" smtClean="0">
                <a:solidFill>
                  <a:srgbClr val="000099"/>
                </a:solidFill>
                <a:latin typeface="Comic Sans MS"/>
              </a:rPr>
              <a:t>  Y</a:t>
            </a:r>
            <a:r>
              <a:rPr lang="en-US" sz="2000" dirty="0">
                <a:solidFill>
                  <a:srgbClr val="000099"/>
                </a:solidFill>
                <a:latin typeface="Comic Sans MS"/>
              </a:rPr>
              <a:t>. </a:t>
            </a:r>
            <a:r>
              <a:rPr lang="en-US" sz="2000" dirty="0" smtClean="0">
                <a:solidFill>
                  <a:srgbClr val="000099"/>
                </a:solidFill>
                <a:latin typeface="Comic Sans MS"/>
              </a:rPr>
              <a:t>Hao, D</a:t>
            </a:r>
            <a:r>
              <a:rPr lang="en-US" sz="2000" dirty="0">
                <a:solidFill>
                  <a:srgbClr val="000099"/>
                </a:solidFill>
                <a:latin typeface="Comic Sans MS"/>
              </a:rPr>
              <a:t>. Kayran, J. Beebe-Wang,</a:t>
            </a:r>
            <a:r>
              <a:rPr lang="en-US" sz="2000" dirty="0" smtClean="0">
                <a:solidFill>
                  <a:srgbClr val="000099"/>
                </a:solidFill>
                <a:latin typeface="Comic Sans MS"/>
              </a:rPr>
              <a:t> C. Montag, V</a:t>
            </a:r>
            <a:r>
              <a:rPr lang="en-US" sz="2000" dirty="0">
                <a:solidFill>
                  <a:srgbClr val="000099"/>
                </a:solidFill>
                <a:latin typeface="Comic Sans MS"/>
              </a:rPr>
              <a:t>. Ptitsyn, and V. Litvinenko </a:t>
            </a:r>
            <a:r>
              <a:rPr lang="en-US" sz="2000" b="1" dirty="0">
                <a:solidFill>
                  <a:srgbClr val="800080"/>
                </a:solidFill>
                <a:latin typeface="Comic Sans MS"/>
              </a:rPr>
              <a:t> </a:t>
            </a:r>
          </a:p>
        </p:txBody>
      </p:sp>
      <p:sp>
        <p:nvSpPr>
          <p:cNvPr id="27650" name="Rectangle 4"/>
          <p:cNvSpPr>
            <a:spLocks noChangeArrowheads="1"/>
          </p:cNvSpPr>
          <p:nvPr/>
        </p:nvSpPr>
        <p:spPr bwMode="auto">
          <a:xfrm>
            <a:off x="0" y="784225"/>
            <a:ext cx="9144000" cy="285750"/>
          </a:xfrm>
          <a:prstGeom prst="rect">
            <a:avLst/>
          </a:prstGeom>
          <a:solidFill>
            <a:schemeClr val="bg1"/>
          </a:solidFill>
          <a:ln w="12699">
            <a:noFill/>
            <a:miter lim="800000"/>
            <a:headEnd/>
            <a:tailEnd/>
          </a:ln>
        </p:spPr>
        <p:txBody>
          <a:bodyPr wrap="none" lIns="90488" tIns="44450" rIns="90488" bIns="44450" anchor="ctr"/>
          <a:lstStyle/>
          <a:p>
            <a:pPr eaLnBrk="0" hangingPunct="0"/>
            <a:endParaRPr lang="en-US"/>
          </a:p>
        </p:txBody>
      </p:sp>
      <p:sp>
        <p:nvSpPr>
          <p:cNvPr id="27651" name="Text Box 5"/>
          <p:cNvSpPr txBox="1">
            <a:spLocks noChangeArrowheads="1"/>
          </p:cNvSpPr>
          <p:nvPr/>
        </p:nvSpPr>
        <p:spPr bwMode="auto">
          <a:xfrm>
            <a:off x="0" y="930275"/>
            <a:ext cx="9144000" cy="1077218"/>
          </a:xfrm>
          <a:prstGeom prst="rect">
            <a:avLst/>
          </a:prstGeom>
          <a:noFill/>
          <a:ln w="9525">
            <a:noFill/>
            <a:miter lim="800000"/>
            <a:headEnd/>
            <a:tailEnd/>
          </a:ln>
        </p:spPr>
        <p:txBody>
          <a:bodyPr>
            <a:spAutoFit/>
          </a:bodyPr>
          <a:lstStyle/>
          <a:p>
            <a:pPr algn="ctr" eaLnBrk="0" hangingPunct="0">
              <a:spcBef>
                <a:spcPct val="50000"/>
              </a:spcBef>
            </a:pPr>
            <a:r>
              <a:rPr lang="en-US" sz="3200" b="1" dirty="0" smtClean="0">
                <a:solidFill>
                  <a:srgbClr val="000099"/>
                </a:solidFill>
                <a:latin typeface="Comic Sans MS"/>
                <a:cs typeface="Times New Roman" pitchFamily="18" charset="0"/>
              </a:rPr>
              <a:t>eRHIC and MeRHIC Lattices </a:t>
            </a:r>
            <a:br>
              <a:rPr lang="en-US" sz="3200" b="1" dirty="0" smtClean="0">
                <a:solidFill>
                  <a:srgbClr val="000099"/>
                </a:solidFill>
                <a:latin typeface="Comic Sans MS"/>
                <a:cs typeface="Times New Roman" pitchFamily="18" charset="0"/>
              </a:rPr>
            </a:br>
            <a:r>
              <a:rPr lang="en-US" sz="3200" b="1" dirty="0" smtClean="0">
                <a:solidFill>
                  <a:srgbClr val="000099"/>
                </a:solidFill>
                <a:latin typeface="Comic Sans MS"/>
                <a:cs typeface="Times New Roman" pitchFamily="18" charset="0"/>
              </a:rPr>
              <a:t>and Interaction Regions</a:t>
            </a:r>
            <a:endParaRPr lang="en-US" sz="3200" b="1" dirty="0">
              <a:solidFill>
                <a:srgbClr val="000099"/>
              </a:solidFill>
              <a:latin typeface="Comic Sans MS"/>
              <a:cs typeface="Arial" charset="0"/>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2073"/>
          </a:xfrm>
        </p:spPr>
        <p:txBody>
          <a:bodyPr>
            <a:normAutofit/>
          </a:bodyPr>
          <a:lstStyle/>
          <a:p>
            <a:r>
              <a:rPr lang="en-US" sz="3200" dirty="0" smtClean="0">
                <a:solidFill>
                  <a:srgbClr val="000090"/>
                </a:solidFill>
                <a:latin typeface="Comic Sans MS"/>
              </a:rPr>
              <a:t>Assembled LHC triplet</a:t>
            </a:r>
            <a:endParaRPr lang="en-US" sz="3200" dirty="0">
              <a:solidFill>
                <a:srgbClr val="000090"/>
              </a:solidFill>
              <a:latin typeface="Comic Sans MS"/>
            </a:endParaRPr>
          </a:p>
        </p:txBody>
      </p:sp>
      <p:pic>
        <p:nvPicPr>
          <p:cNvPr id="4" name="Picture 3" descr="LHC-LARP-Triplet.jpg"/>
          <p:cNvPicPr>
            <a:picLocks noChangeAspect="1"/>
          </p:cNvPicPr>
          <p:nvPr/>
        </p:nvPicPr>
        <p:blipFill>
          <a:blip r:embed="rId2"/>
          <a:stretch>
            <a:fillRect/>
          </a:stretch>
        </p:blipFill>
        <p:spPr>
          <a:xfrm>
            <a:off x="0" y="1417638"/>
            <a:ext cx="9144000" cy="4934275"/>
          </a:xfrm>
          <a:prstGeom prst="rect">
            <a:avLst/>
          </a:prstGeom>
        </p:spPr>
      </p:pic>
      <p:sp>
        <p:nvSpPr>
          <p:cNvPr id="5"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6"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09-12-17 at 11.54.12 AM.png"/>
          <p:cNvPicPr>
            <a:picLocks noChangeAspect="1"/>
          </p:cNvPicPr>
          <p:nvPr/>
        </p:nvPicPr>
        <p:blipFill>
          <a:blip r:embed="rId2"/>
          <a:stretch>
            <a:fillRect/>
          </a:stretch>
        </p:blipFill>
        <p:spPr>
          <a:xfrm>
            <a:off x="-1" y="0"/>
            <a:ext cx="9144001" cy="6657975"/>
          </a:xfrm>
          <a:prstGeom prst="rect">
            <a:avLst/>
          </a:prstGeom>
        </p:spPr>
      </p:pic>
      <p:sp>
        <p:nvSpPr>
          <p:cNvPr id="3"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5"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6" name="TextBox 5"/>
          <p:cNvSpPr txBox="1"/>
          <p:nvPr/>
        </p:nvSpPr>
        <p:spPr>
          <a:xfrm>
            <a:off x="1" y="0"/>
            <a:ext cx="9144000" cy="523220"/>
          </a:xfrm>
          <a:prstGeom prst="rect">
            <a:avLst/>
          </a:prstGeom>
          <a:solidFill>
            <a:schemeClr val="bg1"/>
          </a:solidFill>
        </p:spPr>
        <p:txBody>
          <a:bodyPr wrap="square" rtlCol="0">
            <a:spAutoFit/>
          </a:bodyPr>
          <a:lstStyle/>
          <a:p>
            <a:r>
              <a:rPr lang="en-US" sz="2800" dirty="0" smtClean="0">
                <a:solidFill>
                  <a:srgbClr val="000090"/>
                </a:solidFill>
                <a:latin typeface="Comic Sans MS"/>
              </a:rPr>
              <a:t> RHIC lattice  for the present Au-Au run 2010</a:t>
            </a:r>
            <a:endParaRPr lang="en-US" sz="2800" dirty="0"/>
          </a:p>
        </p:txBody>
      </p:sp>
      <p:sp>
        <p:nvSpPr>
          <p:cNvPr id="7" name="TextBox 6"/>
          <p:cNvSpPr txBox="1"/>
          <p:nvPr/>
        </p:nvSpPr>
        <p:spPr>
          <a:xfrm>
            <a:off x="2459182" y="1778000"/>
            <a:ext cx="5622636" cy="646331"/>
          </a:xfrm>
          <a:prstGeom prst="rect">
            <a:avLst/>
          </a:prstGeom>
          <a:noFill/>
        </p:spPr>
        <p:txBody>
          <a:bodyPr wrap="square" rtlCol="0">
            <a:spAutoFit/>
          </a:bodyPr>
          <a:lstStyle/>
          <a:p>
            <a:r>
              <a:rPr lang="en-US" sz="1800" dirty="0" smtClean="0">
                <a:solidFill>
                  <a:srgbClr val="000090"/>
                </a:solidFill>
              </a:rPr>
              <a:t>Dispersion at the IP is zero with non-zero slope. The </a:t>
            </a:r>
            <a:r>
              <a:rPr lang="en-US" sz="1800" dirty="0" err="1" smtClean="0">
                <a:solidFill>
                  <a:srgbClr val="000090"/>
                </a:solidFill>
              </a:rPr>
              <a:t>D</a:t>
            </a:r>
            <a:r>
              <a:rPr lang="en-US" sz="1800" baseline="-25000" dirty="0" err="1" smtClean="0">
                <a:solidFill>
                  <a:srgbClr val="000090"/>
                </a:solidFill>
              </a:rPr>
              <a:t>x</a:t>
            </a:r>
            <a:r>
              <a:rPr lang="en-US" sz="1800" dirty="0" smtClean="0">
                <a:solidFill>
                  <a:srgbClr val="000090"/>
                </a:solidFill>
              </a:rPr>
              <a:t> ~1.5m at the triplets.</a:t>
            </a:r>
            <a:endParaRPr lang="en-US" sz="1800" dirty="0">
              <a:solidFill>
                <a:srgbClr val="000090"/>
              </a:solidFill>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omic Sans MS"/>
              </a:rPr>
              <a:t>Chromaticity correction in RHIC </a:t>
            </a:r>
            <a:br>
              <a:rPr lang="en-US" sz="2800" dirty="0" smtClean="0">
                <a:latin typeface="Comic Sans MS"/>
              </a:rPr>
            </a:br>
            <a:r>
              <a:rPr lang="en-US" sz="2800" dirty="0" smtClean="0">
                <a:latin typeface="Comic Sans MS"/>
              </a:rPr>
              <a:t>with the IR sextupoles</a:t>
            </a:r>
            <a:endParaRPr lang="en-US" sz="2800" dirty="0">
              <a:latin typeface="Comic Sans MS"/>
            </a:endParaRPr>
          </a:p>
        </p:txBody>
      </p:sp>
      <p:pic>
        <p:nvPicPr>
          <p:cNvPr id="6" name="Content Placeholder 5" descr="Screen shot 2010-01-09 at 7.42.21 PM.png"/>
          <p:cNvPicPr>
            <a:picLocks noGrp="1" noChangeAspect="1"/>
          </p:cNvPicPr>
          <p:nvPr>
            <p:ph idx="1"/>
          </p:nvPr>
        </p:nvPicPr>
        <p:blipFill>
          <a:blip r:embed="rId2"/>
          <a:srcRect l="-13859" r="-13859"/>
          <a:stretch>
            <a:fillRect/>
          </a:stretch>
        </p:blipFill>
        <p:spPr>
          <a:xfrm>
            <a:off x="41535" y="1120158"/>
            <a:ext cx="9102465" cy="5006005"/>
          </a:xfrm>
        </p:spPr>
      </p:pic>
      <p:cxnSp>
        <p:nvCxnSpPr>
          <p:cNvPr id="8" name="Straight Arrow Connector 7"/>
          <p:cNvCxnSpPr/>
          <p:nvPr/>
        </p:nvCxnSpPr>
        <p:spPr>
          <a:xfrm rot="16200000" flipH="1">
            <a:off x="3997960" y="3225800"/>
            <a:ext cx="2153920" cy="1016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18640" y="1971040"/>
            <a:ext cx="1522998" cy="646331"/>
          </a:xfrm>
          <a:prstGeom prst="rect">
            <a:avLst/>
          </a:prstGeom>
          <a:noFill/>
        </p:spPr>
        <p:txBody>
          <a:bodyPr wrap="none" rtlCol="0">
            <a:spAutoFit/>
          </a:bodyPr>
          <a:lstStyle/>
          <a:p>
            <a:r>
              <a:rPr lang="en-US" sz="1800" dirty="0" smtClean="0">
                <a:solidFill>
                  <a:srgbClr val="000090"/>
                </a:solidFill>
              </a:rPr>
              <a:t>sextupoles </a:t>
            </a:r>
          </a:p>
          <a:p>
            <a:r>
              <a:rPr lang="en-US" sz="1800" dirty="0" smtClean="0">
                <a:solidFill>
                  <a:srgbClr val="000090"/>
                </a:solidFill>
              </a:rPr>
              <a:t>in triplets ON</a:t>
            </a:r>
            <a:endParaRPr lang="en-US" sz="1800" dirty="0">
              <a:solidFill>
                <a:srgbClr val="000090"/>
              </a:solidFill>
            </a:endParaRPr>
          </a:p>
        </p:txBody>
      </p:sp>
      <p:sp>
        <p:nvSpPr>
          <p:cNvPr id="11" name="TextBox 10"/>
          <p:cNvSpPr txBox="1"/>
          <p:nvPr/>
        </p:nvSpPr>
        <p:spPr>
          <a:xfrm>
            <a:off x="3647440" y="1483360"/>
            <a:ext cx="3327165" cy="646331"/>
          </a:xfrm>
          <a:prstGeom prst="rect">
            <a:avLst/>
          </a:prstGeom>
          <a:noFill/>
        </p:spPr>
        <p:txBody>
          <a:bodyPr wrap="none" rtlCol="0">
            <a:spAutoFit/>
          </a:bodyPr>
          <a:lstStyle/>
          <a:p>
            <a:r>
              <a:rPr lang="en-US" sz="1800" dirty="0" smtClean="0">
                <a:solidFill>
                  <a:srgbClr val="000090"/>
                </a:solidFill>
              </a:rPr>
              <a:t>Chromatic correction in the arc</a:t>
            </a:r>
          </a:p>
          <a:p>
            <a:r>
              <a:rPr lang="en-US" sz="1800" dirty="0" smtClean="0">
                <a:solidFill>
                  <a:srgbClr val="000090"/>
                </a:solidFill>
              </a:rPr>
              <a:t>sextupoles strength is reduced</a:t>
            </a:r>
            <a:endParaRPr lang="en-US" sz="1800" dirty="0">
              <a:solidFill>
                <a:srgbClr val="000090"/>
              </a:solidFill>
            </a:endParaRPr>
          </a:p>
        </p:txBody>
      </p:sp>
      <p:cxnSp>
        <p:nvCxnSpPr>
          <p:cNvPr id="12" name="Straight Arrow Connector 11"/>
          <p:cNvCxnSpPr/>
          <p:nvPr/>
        </p:nvCxnSpPr>
        <p:spPr>
          <a:xfrm rot="5400000">
            <a:off x="6344920" y="4180840"/>
            <a:ext cx="975360" cy="1016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2042160" y="3474720"/>
            <a:ext cx="1513840" cy="1016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994400" y="3027680"/>
            <a:ext cx="1127156" cy="646331"/>
          </a:xfrm>
          <a:prstGeom prst="rect">
            <a:avLst/>
          </a:prstGeom>
          <a:noFill/>
        </p:spPr>
        <p:txBody>
          <a:bodyPr wrap="none" rtlCol="0">
            <a:spAutoFit/>
          </a:bodyPr>
          <a:lstStyle/>
          <a:p>
            <a:r>
              <a:rPr lang="en-US" sz="1800" dirty="0" smtClean="0">
                <a:solidFill>
                  <a:srgbClr val="000090"/>
                </a:solidFill>
              </a:rPr>
              <a:t>improved</a:t>
            </a:r>
          </a:p>
          <a:p>
            <a:r>
              <a:rPr lang="en-US" sz="1800" dirty="0" smtClean="0">
                <a:solidFill>
                  <a:srgbClr val="000090"/>
                </a:solidFill>
              </a:rPr>
              <a:t>lifetime</a:t>
            </a:r>
            <a:endParaRPr lang="en-US" sz="1800" dirty="0">
              <a:solidFill>
                <a:srgbClr val="000090"/>
              </a:solidFill>
            </a:endParaRPr>
          </a:p>
        </p:txBody>
      </p:sp>
      <p:sp>
        <p:nvSpPr>
          <p:cNvPr id="19"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20"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Tahoma"/>
              </a:rPr>
              <a:t>Present RHIC lattice with </a:t>
            </a:r>
            <a:r>
              <a:rPr lang="en-US" dirty="0" smtClean="0">
                <a:latin typeface="Symbol"/>
              </a:rPr>
              <a:t>b</a:t>
            </a:r>
            <a:r>
              <a:rPr lang="en-US" baseline="30000" dirty="0" smtClean="0"/>
              <a:t>*</a:t>
            </a:r>
            <a:r>
              <a:rPr lang="en-US" sz="2800" dirty="0" smtClean="0">
                <a:latin typeface="Tahoma"/>
              </a:rPr>
              <a:t>=0.6 m</a:t>
            </a:r>
            <a:endParaRPr lang="en-US" sz="2800" dirty="0">
              <a:latin typeface="Tahoma"/>
            </a:endParaRPr>
          </a:p>
        </p:txBody>
      </p:sp>
      <p:pic>
        <p:nvPicPr>
          <p:cNvPr id="4" name="Content Placeholder 3" descr="Screen shot 2010-01-06 at 4.41.34 PM.png"/>
          <p:cNvPicPr>
            <a:picLocks noGrp="1" noChangeAspect="1"/>
          </p:cNvPicPr>
          <p:nvPr>
            <p:ph idx="1"/>
          </p:nvPr>
        </p:nvPicPr>
        <p:blipFill>
          <a:blip r:embed="rId2">
            <a:lum bright="-15000" contrast="80000"/>
          </a:blip>
          <a:srcRect t="-40248" b="-40248"/>
          <a:stretch>
            <a:fillRect/>
          </a:stretch>
        </p:blipFill>
        <p:spPr>
          <a:xfrm>
            <a:off x="0" y="-194100"/>
            <a:ext cx="9144000" cy="5028847"/>
          </a:xfrm>
        </p:spPr>
      </p:pic>
      <p:sp>
        <p:nvSpPr>
          <p:cNvPr id="5" name="TextBox 4"/>
          <p:cNvSpPr txBox="1"/>
          <p:nvPr/>
        </p:nvSpPr>
        <p:spPr>
          <a:xfrm>
            <a:off x="158759" y="4836960"/>
            <a:ext cx="8985241" cy="1631216"/>
          </a:xfrm>
          <a:prstGeom prst="rect">
            <a:avLst/>
          </a:prstGeom>
          <a:noFill/>
        </p:spPr>
        <p:txBody>
          <a:bodyPr wrap="square" rtlCol="0">
            <a:spAutoFit/>
          </a:bodyPr>
          <a:lstStyle/>
          <a:p>
            <a:r>
              <a:rPr lang="en-US" sz="2000" dirty="0" smtClean="0">
                <a:solidFill>
                  <a:srgbClr val="000090"/>
                </a:solidFill>
                <a:latin typeface="Tahoma"/>
              </a:rPr>
              <a:t>Chromaticities:</a:t>
            </a:r>
          </a:p>
          <a:p>
            <a:r>
              <a:rPr lang="en-US" sz="2000" dirty="0" smtClean="0">
                <a:solidFill>
                  <a:srgbClr val="000090"/>
                </a:solidFill>
                <a:latin typeface="Symbol"/>
              </a:rPr>
              <a:t>x</a:t>
            </a:r>
            <a:r>
              <a:rPr lang="en-US" sz="2000" baseline="-25000" dirty="0" smtClean="0">
                <a:solidFill>
                  <a:srgbClr val="000090"/>
                </a:solidFill>
                <a:latin typeface="Tahoma"/>
              </a:rPr>
              <a:t>x</a:t>
            </a:r>
            <a:r>
              <a:rPr lang="en-US" sz="2000" dirty="0" smtClean="0">
                <a:solidFill>
                  <a:srgbClr val="000090"/>
                </a:solidFill>
                <a:latin typeface="Symbol"/>
              </a:rPr>
              <a:t>=-109.39 = (dn</a:t>
            </a:r>
            <a:r>
              <a:rPr lang="en-US" sz="2000" baseline="-25000" dirty="0" smtClean="0">
                <a:solidFill>
                  <a:srgbClr val="000090"/>
                </a:solidFill>
                <a:latin typeface="Tahoma"/>
              </a:rPr>
              <a:t>x</a:t>
            </a:r>
            <a:r>
              <a:rPr lang="en-US" sz="2000" dirty="0" smtClean="0">
                <a:solidFill>
                  <a:srgbClr val="000090"/>
                </a:solidFill>
                <a:latin typeface="Symbol"/>
              </a:rPr>
              <a:t>/n</a:t>
            </a:r>
            <a:r>
              <a:rPr lang="en-US" sz="2000" baseline="-25000" dirty="0" smtClean="0">
                <a:solidFill>
                  <a:srgbClr val="000090"/>
                </a:solidFill>
                <a:latin typeface="Tahoma"/>
              </a:rPr>
              <a:t>x</a:t>
            </a:r>
            <a:r>
              <a:rPr lang="en-US" sz="2000" dirty="0" smtClean="0">
                <a:solidFill>
                  <a:srgbClr val="000090"/>
                </a:solidFill>
                <a:latin typeface="Symbol"/>
              </a:rPr>
              <a:t>)/(d</a:t>
            </a:r>
            <a:r>
              <a:rPr lang="en-US" sz="2000" dirty="0" smtClean="0">
                <a:solidFill>
                  <a:srgbClr val="000090"/>
                </a:solidFill>
                <a:latin typeface="Tahoma"/>
              </a:rPr>
              <a:t>p/p</a:t>
            </a:r>
            <a:r>
              <a:rPr lang="en-US" sz="2000" dirty="0" smtClean="0">
                <a:solidFill>
                  <a:srgbClr val="000090"/>
                </a:solidFill>
                <a:latin typeface="Symbol"/>
              </a:rPr>
              <a:t>)</a:t>
            </a:r>
          </a:p>
          <a:p>
            <a:r>
              <a:rPr lang="en-US" sz="2000" dirty="0" smtClean="0">
                <a:solidFill>
                  <a:srgbClr val="000090"/>
                </a:solidFill>
                <a:latin typeface="Symbol"/>
              </a:rPr>
              <a:t>x</a:t>
            </a:r>
            <a:r>
              <a:rPr lang="en-US" sz="2000" baseline="-25000" dirty="0" smtClean="0">
                <a:solidFill>
                  <a:srgbClr val="000090"/>
                </a:solidFill>
                <a:latin typeface="Tahoma"/>
              </a:rPr>
              <a:t>y</a:t>
            </a:r>
            <a:r>
              <a:rPr lang="en-US" sz="2000" dirty="0" smtClean="0">
                <a:solidFill>
                  <a:srgbClr val="000090"/>
                </a:solidFill>
                <a:latin typeface="Symbol"/>
              </a:rPr>
              <a:t>=-108.23</a:t>
            </a:r>
          </a:p>
          <a:p>
            <a:r>
              <a:rPr lang="en-US" sz="2000" dirty="0" smtClean="0">
                <a:solidFill>
                  <a:srgbClr val="000090"/>
                </a:solidFill>
                <a:latin typeface="Tahoma"/>
              </a:rPr>
              <a:t>requires correction </a:t>
            </a:r>
            <a:r>
              <a:rPr lang="en-US" sz="2000" b="1" dirty="0" smtClean="0">
                <a:solidFill>
                  <a:srgbClr val="FF0000"/>
                </a:solidFill>
                <a:latin typeface="Tahoma"/>
              </a:rPr>
              <a:t>with 32 A of 100 A maximum </a:t>
            </a:r>
            <a:r>
              <a:rPr lang="en-US" sz="2000" dirty="0" smtClean="0">
                <a:solidFill>
                  <a:srgbClr val="000090"/>
                </a:solidFill>
                <a:latin typeface="Tahoma"/>
              </a:rPr>
              <a:t>for ‘defocusing’ sextupoles, and half for the ‘focusing’ sextupoles</a:t>
            </a:r>
            <a:endParaRPr lang="en-US" sz="2000" dirty="0">
              <a:solidFill>
                <a:srgbClr val="000090"/>
              </a:solidFill>
              <a:latin typeface="Symbol"/>
            </a:endParaRPr>
          </a:p>
        </p:txBody>
      </p:sp>
      <p:sp>
        <p:nvSpPr>
          <p:cNvPr id="6"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7"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pic>
        <p:nvPicPr>
          <p:cNvPr id="8" name="Picture 7" descr="Screen shot 2010-01-07 at 2.19.10 PM.png"/>
          <p:cNvPicPr>
            <a:picLocks noChangeAspect="1"/>
          </p:cNvPicPr>
          <p:nvPr/>
        </p:nvPicPr>
        <p:blipFill>
          <a:blip r:embed="rId3">
            <a:lum bright="-11000" contrast="65000"/>
          </a:blip>
          <a:stretch>
            <a:fillRect/>
          </a:stretch>
        </p:blipFill>
        <p:spPr>
          <a:xfrm>
            <a:off x="246919" y="3651249"/>
            <a:ext cx="8911940" cy="1163205"/>
          </a:xfrm>
          <a:prstGeom prst="rect">
            <a:avLst/>
          </a:prstGeom>
        </p:spPr>
      </p:pic>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90674"/>
          </a:xfrm>
        </p:spPr>
        <p:txBody>
          <a:bodyPr/>
          <a:lstStyle/>
          <a:p>
            <a:r>
              <a:rPr lang="en-US" dirty="0" smtClean="0">
                <a:latin typeface="Comic Sans MS"/>
              </a:rPr>
              <a:t>Methods of correcting the IP chromaticities</a:t>
            </a:r>
            <a:endParaRPr lang="en-US" dirty="0">
              <a:latin typeface="Comic Sans MS"/>
            </a:endParaRPr>
          </a:p>
        </p:txBody>
      </p:sp>
      <p:sp>
        <p:nvSpPr>
          <p:cNvPr id="8"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9"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pic>
        <p:nvPicPr>
          <p:cNvPr id="10" name="Content Placeholder 9" descr="ChromaticCorrections.jpg"/>
          <p:cNvPicPr>
            <a:picLocks noGrp="1" noChangeAspect="1"/>
          </p:cNvPicPr>
          <p:nvPr>
            <p:ph idx="1"/>
          </p:nvPr>
        </p:nvPicPr>
        <p:blipFill>
          <a:blip r:embed="rId2"/>
          <a:srcRect l="-47833" r="-47833"/>
          <a:stretch>
            <a:fillRect/>
          </a:stretch>
        </p:blipFill>
        <p:spPr>
          <a:xfrm>
            <a:off x="-1851891" y="1438564"/>
            <a:ext cx="8229600" cy="4525963"/>
          </a:xfrm>
        </p:spPr>
      </p:pic>
      <p:pic>
        <p:nvPicPr>
          <p:cNvPr id="11" name="Picture 10" descr="Screen shot 2009-12-17 at 11.50.48 AM.png"/>
          <p:cNvPicPr>
            <a:picLocks noChangeAspect="1"/>
          </p:cNvPicPr>
          <p:nvPr/>
        </p:nvPicPr>
        <p:blipFill>
          <a:blip r:embed="rId3"/>
          <a:stretch>
            <a:fillRect/>
          </a:stretch>
        </p:blipFill>
        <p:spPr>
          <a:xfrm>
            <a:off x="5083304" y="3498272"/>
            <a:ext cx="3254502" cy="3071090"/>
          </a:xfrm>
          <a:prstGeom prst="rect">
            <a:avLst/>
          </a:prstGeom>
        </p:spPr>
      </p:pic>
      <p:pic>
        <p:nvPicPr>
          <p:cNvPr id="13" name="Picture 12" descr="OneSide-outsideRing-IR-5cm.jpg"/>
          <p:cNvPicPr>
            <a:picLocks noChangeAspect="1"/>
          </p:cNvPicPr>
          <p:nvPr/>
        </p:nvPicPr>
        <p:blipFill>
          <a:blip r:embed="rId4"/>
          <a:stretch>
            <a:fillRect/>
          </a:stretch>
        </p:blipFill>
        <p:spPr>
          <a:xfrm>
            <a:off x="5172362" y="531091"/>
            <a:ext cx="3140365" cy="3001158"/>
          </a:xfrm>
          <a:prstGeom prst="rect">
            <a:avLst/>
          </a:prstGeom>
        </p:spPr>
      </p:pic>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09-12-17 at 11.50.48 AM.png"/>
          <p:cNvPicPr>
            <a:picLocks noChangeAspect="1"/>
          </p:cNvPicPr>
          <p:nvPr/>
        </p:nvPicPr>
        <p:blipFill>
          <a:blip r:embed="rId2"/>
          <a:stretch>
            <a:fillRect/>
          </a:stretch>
        </p:blipFill>
        <p:spPr>
          <a:xfrm>
            <a:off x="879475" y="-1"/>
            <a:ext cx="7267575" cy="6858001"/>
          </a:xfrm>
          <a:prstGeom prst="rect">
            <a:avLst/>
          </a:prstGeom>
        </p:spPr>
      </p:pic>
      <p:cxnSp>
        <p:nvCxnSpPr>
          <p:cNvPr id="7" name="Straight Connector 6"/>
          <p:cNvCxnSpPr/>
          <p:nvPr/>
        </p:nvCxnSpPr>
        <p:spPr>
          <a:xfrm rot="5400000">
            <a:off x="814644" y="5044556"/>
            <a:ext cx="1979875" cy="71356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637134" y="5048349"/>
            <a:ext cx="1949482" cy="713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69000" y="6060105"/>
            <a:ext cx="51248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a:off x="1566094" y="6071245"/>
            <a:ext cx="45678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61597" y="5692775"/>
            <a:ext cx="911152" cy="400110"/>
          </a:xfrm>
          <a:prstGeom prst="rect">
            <a:avLst/>
          </a:prstGeom>
          <a:noFill/>
        </p:spPr>
        <p:txBody>
          <a:bodyPr wrap="none" rtlCol="0">
            <a:spAutoFit/>
          </a:bodyPr>
          <a:lstStyle/>
          <a:p>
            <a:r>
              <a:rPr lang="en-US" sz="2000" b="1" dirty="0" smtClean="0">
                <a:solidFill>
                  <a:srgbClr val="FF0000"/>
                </a:solidFill>
              </a:rPr>
              <a:t>4.5 m</a:t>
            </a:r>
            <a:endParaRPr lang="en-US" sz="2000" b="1" dirty="0">
              <a:solidFill>
                <a:srgbClr val="FF0000"/>
              </a:solidFill>
            </a:endParaRPr>
          </a:p>
        </p:txBody>
      </p:sp>
      <p:sp>
        <p:nvSpPr>
          <p:cNvPr id="9"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1"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P-5cm-DispersionInTriplet-Details.jpg"/>
          <p:cNvPicPr>
            <a:picLocks noChangeAspect="1"/>
          </p:cNvPicPr>
          <p:nvPr/>
        </p:nvPicPr>
        <p:blipFill>
          <a:blip r:embed="rId2"/>
          <a:stretch>
            <a:fillRect/>
          </a:stretch>
        </p:blipFill>
        <p:spPr>
          <a:xfrm>
            <a:off x="982122" y="0"/>
            <a:ext cx="7179756" cy="6858000"/>
          </a:xfrm>
          <a:prstGeom prst="rect">
            <a:avLst/>
          </a:prstGeom>
        </p:spPr>
      </p:pic>
      <p:sp>
        <p:nvSpPr>
          <p:cNvPr id="3"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4"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09-12-17 at 12.09.31 PM.png"/>
          <p:cNvPicPr>
            <a:picLocks noChangeAspect="1"/>
          </p:cNvPicPr>
          <p:nvPr/>
        </p:nvPicPr>
        <p:blipFill>
          <a:blip r:embed="rId2"/>
          <a:stretch>
            <a:fillRect/>
          </a:stretch>
        </p:blipFill>
        <p:spPr>
          <a:xfrm>
            <a:off x="1213803" y="-10160"/>
            <a:ext cx="6956425" cy="6858001"/>
          </a:xfrm>
          <a:prstGeom prst="rect">
            <a:avLst/>
          </a:prstGeom>
        </p:spPr>
      </p:pic>
      <p:sp>
        <p:nvSpPr>
          <p:cNvPr id="4"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5"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54717" y="942017"/>
            <a:ext cx="7989283" cy="5040857"/>
          </a:xfrm>
          <a:prstGeom prst="rect">
            <a:avLst/>
          </a:prstGeom>
        </p:spPr>
      </p:pic>
      <p:sp>
        <p:nvSpPr>
          <p:cNvPr id="3" name="Rectangle 2"/>
          <p:cNvSpPr/>
          <p:nvPr/>
        </p:nvSpPr>
        <p:spPr>
          <a:xfrm>
            <a:off x="701040" y="2397760"/>
            <a:ext cx="5720080" cy="156464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5"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omic Sans MS"/>
              </a:rPr>
              <a:t>RHIC lattice with </a:t>
            </a:r>
            <a:r>
              <a:rPr lang="en-US" dirty="0" smtClean="0">
                <a:latin typeface="Symbol"/>
              </a:rPr>
              <a:t>b</a:t>
            </a:r>
            <a:r>
              <a:rPr lang="en-US" baseline="30000" dirty="0" smtClean="0">
                <a:latin typeface="Comic Sans MS"/>
              </a:rPr>
              <a:t>*</a:t>
            </a:r>
            <a:r>
              <a:rPr lang="en-US" sz="2800" dirty="0" smtClean="0">
                <a:latin typeface="Comic Sans MS"/>
              </a:rPr>
              <a:t>=0.05 m</a:t>
            </a:r>
            <a:endParaRPr lang="en-US" sz="2800" dirty="0">
              <a:latin typeface="Comic Sans MS"/>
            </a:endParaRPr>
          </a:p>
        </p:txBody>
      </p:sp>
      <p:sp>
        <p:nvSpPr>
          <p:cNvPr id="5" name="TextBox 4"/>
          <p:cNvSpPr txBox="1"/>
          <p:nvPr/>
        </p:nvSpPr>
        <p:spPr>
          <a:xfrm>
            <a:off x="0" y="4656486"/>
            <a:ext cx="8819467" cy="1631216"/>
          </a:xfrm>
          <a:prstGeom prst="rect">
            <a:avLst/>
          </a:prstGeom>
          <a:noFill/>
        </p:spPr>
        <p:txBody>
          <a:bodyPr wrap="none" rtlCol="0">
            <a:spAutoFit/>
          </a:bodyPr>
          <a:lstStyle/>
          <a:p>
            <a:r>
              <a:rPr lang="en-US" sz="2000" dirty="0" smtClean="0">
                <a:solidFill>
                  <a:srgbClr val="000090"/>
                </a:solidFill>
                <a:latin typeface="Tahoma"/>
              </a:rPr>
              <a:t>Chromaticities:</a:t>
            </a:r>
          </a:p>
          <a:p>
            <a:r>
              <a:rPr lang="en-US" sz="2000" dirty="0" smtClean="0">
                <a:solidFill>
                  <a:srgbClr val="000090"/>
                </a:solidFill>
                <a:latin typeface="Symbol"/>
              </a:rPr>
              <a:t>x</a:t>
            </a:r>
            <a:r>
              <a:rPr lang="en-US" sz="2000" baseline="-25000" dirty="0" smtClean="0">
                <a:solidFill>
                  <a:srgbClr val="000090"/>
                </a:solidFill>
                <a:latin typeface="Tahoma"/>
              </a:rPr>
              <a:t>x</a:t>
            </a:r>
            <a:r>
              <a:rPr lang="en-US" sz="2000" dirty="0" smtClean="0">
                <a:solidFill>
                  <a:srgbClr val="000090"/>
                </a:solidFill>
                <a:latin typeface="Symbol"/>
              </a:rPr>
              <a:t>=-109.39 = (dn</a:t>
            </a:r>
            <a:r>
              <a:rPr lang="en-US" sz="2000" baseline="-25000" dirty="0" smtClean="0">
                <a:solidFill>
                  <a:srgbClr val="000090"/>
                </a:solidFill>
                <a:latin typeface="Tahoma"/>
              </a:rPr>
              <a:t>x</a:t>
            </a:r>
            <a:r>
              <a:rPr lang="en-US" sz="2000" dirty="0" smtClean="0">
                <a:solidFill>
                  <a:srgbClr val="000090"/>
                </a:solidFill>
                <a:latin typeface="Symbol"/>
              </a:rPr>
              <a:t>/n</a:t>
            </a:r>
            <a:r>
              <a:rPr lang="en-US" sz="2000" baseline="-25000" dirty="0" smtClean="0">
                <a:solidFill>
                  <a:srgbClr val="000090"/>
                </a:solidFill>
                <a:latin typeface="Tahoma"/>
              </a:rPr>
              <a:t>x</a:t>
            </a:r>
            <a:r>
              <a:rPr lang="en-US" sz="2000" dirty="0" smtClean="0">
                <a:solidFill>
                  <a:srgbClr val="000090"/>
                </a:solidFill>
                <a:latin typeface="Symbol"/>
              </a:rPr>
              <a:t>)/(d</a:t>
            </a:r>
            <a:r>
              <a:rPr lang="en-US" sz="2000" dirty="0" smtClean="0">
                <a:solidFill>
                  <a:srgbClr val="000090"/>
                </a:solidFill>
                <a:latin typeface="Tahoma"/>
              </a:rPr>
              <a:t>p/p</a:t>
            </a:r>
            <a:r>
              <a:rPr lang="en-US" sz="2000" dirty="0" smtClean="0">
                <a:solidFill>
                  <a:srgbClr val="000090"/>
                </a:solidFill>
                <a:latin typeface="Symbol"/>
              </a:rPr>
              <a:t>)</a:t>
            </a:r>
          </a:p>
          <a:p>
            <a:r>
              <a:rPr lang="en-US" sz="2000" dirty="0" smtClean="0">
                <a:solidFill>
                  <a:srgbClr val="000090"/>
                </a:solidFill>
                <a:latin typeface="Symbol"/>
              </a:rPr>
              <a:t>x</a:t>
            </a:r>
            <a:r>
              <a:rPr lang="en-US" sz="2000" baseline="-25000" dirty="0" smtClean="0">
                <a:solidFill>
                  <a:srgbClr val="000090"/>
                </a:solidFill>
                <a:latin typeface="Tahoma"/>
              </a:rPr>
              <a:t>y</a:t>
            </a:r>
            <a:r>
              <a:rPr lang="en-US" sz="2000" dirty="0" smtClean="0">
                <a:solidFill>
                  <a:srgbClr val="000090"/>
                </a:solidFill>
                <a:latin typeface="Symbol"/>
              </a:rPr>
              <a:t>=-108.23</a:t>
            </a:r>
          </a:p>
          <a:p>
            <a:r>
              <a:rPr lang="en-US" sz="2000" dirty="0" smtClean="0">
                <a:solidFill>
                  <a:srgbClr val="000090"/>
                </a:solidFill>
                <a:latin typeface="Tahoma"/>
              </a:rPr>
              <a:t>requires correction with 32 A of 100 A maximum for ‘defocusing’ sextupoles, </a:t>
            </a:r>
          </a:p>
          <a:p>
            <a:r>
              <a:rPr lang="en-US" sz="2000" dirty="0" smtClean="0">
                <a:solidFill>
                  <a:srgbClr val="000090"/>
                </a:solidFill>
                <a:latin typeface="Tahoma"/>
              </a:rPr>
              <a:t>and half for the ‘focusing’ sextupoles</a:t>
            </a:r>
            <a:endParaRPr lang="en-US" sz="2000" dirty="0">
              <a:solidFill>
                <a:srgbClr val="000090"/>
              </a:solidFill>
              <a:latin typeface="Symbol"/>
            </a:endParaRPr>
          </a:p>
        </p:txBody>
      </p:sp>
      <p:sp>
        <p:nvSpPr>
          <p:cNvPr id="7"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8"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1" name="TextBox 10"/>
          <p:cNvSpPr txBox="1"/>
          <p:nvPr/>
        </p:nvSpPr>
        <p:spPr>
          <a:xfrm>
            <a:off x="0" y="842211"/>
            <a:ext cx="9322683" cy="3539430"/>
          </a:xfrm>
          <a:prstGeom prst="rect">
            <a:avLst/>
          </a:prstGeom>
          <a:noFill/>
        </p:spPr>
        <p:txBody>
          <a:bodyPr wrap="none" rtlCol="0">
            <a:spAutoFit/>
          </a:bodyPr>
          <a:lstStyle/>
          <a:p>
            <a:r>
              <a:rPr lang="en-US" sz="1600" dirty="0" smtClean="0">
                <a:solidFill>
                  <a:srgbClr val="000090"/>
                </a:solidFill>
              </a:rPr>
              <a:t> CIRCUMFERENCE =  3833.845 M   </a:t>
            </a:r>
            <a:r>
              <a:rPr lang="en-US" sz="1600" dirty="0" err="1" smtClean="0">
                <a:solidFill>
                  <a:srgbClr val="000090"/>
                </a:solidFill>
                <a:latin typeface="Symbol"/>
              </a:rPr>
              <a:t>q</a:t>
            </a:r>
            <a:r>
              <a:rPr lang="en-US" sz="1600" baseline="-25000" dirty="0" err="1" smtClean="0">
                <a:solidFill>
                  <a:srgbClr val="000090"/>
                </a:solidFill>
              </a:rPr>
              <a:t>X</a:t>
            </a:r>
            <a:r>
              <a:rPr lang="en-US" sz="1600" dirty="0" smtClean="0">
                <a:solidFill>
                  <a:srgbClr val="000090"/>
                </a:solidFill>
              </a:rPr>
              <a:t> =   6.283185307 RAD     </a:t>
            </a:r>
            <a:r>
              <a:rPr lang="en-US" sz="1600" dirty="0" err="1" smtClean="0">
                <a:solidFill>
                  <a:srgbClr val="000090"/>
                </a:solidFill>
                <a:latin typeface="Symbol"/>
              </a:rPr>
              <a:t>n</a:t>
            </a:r>
            <a:r>
              <a:rPr lang="en-US" sz="1600" baseline="-25000" dirty="0" err="1" smtClean="0">
                <a:solidFill>
                  <a:srgbClr val="000090"/>
                </a:solidFill>
              </a:rPr>
              <a:t>x</a:t>
            </a:r>
            <a:r>
              <a:rPr lang="en-US" sz="1600" baseline="-25000" dirty="0" smtClean="0">
                <a:solidFill>
                  <a:srgbClr val="000090"/>
                </a:solidFill>
              </a:rPr>
              <a:t> </a:t>
            </a:r>
            <a:r>
              <a:rPr lang="en-US" sz="1600" dirty="0" smtClean="0">
                <a:solidFill>
                  <a:srgbClr val="000090"/>
                </a:solidFill>
              </a:rPr>
              <a:t>=   28.8200    </a:t>
            </a:r>
            <a:r>
              <a:rPr lang="en-US" sz="1600" dirty="0" smtClean="0">
                <a:solidFill>
                  <a:srgbClr val="000090"/>
                </a:solidFill>
              </a:rPr>
              <a:t>  </a:t>
            </a:r>
            <a:r>
              <a:rPr lang="en-US" sz="1600" b="1" dirty="0" smtClean="0">
                <a:solidFill>
                  <a:srgbClr val="000090"/>
                </a:solidFill>
                <a:latin typeface="Symbol"/>
              </a:rPr>
              <a:t>x</a:t>
            </a:r>
            <a:r>
              <a:rPr lang="en-US" sz="1600" b="1" baseline="-25000" dirty="0" smtClean="0">
                <a:solidFill>
                  <a:srgbClr val="000090"/>
                </a:solidFill>
              </a:rPr>
              <a:t>x</a:t>
            </a:r>
            <a:r>
              <a:rPr lang="en-US" sz="1600" b="1" dirty="0" smtClean="0">
                <a:solidFill>
                  <a:srgbClr val="000090"/>
                </a:solidFill>
              </a:rPr>
              <a:t>= -161.81595</a:t>
            </a:r>
          </a:p>
          <a:p>
            <a:r>
              <a:rPr lang="en-US" sz="1600" dirty="0" smtClean="0">
                <a:solidFill>
                  <a:srgbClr val="000090"/>
                </a:solidFill>
              </a:rPr>
              <a:t>         RADIUS =   610.1755 M        </a:t>
            </a:r>
            <a:r>
              <a:rPr lang="en-US" sz="1600" dirty="0" err="1" smtClean="0">
                <a:solidFill>
                  <a:srgbClr val="000090"/>
                </a:solidFill>
                <a:latin typeface="Symbol"/>
              </a:rPr>
              <a:t>q</a:t>
            </a:r>
            <a:r>
              <a:rPr lang="en-US" sz="1600" baseline="-25000" dirty="0" err="1" smtClean="0">
                <a:solidFill>
                  <a:srgbClr val="000090"/>
                </a:solidFill>
              </a:rPr>
              <a:t>y</a:t>
            </a:r>
            <a:r>
              <a:rPr lang="en-US" sz="1600" dirty="0" smtClean="0">
                <a:solidFill>
                  <a:srgbClr val="000090"/>
                </a:solidFill>
              </a:rPr>
              <a:t> =   0.00000000  RAD      </a:t>
            </a:r>
            <a:r>
              <a:rPr lang="en-US" sz="1600" dirty="0" err="1" smtClean="0">
                <a:solidFill>
                  <a:srgbClr val="000090"/>
                </a:solidFill>
                <a:latin typeface="Symbol"/>
              </a:rPr>
              <a:t>n</a:t>
            </a:r>
            <a:r>
              <a:rPr lang="en-US" sz="1600" baseline="-25000" dirty="0" err="1" smtClean="0">
                <a:solidFill>
                  <a:srgbClr val="000090"/>
                </a:solidFill>
              </a:rPr>
              <a:t>y</a:t>
            </a:r>
            <a:r>
              <a:rPr lang="en-US" sz="1600" dirty="0" smtClean="0">
                <a:solidFill>
                  <a:srgbClr val="000090"/>
                </a:solidFill>
              </a:rPr>
              <a:t> =   26.8100    </a:t>
            </a:r>
            <a:r>
              <a:rPr lang="en-US" sz="1600" dirty="0" smtClean="0">
                <a:solidFill>
                  <a:srgbClr val="000090"/>
                </a:solidFill>
              </a:rPr>
              <a:t> </a:t>
            </a:r>
            <a:r>
              <a:rPr lang="en-US" sz="1600" dirty="0" err="1" smtClean="0">
                <a:solidFill>
                  <a:srgbClr val="000090"/>
                </a:solidFill>
                <a:latin typeface="Symbol"/>
              </a:rPr>
              <a:t>x</a:t>
            </a:r>
            <a:r>
              <a:rPr lang="en-US" sz="1600" b="1" baseline="-25000" dirty="0" err="1" smtClean="0">
                <a:solidFill>
                  <a:srgbClr val="000090"/>
                </a:solidFill>
              </a:rPr>
              <a:t>y</a:t>
            </a:r>
            <a:r>
              <a:rPr lang="en-US" sz="1600" b="1" dirty="0" smtClean="0">
                <a:solidFill>
                  <a:srgbClr val="000090"/>
                </a:solidFill>
              </a:rPr>
              <a:t>= -165.90281</a:t>
            </a:r>
          </a:p>
          <a:p>
            <a:endParaRPr lang="en-US" sz="1600" dirty="0" smtClean="0">
              <a:solidFill>
                <a:srgbClr val="000090"/>
              </a:solidFill>
            </a:endParaRPr>
          </a:p>
          <a:p>
            <a:r>
              <a:rPr lang="en-US" sz="1600" dirty="0" smtClean="0">
                <a:solidFill>
                  <a:srgbClr val="000090"/>
                </a:solidFill>
              </a:rPr>
              <a:t>         </a:t>
            </a:r>
            <a:r>
              <a:rPr lang="en-US" sz="1600" dirty="0" smtClean="0">
                <a:solidFill>
                  <a:srgbClr val="000090"/>
                </a:solidFill>
                <a:latin typeface="Symbol"/>
              </a:rPr>
              <a:t>a</a:t>
            </a:r>
            <a:r>
              <a:rPr lang="en-US" sz="1600" dirty="0" smtClean="0">
                <a:solidFill>
                  <a:srgbClr val="000090"/>
                </a:solidFill>
              </a:rPr>
              <a:t> =(DS/S)/(DP/P)=  0.0016825              TGAM=(  24.37951,   0.00000)</a:t>
            </a:r>
          </a:p>
          <a:p>
            <a:r>
              <a:rPr lang="en-US" sz="1600" dirty="0" smtClean="0">
                <a:solidFill>
                  <a:srgbClr val="000090"/>
                </a:solidFill>
              </a:rPr>
              <a:t> </a:t>
            </a:r>
          </a:p>
          <a:p>
            <a:endParaRPr lang="en-US" sz="1600" dirty="0" smtClean="0">
              <a:solidFill>
                <a:srgbClr val="000090"/>
              </a:solidFill>
            </a:endParaRPr>
          </a:p>
          <a:p>
            <a:r>
              <a:rPr lang="en-US" sz="1600" dirty="0" smtClean="0">
                <a:solidFill>
                  <a:srgbClr val="000090"/>
                </a:solidFill>
              </a:rPr>
              <a:t>  MAXIMA    --- </a:t>
            </a:r>
            <a:r>
              <a:rPr lang="en-US" sz="1600" dirty="0" err="1" smtClean="0">
                <a:solidFill>
                  <a:srgbClr val="000090"/>
                </a:solidFill>
                <a:latin typeface="Symbol"/>
              </a:rPr>
              <a:t>b</a:t>
            </a:r>
            <a:r>
              <a:rPr lang="en-US" sz="1600" baseline="-25000" dirty="0" err="1" smtClean="0">
                <a:solidFill>
                  <a:srgbClr val="000090"/>
                </a:solidFill>
              </a:rPr>
              <a:t>X</a:t>
            </a:r>
            <a:r>
              <a:rPr lang="en-US" sz="1600" baseline="-25000" dirty="0" smtClean="0">
                <a:solidFill>
                  <a:srgbClr val="000090"/>
                </a:solidFill>
              </a:rPr>
              <a:t> </a:t>
            </a:r>
            <a:r>
              <a:rPr lang="en-US" sz="1600" dirty="0" smtClean="0">
                <a:solidFill>
                  <a:srgbClr val="000090"/>
                </a:solidFill>
              </a:rPr>
              <a:t>( 1261) =  2184.13229    </a:t>
            </a:r>
            <a:r>
              <a:rPr lang="en-US" sz="1600" dirty="0" smtClean="0">
                <a:solidFill>
                  <a:srgbClr val="000090"/>
                </a:solidFill>
                <a:latin typeface="Symbol"/>
              </a:rPr>
              <a:t>b</a:t>
            </a:r>
            <a:r>
              <a:rPr lang="en-US" sz="1600" baseline="-25000" dirty="0" smtClean="0">
                <a:solidFill>
                  <a:srgbClr val="000090"/>
                </a:solidFill>
              </a:rPr>
              <a:t>y </a:t>
            </a:r>
            <a:r>
              <a:rPr lang="en-US" sz="1600" dirty="0" smtClean="0">
                <a:solidFill>
                  <a:srgbClr val="000090"/>
                </a:solidFill>
              </a:rPr>
              <a:t>( 1230) =  1733.92123     </a:t>
            </a:r>
            <a:r>
              <a:rPr lang="en-US" sz="1600" dirty="0" err="1" smtClean="0">
                <a:solidFill>
                  <a:srgbClr val="000090"/>
                </a:solidFill>
              </a:rPr>
              <a:t>D</a:t>
            </a:r>
            <a:r>
              <a:rPr lang="en-US" sz="1600" baseline="-25000" dirty="0" err="1" smtClean="0">
                <a:solidFill>
                  <a:srgbClr val="000090"/>
                </a:solidFill>
              </a:rPr>
              <a:t>x</a:t>
            </a:r>
            <a:r>
              <a:rPr lang="en-US" sz="1600" dirty="0" smtClean="0">
                <a:solidFill>
                  <a:srgbClr val="000090"/>
                </a:solidFill>
              </a:rPr>
              <a:t>=     2.92783     </a:t>
            </a:r>
          </a:p>
          <a:p>
            <a:r>
              <a:rPr lang="en-US" sz="1600" dirty="0" smtClean="0">
                <a:solidFill>
                  <a:srgbClr val="000090"/>
                </a:solidFill>
              </a:rPr>
              <a:t>  MINIMA    ---  </a:t>
            </a:r>
            <a:r>
              <a:rPr lang="en-US" sz="1600" dirty="0" err="1" smtClean="0">
                <a:solidFill>
                  <a:srgbClr val="000090"/>
                </a:solidFill>
                <a:latin typeface="Symbol"/>
              </a:rPr>
              <a:t>b</a:t>
            </a:r>
            <a:r>
              <a:rPr lang="en-US" sz="1600" baseline="-25000" dirty="0" err="1" smtClean="0">
                <a:solidFill>
                  <a:srgbClr val="000090"/>
                </a:solidFill>
              </a:rPr>
              <a:t>X</a:t>
            </a:r>
            <a:r>
              <a:rPr lang="en-US" sz="1600" baseline="-25000" dirty="0" smtClean="0">
                <a:solidFill>
                  <a:srgbClr val="000090"/>
                </a:solidFill>
              </a:rPr>
              <a:t> </a:t>
            </a:r>
            <a:r>
              <a:rPr lang="en-US" sz="1600" dirty="0" smtClean="0">
                <a:solidFill>
                  <a:srgbClr val="000090"/>
                </a:solidFill>
              </a:rPr>
              <a:t>( 1247) =     0.050000    </a:t>
            </a:r>
            <a:r>
              <a:rPr lang="en-US" sz="1600" dirty="0" smtClean="0">
                <a:solidFill>
                  <a:srgbClr val="000090"/>
                </a:solidFill>
                <a:latin typeface="Symbol"/>
              </a:rPr>
              <a:t>b</a:t>
            </a:r>
            <a:r>
              <a:rPr lang="en-US" sz="1600" baseline="-25000" dirty="0" smtClean="0">
                <a:solidFill>
                  <a:srgbClr val="000090"/>
                </a:solidFill>
              </a:rPr>
              <a:t>y</a:t>
            </a:r>
            <a:r>
              <a:rPr lang="en-US" sz="1600" dirty="0" smtClean="0">
                <a:solidFill>
                  <a:srgbClr val="000090"/>
                </a:solidFill>
              </a:rPr>
              <a:t> ( 1247) =     0.050000     </a:t>
            </a:r>
            <a:r>
              <a:rPr lang="en-US" sz="1600" dirty="0" err="1" smtClean="0">
                <a:solidFill>
                  <a:srgbClr val="000090"/>
                </a:solidFill>
              </a:rPr>
              <a:t>D</a:t>
            </a:r>
            <a:r>
              <a:rPr lang="en-US" sz="1600" baseline="-25000" dirty="0" err="1" smtClean="0">
                <a:solidFill>
                  <a:srgbClr val="000090"/>
                </a:solidFill>
              </a:rPr>
              <a:t>x</a:t>
            </a:r>
            <a:r>
              <a:rPr lang="en-US" sz="1600" dirty="0" smtClean="0">
                <a:solidFill>
                  <a:srgbClr val="000090"/>
                </a:solidFill>
              </a:rPr>
              <a:t>=    -3.11372      </a:t>
            </a:r>
          </a:p>
          <a:p>
            <a:endParaRPr lang="en-US" sz="1600" dirty="0" smtClean="0">
              <a:solidFill>
                <a:srgbClr val="000090"/>
              </a:solidFill>
            </a:endParaRPr>
          </a:p>
          <a:p>
            <a:r>
              <a:rPr lang="en-US" sz="1600" dirty="0" smtClean="0">
                <a:solidFill>
                  <a:srgbClr val="000090"/>
                </a:solidFill>
              </a:rPr>
              <a:t>  CHROMATICITY AFTER SEXTUPOLE CORRECTIONS     </a:t>
            </a:r>
            <a:r>
              <a:rPr lang="en-US" sz="1600" dirty="0" smtClean="0">
                <a:solidFill>
                  <a:srgbClr val="000090"/>
                </a:solidFill>
                <a:latin typeface="Symbol"/>
              </a:rPr>
              <a:t>x</a:t>
            </a:r>
            <a:r>
              <a:rPr lang="en-US" sz="1600" baseline="-25000" dirty="0" smtClean="0">
                <a:solidFill>
                  <a:srgbClr val="000090"/>
                </a:solidFill>
              </a:rPr>
              <a:t>x</a:t>
            </a:r>
            <a:r>
              <a:rPr lang="en-US" sz="1600" dirty="0" smtClean="0">
                <a:solidFill>
                  <a:srgbClr val="000090"/>
                </a:solidFill>
              </a:rPr>
              <a:t>=    0.00000     </a:t>
            </a:r>
            <a:r>
              <a:rPr lang="en-US" sz="1600" dirty="0" err="1" smtClean="0">
                <a:solidFill>
                  <a:srgbClr val="000090"/>
                </a:solidFill>
                <a:latin typeface="Symbol"/>
              </a:rPr>
              <a:t>x</a:t>
            </a:r>
            <a:r>
              <a:rPr lang="en-US" sz="1600" baseline="-25000" dirty="0" err="1" smtClean="0">
                <a:solidFill>
                  <a:srgbClr val="000090"/>
                </a:solidFill>
              </a:rPr>
              <a:t>y</a:t>
            </a:r>
            <a:r>
              <a:rPr lang="en-US" sz="1600" dirty="0" smtClean="0">
                <a:solidFill>
                  <a:srgbClr val="000090"/>
                </a:solidFill>
              </a:rPr>
              <a:t>=    0.0000</a:t>
            </a:r>
          </a:p>
          <a:p>
            <a:endParaRPr lang="en-US" sz="1600" dirty="0" smtClean="0">
              <a:solidFill>
                <a:srgbClr val="000090"/>
              </a:solidFill>
            </a:endParaRPr>
          </a:p>
          <a:p>
            <a:r>
              <a:rPr lang="en-US" sz="1600" dirty="0" smtClean="0">
                <a:solidFill>
                  <a:srgbClr val="000090"/>
                </a:solidFill>
              </a:rPr>
              <a:t> AMPLITUDE DEPENDENCE OF TUNES DUE TO SEXTUPOLES</a:t>
            </a:r>
          </a:p>
          <a:p>
            <a:r>
              <a:rPr lang="en-US" sz="1600" dirty="0" smtClean="0">
                <a:solidFill>
                  <a:srgbClr val="000090"/>
                </a:solidFill>
              </a:rPr>
              <a:t> </a:t>
            </a:r>
            <a:r>
              <a:rPr lang="en-US" sz="1600" dirty="0" err="1" smtClean="0">
                <a:solidFill>
                  <a:srgbClr val="000090"/>
                </a:solidFill>
                <a:latin typeface="Symbol"/>
              </a:rPr>
              <a:t>n</a:t>
            </a:r>
            <a:r>
              <a:rPr lang="en-US" sz="1600" baseline="-25000" dirty="0" err="1" smtClean="0">
                <a:solidFill>
                  <a:srgbClr val="000090"/>
                </a:solidFill>
              </a:rPr>
              <a:t>x</a:t>
            </a:r>
            <a:r>
              <a:rPr lang="en-US" sz="1600" dirty="0" smtClean="0">
                <a:solidFill>
                  <a:srgbClr val="000090"/>
                </a:solidFill>
              </a:rPr>
              <a:t>=  28.820000 + 1630 * </a:t>
            </a:r>
            <a:r>
              <a:rPr lang="en-US" sz="1600" dirty="0" smtClean="0">
                <a:solidFill>
                  <a:srgbClr val="000090"/>
                </a:solidFill>
                <a:latin typeface="Symbol"/>
              </a:rPr>
              <a:t>e</a:t>
            </a:r>
            <a:r>
              <a:rPr lang="en-US" sz="1600" baseline="-25000" dirty="0" smtClean="0">
                <a:solidFill>
                  <a:srgbClr val="000090"/>
                </a:solidFill>
              </a:rPr>
              <a:t>x</a:t>
            </a:r>
            <a:r>
              <a:rPr lang="en-US" sz="1600" dirty="0" smtClean="0">
                <a:solidFill>
                  <a:srgbClr val="000090"/>
                </a:solidFill>
              </a:rPr>
              <a:t>  - 6570 * </a:t>
            </a:r>
            <a:r>
              <a:rPr lang="en-US" sz="1600" dirty="0" err="1" smtClean="0">
                <a:solidFill>
                  <a:srgbClr val="000090"/>
                </a:solidFill>
                <a:latin typeface="Symbol"/>
              </a:rPr>
              <a:t>e</a:t>
            </a:r>
            <a:r>
              <a:rPr lang="en-US" sz="1600" baseline="-25000" dirty="0" err="1" smtClean="0">
                <a:solidFill>
                  <a:srgbClr val="000090"/>
                </a:solidFill>
              </a:rPr>
              <a:t>y</a:t>
            </a:r>
            <a:r>
              <a:rPr lang="en-US" sz="1600" baseline="-25000" dirty="0" smtClean="0">
                <a:solidFill>
                  <a:srgbClr val="000090"/>
                </a:solidFill>
              </a:rPr>
              <a:t>                     </a:t>
            </a:r>
            <a:r>
              <a:rPr lang="en-US" sz="1600" dirty="0" smtClean="0">
                <a:solidFill>
                  <a:srgbClr val="000090"/>
                </a:solidFill>
                <a:latin typeface="Symbol"/>
              </a:rPr>
              <a:t>e</a:t>
            </a:r>
            <a:r>
              <a:rPr lang="en-US" sz="1600" baseline="-25000" dirty="0" smtClean="0">
                <a:solidFill>
                  <a:srgbClr val="000090"/>
                </a:solidFill>
              </a:rPr>
              <a:t>x    </a:t>
            </a:r>
            <a:r>
              <a:rPr lang="en-US" sz="1600" dirty="0" smtClean="0">
                <a:solidFill>
                  <a:srgbClr val="000090"/>
                </a:solidFill>
              </a:rPr>
              <a:t>~ </a:t>
            </a:r>
            <a:r>
              <a:rPr lang="en-US" sz="1600" baseline="-25000" dirty="0" smtClean="0">
                <a:solidFill>
                  <a:srgbClr val="000090"/>
                </a:solidFill>
              </a:rPr>
              <a:t> </a:t>
            </a:r>
            <a:r>
              <a:rPr lang="en-US" sz="1600" dirty="0" smtClean="0">
                <a:solidFill>
                  <a:srgbClr val="000090"/>
                </a:solidFill>
                <a:latin typeface="Symbol"/>
              </a:rPr>
              <a:t>e</a:t>
            </a:r>
            <a:r>
              <a:rPr lang="en-US" sz="1600" baseline="-25000" dirty="0" smtClean="0">
                <a:solidFill>
                  <a:srgbClr val="000090"/>
                </a:solidFill>
              </a:rPr>
              <a:t>x  </a:t>
            </a:r>
            <a:r>
              <a:rPr lang="en-US" sz="1600" dirty="0" smtClean="0">
                <a:solidFill>
                  <a:srgbClr val="000090"/>
                </a:solidFill>
              </a:rPr>
              <a:t>= 0.2 mm </a:t>
            </a:r>
            <a:r>
              <a:rPr lang="en-US" sz="1600" dirty="0" err="1" smtClean="0">
                <a:solidFill>
                  <a:srgbClr val="000090"/>
                </a:solidFill>
              </a:rPr>
              <a:t>mrad</a:t>
            </a:r>
            <a:r>
              <a:rPr lang="en-US" sz="1600" dirty="0" smtClean="0">
                <a:solidFill>
                  <a:srgbClr val="000090"/>
                </a:solidFill>
              </a:rPr>
              <a:t>  </a:t>
            </a:r>
            <a:r>
              <a:rPr lang="en-US" sz="1600" dirty="0" smtClean="0">
                <a:solidFill>
                  <a:srgbClr val="000090"/>
                </a:solidFill>
              </a:rPr>
              <a:t> </a:t>
            </a:r>
            <a:r>
              <a:rPr lang="en-US" sz="1600" dirty="0" err="1" smtClean="0">
                <a:solidFill>
                  <a:srgbClr val="000090"/>
                </a:solidFill>
                <a:latin typeface="Symbol"/>
              </a:rPr>
              <a:t>Dn</a:t>
            </a:r>
            <a:r>
              <a:rPr lang="en-US" sz="1600" baseline="-25000" dirty="0" err="1" smtClean="0">
                <a:solidFill>
                  <a:srgbClr val="000090"/>
                </a:solidFill>
              </a:rPr>
              <a:t>x</a:t>
            </a:r>
            <a:r>
              <a:rPr lang="en-US" sz="1600" baseline="-25000" dirty="0" smtClean="0">
                <a:solidFill>
                  <a:srgbClr val="000090"/>
                </a:solidFill>
              </a:rPr>
              <a:t>=</a:t>
            </a:r>
            <a:r>
              <a:rPr lang="en-US" sz="1600" dirty="0" smtClean="0">
                <a:solidFill>
                  <a:srgbClr val="000090"/>
                </a:solidFill>
              </a:rPr>
              <a:t>0.000326</a:t>
            </a:r>
            <a:endParaRPr lang="en-US" sz="1600" dirty="0" smtClean="0">
              <a:solidFill>
                <a:srgbClr val="000090"/>
              </a:solidFill>
            </a:endParaRPr>
          </a:p>
          <a:p>
            <a:r>
              <a:rPr lang="en-US" sz="1600" dirty="0" smtClean="0">
                <a:solidFill>
                  <a:srgbClr val="000090"/>
                </a:solidFill>
              </a:rPr>
              <a:t> </a:t>
            </a:r>
            <a:r>
              <a:rPr lang="en-US" sz="1600" dirty="0" err="1" smtClean="0">
                <a:solidFill>
                  <a:srgbClr val="000090"/>
                </a:solidFill>
                <a:latin typeface="Symbol"/>
              </a:rPr>
              <a:t>n</a:t>
            </a:r>
            <a:r>
              <a:rPr lang="en-US" sz="1600" baseline="-25000" dirty="0" err="1" smtClean="0">
                <a:solidFill>
                  <a:srgbClr val="000090"/>
                </a:solidFill>
              </a:rPr>
              <a:t>y</a:t>
            </a:r>
            <a:r>
              <a:rPr lang="en-US" sz="1600" dirty="0" smtClean="0">
                <a:solidFill>
                  <a:srgbClr val="000090"/>
                </a:solidFill>
              </a:rPr>
              <a:t>=  26.810000 –  6570 * </a:t>
            </a:r>
            <a:r>
              <a:rPr lang="en-US" sz="1600" dirty="0" smtClean="0">
                <a:solidFill>
                  <a:srgbClr val="000090"/>
                </a:solidFill>
                <a:latin typeface="Symbol"/>
              </a:rPr>
              <a:t>e</a:t>
            </a:r>
            <a:r>
              <a:rPr lang="en-US" sz="1600" baseline="-25000" dirty="0" smtClean="0">
                <a:solidFill>
                  <a:srgbClr val="000090"/>
                </a:solidFill>
              </a:rPr>
              <a:t>x</a:t>
            </a:r>
            <a:r>
              <a:rPr lang="en-US" sz="1600" dirty="0" smtClean="0">
                <a:solidFill>
                  <a:srgbClr val="000090"/>
                </a:solidFill>
              </a:rPr>
              <a:t> + 3550 * </a:t>
            </a:r>
            <a:r>
              <a:rPr lang="en-US" sz="1600" dirty="0" err="1" smtClean="0">
                <a:solidFill>
                  <a:srgbClr val="000090"/>
                </a:solidFill>
                <a:latin typeface="Symbol"/>
              </a:rPr>
              <a:t>e</a:t>
            </a:r>
            <a:r>
              <a:rPr lang="en-US" sz="1600" baseline="-25000" dirty="0" err="1" smtClean="0">
                <a:solidFill>
                  <a:srgbClr val="000090"/>
                </a:solidFill>
              </a:rPr>
              <a:t>y</a:t>
            </a:r>
            <a:endParaRPr lang="en-US" sz="1600" dirty="0">
              <a:solidFill>
                <a:srgbClr val="000090"/>
              </a:solidFill>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0"/>
            <a:ext cx="9144000" cy="958850"/>
          </a:xfrm>
        </p:spPr>
        <p:txBody>
          <a:bodyPr/>
          <a:lstStyle/>
          <a:p>
            <a:r>
              <a:rPr lang="en-US" dirty="0" smtClean="0">
                <a:solidFill>
                  <a:srgbClr val="000099"/>
                </a:solidFill>
                <a:latin typeface="Comic Sans MS"/>
                <a:cs typeface="Times New Roman" pitchFamily="18" charset="0"/>
              </a:rPr>
              <a:t>eRHIC and MeRHIC  Lattice </a:t>
            </a:r>
            <a:br>
              <a:rPr lang="en-US" dirty="0" smtClean="0">
                <a:solidFill>
                  <a:srgbClr val="000099"/>
                </a:solidFill>
                <a:latin typeface="Comic Sans MS"/>
                <a:cs typeface="Times New Roman" pitchFamily="18" charset="0"/>
              </a:rPr>
            </a:br>
            <a:r>
              <a:rPr lang="en-US" dirty="0" smtClean="0">
                <a:solidFill>
                  <a:srgbClr val="000099"/>
                </a:solidFill>
                <a:latin typeface="Comic Sans MS"/>
                <a:cs typeface="Times New Roman" pitchFamily="18" charset="0"/>
              </a:rPr>
              <a:t>and Interaction Regions</a:t>
            </a:r>
            <a:endParaRPr lang="en-US" dirty="0" smtClean="0">
              <a:solidFill>
                <a:srgbClr val="003399"/>
              </a:solidFill>
              <a:latin typeface="Comic Sans MS"/>
            </a:endParaRPr>
          </a:p>
        </p:txBody>
      </p:sp>
      <p:graphicFrame>
        <p:nvGraphicFramePr>
          <p:cNvPr id="4" name="Content Placeholder 3"/>
          <p:cNvGraphicFramePr>
            <a:graphicFrameLocks noGrp="1"/>
          </p:cNvGraphicFramePr>
          <p:nvPr>
            <p:ph idx="1"/>
          </p:nvPr>
        </p:nvGraphicFramePr>
        <p:xfrm>
          <a:off x="0" y="1050636"/>
          <a:ext cx="8993909" cy="546446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7"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pic>
        <p:nvPicPr>
          <p:cNvPr id="8" name="Picture 7" descr="Screen shot 2010-01-09 at 7.24.41 PM.png"/>
          <p:cNvPicPr>
            <a:picLocks noChangeAspect="1"/>
          </p:cNvPicPr>
          <p:nvPr/>
        </p:nvPicPr>
        <p:blipFill>
          <a:blip r:embed="rId8"/>
          <a:stretch>
            <a:fillRect/>
          </a:stretch>
        </p:blipFill>
        <p:spPr>
          <a:xfrm>
            <a:off x="813437" y="1312228"/>
            <a:ext cx="162594" cy="133032"/>
          </a:xfrm>
          <a:prstGeom prst="rect">
            <a:avLst/>
          </a:prstGeom>
        </p:spPr>
      </p:pic>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0"/>
            <a:ext cx="9144000" cy="958850"/>
          </a:xfrm>
        </p:spPr>
        <p:txBody>
          <a:bodyPr/>
          <a:lstStyle/>
          <a:p>
            <a:r>
              <a:rPr lang="en-US" sz="2800" dirty="0" smtClean="0">
                <a:solidFill>
                  <a:srgbClr val="000099"/>
                </a:solidFill>
                <a:latin typeface="Comic Sans MS"/>
                <a:cs typeface="Times New Roman" pitchFamily="18" charset="0"/>
              </a:rPr>
              <a:t>MeRHIC - Lattice and IR</a:t>
            </a:r>
            <a:endParaRPr lang="en-US" sz="2800" dirty="0" smtClean="0">
              <a:solidFill>
                <a:srgbClr val="003399"/>
              </a:solidFill>
              <a:latin typeface="Comic Sans MS"/>
            </a:endParaRPr>
          </a:p>
        </p:txBody>
      </p:sp>
      <p:sp>
        <p:nvSpPr>
          <p:cNvPr id="6"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7"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pic>
        <p:nvPicPr>
          <p:cNvPr id="8" name="Picture 7" descr="Screen shot 2010-01-09 at 3.35.44 PM.png"/>
          <p:cNvPicPr>
            <a:picLocks noChangeAspect="1"/>
          </p:cNvPicPr>
          <p:nvPr/>
        </p:nvPicPr>
        <p:blipFill>
          <a:blip r:embed="rId3"/>
          <a:stretch>
            <a:fillRect/>
          </a:stretch>
        </p:blipFill>
        <p:spPr>
          <a:xfrm>
            <a:off x="0" y="992477"/>
            <a:ext cx="9144000" cy="2819400"/>
          </a:xfrm>
          <a:prstGeom prst="rect">
            <a:avLst/>
          </a:prstGeom>
        </p:spPr>
      </p:pic>
      <p:sp>
        <p:nvSpPr>
          <p:cNvPr id="10" name="TextBox 9"/>
          <p:cNvSpPr txBox="1"/>
          <p:nvPr/>
        </p:nvSpPr>
        <p:spPr>
          <a:xfrm>
            <a:off x="334818" y="4167910"/>
            <a:ext cx="8809182" cy="2123658"/>
          </a:xfrm>
          <a:prstGeom prst="rect">
            <a:avLst/>
          </a:prstGeom>
          <a:noFill/>
        </p:spPr>
        <p:txBody>
          <a:bodyPr wrap="square" rtlCol="0">
            <a:spAutoFit/>
          </a:bodyPr>
          <a:lstStyle/>
          <a:p>
            <a:pPr marL="173038" lvl="0" indent="1431925"/>
            <a:r>
              <a:rPr lang="en-US" sz="2400" dirty="0" smtClean="0">
                <a:solidFill>
                  <a:srgbClr val="000090"/>
                </a:solidFill>
                <a:latin typeface="Tahoma"/>
              </a:rPr>
              <a:t>Lattice design of the MeRHIC:</a:t>
            </a:r>
          </a:p>
          <a:p>
            <a:pPr marL="173038" lvl="0" indent="1431925"/>
            <a:r>
              <a:rPr lang="en-US" sz="1800" dirty="0" smtClean="0">
                <a:solidFill>
                  <a:srgbClr val="000090"/>
                </a:solidFill>
                <a:latin typeface="Tahoma"/>
              </a:rPr>
              <a:t>- RHIC modification – Steven </a:t>
            </a:r>
            <a:r>
              <a:rPr lang="en-US" sz="1800" dirty="0" err="1" smtClean="0">
                <a:solidFill>
                  <a:srgbClr val="000090"/>
                </a:solidFill>
                <a:latin typeface="Tahoma"/>
              </a:rPr>
              <a:t>Tepikian</a:t>
            </a:r>
            <a:endParaRPr lang="en-US" sz="1800" dirty="0" smtClean="0">
              <a:solidFill>
                <a:srgbClr val="000090"/>
              </a:solidFill>
              <a:latin typeface="Tahoma"/>
            </a:endParaRPr>
          </a:p>
          <a:p>
            <a:pPr marL="173038" lvl="0" indent="1431925"/>
            <a:r>
              <a:rPr lang="en-US" sz="1800" dirty="0" smtClean="0">
                <a:solidFill>
                  <a:srgbClr val="000090"/>
                </a:solidFill>
                <a:latin typeface="Tahoma"/>
              </a:rPr>
              <a:t>- Lattice of the Energy recovery </a:t>
            </a:r>
            <a:r>
              <a:rPr lang="en-US" sz="1800" dirty="0" err="1" smtClean="0">
                <a:solidFill>
                  <a:srgbClr val="000090"/>
                </a:solidFill>
                <a:latin typeface="Tahoma"/>
              </a:rPr>
              <a:t>linac</a:t>
            </a:r>
            <a:r>
              <a:rPr lang="en-US" sz="1800" dirty="0" smtClean="0">
                <a:solidFill>
                  <a:srgbClr val="000090"/>
                </a:solidFill>
                <a:latin typeface="Tahoma"/>
              </a:rPr>
              <a:t>– Eduard </a:t>
            </a:r>
            <a:r>
              <a:rPr lang="en-US" sz="1800" dirty="0" err="1" smtClean="0">
                <a:solidFill>
                  <a:srgbClr val="000090"/>
                </a:solidFill>
                <a:latin typeface="Tahoma"/>
              </a:rPr>
              <a:t>Pozdeyev</a:t>
            </a:r>
            <a:endParaRPr lang="en-US" sz="1800" dirty="0" smtClean="0">
              <a:solidFill>
                <a:srgbClr val="000090"/>
              </a:solidFill>
              <a:latin typeface="Tahoma"/>
            </a:endParaRPr>
          </a:p>
          <a:p>
            <a:pPr marL="173038" lvl="0" indent="1431925"/>
            <a:r>
              <a:rPr lang="en-US" sz="1800" dirty="0" smtClean="0">
                <a:solidFill>
                  <a:srgbClr val="000090"/>
                </a:solidFill>
                <a:latin typeface="Tahoma"/>
              </a:rPr>
              <a:t>- Asynchronous arcs and IP – Dmitri </a:t>
            </a:r>
            <a:r>
              <a:rPr lang="en-US" sz="1800" dirty="0" err="1" smtClean="0">
                <a:solidFill>
                  <a:srgbClr val="000090"/>
                </a:solidFill>
                <a:latin typeface="Tahoma"/>
              </a:rPr>
              <a:t>Kayran</a:t>
            </a:r>
            <a:r>
              <a:rPr lang="en-US" sz="1800" dirty="0" smtClean="0">
                <a:solidFill>
                  <a:srgbClr val="000090"/>
                </a:solidFill>
                <a:latin typeface="Tahoma"/>
              </a:rPr>
              <a:t>, Dejan Trbojevic</a:t>
            </a:r>
          </a:p>
          <a:p>
            <a:pPr marL="173038" lvl="0" indent="1431925"/>
            <a:r>
              <a:rPr lang="en-US" sz="1800" dirty="0" smtClean="0">
                <a:solidFill>
                  <a:srgbClr val="000090"/>
                </a:solidFill>
                <a:latin typeface="Tahoma"/>
              </a:rPr>
              <a:t>- Vertical splitters – </a:t>
            </a:r>
            <a:r>
              <a:rPr lang="en-US" sz="1800" dirty="0" err="1" smtClean="0">
                <a:solidFill>
                  <a:srgbClr val="000090"/>
                </a:solidFill>
                <a:latin typeface="Tahoma"/>
              </a:rPr>
              <a:t>Nicholaus</a:t>
            </a:r>
            <a:r>
              <a:rPr lang="en-US" sz="1800" dirty="0" smtClean="0">
                <a:solidFill>
                  <a:srgbClr val="000090"/>
                </a:solidFill>
                <a:latin typeface="Tahoma"/>
              </a:rPr>
              <a:t> </a:t>
            </a:r>
            <a:r>
              <a:rPr lang="en-US" sz="1800" dirty="0" err="1" smtClean="0">
                <a:solidFill>
                  <a:srgbClr val="000090"/>
                </a:solidFill>
                <a:latin typeface="Tahoma"/>
              </a:rPr>
              <a:t>Tsoupas</a:t>
            </a:r>
            <a:endParaRPr lang="en-US" sz="1800" dirty="0" smtClean="0">
              <a:solidFill>
                <a:srgbClr val="000090"/>
              </a:solidFill>
              <a:latin typeface="Tahoma"/>
            </a:endParaRPr>
          </a:p>
          <a:p>
            <a:pPr marL="173038" lvl="0" indent="1431925"/>
            <a:r>
              <a:rPr lang="en-US" sz="1800" dirty="0" smtClean="0">
                <a:solidFill>
                  <a:srgbClr val="000090"/>
                </a:solidFill>
                <a:latin typeface="Tahoma"/>
              </a:rPr>
              <a:t>- IP and detector protection:  J. Beebe-Wang</a:t>
            </a:r>
          </a:p>
          <a:p>
            <a:endParaRPr lang="en-US" sz="1800" dirty="0">
              <a:solidFill>
                <a:srgbClr val="000090"/>
              </a:solidFill>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0" y="0"/>
            <a:ext cx="9144000" cy="6011863"/>
            <a:chOff x="0" y="-484908"/>
            <a:chExt cx="9144000" cy="6012583"/>
          </a:xfrm>
        </p:grpSpPr>
        <p:pic>
          <p:nvPicPr>
            <p:cNvPr id="29709" name="Picture 5" descr="MeRHIC iso 2.bmp"/>
            <p:cNvPicPr>
              <a:picLocks noChangeAspect="1"/>
            </p:cNvPicPr>
            <p:nvPr/>
          </p:nvPicPr>
          <p:blipFill>
            <a:blip r:embed="rId2"/>
            <a:srcRect/>
            <a:stretch>
              <a:fillRect/>
            </a:stretch>
          </p:blipFill>
          <p:spPr bwMode="auto">
            <a:xfrm>
              <a:off x="0" y="720725"/>
              <a:ext cx="9144000" cy="4806950"/>
            </a:xfrm>
            <a:prstGeom prst="rect">
              <a:avLst/>
            </a:prstGeom>
            <a:solidFill>
              <a:schemeClr val="bg1"/>
            </a:solidFill>
            <a:ln w="9525">
              <a:noFill/>
              <a:miter lim="800000"/>
              <a:headEnd/>
              <a:tailEnd/>
            </a:ln>
          </p:spPr>
        </p:pic>
        <p:pic>
          <p:nvPicPr>
            <p:cNvPr id="29710" name="Picture 9" descr="MeRHIC close.bmp"/>
            <p:cNvPicPr>
              <a:picLocks noChangeAspect="1"/>
            </p:cNvPicPr>
            <p:nvPr/>
          </p:nvPicPr>
          <p:blipFill>
            <a:blip r:embed="rId3"/>
            <a:srcRect/>
            <a:stretch>
              <a:fillRect/>
            </a:stretch>
          </p:blipFill>
          <p:spPr bwMode="auto">
            <a:xfrm>
              <a:off x="0" y="-484908"/>
              <a:ext cx="2228274" cy="1234320"/>
            </a:xfrm>
            <a:prstGeom prst="rect">
              <a:avLst/>
            </a:prstGeom>
            <a:noFill/>
            <a:ln w="9525">
              <a:noFill/>
              <a:miter lim="800000"/>
              <a:headEnd/>
              <a:tailEnd/>
            </a:ln>
          </p:spPr>
        </p:pic>
        <p:pic>
          <p:nvPicPr>
            <p:cNvPr id="29711" name="Picture 11"/>
            <p:cNvPicPr>
              <a:picLocks noChangeAspect="1"/>
            </p:cNvPicPr>
            <p:nvPr/>
          </p:nvPicPr>
          <p:blipFill>
            <a:blip r:embed="rId4"/>
            <a:srcRect/>
            <a:stretch>
              <a:fillRect/>
            </a:stretch>
          </p:blipFill>
          <p:spPr bwMode="auto">
            <a:xfrm rot="505090">
              <a:off x="4204928" y="2238660"/>
              <a:ext cx="1047979" cy="818934"/>
            </a:xfrm>
            <a:prstGeom prst="rect">
              <a:avLst/>
            </a:prstGeom>
            <a:noFill/>
            <a:ln w="9525">
              <a:noFill/>
              <a:miter lim="800000"/>
              <a:headEnd/>
              <a:tailEnd/>
            </a:ln>
          </p:spPr>
        </p:pic>
        <p:cxnSp>
          <p:nvCxnSpPr>
            <p:cNvPr id="28" name="Straight Connector 27"/>
            <p:cNvCxnSpPr/>
            <p:nvPr/>
          </p:nvCxnSpPr>
          <p:spPr>
            <a:xfrm>
              <a:off x="8062913" y="3792329"/>
              <a:ext cx="620712" cy="33024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974975" y="1074204"/>
              <a:ext cx="2162175" cy="1154251"/>
            </a:xfrm>
            <a:prstGeom prst="line">
              <a:avLst/>
            </a:prstGeom>
            <a:ln>
              <a:solidFill>
                <a:srgbClr val="3F003F"/>
              </a:solidFill>
            </a:ln>
          </p:spPr>
          <p:style>
            <a:lnRef idx="2">
              <a:schemeClr val="accent1"/>
            </a:lnRef>
            <a:fillRef idx="0">
              <a:schemeClr val="accent1"/>
            </a:fillRef>
            <a:effectRef idx="1">
              <a:schemeClr val="accent1"/>
            </a:effectRef>
            <a:fontRef idx="minor">
              <a:schemeClr val="tx1"/>
            </a:fontRef>
          </p:style>
        </p:cxnSp>
        <p:sp>
          <p:nvSpPr>
            <p:cNvPr id="37" name="Can 36"/>
            <p:cNvSpPr/>
            <p:nvPr/>
          </p:nvSpPr>
          <p:spPr>
            <a:xfrm rot="7158281">
              <a:off x="2816204" y="2336444"/>
              <a:ext cx="352467" cy="444500"/>
            </a:xfrm>
            <a:prstGeom prst="can">
              <a:avLst/>
            </a:prstGeom>
            <a:solidFill>
              <a:srgbClr val="66006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Freeform 39"/>
            <p:cNvSpPr/>
            <p:nvPr/>
          </p:nvSpPr>
          <p:spPr>
            <a:xfrm rot="21387239">
              <a:off x="3292475" y="2487248"/>
              <a:ext cx="869950" cy="643015"/>
            </a:xfrm>
            <a:custGeom>
              <a:avLst/>
              <a:gdLst>
                <a:gd name="connsiteX0" fmla="*/ 889000 w 889000"/>
                <a:gd name="connsiteY0" fmla="*/ 571500 h 571500"/>
                <a:gd name="connsiteX1" fmla="*/ 406400 w 889000"/>
                <a:gd name="connsiteY1" fmla="*/ 292100 h 571500"/>
                <a:gd name="connsiteX2" fmla="*/ 250825 w 889000"/>
                <a:gd name="connsiteY2" fmla="*/ 123825 h 571500"/>
                <a:gd name="connsiteX3" fmla="*/ 0 w 889000"/>
                <a:gd name="connsiteY3" fmla="*/ 0 h 571500"/>
                <a:gd name="connsiteX0" fmla="*/ 889000 w 889000"/>
                <a:gd name="connsiteY0" fmla="*/ 571500 h 571500"/>
                <a:gd name="connsiteX1" fmla="*/ 406400 w 889000"/>
                <a:gd name="connsiteY1" fmla="*/ 292100 h 571500"/>
                <a:gd name="connsiteX2" fmla="*/ 250825 w 889000"/>
                <a:gd name="connsiteY2" fmla="*/ 123825 h 571500"/>
                <a:gd name="connsiteX3" fmla="*/ 0 w 889000"/>
                <a:gd name="connsiteY3" fmla="*/ 0 h 571500"/>
                <a:gd name="connsiteX0" fmla="*/ 889000 w 889000"/>
                <a:gd name="connsiteY0" fmla="*/ 571500 h 571500"/>
                <a:gd name="connsiteX1" fmla="*/ 406400 w 889000"/>
                <a:gd name="connsiteY1" fmla="*/ 292100 h 571500"/>
                <a:gd name="connsiteX2" fmla="*/ 250825 w 889000"/>
                <a:gd name="connsiteY2" fmla="*/ 123825 h 571500"/>
                <a:gd name="connsiteX3" fmla="*/ 0 w 889000"/>
                <a:gd name="connsiteY3" fmla="*/ 0 h 571500"/>
                <a:gd name="connsiteX0" fmla="*/ 889000 w 889000"/>
                <a:gd name="connsiteY0" fmla="*/ 571500 h 571500"/>
                <a:gd name="connsiteX1" fmla="*/ 406400 w 889000"/>
                <a:gd name="connsiteY1" fmla="*/ 292100 h 571500"/>
                <a:gd name="connsiteX2" fmla="*/ 250825 w 889000"/>
                <a:gd name="connsiteY2" fmla="*/ 123825 h 571500"/>
                <a:gd name="connsiteX3" fmla="*/ 0 w 889000"/>
                <a:gd name="connsiteY3" fmla="*/ 0 h 571500"/>
                <a:gd name="connsiteX0" fmla="*/ 889000 w 889000"/>
                <a:gd name="connsiteY0" fmla="*/ 571500 h 571500"/>
                <a:gd name="connsiteX1" fmla="*/ 406400 w 889000"/>
                <a:gd name="connsiteY1" fmla="*/ 292100 h 571500"/>
                <a:gd name="connsiteX2" fmla="*/ 203200 w 889000"/>
                <a:gd name="connsiteY2" fmla="*/ 123825 h 571500"/>
                <a:gd name="connsiteX3" fmla="*/ 0 w 889000"/>
                <a:gd name="connsiteY3" fmla="*/ 0 h 571500"/>
                <a:gd name="connsiteX0" fmla="*/ 930275 w 930275"/>
                <a:gd name="connsiteY0" fmla="*/ 571500 h 571500"/>
                <a:gd name="connsiteX1" fmla="*/ 447675 w 930275"/>
                <a:gd name="connsiteY1" fmla="*/ 292100 h 571500"/>
                <a:gd name="connsiteX2" fmla="*/ 244475 w 930275"/>
                <a:gd name="connsiteY2" fmla="*/ 123825 h 571500"/>
                <a:gd name="connsiteX3" fmla="*/ 0 w 930275"/>
                <a:gd name="connsiteY3" fmla="*/ 0 h 571500"/>
                <a:gd name="connsiteX0" fmla="*/ 930275 w 930275"/>
                <a:gd name="connsiteY0" fmla="*/ 609600 h 609600"/>
                <a:gd name="connsiteX1" fmla="*/ 447675 w 930275"/>
                <a:gd name="connsiteY1" fmla="*/ 330200 h 609600"/>
                <a:gd name="connsiteX2" fmla="*/ 244475 w 930275"/>
                <a:gd name="connsiteY2" fmla="*/ 161925 h 609600"/>
                <a:gd name="connsiteX3" fmla="*/ 0 w 930275"/>
                <a:gd name="connsiteY3" fmla="*/ 0 h 609600"/>
                <a:gd name="connsiteX0" fmla="*/ 930275 w 930275"/>
                <a:gd name="connsiteY0" fmla="*/ 609600 h 609600"/>
                <a:gd name="connsiteX1" fmla="*/ 447675 w 930275"/>
                <a:gd name="connsiteY1" fmla="*/ 330200 h 609600"/>
                <a:gd name="connsiteX2" fmla="*/ 244475 w 930275"/>
                <a:gd name="connsiteY2" fmla="*/ 161925 h 609600"/>
                <a:gd name="connsiteX3" fmla="*/ 0 w 930275"/>
                <a:gd name="connsiteY3" fmla="*/ 0 h 609600"/>
                <a:gd name="connsiteX0" fmla="*/ 930275 w 930275"/>
                <a:gd name="connsiteY0" fmla="*/ 568325 h 568325"/>
                <a:gd name="connsiteX1" fmla="*/ 447675 w 930275"/>
                <a:gd name="connsiteY1" fmla="*/ 288925 h 568325"/>
                <a:gd name="connsiteX2" fmla="*/ 244475 w 930275"/>
                <a:gd name="connsiteY2" fmla="*/ 120650 h 568325"/>
                <a:gd name="connsiteX3" fmla="*/ 0 w 930275"/>
                <a:gd name="connsiteY3" fmla="*/ 0 h 568325"/>
              </a:gdLst>
              <a:ahLst/>
              <a:cxnLst>
                <a:cxn ang="0">
                  <a:pos x="connsiteX0" y="connsiteY0"/>
                </a:cxn>
                <a:cxn ang="0">
                  <a:pos x="connsiteX1" y="connsiteY1"/>
                </a:cxn>
                <a:cxn ang="0">
                  <a:pos x="connsiteX2" y="connsiteY2"/>
                </a:cxn>
                <a:cxn ang="0">
                  <a:pos x="connsiteX3" y="connsiteY3"/>
                </a:cxn>
              </a:cxnLst>
              <a:rect l="l" t="t" r="r" b="b"/>
              <a:pathLst>
                <a:path w="930275" h="568325">
                  <a:moveTo>
                    <a:pt x="930275" y="568325"/>
                  </a:moveTo>
                  <a:cubicBezTo>
                    <a:pt x="742156" y="465931"/>
                    <a:pt x="561975" y="363538"/>
                    <a:pt x="447675" y="288925"/>
                  </a:cubicBezTo>
                  <a:cubicBezTo>
                    <a:pt x="333375" y="214313"/>
                    <a:pt x="319088" y="168804"/>
                    <a:pt x="244475" y="120650"/>
                  </a:cubicBezTo>
                  <a:cubicBezTo>
                    <a:pt x="169863" y="72496"/>
                    <a:pt x="82021" y="50271"/>
                    <a:pt x="0" y="0"/>
                  </a:cubicBezTo>
                </a:path>
              </a:pathLst>
            </a:custGeom>
            <a:ln>
              <a:solidFill>
                <a:srgbClr val="3F003F"/>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4" name="Freeform 43"/>
            <p:cNvSpPr/>
            <p:nvPr/>
          </p:nvSpPr>
          <p:spPr>
            <a:xfrm>
              <a:off x="2085975" y="1904566"/>
              <a:ext cx="708025" cy="571568"/>
            </a:xfrm>
            <a:custGeom>
              <a:avLst/>
              <a:gdLst>
                <a:gd name="connsiteX0" fmla="*/ 688975 w 688975"/>
                <a:gd name="connsiteY0" fmla="*/ 565150 h 565150"/>
                <a:gd name="connsiteX1" fmla="*/ 565150 w 688975"/>
                <a:gd name="connsiteY1" fmla="*/ 501650 h 565150"/>
                <a:gd name="connsiteX2" fmla="*/ 425450 w 688975"/>
                <a:gd name="connsiteY2" fmla="*/ 225425 h 565150"/>
                <a:gd name="connsiteX3" fmla="*/ 0 w 688975"/>
                <a:gd name="connsiteY3" fmla="*/ 0 h 565150"/>
                <a:gd name="connsiteX0" fmla="*/ 688975 w 688975"/>
                <a:gd name="connsiteY0" fmla="*/ 565150 h 565150"/>
                <a:gd name="connsiteX1" fmla="*/ 565150 w 688975"/>
                <a:gd name="connsiteY1" fmla="*/ 501650 h 565150"/>
                <a:gd name="connsiteX2" fmla="*/ 425450 w 688975"/>
                <a:gd name="connsiteY2" fmla="*/ 225425 h 565150"/>
                <a:gd name="connsiteX3" fmla="*/ 0 w 688975"/>
                <a:gd name="connsiteY3" fmla="*/ 0 h 565150"/>
                <a:gd name="connsiteX0" fmla="*/ 688975 w 688975"/>
                <a:gd name="connsiteY0" fmla="*/ 565150 h 565150"/>
                <a:gd name="connsiteX1" fmla="*/ 565150 w 688975"/>
                <a:gd name="connsiteY1" fmla="*/ 501650 h 565150"/>
                <a:gd name="connsiteX2" fmla="*/ 425450 w 688975"/>
                <a:gd name="connsiteY2" fmla="*/ 225425 h 565150"/>
                <a:gd name="connsiteX3" fmla="*/ 0 w 688975"/>
                <a:gd name="connsiteY3" fmla="*/ 0 h 565150"/>
                <a:gd name="connsiteX0" fmla="*/ 688975 w 688975"/>
                <a:gd name="connsiteY0" fmla="*/ 565150 h 565150"/>
                <a:gd name="connsiteX1" fmla="*/ 565150 w 688975"/>
                <a:gd name="connsiteY1" fmla="*/ 501650 h 565150"/>
                <a:gd name="connsiteX2" fmla="*/ 425450 w 688975"/>
                <a:gd name="connsiteY2" fmla="*/ 225425 h 565150"/>
                <a:gd name="connsiteX3" fmla="*/ 0 w 688975"/>
                <a:gd name="connsiteY3" fmla="*/ 0 h 565150"/>
                <a:gd name="connsiteX0" fmla="*/ 688975 w 688975"/>
                <a:gd name="connsiteY0" fmla="*/ 565150 h 565150"/>
                <a:gd name="connsiteX1" fmla="*/ 565150 w 688975"/>
                <a:gd name="connsiteY1" fmla="*/ 501650 h 565150"/>
                <a:gd name="connsiteX2" fmla="*/ 425450 w 688975"/>
                <a:gd name="connsiteY2" fmla="*/ 225425 h 565150"/>
                <a:gd name="connsiteX3" fmla="*/ 0 w 688975"/>
                <a:gd name="connsiteY3" fmla="*/ 0 h 565150"/>
                <a:gd name="connsiteX0" fmla="*/ 688975 w 688975"/>
                <a:gd name="connsiteY0" fmla="*/ 565150 h 565150"/>
                <a:gd name="connsiteX1" fmla="*/ 565150 w 688975"/>
                <a:gd name="connsiteY1" fmla="*/ 501650 h 565150"/>
                <a:gd name="connsiteX2" fmla="*/ 425450 w 688975"/>
                <a:gd name="connsiteY2" fmla="*/ 225425 h 565150"/>
                <a:gd name="connsiteX3" fmla="*/ 0 w 688975"/>
                <a:gd name="connsiteY3" fmla="*/ 0 h 565150"/>
                <a:gd name="connsiteX0" fmla="*/ 688975 w 688975"/>
                <a:gd name="connsiteY0" fmla="*/ 565150 h 565150"/>
                <a:gd name="connsiteX1" fmla="*/ 565150 w 688975"/>
                <a:gd name="connsiteY1" fmla="*/ 501650 h 565150"/>
                <a:gd name="connsiteX2" fmla="*/ 566281 w 688975"/>
                <a:gd name="connsiteY2" fmla="*/ 500562 h 565150"/>
                <a:gd name="connsiteX3" fmla="*/ 425450 w 688975"/>
                <a:gd name="connsiteY3" fmla="*/ 225425 h 565150"/>
                <a:gd name="connsiteX4" fmla="*/ 0 w 688975"/>
                <a:gd name="connsiteY4" fmla="*/ 0 h 565150"/>
                <a:gd name="connsiteX0" fmla="*/ 688975 w 688975"/>
                <a:gd name="connsiteY0" fmla="*/ 565150 h 565150"/>
                <a:gd name="connsiteX1" fmla="*/ 565150 w 688975"/>
                <a:gd name="connsiteY1" fmla="*/ 501650 h 565150"/>
                <a:gd name="connsiteX2" fmla="*/ 566281 w 688975"/>
                <a:gd name="connsiteY2" fmla="*/ 500562 h 565150"/>
                <a:gd name="connsiteX3" fmla="*/ 425450 w 688975"/>
                <a:gd name="connsiteY3" fmla="*/ 225425 h 565150"/>
                <a:gd name="connsiteX4" fmla="*/ 0 w 688975"/>
                <a:gd name="connsiteY4" fmla="*/ 0 h 565150"/>
                <a:gd name="connsiteX0" fmla="*/ 688975 w 688975"/>
                <a:gd name="connsiteY0" fmla="*/ 565150 h 565150"/>
                <a:gd name="connsiteX1" fmla="*/ 565150 w 688975"/>
                <a:gd name="connsiteY1" fmla="*/ 501650 h 565150"/>
                <a:gd name="connsiteX2" fmla="*/ 566281 w 688975"/>
                <a:gd name="connsiteY2" fmla="*/ 500562 h 565150"/>
                <a:gd name="connsiteX3" fmla="*/ 566281 w 688975"/>
                <a:gd name="connsiteY3" fmla="*/ 494103 h 565150"/>
                <a:gd name="connsiteX4" fmla="*/ 425450 w 688975"/>
                <a:gd name="connsiteY4" fmla="*/ 225425 h 565150"/>
                <a:gd name="connsiteX5" fmla="*/ 0 w 688975"/>
                <a:gd name="connsiteY5" fmla="*/ 0 h 565150"/>
                <a:gd name="connsiteX0" fmla="*/ 688975 w 688975"/>
                <a:gd name="connsiteY0" fmla="*/ 565150 h 565150"/>
                <a:gd name="connsiteX1" fmla="*/ 565150 w 688975"/>
                <a:gd name="connsiteY1" fmla="*/ 501650 h 565150"/>
                <a:gd name="connsiteX2" fmla="*/ 566281 w 688975"/>
                <a:gd name="connsiteY2" fmla="*/ 500562 h 565150"/>
                <a:gd name="connsiteX3" fmla="*/ 566281 w 688975"/>
                <a:gd name="connsiteY3" fmla="*/ 494103 h 565150"/>
                <a:gd name="connsiteX4" fmla="*/ 425450 w 688975"/>
                <a:gd name="connsiteY4" fmla="*/ 225425 h 565150"/>
                <a:gd name="connsiteX5" fmla="*/ 0 w 688975"/>
                <a:gd name="connsiteY5" fmla="*/ 0 h 565150"/>
                <a:gd name="connsiteX0" fmla="*/ 688975 w 688975"/>
                <a:gd name="connsiteY0" fmla="*/ 565150 h 565150"/>
                <a:gd name="connsiteX1" fmla="*/ 565150 w 688975"/>
                <a:gd name="connsiteY1" fmla="*/ 501650 h 565150"/>
                <a:gd name="connsiteX2" fmla="*/ 566281 w 688975"/>
                <a:gd name="connsiteY2" fmla="*/ 500562 h 565150"/>
                <a:gd name="connsiteX3" fmla="*/ 566281 w 688975"/>
                <a:gd name="connsiteY3" fmla="*/ 494103 h 565150"/>
                <a:gd name="connsiteX4" fmla="*/ 425450 w 688975"/>
                <a:gd name="connsiteY4" fmla="*/ 225425 h 565150"/>
                <a:gd name="connsiteX5" fmla="*/ 0 w 688975"/>
                <a:gd name="connsiteY5" fmla="*/ 0 h 565150"/>
                <a:gd name="connsiteX0" fmla="*/ 688975 w 688975"/>
                <a:gd name="connsiteY0" fmla="*/ 565150 h 565150"/>
                <a:gd name="connsiteX1" fmla="*/ 565150 w 688975"/>
                <a:gd name="connsiteY1" fmla="*/ 501650 h 565150"/>
                <a:gd name="connsiteX2" fmla="*/ 566281 w 688975"/>
                <a:gd name="connsiteY2" fmla="*/ 500562 h 565150"/>
                <a:gd name="connsiteX3" fmla="*/ 566281 w 688975"/>
                <a:gd name="connsiteY3" fmla="*/ 494103 h 565150"/>
                <a:gd name="connsiteX4" fmla="*/ 425450 w 688975"/>
                <a:gd name="connsiteY4" fmla="*/ 225425 h 565150"/>
                <a:gd name="connsiteX5" fmla="*/ 0 w 688975"/>
                <a:gd name="connsiteY5" fmla="*/ 0 h 565150"/>
                <a:gd name="connsiteX0" fmla="*/ 688975 w 688975"/>
                <a:gd name="connsiteY0" fmla="*/ 565150 h 565150"/>
                <a:gd name="connsiteX1" fmla="*/ 565150 w 688975"/>
                <a:gd name="connsiteY1" fmla="*/ 501650 h 565150"/>
                <a:gd name="connsiteX2" fmla="*/ 566281 w 688975"/>
                <a:gd name="connsiteY2" fmla="*/ 500562 h 565150"/>
                <a:gd name="connsiteX3" fmla="*/ 566281 w 688975"/>
                <a:gd name="connsiteY3" fmla="*/ 494103 h 565150"/>
                <a:gd name="connsiteX4" fmla="*/ 425450 w 688975"/>
                <a:gd name="connsiteY4" fmla="*/ 225425 h 565150"/>
                <a:gd name="connsiteX5" fmla="*/ 0 w 688975"/>
                <a:gd name="connsiteY5" fmla="*/ 0 h 565150"/>
                <a:gd name="connsiteX0" fmla="*/ 688975 w 688975"/>
                <a:gd name="connsiteY0" fmla="*/ 565150 h 565150"/>
                <a:gd name="connsiteX1" fmla="*/ 565150 w 688975"/>
                <a:gd name="connsiteY1" fmla="*/ 501650 h 565150"/>
                <a:gd name="connsiteX2" fmla="*/ 566281 w 688975"/>
                <a:gd name="connsiteY2" fmla="*/ 500562 h 565150"/>
                <a:gd name="connsiteX3" fmla="*/ 566281 w 688975"/>
                <a:gd name="connsiteY3" fmla="*/ 494103 h 565150"/>
                <a:gd name="connsiteX4" fmla="*/ 425450 w 688975"/>
                <a:gd name="connsiteY4" fmla="*/ 263313 h 565150"/>
                <a:gd name="connsiteX5" fmla="*/ 0 w 688975"/>
                <a:gd name="connsiteY5" fmla="*/ 0 h 56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975" h="565150">
                  <a:moveTo>
                    <a:pt x="688975" y="565150"/>
                  </a:moveTo>
                  <a:cubicBezTo>
                    <a:pt x="655315" y="539104"/>
                    <a:pt x="634239" y="532436"/>
                    <a:pt x="565150" y="501650"/>
                  </a:cubicBezTo>
                  <a:cubicBezTo>
                    <a:pt x="544701" y="490885"/>
                    <a:pt x="611586" y="540142"/>
                    <a:pt x="566281" y="500562"/>
                  </a:cubicBezTo>
                  <a:cubicBezTo>
                    <a:pt x="566470" y="499304"/>
                    <a:pt x="589753" y="533645"/>
                    <a:pt x="566281" y="494103"/>
                  </a:cubicBezTo>
                  <a:cubicBezTo>
                    <a:pt x="542809" y="454561"/>
                    <a:pt x="519830" y="345664"/>
                    <a:pt x="425450" y="263313"/>
                  </a:cubicBezTo>
                  <a:cubicBezTo>
                    <a:pt x="331070" y="180962"/>
                    <a:pt x="165629" y="70908"/>
                    <a:pt x="0" y="0"/>
                  </a:cubicBezTo>
                </a:path>
              </a:pathLst>
            </a:custGeom>
            <a:ln>
              <a:solidFill>
                <a:srgbClr val="3F003F"/>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grpSp>
      <p:pic>
        <p:nvPicPr>
          <p:cNvPr id="29699" name="Picture 7" descr="linac.bmp"/>
          <p:cNvPicPr>
            <a:picLocks noChangeAspect="1"/>
          </p:cNvPicPr>
          <p:nvPr/>
        </p:nvPicPr>
        <p:blipFill>
          <a:blip r:embed="rId5"/>
          <a:srcRect/>
          <a:stretch>
            <a:fillRect/>
          </a:stretch>
        </p:blipFill>
        <p:spPr bwMode="auto">
          <a:xfrm rot="1692451">
            <a:off x="5618163" y="2170113"/>
            <a:ext cx="2265362" cy="1249362"/>
          </a:xfrm>
          <a:prstGeom prst="rect">
            <a:avLst/>
          </a:prstGeom>
          <a:noFill/>
          <a:ln w="9525">
            <a:noFill/>
            <a:miter lim="800000"/>
            <a:headEnd/>
            <a:tailEnd/>
          </a:ln>
        </p:spPr>
      </p:pic>
      <p:pic>
        <p:nvPicPr>
          <p:cNvPr id="29700" name="Picture 12"/>
          <p:cNvPicPr>
            <a:picLocks noChangeAspect="1"/>
          </p:cNvPicPr>
          <p:nvPr/>
        </p:nvPicPr>
        <p:blipFill>
          <a:blip r:embed="rId6"/>
          <a:srcRect/>
          <a:stretch>
            <a:fillRect/>
          </a:stretch>
        </p:blipFill>
        <p:spPr bwMode="auto">
          <a:xfrm>
            <a:off x="7783513" y="4756150"/>
            <a:ext cx="933450" cy="520700"/>
          </a:xfrm>
          <a:prstGeom prst="rect">
            <a:avLst/>
          </a:prstGeom>
          <a:noFill/>
          <a:ln w="9525">
            <a:noFill/>
            <a:miter lim="800000"/>
            <a:headEnd/>
            <a:tailEnd/>
          </a:ln>
        </p:spPr>
      </p:pic>
      <p:sp>
        <p:nvSpPr>
          <p:cNvPr id="29701" name="Text Box 55"/>
          <p:cNvSpPr txBox="1">
            <a:spLocks noChangeArrowheads="1"/>
          </p:cNvSpPr>
          <p:nvPr/>
        </p:nvSpPr>
        <p:spPr bwMode="auto">
          <a:xfrm>
            <a:off x="0" y="5399088"/>
            <a:ext cx="3984625" cy="584200"/>
          </a:xfrm>
          <a:prstGeom prst="rect">
            <a:avLst/>
          </a:prstGeom>
          <a:noFill/>
          <a:ln w="9525">
            <a:noFill/>
            <a:miter lim="800000"/>
            <a:headEnd/>
            <a:tailEnd/>
          </a:ln>
        </p:spPr>
        <p:txBody>
          <a:bodyPr wrap="none">
            <a:prstTxWarp prst="textNoShape">
              <a:avLst/>
            </a:prstTxWarp>
            <a:spAutoFit/>
          </a:bodyPr>
          <a:lstStyle/>
          <a:p>
            <a:pPr algn="ctr"/>
            <a:r>
              <a:rPr lang="en-US" sz="1600">
                <a:solidFill>
                  <a:srgbClr val="000090"/>
                </a:solidFill>
                <a:latin typeface="Comic Sans MS" charset="0"/>
                <a:ea typeface="Comic Sans MS" charset="0"/>
                <a:cs typeface="Comic Sans MS" charset="0"/>
              </a:rPr>
              <a:t>© J.C.Brutus, J. Tuozzolo, D. Trbojevic, </a:t>
            </a:r>
          </a:p>
          <a:p>
            <a:pPr algn="ctr"/>
            <a:r>
              <a:rPr lang="en-US" sz="1600">
                <a:solidFill>
                  <a:srgbClr val="000090"/>
                </a:solidFill>
                <a:latin typeface="Comic Sans MS" charset="0"/>
                <a:ea typeface="Comic Sans MS" charset="0"/>
                <a:cs typeface="Comic Sans MS" charset="0"/>
              </a:rPr>
              <a:t>G. Mahler, B. Parker, W. Meng  </a:t>
            </a:r>
          </a:p>
        </p:txBody>
      </p:sp>
      <p:pic>
        <p:nvPicPr>
          <p:cNvPr id="29702" name="Picture 33" descr="magnets.bmp"/>
          <p:cNvPicPr>
            <a:picLocks noChangeAspect="1"/>
          </p:cNvPicPr>
          <p:nvPr/>
        </p:nvPicPr>
        <p:blipFill>
          <a:blip r:embed="rId7"/>
          <a:srcRect/>
          <a:stretch>
            <a:fillRect/>
          </a:stretch>
        </p:blipFill>
        <p:spPr bwMode="auto">
          <a:xfrm>
            <a:off x="6927850" y="658813"/>
            <a:ext cx="2216150" cy="1235075"/>
          </a:xfrm>
          <a:prstGeom prst="rect">
            <a:avLst/>
          </a:prstGeom>
          <a:noFill/>
          <a:ln w="9525">
            <a:noFill/>
            <a:miter lim="800000"/>
            <a:headEnd/>
            <a:tailEnd/>
          </a:ln>
        </p:spPr>
      </p:pic>
      <p:sp>
        <p:nvSpPr>
          <p:cNvPr id="38" name="Freeform 37"/>
          <p:cNvSpPr/>
          <p:nvPr/>
        </p:nvSpPr>
        <p:spPr>
          <a:xfrm rot="469733">
            <a:off x="3116263" y="3222625"/>
            <a:ext cx="1116012" cy="301625"/>
          </a:xfrm>
          <a:custGeom>
            <a:avLst/>
            <a:gdLst>
              <a:gd name="connsiteX0" fmla="*/ 0 w 1076325"/>
              <a:gd name="connsiteY0" fmla="*/ 0 h 457200"/>
              <a:gd name="connsiteX1" fmla="*/ 304800 w 1076325"/>
              <a:gd name="connsiteY1" fmla="*/ 171450 h 457200"/>
              <a:gd name="connsiteX2" fmla="*/ 552450 w 1076325"/>
              <a:gd name="connsiteY2" fmla="*/ 168275 h 457200"/>
              <a:gd name="connsiteX3" fmla="*/ 1076325 w 1076325"/>
              <a:gd name="connsiteY3" fmla="*/ 457200 h 457200"/>
              <a:gd name="connsiteX0" fmla="*/ 0 w 1076325"/>
              <a:gd name="connsiteY0" fmla="*/ 0 h 457200"/>
              <a:gd name="connsiteX1" fmla="*/ 304800 w 1076325"/>
              <a:gd name="connsiteY1" fmla="*/ 171450 h 457200"/>
              <a:gd name="connsiteX2" fmla="*/ 552450 w 1076325"/>
              <a:gd name="connsiteY2" fmla="*/ 168275 h 457200"/>
              <a:gd name="connsiteX3" fmla="*/ 1076325 w 1076325"/>
              <a:gd name="connsiteY3" fmla="*/ 457200 h 457200"/>
              <a:gd name="connsiteX0" fmla="*/ 0 w 1076325"/>
              <a:gd name="connsiteY0" fmla="*/ 0 h 457200"/>
              <a:gd name="connsiteX1" fmla="*/ 304800 w 1076325"/>
              <a:gd name="connsiteY1" fmla="*/ 171450 h 457200"/>
              <a:gd name="connsiteX2" fmla="*/ 552450 w 1076325"/>
              <a:gd name="connsiteY2" fmla="*/ 168275 h 457200"/>
              <a:gd name="connsiteX3" fmla="*/ 1076325 w 1076325"/>
              <a:gd name="connsiteY3" fmla="*/ 457200 h 457200"/>
              <a:gd name="connsiteX0" fmla="*/ 0 w 1076325"/>
              <a:gd name="connsiteY0" fmla="*/ 0 h 457200"/>
              <a:gd name="connsiteX1" fmla="*/ 304800 w 1076325"/>
              <a:gd name="connsiteY1" fmla="*/ 171450 h 457200"/>
              <a:gd name="connsiteX2" fmla="*/ 552450 w 1076325"/>
              <a:gd name="connsiteY2" fmla="*/ 168275 h 457200"/>
              <a:gd name="connsiteX3" fmla="*/ 1076325 w 1076325"/>
              <a:gd name="connsiteY3" fmla="*/ 457200 h 457200"/>
              <a:gd name="connsiteX0" fmla="*/ 0 w 1076325"/>
              <a:gd name="connsiteY0" fmla="*/ 0 h 457200"/>
              <a:gd name="connsiteX1" fmla="*/ 304800 w 1076325"/>
              <a:gd name="connsiteY1" fmla="*/ 171450 h 457200"/>
              <a:gd name="connsiteX2" fmla="*/ 552450 w 1076325"/>
              <a:gd name="connsiteY2" fmla="*/ 168275 h 457200"/>
              <a:gd name="connsiteX3" fmla="*/ 1076325 w 1076325"/>
              <a:gd name="connsiteY3" fmla="*/ 457200 h 457200"/>
              <a:gd name="connsiteX0" fmla="*/ 0 w 1076325"/>
              <a:gd name="connsiteY0" fmla="*/ 0 h 457200"/>
              <a:gd name="connsiteX1" fmla="*/ 304800 w 1076325"/>
              <a:gd name="connsiteY1" fmla="*/ 171450 h 457200"/>
              <a:gd name="connsiteX2" fmla="*/ 552450 w 1076325"/>
              <a:gd name="connsiteY2" fmla="*/ 168275 h 457200"/>
              <a:gd name="connsiteX3" fmla="*/ 1076325 w 1076325"/>
              <a:gd name="connsiteY3" fmla="*/ 457200 h 457200"/>
              <a:gd name="connsiteX0" fmla="*/ 0 w 1076325"/>
              <a:gd name="connsiteY0" fmla="*/ 0 h 457200"/>
              <a:gd name="connsiteX1" fmla="*/ 304800 w 1076325"/>
              <a:gd name="connsiteY1" fmla="*/ 171450 h 457200"/>
              <a:gd name="connsiteX2" fmla="*/ 552450 w 1076325"/>
              <a:gd name="connsiteY2" fmla="*/ 168275 h 457200"/>
              <a:gd name="connsiteX3" fmla="*/ 1076325 w 1076325"/>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076325" h="457200">
                <a:moveTo>
                  <a:pt x="0" y="0"/>
                </a:moveTo>
                <a:cubicBezTo>
                  <a:pt x="106362" y="71702"/>
                  <a:pt x="158750" y="86254"/>
                  <a:pt x="304800" y="171450"/>
                </a:cubicBezTo>
                <a:cubicBezTo>
                  <a:pt x="409575" y="177271"/>
                  <a:pt x="423863" y="120650"/>
                  <a:pt x="552450" y="168275"/>
                </a:cubicBezTo>
                <a:cubicBezTo>
                  <a:pt x="681038" y="215900"/>
                  <a:pt x="875506" y="346075"/>
                  <a:pt x="1076325" y="457200"/>
                </a:cubicBezTo>
              </a:path>
            </a:pathLst>
          </a:custGeom>
          <a:ln>
            <a:solidFill>
              <a:srgbClr val="3F003F"/>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704" name="Slide Number Placeholder 26"/>
          <p:cNvSpPr>
            <a:spLocks noGrp="1"/>
          </p:cNvSpPr>
          <p:nvPr>
            <p:ph type="sldNum" sz="quarter" idx="4294967295"/>
          </p:nvPr>
        </p:nvSpPr>
        <p:spPr bwMode="auto">
          <a:xfrm>
            <a:off x="8534400" y="6492875"/>
            <a:ext cx="609600" cy="365125"/>
          </a:xfrm>
          <a:prstGeom prst="rect">
            <a:avLst/>
          </a:prstGeom>
          <a:noFill/>
          <a:ln>
            <a:miter lim="800000"/>
            <a:headEnd/>
            <a:tailEnd/>
          </a:ln>
        </p:spPr>
        <p:txBody>
          <a:bodyPr/>
          <a:lstStyle/>
          <a:p>
            <a:fld id="{6463ABB9-07D7-1A4B-B54D-B598C5DA43FE}" type="slidenum">
              <a:rPr lang="en-US"/>
              <a:pPr/>
              <a:t>21</a:t>
            </a:fld>
            <a:endParaRPr lang="en-US"/>
          </a:p>
        </p:txBody>
      </p:sp>
      <p:cxnSp>
        <p:nvCxnSpPr>
          <p:cNvPr id="42" name="Straight Connector 41"/>
          <p:cNvCxnSpPr/>
          <p:nvPr/>
        </p:nvCxnSpPr>
        <p:spPr>
          <a:xfrm>
            <a:off x="7448550" y="5254625"/>
            <a:ext cx="403225" cy="20955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272213" y="4683125"/>
            <a:ext cx="668337" cy="344488"/>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119938" y="5149850"/>
            <a:ext cx="122237" cy="6350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240588" y="5213350"/>
            <a:ext cx="211137" cy="4445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sp>
        <p:nvSpPr>
          <p:cNvPr id="21"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22"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4" name="Slide Number Placeholder 26"/>
          <p:cNvSpPr>
            <a:spLocks noGrp="1"/>
          </p:cNvSpPr>
          <p:nvPr>
            <p:ph type="sldNum" sz="quarter" idx="4294967295"/>
          </p:nvPr>
        </p:nvSpPr>
        <p:spPr bwMode="auto">
          <a:xfrm>
            <a:off x="8534400" y="6492875"/>
            <a:ext cx="609600" cy="365125"/>
          </a:xfrm>
          <a:prstGeom prst="rect">
            <a:avLst/>
          </a:prstGeom>
          <a:noFill/>
          <a:ln>
            <a:miter lim="800000"/>
            <a:headEnd/>
            <a:tailEnd/>
          </a:ln>
        </p:spPr>
        <p:txBody>
          <a:bodyPr/>
          <a:lstStyle/>
          <a:p>
            <a:fld id="{6463ABB9-07D7-1A4B-B54D-B598C5DA43FE}" type="slidenum">
              <a:rPr lang="en-US"/>
              <a:pPr/>
              <a:t>22</a:t>
            </a:fld>
            <a:endParaRPr lang="en-US"/>
          </a:p>
        </p:txBody>
      </p:sp>
      <p:pic>
        <p:nvPicPr>
          <p:cNvPr id="21" name="Picture 20" descr="Seperator Combiner Lattice with magnets 2.bmp"/>
          <p:cNvPicPr>
            <a:picLocks noChangeAspect="1"/>
          </p:cNvPicPr>
          <p:nvPr/>
        </p:nvPicPr>
        <p:blipFill>
          <a:blip r:embed="rId2">
            <a:alphaModFix amt="84000"/>
            <a:lum bright="35000" contrast="100000"/>
          </a:blip>
          <a:stretch>
            <a:fillRect/>
          </a:stretch>
        </p:blipFill>
        <p:spPr>
          <a:xfrm>
            <a:off x="0" y="741765"/>
            <a:ext cx="9144000" cy="5100235"/>
          </a:xfrm>
          <a:prstGeom prst="rect">
            <a:avLst/>
          </a:prstGeom>
        </p:spPr>
      </p:pic>
      <p:sp>
        <p:nvSpPr>
          <p:cNvPr id="22" name="TextBox 21"/>
          <p:cNvSpPr txBox="1"/>
          <p:nvPr/>
        </p:nvSpPr>
        <p:spPr>
          <a:xfrm>
            <a:off x="0" y="0"/>
            <a:ext cx="9144000" cy="523220"/>
          </a:xfrm>
          <a:prstGeom prst="rect">
            <a:avLst/>
          </a:prstGeom>
          <a:noFill/>
        </p:spPr>
        <p:txBody>
          <a:bodyPr wrap="square" rtlCol="0">
            <a:spAutoFit/>
          </a:bodyPr>
          <a:lstStyle/>
          <a:p>
            <a:pPr algn="ctr"/>
            <a:r>
              <a:rPr lang="en-US" sz="2800" dirty="0" err="1" smtClean="0">
                <a:solidFill>
                  <a:srgbClr val="000090"/>
                </a:solidFill>
                <a:latin typeface="Comic Sans MS"/>
              </a:rPr>
              <a:t>Linacs</a:t>
            </a:r>
            <a:r>
              <a:rPr lang="en-US" sz="2800" dirty="0" smtClean="0">
                <a:solidFill>
                  <a:srgbClr val="000090"/>
                </a:solidFill>
                <a:latin typeface="Comic Sans MS"/>
              </a:rPr>
              <a:t>, spreaders, and an arc</a:t>
            </a:r>
            <a:endParaRPr lang="en-US" sz="2800" dirty="0">
              <a:solidFill>
                <a:srgbClr val="000090"/>
              </a:solidFill>
              <a:latin typeface="Comic Sans MS"/>
            </a:endParaRPr>
          </a:p>
        </p:txBody>
      </p:sp>
      <p:sp>
        <p:nvSpPr>
          <p:cNvPr id="5"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6"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1"/>
            <a:ext cx="8229600" cy="913472"/>
          </a:xfrm>
        </p:spPr>
        <p:txBody>
          <a:bodyPr/>
          <a:lstStyle/>
          <a:p>
            <a:r>
              <a:rPr lang="en-US" dirty="0" smtClean="0">
                <a:latin typeface="Comic Sans MS"/>
              </a:rPr>
              <a:t>Magnets: Preliminary Design</a:t>
            </a:r>
          </a:p>
        </p:txBody>
      </p:sp>
      <p:pic>
        <p:nvPicPr>
          <p:cNvPr id="60419" name="Picture 3" descr="2oclockdipolequa.bmp"/>
          <p:cNvPicPr>
            <a:picLocks noChangeAspect="1"/>
          </p:cNvPicPr>
          <p:nvPr/>
        </p:nvPicPr>
        <p:blipFill>
          <a:blip r:embed="rId3"/>
          <a:srcRect/>
          <a:stretch>
            <a:fillRect/>
          </a:stretch>
        </p:blipFill>
        <p:spPr bwMode="auto">
          <a:xfrm>
            <a:off x="0" y="985381"/>
            <a:ext cx="9144000" cy="5133975"/>
          </a:xfrm>
          <a:prstGeom prst="rect">
            <a:avLst/>
          </a:prstGeom>
          <a:noFill/>
          <a:ln w="9525">
            <a:noFill/>
            <a:miter lim="800000"/>
            <a:headEnd/>
            <a:tailEnd/>
          </a:ln>
        </p:spPr>
      </p:pic>
      <p:sp>
        <p:nvSpPr>
          <p:cNvPr id="4"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5"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pic>
        <p:nvPicPr>
          <p:cNvPr id="6" name="Content Placeholder 4"/>
          <p:cNvPicPr>
            <a:picLocks noChangeAspect="1" noChangeArrowheads="1"/>
          </p:cNvPicPr>
          <p:nvPr/>
        </p:nvPicPr>
        <p:blipFill>
          <a:blip r:embed="rId4"/>
          <a:srcRect t="-8794" b="-8794"/>
          <a:stretch>
            <a:fillRect/>
          </a:stretch>
        </p:blipFill>
        <p:spPr bwMode="auto">
          <a:xfrm>
            <a:off x="537781" y="3907687"/>
            <a:ext cx="3186777" cy="1752103"/>
          </a:xfrm>
          <a:prstGeom prst="rect">
            <a:avLst/>
          </a:prstGeom>
          <a:noFill/>
          <a:ln w="9525">
            <a:noFill/>
            <a:miter lim="800000"/>
            <a:headEnd/>
            <a:tailEnd/>
          </a:ln>
        </p:spPr>
      </p:pic>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 name="Rectangle 145"/>
          <p:cNvSpPr/>
          <p:nvPr/>
        </p:nvSpPr>
        <p:spPr>
          <a:xfrm>
            <a:off x="3641725" y="2466975"/>
            <a:ext cx="522288" cy="5715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48" name="Rectangle 147"/>
          <p:cNvSpPr/>
          <p:nvPr/>
        </p:nvSpPr>
        <p:spPr>
          <a:xfrm>
            <a:off x="4279900" y="2465388"/>
            <a:ext cx="898525" cy="58737"/>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36" name="Rectangle 135"/>
          <p:cNvSpPr/>
          <p:nvPr/>
        </p:nvSpPr>
        <p:spPr>
          <a:xfrm rot="3325971">
            <a:off x="5139531" y="3544094"/>
            <a:ext cx="93663" cy="73025"/>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35" name="Rectangle 134"/>
          <p:cNvSpPr/>
          <p:nvPr/>
        </p:nvSpPr>
        <p:spPr>
          <a:xfrm rot="3325971">
            <a:off x="5287963" y="3775075"/>
            <a:ext cx="104775" cy="60325"/>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18" name="Rectangle 117"/>
          <p:cNvSpPr/>
          <p:nvPr/>
        </p:nvSpPr>
        <p:spPr>
          <a:xfrm rot="3325971">
            <a:off x="5427663" y="3983038"/>
            <a:ext cx="112712" cy="55562"/>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33" name="Rectangle 132"/>
          <p:cNvSpPr/>
          <p:nvPr/>
        </p:nvSpPr>
        <p:spPr>
          <a:xfrm rot="1593518">
            <a:off x="5816600" y="4654550"/>
            <a:ext cx="1425575" cy="66675"/>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9" name="Rectangle 108"/>
          <p:cNvSpPr/>
          <p:nvPr/>
        </p:nvSpPr>
        <p:spPr>
          <a:xfrm>
            <a:off x="3019425" y="4008438"/>
            <a:ext cx="128588" cy="74612"/>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7" name="Rectangle 106"/>
          <p:cNvSpPr/>
          <p:nvPr/>
        </p:nvSpPr>
        <p:spPr>
          <a:xfrm>
            <a:off x="4244975" y="3275013"/>
            <a:ext cx="441325" cy="55562"/>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3" name="Rectangle 102"/>
          <p:cNvSpPr/>
          <p:nvPr/>
        </p:nvSpPr>
        <p:spPr>
          <a:xfrm>
            <a:off x="4497388" y="1685925"/>
            <a:ext cx="439737" cy="5715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4" name="Rectangle 103"/>
          <p:cNvSpPr/>
          <p:nvPr/>
        </p:nvSpPr>
        <p:spPr>
          <a:xfrm>
            <a:off x="5046663" y="1685925"/>
            <a:ext cx="473075" cy="5715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28" name="Rectangle 127"/>
          <p:cNvSpPr/>
          <p:nvPr/>
        </p:nvSpPr>
        <p:spPr>
          <a:xfrm rot="3106040">
            <a:off x="7030244" y="4683919"/>
            <a:ext cx="374650" cy="68262"/>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27" name="Rectangle 126"/>
          <p:cNvSpPr/>
          <p:nvPr/>
        </p:nvSpPr>
        <p:spPr>
          <a:xfrm rot="3106040">
            <a:off x="6540500" y="4164013"/>
            <a:ext cx="533400" cy="6985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23" name="Rectangle 122"/>
          <p:cNvSpPr/>
          <p:nvPr/>
        </p:nvSpPr>
        <p:spPr>
          <a:xfrm rot="1008572">
            <a:off x="5113338" y="4751388"/>
            <a:ext cx="1985962" cy="71437"/>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41" name="Trapezoid 140"/>
          <p:cNvSpPr/>
          <p:nvPr/>
        </p:nvSpPr>
        <p:spPr>
          <a:xfrm rot="1621481">
            <a:off x="6837363" y="4806950"/>
            <a:ext cx="1350962" cy="639763"/>
          </a:xfrm>
          <a:prstGeom prst="trapezoid">
            <a:avLst>
              <a:gd name="adj" fmla="val 53921"/>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1" name="Rectangle 100"/>
          <p:cNvSpPr/>
          <p:nvPr/>
        </p:nvSpPr>
        <p:spPr>
          <a:xfrm>
            <a:off x="5640388" y="1685925"/>
            <a:ext cx="415925" cy="58738"/>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3" name="Rectangle 92"/>
          <p:cNvSpPr/>
          <p:nvPr/>
        </p:nvSpPr>
        <p:spPr>
          <a:xfrm rot="3745318">
            <a:off x="7537450" y="4868863"/>
            <a:ext cx="896937" cy="65088"/>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33809" name="Title 1"/>
          <p:cNvSpPr>
            <a:spLocks noGrp="1"/>
          </p:cNvSpPr>
          <p:nvPr>
            <p:ph type="title"/>
          </p:nvPr>
        </p:nvSpPr>
        <p:spPr/>
        <p:txBody>
          <a:bodyPr/>
          <a:lstStyle/>
          <a:p>
            <a:r>
              <a:rPr lang="en-US" dirty="0" smtClean="0">
                <a:solidFill>
                  <a:srgbClr val="000090"/>
                </a:solidFill>
                <a:latin typeface="Comic Sans MS"/>
              </a:rPr>
              <a:t>Switchyard at the linac</a:t>
            </a:r>
          </a:p>
        </p:txBody>
      </p:sp>
      <p:sp>
        <p:nvSpPr>
          <p:cNvPr id="5" name="Rectangle 4"/>
          <p:cNvSpPr/>
          <p:nvPr/>
        </p:nvSpPr>
        <p:spPr>
          <a:xfrm>
            <a:off x="8224838" y="5213350"/>
            <a:ext cx="587375" cy="69850"/>
          </a:xfrm>
          <a:prstGeom prst="rect">
            <a:avLst/>
          </a:prstGeom>
          <a:solidFill>
            <a:schemeClr val="accent5">
              <a:lumMod val="40000"/>
              <a:lumOff val="60000"/>
              <a:alpha val="32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9" name="Straight Connector 8"/>
          <p:cNvCxnSpPr/>
          <p:nvPr/>
        </p:nvCxnSpPr>
        <p:spPr>
          <a:xfrm rot="5400000">
            <a:off x="7830344" y="5561806"/>
            <a:ext cx="1952625" cy="111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7906544" y="4982369"/>
            <a:ext cx="530225" cy="1587"/>
          </a:xfrm>
          <a:prstGeom prst="line">
            <a:avLst/>
          </a:prstGeom>
          <a:ln w="6350">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5" idx="0"/>
            <a:endCxn id="5" idx="0"/>
          </p:cNvCxnSpPr>
          <p:nvPr/>
        </p:nvCxnSpPr>
        <p:spPr>
          <a:xfrm rot="5400000" flipH="1" flipV="1">
            <a:off x="8518525" y="5213350"/>
            <a:ext cx="15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7489825" y="5211763"/>
            <a:ext cx="682625" cy="381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92138" y="4038600"/>
            <a:ext cx="3068637" cy="1588"/>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61" idx="2"/>
            <a:endCxn id="61" idx="0"/>
          </p:cNvCxnSpPr>
          <p:nvPr/>
        </p:nvCxnSpPr>
        <p:spPr>
          <a:xfrm rot="5400000" flipH="1" flipV="1">
            <a:off x="5505450" y="4006850"/>
            <a:ext cx="439738" cy="395288"/>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325438" y="1714500"/>
            <a:ext cx="5976937" cy="1588"/>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Trapezoid 34"/>
          <p:cNvSpPr/>
          <p:nvPr/>
        </p:nvSpPr>
        <p:spPr>
          <a:xfrm rot="11257913">
            <a:off x="3386138" y="3786188"/>
            <a:ext cx="603250" cy="615950"/>
          </a:xfrm>
          <a:prstGeom prst="trapezoid">
            <a:avLst>
              <a:gd name="adj" fmla="val 16076"/>
            </a:avLst>
          </a:prstGeom>
          <a:solidFill>
            <a:schemeClr val="accent5">
              <a:lumMod val="40000"/>
              <a:lumOff val="60000"/>
              <a:alpha val="18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39" name="Rectangle 38"/>
          <p:cNvSpPr/>
          <p:nvPr/>
        </p:nvSpPr>
        <p:spPr>
          <a:xfrm rot="989747">
            <a:off x="4781550" y="4135438"/>
            <a:ext cx="387350" cy="595312"/>
          </a:xfrm>
          <a:prstGeom prst="rect">
            <a:avLst/>
          </a:prstGeom>
          <a:solidFill>
            <a:srgbClr val="FF0000">
              <a:alpha val="26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1" name="Rectangle 50"/>
          <p:cNvSpPr/>
          <p:nvPr/>
        </p:nvSpPr>
        <p:spPr>
          <a:xfrm rot="1041950">
            <a:off x="4078288" y="3887788"/>
            <a:ext cx="171450" cy="611187"/>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1" name="Trapezoid 60"/>
          <p:cNvSpPr/>
          <p:nvPr/>
        </p:nvSpPr>
        <p:spPr>
          <a:xfrm rot="2522665">
            <a:off x="5418138" y="3908425"/>
            <a:ext cx="614362" cy="592138"/>
          </a:xfrm>
          <a:prstGeom prst="trapezoid">
            <a:avLst/>
          </a:prstGeom>
          <a:solidFill>
            <a:schemeClr val="accent5">
              <a:lumMod val="40000"/>
              <a:lumOff val="60000"/>
              <a:alpha val="18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63" name="Straight Connector 62"/>
          <p:cNvCxnSpPr/>
          <p:nvPr/>
        </p:nvCxnSpPr>
        <p:spPr>
          <a:xfrm rot="16200000" flipV="1">
            <a:off x="4846637" y="3454401"/>
            <a:ext cx="974725" cy="6731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rot="3304359">
            <a:off x="5202238" y="3357563"/>
            <a:ext cx="146050"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72" name="Rectangle 71"/>
          <p:cNvSpPr/>
          <p:nvPr/>
        </p:nvSpPr>
        <p:spPr>
          <a:xfrm rot="3076342">
            <a:off x="6454775" y="3592513"/>
            <a:ext cx="203200"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73" name="Rectangle 72"/>
          <p:cNvSpPr/>
          <p:nvPr/>
        </p:nvSpPr>
        <p:spPr>
          <a:xfrm rot="3566858">
            <a:off x="7693819" y="4114007"/>
            <a:ext cx="128587"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74" name="Rectangle 73"/>
          <p:cNvSpPr/>
          <p:nvPr/>
        </p:nvSpPr>
        <p:spPr>
          <a:xfrm rot="3050011">
            <a:off x="6945313" y="4168775"/>
            <a:ext cx="203200"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76" name="Rectangle 75"/>
          <p:cNvSpPr/>
          <p:nvPr/>
        </p:nvSpPr>
        <p:spPr>
          <a:xfrm rot="3566858">
            <a:off x="7291387" y="3373438"/>
            <a:ext cx="130175"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90" name="Straight Connector 89"/>
          <p:cNvCxnSpPr>
            <a:stCxn id="141" idx="2"/>
            <a:endCxn id="141" idx="0"/>
          </p:cNvCxnSpPr>
          <p:nvPr/>
        </p:nvCxnSpPr>
        <p:spPr>
          <a:xfrm rot="5400000" flipH="1" flipV="1">
            <a:off x="7227887" y="4981576"/>
            <a:ext cx="569913" cy="290512"/>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4937125" y="1393825"/>
            <a:ext cx="109538"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8" name="Rectangle 47"/>
          <p:cNvSpPr/>
          <p:nvPr/>
        </p:nvSpPr>
        <p:spPr>
          <a:xfrm>
            <a:off x="5519738" y="1393825"/>
            <a:ext cx="120650"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2" name="Rectangle 51"/>
          <p:cNvSpPr/>
          <p:nvPr/>
        </p:nvSpPr>
        <p:spPr>
          <a:xfrm rot="3715884">
            <a:off x="6892925" y="2633663"/>
            <a:ext cx="130175" cy="644525"/>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5" name="Trapezoid 54"/>
          <p:cNvSpPr/>
          <p:nvPr/>
        </p:nvSpPr>
        <p:spPr>
          <a:xfrm rot="12389119">
            <a:off x="4987925" y="2219325"/>
            <a:ext cx="898525" cy="646113"/>
          </a:xfrm>
          <a:prstGeom prst="trapezoid">
            <a:avLst>
              <a:gd name="adj" fmla="val 50478"/>
            </a:avLst>
          </a:prstGeom>
          <a:solidFill>
            <a:schemeClr val="accent5">
              <a:lumMod val="20000"/>
              <a:lumOff val="80000"/>
              <a:alpha val="16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59" name="Straight Connector 58"/>
          <p:cNvCxnSpPr/>
          <p:nvPr/>
        </p:nvCxnSpPr>
        <p:spPr>
          <a:xfrm flipV="1">
            <a:off x="592138" y="2495550"/>
            <a:ext cx="4868862" cy="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92138" y="3303588"/>
            <a:ext cx="4405312" cy="317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68" name="Trapezoid 67"/>
          <p:cNvSpPr/>
          <p:nvPr/>
        </p:nvSpPr>
        <p:spPr>
          <a:xfrm rot="12389119">
            <a:off x="4464050" y="3103563"/>
            <a:ext cx="898525" cy="652462"/>
          </a:xfrm>
          <a:prstGeom prst="trapezoid">
            <a:avLst>
              <a:gd name="adj" fmla="val 58336"/>
            </a:avLst>
          </a:prstGeom>
          <a:solidFill>
            <a:schemeClr val="accent5">
              <a:lumMod val="20000"/>
              <a:lumOff val="80000"/>
              <a:alpha val="16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82" name="Rectangle 81"/>
          <p:cNvSpPr/>
          <p:nvPr/>
        </p:nvSpPr>
        <p:spPr>
          <a:xfrm rot="3304359">
            <a:off x="5343525" y="3579813"/>
            <a:ext cx="146050"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88" name="Rectangle 87"/>
          <p:cNvSpPr/>
          <p:nvPr/>
        </p:nvSpPr>
        <p:spPr>
          <a:xfrm>
            <a:off x="4170363" y="2173288"/>
            <a:ext cx="109537"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Snip Same Side Corner Rectangle 3"/>
          <p:cNvSpPr/>
          <p:nvPr/>
        </p:nvSpPr>
        <p:spPr>
          <a:xfrm>
            <a:off x="8123238" y="4965700"/>
            <a:ext cx="100012" cy="566738"/>
          </a:xfrm>
          <a:prstGeom prst="snip2Same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5" name="Rectangle 94"/>
          <p:cNvSpPr/>
          <p:nvPr/>
        </p:nvSpPr>
        <p:spPr>
          <a:xfrm rot="3745318">
            <a:off x="7202488" y="4038600"/>
            <a:ext cx="700087" cy="68263"/>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6" name="Rectangle 95"/>
          <p:cNvSpPr/>
          <p:nvPr/>
        </p:nvSpPr>
        <p:spPr>
          <a:xfrm rot="3745318">
            <a:off x="6801644" y="3288506"/>
            <a:ext cx="700088" cy="66675"/>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9" name="Rectangle 98"/>
          <p:cNvSpPr/>
          <p:nvPr/>
        </p:nvSpPr>
        <p:spPr>
          <a:xfrm rot="3736317">
            <a:off x="6123782" y="2366169"/>
            <a:ext cx="1085850" cy="65087"/>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37" name="Straight Connector 36"/>
          <p:cNvCxnSpPr/>
          <p:nvPr/>
        </p:nvCxnSpPr>
        <p:spPr>
          <a:xfrm rot="16200000" flipV="1">
            <a:off x="5471319" y="2547144"/>
            <a:ext cx="3532187" cy="187007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40" name="Trapezoid 39"/>
          <p:cNvSpPr/>
          <p:nvPr/>
        </p:nvSpPr>
        <p:spPr>
          <a:xfrm rot="12620890">
            <a:off x="5829300" y="1438275"/>
            <a:ext cx="898525" cy="638175"/>
          </a:xfrm>
          <a:prstGeom prst="trapezoid">
            <a:avLst>
              <a:gd name="adj" fmla="val 63578"/>
            </a:avLst>
          </a:prstGeom>
          <a:solidFill>
            <a:schemeClr val="accent5">
              <a:lumMod val="20000"/>
              <a:lumOff val="80000"/>
              <a:alpha val="16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17" name="Rectangle 116"/>
          <p:cNvSpPr/>
          <p:nvPr/>
        </p:nvSpPr>
        <p:spPr>
          <a:xfrm rot="3106040">
            <a:off x="5373687" y="3232151"/>
            <a:ext cx="1393825" cy="6985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3" name="Rectangle 42"/>
          <p:cNvSpPr/>
          <p:nvPr/>
        </p:nvSpPr>
        <p:spPr>
          <a:xfrm rot="1001443">
            <a:off x="4378325" y="3989388"/>
            <a:ext cx="285750" cy="612775"/>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120" name="Straight Connector 119"/>
          <p:cNvCxnSpPr/>
          <p:nvPr/>
        </p:nvCxnSpPr>
        <p:spPr>
          <a:xfrm>
            <a:off x="5580063" y="4216400"/>
            <a:ext cx="1909762" cy="9525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651250" y="4040188"/>
            <a:ext cx="3838575" cy="117157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6200000" flipH="1">
            <a:off x="5275263" y="2841625"/>
            <a:ext cx="2511425" cy="202247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a:off x="311150" y="5253038"/>
            <a:ext cx="8661400" cy="1587"/>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137" name="Rectangle 136"/>
          <p:cNvSpPr/>
          <p:nvPr/>
        </p:nvSpPr>
        <p:spPr>
          <a:xfrm>
            <a:off x="7970838" y="5216525"/>
            <a:ext cx="152400" cy="66675"/>
          </a:xfrm>
          <a:prstGeom prst="rect">
            <a:avLst/>
          </a:prstGeom>
          <a:solidFill>
            <a:schemeClr val="accent5">
              <a:lumMod val="40000"/>
              <a:lumOff val="60000"/>
              <a:alpha val="32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54" name="Straight Connector 53"/>
          <p:cNvCxnSpPr/>
          <p:nvPr/>
        </p:nvCxnSpPr>
        <p:spPr>
          <a:xfrm rot="10800000">
            <a:off x="7542213" y="5108575"/>
            <a:ext cx="628650" cy="1397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0800000">
            <a:off x="7489825" y="5168900"/>
            <a:ext cx="681038" cy="8255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33853" name="TextBox 138"/>
          <p:cNvSpPr txBox="1">
            <a:spLocks noChangeArrowheads="1"/>
          </p:cNvSpPr>
          <p:nvPr/>
        </p:nvSpPr>
        <p:spPr bwMode="auto">
          <a:xfrm>
            <a:off x="3390900" y="3409950"/>
            <a:ext cx="693738" cy="368300"/>
          </a:xfrm>
          <a:prstGeom prst="rect">
            <a:avLst/>
          </a:prstGeom>
          <a:noFill/>
          <a:ln w="9525">
            <a:noFill/>
            <a:miter lim="800000"/>
            <a:headEnd/>
            <a:tailEnd/>
          </a:ln>
        </p:spPr>
        <p:txBody>
          <a:bodyPr wrap="none">
            <a:spAutoFit/>
          </a:bodyPr>
          <a:lstStyle/>
          <a:p>
            <a:pPr eaLnBrk="0" hangingPunct="0"/>
            <a:r>
              <a:rPr lang="en-US">
                <a:solidFill>
                  <a:srgbClr val="000090"/>
                </a:solidFill>
              </a:rPr>
              <a:t>4GeV</a:t>
            </a:r>
          </a:p>
        </p:txBody>
      </p:sp>
      <p:sp>
        <p:nvSpPr>
          <p:cNvPr id="33854" name="TextBox 139"/>
          <p:cNvSpPr txBox="1">
            <a:spLocks noChangeArrowheads="1"/>
          </p:cNvSpPr>
          <p:nvPr/>
        </p:nvSpPr>
        <p:spPr bwMode="auto">
          <a:xfrm>
            <a:off x="3340100" y="1255713"/>
            <a:ext cx="868363" cy="369887"/>
          </a:xfrm>
          <a:prstGeom prst="rect">
            <a:avLst/>
          </a:prstGeom>
          <a:noFill/>
          <a:ln w="9525">
            <a:noFill/>
            <a:miter lim="800000"/>
            <a:headEnd/>
            <a:tailEnd/>
          </a:ln>
        </p:spPr>
        <p:txBody>
          <a:bodyPr wrap="none">
            <a:spAutoFit/>
          </a:bodyPr>
          <a:lstStyle/>
          <a:p>
            <a:pPr eaLnBrk="0" hangingPunct="0"/>
            <a:r>
              <a:rPr lang="en-US">
                <a:solidFill>
                  <a:srgbClr val="000090"/>
                </a:solidFill>
              </a:rPr>
              <a:t>0.1GeV</a:t>
            </a:r>
          </a:p>
        </p:txBody>
      </p:sp>
      <p:sp>
        <p:nvSpPr>
          <p:cNvPr id="33855" name="TextBox 141"/>
          <p:cNvSpPr txBox="1">
            <a:spLocks noChangeArrowheads="1"/>
          </p:cNvSpPr>
          <p:nvPr/>
        </p:nvSpPr>
        <p:spPr bwMode="auto">
          <a:xfrm>
            <a:off x="3302000" y="2039938"/>
            <a:ext cx="868363" cy="369887"/>
          </a:xfrm>
          <a:prstGeom prst="rect">
            <a:avLst/>
          </a:prstGeom>
          <a:noFill/>
          <a:ln w="9525">
            <a:noFill/>
            <a:miter lim="800000"/>
            <a:headEnd/>
            <a:tailEnd/>
          </a:ln>
        </p:spPr>
        <p:txBody>
          <a:bodyPr wrap="none">
            <a:spAutoFit/>
          </a:bodyPr>
          <a:lstStyle/>
          <a:p>
            <a:pPr eaLnBrk="0" hangingPunct="0"/>
            <a:r>
              <a:rPr lang="en-US">
                <a:solidFill>
                  <a:srgbClr val="000090"/>
                </a:solidFill>
              </a:rPr>
              <a:t>1.4GeV</a:t>
            </a:r>
          </a:p>
        </p:txBody>
      </p:sp>
      <p:sp>
        <p:nvSpPr>
          <p:cNvPr id="33856" name="TextBox 142"/>
          <p:cNvSpPr txBox="1">
            <a:spLocks noChangeArrowheads="1"/>
          </p:cNvSpPr>
          <p:nvPr/>
        </p:nvSpPr>
        <p:spPr bwMode="auto">
          <a:xfrm>
            <a:off x="3340100" y="2894013"/>
            <a:ext cx="868363" cy="369887"/>
          </a:xfrm>
          <a:prstGeom prst="rect">
            <a:avLst/>
          </a:prstGeom>
          <a:noFill/>
          <a:ln w="9525">
            <a:noFill/>
            <a:miter lim="800000"/>
            <a:headEnd/>
            <a:tailEnd/>
          </a:ln>
        </p:spPr>
        <p:txBody>
          <a:bodyPr wrap="none">
            <a:spAutoFit/>
          </a:bodyPr>
          <a:lstStyle/>
          <a:p>
            <a:pPr eaLnBrk="0" hangingPunct="0"/>
            <a:r>
              <a:rPr lang="en-US">
                <a:solidFill>
                  <a:srgbClr val="000090"/>
                </a:solidFill>
              </a:rPr>
              <a:t>2.7GeV</a:t>
            </a:r>
          </a:p>
        </p:txBody>
      </p:sp>
      <p:cxnSp>
        <p:nvCxnSpPr>
          <p:cNvPr id="153" name="Straight Arrow Connector 152"/>
          <p:cNvCxnSpPr/>
          <p:nvPr/>
        </p:nvCxnSpPr>
        <p:spPr>
          <a:xfrm rot="5400000">
            <a:off x="3054351" y="4645025"/>
            <a:ext cx="1211262"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rot="5400000">
            <a:off x="-1309687" y="3475038"/>
            <a:ext cx="3532187"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rot="5400000">
            <a:off x="4081463" y="3873500"/>
            <a:ext cx="2757488"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rot="5400000">
            <a:off x="4021932" y="4277519"/>
            <a:ext cx="194945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861" name="TextBox 161"/>
          <p:cNvSpPr txBox="1">
            <a:spLocks noChangeArrowheads="1"/>
          </p:cNvSpPr>
          <p:nvPr/>
        </p:nvSpPr>
        <p:spPr bwMode="auto">
          <a:xfrm rot="-5400000">
            <a:off x="2909888" y="4514850"/>
            <a:ext cx="1065212" cy="369888"/>
          </a:xfrm>
          <a:prstGeom prst="rect">
            <a:avLst/>
          </a:prstGeom>
          <a:noFill/>
          <a:ln w="9525">
            <a:noFill/>
            <a:miter lim="800000"/>
            <a:headEnd/>
            <a:tailEnd/>
          </a:ln>
        </p:spPr>
        <p:txBody>
          <a:bodyPr wrap="none">
            <a:spAutoFit/>
          </a:bodyPr>
          <a:lstStyle/>
          <a:p>
            <a:pPr eaLnBrk="0" hangingPunct="0"/>
            <a:r>
              <a:rPr lang="en-US" dirty="0">
                <a:solidFill>
                  <a:srgbClr val="000090"/>
                </a:solidFill>
              </a:rPr>
              <a:t>0.2458 m</a:t>
            </a:r>
          </a:p>
        </p:txBody>
      </p:sp>
      <p:cxnSp>
        <p:nvCxnSpPr>
          <p:cNvPr id="164" name="Straight Arrow Connector 163"/>
          <p:cNvCxnSpPr/>
          <p:nvPr/>
        </p:nvCxnSpPr>
        <p:spPr>
          <a:xfrm>
            <a:off x="4949825" y="6542088"/>
            <a:ext cx="384175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863" name="TextBox 165"/>
          <p:cNvSpPr txBox="1">
            <a:spLocks noChangeArrowheads="1"/>
          </p:cNvSpPr>
          <p:nvPr/>
        </p:nvSpPr>
        <p:spPr bwMode="auto">
          <a:xfrm>
            <a:off x="6243638" y="6173788"/>
            <a:ext cx="1063625" cy="369887"/>
          </a:xfrm>
          <a:prstGeom prst="rect">
            <a:avLst/>
          </a:prstGeom>
          <a:noFill/>
          <a:ln w="9525">
            <a:noFill/>
            <a:miter lim="800000"/>
            <a:headEnd/>
            <a:tailEnd/>
          </a:ln>
        </p:spPr>
        <p:txBody>
          <a:bodyPr wrap="none">
            <a:spAutoFit/>
          </a:bodyPr>
          <a:lstStyle/>
          <a:p>
            <a:pPr eaLnBrk="0" hangingPunct="0"/>
            <a:r>
              <a:rPr lang="en-US" dirty="0">
                <a:solidFill>
                  <a:srgbClr val="000090"/>
                </a:solidFill>
              </a:rPr>
              <a:t>2.8423 m</a:t>
            </a:r>
          </a:p>
        </p:txBody>
      </p:sp>
      <p:cxnSp>
        <p:nvCxnSpPr>
          <p:cNvPr id="168" name="Straight Connector 167"/>
          <p:cNvCxnSpPr/>
          <p:nvPr/>
        </p:nvCxnSpPr>
        <p:spPr>
          <a:xfrm rot="16200000" flipH="1">
            <a:off x="3927476" y="5473700"/>
            <a:ext cx="2112962" cy="26987"/>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7569200" y="5811838"/>
            <a:ext cx="1268413"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866" name="TextBox 175"/>
          <p:cNvSpPr txBox="1">
            <a:spLocks noChangeArrowheads="1"/>
          </p:cNvSpPr>
          <p:nvPr/>
        </p:nvSpPr>
        <p:spPr bwMode="auto">
          <a:xfrm>
            <a:off x="7988300" y="5441950"/>
            <a:ext cx="830263" cy="369888"/>
          </a:xfrm>
          <a:prstGeom prst="rect">
            <a:avLst/>
          </a:prstGeom>
          <a:noFill/>
          <a:ln w="9525">
            <a:noFill/>
            <a:miter lim="800000"/>
            <a:headEnd/>
            <a:tailEnd/>
          </a:ln>
        </p:spPr>
        <p:txBody>
          <a:bodyPr wrap="none">
            <a:spAutoFit/>
          </a:bodyPr>
          <a:lstStyle/>
          <a:p>
            <a:pPr eaLnBrk="0" hangingPunct="0"/>
            <a:r>
              <a:rPr lang="en-US" dirty="0">
                <a:solidFill>
                  <a:srgbClr val="000090"/>
                </a:solidFill>
              </a:rPr>
              <a:t>1.25 m</a:t>
            </a:r>
          </a:p>
        </p:txBody>
      </p:sp>
      <p:cxnSp>
        <p:nvCxnSpPr>
          <p:cNvPr id="178" name="Straight Arrow Connector 177"/>
          <p:cNvCxnSpPr/>
          <p:nvPr/>
        </p:nvCxnSpPr>
        <p:spPr>
          <a:xfrm>
            <a:off x="8170863" y="4872038"/>
            <a:ext cx="64135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868" name="TextBox 178"/>
          <p:cNvSpPr txBox="1">
            <a:spLocks noChangeArrowheads="1"/>
          </p:cNvSpPr>
          <p:nvPr/>
        </p:nvSpPr>
        <p:spPr bwMode="auto">
          <a:xfrm>
            <a:off x="8102600" y="4483100"/>
            <a:ext cx="830263" cy="368300"/>
          </a:xfrm>
          <a:prstGeom prst="rect">
            <a:avLst/>
          </a:prstGeom>
          <a:noFill/>
          <a:ln w="9525">
            <a:noFill/>
            <a:miter lim="800000"/>
            <a:headEnd/>
            <a:tailEnd/>
          </a:ln>
        </p:spPr>
        <p:txBody>
          <a:bodyPr wrap="none">
            <a:spAutoFit/>
          </a:bodyPr>
          <a:lstStyle/>
          <a:p>
            <a:pPr eaLnBrk="0" hangingPunct="0"/>
            <a:r>
              <a:rPr lang="en-US" dirty="0">
                <a:solidFill>
                  <a:srgbClr val="000090"/>
                </a:solidFill>
              </a:rPr>
              <a:t>0.55 m</a:t>
            </a:r>
          </a:p>
        </p:txBody>
      </p:sp>
      <p:cxnSp>
        <p:nvCxnSpPr>
          <p:cNvPr id="181" name="Straight Arrow Connector 180"/>
          <p:cNvCxnSpPr/>
          <p:nvPr/>
        </p:nvCxnSpPr>
        <p:spPr>
          <a:xfrm rot="16200000" flipH="1">
            <a:off x="865187" y="2105026"/>
            <a:ext cx="779463" cy="111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870" name="TextBox 182"/>
          <p:cNvSpPr txBox="1">
            <a:spLocks noChangeArrowheads="1"/>
          </p:cNvSpPr>
          <p:nvPr/>
        </p:nvSpPr>
        <p:spPr bwMode="auto">
          <a:xfrm rot="-5400000">
            <a:off x="715962" y="1762126"/>
            <a:ext cx="830263" cy="646112"/>
          </a:xfrm>
          <a:prstGeom prst="rect">
            <a:avLst/>
          </a:prstGeom>
          <a:noFill/>
          <a:ln w="9525">
            <a:noFill/>
            <a:miter lim="800000"/>
            <a:headEnd/>
            <a:tailEnd/>
          </a:ln>
        </p:spPr>
        <p:txBody>
          <a:bodyPr>
            <a:spAutoFit/>
          </a:bodyPr>
          <a:lstStyle/>
          <a:p>
            <a:pPr eaLnBrk="0" hangingPunct="0"/>
            <a:r>
              <a:rPr lang="en-US" dirty="0">
                <a:solidFill>
                  <a:srgbClr val="000090"/>
                </a:solidFill>
              </a:rPr>
              <a:t>0.16 m</a:t>
            </a:r>
          </a:p>
          <a:p>
            <a:pPr eaLnBrk="0" hangingPunct="0"/>
            <a:endParaRPr lang="en-US" dirty="0"/>
          </a:p>
        </p:txBody>
      </p:sp>
      <p:sp>
        <p:nvSpPr>
          <p:cNvPr id="33871" name="TextBox 184"/>
          <p:cNvSpPr txBox="1">
            <a:spLocks noChangeArrowheads="1"/>
          </p:cNvSpPr>
          <p:nvPr/>
        </p:nvSpPr>
        <p:spPr bwMode="auto">
          <a:xfrm rot="-5400000">
            <a:off x="715963" y="2592388"/>
            <a:ext cx="830262" cy="646112"/>
          </a:xfrm>
          <a:prstGeom prst="rect">
            <a:avLst/>
          </a:prstGeom>
          <a:noFill/>
          <a:ln w="9525">
            <a:noFill/>
            <a:miter lim="800000"/>
            <a:headEnd/>
            <a:tailEnd/>
          </a:ln>
        </p:spPr>
        <p:txBody>
          <a:bodyPr>
            <a:spAutoFit/>
          </a:bodyPr>
          <a:lstStyle/>
          <a:p>
            <a:pPr eaLnBrk="0" hangingPunct="0"/>
            <a:r>
              <a:rPr lang="en-US" dirty="0">
                <a:solidFill>
                  <a:srgbClr val="000090"/>
                </a:solidFill>
              </a:rPr>
              <a:t>0.16 m</a:t>
            </a:r>
          </a:p>
          <a:p>
            <a:pPr eaLnBrk="0" hangingPunct="0"/>
            <a:endParaRPr lang="en-US" dirty="0"/>
          </a:p>
        </p:txBody>
      </p:sp>
      <p:cxnSp>
        <p:nvCxnSpPr>
          <p:cNvPr id="195" name="Straight Arrow Connector 194"/>
          <p:cNvCxnSpPr/>
          <p:nvPr/>
        </p:nvCxnSpPr>
        <p:spPr>
          <a:xfrm rot="16200000" flipH="1">
            <a:off x="837406" y="2880519"/>
            <a:ext cx="836613" cy="95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rot="10800000">
            <a:off x="6302375" y="6172200"/>
            <a:ext cx="251618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874" name="TextBox 205"/>
          <p:cNvSpPr txBox="1">
            <a:spLocks noChangeArrowheads="1"/>
          </p:cNvSpPr>
          <p:nvPr/>
        </p:nvSpPr>
        <p:spPr bwMode="auto">
          <a:xfrm>
            <a:off x="6907213" y="5802313"/>
            <a:ext cx="946150" cy="369887"/>
          </a:xfrm>
          <a:prstGeom prst="rect">
            <a:avLst/>
          </a:prstGeom>
          <a:noFill/>
          <a:ln w="9525">
            <a:noFill/>
            <a:miter lim="800000"/>
            <a:headEnd/>
            <a:tailEnd/>
          </a:ln>
        </p:spPr>
        <p:txBody>
          <a:bodyPr wrap="none">
            <a:spAutoFit/>
          </a:bodyPr>
          <a:lstStyle/>
          <a:p>
            <a:pPr eaLnBrk="0" hangingPunct="0"/>
            <a:r>
              <a:rPr lang="en-US" dirty="0">
                <a:solidFill>
                  <a:srgbClr val="000090"/>
                </a:solidFill>
              </a:rPr>
              <a:t>1.866 m</a:t>
            </a:r>
          </a:p>
        </p:txBody>
      </p:sp>
      <p:sp>
        <p:nvSpPr>
          <p:cNvPr id="33875" name="TextBox 210"/>
          <p:cNvSpPr txBox="1">
            <a:spLocks noChangeArrowheads="1"/>
          </p:cNvSpPr>
          <p:nvPr/>
        </p:nvSpPr>
        <p:spPr bwMode="auto">
          <a:xfrm rot="-5400000">
            <a:off x="-201612" y="3254375"/>
            <a:ext cx="947738" cy="369887"/>
          </a:xfrm>
          <a:prstGeom prst="rect">
            <a:avLst/>
          </a:prstGeom>
          <a:noFill/>
          <a:ln w="9525">
            <a:noFill/>
            <a:miter lim="800000"/>
            <a:headEnd/>
            <a:tailEnd/>
          </a:ln>
        </p:spPr>
        <p:txBody>
          <a:bodyPr wrap="none">
            <a:spAutoFit/>
          </a:bodyPr>
          <a:lstStyle/>
          <a:p>
            <a:pPr eaLnBrk="0" hangingPunct="0"/>
            <a:r>
              <a:rPr lang="en-US" dirty="0">
                <a:solidFill>
                  <a:srgbClr val="000090"/>
                </a:solidFill>
              </a:rPr>
              <a:t>0.702 m</a:t>
            </a:r>
          </a:p>
        </p:txBody>
      </p:sp>
      <p:cxnSp>
        <p:nvCxnSpPr>
          <p:cNvPr id="213" name="Straight Arrow Connector 212"/>
          <p:cNvCxnSpPr/>
          <p:nvPr/>
        </p:nvCxnSpPr>
        <p:spPr>
          <a:xfrm rot="16200000" flipH="1">
            <a:off x="892175" y="3671888"/>
            <a:ext cx="736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877" name="TextBox 213"/>
          <p:cNvSpPr txBox="1">
            <a:spLocks noChangeArrowheads="1"/>
          </p:cNvSpPr>
          <p:nvPr/>
        </p:nvSpPr>
        <p:spPr bwMode="auto">
          <a:xfrm rot="-5400000">
            <a:off x="519113" y="3508375"/>
            <a:ext cx="947738" cy="369887"/>
          </a:xfrm>
          <a:prstGeom prst="rect">
            <a:avLst/>
          </a:prstGeom>
          <a:noFill/>
          <a:ln w="9525">
            <a:noFill/>
            <a:miter lim="800000"/>
            <a:headEnd/>
            <a:tailEnd/>
          </a:ln>
        </p:spPr>
        <p:txBody>
          <a:bodyPr wrap="none">
            <a:spAutoFit/>
          </a:bodyPr>
          <a:lstStyle/>
          <a:p>
            <a:pPr eaLnBrk="0" hangingPunct="0"/>
            <a:r>
              <a:rPr lang="en-US" dirty="0">
                <a:solidFill>
                  <a:srgbClr val="000090"/>
                </a:solidFill>
              </a:rPr>
              <a:t>0.136 m</a:t>
            </a:r>
          </a:p>
        </p:txBody>
      </p:sp>
      <p:sp>
        <p:nvSpPr>
          <p:cNvPr id="218" name="Rectangle 217"/>
          <p:cNvSpPr/>
          <p:nvPr/>
        </p:nvSpPr>
        <p:spPr>
          <a:xfrm>
            <a:off x="3155950" y="3717925"/>
            <a:ext cx="146050"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220" name="Straight Connector 219"/>
          <p:cNvCxnSpPr/>
          <p:nvPr/>
        </p:nvCxnSpPr>
        <p:spPr>
          <a:xfrm>
            <a:off x="3303588" y="4008438"/>
            <a:ext cx="128587" cy="1587"/>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3303588" y="4084638"/>
            <a:ext cx="128587" cy="1587"/>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3957638" y="4092575"/>
            <a:ext cx="127000" cy="396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3927475" y="4167188"/>
            <a:ext cx="127000" cy="381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33883" name="TextBox 230"/>
          <p:cNvSpPr txBox="1">
            <a:spLocks noChangeArrowheads="1"/>
          </p:cNvSpPr>
          <p:nvPr/>
        </p:nvSpPr>
        <p:spPr bwMode="auto">
          <a:xfrm rot="947086">
            <a:off x="3678238" y="4551363"/>
            <a:ext cx="682625" cy="369887"/>
          </a:xfrm>
          <a:prstGeom prst="rect">
            <a:avLst/>
          </a:prstGeom>
          <a:noFill/>
          <a:ln w="9525">
            <a:noFill/>
            <a:miter lim="800000"/>
            <a:headEnd/>
            <a:tailEnd/>
          </a:ln>
        </p:spPr>
        <p:txBody>
          <a:bodyPr wrap="none">
            <a:spAutoFit/>
          </a:bodyPr>
          <a:lstStyle/>
          <a:p>
            <a:pPr eaLnBrk="0" hangingPunct="0"/>
            <a:r>
              <a:rPr lang="en-US">
                <a:solidFill>
                  <a:srgbClr val="000090"/>
                </a:solidFill>
              </a:rPr>
              <a:t>Q4g3</a:t>
            </a:r>
          </a:p>
        </p:txBody>
      </p:sp>
      <p:cxnSp>
        <p:nvCxnSpPr>
          <p:cNvPr id="241" name="Straight Connector 240"/>
          <p:cNvCxnSpPr/>
          <p:nvPr/>
        </p:nvCxnSpPr>
        <p:spPr>
          <a:xfrm>
            <a:off x="4270375" y="4186238"/>
            <a:ext cx="128588" cy="381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4238625" y="4259263"/>
            <a:ext cx="127000" cy="3810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4641850" y="4384675"/>
            <a:ext cx="127000" cy="3968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33887" name="TextBox 246"/>
          <p:cNvSpPr txBox="1">
            <a:spLocks noChangeArrowheads="1"/>
          </p:cNvSpPr>
          <p:nvPr/>
        </p:nvSpPr>
        <p:spPr bwMode="auto">
          <a:xfrm rot="674262">
            <a:off x="3406775" y="3703638"/>
            <a:ext cx="615950" cy="338137"/>
          </a:xfrm>
          <a:prstGeom prst="rect">
            <a:avLst/>
          </a:prstGeom>
          <a:noFill/>
          <a:ln w="9525">
            <a:noFill/>
            <a:miter lim="800000"/>
            <a:headEnd/>
            <a:tailEnd/>
          </a:ln>
        </p:spPr>
        <p:txBody>
          <a:bodyPr wrap="none">
            <a:spAutoFit/>
          </a:bodyPr>
          <a:lstStyle/>
          <a:p>
            <a:pPr eaLnBrk="0" hangingPunct="0"/>
            <a:r>
              <a:rPr lang="en-US" sz="1600">
                <a:solidFill>
                  <a:srgbClr val="000090"/>
                </a:solidFill>
              </a:rPr>
              <a:t>D4g3</a:t>
            </a:r>
          </a:p>
        </p:txBody>
      </p:sp>
      <p:sp>
        <p:nvSpPr>
          <p:cNvPr id="248" name="Rectangle 247"/>
          <p:cNvSpPr/>
          <p:nvPr/>
        </p:nvSpPr>
        <p:spPr>
          <a:xfrm>
            <a:off x="2747963" y="3717925"/>
            <a:ext cx="271462" cy="641350"/>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249" name="Straight Connector 248"/>
          <p:cNvCxnSpPr/>
          <p:nvPr/>
        </p:nvCxnSpPr>
        <p:spPr>
          <a:xfrm>
            <a:off x="4667250" y="4300538"/>
            <a:ext cx="127000" cy="39687"/>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250" name="Trapezoid 249"/>
          <p:cNvSpPr/>
          <p:nvPr/>
        </p:nvSpPr>
        <p:spPr>
          <a:xfrm rot="9623933">
            <a:off x="720725" y="3960813"/>
            <a:ext cx="2120900" cy="654050"/>
          </a:xfrm>
          <a:prstGeom prst="trapezoid">
            <a:avLst>
              <a:gd name="adj" fmla="val 35886"/>
            </a:avLst>
          </a:prstGeom>
          <a:solidFill>
            <a:schemeClr val="accent5">
              <a:lumMod val="40000"/>
              <a:lumOff val="60000"/>
              <a:alpha val="18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cxnSp>
        <p:nvCxnSpPr>
          <p:cNvPr id="105" name="Straight Arrow Connector 104"/>
          <p:cNvCxnSpPr/>
          <p:nvPr/>
        </p:nvCxnSpPr>
        <p:spPr>
          <a:xfrm flipV="1">
            <a:off x="1012825" y="4038600"/>
            <a:ext cx="1603375" cy="590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250" idx="2"/>
            <a:endCxn id="250" idx="0"/>
          </p:cNvCxnSpPr>
          <p:nvPr/>
        </p:nvCxnSpPr>
        <p:spPr>
          <a:xfrm rot="16200000" flipH="1">
            <a:off x="1473201" y="4178300"/>
            <a:ext cx="615950" cy="2190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0800000" flipV="1">
            <a:off x="455613" y="4038600"/>
            <a:ext cx="1239837" cy="106997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111"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12"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smtClean="0">
                <a:solidFill>
                  <a:srgbClr val="000090"/>
                </a:solidFill>
                <a:latin typeface="Comic Sans MS"/>
              </a:rPr>
              <a:t>Switchyard at the linac</a:t>
            </a:r>
          </a:p>
        </p:txBody>
      </p:sp>
      <p:cxnSp>
        <p:nvCxnSpPr>
          <p:cNvPr id="9" name="Straight Connector 8"/>
          <p:cNvCxnSpPr/>
          <p:nvPr/>
        </p:nvCxnSpPr>
        <p:spPr>
          <a:xfrm rot="16200000" flipH="1">
            <a:off x="8299450" y="2940050"/>
            <a:ext cx="1433513" cy="111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rot="10800000" flipV="1">
            <a:off x="1016000" y="3582988"/>
            <a:ext cx="79946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Can 128"/>
          <p:cNvSpPr/>
          <p:nvPr/>
        </p:nvSpPr>
        <p:spPr>
          <a:xfrm rot="5400000">
            <a:off x="617537" y="2525713"/>
            <a:ext cx="1482725" cy="2114550"/>
          </a:xfrm>
          <a:prstGeom prst="can">
            <a:avLst/>
          </a:prstGeom>
          <a:solidFill>
            <a:schemeClr val="accent1">
              <a:lumMod val="40000"/>
              <a:lumOff val="60000"/>
              <a:alpha val="16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154" name="Straight Arrow Connector 153"/>
          <p:cNvCxnSpPr/>
          <p:nvPr/>
        </p:nvCxnSpPr>
        <p:spPr>
          <a:xfrm rot="10800000" flipV="1">
            <a:off x="431800" y="3582988"/>
            <a:ext cx="584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a:off x="998538" y="2601913"/>
            <a:ext cx="1244600"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3" name="Rectangle 172"/>
          <p:cNvSpPr/>
          <p:nvPr/>
        </p:nvSpPr>
        <p:spPr>
          <a:xfrm>
            <a:off x="2260600" y="3484563"/>
            <a:ext cx="1058863" cy="179387"/>
          </a:xfrm>
          <a:prstGeom prst="rect">
            <a:avLst/>
          </a:prstGeom>
          <a:gradFill>
            <a:gsLst>
              <a:gs pos="0">
                <a:schemeClr val="accent1">
                  <a:tint val="100000"/>
                  <a:shade val="100000"/>
                  <a:satMod val="130000"/>
                  <a:alpha val="23000"/>
                </a:schemeClr>
              </a:gs>
              <a:gs pos="100000">
                <a:schemeClr val="accent1">
                  <a:tint val="50000"/>
                  <a:shade val="100000"/>
                  <a:satMod val="350000"/>
                </a:schemeClr>
              </a:gs>
            </a:gsLst>
          </a:gra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82" name="Rectangle 181"/>
          <p:cNvSpPr/>
          <p:nvPr/>
        </p:nvSpPr>
        <p:spPr>
          <a:xfrm rot="20980578">
            <a:off x="3432175" y="3394075"/>
            <a:ext cx="974725" cy="195263"/>
          </a:xfrm>
          <a:prstGeom prst="rect">
            <a:avLst/>
          </a:prstGeom>
          <a:gradFill>
            <a:gsLst>
              <a:gs pos="0">
                <a:schemeClr val="accent1">
                  <a:tint val="100000"/>
                  <a:shade val="100000"/>
                  <a:satMod val="130000"/>
                  <a:alpha val="13000"/>
                </a:schemeClr>
              </a:gs>
              <a:gs pos="100000">
                <a:schemeClr val="accent1">
                  <a:tint val="50000"/>
                  <a:shade val="100000"/>
                  <a:satMod val="350000"/>
                </a:schemeClr>
              </a:gs>
            </a:gsLst>
          </a:gra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189" name="Straight Connector 188"/>
          <p:cNvCxnSpPr/>
          <p:nvPr/>
        </p:nvCxnSpPr>
        <p:spPr>
          <a:xfrm rot="16200000" flipH="1">
            <a:off x="-274637" y="3733800"/>
            <a:ext cx="254793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flipV="1">
            <a:off x="2771775" y="3543300"/>
            <a:ext cx="1187450" cy="39688"/>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146" name="Rectangle 145"/>
          <p:cNvSpPr/>
          <p:nvPr/>
        </p:nvSpPr>
        <p:spPr>
          <a:xfrm>
            <a:off x="7853363" y="2511425"/>
            <a:ext cx="117475" cy="1270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48" name="Rectangle 147"/>
          <p:cNvSpPr/>
          <p:nvPr/>
        </p:nvSpPr>
        <p:spPr>
          <a:xfrm>
            <a:off x="7997825" y="2511425"/>
            <a:ext cx="201613" cy="1270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36" name="Rectangle 135"/>
          <p:cNvSpPr/>
          <p:nvPr/>
        </p:nvSpPr>
        <p:spPr>
          <a:xfrm rot="3325971">
            <a:off x="8189913" y="2765425"/>
            <a:ext cx="22225" cy="15875"/>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35" name="Rectangle 134"/>
          <p:cNvSpPr/>
          <p:nvPr/>
        </p:nvSpPr>
        <p:spPr>
          <a:xfrm rot="3325971">
            <a:off x="8224044" y="2820194"/>
            <a:ext cx="23812" cy="1270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18" name="Rectangle 117"/>
          <p:cNvSpPr/>
          <p:nvPr/>
        </p:nvSpPr>
        <p:spPr>
          <a:xfrm rot="3325971">
            <a:off x="8255000" y="2868613"/>
            <a:ext cx="25400" cy="1270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33" name="Rectangle 132"/>
          <p:cNvSpPr/>
          <p:nvPr/>
        </p:nvSpPr>
        <p:spPr>
          <a:xfrm rot="1593518">
            <a:off x="8342313" y="3027363"/>
            <a:ext cx="320675" cy="15875"/>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9" name="Rectangle 108"/>
          <p:cNvSpPr/>
          <p:nvPr/>
        </p:nvSpPr>
        <p:spPr>
          <a:xfrm>
            <a:off x="7716838" y="2874963"/>
            <a:ext cx="28575" cy="17462"/>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7" name="Rectangle 106"/>
          <p:cNvSpPr/>
          <p:nvPr/>
        </p:nvSpPr>
        <p:spPr>
          <a:xfrm>
            <a:off x="7989888" y="2701925"/>
            <a:ext cx="98425" cy="1270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3" name="Rectangle 102"/>
          <p:cNvSpPr/>
          <p:nvPr/>
        </p:nvSpPr>
        <p:spPr>
          <a:xfrm>
            <a:off x="8045450" y="2327275"/>
            <a:ext cx="100013" cy="1270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4" name="Rectangle 103"/>
          <p:cNvSpPr/>
          <p:nvPr/>
        </p:nvSpPr>
        <p:spPr>
          <a:xfrm>
            <a:off x="8169275" y="2327275"/>
            <a:ext cx="106363" cy="12700"/>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28" name="Rectangle 127"/>
          <p:cNvSpPr/>
          <p:nvPr/>
        </p:nvSpPr>
        <p:spPr>
          <a:xfrm rot="3106040">
            <a:off x="8612982" y="3034506"/>
            <a:ext cx="88900" cy="14287"/>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27" name="Rectangle 126"/>
          <p:cNvSpPr/>
          <p:nvPr/>
        </p:nvSpPr>
        <p:spPr>
          <a:xfrm rot="3106040">
            <a:off x="8501856" y="2912269"/>
            <a:ext cx="125413" cy="15875"/>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23" name="Rectangle 122"/>
          <p:cNvSpPr/>
          <p:nvPr/>
        </p:nvSpPr>
        <p:spPr>
          <a:xfrm rot="1008572">
            <a:off x="8185150" y="3049588"/>
            <a:ext cx="446088" cy="17462"/>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41" name="Trapezoid 140"/>
          <p:cNvSpPr/>
          <p:nvPr/>
        </p:nvSpPr>
        <p:spPr>
          <a:xfrm rot="1621481">
            <a:off x="8572500" y="3062288"/>
            <a:ext cx="303213" cy="150812"/>
          </a:xfrm>
          <a:prstGeom prst="trapezoid">
            <a:avLst>
              <a:gd name="adj" fmla="val 53921"/>
            </a:avLst>
          </a:prstGeom>
          <a:solidFill>
            <a:schemeClr val="accent5">
              <a:lumMod val="40000"/>
              <a:lumOff val="60000"/>
            </a:schemeClr>
          </a:solidFill>
          <a:ln w="127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1" name="Rectangle 100"/>
          <p:cNvSpPr/>
          <p:nvPr/>
        </p:nvSpPr>
        <p:spPr>
          <a:xfrm>
            <a:off x="8302625" y="2327275"/>
            <a:ext cx="93663" cy="14288"/>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3" name="Rectangle 92"/>
          <p:cNvSpPr/>
          <p:nvPr/>
        </p:nvSpPr>
        <p:spPr>
          <a:xfrm rot="3745318">
            <a:off x="8724900" y="3078163"/>
            <a:ext cx="211137" cy="14288"/>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8883650" y="3159125"/>
            <a:ext cx="131763" cy="15875"/>
          </a:xfrm>
          <a:prstGeom prst="rect">
            <a:avLst/>
          </a:prstGeom>
          <a:solidFill>
            <a:schemeClr val="accent5">
              <a:lumMod val="40000"/>
              <a:lumOff val="60000"/>
              <a:alpha val="32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19" name="Straight Connector 18"/>
          <p:cNvCxnSpPr/>
          <p:nvPr/>
        </p:nvCxnSpPr>
        <p:spPr>
          <a:xfrm rot="5400000">
            <a:off x="8809037" y="3103563"/>
            <a:ext cx="125413" cy="1588"/>
          </a:xfrm>
          <a:prstGeom prst="line">
            <a:avLst/>
          </a:prstGeom>
          <a:ln w="6350">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5" idx="0"/>
            <a:endCxn id="5" idx="0"/>
          </p:cNvCxnSpPr>
          <p:nvPr/>
        </p:nvCxnSpPr>
        <p:spPr>
          <a:xfrm rot="5400000" flipH="1" flipV="1">
            <a:off x="8950325" y="3159125"/>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8718550" y="3157538"/>
            <a:ext cx="153988" cy="952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61" idx="2"/>
            <a:endCxn id="61" idx="0"/>
          </p:cNvCxnSpPr>
          <p:nvPr/>
        </p:nvCxnSpPr>
        <p:spPr>
          <a:xfrm rot="5400000" flipH="1" flipV="1">
            <a:off x="8270081" y="2875757"/>
            <a:ext cx="103187" cy="889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301625" y="2333625"/>
            <a:ext cx="8150225" cy="7938"/>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Trapezoid 34"/>
          <p:cNvSpPr/>
          <p:nvPr/>
        </p:nvSpPr>
        <p:spPr>
          <a:xfrm rot="11257913">
            <a:off x="7796213" y="2822575"/>
            <a:ext cx="136525" cy="144463"/>
          </a:xfrm>
          <a:prstGeom prst="trapezoid">
            <a:avLst>
              <a:gd name="adj" fmla="val 16076"/>
            </a:avLst>
          </a:prstGeom>
          <a:solidFill>
            <a:schemeClr val="accent5">
              <a:lumMod val="40000"/>
              <a:lumOff val="60000"/>
              <a:alpha val="18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39" name="Rectangle 38"/>
          <p:cNvSpPr/>
          <p:nvPr/>
        </p:nvSpPr>
        <p:spPr>
          <a:xfrm rot="989747">
            <a:off x="8110538" y="2905125"/>
            <a:ext cx="85725" cy="139700"/>
          </a:xfrm>
          <a:prstGeom prst="rect">
            <a:avLst/>
          </a:prstGeom>
          <a:solidFill>
            <a:srgbClr val="FF0000">
              <a:alpha val="26000"/>
            </a:srgbClr>
          </a:solidFill>
          <a:ln w="635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1" name="Rectangle 50"/>
          <p:cNvSpPr/>
          <p:nvPr/>
        </p:nvSpPr>
        <p:spPr>
          <a:xfrm rot="1041950">
            <a:off x="7951788" y="2846388"/>
            <a:ext cx="38100" cy="142875"/>
          </a:xfrm>
          <a:prstGeom prst="rect">
            <a:avLst/>
          </a:prstGeom>
          <a:solidFill>
            <a:srgbClr val="FF0000">
              <a:alpha val="17000"/>
            </a:srgbClr>
          </a:solidFill>
          <a:ln w="635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1" name="Trapezoid 60"/>
          <p:cNvSpPr/>
          <p:nvPr/>
        </p:nvSpPr>
        <p:spPr>
          <a:xfrm rot="2522665">
            <a:off x="8253413" y="2851150"/>
            <a:ext cx="138112" cy="139700"/>
          </a:xfrm>
          <a:prstGeom prst="trapezoid">
            <a:avLst/>
          </a:prstGeom>
          <a:solidFill>
            <a:schemeClr val="accent5">
              <a:lumMod val="40000"/>
              <a:lumOff val="60000"/>
              <a:alpha val="18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63" name="Straight Connector 62"/>
          <p:cNvCxnSpPr/>
          <p:nvPr/>
        </p:nvCxnSpPr>
        <p:spPr>
          <a:xfrm rot="16200000" flipV="1">
            <a:off x="8119269" y="2747169"/>
            <a:ext cx="230188" cy="1524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rot="3304359">
            <a:off x="8203406" y="2724945"/>
            <a:ext cx="34925" cy="144462"/>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72" name="Rectangle 71"/>
          <p:cNvSpPr/>
          <p:nvPr/>
        </p:nvSpPr>
        <p:spPr>
          <a:xfrm rot="3076342">
            <a:off x="8484395" y="2780506"/>
            <a:ext cx="49212" cy="142875"/>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73" name="Rectangle 72"/>
          <p:cNvSpPr/>
          <p:nvPr/>
        </p:nvSpPr>
        <p:spPr>
          <a:xfrm rot="3566858">
            <a:off x="8763001" y="2903537"/>
            <a:ext cx="31750" cy="142875"/>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76" name="Rectangle 75"/>
          <p:cNvSpPr/>
          <p:nvPr/>
        </p:nvSpPr>
        <p:spPr>
          <a:xfrm rot="3566858">
            <a:off x="8673307" y="2728118"/>
            <a:ext cx="31750" cy="144463"/>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90" name="Straight Connector 89"/>
          <p:cNvCxnSpPr>
            <a:stCxn id="141" idx="2"/>
            <a:endCxn id="141" idx="0"/>
          </p:cNvCxnSpPr>
          <p:nvPr/>
        </p:nvCxnSpPr>
        <p:spPr>
          <a:xfrm rot="5400000" flipH="1" flipV="1">
            <a:off x="8656638" y="3105150"/>
            <a:ext cx="134938" cy="65087"/>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8145463" y="2259013"/>
            <a:ext cx="23812" cy="150812"/>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8" name="Rectangle 47"/>
          <p:cNvSpPr/>
          <p:nvPr/>
        </p:nvSpPr>
        <p:spPr>
          <a:xfrm>
            <a:off x="8275638" y="2259013"/>
            <a:ext cx="26987" cy="150812"/>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2" name="Rectangle 51"/>
          <p:cNvSpPr/>
          <p:nvPr/>
        </p:nvSpPr>
        <p:spPr>
          <a:xfrm rot="3715884">
            <a:off x="8583613" y="2554288"/>
            <a:ext cx="30162" cy="144462"/>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5" name="Trapezoid 54"/>
          <p:cNvSpPr/>
          <p:nvPr/>
        </p:nvSpPr>
        <p:spPr>
          <a:xfrm rot="12389119">
            <a:off x="8156575" y="2452688"/>
            <a:ext cx="201613" cy="152400"/>
          </a:xfrm>
          <a:prstGeom prst="trapezoid">
            <a:avLst>
              <a:gd name="adj" fmla="val 50478"/>
            </a:avLst>
          </a:prstGeom>
          <a:solidFill>
            <a:schemeClr val="accent5">
              <a:lumMod val="20000"/>
              <a:lumOff val="80000"/>
              <a:alpha val="16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59" name="Straight Connector 58"/>
          <p:cNvCxnSpPr/>
          <p:nvPr/>
        </p:nvCxnSpPr>
        <p:spPr>
          <a:xfrm flipV="1">
            <a:off x="7169150" y="2517775"/>
            <a:ext cx="1093788" cy="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169150" y="2708275"/>
            <a:ext cx="989013" cy="1588"/>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68" name="Trapezoid 67"/>
          <p:cNvSpPr/>
          <p:nvPr/>
        </p:nvSpPr>
        <p:spPr>
          <a:xfrm rot="12389119">
            <a:off x="8039100" y="2660650"/>
            <a:ext cx="201613" cy="153988"/>
          </a:xfrm>
          <a:prstGeom prst="trapezoid">
            <a:avLst>
              <a:gd name="adj" fmla="val 58336"/>
            </a:avLst>
          </a:prstGeom>
          <a:solidFill>
            <a:schemeClr val="accent5">
              <a:lumMod val="20000"/>
              <a:lumOff val="80000"/>
              <a:alpha val="16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82" name="Rectangle 81"/>
          <p:cNvSpPr/>
          <p:nvPr/>
        </p:nvSpPr>
        <p:spPr>
          <a:xfrm rot="3304359">
            <a:off x="8235156" y="2777332"/>
            <a:ext cx="34925" cy="144462"/>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88" name="Rectangle 87"/>
          <p:cNvSpPr/>
          <p:nvPr/>
        </p:nvSpPr>
        <p:spPr>
          <a:xfrm>
            <a:off x="7972425" y="2441575"/>
            <a:ext cx="25400" cy="150813"/>
          </a:xfrm>
          <a:prstGeom prst="rect">
            <a:avLst/>
          </a:prstGeom>
          <a:solidFill>
            <a:srgbClr val="FF0000">
              <a:alpha val="17000"/>
            </a:srgb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Snip Same Side Corner Rectangle 3"/>
          <p:cNvSpPr/>
          <p:nvPr/>
        </p:nvSpPr>
        <p:spPr>
          <a:xfrm>
            <a:off x="8861425" y="3100388"/>
            <a:ext cx="22225" cy="133350"/>
          </a:xfrm>
          <a:prstGeom prst="snip2Same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5" name="Rectangle 94"/>
          <p:cNvSpPr/>
          <p:nvPr/>
        </p:nvSpPr>
        <p:spPr>
          <a:xfrm rot="3745318">
            <a:off x="8650288" y="2881312"/>
            <a:ext cx="165100" cy="15875"/>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6" name="Rectangle 95"/>
          <p:cNvSpPr/>
          <p:nvPr/>
        </p:nvSpPr>
        <p:spPr>
          <a:xfrm rot="3745318">
            <a:off x="8559801" y="2705100"/>
            <a:ext cx="165100" cy="15875"/>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9" name="Rectangle 98"/>
          <p:cNvSpPr/>
          <p:nvPr/>
        </p:nvSpPr>
        <p:spPr>
          <a:xfrm rot="3736317">
            <a:off x="8405813" y="2487613"/>
            <a:ext cx="255587" cy="14287"/>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37" name="Straight Connector 36"/>
          <p:cNvCxnSpPr/>
          <p:nvPr/>
        </p:nvCxnSpPr>
        <p:spPr>
          <a:xfrm rot="16200000" flipV="1">
            <a:off x="8245475" y="2540000"/>
            <a:ext cx="833438" cy="420688"/>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40" name="Trapezoid 39"/>
          <p:cNvSpPr/>
          <p:nvPr/>
        </p:nvSpPr>
        <p:spPr>
          <a:xfrm rot="12620890">
            <a:off x="8345488" y="2268538"/>
            <a:ext cx="201612" cy="150812"/>
          </a:xfrm>
          <a:prstGeom prst="trapezoid">
            <a:avLst>
              <a:gd name="adj" fmla="val 63578"/>
            </a:avLst>
          </a:prstGeom>
          <a:solidFill>
            <a:schemeClr val="accent5">
              <a:lumMod val="20000"/>
              <a:lumOff val="80000"/>
              <a:alpha val="16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17" name="Rectangle 116"/>
          <p:cNvSpPr/>
          <p:nvPr/>
        </p:nvSpPr>
        <p:spPr>
          <a:xfrm rot="3106040">
            <a:off x="8235157" y="2691606"/>
            <a:ext cx="328612" cy="15875"/>
          </a:xfrm>
          <a:prstGeom prst="rect">
            <a:avLst/>
          </a:prstGeom>
          <a:solidFill>
            <a:schemeClr val="accent5">
              <a:lumMod val="40000"/>
              <a:lumOff val="60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3" name="Rectangle 42"/>
          <p:cNvSpPr/>
          <p:nvPr/>
        </p:nvSpPr>
        <p:spPr>
          <a:xfrm rot="1001443">
            <a:off x="8020050" y="2870200"/>
            <a:ext cx="63500" cy="144463"/>
          </a:xfrm>
          <a:prstGeom prst="rect">
            <a:avLst/>
          </a:prstGeom>
          <a:solidFill>
            <a:srgbClr val="FF0000">
              <a:alpha val="17000"/>
            </a:srgbClr>
          </a:solidFill>
          <a:ln w="635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120" name="Straight Connector 119"/>
          <p:cNvCxnSpPr/>
          <p:nvPr/>
        </p:nvCxnSpPr>
        <p:spPr>
          <a:xfrm>
            <a:off x="8289925" y="2922588"/>
            <a:ext cx="428625" cy="22542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856538" y="2882900"/>
            <a:ext cx="862012" cy="274638"/>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6200000" flipH="1">
            <a:off x="8207375" y="2609851"/>
            <a:ext cx="592137" cy="455612"/>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flipV="1">
            <a:off x="2576513" y="3168650"/>
            <a:ext cx="6475412" cy="635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137" name="Rectangle 136"/>
          <p:cNvSpPr/>
          <p:nvPr/>
        </p:nvSpPr>
        <p:spPr>
          <a:xfrm>
            <a:off x="8826500" y="3159125"/>
            <a:ext cx="34925" cy="15875"/>
          </a:xfrm>
          <a:prstGeom prst="rect">
            <a:avLst/>
          </a:prstGeom>
          <a:solidFill>
            <a:schemeClr val="accent5">
              <a:lumMod val="40000"/>
              <a:lumOff val="60000"/>
              <a:alpha val="32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54" name="Straight Connector 53"/>
          <p:cNvCxnSpPr/>
          <p:nvPr/>
        </p:nvCxnSpPr>
        <p:spPr>
          <a:xfrm rot="10800000">
            <a:off x="8731250" y="3133725"/>
            <a:ext cx="139700" cy="33338"/>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0800000">
            <a:off x="8718550" y="3148013"/>
            <a:ext cx="152400" cy="1905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34883" name="TextBox 138"/>
          <p:cNvSpPr txBox="1">
            <a:spLocks noChangeArrowheads="1"/>
          </p:cNvSpPr>
          <p:nvPr/>
        </p:nvSpPr>
        <p:spPr bwMode="auto">
          <a:xfrm rot="-450751">
            <a:off x="6557963" y="2690813"/>
            <a:ext cx="549275" cy="276225"/>
          </a:xfrm>
          <a:prstGeom prst="rect">
            <a:avLst/>
          </a:prstGeom>
          <a:noFill/>
          <a:ln w="9525">
            <a:noFill/>
            <a:miter lim="800000"/>
            <a:headEnd/>
            <a:tailEnd/>
          </a:ln>
        </p:spPr>
        <p:txBody>
          <a:bodyPr>
            <a:spAutoFit/>
          </a:bodyPr>
          <a:lstStyle/>
          <a:p>
            <a:pPr eaLnBrk="0" hangingPunct="0"/>
            <a:r>
              <a:rPr lang="en-US" sz="1200">
                <a:solidFill>
                  <a:srgbClr val="000090"/>
                </a:solidFill>
              </a:rPr>
              <a:t>4GeV</a:t>
            </a:r>
          </a:p>
        </p:txBody>
      </p:sp>
      <p:sp>
        <p:nvSpPr>
          <p:cNvPr id="34884" name="TextBox 139"/>
          <p:cNvSpPr txBox="1">
            <a:spLocks noChangeArrowheads="1"/>
          </p:cNvSpPr>
          <p:nvPr/>
        </p:nvSpPr>
        <p:spPr bwMode="auto">
          <a:xfrm>
            <a:off x="7339013" y="2119313"/>
            <a:ext cx="774700" cy="277812"/>
          </a:xfrm>
          <a:prstGeom prst="rect">
            <a:avLst/>
          </a:prstGeom>
          <a:noFill/>
          <a:ln w="9525">
            <a:noFill/>
            <a:miter lim="800000"/>
            <a:headEnd/>
            <a:tailEnd/>
          </a:ln>
        </p:spPr>
        <p:txBody>
          <a:bodyPr>
            <a:spAutoFit/>
          </a:bodyPr>
          <a:lstStyle/>
          <a:p>
            <a:pPr eaLnBrk="0" hangingPunct="0"/>
            <a:r>
              <a:rPr lang="en-US" sz="1200">
                <a:solidFill>
                  <a:srgbClr val="000090"/>
                </a:solidFill>
              </a:rPr>
              <a:t>0.1GeV</a:t>
            </a:r>
          </a:p>
        </p:txBody>
      </p:sp>
      <p:sp>
        <p:nvSpPr>
          <p:cNvPr id="34885" name="TextBox 141"/>
          <p:cNvSpPr txBox="1">
            <a:spLocks noChangeArrowheads="1"/>
          </p:cNvSpPr>
          <p:nvPr/>
        </p:nvSpPr>
        <p:spPr bwMode="auto">
          <a:xfrm>
            <a:off x="7324725" y="2300288"/>
            <a:ext cx="787400" cy="277812"/>
          </a:xfrm>
          <a:prstGeom prst="rect">
            <a:avLst/>
          </a:prstGeom>
          <a:noFill/>
          <a:ln w="9525">
            <a:noFill/>
            <a:miter lim="800000"/>
            <a:headEnd/>
            <a:tailEnd/>
          </a:ln>
        </p:spPr>
        <p:txBody>
          <a:bodyPr>
            <a:spAutoFit/>
          </a:bodyPr>
          <a:lstStyle/>
          <a:p>
            <a:pPr eaLnBrk="0" hangingPunct="0"/>
            <a:r>
              <a:rPr lang="en-US" sz="1200">
                <a:solidFill>
                  <a:srgbClr val="000090"/>
                </a:solidFill>
              </a:rPr>
              <a:t>1.4GeV</a:t>
            </a:r>
          </a:p>
        </p:txBody>
      </p:sp>
      <p:sp>
        <p:nvSpPr>
          <p:cNvPr id="34886" name="TextBox 142"/>
          <p:cNvSpPr txBox="1">
            <a:spLocks noChangeArrowheads="1"/>
          </p:cNvSpPr>
          <p:nvPr/>
        </p:nvSpPr>
        <p:spPr bwMode="auto">
          <a:xfrm>
            <a:off x="7343775" y="2497138"/>
            <a:ext cx="814388" cy="277812"/>
          </a:xfrm>
          <a:prstGeom prst="rect">
            <a:avLst/>
          </a:prstGeom>
          <a:noFill/>
          <a:ln w="9525">
            <a:noFill/>
            <a:miter lim="800000"/>
            <a:headEnd/>
            <a:tailEnd/>
          </a:ln>
        </p:spPr>
        <p:txBody>
          <a:bodyPr>
            <a:spAutoFit/>
          </a:bodyPr>
          <a:lstStyle/>
          <a:p>
            <a:pPr eaLnBrk="0" hangingPunct="0"/>
            <a:r>
              <a:rPr lang="en-US" sz="1200">
                <a:solidFill>
                  <a:srgbClr val="000090"/>
                </a:solidFill>
              </a:rPr>
              <a:t>2.7GeV</a:t>
            </a:r>
          </a:p>
        </p:txBody>
      </p:sp>
      <p:cxnSp>
        <p:nvCxnSpPr>
          <p:cNvPr id="153" name="Straight Arrow Connector 152"/>
          <p:cNvCxnSpPr/>
          <p:nvPr/>
        </p:nvCxnSpPr>
        <p:spPr>
          <a:xfrm rot="5400000">
            <a:off x="7715250" y="3024188"/>
            <a:ext cx="285750" cy="0"/>
          </a:xfrm>
          <a:prstGeom prst="straightConnector1">
            <a:avLst/>
          </a:prstGeom>
          <a:ln w="6350">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rot="5400000">
            <a:off x="6592888" y="2751138"/>
            <a:ext cx="831850" cy="0"/>
          </a:xfrm>
          <a:prstGeom prst="straightConnector1">
            <a:avLst/>
          </a:prstGeom>
          <a:ln w="6350">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rot="5400000">
            <a:off x="7938294" y="2842419"/>
            <a:ext cx="649288" cy="0"/>
          </a:xfrm>
          <a:prstGeom prst="straightConnector1">
            <a:avLst/>
          </a:prstGeom>
          <a:ln w="6350">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rot="5400000">
            <a:off x="7928769" y="2937669"/>
            <a:ext cx="458788" cy="0"/>
          </a:xfrm>
          <a:prstGeom prst="straightConnector1">
            <a:avLst/>
          </a:prstGeom>
          <a:ln>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a:off x="8148638" y="3471863"/>
            <a:ext cx="862012" cy="0"/>
          </a:xfrm>
          <a:prstGeom prst="straightConnector1">
            <a:avLst/>
          </a:prstGeom>
          <a:ln>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rot="16200000" flipH="1">
            <a:off x="7905750" y="3219451"/>
            <a:ext cx="498475" cy="6350"/>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8736013" y="3298825"/>
            <a:ext cx="285750" cy="1588"/>
          </a:xfrm>
          <a:prstGeom prst="straightConnector1">
            <a:avLst/>
          </a:prstGeom>
          <a:ln w="6350">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a:off x="8870950" y="3078163"/>
            <a:ext cx="144463" cy="0"/>
          </a:xfrm>
          <a:prstGeom prst="straightConnector1">
            <a:avLst/>
          </a:prstGeom>
          <a:ln w="6350">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rot="16200000" flipH="1">
            <a:off x="7225507" y="2426494"/>
            <a:ext cx="184150" cy="1587"/>
          </a:xfrm>
          <a:prstGeom prst="straightConnector1">
            <a:avLst/>
          </a:prstGeom>
          <a:ln w="3175">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34896" name="TextBox 184"/>
          <p:cNvSpPr txBox="1">
            <a:spLocks noChangeArrowheads="1"/>
          </p:cNvSpPr>
          <p:nvPr/>
        </p:nvSpPr>
        <p:spPr bwMode="auto">
          <a:xfrm rot="-5400000">
            <a:off x="6939757" y="2277269"/>
            <a:ext cx="522287" cy="276225"/>
          </a:xfrm>
          <a:prstGeom prst="rect">
            <a:avLst/>
          </a:prstGeom>
          <a:noFill/>
          <a:ln w="9525">
            <a:noFill/>
            <a:miter lim="800000"/>
            <a:headEnd/>
            <a:tailEnd/>
          </a:ln>
        </p:spPr>
        <p:txBody>
          <a:bodyPr>
            <a:spAutoFit/>
          </a:bodyPr>
          <a:lstStyle/>
          <a:p>
            <a:pPr eaLnBrk="0" hangingPunct="0"/>
            <a:r>
              <a:rPr lang="en-US" sz="1000">
                <a:solidFill>
                  <a:srgbClr val="000090"/>
                </a:solidFill>
              </a:rPr>
              <a:t>0.16</a:t>
            </a:r>
            <a:r>
              <a:rPr lang="en-US" sz="1200">
                <a:solidFill>
                  <a:srgbClr val="000090"/>
                </a:solidFill>
              </a:rPr>
              <a:t> </a:t>
            </a:r>
          </a:p>
        </p:txBody>
      </p:sp>
      <p:cxnSp>
        <p:nvCxnSpPr>
          <p:cNvPr id="195" name="Straight Arrow Connector 194"/>
          <p:cNvCxnSpPr/>
          <p:nvPr/>
        </p:nvCxnSpPr>
        <p:spPr>
          <a:xfrm rot="16200000" flipH="1">
            <a:off x="7219157" y="2609056"/>
            <a:ext cx="196850" cy="1587"/>
          </a:xfrm>
          <a:prstGeom prst="straightConnector1">
            <a:avLst/>
          </a:prstGeom>
          <a:ln w="3175">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rot="10800000">
            <a:off x="8264525" y="3384550"/>
            <a:ext cx="752475" cy="1588"/>
          </a:xfrm>
          <a:prstGeom prst="straightConnector1">
            <a:avLst/>
          </a:prstGeom>
          <a:ln w="6350">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34899" name="TextBox 205"/>
          <p:cNvSpPr txBox="1">
            <a:spLocks noChangeArrowheads="1"/>
          </p:cNvSpPr>
          <p:nvPr/>
        </p:nvSpPr>
        <p:spPr bwMode="auto">
          <a:xfrm>
            <a:off x="8310563" y="3384550"/>
            <a:ext cx="779462" cy="277813"/>
          </a:xfrm>
          <a:prstGeom prst="rect">
            <a:avLst/>
          </a:prstGeom>
          <a:noFill/>
          <a:ln w="9525">
            <a:noFill/>
            <a:miter lim="800000"/>
            <a:headEnd/>
            <a:tailEnd/>
          </a:ln>
        </p:spPr>
        <p:txBody>
          <a:bodyPr>
            <a:spAutoFit/>
          </a:bodyPr>
          <a:lstStyle/>
          <a:p>
            <a:pPr eaLnBrk="0" hangingPunct="0"/>
            <a:r>
              <a:rPr lang="en-US" sz="1200" dirty="0">
                <a:solidFill>
                  <a:srgbClr val="000090"/>
                </a:solidFill>
              </a:rPr>
              <a:t>1.866 m </a:t>
            </a:r>
          </a:p>
        </p:txBody>
      </p:sp>
      <p:cxnSp>
        <p:nvCxnSpPr>
          <p:cNvPr id="213" name="Straight Arrow Connector 212"/>
          <p:cNvCxnSpPr/>
          <p:nvPr/>
        </p:nvCxnSpPr>
        <p:spPr>
          <a:xfrm rot="16200000" flipH="1">
            <a:off x="7231062" y="2795588"/>
            <a:ext cx="174625" cy="0"/>
          </a:xfrm>
          <a:prstGeom prst="straightConnector1">
            <a:avLst/>
          </a:prstGeom>
          <a:ln w="3175">
            <a:solidFill>
              <a:srgbClr val="000090"/>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218" name="Rectangle 217"/>
          <p:cNvSpPr/>
          <p:nvPr/>
        </p:nvSpPr>
        <p:spPr>
          <a:xfrm rot="20903824" flipH="1">
            <a:off x="7732713" y="2817813"/>
            <a:ext cx="46037" cy="150812"/>
          </a:xfrm>
          <a:prstGeom prst="rect">
            <a:avLst/>
          </a:prstGeom>
          <a:solidFill>
            <a:srgbClr val="FF0000">
              <a:alpha val="17000"/>
            </a:srgbClr>
          </a:solidFill>
          <a:ln w="635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220" name="Straight Connector 219"/>
          <p:cNvCxnSpPr/>
          <p:nvPr/>
        </p:nvCxnSpPr>
        <p:spPr>
          <a:xfrm>
            <a:off x="7778750" y="2874963"/>
            <a:ext cx="28575"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7778750" y="2892425"/>
            <a:ext cx="28575"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7924800" y="2894013"/>
            <a:ext cx="28575" cy="9525"/>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7918450" y="2911475"/>
            <a:ext cx="28575" cy="9525"/>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34906" name="TextBox 230"/>
          <p:cNvSpPr txBox="1">
            <a:spLocks noChangeArrowheads="1"/>
          </p:cNvSpPr>
          <p:nvPr/>
        </p:nvSpPr>
        <p:spPr bwMode="auto">
          <a:xfrm rot="947086">
            <a:off x="7854950" y="2957513"/>
            <a:ext cx="511175" cy="276225"/>
          </a:xfrm>
          <a:prstGeom prst="rect">
            <a:avLst/>
          </a:prstGeom>
          <a:noFill/>
          <a:ln w="9525">
            <a:noFill/>
            <a:miter lim="800000"/>
            <a:headEnd/>
            <a:tailEnd/>
          </a:ln>
        </p:spPr>
        <p:txBody>
          <a:bodyPr>
            <a:spAutoFit/>
          </a:bodyPr>
          <a:lstStyle/>
          <a:p>
            <a:pPr eaLnBrk="0" hangingPunct="0"/>
            <a:r>
              <a:rPr lang="en-US" sz="1200">
                <a:solidFill>
                  <a:srgbClr val="000090"/>
                </a:solidFill>
              </a:rPr>
              <a:t>Q4g3</a:t>
            </a:r>
          </a:p>
        </p:txBody>
      </p:sp>
      <p:cxnSp>
        <p:nvCxnSpPr>
          <p:cNvPr id="241" name="Straight Connector 240"/>
          <p:cNvCxnSpPr/>
          <p:nvPr/>
        </p:nvCxnSpPr>
        <p:spPr>
          <a:xfrm>
            <a:off x="7994650" y="2916238"/>
            <a:ext cx="28575" cy="9525"/>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7988300" y="2933700"/>
            <a:ext cx="28575" cy="9525"/>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8078788" y="2963863"/>
            <a:ext cx="28575" cy="7937"/>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248" name="Rectangle 247"/>
          <p:cNvSpPr/>
          <p:nvPr/>
        </p:nvSpPr>
        <p:spPr>
          <a:xfrm>
            <a:off x="7671899" y="2826401"/>
            <a:ext cx="45719" cy="151166"/>
          </a:xfrm>
          <a:prstGeom prst="rect">
            <a:avLst/>
          </a:prstGeom>
          <a:solidFill>
            <a:srgbClr val="FF0000">
              <a:alpha val="17000"/>
            </a:srgbClr>
          </a:solidFill>
          <a:ln w="6350">
            <a:solidFill>
              <a:srgbClr val="000090"/>
            </a:solidFill>
          </a:ln>
          <a:scene3d>
            <a:camera prst="orthographicFront">
              <a:rot lat="0" lon="0" rev="6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249" name="Straight Connector 248"/>
          <p:cNvCxnSpPr/>
          <p:nvPr/>
        </p:nvCxnSpPr>
        <p:spPr>
          <a:xfrm>
            <a:off x="8083550" y="2943225"/>
            <a:ext cx="28575" cy="9525"/>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250" name="Trapezoid 249"/>
          <p:cNvSpPr/>
          <p:nvPr/>
        </p:nvSpPr>
        <p:spPr>
          <a:xfrm rot="20979440">
            <a:off x="7038975" y="2881313"/>
            <a:ext cx="571500" cy="168275"/>
          </a:xfrm>
          <a:prstGeom prst="trapezoid">
            <a:avLst>
              <a:gd name="adj" fmla="val 20866"/>
            </a:avLst>
          </a:prstGeom>
          <a:solidFill>
            <a:schemeClr val="accent5">
              <a:lumMod val="40000"/>
              <a:lumOff val="60000"/>
              <a:alpha val="18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cxnSp>
        <p:nvCxnSpPr>
          <p:cNvPr id="156" name="Straight Connector 155"/>
          <p:cNvCxnSpPr/>
          <p:nvPr/>
        </p:nvCxnSpPr>
        <p:spPr>
          <a:xfrm flipV="1">
            <a:off x="3959225" y="3160713"/>
            <a:ext cx="1377950" cy="382587"/>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192" name="Trapezoid 191"/>
          <p:cNvSpPr/>
          <p:nvPr/>
        </p:nvSpPr>
        <p:spPr>
          <a:xfrm rot="10288386">
            <a:off x="4983163" y="3098800"/>
            <a:ext cx="704850" cy="161925"/>
          </a:xfrm>
          <a:prstGeom prst="trapezoid">
            <a:avLst>
              <a:gd name="adj" fmla="val 14756"/>
            </a:avLst>
          </a:prstGeom>
          <a:gradFill>
            <a:gsLst>
              <a:gs pos="0">
                <a:schemeClr val="accent1">
                  <a:tint val="100000"/>
                  <a:shade val="100000"/>
                  <a:satMod val="130000"/>
                  <a:alpha val="14000"/>
                </a:schemeClr>
              </a:gs>
              <a:gs pos="100000">
                <a:schemeClr val="accent1">
                  <a:tint val="50000"/>
                  <a:shade val="100000"/>
                  <a:satMod val="350000"/>
                </a:schemeClr>
              </a:gs>
            </a:gsLst>
          </a:gra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203" name="Straight Connector 202"/>
          <p:cNvCxnSpPr/>
          <p:nvPr/>
        </p:nvCxnSpPr>
        <p:spPr>
          <a:xfrm rot="10800000" flipV="1">
            <a:off x="5337175" y="3100388"/>
            <a:ext cx="985838" cy="6032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214" name="Trapezoid 213"/>
          <p:cNvSpPr/>
          <p:nvPr/>
        </p:nvSpPr>
        <p:spPr>
          <a:xfrm rot="21319093">
            <a:off x="6022975" y="3024188"/>
            <a:ext cx="592138" cy="158750"/>
          </a:xfrm>
          <a:prstGeom prst="trapezoid">
            <a:avLst>
              <a:gd name="adj" fmla="val 6816"/>
            </a:avLst>
          </a:prstGeom>
          <a:solidFill>
            <a:schemeClr val="tx2">
              <a:lumMod val="60000"/>
              <a:lumOff val="40000"/>
              <a:alpha val="23000"/>
            </a:schemeClr>
          </a:solidFill>
          <a:ln w="25400">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cxnSp>
        <p:nvCxnSpPr>
          <p:cNvPr id="227" name="Straight Connector 226"/>
          <p:cNvCxnSpPr/>
          <p:nvPr/>
        </p:nvCxnSpPr>
        <p:spPr>
          <a:xfrm rot="10800000" flipV="1">
            <a:off x="6323013" y="2965450"/>
            <a:ext cx="1052512" cy="134938"/>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flipV="1">
            <a:off x="7343775" y="2886075"/>
            <a:ext cx="490538" cy="87313"/>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a:stCxn id="214" idx="0"/>
            <a:endCxn id="214" idx="2"/>
          </p:cNvCxnSpPr>
          <p:nvPr/>
        </p:nvCxnSpPr>
        <p:spPr>
          <a:xfrm rot="16200000" flipH="1">
            <a:off x="6240463" y="3097213"/>
            <a:ext cx="158750" cy="127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a:endCxn id="250" idx="2"/>
          </p:cNvCxnSpPr>
          <p:nvPr/>
        </p:nvCxnSpPr>
        <p:spPr>
          <a:xfrm rot="16200000" flipH="1">
            <a:off x="7241382" y="2950368"/>
            <a:ext cx="165100" cy="30163"/>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rot="5400000">
            <a:off x="7744620" y="2850356"/>
            <a:ext cx="227012" cy="4762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303" name="Rectangle 302"/>
          <p:cNvSpPr/>
          <p:nvPr/>
        </p:nvSpPr>
        <p:spPr>
          <a:xfrm rot="21388543">
            <a:off x="5735638" y="3044825"/>
            <a:ext cx="52387" cy="166688"/>
          </a:xfrm>
          <a:prstGeom prst="rect">
            <a:avLst/>
          </a:prstGeom>
          <a:solidFill>
            <a:srgbClr val="FF0000">
              <a:alpha val="13000"/>
            </a:srgbClr>
          </a:solidFill>
          <a:ln w="15875">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309" name="Rectangle 308"/>
          <p:cNvSpPr/>
          <p:nvPr/>
        </p:nvSpPr>
        <p:spPr>
          <a:xfrm rot="20602181">
            <a:off x="4838700" y="3189288"/>
            <a:ext cx="46038" cy="195262"/>
          </a:xfrm>
          <a:prstGeom prst="rect">
            <a:avLst/>
          </a:prstGeom>
          <a:solidFill>
            <a:srgbClr val="FF0000">
              <a:alpha val="43000"/>
            </a:srgbClr>
          </a:solidFill>
          <a:ln w="9525">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313" name="Rectangle 312"/>
          <p:cNvSpPr/>
          <p:nvPr/>
        </p:nvSpPr>
        <p:spPr>
          <a:xfrm rot="20602181">
            <a:off x="4710113" y="3227388"/>
            <a:ext cx="46037" cy="193675"/>
          </a:xfrm>
          <a:prstGeom prst="rect">
            <a:avLst/>
          </a:prstGeom>
          <a:solidFill>
            <a:srgbClr val="FF0000">
              <a:alpha val="43000"/>
            </a:srgbClr>
          </a:solidFill>
          <a:ln w="9525">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314" name="Rectangle 313"/>
          <p:cNvSpPr/>
          <p:nvPr/>
        </p:nvSpPr>
        <p:spPr>
          <a:xfrm rot="20602181">
            <a:off x="4560888" y="3276600"/>
            <a:ext cx="46037" cy="195263"/>
          </a:xfrm>
          <a:prstGeom prst="rect">
            <a:avLst/>
          </a:prstGeom>
          <a:solidFill>
            <a:srgbClr val="FF0000">
              <a:alpha val="43000"/>
            </a:srgbClr>
          </a:solidFill>
          <a:ln w="9525">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13" name="Rectangle 112"/>
          <p:cNvSpPr/>
          <p:nvPr/>
        </p:nvSpPr>
        <p:spPr>
          <a:xfrm rot="21388543">
            <a:off x="5824538" y="3043238"/>
            <a:ext cx="58737" cy="165100"/>
          </a:xfrm>
          <a:prstGeom prst="rect">
            <a:avLst/>
          </a:prstGeom>
          <a:solidFill>
            <a:srgbClr val="FF0000">
              <a:alpha val="16000"/>
            </a:srgbClr>
          </a:solidFill>
          <a:ln w="15875">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14" name="Rectangle 113"/>
          <p:cNvSpPr/>
          <p:nvPr/>
        </p:nvSpPr>
        <p:spPr>
          <a:xfrm rot="21388543">
            <a:off x="5927725" y="3038475"/>
            <a:ext cx="52388" cy="168275"/>
          </a:xfrm>
          <a:prstGeom prst="rect">
            <a:avLst/>
          </a:prstGeom>
          <a:solidFill>
            <a:srgbClr val="FF0000">
              <a:alpha val="24000"/>
            </a:srgbClr>
          </a:solidFill>
          <a:ln w="15875">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21" name="Rectangle 120"/>
          <p:cNvSpPr/>
          <p:nvPr/>
        </p:nvSpPr>
        <p:spPr>
          <a:xfrm rot="21087241">
            <a:off x="6707188" y="2957513"/>
            <a:ext cx="52387" cy="177800"/>
          </a:xfrm>
          <a:prstGeom prst="rect">
            <a:avLst/>
          </a:prstGeom>
          <a:solidFill>
            <a:srgbClr val="FF0000">
              <a:alpha val="11000"/>
            </a:srgbClr>
          </a:solidFill>
          <a:ln w="15875">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22" name="Rectangle 121"/>
          <p:cNvSpPr/>
          <p:nvPr/>
        </p:nvSpPr>
        <p:spPr>
          <a:xfrm rot="21087241">
            <a:off x="6845300" y="2935288"/>
            <a:ext cx="50800" cy="182562"/>
          </a:xfrm>
          <a:prstGeom prst="rect">
            <a:avLst/>
          </a:prstGeom>
          <a:solidFill>
            <a:srgbClr val="FF0000">
              <a:alpha val="11000"/>
            </a:srgbClr>
          </a:solidFill>
          <a:ln w="15875">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34930" name="TextBox 123"/>
          <p:cNvSpPr txBox="1">
            <a:spLocks noChangeArrowheads="1"/>
          </p:cNvSpPr>
          <p:nvPr/>
        </p:nvSpPr>
        <p:spPr bwMode="auto">
          <a:xfrm rot="-561569">
            <a:off x="4986338" y="2749550"/>
            <a:ext cx="549275" cy="307975"/>
          </a:xfrm>
          <a:prstGeom prst="rect">
            <a:avLst/>
          </a:prstGeom>
          <a:noFill/>
          <a:ln w="9525">
            <a:noFill/>
            <a:miter lim="800000"/>
            <a:headEnd/>
            <a:tailEnd/>
          </a:ln>
        </p:spPr>
        <p:txBody>
          <a:bodyPr>
            <a:spAutoFit/>
          </a:bodyPr>
          <a:lstStyle/>
          <a:p>
            <a:pPr eaLnBrk="0" hangingPunct="0"/>
            <a:r>
              <a:rPr lang="en-US">
                <a:solidFill>
                  <a:srgbClr val="000090"/>
                </a:solidFill>
              </a:rPr>
              <a:t>hb2u</a:t>
            </a:r>
          </a:p>
        </p:txBody>
      </p:sp>
      <p:sp>
        <p:nvSpPr>
          <p:cNvPr id="34931" name="TextBox 124"/>
          <p:cNvSpPr txBox="1">
            <a:spLocks noChangeArrowheads="1"/>
          </p:cNvSpPr>
          <p:nvPr/>
        </p:nvSpPr>
        <p:spPr bwMode="auto">
          <a:xfrm rot="-582197">
            <a:off x="7100888" y="3065463"/>
            <a:ext cx="549275" cy="307975"/>
          </a:xfrm>
          <a:prstGeom prst="rect">
            <a:avLst/>
          </a:prstGeom>
          <a:noFill/>
          <a:ln w="9525">
            <a:noFill/>
            <a:miter lim="800000"/>
            <a:headEnd/>
            <a:tailEnd/>
          </a:ln>
        </p:spPr>
        <p:txBody>
          <a:bodyPr>
            <a:spAutoFit/>
          </a:bodyPr>
          <a:lstStyle/>
          <a:p>
            <a:pPr eaLnBrk="0" hangingPunct="0"/>
            <a:r>
              <a:rPr lang="en-US">
                <a:solidFill>
                  <a:srgbClr val="000090"/>
                </a:solidFill>
              </a:rPr>
              <a:t>hb3u</a:t>
            </a:r>
          </a:p>
        </p:txBody>
      </p:sp>
      <p:sp>
        <p:nvSpPr>
          <p:cNvPr id="34932" name="TextBox 125"/>
          <p:cNvSpPr txBox="1">
            <a:spLocks noChangeArrowheads="1"/>
          </p:cNvSpPr>
          <p:nvPr/>
        </p:nvSpPr>
        <p:spPr bwMode="auto">
          <a:xfrm rot="-433030">
            <a:off x="6530975" y="3148013"/>
            <a:ext cx="463550" cy="277812"/>
          </a:xfrm>
          <a:prstGeom prst="rect">
            <a:avLst/>
          </a:prstGeom>
          <a:noFill/>
          <a:ln w="9525">
            <a:noFill/>
            <a:miter lim="800000"/>
            <a:headEnd/>
            <a:tailEnd/>
          </a:ln>
        </p:spPr>
        <p:txBody>
          <a:bodyPr>
            <a:spAutoFit/>
          </a:bodyPr>
          <a:lstStyle/>
          <a:p>
            <a:pPr eaLnBrk="0" hangingPunct="0"/>
            <a:r>
              <a:rPr lang="en-US" sz="1200">
                <a:solidFill>
                  <a:srgbClr val="000090"/>
                </a:solidFill>
              </a:rPr>
              <a:t>qu4f</a:t>
            </a:r>
          </a:p>
        </p:txBody>
      </p:sp>
      <p:sp>
        <p:nvSpPr>
          <p:cNvPr id="34933" name="TextBox 129"/>
          <p:cNvSpPr txBox="1">
            <a:spLocks noChangeArrowheads="1"/>
          </p:cNvSpPr>
          <p:nvPr/>
        </p:nvSpPr>
        <p:spPr bwMode="auto">
          <a:xfrm rot="-433030">
            <a:off x="6710363" y="3235325"/>
            <a:ext cx="503237" cy="277813"/>
          </a:xfrm>
          <a:prstGeom prst="rect">
            <a:avLst/>
          </a:prstGeom>
          <a:noFill/>
          <a:ln w="9525">
            <a:noFill/>
            <a:miter lim="800000"/>
            <a:headEnd/>
            <a:tailEnd/>
          </a:ln>
        </p:spPr>
        <p:txBody>
          <a:bodyPr>
            <a:spAutoFit/>
          </a:bodyPr>
          <a:lstStyle/>
          <a:p>
            <a:pPr eaLnBrk="0" hangingPunct="0"/>
            <a:r>
              <a:rPr lang="en-US" sz="1200">
                <a:solidFill>
                  <a:srgbClr val="000090"/>
                </a:solidFill>
              </a:rPr>
              <a:t>qu5d</a:t>
            </a:r>
          </a:p>
        </p:txBody>
      </p:sp>
      <p:sp>
        <p:nvSpPr>
          <p:cNvPr id="34934" name="TextBox 133"/>
          <p:cNvSpPr txBox="1">
            <a:spLocks noChangeArrowheads="1"/>
          </p:cNvSpPr>
          <p:nvPr/>
        </p:nvSpPr>
        <p:spPr bwMode="auto">
          <a:xfrm rot="251272">
            <a:off x="7567613" y="3222625"/>
            <a:ext cx="641350" cy="276225"/>
          </a:xfrm>
          <a:prstGeom prst="rect">
            <a:avLst/>
          </a:prstGeom>
          <a:noFill/>
          <a:ln w="9525">
            <a:noFill/>
            <a:miter lim="800000"/>
            <a:headEnd/>
            <a:tailEnd/>
          </a:ln>
        </p:spPr>
        <p:txBody>
          <a:bodyPr>
            <a:spAutoFit/>
          </a:bodyPr>
          <a:lstStyle/>
          <a:p>
            <a:pPr eaLnBrk="0" hangingPunct="0"/>
            <a:r>
              <a:rPr lang="en-US" sz="1200">
                <a:solidFill>
                  <a:srgbClr val="000090"/>
                </a:solidFill>
              </a:rPr>
              <a:t>D4g4u</a:t>
            </a:r>
          </a:p>
        </p:txBody>
      </p:sp>
      <p:sp>
        <p:nvSpPr>
          <p:cNvPr id="145" name="Rectangle 144"/>
          <p:cNvSpPr/>
          <p:nvPr/>
        </p:nvSpPr>
        <p:spPr>
          <a:xfrm flipH="1">
            <a:off x="7620587" y="2836889"/>
            <a:ext cx="45719" cy="151166"/>
          </a:xfrm>
          <a:prstGeom prst="rect">
            <a:avLst/>
          </a:prstGeom>
          <a:solidFill>
            <a:srgbClr val="FF0000">
              <a:alpha val="17000"/>
            </a:srgbClr>
          </a:solidFill>
          <a:ln w="6350">
            <a:solidFill>
              <a:srgbClr val="000090"/>
            </a:solidFill>
          </a:ln>
          <a:scene3d>
            <a:camera prst="orthographicFront">
              <a:rot lat="0" lon="0" rev="6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34936" name="TextBox 149"/>
          <p:cNvSpPr txBox="1">
            <a:spLocks noChangeArrowheads="1"/>
          </p:cNvSpPr>
          <p:nvPr/>
        </p:nvSpPr>
        <p:spPr bwMode="auto">
          <a:xfrm rot="-922175">
            <a:off x="4746625" y="3349625"/>
            <a:ext cx="558800" cy="307975"/>
          </a:xfrm>
          <a:prstGeom prst="rect">
            <a:avLst/>
          </a:prstGeom>
          <a:noFill/>
          <a:ln w="9525">
            <a:noFill/>
            <a:miter lim="800000"/>
            <a:headEnd/>
            <a:tailEnd/>
          </a:ln>
        </p:spPr>
        <p:txBody>
          <a:bodyPr wrap="none">
            <a:spAutoFit/>
          </a:bodyPr>
          <a:lstStyle/>
          <a:p>
            <a:pPr eaLnBrk="0" hangingPunct="0"/>
            <a:r>
              <a:rPr lang="en-US">
                <a:solidFill>
                  <a:srgbClr val="000090"/>
                </a:solidFill>
              </a:rPr>
              <a:t>qu3d</a:t>
            </a:r>
          </a:p>
        </p:txBody>
      </p:sp>
      <p:sp>
        <p:nvSpPr>
          <p:cNvPr id="34937" name="TextBox 150"/>
          <p:cNvSpPr txBox="1">
            <a:spLocks noChangeArrowheads="1"/>
          </p:cNvSpPr>
          <p:nvPr/>
        </p:nvSpPr>
        <p:spPr bwMode="auto">
          <a:xfrm rot="-907254">
            <a:off x="4275138" y="2903538"/>
            <a:ext cx="519112" cy="306387"/>
          </a:xfrm>
          <a:prstGeom prst="rect">
            <a:avLst/>
          </a:prstGeom>
          <a:noFill/>
          <a:ln w="9525">
            <a:noFill/>
            <a:miter lim="800000"/>
            <a:headEnd/>
            <a:tailEnd/>
          </a:ln>
        </p:spPr>
        <p:txBody>
          <a:bodyPr wrap="none">
            <a:spAutoFit/>
          </a:bodyPr>
          <a:lstStyle/>
          <a:p>
            <a:pPr eaLnBrk="0" hangingPunct="0"/>
            <a:r>
              <a:rPr lang="en-US">
                <a:solidFill>
                  <a:srgbClr val="000090"/>
                </a:solidFill>
              </a:rPr>
              <a:t>qu2f</a:t>
            </a:r>
          </a:p>
        </p:txBody>
      </p:sp>
      <p:sp>
        <p:nvSpPr>
          <p:cNvPr id="34938" name="TextBox 151"/>
          <p:cNvSpPr txBox="1">
            <a:spLocks noChangeArrowheads="1"/>
          </p:cNvSpPr>
          <p:nvPr/>
        </p:nvSpPr>
        <p:spPr bwMode="auto">
          <a:xfrm rot="-919381">
            <a:off x="4137025" y="3492500"/>
            <a:ext cx="558800" cy="307975"/>
          </a:xfrm>
          <a:prstGeom prst="rect">
            <a:avLst/>
          </a:prstGeom>
          <a:noFill/>
          <a:ln w="9525">
            <a:noFill/>
            <a:miter lim="800000"/>
            <a:headEnd/>
            <a:tailEnd/>
          </a:ln>
        </p:spPr>
        <p:txBody>
          <a:bodyPr wrap="none">
            <a:spAutoFit/>
          </a:bodyPr>
          <a:lstStyle/>
          <a:p>
            <a:pPr eaLnBrk="0" hangingPunct="0"/>
            <a:r>
              <a:rPr lang="en-US">
                <a:solidFill>
                  <a:srgbClr val="000090"/>
                </a:solidFill>
              </a:rPr>
              <a:t>qu1d</a:t>
            </a:r>
          </a:p>
        </p:txBody>
      </p:sp>
      <p:sp>
        <p:nvSpPr>
          <p:cNvPr id="34939" name="TextBox 157"/>
          <p:cNvSpPr txBox="1">
            <a:spLocks noChangeArrowheads="1"/>
          </p:cNvSpPr>
          <p:nvPr/>
        </p:nvSpPr>
        <p:spPr bwMode="auto">
          <a:xfrm rot="-377031">
            <a:off x="6018213" y="2641600"/>
            <a:ext cx="558800" cy="307975"/>
          </a:xfrm>
          <a:prstGeom prst="rect">
            <a:avLst/>
          </a:prstGeom>
          <a:noFill/>
          <a:ln w="9525">
            <a:noFill/>
            <a:miter lim="800000"/>
            <a:headEnd/>
            <a:tailEnd/>
          </a:ln>
        </p:spPr>
        <p:txBody>
          <a:bodyPr wrap="none">
            <a:spAutoFit/>
          </a:bodyPr>
          <a:lstStyle/>
          <a:p>
            <a:pPr eaLnBrk="0" hangingPunct="0"/>
            <a:r>
              <a:rPr lang="en-US">
                <a:solidFill>
                  <a:srgbClr val="000090"/>
                </a:solidFill>
              </a:rPr>
              <a:t>hb4u</a:t>
            </a:r>
          </a:p>
        </p:txBody>
      </p:sp>
      <p:sp>
        <p:nvSpPr>
          <p:cNvPr id="34940" name="TextBox 159"/>
          <p:cNvSpPr txBox="1">
            <a:spLocks noChangeArrowheads="1"/>
          </p:cNvSpPr>
          <p:nvPr/>
        </p:nvSpPr>
        <p:spPr bwMode="auto">
          <a:xfrm>
            <a:off x="2490788" y="3159125"/>
            <a:ext cx="561975" cy="307975"/>
          </a:xfrm>
          <a:prstGeom prst="rect">
            <a:avLst/>
          </a:prstGeom>
          <a:noFill/>
          <a:ln w="9525">
            <a:noFill/>
            <a:miter lim="800000"/>
            <a:headEnd/>
            <a:tailEnd/>
          </a:ln>
        </p:spPr>
        <p:txBody>
          <a:bodyPr wrap="none">
            <a:spAutoFit/>
          </a:bodyPr>
          <a:lstStyle/>
          <a:p>
            <a:pPr eaLnBrk="0" hangingPunct="0"/>
            <a:r>
              <a:rPr lang="en-US">
                <a:solidFill>
                  <a:srgbClr val="000090"/>
                </a:solidFill>
              </a:rPr>
              <a:t>hbdu</a:t>
            </a:r>
          </a:p>
        </p:txBody>
      </p:sp>
      <p:sp>
        <p:nvSpPr>
          <p:cNvPr id="34941" name="TextBox 160"/>
          <p:cNvSpPr txBox="1">
            <a:spLocks noChangeArrowheads="1"/>
          </p:cNvSpPr>
          <p:nvPr/>
        </p:nvSpPr>
        <p:spPr bwMode="auto">
          <a:xfrm rot="-592007">
            <a:off x="3527425" y="3089275"/>
            <a:ext cx="558800" cy="307975"/>
          </a:xfrm>
          <a:prstGeom prst="rect">
            <a:avLst/>
          </a:prstGeom>
          <a:noFill/>
          <a:ln w="9525">
            <a:noFill/>
            <a:miter lim="800000"/>
            <a:headEnd/>
            <a:tailEnd/>
          </a:ln>
        </p:spPr>
        <p:txBody>
          <a:bodyPr wrap="none">
            <a:spAutoFit/>
          </a:bodyPr>
          <a:lstStyle/>
          <a:p>
            <a:pPr eaLnBrk="0" hangingPunct="0"/>
            <a:r>
              <a:rPr lang="en-US">
                <a:solidFill>
                  <a:srgbClr val="000090"/>
                </a:solidFill>
              </a:rPr>
              <a:t>hb1u</a:t>
            </a:r>
          </a:p>
        </p:txBody>
      </p:sp>
      <p:sp>
        <p:nvSpPr>
          <p:cNvPr id="134"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38"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AutoShape 2"/>
          <p:cNvSpPr>
            <a:spLocks noGrp="1" noChangeAspect="1" noChangeArrowheads="1"/>
          </p:cNvSpPr>
          <p:nvPr>
            <p:ph type="title"/>
          </p:nvPr>
        </p:nvSpPr>
        <p:spPr>
          <a:xfrm>
            <a:off x="0" y="1"/>
            <a:ext cx="9144000" cy="835492"/>
          </a:xfrm>
        </p:spPr>
        <p:txBody>
          <a:bodyPr/>
          <a:lstStyle/>
          <a:p>
            <a:r>
              <a:rPr lang="en-US" sz="2800" b="0" dirty="0" smtClean="0">
                <a:solidFill>
                  <a:srgbClr val="003399"/>
                </a:solidFill>
                <a:latin typeface="Tahoma"/>
              </a:rPr>
              <a:t>Vertical splitters – Nicholaus Tsoupas </a:t>
            </a:r>
          </a:p>
        </p:txBody>
      </p:sp>
      <p:sp>
        <p:nvSpPr>
          <p:cNvPr id="5"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6"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pic>
        <p:nvPicPr>
          <p:cNvPr id="7" name="Picture 6" descr="Screen shot 2010-01-07 at 10.20.36 AM.png"/>
          <p:cNvPicPr>
            <a:picLocks noChangeAspect="1"/>
          </p:cNvPicPr>
          <p:nvPr/>
        </p:nvPicPr>
        <p:blipFill>
          <a:blip r:embed="rId3"/>
          <a:stretch>
            <a:fillRect/>
          </a:stretch>
        </p:blipFill>
        <p:spPr>
          <a:xfrm>
            <a:off x="289668" y="-1"/>
            <a:ext cx="8621476" cy="6550261"/>
          </a:xfrm>
          <a:prstGeom prst="rect">
            <a:avLst/>
          </a:prstGeom>
        </p:spPr>
      </p:pic>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39" descr="MeRHIC_IR_DS5p0_L3p5_W50d.pdf"/>
          <p:cNvPicPr>
            <a:picLocks noChangeAspect="1"/>
          </p:cNvPicPr>
          <p:nvPr/>
        </p:nvPicPr>
        <p:blipFill>
          <a:blip r:embed="rId3"/>
          <a:srcRect/>
          <a:stretch>
            <a:fillRect/>
          </a:stretch>
        </p:blipFill>
        <p:spPr bwMode="auto">
          <a:xfrm>
            <a:off x="660400" y="354013"/>
            <a:ext cx="8047038" cy="6035675"/>
          </a:xfrm>
          <a:prstGeom prst="rect">
            <a:avLst/>
          </a:prstGeom>
          <a:noFill/>
          <a:ln w="9525">
            <a:noFill/>
            <a:miter lim="800000"/>
            <a:headEnd/>
            <a:tailEnd/>
          </a:ln>
        </p:spPr>
      </p:pic>
      <p:sp>
        <p:nvSpPr>
          <p:cNvPr id="35843" name="Rectangle 2"/>
          <p:cNvSpPr>
            <a:spLocks noGrp="1" noChangeArrowheads="1"/>
          </p:cNvSpPr>
          <p:nvPr>
            <p:ph type="title"/>
          </p:nvPr>
        </p:nvSpPr>
        <p:spPr/>
        <p:txBody>
          <a:bodyPr/>
          <a:lstStyle/>
          <a:p>
            <a:r>
              <a:rPr lang="en-US" sz="2400" b="0" dirty="0" smtClean="0">
                <a:solidFill>
                  <a:srgbClr val="003399"/>
                </a:solidFill>
                <a:latin typeface="Comic Sans MS"/>
              </a:rPr>
              <a:t>RHIC lattice modification – Joanne-Beebe Wang</a:t>
            </a:r>
          </a:p>
        </p:txBody>
      </p:sp>
      <p:sp>
        <p:nvSpPr>
          <p:cNvPr id="5"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6"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Picture 3" descr="C:\Documents and Settings\dejan.C-AD\My Documents\MEeIC\TALK\TepikianRHIC_IP_withoutDX.jpg"/>
          <p:cNvPicPr>
            <a:picLocks noChangeAspect="1" noChangeArrowheads="1"/>
          </p:cNvPicPr>
          <p:nvPr/>
        </p:nvPicPr>
        <p:blipFill>
          <a:blip r:embed="rId3"/>
          <a:srcRect/>
          <a:stretch>
            <a:fillRect/>
          </a:stretch>
        </p:blipFill>
        <p:spPr bwMode="auto">
          <a:xfrm>
            <a:off x="676275" y="509588"/>
            <a:ext cx="7943850" cy="6008687"/>
          </a:xfrm>
          <a:prstGeom prst="rect">
            <a:avLst/>
          </a:prstGeom>
          <a:noFill/>
          <a:ln w="9525">
            <a:noFill/>
            <a:miter lim="800000"/>
            <a:headEnd/>
            <a:tailEnd/>
          </a:ln>
        </p:spPr>
      </p:pic>
      <p:sp>
        <p:nvSpPr>
          <p:cNvPr id="37890" name="Rectangle 2"/>
          <p:cNvSpPr>
            <a:spLocks noGrp="1" noChangeArrowheads="1"/>
          </p:cNvSpPr>
          <p:nvPr>
            <p:ph type="title"/>
          </p:nvPr>
        </p:nvSpPr>
        <p:spPr/>
        <p:txBody>
          <a:bodyPr/>
          <a:lstStyle/>
          <a:p>
            <a:r>
              <a:rPr lang="en-US" sz="2800" b="0" dirty="0" smtClean="0">
                <a:solidFill>
                  <a:srgbClr val="003399"/>
                </a:solidFill>
                <a:latin typeface="Comic Sans MS"/>
              </a:rPr>
              <a:t>RHIC lattice modification – Steven Tepikian</a:t>
            </a:r>
          </a:p>
        </p:txBody>
      </p:sp>
      <p:sp>
        <p:nvSpPr>
          <p:cNvPr id="37891" name="Text Box 4"/>
          <p:cNvSpPr txBox="1">
            <a:spLocks noChangeArrowheads="1"/>
          </p:cNvSpPr>
          <p:nvPr/>
        </p:nvSpPr>
        <p:spPr bwMode="auto">
          <a:xfrm>
            <a:off x="5662613" y="2419350"/>
            <a:ext cx="1248824" cy="397545"/>
          </a:xfrm>
          <a:prstGeom prst="rect">
            <a:avLst/>
          </a:prstGeom>
          <a:noFill/>
          <a:ln w="12699">
            <a:noFill/>
            <a:miter lim="800000"/>
            <a:headEnd/>
            <a:tailEnd/>
          </a:ln>
        </p:spPr>
        <p:txBody>
          <a:bodyPr wrap="none" lIns="90488" tIns="44450" rIns="90488" bIns="44450">
            <a:spAutoFit/>
          </a:bodyPr>
          <a:lstStyle/>
          <a:p>
            <a:pPr eaLnBrk="0" hangingPunct="0"/>
            <a:r>
              <a:rPr lang="en-US" sz="2000" dirty="0">
                <a:solidFill>
                  <a:srgbClr val="000099"/>
                </a:solidFill>
                <a:latin typeface="Symbol" pitchFamily="18" charset="2"/>
              </a:rPr>
              <a:t>b</a:t>
            </a:r>
            <a:r>
              <a:rPr lang="en-US" sz="2000" baseline="40000" dirty="0">
                <a:solidFill>
                  <a:srgbClr val="000099"/>
                </a:solidFill>
                <a:latin typeface="Symbol" pitchFamily="18" charset="2"/>
              </a:rPr>
              <a:t>*</a:t>
            </a:r>
            <a:r>
              <a:rPr lang="en-US" sz="2000" dirty="0">
                <a:solidFill>
                  <a:srgbClr val="000099"/>
                </a:solidFill>
              </a:rPr>
              <a:t>~</a:t>
            </a:r>
            <a:r>
              <a:rPr lang="en-US" sz="2000" dirty="0" smtClean="0">
                <a:solidFill>
                  <a:srgbClr val="000099"/>
                </a:solidFill>
              </a:rPr>
              <a:t>0.4 </a:t>
            </a:r>
            <a:r>
              <a:rPr lang="en-US" sz="2000" dirty="0">
                <a:solidFill>
                  <a:srgbClr val="000099"/>
                </a:solidFill>
              </a:rPr>
              <a:t>m</a:t>
            </a:r>
          </a:p>
        </p:txBody>
      </p:sp>
      <p:sp>
        <p:nvSpPr>
          <p:cNvPr id="6"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7"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41" descr="IP_WithDetector.jpg"/>
          <p:cNvPicPr>
            <a:picLocks noChangeAspect="1"/>
          </p:cNvPicPr>
          <p:nvPr/>
        </p:nvPicPr>
        <p:blipFill>
          <a:blip r:embed="rId3">
            <a:alphaModFix amt="82000"/>
            <a:lum bright="-9000" contrast="9000"/>
          </a:blip>
          <a:srcRect/>
          <a:stretch>
            <a:fillRect/>
          </a:stretch>
        </p:blipFill>
        <p:spPr bwMode="auto">
          <a:xfrm>
            <a:off x="2639727" y="2837712"/>
            <a:ext cx="5842257" cy="3773765"/>
          </a:xfrm>
          <a:prstGeom prst="rect">
            <a:avLst/>
          </a:prstGeom>
          <a:solidFill>
            <a:srgbClr val="C0F6FF">
              <a:alpha val="0"/>
            </a:srgbClr>
          </a:solidFill>
          <a:ln w="9525">
            <a:noFill/>
            <a:miter lim="800000"/>
            <a:headEnd/>
            <a:tailEnd/>
          </a:ln>
        </p:spPr>
      </p:pic>
      <p:pic>
        <p:nvPicPr>
          <p:cNvPr id="40" name="Picture 39" descr="Racetrack.jpg"/>
          <p:cNvPicPr>
            <a:picLocks noChangeAspect="1"/>
          </p:cNvPicPr>
          <p:nvPr/>
        </p:nvPicPr>
        <p:blipFill>
          <a:blip r:embed="rId4">
            <a:lum bright="-23000" contrast="100000"/>
            <a:alphaModFix amt="49000"/>
          </a:blip>
          <a:stretch>
            <a:fillRect/>
          </a:stretch>
        </p:blipFill>
        <p:spPr bwMode="auto">
          <a:xfrm>
            <a:off x="1358899" y="0"/>
            <a:ext cx="7785101" cy="6390814"/>
          </a:xfrm>
          <a:prstGeom prst="rect">
            <a:avLst/>
          </a:prstGeom>
          <a:solidFill>
            <a:schemeClr val="bg1">
              <a:alpha val="0"/>
            </a:schemeClr>
          </a:solidFill>
          <a:scene3d>
            <a:camera prst="orthographicFront">
              <a:rot lat="0" lon="10800000" rev="0"/>
            </a:camera>
            <a:lightRig rig="threePt" dir="t"/>
          </a:scene3d>
          <a:sp3d/>
        </p:spPr>
      </p:pic>
      <p:sp>
        <p:nvSpPr>
          <p:cNvPr id="39938" name="Rectangle 43"/>
          <p:cNvSpPr>
            <a:spLocks noChangeArrowheads="1"/>
          </p:cNvSpPr>
          <p:nvPr/>
        </p:nvSpPr>
        <p:spPr bwMode="auto">
          <a:xfrm>
            <a:off x="8982075" y="1524000"/>
            <a:ext cx="161925" cy="3381375"/>
          </a:xfrm>
          <a:prstGeom prst="rect">
            <a:avLst/>
          </a:prstGeom>
          <a:solidFill>
            <a:schemeClr val="bg1"/>
          </a:solidFill>
          <a:ln w="12700">
            <a:noFill/>
            <a:miter lim="800000"/>
            <a:headEnd/>
            <a:tailEnd/>
          </a:ln>
        </p:spPr>
        <p:txBody>
          <a:bodyPr wrap="none" lIns="90488" tIns="44450" rIns="90488" bIns="44450" anchor="ctr"/>
          <a:lstStyle/>
          <a:p>
            <a:pPr eaLnBrk="0" hangingPunct="0"/>
            <a:endParaRPr lang="en-US"/>
          </a:p>
        </p:txBody>
      </p:sp>
      <p:sp>
        <p:nvSpPr>
          <p:cNvPr id="39940" name="Rectangle 4"/>
          <p:cNvSpPr>
            <a:spLocks noGrp="1" noChangeArrowheads="1"/>
          </p:cNvSpPr>
          <p:nvPr>
            <p:ph type="title"/>
          </p:nvPr>
        </p:nvSpPr>
        <p:spPr>
          <a:xfrm>
            <a:off x="0" y="0"/>
            <a:ext cx="8601075" cy="439738"/>
          </a:xfrm>
        </p:spPr>
        <p:txBody>
          <a:bodyPr/>
          <a:lstStyle/>
          <a:p>
            <a:r>
              <a:rPr lang="en-US" sz="2800" b="0" dirty="0" smtClean="0">
                <a:solidFill>
                  <a:srgbClr val="003399"/>
                </a:solidFill>
                <a:latin typeface="Comic Sans MS"/>
              </a:rPr>
              <a:t>Requirements for the Energy Recovery Linac:</a:t>
            </a:r>
          </a:p>
        </p:txBody>
      </p:sp>
      <p:sp>
        <p:nvSpPr>
          <p:cNvPr id="39939" name="Rectangle 5"/>
          <p:cNvSpPr>
            <a:spLocks noGrp="1" noChangeArrowheads="1"/>
          </p:cNvSpPr>
          <p:nvPr>
            <p:ph idx="1"/>
          </p:nvPr>
        </p:nvSpPr>
        <p:spPr>
          <a:xfrm>
            <a:off x="139700" y="381000"/>
            <a:ext cx="8629650" cy="938213"/>
          </a:xfrm>
        </p:spPr>
        <p:txBody>
          <a:bodyPr/>
          <a:lstStyle/>
          <a:p>
            <a:pPr>
              <a:lnSpc>
                <a:spcPct val="95000"/>
              </a:lnSpc>
            </a:pPr>
            <a:r>
              <a:rPr lang="en-US" sz="1800" dirty="0" smtClean="0">
                <a:solidFill>
                  <a:srgbClr val="003399"/>
                </a:solidFill>
              </a:rPr>
              <a:t>Geometrical constraints: If it is possible use the existing interaction region at RHIC 2 o’clock and wider tunnel to place the superconducting linac inside it. Minimize civil construction cost:</a:t>
            </a:r>
          </a:p>
        </p:txBody>
      </p:sp>
      <p:sp>
        <p:nvSpPr>
          <p:cNvPr id="8"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0"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0" y="0"/>
            <a:ext cx="9144000" cy="623834"/>
          </a:xfrm>
        </p:spPr>
        <p:txBody>
          <a:bodyPr/>
          <a:lstStyle/>
          <a:p>
            <a:pPr eaLnBrk="1" hangingPunct="1">
              <a:defRPr/>
            </a:pPr>
            <a:r>
              <a:rPr lang="en-US" dirty="0">
                <a:latin typeface="Comic Sans MS"/>
                <a:ea typeface="+mj-ea"/>
                <a:cs typeface="+mj-cs"/>
              </a:rPr>
              <a:t>Recirculation passes in eRHIC design</a:t>
            </a:r>
          </a:p>
        </p:txBody>
      </p:sp>
      <p:sp>
        <p:nvSpPr>
          <p:cNvPr id="16387" name="Text Box 93"/>
          <p:cNvSpPr txBox="1">
            <a:spLocks noChangeArrowheads="1"/>
          </p:cNvSpPr>
          <p:nvPr/>
        </p:nvSpPr>
        <p:spPr bwMode="auto">
          <a:xfrm>
            <a:off x="416560" y="812284"/>
            <a:ext cx="8458200" cy="1006475"/>
          </a:xfrm>
          <a:prstGeom prst="rect">
            <a:avLst/>
          </a:prstGeom>
          <a:noFill/>
          <a:ln w="9525">
            <a:noFill/>
            <a:miter lim="800000"/>
            <a:headEnd/>
            <a:tailEnd/>
          </a:ln>
        </p:spPr>
        <p:txBody>
          <a:bodyPr>
            <a:prstTxWarp prst="textNoShape">
              <a:avLst/>
            </a:prstTxWarp>
            <a:spAutoFit/>
          </a:bodyPr>
          <a:lstStyle/>
          <a:p>
            <a:r>
              <a:rPr lang="en-US" sz="2000" dirty="0">
                <a:solidFill>
                  <a:srgbClr val="2C07B5"/>
                </a:solidFill>
              </a:rPr>
              <a:t>At present design of eRHIC the beam passes the main linac five times during acceleration. Four of the beam recirculation passes will be placed in the tunnel. Lower energy pass can be put locally. </a:t>
            </a:r>
          </a:p>
        </p:txBody>
      </p:sp>
      <p:sp>
        <p:nvSpPr>
          <p:cNvPr id="16389" name="Text Box 141"/>
          <p:cNvSpPr txBox="1">
            <a:spLocks noChangeArrowheads="1"/>
          </p:cNvSpPr>
          <p:nvPr/>
        </p:nvSpPr>
        <p:spPr bwMode="auto">
          <a:xfrm>
            <a:off x="5109210" y="5618480"/>
            <a:ext cx="3587750" cy="581025"/>
          </a:xfrm>
          <a:prstGeom prst="rect">
            <a:avLst/>
          </a:prstGeom>
          <a:noFill/>
          <a:ln w="9525">
            <a:noFill/>
            <a:miter lim="800000"/>
            <a:headEnd/>
            <a:tailEnd/>
          </a:ln>
        </p:spPr>
        <p:txBody>
          <a:bodyPr wrap="none">
            <a:prstTxWarp prst="textNoShape">
              <a:avLst/>
            </a:prstTxWarp>
            <a:spAutoFit/>
          </a:bodyPr>
          <a:lstStyle/>
          <a:p>
            <a:r>
              <a:rPr lang="en-US" sz="1600" b="1" dirty="0">
                <a:solidFill>
                  <a:srgbClr val="B60638"/>
                </a:solidFill>
              </a:rPr>
              <a:t>Possible location of the</a:t>
            </a:r>
          </a:p>
          <a:p>
            <a:r>
              <a:rPr lang="en-US" sz="1600" b="1" dirty="0">
                <a:solidFill>
                  <a:srgbClr val="B60638"/>
                </a:solidFill>
              </a:rPr>
              <a:t>recirculation passes in the tunnel</a:t>
            </a:r>
          </a:p>
        </p:txBody>
      </p:sp>
      <p:grpSp>
        <p:nvGrpSpPr>
          <p:cNvPr id="2" name="Group 144"/>
          <p:cNvGrpSpPr>
            <a:grpSpLocks noChangeAspect="1"/>
          </p:cNvGrpSpPr>
          <p:nvPr/>
        </p:nvGrpSpPr>
        <p:grpSpPr bwMode="auto">
          <a:xfrm>
            <a:off x="488836" y="2288243"/>
            <a:ext cx="4114800" cy="4057650"/>
            <a:chOff x="192" y="624"/>
            <a:chExt cx="3054" cy="3012"/>
          </a:xfrm>
        </p:grpSpPr>
        <p:pic>
          <p:nvPicPr>
            <p:cNvPr id="16439" name="Picture 145"/>
            <p:cNvPicPr>
              <a:picLocks noChangeAspect="1" noChangeArrowheads="1"/>
            </p:cNvPicPr>
            <p:nvPr/>
          </p:nvPicPr>
          <p:blipFill>
            <a:blip r:embed="rId2"/>
            <a:srcRect/>
            <a:stretch>
              <a:fillRect/>
            </a:stretch>
          </p:blipFill>
          <p:spPr bwMode="auto">
            <a:xfrm>
              <a:off x="192" y="624"/>
              <a:ext cx="3054" cy="3012"/>
            </a:xfrm>
            <a:prstGeom prst="rect">
              <a:avLst/>
            </a:prstGeom>
            <a:noFill/>
            <a:ln w="9525">
              <a:noFill/>
              <a:miter lim="800000"/>
              <a:headEnd/>
              <a:tailEnd/>
            </a:ln>
          </p:spPr>
        </p:pic>
        <p:sp>
          <p:nvSpPr>
            <p:cNvPr id="16440" name="Text Box 146"/>
            <p:cNvSpPr txBox="1">
              <a:spLocks noChangeAspect="1" noChangeArrowheads="1"/>
            </p:cNvSpPr>
            <p:nvPr/>
          </p:nvSpPr>
          <p:spPr bwMode="auto">
            <a:xfrm>
              <a:off x="2208" y="3264"/>
              <a:ext cx="991" cy="298"/>
            </a:xfrm>
            <a:prstGeom prst="rect">
              <a:avLst/>
            </a:prstGeom>
            <a:noFill/>
            <a:ln w="9525">
              <a:noFill/>
              <a:miter lim="800000"/>
              <a:headEnd/>
              <a:tailEnd/>
            </a:ln>
          </p:spPr>
          <p:txBody>
            <a:bodyPr lIns="60735" tIns="30367" rIns="60735" bIns="30367">
              <a:prstTxWarp prst="textNoShape">
                <a:avLst/>
              </a:prstTxWarp>
            </a:bodyPr>
            <a:lstStyle/>
            <a:p>
              <a:pPr eaLnBrk="1" hangingPunct="1"/>
              <a:r>
                <a:rPr lang="en-US" sz="1200">
                  <a:solidFill>
                    <a:srgbClr val="000000"/>
                  </a:solidFill>
                  <a:latin typeface="Times New Roman" charset="0"/>
                </a:rPr>
                <a:t>Four recirculation passes</a:t>
              </a:r>
              <a:endParaRPr lang="en-US" sz="1200">
                <a:latin typeface="Times New Roman" charset="0"/>
              </a:endParaRPr>
            </a:p>
          </p:txBody>
        </p:sp>
        <p:sp>
          <p:nvSpPr>
            <p:cNvPr id="16441" name="Rectangle 147"/>
            <p:cNvSpPr>
              <a:spLocks noChangeAspect="1" noChangeArrowheads="1"/>
            </p:cNvSpPr>
            <p:nvPr/>
          </p:nvSpPr>
          <p:spPr bwMode="auto">
            <a:xfrm rot="1800000">
              <a:off x="833" y="2925"/>
              <a:ext cx="565" cy="71"/>
            </a:xfrm>
            <a:prstGeom prst="rect">
              <a:avLst/>
            </a:prstGeom>
            <a:pattFill prst="solidDmnd">
              <a:fgClr>
                <a:srgbClr val="F8F8F8"/>
              </a:fgClr>
              <a:bgClr>
                <a:srgbClr val="84AC84"/>
              </a:bgClr>
            </a:pattFill>
            <a:ln w="9525">
              <a:solidFill>
                <a:schemeClr val="tx1"/>
              </a:solidFill>
              <a:miter lim="800000"/>
              <a:headEnd/>
              <a:tailEnd/>
            </a:ln>
          </p:spPr>
          <p:txBody>
            <a:bodyPr wrap="none" anchor="ctr">
              <a:prstTxWarp prst="textNoShape">
                <a:avLst/>
              </a:prstTxWarp>
            </a:bodyPr>
            <a:lstStyle/>
            <a:p>
              <a:endParaRPr lang="en-US"/>
            </a:p>
          </p:txBody>
        </p:sp>
        <p:sp>
          <p:nvSpPr>
            <p:cNvPr id="16442" name="Freeform 148"/>
            <p:cNvSpPr>
              <a:spLocks noChangeAspect="1"/>
            </p:cNvSpPr>
            <p:nvPr/>
          </p:nvSpPr>
          <p:spPr bwMode="auto">
            <a:xfrm>
              <a:off x="801" y="2813"/>
              <a:ext cx="582" cy="394"/>
            </a:xfrm>
            <a:custGeom>
              <a:avLst/>
              <a:gdLst>
                <a:gd name="T0" fmla="*/ 73 w 563"/>
                <a:gd name="T1" fmla="*/ 12 h 381"/>
                <a:gd name="T2" fmla="*/ 7 w 563"/>
                <a:gd name="T3" fmla="*/ 12 h 381"/>
                <a:gd name="T4" fmla="*/ 32 w 563"/>
                <a:gd name="T5" fmla="*/ 87 h 381"/>
                <a:gd name="T6" fmla="*/ 181 w 563"/>
                <a:gd name="T7" fmla="*/ 186 h 381"/>
                <a:gd name="T8" fmla="*/ 487 w 563"/>
                <a:gd name="T9" fmla="*/ 368 h 381"/>
                <a:gd name="T10" fmla="*/ 570 w 563"/>
                <a:gd name="T11" fmla="*/ 343 h 381"/>
                <a:gd name="T12" fmla="*/ 561 w 563"/>
                <a:gd name="T13" fmla="*/ 294 h 381"/>
                <a:gd name="T14" fmla="*/ 0 60000 65536"/>
                <a:gd name="T15" fmla="*/ 0 60000 65536"/>
                <a:gd name="T16" fmla="*/ 0 60000 65536"/>
                <a:gd name="T17" fmla="*/ 0 60000 65536"/>
                <a:gd name="T18" fmla="*/ 0 60000 65536"/>
                <a:gd name="T19" fmla="*/ 0 60000 65536"/>
                <a:gd name="T20" fmla="*/ 0 60000 65536"/>
                <a:gd name="T21" fmla="*/ 0 w 563"/>
                <a:gd name="T22" fmla="*/ 0 h 381"/>
                <a:gd name="T23" fmla="*/ 563 w 563"/>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381">
                  <a:moveTo>
                    <a:pt x="71" y="12"/>
                  </a:moveTo>
                  <a:cubicBezTo>
                    <a:pt x="60" y="13"/>
                    <a:pt x="14" y="0"/>
                    <a:pt x="7" y="12"/>
                  </a:cubicBezTo>
                  <a:cubicBezTo>
                    <a:pt x="0" y="24"/>
                    <a:pt x="3" y="56"/>
                    <a:pt x="31" y="84"/>
                  </a:cubicBezTo>
                  <a:cubicBezTo>
                    <a:pt x="59" y="112"/>
                    <a:pt x="102" y="135"/>
                    <a:pt x="175" y="180"/>
                  </a:cubicBezTo>
                  <a:cubicBezTo>
                    <a:pt x="248" y="225"/>
                    <a:pt x="408" y="331"/>
                    <a:pt x="471" y="356"/>
                  </a:cubicBezTo>
                  <a:cubicBezTo>
                    <a:pt x="534" y="381"/>
                    <a:pt x="539" y="344"/>
                    <a:pt x="551" y="332"/>
                  </a:cubicBezTo>
                  <a:cubicBezTo>
                    <a:pt x="563" y="320"/>
                    <a:pt x="545" y="294"/>
                    <a:pt x="543" y="284"/>
                  </a:cubicBezTo>
                </a:path>
              </a:pathLst>
            </a:custGeom>
            <a:noFill/>
            <a:ln w="25400">
              <a:solidFill>
                <a:srgbClr val="99CC00"/>
              </a:solidFill>
              <a:round/>
              <a:headEnd/>
              <a:tailEnd/>
            </a:ln>
          </p:spPr>
          <p:txBody>
            <a:bodyPr wrap="none">
              <a:prstTxWarp prst="textNoShape">
                <a:avLst/>
              </a:prstTxWarp>
            </a:bodyPr>
            <a:lstStyle/>
            <a:p>
              <a:endParaRPr lang="en-US"/>
            </a:p>
          </p:txBody>
        </p:sp>
        <p:sp>
          <p:nvSpPr>
            <p:cNvPr id="16443" name="Rectangle 149"/>
            <p:cNvSpPr>
              <a:spLocks noChangeAspect="1" noChangeArrowheads="1"/>
            </p:cNvSpPr>
            <p:nvPr/>
          </p:nvSpPr>
          <p:spPr bwMode="auto">
            <a:xfrm rot="1800000">
              <a:off x="982" y="3000"/>
              <a:ext cx="143" cy="71"/>
            </a:xfrm>
            <a:prstGeom prst="rect">
              <a:avLst/>
            </a:prstGeom>
            <a:pattFill prst="solidDmnd">
              <a:fgClr>
                <a:srgbClr val="F8F8F8"/>
              </a:fgClr>
              <a:bgClr>
                <a:srgbClr val="84AC84"/>
              </a:bgClr>
            </a:pattFill>
            <a:ln w="9525">
              <a:solidFill>
                <a:schemeClr val="tx1"/>
              </a:solidFill>
              <a:miter lim="800000"/>
              <a:headEnd/>
              <a:tailEnd/>
            </a:ln>
          </p:spPr>
          <p:txBody>
            <a:bodyPr wrap="none" anchor="ctr">
              <a:prstTxWarp prst="textNoShape">
                <a:avLst/>
              </a:prstTxWarp>
            </a:bodyPr>
            <a:lstStyle/>
            <a:p>
              <a:endParaRPr lang="en-US"/>
            </a:p>
          </p:txBody>
        </p:sp>
        <p:grpSp>
          <p:nvGrpSpPr>
            <p:cNvPr id="3" name="Group 150"/>
            <p:cNvGrpSpPr>
              <a:grpSpLocks noChangeAspect="1"/>
            </p:cNvGrpSpPr>
            <p:nvPr/>
          </p:nvGrpSpPr>
          <p:grpSpPr bwMode="auto">
            <a:xfrm>
              <a:off x="784" y="2950"/>
              <a:ext cx="198" cy="50"/>
              <a:chOff x="864" y="3024"/>
              <a:chExt cx="192" cy="48"/>
            </a:xfrm>
          </p:grpSpPr>
          <p:sp>
            <p:nvSpPr>
              <p:cNvPr id="16476" name="Line 151"/>
              <p:cNvSpPr>
                <a:spLocks noChangeAspect="1" noChangeShapeType="1"/>
              </p:cNvSpPr>
              <p:nvPr/>
            </p:nvSpPr>
            <p:spPr bwMode="auto">
              <a:xfrm flipH="1">
                <a:off x="960" y="3072"/>
                <a:ext cx="96" cy="0"/>
              </a:xfrm>
              <a:prstGeom prst="line">
                <a:avLst/>
              </a:prstGeom>
              <a:noFill/>
              <a:ln w="25400">
                <a:solidFill>
                  <a:srgbClr val="99CC00"/>
                </a:solidFill>
                <a:round/>
                <a:headEnd/>
                <a:tailEnd/>
              </a:ln>
            </p:spPr>
            <p:txBody>
              <a:bodyPr wrap="none">
                <a:prstTxWarp prst="textNoShape">
                  <a:avLst/>
                </a:prstTxWarp>
              </a:bodyPr>
              <a:lstStyle/>
              <a:p>
                <a:endParaRPr lang="en-US"/>
              </a:p>
            </p:txBody>
          </p:sp>
          <p:sp>
            <p:nvSpPr>
              <p:cNvPr id="16477" name="Rectangle 152"/>
              <p:cNvSpPr>
                <a:spLocks noChangeAspect="1" noChangeArrowheads="1"/>
              </p:cNvSpPr>
              <p:nvPr/>
            </p:nvSpPr>
            <p:spPr bwMode="auto">
              <a:xfrm rot="1800000">
                <a:off x="864" y="3024"/>
                <a:ext cx="96" cy="48"/>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grpSp>
        <p:sp>
          <p:nvSpPr>
            <p:cNvPr id="16445" name="Freeform 153"/>
            <p:cNvSpPr>
              <a:spLocks noChangeAspect="1"/>
            </p:cNvSpPr>
            <p:nvPr/>
          </p:nvSpPr>
          <p:spPr bwMode="auto">
            <a:xfrm>
              <a:off x="1081" y="3062"/>
              <a:ext cx="64" cy="107"/>
            </a:xfrm>
            <a:custGeom>
              <a:avLst/>
              <a:gdLst>
                <a:gd name="T0" fmla="*/ 0 w 62"/>
                <a:gd name="T1" fmla="*/ 0 h 104"/>
                <a:gd name="T2" fmla="*/ 64 w 62"/>
                <a:gd name="T3" fmla="*/ 107 h 104"/>
                <a:gd name="T4" fmla="*/ 0 60000 65536"/>
                <a:gd name="T5" fmla="*/ 0 60000 65536"/>
                <a:gd name="T6" fmla="*/ 0 w 62"/>
                <a:gd name="T7" fmla="*/ 0 h 104"/>
                <a:gd name="T8" fmla="*/ 62 w 62"/>
                <a:gd name="T9" fmla="*/ 104 h 104"/>
              </a:gdLst>
              <a:ahLst/>
              <a:cxnLst>
                <a:cxn ang="T4">
                  <a:pos x="T0" y="T1"/>
                </a:cxn>
                <a:cxn ang="T5">
                  <a:pos x="T2" y="T3"/>
                </a:cxn>
              </a:cxnLst>
              <a:rect l="T6" t="T7" r="T8" b="T9"/>
              <a:pathLst>
                <a:path w="62" h="104">
                  <a:moveTo>
                    <a:pt x="0" y="0"/>
                  </a:moveTo>
                  <a:lnTo>
                    <a:pt x="62" y="104"/>
                  </a:lnTo>
                </a:path>
              </a:pathLst>
            </a:custGeom>
            <a:noFill/>
            <a:ln w="25400">
              <a:solidFill>
                <a:srgbClr val="99CC00"/>
              </a:solidFill>
              <a:round/>
              <a:headEnd/>
              <a:tailEnd/>
            </a:ln>
          </p:spPr>
          <p:txBody>
            <a:bodyPr wrap="none">
              <a:prstTxWarp prst="textNoShape">
                <a:avLst/>
              </a:prstTxWarp>
            </a:bodyPr>
            <a:lstStyle/>
            <a:p>
              <a:endParaRPr lang="en-US"/>
            </a:p>
          </p:txBody>
        </p:sp>
        <p:sp>
          <p:nvSpPr>
            <p:cNvPr id="16446" name="Rectangle 154"/>
            <p:cNvSpPr>
              <a:spLocks noChangeAspect="1" noChangeArrowheads="1"/>
            </p:cNvSpPr>
            <p:nvPr/>
          </p:nvSpPr>
          <p:spPr bwMode="auto">
            <a:xfrm rot="-9000000">
              <a:off x="1146" y="3169"/>
              <a:ext cx="99" cy="50"/>
            </a:xfrm>
            <a:prstGeom prst="rect">
              <a:avLst/>
            </a:prstGeom>
            <a:solidFill>
              <a:srgbClr val="800080"/>
            </a:solidFill>
            <a:ln w="9525">
              <a:solidFill>
                <a:schemeClr val="tx1"/>
              </a:solidFill>
              <a:miter lim="800000"/>
              <a:headEnd/>
              <a:tailEnd/>
            </a:ln>
          </p:spPr>
          <p:txBody>
            <a:bodyPr wrap="none" anchor="ctr">
              <a:prstTxWarp prst="textNoShape">
                <a:avLst/>
              </a:prstTxWarp>
            </a:bodyPr>
            <a:lstStyle/>
            <a:p>
              <a:endParaRPr lang="en-US"/>
            </a:p>
          </p:txBody>
        </p:sp>
        <p:sp>
          <p:nvSpPr>
            <p:cNvPr id="16447" name="Freeform 155"/>
            <p:cNvSpPr>
              <a:spLocks noChangeAspect="1"/>
            </p:cNvSpPr>
            <p:nvPr/>
          </p:nvSpPr>
          <p:spPr bwMode="auto">
            <a:xfrm>
              <a:off x="663" y="2808"/>
              <a:ext cx="748" cy="499"/>
            </a:xfrm>
            <a:custGeom>
              <a:avLst/>
              <a:gdLst>
                <a:gd name="T0" fmla="*/ 195 w 724"/>
                <a:gd name="T1" fmla="*/ 9 h 482"/>
                <a:gd name="T2" fmla="*/ 71 w 724"/>
                <a:gd name="T3" fmla="*/ 26 h 482"/>
                <a:gd name="T4" fmla="*/ 38 w 724"/>
                <a:gd name="T5" fmla="*/ 167 h 482"/>
                <a:gd name="T6" fmla="*/ 303 w 724"/>
                <a:gd name="T7" fmla="*/ 349 h 482"/>
                <a:gd name="T8" fmla="*/ 609 w 724"/>
                <a:gd name="T9" fmla="*/ 490 h 482"/>
                <a:gd name="T10" fmla="*/ 733 w 724"/>
                <a:gd name="T11" fmla="*/ 407 h 482"/>
                <a:gd name="T12" fmla="*/ 699 w 724"/>
                <a:gd name="T13" fmla="*/ 299 h 482"/>
                <a:gd name="T14" fmla="*/ 0 60000 65536"/>
                <a:gd name="T15" fmla="*/ 0 60000 65536"/>
                <a:gd name="T16" fmla="*/ 0 60000 65536"/>
                <a:gd name="T17" fmla="*/ 0 60000 65536"/>
                <a:gd name="T18" fmla="*/ 0 60000 65536"/>
                <a:gd name="T19" fmla="*/ 0 60000 65536"/>
                <a:gd name="T20" fmla="*/ 0 60000 65536"/>
                <a:gd name="T21" fmla="*/ 0 w 724"/>
                <a:gd name="T22" fmla="*/ 0 h 482"/>
                <a:gd name="T23" fmla="*/ 724 w 724"/>
                <a:gd name="T24" fmla="*/ 482 h 4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4" h="482">
                  <a:moveTo>
                    <a:pt x="189" y="9"/>
                  </a:moveTo>
                  <a:cubicBezTo>
                    <a:pt x="169" y="10"/>
                    <a:pt x="94" y="0"/>
                    <a:pt x="69" y="25"/>
                  </a:cubicBezTo>
                  <a:cubicBezTo>
                    <a:pt x="44" y="50"/>
                    <a:pt x="0" y="109"/>
                    <a:pt x="37" y="161"/>
                  </a:cubicBezTo>
                  <a:cubicBezTo>
                    <a:pt x="74" y="213"/>
                    <a:pt x="201" y="285"/>
                    <a:pt x="293" y="337"/>
                  </a:cubicBezTo>
                  <a:cubicBezTo>
                    <a:pt x="385" y="389"/>
                    <a:pt x="520" y="464"/>
                    <a:pt x="589" y="473"/>
                  </a:cubicBezTo>
                  <a:cubicBezTo>
                    <a:pt x="658" y="482"/>
                    <a:pt x="694" y="424"/>
                    <a:pt x="709" y="393"/>
                  </a:cubicBezTo>
                  <a:cubicBezTo>
                    <a:pt x="724" y="362"/>
                    <a:pt x="684" y="311"/>
                    <a:pt x="677" y="289"/>
                  </a:cubicBezTo>
                </a:path>
              </a:pathLst>
            </a:custGeom>
            <a:noFill/>
            <a:ln w="25400">
              <a:solidFill>
                <a:srgbClr val="99CC00"/>
              </a:solidFill>
              <a:round/>
              <a:headEnd/>
              <a:tailEnd/>
            </a:ln>
          </p:spPr>
          <p:txBody>
            <a:bodyPr wrap="none">
              <a:prstTxWarp prst="textNoShape">
                <a:avLst/>
              </a:prstTxWarp>
            </a:bodyPr>
            <a:lstStyle/>
            <a:p>
              <a:endParaRPr lang="en-US"/>
            </a:p>
          </p:txBody>
        </p:sp>
        <p:sp>
          <p:nvSpPr>
            <p:cNvPr id="16448" name="Freeform 156"/>
            <p:cNvSpPr>
              <a:spLocks noChangeAspect="1"/>
            </p:cNvSpPr>
            <p:nvPr/>
          </p:nvSpPr>
          <p:spPr bwMode="auto">
            <a:xfrm>
              <a:off x="833" y="3099"/>
              <a:ext cx="149" cy="83"/>
            </a:xfrm>
            <a:custGeom>
              <a:avLst/>
              <a:gdLst>
                <a:gd name="T0" fmla="*/ 149 w 144"/>
                <a:gd name="T1" fmla="*/ 83 h 80"/>
                <a:gd name="T2" fmla="*/ 0 w 144"/>
                <a:gd name="T3" fmla="*/ 0 h 80"/>
                <a:gd name="T4" fmla="*/ 0 60000 65536"/>
                <a:gd name="T5" fmla="*/ 0 60000 65536"/>
                <a:gd name="T6" fmla="*/ 0 w 144"/>
                <a:gd name="T7" fmla="*/ 0 h 80"/>
                <a:gd name="T8" fmla="*/ 144 w 144"/>
                <a:gd name="T9" fmla="*/ 80 h 80"/>
              </a:gdLst>
              <a:ahLst/>
              <a:cxnLst>
                <a:cxn ang="T4">
                  <a:pos x="T0" y="T1"/>
                </a:cxn>
                <a:cxn ang="T5">
                  <a:pos x="T2" y="T3"/>
                </a:cxn>
              </a:cxnLst>
              <a:rect l="T6" t="T7" r="T8" b="T9"/>
              <a:pathLst>
                <a:path w="144" h="80">
                  <a:moveTo>
                    <a:pt x="144" y="80"/>
                  </a:moveTo>
                  <a:lnTo>
                    <a:pt x="0" y="0"/>
                  </a:lnTo>
                </a:path>
              </a:pathLst>
            </a:custGeom>
            <a:noFill/>
            <a:ln w="9525">
              <a:solidFill>
                <a:srgbClr val="008000"/>
              </a:solidFill>
              <a:round/>
              <a:headEnd/>
              <a:tailEnd type="triangle" w="med" len="med"/>
            </a:ln>
          </p:spPr>
          <p:txBody>
            <a:bodyPr wrap="none">
              <a:prstTxWarp prst="textNoShape">
                <a:avLst/>
              </a:prstTxWarp>
            </a:bodyPr>
            <a:lstStyle/>
            <a:p>
              <a:endParaRPr lang="en-US"/>
            </a:p>
          </p:txBody>
        </p:sp>
        <p:sp>
          <p:nvSpPr>
            <p:cNvPr id="16449" name="Line 157"/>
            <p:cNvSpPr>
              <a:spLocks noChangeAspect="1" noChangeShapeType="1"/>
            </p:cNvSpPr>
            <p:nvPr/>
          </p:nvSpPr>
          <p:spPr bwMode="auto">
            <a:xfrm>
              <a:off x="1536" y="3168"/>
              <a:ext cx="99" cy="50"/>
            </a:xfrm>
            <a:prstGeom prst="line">
              <a:avLst/>
            </a:prstGeom>
            <a:noFill/>
            <a:ln w="9525">
              <a:solidFill>
                <a:srgbClr val="008000"/>
              </a:solidFill>
              <a:round/>
              <a:headEnd/>
              <a:tailEnd type="triangle" w="med" len="med"/>
            </a:ln>
          </p:spPr>
          <p:txBody>
            <a:bodyPr wrap="none">
              <a:prstTxWarp prst="textNoShape">
                <a:avLst/>
              </a:prstTxWarp>
            </a:bodyPr>
            <a:lstStyle/>
            <a:p>
              <a:endParaRPr lang="en-US"/>
            </a:p>
          </p:txBody>
        </p:sp>
        <p:sp>
          <p:nvSpPr>
            <p:cNvPr id="16450" name="Line 158"/>
            <p:cNvSpPr>
              <a:spLocks noChangeAspect="1" noChangeShapeType="1"/>
            </p:cNvSpPr>
            <p:nvPr/>
          </p:nvSpPr>
          <p:spPr bwMode="auto">
            <a:xfrm flipH="1">
              <a:off x="437" y="1858"/>
              <a:ext cx="99" cy="149"/>
            </a:xfrm>
            <a:prstGeom prst="line">
              <a:avLst/>
            </a:prstGeom>
            <a:noFill/>
            <a:ln w="28575">
              <a:solidFill>
                <a:srgbClr val="008000"/>
              </a:solidFill>
              <a:round/>
              <a:headEnd/>
              <a:tailEnd type="triangle" w="med" len="med"/>
            </a:ln>
          </p:spPr>
          <p:txBody>
            <a:bodyPr wrap="none">
              <a:prstTxWarp prst="textNoShape">
                <a:avLst/>
              </a:prstTxWarp>
            </a:bodyPr>
            <a:lstStyle/>
            <a:p>
              <a:endParaRPr lang="en-US"/>
            </a:p>
          </p:txBody>
        </p:sp>
        <p:sp>
          <p:nvSpPr>
            <p:cNvPr id="16451" name="Rectangle 159"/>
            <p:cNvSpPr>
              <a:spLocks noChangeAspect="1" noChangeArrowheads="1"/>
            </p:cNvSpPr>
            <p:nvPr/>
          </p:nvSpPr>
          <p:spPr bwMode="auto">
            <a:xfrm>
              <a:off x="1645" y="816"/>
              <a:ext cx="248" cy="199"/>
            </a:xfrm>
            <a:prstGeom prst="rect">
              <a:avLst/>
            </a:prstGeom>
            <a:pattFill prst="smCheck">
              <a:fgClr>
                <a:schemeClr val="accent1"/>
              </a:fgClr>
              <a:bgClr>
                <a:schemeClr val="bg1"/>
              </a:bgClr>
            </a:pattFill>
            <a:ln w="9525">
              <a:solidFill>
                <a:srgbClr val="99CCFF"/>
              </a:solidFill>
              <a:miter lim="800000"/>
              <a:headEnd/>
              <a:tailEnd/>
            </a:ln>
          </p:spPr>
          <p:txBody>
            <a:bodyPr wrap="none" anchor="ctr">
              <a:prstTxWarp prst="textNoShape">
                <a:avLst/>
              </a:prstTxWarp>
            </a:bodyPr>
            <a:lstStyle/>
            <a:p>
              <a:endParaRPr lang="en-US"/>
            </a:p>
          </p:txBody>
        </p:sp>
        <p:sp>
          <p:nvSpPr>
            <p:cNvPr id="16452" name="Rectangle 160"/>
            <p:cNvSpPr>
              <a:spLocks noChangeAspect="1" noChangeArrowheads="1"/>
            </p:cNvSpPr>
            <p:nvPr/>
          </p:nvSpPr>
          <p:spPr bwMode="auto">
            <a:xfrm rot="3600000">
              <a:off x="695" y="2425"/>
              <a:ext cx="248" cy="198"/>
            </a:xfrm>
            <a:prstGeom prst="rect">
              <a:avLst/>
            </a:prstGeom>
            <a:pattFill prst="pct5">
              <a:fgClr>
                <a:schemeClr val="accent1"/>
              </a:fgClr>
              <a:bgClr>
                <a:schemeClr val="bg1"/>
              </a:bgClr>
            </a:pattFill>
            <a:ln w="9525">
              <a:solidFill>
                <a:srgbClr val="808080"/>
              </a:solidFill>
              <a:miter lim="800000"/>
              <a:headEnd/>
              <a:tailEnd/>
            </a:ln>
          </p:spPr>
          <p:txBody>
            <a:bodyPr wrap="none" anchor="ctr">
              <a:prstTxWarp prst="textNoShape">
                <a:avLst/>
              </a:prstTxWarp>
            </a:bodyPr>
            <a:lstStyle/>
            <a:p>
              <a:endParaRPr lang="en-US"/>
            </a:p>
          </p:txBody>
        </p:sp>
        <p:sp>
          <p:nvSpPr>
            <p:cNvPr id="16453" name="Rectangle 161"/>
            <p:cNvSpPr>
              <a:spLocks noChangeAspect="1" noChangeArrowheads="1"/>
            </p:cNvSpPr>
            <p:nvPr/>
          </p:nvSpPr>
          <p:spPr bwMode="auto">
            <a:xfrm>
              <a:off x="1626" y="2900"/>
              <a:ext cx="248" cy="199"/>
            </a:xfrm>
            <a:prstGeom prst="rect">
              <a:avLst/>
            </a:prstGeom>
            <a:pattFill prst="pct5">
              <a:fgClr>
                <a:schemeClr val="accent1"/>
              </a:fgClr>
              <a:bgClr>
                <a:schemeClr val="bg1"/>
              </a:bgClr>
            </a:pattFill>
            <a:ln w="9525">
              <a:solidFill>
                <a:srgbClr val="969696"/>
              </a:solidFill>
              <a:miter lim="800000"/>
              <a:headEnd/>
              <a:tailEnd/>
            </a:ln>
          </p:spPr>
          <p:txBody>
            <a:bodyPr wrap="none" anchor="ctr">
              <a:prstTxWarp prst="textNoShape">
                <a:avLst/>
              </a:prstTxWarp>
            </a:bodyPr>
            <a:lstStyle/>
            <a:p>
              <a:endParaRPr lang="en-US"/>
            </a:p>
          </p:txBody>
        </p:sp>
        <p:sp>
          <p:nvSpPr>
            <p:cNvPr id="16454" name="Text Box 162"/>
            <p:cNvSpPr txBox="1">
              <a:spLocks noChangeAspect="1" noChangeArrowheads="1"/>
            </p:cNvSpPr>
            <p:nvPr/>
          </p:nvSpPr>
          <p:spPr bwMode="auto">
            <a:xfrm>
              <a:off x="783" y="2205"/>
              <a:ext cx="586" cy="204"/>
            </a:xfrm>
            <a:prstGeom prst="rect">
              <a:avLst/>
            </a:prstGeom>
            <a:noFill/>
            <a:ln w="9525">
              <a:noFill/>
              <a:miter lim="800000"/>
              <a:headEnd/>
              <a:tailEnd/>
            </a:ln>
          </p:spPr>
          <p:txBody>
            <a:bodyPr wrap="none">
              <a:prstTxWarp prst="textNoShape">
                <a:avLst/>
              </a:prstTxWarp>
              <a:spAutoFit/>
            </a:bodyPr>
            <a:lstStyle/>
            <a:p>
              <a:r>
                <a:rPr lang="en-US" sz="1200" b="1">
                  <a:solidFill>
                    <a:srgbClr val="921702"/>
                  </a:solidFill>
                </a:rPr>
                <a:t>PHENIX</a:t>
              </a:r>
            </a:p>
          </p:txBody>
        </p:sp>
        <p:sp>
          <p:nvSpPr>
            <p:cNvPr id="16455" name="Text Box 163"/>
            <p:cNvSpPr txBox="1">
              <a:spLocks noChangeAspect="1" noChangeArrowheads="1"/>
            </p:cNvSpPr>
            <p:nvPr/>
          </p:nvSpPr>
          <p:spPr bwMode="auto">
            <a:xfrm>
              <a:off x="1632" y="2736"/>
              <a:ext cx="438" cy="204"/>
            </a:xfrm>
            <a:prstGeom prst="rect">
              <a:avLst/>
            </a:prstGeom>
            <a:noFill/>
            <a:ln w="9525">
              <a:noFill/>
              <a:miter lim="800000"/>
              <a:headEnd/>
              <a:tailEnd/>
            </a:ln>
          </p:spPr>
          <p:txBody>
            <a:bodyPr wrap="none">
              <a:prstTxWarp prst="textNoShape">
                <a:avLst/>
              </a:prstTxWarp>
              <a:spAutoFit/>
            </a:bodyPr>
            <a:lstStyle/>
            <a:p>
              <a:r>
                <a:rPr lang="en-US" sz="1200" b="1">
                  <a:solidFill>
                    <a:srgbClr val="921702"/>
                  </a:solidFill>
                </a:rPr>
                <a:t>STAR</a:t>
              </a:r>
            </a:p>
          </p:txBody>
        </p:sp>
        <p:sp>
          <p:nvSpPr>
            <p:cNvPr id="16456" name="Line 164"/>
            <p:cNvSpPr>
              <a:spLocks noChangeAspect="1" noChangeShapeType="1"/>
            </p:cNvSpPr>
            <p:nvPr/>
          </p:nvSpPr>
          <p:spPr bwMode="auto">
            <a:xfrm>
              <a:off x="1478" y="866"/>
              <a:ext cx="148" cy="0"/>
            </a:xfrm>
            <a:prstGeom prst="line">
              <a:avLst/>
            </a:prstGeom>
            <a:noFill/>
            <a:ln w="28575">
              <a:solidFill>
                <a:srgbClr val="2C07B5"/>
              </a:solidFill>
              <a:round/>
              <a:headEnd/>
              <a:tailEnd type="triangle" w="med" len="med"/>
            </a:ln>
          </p:spPr>
          <p:txBody>
            <a:bodyPr wrap="none">
              <a:prstTxWarp prst="textNoShape">
                <a:avLst/>
              </a:prstTxWarp>
            </a:bodyPr>
            <a:lstStyle/>
            <a:p>
              <a:endParaRPr lang="en-US"/>
            </a:p>
          </p:txBody>
        </p:sp>
        <p:sp>
          <p:nvSpPr>
            <p:cNvPr id="16457" name="Line 165"/>
            <p:cNvSpPr>
              <a:spLocks noChangeAspect="1" noChangeShapeType="1"/>
            </p:cNvSpPr>
            <p:nvPr/>
          </p:nvSpPr>
          <p:spPr bwMode="auto">
            <a:xfrm rot="10800000">
              <a:off x="1913" y="866"/>
              <a:ext cx="148" cy="0"/>
            </a:xfrm>
            <a:prstGeom prst="line">
              <a:avLst/>
            </a:prstGeom>
            <a:noFill/>
            <a:ln w="28575">
              <a:solidFill>
                <a:srgbClr val="339966"/>
              </a:solidFill>
              <a:round/>
              <a:headEnd/>
              <a:tailEnd type="triangle" w="med" len="med"/>
            </a:ln>
          </p:spPr>
          <p:txBody>
            <a:bodyPr wrap="none">
              <a:prstTxWarp prst="textNoShape">
                <a:avLst/>
              </a:prstTxWarp>
            </a:bodyPr>
            <a:lstStyle/>
            <a:p>
              <a:endParaRPr lang="en-US"/>
            </a:p>
          </p:txBody>
        </p:sp>
        <p:sp>
          <p:nvSpPr>
            <p:cNvPr id="16458" name="Text Box 166"/>
            <p:cNvSpPr txBox="1">
              <a:spLocks noChangeAspect="1" noChangeArrowheads="1"/>
            </p:cNvSpPr>
            <p:nvPr/>
          </p:nvSpPr>
          <p:spPr bwMode="auto">
            <a:xfrm>
              <a:off x="1428" y="1015"/>
              <a:ext cx="939" cy="340"/>
            </a:xfrm>
            <a:prstGeom prst="rect">
              <a:avLst/>
            </a:prstGeom>
            <a:noFill/>
            <a:ln w="9525">
              <a:noFill/>
              <a:miter lim="800000"/>
              <a:headEnd/>
              <a:tailEnd/>
            </a:ln>
          </p:spPr>
          <p:txBody>
            <a:bodyPr wrap="none">
              <a:prstTxWarp prst="textNoShape">
                <a:avLst/>
              </a:prstTxWarp>
              <a:spAutoFit/>
            </a:bodyPr>
            <a:lstStyle/>
            <a:p>
              <a:r>
                <a:rPr lang="en-US" sz="1200" b="1">
                  <a:solidFill>
                    <a:srgbClr val="921702"/>
                  </a:solidFill>
                </a:rPr>
                <a:t>e-ion detector</a:t>
              </a:r>
            </a:p>
            <a:p>
              <a:endParaRPr lang="en-US" sz="1200" b="1">
                <a:solidFill>
                  <a:srgbClr val="921702"/>
                </a:solidFill>
              </a:endParaRPr>
            </a:p>
          </p:txBody>
        </p:sp>
        <p:sp>
          <p:nvSpPr>
            <p:cNvPr id="16459" name="Text Box 167"/>
            <p:cNvSpPr txBox="1">
              <a:spLocks noChangeAspect="1" noChangeArrowheads="1"/>
            </p:cNvSpPr>
            <p:nvPr/>
          </p:nvSpPr>
          <p:spPr bwMode="auto">
            <a:xfrm>
              <a:off x="1378" y="1957"/>
              <a:ext cx="778" cy="339"/>
            </a:xfrm>
            <a:prstGeom prst="rect">
              <a:avLst/>
            </a:prstGeom>
            <a:noFill/>
            <a:ln w="9525">
              <a:noFill/>
              <a:miter lim="800000"/>
              <a:headEnd/>
              <a:tailEnd/>
            </a:ln>
          </p:spPr>
          <p:txBody>
            <a:bodyPr wrap="none">
              <a:prstTxWarp prst="textNoShape">
                <a:avLst/>
              </a:prstTxWarp>
              <a:spAutoFit/>
            </a:bodyPr>
            <a:lstStyle/>
            <a:p>
              <a:pPr eaLnBrk="1" hangingPunct="1"/>
              <a:r>
                <a:rPr lang="en-US">
                  <a:solidFill>
                    <a:srgbClr val="CC0000"/>
                  </a:solidFill>
                  <a:latin typeface="Times New Roman" charset="0"/>
                </a:rPr>
                <a:t>eRHIC</a:t>
              </a:r>
            </a:p>
          </p:txBody>
        </p:sp>
        <p:sp>
          <p:nvSpPr>
            <p:cNvPr id="16460" name="Line 168"/>
            <p:cNvSpPr>
              <a:spLocks noChangeAspect="1" noChangeShapeType="1"/>
            </p:cNvSpPr>
            <p:nvPr/>
          </p:nvSpPr>
          <p:spPr bwMode="auto">
            <a:xfrm flipH="1" flipV="1">
              <a:off x="2321" y="3099"/>
              <a:ext cx="49" cy="149"/>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461" name="Text Box 169"/>
            <p:cNvSpPr txBox="1">
              <a:spLocks noChangeAspect="1" noChangeArrowheads="1"/>
            </p:cNvSpPr>
            <p:nvPr/>
          </p:nvSpPr>
          <p:spPr bwMode="auto">
            <a:xfrm>
              <a:off x="1081" y="2553"/>
              <a:ext cx="1579" cy="149"/>
            </a:xfrm>
            <a:prstGeom prst="rect">
              <a:avLst/>
            </a:prstGeom>
            <a:noFill/>
            <a:ln w="9525">
              <a:noFill/>
              <a:miter lim="800000"/>
              <a:headEnd/>
              <a:tailEnd/>
            </a:ln>
          </p:spPr>
          <p:txBody>
            <a:bodyPr lIns="60735" tIns="30367" rIns="60735" bIns="30367">
              <a:prstTxWarp prst="textNoShape">
                <a:avLst/>
              </a:prstTxWarp>
            </a:bodyPr>
            <a:lstStyle/>
            <a:p>
              <a:pPr eaLnBrk="1" hangingPunct="1"/>
              <a:r>
                <a:rPr lang="en-US" sz="1400">
                  <a:latin typeface="Times New Roman" charset="0"/>
                </a:rPr>
                <a:t>Main ERL</a:t>
              </a:r>
            </a:p>
            <a:p>
              <a:pPr eaLnBrk="1" hangingPunct="1"/>
              <a:r>
                <a:rPr lang="en-US" sz="1400">
                  <a:latin typeface="Times New Roman" charset="0"/>
                </a:rPr>
                <a:t> (1.9 GeV) </a:t>
              </a:r>
            </a:p>
          </p:txBody>
        </p:sp>
        <p:sp>
          <p:nvSpPr>
            <p:cNvPr id="16462" name="Line 170"/>
            <p:cNvSpPr>
              <a:spLocks noChangeAspect="1" noChangeShapeType="1"/>
            </p:cNvSpPr>
            <p:nvPr/>
          </p:nvSpPr>
          <p:spPr bwMode="auto">
            <a:xfrm flipH="1">
              <a:off x="932" y="2702"/>
              <a:ext cx="199" cy="99"/>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463" name="Text Box 171"/>
            <p:cNvSpPr txBox="1">
              <a:spLocks noChangeAspect="1" noChangeArrowheads="1"/>
            </p:cNvSpPr>
            <p:nvPr/>
          </p:nvSpPr>
          <p:spPr bwMode="auto">
            <a:xfrm>
              <a:off x="288" y="3248"/>
              <a:ext cx="892" cy="248"/>
            </a:xfrm>
            <a:prstGeom prst="rect">
              <a:avLst/>
            </a:prstGeom>
            <a:noFill/>
            <a:ln w="9525">
              <a:noFill/>
              <a:miter lim="800000"/>
              <a:headEnd/>
              <a:tailEnd/>
            </a:ln>
          </p:spPr>
          <p:txBody>
            <a:bodyPr lIns="60735" tIns="30367" rIns="60735" bIns="30367">
              <a:prstTxWarp prst="textNoShape">
                <a:avLst/>
              </a:prstTxWarp>
            </a:bodyPr>
            <a:lstStyle/>
            <a:p>
              <a:pPr eaLnBrk="1" hangingPunct="1"/>
              <a:r>
                <a:rPr lang="en-US" sz="1200">
                  <a:solidFill>
                    <a:srgbClr val="000000"/>
                  </a:solidFill>
                  <a:latin typeface="Times New Roman" charset="0"/>
                </a:rPr>
                <a:t>Low energy </a:t>
              </a:r>
            </a:p>
            <a:p>
              <a:pPr eaLnBrk="1" hangingPunct="1"/>
              <a:r>
                <a:rPr lang="en-US" sz="1200">
                  <a:solidFill>
                    <a:srgbClr val="000000"/>
                  </a:solidFill>
                  <a:latin typeface="Times New Roman" charset="0"/>
                </a:rPr>
                <a:t>recirculation pass</a:t>
              </a:r>
              <a:endParaRPr lang="en-US" sz="1200">
                <a:latin typeface="Times New Roman" charset="0"/>
              </a:endParaRPr>
            </a:p>
          </p:txBody>
        </p:sp>
        <p:sp>
          <p:nvSpPr>
            <p:cNvPr id="16464" name="Line 172"/>
            <p:cNvSpPr>
              <a:spLocks noChangeAspect="1" noChangeShapeType="1"/>
            </p:cNvSpPr>
            <p:nvPr/>
          </p:nvSpPr>
          <p:spPr bwMode="auto">
            <a:xfrm flipV="1">
              <a:off x="685" y="3049"/>
              <a:ext cx="99" cy="199"/>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465" name="AutoShape 173"/>
            <p:cNvSpPr>
              <a:spLocks noChangeAspect="1" noChangeArrowheads="1"/>
            </p:cNvSpPr>
            <p:nvPr/>
          </p:nvSpPr>
          <p:spPr bwMode="auto">
            <a:xfrm>
              <a:off x="784" y="1362"/>
              <a:ext cx="95" cy="95"/>
            </a:xfrm>
            <a:prstGeom prst="flowChartSummingJunction">
              <a:avLst/>
            </a:prstGeom>
            <a:noFill/>
            <a:ln w="9525">
              <a:solidFill>
                <a:srgbClr val="666699"/>
              </a:solidFill>
              <a:round/>
              <a:headEnd/>
              <a:tailEnd/>
            </a:ln>
          </p:spPr>
          <p:txBody>
            <a:bodyPr wrap="none" anchor="ctr">
              <a:prstTxWarp prst="textNoShape">
                <a:avLst/>
              </a:prstTxWarp>
            </a:bodyPr>
            <a:lstStyle/>
            <a:p>
              <a:endParaRPr lang="en-US"/>
            </a:p>
          </p:txBody>
        </p:sp>
        <p:sp>
          <p:nvSpPr>
            <p:cNvPr id="16466" name="AutoShape 174"/>
            <p:cNvSpPr>
              <a:spLocks noChangeAspect="1" noChangeArrowheads="1"/>
            </p:cNvSpPr>
            <p:nvPr/>
          </p:nvSpPr>
          <p:spPr bwMode="auto">
            <a:xfrm>
              <a:off x="2592" y="2448"/>
              <a:ext cx="95" cy="95"/>
            </a:xfrm>
            <a:prstGeom prst="flowChartSummingJunction">
              <a:avLst/>
            </a:prstGeom>
            <a:noFill/>
            <a:ln w="9525">
              <a:solidFill>
                <a:srgbClr val="666699"/>
              </a:solidFill>
              <a:round/>
              <a:headEnd/>
              <a:tailEnd/>
            </a:ln>
          </p:spPr>
          <p:txBody>
            <a:bodyPr wrap="none" anchor="ctr">
              <a:prstTxWarp prst="textNoShape">
                <a:avLst/>
              </a:prstTxWarp>
            </a:bodyPr>
            <a:lstStyle/>
            <a:p>
              <a:endParaRPr lang="en-US"/>
            </a:p>
          </p:txBody>
        </p:sp>
        <p:sp>
          <p:nvSpPr>
            <p:cNvPr id="16467" name="AutoShape 175"/>
            <p:cNvSpPr>
              <a:spLocks noChangeAspect="1" noChangeArrowheads="1"/>
            </p:cNvSpPr>
            <p:nvPr/>
          </p:nvSpPr>
          <p:spPr bwMode="auto">
            <a:xfrm>
              <a:off x="2592" y="1392"/>
              <a:ext cx="95" cy="95"/>
            </a:xfrm>
            <a:prstGeom prst="flowChartSummingJunction">
              <a:avLst/>
            </a:prstGeom>
            <a:noFill/>
            <a:ln w="9525">
              <a:solidFill>
                <a:srgbClr val="666699"/>
              </a:solidFill>
              <a:round/>
              <a:headEnd/>
              <a:tailEnd/>
            </a:ln>
          </p:spPr>
          <p:txBody>
            <a:bodyPr wrap="none" anchor="ctr">
              <a:prstTxWarp prst="textNoShape">
                <a:avLst/>
              </a:prstTxWarp>
            </a:bodyPr>
            <a:lstStyle/>
            <a:p>
              <a:endParaRPr lang="en-US"/>
            </a:p>
          </p:txBody>
        </p:sp>
        <p:sp>
          <p:nvSpPr>
            <p:cNvPr id="16468" name="Line 176"/>
            <p:cNvSpPr>
              <a:spLocks noChangeAspect="1" noChangeShapeType="1"/>
            </p:cNvSpPr>
            <p:nvPr/>
          </p:nvSpPr>
          <p:spPr bwMode="auto">
            <a:xfrm>
              <a:off x="585" y="2900"/>
              <a:ext cx="199" cy="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469" name="Text Box 177"/>
            <p:cNvSpPr txBox="1">
              <a:spLocks noChangeAspect="1" noChangeArrowheads="1"/>
            </p:cNvSpPr>
            <p:nvPr/>
          </p:nvSpPr>
          <p:spPr bwMode="auto">
            <a:xfrm>
              <a:off x="288" y="2801"/>
              <a:ext cx="446" cy="189"/>
            </a:xfrm>
            <a:prstGeom prst="rect">
              <a:avLst/>
            </a:prstGeom>
            <a:noFill/>
            <a:ln w="9525">
              <a:noFill/>
              <a:miter lim="800000"/>
              <a:headEnd/>
              <a:tailEnd/>
            </a:ln>
          </p:spPr>
          <p:txBody>
            <a:bodyPr lIns="60735" tIns="30367" rIns="60735" bIns="30367">
              <a:prstTxWarp prst="textNoShape">
                <a:avLst/>
              </a:prstTxWarp>
            </a:bodyPr>
            <a:lstStyle/>
            <a:p>
              <a:pPr eaLnBrk="1" hangingPunct="1"/>
              <a:r>
                <a:rPr lang="en-US" sz="1200">
                  <a:solidFill>
                    <a:srgbClr val="000000"/>
                  </a:solidFill>
                  <a:latin typeface="Times New Roman" charset="0"/>
                </a:rPr>
                <a:t>Beam </a:t>
              </a:r>
            </a:p>
            <a:p>
              <a:pPr eaLnBrk="1" hangingPunct="1"/>
              <a:r>
                <a:rPr lang="en-US" sz="1200">
                  <a:solidFill>
                    <a:srgbClr val="000000"/>
                  </a:solidFill>
                  <a:latin typeface="Times New Roman" charset="0"/>
                </a:rPr>
                <a:t>dump</a:t>
              </a:r>
              <a:endParaRPr lang="en-US" sz="1200">
                <a:latin typeface="Times New Roman" charset="0"/>
              </a:endParaRPr>
            </a:p>
          </p:txBody>
        </p:sp>
        <p:sp>
          <p:nvSpPr>
            <p:cNvPr id="16470" name="Text Box 178"/>
            <p:cNvSpPr txBox="1">
              <a:spLocks noChangeAspect="1" noChangeArrowheads="1"/>
            </p:cNvSpPr>
            <p:nvPr/>
          </p:nvSpPr>
          <p:spPr bwMode="auto">
            <a:xfrm>
              <a:off x="1279" y="3347"/>
              <a:ext cx="447" cy="189"/>
            </a:xfrm>
            <a:prstGeom prst="rect">
              <a:avLst/>
            </a:prstGeom>
            <a:noFill/>
            <a:ln w="9525">
              <a:noFill/>
              <a:miter lim="800000"/>
              <a:headEnd/>
              <a:tailEnd/>
            </a:ln>
          </p:spPr>
          <p:txBody>
            <a:bodyPr lIns="60735" tIns="30367" rIns="60735" bIns="30367">
              <a:prstTxWarp prst="textNoShape">
                <a:avLst/>
              </a:prstTxWarp>
            </a:bodyPr>
            <a:lstStyle/>
            <a:p>
              <a:pPr eaLnBrk="1" hangingPunct="1"/>
              <a:r>
                <a:rPr lang="en-US" sz="1000">
                  <a:solidFill>
                    <a:srgbClr val="000000"/>
                  </a:solidFill>
                  <a:latin typeface="Times New Roman" charset="0"/>
                </a:rPr>
                <a:t>Electron</a:t>
              </a:r>
            </a:p>
            <a:p>
              <a:pPr eaLnBrk="1" hangingPunct="1"/>
              <a:r>
                <a:rPr lang="en-US" sz="1000">
                  <a:solidFill>
                    <a:srgbClr val="000000"/>
                  </a:solidFill>
                  <a:latin typeface="Times New Roman" charset="0"/>
                </a:rPr>
                <a:t>source</a:t>
              </a:r>
            </a:p>
            <a:p>
              <a:pPr eaLnBrk="1" hangingPunct="1"/>
              <a:endParaRPr lang="en-US" sz="1200">
                <a:latin typeface="Times New Roman" charset="0"/>
              </a:endParaRPr>
            </a:p>
          </p:txBody>
        </p:sp>
        <p:sp>
          <p:nvSpPr>
            <p:cNvPr id="16471" name="Line 179"/>
            <p:cNvSpPr>
              <a:spLocks noChangeAspect="1" noChangeShapeType="1"/>
            </p:cNvSpPr>
            <p:nvPr/>
          </p:nvSpPr>
          <p:spPr bwMode="auto">
            <a:xfrm flipH="1" flipV="1">
              <a:off x="1230" y="3198"/>
              <a:ext cx="149" cy="199"/>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472" name="Text Box 180"/>
            <p:cNvSpPr txBox="1">
              <a:spLocks noChangeAspect="1" noChangeArrowheads="1"/>
            </p:cNvSpPr>
            <p:nvPr/>
          </p:nvSpPr>
          <p:spPr bwMode="auto">
            <a:xfrm>
              <a:off x="1181" y="1282"/>
              <a:ext cx="1041" cy="474"/>
            </a:xfrm>
            <a:prstGeom prst="rect">
              <a:avLst/>
            </a:prstGeom>
            <a:noFill/>
            <a:ln w="9525">
              <a:noFill/>
              <a:miter lim="800000"/>
              <a:headEnd/>
              <a:tailEnd/>
            </a:ln>
          </p:spPr>
          <p:txBody>
            <a:bodyPr wrap="none">
              <a:prstTxWarp prst="textNoShape">
                <a:avLst/>
              </a:prstTxWarp>
              <a:spAutoFit/>
            </a:bodyPr>
            <a:lstStyle/>
            <a:p>
              <a:pPr eaLnBrk="1" hangingPunct="1"/>
              <a:r>
                <a:rPr lang="en-US" sz="1200" dirty="0">
                  <a:solidFill>
                    <a:srgbClr val="008000"/>
                  </a:solidFill>
                  <a:latin typeface="Times New Roman" charset="0"/>
                </a:rPr>
                <a:t>Possible locations</a:t>
              </a:r>
            </a:p>
            <a:p>
              <a:pPr eaLnBrk="1" hangingPunct="1"/>
              <a:r>
                <a:rPr lang="en-US" sz="1200" dirty="0">
                  <a:solidFill>
                    <a:srgbClr val="008000"/>
                  </a:solidFill>
                  <a:latin typeface="Times New Roman" charset="0"/>
                </a:rPr>
                <a:t>for additional </a:t>
              </a:r>
              <a:r>
                <a:rPr lang="en-US" sz="1200" dirty="0" err="1">
                  <a:solidFill>
                    <a:srgbClr val="008000"/>
                  </a:solidFill>
                  <a:latin typeface="Times New Roman" charset="0"/>
                </a:rPr>
                <a:t>e</a:t>
              </a:r>
              <a:r>
                <a:rPr lang="en-US" sz="1200" dirty="0">
                  <a:solidFill>
                    <a:srgbClr val="008000"/>
                  </a:solidFill>
                  <a:latin typeface="Times New Roman" charset="0"/>
                </a:rPr>
                <a:t>-ion </a:t>
              </a:r>
            </a:p>
            <a:p>
              <a:pPr eaLnBrk="1" hangingPunct="1"/>
              <a:r>
                <a:rPr lang="en-US" sz="1200" dirty="0">
                  <a:solidFill>
                    <a:srgbClr val="008000"/>
                  </a:solidFill>
                  <a:latin typeface="Times New Roman" charset="0"/>
                </a:rPr>
                <a:t>detectors</a:t>
              </a:r>
            </a:p>
          </p:txBody>
        </p:sp>
        <p:sp>
          <p:nvSpPr>
            <p:cNvPr id="16473" name="Freeform 181"/>
            <p:cNvSpPr>
              <a:spLocks noChangeAspect="1"/>
            </p:cNvSpPr>
            <p:nvPr/>
          </p:nvSpPr>
          <p:spPr bwMode="auto">
            <a:xfrm>
              <a:off x="880" y="1362"/>
              <a:ext cx="350" cy="38"/>
            </a:xfrm>
            <a:custGeom>
              <a:avLst/>
              <a:gdLst>
                <a:gd name="T0" fmla="*/ 350 w 350"/>
                <a:gd name="T1" fmla="*/ 0 h 38"/>
                <a:gd name="T2" fmla="*/ 0 w 350"/>
                <a:gd name="T3" fmla="*/ 38 h 38"/>
                <a:gd name="T4" fmla="*/ 0 60000 65536"/>
                <a:gd name="T5" fmla="*/ 0 60000 65536"/>
                <a:gd name="T6" fmla="*/ 0 w 350"/>
                <a:gd name="T7" fmla="*/ 0 h 38"/>
                <a:gd name="T8" fmla="*/ 350 w 350"/>
                <a:gd name="T9" fmla="*/ 38 h 38"/>
              </a:gdLst>
              <a:ahLst/>
              <a:cxnLst>
                <a:cxn ang="T4">
                  <a:pos x="T0" y="T1"/>
                </a:cxn>
                <a:cxn ang="T5">
                  <a:pos x="T2" y="T3"/>
                </a:cxn>
              </a:cxnLst>
              <a:rect l="T6" t="T7" r="T8" b="T9"/>
              <a:pathLst>
                <a:path w="350" h="38">
                  <a:moveTo>
                    <a:pt x="350" y="0"/>
                  </a:moveTo>
                  <a:lnTo>
                    <a:pt x="0" y="38"/>
                  </a:lnTo>
                </a:path>
              </a:pathLst>
            </a:custGeom>
            <a:noFill/>
            <a:ln w="9525">
              <a:solidFill>
                <a:schemeClr val="tx1"/>
              </a:solidFill>
              <a:round/>
              <a:headEnd/>
              <a:tailEnd type="triangle" w="med" len="med"/>
            </a:ln>
          </p:spPr>
          <p:txBody>
            <a:bodyPr>
              <a:prstTxWarp prst="textNoShape">
                <a:avLst/>
              </a:prstTxWarp>
            </a:bodyPr>
            <a:lstStyle/>
            <a:p>
              <a:endParaRPr lang="en-US"/>
            </a:p>
          </p:txBody>
        </p:sp>
        <p:sp>
          <p:nvSpPr>
            <p:cNvPr id="16474" name="Freeform 182"/>
            <p:cNvSpPr>
              <a:spLocks noChangeAspect="1"/>
            </p:cNvSpPr>
            <p:nvPr/>
          </p:nvSpPr>
          <p:spPr bwMode="auto">
            <a:xfrm>
              <a:off x="2073" y="1362"/>
              <a:ext cx="479" cy="70"/>
            </a:xfrm>
            <a:custGeom>
              <a:avLst/>
              <a:gdLst>
                <a:gd name="T0" fmla="*/ 0 w 479"/>
                <a:gd name="T1" fmla="*/ 0 h 70"/>
                <a:gd name="T2" fmla="*/ 479 w 479"/>
                <a:gd name="T3" fmla="*/ 70 h 70"/>
                <a:gd name="T4" fmla="*/ 0 60000 65536"/>
                <a:gd name="T5" fmla="*/ 0 60000 65536"/>
                <a:gd name="T6" fmla="*/ 0 w 479"/>
                <a:gd name="T7" fmla="*/ 0 h 70"/>
                <a:gd name="T8" fmla="*/ 479 w 479"/>
                <a:gd name="T9" fmla="*/ 70 h 70"/>
              </a:gdLst>
              <a:ahLst/>
              <a:cxnLst>
                <a:cxn ang="T4">
                  <a:pos x="T0" y="T1"/>
                </a:cxn>
                <a:cxn ang="T5">
                  <a:pos x="T2" y="T3"/>
                </a:cxn>
              </a:cxnLst>
              <a:rect l="T6" t="T7" r="T8" b="T9"/>
              <a:pathLst>
                <a:path w="479" h="70">
                  <a:moveTo>
                    <a:pt x="0" y="0"/>
                  </a:moveTo>
                  <a:lnTo>
                    <a:pt x="479" y="70"/>
                  </a:lnTo>
                </a:path>
              </a:pathLst>
            </a:custGeom>
            <a:noFill/>
            <a:ln w="9525">
              <a:solidFill>
                <a:schemeClr val="tx1"/>
              </a:solidFill>
              <a:round/>
              <a:headEnd/>
              <a:tailEnd type="triangle" w="med" len="med"/>
            </a:ln>
          </p:spPr>
          <p:txBody>
            <a:bodyPr>
              <a:prstTxWarp prst="textNoShape">
                <a:avLst/>
              </a:prstTxWarp>
            </a:bodyPr>
            <a:lstStyle/>
            <a:p>
              <a:endParaRPr lang="en-US"/>
            </a:p>
          </p:txBody>
        </p:sp>
        <p:sp>
          <p:nvSpPr>
            <p:cNvPr id="16475" name="Freeform 183"/>
            <p:cNvSpPr>
              <a:spLocks noChangeAspect="1"/>
            </p:cNvSpPr>
            <p:nvPr/>
          </p:nvSpPr>
          <p:spPr bwMode="auto">
            <a:xfrm>
              <a:off x="2073" y="1362"/>
              <a:ext cx="519" cy="1046"/>
            </a:xfrm>
            <a:custGeom>
              <a:avLst/>
              <a:gdLst>
                <a:gd name="T0" fmla="*/ 0 w 519"/>
                <a:gd name="T1" fmla="*/ 0 h 1046"/>
                <a:gd name="T2" fmla="*/ 519 w 519"/>
                <a:gd name="T3" fmla="*/ 1046 h 1046"/>
                <a:gd name="T4" fmla="*/ 0 60000 65536"/>
                <a:gd name="T5" fmla="*/ 0 60000 65536"/>
                <a:gd name="T6" fmla="*/ 0 w 519"/>
                <a:gd name="T7" fmla="*/ 0 h 1046"/>
                <a:gd name="T8" fmla="*/ 519 w 519"/>
                <a:gd name="T9" fmla="*/ 1046 h 1046"/>
              </a:gdLst>
              <a:ahLst/>
              <a:cxnLst>
                <a:cxn ang="T4">
                  <a:pos x="T0" y="T1"/>
                </a:cxn>
                <a:cxn ang="T5">
                  <a:pos x="T2" y="T3"/>
                </a:cxn>
              </a:cxnLst>
              <a:rect l="T6" t="T7" r="T8" b="T9"/>
              <a:pathLst>
                <a:path w="519" h="1046">
                  <a:moveTo>
                    <a:pt x="0" y="0"/>
                  </a:moveTo>
                  <a:lnTo>
                    <a:pt x="519" y="1046"/>
                  </a:lnTo>
                </a:path>
              </a:pathLst>
            </a:custGeom>
            <a:noFill/>
            <a:ln w="9525">
              <a:solidFill>
                <a:schemeClr val="tx1"/>
              </a:solidFill>
              <a:round/>
              <a:headEnd/>
              <a:tailEnd type="triangle" w="med" len="med"/>
            </a:ln>
          </p:spPr>
          <p:txBody>
            <a:bodyPr>
              <a:prstTxWarp prst="textNoShape">
                <a:avLst/>
              </a:prstTxWarp>
            </a:bodyPr>
            <a:lstStyle/>
            <a:p>
              <a:endParaRPr lang="en-US"/>
            </a:p>
          </p:txBody>
        </p:sp>
      </p:grpSp>
      <p:grpSp>
        <p:nvGrpSpPr>
          <p:cNvPr id="4" name="Group 184"/>
          <p:cNvGrpSpPr>
            <a:grpSpLocks/>
          </p:cNvGrpSpPr>
          <p:nvPr/>
        </p:nvGrpSpPr>
        <p:grpSpPr bwMode="auto">
          <a:xfrm>
            <a:off x="5278120" y="2773680"/>
            <a:ext cx="3276600" cy="2667000"/>
            <a:chOff x="0" y="912"/>
            <a:chExt cx="3340" cy="2568"/>
          </a:xfrm>
        </p:grpSpPr>
        <p:pic>
          <p:nvPicPr>
            <p:cNvPr id="16393" name="Picture 185"/>
            <p:cNvPicPr>
              <a:picLocks noChangeAspect="1" noChangeArrowheads="1"/>
            </p:cNvPicPr>
            <p:nvPr/>
          </p:nvPicPr>
          <p:blipFill>
            <a:blip r:embed="rId3"/>
            <a:srcRect/>
            <a:stretch>
              <a:fillRect/>
            </a:stretch>
          </p:blipFill>
          <p:spPr bwMode="auto">
            <a:xfrm>
              <a:off x="0" y="912"/>
              <a:ext cx="3340" cy="2568"/>
            </a:xfrm>
            <a:prstGeom prst="rect">
              <a:avLst/>
            </a:prstGeom>
            <a:noFill/>
            <a:ln w="9525">
              <a:noFill/>
              <a:miter lim="800000"/>
              <a:headEnd/>
              <a:tailEnd/>
            </a:ln>
          </p:spPr>
        </p:pic>
        <p:grpSp>
          <p:nvGrpSpPr>
            <p:cNvPr id="5" name="Group 186"/>
            <p:cNvGrpSpPr>
              <a:grpSpLocks noChangeAspect="1"/>
            </p:cNvGrpSpPr>
            <p:nvPr/>
          </p:nvGrpSpPr>
          <p:grpSpPr bwMode="auto">
            <a:xfrm>
              <a:off x="1296" y="2688"/>
              <a:ext cx="58" cy="104"/>
              <a:chOff x="1227" y="2691"/>
              <a:chExt cx="149" cy="265"/>
            </a:xfrm>
          </p:grpSpPr>
          <p:grpSp>
            <p:nvGrpSpPr>
              <p:cNvPr id="6" name="Group 187"/>
              <p:cNvGrpSpPr>
                <a:grpSpLocks noChangeAspect="1"/>
              </p:cNvGrpSpPr>
              <p:nvPr/>
            </p:nvGrpSpPr>
            <p:grpSpPr bwMode="auto">
              <a:xfrm flipH="1">
                <a:off x="1232" y="2760"/>
                <a:ext cx="87" cy="30"/>
                <a:chOff x="1296" y="1968"/>
                <a:chExt cx="1520" cy="530"/>
              </a:xfrm>
            </p:grpSpPr>
            <p:sp>
              <p:nvSpPr>
                <p:cNvPr id="16433" name="Freeform 188"/>
                <p:cNvSpPr>
                  <a:spLocks noChangeAspect="1"/>
                </p:cNvSpPr>
                <p:nvPr/>
              </p:nvSpPr>
              <p:spPr bwMode="auto">
                <a:xfrm>
                  <a:off x="1296" y="1975"/>
                  <a:ext cx="640" cy="523"/>
                </a:xfrm>
                <a:custGeom>
                  <a:avLst/>
                  <a:gdLst>
                    <a:gd name="T0" fmla="*/ 64 w 640"/>
                    <a:gd name="T1" fmla="*/ 0 h 523"/>
                    <a:gd name="T2" fmla="*/ 640 w 640"/>
                    <a:gd name="T3" fmla="*/ 0 h 523"/>
                    <a:gd name="T4" fmla="*/ 640 w 640"/>
                    <a:gd name="T5" fmla="*/ 176 h 523"/>
                    <a:gd name="T6" fmla="*/ 640 w 640"/>
                    <a:gd name="T7" fmla="*/ 224 h 523"/>
                    <a:gd name="T8" fmla="*/ 570 w 640"/>
                    <a:gd name="T9" fmla="*/ 224 h 523"/>
                    <a:gd name="T10" fmla="*/ 570 w 640"/>
                    <a:gd name="T11" fmla="*/ 144 h 523"/>
                    <a:gd name="T12" fmla="*/ 490 w 640"/>
                    <a:gd name="T13" fmla="*/ 144 h 523"/>
                    <a:gd name="T14" fmla="*/ 490 w 640"/>
                    <a:gd name="T15" fmla="*/ 224 h 523"/>
                    <a:gd name="T16" fmla="*/ 181 w 640"/>
                    <a:gd name="T17" fmla="*/ 224 h 523"/>
                    <a:gd name="T18" fmla="*/ 181 w 640"/>
                    <a:gd name="T19" fmla="*/ 144 h 523"/>
                    <a:gd name="T20" fmla="*/ 99 w 640"/>
                    <a:gd name="T21" fmla="*/ 143 h 523"/>
                    <a:gd name="T22" fmla="*/ 103 w 640"/>
                    <a:gd name="T23" fmla="*/ 361 h 523"/>
                    <a:gd name="T24" fmla="*/ 183 w 640"/>
                    <a:gd name="T25" fmla="*/ 361 h 523"/>
                    <a:gd name="T26" fmla="*/ 186 w 640"/>
                    <a:gd name="T27" fmla="*/ 288 h 523"/>
                    <a:gd name="T28" fmla="*/ 489 w 640"/>
                    <a:gd name="T29" fmla="*/ 289 h 523"/>
                    <a:gd name="T30" fmla="*/ 491 w 640"/>
                    <a:gd name="T31" fmla="*/ 373 h 523"/>
                    <a:gd name="T32" fmla="*/ 575 w 640"/>
                    <a:gd name="T33" fmla="*/ 371 h 523"/>
                    <a:gd name="T34" fmla="*/ 573 w 640"/>
                    <a:gd name="T35" fmla="*/ 293 h 523"/>
                    <a:gd name="T36" fmla="*/ 635 w 640"/>
                    <a:gd name="T37" fmla="*/ 293 h 523"/>
                    <a:gd name="T38" fmla="*/ 640 w 640"/>
                    <a:gd name="T39" fmla="*/ 523 h 523"/>
                    <a:gd name="T40" fmla="*/ 0 w 640"/>
                    <a:gd name="T41" fmla="*/ 523 h 523"/>
                    <a:gd name="T42" fmla="*/ 0 w 640"/>
                    <a:gd name="T43" fmla="*/ 0 h 523"/>
                    <a:gd name="T44" fmla="*/ 64 w 640"/>
                    <a:gd name="T45" fmla="*/ 0 h 5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0"/>
                    <a:gd name="T70" fmla="*/ 0 h 523"/>
                    <a:gd name="T71" fmla="*/ 640 w 640"/>
                    <a:gd name="T72" fmla="*/ 523 h 5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0" h="523">
                      <a:moveTo>
                        <a:pt x="64" y="0"/>
                      </a:moveTo>
                      <a:lnTo>
                        <a:pt x="640" y="0"/>
                      </a:lnTo>
                      <a:lnTo>
                        <a:pt x="640" y="176"/>
                      </a:lnTo>
                      <a:lnTo>
                        <a:pt x="640" y="224"/>
                      </a:lnTo>
                      <a:lnTo>
                        <a:pt x="570" y="224"/>
                      </a:lnTo>
                      <a:lnTo>
                        <a:pt x="570" y="144"/>
                      </a:lnTo>
                      <a:lnTo>
                        <a:pt x="490" y="144"/>
                      </a:lnTo>
                      <a:lnTo>
                        <a:pt x="490" y="224"/>
                      </a:lnTo>
                      <a:lnTo>
                        <a:pt x="181" y="224"/>
                      </a:lnTo>
                      <a:lnTo>
                        <a:pt x="181" y="144"/>
                      </a:lnTo>
                      <a:lnTo>
                        <a:pt x="99" y="143"/>
                      </a:lnTo>
                      <a:lnTo>
                        <a:pt x="103" y="361"/>
                      </a:lnTo>
                      <a:lnTo>
                        <a:pt x="183" y="361"/>
                      </a:lnTo>
                      <a:lnTo>
                        <a:pt x="186" y="288"/>
                      </a:lnTo>
                      <a:lnTo>
                        <a:pt x="489" y="289"/>
                      </a:lnTo>
                      <a:lnTo>
                        <a:pt x="491" y="373"/>
                      </a:lnTo>
                      <a:lnTo>
                        <a:pt x="575" y="371"/>
                      </a:lnTo>
                      <a:lnTo>
                        <a:pt x="573" y="293"/>
                      </a:lnTo>
                      <a:lnTo>
                        <a:pt x="635" y="293"/>
                      </a:lnTo>
                      <a:lnTo>
                        <a:pt x="640" y="523"/>
                      </a:lnTo>
                      <a:lnTo>
                        <a:pt x="0" y="523"/>
                      </a:lnTo>
                      <a:lnTo>
                        <a:pt x="0" y="0"/>
                      </a:lnTo>
                      <a:lnTo>
                        <a:pt x="64" y="0"/>
                      </a:lnTo>
                      <a:close/>
                    </a:path>
                  </a:pathLst>
                </a:cu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16434" name="Rectangle 189"/>
                <p:cNvSpPr>
                  <a:spLocks noChangeAspect="1" noChangeArrowheads="1"/>
                </p:cNvSpPr>
                <p:nvPr/>
              </p:nvSpPr>
              <p:spPr bwMode="auto">
                <a:xfrm>
                  <a:off x="1407" y="212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35" name="Rectangle 190"/>
                <p:cNvSpPr>
                  <a:spLocks noChangeAspect="1" noChangeArrowheads="1"/>
                </p:cNvSpPr>
                <p:nvPr/>
              </p:nvSpPr>
              <p:spPr bwMode="auto">
                <a:xfrm>
                  <a:off x="1409" y="226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36" name="Rectangle 191"/>
                <p:cNvSpPr>
                  <a:spLocks noChangeAspect="1" noChangeArrowheads="1"/>
                </p:cNvSpPr>
                <p:nvPr/>
              </p:nvSpPr>
              <p:spPr bwMode="auto">
                <a:xfrm>
                  <a:off x="1797" y="227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37" name="Rectangle 192"/>
                <p:cNvSpPr>
                  <a:spLocks noChangeAspect="1" noChangeArrowheads="1"/>
                </p:cNvSpPr>
                <p:nvPr/>
              </p:nvSpPr>
              <p:spPr bwMode="auto">
                <a:xfrm>
                  <a:off x="1795" y="2128"/>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38" name="Freeform 193"/>
                <p:cNvSpPr>
                  <a:spLocks noChangeAspect="1"/>
                </p:cNvSpPr>
                <p:nvPr/>
              </p:nvSpPr>
              <p:spPr bwMode="auto">
                <a:xfrm>
                  <a:off x="1397" y="1968"/>
                  <a:ext cx="1419" cy="529"/>
                </a:xfrm>
                <a:custGeom>
                  <a:avLst/>
                  <a:gdLst>
                    <a:gd name="T0" fmla="*/ 26 w 1419"/>
                    <a:gd name="T1" fmla="*/ 270 h 529"/>
                    <a:gd name="T2" fmla="*/ 76 w 1419"/>
                    <a:gd name="T3" fmla="*/ 238 h 529"/>
                    <a:gd name="T4" fmla="*/ 482 w 1419"/>
                    <a:gd name="T5" fmla="*/ 240 h 529"/>
                    <a:gd name="T6" fmla="*/ 600 w 1419"/>
                    <a:gd name="T7" fmla="*/ 214 h 529"/>
                    <a:gd name="T8" fmla="*/ 810 w 1419"/>
                    <a:gd name="T9" fmla="*/ 32 h 529"/>
                    <a:gd name="T10" fmla="*/ 1318 w 1419"/>
                    <a:gd name="T11" fmla="*/ 44 h 529"/>
                    <a:gd name="T12" fmla="*/ 1418 w 1419"/>
                    <a:gd name="T13" fmla="*/ 270 h 529"/>
                    <a:gd name="T14" fmla="*/ 1314 w 1419"/>
                    <a:gd name="T15" fmla="*/ 490 h 529"/>
                    <a:gd name="T16" fmla="*/ 788 w 1419"/>
                    <a:gd name="T17" fmla="*/ 498 h 529"/>
                    <a:gd name="T18" fmla="*/ 612 w 1419"/>
                    <a:gd name="T19" fmla="*/ 306 h 529"/>
                    <a:gd name="T20" fmla="*/ 476 w 1419"/>
                    <a:gd name="T21" fmla="*/ 292 h 529"/>
                    <a:gd name="T22" fmla="*/ 78 w 1419"/>
                    <a:gd name="T23" fmla="*/ 286 h 529"/>
                    <a:gd name="T24" fmla="*/ 24 w 1419"/>
                    <a:gd name="T25" fmla="*/ 258 h 529"/>
                    <a:gd name="T26" fmla="*/ 20 w 1419"/>
                    <a:gd name="T27" fmla="*/ 268 h 5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9"/>
                    <a:gd name="T43" fmla="*/ 0 h 529"/>
                    <a:gd name="T44" fmla="*/ 1419 w 1419"/>
                    <a:gd name="T45" fmla="*/ 529 h 5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9" h="529">
                      <a:moveTo>
                        <a:pt x="26" y="270"/>
                      </a:moveTo>
                      <a:cubicBezTo>
                        <a:pt x="34" y="265"/>
                        <a:pt x="0" y="243"/>
                        <a:pt x="76" y="238"/>
                      </a:cubicBezTo>
                      <a:cubicBezTo>
                        <a:pt x="152" y="233"/>
                        <a:pt x="395" y="244"/>
                        <a:pt x="482" y="240"/>
                      </a:cubicBezTo>
                      <a:cubicBezTo>
                        <a:pt x="569" y="236"/>
                        <a:pt x="545" y="249"/>
                        <a:pt x="600" y="214"/>
                      </a:cubicBezTo>
                      <a:cubicBezTo>
                        <a:pt x="655" y="179"/>
                        <a:pt x="690" y="60"/>
                        <a:pt x="810" y="32"/>
                      </a:cubicBezTo>
                      <a:cubicBezTo>
                        <a:pt x="922" y="0"/>
                        <a:pt x="1221" y="5"/>
                        <a:pt x="1318" y="44"/>
                      </a:cubicBezTo>
                      <a:cubicBezTo>
                        <a:pt x="1419" y="84"/>
                        <a:pt x="1419" y="196"/>
                        <a:pt x="1418" y="270"/>
                      </a:cubicBezTo>
                      <a:cubicBezTo>
                        <a:pt x="1417" y="344"/>
                        <a:pt x="1419" y="452"/>
                        <a:pt x="1314" y="490"/>
                      </a:cubicBezTo>
                      <a:cubicBezTo>
                        <a:pt x="1209" y="528"/>
                        <a:pt x="905" y="529"/>
                        <a:pt x="788" y="498"/>
                      </a:cubicBezTo>
                      <a:cubicBezTo>
                        <a:pt x="671" y="467"/>
                        <a:pt x="664" y="340"/>
                        <a:pt x="612" y="306"/>
                      </a:cubicBezTo>
                      <a:cubicBezTo>
                        <a:pt x="560" y="272"/>
                        <a:pt x="565" y="295"/>
                        <a:pt x="476" y="292"/>
                      </a:cubicBezTo>
                      <a:cubicBezTo>
                        <a:pt x="387" y="289"/>
                        <a:pt x="153" y="292"/>
                        <a:pt x="78" y="286"/>
                      </a:cubicBezTo>
                      <a:cubicBezTo>
                        <a:pt x="3" y="280"/>
                        <a:pt x="34" y="261"/>
                        <a:pt x="24" y="258"/>
                      </a:cubicBezTo>
                      <a:lnTo>
                        <a:pt x="20" y="268"/>
                      </a:lnTo>
                    </a:path>
                  </a:pathLst>
                </a:cu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194"/>
              <p:cNvGrpSpPr>
                <a:grpSpLocks noChangeAspect="1"/>
              </p:cNvGrpSpPr>
              <p:nvPr/>
            </p:nvGrpSpPr>
            <p:grpSpPr bwMode="auto">
              <a:xfrm flipH="1">
                <a:off x="1232" y="2796"/>
                <a:ext cx="87" cy="31"/>
                <a:chOff x="1296" y="1968"/>
                <a:chExt cx="1520" cy="530"/>
              </a:xfrm>
            </p:grpSpPr>
            <p:sp>
              <p:nvSpPr>
                <p:cNvPr id="16427" name="Freeform 195"/>
                <p:cNvSpPr>
                  <a:spLocks noChangeAspect="1"/>
                </p:cNvSpPr>
                <p:nvPr/>
              </p:nvSpPr>
              <p:spPr bwMode="auto">
                <a:xfrm>
                  <a:off x="1296" y="1975"/>
                  <a:ext cx="640" cy="523"/>
                </a:xfrm>
                <a:custGeom>
                  <a:avLst/>
                  <a:gdLst>
                    <a:gd name="T0" fmla="*/ 64 w 640"/>
                    <a:gd name="T1" fmla="*/ 0 h 523"/>
                    <a:gd name="T2" fmla="*/ 640 w 640"/>
                    <a:gd name="T3" fmla="*/ 0 h 523"/>
                    <a:gd name="T4" fmla="*/ 640 w 640"/>
                    <a:gd name="T5" fmla="*/ 176 h 523"/>
                    <a:gd name="T6" fmla="*/ 640 w 640"/>
                    <a:gd name="T7" fmla="*/ 224 h 523"/>
                    <a:gd name="T8" fmla="*/ 570 w 640"/>
                    <a:gd name="T9" fmla="*/ 224 h 523"/>
                    <a:gd name="T10" fmla="*/ 570 w 640"/>
                    <a:gd name="T11" fmla="*/ 144 h 523"/>
                    <a:gd name="T12" fmla="*/ 490 w 640"/>
                    <a:gd name="T13" fmla="*/ 144 h 523"/>
                    <a:gd name="T14" fmla="*/ 490 w 640"/>
                    <a:gd name="T15" fmla="*/ 224 h 523"/>
                    <a:gd name="T16" fmla="*/ 181 w 640"/>
                    <a:gd name="T17" fmla="*/ 224 h 523"/>
                    <a:gd name="T18" fmla="*/ 181 w 640"/>
                    <a:gd name="T19" fmla="*/ 144 h 523"/>
                    <a:gd name="T20" fmla="*/ 99 w 640"/>
                    <a:gd name="T21" fmla="*/ 143 h 523"/>
                    <a:gd name="T22" fmla="*/ 103 w 640"/>
                    <a:gd name="T23" fmla="*/ 361 h 523"/>
                    <a:gd name="T24" fmla="*/ 183 w 640"/>
                    <a:gd name="T25" fmla="*/ 361 h 523"/>
                    <a:gd name="T26" fmla="*/ 186 w 640"/>
                    <a:gd name="T27" fmla="*/ 288 h 523"/>
                    <a:gd name="T28" fmla="*/ 489 w 640"/>
                    <a:gd name="T29" fmla="*/ 289 h 523"/>
                    <a:gd name="T30" fmla="*/ 491 w 640"/>
                    <a:gd name="T31" fmla="*/ 373 h 523"/>
                    <a:gd name="T32" fmla="*/ 575 w 640"/>
                    <a:gd name="T33" fmla="*/ 371 h 523"/>
                    <a:gd name="T34" fmla="*/ 573 w 640"/>
                    <a:gd name="T35" fmla="*/ 293 h 523"/>
                    <a:gd name="T36" fmla="*/ 635 w 640"/>
                    <a:gd name="T37" fmla="*/ 293 h 523"/>
                    <a:gd name="T38" fmla="*/ 640 w 640"/>
                    <a:gd name="T39" fmla="*/ 523 h 523"/>
                    <a:gd name="T40" fmla="*/ 0 w 640"/>
                    <a:gd name="T41" fmla="*/ 523 h 523"/>
                    <a:gd name="T42" fmla="*/ 0 w 640"/>
                    <a:gd name="T43" fmla="*/ 0 h 523"/>
                    <a:gd name="T44" fmla="*/ 64 w 640"/>
                    <a:gd name="T45" fmla="*/ 0 h 5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0"/>
                    <a:gd name="T70" fmla="*/ 0 h 523"/>
                    <a:gd name="T71" fmla="*/ 640 w 640"/>
                    <a:gd name="T72" fmla="*/ 523 h 5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0" h="523">
                      <a:moveTo>
                        <a:pt x="64" y="0"/>
                      </a:moveTo>
                      <a:lnTo>
                        <a:pt x="640" y="0"/>
                      </a:lnTo>
                      <a:lnTo>
                        <a:pt x="640" y="176"/>
                      </a:lnTo>
                      <a:lnTo>
                        <a:pt x="640" y="224"/>
                      </a:lnTo>
                      <a:lnTo>
                        <a:pt x="570" y="224"/>
                      </a:lnTo>
                      <a:lnTo>
                        <a:pt x="570" y="144"/>
                      </a:lnTo>
                      <a:lnTo>
                        <a:pt x="490" y="144"/>
                      </a:lnTo>
                      <a:lnTo>
                        <a:pt x="490" y="224"/>
                      </a:lnTo>
                      <a:lnTo>
                        <a:pt x="181" y="224"/>
                      </a:lnTo>
                      <a:lnTo>
                        <a:pt x="181" y="144"/>
                      </a:lnTo>
                      <a:lnTo>
                        <a:pt x="99" y="143"/>
                      </a:lnTo>
                      <a:lnTo>
                        <a:pt x="103" y="361"/>
                      </a:lnTo>
                      <a:lnTo>
                        <a:pt x="183" y="361"/>
                      </a:lnTo>
                      <a:lnTo>
                        <a:pt x="186" y="288"/>
                      </a:lnTo>
                      <a:lnTo>
                        <a:pt x="489" y="289"/>
                      </a:lnTo>
                      <a:lnTo>
                        <a:pt x="491" y="373"/>
                      </a:lnTo>
                      <a:lnTo>
                        <a:pt x="575" y="371"/>
                      </a:lnTo>
                      <a:lnTo>
                        <a:pt x="573" y="293"/>
                      </a:lnTo>
                      <a:lnTo>
                        <a:pt x="635" y="293"/>
                      </a:lnTo>
                      <a:lnTo>
                        <a:pt x="640" y="523"/>
                      </a:lnTo>
                      <a:lnTo>
                        <a:pt x="0" y="523"/>
                      </a:lnTo>
                      <a:lnTo>
                        <a:pt x="0" y="0"/>
                      </a:lnTo>
                      <a:lnTo>
                        <a:pt x="64" y="0"/>
                      </a:lnTo>
                      <a:close/>
                    </a:path>
                  </a:pathLst>
                </a:cu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16428" name="Rectangle 196"/>
                <p:cNvSpPr>
                  <a:spLocks noChangeAspect="1" noChangeArrowheads="1"/>
                </p:cNvSpPr>
                <p:nvPr/>
              </p:nvSpPr>
              <p:spPr bwMode="auto">
                <a:xfrm>
                  <a:off x="1407" y="212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29" name="Rectangle 197"/>
                <p:cNvSpPr>
                  <a:spLocks noChangeAspect="1" noChangeArrowheads="1"/>
                </p:cNvSpPr>
                <p:nvPr/>
              </p:nvSpPr>
              <p:spPr bwMode="auto">
                <a:xfrm>
                  <a:off x="1409" y="226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30" name="Rectangle 198"/>
                <p:cNvSpPr>
                  <a:spLocks noChangeAspect="1" noChangeArrowheads="1"/>
                </p:cNvSpPr>
                <p:nvPr/>
              </p:nvSpPr>
              <p:spPr bwMode="auto">
                <a:xfrm>
                  <a:off x="1797" y="227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31" name="Rectangle 199"/>
                <p:cNvSpPr>
                  <a:spLocks noChangeAspect="1" noChangeArrowheads="1"/>
                </p:cNvSpPr>
                <p:nvPr/>
              </p:nvSpPr>
              <p:spPr bwMode="auto">
                <a:xfrm>
                  <a:off x="1795" y="2128"/>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32" name="Freeform 200"/>
                <p:cNvSpPr>
                  <a:spLocks noChangeAspect="1"/>
                </p:cNvSpPr>
                <p:nvPr/>
              </p:nvSpPr>
              <p:spPr bwMode="auto">
                <a:xfrm>
                  <a:off x="1397" y="1968"/>
                  <a:ext cx="1419" cy="529"/>
                </a:xfrm>
                <a:custGeom>
                  <a:avLst/>
                  <a:gdLst>
                    <a:gd name="T0" fmla="*/ 26 w 1419"/>
                    <a:gd name="T1" fmla="*/ 270 h 529"/>
                    <a:gd name="T2" fmla="*/ 76 w 1419"/>
                    <a:gd name="T3" fmla="*/ 238 h 529"/>
                    <a:gd name="T4" fmla="*/ 482 w 1419"/>
                    <a:gd name="T5" fmla="*/ 240 h 529"/>
                    <a:gd name="T6" fmla="*/ 600 w 1419"/>
                    <a:gd name="T7" fmla="*/ 214 h 529"/>
                    <a:gd name="T8" fmla="*/ 810 w 1419"/>
                    <a:gd name="T9" fmla="*/ 32 h 529"/>
                    <a:gd name="T10" fmla="*/ 1318 w 1419"/>
                    <a:gd name="T11" fmla="*/ 44 h 529"/>
                    <a:gd name="T12" fmla="*/ 1418 w 1419"/>
                    <a:gd name="T13" fmla="*/ 270 h 529"/>
                    <a:gd name="T14" fmla="*/ 1314 w 1419"/>
                    <a:gd name="T15" fmla="*/ 490 h 529"/>
                    <a:gd name="T16" fmla="*/ 788 w 1419"/>
                    <a:gd name="T17" fmla="*/ 498 h 529"/>
                    <a:gd name="T18" fmla="*/ 612 w 1419"/>
                    <a:gd name="T19" fmla="*/ 306 h 529"/>
                    <a:gd name="T20" fmla="*/ 476 w 1419"/>
                    <a:gd name="T21" fmla="*/ 292 h 529"/>
                    <a:gd name="T22" fmla="*/ 78 w 1419"/>
                    <a:gd name="T23" fmla="*/ 286 h 529"/>
                    <a:gd name="T24" fmla="*/ 24 w 1419"/>
                    <a:gd name="T25" fmla="*/ 258 h 529"/>
                    <a:gd name="T26" fmla="*/ 20 w 1419"/>
                    <a:gd name="T27" fmla="*/ 268 h 5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9"/>
                    <a:gd name="T43" fmla="*/ 0 h 529"/>
                    <a:gd name="T44" fmla="*/ 1419 w 1419"/>
                    <a:gd name="T45" fmla="*/ 529 h 5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9" h="529">
                      <a:moveTo>
                        <a:pt x="26" y="270"/>
                      </a:moveTo>
                      <a:cubicBezTo>
                        <a:pt x="34" y="265"/>
                        <a:pt x="0" y="243"/>
                        <a:pt x="76" y="238"/>
                      </a:cubicBezTo>
                      <a:cubicBezTo>
                        <a:pt x="152" y="233"/>
                        <a:pt x="395" y="244"/>
                        <a:pt x="482" y="240"/>
                      </a:cubicBezTo>
                      <a:cubicBezTo>
                        <a:pt x="569" y="236"/>
                        <a:pt x="545" y="249"/>
                        <a:pt x="600" y="214"/>
                      </a:cubicBezTo>
                      <a:cubicBezTo>
                        <a:pt x="655" y="179"/>
                        <a:pt x="690" y="60"/>
                        <a:pt x="810" y="32"/>
                      </a:cubicBezTo>
                      <a:cubicBezTo>
                        <a:pt x="922" y="0"/>
                        <a:pt x="1221" y="5"/>
                        <a:pt x="1318" y="44"/>
                      </a:cubicBezTo>
                      <a:cubicBezTo>
                        <a:pt x="1419" y="84"/>
                        <a:pt x="1419" y="196"/>
                        <a:pt x="1418" y="270"/>
                      </a:cubicBezTo>
                      <a:cubicBezTo>
                        <a:pt x="1417" y="344"/>
                        <a:pt x="1419" y="452"/>
                        <a:pt x="1314" y="490"/>
                      </a:cubicBezTo>
                      <a:cubicBezTo>
                        <a:pt x="1209" y="528"/>
                        <a:pt x="905" y="529"/>
                        <a:pt x="788" y="498"/>
                      </a:cubicBezTo>
                      <a:cubicBezTo>
                        <a:pt x="671" y="467"/>
                        <a:pt x="664" y="340"/>
                        <a:pt x="612" y="306"/>
                      </a:cubicBezTo>
                      <a:cubicBezTo>
                        <a:pt x="560" y="272"/>
                        <a:pt x="565" y="295"/>
                        <a:pt x="476" y="292"/>
                      </a:cubicBezTo>
                      <a:cubicBezTo>
                        <a:pt x="387" y="289"/>
                        <a:pt x="153" y="292"/>
                        <a:pt x="78" y="286"/>
                      </a:cubicBezTo>
                      <a:cubicBezTo>
                        <a:pt x="3" y="280"/>
                        <a:pt x="34" y="261"/>
                        <a:pt x="24" y="258"/>
                      </a:cubicBezTo>
                      <a:lnTo>
                        <a:pt x="20" y="268"/>
                      </a:lnTo>
                    </a:path>
                  </a:pathLst>
                </a:cu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201"/>
              <p:cNvGrpSpPr>
                <a:grpSpLocks noChangeAspect="1"/>
              </p:cNvGrpSpPr>
              <p:nvPr/>
            </p:nvGrpSpPr>
            <p:grpSpPr bwMode="auto">
              <a:xfrm flipH="1">
                <a:off x="1232" y="2833"/>
                <a:ext cx="87" cy="30"/>
                <a:chOff x="1296" y="1968"/>
                <a:chExt cx="1520" cy="530"/>
              </a:xfrm>
            </p:grpSpPr>
            <p:sp>
              <p:nvSpPr>
                <p:cNvPr id="16421" name="Freeform 202"/>
                <p:cNvSpPr>
                  <a:spLocks noChangeAspect="1"/>
                </p:cNvSpPr>
                <p:nvPr/>
              </p:nvSpPr>
              <p:spPr bwMode="auto">
                <a:xfrm>
                  <a:off x="1296" y="1975"/>
                  <a:ext cx="640" cy="523"/>
                </a:xfrm>
                <a:custGeom>
                  <a:avLst/>
                  <a:gdLst>
                    <a:gd name="T0" fmla="*/ 64 w 640"/>
                    <a:gd name="T1" fmla="*/ 0 h 523"/>
                    <a:gd name="T2" fmla="*/ 640 w 640"/>
                    <a:gd name="T3" fmla="*/ 0 h 523"/>
                    <a:gd name="T4" fmla="*/ 640 w 640"/>
                    <a:gd name="T5" fmla="*/ 176 h 523"/>
                    <a:gd name="T6" fmla="*/ 640 w 640"/>
                    <a:gd name="T7" fmla="*/ 224 h 523"/>
                    <a:gd name="T8" fmla="*/ 570 w 640"/>
                    <a:gd name="T9" fmla="*/ 224 h 523"/>
                    <a:gd name="T10" fmla="*/ 570 w 640"/>
                    <a:gd name="T11" fmla="*/ 144 h 523"/>
                    <a:gd name="T12" fmla="*/ 490 w 640"/>
                    <a:gd name="T13" fmla="*/ 144 h 523"/>
                    <a:gd name="T14" fmla="*/ 490 w 640"/>
                    <a:gd name="T15" fmla="*/ 224 h 523"/>
                    <a:gd name="T16" fmla="*/ 181 w 640"/>
                    <a:gd name="T17" fmla="*/ 224 h 523"/>
                    <a:gd name="T18" fmla="*/ 181 w 640"/>
                    <a:gd name="T19" fmla="*/ 144 h 523"/>
                    <a:gd name="T20" fmla="*/ 99 w 640"/>
                    <a:gd name="T21" fmla="*/ 143 h 523"/>
                    <a:gd name="T22" fmla="*/ 103 w 640"/>
                    <a:gd name="T23" fmla="*/ 361 h 523"/>
                    <a:gd name="T24" fmla="*/ 183 w 640"/>
                    <a:gd name="T25" fmla="*/ 361 h 523"/>
                    <a:gd name="T26" fmla="*/ 186 w 640"/>
                    <a:gd name="T27" fmla="*/ 288 h 523"/>
                    <a:gd name="T28" fmla="*/ 489 w 640"/>
                    <a:gd name="T29" fmla="*/ 289 h 523"/>
                    <a:gd name="T30" fmla="*/ 491 w 640"/>
                    <a:gd name="T31" fmla="*/ 373 h 523"/>
                    <a:gd name="T32" fmla="*/ 575 w 640"/>
                    <a:gd name="T33" fmla="*/ 371 h 523"/>
                    <a:gd name="T34" fmla="*/ 573 w 640"/>
                    <a:gd name="T35" fmla="*/ 293 h 523"/>
                    <a:gd name="T36" fmla="*/ 635 w 640"/>
                    <a:gd name="T37" fmla="*/ 293 h 523"/>
                    <a:gd name="T38" fmla="*/ 640 w 640"/>
                    <a:gd name="T39" fmla="*/ 523 h 523"/>
                    <a:gd name="T40" fmla="*/ 0 w 640"/>
                    <a:gd name="T41" fmla="*/ 523 h 523"/>
                    <a:gd name="T42" fmla="*/ 0 w 640"/>
                    <a:gd name="T43" fmla="*/ 0 h 523"/>
                    <a:gd name="T44" fmla="*/ 64 w 640"/>
                    <a:gd name="T45" fmla="*/ 0 h 5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0"/>
                    <a:gd name="T70" fmla="*/ 0 h 523"/>
                    <a:gd name="T71" fmla="*/ 640 w 640"/>
                    <a:gd name="T72" fmla="*/ 523 h 5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0" h="523">
                      <a:moveTo>
                        <a:pt x="64" y="0"/>
                      </a:moveTo>
                      <a:lnTo>
                        <a:pt x="640" y="0"/>
                      </a:lnTo>
                      <a:lnTo>
                        <a:pt x="640" y="176"/>
                      </a:lnTo>
                      <a:lnTo>
                        <a:pt x="640" y="224"/>
                      </a:lnTo>
                      <a:lnTo>
                        <a:pt x="570" y="224"/>
                      </a:lnTo>
                      <a:lnTo>
                        <a:pt x="570" y="144"/>
                      </a:lnTo>
                      <a:lnTo>
                        <a:pt x="490" y="144"/>
                      </a:lnTo>
                      <a:lnTo>
                        <a:pt x="490" y="224"/>
                      </a:lnTo>
                      <a:lnTo>
                        <a:pt x="181" y="224"/>
                      </a:lnTo>
                      <a:lnTo>
                        <a:pt x="181" y="144"/>
                      </a:lnTo>
                      <a:lnTo>
                        <a:pt x="99" y="143"/>
                      </a:lnTo>
                      <a:lnTo>
                        <a:pt x="103" y="361"/>
                      </a:lnTo>
                      <a:lnTo>
                        <a:pt x="183" y="361"/>
                      </a:lnTo>
                      <a:lnTo>
                        <a:pt x="186" y="288"/>
                      </a:lnTo>
                      <a:lnTo>
                        <a:pt x="489" y="289"/>
                      </a:lnTo>
                      <a:lnTo>
                        <a:pt x="491" y="373"/>
                      </a:lnTo>
                      <a:lnTo>
                        <a:pt x="575" y="371"/>
                      </a:lnTo>
                      <a:lnTo>
                        <a:pt x="573" y="293"/>
                      </a:lnTo>
                      <a:lnTo>
                        <a:pt x="635" y="293"/>
                      </a:lnTo>
                      <a:lnTo>
                        <a:pt x="640" y="523"/>
                      </a:lnTo>
                      <a:lnTo>
                        <a:pt x="0" y="523"/>
                      </a:lnTo>
                      <a:lnTo>
                        <a:pt x="0" y="0"/>
                      </a:lnTo>
                      <a:lnTo>
                        <a:pt x="64" y="0"/>
                      </a:lnTo>
                      <a:close/>
                    </a:path>
                  </a:pathLst>
                </a:cu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16422" name="Rectangle 203"/>
                <p:cNvSpPr>
                  <a:spLocks noChangeAspect="1" noChangeArrowheads="1"/>
                </p:cNvSpPr>
                <p:nvPr/>
              </p:nvSpPr>
              <p:spPr bwMode="auto">
                <a:xfrm>
                  <a:off x="1407" y="212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23" name="Rectangle 204"/>
                <p:cNvSpPr>
                  <a:spLocks noChangeAspect="1" noChangeArrowheads="1"/>
                </p:cNvSpPr>
                <p:nvPr/>
              </p:nvSpPr>
              <p:spPr bwMode="auto">
                <a:xfrm>
                  <a:off x="1409" y="226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24" name="Rectangle 205"/>
                <p:cNvSpPr>
                  <a:spLocks noChangeAspect="1" noChangeArrowheads="1"/>
                </p:cNvSpPr>
                <p:nvPr/>
              </p:nvSpPr>
              <p:spPr bwMode="auto">
                <a:xfrm>
                  <a:off x="1797" y="227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25" name="Rectangle 206"/>
                <p:cNvSpPr>
                  <a:spLocks noChangeAspect="1" noChangeArrowheads="1"/>
                </p:cNvSpPr>
                <p:nvPr/>
              </p:nvSpPr>
              <p:spPr bwMode="auto">
                <a:xfrm>
                  <a:off x="1795" y="2128"/>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26" name="Freeform 207"/>
                <p:cNvSpPr>
                  <a:spLocks noChangeAspect="1"/>
                </p:cNvSpPr>
                <p:nvPr/>
              </p:nvSpPr>
              <p:spPr bwMode="auto">
                <a:xfrm>
                  <a:off x="1397" y="1968"/>
                  <a:ext cx="1419" cy="529"/>
                </a:xfrm>
                <a:custGeom>
                  <a:avLst/>
                  <a:gdLst>
                    <a:gd name="T0" fmla="*/ 26 w 1419"/>
                    <a:gd name="T1" fmla="*/ 270 h 529"/>
                    <a:gd name="T2" fmla="*/ 76 w 1419"/>
                    <a:gd name="T3" fmla="*/ 238 h 529"/>
                    <a:gd name="T4" fmla="*/ 482 w 1419"/>
                    <a:gd name="T5" fmla="*/ 240 h 529"/>
                    <a:gd name="T6" fmla="*/ 600 w 1419"/>
                    <a:gd name="T7" fmla="*/ 214 h 529"/>
                    <a:gd name="T8" fmla="*/ 810 w 1419"/>
                    <a:gd name="T9" fmla="*/ 32 h 529"/>
                    <a:gd name="T10" fmla="*/ 1318 w 1419"/>
                    <a:gd name="T11" fmla="*/ 44 h 529"/>
                    <a:gd name="T12" fmla="*/ 1418 w 1419"/>
                    <a:gd name="T13" fmla="*/ 270 h 529"/>
                    <a:gd name="T14" fmla="*/ 1314 w 1419"/>
                    <a:gd name="T15" fmla="*/ 490 h 529"/>
                    <a:gd name="T16" fmla="*/ 788 w 1419"/>
                    <a:gd name="T17" fmla="*/ 498 h 529"/>
                    <a:gd name="T18" fmla="*/ 612 w 1419"/>
                    <a:gd name="T19" fmla="*/ 306 h 529"/>
                    <a:gd name="T20" fmla="*/ 476 w 1419"/>
                    <a:gd name="T21" fmla="*/ 292 h 529"/>
                    <a:gd name="T22" fmla="*/ 78 w 1419"/>
                    <a:gd name="T23" fmla="*/ 286 h 529"/>
                    <a:gd name="T24" fmla="*/ 24 w 1419"/>
                    <a:gd name="T25" fmla="*/ 258 h 529"/>
                    <a:gd name="T26" fmla="*/ 20 w 1419"/>
                    <a:gd name="T27" fmla="*/ 268 h 5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9"/>
                    <a:gd name="T43" fmla="*/ 0 h 529"/>
                    <a:gd name="T44" fmla="*/ 1419 w 1419"/>
                    <a:gd name="T45" fmla="*/ 529 h 5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9" h="529">
                      <a:moveTo>
                        <a:pt x="26" y="270"/>
                      </a:moveTo>
                      <a:cubicBezTo>
                        <a:pt x="34" y="265"/>
                        <a:pt x="0" y="243"/>
                        <a:pt x="76" y="238"/>
                      </a:cubicBezTo>
                      <a:cubicBezTo>
                        <a:pt x="152" y="233"/>
                        <a:pt x="395" y="244"/>
                        <a:pt x="482" y="240"/>
                      </a:cubicBezTo>
                      <a:cubicBezTo>
                        <a:pt x="569" y="236"/>
                        <a:pt x="545" y="249"/>
                        <a:pt x="600" y="214"/>
                      </a:cubicBezTo>
                      <a:cubicBezTo>
                        <a:pt x="655" y="179"/>
                        <a:pt x="690" y="60"/>
                        <a:pt x="810" y="32"/>
                      </a:cubicBezTo>
                      <a:cubicBezTo>
                        <a:pt x="922" y="0"/>
                        <a:pt x="1221" y="5"/>
                        <a:pt x="1318" y="44"/>
                      </a:cubicBezTo>
                      <a:cubicBezTo>
                        <a:pt x="1419" y="84"/>
                        <a:pt x="1419" y="196"/>
                        <a:pt x="1418" y="270"/>
                      </a:cubicBezTo>
                      <a:cubicBezTo>
                        <a:pt x="1417" y="344"/>
                        <a:pt x="1419" y="452"/>
                        <a:pt x="1314" y="490"/>
                      </a:cubicBezTo>
                      <a:cubicBezTo>
                        <a:pt x="1209" y="528"/>
                        <a:pt x="905" y="529"/>
                        <a:pt x="788" y="498"/>
                      </a:cubicBezTo>
                      <a:cubicBezTo>
                        <a:pt x="671" y="467"/>
                        <a:pt x="664" y="340"/>
                        <a:pt x="612" y="306"/>
                      </a:cubicBezTo>
                      <a:cubicBezTo>
                        <a:pt x="560" y="272"/>
                        <a:pt x="565" y="295"/>
                        <a:pt x="476" y="292"/>
                      </a:cubicBezTo>
                      <a:cubicBezTo>
                        <a:pt x="387" y="289"/>
                        <a:pt x="153" y="292"/>
                        <a:pt x="78" y="286"/>
                      </a:cubicBezTo>
                      <a:cubicBezTo>
                        <a:pt x="3" y="280"/>
                        <a:pt x="34" y="261"/>
                        <a:pt x="24" y="258"/>
                      </a:cubicBezTo>
                      <a:lnTo>
                        <a:pt x="20" y="268"/>
                      </a:lnTo>
                    </a:path>
                  </a:pathLst>
                </a:cu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208"/>
              <p:cNvGrpSpPr>
                <a:grpSpLocks noChangeAspect="1"/>
              </p:cNvGrpSpPr>
              <p:nvPr/>
            </p:nvGrpSpPr>
            <p:grpSpPr bwMode="auto">
              <a:xfrm flipH="1">
                <a:off x="1233" y="2724"/>
                <a:ext cx="88" cy="30"/>
                <a:chOff x="1296" y="1968"/>
                <a:chExt cx="1520" cy="530"/>
              </a:xfrm>
            </p:grpSpPr>
            <p:sp>
              <p:nvSpPr>
                <p:cNvPr id="16415" name="Freeform 209"/>
                <p:cNvSpPr>
                  <a:spLocks noChangeAspect="1"/>
                </p:cNvSpPr>
                <p:nvPr/>
              </p:nvSpPr>
              <p:spPr bwMode="auto">
                <a:xfrm>
                  <a:off x="1296" y="1975"/>
                  <a:ext cx="640" cy="523"/>
                </a:xfrm>
                <a:custGeom>
                  <a:avLst/>
                  <a:gdLst>
                    <a:gd name="T0" fmla="*/ 64 w 640"/>
                    <a:gd name="T1" fmla="*/ 0 h 523"/>
                    <a:gd name="T2" fmla="*/ 640 w 640"/>
                    <a:gd name="T3" fmla="*/ 0 h 523"/>
                    <a:gd name="T4" fmla="*/ 640 w 640"/>
                    <a:gd name="T5" fmla="*/ 176 h 523"/>
                    <a:gd name="T6" fmla="*/ 640 w 640"/>
                    <a:gd name="T7" fmla="*/ 224 h 523"/>
                    <a:gd name="T8" fmla="*/ 570 w 640"/>
                    <a:gd name="T9" fmla="*/ 224 h 523"/>
                    <a:gd name="T10" fmla="*/ 570 w 640"/>
                    <a:gd name="T11" fmla="*/ 144 h 523"/>
                    <a:gd name="T12" fmla="*/ 490 w 640"/>
                    <a:gd name="T13" fmla="*/ 144 h 523"/>
                    <a:gd name="T14" fmla="*/ 490 w 640"/>
                    <a:gd name="T15" fmla="*/ 224 h 523"/>
                    <a:gd name="T16" fmla="*/ 181 w 640"/>
                    <a:gd name="T17" fmla="*/ 224 h 523"/>
                    <a:gd name="T18" fmla="*/ 181 w 640"/>
                    <a:gd name="T19" fmla="*/ 144 h 523"/>
                    <a:gd name="T20" fmla="*/ 99 w 640"/>
                    <a:gd name="T21" fmla="*/ 143 h 523"/>
                    <a:gd name="T22" fmla="*/ 103 w 640"/>
                    <a:gd name="T23" fmla="*/ 361 h 523"/>
                    <a:gd name="T24" fmla="*/ 183 w 640"/>
                    <a:gd name="T25" fmla="*/ 361 h 523"/>
                    <a:gd name="T26" fmla="*/ 186 w 640"/>
                    <a:gd name="T27" fmla="*/ 288 h 523"/>
                    <a:gd name="T28" fmla="*/ 489 w 640"/>
                    <a:gd name="T29" fmla="*/ 289 h 523"/>
                    <a:gd name="T30" fmla="*/ 491 w 640"/>
                    <a:gd name="T31" fmla="*/ 373 h 523"/>
                    <a:gd name="T32" fmla="*/ 575 w 640"/>
                    <a:gd name="T33" fmla="*/ 371 h 523"/>
                    <a:gd name="T34" fmla="*/ 573 w 640"/>
                    <a:gd name="T35" fmla="*/ 293 h 523"/>
                    <a:gd name="T36" fmla="*/ 635 w 640"/>
                    <a:gd name="T37" fmla="*/ 293 h 523"/>
                    <a:gd name="T38" fmla="*/ 640 w 640"/>
                    <a:gd name="T39" fmla="*/ 523 h 523"/>
                    <a:gd name="T40" fmla="*/ 0 w 640"/>
                    <a:gd name="T41" fmla="*/ 523 h 523"/>
                    <a:gd name="T42" fmla="*/ 0 w 640"/>
                    <a:gd name="T43" fmla="*/ 0 h 523"/>
                    <a:gd name="T44" fmla="*/ 64 w 640"/>
                    <a:gd name="T45" fmla="*/ 0 h 5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0"/>
                    <a:gd name="T70" fmla="*/ 0 h 523"/>
                    <a:gd name="T71" fmla="*/ 640 w 640"/>
                    <a:gd name="T72" fmla="*/ 523 h 5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0" h="523">
                      <a:moveTo>
                        <a:pt x="64" y="0"/>
                      </a:moveTo>
                      <a:lnTo>
                        <a:pt x="640" y="0"/>
                      </a:lnTo>
                      <a:lnTo>
                        <a:pt x="640" y="176"/>
                      </a:lnTo>
                      <a:lnTo>
                        <a:pt x="640" y="224"/>
                      </a:lnTo>
                      <a:lnTo>
                        <a:pt x="570" y="224"/>
                      </a:lnTo>
                      <a:lnTo>
                        <a:pt x="570" y="144"/>
                      </a:lnTo>
                      <a:lnTo>
                        <a:pt x="490" y="144"/>
                      </a:lnTo>
                      <a:lnTo>
                        <a:pt x="490" y="224"/>
                      </a:lnTo>
                      <a:lnTo>
                        <a:pt x="181" y="224"/>
                      </a:lnTo>
                      <a:lnTo>
                        <a:pt x="181" y="144"/>
                      </a:lnTo>
                      <a:lnTo>
                        <a:pt x="99" y="143"/>
                      </a:lnTo>
                      <a:lnTo>
                        <a:pt x="103" y="361"/>
                      </a:lnTo>
                      <a:lnTo>
                        <a:pt x="183" y="361"/>
                      </a:lnTo>
                      <a:lnTo>
                        <a:pt x="186" y="288"/>
                      </a:lnTo>
                      <a:lnTo>
                        <a:pt x="489" y="289"/>
                      </a:lnTo>
                      <a:lnTo>
                        <a:pt x="491" y="373"/>
                      </a:lnTo>
                      <a:lnTo>
                        <a:pt x="575" y="371"/>
                      </a:lnTo>
                      <a:lnTo>
                        <a:pt x="573" y="293"/>
                      </a:lnTo>
                      <a:lnTo>
                        <a:pt x="635" y="293"/>
                      </a:lnTo>
                      <a:lnTo>
                        <a:pt x="640" y="523"/>
                      </a:lnTo>
                      <a:lnTo>
                        <a:pt x="0" y="523"/>
                      </a:lnTo>
                      <a:lnTo>
                        <a:pt x="0" y="0"/>
                      </a:lnTo>
                      <a:lnTo>
                        <a:pt x="64" y="0"/>
                      </a:lnTo>
                      <a:close/>
                    </a:path>
                  </a:pathLst>
                </a:cu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16416" name="Rectangle 210"/>
                <p:cNvSpPr>
                  <a:spLocks noChangeAspect="1" noChangeArrowheads="1"/>
                </p:cNvSpPr>
                <p:nvPr/>
              </p:nvSpPr>
              <p:spPr bwMode="auto">
                <a:xfrm>
                  <a:off x="1407" y="212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17" name="Rectangle 211"/>
                <p:cNvSpPr>
                  <a:spLocks noChangeAspect="1" noChangeArrowheads="1"/>
                </p:cNvSpPr>
                <p:nvPr/>
              </p:nvSpPr>
              <p:spPr bwMode="auto">
                <a:xfrm>
                  <a:off x="1409" y="226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18" name="Rectangle 212"/>
                <p:cNvSpPr>
                  <a:spLocks noChangeAspect="1" noChangeArrowheads="1"/>
                </p:cNvSpPr>
                <p:nvPr/>
              </p:nvSpPr>
              <p:spPr bwMode="auto">
                <a:xfrm>
                  <a:off x="1797" y="227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19" name="Rectangle 213"/>
                <p:cNvSpPr>
                  <a:spLocks noChangeAspect="1" noChangeArrowheads="1"/>
                </p:cNvSpPr>
                <p:nvPr/>
              </p:nvSpPr>
              <p:spPr bwMode="auto">
                <a:xfrm>
                  <a:off x="1795" y="2128"/>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20" name="Freeform 214"/>
                <p:cNvSpPr>
                  <a:spLocks noChangeAspect="1"/>
                </p:cNvSpPr>
                <p:nvPr/>
              </p:nvSpPr>
              <p:spPr bwMode="auto">
                <a:xfrm>
                  <a:off x="1397" y="1968"/>
                  <a:ext cx="1419" cy="529"/>
                </a:xfrm>
                <a:custGeom>
                  <a:avLst/>
                  <a:gdLst>
                    <a:gd name="T0" fmla="*/ 26 w 1419"/>
                    <a:gd name="T1" fmla="*/ 270 h 529"/>
                    <a:gd name="T2" fmla="*/ 76 w 1419"/>
                    <a:gd name="T3" fmla="*/ 238 h 529"/>
                    <a:gd name="T4" fmla="*/ 482 w 1419"/>
                    <a:gd name="T5" fmla="*/ 240 h 529"/>
                    <a:gd name="T6" fmla="*/ 600 w 1419"/>
                    <a:gd name="T7" fmla="*/ 214 h 529"/>
                    <a:gd name="T8" fmla="*/ 810 w 1419"/>
                    <a:gd name="T9" fmla="*/ 32 h 529"/>
                    <a:gd name="T10" fmla="*/ 1318 w 1419"/>
                    <a:gd name="T11" fmla="*/ 44 h 529"/>
                    <a:gd name="T12" fmla="*/ 1418 w 1419"/>
                    <a:gd name="T13" fmla="*/ 270 h 529"/>
                    <a:gd name="T14" fmla="*/ 1314 w 1419"/>
                    <a:gd name="T15" fmla="*/ 490 h 529"/>
                    <a:gd name="T16" fmla="*/ 788 w 1419"/>
                    <a:gd name="T17" fmla="*/ 498 h 529"/>
                    <a:gd name="T18" fmla="*/ 612 w 1419"/>
                    <a:gd name="T19" fmla="*/ 306 h 529"/>
                    <a:gd name="T20" fmla="*/ 476 w 1419"/>
                    <a:gd name="T21" fmla="*/ 292 h 529"/>
                    <a:gd name="T22" fmla="*/ 78 w 1419"/>
                    <a:gd name="T23" fmla="*/ 286 h 529"/>
                    <a:gd name="T24" fmla="*/ 24 w 1419"/>
                    <a:gd name="T25" fmla="*/ 258 h 529"/>
                    <a:gd name="T26" fmla="*/ 20 w 1419"/>
                    <a:gd name="T27" fmla="*/ 268 h 5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9"/>
                    <a:gd name="T43" fmla="*/ 0 h 529"/>
                    <a:gd name="T44" fmla="*/ 1419 w 1419"/>
                    <a:gd name="T45" fmla="*/ 529 h 5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9" h="529">
                      <a:moveTo>
                        <a:pt x="26" y="270"/>
                      </a:moveTo>
                      <a:cubicBezTo>
                        <a:pt x="34" y="265"/>
                        <a:pt x="0" y="243"/>
                        <a:pt x="76" y="238"/>
                      </a:cubicBezTo>
                      <a:cubicBezTo>
                        <a:pt x="152" y="233"/>
                        <a:pt x="395" y="244"/>
                        <a:pt x="482" y="240"/>
                      </a:cubicBezTo>
                      <a:cubicBezTo>
                        <a:pt x="569" y="236"/>
                        <a:pt x="545" y="249"/>
                        <a:pt x="600" y="214"/>
                      </a:cubicBezTo>
                      <a:cubicBezTo>
                        <a:pt x="655" y="179"/>
                        <a:pt x="690" y="60"/>
                        <a:pt x="810" y="32"/>
                      </a:cubicBezTo>
                      <a:cubicBezTo>
                        <a:pt x="922" y="0"/>
                        <a:pt x="1221" y="5"/>
                        <a:pt x="1318" y="44"/>
                      </a:cubicBezTo>
                      <a:cubicBezTo>
                        <a:pt x="1419" y="84"/>
                        <a:pt x="1419" y="196"/>
                        <a:pt x="1418" y="270"/>
                      </a:cubicBezTo>
                      <a:cubicBezTo>
                        <a:pt x="1417" y="344"/>
                        <a:pt x="1419" y="452"/>
                        <a:pt x="1314" y="490"/>
                      </a:cubicBezTo>
                      <a:cubicBezTo>
                        <a:pt x="1209" y="528"/>
                        <a:pt x="905" y="529"/>
                        <a:pt x="788" y="498"/>
                      </a:cubicBezTo>
                      <a:cubicBezTo>
                        <a:pt x="671" y="467"/>
                        <a:pt x="664" y="340"/>
                        <a:pt x="612" y="306"/>
                      </a:cubicBezTo>
                      <a:cubicBezTo>
                        <a:pt x="560" y="272"/>
                        <a:pt x="565" y="295"/>
                        <a:pt x="476" y="292"/>
                      </a:cubicBezTo>
                      <a:cubicBezTo>
                        <a:pt x="387" y="289"/>
                        <a:pt x="153" y="292"/>
                        <a:pt x="78" y="286"/>
                      </a:cubicBezTo>
                      <a:cubicBezTo>
                        <a:pt x="3" y="280"/>
                        <a:pt x="34" y="261"/>
                        <a:pt x="24" y="258"/>
                      </a:cubicBezTo>
                      <a:lnTo>
                        <a:pt x="20" y="268"/>
                      </a:lnTo>
                    </a:path>
                  </a:pathLst>
                </a:custGeom>
                <a:noFill/>
                <a:ln w="12700">
                  <a:solidFill>
                    <a:schemeClr val="tx1"/>
                  </a:solidFill>
                  <a:round/>
                  <a:headEnd/>
                  <a:tailEnd/>
                </a:ln>
              </p:spPr>
              <p:txBody>
                <a:bodyPr wrap="none" anchor="ctr">
                  <a:prstTxWarp prst="textNoShape">
                    <a:avLst/>
                  </a:prstTxWarp>
                </a:bodyPr>
                <a:lstStyle/>
                <a:p>
                  <a:endParaRPr lang="en-US"/>
                </a:p>
              </p:txBody>
            </p:sp>
          </p:grpSp>
          <p:grpSp>
            <p:nvGrpSpPr>
              <p:cNvPr id="10" name="Group 215"/>
              <p:cNvGrpSpPr>
                <a:grpSpLocks noChangeAspect="1"/>
              </p:cNvGrpSpPr>
              <p:nvPr/>
            </p:nvGrpSpPr>
            <p:grpSpPr bwMode="auto">
              <a:xfrm flipH="1">
                <a:off x="1232" y="2869"/>
                <a:ext cx="87" cy="31"/>
                <a:chOff x="1296" y="1968"/>
                <a:chExt cx="1520" cy="530"/>
              </a:xfrm>
            </p:grpSpPr>
            <p:sp>
              <p:nvSpPr>
                <p:cNvPr id="16409" name="Freeform 216"/>
                <p:cNvSpPr>
                  <a:spLocks noChangeAspect="1"/>
                </p:cNvSpPr>
                <p:nvPr/>
              </p:nvSpPr>
              <p:spPr bwMode="auto">
                <a:xfrm>
                  <a:off x="1296" y="1975"/>
                  <a:ext cx="640" cy="523"/>
                </a:xfrm>
                <a:custGeom>
                  <a:avLst/>
                  <a:gdLst>
                    <a:gd name="T0" fmla="*/ 64 w 640"/>
                    <a:gd name="T1" fmla="*/ 0 h 523"/>
                    <a:gd name="T2" fmla="*/ 640 w 640"/>
                    <a:gd name="T3" fmla="*/ 0 h 523"/>
                    <a:gd name="T4" fmla="*/ 640 w 640"/>
                    <a:gd name="T5" fmla="*/ 176 h 523"/>
                    <a:gd name="T6" fmla="*/ 640 w 640"/>
                    <a:gd name="T7" fmla="*/ 224 h 523"/>
                    <a:gd name="T8" fmla="*/ 570 w 640"/>
                    <a:gd name="T9" fmla="*/ 224 h 523"/>
                    <a:gd name="T10" fmla="*/ 570 w 640"/>
                    <a:gd name="T11" fmla="*/ 144 h 523"/>
                    <a:gd name="T12" fmla="*/ 490 w 640"/>
                    <a:gd name="T13" fmla="*/ 144 h 523"/>
                    <a:gd name="T14" fmla="*/ 490 w 640"/>
                    <a:gd name="T15" fmla="*/ 224 h 523"/>
                    <a:gd name="T16" fmla="*/ 181 w 640"/>
                    <a:gd name="T17" fmla="*/ 224 h 523"/>
                    <a:gd name="T18" fmla="*/ 181 w 640"/>
                    <a:gd name="T19" fmla="*/ 144 h 523"/>
                    <a:gd name="T20" fmla="*/ 99 w 640"/>
                    <a:gd name="T21" fmla="*/ 143 h 523"/>
                    <a:gd name="T22" fmla="*/ 103 w 640"/>
                    <a:gd name="T23" fmla="*/ 361 h 523"/>
                    <a:gd name="T24" fmla="*/ 183 w 640"/>
                    <a:gd name="T25" fmla="*/ 361 h 523"/>
                    <a:gd name="T26" fmla="*/ 186 w 640"/>
                    <a:gd name="T27" fmla="*/ 288 h 523"/>
                    <a:gd name="T28" fmla="*/ 489 w 640"/>
                    <a:gd name="T29" fmla="*/ 289 h 523"/>
                    <a:gd name="T30" fmla="*/ 491 w 640"/>
                    <a:gd name="T31" fmla="*/ 373 h 523"/>
                    <a:gd name="T32" fmla="*/ 575 w 640"/>
                    <a:gd name="T33" fmla="*/ 371 h 523"/>
                    <a:gd name="T34" fmla="*/ 573 w 640"/>
                    <a:gd name="T35" fmla="*/ 293 h 523"/>
                    <a:gd name="T36" fmla="*/ 635 w 640"/>
                    <a:gd name="T37" fmla="*/ 293 h 523"/>
                    <a:gd name="T38" fmla="*/ 640 w 640"/>
                    <a:gd name="T39" fmla="*/ 523 h 523"/>
                    <a:gd name="T40" fmla="*/ 0 w 640"/>
                    <a:gd name="T41" fmla="*/ 523 h 523"/>
                    <a:gd name="T42" fmla="*/ 0 w 640"/>
                    <a:gd name="T43" fmla="*/ 0 h 523"/>
                    <a:gd name="T44" fmla="*/ 64 w 640"/>
                    <a:gd name="T45" fmla="*/ 0 h 5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0"/>
                    <a:gd name="T70" fmla="*/ 0 h 523"/>
                    <a:gd name="T71" fmla="*/ 640 w 640"/>
                    <a:gd name="T72" fmla="*/ 523 h 5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0" h="523">
                      <a:moveTo>
                        <a:pt x="64" y="0"/>
                      </a:moveTo>
                      <a:lnTo>
                        <a:pt x="640" y="0"/>
                      </a:lnTo>
                      <a:lnTo>
                        <a:pt x="640" y="176"/>
                      </a:lnTo>
                      <a:lnTo>
                        <a:pt x="640" y="224"/>
                      </a:lnTo>
                      <a:lnTo>
                        <a:pt x="570" y="224"/>
                      </a:lnTo>
                      <a:lnTo>
                        <a:pt x="570" y="144"/>
                      </a:lnTo>
                      <a:lnTo>
                        <a:pt x="490" y="144"/>
                      </a:lnTo>
                      <a:lnTo>
                        <a:pt x="490" y="224"/>
                      </a:lnTo>
                      <a:lnTo>
                        <a:pt x="181" y="224"/>
                      </a:lnTo>
                      <a:lnTo>
                        <a:pt x="181" y="144"/>
                      </a:lnTo>
                      <a:lnTo>
                        <a:pt x="99" y="143"/>
                      </a:lnTo>
                      <a:lnTo>
                        <a:pt x="103" y="361"/>
                      </a:lnTo>
                      <a:lnTo>
                        <a:pt x="183" y="361"/>
                      </a:lnTo>
                      <a:lnTo>
                        <a:pt x="186" y="288"/>
                      </a:lnTo>
                      <a:lnTo>
                        <a:pt x="489" y="289"/>
                      </a:lnTo>
                      <a:lnTo>
                        <a:pt x="491" y="373"/>
                      </a:lnTo>
                      <a:lnTo>
                        <a:pt x="575" y="371"/>
                      </a:lnTo>
                      <a:lnTo>
                        <a:pt x="573" y="293"/>
                      </a:lnTo>
                      <a:lnTo>
                        <a:pt x="635" y="293"/>
                      </a:lnTo>
                      <a:lnTo>
                        <a:pt x="640" y="523"/>
                      </a:lnTo>
                      <a:lnTo>
                        <a:pt x="0" y="523"/>
                      </a:lnTo>
                      <a:lnTo>
                        <a:pt x="0" y="0"/>
                      </a:lnTo>
                      <a:lnTo>
                        <a:pt x="64" y="0"/>
                      </a:lnTo>
                      <a:close/>
                    </a:path>
                  </a:pathLst>
                </a:cu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16410" name="Rectangle 217"/>
                <p:cNvSpPr>
                  <a:spLocks noChangeAspect="1" noChangeArrowheads="1"/>
                </p:cNvSpPr>
                <p:nvPr/>
              </p:nvSpPr>
              <p:spPr bwMode="auto">
                <a:xfrm>
                  <a:off x="1407" y="212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11" name="Rectangle 218"/>
                <p:cNvSpPr>
                  <a:spLocks noChangeAspect="1" noChangeArrowheads="1"/>
                </p:cNvSpPr>
                <p:nvPr/>
              </p:nvSpPr>
              <p:spPr bwMode="auto">
                <a:xfrm>
                  <a:off x="1409" y="226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12" name="Rectangle 219"/>
                <p:cNvSpPr>
                  <a:spLocks noChangeAspect="1" noChangeArrowheads="1"/>
                </p:cNvSpPr>
                <p:nvPr/>
              </p:nvSpPr>
              <p:spPr bwMode="auto">
                <a:xfrm>
                  <a:off x="1797" y="227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13" name="Rectangle 220"/>
                <p:cNvSpPr>
                  <a:spLocks noChangeAspect="1" noChangeArrowheads="1"/>
                </p:cNvSpPr>
                <p:nvPr/>
              </p:nvSpPr>
              <p:spPr bwMode="auto">
                <a:xfrm>
                  <a:off x="1795" y="2128"/>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14" name="Freeform 221"/>
                <p:cNvSpPr>
                  <a:spLocks noChangeAspect="1"/>
                </p:cNvSpPr>
                <p:nvPr/>
              </p:nvSpPr>
              <p:spPr bwMode="auto">
                <a:xfrm>
                  <a:off x="1397" y="1968"/>
                  <a:ext cx="1419" cy="529"/>
                </a:xfrm>
                <a:custGeom>
                  <a:avLst/>
                  <a:gdLst>
                    <a:gd name="T0" fmla="*/ 26 w 1419"/>
                    <a:gd name="T1" fmla="*/ 270 h 529"/>
                    <a:gd name="T2" fmla="*/ 76 w 1419"/>
                    <a:gd name="T3" fmla="*/ 238 h 529"/>
                    <a:gd name="T4" fmla="*/ 482 w 1419"/>
                    <a:gd name="T5" fmla="*/ 240 h 529"/>
                    <a:gd name="T6" fmla="*/ 600 w 1419"/>
                    <a:gd name="T7" fmla="*/ 214 h 529"/>
                    <a:gd name="T8" fmla="*/ 810 w 1419"/>
                    <a:gd name="T9" fmla="*/ 32 h 529"/>
                    <a:gd name="T10" fmla="*/ 1318 w 1419"/>
                    <a:gd name="T11" fmla="*/ 44 h 529"/>
                    <a:gd name="T12" fmla="*/ 1418 w 1419"/>
                    <a:gd name="T13" fmla="*/ 270 h 529"/>
                    <a:gd name="T14" fmla="*/ 1314 w 1419"/>
                    <a:gd name="T15" fmla="*/ 490 h 529"/>
                    <a:gd name="T16" fmla="*/ 788 w 1419"/>
                    <a:gd name="T17" fmla="*/ 498 h 529"/>
                    <a:gd name="T18" fmla="*/ 612 w 1419"/>
                    <a:gd name="T19" fmla="*/ 306 h 529"/>
                    <a:gd name="T20" fmla="*/ 476 w 1419"/>
                    <a:gd name="T21" fmla="*/ 292 h 529"/>
                    <a:gd name="T22" fmla="*/ 78 w 1419"/>
                    <a:gd name="T23" fmla="*/ 286 h 529"/>
                    <a:gd name="T24" fmla="*/ 24 w 1419"/>
                    <a:gd name="T25" fmla="*/ 258 h 529"/>
                    <a:gd name="T26" fmla="*/ 20 w 1419"/>
                    <a:gd name="T27" fmla="*/ 268 h 5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9"/>
                    <a:gd name="T43" fmla="*/ 0 h 529"/>
                    <a:gd name="T44" fmla="*/ 1419 w 1419"/>
                    <a:gd name="T45" fmla="*/ 529 h 5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9" h="529">
                      <a:moveTo>
                        <a:pt x="26" y="270"/>
                      </a:moveTo>
                      <a:cubicBezTo>
                        <a:pt x="34" y="265"/>
                        <a:pt x="0" y="243"/>
                        <a:pt x="76" y="238"/>
                      </a:cubicBezTo>
                      <a:cubicBezTo>
                        <a:pt x="152" y="233"/>
                        <a:pt x="395" y="244"/>
                        <a:pt x="482" y="240"/>
                      </a:cubicBezTo>
                      <a:cubicBezTo>
                        <a:pt x="569" y="236"/>
                        <a:pt x="545" y="249"/>
                        <a:pt x="600" y="214"/>
                      </a:cubicBezTo>
                      <a:cubicBezTo>
                        <a:pt x="655" y="179"/>
                        <a:pt x="690" y="60"/>
                        <a:pt x="810" y="32"/>
                      </a:cubicBezTo>
                      <a:cubicBezTo>
                        <a:pt x="922" y="0"/>
                        <a:pt x="1221" y="5"/>
                        <a:pt x="1318" y="44"/>
                      </a:cubicBezTo>
                      <a:cubicBezTo>
                        <a:pt x="1419" y="84"/>
                        <a:pt x="1419" y="196"/>
                        <a:pt x="1418" y="270"/>
                      </a:cubicBezTo>
                      <a:cubicBezTo>
                        <a:pt x="1417" y="344"/>
                        <a:pt x="1419" y="452"/>
                        <a:pt x="1314" y="490"/>
                      </a:cubicBezTo>
                      <a:cubicBezTo>
                        <a:pt x="1209" y="528"/>
                        <a:pt x="905" y="529"/>
                        <a:pt x="788" y="498"/>
                      </a:cubicBezTo>
                      <a:cubicBezTo>
                        <a:pt x="671" y="467"/>
                        <a:pt x="664" y="340"/>
                        <a:pt x="612" y="306"/>
                      </a:cubicBezTo>
                      <a:cubicBezTo>
                        <a:pt x="560" y="272"/>
                        <a:pt x="565" y="295"/>
                        <a:pt x="476" y="292"/>
                      </a:cubicBezTo>
                      <a:cubicBezTo>
                        <a:pt x="387" y="289"/>
                        <a:pt x="153" y="292"/>
                        <a:pt x="78" y="286"/>
                      </a:cubicBezTo>
                      <a:cubicBezTo>
                        <a:pt x="3" y="280"/>
                        <a:pt x="34" y="261"/>
                        <a:pt x="24" y="258"/>
                      </a:cubicBezTo>
                      <a:lnTo>
                        <a:pt x="20" y="268"/>
                      </a:lnTo>
                    </a:path>
                  </a:pathLst>
                </a:custGeom>
                <a:noFill/>
                <a:ln w="12700">
                  <a:solidFill>
                    <a:schemeClr val="tx1"/>
                  </a:solidFill>
                  <a:round/>
                  <a:headEnd/>
                  <a:tailEnd/>
                </a:ln>
              </p:spPr>
              <p:txBody>
                <a:bodyPr wrap="none" anchor="ctr">
                  <a:prstTxWarp prst="textNoShape">
                    <a:avLst/>
                  </a:prstTxWarp>
                </a:bodyPr>
                <a:lstStyle/>
                <a:p>
                  <a:endParaRPr lang="en-US"/>
                </a:p>
              </p:txBody>
            </p:sp>
          </p:grpSp>
          <p:grpSp>
            <p:nvGrpSpPr>
              <p:cNvPr id="11" name="Group 222"/>
              <p:cNvGrpSpPr>
                <a:grpSpLocks noChangeAspect="1"/>
              </p:cNvGrpSpPr>
              <p:nvPr/>
            </p:nvGrpSpPr>
            <p:grpSpPr bwMode="auto">
              <a:xfrm flipH="1">
                <a:off x="1232" y="2905"/>
                <a:ext cx="87" cy="30"/>
                <a:chOff x="1296" y="1968"/>
                <a:chExt cx="1520" cy="530"/>
              </a:xfrm>
            </p:grpSpPr>
            <p:sp>
              <p:nvSpPr>
                <p:cNvPr id="16403" name="Freeform 223"/>
                <p:cNvSpPr>
                  <a:spLocks noChangeAspect="1"/>
                </p:cNvSpPr>
                <p:nvPr/>
              </p:nvSpPr>
              <p:spPr bwMode="auto">
                <a:xfrm>
                  <a:off x="1296" y="1975"/>
                  <a:ext cx="640" cy="523"/>
                </a:xfrm>
                <a:custGeom>
                  <a:avLst/>
                  <a:gdLst>
                    <a:gd name="T0" fmla="*/ 64 w 640"/>
                    <a:gd name="T1" fmla="*/ 0 h 523"/>
                    <a:gd name="T2" fmla="*/ 640 w 640"/>
                    <a:gd name="T3" fmla="*/ 0 h 523"/>
                    <a:gd name="T4" fmla="*/ 640 w 640"/>
                    <a:gd name="T5" fmla="*/ 176 h 523"/>
                    <a:gd name="T6" fmla="*/ 640 w 640"/>
                    <a:gd name="T7" fmla="*/ 224 h 523"/>
                    <a:gd name="T8" fmla="*/ 570 w 640"/>
                    <a:gd name="T9" fmla="*/ 224 h 523"/>
                    <a:gd name="T10" fmla="*/ 570 w 640"/>
                    <a:gd name="T11" fmla="*/ 144 h 523"/>
                    <a:gd name="T12" fmla="*/ 490 w 640"/>
                    <a:gd name="T13" fmla="*/ 144 h 523"/>
                    <a:gd name="T14" fmla="*/ 490 w 640"/>
                    <a:gd name="T15" fmla="*/ 224 h 523"/>
                    <a:gd name="T16" fmla="*/ 181 w 640"/>
                    <a:gd name="T17" fmla="*/ 224 h 523"/>
                    <a:gd name="T18" fmla="*/ 181 w 640"/>
                    <a:gd name="T19" fmla="*/ 144 h 523"/>
                    <a:gd name="T20" fmla="*/ 99 w 640"/>
                    <a:gd name="T21" fmla="*/ 143 h 523"/>
                    <a:gd name="T22" fmla="*/ 103 w 640"/>
                    <a:gd name="T23" fmla="*/ 361 h 523"/>
                    <a:gd name="T24" fmla="*/ 183 w 640"/>
                    <a:gd name="T25" fmla="*/ 361 h 523"/>
                    <a:gd name="T26" fmla="*/ 186 w 640"/>
                    <a:gd name="T27" fmla="*/ 288 h 523"/>
                    <a:gd name="T28" fmla="*/ 489 w 640"/>
                    <a:gd name="T29" fmla="*/ 289 h 523"/>
                    <a:gd name="T30" fmla="*/ 491 w 640"/>
                    <a:gd name="T31" fmla="*/ 373 h 523"/>
                    <a:gd name="T32" fmla="*/ 575 w 640"/>
                    <a:gd name="T33" fmla="*/ 371 h 523"/>
                    <a:gd name="T34" fmla="*/ 573 w 640"/>
                    <a:gd name="T35" fmla="*/ 293 h 523"/>
                    <a:gd name="T36" fmla="*/ 635 w 640"/>
                    <a:gd name="T37" fmla="*/ 293 h 523"/>
                    <a:gd name="T38" fmla="*/ 640 w 640"/>
                    <a:gd name="T39" fmla="*/ 523 h 523"/>
                    <a:gd name="T40" fmla="*/ 0 w 640"/>
                    <a:gd name="T41" fmla="*/ 523 h 523"/>
                    <a:gd name="T42" fmla="*/ 0 w 640"/>
                    <a:gd name="T43" fmla="*/ 0 h 523"/>
                    <a:gd name="T44" fmla="*/ 64 w 640"/>
                    <a:gd name="T45" fmla="*/ 0 h 5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0"/>
                    <a:gd name="T70" fmla="*/ 0 h 523"/>
                    <a:gd name="T71" fmla="*/ 640 w 640"/>
                    <a:gd name="T72" fmla="*/ 523 h 5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0" h="523">
                      <a:moveTo>
                        <a:pt x="64" y="0"/>
                      </a:moveTo>
                      <a:lnTo>
                        <a:pt x="640" y="0"/>
                      </a:lnTo>
                      <a:lnTo>
                        <a:pt x="640" y="176"/>
                      </a:lnTo>
                      <a:lnTo>
                        <a:pt x="640" y="224"/>
                      </a:lnTo>
                      <a:lnTo>
                        <a:pt x="570" y="224"/>
                      </a:lnTo>
                      <a:lnTo>
                        <a:pt x="570" y="144"/>
                      </a:lnTo>
                      <a:lnTo>
                        <a:pt x="490" y="144"/>
                      </a:lnTo>
                      <a:lnTo>
                        <a:pt x="490" y="224"/>
                      </a:lnTo>
                      <a:lnTo>
                        <a:pt x="181" y="224"/>
                      </a:lnTo>
                      <a:lnTo>
                        <a:pt x="181" y="144"/>
                      </a:lnTo>
                      <a:lnTo>
                        <a:pt x="99" y="143"/>
                      </a:lnTo>
                      <a:lnTo>
                        <a:pt x="103" y="361"/>
                      </a:lnTo>
                      <a:lnTo>
                        <a:pt x="183" y="361"/>
                      </a:lnTo>
                      <a:lnTo>
                        <a:pt x="186" y="288"/>
                      </a:lnTo>
                      <a:lnTo>
                        <a:pt x="489" y="289"/>
                      </a:lnTo>
                      <a:lnTo>
                        <a:pt x="491" y="373"/>
                      </a:lnTo>
                      <a:lnTo>
                        <a:pt x="575" y="371"/>
                      </a:lnTo>
                      <a:lnTo>
                        <a:pt x="573" y="293"/>
                      </a:lnTo>
                      <a:lnTo>
                        <a:pt x="635" y="293"/>
                      </a:lnTo>
                      <a:lnTo>
                        <a:pt x="640" y="523"/>
                      </a:lnTo>
                      <a:lnTo>
                        <a:pt x="0" y="523"/>
                      </a:lnTo>
                      <a:lnTo>
                        <a:pt x="0" y="0"/>
                      </a:lnTo>
                      <a:lnTo>
                        <a:pt x="64" y="0"/>
                      </a:lnTo>
                      <a:close/>
                    </a:path>
                  </a:pathLst>
                </a:custGeom>
                <a:solidFill>
                  <a:schemeClr val="hlink"/>
                </a:solidFill>
                <a:ln w="12700">
                  <a:solidFill>
                    <a:schemeClr val="tx1"/>
                  </a:solidFill>
                  <a:round/>
                  <a:headEnd/>
                  <a:tailEnd/>
                </a:ln>
              </p:spPr>
              <p:txBody>
                <a:bodyPr wrap="none" anchor="ctr">
                  <a:prstTxWarp prst="textNoShape">
                    <a:avLst/>
                  </a:prstTxWarp>
                </a:bodyPr>
                <a:lstStyle/>
                <a:p>
                  <a:endParaRPr lang="en-US"/>
                </a:p>
              </p:txBody>
            </p:sp>
            <p:sp>
              <p:nvSpPr>
                <p:cNvPr id="16404" name="Rectangle 224"/>
                <p:cNvSpPr>
                  <a:spLocks noChangeAspect="1" noChangeArrowheads="1"/>
                </p:cNvSpPr>
                <p:nvPr/>
              </p:nvSpPr>
              <p:spPr bwMode="auto">
                <a:xfrm>
                  <a:off x="1407" y="212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05" name="Rectangle 225"/>
                <p:cNvSpPr>
                  <a:spLocks noChangeAspect="1" noChangeArrowheads="1"/>
                </p:cNvSpPr>
                <p:nvPr/>
              </p:nvSpPr>
              <p:spPr bwMode="auto">
                <a:xfrm>
                  <a:off x="1409" y="226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06" name="Rectangle 226"/>
                <p:cNvSpPr>
                  <a:spLocks noChangeAspect="1" noChangeArrowheads="1"/>
                </p:cNvSpPr>
                <p:nvPr/>
              </p:nvSpPr>
              <p:spPr bwMode="auto">
                <a:xfrm>
                  <a:off x="1797" y="2276"/>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07" name="Rectangle 227"/>
                <p:cNvSpPr>
                  <a:spLocks noChangeAspect="1" noChangeArrowheads="1"/>
                </p:cNvSpPr>
                <p:nvPr/>
              </p:nvSpPr>
              <p:spPr bwMode="auto">
                <a:xfrm>
                  <a:off x="1795" y="2128"/>
                  <a:ext cx="62" cy="62"/>
                </a:xfrm>
                <a:prstGeom prst="rect">
                  <a:avLst/>
                </a:prstGeom>
                <a:solidFill>
                  <a:srgbClr val="FF0000"/>
                </a:solidFill>
                <a:ln w="12700">
                  <a:solidFill>
                    <a:srgbClr val="FF0000"/>
                  </a:solidFill>
                  <a:miter lim="800000"/>
                  <a:headEnd/>
                  <a:tailEnd/>
                </a:ln>
              </p:spPr>
              <p:txBody>
                <a:bodyPr wrap="none" anchor="ctr">
                  <a:prstTxWarp prst="textNoShape">
                    <a:avLst/>
                  </a:prstTxWarp>
                </a:bodyPr>
                <a:lstStyle/>
                <a:p>
                  <a:endParaRPr lang="en-US"/>
                </a:p>
              </p:txBody>
            </p:sp>
            <p:sp>
              <p:nvSpPr>
                <p:cNvPr id="16408" name="Freeform 228"/>
                <p:cNvSpPr>
                  <a:spLocks noChangeAspect="1"/>
                </p:cNvSpPr>
                <p:nvPr/>
              </p:nvSpPr>
              <p:spPr bwMode="auto">
                <a:xfrm>
                  <a:off x="1397" y="1968"/>
                  <a:ext cx="1419" cy="529"/>
                </a:xfrm>
                <a:custGeom>
                  <a:avLst/>
                  <a:gdLst>
                    <a:gd name="T0" fmla="*/ 26 w 1419"/>
                    <a:gd name="T1" fmla="*/ 270 h 529"/>
                    <a:gd name="T2" fmla="*/ 76 w 1419"/>
                    <a:gd name="T3" fmla="*/ 238 h 529"/>
                    <a:gd name="T4" fmla="*/ 482 w 1419"/>
                    <a:gd name="T5" fmla="*/ 240 h 529"/>
                    <a:gd name="T6" fmla="*/ 600 w 1419"/>
                    <a:gd name="T7" fmla="*/ 214 h 529"/>
                    <a:gd name="T8" fmla="*/ 810 w 1419"/>
                    <a:gd name="T9" fmla="*/ 32 h 529"/>
                    <a:gd name="T10" fmla="*/ 1318 w 1419"/>
                    <a:gd name="T11" fmla="*/ 44 h 529"/>
                    <a:gd name="T12" fmla="*/ 1418 w 1419"/>
                    <a:gd name="T13" fmla="*/ 270 h 529"/>
                    <a:gd name="T14" fmla="*/ 1314 w 1419"/>
                    <a:gd name="T15" fmla="*/ 490 h 529"/>
                    <a:gd name="T16" fmla="*/ 788 w 1419"/>
                    <a:gd name="T17" fmla="*/ 498 h 529"/>
                    <a:gd name="T18" fmla="*/ 612 w 1419"/>
                    <a:gd name="T19" fmla="*/ 306 h 529"/>
                    <a:gd name="T20" fmla="*/ 476 w 1419"/>
                    <a:gd name="T21" fmla="*/ 292 h 529"/>
                    <a:gd name="T22" fmla="*/ 78 w 1419"/>
                    <a:gd name="T23" fmla="*/ 286 h 529"/>
                    <a:gd name="T24" fmla="*/ 24 w 1419"/>
                    <a:gd name="T25" fmla="*/ 258 h 529"/>
                    <a:gd name="T26" fmla="*/ 20 w 1419"/>
                    <a:gd name="T27" fmla="*/ 268 h 5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9"/>
                    <a:gd name="T43" fmla="*/ 0 h 529"/>
                    <a:gd name="T44" fmla="*/ 1419 w 1419"/>
                    <a:gd name="T45" fmla="*/ 529 h 5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9" h="529">
                      <a:moveTo>
                        <a:pt x="26" y="270"/>
                      </a:moveTo>
                      <a:cubicBezTo>
                        <a:pt x="34" y="265"/>
                        <a:pt x="0" y="243"/>
                        <a:pt x="76" y="238"/>
                      </a:cubicBezTo>
                      <a:cubicBezTo>
                        <a:pt x="152" y="233"/>
                        <a:pt x="395" y="244"/>
                        <a:pt x="482" y="240"/>
                      </a:cubicBezTo>
                      <a:cubicBezTo>
                        <a:pt x="569" y="236"/>
                        <a:pt x="545" y="249"/>
                        <a:pt x="600" y="214"/>
                      </a:cubicBezTo>
                      <a:cubicBezTo>
                        <a:pt x="655" y="179"/>
                        <a:pt x="690" y="60"/>
                        <a:pt x="810" y="32"/>
                      </a:cubicBezTo>
                      <a:cubicBezTo>
                        <a:pt x="922" y="0"/>
                        <a:pt x="1221" y="5"/>
                        <a:pt x="1318" y="44"/>
                      </a:cubicBezTo>
                      <a:cubicBezTo>
                        <a:pt x="1419" y="84"/>
                        <a:pt x="1419" y="196"/>
                        <a:pt x="1418" y="270"/>
                      </a:cubicBezTo>
                      <a:cubicBezTo>
                        <a:pt x="1417" y="344"/>
                        <a:pt x="1419" y="452"/>
                        <a:pt x="1314" y="490"/>
                      </a:cubicBezTo>
                      <a:cubicBezTo>
                        <a:pt x="1209" y="528"/>
                        <a:pt x="905" y="529"/>
                        <a:pt x="788" y="498"/>
                      </a:cubicBezTo>
                      <a:cubicBezTo>
                        <a:pt x="671" y="467"/>
                        <a:pt x="664" y="340"/>
                        <a:pt x="612" y="306"/>
                      </a:cubicBezTo>
                      <a:cubicBezTo>
                        <a:pt x="560" y="272"/>
                        <a:pt x="565" y="295"/>
                        <a:pt x="476" y="292"/>
                      </a:cubicBezTo>
                      <a:cubicBezTo>
                        <a:pt x="387" y="289"/>
                        <a:pt x="153" y="292"/>
                        <a:pt x="78" y="286"/>
                      </a:cubicBezTo>
                      <a:cubicBezTo>
                        <a:pt x="3" y="280"/>
                        <a:pt x="34" y="261"/>
                        <a:pt x="24" y="258"/>
                      </a:cubicBezTo>
                      <a:lnTo>
                        <a:pt x="20" y="268"/>
                      </a:lnTo>
                    </a:path>
                  </a:pathLst>
                </a:custGeom>
                <a:noFill/>
                <a:ln w="12700">
                  <a:solidFill>
                    <a:schemeClr val="tx1"/>
                  </a:solidFill>
                  <a:round/>
                  <a:headEnd/>
                  <a:tailEnd/>
                </a:ln>
              </p:spPr>
              <p:txBody>
                <a:bodyPr wrap="none" anchor="ctr">
                  <a:prstTxWarp prst="textNoShape">
                    <a:avLst/>
                  </a:prstTxWarp>
                </a:bodyPr>
                <a:lstStyle/>
                <a:p>
                  <a:endParaRPr lang="en-US"/>
                </a:p>
              </p:txBody>
            </p:sp>
          </p:grpSp>
          <p:sp>
            <p:nvSpPr>
              <p:cNvPr id="16401" name="Freeform 229"/>
              <p:cNvSpPr>
                <a:spLocks noChangeAspect="1"/>
              </p:cNvSpPr>
              <p:nvPr/>
            </p:nvSpPr>
            <p:spPr bwMode="auto">
              <a:xfrm>
                <a:off x="1291" y="2691"/>
                <a:ext cx="85" cy="265"/>
              </a:xfrm>
              <a:custGeom>
                <a:avLst/>
                <a:gdLst>
                  <a:gd name="T0" fmla="*/ 13 w 139"/>
                  <a:gd name="T1" fmla="*/ 265 h 437"/>
                  <a:gd name="T2" fmla="*/ 85 w 139"/>
                  <a:gd name="T3" fmla="*/ 197 h 437"/>
                  <a:gd name="T4" fmla="*/ 85 w 139"/>
                  <a:gd name="T5" fmla="*/ 75 h 437"/>
                  <a:gd name="T6" fmla="*/ 0 w 139"/>
                  <a:gd name="T7" fmla="*/ 0 h 437"/>
                  <a:gd name="T8" fmla="*/ 0 60000 65536"/>
                  <a:gd name="T9" fmla="*/ 0 60000 65536"/>
                  <a:gd name="T10" fmla="*/ 0 60000 65536"/>
                  <a:gd name="T11" fmla="*/ 0 60000 65536"/>
                  <a:gd name="T12" fmla="*/ 0 w 139"/>
                  <a:gd name="T13" fmla="*/ 0 h 437"/>
                  <a:gd name="T14" fmla="*/ 139 w 139"/>
                  <a:gd name="T15" fmla="*/ 437 h 437"/>
                </a:gdLst>
                <a:ahLst/>
                <a:cxnLst>
                  <a:cxn ang="T8">
                    <a:pos x="T0" y="T1"/>
                  </a:cxn>
                  <a:cxn ang="T9">
                    <a:pos x="T2" y="T3"/>
                  </a:cxn>
                  <a:cxn ang="T10">
                    <a:pos x="T4" y="T5"/>
                  </a:cxn>
                  <a:cxn ang="T11">
                    <a:pos x="T6" y="T7"/>
                  </a:cxn>
                </a:cxnLst>
                <a:rect l="T12" t="T13" r="T14" b="T15"/>
                <a:pathLst>
                  <a:path w="139" h="437">
                    <a:moveTo>
                      <a:pt x="21" y="437"/>
                    </a:moveTo>
                    <a:lnTo>
                      <a:pt x="139" y="325"/>
                    </a:lnTo>
                    <a:lnTo>
                      <a:pt x="139" y="123"/>
                    </a:lnTo>
                    <a:lnTo>
                      <a:pt x="0" y="0"/>
                    </a:lnTo>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16402" name="AutoShape 230"/>
              <p:cNvSpPr>
                <a:spLocks noChangeAspect="1" noChangeArrowheads="1"/>
              </p:cNvSpPr>
              <p:nvPr/>
            </p:nvSpPr>
            <p:spPr bwMode="auto">
              <a:xfrm>
                <a:off x="1227" y="2721"/>
                <a:ext cx="50" cy="214"/>
              </a:xfrm>
              <a:prstGeom prst="roundRect">
                <a:avLst>
                  <a:gd name="adj" fmla="val 16667"/>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grpSp>
      </p:grpSp>
      <p:sp>
        <p:nvSpPr>
          <p:cNvPr id="16392" name="Freeform 231"/>
          <p:cNvSpPr>
            <a:spLocks/>
          </p:cNvSpPr>
          <p:nvPr/>
        </p:nvSpPr>
        <p:spPr bwMode="auto">
          <a:xfrm>
            <a:off x="6870700" y="4889500"/>
            <a:ext cx="88900" cy="736600"/>
          </a:xfrm>
          <a:custGeom>
            <a:avLst/>
            <a:gdLst>
              <a:gd name="T0" fmla="*/ 88900 w 56"/>
              <a:gd name="T1" fmla="*/ 736600 h 464"/>
              <a:gd name="T2" fmla="*/ 0 w 56"/>
              <a:gd name="T3" fmla="*/ 0 h 464"/>
              <a:gd name="T4" fmla="*/ 0 60000 65536"/>
              <a:gd name="T5" fmla="*/ 0 60000 65536"/>
              <a:gd name="T6" fmla="*/ 0 w 56"/>
              <a:gd name="T7" fmla="*/ 0 h 464"/>
              <a:gd name="T8" fmla="*/ 56 w 56"/>
              <a:gd name="T9" fmla="*/ 464 h 464"/>
            </a:gdLst>
            <a:ahLst/>
            <a:cxnLst>
              <a:cxn ang="T4">
                <a:pos x="T0" y="T1"/>
              </a:cxn>
              <a:cxn ang="T5">
                <a:pos x="T2" y="T3"/>
              </a:cxn>
            </a:cxnLst>
            <a:rect l="T6" t="T7" r="T8" b="T9"/>
            <a:pathLst>
              <a:path w="56" h="464">
                <a:moveTo>
                  <a:pt x="56" y="464"/>
                </a:moveTo>
                <a:lnTo>
                  <a:pt x="0" y="0"/>
                </a:lnTo>
              </a:path>
            </a:pathLst>
          </a:custGeom>
          <a:noFill/>
          <a:ln w="9525">
            <a:solidFill>
              <a:srgbClr val="921702"/>
            </a:solidFill>
            <a:round/>
            <a:headEnd/>
            <a:tailEnd type="triangle" w="med" len="med"/>
          </a:ln>
        </p:spPr>
        <p:txBody>
          <a:bodyPr wrap="none">
            <a:prstTxWarp prst="textNoShape">
              <a:avLst/>
            </a:prstTxWarp>
          </a:bodyPr>
          <a:lstStyle/>
          <a:p>
            <a:endParaRPr lang="en-US"/>
          </a:p>
        </p:txBody>
      </p:sp>
      <p:sp>
        <p:nvSpPr>
          <p:cNvPr id="94"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95"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pic>
        <p:nvPicPr>
          <p:cNvPr id="96" name="Picture 95" descr="Screen shot 2010-01-09 at 7.24.41 PM.png"/>
          <p:cNvPicPr>
            <a:picLocks noChangeAspect="1"/>
          </p:cNvPicPr>
          <p:nvPr/>
        </p:nvPicPr>
        <p:blipFill>
          <a:blip r:embed="rId4"/>
          <a:stretch>
            <a:fillRect/>
          </a:stretch>
        </p:blipFill>
        <p:spPr>
          <a:xfrm>
            <a:off x="2413635" y="2539048"/>
            <a:ext cx="386115" cy="315912"/>
          </a:xfrm>
          <a:prstGeom prst="rect">
            <a:avLst/>
          </a:prstGeom>
        </p:spPr>
      </p:pic>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5" name="Picture 2" descr="Picture 2.png"/>
          <p:cNvPicPr>
            <a:picLocks noChangeAspect="1"/>
          </p:cNvPicPr>
          <p:nvPr/>
        </p:nvPicPr>
        <p:blipFill>
          <a:blip r:embed="rId3"/>
          <a:srcRect/>
          <a:stretch>
            <a:fillRect/>
          </a:stretch>
        </p:blipFill>
        <p:spPr bwMode="auto">
          <a:xfrm>
            <a:off x="1458913" y="404813"/>
            <a:ext cx="6415087" cy="6280150"/>
          </a:xfrm>
          <a:prstGeom prst="rect">
            <a:avLst/>
          </a:prstGeom>
          <a:noFill/>
          <a:ln w="9525">
            <a:noFill/>
            <a:miter lim="800000"/>
            <a:headEnd/>
            <a:tailEnd/>
          </a:ln>
        </p:spPr>
      </p:pic>
      <p:sp>
        <p:nvSpPr>
          <p:cNvPr id="41986" name="Rectangle 2"/>
          <p:cNvSpPr>
            <a:spLocks noGrp="1" noChangeArrowheads="1"/>
          </p:cNvSpPr>
          <p:nvPr>
            <p:ph type="title"/>
          </p:nvPr>
        </p:nvSpPr>
        <p:spPr>
          <a:xfrm>
            <a:off x="0" y="0"/>
            <a:ext cx="9144000" cy="668421"/>
          </a:xfrm>
        </p:spPr>
        <p:txBody>
          <a:bodyPr/>
          <a:lstStyle/>
          <a:p>
            <a:r>
              <a:rPr lang="en-US" sz="2800" b="0" dirty="0" smtClean="0">
                <a:solidFill>
                  <a:srgbClr val="003399"/>
                </a:solidFill>
                <a:latin typeface="Comic Sans MS"/>
              </a:rPr>
              <a:t>Zero dispersion IP and detector</a:t>
            </a:r>
          </a:p>
        </p:txBody>
      </p:sp>
      <p:sp>
        <p:nvSpPr>
          <p:cNvPr id="5"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6"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7" name="Picture 3" descr="NewBasicFMCCELL.tiff"/>
          <p:cNvPicPr>
            <a:picLocks noChangeAspect="1"/>
          </p:cNvPicPr>
          <p:nvPr/>
        </p:nvPicPr>
        <p:blipFill>
          <a:blip r:embed="rId3"/>
          <a:srcRect/>
          <a:stretch>
            <a:fillRect/>
          </a:stretch>
        </p:blipFill>
        <p:spPr bwMode="auto">
          <a:xfrm>
            <a:off x="1089026" y="65360"/>
            <a:ext cx="6761012" cy="6442975"/>
          </a:xfrm>
          <a:prstGeom prst="rect">
            <a:avLst/>
          </a:prstGeom>
          <a:noFill/>
          <a:ln w="9525">
            <a:noFill/>
            <a:miter lim="800000"/>
            <a:headEnd/>
            <a:tailEnd/>
          </a:ln>
        </p:spPr>
      </p:pic>
      <p:sp>
        <p:nvSpPr>
          <p:cNvPr id="4"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5"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5" name="Picture 4" descr="OneFMC_Cell.jpg"/>
          <p:cNvPicPr>
            <a:picLocks noChangeAspect="1"/>
          </p:cNvPicPr>
          <p:nvPr/>
        </p:nvPicPr>
        <p:blipFill>
          <a:blip r:embed="rId3"/>
          <a:srcRect/>
          <a:stretch>
            <a:fillRect/>
          </a:stretch>
        </p:blipFill>
        <p:spPr bwMode="auto">
          <a:xfrm>
            <a:off x="938213" y="0"/>
            <a:ext cx="7777162" cy="6481763"/>
          </a:xfrm>
          <a:prstGeom prst="rect">
            <a:avLst/>
          </a:prstGeom>
          <a:noFill/>
          <a:ln w="9525">
            <a:noFill/>
            <a:miter lim="800000"/>
            <a:headEnd/>
            <a:tailEnd/>
          </a:ln>
        </p:spPr>
      </p:pic>
      <p:sp>
        <p:nvSpPr>
          <p:cNvPr id="52226" name="TextBox 6"/>
          <p:cNvSpPr txBox="1">
            <a:spLocks noChangeArrowheads="1"/>
          </p:cNvSpPr>
          <p:nvPr/>
        </p:nvSpPr>
        <p:spPr bwMode="auto">
          <a:xfrm>
            <a:off x="0" y="1"/>
            <a:ext cx="9143999" cy="523220"/>
          </a:xfrm>
          <a:prstGeom prst="rect">
            <a:avLst/>
          </a:prstGeom>
          <a:noFill/>
          <a:ln w="9525">
            <a:noFill/>
            <a:miter lim="800000"/>
            <a:headEnd/>
            <a:tailEnd/>
          </a:ln>
        </p:spPr>
        <p:txBody>
          <a:bodyPr wrap="square">
            <a:spAutoFit/>
          </a:bodyPr>
          <a:lstStyle/>
          <a:p>
            <a:pPr algn="ctr" eaLnBrk="0" hangingPunct="0"/>
            <a:r>
              <a:rPr lang="en-US" sz="2800" dirty="0">
                <a:solidFill>
                  <a:srgbClr val="000090"/>
                </a:solidFill>
                <a:latin typeface="Comic Sans MS"/>
              </a:rPr>
              <a:t>One Flexible Momentum Compaction Cell:</a:t>
            </a:r>
          </a:p>
        </p:txBody>
      </p:sp>
      <p:sp>
        <p:nvSpPr>
          <p:cNvPr id="52227" name="TextBox 7"/>
          <p:cNvSpPr txBox="1">
            <a:spLocks noChangeArrowheads="1"/>
          </p:cNvSpPr>
          <p:nvPr/>
        </p:nvSpPr>
        <p:spPr bwMode="auto">
          <a:xfrm>
            <a:off x="1681163" y="1984375"/>
            <a:ext cx="684212" cy="368300"/>
          </a:xfrm>
          <a:prstGeom prst="rect">
            <a:avLst/>
          </a:prstGeom>
          <a:noFill/>
          <a:ln w="9525">
            <a:noFill/>
            <a:miter lim="800000"/>
            <a:headEnd/>
            <a:tailEnd/>
          </a:ln>
        </p:spPr>
        <p:txBody>
          <a:bodyPr wrap="none">
            <a:spAutoFit/>
          </a:bodyPr>
          <a:lstStyle/>
          <a:p>
            <a:pPr eaLnBrk="0" hangingPunct="0"/>
            <a:r>
              <a:rPr lang="en-US" sz="1800">
                <a:solidFill>
                  <a:srgbClr val="000090"/>
                </a:solidFill>
              </a:rPr>
              <a:t>QF/2</a:t>
            </a:r>
          </a:p>
        </p:txBody>
      </p:sp>
      <p:sp>
        <p:nvSpPr>
          <p:cNvPr id="52228" name="TextBox 8"/>
          <p:cNvSpPr txBox="1">
            <a:spLocks noChangeArrowheads="1"/>
          </p:cNvSpPr>
          <p:nvPr/>
        </p:nvSpPr>
        <p:spPr bwMode="auto">
          <a:xfrm rot="1140301">
            <a:off x="3694113" y="2281238"/>
            <a:ext cx="593725" cy="369887"/>
          </a:xfrm>
          <a:prstGeom prst="rect">
            <a:avLst/>
          </a:prstGeom>
          <a:noFill/>
          <a:ln w="9525">
            <a:noFill/>
            <a:miter lim="800000"/>
            <a:headEnd/>
            <a:tailEnd/>
          </a:ln>
        </p:spPr>
        <p:txBody>
          <a:bodyPr wrap="none">
            <a:spAutoFit/>
          </a:bodyPr>
          <a:lstStyle/>
          <a:p>
            <a:pPr eaLnBrk="0" hangingPunct="0"/>
            <a:r>
              <a:rPr lang="en-US" sz="1800">
                <a:solidFill>
                  <a:srgbClr val="000090"/>
                </a:solidFill>
              </a:rPr>
              <a:t>QF3</a:t>
            </a:r>
          </a:p>
        </p:txBody>
      </p:sp>
      <p:sp>
        <p:nvSpPr>
          <p:cNvPr id="52229" name="TextBox 9"/>
          <p:cNvSpPr txBox="1">
            <a:spLocks noChangeArrowheads="1"/>
          </p:cNvSpPr>
          <p:nvPr/>
        </p:nvSpPr>
        <p:spPr bwMode="auto">
          <a:xfrm rot="577055">
            <a:off x="2724150" y="2046288"/>
            <a:ext cx="504825" cy="369887"/>
          </a:xfrm>
          <a:prstGeom prst="rect">
            <a:avLst/>
          </a:prstGeom>
          <a:noFill/>
          <a:ln w="9525">
            <a:noFill/>
            <a:miter lim="800000"/>
            <a:headEnd/>
            <a:tailEnd/>
          </a:ln>
        </p:spPr>
        <p:txBody>
          <a:bodyPr wrap="none">
            <a:spAutoFit/>
          </a:bodyPr>
          <a:lstStyle/>
          <a:p>
            <a:pPr eaLnBrk="0" hangingPunct="0"/>
            <a:r>
              <a:rPr lang="en-US" sz="1800">
                <a:solidFill>
                  <a:srgbClr val="000090"/>
                </a:solidFill>
              </a:rPr>
              <a:t>QD</a:t>
            </a:r>
          </a:p>
        </p:txBody>
      </p:sp>
      <p:sp>
        <p:nvSpPr>
          <p:cNvPr id="52230" name="TextBox 10"/>
          <p:cNvSpPr txBox="1">
            <a:spLocks noChangeArrowheads="1"/>
          </p:cNvSpPr>
          <p:nvPr/>
        </p:nvSpPr>
        <p:spPr bwMode="auto">
          <a:xfrm rot="3023956">
            <a:off x="6665118" y="4294982"/>
            <a:ext cx="703263" cy="368300"/>
          </a:xfrm>
          <a:prstGeom prst="rect">
            <a:avLst/>
          </a:prstGeom>
          <a:noFill/>
          <a:ln w="9525">
            <a:noFill/>
            <a:miter lim="800000"/>
            <a:headEnd/>
            <a:tailEnd/>
          </a:ln>
        </p:spPr>
        <p:txBody>
          <a:bodyPr>
            <a:spAutoFit/>
          </a:bodyPr>
          <a:lstStyle/>
          <a:p>
            <a:pPr eaLnBrk="0" hangingPunct="0"/>
            <a:r>
              <a:rPr lang="en-US" sz="1800">
                <a:solidFill>
                  <a:srgbClr val="000090"/>
                </a:solidFill>
              </a:rPr>
              <a:t>QF/2</a:t>
            </a:r>
          </a:p>
        </p:txBody>
      </p:sp>
      <p:sp>
        <p:nvSpPr>
          <p:cNvPr id="52231" name="TextBox 11"/>
          <p:cNvSpPr txBox="1">
            <a:spLocks noChangeArrowheads="1"/>
          </p:cNvSpPr>
          <p:nvPr/>
        </p:nvSpPr>
        <p:spPr bwMode="auto">
          <a:xfrm rot="1533162">
            <a:off x="4143375" y="2476500"/>
            <a:ext cx="630238" cy="369888"/>
          </a:xfrm>
          <a:prstGeom prst="rect">
            <a:avLst/>
          </a:prstGeom>
          <a:noFill/>
          <a:ln w="9525">
            <a:noFill/>
            <a:miter lim="800000"/>
            <a:headEnd/>
            <a:tailEnd/>
          </a:ln>
        </p:spPr>
        <p:txBody>
          <a:bodyPr wrap="none">
            <a:spAutoFit/>
          </a:bodyPr>
          <a:lstStyle/>
          <a:p>
            <a:pPr eaLnBrk="0" hangingPunct="0"/>
            <a:r>
              <a:rPr lang="en-US" sz="1800">
                <a:solidFill>
                  <a:srgbClr val="000090"/>
                </a:solidFill>
              </a:rPr>
              <a:t>QD3</a:t>
            </a:r>
          </a:p>
        </p:txBody>
      </p:sp>
      <p:sp>
        <p:nvSpPr>
          <p:cNvPr id="52232" name="TextBox 12"/>
          <p:cNvSpPr txBox="1">
            <a:spLocks noChangeArrowheads="1"/>
          </p:cNvSpPr>
          <p:nvPr/>
        </p:nvSpPr>
        <p:spPr bwMode="auto">
          <a:xfrm rot="1663210">
            <a:off x="4803775" y="2798763"/>
            <a:ext cx="630238" cy="369887"/>
          </a:xfrm>
          <a:prstGeom prst="rect">
            <a:avLst/>
          </a:prstGeom>
          <a:noFill/>
          <a:ln w="9525">
            <a:noFill/>
            <a:miter lim="800000"/>
            <a:headEnd/>
            <a:tailEnd/>
          </a:ln>
        </p:spPr>
        <p:txBody>
          <a:bodyPr wrap="none">
            <a:spAutoFit/>
          </a:bodyPr>
          <a:lstStyle/>
          <a:p>
            <a:pPr eaLnBrk="0" hangingPunct="0"/>
            <a:r>
              <a:rPr lang="en-US" sz="1800">
                <a:solidFill>
                  <a:srgbClr val="000090"/>
                </a:solidFill>
              </a:rPr>
              <a:t>QD3</a:t>
            </a:r>
          </a:p>
        </p:txBody>
      </p:sp>
      <p:sp>
        <p:nvSpPr>
          <p:cNvPr id="52233" name="TextBox 13"/>
          <p:cNvSpPr txBox="1">
            <a:spLocks noChangeArrowheads="1"/>
          </p:cNvSpPr>
          <p:nvPr/>
        </p:nvSpPr>
        <p:spPr bwMode="auto">
          <a:xfrm rot="2370928">
            <a:off x="6119813" y="3592513"/>
            <a:ext cx="504825" cy="369887"/>
          </a:xfrm>
          <a:prstGeom prst="rect">
            <a:avLst/>
          </a:prstGeom>
          <a:noFill/>
          <a:ln w="9525">
            <a:noFill/>
            <a:miter lim="800000"/>
            <a:headEnd/>
            <a:tailEnd/>
          </a:ln>
        </p:spPr>
        <p:txBody>
          <a:bodyPr wrap="none">
            <a:spAutoFit/>
          </a:bodyPr>
          <a:lstStyle/>
          <a:p>
            <a:pPr eaLnBrk="0" hangingPunct="0"/>
            <a:r>
              <a:rPr lang="en-US" sz="1800">
                <a:solidFill>
                  <a:srgbClr val="000090"/>
                </a:solidFill>
              </a:rPr>
              <a:t>QD</a:t>
            </a:r>
          </a:p>
        </p:txBody>
      </p:sp>
      <p:sp>
        <p:nvSpPr>
          <p:cNvPr id="52234" name="TextBox 14"/>
          <p:cNvSpPr txBox="1">
            <a:spLocks noChangeArrowheads="1"/>
          </p:cNvSpPr>
          <p:nvPr/>
        </p:nvSpPr>
        <p:spPr bwMode="auto">
          <a:xfrm rot="1737442">
            <a:off x="5249863" y="3038475"/>
            <a:ext cx="593725" cy="369888"/>
          </a:xfrm>
          <a:prstGeom prst="rect">
            <a:avLst/>
          </a:prstGeom>
          <a:noFill/>
          <a:ln w="9525">
            <a:noFill/>
            <a:miter lim="800000"/>
            <a:headEnd/>
            <a:tailEnd/>
          </a:ln>
        </p:spPr>
        <p:txBody>
          <a:bodyPr wrap="none">
            <a:spAutoFit/>
          </a:bodyPr>
          <a:lstStyle/>
          <a:p>
            <a:pPr eaLnBrk="0" hangingPunct="0"/>
            <a:r>
              <a:rPr lang="en-US" sz="1800">
                <a:solidFill>
                  <a:srgbClr val="000090"/>
                </a:solidFill>
              </a:rPr>
              <a:t>QF3</a:t>
            </a:r>
          </a:p>
        </p:txBody>
      </p:sp>
      <p:sp>
        <p:nvSpPr>
          <p:cNvPr id="13"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4"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AutoShape 2"/>
          <p:cNvSpPr>
            <a:spLocks noGrp="1" noChangeAspect="1" noChangeArrowheads="1"/>
          </p:cNvSpPr>
          <p:nvPr>
            <p:ph type="title"/>
          </p:nvPr>
        </p:nvSpPr>
        <p:spPr>
          <a:xfrm>
            <a:off x="0" y="0"/>
            <a:ext cx="9144000" cy="896938"/>
          </a:xfrm>
          <a:solidFill>
            <a:schemeClr val="bg1"/>
          </a:solidFill>
        </p:spPr>
        <p:txBody>
          <a:bodyPr/>
          <a:lstStyle/>
          <a:p>
            <a:r>
              <a:rPr lang="en-US" sz="2400" b="0" dirty="0" smtClean="0">
                <a:solidFill>
                  <a:srgbClr val="003399"/>
                </a:solidFill>
              </a:rPr>
              <a:t>Asynchronous arcs: 3.35 </a:t>
            </a:r>
            <a:r>
              <a:rPr lang="en-US" sz="2400" b="0" dirty="0" err="1" smtClean="0">
                <a:solidFill>
                  <a:srgbClr val="003399"/>
                </a:solidFill>
              </a:rPr>
              <a:t>GeV</a:t>
            </a:r>
            <a:r>
              <a:rPr lang="en-US" sz="2400" b="0" dirty="0" smtClean="0">
                <a:solidFill>
                  <a:srgbClr val="003399"/>
                </a:solidFill>
              </a:rPr>
              <a:t> </a:t>
            </a:r>
            <a:r>
              <a:rPr lang="en-US" sz="2400" b="0" dirty="0" err="1" smtClean="0">
                <a:solidFill>
                  <a:srgbClr val="003399"/>
                </a:solidFill>
              </a:rPr>
              <a:t>Betatron</a:t>
            </a:r>
            <a:r>
              <a:rPr lang="en-US" sz="2400" b="0" dirty="0" smtClean="0">
                <a:solidFill>
                  <a:srgbClr val="003399"/>
                </a:solidFill>
              </a:rPr>
              <a:t> Functions</a:t>
            </a:r>
            <a:br>
              <a:rPr lang="en-US" sz="2400" b="0" dirty="0" smtClean="0">
                <a:solidFill>
                  <a:srgbClr val="003399"/>
                </a:solidFill>
              </a:rPr>
            </a:br>
            <a:r>
              <a:rPr lang="en-US" sz="2400" b="0" dirty="0" smtClean="0">
                <a:solidFill>
                  <a:srgbClr val="003399"/>
                </a:solidFill>
              </a:rPr>
              <a:t> Dmitri Kayran, Dejan Trbojevic</a:t>
            </a:r>
          </a:p>
        </p:txBody>
      </p:sp>
      <p:pic>
        <p:nvPicPr>
          <p:cNvPr id="54274" name="Picture 4" descr="BetatronFunctionsInArcs.jpg"/>
          <p:cNvPicPr>
            <a:picLocks noChangeAspect="1"/>
          </p:cNvPicPr>
          <p:nvPr/>
        </p:nvPicPr>
        <p:blipFill>
          <a:blip r:embed="rId3"/>
          <a:srcRect/>
          <a:stretch>
            <a:fillRect/>
          </a:stretch>
        </p:blipFill>
        <p:spPr bwMode="auto">
          <a:xfrm>
            <a:off x="906463" y="0"/>
            <a:ext cx="7105650" cy="6667500"/>
          </a:xfrm>
          <a:prstGeom prst="rect">
            <a:avLst/>
          </a:prstGeom>
          <a:noFill/>
          <a:ln w="9525">
            <a:noFill/>
            <a:miter lim="800000"/>
            <a:headEnd/>
            <a:tailEnd/>
          </a:ln>
        </p:spPr>
      </p:pic>
      <p:sp>
        <p:nvSpPr>
          <p:cNvPr id="4"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5"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OneFMC_HalfRing.jpg"/>
          <p:cNvPicPr>
            <a:picLocks noChangeAspect="1"/>
          </p:cNvPicPr>
          <p:nvPr/>
        </p:nvPicPr>
        <p:blipFill>
          <a:blip r:embed="rId3"/>
          <a:stretch>
            <a:fillRect/>
          </a:stretch>
        </p:blipFill>
        <p:spPr>
          <a:xfrm>
            <a:off x="2082959" y="0"/>
            <a:ext cx="5171916" cy="6325235"/>
          </a:xfrm>
          <a:prstGeom prst="rect">
            <a:avLst/>
          </a:prstGeom>
          <a:scene3d>
            <a:camera prst="orthographicFront">
              <a:rot lat="0" lon="10800000" rev="0"/>
            </a:camera>
            <a:lightRig rig="threePt" dir="t"/>
          </a:scene3d>
        </p:spPr>
      </p:pic>
      <p:sp>
        <p:nvSpPr>
          <p:cNvPr id="56322" name="AutoShape 2"/>
          <p:cNvSpPr>
            <a:spLocks noGrp="1" noChangeAspect="1" noChangeArrowheads="1"/>
          </p:cNvSpPr>
          <p:nvPr>
            <p:ph type="title"/>
          </p:nvPr>
        </p:nvSpPr>
        <p:spPr>
          <a:xfrm>
            <a:off x="0" y="0"/>
            <a:ext cx="9144000" cy="735013"/>
          </a:xfrm>
        </p:spPr>
        <p:txBody>
          <a:bodyPr/>
          <a:lstStyle/>
          <a:p>
            <a:pPr algn="l"/>
            <a:r>
              <a:rPr lang="en-US" sz="2400" b="0" dirty="0" smtClean="0">
                <a:solidFill>
                  <a:srgbClr val="003399"/>
                </a:solidFill>
              </a:rPr>
              <a:t>Asynchronous arcs:  4.00 </a:t>
            </a:r>
            <a:r>
              <a:rPr lang="en-US" sz="2400" b="0" dirty="0" err="1" smtClean="0">
                <a:solidFill>
                  <a:srgbClr val="003399"/>
                </a:solidFill>
              </a:rPr>
              <a:t>GeV</a:t>
            </a:r>
            <a:r>
              <a:rPr lang="en-US" sz="2400" b="0" dirty="0" smtClean="0">
                <a:solidFill>
                  <a:srgbClr val="003399"/>
                </a:solidFill>
              </a:rPr>
              <a:t> </a:t>
            </a:r>
            <a:br>
              <a:rPr lang="en-US" sz="2400" b="0" dirty="0" smtClean="0">
                <a:solidFill>
                  <a:srgbClr val="003399"/>
                </a:solidFill>
              </a:rPr>
            </a:br>
            <a:r>
              <a:rPr lang="en-US" sz="2400" b="0" dirty="0" smtClean="0">
                <a:solidFill>
                  <a:srgbClr val="003399"/>
                </a:solidFill>
              </a:rPr>
              <a:t>Dmitri Kayran, Dejan Trbojevic</a:t>
            </a:r>
            <a:endParaRPr lang="en-US" b="0" dirty="0" smtClean="0">
              <a:solidFill>
                <a:srgbClr val="003399"/>
              </a:solidFill>
            </a:endParaRPr>
          </a:p>
        </p:txBody>
      </p:sp>
      <p:cxnSp>
        <p:nvCxnSpPr>
          <p:cNvPr id="11" name="Straight Arrow Connector 10"/>
          <p:cNvCxnSpPr/>
          <p:nvPr/>
        </p:nvCxnSpPr>
        <p:spPr bwMode="auto">
          <a:xfrm rot="10800000">
            <a:off x="3213101" y="2651126"/>
            <a:ext cx="1533525" cy="530225"/>
          </a:xfrm>
          <a:prstGeom prst="straightConnector1">
            <a:avLst/>
          </a:prstGeom>
          <a:solidFill>
            <a:schemeClr val="accent1"/>
          </a:solidFill>
          <a:ln w="12699" cap="flat" cmpd="sng" algn="ctr">
            <a:solidFill>
              <a:srgbClr val="FF0000"/>
            </a:solidFill>
            <a:prstDash val="solid"/>
            <a:round/>
            <a:headEnd type="none" w="med" len="med"/>
            <a:tailEnd type="arrow"/>
          </a:ln>
          <a:effectLst/>
        </p:spPr>
      </p:cxnSp>
      <p:sp>
        <p:nvSpPr>
          <p:cNvPr id="12" name="TextBox 11"/>
          <p:cNvSpPr txBox="1"/>
          <p:nvPr/>
        </p:nvSpPr>
        <p:spPr>
          <a:xfrm rot="1154859">
            <a:off x="3531598" y="2628156"/>
            <a:ext cx="1551476" cy="461665"/>
          </a:xfrm>
          <a:prstGeom prst="rect">
            <a:avLst/>
          </a:prstGeom>
          <a:noFill/>
        </p:spPr>
        <p:txBody>
          <a:bodyPr wrap="none" rtlCol="0">
            <a:spAutoFit/>
          </a:bodyPr>
          <a:lstStyle/>
          <a:p>
            <a:r>
              <a:rPr lang="en-US" sz="2400" dirty="0" smtClean="0">
                <a:solidFill>
                  <a:srgbClr val="000090"/>
                </a:solidFill>
              </a:rPr>
              <a:t>R=8.88 m</a:t>
            </a:r>
            <a:endParaRPr lang="en-US" sz="2400" dirty="0">
              <a:solidFill>
                <a:srgbClr val="000090"/>
              </a:solidFill>
            </a:endParaRPr>
          </a:p>
        </p:txBody>
      </p:sp>
      <p:cxnSp>
        <p:nvCxnSpPr>
          <p:cNvPr id="14" name="Straight Connector 13"/>
          <p:cNvCxnSpPr/>
          <p:nvPr/>
        </p:nvCxnSpPr>
        <p:spPr bwMode="auto">
          <a:xfrm>
            <a:off x="3146425" y="2905125"/>
            <a:ext cx="1603375" cy="282575"/>
          </a:xfrm>
          <a:prstGeom prst="line">
            <a:avLst/>
          </a:prstGeom>
          <a:solidFill>
            <a:schemeClr val="accent1"/>
          </a:solidFill>
          <a:ln w="317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rot="16200000" flipH="1">
            <a:off x="3760698" y="1624108"/>
            <a:ext cx="1662650" cy="1543720"/>
          </a:xfrm>
          <a:prstGeom prst="line">
            <a:avLst/>
          </a:prstGeom>
          <a:solidFill>
            <a:schemeClr val="accent1"/>
          </a:solidFill>
          <a:ln w="6350" cap="flat" cmpd="sng" algn="ctr">
            <a:solidFill>
              <a:srgbClr val="000090"/>
            </a:solidFill>
            <a:prstDash val="solid"/>
            <a:round/>
            <a:headEnd type="arrow" w="med" len="med"/>
            <a:tailEnd type="none" w="med" len="med"/>
          </a:ln>
          <a:effectLst/>
        </p:spPr>
      </p:cxnSp>
      <p:cxnSp>
        <p:nvCxnSpPr>
          <p:cNvPr id="20" name="Straight Connector 19"/>
          <p:cNvCxnSpPr/>
          <p:nvPr/>
        </p:nvCxnSpPr>
        <p:spPr bwMode="auto">
          <a:xfrm flipV="1">
            <a:off x="2700084" y="3227294"/>
            <a:ext cx="2663798" cy="27751"/>
          </a:xfrm>
          <a:prstGeom prst="line">
            <a:avLst/>
          </a:prstGeom>
          <a:solidFill>
            <a:schemeClr val="accent1"/>
          </a:solidFill>
          <a:ln w="6350" cap="flat" cmpd="sng" algn="ctr">
            <a:solidFill>
              <a:srgbClr val="000090"/>
            </a:solidFill>
            <a:prstDash val="solid"/>
            <a:round/>
            <a:headEnd type="none" w="med" len="med"/>
            <a:tailEnd type="none" w="med" len="med"/>
          </a:ln>
          <a:effectLst/>
        </p:spPr>
      </p:cxnSp>
      <p:sp>
        <p:nvSpPr>
          <p:cNvPr id="21" name="TextBox 20"/>
          <p:cNvSpPr txBox="1"/>
          <p:nvPr/>
        </p:nvSpPr>
        <p:spPr>
          <a:xfrm rot="18717456">
            <a:off x="3711129" y="3601438"/>
            <a:ext cx="1551476" cy="461665"/>
          </a:xfrm>
          <a:prstGeom prst="rect">
            <a:avLst/>
          </a:prstGeom>
          <a:noFill/>
        </p:spPr>
        <p:txBody>
          <a:bodyPr wrap="none" rtlCol="0">
            <a:spAutoFit/>
          </a:bodyPr>
          <a:lstStyle/>
          <a:p>
            <a:r>
              <a:rPr lang="en-US" sz="2400" dirty="0" smtClean="0">
                <a:solidFill>
                  <a:srgbClr val="000090"/>
                </a:solidFill>
              </a:rPr>
              <a:t>R=12.3 m</a:t>
            </a:r>
            <a:endParaRPr lang="en-US" sz="2400" dirty="0">
              <a:solidFill>
                <a:srgbClr val="000090"/>
              </a:solidFill>
            </a:endParaRPr>
          </a:p>
        </p:txBody>
      </p:sp>
      <p:cxnSp>
        <p:nvCxnSpPr>
          <p:cNvPr id="25" name="Straight Connector 24"/>
          <p:cNvCxnSpPr/>
          <p:nvPr/>
        </p:nvCxnSpPr>
        <p:spPr bwMode="auto">
          <a:xfrm rot="5400000" flipH="1" flipV="1">
            <a:off x="3757147" y="3298641"/>
            <a:ext cx="1681813" cy="1531657"/>
          </a:xfrm>
          <a:prstGeom prst="line">
            <a:avLst/>
          </a:prstGeom>
          <a:solidFill>
            <a:schemeClr val="accent1"/>
          </a:solidFill>
          <a:ln w="6350" cap="flat" cmpd="sng" algn="ctr">
            <a:solidFill>
              <a:srgbClr val="000090"/>
            </a:solidFill>
            <a:prstDash val="solid"/>
            <a:round/>
            <a:headEnd type="arrow" w="med" len="med"/>
            <a:tailEnd type="none" w="med" len="med"/>
          </a:ln>
          <a:effectLst/>
        </p:spPr>
      </p:cxnSp>
      <p:sp>
        <p:nvSpPr>
          <p:cNvPr id="13" name="TextBox 12"/>
          <p:cNvSpPr txBox="1"/>
          <p:nvPr/>
        </p:nvSpPr>
        <p:spPr>
          <a:xfrm>
            <a:off x="223520" y="4409440"/>
            <a:ext cx="3097422" cy="1569660"/>
          </a:xfrm>
          <a:prstGeom prst="rect">
            <a:avLst/>
          </a:prstGeom>
          <a:noFill/>
        </p:spPr>
        <p:txBody>
          <a:bodyPr wrap="none" rtlCol="0">
            <a:spAutoFit/>
          </a:bodyPr>
          <a:lstStyle/>
          <a:p>
            <a:r>
              <a:rPr lang="en-US" sz="2400" dirty="0" smtClean="0">
                <a:solidFill>
                  <a:srgbClr val="000090"/>
                </a:solidFill>
              </a:rPr>
              <a:t>L</a:t>
            </a:r>
            <a:r>
              <a:rPr lang="en-US" sz="2400" baseline="-25000" dirty="0" smtClean="0">
                <a:solidFill>
                  <a:srgbClr val="000090"/>
                </a:solidFill>
              </a:rPr>
              <a:t>BL</a:t>
            </a:r>
            <a:r>
              <a:rPr lang="en-US" sz="2400" dirty="0" smtClean="0">
                <a:solidFill>
                  <a:srgbClr val="000090"/>
                </a:solidFill>
              </a:rPr>
              <a:t>= 1.55 m</a:t>
            </a:r>
          </a:p>
          <a:p>
            <a:r>
              <a:rPr lang="en-US" sz="2400" dirty="0" smtClean="0">
                <a:solidFill>
                  <a:srgbClr val="000090"/>
                </a:solidFill>
              </a:rPr>
              <a:t>B</a:t>
            </a:r>
            <a:r>
              <a:rPr lang="en-US" sz="2400" baseline="-25000" dirty="0" smtClean="0">
                <a:solidFill>
                  <a:srgbClr val="000090"/>
                </a:solidFill>
              </a:rPr>
              <a:t>y </a:t>
            </a:r>
            <a:r>
              <a:rPr lang="en-US" sz="2400" dirty="0" smtClean="0">
                <a:solidFill>
                  <a:srgbClr val="000090"/>
                </a:solidFill>
              </a:rPr>
              <a:t>= 1.502397853 T</a:t>
            </a:r>
          </a:p>
          <a:p>
            <a:r>
              <a:rPr lang="en-US" sz="2400" dirty="0" smtClean="0">
                <a:solidFill>
                  <a:srgbClr val="000090"/>
                </a:solidFill>
                <a:latin typeface="Symbol"/>
              </a:rPr>
              <a:t>q  </a:t>
            </a:r>
            <a:r>
              <a:rPr lang="en-US" sz="2400" dirty="0" smtClean="0">
                <a:solidFill>
                  <a:srgbClr val="000090"/>
                </a:solidFill>
              </a:rPr>
              <a:t>= 0.174532925 rad</a:t>
            </a:r>
          </a:p>
          <a:p>
            <a:endParaRPr lang="en-US" sz="2400" dirty="0">
              <a:solidFill>
                <a:srgbClr val="000090"/>
              </a:solidFill>
            </a:endParaRPr>
          </a:p>
        </p:txBody>
      </p:sp>
      <p:cxnSp>
        <p:nvCxnSpPr>
          <p:cNvPr id="16" name="Straight Arrow Connector 15"/>
          <p:cNvCxnSpPr/>
          <p:nvPr/>
        </p:nvCxnSpPr>
        <p:spPr bwMode="auto">
          <a:xfrm rot="16200000" flipH="1">
            <a:off x="4171603" y="3225800"/>
            <a:ext cx="4937760" cy="10160"/>
          </a:xfrm>
          <a:prstGeom prst="straightConnector1">
            <a:avLst/>
          </a:prstGeom>
          <a:solidFill>
            <a:schemeClr val="accent1"/>
          </a:solidFill>
          <a:ln w="12699" cap="flat" cmpd="sng" algn="ctr">
            <a:solidFill>
              <a:srgbClr val="000090"/>
            </a:solidFill>
            <a:prstDash val="solid"/>
            <a:round/>
            <a:headEnd type="arrow"/>
            <a:tailEnd type="arrow"/>
          </a:ln>
          <a:effectLst/>
        </p:spPr>
      </p:cxnSp>
      <p:cxnSp>
        <p:nvCxnSpPr>
          <p:cNvPr id="23" name="Straight Connector 22"/>
          <p:cNvCxnSpPr/>
          <p:nvPr/>
        </p:nvCxnSpPr>
        <p:spPr bwMode="auto">
          <a:xfrm>
            <a:off x="5892800" y="5709920"/>
            <a:ext cx="894080" cy="1588"/>
          </a:xfrm>
          <a:prstGeom prst="line">
            <a:avLst/>
          </a:prstGeom>
          <a:solidFill>
            <a:schemeClr val="accent1"/>
          </a:solidFill>
          <a:ln w="12699" cap="flat" cmpd="sng" algn="ctr">
            <a:solidFill>
              <a:srgbClr val="008000">
                <a:alpha val="60000"/>
              </a:srgbClr>
            </a:solidFill>
            <a:prstDash val="solid"/>
            <a:round/>
            <a:headEnd type="none" w="med" len="med"/>
            <a:tailEnd type="none" w="med" len="med"/>
          </a:ln>
          <a:effectLst/>
        </p:spPr>
      </p:cxnSp>
      <p:cxnSp>
        <p:nvCxnSpPr>
          <p:cNvPr id="24" name="Straight Connector 23"/>
          <p:cNvCxnSpPr/>
          <p:nvPr/>
        </p:nvCxnSpPr>
        <p:spPr bwMode="auto">
          <a:xfrm>
            <a:off x="5872480" y="762000"/>
            <a:ext cx="894080" cy="1588"/>
          </a:xfrm>
          <a:prstGeom prst="line">
            <a:avLst/>
          </a:prstGeom>
          <a:solidFill>
            <a:schemeClr val="accent1"/>
          </a:solidFill>
          <a:ln w="12699" cap="flat" cmpd="sng" algn="ctr">
            <a:solidFill>
              <a:srgbClr val="FF0000">
                <a:alpha val="60000"/>
              </a:srgbClr>
            </a:solidFill>
            <a:prstDash val="solid"/>
            <a:round/>
            <a:headEnd type="none" w="med" len="med"/>
            <a:tailEnd type="none" w="med" len="med"/>
          </a:ln>
          <a:effectLst/>
        </p:spPr>
      </p:cxnSp>
      <p:cxnSp>
        <p:nvCxnSpPr>
          <p:cNvPr id="35" name="Straight Connector 34"/>
          <p:cNvCxnSpPr/>
          <p:nvPr/>
        </p:nvCxnSpPr>
        <p:spPr bwMode="auto">
          <a:xfrm rot="16200000" flipH="1">
            <a:off x="4040186" y="1239839"/>
            <a:ext cx="1939928" cy="666750"/>
          </a:xfrm>
          <a:prstGeom prst="line">
            <a:avLst/>
          </a:prstGeom>
          <a:solidFill>
            <a:schemeClr val="accent1"/>
          </a:solidFill>
          <a:ln w="6350"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rot="16200000" flipH="1">
            <a:off x="3959227" y="1155702"/>
            <a:ext cx="1800226" cy="968369"/>
          </a:xfrm>
          <a:prstGeom prst="line">
            <a:avLst/>
          </a:prstGeom>
          <a:solidFill>
            <a:schemeClr val="accent1"/>
          </a:solidFill>
          <a:ln w="6350" cap="flat" cmpd="sng" algn="ctr">
            <a:solidFill>
              <a:srgbClr val="FF0000"/>
            </a:solidFill>
            <a:prstDash val="solid"/>
            <a:round/>
            <a:headEnd type="none" w="med" len="med"/>
            <a:tailEnd type="none" w="med" len="med"/>
          </a:ln>
          <a:effectLst/>
        </p:spPr>
      </p:cxnSp>
      <p:sp>
        <p:nvSpPr>
          <p:cNvPr id="39" name="TextBox 38"/>
          <p:cNvSpPr txBox="1"/>
          <p:nvPr/>
        </p:nvSpPr>
        <p:spPr>
          <a:xfrm rot="16200000">
            <a:off x="5503722" y="3024910"/>
            <a:ext cx="1786066" cy="461665"/>
          </a:xfrm>
          <a:prstGeom prst="rect">
            <a:avLst/>
          </a:prstGeom>
          <a:noFill/>
        </p:spPr>
        <p:txBody>
          <a:bodyPr wrap="none" rtlCol="0">
            <a:spAutoFit/>
          </a:bodyPr>
          <a:lstStyle/>
          <a:p>
            <a:r>
              <a:rPr lang="en-US" sz="2400" dirty="0" smtClean="0">
                <a:solidFill>
                  <a:srgbClr val="000090"/>
                </a:solidFill>
              </a:rPr>
              <a:t>27.89612 m</a:t>
            </a:r>
            <a:endParaRPr lang="en-US" sz="2400" dirty="0">
              <a:solidFill>
                <a:srgbClr val="000090"/>
              </a:solidFill>
            </a:endParaRPr>
          </a:p>
        </p:txBody>
      </p:sp>
      <p:sp>
        <p:nvSpPr>
          <p:cNvPr id="18"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9"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3028950" y="2719388"/>
            <a:ext cx="9144000" cy="0"/>
          </a:xfrm>
          <a:prstGeom prst="rect">
            <a:avLst/>
          </a:prstGeom>
          <a:noFill/>
          <a:ln w="12699">
            <a:noFill/>
            <a:miter lim="800000"/>
            <a:headEnd/>
            <a:tailEnd/>
          </a:ln>
        </p:spPr>
        <p:txBody>
          <a:bodyPr lIns="90488" tIns="44450" rIns="90488" bIns="44450">
            <a:spAutoFit/>
          </a:bodyPr>
          <a:lstStyle/>
          <a:p>
            <a:pPr eaLnBrk="0" hangingPunct="0"/>
            <a:endParaRPr lang="en-US"/>
          </a:p>
        </p:txBody>
      </p:sp>
      <p:sp>
        <p:nvSpPr>
          <p:cNvPr id="61442" name="Rectangle 3"/>
          <p:cNvSpPr>
            <a:spLocks noChangeArrowheads="1"/>
          </p:cNvSpPr>
          <p:nvPr/>
        </p:nvSpPr>
        <p:spPr bwMode="auto">
          <a:xfrm>
            <a:off x="3024188" y="2809875"/>
            <a:ext cx="9144000" cy="0"/>
          </a:xfrm>
          <a:prstGeom prst="rect">
            <a:avLst/>
          </a:prstGeom>
          <a:noFill/>
          <a:ln w="12699">
            <a:noFill/>
            <a:miter lim="800000"/>
            <a:headEnd/>
            <a:tailEnd/>
          </a:ln>
        </p:spPr>
        <p:txBody>
          <a:bodyPr lIns="90488" tIns="44450" rIns="90488" bIns="44450">
            <a:spAutoFit/>
          </a:bodyPr>
          <a:lstStyle/>
          <a:p>
            <a:pPr eaLnBrk="0" hangingPunct="0"/>
            <a:endParaRPr lang="en-US"/>
          </a:p>
        </p:txBody>
      </p:sp>
      <p:sp>
        <p:nvSpPr>
          <p:cNvPr id="61443" name="Rectangle 4"/>
          <p:cNvSpPr>
            <a:spLocks noChangeArrowheads="1"/>
          </p:cNvSpPr>
          <p:nvPr/>
        </p:nvSpPr>
        <p:spPr bwMode="auto">
          <a:xfrm>
            <a:off x="2890838" y="2747963"/>
            <a:ext cx="9144000" cy="0"/>
          </a:xfrm>
          <a:prstGeom prst="rect">
            <a:avLst/>
          </a:prstGeom>
          <a:noFill/>
          <a:ln w="12699">
            <a:noFill/>
            <a:miter lim="800000"/>
            <a:headEnd/>
            <a:tailEnd/>
          </a:ln>
        </p:spPr>
        <p:txBody>
          <a:bodyPr lIns="90488" tIns="44450" rIns="90488" bIns="44450">
            <a:spAutoFit/>
          </a:bodyPr>
          <a:lstStyle/>
          <a:p>
            <a:pPr eaLnBrk="0" hangingPunct="0"/>
            <a:endParaRPr lang="en-US"/>
          </a:p>
        </p:txBody>
      </p:sp>
      <p:sp>
        <p:nvSpPr>
          <p:cNvPr id="61444" name="Rectangle 5"/>
          <p:cNvSpPr>
            <a:spLocks noChangeArrowheads="1"/>
          </p:cNvSpPr>
          <p:nvPr/>
        </p:nvSpPr>
        <p:spPr bwMode="auto">
          <a:xfrm>
            <a:off x="2890838" y="2728913"/>
            <a:ext cx="9144000" cy="0"/>
          </a:xfrm>
          <a:prstGeom prst="rect">
            <a:avLst/>
          </a:prstGeom>
          <a:noFill/>
          <a:ln w="12699">
            <a:noFill/>
            <a:miter lim="800000"/>
            <a:headEnd/>
            <a:tailEnd/>
          </a:ln>
        </p:spPr>
        <p:txBody>
          <a:bodyPr lIns="90488" tIns="44450" rIns="90488" bIns="44450">
            <a:spAutoFit/>
          </a:bodyPr>
          <a:lstStyle/>
          <a:p>
            <a:pPr eaLnBrk="0" hangingPunct="0"/>
            <a:endParaRPr lang="en-US"/>
          </a:p>
        </p:txBody>
      </p:sp>
      <p:sp>
        <p:nvSpPr>
          <p:cNvPr id="61445" name="Rectangle 6"/>
          <p:cNvSpPr>
            <a:spLocks noChangeArrowheads="1"/>
          </p:cNvSpPr>
          <p:nvPr/>
        </p:nvSpPr>
        <p:spPr bwMode="auto">
          <a:xfrm>
            <a:off x="1828800" y="2667000"/>
            <a:ext cx="9144000" cy="0"/>
          </a:xfrm>
          <a:prstGeom prst="rect">
            <a:avLst/>
          </a:prstGeom>
          <a:noFill/>
          <a:ln w="12699">
            <a:noFill/>
            <a:miter lim="800000"/>
            <a:headEnd/>
            <a:tailEnd/>
          </a:ln>
        </p:spPr>
        <p:txBody>
          <a:bodyPr lIns="90488" tIns="44450" rIns="90488" bIns="44450">
            <a:spAutoFit/>
          </a:bodyPr>
          <a:lstStyle/>
          <a:p>
            <a:pPr eaLnBrk="0" hangingPunct="0"/>
            <a:endParaRPr lang="en-US"/>
          </a:p>
        </p:txBody>
      </p:sp>
      <p:sp>
        <p:nvSpPr>
          <p:cNvPr id="61446" name="Rectangle 7"/>
          <p:cNvSpPr>
            <a:spLocks noChangeArrowheads="1"/>
          </p:cNvSpPr>
          <p:nvPr/>
        </p:nvSpPr>
        <p:spPr bwMode="auto">
          <a:xfrm>
            <a:off x="1828800" y="2709863"/>
            <a:ext cx="9144000" cy="0"/>
          </a:xfrm>
          <a:prstGeom prst="rect">
            <a:avLst/>
          </a:prstGeom>
          <a:noFill/>
          <a:ln w="12699">
            <a:noFill/>
            <a:miter lim="800000"/>
            <a:headEnd/>
            <a:tailEnd/>
          </a:ln>
        </p:spPr>
        <p:txBody>
          <a:bodyPr lIns="90488" tIns="44450" rIns="90488" bIns="44450">
            <a:spAutoFit/>
          </a:bodyPr>
          <a:lstStyle/>
          <a:p>
            <a:pPr eaLnBrk="0" hangingPunct="0"/>
            <a:endParaRPr lang="en-US"/>
          </a:p>
        </p:txBody>
      </p:sp>
      <p:sp>
        <p:nvSpPr>
          <p:cNvPr id="61447" name="Rectangle 8"/>
          <p:cNvSpPr>
            <a:spLocks noChangeArrowheads="1"/>
          </p:cNvSpPr>
          <p:nvPr/>
        </p:nvSpPr>
        <p:spPr bwMode="auto">
          <a:xfrm>
            <a:off x="1976438" y="2724150"/>
            <a:ext cx="9144000" cy="0"/>
          </a:xfrm>
          <a:prstGeom prst="rect">
            <a:avLst/>
          </a:prstGeom>
          <a:noFill/>
          <a:ln w="12699">
            <a:noFill/>
            <a:miter lim="800000"/>
            <a:headEnd/>
            <a:tailEnd/>
          </a:ln>
        </p:spPr>
        <p:txBody>
          <a:bodyPr lIns="90488" tIns="44450" rIns="90488" bIns="44450">
            <a:spAutoFit/>
          </a:bodyPr>
          <a:lstStyle/>
          <a:p>
            <a:pPr eaLnBrk="0" hangingPunct="0"/>
            <a:endParaRPr lang="en-US"/>
          </a:p>
        </p:txBody>
      </p:sp>
      <p:sp>
        <p:nvSpPr>
          <p:cNvPr id="61448" name="Text Box 9"/>
          <p:cNvSpPr txBox="1">
            <a:spLocks noChangeArrowheads="1"/>
          </p:cNvSpPr>
          <p:nvPr/>
        </p:nvSpPr>
        <p:spPr bwMode="auto">
          <a:xfrm>
            <a:off x="4640263" y="1419225"/>
            <a:ext cx="4503737" cy="241300"/>
          </a:xfrm>
          <a:prstGeom prst="rect">
            <a:avLst/>
          </a:prstGeom>
          <a:noFill/>
          <a:ln w="12699">
            <a:noFill/>
            <a:miter lim="800000"/>
            <a:headEnd/>
            <a:tailEnd/>
          </a:ln>
        </p:spPr>
        <p:txBody>
          <a:bodyPr lIns="90488" tIns="44450" rIns="90488" bIns="44450">
            <a:spAutoFit/>
          </a:bodyPr>
          <a:lstStyle/>
          <a:p>
            <a:pPr eaLnBrk="0" hangingPunct="0">
              <a:spcBef>
                <a:spcPct val="50000"/>
              </a:spcBef>
            </a:pPr>
            <a:endParaRPr lang="en-US" sz="1000">
              <a:latin typeface="Arial Unicode MS" pitchFamily="34" charset="-128"/>
            </a:endParaRPr>
          </a:p>
        </p:txBody>
      </p:sp>
      <p:sp>
        <p:nvSpPr>
          <p:cNvPr id="61449" name="Rectangle 11"/>
          <p:cNvSpPr>
            <a:spLocks noChangeArrowheads="1"/>
          </p:cNvSpPr>
          <p:nvPr/>
        </p:nvSpPr>
        <p:spPr bwMode="auto">
          <a:xfrm>
            <a:off x="0" y="0"/>
            <a:ext cx="9144000" cy="754063"/>
          </a:xfrm>
          <a:prstGeom prst="rect">
            <a:avLst/>
          </a:prstGeom>
          <a:noFill/>
          <a:ln w="12699">
            <a:noFill/>
            <a:miter lim="800000"/>
            <a:headEnd/>
            <a:tailEnd/>
          </a:ln>
        </p:spPr>
        <p:txBody>
          <a:bodyPr lIns="90488" tIns="44450" rIns="90488" bIns="44450" anchor="ctr"/>
          <a:lstStyle/>
          <a:p>
            <a:pPr algn="ctr" eaLnBrk="0" hangingPunct="0">
              <a:lnSpc>
                <a:spcPct val="85000"/>
              </a:lnSpc>
            </a:pPr>
            <a:r>
              <a:rPr lang="en-US" sz="2800" b="1" dirty="0">
                <a:solidFill>
                  <a:srgbClr val="00279F"/>
                </a:solidFill>
                <a:latin typeface="Comic Sans MS"/>
              </a:rPr>
              <a:t>Summary:</a:t>
            </a:r>
          </a:p>
        </p:txBody>
      </p:sp>
      <p:sp>
        <p:nvSpPr>
          <p:cNvPr id="61450" name="Text Box 12"/>
          <p:cNvSpPr txBox="1">
            <a:spLocks noChangeArrowheads="1"/>
          </p:cNvSpPr>
          <p:nvPr/>
        </p:nvSpPr>
        <p:spPr bwMode="auto">
          <a:xfrm>
            <a:off x="1249363" y="1590675"/>
            <a:ext cx="180975" cy="241300"/>
          </a:xfrm>
          <a:prstGeom prst="rect">
            <a:avLst/>
          </a:prstGeom>
          <a:noFill/>
          <a:ln w="12699">
            <a:noFill/>
            <a:miter lim="800000"/>
            <a:headEnd/>
            <a:tailEnd/>
          </a:ln>
        </p:spPr>
        <p:txBody>
          <a:bodyPr lIns="90488" tIns="44450" rIns="90488" bIns="44450">
            <a:spAutoFit/>
          </a:bodyPr>
          <a:lstStyle/>
          <a:p>
            <a:pPr eaLnBrk="0" hangingPunct="0">
              <a:spcBef>
                <a:spcPct val="50000"/>
              </a:spcBef>
            </a:pPr>
            <a:endParaRPr lang="en-US" sz="1000">
              <a:latin typeface="Arial Unicode MS" pitchFamily="34" charset="-128"/>
            </a:endParaRPr>
          </a:p>
        </p:txBody>
      </p:sp>
      <p:sp>
        <p:nvSpPr>
          <p:cNvPr id="61451" name="Text Box 13"/>
          <p:cNvSpPr txBox="1">
            <a:spLocks noChangeArrowheads="1"/>
          </p:cNvSpPr>
          <p:nvPr/>
        </p:nvSpPr>
        <p:spPr bwMode="auto">
          <a:xfrm>
            <a:off x="157163" y="941388"/>
            <a:ext cx="8853487" cy="5629746"/>
          </a:xfrm>
          <a:prstGeom prst="rect">
            <a:avLst/>
          </a:prstGeom>
          <a:noFill/>
          <a:ln w="12699">
            <a:noFill/>
            <a:miter lim="800000"/>
            <a:headEnd/>
            <a:tailEnd/>
          </a:ln>
        </p:spPr>
        <p:txBody>
          <a:bodyPr lIns="90488" tIns="44450" rIns="90488" bIns="44450">
            <a:spAutoFit/>
          </a:bodyPr>
          <a:lstStyle/>
          <a:p>
            <a:pPr marL="457200" indent="-457200" eaLnBrk="0" hangingPunct="0">
              <a:buFontTx/>
              <a:buChar char="•"/>
            </a:pPr>
            <a:r>
              <a:rPr lang="en-US" sz="2000" b="1" dirty="0">
                <a:solidFill>
                  <a:srgbClr val="000099"/>
                </a:solidFill>
                <a:latin typeface="Arial Unicode MS" pitchFamily="34" charset="-128"/>
              </a:rPr>
              <a:t>Lattice design of the</a:t>
            </a:r>
            <a:r>
              <a:rPr lang="en-US" sz="2000" b="1" dirty="0" smtClean="0">
                <a:solidFill>
                  <a:srgbClr val="000099"/>
                </a:solidFill>
                <a:latin typeface="Arial Unicode MS" pitchFamily="34" charset="-128"/>
              </a:rPr>
              <a:t> eRHIC and MeRHIC is complete.</a:t>
            </a:r>
          </a:p>
          <a:p>
            <a:pPr marL="457200" indent="-457200" eaLnBrk="0" hangingPunct="0">
              <a:buFontTx/>
              <a:buChar char="•"/>
            </a:pPr>
            <a:endParaRPr lang="en-US" sz="2000" b="1" dirty="0" smtClean="0">
              <a:solidFill>
                <a:srgbClr val="000099"/>
              </a:solidFill>
              <a:latin typeface="Arial Unicode MS" pitchFamily="34" charset="-128"/>
            </a:endParaRPr>
          </a:p>
          <a:p>
            <a:pPr marL="914400" lvl="1" indent="-457200" eaLnBrk="0" hangingPunct="0">
              <a:buFontTx/>
              <a:buChar char="•"/>
            </a:pPr>
            <a:r>
              <a:rPr lang="en-US" sz="2000" b="1" dirty="0" smtClean="0">
                <a:solidFill>
                  <a:srgbClr val="000099"/>
                </a:solidFill>
                <a:latin typeface="Arial Unicode MS" pitchFamily="34" charset="-128"/>
              </a:rPr>
              <a:t>eRHIC:</a:t>
            </a:r>
          </a:p>
          <a:p>
            <a:pPr marL="1371600" lvl="2" indent="-457200" eaLnBrk="0" hangingPunct="0">
              <a:buFontTx/>
              <a:buChar char="•"/>
            </a:pPr>
            <a:r>
              <a:rPr lang="en-US" sz="2000" b="1" dirty="0" smtClean="0">
                <a:solidFill>
                  <a:srgbClr val="000099"/>
                </a:solidFill>
                <a:latin typeface="Arial Unicode MS" pitchFamily="34" charset="-128"/>
              </a:rPr>
              <a:t>High Luminosity RHIC lattice – The dynamical aperture – many turn tracking studies of the RHIC lattice with </a:t>
            </a:r>
            <a:r>
              <a:rPr lang="en-US" sz="2000" b="1" dirty="0" smtClean="0">
                <a:solidFill>
                  <a:srgbClr val="000099"/>
                </a:solidFill>
                <a:latin typeface="Symbol"/>
              </a:rPr>
              <a:t>b</a:t>
            </a:r>
            <a:r>
              <a:rPr lang="en-US" sz="2000" b="1" dirty="0" smtClean="0">
                <a:solidFill>
                  <a:srgbClr val="000099"/>
                </a:solidFill>
                <a:latin typeface="Arial Unicode MS" pitchFamily="34" charset="-128"/>
              </a:rPr>
              <a:t>*=5 cm are in progress.</a:t>
            </a:r>
          </a:p>
          <a:p>
            <a:pPr marL="1371600" lvl="2" indent="-457200" eaLnBrk="0" hangingPunct="0">
              <a:buFontTx/>
              <a:buChar char="•"/>
            </a:pPr>
            <a:r>
              <a:rPr lang="en-US" sz="2000" b="1" dirty="0" smtClean="0">
                <a:solidFill>
                  <a:srgbClr val="000099"/>
                </a:solidFill>
                <a:latin typeface="Arial Unicode MS" pitchFamily="34" charset="-128"/>
              </a:rPr>
              <a:t>Arc asynchronous lattice with splitters is completed.</a:t>
            </a:r>
          </a:p>
          <a:p>
            <a:pPr marL="1371600" lvl="2" indent="-457200" eaLnBrk="0" hangingPunct="0">
              <a:buFontTx/>
              <a:buChar char="•"/>
            </a:pPr>
            <a:r>
              <a:rPr lang="en-US" sz="2000" b="1" dirty="0" smtClean="0">
                <a:solidFill>
                  <a:srgbClr val="000099"/>
                </a:solidFill>
                <a:latin typeface="Arial Unicode MS" pitchFamily="34" charset="-128"/>
              </a:rPr>
              <a:t>IR designs for large angle IP and high luminosity are in progress.</a:t>
            </a:r>
          </a:p>
          <a:p>
            <a:pPr marL="1371600" lvl="2" indent="-457200" eaLnBrk="0" hangingPunct="0">
              <a:buFontTx/>
              <a:buChar char="•"/>
            </a:pPr>
            <a:r>
              <a:rPr lang="en-US" sz="2000" b="1" dirty="0" smtClean="0">
                <a:solidFill>
                  <a:srgbClr val="000099"/>
                </a:solidFill>
                <a:latin typeface="Arial Unicode MS" pitchFamily="34" charset="-128"/>
              </a:rPr>
              <a:t>Arc magnets samples are already built. </a:t>
            </a:r>
          </a:p>
          <a:p>
            <a:pPr marL="914400" lvl="1" indent="-457200" eaLnBrk="0" hangingPunct="0">
              <a:buFontTx/>
              <a:buChar char="•"/>
            </a:pPr>
            <a:endParaRPr lang="en-US" sz="2000" b="1" dirty="0" smtClean="0">
              <a:solidFill>
                <a:srgbClr val="000099"/>
              </a:solidFill>
              <a:latin typeface="Arial Unicode MS" pitchFamily="34" charset="-128"/>
            </a:endParaRPr>
          </a:p>
          <a:p>
            <a:pPr marL="914400" lvl="1" indent="-457200" eaLnBrk="0" hangingPunct="0">
              <a:buFontTx/>
              <a:buChar char="•"/>
            </a:pPr>
            <a:r>
              <a:rPr lang="en-US" sz="2000" b="1" dirty="0" smtClean="0">
                <a:solidFill>
                  <a:srgbClr val="000099"/>
                </a:solidFill>
                <a:latin typeface="Arial Unicode MS" pitchFamily="34" charset="-128"/>
              </a:rPr>
              <a:t>MeRHIC: </a:t>
            </a:r>
          </a:p>
          <a:p>
            <a:pPr marL="1371600" lvl="2" indent="-457200" eaLnBrk="0" hangingPunct="0">
              <a:buFontTx/>
              <a:buChar char="•"/>
            </a:pPr>
            <a:r>
              <a:rPr lang="en-US" sz="2000" b="1" dirty="0" smtClean="0">
                <a:solidFill>
                  <a:srgbClr val="000099"/>
                </a:solidFill>
                <a:latin typeface="Arial Unicode MS" pitchFamily="34" charset="-128"/>
              </a:rPr>
              <a:t>Complete design and layout of the multi-pass electron and accommodations of the RHIC lattices are completed.</a:t>
            </a:r>
          </a:p>
          <a:p>
            <a:pPr marL="1371600" lvl="2" indent="-457200" eaLnBrk="0" hangingPunct="0">
              <a:buFontTx/>
              <a:buChar char="•"/>
            </a:pPr>
            <a:r>
              <a:rPr lang="en-US" sz="2000" b="1" dirty="0" smtClean="0">
                <a:solidFill>
                  <a:srgbClr val="000099"/>
                </a:solidFill>
                <a:latin typeface="Arial Unicode MS" pitchFamily="34" charset="-128"/>
              </a:rPr>
              <a:t>Preliminary magnet design is completed.</a:t>
            </a:r>
          </a:p>
          <a:p>
            <a:pPr marL="1371600" lvl="2" indent="-457200" eaLnBrk="0" hangingPunct="0">
              <a:buFontTx/>
              <a:buChar char="•"/>
            </a:pPr>
            <a:r>
              <a:rPr lang="en-US" sz="2000" b="1" dirty="0" smtClean="0">
                <a:solidFill>
                  <a:srgbClr val="000099"/>
                </a:solidFill>
                <a:latin typeface="Arial Unicode MS" pitchFamily="34" charset="-128"/>
              </a:rPr>
              <a:t>Detail cost estimate of the 4 </a:t>
            </a:r>
            <a:r>
              <a:rPr lang="en-US" sz="2000" b="1" dirty="0" err="1" smtClean="0">
                <a:solidFill>
                  <a:srgbClr val="000099"/>
                </a:solidFill>
                <a:latin typeface="Arial Unicode MS" pitchFamily="34" charset="-128"/>
              </a:rPr>
              <a:t>GeV</a:t>
            </a:r>
            <a:r>
              <a:rPr lang="en-US" sz="2000" b="1" dirty="0" smtClean="0">
                <a:solidFill>
                  <a:srgbClr val="000099"/>
                </a:solidFill>
                <a:latin typeface="Arial Unicode MS" pitchFamily="34" charset="-128"/>
              </a:rPr>
              <a:t> Medium electron – ion collider is completed</a:t>
            </a:r>
          </a:p>
          <a:p>
            <a:pPr marL="1371600" lvl="2" indent="-457200" eaLnBrk="0" hangingPunct="0"/>
            <a:endParaRPr dirty="0"/>
          </a:p>
          <a:p>
            <a:pPr marL="457200" indent="-457200" eaLnBrk="0" hangingPunct="0"/>
            <a:r>
              <a:rPr lang="en-US" sz="2000" b="1" dirty="0" smtClean="0">
                <a:solidFill>
                  <a:srgbClr val="000099"/>
                </a:solidFill>
                <a:latin typeface="Arial Unicode MS" pitchFamily="34" charset="-128"/>
              </a:rPr>
              <a:t> </a:t>
            </a:r>
          </a:p>
        </p:txBody>
      </p:sp>
      <p:sp>
        <p:nvSpPr>
          <p:cNvPr id="13"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4"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1-07 at 11.19.41 AM.png"/>
          <p:cNvPicPr>
            <a:picLocks noChangeAspect="1"/>
          </p:cNvPicPr>
          <p:nvPr/>
        </p:nvPicPr>
        <p:blipFill>
          <a:blip r:embed="rId2"/>
          <a:stretch>
            <a:fillRect/>
          </a:stretch>
        </p:blipFill>
        <p:spPr>
          <a:xfrm>
            <a:off x="1191206" y="1237477"/>
            <a:ext cx="6741207" cy="5210497"/>
          </a:xfrm>
          <a:prstGeom prst="rect">
            <a:avLst/>
          </a:prstGeom>
        </p:spPr>
      </p:pic>
      <p:sp>
        <p:nvSpPr>
          <p:cNvPr id="2" name="Title 1"/>
          <p:cNvSpPr>
            <a:spLocks noGrp="1"/>
          </p:cNvSpPr>
          <p:nvPr>
            <p:ph type="title"/>
          </p:nvPr>
        </p:nvSpPr>
        <p:spPr>
          <a:xfrm>
            <a:off x="0" y="1"/>
            <a:ext cx="9144000" cy="712953"/>
          </a:xfrm>
        </p:spPr>
        <p:txBody>
          <a:bodyPr/>
          <a:lstStyle/>
          <a:p>
            <a:r>
              <a:rPr lang="en-US" dirty="0" smtClean="0">
                <a:latin typeface="Comic Sans MS"/>
              </a:rPr>
              <a:t>Previous work on asynchronous lattice (1997)</a:t>
            </a:r>
            <a:endParaRPr lang="en-US" dirty="0">
              <a:latin typeface="Comic Sans MS"/>
            </a:endParaRPr>
          </a:p>
        </p:txBody>
      </p:sp>
      <p:sp>
        <p:nvSpPr>
          <p:cNvPr id="3" name="Content Placeholder 2"/>
          <p:cNvSpPr>
            <a:spLocks noGrp="1"/>
          </p:cNvSpPr>
          <p:nvPr>
            <p:ph idx="1"/>
          </p:nvPr>
        </p:nvSpPr>
        <p:spPr>
          <a:xfrm>
            <a:off x="457200" y="675589"/>
            <a:ext cx="8229600" cy="549800"/>
          </a:xfrm>
        </p:spPr>
        <p:txBody>
          <a:bodyPr/>
          <a:lstStyle/>
          <a:p>
            <a:pPr>
              <a:buNone/>
            </a:pPr>
            <a:r>
              <a:rPr lang="en-US" sz="1400" b="1" dirty="0" smtClean="0"/>
              <a:t>1997 Particle Accelerator Conference, Vancouver, B.C., Canada, 5/12-16/97, “A Proton Driver for the Muon Collider Source</a:t>
            </a:r>
            <a:r>
              <a:rPr lang="en-US" sz="1400" b="1" i="1" dirty="0" smtClean="0"/>
              <a:t> </a:t>
            </a:r>
            <a:r>
              <a:rPr lang="en-US" sz="1400" b="1" dirty="0" smtClean="0"/>
              <a:t>with a Tunable Momentum Compaction Lattice”, </a:t>
            </a:r>
            <a:r>
              <a:rPr lang="en-US" sz="1400" dirty="0" smtClean="0"/>
              <a:t>D. Trbojevic et. all.</a:t>
            </a:r>
            <a:endParaRPr lang="en-US" sz="1400" dirty="0"/>
          </a:p>
        </p:txBody>
      </p:sp>
      <p:sp>
        <p:nvSpPr>
          <p:cNvPr id="5"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6"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9459" name="Text Box 5"/>
          <p:cNvSpPr txBox="1">
            <a:spLocks noChangeArrowheads="1"/>
          </p:cNvSpPr>
          <p:nvPr/>
        </p:nvSpPr>
        <p:spPr bwMode="auto">
          <a:xfrm>
            <a:off x="5943600" y="1600200"/>
            <a:ext cx="3200400" cy="1495425"/>
          </a:xfrm>
          <a:prstGeom prst="rect">
            <a:avLst/>
          </a:prstGeom>
          <a:noFill/>
          <a:ln w="9525">
            <a:noFill/>
            <a:miter lim="800000"/>
            <a:headEnd/>
            <a:tailEnd/>
          </a:ln>
        </p:spPr>
        <p:txBody>
          <a:bodyPr>
            <a:prstTxWarp prst="textNoShape">
              <a:avLst/>
            </a:prstTxWarp>
            <a:spAutoFit/>
          </a:bodyPr>
          <a:lstStyle/>
          <a:p>
            <a:r>
              <a:rPr lang="en-US" sz="2000" dirty="0">
                <a:solidFill>
                  <a:srgbClr val="000090"/>
                </a:solidFill>
              </a:rPr>
              <a:t>FMC cell </a:t>
            </a:r>
            <a:r>
              <a:rPr lang="en-US" sz="1800" i="1" dirty="0">
                <a:solidFill>
                  <a:srgbClr val="000090"/>
                </a:solidFill>
              </a:rPr>
              <a:t>(D</a:t>
            </a:r>
            <a:r>
              <a:rPr lang="en-US" sz="1800" i="1" dirty="0" smtClean="0">
                <a:solidFill>
                  <a:srgbClr val="000090"/>
                </a:solidFill>
              </a:rPr>
              <a:t>. Trbojevic</a:t>
            </a:r>
            <a:r>
              <a:rPr lang="en-US" sz="1800" i="1" dirty="0">
                <a:solidFill>
                  <a:srgbClr val="000090"/>
                </a:solidFill>
              </a:rPr>
              <a:t>)</a:t>
            </a:r>
          </a:p>
          <a:p>
            <a:r>
              <a:rPr lang="en-US" sz="1800" dirty="0">
                <a:solidFill>
                  <a:srgbClr val="000090"/>
                </a:solidFill>
              </a:rPr>
              <a:t>Dipole filling factor: 54%</a:t>
            </a:r>
          </a:p>
          <a:p>
            <a:r>
              <a:rPr lang="en-US" sz="1800" dirty="0">
                <a:solidFill>
                  <a:srgbClr val="000090"/>
                </a:solidFill>
              </a:rPr>
              <a:t>Reduced length</a:t>
            </a:r>
          </a:p>
          <a:p>
            <a:r>
              <a:rPr lang="en-US" sz="1800" dirty="0">
                <a:solidFill>
                  <a:srgbClr val="000090"/>
                </a:solidFill>
              </a:rPr>
              <a:t>Tuned to ~0 momentum compaction</a:t>
            </a:r>
          </a:p>
        </p:txBody>
      </p:sp>
      <p:sp>
        <p:nvSpPr>
          <p:cNvPr id="19460" name="Text Box 6"/>
          <p:cNvSpPr txBox="1">
            <a:spLocks noChangeArrowheads="1"/>
          </p:cNvSpPr>
          <p:nvPr/>
        </p:nvSpPr>
        <p:spPr bwMode="auto">
          <a:xfrm>
            <a:off x="6019800" y="3810000"/>
            <a:ext cx="2887592" cy="2031325"/>
          </a:xfrm>
          <a:prstGeom prst="rect">
            <a:avLst/>
          </a:prstGeom>
          <a:noFill/>
          <a:ln w="9525">
            <a:noFill/>
            <a:miter lim="800000"/>
            <a:headEnd/>
            <a:tailEnd/>
          </a:ln>
        </p:spPr>
        <p:txBody>
          <a:bodyPr wrap="none">
            <a:prstTxWarp prst="textNoShape">
              <a:avLst/>
            </a:prstTxWarp>
            <a:spAutoFit/>
          </a:bodyPr>
          <a:lstStyle/>
          <a:p>
            <a:r>
              <a:rPr lang="en-US" sz="1800" dirty="0">
                <a:solidFill>
                  <a:srgbClr val="000090"/>
                </a:solidFill>
              </a:rPr>
              <a:t>For 10GeV:</a:t>
            </a:r>
          </a:p>
          <a:p>
            <a:r>
              <a:rPr lang="en-US" sz="1800" dirty="0">
                <a:solidFill>
                  <a:srgbClr val="000090"/>
                </a:solidFill>
              </a:rPr>
              <a:t>Largest gradient: 7.7 T/m</a:t>
            </a:r>
          </a:p>
          <a:p>
            <a:r>
              <a:rPr lang="en-US" sz="1800" dirty="0">
                <a:solidFill>
                  <a:srgbClr val="000090"/>
                </a:solidFill>
              </a:rPr>
              <a:t>Dipole field:       </a:t>
            </a:r>
            <a:r>
              <a:rPr lang="en-US" sz="1800" dirty="0" smtClean="0">
                <a:solidFill>
                  <a:srgbClr val="000090"/>
                </a:solidFill>
              </a:rPr>
              <a:t> 0.16 T</a:t>
            </a:r>
          </a:p>
          <a:p>
            <a:endParaRPr lang="en-US" sz="1800" dirty="0">
              <a:solidFill>
                <a:srgbClr val="000090"/>
              </a:solidFill>
            </a:endParaRPr>
          </a:p>
          <a:p>
            <a:r>
              <a:rPr lang="en-US" sz="1800" dirty="0">
                <a:solidFill>
                  <a:srgbClr val="000090"/>
                </a:solidFill>
              </a:rPr>
              <a:t>Dipole length:      5.5 m</a:t>
            </a:r>
          </a:p>
          <a:p>
            <a:r>
              <a:rPr lang="en-US" sz="1800" dirty="0">
                <a:solidFill>
                  <a:srgbClr val="000090"/>
                </a:solidFill>
              </a:rPr>
              <a:t>Quad length:        0.6 m</a:t>
            </a:r>
          </a:p>
          <a:p>
            <a:endParaRPr lang="en-US" sz="1800" dirty="0"/>
          </a:p>
        </p:txBody>
      </p:sp>
      <p:sp>
        <p:nvSpPr>
          <p:cNvPr id="19461" name="Freeform 7"/>
          <p:cNvSpPr>
            <a:spLocks/>
          </p:cNvSpPr>
          <p:nvPr/>
        </p:nvSpPr>
        <p:spPr bwMode="auto">
          <a:xfrm>
            <a:off x="1600200" y="1663700"/>
            <a:ext cx="3149600" cy="12700"/>
          </a:xfrm>
          <a:custGeom>
            <a:avLst/>
            <a:gdLst>
              <a:gd name="T0" fmla="*/ 0 w 1984"/>
              <a:gd name="T1" fmla="*/ 12700 h 8"/>
              <a:gd name="T2" fmla="*/ 3149600 w 1984"/>
              <a:gd name="T3" fmla="*/ 0 h 8"/>
              <a:gd name="T4" fmla="*/ 0 60000 65536"/>
              <a:gd name="T5" fmla="*/ 0 60000 65536"/>
              <a:gd name="T6" fmla="*/ 0 w 1984"/>
              <a:gd name="T7" fmla="*/ 0 h 8"/>
              <a:gd name="T8" fmla="*/ 1984 w 1984"/>
              <a:gd name="T9" fmla="*/ 8 h 8"/>
            </a:gdLst>
            <a:ahLst/>
            <a:cxnLst>
              <a:cxn ang="T4">
                <a:pos x="T0" y="T1"/>
              </a:cxn>
              <a:cxn ang="T5">
                <a:pos x="T2" y="T3"/>
              </a:cxn>
            </a:cxnLst>
            <a:rect l="T6" t="T7" r="T8" b="T9"/>
            <a:pathLst>
              <a:path w="1984" h="8">
                <a:moveTo>
                  <a:pt x="0" y="8"/>
                </a:moveTo>
                <a:lnTo>
                  <a:pt x="1984" y="0"/>
                </a:lnTo>
              </a:path>
            </a:pathLst>
          </a:custGeom>
          <a:noFill/>
          <a:ln w="9525">
            <a:solidFill>
              <a:schemeClr val="tx1"/>
            </a:solidFill>
            <a:round/>
            <a:headEnd type="triangle" w="med" len="med"/>
            <a:tailEnd type="triangle" w="med" len="med"/>
          </a:ln>
        </p:spPr>
        <p:txBody>
          <a:bodyPr wrap="none">
            <a:prstTxWarp prst="textNoShape">
              <a:avLst/>
            </a:prstTxWarp>
          </a:bodyPr>
          <a:lstStyle/>
          <a:p>
            <a:endParaRPr lang="en-US"/>
          </a:p>
        </p:txBody>
      </p:sp>
      <p:sp>
        <p:nvSpPr>
          <p:cNvPr id="19462" name="Text Box 8"/>
          <p:cNvSpPr txBox="1">
            <a:spLocks noChangeArrowheads="1"/>
          </p:cNvSpPr>
          <p:nvPr/>
        </p:nvSpPr>
        <p:spPr bwMode="auto">
          <a:xfrm>
            <a:off x="2819400" y="1295400"/>
            <a:ext cx="698500" cy="366713"/>
          </a:xfrm>
          <a:prstGeom prst="rect">
            <a:avLst/>
          </a:prstGeom>
          <a:noFill/>
          <a:ln w="9525">
            <a:noFill/>
            <a:miter lim="800000"/>
            <a:headEnd/>
            <a:tailEnd/>
          </a:ln>
        </p:spPr>
        <p:txBody>
          <a:bodyPr wrap="none">
            <a:prstTxWarp prst="textNoShape">
              <a:avLst/>
            </a:prstTxWarp>
            <a:spAutoFit/>
          </a:bodyPr>
          <a:lstStyle/>
          <a:p>
            <a:r>
              <a:rPr lang="en-US" sz="1800" dirty="0">
                <a:solidFill>
                  <a:srgbClr val="000090"/>
                </a:solidFill>
              </a:rPr>
              <a:t>81 m</a:t>
            </a:r>
          </a:p>
        </p:txBody>
      </p:sp>
      <p:pic>
        <p:nvPicPr>
          <p:cNvPr id="19463" name="Picture 9"/>
          <p:cNvPicPr>
            <a:picLocks noChangeAspect="1" noChangeArrowheads="1"/>
          </p:cNvPicPr>
          <p:nvPr/>
        </p:nvPicPr>
        <p:blipFill>
          <a:blip r:embed="rId2"/>
          <a:srcRect/>
          <a:stretch>
            <a:fillRect/>
          </a:stretch>
        </p:blipFill>
        <p:spPr bwMode="auto">
          <a:xfrm>
            <a:off x="533400" y="1752600"/>
            <a:ext cx="5140325" cy="4322763"/>
          </a:xfrm>
          <a:prstGeom prst="rect">
            <a:avLst/>
          </a:prstGeom>
          <a:noFill/>
          <a:ln w="9525">
            <a:noFill/>
            <a:miter lim="800000"/>
            <a:headEnd/>
            <a:tailEnd/>
          </a:ln>
        </p:spPr>
      </p:pic>
      <p:sp>
        <p:nvSpPr>
          <p:cNvPr id="8" name="Title 7"/>
          <p:cNvSpPr>
            <a:spLocks noGrp="1"/>
          </p:cNvSpPr>
          <p:nvPr>
            <p:ph type="title"/>
          </p:nvPr>
        </p:nvSpPr>
        <p:spPr>
          <a:xfrm>
            <a:off x="0" y="1"/>
            <a:ext cx="9144000" cy="853440"/>
          </a:xfrm>
        </p:spPr>
        <p:txBody>
          <a:bodyPr/>
          <a:lstStyle/>
          <a:p>
            <a:r>
              <a:rPr lang="en-US" dirty="0" smtClean="0">
                <a:latin typeface="Comic Sans MS"/>
              </a:rPr>
              <a:t>Basic cell for the arcs</a:t>
            </a:r>
            <a:endParaRPr lang="en-US" dirty="0">
              <a:latin typeface="Comic Sans MS"/>
            </a:endParaRPr>
          </a:p>
        </p:txBody>
      </p:sp>
      <p:sp>
        <p:nvSpPr>
          <p:cNvPr id="9"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0"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4579" name="Picture 5"/>
          <p:cNvPicPr>
            <a:picLocks noChangeAspect="1" noChangeArrowheads="1"/>
          </p:cNvPicPr>
          <p:nvPr/>
        </p:nvPicPr>
        <p:blipFill>
          <a:blip r:embed="rId2"/>
          <a:srcRect/>
          <a:stretch>
            <a:fillRect/>
          </a:stretch>
        </p:blipFill>
        <p:spPr bwMode="auto">
          <a:xfrm>
            <a:off x="-1" y="820247"/>
            <a:ext cx="6661727" cy="5263053"/>
          </a:xfrm>
          <a:prstGeom prst="rect">
            <a:avLst/>
          </a:prstGeom>
          <a:noFill/>
          <a:ln w="9525">
            <a:noFill/>
            <a:miter lim="800000"/>
            <a:headEnd/>
            <a:tailEnd/>
          </a:ln>
        </p:spPr>
      </p:pic>
      <p:sp>
        <p:nvSpPr>
          <p:cNvPr id="24581" name="Text Box 7"/>
          <p:cNvSpPr txBox="1">
            <a:spLocks noChangeArrowheads="1"/>
          </p:cNvSpPr>
          <p:nvPr/>
        </p:nvSpPr>
        <p:spPr bwMode="auto">
          <a:xfrm>
            <a:off x="5927725" y="239553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4582" name="Text Box 8"/>
          <p:cNvSpPr txBox="1">
            <a:spLocks noChangeArrowheads="1"/>
          </p:cNvSpPr>
          <p:nvPr/>
        </p:nvSpPr>
        <p:spPr bwMode="auto">
          <a:xfrm>
            <a:off x="5845175" y="852054"/>
            <a:ext cx="3298825" cy="1495425"/>
          </a:xfrm>
          <a:prstGeom prst="rect">
            <a:avLst/>
          </a:prstGeom>
          <a:noFill/>
          <a:ln w="9525">
            <a:noFill/>
            <a:miter lim="800000"/>
            <a:headEnd/>
            <a:tailEnd/>
          </a:ln>
        </p:spPr>
        <p:txBody>
          <a:bodyPr wrap="none">
            <a:prstTxWarp prst="textNoShape">
              <a:avLst/>
            </a:prstTxWarp>
            <a:spAutoFit/>
          </a:bodyPr>
          <a:lstStyle/>
          <a:p>
            <a:pPr marL="457200" indent="-457200"/>
            <a:r>
              <a:rPr lang="en-US" sz="2000" dirty="0">
                <a:solidFill>
                  <a:srgbClr val="000090"/>
                </a:solidFill>
              </a:rPr>
              <a:t>Separated functions:</a:t>
            </a:r>
          </a:p>
          <a:p>
            <a:pPr marL="457200" indent="-457200">
              <a:buFontTx/>
              <a:buChar char="•"/>
            </a:pPr>
            <a:r>
              <a:rPr lang="en-US" sz="1800" dirty="0">
                <a:solidFill>
                  <a:srgbClr val="000090"/>
                </a:solidFill>
              </a:rPr>
              <a:t>R</a:t>
            </a:r>
            <a:r>
              <a:rPr lang="en-US" sz="1800" baseline="-25000" dirty="0">
                <a:solidFill>
                  <a:srgbClr val="000090"/>
                </a:solidFill>
              </a:rPr>
              <a:t>56</a:t>
            </a:r>
            <a:r>
              <a:rPr lang="en-US" sz="1800" dirty="0">
                <a:solidFill>
                  <a:srgbClr val="000090"/>
                </a:solidFill>
              </a:rPr>
              <a:t> tuning: arcs</a:t>
            </a:r>
          </a:p>
          <a:p>
            <a:pPr marL="457200" indent="-457200">
              <a:buFontTx/>
              <a:buChar char="•"/>
            </a:pPr>
            <a:r>
              <a:rPr lang="en-US" sz="1800" dirty="0">
                <a:solidFill>
                  <a:srgbClr val="000090"/>
                </a:solidFill>
              </a:rPr>
              <a:t>Phase trombone: straights</a:t>
            </a:r>
          </a:p>
          <a:p>
            <a:pPr marL="457200" indent="-457200">
              <a:buFontTx/>
              <a:buChar char="•"/>
            </a:pPr>
            <a:r>
              <a:rPr lang="en-US" sz="1800" dirty="0">
                <a:solidFill>
                  <a:srgbClr val="000090"/>
                </a:solidFill>
              </a:rPr>
              <a:t>Path length </a:t>
            </a:r>
            <a:r>
              <a:rPr lang="en-US" sz="1800" dirty="0" smtClean="0">
                <a:solidFill>
                  <a:srgbClr val="000090"/>
                </a:solidFill>
              </a:rPr>
              <a:t>tuned: </a:t>
            </a:r>
            <a:r>
              <a:rPr lang="en-US" sz="1800" dirty="0">
                <a:solidFill>
                  <a:srgbClr val="000090"/>
                </a:solidFill>
              </a:rPr>
              <a:t>in</a:t>
            </a:r>
          </a:p>
          <a:p>
            <a:pPr marL="457200" indent="-457200"/>
            <a:r>
              <a:rPr lang="en-US" sz="1800" dirty="0">
                <a:solidFill>
                  <a:srgbClr val="000090"/>
                </a:solidFill>
              </a:rPr>
              <a:t>      area of IR insertion (IR12</a:t>
            </a:r>
            <a:r>
              <a:rPr lang="en-US" sz="1800" dirty="0"/>
              <a:t>)</a:t>
            </a:r>
          </a:p>
        </p:txBody>
      </p:sp>
      <p:sp>
        <p:nvSpPr>
          <p:cNvPr id="7" name="TextBox 6"/>
          <p:cNvSpPr txBox="1"/>
          <p:nvPr/>
        </p:nvSpPr>
        <p:spPr>
          <a:xfrm>
            <a:off x="0" y="0"/>
            <a:ext cx="9143999" cy="584776"/>
          </a:xfrm>
          <a:prstGeom prst="rect">
            <a:avLst/>
          </a:prstGeom>
          <a:noFill/>
        </p:spPr>
        <p:txBody>
          <a:bodyPr wrap="square" rtlCol="0">
            <a:spAutoFit/>
          </a:bodyPr>
          <a:lstStyle/>
          <a:p>
            <a:pPr algn="ctr"/>
            <a:r>
              <a:rPr lang="en-US" sz="3200" dirty="0" smtClean="0">
                <a:solidFill>
                  <a:srgbClr val="000090"/>
                </a:solidFill>
                <a:latin typeface="Comic Sans MS"/>
              </a:rPr>
              <a:t>One sextant with asynchronous cells</a:t>
            </a:r>
            <a:endParaRPr lang="en-US" sz="3200" dirty="0">
              <a:solidFill>
                <a:srgbClr val="000090"/>
              </a:solidFill>
              <a:latin typeface="Comic Sans MS"/>
            </a:endParaRPr>
          </a:p>
        </p:txBody>
      </p:sp>
      <p:sp>
        <p:nvSpPr>
          <p:cNvPr id="8" name="Text Box 6"/>
          <p:cNvSpPr txBox="1">
            <a:spLocks noChangeArrowheads="1"/>
          </p:cNvSpPr>
          <p:nvPr/>
        </p:nvSpPr>
        <p:spPr bwMode="auto">
          <a:xfrm>
            <a:off x="6655089" y="4592205"/>
            <a:ext cx="2094243" cy="707886"/>
          </a:xfrm>
          <a:prstGeom prst="rect">
            <a:avLst/>
          </a:prstGeom>
          <a:noFill/>
          <a:ln w="9525">
            <a:noFill/>
            <a:miter lim="800000"/>
            <a:headEnd/>
            <a:tailEnd/>
          </a:ln>
        </p:spPr>
        <p:txBody>
          <a:bodyPr wrap="none">
            <a:prstTxWarp prst="textNoShape">
              <a:avLst/>
            </a:prstTxWarp>
            <a:spAutoFit/>
          </a:bodyPr>
          <a:lstStyle/>
          <a:p>
            <a:r>
              <a:rPr lang="en-US" sz="2000" dirty="0" smtClean="0">
                <a:solidFill>
                  <a:srgbClr val="000090"/>
                </a:solidFill>
              </a:rPr>
              <a:t>Arc and straights </a:t>
            </a:r>
          </a:p>
          <a:p>
            <a:r>
              <a:rPr lang="en-US" sz="2000" dirty="0" smtClean="0">
                <a:solidFill>
                  <a:srgbClr val="000090"/>
                </a:solidFill>
              </a:rPr>
              <a:t>with </a:t>
            </a:r>
            <a:r>
              <a:rPr lang="en-US" sz="2000" dirty="0">
                <a:solidFill>
                  <a:srgbClr val="000090"/>
                </a:solidFill>
              </a:rPr>
              <a:t>no IR</a:t>
            </a:r>
          </a:p>
        </p:txBody>
      </p:sp>
      <p:sp>
        <p:nvSpPr>
          <p:cNvPr id="9"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0"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defRPr/>
            </a:pPr>
            <a:r>
              <a:rPr lang="en-US" sz="2800" dirty="0">
                <a:latin typeface="Comic Sans MS"/>
                <a:ea typeface="+mj-ea"/>
                <a:cs typeface="+mj-cs"/>
              </a:rPr>
              <a:t>Interaction Straight Layout</a:t>
            </a:r>
          </a:p>
        </p:txBody>
      </p:sp>
      <p:pic>
        <p:nvPicPr>
          <p:cNvPr id="29699" name="Picture 3"/>
          <p:cNvPicPr>
            <a:picLocks noChangeAspect="1" noChangeArrowheads="1"/>
          </p:cNvPicPr>
          <p:nvPr/>
        </p:nvPicPr>
        <p:blipFill>
          <a:blip r:embed="rId2"/>
          <a:srcRect/>
          <a:stretch>
            <a:fillRect/>
          </a:stretch>
        </p:blipFill>
        <p:spPr bwMode="auto">
          <a:xfrm>
            <a:off x="0" y="1600200"/>
            <a:ext cx="4191000" cy="2865438"/>
          </a:xfrm>
          <a:prstGeom prst="rect">
            <a:avLst/>
          </a:prstGeom>
          <a:noFill/>
          <a:ln w="9525">
            <a:noFill/>
            <a:miter lim="800000"/>
            <a:headEnd/>
            <a:tailEnd/>
          </a:ln>
        </p:spPr>
      </p:pic>
      <p:sp>
        <p:nvSpPr>
          <p:cNvPr id="29700" name="Text Box 4"/>
          <p:cNvSpPr txBox="1">
            <a:spLocks noChangeArrowheads="1"/>
          </p:cNvSpPr>
          <p:nvPr/>
        </p:nvSpPr>
        <p:spPr bwMode="auto">
          <a:xfrm>
            <a:off x="1447800" y="1143000"/>
            <a:ext cx="1165225" cy="457200"/>
          </a:xfrm>
          <a:prstGeom prst="rect">
            <a:avLst/>
          </a:prstGeom>
          <a:noFill/>
          <a:ln w="9525">
            <a:noFill/>
            <a:miter lim="800000"/>
            <a:headEnd/>
            <a:tailEnd/>
          </a:ln>
        </p:spPr>
        <p:txBody>
          <a:bodyPr wrap="none">
            <a:prstTxWarp prst="textNoShape">
              <a:avLst/>
            </a:prstTxWarp>
            <a:spAutoFit/>
          </a:bodyPr>
          <a:lstStyle/>
          <a:p>
            <a:pPr eaLnBrk="1" hangingPunct="1"/>
            <a:r>
              <a:rPr lang="en-US">
                <a:latin typeface="Times New Roman" charset="0"/>
              </a:rPr>
              <a:t>H-plane</a:t>
            </a:r>
          </a:p>
        </p:txBody>
      </p:sp>
      <p:sp>
        <p:nvSpPr>
          <p:cNvPr id="29701" name="Text Box 5"/>
          <p:cNvSpPr txBox="1">
            <a:spLocks noChangeArrowheads="1"/>
          </p:cNvSpPr>
          <p:nvPr/>
        </p:nvSpPr>
        <p:spPr bwMode="auto">
          <a:xfrm>
            <a:off x="5791200" y="1143000"/>
            <a:ext cx="1165225" cy="457200"/>
          </a:xfrm>
          <a:prstGeom prst="rect">
            <a:avLst/>
          </a:prstGeom>
          <a:noFill/>
          <a:ln w="9525">
            <a:noFill/>
            <a:miter lim="800000"/>
            <a:headEnd/>
            <a:tailEnd/>
          </a:ln>
        </p:spPr>
        <p:txBody>
          <a:bodyPr wrap="none">
            <a:prstTxWarp prst="textNoShape">
              <a:avLst/>
            </a:prstTxWarp>
            <a:spAutoFit/>
          </a:bodyPr>
          <a:lstStyle/>
          <a:p>
            <a:pPr eaLnBrk="1" hangingPunct="1"/>
            <a:r>
              <a:rPr lang="en-US">
                <a:latin typeface="Times New Roman" charset="0"/>
              </a:rPr>
              <a:t>V-plane</a:t>
            </a:r>
          </a:p>
        </p:txBody>
      </p:sp>
      <p:pic>
        <p:nvPicPr>
          <p:cNvPr id="29702" name="Picture 6"/>
          <p:cNvPicPr>
            <a:picLocks noChangeAspect="1" noChangeArrowheads="1"/>
          </p:cNvPicPr>
          <p:nvPr/>
        </p:nvPicPr>
        <p:blipFill>
          <a:blip r:embed="rId3"/>
          <a:srcRect/>
          <a:stretch>
            <a:fillRect/>
          </a:stretch>
        </p:blipFill>
        <p:spPr bwMode="auto">
          <a:xfrm>
            <a:off x="4495800" y="1600200"/>
            <a:ext cx="4219575" cy="2886075"/>
          </a:xfrm>
          <a:prstGeom prst="rect">
            <a:avLst/>
          </a:prstGeom>
          <a:noFill/>
          <a:ln w="9525">
            <a:noFill/>
            <a:miter lim="800000"/>
            <a:headEnd/>
            <a:tailEnd/>
          </a:ln>
        </p:spPr>
      </p:pic>
      <p:sp>
        <p:nvSpPr>
          <p:cNvPr id="29703" name="Text Box 7"/>
          <p:cNvSpPr txBox="1">
            <a:spLocks noChangeArrowheads="1"/>
          </p:cNvSpPr>
          <p:nvPr/>
        </p:nvSpPr>
        <p:spPr bwMode="auto">
          <a:xfrm>
            <a:off x="381000" y="4800600"/>
            <a:ext cx="8305800" cy="641350"/>
          </a:xfrm>
          <a:prstGeom prst="rect">
            <a:avLst/>
          </a:prstGeom>
          <a:noFill/>
          <a:ln w="9525">
            <a:noFill/>
            <a:miter lim="800000"/>
            <a:headEnd/>
            <a:tailEnd/>
          </a:ln>
        </p:spPr>
        <p:txBody>
          <a:bodyPr>
            <a:prstTxWarp prst="textNoShape">
              <a:avLst/>
            </a:prstTxWarp>
            <a:spAutoFit/>
          </a:bodyPr>
          <a:lstStyle/>
          <a:p>
            <a:r>
              <a:rPr lang="en-US" sz="1800"/>
              <a:t>Presently considered geometry of the interaction region straight.</a:t>
            </a:r>
          </a:p>
          <a:p>
            <a:r>
              <a:rPr lang="en-US" sz="1800"/>
              <a:t>Ongoing work on the optics to minimize (or eliminate) dispersion at the IP.</a:t>
            </a:r>
          </a:p>
        </p:txBody>
      </p:sp>
      <p:sp>
        <p:nvSpPr>
          <p:cNvPr id="8" name="Footer Placeholder 4"/>
          <p:cNvSpPr txBox="1">
            <a:spLocks/>
          </p:cNvSpPr>
          <p:nvPr/>
        </p:nvSpPr>
        <p:spPr>
          <a:xfrm>
            <a:off x="2374899"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9"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0"/>
            <a:ext cx="9144000" cy="1558636"/>
          </a:xfrm>
        </p:spPr>
        <p:txBody>
          <a:bodyPr/>
          <a:lstStyle/>
          <a:p>
            <a:r>
              <a:rPr lang="en-US" dirty="0" smtClean="0">
                <a:latin typeface="Comic Sans MS"/>
                <a:cs typeface="Comic Sans MS"/>
              </a:rPr>
              <a:t>Second high-Luminosity IR in </a:t>
            </a:r>
            <a:r>
              <a:rPr lang="en-US" dirty="0" err="1" smtClean="0">
                <a:latin typeface="Comic Sans MS"/>
                <a:cs typeface="Comic Sans MS"/>
              </a:rPr>
              <a:t>eRHIC</a:t>
            </a:r>
            <a:r>
              <a:rPr lang="en-US" dirty="0" smtClean="0">
                <a:latin typeface="Comic Sans MS"/>
                <a:cs typeface="Comic Sans MS"/>
              </a:rPr>
              <a:t> for  </a:t>
            </a:r>
            <a:br>
              <a:rPr lang="en-US" dirty="0" smtClean="0">
                <a:latin typeface="Comic Sans MS"/>
                <a:cs typeface="Comic Sans MS"/>
              </a:rPr>
            </a:br>
            <a:r>
              <a:rPr lang="en-US" dirty="0" smtClean="0">
                <a:latin typeface="Comic Sans MS"/>
                <a:cs typeface="Comic Sans MS"/>
              </a:rPr>
              <a:t>Q</a:t>
            </a:r>
            <a:r>
              <a:rPr lang="en-US" baseline="30000" dirty="0" smtClean="0">
                <a:latin typeface="Comic Sans MS"/>
                <a:cs typeface="Comic Sans MS"/>
              </a:rPr>
              <a:t>2</a:t>
            </a:r>
            <a:r>
              <a:rPr lang="en-US" dirty="0" smtClean="0">
                <a:latin typeface="Comic Sans MS"/>
                <a:cs typeface="Comic Sans MS"/>
              </a:rPr>
              <a:t> detector using just built magnets </a:t>
            </a:r>
            <a:br>
              <a:rPr lang="en-US" dirty="0" smtClean="0">
                <a:latin typeface="Comic Sans MS"/>
                <a:cs typeface="Comic Sans MS"/>
              </a:rPr>
            </a:br>
            <a:r>
              <a:rPr lang="en-US" dirty="0" smtClean="0">
                <a:latin typeface="Comic Sans MS"/>
                <a:cs typeface="Comic Sans MS"/>
              </a:rPr>
              <a:t>from </a:t>
            </a:r>
            <a:r>
              <a:rPr lang="en-US" dirty="0" smtClean="0">
                <a:latin typeface="Comic Sans MS"/>
              </a:rPr>
              <a:t>US LARP Magnet Program</a:t>
            </a:r>
            <a:endParaRPr lang="en-US" dirty="0" smtClean="0">
              <a:solidFill>
                <a:srgbClr val="003399"/>
              </a:solidFill>
              <a:latin typeface="Comic Sans MS"/>
            </a:endParaRPr>
          </a:p>
        </p:txBody>
      </p:sp>
      <p:graphicFrame>
        <p:nvGraphicFramePr>
          <p:cNvPr id="4" name="Content Placeholder 3"/>
          <p:cNvGraphicFramePr>
            <a:graphicFrameLocks noGrp="1"/>
          </p:cNvGraphicFramePr>
          <p:nvPr>
            <p:ph idx="1"/>
          </p:nvPr>
        </p:nvGraphicFramePr>
        <p:xfrm>
          <a:off x="161636" y="1662545"/>
          <a:ext cx="8982364" cy="485255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7"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0" name="TextBox 9"/>
          <p:cNvSpPr txBox="1"/>
          <p:nvPr/>
        </p:nvSpPr>
        <p:spPr>
          <a:xfrm>
            <a:off x="3994728" y="1720272"/>
            <a:ext cx="4710545" cy="4924425"/>
          </a:xfrm>
          <a:prstGeom prst="rect">
            <a:avLst/>
          </a:prstGeom>
          <a:noFill/>
        </p:spPr>
        <p:txBody>
          <a:bodyPr wrap="square" rtlCol="0">
            <a:spAutoFit/>
          </a:bodyPr>
          <a:lstStyle/>
          <a:p>
            <a:pPr lvl="0"/>
            <a:r>
              <a:rPr lang="en-US" sz="2000" dirty="0" smtClean="0">
                <a:solidFill>
                  <a:srgbClr val="000090"/>
                </a:solidFill>
                <a:latin typeface="Tahoma"/>
              </a:rPr>
              <a:t>New </a:t>
            </a:r>
            <a:r>
              <a:rPr lang="en-US" sz="2000" dirty="0" err="1" smtClean="0">
                <a:solidFill>
                  <a:srgbClr val="000090"/>
                </a:solidFill>
                <a:latin typeface="Tahoma"/>
              </a:rPr>
              <a:t>eRHIC</a:t>
            </a:r>
            <a:r>
              <a:rPr lang="en-US" sz="2000" dirty="0" smtClean="0">
                <a:solidFill>
                  <a:srgbClr val="000090"/>
                </a:solidFill>
                <a:latin typeface="Tahoma"/>
              </a:rPr>
              <a:t> IR designs with </a:t>
            </a:r>
            <a:r>
              <a:rPr lang="en-US" sz="2000" dirty="0" err="1" smtClean="0">
                <a:solidFill>
                  <a:srgbClr val="000090"/>
                </a:solidFill>
                <a:latin typeface="Symbol"/>
              </a:rPr>
              <a:t>b</a:t>
            </a:r>
            <a:r>
              <a:rPr lang="en-US" sz="2000" baseline="30000" dirty="0" smtClean="0">
                <a:solidFill>
                  <a:srgbClr val="000090"/>
                </a:solidFill>
                <a:latin typeface="Tahoma"/>
              </a:rPr>
              <a:t>*</a:t>
            </a:r>
            <a:r>
              <a:rPr lang="en-US" sz="2000" dirty="0" smtClean="0">
                <a:solidFill>
                  <a:srgbClr val="000090"/>
                </a:solidFill>
                <a:latin typeface="Tahoma"/>
              </a:rPr>
              <a:t>=5 cm</a:t>
            </a:r>
          </a:p>
          <a:p>
            <a:pPr lvl="0"/>
            <a:r>
              <a:rPr lang="en-US" sz="2000" dirty="0" smtClean="0">
                <a:solidFill>
                  <a:srgbClr val="000090"/>
                </a:solidFill>
                <a:latin typeface="Tahoma"/>
              </a:rPr>
              <a:t>with the triplet magnets 4.5 </a:t>
            </a:r>
            <a:r>
              <a:rPr lang="en-US" sz="2000" dirty="0" err="1" smtClean="0">
                <a:solidFill>
                  <a:srgbClr val="000090"/>
                </a:solidFill>
                <a:latin typeface="Tahoma"/>
              </a:rPr>
              <a:t>m</a:t>
            </a:r>
            <a:r>
              <a:rPr lang="en-US" sz="2000" dirty="0" smtClean="0">
                <a:solidFill>
                  <a:srgbClr val="000090"/>
                </a:solidFill>
                <a:latin typeface="Tahoma"/>
              </a:rPr>
              <a:t> away from the IP.</a:t>
            </a:r>
          </a:p>
          <a:p>
            <a:pPr lvl="0"/>
            <a:r>
              <a:rPr lang="en-US" sz="2000" dirty="0" smtClean="0">
                <a:solidFill>
                  <a:srgbClr val="000090"/>
                </a:solidFill>
                <a:latin typeface="Tahoma"/>
              </a:rPr>
              <a:t>This is for different Q</a:t>
            </a:r>
            <a:r>
              <a:rPr lang="en-US" sz="2000" baseline="30000" dirty="0" smtClean="0">
                <a:solidFill>
                  <a:srgbClr val="000090"/>
                </a:solidFill>
                <a:latin typeface="Tahoma"/>
              </a:rPr>
              <a:t>2</a:t>
            </a:r>
            <a:r>
              <a:rPr lang="en-US" sz="2000" dirty="0" smtClean="0">
                <a:solidFill>
                  <a:srgbClr val="000090"/>
                </a:solidFill>
                <a:latin typeface="Tahoma"/>
              </a:rPr>
              <a:t> physics.</a:t>
            </a:r>
          </a:p>
          <a:p>
            <a:pPr lvl="0"/>
            <a:endParaRPr lang="en-US" sz="2000" dirty="0" smtClean="0">
              <a:solidFill>
                <a:srgbClr val="000090"/>
              </a:solidFill>
              <a:latin typeface="Tahoma"/>
            </a:endParaRPr>
          </a:p>
          <a:p>
            <a:pPr lvl="0"/>
            <a:r>
              <a:rPr lang="en-US" sz="2000" dirty="0" smtClean="0">
                <a:solidFill>
                  <a:srgbClr val="000090"/>
                </a:solidFill>
                <a:latin typeface="Tahoma"/>
              </a:rPr>
              <a:t>Examining two ways for the chromaticity corrections:</a:t>
            </a:r>
          </a:p>
          <a:p>
            <a:pPr marL="457200" lvl="0" indent="-457200">
              <a:buAutoNum type="arabicPeriod"/>
            </a:pPr>
            <a:r>
              <a:rPr lang="en-US" sz="2000" dirty="0" smtClean="0">
                <a:solidFill>
                  <a:srgbClr val="000090"/>
                </a:solidFill>
                <a:latin typeface="Tahoma"/>
              </a:rPr>
              <a:t>With zero dispersion at the IP but non-zero slope of dispersion</a:t>
            </a:r>
          </a:p>
          <a:p>
            <a:pPr marL="457200" lvl="0" indent="-457200">
              <a:buAutoNum type="arabicPeriod"/>
            </a:pPr>
            <a:r>
              <a:rPr lang="en-US" sz="2000" dirty="0" smtClean="0">
                <a:solidFill>
                  <a:srgbClr val="000090"/>
                </a:solidFill>
                <a:latin typeface="Tahoma"/>
              </a:rPr>
              <a:t>With zero dispersion and zero slope at the IP.</a:t>
            </a:r>
          </a:p>
          <a:p>
            <a:pPr marL="457200" lvl="0" indent="-457200">
              <a:buAutoNum type="arabicPeriod"/>
            </a:pPr>
            <a:endParaRPr lang="en-US" sz="2000" dirty="0" smtClean="0">
              <a:solidFill>
                <a:srgbClr val="000090"/>
              </a:solidFill>
              <a:latin typeface="Tahoma"/>
            </a:endParaRPr>
          </a:p>
          <a:p>
            <a:pPr lvl="0"/>
            <a:r>
              <a:rPr lang="en-US" sz="2000" dirty="0" err="1" smtClean="0">
                <a:solidFill>
                  <a:srgbClr val="000090"/>
                </a:solidFill>
                <a:latin typeface="Tahoma"/>
              </a:rPr>
              <a:t>Quadrupole</a:t>
            </a:r>
            <a:r>
              <a:rPr lang="en-US" sz="2000" dirty="0" smtClean="0">
                <a:solidFill>
                  <a:srgbClr val="000090"/>
                </a:solidFill>
                <a:latin typeface="Tahoma"/>
              </a:rPr>
              <a:t> magnets have gradients of 200 T/</a:t>
            </a:r>
            <a:r>
              <a:rPr lang="en-US" sz="2000" dirty="0" err="1" smtClean="0">
                <a:solidFill>
                  <a:srgbClr val="000090"/>
                </a:solidFill>
                <a:latin typeface="Tahoma"/>
              </a:rPr>
              <a:t>m</a:t>
            </a:r>
            <a:r>
              <a:rPr lang="en-US" sz="2000" dirty="0" smtClean="0">
                <a:solidFill>
                  <a:srgbClr val="000090"/>
                </a:solidFill>
                <a:latin typeface="Tahoma"/>
              </a:rPr>
              <a:t> and are 1.6 </a:t>
            </a:r>
            <a:r>
              <a:rPr lang="en-US" sz="2000" dirty="0" err="1" smtClean="0">
                <a:solidFill>
                  <a:srgbClr val="000090"/>
                </a:solidFill>
                <a:latin typeface="Tahoma"/>
              </a:rPr>
              <a:t>m</a:t>
            </a:r>
            <a:r>
              <a:rPr lang="en-US" sz="2000" dirty="0" smtClean="0">
                <a:solidFill>
                  <a:srgbClr val="000090"/>
                </a:solidFill>
                <a:latin typeface="Tahoma"/>
              </a:rPr>
              <a:t>, 1 </a:t>
            </a:r>
            <a:r>
              <a:rPr lang="en-US" sz="2000" dirty="0" err="1" smtClean="0">
                <a:solidFill>
                  <a:srgbClr val="000090"/>
                </a:solidFill>
                <a:latin typeface="Tahoma"/>
              </a:rPr>
              <a:t>m</a:t>
            </a:r>
            <a:r>
              <a:rPr lang="en-US" sz="2000" dirty="0" smtClean="0">
                <a:solidFill>
                  <a:srgbClr val="000090"/>
                </a:solidFill>
                <a:latin typeface="Tahoma"/>
              </a:rPr>
              <a:t> and 0.85 long. </a:t>
            </a:r>
            <a:endParaRPr lang="en-US" sz="2000" dirty="0" smtClean="0"/>
          </a:p>
          <a:p>
            <a:endParaRPr lang="en-US" dirty="0"/>
          </a:p>
        </p:txBody>
      </p:sp>
      <p:cxnSp>
        <p:nvCxnSpPr>
          <p:cNvPr id="12" name="Straight Arrow Connector 11"/>
          <p:cNvCxnSpPr/>
          <p:nvPr/>
        </p:nvCxnSpPr>
        <p:spPr>
          <a:xfrm rot="10800000">
            <a:off x="1316186" y="1826033"/>
            <a:ext cx="2747814" cy="923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Picture 12" descr="ChromaticCorrections.jpg"/>
          <p:cNvPicPr>
            <a:picLocks noChangeAspect="1"/>
          </p:cNvPicPr>
          <p:nvPr/>
        </p:nvPicPr>
        <p:blipFill>
          <a:blip r:embed="rId8"/>
          <a:stretch>
            <a:fillRect/>
          </a:stretch>
        </p:blipFill>
        <p:spPr>
          <a:xfrm>
            <a:off x="361289" y="3290854"/>
            <a:ext cx="2975347" cy="3201732"/>
          </a:xfrm>
          <a:prstGeom prst="rect">
            <a:avLst/>
          </a:prstGeom>
        </p:spPr>
      </p:pic>
      <p:cxnSp>
        <p:nvCxnSpPr>
          <p:cNvPr id="17" name="Straight Arrow Connector 16"/>
          <p:cNvCxnSpPr/>
          <p:nvPr/>
        </p:nvCxnSpPr>
        <p:spPr>
          <a:xfrm rot="10800000">
            <a:off x="3382818" y="3879273"/>
            <a:ext cx="600364" cy="196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V="1">
            <a:off x="3382818" y="4698999"/>
            <a:ext cx="635000" cy="577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2818" name="Picture 2"/>
          <p:cNvPicPr preferRelativeResize="0">
            <a:picLocks noGrp="1" noChangeArrowheads="1"/>
          </p:cNvPicPr>
          <p:nvPr>
            <p:ph idx="1"/>
          </p:nvPr>
        </p:nvPicPr>
        <p:blipFill>
          <a:blip r:embed="rId4"/>
          <a:srcRect/>
          <a:stretch>
            <a:fillRect/>
          </a:stretch>
        </p:blipFill>
        <p:spPr>
          <a:xfrm>
            <a:off x="6172200" y="2514600"/>
            <a:ext cx="2362200" cy="2133600"/>
          </a:xfrm>
          <a:ln/>
        </p:spPr>
      </p:pic>
      <p:sp>
        <p:nvSpPr>
          <p:cNvPr id="162819" name="Text Box 3"/>
          <p:cNvSpPr txBox="1">
            <a:spLocks noChangeArrowheads="1"/>
          </p:cNvSpPr>
          <p:nvPr/>
        </p:nvSpPr>
        <p:spPr bwMode="auto">
          <a:xfrm>
            <a:off x="609600" y="609600"/>
            <a:ext cx="8077200" cy="579438"/>
          </a:xfrm>
          <a:prstGeom prst="rect">
            <a:avLst/>
          </a:prstGeom>
          <a:noFill/>
          <a:ln w="9525">
            <a:noFill/>
            <a:miter lim="800000"/>
            <a:headEnd/>
            <a:tailEnd/>
          </a:ln>
          <a:effectLst/>
        </p:spPr>
        <p:txBody>
          <a:bodyPr>
            <a:prstTxWarp prst="textNoShape">
              <a:avLst/>
            </a:prstTxWarp>
            <a:spAutoFit/>
          </a:bodyPr>
          <a:lstStyle/>
          <a:p>
            <a:pPr algn="ctr"/>
            <a:endParaRPr lang="en-US" sz="3200">
              <a:solidFill>
                <a:schemeClr val="tx1"/>
              </a:solidFill>
            </a:endParaRPr>
          </a:p>
        </p:txBody>
      </p:sp>
      <p:sp>
        <p:nvSpPr>
          <p:cNvPr id="162820" name="Rectangle 4"/>
          <p:cNvSpPr>
            <a:spLocks noGrp="1" noChangeArrowheads="1"/>
          </p:cNvSpPr>
          <p:nvPr>
            <p:ph type="title"/>
          </p:nvPr>
        </p:nvSpPr>
        <p:spPr>
          <a:xfrm>
            <a:off x="0" y="0"/>
            <a:ext cx="9143999" cy="1235364"/>
          </a:xfrm>
        </p:spPr>
        <p:txBody>
          <a:bodyPr/>
          <a:lstStyle/>
          <a:p>
            <a:pPr defTabSz="914400"/>
            <a:r>
              <a:rPr lang="en-US" sz="2800" dirty="0" smtClean="0">
                <a:latin typeface="Comic Sans MS"/>
                <a:cs typeface="Comic Sans MS"/>
              </a:rPr>
              <a:t>Second high-Luminosity IR in </a:t>
            </a:r>
            <a:r>
              <a:rPr lang="en-US" sz="2800" dirty="0" err="1" smtClean="0">
                <a:latin typeface="Comic Sans MS"/>
                <a:cs typeface="Comic Sans MS"/>
              </a:rPr>
              <a:t>eRHIC</a:t>
            </a:r>
            <a:r>
              <a:rPr lang="en-US" sz="2800" dirty="0" smtClean="0">
                <a:latin typeface="Comic Sans MS"/>
                <a:cs typeface="Comic Sans MS"/>
              </a:rPr>
              <a:t> for  </a:t>
            </a:r>
            <a:br>
              <a:rPr lang="en-US" sz="2800" dirty="0" smtClean="0">
                <a:latin typeface="Comic Sans MS"/>
                <a:cs typeface="Comic Sans MS"/>
              </a:rPr>
            </a:br>
            <a:r>
              <a:rPr lang="en-US" sz="2800" dirty="0" smtClean="0">
                <a:latin typeface="Comic Sans MS"/>
                <a:cs typeface="Comic Sans MS"/>
              </a:rPr>
              <a:t>Q</a:t>
            </a:r>
            <a:r>
              <a:rPr lang="en-US" sz="2800" baseline="30000" dirty="0" smtClean="0">
                <a:latin typeface="Comic Sans MS"/>
                <a:cs typeface="Comic Sans MS"/>
              </a:rPr>
              <a:t>2</a:t>
            </a:r>
            <a:r>
              <a:rPr lang="en-US" sz="2800" dirty="0" smtClean="0">
                <a:latin typeface="Comic Sans MS"/>
                <a:cs typeface="Comic Sans MS"/>
              </a:rPr>
              <a:t> detector using just built magnets </a:t>
            </a:r>
            <a:br>
              <a:rPr lang="en-US" sz="2800" dirty="0" smtClean="0">
                <a:latin typeface="Comic Sans MS"/>
                <a:cs typeface="Comic Sans MS"/>
              </a:rPr>
            </a:br>
            <a:r>
              <a:rPr lang="en-US" sz="2800" dirty="0" smtClean="0">
                <a:latin typeface="Comic Sans MS"/>
                <a:cs typeface="Comic Sans MS"/>
              </a:rPr>
              <a:t>from </a:t>
            </a:r>
            <a:r>
              <a:rPr lang="en-US" sz="2800" dirty="0" smtClean="0">
                <a:latin typeface="Comic Sans MS"/>
              </a:rPr>
              <a:t>US </a:t>
            </a:r>
            <a:r>
              <a:rPr lang="en-US" sz="2800" dirty="0">
                <a:latin typeface="Comic Sans MS"/>
              </a:rPr>
              <a:t>LARP Magnet Program</a:t>
            </a:r>
          </a:p>
        </p:txBody>
      </p:sp>
      <p:pic>
        <p:nvPicPr>
          <p:cNvPr id="162821" name="Picture 5" descr="x_section"/>
          <p:cNvPicPr>
            <a:picLocks noGrp="1" noChangeAspect="1" noChangeArrowheads="1"/>
          </p:cNvPicPr>
          <p:nvPr>
            <p:ph sz="quarter" idx="4294967295"/>
          </p:nvPr>
        </p:nvPicPr>
        <p:blipFill>
          <a:blip r:embed="rId5"/>
          <a:srcRect/>
          <a:stretch>
            <a:fillRect/>
          </a:stretch>
        </p:blipFill>
        <p:spPr>
          <a:xfrm>
            <a:off x="1374775" y="4598988"/>
            <a:ext cx="1985963" cy="1654175"/>
          </a:xfrm>
          <a:ln/>
        </p:spPr>
      </p:pic>
      <p:pic>
        <p:nvPicPr>
          <p:cNvPr id="162822" name="Picture 6"/>
          <p:cNvPicPr>
            <a:picLocks noGrp="1" noChangeAspect="1" noChangeArrowheads="1"/>
          </p:cNvPicPr>
          <p:nvPr>
            <p:ph sz="quarter" idx="4294967295"/>
          </p:nvPr>
        </p:nvPicPr>
        <p:blipFill>
          <a:blip r:embed="rId6"/>
          <a:srcRect/>
          <a:stretch>
            <a:fillRect/>
          </a:stretch>
        </p:blipFill>
        <p:spPr>
          <a:xfrm>
            <a:off x="465138" y="2870200"/>
            <a:ext cx="1524000" cy="1370013"/>
          </a:xfrm>
          <a:ln/>
        </p:spPr>
      </p:pic>
      <p:sp>
        <p:nvSpPr>
          <p:cNvPr id="162823" name="Rectangle 7"/>
          <p:cNvSpPr>
            <a:spLocks noChangeArrowheads="1"/>
          </p:cNvSpPr>
          <p:nvPr/>
        </p:nvSpPr>
        <p:spPr bwMode="auto">
          <a:xfrm>
            <a:off x="0" y="2309813"/>
            <a:ext cx="9144000" cy="0"/>
          </a:xfrm>
          <a:prstGeom prst="rect">
            <a:avLst/>
          </a:prstGeom>
          <a:noFill/>
          <a:ln w="9525">
            <a:noFill/>
            <a:miter lim="800000"/>
            <a:headEnd/>
            <a:tailEnd/>
          </a:ln>
          <a:effectLst/>
        </p:spPr>
        <p:txBody>
          <a:bodyPr wrap="none" anchor="ctr">
            <a:prstTxWarp prst="textNoShape">
              <a:avLst/>
            </a:prstTxWarp>
            <a:spAutoFit/>
          </a:bodyPr>
          <a:lstStyle/>
          <a:p>
            <a:endParaRPr lang="en-US"/>
          </a:p>
        </p:txBody>
      </p:sp>
      <p:graphicFrame>
        <p:nvGraphicFramePr>
          <p:cNvPr id="162824" name="Object 8"/>
          <p:cNvGraphicFramePr>
            <a:graphicFrameLocks noChangeAspect="1"/>
          </p:cNvGraphicFramePr>
          <p:nvPr/>
        </p:nvGraphicFramePr>
        <p:xfrm>
          <a:off x="5302250" y="4648200"/>
          <a:ext cx="2114550" cy="1562100"/>
        </p:xfrm>
        <a:graphic>
          <a:graphicData uri="http://schemas.openxmlformats.org/presentationml/2006/ole">
            <p:oleObj spid="_x0000_s74754" name="Photo Editor Photo" r:id="rId7" imgW="3029373" imgH="2238687" progId="">
              <p:embed/>
            </p:oleObj>
          </a:graphicData>
        </a:graphic>
      </p:graphicFrame>
      <p:sp>
        <p:nvSpPr>
          <p:cNvPr id="162825" name="Text Box 9"/>
          <p:cNvSpPr txBox="1">
            <a:spLocks noChangeArrowheads="1"/>
          </p:cNvSpPr>
          <p:nvPr/>
        </p:nvSpPr>
        <p:spPr bwMode="auto">
          <a:xfrm>
            <a:off x="806450" y="1851025"/>
            <a:ext cx="7880350" cy="457200"/>
          </a:xfrm>
          <a:prstGeom prst="rect">
            <a:avLst/>
          </a:prstGeom>
          <a:noFill/>
          <a:ln w="9525">
            <a:noFill/>
            <a:miter lim="800000"/>
            <a:headEnd/>
            <a:tailEnd/>
          </a:ln>
          <a:effectLst/>
        </p:spPr>
        <p:txBody>
          <a:bodyPr wrap="none">
            <a:prstTxWarp prst="textNoShape">
              <a:avLst/>
            </a:prstTxWarp>
            <a:spAutoFit/>
          </a:bodyPr>
          <a:lstStyle/>
          <a:p>
            <a:r>
              <a:rPr lang="en-US" b="1">
                <a:solidFill>
                  <a:schemeClr val="tx1"/>
                </a:solidFill>
                <a:latin typeface="Arial" pitchFamily="30" charset="0"/>
              </a:rPr>
              <a:t>Large aperture, Nb</a:t>
            </a:r>
            <a:r>
              <a:rPr lang="en-US" b="1" baseline="-25000">
                <a:solidFill>
                  <a:schemeClr val="tx1"/>
                </a:solidFill>
                <a:latin typeface="Arial" pitchFamily="30" charset="0"/>
              </a:rPr>
              <a:t>3</a:t>
            </a:r>
            <a:r>
              <a:rPr lang="en-US" b="1">
                <a:solidFill>
                  <a:schemeClr val="tx1"/>
                </a:solidFill>
                <a:latin typeface="Arial" pitchFamily="30" charset="0"/>
              </a:rPr>
              <a:t>Sn Quadrupoles for LHC Upgrade</a:t>
            </a:r>
          </a:p>
        </p:txBody>
      </p:sp>
      <p:sp>
        <p:nvSpPr>
          <p:cNvPr id="162826" name="Text Box 10"/>
          <p:cNvSpPr txBox="1">
            <a:spLocks noChangeArrowheads="1"/>
          </p:cNvSpPr>
          <p:nvPr/>
        </p:nvSpPr>
        <p:spPr bwMode="auto">
          <a:xfrm>
            <a:off x="3531558" y="4968875"/>
            <a:ext cx="1960969" cy="830997"/>
          </a:xfrm>
          <a:prstGeom prst="rect">
            <a:avLst/>
          </a:prstGeom>
          <a:noFill/>
          <a:ln w="9525">
            <a:noFill/>
            <a:miter lim="800000"/>
            <a:headEnd/>
            <a:tailEnd/>
          </a:ln>
          <a:effectLst/>
        </p:spPr>
        <p:txBody>
          <a:bodyPr wrap="square">
            <a:prstTxWarp prst="textNoShape">
              <a:avLst/>
            </a:prstTxWarp>
            <a:spAutoFit/>
          </a:bodyPr>
          <a:lstStyle/>
          <a:p>
            <a:pPr algn="ctr"/>
            <a:r>
              <a:rPr lang="en-US" sz="2400" b="1" dirty="0">
                <a:solidFill>
                  <a:srgbClr val="000090"/>
                </a:solidFill>
                <a:latin typeface="Arial" pitchFamily="30" charset="0"/>
              </a:rPr>
              <a:t>90 mm</a:t>
            </a:r>
            <a:endParaRPr lang="en-US" sz="2400" b="1" dirty="0" smtClean="0">
              <a:solidFill>
                <a:srgbClr val="000090"/>
              </a:solidFill>
              <a:latin typeface="Arial" pitchFamily="30" charset="0"/>
            </a:endParaRPr>
          </a:p>
          <a:p>
            <a:pPr algn="ctr"/>
            <a:r>
              <a:rPr lang="en-US" sz="2400" b="1" dirty="0" smtClean="0">
                <a:solidFill>
                  <a:srgbClr val="000090"/>
                </a:solidFill>
                <a:latin typeface="Arial" pitchFamily="30" charset="0"/>
              </a:rPr>
              <a:t>G &gt; </a:t>
            </a:r>
            <a:r>
              <a:rPr lang="en-US" sz="2400" b="1" dirty="0">
                <a:solidFill>
                  <a:srgbClr val="000090"/>
                </a:solidFill>
                <a:latin typeface="Arial" pitchFamily="30" charset="0"/>
              </a:rPr>
              <a:t>250 T/m</a:t>
            </a:r>
          </a:p>
        </p:txBody>
      </p:sp>
      <p:sp>
        <p:nvSpPr>
          <p:cNvPr id="162827" name="Text Box 11"/>
          <p:cNvSpPr txBox="1">
            <a:spLocks noChangeArrowheads="1"/>
          </p:cNvSpPr>
          <p:nvPr/>
        </p:nvSpPr>
        <p:spPr bwMode="auto">
          <a:xfrm>
            <a:off x="2314575" y="3082925"/>
            <a:ext cx="2922588" cy="7016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tx1"/>
                </a:solidFill>
                <a:latin typeface="Arial" pitchFamily="30" charset="0"/>
              </a:rPr>
              <a:t>High Performance</a:t>
            </a:r>
          </a:p>
          <a:p>
            <a:r>
              <a:rPr lang="en-US" sz="2000">
                <a:solidFill>
                  <a:schemeClr val="tx1"/>
                </a:solidFill>
                <a:latin typeface="Arial" pitchFamily="30" charset="0"/>
              </a:rPr>
              <a:t>Conductor Development</a:t>
            </a:r>
          </a:p>
        </p:txBody>
      </p:sp>
      <p:sp>
        <p:nvSpPr>
          <p:cNvPr id="162828" name="Text Box 12"/>
          <p:cNvSpPr txBox="1">
            <a:spLocks noChangeArrowheads="1"/>
          </p:cNvSpPr>
          <p:nvPr/>
        </p:nvSpPr>
        <p:spPr bwMode="auto">
          <a:xfrm>
            <a:off x="7727950" y="2897188"/>
            <a:ext cx="1187450" cy="7016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tx1"/>
                </a:solidFill>
                <a:latin typeface="Arial" pitchFamily="30" charset="0"/>
              </a:rPr>
              <a:t>Length</a:t>
            </a:r>
          </a:p>
          <a:p>
            <a:r>
              <a:rPr lang="en-US" sz="2000">
                <a:solidFill>
                  <a:schemeClr val="tx1"/>
                </a:solidFill>
                <a:latin typeface="Arial" pitchFamily="30" charset="0"/>
              </a:rPr>
              <a:t>Scale-up</a:t>
            </a:r>
          </a:p>
        </p:txBody>
      </p:sp>
      <p:sp>
        <p:nvSpPr>
          <p:cNvPr id="13" name="Rectangle 12"/>
          <p:cNvSpPr/>
          <p:nvPr/>
        </p:nvSpPr>
        <p:spPr>
          <a:xfrm>
            <a:off x="7194117" y="2025134"/>
            <a:ext cx="1647318" cy="369332"/>
          </a:xfrm>
          <a:prstGeom prst="rect">
            <a:avLst/>
          </a:prstGeom>
        </p:spPr>
        <p:txBody>
          <a:bodyPr wrap="none">
            <a:spAutoFit/>
          </a:bodyPr>
          <a:lstStyle/>
          <a:p>
            <a:r>
              <a:rPr lang="en-GB" dirty="0" smtClean="0">
                <a:solidFill>
                  <a:srgbClr val="001F5E"/>
                </a:solidFill>
                <a:latin typeface="Bitstream Vera Serif" charset="0"/>
              </a:rPr>
              <a:t>Steve Gourlay</a:t>
            </a:r>
            <a:r>
              <a:rPr lang="en-GB" dirty="0" smtClean="0">
                <a:latin typeface="Bitstream Vera Serif" charset="0"/>
              </a:rPr>
              <a:t> </a:t>
            </a:r>
            <a:endParaRPr lang="en-US" dirty="0"/>
          </a:p>
        </p:txBody>
      </p:sp>
      <p:pic>
        <p:nvPicPr>
          <p:cNvPr id="14" name="Picture 13"/>
          <p:cNvPicPr>
            <a:picLocks noChangeAspect="1"/>
          </p:cNvPicPr>
          <p:nvPr/>
        </p:nvPicPr>
        <p:blipFill>
          <a:blip r:embed="rId8"/>
          <a:stretch>
            <a:fillRect/>
          </a:stretch>
        </p:blipFill>
        <p:spPr>
          <a:xfrm>
            <a:off x="4676830" y="3784600"/>
            <a:ext cx="1495370" cy="1120977"/>
          </a:xfrm>
          <a:prstGeom prst="rect">
            <a:avLst/>
          </a:prstGeom>
        </p:spPr>
      </p:pic>
      <p:sp>
        <p:nvSpPr>
          <p:cNvPr id="15" name="Footer Placeholder 4"/>
          <p:cNvSpPr txBox="1">
            <a:spLocks/>
          </p:cNvSpPr>
          <p:nvPr/>
        </p:nvSpPr>
        <p:spPr>
          <a:xfrm>
            <a:off x="2374900" y="6492875"/>
            <a:ext cx="4368799" cy="365125"/>
          </a:xfrm>
          <a:prstGeom prst="rect">
            <a:avLst/>
          </a:prstGeom>
        </p:spPr>
        <p:txBody>
          <a:bodyPr vert="horz" lIns="91440" tIns="45720" rIns="91440" bIns="45720" rtlCol="0" anchor="ctr"/>
          <a:lstStyle>
            <a:lvl1pPr algn="ctr" eaLnBrk="0" hangingPunct="0">
              <a:defRPr sz="1200" dirty="0">
                <a:solidFill>
                  <a:srgbClr val="000090"/>
                </a:solidFill>
                <a:latin typeface="Tahoma" pitchFamily="-107"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90"/>
                </a:solidFill>
                <a:effectLst/>
                <a:uLnTx/>
                <a:uFillTx/>
                <a:latin typeface="Tahoma" pitchFamily="-107" charset="0"/>
                <a:ea typeface="+mn-ea"/>
                <a:cs typeface="+mn-cs"/>
              </a:rPr>
              <a:t>Dejan Trbojevic EIC-Stony Brook, January 10-12, 2010</a:t>
            </a:r>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
        <p:nvSpPr>
          <p:cNvPr id="16" name="Slide Number Placeholder 5"/>
          <p:cNvSpPr txBox="1">
            <a:spLocks/>
          </p:cNvSpPr>
          <p:nvPr/>
        </p:nvSpPr>
        <p:spPr>
          <a:xfrm>
            <a:off x="7010400" y="6492875"/>
            <a:ext cx="2133600" cy="365125"/>
          </a:xfrm>
          <a:prstGeom prst="rect">
            <a:avLst/>
          </a:prstGeom>
        </p:spPr>
        <p:txBody>
          <a:bodyPr vert="horz" lIns="91440" tIns="45720" rIns="91440" bIns="45720" rtlCol="0" anchor="ctr"/>
          <a:lstStyle>
            <a:lvl1pPr algn="r" eaLnBrk="0" hangingPunct="0">
              <a:defRPr sz="1200" smtClean="0">
                <a:solidFill>
                  <a:srgbClr val="000090"/>
                </a:solidFill>
                <a:latin typeface="Tahoma" pitchFamily="-107"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6325E53-44D4-4D51-BF7D-CCD3227DD8B4}" type="slidenum">
              <a:rPr kumimoji="0" lang="en-US" sz="1200" b="0" i="0" u="none" strike="noStrike" kern="1200" cap="none" spc="0" normalizeH="0" baseline="0" noProof="0" smtClean="0">
                <a:ln>
                  <a:noFill/>
                </a:ln>
                <a:solidFill>
                  <a:srgbClr val="000090"/>
                </a:solidFill>
                <a:effectLst/>
                <a:uLnTx/>
                <a:uFillTx/>
                <a:latin typeface="Tahoma" pitchFamily="-107"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90"/>
              </a:solidFill>
              <a:effectLst/>
              <a:uLnTx/>
              <a:uFillTx/>
              <a:latin typeface="Tahoma" pitchFamily="-107" charset="0"/>
              <a:ea typeface="+mn-ea"/>
              <a:cs typeface="+mn-cs"/>
            </a:endParaRPr>
          </a:p>
        </p:txBody>
      </p:sp>
    </p:spTree>
  </p:cSld>
  <p:clrMapOvr>
    <a:masterClrMapping/>
  </p:clrMapOvr>
  <mc:AlternateContent xmlns:mp="http://schemas.microsoft.com/office/mac/powerpoint/2008/main">
    <mc:Choice Requires="mp">
      <mp:transition spd="slow">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slow">
        <p:cover dir="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135397</TotalTime>
  <Pages>1</Pages>
  <Words>1743</Words>
  <Application>Microsoft Macintosh PowerPoint</Application>
  <PresentationFormat>Letter Paper (8.5x11 in)</PresentationFormat>
  <Paragraphs>271</Paragraphs>
  <Slides>35</Slides>
  <Notes>18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Photo Editor Photo</vt:lpstr>
      <vt:lpstr>Slide 1</vt:lpstr>
      <vt:lpstr>eRHIC and MeRHIC  Lattice  and Interaction Regions</vt:lpstr>
      <vt:lpstr>Recirculation passes in eRHIC design</vt:lpstr>
      <vt:lpstr>Previous work on asynchronous lattice (1997)</vt:lpstr>
      <vt:lpstr>Basic cell for the arcs</vt:lpstr>
      <vt:lpstr>Slide 6</vt:lpstr>
      <vt:lpstr>Interaction Straight Layout</vt:lpstr>
      <vt:lpstr>Second high-Luminosity IR in eRHIC for   Q2 detector using just built magnets  from US LARP Magnet Program</vt:lpstr>
      <vt:lpstr>Second high-Luminosity IR in eRHIC for   Q2 detector using just built magnets  from US LARP Magnet Program</vt:lpstr>
      <vt:lpstr>Assembled LHC triplet</vt:lpstr>
      <vt:lpstr>Slide 11</vt:lpstr>
      <vt:lpstr>Chromaticity correction in RHIC  with the IR sextupoles</vt:lpstr>
      <vt:lpstr>Present RHIC lattice with b*=0.6 m</vt:lpstr>
      <vt:lpstr>Methods of correcting the IP chromaticities</vt:lpstr>
      <vt:lpstr>Slide 15</vt:lpstr>
      <vt:lpstr>Slide 16</vt:lpstr>
      <vt:lpstr>Slide 17</vt:lpstr>
      <vt:lpstr>Slide 18</vt:lpstr>
      <vt:lpstr>RHIC lattice with b*=0.05 m</vt:lpstr>
      <vt:lpstr>MeRHIC - Lattice and IR</vt:lpstr>
      <vt:lpstr>Slide 21</vt:lpstr>
      <vt:lpstr>Slide 22</vt:lpstr>
      <vt:lpstr>Magnets: Preliminary Design</vt:lpstr>
      <vt:lpstr>Switchyard at the linac</vt:lpstr>
      <vt:lpstr>Switchyard at the linac</vt:lpstr>
      <vt:lpstr>Vertical splitters – Nicholaus Tsoupas </vt:lpstr>
      <vt:lpstr>RHIC lattice modification – Joanne-Beebe Wang</vt:lpstr>
      <vt:lpstr>RHIC lattice modification – Steven Tepikian</vt:lpstr>
      <vt:lpstr>Requirements for the Energy Recovery Linac:</vt:lpstr>
      <vt:lpstr>Zero dispersion IP and detector</vt:lpstr>
      <vt:lpstr>Slide 31</vt:lpstr>
      <vt:lpstr>Slide 32</vt:lpstr>
      <vt:lpstr>Asynchronous arcs: 3.35 GeV Betatron Functions  Dmitri Kayran, Dejan Trbojevic</vt:lpstr>
      <vt:lpstr>Asynchronous arcs:  4.00 GeV  Dmitri Kayran, Dejan Trbojevic</vt:lpstr>
      <vt:lpstr>Slide 35</vt:lpstr>
    </vt:vector>
  </TitlesOfParts>
  <Company>TJNAF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Berkeley Lab Generic Presentation</dc:subject>
  <dc:creator>Alex Bogacz</dc:creator>
  <cp:keywords>Presentation Generic</cp:keywords>
  <dc:description/>
  <cp:lastModifiedBy>Dejan  Trbojevic</cp:lastModifiedBy>
  <cp:revision>641</cp:revision>
  <cp:lastPrinted>2000-12-01T16:23:09Z</cp:lastPrinted>
  <dcterms:created xsi:type="dcterms:W3CDTF">2010-01-10T18:36:42Z</dcterms:created>
  <dcterms:modified xsi:type="dcterms:W3CDTF">2010-01-10T18:41:02Z</dcterms:modified>
</cp:coreProperties>
</file>