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01" r:id="rId2"/>
    <p:sldId id="312" r:id="rId3"/>
    <p:sldId id="310" r:id="rId4"/>
    <p:sldId id="306" r:id="rId5"/>
    <p:sldId id="270" r:id="rId6"/>
    <p:sldId id="258" r:id="rId7"/>
    <p:sldId id="318" r:id="rId8"/>
    <p:sldId id="314" r:id="rId9"/>
    <p:sldId id="317" r:id="rId10"/>
    <p:sldId id="313" r:id="rId11"/>
    <p:sldId id="316" r:id="rId12"/>
  </p:sldIdLst>
  <p:sldSz cx="9144000" cy="6858000" type="screen4x3"/>
  <p:notesSz cx="7034213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0000CC"/>
    <a:srgbClr val="CC0000"/>
    <a:srgbClr val="33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18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625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673A-7738-2F40-9C55-0C11F1341A22}" type="datetimeFigureOut">
              <a:rPr lang="en-US" smtClean="0"/>
              <a:pPr/>
              <a:t>1/9/10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625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72CE-B1DF-7D47-A9DC-84149ED6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6A65E533-163F-B74C-BA3A-C8E24449E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90E4E-F137-734D-8C32-CEB2966340EB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6913"/>
            <a:ext cx="4641850" cy="34813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0AB2E-3EE5-CC4B-8F45-14668D5F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9B55-E64D-7F4F-9741-44C0BBA7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3335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335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12EE-E2F6-0F4B-8B6E-B1C66E0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5791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2395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7854-21DE-5B4B-BD68-594D3CB8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341C-C96B-584D-865C-E1F0109D0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410200" y="6381750"/>
            <a:ext cx="266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US" sz="1600" i="1">
              <a:latin typeface="Arial" charset="0"/>
            </a:endParaRPr>
          </a:p>
        </p:txBody>
      </p:sp>
      <p:pic>
        <p:nvPicPr>
          <p:cNvPr id="5" name="Picture 29" descr="BNL 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203950"/>
            <a:ext cx="1600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172200" y="13335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6248400" y="133350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200">
              <a:latin typeface="Arial" charset="0"/>
            </a:endParaRPr>
          </a:p>
        </p:txBody>
      </p:sp>
      <p:grpSp>
        <p:nvGrpSpPr>
          <p:cNvPr id="8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9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0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1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2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3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4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5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6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7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8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19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0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1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2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3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4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5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6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7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8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29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0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1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2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3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4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5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6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7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8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39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0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1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2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3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</p:grpSp>
      <p:grpSp>
        <p:nvGrpSpPr>
          <p:cNvPr id="45" name="Group 2475"/>
          <p:cNvGrpSpPr>
            <a:grpSpLocks/>
          </p:cNvGrpSpPr>
          <p:nvPr/>
        </p:nvGrpSpPr>
        <p:grpSpPr bwMode="auto">
          <a:xfrm>
            <a:off x="390525" y="1009650"/>
            <a:ext cx="8447088" cy="74613"/>
            <a:chOff x="247" y="3980"/>
            <a:chExt cx="5321" cy="24"/>
          </a:xfrm>
        </p:grpSpPr>
        <p:sp>
          <p:nvSpPr>
            <p:cNvPr id="46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7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8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9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0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1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2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3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4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5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6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7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8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59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0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1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2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3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4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5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6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7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8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69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0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1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2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3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4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5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6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7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8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79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80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81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</p:grpSp>
      <p:pic>
        <p:nvPicPr>
          <p:cNvPr id="82" name="Picture 85" descr="MeRHI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5" y="285750"/>
            <a:ext cx="113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" name="Object 2521"/>
          <p:cNvGraphicFramePr>
            <a:graphicFrameLocks noChangeAspect="1"/>
          </p:cNvGraphicFramePr>
          <p:nvPr/>
        </p:nvGraphicFramePr>
        <p:xfrm>
          <a:off x="7410450" y="6057900"/>
          <a:ext cx="1133475" cy="685800"/>
        </p:xfrm>
        <a:graphic>
          <a:graphicData uri="http://schemas.openxmlformats.org/presentationml/2006/ole">
            <p:oleObj spid="_x0000_s44034" r:id="rId5" imgW="4990476" imgH="2857899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B4F3-89DC-AB44-A463-EC9B6D0C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DBB8-AA47-A341-9309-9F8A61BA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453A-9C6B-0B44-8FAE-D9B3E4A6E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2395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CB68A-A919-0645-AD63-0FFB98A0B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38FA-6843-7143-BFB6-E6B7E8E3A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8AC8-7AB7-AD44-9091-584C22A19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C92D-6C0B-7D47-BE82-5940BC73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3527-4D52-E84E-8285-E85BF6E40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061E-A954-C94C-ABC0-4B9609628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vmlDrawing" Target="../drawings/vmlDrawing1.vml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133350"/>
            <a:ext cx="72231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/>
            </a:r>
            <a:br>
              <a:rPr lang="en-US"/>
            </a:br>
            <a:r>
              <a:rPr lang="en-US"/>
              <a:t>WBS #.# System/deliverable name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3950"/>
            <a:ext cx="8382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410200" y="6381750"/>
            <a:ext cx="266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US" sz="1600" i="1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29100" y="63627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fld id="{06B45ACD-CC2D-D941-B491-BD6700F3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BNL Logo_Smal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900" y="6203950"/>
            <a:ext cx="1600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172200" y="13335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248400" y="133350"/>
            <a:ext cx="289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200">
              <a:latin typeface="Arial" charset="0"/>
            </a:endParaRPr>
          </a:p>
        </p:txBody>
      </p:sp>
      <p:grpSp>
        <p:nvGrpSpPr>
          <p:cNvPr id="1034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4469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0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1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2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3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4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5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6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7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8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79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0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1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2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3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4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5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0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1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2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3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4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5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6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7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8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499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0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1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2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3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4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5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6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09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</p:grpSp>
      <p:grpSp>
        <p:nvGrpSpPr>
          <p:cNvPr id="1035" name="Group 2475"/>
          <p:cNvGrpSpPr>
            <a:grpSpLocks/>
          </p:cNvGrpSpPr>
          <p:nvPr/>
        </p:nvGrpSpPr>
        <p:grpSpPr bwMode="auto">
          <a:xfrm>
            <a:off x="390525" y="1009650"/>
            <a:ext cx="8447088" cy="74613"/>
            <a:chOff x="247" y="3980"/>
            <a:chExt cx="5321" cy="24"/>
          </a:xfrm>
        </p:grpSpPr>
        <p:sp>
          <p:nvSpPr>
            <p:cNvPr id="4524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25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26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27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28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29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0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1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2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3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4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5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6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7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8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39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0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1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2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3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4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5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6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7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8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49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0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1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2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3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4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5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6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7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8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  <p:sp>
          <p:nvSpPr>
            <p:cNvPr id="4559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/>
              <a:ahLst/>
              <a:cxnLst>
                <a:cxn ang="0">
                  <a:pos x="10612" y="0"/>
                </a:cxn>
                <a:cxn ang="0">
                  <a:pos x="10511" y="0"/>
                </a:cxn>
                <a:cxn ang="0">
                  <a:pos x="10344" y="0"/>
                </a:cxn>
                <a:cxn ang="0">
                  <a:pos x="10116" y="0"/>
                </a:cxn>
                <a:cxn ang="0">
                  <a:pos x="9832" y="0"/>
                </a:cxn>
                <a:cxn ang="0">
                  <a:pos x="9499" y="0"/>
                </a:cxn>
                <a:cxn ang="0">
                  <a:pos x="9120" y="0"/>
                </a:cxn>
                <a:cxn ang="0">
                  <a:pos x="8702" y="0"/>
                </a:cxn>
                <a:cxn ang="0">
                  <a:pos x="8250" y="0"/>
                </a:cxn>
                <a:cxn ang="0">
                  <a:pos x="7767" y="0"/>
                </a:cxn>
                <a:cxn ang="0">
                  <a:pos x="7261" y="0"/>
                </a:cxn>
                <a:cxn ang="0">
                  <a:pos x="6736" y="0"/>
                </a:cxn>
                <a:cxn ang="0">
                  <a:pos x="6197" y="0"/>
                </a:cxn>
                <a:cxn ang="0">
                  <a:pos x="5650" y="0"/>
                </a:cxn>
                <a:cxn ang="0">
                  <a:pos x="5100" y="0"/>
                </a:cxn>
                <a:cxn ang="0">
                  <a:pos x="4553" y="0"/>
                </a:cxn>
                <a:cxn ang="0">
                  <a:pos x="4012" y="0"/>
                </a:cxn>
                <a:cxn ang="0">
                  <a:pos x="3484" y="0"/>
                </a:cxn>
                <a:cxn ang="0">
                  <a:pos x="2974" y="0"/>
                </a:cxn>
                <a:cxn ang="0">
                  <a:pos x="2485" y="0"/>
                </a:cxn>
                <a:cxn ang="0">
                  <a:pos x="2027" y="0"/>
                </a:cxn>
                <a:cxn ang="0">
                  <a:pos x="1601" y="0"/>
                </a:cxn>
                <a:cxn ang="0">
                  <a:pos x="1214" y="0"/>
                </a:cxn>
                <a:cxn ang="0">
                  <a:pos x="871" y="0"/>
                </a:cxn>
                <a:cxn ang="0">
                  <a:pos x="578" y="0"/>
                </a:cxn>
                <a:cxn ang="0">
                  <a:pos x="339" y="0"/>
                </a:cxn>
                <a:cxn ang="0">
                  <a:pos x="159" y="0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13" y="48"/>
                </a:cxn>
                <a:cxn ang="0">
                  <a:pos x="93" y="48"/>
                </a:cxn>
                <a:cxn ang="0">
                  <a:pos x="241" y="48"/>
                </a:cxn>
                <a:cxn ang="0">
                  <a:pos x="451" y="48"/>
                </a:cxn>
                <a:cxn ang="0">
                  <a:pos x="717" y="48"/>
                </a:cxn>
                <a:cxn ang="0">
                  <a:pos x="1037" y="48"/>
                </a:cxn>
                <a:cxn ang="0">
                  <a:pos x="1402" y="48"/>
                </a:cxn>
                <a:cxn ang="0">
                  <a:pos x="1808" y="48"/>
                </a:cxn>
                <a:cxn ang="0">
                  <a:pos x="2252" y="48"/>
                </a:cxn>
                <a:cxn ang="0">
                  <a:pos x="2726" y="48"/>
                </a:cxn>
                <a:cxn ang="0">
                  <a:pos x="3225" y="48"/>
                </a:cxn>
                <a:cxn ang="0">
                  <a:pos x="3744" y="48"/>
                </a:cxn>
                <a:cxn ang="0">
                  <a:pos x="4280" y="48"/>
                </a:cxn>
                <a:cxn ang="0">
                  <a:pos x="4825" y="48"/>
                </a:cxn>
                <a:cxn ang="0">
                  <a:pos x="5373" y="48"/>
                </a:cxn>
                <a:cxn ang="0">
                  <a:pos x="5922" y="48"/>
                </a:cxn>
                <a:cxn ang="0">
                  <a:pos x="6466" y="48"/>
                </a:cxn>
                <a:cxn ang="0">
                  <a:pos x="6998" y="48"/>
                </a:cxn>
                <a:cxn ang="0">
                  <a:pos x="7514" y="48"/>
                </a:cxn>
                <a:cxn ang="0">
                  <a:pos x="8009" y="48"/>
                </a:cxn>
                <a:cxn ang="0">
                  <a:pos x="8477" y="48"/>
                </a:cxn>
                <a:cxn ang="0">
                  <a:pos x="8913" y="48"/>
                </a:cxn>
                <a:cxn ang="0">
                  <a:pos x="9312" y="48"/>
                </a:cxn>
                <a:cxn ang="0">
                  <a:pos x="9668" y="48"/>
                </a:cxn>
                <a:cxn ang="0">
                  <a:pos x="9977" y="48"/>
                </a:cxn>
                <a:cxn ang="0">
                  <a:pos x="10233" y="48"/>
                </a:cxn>
                <a:cxn ang="0">
                  <a:pos x="10431" y="48"/>
                </a:cxn>
                <a:cxn ang="0">
                  <a:pos x="10566" y="48"/>
                </a:cxn>
                <a:cxn ang="0">
                  <a:pos x="10631" y="48"/>
                </a:cxn>
                <a:cxn ang="0">
                  <a:pos x="10641" y="32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lnTo>
                    <a:pt x="10641" y="0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>
                <a:latin typeface="Arial" charset="0"/>
              </a:endParaRPr>
            </a:p>
          </p:txBody>
        </p:sp>
      </p:grpSp>
      <p:pic>
        <p:nvPicPr>
          <p:cNvPr id="1036" name="Picture 85" descr="MeRHIC 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81925" y="285750"/>
            <a:ext cx="113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521"/>
          <p:cNvGraphicFramePr>
            <a:graphicFrameLocks noChangeAspect="1"/>
          </p:cNvGraphicFramePr>
          <p:nvPr/>
        </p:nvGraphicFramePr>
        <p:xfrm>
          <a:off x="7410450" y="6057900"/>
          <a:ext cx="1133475" cy="685800"/>
        </p:xfrm>
        <a:graphic>
          <a:graphicData uri="http://schemas.openxmlformats.org/presentationml/2006/ole">
            <p:oleObj spid="_x0000_s1026" r:id="rId19" imgW="4990476" imgH="2857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 Unicode MS" charset="0"/>
          <a:ea typeface="Arial Unicode MS" charset="0"/>
          <a:cs typeface="Arial Unicode M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 Unicode MS" charset="0"/>
          <a:ea typeface="Arial Unicode MS" charset="0"/>
          <a:cs typeface="Arial Unicode M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 Unicode MS" charset="0"/>
          <a:ea typeface="Arial Unicode MS" charset="0"/>
          <a:cs typeface="Arial Unicode M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 Unicode MS" charset="0"/>
          <a:ea typeface="Arial Unicode MS" charset="0"/>
          <a:cs typeface="Arial Unicode M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Arial Unicode MS" charset="0"/>
          <a:ea typeface="Arial Unicode MS" charset="0"/>
          <a:cs typeface="Arial Unicode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 Unicode MS" charset="0"/>
          <a:ea typeface="Arial Unicode MS" charset="0"/>
          <a:cs typeface="Arial Unicode M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Arial Unicode MS" charset="0"/>
          <a:ea typeface="Arial Unicode MS" charset="0"/>
          <a:cs typeface="Arial Unicode M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 Unicode MS" charset="0"/>
        <a:buChar char="▪"/>
        <a:defRPr sz="2200">
          <a:solidFill>
            <a:schemeClr val="tx1"/>
          </a:solidFill>
          <a:latin typeface="Arial Unicode MS" charset="0"/>
          <a:ea typeface="Arial Unicode MS" charset="0"/>
          <a:cs typeface="Arial Unicode M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Unicode MS" charset="0"/>
        <a:buChar char="▪"/>
        <a:defRPr sz="2200">
          <a:solidFill>
            <a:schemeClr val="tx1"/>
          </a:solidFill>
          <a:latin typeface="Arial Unicode MS" charset="0"/>
          <a:ea typeface="Arial Unicode MS" charset="0"/>
          <a:cs typeface="Arial Unicode M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Unicode MS" charset="0"/>
        <a:buChar char="▪"/>
        <a:defRPr sz="2200">
          <a:solidFill>
            <a:schemeClr val="tx1"/>
          </a:solidFill>
          <a:latin typeface="Arial Unicode MS" charset="0"/>
          <a:ea typeface="Arial Unicode MS" charset="0"/>
          <a:cs typeface="Arial Unicode MS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???" TargetMode="External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err="1">
                <a:solidFill>
                  <a:schemeClr val="accent2"/>
                </a:solidFill>
              </a:rPr>
              <a:t>MeRHIC</a:t>
            </a:r>
            <a:r>
              <a:rPr lang="en-US" sz="3600" dirty="0">
                <a:solidFill>
                  <a:schemeClr val="accent2"/>
                </a:solidFill>
              </a:rPr>
              <a:t>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7924800" cy="1600200"/>
          </a:xfrm>
        </p:spPr>
        <p:txBody>
          <a:bodyPr/>
          <a:lstStyle/>
          <a:p>
            <a:pPr eaLnBrk="1" hangingPunct="1"/>
            <a:r>
              <a:rPr lang="en-US" sz="1600" i="1" dirty="0" err="1">
                <a:solidFill>
                  <a:srgbClr val="006600"/>
                </a:solidFill>
              </a:rPr>
              <a:t>V.Ptitsyn</a:t>
            </a:r>
            <a:endParaRPr lang="en-US" sz="1600" i="1" dirty="0">
              <a:solidFill>
                <a:srgbClr val="0066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6600"/>
                </a:solidFill>
              </a:rPr>
              <a:t>on behalf of </a:t>
            </a:r>
            <a:r>
              <a:rPr lang="en-US" sz="1600" i="1" dirty="0" err="1">
                <a:solidFill>
                  <a:srgbClr val="006600"/>
                </a:solidFill>
              </a:rPr>
              <a:t>MeRHIC</a:t>
            </a:r>
            <a:r>
              <a:rPr lang="en-US" sz="1600" i="1" dirty="0">
                <a:solidFill>
                  <a:srgbClr val="006600"/>
                </a:solidFill>
              </a:rPr>
              <a:t> Design team:</a:t>
            </a:r>
          </a:p>
          <a:p>
            <a:pPr algn="l" eaLnBrk="1" hangingPunct="1"/>
            <a:r>
              <a:rPr lang="en-US" sz="1600" i="1" dirty="0"/>
              <a:t>M. </a:t>
            </a:r>
            <a:r>
              <a:rPr lang="en-US" sz="1600" i="1" dirty="0" err="1"/>
              <a:t>Bai</a:t>
            </a:r>
            <a:r>
              <a:rPr lang="en-US" sz="1600" i="1" dirty="0"/>
              <a:t>, J. Beebe-Wang, I. Ben-</a:t>
            </a:r>
            <a:r>
              <a:rPr lang="en-US" sz="1600" i="1" dirty="0" err="1"/>
              <a:t>Zvi</a:t>
            </a:r>
            <a:r>
              <a:rPr lang="en-US" sz="1600" i="1" dirty="0"/>
              <a:t>, M. </a:t>
            </a:r>
            <a:r>
              <a:rPr lang="en-US" sz="1600" i="1" dirty="0" err="1"/>
              <a:t>Blaskiewicz</a:t>
            </a:r>
            <a:r>
              <a:rPr lang="en-US" sz="1600" i="1" dirty="0"/>
              <a:t>, A. </a:t>
            </a:r>
            <a:r>
              <a:rPr lang="en-US" sz="1600" i="1" dirty="0" err="1"/>
              <a:t>Burrill</a:t>
            </a:r>
            <a:r>
              <a:rPr lang="en-US" sz="1600" i="1" dirty="0"/>
              <a:t>, R. </a:t>
            </a:r>
            <a:r>
              <a:rPr lang="en-US" sz="1600" i="1" dirty="0" err="1"/>
              <a:t>Calaga</a:t>
            </a:r>
            <a:r>
              <a:rPr lang="en-US" sz="1600" i="1" dirty="0"/>
              <a:t>, X. Chang,    A. </a:t>
            </a:r>
            <a:r>
              <a:rPr lang="en-US" sz="1600" i="1" dirty="0" err="1"/>
              <a:t>Fedotov</a:t>
            </a:r>
            <a:r>
              <a:rPr lang="en-US" sz="1600" i="1" dirty="0"/>
              <a:t>, H. Hahn, Y. </a:t>
            </a:r>
            <a:r>
              <a:rPr lang="en-US" sz="1600" i="1" dirty="0" err="1"/>
              <a:t>Hao</a:t>
            </a:r>
            <a:r>
              <a:rPr lang="en-US" sz="1600" i="1" dirty="0"/>
              <a:t>, L. Hammons, D. </a:t>
            </a:r>
            <a:r>
              <a:rPr lang="en-US" sz="1600" i="1" dirty="0" err="1"/>
              <a:t>Kayran</a:t>
            </a:r>
            <a:r>
              <a:rPr lang="en-US" sz="1600" i="1" dirty="0"/>
              <a:t>, V. N. </a:t>
            </a:r>
            <a:r>
              <a:rPr lang="en-US" sz="1600" i="1" dirty="0" err="1"/>
              <a:t>Litvinenko</a:t>
            </a:r>
            <a:r>
              <a:rPr lang="en-US" sz="1600" i="1" dirty="0"/>
              <a:t>, G. Mahler,  B. Parker, E. </a:t>
            </a:r>
            <a:r>
              <a:rPr lang="en-US" sz="1600" i="1" dirty="0" err="1"/>
              <a:t>Pozdeyev</a:t>
            </a:r>
            <a:r>
              <a:rPr lang="en-US" sz="1600" i="1" dirty="0"/>
              <a:t>,</a:t>
            </a:r>
            <a:r>
              <a:rPr lang="en-US" sz="1600" i="1" dirty="0" smtClean="0"/>
              <a:t> T</a:t>
            </a:r>
            <a:r>
              <a:rPr lang="en-US" sz="1600" i="1" dirty="0"/>
              <a:t>. </a:t>
            </a:r>
            <a:r>
              <a:rPr lang="en-US" sz="1600" i="1" dirty="0" err="1"/>
              <a:t>Roser</a:t>
            </a:r>
            <a:r>
              <a:rPr lang="en-US" sz="1600" i="1" dirty="0"/>
              <a:t>, A. </a:t>
            </a:r>
            <a:r>
              <a:rPr lang="en-US" sz="1600" i="1" dirty="0" err="1"/>
              <a:t>Pendzick</a:t>
            </a:r>
            <a:r>
              <a:rPr lang="en-US" sz="1600" i="1" dirty="0"/>
              <a:t>, S. Plate, T. </a:t>
            </a:r>
            <a:r>
              <a:rPr lang="en-US" sz="1600" i="1" dirty="0" err="1"/>
              <a:t>Rao</a:t>
            </a:r>
            <a:r>
              <a:rPr lang="en-US" sz="1600" i="1" dirty="0"/>
              <a:t>, </a:t>
            </a:r>
            <a:r>
              <a:rPr lang="en-US" sz="1600" i="1" dirty="0" smtClean="0"/>
              <a:t> S</a:t>
            </a:r>
            <a:r>
              <a:rPr lang="en-US" sz="1600" i="1" dirty="0"/>
              <a:t>. </a:t>
            </a:r>
            <a:r>
              <a:rPr lang="en-US" sz="1600" i="1" dirty="0" err="1"/>
              <a:t>Tepikian</a:t>
            </a:r>
            <a:r>
              <a:rPr lang="en-US" sz="1600" i="1" dirty="0" smtClean="0"/>
              <a:t>,            </a:t>
            </a:r>
            <a:r>
              <a:rPr lang="en-US" sz="1600" i="1" dirty="0"/>
              <a:t>D. </a:t>
            </a:r>
            <a:r>
              <a:rPr lang="en-US" sz="1600" i="1" dirty="0" err="1"/>
              <a:t>Trbojevic</a:t>
            </a:r>
            <a:r>
              <a:rPr lang="en-US" sz="1600" i="1" dirty="0"/>
              <a:t>,  </a:t>
            </a:r>
            <a:r>
              <a:rPr lang="en-US" sz="1600" i="1" dirty="0" err="1"/>
              <a:t>E.Tsentalovich</a:t>
            </a:r>
            <a:r>
              <a:rPr lang="en-US" sz="1600" i="1" dirty="0"/>
              <a:t>, N. </a:t>
            </a:r>
            <a:r>
              <a:rPr lang="en-US" sz="1600" i="1" dirty="0" err="1"/>
              <a:t>Tsoupas</a:t>
            </a:r>
            <a:r>
              <a:rPr lang="en-US" sz="1600" i="1" dirty="0"/>
              <a:t>, J. </a:t>
            </a:r>
            <a:r>
              <a:rPr lang="en-US" sz="1600" i="1" dirty="0" err="1"/>
              <a:t>Tuozzolo</a:t>
            </a:r>
            <a:r>
              <a:rPr lang="en-US" sz="1600" i="1" dirty="0"/>
              <a:t>, G. Wang</a:t>
            </a:r>
            <a:endParaRPr lang="en-US" sz="1600" i="1" dirty="0">
              <a:solidFill>
                <a:srgbClr val="006600"/>
              </a:solidFill>
            </a:endParaRPr>
          </a:p>
          <a:p>
            <a:pPr eaLnBrk="1" hangingPunct="1"/>
            <a:endParaRPr lang="en-US" sz="24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209800" y="533400"/>
            <a:ext cx="527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Injector and Pre-accelerator Design</a:t>
            </a:r>
          </a:p>
        </p:txBody>
      </p:sp>
      <p:grpSp>
        <p:nvGrpSpPr>
          <p:cNvPr id="27651" name="Group 84"/>
          <p:cNvGrpSpPr>
            <a:grpSpLocks/>
          </p:cNvGrpSpPr>
          <p:nvPr/>
        </p:nvGrpSpPr>
        <p:grpSpPr bwMode="auto">
          <a:xfrm>
            <a:off x="-60325" y="3429000"/>
            <a:ext cx="9204325" cy="2514600"/>
            <a:chOff x="-60325" y="609600"/>
            <a:chExt cx="9204325" cy="2514600"/>
          </a:xfrm>
        </p:grpSpPr>
        <p:sp>
          <p:nvSpPr>
            <p:cNvPr id="27656" name="Text Box 42"/>
            <p:cNvSpPr txBox="1">
              <a:spLocks noChangeArrowheads="1"/>
            </p:cNvSpPr>
            <p:nvPr/>
          </p:nvSpPr>
          <p:spPr bwMode="auto">
            <a:xfrm>
              <a:off x="-60325" y="1744663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Gatling Gun (Ek=200keV)</a:t>
              </a:r>
            </a:p>
          </p:txBody>
        </p:sp>
        <p:sp>
          <p:nvSpPr>
            <p:cNvPr id="27657" name="TextBox 34"/>
            <p:cNvSpPr txBox="1">
              <a:spLocks noChangeArrowheads="1"/>
            </p:cNvSpPr>
            <p:nvPr/>
          </p:nvSpPr>
          <p:spPr bwMode="auto">
            <a:xfrm>
              <a:off x="0" y="685800"/>
              <a:ext cx="2438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10 MeV Injector</a:t>
              </a:r>
            </a:p>
          </p:txBody>
        </p:sp>
        <p:sp>
          <p:nvSpPr>
            <p:cNvPr id="27658" name="TextBox 35"/>
            <p:cNvSpPr txBox="1">
              <a:spLocks noChangeArrowheads="1"/>
            </p:cNvSpPr>
            <p:nvPr/>
          </p:nvSpPr>
          <p:spPr bwMode="auto">
            <a:xfrm>
              <a:off x="3200400" y="609600"/>
              <a:ext cx="2743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90 MeV Linac</a:t>
              </a:r>
            </a:p>
          </p:txBody>
        </p:sp>
        <p:grpSp>
          <p:nvGrpSpPr>
            <p:cNvPr id="27659" name="Group 82"/>
            <p:cNvGrpSpPr>
              <a:grpSpLocks/>
            </p:cNvGrpSpPr>
            <p:nvPr/>
          </p:nvGrpSpPr>
          <p:grpSpPr bwMode="auto">
            <a:xfrm>
              <a:off x="-3175" y="1439863"/>
              <a:ext cx="457201" cy="312737"/>
              <a:chOff x="96" y="907"/>
              <a:chExt cx="288" cy="197"/>
            </a:xfrm>
          </p:grpSpPr>
          <p:pic>
            <p:nvPicPr>
              <p:cNvPr id="27742" name="Picture 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907"/>
                <a:ext cx="19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3" name="Freeform 5"/>
              <p:cNvSpPr>
                <a:spLocks/>
              </p:cNvSpPr>
              <p:nvPr/>
            </p:nvSpPr>
            <p:spPr bwMode="auto">
              <a:xfrm>
                <a:off x="266" y="945"/>
                <a:ext cx="114" cy="45"/>
              </a:xfrm>
              <a:custGeom>
                <a:avLst/>
                <a:gdLst>
                  <a:gd name="T0" fmla="*/ 0 w 3336343"/>
                  <a:gd name="T1" fmla="*/ 0 h 1000854"/>
                  <a:gd name="T2" fmla="*/ 2438668 w 3336343"/>
                  <a:gd name="T3" fmla="*/ 807174 h 1000854"/>
                  <a:gd name="T4" fmla="*/ 3216966 w 3336343"/>
                  <a:gd name="T5" fmla="*/ 815948 h 1000854"/>
                  <a:gd name="T6" fmla="*/ 3216966 w 3336343"/>
                  <a:gd name="T7" fmla="*/ 815948 h 10008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36343" h="1000854">
                    <a:moveTo>
                      <a:pt x="0" y="0"/>
                    </a:moveTo>
                    <a:lnTo>
                      <a:pt x="2529163" y="990092"/>
                    </a:lnTo>
                    <a:lnTo>
                      <a:pt x="3336343" y="1000854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Freeform 6"/>
              <p:cNvSpPr>
                <a:spLocks/>
              </p:cNvSpPr>
              <p:nvPr/>
            </p:nvSpPr>
            <p:spPr bwMode="auto">
              <a:xfrm flipV="1">
                <a:off x="256" y="990"/>
                <a:ext cx="128" cy="43"/>
              </a:xfrm>
              <a:custGeom>
                <a:avLst/>
                <a:gdLst>
                  <a:gd name="T0" fmla="*/ 0 w 3336343"/>
                  <a:gd name="T1" fmla="*/ 0 h 1000854"/>
                  <a:gd name="T2" fmla="*/ 2740595 w 3336343"/>
                  <a:gd name="T3" fmla="*/ 762235 h 1000854"/>
                  <a:gd name="T4" fmla="*/ 3615253 w 3336343"/>
                  <a:gd name="T5" fmla="*/ 770520 h 1000854"/>
                  <a:gd name="T6" fmla="*/ 3615253 w 3336343"/>
                  <a:gd name="T7" fmla="*/ 770520 h 10008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36343" h="1000854">
                    <a:moveTo>
                      <a:pt x="0" y="0"/>
                    </a:moveTo>
                    <a:lnTo>
                      <a:pt x="2529163" y="990092"/>
                    </a:lnTo>
                    <a:lnTo>
                      <a:pt x="3336343" y="1000854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75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238" y="1033"/>
                <a:ext cx="3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176" name="Rectangle 11"/>
              <p:cNvSpPr>
                <a:spLocks noChangeArrowheads="1"/>
              </p:cNvSpPr>
              <p:nvPr/>
            </p:nvSpPr>
            <p:spPr bwMode="auto">
              <a:xfrm>
                <a:off x="340" y="965"/>
                <a:ext cx="19" cy="53"/>
              </a:xfrm>
              <a:prstGeom prst="rect">
                <a:avLst/>
              </a:prstGeom>
              <a:solidFill>
                <a:srgbClr val="0000FF">
                  <a:alpha val="36862"/>
                </a:srgbClr>
              </a:solidFill>
              <a:ln w="9525">
                <a:solidFill>
                  <a:srgbClr val="4A7EBB">
                    <a:alpha val="38039"/>
                  </a:srgb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7" name="Rectangle 15"/>
              <p:cNvSpPr>
                <a:spLocks noChangeArrowheads="1"/>
              </p:cNvSpPr>
              <p:nvPr/>
            </p:nvSpPr>
            <p:spPr bwMode="auto">
              <a:xfrm>
                <a:off x="256" y="937"/>
                <a:ext cx="19" cy="16"/>
              </a:xfrm>
              <a:prstGeom prst="rect">
                <a:avLst/>
              </a:prstGeom>
              <a:solidFill>
                <a:srgbClr val="0000FF">
                  <a:alpha val="36862"/>
                </a:srgbClr>
              </a:solidFill>
              <a:ln w="9525">
                <a:solidFill>
                  <a:srgbClr val="4A7EBB">
                    <a:alpha val="38039"/>
                  </a:srgb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8" name="Rectangle 16"/>
              <p:cNvSpPr>
                <a:spLocks noChangeArrowheads="1"/>
              </p:cNvSpPr>
              <p:nvPr/>
            </p:nvSpPr>
            <p:spPr bwMode="auto">
              <a:xfrm>
                <a:off x="247" y="1025"/>
                <a:ext cx="19" cy="16"/>
              </a:xfrm>
              <a:prstGeom prst="rect">
                <a:avLst/>
              </a:prstGeom>
              <a:solidFill>
                <a:srgbClr val="0000FF">
                  <a:alpha val="36862"/>
                </a:srgbClr>
              </a:solidFill>
              <a:ln w="9525">
                <a:solidFill>
                  <a:srgbClr val="4A7EBB">
                    <a:alpha val="38039"/>
                  </a:srgb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7660" name="Group 99"/>
            <p:cNvGrpSpPr>
              <a:grpSpLocks/>
            </p:cNvGrpSpPr>
            <p:nvPr/>
          </p:nvGrpSpPr>
          <p:grpSpPr bwMode="auto">
            <a:xfrm>
              <a:off x="119063" y="762000"/>
              <a:ext cx="9024937" cy="2362200"/>
              <a:chOff x="119063" y="762000"/>
              <a:chExt cx="9024937" cy="2362200"/>
            </a:xfrm>
          </p:grpSpPr>
          <p:sp>
            <p:nvSpPr>
              <p:cNvPr id="27661" name="Rectangle 307"/>
              <p:cNvSpPr>
                <a:spLocks noChangeArrowheads="1"/>
              </p:cNvSpPr>
              <p:nvPr/>
            </p:nvSpPr>
            <p:spPr bwMode="auto">
              <a:xfrm>
                <a:off x="7467600" y="2309813"/>
                <a:ext cx="1676400" cy="2286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2" name="Rectangle 165"/>
              <p:cNvSpPr>
                <a:spLocks noChangeArrowheads="1"/>
              </p:cNvSpPr>
              <p:nvPr/>
            </p:nvSpPr>
            <p:spPr bwMode="auto">
              <a:xfrm>
                <a:off x="6535738" y="1595438"/>
                <a:ext cx="152400" cy="228600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505200" y="1852613"/>
                <a:ext cx="2133600" cy="3810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457200">
                  <a:defRPr/>
                </a:pPr>
                <a:endParaRPr lang="en-US" sz="1800">
                  <a:solidFill>
                    <a:srgbClr val="FFFFFF"/>
                  </a:solidFill>
                  <a:latin typeface="Times New Roman" pitchFamily="-110" charset="0"/>
                </a:endParaRPr>
              </a:p>
            </p:txBody>
          </p:sp>
          <p:cxnSp>
            <p:nvCxnSpPr>
              <p:cNvPr id="27664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3429000" y="1295400"/>
                <a:ext cx="22098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044825" y="2057400"/>
                <a:ext cx="228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3" idx="3"/>
              </p:cNvCxnSpPr>
              <p:nvPr/>
            </p:nvCxnSpPr>
            <p:spPr>
              <a:xfrm>
                <a:off x="5940425" y="2057400"/>
                <a:ext cx="609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ight Arrow 96"/>
              <p:cNvSpPr>
                <a:spLocks noChangeArrowheads="1"/>
              </p:cNvSpPr>
              <p:nvPr/>
            </p:nvSpPr>
            <p:spPr bwMode="auto">
              <a:xfrm>
                <a:off x="7162800" y="2181225"/>
                <a:ext cx="268288" cy="457200"/>
              </a:xfrm>
              <a:prstGeom prst="rightArrow">
                <a:avLst>
                  <a:gd name="adj1" fmla="val 38889"/>
                  <a:gd name="adj2" fmla="val 23079"/>
                </a:avLst>
              </a:prstGeom>
              <a:gradFill rotWithShape="1">
                <a:gsLst>
                  <a:gs pos="0">
                    <a:srgbClr val="85FFDB"/>
                  </a:gs>
                  <a:gs pos="100000">
                    <a:srgbClr val="00EBA8"/>
                  </a:gs>
                </a:gsLst>
                <a:lin ang="5400000"/>
              </a:gra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8" name="Right Arrow 97"/>
              <p:cNvSpPr>
                <a:spLocks noChangeArrowheads="1"/>
              </p:cNvSpPr>
              <p:nvPr/>
            </p:nvSpPr>
            <p:spPr bwMode="auto">
              <a:xfrm>
                <a:off x="304800" y="2209800"/>
                <a:ext cx="990600" cy="457200"/>
              </a:xfrm>
              <a:prstGeom prst="rightArrow">
                <a:avLst>
                  <a:gd name="adj1" fmla="val 38889"/>
                  <a:gd name="adj2" fmla="val 50004"/>
                </a:avLst>
              </a:prstGeom>
              <a:gradFill rotWithShape="1">
                <a:gsLst>
                  <a:gs pos="0">
                    <a:srgbClr val="85FFDB"/>
                  </a:gs>
                  <a:gs pos="100000">
                    <a:srgbClr val="00EBA8"/>
                  </a:gs>
                </a:gsLst>
                <a:lin ang="5400000"/>
              </a:gra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7669" name="TextBox 55"/>
              <p:cNvSpPr txBox="1">
                <a:spLocks noChangeArrowheads="1"/>
              </p:cNvSpPr>
              <p:nvPr/>
            </p:nvSpPr>
            <p:spPr bwMode="auto">
              <a:xfrm>
                <a:off x="3735388" y="2406650"/>
                <a:ext cx="16716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1600"/>
                  <a:t>1</a:t>
                </a:r>
                <a:r>
                  <a:rPr lang="en-US" sz="1600"/>
                  <a:t>.4, 2.7, 4 GeV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54025" y="1447800"/>
                <a:ext cx="1905000" cy="228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671" name="Rectangle 66"/>
              <p:cNvSpPr>
                <a:spLocks noChangeArrowheads="1"/>
              </p:cNvSpPr>
              <p:nvPr/>
            </p:nvSpPr>
            <p:spPr bwMode="auto">
              <a:xfrm>
                <a:off x="987425" y="990600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11 m</a:t>
                </a:r>
                <a:endParaRPr lang="en-US"/>
              </a:p>
            </p:txBody>
          </p:sp>
          <p:sp>
            <p:nvSpPr>
              <p:cNvPr id="27672" name="Rectangle 67"/>
              <p:cNvSpPr>
                <a:spLocks noChangeArrowheads="1"/>
              </p:cNvSpPr>
              <p:nvPr/>
            </p:nvSpPr>
            <p:spPr bwMode="auto">
              <a:xfrm>
                <a:off x="4252913" y="914400"/>
                <a:ext cx="63658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11 m</a:t>
                </a:r>
                <a:endParaRPr lang="en-US"/>
              </a:p>
            </p:txBody>
          </p:sp>
          <p:sp>
            <p:nvSpPr>
              <p:cNvPr id="103" name="Pentagon 102"/>
              <p:cNvSpPr>
                <a:spLocks noChangeArrowheads="1"/>
              </p:cNvSpPr>
              <p:nvPr/>
            </p:nvSpPr>
            <p:spPr bwMode="auto">
              <a:xfrm>
                <a:off x="6854825" y="1524000"/>
                <a:ext cx="609600" cy="304800"/>
              </a:xfrm>
              <a:prstGeom prst="homePlate">
                <a:avLst>
                  <a:gd name="adj" fmla="val 71741"/>
                </a:avLst>
              </a:prstGeom>
              <a:solidFill>
                <a:srgbClr val="FF0000"/>
              </a:solidFill>
              <a:ln w="9525">
                <a:solidFill>
                  <a:srgbClr val="00CC9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7674" name="TextBox 34"/>
              <p:cNvSpPr txBox="1">
                <a:spLocks noChangeArrowheads="1"/>
              </p:cNvSpPr>
              <p:nvPr/>
            </p:nvSpPr>
            <p:spPr bwMode="auto">
              <a:xfrm>
                <a:off x="6473825" y="762000"/>
                <a:ext cx="2057400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/>
                  <a:t>10 MeV x 50 mA</a:t>
                </a:r>
              </a:p>
              <a:p>
                <a:pPr algn="ctr"/>
                <a:r>
                  <a:rPr lang="en-US" sz="1400"/>
                  <a:t> 0.5 MW Beam Dump</a:t>
                </a:r>
              </a:p>
            </p:txBody>
          </p:sp>
          <p:sp>
            <p:nvSpPr>
              <p:cNvPr id="27675" name="TextBox 34"/>
              <p:cNvSpPr txBox="1">
                <a:spLocks noChangeArrowheads="1"/>
              </p:cNvSpPr>
              <p:nvPr/>
            </p:nvSpPr>
            <p:spPr bwMode="auto">
              <a:xfrm>
                <a:off x="119063" y="2135188"/>
                <a:ext cx="144462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/>
                  <a:t>from MeRHIC</a:t>
                </a:r>
              </a:p>
              <a:p>
                <a:pPr algn="ctr"/>
                <a:r>
                  <a:rPr lang="en-US" sz="1600"/>
                  <a:t>arcs</a:t>
                </a:r>
              </a:p>
            </p:txBody>
          </p:sp>
          <p:sp>
            <p:nvSpPr>
              <p:cNvPr id="27676" name="TextBox 34"/>
              <p:cNvSpPr txBox="1">
                <a:spLocks noChangeArrowheads="1"/>
              </p:cNvSpPr>
              <p:nvPr/>
            </p:nvSpPr>
            <p:spPr bwMode="auto">
              <a:xfrm>
                <a:off x="7086600" y="1828800"/>
                <a:ext cx="1752600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/>
                  <a:t>to MeRHIC vertical combiner</a:t>
                </a:r>
              </a:p>
            </p:txBody>
          </p:sp>
          <p:sp>
            <p:nvSpPr>
              <p:cNvPr id="27677" name="Text Box 43"/>
              <p:cNvSpPr txBox="1">
                <a:spLocks noChangeArrowheads="1"/>
              </p:cNvSpPr>
              <p:nvPr/>
            </p:nvSpPr>
            <p:spPr bwMode="auto">
              <a:xfrm>
                <a:off x="606425" y="1812925"/>
                <a:ext cx="15240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10 MeV Booster Linac</a:t>
                </a:r>
              </a:p>
            </p:txBody>
          </p:sp>
          <p:grpSp>
            <p:nvGrpSpPr>
              <p:cNvPr id="27678" name="Group 83"/>
              <p:cNvGrpSpPr>
                <a:grpSpLocks/>
              </p:cNvGrpSpPr>
              <p:nvPr/>
            </p:nvGrpSpPr>
            <p:grpSpPr bwMode="auto">
              <a:xfrm>
                <a:off x="2416175" y="1473200"/>
                <a:ext cx="654050" cy="665163"/>
                <a:chOff x="1620" y="928"/>
                <a:chExt cx="412" cy="419"/>
              </a:xfrm>
            </p:grpSpPr>
            <p:sp>
              <p:nvSpPr>
                <p:cNvPr id="27734" name="Rectangle 46"/>
                <p:cNvSpPr>
                  <a:spLocks noChangeArrowheads="1"/>
                </p:cNvSpPr>
                <p:nvPr/>
              </p:nvSpPr>
              <p:spPr bwMode="auto">
                <a:xfrm>
                  <a:off x="1620" y="928"/>
                  <a:ext cx="96" cy="144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35" name="Rectangle 47"/>
                <p:cNvSpPr>
                  <a:spLocks noChangeArrowheads="1"/>
                </p:cNvSpPr>
                <p:nvPr/>
              </p:nvSpPr>
              <p:spPr bwMode="auto">
                <a:xfrm>
                  <a:off x="1910" y="1203"/>
                  <a:ext cx="96" cy="144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66" name="Straight Connector 42"/>
                <p:cNvCxnSpPr/>
                <p:nvPr/>
              </p:nvCxnSpPr>
              <p:spPr>
                <a:xfrm>
                  <a:off x="1728" y="1012"/>
                  <a:ext cx="192" cy="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37" name="Arc 53"/>
                <p:cNvSpPr>
                  <a:spLocks/>
                </p:cNvSpPr>
                <p:nvPr/>
              </p:nvSpPr>
              <p:spPr bwMode="auto">
                <a:xfrm rot="-313313" flipH="1" flipV="1">
                  <a:off x="1922" y="1220"/>
                  <a:ext cx="110" cy="79"/>
                </a:xfrm>
                <a:custGeom>
                  <a:avLst/>
                  <a:gdLst>
                    <a:gd name="T0" fmla="*/ 0 w 19838"/>
                    <a:gd name="T1" fmla="*/ 0 h 21600"/>
                    <a:gd name="T2" fmla="*/ 0 w 19838"/>
                    <a:gd name="T3" fmla="*/ 0 h 21600"/>
                    <a:gd name="T4" fmla="*/ 0 w 198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838"/>
                    <a:gd name="T10" fmla="*/ 0 h 21600"/>
                    <a:gd name="T11" fmla="*/ 19838 w 198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38" h="21600" fill="none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</a:path>
                    <a:path w="19838" h="21600" stroke="0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3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700" y="1013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3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791" y="1134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748" y="1071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41" name="Arc 52"/>
                <p:cNvSpPr>
                  <a:spLocks/>
                </p:cNvSpPr>
                <p:nvPr/>
              </p:nvSpPr>
              <p:spPr bwMode="auto">
                <a:xfrm rot="10398560" flipH="1" flipV="1">
                  <a:off x="1632" y="985"/>
                  <a:ext cx="110" cy="79"/>
                </a:xfrm>
                <a:custGeom>
                  <a:avLst/>
                  <a:gdLst>
                    <a:gd name="T0" fmla="*/ 0 w 19838"/>
                    <a:gd name="T1" fmla="*/ 0 h 21600"/>
                    <a:gd name="T2" fmla="*/ 0 w 19838"/>
                    <a:gd name="T3" fmla="*/ 0 h 21600"/>
                    <a:gd name="T4" fmla="*/ 0 w 198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838"/>
                    <a:gd name="T10" fmla="*/ 0 h 21600"/>
                    <a:gd name="T11" fmla="*/ 19838 w 198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38" h="21600" fill="none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</a:path>
                    <a:path w="19838" h="21600" stroke="0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09" name="Straight Connector 48"/>
              <p:cNvCxnSpPr>
                <a:stCxn id="93" idx="3"/>
              </p:cNvCxnSpPr>
              <p:nvPr/>
            </p:nvCxnSpPr>
            <p:spPr>
              <a:xfrm>
                <a:off x="450850" y="1571625"/>
                <a:ext cx="1981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680" name="Group 109"/>
              <p:cNvGrpSpPr>
                <a:grpSpLocks/>
              </p:cNvGrpSpPr>
              <p:nvPr/>
            </p:nvGrpSpPr>
            <p:grpSpPr bwMode="auto">
              <a:xfrm>
                <a:off x="1749425" y="1957388"/>
                <a:ext cx="750888" cy="539750"/>
                <a:chOff x="989" y="1344"/>
                <a:chExt cx="473" cy="340"/>
              </a:xfrm>
            </p:grpSpPr>
            <p:sp>
              <p:nvSpPr>
                <p:cNvPr id="277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354" y="1344"/>
                  <a:ext cx="96" cy="144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7" name="Arc 101"/>
                <p:cNvSpPr>
                  <a:spLocks/>
                </p:cNvSpPr>
                <p:nvPr/>
              </p:nvSpPr>
              <p:spPr bwMode="auto">
                <a:xfrm rot="10910405" flipV="1">
                  <a:off x="1354" y="1387"/>
                  <a:ext cx="108" cy="79"/>
                </a:xfrm>
                <a:custGeom>
                  <a:avLst/>
                  <a:gdLst>
                    <a:gd name="T0" fmla="*/ 0 w 19838"/>
                    <a:gd name="T1" fmla="*/ 0 h 21600"/>
                    <a:gd name="T2" fmla="*/ 0 w 19838"/>
                    <a:gd name="T3" fmla="*/ 0 h 21600"/>
                    <a:gd name="T4" fmla="*/ 0 w 198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838"/>
                    <a:gd name="T10" fmla="*/ 0 h 21600"/>
                    <a:gd name="T11" fmla="*/ 19838 w 198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38" h="21600" fill="none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</a:path>
                    <a:path w="19838" h="21600" stroke="0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8" name="Rectangle 107"/>
                <p:cNvSpPr>
                  <a:spLocks noChangeArrowheads="1"/>
                </p:cNvSpPr>
                <p:nvPr/>
              </p:nvSpPr>
              <p:spPr bwMode="auto">
                <a:xfrm rot="10800000">
                  <a:off x="1001" y="1540"/>
                  <a:ext cx="96" cy="144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9" name="Arc 108"/>
                <p:cNvSpPr>
                  <a:spLocks/>
                </p:cNvSpPr>
                <p:nvPr/>
              </p:nvSpPr>
              <p:spPr bwMode="auto">
                <a:xfrm rot="110405" flipV="1">
                  <a:off x="989" y="1561"/>
                  <a:ext cx="108" cy="79"/>
                </a:xfrm>
                <a:custGeom>
                  <a:avLst/>
                  <a:gdLst>
                    <a:gd name="T0" fmla="*/ 0 w 19838"/>
                    <a:gd name="T1" fmla="*/ 0 h 21600"/>
                    <a:gd name="T2" fmla="*/ 0 w 19838"/>
                    <a:gd name="T3" fmla="*/ 0 h 21600"/>
                    <a:gd name="T4" fmla="*/ 0 w 198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838"/>
                    <a:gd name="T10" fmla="*/ 0 h 21600"/>
                    <a:gd name="T11" fmla="*/ 19838 w 198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38" h="21600" fill="none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</a:path>
                    <a:path w="19838" h="21600" stroke="0" extrusionOk="0">
                      <a:moveTo>
                        <a:pt x="0" y="-1"/>
                      </a:moveTo>
                      <a:cubicBezTo>
                        <a:pt x="8626" y="-1"/>
                        <a:pt x="16425" y="5132"/>
                        <a:pt x="19837" y="1305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60" name="Straight Connector 42"/>
                <p:cNvCxnSpPr>
                  <a:cxnSpLocks noChangeShapeType="1"/>
                </p:cNvCxnSpPr>
                <p:nvPr/>
              </p:nvCxnSpPr>
              <p:spPr bwMode="auto">
                <a:xfrm rot="5771095">
                  <a:off x="1127" y="1395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sp>
              <p:nvSpPr>
                <p:cNvPr id="27731" name="Line 98"/>
                <p:cNvSpPr>
                  <a:spLocks noChangeShapeType="1"/>
                </p:cNvSpPr>
                <p:nvPr/>
              </p:nvSpPr>
              <p:spPr bwMode="auto">
                <a:xfrm rot="5771095" flipV="1">
                  <a:off x="1227" y="1423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32" name="Line 99"/>
                <p:cNvSpPr>
                  <a:spLocks noChangeShapeType="1"/>
                </p:cNvSpPr>
                <p:nvPr/>
              </p:nvSpPr>
              <p:spPr bwMode="auto">
                <a:xfrm rot="5771095" flipV="1">
                  <a:off x="1097" y="1501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33" name="Line 100"/>
                <p:cNvSpPr>
                  <a:spLocks noChangeShapeType="1"/>
                </p:cNvSpPr>
                <p:nvPr/>
              </p:nvSpPr>
              <p:spPr bwMode="auto">
                <a:xfrm rot="5771095" flipV="1">
                  <a:off x="1164" y="1465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81" name="Rectangle 126"/>
              <p:cNvSpPr>
                <a:spLocks noChangeArrowheads="1"/>
              </p:cNvSpPr>
              <p:nvPr/>
            </p:nvSpPr>
            <p:spPr bwMode="auto">
              <a:xfrm rot="10800000">
                <a:off x="5959475" y="1911350"/>
                <a:ext cx="152400" cy="228600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2" name="Arc 127"/>
              <p:cNvSpPr>
                <a:spLocks/>
              </p:cNvSpPr>
              <p:nvPr/>
            </p:nvSpPr>
            <p:spPr bwMode="auto">
              <a:xfrm rot="110405" flipV="1">
                <a:off x="5940425" y="1944688"/>
                <a:ext cx="171450" cy="125412"/>
              </a:xfrm>
              <a:custGeom>
                <a:avLst/>
                <a:gdLst>
                  <a:gd name="T0" fmla="*/ 0 w 19838"/>
                  <a:gd name="T1" fmla="*/ 0 h 21600"/>
                  <a:gd name="T2" fmla="*/ 2147483647 w 19838"/>
                  <a:gd name="T3" fmla="*/ 2147483647 h 21600"/>
                  <a:gd name="T4" fmla="*/ 0 w 1983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9838"/>
                  <a:gd name="T10" fmla="*/ 0 h 21600"/>
                  <a:gd name="T11" fmla="*/ 19838 w 19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8" h="21600" fill="none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</a:path>
                  <a:path w="19838" h="21600" stroke="0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3" name="Straight Connector 42"/>
              <p:cNvCxnSpPr/>
              <p:nvPr/>
            </p:nvCxnSpPr>
            <p:spPr>
              <a:xfrm>
                <a:off x="2511425" y="2025650"/>
                <a:ext cx="457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84" name="Rectangle 85"/>
              <p:cNvSpPr>
                <a:spLocks noChangeArrowheads="1"/>
              </p:cNvSpPr>
              <p:nvPr/>
            </p:nvSpPr>
            <p:spPr bwMode="auto">
              <a:xfrm>
                <a:off x="6550025" y="1981200"/>
                <a:ext cx="152400" cy="228600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5" name="Rectangle 86"/>
              <p:cNvSpPr>
                <a:spLocks noChangeArrowheads="1"/>
              </p:cNvSpPr>
              <p:nvPr/>
            </p:nvSpPr>
            <p:spPr bwMode="auto">
              <a:xfrm>
                <a:off x="7137400" y="2319338"/>
                <a:ext cx="152400" cy="228600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6" name="Arc 88"/>
              <p:cNvSpPr>
                <a:spLocks/>
              </p:cNvSpPr>
              <p:nvPr/>
            </p:nvSpPr>
            <p:spPr bwMode="auto">
              <a:xfrm rot="-313313" flipH="1" flipV="1">
                <a:off x="7159625" y="2325688"/>
                <a:ext cx="174625" cy="125412"/>
              </a:xfrm>
              <a:custGeom>
                <a:avLst/>
                <a:gdLst>
                  <a:gd name="T0" fmla="*/ 0 w 19838"/>
                  <a:gd name="T1" fmla="*/ 0 h 21600"/>
                  <a:gd name="T2" fmla="*/ 2147483647 w 19838"/>
                  <a:gd name="T3" fmla="*/ 2147483647 h 21600"/>
                  <a:gd name="T4" fmla="*/ 0 w 1983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9838"/>
                  <a:gd name="T10" fmla="*/ 0 h 21600"/>
                  <a:gd name="T11" fmla="*/ 19838 w 19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8" h="21600" fill="none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</a:path>
                  <a:path w="19838" h="21600" stroke="0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687" name="Group 136"/>
              <p:cNvGrpSpPr>
                <a:grpSpLocks/>
              </p:cNvGrpSpPr>
              <p:nvPr/>
            </p:nvGrpSpPr>
            <p:grpSpPr bwMode="auto">
              <a:xfrm rot="-1063782">
                <a:off x="6748481" y="2066919"/>
                <a:ext cx="373063" cy="381000"/>
                <a:chOff x="4400" y="1332"/>
                <a:chExt cx="235" cy="240"/>
              </a:xfrm>
            </p:grpSpPr>
            <p:cxnSp>
              <p:nvCxnSpPr>
                <p:cNvPr id="152" name="Straight Connector 42"/>
                <p:cNvCxnSpPr/>
                <p:nvPr/>
              </p:nvCxnSpPr>
              <p:spPr>
                <a:xfrm>
                  <a:off x="4423" y="1326"/>
                  <a:ext cx="192" cy="24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2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400" y="1333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491" y="1454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448" y="1391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88" name="Arc 92"/>
              <p:cNvSpPr>
                <a:spLocks/>
              </p:cNvSpPr>
              <p:nvPr/>
            </p:nvSpPr>
            <p:spPr bwMode="auto">
              <a:xfrm rot="10398560" flipH="1" flipV="1">
                <a:off x="6569075" y="2071688"/>
                <a:ext cx="174625" cy="125412"/>
              </a:xfrm>
              <a:custGeom>
                <a:avLst/>
                <a:gdLst>
                  <a:gd name="T0" fmla="*/ 0 w 19838"/>
                  <a:gd name="T1" fmla="*/ 0 h 21600"/>
                  <a:gd name="T2" fmla="*/ 2147483647 w 19838"/>
                  <a:gd name="T3" fmla="*/ 2147483647 h 21600"/>
                  <a:gd name="T4" fmla="*/ 0 w 1983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9838"/>
                  <a:gd name="T10" fmla="*/ 0 h 21600"/>
                  <a:gd name="T11" fmla="*/ 19838 w 19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8" h="21600" fill="none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</a:path>
                  <a:path w="19838" h="21600" stroke="0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9" name="Line 147"/>
              <p:cNvSpPr>
                <a:spLocks noChangeShapeType="1"/>
              </p:cNvSpPr>
              <p:nvPr/>
            </p:nvSpPr>
            <p:spPr bwMode="auto">
              <a:xfrm rot="7548216" flipV="1">
                <a:off x="6354763" y="198755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0" name="Line 148"/>
              <p:cNvSpPr>
                <a:spLocks noChangeShapeType="1"/>
              </p:cNvSpPr>
              <p:nvPr/>
            </p:nvSpPr>
            <p:spPr bwMode="auto">
              <a:xfrm rot="7548216" flipV="1">
                <a:off x="6115050" y="1992313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1" name="Line 149"/>
              <p:cNvSpPr>
                <a:spLocks noChangeShapeType="1"/>
              </p:cNvSpPr>
              <p:nvPr/>
            </p:nvSpPr>
            <p:spPr bwMode="auto">
              <a:xfrm rot="7548216" flipV="1">
                <a:off x="6235700" y="1995488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2" name="Line 152"/>
              <p:cNvSpPr>
                <a:spLocks noChangeShapeType="1"/>
              </p:cNvSpPr>
              <p:nvPr/>
            </p:nvSpPr>
            <p:spPr bwMode="auto">
              <a:xfrm rot="7548216" flipV="1">
                <a:off x="3117850" y="1979613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3" name="Line 153"/>
              <p:cNvSpPr>
                <a:spLocks noChangeShapeType="1"/>
              </p:cNvSpPr>
              <p:nvPr/>
            </p:nvSpPr>
            <p:spPr bwMode="auto">
              <a:xfrm rot="7548216" flipV="1">
                <a:off x="3238500" y="1982788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4" name="Line 155"/>
              <p:cNvSpPr>
                <a:spLocks noChangeShapeType="1"/>
              </p:cNvSpPr>
              <p:nvPr/>
            </p:nvSpPr>
            <p:spPr bwMode="auto">
              <a:xfrm rot="7548216" flipV="1">
                <a:off x="2505075" y="195580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5" name="Line 156"/>
              <p:cNvSpPr>
                <a:spLocks noChangeShapeType="1"/>
              </p:cNvSpPr>
              <p:nvPr/>
            </p:nvSpPr>
            <p:spPr bwMode="auto">
              <a:xfrm rot="7548216" flipV="1">
                <a:off x="2625725" y="195897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6" name="Line 160"/>
              <p:cNvSpPr>
                <a:spLocks noChangeShapeType="1"/>
              </p:cNvSpPr>
              <p:nvPr/>
            </p:nvSpPr>
            <p:spPr bwMode="auto">
              <a:xfrm rot="7548216" flipV="1">
                <a:off x="2584450" y="2344738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7" name="Line 161"/>
              <p:cNvSpPr>
                <a:spLocks noChangeShapeType="1"/>
              </p:cNvSpPr>
              <p:nvPr/>
            </p:nvSpPr>
            <p:spPr bwMode="auto">
              <a:xfrm rot="7548216" flipV="1">
                <a:off x="2705100" y="233997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8" name="Line 162"/>
              <p:cNvSpPr>
                <a:spLocks noChangeShapeType="1"/>
              </p:cNvSpPr>
              <p:nvPr/>
            </p:nvSpPr>
            <p:spPr bwMode="auto">
              <a:xfrm rot="7548216" flipV="1">
                <a:off x="6134100" y="233997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" name="Line 163"/>
              <p:cNvSpPr>
                <a:spLocks noChangeShapeType="1"/>
              </p:cNvSpPr>
              <p:nvPr/>
            </p:nvSpPr>
            <p:spPr bwMode="auto">
              <a:xfrm rot="7548216" flipV="1">
                <a:off x="6254750" y="234315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" name="Arc 166"/>
              <p:cNvSpPr>
                <a:spLocks/>
              </p:cNvSpPr>
              <p:nvPr/>
            </p:nvSpPr>
            <p:spPr bwMode="auto">
              <a:xfrm rot="10910405" flipV="1">
                <a:off x="6550025" y="1676400"/>
                <a:ext cx="171450" cy="125413"/>
              </a:xfrm>
              <a:custGeom>
                <a:avLst/>
                <a:gdLst>
                  <a:gd name="T0" fmla="*/ 0 w 19838"/>
                  <a:gd name="T1" fmla="*/ 0 h 21600"/>
                  <a:gd name="T2" fmla="*/ 2147483647 w 19838"/>
                  <a:gd name="T3" fmla="*/ 2147483647 h 21600"/>
                  <a:gd name="T4" fmla="*/ 0 w 19838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9838"/>
                  <a:gd name="T10" fmla="*/ 0 h 21600"/>
                  <a:gd name="T11" fmla="*/ 19838 w 198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8" h="21600" fill="none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</a:path>
                  <a:path w="19838" h="21600" stroke="0" extrusionOk="0">
                    <a:moveTo>
                      <a:pt x="0" y="-1"/>
                    </a:moveTo>
                    <a:cubicBezTo>
                      <a:pt x="8626" y="-1"/>
                      <a:pt x="16425" y="5132"/>
                      <a:pt x="19837" y="1305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1" name="Straight Connector 42"/>
              <p:cNvCxnSpPr>
                <a:cxnSpLocks noChangeShapeType="1"/>
              </p:cNvCxnSpPr>
              <p:nvPr/>
            </p:nvCxnSpPr>
            <p:spPr bwMode="auto">
              <a:xfrm rot="5771095">
                <a:off x="6175375" y="1676400"/>
                <a:ext cx="304800" cy="3810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27702" name="Line 170"/>
              <p:cNvSpPr>
                <a:spLocks noChangeShapeType="1"/>
              </p:cNvSpPr>
              <p:nvPr/>
            </p:nvSpPr>
            <p:spPr bwMode="auto">
              <a:xfrm rot="5771095" flipV="1">
                <a:off x="6334125" y="172085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3" name="Line 172"/>
              <p:cNvSpPr>
                <a:spLocks noChangeShapeType="1"/>
              </p:cNvSpPr>
              <p:nvPr/>
            </p:nvSpPr>
            <p:spPr bwMode="auto">
              <a:xfrm rot="5771095" flipV="1">
                <a:off x="6234113" y="178752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4" name="Straight Connector 42"/>
              <p:cNvCxnSpPr/>
              <p:nvPr/>
            </p:nvCxnSpPr>
            <p:spPr>
              <a:xfrm>
                <a:off x="6702425" y="1676400"/>
                <a:ext cx="152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48"/>
              <p:cNvCxnSpPr>
                <a:stCxn id="93" idx="3"/>
              </p:cNvCxnSpPr>
              <p:nvPr/>
            </p:nvCxnSpPr>
            <p:spPr>
              <a:xfrm>
                <a:off x="1520825" y="2409825"/>
                <a:ext cx="7623175" cy="285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06" name="Straight Arrow Connector 105"/>
              <p:cNvCxnSpPr>
                <a:cxnSpLocks noChangeShapeType="1"/>
              </p:cNvCxnSpPr>
              <p:nvPr/>
            </p:nvCxnSpPr>
            <p:spPr bwMode="auto">
              <a:xfrm>
                <a:off x="1676400" y="2743200"/>
                <a:ext cx="5638800" cy="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27707" name="Rectangle 67"/>
              <p:cNvSpPr>
                <a:spLocks noChangeArrowheads="1"/>
              </p:cNvSpPr>
              <p:nvPr/>
            </p:nvSpPr>
            <p:spPr bwMode="auto">
              <a:xfrm>
                <a:off x="4316413" y="2787650"/>
                <a:ext cx="63658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30 m</a:t>
                </a:r>
                <a:endParaRPr lang="en-US"/>
              </a:p>
            </p:txBody>
          </p:sp>
          <p:grpSp>
            <p:nvGrpSpPr>
              <p:cNvPr id="27708" name="Group 227"/>
              <p:cNvGrpSpPr>
                <a:grpSpLocks/>
              </p:cNvGrpSpPr>
              <p:nvPr/>
            </p:nvGrpSpPr>
            <p:grpSpPr bwMode="auto">
              <a:xfrm>
                <a:off x="3811592" y="1957388"/>
                <a:ext cx="1520826" cy="225425"/>
                <a:chOff x="4272" y="3396"/>
                <a:chExt cx="958" cy="142"/>
              </a:xfrm>
            </p:grpSpPr>
            <p:sp>
              <p:nvSpPr>
                <p:cNvPr id="27716" name="AutoShape 44"/>
                <p:cNvSpPr>
                  <a:spLocks noChangeArrowheads="1"/>
                </p:cNvSpPr>
                <p:nvPr/>
              </p:nvSpPr>
              <p:spPr bwMode="auto">
                <a:xfrm>
                  <a:off x="4272" y="3396"/>
                  <a:ext cx="140" cy="14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17" name="AutoShape 45"/>
                <p:cNvSpPr>
                  <a:spLocks noChangeArrowheads="1"/>
                </p:cNvSpPr>
                <p:nvPr/>
              </p:nvSpPr>
              <p:spPr bwMode="auto">
                <a:xfrm>
                  <a:off x="4436" y="3396"/>
                  <a:ext cx="139" cy="14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18" name="AutoShape 46"/>
                <p:cNvSpPr>
                  <a:spLocks noChangeArrowheads="1"/>
                </p:cNvSpPr>
                <p:nvPr/>
              </p:nvSpPr>
              <p:spPr bwMode="auto">
                <a:xfrm>
                  <a:off x="4599" y="3396"/>
                  <a:ext cx="140" cy="14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19" name="AutoShape 47"/>
                <p:cNvSpPr>
                  <a:spLocks noChangeArrowheads="1"/>
                </p:cNvSpPr>
                <p:nvPr/>
              </p:nvSpPr>
              <p:spPr bwMode="auto">
                <a:xfrm>
                  <a:off x="4780" y="3418"/>
                  <a:ext cx="96" cy="9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20" name="AutoShape 48"/>
                <p:cNvSpPr>
                  <a:spLocks noChangeArrowheads="1"/>
                </p:cNvSpPr>
                <p:nvPr/>
              </p:nvSpPr>
              <p:spPr bwMode="auto">
                <a:xfrm>
                  <a:off x="4926" y="3396"/>
                  <a:ext cx="140" cy="14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27721" name="AutoShape 49"/>
                <p:cNvSpPr>
                  <a:spLocks noChangeArrowheads="1"/>
                </p:cNvSpPr>
                <p:nvPr/>
              </p:nvSpPr>
              <p:spPr bwMode="auto">
                <a:xfrm>
                  <a:off x="5090" y="3396"/>
                  <a:ext cx="140" cy="14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latin typeface="Calibri" charset="0"/>
                  </a:endParaRPr>
                </a:p>
              </p:txBody>
            </p:sp>
          </p:grpSp>
          <p:cxnSp>
            <p:nvCxnSpPr>
              <p:cNvPr id="139" name="Straight Connector 48"/>
              <p:cNvCxnSpPr>
                <a:stCxn id="93" idx="3"/>
              </p:cNvCxnSpPr>
              <p:nvPr/>
            </p:nvCxnSpPr>
            <p:spPr>
              <a:xfrm>
                <a:off x="3124200" y="2057400"/>
                <a:ext cx="2819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10" name="Line 229"/>
              <p:cNvSpPr>
                <a:spLocks noChangeShapeType="1"/>
              </p:cNvSpPr>
              <p:nvPr/>
            </p:nvSpPr>
            <p:spPr bwMode="auto">
              <a:xfrm rot="7548216" flipV="1">
                <a:off x="5632450" y="1992313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1" name="Line 230"/>
              <p:cNvSpPr>
                <a:spLocks noChangeShapeType="1"/>
              </p:cNvSpPr>
              <p:nvPr/>
            </p:nvSpPr>
            <p:spPr bwMode="auto">
              <a:xfrm rot="7548216" flipV="1">
                <a:off x="5753100" y="1995488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2" name="Line 303"/>
              <p:cNvSpPr>
                <a:spLocks noChangeShapeType="1"/>
              </p:cNvSpPr>
              <p:nvPr/>
            </p:nvSpPr>
            <p:spPr bwMode="auto">
              <a:xfrm rot="7548216" flipV="1">
                <a:off x="3651250" y="233997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3" name="Line 304"/>
              <p:cNvSpPr>
                <a:spLocks noChangeShapeType="1"/>
              </p:cNvSpPr>
              <p:nvPr/>
            </p:nvSpPr>
            <p:spPr bwMode="auto">
              <a:xfrm rot="7548216" flipV="1">
                <a:off x="3771900" y="234315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4" name="Line 305"/>
              <p:cNvSpPr>
                <a:spLocks noChangeShapeType="1"/>
              </p:cNvSpPr>
              <p:nvPr/>
            </p:nvSpPr>
            <p:spPr bwMode="auto">
              <a:xfrm rot="7548216" flipV="1">
                <a:off x="5067300" y="2355850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5" name="Line 306"/>
              <p:cNvSpPr>
                <a:spLocks noChangeShapeType="1"/>
              </p:cNvSpPr>
              <p:nvPr/>
            </p:nvSpPr>
            <p:spPr bwMode="auto">
              <a:xfrm rot="7548216" flipV="1">
                <a:off x="5187950" y="2359025"/>
                <a:ext cx="22860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652" name="TextBox 23"/>
          <p:cNvSpPr txBox="1">
            <a:spLocks noChangeArrowheads="1"/>
          </p:cNvSpPr>
          <p:nvPr/>
        </p:nvSpPr>
        <p:spPr bwMode="auto">
          <a:xfrm>
            <a:off x="0" y="1524000"/>
            <a:ext cx="2743200" cy="203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u="sng"/>
              <a:t>Injector Parameters:</a:t>
            </a:r>
          </a:p>
          <a:p>
            <a:r>
              <a:rPr lang="en-US" sz="1400"/>
              <a:t>Polarized Gun (200kV)</a:t>
            </a:r>
          </a:p>
          <a:p>
            <a:r>
              <a:rPr lang="en-US" sz="1400"/>
              <a:t>Cathode GaAs,</a:t>
            </a:r>
          </a:p>
          <a:p>
            <a:r>
              <a:rPr lang="en-US" sz="1400"/>
              <a:t>Laser  780nm </a:t>
            </a:r>
          </a:p>
          <a:p>
            <a:r>
              <a:rPr lang="en-US" sz="1400"/>
              <a:t>Emax= 10 MeV </a:t>
            </a:r>
          </a:p>
          <a:p>
            <a:r>
              <a:rPr lang="en-US" sz="1400"/>
              <a:t>Iavr =50 mA, </a:t>
            </a:r>
          </a:p>
          <a:p>
            <a:r>
              <a:rPr lang="en-US" sz="1400"/>
              <a:t>Q per bunch =5nC</a:t>
            </a:r>
          </a:p>
          <a:p>
            <a:r>
              <a:rPr lang="en-US" sz="1400" i="1"/>
              <a:t>Design realizes bunch compression and spin direction control</a:t>
            </a:r>
          </a:p>
        </p:txBody>
      </p:sp>
      <p:sp>
        <p:nvSpPr>
          <p:cNvPr id="27653" name="Rectangle 180"/>
          <p:cNvSpPr>
            <a:spLocks noChangeArrowheads="1"/>
          </p:cNvSpPr>
          <p:nvPr/>
        </p:nvSpPr>
        <p:spPr bwMode="auto">
          <a:xfrm>
            <a:off x="3048000" y="1600200"/>
            <a:ext cx="2895600" cy="1816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u="sng"/>
              <a:t>Pre-accelerator linac:</a:t>
            </a:r>
          </a:p>
          <a:p>
            <a:r>
              <a:rPr lang="en-US" sz="1400"/>
              <a:t>Standard MeRHIC linac cryomodule (~10m) with 5x703 MHz 5-cell cavities and one 3rd  harmonic 2.11 GHz inside.</a:t>
            </a:r>
          </a:p>
          <a:p>
            <a:r>
              <a:rPr lang="en-US" sz="1400"/>
              <a:t>Two transition sections (0.5 m each)  attached from both ends </a:t>
            </a:r>
          </a:p>
          <a:p>
            <a:r>
              <a:rPr lang="en-US" sz="1400"/>
              <a:t>Energy gain 90 MeV </a:t>
            </a:r>
          </a:p>
        </p:txBody>
      </p:sp>
      <p:sp>
        <p:nvSpPr>
          <p:cNvPr id="27654" name="Rectangle 31"/>
          <p:cNvSpPr>
            <a:spLocks noChangeArrowheads="1"/>
          </p:cNvSpPr>
          <p:nvPr/>
        </p:nvSpPr>
        <p:spPr bwMode="auto">
          <a:xfrm>
            <a:off x="6324600" y="1524000"/>
            <a:ext cx="2514600" cy="2062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u="sng" dirty="0"/>
              <a:t>Output beam  parameters : </a:t>
            </a:r>
            <a:r>
              <a:rPr lang="en-US" sz="1400" dirty="0"/>
              <a:t> </a:t>
            </a:r>
          </a:p>
          <a:p>
            <a:r>
              <a:rPr lang="en-US" sz="1400" dirty="0"/>
              <a:t>E=100 </a:t>
            </a:r>
            <a:r>
              <a:rPr lang="en-US" sz="1400" dirty="0" err="1"/>
              <a:t>MeV</a:t>
            </a:r>
            <a:endParaRPr lang="en-US" sz="1400" dirty="0"/>
          </a:p>
          <a:p>
            <a:r>
              <a:rPr lang="en-US" sz="1400" dirty="0" err="1"/>
              <a:t>Iavr</a:t>
            </a:r>
            <a:r>
              <a:rPr lang="en-US" sz="1400" dirty="0"/>
              <a:t>=50 </a:t>
            </a:r>
            <a:r>
              <a:rPr lang="en-US" sz="1400" dirty="0" err="1"/>
              <a:t>mA</a:t>
            </a:r>
            <a:endParaRPr lang="en-US" sz="1400" dirty="0"/>
          </a:p>
          <a:p>
            <a:r>
              <a:rPr lang="en-US" sz="1400" dirty="0" err="1"/>
              <a:t>Ipeak</a:t>
            </a:r>
            <a:r>
              <a:rPr lang="en-US" sz="1400" dirty="0"/>
              <a:t>=500 A</a:t>
            </a:r>
          </a:p>
          <a:p>
            <a:r>
              <a:rPr lang="en-US" sz="1400" dirty="0" err="1"/>
              <a:t>Reprate</a:t>
            </a:r>
            <a:r>
              <a:rPr lang="en-US" sz="1400" dirty="0"/>
              <a:t> = 9.8 MHz</a:t>
            </a:r>
          </a:p>
          <a:p>
            <a:r>
              <a:rPr lang="en-US" sz="1400" dirty="0" err="1"/>
              <a:t>Emittance</a:t>
            </a:r>
            <a:r>
              <a:rPr lang="en-US" sz="1400" dirty="0"/>
              <a:t> =70 mm-</a:t>
            </a:r>
            <a:r>
              <a:rPr lang="en-US" sz="1400" dirty="0" err="1"/>
              <a:t>mrad</a:t>
            </a:r>
            <a:endParaRPr lang="en-US" sz="1400" dirty="0"/>
          </a:p>
          <a:p>
            <a:r>
              <a:rPr lang="en-US" sz="1400" dirty="0"/>
              <a:t>Bunch length</a:t>
            </a:r>
            <a:r>
              <a:rPr lang="en-US" sz="1400" dirty="0" smtClean="0"/>
              <a:t> = 2-3 </a:t>
            </a:r>
            <a:r>
              <a:rPr lang="en-US" sz="1400" dirty="0"/>
              <a:t>mm </a:t>
            </a:r>
          </a:p>
          <a:p>
            <a:r>
              <a:rPr lang="en-US" sz="1400" dirty="0" err="1"/>
              <a:t>dE</a:t>
            </a:r>
            <a:r>
              <a:rPr lang="en-US" sz="1400" dirty="0"/>
              <a:t>/E = 1E-3</a:t>
            </a:r>
          </a:p>
          <a:p>
            <a:endParaRPr lang="en-US" sz="1600" dirty="0"/>
          </a:p>
        </p:txBody>
      </p:sp>
      <p:sp>
        <p:nvSpPr>
          <p:cNvPr id="27655" name="TextBox 182"/>
          <p:cNvSpPr txBox="1">
            <a:spLocks noChangeArrowheads="1"/>
          </p:cNvSpPr>
          <p:nvPr/>
        </p:nvSpPr>
        <p:spPr bwMode="auto">
          <a:xfrm>
            <a:off x="2743200" y="1143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0000FF"/>
                </a:solidFill>
              </a:rPr>
              <a:t>X. Chang and D. Kayran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8"/>
          <p:cNvSpPr txBox="1">
            <a:spLocks noChangeArrowheads="1"/>
          </p:cNvSpPr>
          <p:nvPr/>
        </p:nvSpPr>
        <p:spPr bwMode="auto">
          <a:xfrm>
            <a:off x="228600" y="457200"/>
            <a:ext cx="5521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Summary: MeRHIC Design Status 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28600" y="1066800"/>
            <a:ext cx="87630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800" dirty="0">
                <a:ea typeface="Comic Sans MS" charset="0"/>
                <a:cs typeface="Comic Sans MS" charset="0"/>
              </a:rPr>
              <a:t>The lattices of all machine components (injector, recirculation passes</a:t>
            </a:r>
            <a:r>
              <a:rPr lang="en-US" sz="1800" dirty="0" smtClean="0">
                <a:ea typeface="Comic Sans MS" charset="0"/>
                <a:cs typeface="Comic Sans MS" charset="0"/>
              </a:rPr>
              <a:t>,</a:t>
            </a:r>
            <a:r>
              <a:rPr lang="en-US" sz="1800" dirty="0">
                <a:ea typeface="Comic Sans MS" charset="0"/>
                <a:cs typeface="Comic Sans MS" charset="0"/>
              </a:rPr>
              <a:t> </a:t>
            </a:r>
            <a:r>
              <a:rPr lang="en-US" sz="1800" dirty="0" err="1" smtClean="0">
                <a:ea typeface="Comic Sans MS" charset="0"/>
                <a:cs typeface="Comic Sans MS" charset="0"/>
              </a:rPr>
              <a:t>linac</a:t>
            </a:r>
            <a:r>
              <a:rPr lang="en-US" sz="1800" dirty="0">
                <a:ea typeface="Comic Sans MS" charset="0"/>
                <a:cs typeface="Comic Sans MS" charset="0"/>
              </a:rPr>
              <a:t>, interaction region, mergers/splitters) have been developed</a:t>
            </a:r>
            <a:r>
              <a:rPr lang="en-US" sz="1800" dirty="0" smtClean="0">
                <a:ea typeface="Comic Sans MS" charset="0"/>
                <a:cs typeface="Comic Sans MS" charset="0"/>
              </a:rPr>
              <a:t>. </a:t>
            </a:r>
            <a:r>
              <a:rPr lang="en-US" sz="1800" i="1" dirty="0">
                <a:ea typeface="Comic Sans MS" charset="0"/>
                <a:cs typeface="Comic Sans MS" charset="0"/>
              </a:rPr>
              <a:t>(D. 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Trbojevic’s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and 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D.Kayran’s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 talks)</a:t>
            </a:r>
            <a:endParaRPr lang="en-US" sz="1800" dirty="0" smtClean="0">
              <a:ea typeface="Comic Sans MS" charset="0"/>
              <a:cs typeface="Comic Sans MS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ea typeface="Comic Sans MS" charset="0"/>
                <a:cs typeface="Comic Sans MS" charset="0"/>
              </a:rPr>
              <a:t> The interaction region with the detector fully integrated </a:t>
            </a:r>
            <a:r>
              <a:rPr lang="en-US" sz="1800" dirty="0" smtClean="0">
                <a:ea typeface="Comic Sans MS" charset="0"/>
                <a:cs typeface="Comic Sans MS" charset="0"/>
              </a:rPr>
              <a:t>into </a:t>
            </a:r>
            <a:r>
              <a:rPr lang="en-US" sz="1800" dirty="0">
                <a:ea typeface="Comic Sans MS" charset="0"/>
                <a:cs typeface="Comic Sans MS" charset="0"/>
              </a:rPr>
              <a:t>the accelerator environment has been designed. </a:t>
            </a:r>
            <a:r>
              <a:rPr lang="en-US" sz="1800" i="1" dirty="0">
                <a:ea typeface="Comic Sans MS" charset="0"/>
                <a:cs typeface="Comic Sans MS" charset="0"/>
              </a:rPr>
              <a:t>(J. Beebe-Wang’s talk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)</a:t>
            </a:r>
            <a:endParaRPr lang="en-US" sz="1800" dirty="0" smtClean="0">
              <a:ea typeface="Comic Sans MS" charset="0"/>
              <a:cs typeface="Comic Sans MS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ea typeface="Comic Sans MS" charset="0"/>
                <a:cs typeface="Comic Sans MS" charset="0"/>
              </a:rPr>
              <a:t> The most important beam dynamics effects, defining achievable beam </a:t>
            </a:r>
            <a:r>
              <a:rPr lang="en-US" sz="1800" dirty="0" smtClean="0">
                <a:ea typeface="Comic Sans MS" charset="0"/>
                <a:cs typeface="Comic Sans MS" charset="0"/>
              </a:rPr>
              <a:t>parameters</a:t>
            </a:r>
            <a:r>
              <a:rPr lang="en-US" sz="1800" dirty="0">
                <a:ea typeface="Comic Sans MS" charset="0"/>
                <a:cs typeface="Comic Sans MS" charset="0"/>
              </a:rPr>
              <a:t>,</a:t>
            </a:r>
            <a:r>
              <a:rPr lang="en-US" sz="1800" dirty="0" smtClean="0">
                <a:ea typeface="Comic Sans MS" charset="0"/>
                <a:cs typeface="Comic Sans MS" charset="0"/>
              </a:rPr>
              <a:t> </a:t>
            </a:r>
            <a:r>
              <a:rPr lang="en-US" sz="1800" dirty="0">
                <a:ea typeface="Comic Sans MS" charset="0"/>
                <a:cs typeface="Comic Sans MS" charset="0"/>
              </a:rPr>
              <a:t>machine </a:t>
            </a:r>
            <a:r>
              <a:rPr lang="en-US" sz="1800" dirty="0" smtClean="0">
                <a:ea typeface="Comic Sans MS" charset="0"/>
                <a:cs typeface="Comic Sans MS" charset="0"/>
              </a:rPr>
              <a:t>luminosity and polarization  have </a:t>
            </a:r>
            <a:r>
              <a:rPr lang="en-US" sz="1800" dirty="0">
                <a:ea typeface="Comic Sans MS" charset="0"/>
                <a:cs typeface="Comic Sans MS" charset="0"/>
              </a:rPr>
              <a:t>been studied. </a:t>
            </a:r>
            <a:r>
              <a:rPr lang="en-US" sz="1800" i="1" dirty="0">
                <a:ea typeface="Comic Sans MS" charset="0"/>
                <a:cs typeface="Comic Sans MS" charset="0"/>
              </a:rPr>
              <a:t>(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M.Blaskiewicz’s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,  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M.Bai’s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amd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</a:t>
            </a:r>
            <a:r>
              <a:rPr lang="en-US" sz="1800" i="1" dirty="0" err="1">
                <a:ea typeface="Comic Sans MS" charset="0"/>
                <a:cs typeface="Comic Sans MS" charset="0"/>
              </a:rPr>
              <a:t>Y.Hao’s</a:t>
            </a:r>
            <a:r>
              <a:rPr lang="en-US" sz="1800" i="1" dirty="0">
                <a:ea typeface="Comic Sans MS" charset="0"/>
                <a:cs typeface="Comic Sans MS" charset="0"/>
              </a:rPr>
              <a:t> talks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)</a:t>
            </a:r>
          </a:p>
          <a:p>
            <a:r>
              <a:rPr lang="en-US" sz="1800" dirty="0" smtClean="0">
                <a:ea typeface="Comic Sans MS" charset="0"/>
                <a:cs typeface="Comic Sans MS" charset="0"/>
              </a:rPr>
              <a:t>No show-stoppers had been found. </a:t>
            </a:r>
            <a:endParaRPr lang="en-US" sz="1800" i="1" dirty="0" smtClean="0">
              <a:ea typeface="Comic Sans MS" charset="0"/>
              <a:cs typeface="Comic Sans MS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ea typeface="Comic Sans MS" charset="0"/>
                <a:cs typeface="Comic Sans MS" charset="0"/>
              </a:rPr>
              <a:t> Design development of high current polarized electron gun is underway. 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(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X.Chang’s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talk)</a:t>
            </a:r>
            <a:endParaRPr lang="en-US" sz="1800" dirty="0" smtClean="0">
              <a:ea typeface="Comic Sans MS" charset="0"/>
              <a:cs typeface="Comic Sans MS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ea typeface="Comic Sans MS" charset="0"/>
                <a:cs typeface="Comic Sans MS" charset="0"/>
              </a:rPr>
              <a:t> Conceptual designs of superconducting </a:t>
            </a:r>
            <a:r>
              <a:rPr lang="en-US" sz="1800" dirty="0" err="1" smtClean="0">
                <a:ea typeface="Comic Sans MS" charset="0"/>
                <a:cs typeface="Comic Sans MS" charset="0"/>
              </a:rPr>
              <a:t>linac</a:t>
            </a:r>
            <a:r>
              <a:rPr lang="en-US" sz="1800" dirty="0" smtClean="0">
                <a:ea typeface="Comic Sans MS" charset="0"/>
                <a:cs typeface="Comic Sans MS" charset="0"/>
              </a:rPr>
              <a:t> and its </a:t>
            </a:r>
            <a:r>
              <a:rPr lang="en-US" sz="1800" dirty="0" err="1" smtClean="0">
                <a:ea typeface="Comic Sans MS" charset="0"/>
                <a:cs typeface="Comic Sans MS" charset="0"/>
              </a:rPr>
              <a:t>cryomodule</a:t>
            </a:r>
            <a:r>
              <a:rPr lang="en-US" sz="1800" dirty="0" smtClean="0">
                <a:ea typeface="Comic Sans MS" charset="0"/>
                <a:cs typeface="Comic Sans MS" charset="0"/>
              </a:rPr>
              <a:t> have been done.</a:t>
            </a:r>
          </a:p>
          <a:p>
            <a:r>
              <a:rPr lang="en-US" sz="1800" dirty="0" smtClean="0">
                <a:ea typeface="Comic Sans MS" charset="0"/>
                <a:cs typeface="Comic Sans MS" charset="0"/>
              </a:rPr>
              <a:t>  </a:t>
            </a:r>
            <a:r>
              <a:rPr lang="en-US" sz="1800" i="1" dirty="0">
                <a:ea typeface="Comic Sans MS" charset="0"/>
                <a:cs typeface="Comic Sans MS" charset="0"/>
              </a:rPr>
              <a:t>(I. Ben-</a:t>
            </a:r>
            <a:r>
              <a:rPr lang="en-US" sz="1800" i="1" dirty="0" err="1">
                <a:ea typeface="Comic Sans MS" charset="0"/>
                <a:cs typeface="Comic Sans MS" charset="0"/>
              </a:rPr>
              <a:t>Zvi’s</a:t>
            </a:r>
            <a:r>
              <a:rPr lang="en-US" sz="1800" i="1" dirty="0">
                <a:ea typeface="Comic Sans MS" charset="0"/>
                <a:cs typeface="Comic Sans MS" charset="0"/>
              </a:rPr>
              <a:t> talk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ea typeface="Comic Sans MS" charset="0"/>
                <a:cs typeface="Comic Sans MS" charset="0"/>
              </a:rPr>
              <a:t> Engineering realization of various design aspects and accelerator system (magnets, vacuum, civil construction …) has been considered. 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(J. </a:t>
            </a:r>
            <a:r>
              <a:rPr lang="en-US" sz="1800" i="1" dirty="0" err="1" smtClean="0">
                <a:ea typeface="Comic Sans MS" charset="0"/>
                <a:cs typeface="Comic Sans MS" charset="0"/>
              </a:rPr>
              <a:t>Tuozzolo’s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 talk)</a:t>
            </a:r>
          </a:p>
          <a:p>
            <a:pPr>
              <a:buFont typeface="Arial" charset="0"/>
              <a:buChar char="•"/>
            </a:pPr>
            <a:endParaRPr lang="en-US" sz="1800" dirty="0" smtClean="0">
              <a:ea typeface="Comic Sans MS" charset="0"/>
              <a:cs typeface="Comic Sans MS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ea typeface="Comic Sans MS" charset="0"/>
                <a:cs typeface="Comic Sans MS" charset="0"/>
              </a:rPr>
              <a:t> Detailed cost estimate of </a:t>
            </a:r>
            <a:r>
              <a:rPr lang="en-US" sz="1800" dirty="0" err="1">
                <a:ea typeface="Comic Sans MS" charset="0"/>
                <a:cs typeface="Comic Sans MS" charset="0"/>
              </a:rPr>
              <a:t>MeRHIC</a:t>
            </a:r>
            <a:r>
              <a:rPr lang="en-US" sz="1800" dirty="0">
                <a:ea typeface="Comic Sans MS" charset="0"/>
                <a:cs typeface="Comic Sans MS" charset="0"/>
              </a:rPr>
              <a:t> has been </a:t>
            </a:r>
            <a:r>
              <a:rPr lang="en-US" sz="1800" dirty="0" smtClean="0">
                <a:ea typeface="Comic Sans MS" charset="0"/>
                <a:cs typeface="Comic Sans MS" charset="0"/>
              </a:rPr>
              <a:t>completed, including </a:t>
            </a:r>
            <a:r>
              <a:rPr lang="en-US" sz="1800" dirty="0">
                <a:ea typeface="Comic Sans MS" charset="0"/>
                <a:cs typeface="Comic Sans MS" charset="0"/>
              </a:rPr>
              <a:t>all machine systems, civil construction and utilities. In early October 2009, an Internal BNL Committee reviewed the </a:t>
            </a:r>
            <a:r>
              <a:rPr lang="en-US" sz="1800" dirty="0" err="1">
                <a:ea typeface="Comic Sans MS" charset="0"/>
                <a:cs typeface="Comic Sans MS" charset="0"/>
              </a:rPr>
              <a:t>MeRHIC</a:t>
            </a:r>
            <a:r>
              <a:rPr lang="en-US" sz="1800" dirty="0">
                <a:ea typeface="Comic Sans MS" charset="0"/>
                <a:cs typeface="Comic Sans MS" charset="0"/>
              </a:rPr>
              <a:t> cost estimate</a:t>
            </a:r>
            <a:r>
              <a:rPr lang="en-US" sz="1800" dirty="0" smtClean="0">
                <a:ea typeface="Comic Sans MS" charset="0"/>
                <a:cs typeface="Comic Sans MS" charset="0"/>
              </a:rPr>
              <a:t>. The cost came to ~$350mln  (without the detector).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23125" cy="80645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latin typeface="Times New Roman" charset="0"/>
              </a:rPr>
              <a:t>Talk Outline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295775"/>
          </a:xfrm>
        </p:spPr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smtClean="0"/>
              <a:t>MeRHIC layout and general description</a:t>
            </a:r>
          </a:p>
          <a:p>
            <a:pPr eaLnBrk="1" hangingPunct="1">
              <a:buFont typeface="Wingdings" charset="2"/>
              <a:buChar char="§"/>
            </a:pPr>
            <a:r>
              <a:rPr lang="en-US" smtClean="0"/>
              <a:t>Design beam parameters and luminosity</a:t>
            </a:r>
          </a:p>
          <a:p>
            <a:pPr eaLnBrk="1" hangingPunct="1">
              <a:buFont typeface="Wingdings" charset="2"/>
              <a:buChar char="§"/>
            </a:pPr>
            <a:r>
              <a:rPr lang="en-US" smtClean="0"/>
              <a:t>Design components: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Electron linac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Recirculation passes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Interaction region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Injector</a:t>
            </a:r>
          </a:p>
          <a:p>
            <a:pPr eaLnBrk="1" hangingPunct="1">
              <a:buFont typeface="Wingdings" charset="2"/>
              <a:buChar char="§"/>
            </a:pPr>
            <a:r>
              <a:rPr lang="en-US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10800000">
            <a:off x="3473450" y="1127125"/>
            <a:ext cx="193675" cy="1746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1208088" y="1143000"/>
            <a:ext cx="2940050" cy="2854325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1222375" y="1112838"/>
            <a:ext cx="2938463" cy="2852737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549275" y="1068388"/>
            <a:ext cx="2852738" cy="2938462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569912" y="1095376"/>
            <a:ext cx="2854325" cy="294005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463" name="Line 184"/>
          <p:cNvSpPr>
            <a:spLocks noChangeShapeType="1"/>
          </p:cNvSpPr>
          <p:nvPr/>
        </p:nvSpPr>
        <p:spPr bwMode="auto">
          <a:xfrm flipV="1">
            <a:off x="1954213" y="1127125"/>
            <a:ext cx="735012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Text Box 110"/>
          <p:cNvSpPr txBox="1">
            <a:spLocks noChangeArrowheads="1"/>
          </p:cNvSpPr>
          <p:nvPr/>
        </p:nvSpPr>
        <p:spPr bwMode="auto">
          <a:xfrm>
            <a:off x="2087563" y="4708525"/>
            <a:ext cx="73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1600">
                <a:solidFill>
                  <a:srgbClr val="FF0000"/>
                </a:solidFill>
                <a:latin typeface="Comic Sans MS" charset="0"/>
              </a:rPr>
              <a:t>STAR</a:t>
            </a:r>
          </a:p>
        </p:txBody>
      </p:sp>
      <p:sp>
        <p:nvSpPr>
          <p:cNvPr id="19465" name="Text Box 111"/>
          <p:cNvSpPr txBox="1">
            <a:spLocks noChangeArrowheads="1"/>
          </p:cNvSpPr>
          <p:nvPr/>
        </p:nvSpPr>
        <p:spPr bwMode="auto">
          <a:xfrm rot="3600000">
            <a:off x="396875" y="3935413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1600">
                <a:solidFill>
                  <a:srgbClr val="FF0000"/>
                </a:solidFill>
                <a:latin typeface="Comic Sans MS" charset="0"/>
              </a:rPr>
              <a:t>PHENIX</a:t>
            </a:r>
          </a:p>
        </p:txBody>
      </p: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>
            <a:off x="3278188" y="1349375"/>
            <a:ext cx="292100" cy="21431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96056" y="1669257"/>
            <a:ext cx="2852737" cy="294005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503238" y="2311400"/>
            <a:ext cx="2940050" cy="2852738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1262856" y="2266157"/>
            <a:ext cx="2852737" cy="294005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1622425" y="1668463"/>
            <a:ext cx="2852738" cy="2938462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231775" y="1670051"/>
            <a:ext cx="2852737" cy="2938462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525463" y="2281238"/>
            <a:ext cx="2940050" cy="2854325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1245394" y="2235994"/>
            <a:ext cx="2852738" cy="294005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1587500" y="1658938"/>
            <a:ext cx="2854325" cy="294005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475" name="Line 184"/>
          <p:cNvSpPr>
            <a:spLocks noChangeShapeType="1"/>
          </p:cNvSpPr>
          <p:nvPr/>
        </p:nvSpPr>
        <p:spPr bwMode="auto">
          <a:xfrm rot="18000000" flipV="1">
            <a:off x="3776662" y="4130676"/>
            <a:ext cx="71437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Line 184"/>
          <p:cNvSpPr>
            <a:spLocks noChangeShapeType="1"/>
          </p:cNvSpPr>
          <p:nvPr/>
        </p:nvSpPr>
        <p:spPr bwMode="auto">
          <a:xfrm rot="14400000" flipV="1">
            <a:off x="3763962" y="2120901"/>
            <a:ext cx="714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Line 184"/>
          <p:cNvSpPr>
            <a:spLocks noChangeShapeType="1"/>
          </p:cNvSpPr>
          <p:nvPr/>
        </p:nvSpPr>
        <p:spPr bwMode="auto">
          <a:xfrm rot="18000000" flipV="1">
            <a:off x="177800" y="2143126"/>
            <a:ext cx="71437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Line 184"/>
          <p:cNvSpPr>
            <a:spLocks noChangeShapeType="1"/>
          </p:cNvSpPr>
          <p:nvPr/>
        </p:nvSpPr>
        <p:spPr bwMode="auto">
          <a:xfrm rot="14400000" flipV="1">
            <a:off x="189706" y="4155282"/>
            <a:ext cx="71278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Line 184"/>
          <p:cNvSpPr>
            <a:spLocks noChangeShapeType="1"/>
          </p:cNvSpPr>
          <p:nvPr/>
        </p:nvSpPr>
        <p:spPr bwMode="auto">
          <a:xfrm flipV="1">
            <a:off x="1976438" y="5148263"/>
            <a:ext cx="735012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Rectangle 13"/>
          <p:cNvSpPr>
            <a:spLocks noChangeArrowheads="1"/>
          </p:cNvSpPr>
          <p:nvPr/>
        </p:nvSpPr>
        <p:spPr bwMode="auto">
          <a:xfrm rot="10800000">
            <a:off x="2224088" y="5035550"/>
            <a:ext cx="225425" cy="2254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defTabSz="457200" eaLnBrk="0" hangingPunct="0"/>
            <a:endParaRPr lang="en-US" sz="1800">
              <a:latin typeface="Comic Sans MS" charset="0"/>
            </a:endParaRPr>
          </a:p>
        </p:txBody>
      </p:sp>
      <p:sp>
        <p:nvSpPr>
          <p:cNvPr id="19481" name="Rectangle 136"/>
          <p:cNvSpPr>
            <a:spLocks noChangeArrowheads="1"/>
          </p:cNvSpPr>
          <p:nvPr/>
        </p:nvSpPr>
        <p:spPr bwMode="auto">
          <a:xfrm rot="3600000">
            <a:off x="436563" y="4041775"/>
            <a:ext cx="217487" cy="233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457200" eaLnBrk="0" hangingPunct="0"/>
            <a:endParaRPr lang="en-US" sz="1800">
              <a:latin typeface="Comic Sans MS" charset="0"/>
            </a:endParaRPr>
          </a:p>
        </p:txBody>
      </p:sp>
      <p:sp>
        <p:nvSpPr>
          <p:cNvPr id="19482" name="Rectangle 136"/>
          <p:cNvSpPr>
            <a:spLocks noChangeArrowheads="1"/>
          </p:cNvSpPr>
          <p:nvPr/>
        </p:nvSpPr>
        <p:spPr bwMode="auto">
          <a:xfrm rot="3600000">
            <a:off x="3982244" y="2002632"/>
            <a:ext cx="219075" cy="1476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457200" eaLnBrk="0" hangingPunct="0"/>
            <a:endParaRPr lang="en-US" sz="1800">
              <a:latin typeface="Comic Sans MS" charset="0"/>
            </a:endParaRPr>
          </a:p>
        </p:txBody>
      </p:sp>
      <p:grpSp>
        <p:nvGrpSpPr>
          <p:cNvPr id="19567" name="Group 102"/>
          <p:cNvGrpSpPr>
            <a:grpSpLocks/>
          </p:cNvGrpSpPr>
          <p:nvPr/>
        </p:nvGrpSpPr>
        <p:grpSpPr bwMode="auto">
          <a:xfrm rot="3600000">
            <a:off x="4348423" y="2386303"/>
            <a:ext cx="74076" cy="62517"/>
            <a:chOff x="1348913" y="1142862"/>
            <a:chExt cx="190276" cy="155817"/>
          </a:xfrm>
        </p:grpSpPr>
        <p:sp>
          <p:nvSpPr>
            <p:cNvPr id="142" name="Oval 115"/>
            <p:cNvSpPr>
              <a:spLocks noChangeArrowheads="1"/>
            </p:cNvSpPr>
            <p:nvPr/>
          </p:nvSpPr>
          <p:spPr bwMode="auto">
            <a:xfrm flipH="1">
              <a:off x="1409650" y="1128217"/>
              <a:ext cx="53009" cy="18992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43" name="Oval 116"/>
            <p:cNvSpPr>
              <a:spLocks noChangeArrowheads="1"/>
            </p:cNvSpPr>
            <p:nvPr/>
          </p:nvSpPr>
          <p:spPr bwMode="auto">
            <a:xfrm flipH="1">
              <a:off x="1361082" y="1136642"/>
              <a:ext cx="53009" cy="17805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144" name="Oval 117"/>
            <p:cNvSpPr>
              <a:spLocks noChangeAspect="1" noChangeArrowheads="1"/>
            </p:cNvSpPr>
            <p:nvPr/>
          </p:nvSpPr>
          <p:spPr bwMode="auto">
            <a:xfrm flipH="1">
              <a:off x="1308437" y="1144004"/>
              <a:ext cx="53009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45" name="Oval 118"/>
            <p:cNvSpPr>
              <a:spLocks noChangeArrowheads="1"/>
            </p:cNvSpPr>
            <p:nvPr/>
          </p:nvSpPr>
          <p:spPr bwMode="auto">
            <a:xfrm flipH="1">
              <a:off x="1256337" y="1146493"/>
              <a:ext cx="53012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19568" name="Group 103"/>
          <p:cNvGrpSpPr>
            <a:grpSpLocks/>
          </p:cNvGrpSpPr>
          <p:nvPr/>
        </p:nvGrpSpPr>
        <p:grpSpPr bwMode="auto">
          <a:xfrm rot="3600000">
            <a:off x="4288536" y="2324590"/>
            <a:ext cx="74076" cy="62517"/>
            <a:chOff x="1348913" y="1142862"/>
            <a:chExt cx="190276" cy="155817"/>
          </a:xfrm>
        </p:grpSpPr>
        <p:sp>
          <p:nvSpPr>
            <p:cNvPr id="138" name="Oval 115"/>
            <p:cNvSpPr>
              <a:spLocks noChangeArrowheads="1"/>
            </p:cNvSpPr>
            <p:nvPr/>
          </p:nvSpPr>
          <p:spPr bwMode="auto">
            <a:xfrm flipH="1">
              <a:off x="1422278" y="1105994"/>
              <a:ext cx="53012" cy="15826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39" name="Oval 116"/>
            <p:cNvSpPr>
              <a:spLocks noChangeArrowheads="1"/>
            </p:cNvSpPr>
            <p:nvPr/>
          </p:nvSpPr>
          <p:spPr bwMode="auto">
            <a:xfrm flipH="1">
              <a:off x="1373365" y="1117511"/>
              <a:ext cx="57088" cy="1740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140" name="Oval 117"/>
            <p:cNvSpPr>
              <a:spLocks noChangeArrowheads="1"/>
            </p:cNvSpPr>
            <p:nvPr/>
          </p:nvSpPr>
          <p:spPr bwMode="auto">
            <a:xfrm flipH="1">
              <a:off x="1312092" y="1118672"/>
              <a:ext cx="65244" cy="18992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41" name="Oval 118"/>
            <p:cNvSpPr>
              <a:spLocks noChangeArrowheads="1"/>
            </p:cNvSpPr>
            <p:nvPr/>
          </p:nvSpPr>
          <p:spPr bwMode="auto">
            <a:xfrm flipH="1">
              <a:off x="1268624" y="1127364"/>
              <a:ext cx="57088" cy="17409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19569" name="Group 108"/>
          <p:cNvGrpSpPr>
            <a:grpSpLocks/>
          </p:cNvGrpSpPr>
          <p:nvPr/>
        </p:nvGrpSpPr>
        <p:grpSpPr bwMode="auto">
          <a:xfrm rot="3600000">
            <a:off x="4275788" y="2262877"/>
            <a:ext cx="74076" cy="62517"/>
            <a:chOff x="1348913" y="1142862"/>
            <a:chExt cx="190276" cy="155817"/>
          </a:xfrm>
        </p:grpSpPr>
        <p:sp>
          <p:nvSpPr>
            <p:cNvPr id="134" name="Oval 115"/>
            <p:cNvSpPr>
              <a:spLocks noChangeArrowheads="1"/>
            </p:cNvSpPr>
            <p:nvPr/>
          </p:nvSpPr>
          <p:spPr bwMode="auto">
            <a:xfrm flipH="1">
              <a:off x="1392494" y="1151097"/>
              <a:ext cx="53012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35" name="Oval 116"/>
            <p:cNvSpPr>
              <a:spLocks noChangeArrowheads="1"/>
            </p:cNvSpPr>
            <p:nvPr/>
          </p:nvSpPr>
          <p:spPr bwMode="auto">
            <a:xfrm flipH="1">
              <a:off x="1347461" y="1153590"/>
              <a:ext cx="53009" cy="18596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136" name="Oval 117"/>
            <p:cNvSpPr>
              <a:spLocks noChangeArrowheads="1"/>
            </p:cNvSpPr>
            <p:nvPr/>
          </p:nvSpPr>
          <p:spPr bwMode="auto">
            <a:xfrm flipH="1">
              <a:off x="1296928" y="1147512"/>
              <a:ext cx="53009" cy="17805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37" name="Oval 118"/>
            <p:cNvSpPr>
              <a:spLocks noChangeArrowheads="1"/>
            </p:cNvSpPr>
            <p:nvPr/>
          </p:nvSpPr>
          <p:spPr bwMode="auto">
            <a:xfrm flipH="1">
              <a:off x="1243535" y="1150725"/>
              <a:ext cx="57088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sp>
        <p:nvSpPr>
          <p:cNvPr id="130" name="Oval 115"/>
          <p:cNvSpPr>
            <a:spLocks noChangeArrowheads="1"/>
          </p:cNvSpPr>
          <p:nvPr/>
        </p:nvSpPr>
        <p:spPr bwMode="auto">
          <a:xfrm rot="3600000" flipH="1">
            <a:off x="4251960" y="2192338"/>
            <a:ext cx="20637" cy="65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sz="1800">
              <a:latin typeface="Comic Sans MS" charset="0"/>
            </a:endParaRPr>
          </a:p>
        </p:txBody>
      </p:sp>
      <p:sp>
        <p:nvSpPr>
          <p:cNvPr id="131" name="Oval 116"/>
          <p:cNvSpPr>
            <a:spLocks noChangeArrowheads="1"/>
          </p:cNvSpPr>
          <p:nvPr/>
        </p:nvSpPr>
        <p:spPr bwMode="auto">
          <a:xfrm rot="3600000" flipH="1">
            <a:off x="4245925" y="2174876"/>
            <a:ext cx="20637" cy="682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 defTabSz="457200" eaLnBrk="0" hangingPunct="0">
              <a:defRPr/>
            </a:pPr>
            <a:endParaRPr lang="en-US" sz="4000">
              <a:latin typeface="Comic Sans MS" charset="0"/>
            </a:endParaRPr>
          </a:p>
        </p:txBody>
      </p:sp>
      <p:sp>
        <p:nvSpPr>
          <p:cNvPr id="132" name="Oval 117"/>
          <p:cNvSpPr>
            <a:spLocks noChangeArrowheads="1"/>
          </p:cNvSpPr>
          <p:nvPr/>
        </p:nvSpPr>
        <p:spPr bwMode="auto">
          <a:xfrm rot="3600000" flipH="1">
            <a:off x="4234813" y="2155825"/>
            <a:ext cx="20638" cy="714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sz="1800">
              <a:latin typeface="Comic Sans MS" charset="0"/>
            </a:endParaRPr>
          </a:p>
        </p:txBody>
      </p:sp>
      <p:sp>
        <p:nvSpPr>
          <p:cNvPr id="133" name="Oval 118"/>
          <p:cNvSpPr>
            <a:spLocks noChangeArrowheads="1"/>
          </p:cNvSpPr>
          <p:nvPr/>
        </p:nvSpPr>
        <p:spPr bwMode="auto">
          <a:xfrm rot="3600000" flipH="1">
            <a:off x="4221319" y="2140744"/>
            <a:ext cx="22225" cy="714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sz="1800">
              <a:latin typeface="Comic Sans MS" charset="0"/>
            </a:endParaRPr>
          </a:p>
        </p:txBody>
      </p:sp>
      <p:sp>
        <p:nvSpPr>
          <p:cNvPr id="174" name="Block Arc 173"/>
          <p:cNvSpPr>
            <a:spLocks/>
          </p:cNvSpPr>
          <p:nvPr/>
        </p:nvSpPr>
        <p:spPr bwMode="auto">
          <a:xfrm rot="19800000">
            <a:off x="4087813" y="1695450"/>
            <a:ext cx="369887" cy="355600"/>
          </a:xfrm>
          <a:custGeom>
            <a:avLst/>
            <a:gdLst>
              <a:gd name="T0" fmla="*/ 2087 w 457200"/>
              <a:gd name="T1" fmla="*/ 228600 h 457200"/>
              <a:gd name="T2" fmla="*/ 455068 w 457200"/>
              <a:gd name="T3" fmla="*/ 224100 h 457200"/>
              <a:gd name="T4" fmla="*/ 228600 w 457200"/>
              <a:gd name="T5" fmla="*/ 228600 h 457200"/>
              <a:gd name="T6" fmla="*/ 5898240 60000 65536"/>
              <a:gd name="T7" fmla="*/ 5898240 60000 65536"/>
              <a:gd name="T8" fmla="*/ 17694720 60000 65536"/>
              <a:gd name="T9" fmla="*/ 0 w 457200"/>
              <a:gd name="T10" fmla="*/ 0 h 457200"/>
              <a:gd name="T11" fmla="*/ 457155 w 457200"/>
              <a:gd name="T12" fmla="*/ 228600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457200">
                <a:moveTo>
                  <a:pt x="0" y="228600"/>
                </a:moveTo>
                <a:lnTo>
                  <a:pt x="-1" y="228599"/>
                </a:lnTo>
                <a:cubicBezTo>
                  <a:pt x="0" y="102347"/>
                  <a:pt x="102347" y="0"/>
                  <a:pt x="228600" y="0"/>
                </a:cubicBezTo>
                <a:cubicBezTo>
                  <a:pt x="353082" y="-1"/>
                  <a:pt x="454682" y="99601"/>
                  <a:pt x="457154" y="224059"/>
                </a:cubicBezTo>
                <a:lnTo>
                  <a:pt x="452981" y="224142"/>
                </a:lnTo>
                <a:lnTo>
                  <a:pt x="452980" y="224142"/>
                </a:lnTo>
                <a:cubicBezTo>
                  <a:pt x="450553" y="101956"/>
                  <a:pt x="350808" y="4173"/>
                  <a:pt x="228599" y="4173"/>
                </a:cubicBezTo>
                <a:cubicBezTo>
                  <a:pt x="104651" y="4174"/>
                  <a:pt x="4173" y="104652"/>
                  <a:pt x="4173" y="228600"/>
                </a:cubicBez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91" name="Straight Connector 190"/>
          <p:cNvCxnSpPr>
            <a:cxnSpLocks noChangeShapeType="1"/>
            <a:stCxn id="174" idx="1"/>
          </p:cNvCxnSpPr>
          <p:nvPr/>
        </p:nvCxnSpPr>
        <p:spPr bwMode="auto">
          <a:xfrm rot="3600000">
            <a:off x="4298950" y="2008188"/>
            <a:ext cx="522287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19547" name="Group 102"/>
          <p:cNvGrpSpPr>
            <a:grpSpLocks/>
          </p:cNvGrpSpPr>
          <p:nvPr/>
        </p:nvGrpSpPr>
        <p:grpSpPr bwMode="auto">
          <a:xfrm rot="3600000">
            <a:off x="4661257" y="2194400"/>
            <a:ext cx="74076" cy="62517"/>
            <a:chOff x="1348913" y="1142862"/>
            <a:chExt cx="190276" cy="155817"/>
          </a:xfrm>
        </p:grpSpPr>
        <p:sp>
          <p:nvSpPr>
            <p:cNvPr id="210" name="Oval 115"/>
            <p:cNvSpPr>
              <a:spLocks noChangeArrowheads="1"/>
            </p:cNvSpPr>
            <p:nvPr/>
          </p:nvSpPr>
          <p:spPr bwMode="auto">
            <a:xfrm flipH="1">
              <a:off x="1425878" y="1169792"/>
              <a:ext cx="57088" cy="17805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11" name="Oval 116"/>
            <p:cNvSpPr>
              <a:spLocks noChangeArrowheads="1"/>
            </p:cNvSpPr>
            <p:nvPr/>
          </p:nvSpPr>
          <p:spPr bwMode="auto">
            <a:xfrm flipH="1">
              <a:off x="1378331" y="1170569"/>
              <a:ext cx="57088" cy="17805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212" name="Oval 117"/>
            <p:cNvSpPr>
              <a:spLocks noChangeAspect="1" noChangeArrowheads="1"/>
            </p:cNvSpPr>
            <p:nvPr/>
          </p:nvSpPr>
          <p:spPr bwMode="auto">
            <a:xfrm flipH="1">
              <a:off x="1329018" y="1166927"/>
              <a:ext cx="61165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13" name="Oval 118"/>
            <p:cNvSpPr>
              <a:spLocks noChangeArrowheads="1"/>
            </p:cNvSpPr>
            <p:nvPr/>
          </p:nvSpPr>
          <p:spPr bwMode="auto">
            <a:xfrm flipH="1">
              <a:off x="1285274" y="1168694"/>
              <a:ext cx="57088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19548" name="Group 103"/>
          <p:cNvGrpSpPr>
            <a:grpSpLocks/>
          </p:cNvGrpSpPr>
          <p:nvPr/>
        </p:nvGrpSpPr>
        <p:grpSpPr bwMode="auto">
          <a:xfrm rot="3600000">
            <a:off x="4608576" y="2132687"/>
            <a:ext cx="74077" cy="62517"/>
            <a:chOff x="1348913" y="1142862"/>
            <a:chExt cx="190278" cy="155817"/>
          </a:xfrm>
        </p:grpSpPr>
        <p:sp>
          <p:nvSpPr>
            <p:cNvPr id="206" name="Oval 115"/>
            <p:cNvSpPr>
              <a:spLocks noChangeArrowheads="1"/>
            </p:cNvSpPr>
            <p:nvPr/>
          </p:nvSpPr>
          <p:spPr bwMode="auto">
            <a:xfrm flipH="1">
              <a:off x="1437691" y="1137605"/>
              <a:ext cx="61167" cy="18596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07" name="Oval 116"/>
            <p:cNvSpPr>
              <a:spLocks noChangeArrowheads="1"/>
            </p:cNvSpPr>
            <p:nvPr/>
          </p:nvSpPr>
          <p:spPr bwMode="auto">
            <a:xfrm flipH="1">
              <a:off x="1397479" y="1149261"/>
              <a:ext cx="57088" cy="17013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208" name="Oval 117"/>
            <p:cNvSpPr>
              <a:spLocks noChangeArrowheads="1"/>
            </p:cNvSpPr>
            <p:nvPr/>
          </p:nvSpPr>
          <p:spPr bwMode="auto">
            <a:xfrm flipH="1">
              <a:off x="1335806" y="1134211"/>
              <a:ext cx="57088" cy="18596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09" name="Oval 118"/>
            <p:cNvSpPr>
              <a:spLocks noChangeArrowheads="1"/>
            </p:cNvSpPr>
            <p:nvPr/>
          </p:nvSpPr>
          <p:spPr bwMode="auto">
            <a:xfrm flipH="1">
              <a:off x="1300419" y="1132356"/>
              <a:ext cx="57088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19549" name="Group 108"/>
          <p:cNvGrpSpPr>
            <a:grpSpLocks/>
          </p:cNvGrpSpPr>
          <p:nvPr/>
        </p:nvGrpSpPr>
        <p:grpSpPr bwMode="auto">
          <a:xfrm rot="3600000">
            <a:off x="4588622" y="2070974"/>
            <a:ext cx="74076" cy="62517"/>
            <a:chOff x="1348913" y="1142862"/>
            <a:chExt cx="190276" cy="155817"/>
          </a:xfrm>
        </p:grpSpPr>
        <p:sp>
          <p:nvSpPr>
            <p:cNvPr id="202" name="Oval 115"/>
            <p:cNvSpPr>
              <a:spLocks noChangeArrowheads="1"/>
            </p:cNvSpPr>
            <p:nvPr/>
          </p:nvSpPr>
          <p:spPr bwMode="auto">
            <a:xfrm flipH="1">
              <a:off x="1417699" y="1165190"/>
              <a:ext cx="53012" cy="17805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03" name="Oval 116"/>
            <p:cNvSpPr>
              <a:spLocks noChangeArrowheads="1"/>
            </p:cNvSpPr>
            <p:nvPr/>
          </p:nvSpPr>
          <p:spPr bwMode="auto">
            <a:xfrm flipH="1">
              <a:off x="1377215" y="1173880"/>
              <a:ext cx="53012" cy="1701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204" name="Oval 117"/>
            <p:cNvSpPr>
              <a:spLocks noChangeArrowheads="1"/>
            </p:cNvSpPr>
            <p:nvPr/>
          </p:nvSpPr>
          <p:spPr bwMode="auto">
            <a:xfrm flipH="1">
              <a:off x="1323623" y="1163050"/>
              <a:ext cx="53012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05" name="Oval 118"/>
            <p:cNvSpPr>
              <a:spLocks noChangeArrowheads="1"/>
            </p:cNvSpPr>
            <p:nvPr/>
          </p:nvSpPr>
          <p:spPr bwMode="auto">
            <a:xfrm flipH="1">
              <a:off x="1276077" y="1159870"/>
              <a:ext cx="53012" cy="18992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19550" name="Group 118"/>
          <p:cNvGrpSpPr>
            <a:grpSpLocks/>
          </p:cNvGrpSpPr>
          <p:nvPr/>
        </p:nvGrpSpPr>
        <p:grpSpPr bwMode="auto">
          <a:xfrm rot="3600000">
            <a:off x="4544568" y="2009231"/>
            <a:ext cx="74076" cy="62517"/>
            <a:chOff x="1348913" y="1142862"/>
            <a:chExt cx="190276" cy="155817"/>
          </a:xfrm>
        </p:grpSpPr>
        <p:sp>
          <p:nvSpPr>
            <p:cNvPr id="197" name="Oval 115"/>
            <p:cNvSpPr>
              <a:spLocks noChangeArrowheads="1"/>
            </p:cNvSpPr>
            <p:nvPr/>
          </p:nvSpPr>
          <p:spPr bwMode="auto">
            <a:xfrm flipH="1">
              <a:off x="1428308" y="1137685"/>
              <a:ext cx="61167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198" name="Oval 116"/>
            <p:cNvSpPr>
              <a:spLocks noChangeArrowheads="1"/>
            </p:cNvSpPr>
            <p:nvPr/>
          </p:nvSpPr>
          <p:spPr bwMode="auto">
            <a:xfrm flipH="1">
              <a:off x="1388917" y="1131608"/>
              <a:ext cx="53009" cy="18200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defRPr/>
              </a:pPr>
              <a:endParaRPr lang="en-US" sz="4000">
                <a:latin typeface="Comic Sans MS" charset="0"/>
              </a:endParaRPr>
            </a:p>
          </p:txBody>
        </p:sp>
        <p:sp>
          <p:nvSpPr>
            <p:cNvPr id="199" name="Oval 117"/>
            <p:cNvSpPr>
              <a:spLocks noChangeArrowheads="1"/>
            </p:cNvSpPr>
            <p:nvPr/>
          </p:nvSpPr>
          <p:spPr bwMode="auto">
            <a:xfrm flipH="1">
              <a:off x="1330701" y="1144376"/>
              <a:ext cx="53012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  <p:sp>
          <p:nvSpPr>
            <p:cNvPr id="201" name="Oval 118"/>
            <p:cNvSpPr>
              <a:spLocks noChangeArrowheads="1"/>
            </p:cNvSpPr>
            <p:nvPr/>
          </p:nvSpPr>
          <p:spPr bwMode="auto">
            <a:xfrm flipH="1">
              <a:off x="1290764" y="1140279"/>
              <a:ext cx="53009" cy="1780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253C57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 eaLnBrk="0" hangingPunct="0">
                <a:defRPr/>
              </a:pPr>
              <a:endParaRPr lang="en-US" sz="1800">
                <a:latin typeface="Comic Sans MS" charset="0"/>
              </a:endParaRPr>
            </a:p>
          </p:txBody>
        </p:sp>
      </p:grpSp>
      <p:cxnSp>
        <p:nvCxnSpPr>
          <p:cNvPr id="214" name="Straight Connector 213"/>
          <p:cNvCxnSpPr>
            <a:cxnSpLocks noChangeShapeType="1"/>
            <a:stCxn id="174" idx="0"/>
          </p:cNvCxnSpPr>
          <p:nvPr/>
        </p:nvCxnSpPr>
        <p:spPr bwMode="auto">
          <a:xfrm rot="3600000">
            <a:off x="3981451" y="2197100"/>
            <a:ext cx="531812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15" name="Block Arc 214"/>
          <p:cNvSpPr>
            <a:spLocks/>
          </p:cNvSpPr>
          <p:nvPr/>
        </p:nvSpPr>
        <p:spPr bwMode="auto">
          <a:xfrm rot="9000000" flipH="1">
            <a:off x="4362450" y="2174875"/>
            <a:ext cx="374650" cy="355600"/>
          </a:xfrm>
          <a:custGeom>
            <a:avLst/>
            <a:gdLst>
              <a:gd name="T0" fmla="*/ 2087 w 457200"/>
              <a:gd name="T1" fmla="*/ 228600 h 457200"/>
              <a:gd name="T2" fmla="*/ 455068 w 457200"/>
              <a:gd name="T3" fmla="*/ 224100 h 457200"/>
              <a:gd name="T4" fmla="*/ 228600 w 457200"/>
              <a:gd name="T5" fmla="*/ 228600 h 457200"/>
              <a:gd name="T6" fmla="*/ 5898240 60000 65536"/>
              <a:gd name="T7" fmla="*/ 5898240 60000 65536"/>
              <a:gd name="T8" fmla="*/ 17694720 60000 65536"/>
              <a:gd name="T9" fmla="*/ 0 w 457200"/>
              <a:gd name="T10" fmla="*/ 0 h 457200"/>
              <a:gd name="T11" fmla="*/ 457155 w 457200"/>
              <a:gd name="T12" fmla="*/ 228600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457200">
                <a:moveTo>
                  <a:pt x="0" y="228600"/>
                </a:moveTo>
                <a:lnTo>
                  <a:pt x="-1" y="228599"/>
                </a:lnTo>
                <a:cubicBezTo>
                  <a:pt x="0" y="102347"/>
                  <a:pt x="102347" y="0"/>
                  <a:pt x="228600" y="0"/>
                </a:cubicBezTo>
                <a:cubicBezTo>
                  <a:pt x="353082" y="-1"/>
                  <a:pt x="454682" y="99601"/>
                  <a:pt x="457154" y="224059"/>
                </a:cubicBezTo>
                <a:lnTo>
                  <a:pt x="452981" y="224142"/>
                </a:lnTo>
                <a:lnTo>
                  <a:pt x="452980" y="224142"/>
                </a:lnTo>
                <a:cubicBezTo>
                  <a:pt x="450553" y="101956"/>
                  <a:pt x="350808" y="4173"/>
                  <a:pt x="228599" y="4173"/>
                </a:cubicBezTo>
                <a:cubicBezTo>
                  <a:pt x="104651" y="4174"/>
                  <a:pt x="4173" y="104652"/>
                  <a:pt x="4173" y="228600"/>
                </a:cubicBez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9523" name="Group 325"/>
          <p:cNvGrpSpPr>
            <a:grpSpLocks noChangeAspect="1"/>
          </p:cNvGrpSpPr>
          <p:nvPr/>
        </p:nvGrpSpPr>
        <p:grpSpPr bwMode="auto">
          <a:xfrm rot="3600000">
            <a:off x="4414154" y="1779824"/>
            <a:ext cx="326329" cy="170340"/>
            <a:chOff x="6580977" y="4000697"/>
            <a:chExt cx="598734" cy="303256"/>
          </a:xfrm>
        </p:grpSpPr>
        <p:grpSp>
          <p:nvGrpSpPr>
            <p:cNvPr id="19524" name="Group 113"/>
            <p:cNvGrpSpPr>
              <a:grpSpLocks noChangeAspect="1"/>
            </p:cNvGrpSpPr>
            <p:nvPr/>
          </p:nvGrpSpPr>
          <p:grpSpPr bwMode="auto">
            <a:xfrm>
              <a:off x="6833535" y="4100783"/>
              <a:ext cx="95138" cy="77909"/>
              <a:chOff x="1348913" y="1142862"/>
              <a:chExt cx="190276" cy="155817"/>
            </a:xfrm>
          </p:grpSpPr>
          <p:sp>
            <p:nvSpPr>
              <p:cNvPr id="115" name="Oval 115"/>
              <p:cNvSpPr>
                <a:spLocks noChangeArrowheads="1"/>
              </p:cNvSpPr>
              <p:nvPr/>
            </p:nvSpPr>
            <p:spPr bwMode="auto">
              <a:xfrm flipH="1">
                <a:off x="1435136" y="1149511"/>
                <a:ext cx="58254" cy="169571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defTabSz="457200" eaLnBrk="0" hangingPunct="0">
                  <a:defRPr/>
                </a:pPr>
                <a:endParaRPr lang="en-US" sz="1800">
                  <a:latin typeface="Comic Sans MS" charset="0"/>
                </a:endParaRPr>
              </a:p>
            </p:txBody>
          </p:sp>
          <p:sp>
            <p:nvSpPr>
              <p:cNvPr id="116" name="Oval 116"/>
              <p:cNvSpPr>
                <a:spLocks noChangeArrowheads="1"/>
              </p:cNvSpPr>
              <p:nvPr/>
            </p:nvSpPr>
            <p:spPr bwMode="auto">
              <a:xfrm flipH="1">
                <a:off x="1416802" y="1131516"/>
                <a:ext cx="52430" cy="17522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algn="ctr" defTabSz="457200" eaLnBrk="0" hangingPunct="0">
                  <a:defRPr/>
                </a:pPr>
                <a:endParaRPr lang="en-US" sz="4000">
                  <a:latin typeface="Comic Sans MS" charset="0"/>
                </a:endParaRPr>
              </a:p>
            </p:txBody>
          </p:sp>
          <p:sp>
            <p:nvSpPr>
              <p:cNvPr id="117" name="Oval 117"/>
              <p:cNvSpPr>
                <a:spLocks noChangeArrowheads="1"/>
              </p:cNvSpPr>
              <p:nvPr/>
            </p:nvSpPr>
            <p:spPr bwMode="auto">
              <a:xfrm flipH="1">
                <a:off x="1339854" y="1123118"/>
                <a:ext cx="58254" cy="18087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defTabSz="457200" eaLnBrk="0" hangingPunct="0">
                  <a:defRPr/>
                </a:pPr>
                <a:endParaRPr lang="en-US" sz="1800">
                  <a:latin typeface="Comic Sans MS" charset="0"/>
                </a:endParaRPr>
              </a:p>
            </p:txBody>
          </p:sp>
          <p:sp>
            <p:nvSpPr>
              <p:cNvPr id="118" name="Oval 118"/>
              <p:cNvSpPr>
                <a:spLocks noChangeArrowheads="1"/>
              </p:cNvSpPr>
              <p:nvPr/>
            </p:nvSpPr>
            <p:spPr bwMode="auto">
              <a:xfrm flipH="1">
                <a:off x="1288129" y="1144285"/>
                <a:ext cx="52430" cy="17522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defTabSz="457200" eaLnBrk="0" hangingPunct="0">
                  <a:defRPr/>
                </a:pPr>
                <a:endParaRPr lang="en-US" sz="1800">
                  <a:latin typeface="Comic Sans MS" charset="0"/>
                </a:endParaRPr>
              </a:p>
            </p:txBody>
          </p:sp>
        </p:grpSp>
        <p:sp>
          <p:nvSpPr>
            <p:cNvPr id="269" name="Block Arc 268"/>
            <p:cNvSpPr>
              <a:spLocks/>
            </p:cNvSpPr>
            <p:nvPr/>
          </p:nvSpPr>
          <p:spPr bwMode="auto">
            <a:xfrm rot="-5400000">
              <a:off x="6711780" y="4110173"/>
              <a:ext cx="135659" cy="136897"/>
            </a:xfrm>
            <a:custGeom>
              <a:avLst/>
              <a:gdLst>
                <a:gd name="T0" fmla="*/ 626 w 137160"/>
                <a:gd name="T1" fmla="*/ 68580 h 137160"/>
                <a:gd name="T2" fmla="*/ 136520 w 137160"/>
                <a:gd name="T3" fmla="*/ 67230 h 137160"/>
                <a:gd name="T4" fmla="*/ 68580 w 137160"/>
                <a:gd name="T5" fmla="*/ 68580 h 137160"/>
                <a:gd name="T6" fmla="*/ 5898240 60000 65536"/>
                <a:gd name="T7" fmla="*/ 5898240 60000 65536"/>
                <a:gd name="T8" fmla="*/ 17694720 60000 65536"/>
                <a:gd name="T9" fmla="*/ 0 w 137160"/>
                <a:gd name="T10" fmla="*/ 0 h 137160"/>
                <a:gd name="T11" fmla="*/ 137146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0" y="30704"/>
                    <a:pt x="30704" y="0"/>
                    <a:pt x="68580" y="0"/>
                  </a:cubicBezTo>
                  <a:cubicBezTo>
                    <a:pt x="105924" y="-1"/>
                    <a:pt x="136404" y="29880"/>
                    <a:pt x="137146" y="67217"/>
                  </a:cubicBezTo>
                  <a:lnTo>
                    <a:pt x="135894" y="67243"/>
                  </a:lnTo>
                  <a:lnTo>
                    <a:pt x="135893" y="67243"/>
                  </a:lnTo>
                  <a:cubicBezTo>
                    <a:pt x="135165" y="30587"/>
                    <a:pt x="105242" y="1251"/>
                    <a:pt x="68579" y="1251"/>
                  </a:cubicBezTo>
                  <a:cubicBezTo>
                    <a:pt x="31394" y="1252"/>
                    <a:pt x="1251" y="31395"/>
                    <a:pt x="1251" y="685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70" name="Straight Connector 269"/>
            <p:cNvCxnSpPr>
              <a:cxnSpLocks noChangeShapeType="1"/>
              <a:stCxn id="269" idx="1"/>
            </p:cNvCxnSpPr>
            <p:nvPr/>
          </p:nvCxnSpPr>
          <p:spPr bwMode="auto">
            <a:xfrm>
              <a:off x="6775499" y="4118392"/>
              <a:ext cx="20097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72" name="Straight Connector 271"/>
            <p:cNvCxnSpPr>
              <a:cxnSpLocks noChangeShapeType="1"/>
              <a:stCxn id="269" idx="0"/>
            </p:cNvCxnSpPr>
            <p:nvPr/>
          </p:nvCxnSpPr>
          <p:spPr bwMode="auto">
            <a:xfrm>
              <a:off x="6780397" y="4268808"/>
              <a:ext cx="20388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73" name="Block Arc 272"/>
            <p:cNvSpPr>
              <a:spLocks/>
            </p:cNvSpPr>
            <p:nvPr/>
          </p:nvSpPr>
          <p:spPr bwMode="auto">
            <a:xfrm rot="5400000" flipH="1">
              <a:off x="6910397" y="4135751"/>
              <a:ext cx="138486" cy="136897"/>
            </a:xfrm>
            <a:custGeom>
              <a:avLst/>
              <a:gdLst>
                <a:gd name="T0" fmla="*/ 626 w 137160"/>
                <a:gd name="T1" fmla="*/ 68580 h 137160"/>
                <a:gd name="T2" fmla="*/ 136520 w 137160"/>
                <a:gd name="T3" fmla="*/ 67230 h 137160"/>
                <a:gd name="T4" fmla="*/ 68580 w 137160"/>
                <a:gd name="T5" fmla="*/ 68580 h 137160"/>
                <a:gd name="T6" fmla="*/ 5898240 60000 65536"/>
                <a:gd name="T7" fmla="*/ 5898240 60000 65536"/>
                <a:gd name="T8" fmla="*/ 17694720 60000 65536"/>
                <a:gd name="T9" fmla="*/ 0 w 137160"/>
                <a:gd name="T10" fmla="*/ 0 h 137160"/>
                <a:gd name="T11" fmla="*/ 137146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0" y="30704"/>
                    <a:pt x="30704" y="0"/>
                    <a:pt x="68580" y="0"/>
                  </a:cubicBezTo>
                  <a:cubicBezTo>
                    <a:pt x="105924" y="-1"/>
                    <a:pt x="136404" y="29880"/>
                    <a:pt x="137146" y="67217"/>
                  </a:cubicBezTo>
                  <a:lnTo>
                    <a:pt x="135894" y="67243"/>
                  </a:lnTo>
                  <a:lnTo>
                    <a:pt x="135893" y="67243"/>
                  </a:lnTo>
                  <a:cubicBezTo>
                    <a:pt x="135165" y="30587"/>
                    <a:pt x="105242" y="1251"/>
                    <a:pt x="68579" y="1251"/>
                  </a:cubicBezTo>
                  <a:cubicBezTo>
                    <a:pt x="31394" y="1252"/>
                    <a:pt x="1251" y="31395"/>
                    <a:pt x="1251" y="685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Block Arc 314"/>
            <p:cNvSpPr>
              <a:spLocks/>
            </p:cNvSpPr>
            <p:nvPr/>
          </p:nvSpPr>
          <p:spPr bwMode="auto">
            <a:xfrm rot="5400000" flipH="1">
              <a:off x="6579709" y="4147982"/>
              <a:ext cx="132833" cy="136895"/>
            </a:xfrm>
            <a:custGeom>
              <a:avLst/>
              <a:gdLst>
                <a:gd name="T0" fmla="*/ 1746 w 137160"/>
                <a:gd name="T1" fmla="*/ 68580 h 137160"/>
                <a:gd name="T2" fmla="*/ 62716 w 137160"/>
                <a:gd name="T3" fmla="*/ 2004 h 137160"/>
                <a:gd name="T4" fmla="*/ 68580 w 137160"/>
                <a:gd name="T5" fmla="*/ 68580 h 137160"/>
                <a:gd name="T6" fmla="*/ 5898240 60000 65536"/>
                <a:gd name="T7" fmla="*/ 23592960 60000 65536"/>
                <a:gd name="T8" fmla="*/ 11796480 60000 65536"/>
                <a:gd name="T9" fmla="*/ 0 w 137160"/>
                <a:gd name="T10" fmla="*/ 265 h 137160"/>
                <a:gd name="T11" fmla="*/ 62869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-1" y="33036"/>
                    <a:pt x="27156" y="3382"/>
                    <a:pt x="62562" y="264"/>
                  </a:cubicBezTo>
                  <a:lnTo>
                    <a:pt x="62869" y="3743"/>
                  </a:lnTo>
                  <a:cubicBezTo>
                    <a:pt x="29265" y="6702"/>
                    <a:pt x="3491" y="34846"/>
                    <a:pt x="3491" y="68579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Block Arc 315"/>
            <p:cNvSpPr>
              <a:spLocks/>
            </p:cNvSpPr>
            <p:nvPr/>
          </p:nvSpPr>
          <p:spPr bwMode="auto">
            <a:xfrm rot="-5400000">
              <a:off x="7044019" y="4139653"/>
              <a:ext cx="135659" cy="136897"/>
            </a:xfrm>
            <a:custGeom>
              <a:avLst/>
              <a:gdLst>
                <a:gd name="T0" fmla="*/ 1746 w 137160"/>
                <a:gd name="T1" fmla="*/ 68580 h 137160"/>
                <a:gd name="T2" fmla="*/ 62716 w 137160"/>
                <a:gd name="T3" fmla="*/ 2004 h 137160"/>
                <a:gd name="T4" fmla="*/ 68580 w 137160"/>
                <a:gd name="T5" fmla="*/ 68580 h 137160"/>
                <a:gd name="T6" fmla="*/ 5898240 60000 65536"/>
                <a:gd name="T7" fmla="*/ 23592960 60000 65536"/>
                <a:gd name="T8" fmla="*/ 11796480 60000 65536"/>
                <a:gd name="T9" fmla="*/ 0 w 137160"/>
                <a:gd name="T10" fmla="*/ 265 h 137160"/>
                <a:gd name="T11" fmla="*/ 62869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-1" y="33036"/>
                    <a:pt x="27156" y="3382"/>
                    <a:pt x="62562" y="264"/>
                  </a:cubicBezTo>
                  <a:lnTo>
                    <a:pt x="62869" y="3743"/>
                  </a:lnTo>
                  <a:cubicBezTo>
                    <a:pt x="29265" y="6702"/>
                    <a:pt x="3491" y="34846"/>
                    <a:pt x="3491" y="68579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Block Arc 316"/>
            <p:cNvSpPr>
              <a:spLocks/>
            </p:cNvSpPr>
            <p:nvPr/>
          </p:nvSpPr>
          <p:spPr bwMode="auto">
            <a:xfrm rot="-5400000">
              <a:off x="6725110" y="3998701"/>
              <a:ext cx="135659" cy="139808"/>
            </a:xfrm>
            <a:custGeom>
              <a:avLst/>
              <a:gdLst>
                <a:gd name="T0" fmla="*/ 1746 w 137160"/>
                <a:gd name="T1" fmla="*/ 68580 h 137160"/>
                <a:gd name="T2" fmla="*/ 62716 w 137160"/>
                <a:gd name="T3" fmla="*/ 2004 h 137160"/>
                <a:gd name="T4" fmla="*/ 68580 w 137160"/>
                <a:gd name="T5" fmla="*/ 68580 h 137160"/>
                <a:gd name="T6" fmla="*/ 5898240 60000 65536"/>
                <a:gd name="T7" fmla="*/ 23592960 60000 65536"/>
                <a:gd name="T8" fmla="*/ 11796480 60000 65536"/>
                <a:gd name="T9" fmla="*/ 0 w 137160"/>
                <a:gd name="T10" fmla="*/ 265 h 137160"/>
                <a:gd name="T11" fmla="*/ 62869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-1" y="33036"/>
                    <a:pt x="27156" y="3382"/>
                    <a:pt x="62562" y="264"/>
                  </a:cubicBezTo>
                  <a:lnTo>
                    <a:pt x="62869" y="3743"/>
                  </a:lnTo>
                  <a:cubicBezTo>
                    <a:pt x="29265" y="6702"/>
                    <a:pt x="3491" y="34846"/>
                    <a:pt x="3491" y="68579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Block Arc 317"/>
            <p:cNvSpPr>
              <a:spLocks/>
            </p:cNvSpPr>
            <p:nvPr/>
          </p:nvSpPr>
          <p:spPr bwMode="auto">
            <a:xfrm rot="5400000" flipH="1">
              <a:off x="6925093" y="4003656"/>
              <a:ext cx="138484" cy="136895"/>
            </a:xfrm>
            <a:custGeom>
              <a:avLst/>
              <a:gdLst>
                <a:gd name="T0" fmla="*/ 3090 w 137160"/>
                <a:gd name="T1" fmla="*/ 68580 h 137160"/>
                <a:gd name="T2" fmla="*/ 32596 w 137160"/>
                <a:gd name="T3" fmla="*/ 13861 h 137160"/>
                <a:gd name="T4" fmla="*/ 68580 w 137160"/>
                <a:gd name="T5" fmla="*/ 68580 h 137160"/>
                <a:gd name="T6" fmla="*/ 5898240 60000 65536"/>
                <a:gd name="T7" fmla="*/ 23592960 60000 65536"/>
                <a:gd name="T8" fmla="*/ 11796480 60000 65536"/>
                <a:gd name="T9" fmla="*/ 0 w 137160"/>
                <a:gd name="T10" fmla="*/ 11280 h 137160"/>
                <a:gd name="T11" fmla="*/ 34294 w 137160"/>
                <a:gd name="T12" fmla="*/ 68580 h 137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160" h="137160">
                  <a:moveTo>
                    <a:pt x="0" y="68580"/>
                  </a:moveTo>
                  <a:lnTo>
                    <a:pt x="-1" y="68579"/>
                  </a:lnTo>
                  <a:cubicBezTo>
                    <a:pt x="-1" y="45496"/>
                    <a:pt x="11612" y="23962"/>
                    <a:pt x="30898" y="11279"/>
                  </a:cubicBezTo>
                  <a:lnTo>
                    <a:pt x="34294" y="16442"/>
                  </a:lnTo>
                  <a:cubicBezTo>
                    <a:pt x="16745" y="27982"/>
                    <a:pt x="6178" y="47576"/>
                    <a:pt x="6178" y="68579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533" name="Group 323"/>
            <p:cNvGrpSpPr>
              <a:grpSpLocks/>
            </p:cNvGrpSpPr>
            <p:nvPr/>
          </p:nvGrpSpPr>
          <p:grpSpPr bwMode="auto">
            <a:xfrm rot="1800000">
              <a:off x="6687231" y="4042216"/>
              <a:ext cx="49112" cy="77909"/>
              <a:chOff x="7055139" y="4042216"/>
              <a:chExt cx="49112" cy="77909"/>
            </a:xfrm>
          </p:grpSpPr>
          <p:sp>
            <p:nvSpPr>
              <p:cNvPr id="322" name="Oval 117"/>
              <p:cNvSpPr>
                <a:spLocks noChangeArrowheads="1"/>
              </p:cNvSpPr>
              <p:nvPr/>
            </p:nvSpPr>
            <p:spPr bwMode="auto">
              <a:xfrm flipH="1">
                <a:off x="7050295" y="4081788"/>
                <a:ext cx="26215" cy="5369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defTabSz="457200" eaLnBrk="0" hangingPunct="0">
                  <a:defRPr/>
                </a:pPr>
                <a:endParaRPr lang="en-US" sz="1800">
                  <a:latin typeface="Comic Sans MS" charset="0"/>
                </a:endParaRPr>
              </a:p>
            </p:txBody>
          </p:sp>
          <p:sp>
            <p:nvSpPr>
              <p:cNvPr id="323" name="Oval 118"/>
              <p:cNvSpPr>
                <a:spLocks noChangeArrowheads="1"/>
              </p:cNvSpPr>
              <p:nvPr/>
            </p:nvSpPr>
            <p:spPr bwMode="auto">
              <a:xfrm flipH="1">
                <a:off x="7044470" y="4081788"/>
                <a:ext cx="11651" cy="5369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253C57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defTabSz="457200" eaLnBrk="0" hangingPunct="0">
                  <a:defRPr/>
                </a:pPr>
                <a:endParaRPr lang="en-US" sz="1800">
                  <a:latin typeface="Comic Sans MS" charset="0"/>
                </a:endParaRPr>
              </a:p>
            </p:txBody>
          </p:sp>
        </p:grpSp>
        <p:sp>
          <p:nvSpPr>
            <p:cNvPr id="325" name="Can 324"/>
            <p:cNvSpPr>
              <a:spLocks noChangeArrowheads="1"/>
            </p:cNvSpPr>
            <p:nvPr/>
          </p:nvSpPr>
          <p:spPr bwMode="auto">
            <a:xfrm rot="1800000">
              <a:off x="7053418" y="4012502"/>
              <a:ext cx="55340" cy="98919"/>
            </a:xfrm>
            <a:prstGeom prst="can">
              <a:avLst>
                <a:gd name="adj" fmla="val 24998"/>
              </a:avLst>
            </a:prstGeom>
            <a:solidFill>
              <a:srgbClr val="C0504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 rot="16200000" flipH="1">
            <a:off x="3800475" y="1916113"/>
            <a:ext cx="666750" cy="438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37" name="Arc 336"/>
          <p:cNvSpPr>
            <a:spLocks/>
          </p:cNvSpPr>
          <p:nvPr/>
        </p:nvSpPr>
        <p:spPr bwMode="auto">
          <a:xfrm rot="19800000" flipH="1">
            <a:off x="4094163" y="1908175"/>
            <a:ext cx="185737" cy="247650"/>
          </a:xfrm>
          <a:custGeom>
            <a:avLst/>
            <a:gdLst>
              <a:gd name="T0" fmla="*/ 162842 w 231775"/>
              <a:gd name="T1" fmla="*/ 13625 h 317744"/>
              <a:gd name="T2" fmla="*/ 115888 w 231775"/>
              <a:gd name="T3" fmla="*/ 158872 h 317744"/>
              <a:gd name="T4" fmla="*/ 191218 w 231775"/>
              <a:gd name="T5" fmla="*/ 279600 h 317744"/>
              <a:gd name="T6" fmla="*/ 11796480 60000 65536"/>
              <a:gd name="T7" fmla="*/ 11796480 60000 65536"/>
              <a:gd name="T8" fmla="*/ 11796480 60000 65536"/>
              <a:gd name="T9" fmla="*/ 162842 w 231775"/>
              <a:gd name="T10" fmla="*/ 13625 h 317744"/>
              <a:gd name="T11" fmla="*/ 231775 w 231775"/>
              <a:gd name="T12" fmla="*/ 279600 h 317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775" h="317744" stroke="0">
                <a:moveTo>
                  <a:pt x="162842" y="13625"/>
                </a:moveTo>
                <a:lnTo>
                  <a:pt x="162842" y="13624"/>
                </a:lnTo>
                <a:cubicBezTo>
                  <a:pt x="204753" y="39087"/>
                  <a:pt x="231776" y="96026"/>
                  <a:pt x="231776" y="158872"/>
                </a:cubicBezTo>
                <a:cubicBezTo>
                  <a:pt x="231776" y="205306"/>
                  <a:pt x="216957" y="249416"/>
                  <a:pt x="191218" y="279600"/>
                </a:cubicBezTo>
                <a:lnTo>
                  <a:pt x="115888" y="158872"/>
                </a:lnTo>
                <a:close/>
              </a:path>
              <a:path w="231775" h="317744" fill="none">
                <a:moveTo>
                  <a:pt x="162842" y="13625"/>
                </a:moveTo>
                <a:lnTo>
                  <a:pt x="162842" y="13624"/>
                </a:lnTo>
                <a:cubicBezTo>
                  <a:pt x="204753" y="39087"/>
                  <a:pt x="231776" y="96026"/>
                  <a:pt x="231776" y="158872"/>
                </a:cubicBezTo>
                <a:cubicBezTo>
                  <a:pt x="231776" y="205306"/>
                  <a:pt x="216957" y="249416"/>
                  <a:pt x="191218" y="27960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8" name="Arc 337"/>
          <p:cNvSpPr>
            <a:spLocks/>
          </p:cNvSpPr>
          <p:nvPr/>
        </p:nvSpPr>
        <p:spPr bwMode="auto">
          <a:xfrm rot="19800000" flipH="1">
            <a:off x="4081463" y="2132013"/>
            <a:ext cx="201612" cy="247650"/>
          </a:xfrm>
          <a:custGeom>
            <a:avLst/>
            <a:gdLst>
              <a:gd name="T0" fmla="*/ 36 w 249585"/>
              <a:gd name="T1" fmla="*/ 155060 h 317744"/>
              <a:gd name="T2" fmla="*/ 124793 w 249585"/>
              <a:gd name="T3" fmla="*/ 158872 h 317744"/>
              <a:gd name="T4" fmla="*/ 62770 w 249585"/>
              <a:gd name="T5" fmla="*/ 21011 h 317744"/>
              <a:gd name="T6" fmla="*/ 5898240 60000 65536"/>
              <a:gd name="T7" fmla="*/ 11796480 60000 65536"/>
              <a:gd name="T8" fmla="*/ 23592960 60000 65536"/>
              <a:gd name="T9" fmla="*/ 36 w 249585"/>
              <a:gd name="T10" fmla="*/ 21011 h 317744"/>
              <a:gd name="T11" fmla="*/ 62770 w 249585"/>
              <a:gd name="T12" fmla="*/ 155060 h 317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585" h="317744" stroke="0">
                <a:moveTo>
                  <a:pt x="36" y="155060"/>
                </a:moveTo>
                <a:lnTo>
                  <a:pt x="35" y="155059"/>
                </a:lnTo>
                <a:cubicBezTo>
                  <a:pt x="1083" y="99480"/>
                  <a:pt x="24876" y="48641"/>
                  <a:pt x="62770" y="21010"/>
                </a:cubicBezTo>
                <a:lnTo>
                  <a:pt x="124793" y="158872"/>
                </a:lnTo>
                <a:close/>
              </a:path>
              <a:path w="249585" h="317744" fill="none">
                <a:moveTo>
                  <a:pt x="36" y="155060"/>
                </a:moveTo>
                <a:lnTo>
                  <a:pt x="35" y="155059"/>
                </a:lnTo>
                <a:cubicBezTo>
                  <a:pt x="1083" y="99480"/>
                  <a:pt x="24876" y="48641"/>
                  <a:pt x="62770" y="2101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9" name="Arc 338"/>
          <p:cNvSpPr>
            <a:spLocks/>
          </p:cNvSpPr>
          <p:nvPr/>
        </p:nvSpPr>
        <p:spPr bwMode="auto">
          <a:xfrm rot="19800000" flipH="1">
            <a:off x="3890963" y="1773238"/>
            <a:ext cx="201612" cy="247650"/>
          </a:xfrm>
          <a:custGeom>
            <a:avLst/>
            <a:gdLst>
              <a:gd name="T0" fmla="*/ 70843 w 249585"/>
              <a:gd name="T1" fmla="*/ 302131 h 317744"/>
              <a:gd name="T2" fmla="*/ 124793 w 249585"/>
              <a:gd name="T3" fmla="*/ 158872 h 317744"/>
              <a:gd name="T4" fmla="*/ 17541 w 249585"/>
              <a:gd name="T5" fmla="*/ 240094 h 317744"/>
              <a:gd name="T6" fmla="*/ 0 60000 65536"/>
              <a:gd name="T7" fmla="*/ 5898240 60000 65536"/>
              <a:gd name="T8" fmla="*/ 17694720 60000 65536"/>
              <a:gd name="T9" fmla="*/ 17541 w 249585"/>
              <a:gd name="T10" fmla="*/ 240094 h 317744"/>
              <a:gd name="T11" fmla="*/ 70843 w 249585"/>
              <a:gd name="T12" fmla="*/ 302131 h 317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585" h="317744" stroke="0">
                <a:moveTo>
                  <a:pt x="70843" y="302131"/>
                </a:moveTo>
                <a:lnTo>
                  <a:pt x="70842" y="302131"/>
                </a:lnTo>
                <a:cubicBezTo>
                  <a:pt x="48661" y="288592"/>
                  <a:pt x="30116" y="267009"/>
                  <a:pt x="17540" y="240094"/>
                </a:cubicBezTo>
                <a:lnTo>
                  <a:pt x="124793" y="158872"/>
                </a:lnTo>
                <a:close/>
              </a:path>
              <a:path w="249585" h="317744" fill="none">
                <a:moveTo>
                  <a:pt x="70843" y="302131"/>
                </a:moveTo>
                <a:lnTo>
                  <a:pt x="70842" y="302131"/>
                </a:lnTo>
                <a:cubicBezTo>
                  <a:pt x="48661" y="288592"/>
                  <a:pt x="30116" y="267009"/>
                  <a:pt x="17540" y="24009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flipV="1">
            <a:off x="4075113" y="1571625"/>
            <a:ext cx="201612" cy="136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rot="10800000" flipV="1">
            <a:off x="4549775" y="2500313"/>
            <a:ext cx="250825" cy="1333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0" name="Arc 119"/>
          <p:cNvSpPr>
            <a:spLocks/>
          </p:cNvSpPr>
          <p:nvPr/>
        </p:nvSpPr>
        <p:spPr bwMode="auto">
          <a:xfrm>
            <a:off x="1354138" y="5154613"/>
            <a:ext cx="836612" cy="941387"/>
          </a:xfrm>
          <a:custGeom>
            <a:avLst/>
            <a:gdLst>
              <a:gd name="T0" fmla="*/ 520701 w 1041400"/>
              <a:gd name="T1" fmla="*/ 0 h 1206500"/>
              <a:gd name="T2" fmla="*/ 520700 w 1041400"/>
              <a:gd name="T3" fmla="*/ 603250 h 1206500"/>
              <a:gd name="T4" fmla="*/ 1040113 w 1041400"/>
              <a:gd name="T5" fmla="*/ 560854 h 1206500"/>
              <a:gd name="T6" fmla="*/ 11796480 60000 65536"/>
              <a:gd name="T7" fmla="*/ 17694720 60000 65536"/>
              <a:gd name="T8" fmla="*/ 5898240 60000 65536"/>
              <a:gd name="T9" fmla="*/ 520701 w 1041400"/>
              <a:gd name="T10" fmla="*/ 0 h 1206500"/>
              <a:gd name="T11" fmla="*/ 1040113 w 1041400"/>
              <a:gd name="T12" fmla="*/ 560854 h 1206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1400" h="1206500" stroke="0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  <a:lnTo>
                  <a:pt x="520700" y="603250"/>
                </a:lnTo>
                <a:close/>
              </a:path>
              <a:path w="1041400" h="1206500" fill="none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1" name="Arc 120"/>
          <p:cNvSpPr>
            <a:spLocks/>
          </p:cNvSpPr>
          <p:nvPr/>
        </p:nvSpPr>
        <p:spPr bwMode="auto">
          <a:xfrm flipH="1">
            <a:off x="2497138" y="5149850"/>
            <a:ext cx="838200" cy="941388"/>
          </a:xfrm>
          <a:custGeom>
            <a:avLst/>
            <a:gdLst>
              <a:gd name="T0" fmla="*/ 520701 w 1041400"/>
              <a:gd name="T1" fmla="*/ 0 h 1206500"/>
              <a:gd name="T2" fmla="*/ 520700 w 1041400"/>
              <a:gd name="T3" fmla="*/ 603250 h 1206500"/>
              <a:gd name="T4" fmla="*/ 1040113 w 1041400"/>
              <a:gd name="T5" fmla="*/ 560854 h 1206500"/>
              <a:gd name="T6" fmla="*/ 11796480 60000 65536"/>
              <a:gd name="T7" fmla="*/ 17694720 60000 65536"/>
              <a:gd name="T8" fmla="*/ 5898240 60000 65536"/>
              <a:gd name="T9" fmla="*/ 520701 w 1041400"/>
              <a:gd name="T10" fmla="*/ 0 h 1206500"/>
              <a:gd name="T11" fmla="*/ 1040113 w 1041400"/>
              <a:gd name="T12" fmla="*/ 560854 h 1206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1400" h="1206500" stroke="0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  <a:lnTo>
                  <a:pt x="520700" y="603250"/>
                </a:lnTo>
                <a:close/>
              </a:path>
              <a:path w="1041400" h="1206500" fill="none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9492" name="Group 139"/>
          <p:cNvGrpSpPr>
            <a:grpSpLocks/>
          </p:cNvGrpSpPr>
          <p:nvPr/>
        </p:nvGrpSpPr>
        <p:grpSpPr bwMode="auto">
          <a:xfrm>
            <a:off x="990600" y="2286000"/>
            <a:ext cx="3216275" cy="871538"/>
            <a:chOff x="481" y="1166"/>
            <a:chExt cx="2026" cy="549"/>
          </a:xfrm>
        </p:grpSpPr>
        <p:grpSp>
          <p:nvGrpSpPr>
            <p:cNvPr id="19497" name="Group 110"/>
            <p:cNvGrpSpPr>
              <a:grpSpLocks/>
            </p:cNvGrpSpPr>
            <p:nvPr/>
          </p:nvGrpSpPr>
          <p:grpSpPr bwMode="auto">
            <a:xfrm>
              <a:off x="905" y="1203"/>
              <a:ext cx="979" cy="502"/>
              <a:chOff x="3427" y="864"/>
              <a:chExt cx="1217" cy="643"/>
            </a:xfrm>
          </p:grpSpPr>
          <p:grpSp>
            <p:nvGrpSpPr>
              <p:cNvPr id="19501" name="Group 111"/>
              <p:cNvGrpSpPr>
                <a:grpSpLocks noChangeAspect="1"/>
              </p:cNvGrpSpPr>
              <p:nvPr/>
            </p:nvGrpSpPr>
            <p:grpSpPr bwMode="auto">
              <a:xfrm>
                <a:off x="4345" y="1163"/>
                <a:ext cx="299" cy="275"/>
                <a:chOff x="3264" y="2064"/>
                <a:chExt cx="624" cy="576"/>
              </a:xfrm>
            </p:grpSpPr>
            <p:sp>
              <p:nvSpPr>
                <p:cNvPr id="19512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2064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3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40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4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112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5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504" y="2400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6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0" y="240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7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304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8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160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19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3552" y="2064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20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2256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  <p:sp>
              <p:nvSpPr>
                <p:cNvPr id="19521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2208"/>
                  <a:ext cx="240" cy="240"/>
                </a:xfrm>
                <a:prstGeom prst="ellipse">
                  <a:avLst/>
                </a:prstGeom>
                <a:solidFill>
                  <a:srgbClr val="B6063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800">
                    <a:latin typeface="Tahoma" charset="0"/>
                  </a:endParaRPr>
                </a:p>
              </p:txBody>
            </p:sp>
          </p:grpSp>
          <p:sp>
            <p:nvSpPr>
              <p:cNvPr id="19502" name="AutoShape 122"/>
              <p:cNvSpPr>
                <a:spLocks noChangeAspect="1"/>
              </p:cNvSpPr>
              <p:nvPr/>
            </p:nvSpPr>
            <p:spPr bwMode="auto">
              <a:xfrm>
                <a:off x="4299" y="864"/>
                <a:ext cx="23" cy="643"/>
              </a:xfrm>
              <a:prstGeom prst="leftBrace">
                <a:avLst>
                  <a:gd name="adj1" fmla="val 232971"/>
                  <a:gd name="adj2" fmla="val 50000"/>
                </a:avLst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3" name="Line 123"/>
              <p:cNvSpPr>
                <a:spLocks noChangeAspect="1" noChangeShapeType="1"/>
              </p:cNvSpPr>
              <p:nvPr/>
            </p:nvSpPr>
            <p:spPr bwMode="auto">
              <a:xfrm>
                <a:off x="3588" y="1186"/>
                <a:ext cx="25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4" name="Line 124"/>
              <p:cNvSpPr>
                <a:spLocks noChangeAspect="1" noChangeShapeType="1"/>
              </p:cNvSpPr>
              <p:nvPr/>
            </p:nvSpPr>
            <p:spPr bwMode="auto">
              <a:xfrm flipH="1">
                <a:off x="4001" y="1186"/>
                <a:ext cx="25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505" name="Group 125"/>
              <p:cNvGrpSpPr>
                <a:grpSpLocks noChangeAspect="1"/>
              </p:cNvGrpSpPr>
              <p:nvPr/>
            </p:nvGrpSpPr>
            <p:grpSpPr bwMode="auto">
              <a:xfrm>
                <a:off x="3427" y="1140"/>
                <a:ext cx="115" cy="91"/>
                <a:chOff x="1392" y="1824"/>
                <a:chExt cx="240" cy="192"/>
              </a:xfrm>
            </p:grpSpPr>
            <p:sp>
              <p:nvSpPr>
                <p:cNvPr id="19510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1824"/>
                  <a:ext cx="192" cy="192"/>
                </a:xfrm>
                <a:prstGeom prst="ellipse">
                  <a:avLst/>
                </a:prstGeom>
                <a:solidFill>
                  <a:srgbClr val="84AC8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000" b="1">
                      <a:latin typeface="Tahoma" charset="0"/>
                    </a:rPr>
                    <a:t>e</a:t>
                  </a:r>
                  <a:r>
                    <a:rPr lang="en-US" sz="1000" b="1" baseline="30000">
                      <a:latin typeface="Tahoma" charset="0"/>
                    </a:rPr>
                    <a:t>-</a:t>
                  </a:r>
                </a:p>
              </p:txBody>
            </p:sp>
            <p:sp>
              <p:nvSpPr>
                <p:cNvPr id="19511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92" y="182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7360F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506" name="Group 128"/>
              <p:cNvGrpSpPr>
                <a:grpSpLocks noChangeAspect="1"/>
              </p:cNvGrpSpPr>
              <p:nvPr/>
            </p:nvGrpSpPr>
            <p:grpSpPr bwMode="auto">
              <a:xfrm>
                <a:off x="4414" y="956"/>
                <a:ext cx="138" cy="115"/>
                <a:chOff x="3696" y="1392"/>
                <a:chExt cx="288" cy="240"/>
              </a:xfrm>
            </p:grpSpPr>
            <p:sp>
              <p:nvSpPr>
                <p:cNvPr id="19508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696" y="1392"/>
                  <a:ext cx="240" cy="240"/>
                </a:xfrm>
                <a:prstGeom prst="ellipse">
                  <a:avLst/>
                </a:prstGeom>
                <a:solidFill>
                  <a:srgbClr val="2C07B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000" b="1">
                      <a:latin typeface="Tahoma" charset="0"/>
                    </a:rPr>
                    <a:t>p</a:t>
                  </a:r>
                </a:p>
              </p:txBody>
            </p:sp>
            <p:sp>
              <p:nvSpPr>
                <p:cNvPr id="19509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4" y="139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7360F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507" name="AutoShape 131"/>
              <p:cNvSpPr>
                <a:spLocks noChangeAspect="1" noChangeArrowheads="1"/>
              </p:cNvSpPr>
              <p:nvPr/>
            </p:nvSpPr>
            <p:spPr bwMode="auto">
              <a:xfrm>
                <a:off x="3840" y="1094"/>
                <a:ext cx="161" cy="183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98" name="Text Box 132"/>
            <p:cNvSpPr txBox="1">
              <a:spLocks noChangeArrowheads="1"/>
            </p:cNvSpPr>
            <p:nvPr/>
          </p:nvSpPr>
          <p:spPr bwMode="auto">
            <a:xfrm>
              <a:off x="481" y="1353"/>
              <a:ext cx="4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3300"/>
                  </a:solidFill>
                </a:rPr>
                <a:t>4 GeV</a:t>
              </a:r>
            </a:p>
            <a:p>
              <a:r>
                <a:rPr lang="en-US" sz="1200" b="1">
                  <a:solidFill>
                    <a:srgbClr val="FF3300"/>
                  </a:solidFill>
                </a:rPr>
                <a:t>electrons</a:t>
              </a:r>
            </a:p>
          </p:txBody>
        </p:sp>
        <p:sp>
          <p:nvSpPr>
            <p:cNvPr id="19499" name="Text Box 133"/>
            <p:cNvSpPr txBox="1">
              <a:spLocks noChangeArrowheads="1"/>
            </p:cNvSpPr>
            <p:nvPr/>
          </p:nvSpPr>
          <p:spPr bwMode="auto">
            <a:xfrm>
              <a:off x="1908" y="1166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80-250 GeV</a:t>
              </a:r>
            </a:p>
            <a:p>
              <a:r>
                <a:rPr lang="en-US" sz="1200" b="1"/>
                <a:t>protons</a:t>
              </a:r>
            </a:p>
          </p:txBody>
        </p:sp>
        <p:sp>
          <p:nvSpPr>
            <p:cNvPr id="19500" name="Text Box 134"/>
            <p:cNvSpPr txBox="1">
              <a:spLocks noChangeArrowheads="1"/>
            </p:cNvSpPr>
            <p:nvPr/>
          </p:nvSpPr>
          <p:spPr bwMode="auto">
            <a:xfrm>
              <a:off x="1908" y="142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100 GeV/u</a:t>
              </a:r>
            </a:p>
            <a:p>
              <a:r>
                <a:rPr lang="en-US" sz="1200" b="1"/>
                <a:t>Au ions</a:t>
              </a:r>
            </a:p>
          </p:txBody>
        </p:sp>
      </p:grpSp>
      <p:sp>
        <p:nvSpPr>
          <p:cNvPr id="19493" name="Rectangle 135"/>
          <p:cNvSpPr>
            <a:spLocks noChangeArrowheads="1"/>
          </p:cNvSpPr>
          <p:nvPr/>
        </p:nvSpPr>
        <p:spPr bwMode="auto">
          <a:xfrm>
            <a:off x="609600" y="1524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3333CC"/>
                </a:solidFill>
              </a:rPr>
              <a:t>RHIC and MeRHIC</a:t>
            </a:r>
          </a:p>
        </p:txBody>
      </p:sp>
      <p:sp>
        <p:nvSpPr>
          <p:cNvPr id="19494" name="Text Box 138"/>
          <p:cNvSpPr txBox="1">
            <a:spLocks noChangeArrowheads="1"/>
          </p:cNvSpPr>
          <p:nvPr/>
        </p:nvSpPr>
        <p:spPr bwMode="auto">
          <a:xfrm>
            <a:off x="4876800" y="990600"/>
            <a:ext cx="42672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000" dirty="0"/>
          </a:p>
          <a:p>
            <a:pPr lvl="1" indent="-285750" eaLnBrk="0" hangingPunct="0">
              <a:buFont typeface="Wingdings" charset="2"/>
              <a:buChar char="Ø"/>
            </a:pPr>
            <a:r>
              <a:rPr lang="en-US" sz="1600" dirty="0" err="1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MeRHIC</a:t>
            </a: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 – Medium energy </a:t>
            </a:r>
            <a:r>
              <a:rPr lang="en-US" sz="1600" dirty="0" err="1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eRHIC</a:t>
            </a: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 .</a:t>
            </a:r>
          </a:p>
          <a:p>
            <a:pPr lvl="1" indent="-285750" eaLnBrk="0" hangingPunct="0"/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     </a:t>
            </a:r>
            <a:r>
              <a:rPr lang="en-US" sz="1600" b="1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First stage of the electron-ion collider at BNL.</a:t>
            </a:r>
          </a:p>
          <a:p>
            <a:pPr lvl="1" indent="-285750" eaLnBrk="0" hangingPunct="0">
              <a:buFont typeface="Wingdings" charset="2"/>
              <a:buChar char="Ø"/>
            </a:pPr>
            <a:endParaRPr lang="en-US" sz="1600" dirty="0">
              <a:solidFill>
                <a:srgbClr val="0000CC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lvl="1" indent="-285750" eaLnBrk="0" hangingPunct="0">
              <a:buFont typeface="Wingdings" charset="2"/>
              <a:buChar char="Ø"/>
            </a:pP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Electron acceleration is based on energy-recovery </a:t>
            </a:r>
            <a:r>
              <a:rPr lang="en-US" sz="1600" dirty="0" err="1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linacs</a:t>
            </a: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.</a:t>
            </a:r>
            <a:b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endParaRPr lang="en-US" sz="1600" dirty="0">
              <a:solidFill>
                <a:srgbClr val="0000CC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lvl="1" indent="-285750" eaLnBrk="0" hangingPunct="0">
              <a:buFont typeface="Wingdings" charset="2"/>
              <a:buChar char="Ø"/>
            </a:pP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Electrons collide with protons and ions from RHIC Blue ring. Only minimal modifications of existing RHIC rings at IR region.</a:t>
            </a:r>
          </a:p>
          <a:p>
            <a:pPr lvl="1" indent="-285750" eaLnBrk="0" hangingPunct="0">
              <a:buFont typeface="Wingdings" charset="2"/>
              <a:buChar char="Ø"/>
            </a:pPr>
            <a:endParaRPr lang="en-US" sz="1600" dirty="0">
              <a:solidFill>
                <a:srgbClr val="0000CC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lvl="1" indent="-285750" eaLnBrk="0" hangingPunct="0">
              <a:buFont typeface="Wingdings" charset="2"/>
              <a:buChar char="Ø"/>
            </a:pP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 Polarized electron and proton beams. Longitudinal polarization orientation at the collision point for both beams.</a:t>
            </a:r>
          </a:p>
          <a:p>
            <a:pPr lvl="1" indent="-285750" eaLnBrk="0" hangingPunct="0">
              <a:buFont typeface="Wingdings" charset="2"/>
              <a:buChar char="Ø"/>
            </a:pPr>
            <a:endParaRPr lang="en-US" sz="1600" dirty="0">
              <a:solidFill>
                <a:srgbClr val="0000CC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lvl="1" indent="-285750" eaLnBrk="0" hangingPunct="0">
              <a:buFont typeface="Wingdings" charset="2"/>
              <a:buChar char="Ø"/>
            </a:pP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Parallel operation with the </a:t>
            </a:r>
            <a:r>
              <a:rPr lang="en-US" sz="1600" dirty="0" err="1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p-p</a:t>
            </a:r>
            <a:r>
              <a:rPr lang="en-US" sz="1600" dirty="0">
                <a:solidFill>
                  <a:srgbClr val="0000CC"/>
                </a:solidFill>
                <a:latin typeface="Arial Unicode MS" charset="0"/>
                <a:ea typeface="Arial Unicode MS" charset="0"/>
                <a:cs typeface="Arial Unicode MS" charset="0"/>
              </a:rPr>
              <a:t> (or ion-ion) collisions at PHENIX and STAR detectors.</a:t>
            </a:r>
          </a:p>
          <a:p>
            <a:pPr lvl="1" indent="-285750" eaLnBrk="0" hangingPunct="0">
              <a:buFont typeface="Wingdings" charset="2"/>
              <a:buChar char="Ø"/>
            </a:pPr>
            <a:endParaRPr lang="en-US" sz="1600" dirty="0">
              <a:solidFill>
                <a:srgbClr val="0000CC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9495" name="Freeform 141"/>
          <p:cNvSpPr>
            <a:spLocks/>
          </p:cNvSpPr>
          <p:nvPr/>
        </p:nvSpPr>
        <p:spPr bwMode="auto">
          <a:xfrm>
            <a:off x="2362200" y="2133600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2147483647 h 288"/>
              <a:gd name="T4" fmla="*/ 2147483647 w 1008"/>
              <a:gd name="T5" fmla="*/ 0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lnTo>
                  <a:pt x="180" y="36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Text Box 143"/>
          <p:cNvSpPr txBox="1">
            <a:spLocks noChangeArrowheads="1"/>
          </p:cNvSpPr>
          <p:nvPr/>
        </p:nvSpPr>
        <p:spPr bwMode="auto">
          <a:xfrm>
            <a:off x="1219200" y="3276600"/>
            <a:ext cx="235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CC"/>
                </a:solidFill>
              </a:rPr>
              <a:t>Up to 63 GeV center mass energy</a:t>
            </a:r>
          </a:p>
        </p:txBody>
      </p:sp>
    </p:spTree>
  </p:cSld>
  <p:clrMapOvr>
    <a:masterClrMapping/>
  </p:clrMapOvr>
  <p:transition advTm="306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8"/>
          <p:cNvSpPr txBox="1">
            <a:spLocks noChangeArrowheads="1"/>
          </p:cNvSpPr>
          <p:nvPr/>
        </p:nvSpPr>
        <p:spPr bwMode="auto">
          <a:xfrm>
            <a:off x="2743200" y="381000"/>
            <a:ext cx="3738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MeRHIC at IR2 region</a:t>
            </a:r>
          </a:p>
        </p:txBody>
      </p:sp>
      <p:sp>
        <p:nvSpPr>
          <p:cNvPr id="20483" name="Rectangle 76"/>
          <p:cNvSpPr>
            <a:spLocks noChangeArrowheads="1"/>
          </p:cNvSpPr>
          <p:nvPr/>
        </p:nvSpPr>
        <p:spPr bwMode="auto">
          <a:xfrm>
            <a:off x="6242050" y="4095750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kumimoji="1" lang="en-US" sz="1800">
                <a:solidFill>
                  <a:srgbClr val="000090"/>
                </a:solidFill>
                <a:latin typeface="Calibri" charset="0"/>
              </a:rPr>
              <a:t>(April 09)</a:t>
            </a:r>
          </a:p>
        </p:txBody>
      </p:sp>
      <p:pic>
        <p:nvPicPr>
          <p:cNvPr id="20484" name="Picture 79" descr="MeRHIC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9"/>
          <p:cNvSpPr txBox="1">
            <a:spLocks noChangeArrowheads="1"/>
          </p:cNvSpPr>
          <p:nvPr/>
        </p:nvSpPr>
        <p:spPr bwMode="auto">
          <a:xfrm>
            <a:off x="4492625" y="1687513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>
                <a:solidFill>
                  <a:srgbClr val="800080"/>
                </a:solidFill>
                <a:latin typeface="Calibri" charset="0"/>
              </a:rPr>
              <a:t>Linac 1</a:t>
            </a:r>
          </a:p>
        </p:txBody>
      </p:sp>
      <p:sp>
        <p:nvSpPr>
          <p:cNvPr id="20486" name="TextBox 72"/>
          <p:cNvSpPr txBox="1">
            <a:spLocks noChangeArrowheads="1"/>
          </p:cNvSpPr>
          <p:nvPr/>
        </p:nvSpPr>
        <p:spPr bwMode="auto">
          <a:xfrm>
            <a:off x="4492625" y="3048000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>
                <a:solidFill>
                  <a:srgbClr val="800080"/>
                </a:solidFill>
                <a:latin typeface="Calibri" charset="0"/>
              </a:rPr>
              <a:t>Linac 2</a:t>
            </a:r>
          </a:p>
        </p:txBody>
      </p:sp>
      <p:sp>
        <p:nvSpPr>
          <p:cNvPr id="96" name="Arc 83"/>
          <p:cNvSpPr>
            <a:spLocks/>
          </p:cNvSpPr>
          <p:nvPr/>
        </p:nvSpPr>
        <p:spPr bwMode="auto">
          <a:xfrm>
            <a:off x="7023100" y="2293938"/>
            <a:ext cx="1225550" cy="1223962"/>
          </a:xfrm>
          <a:custGeom>
            <a:avLst/>
            <a:gdLst>
              <a:gd name="T0" fmla="*/ 612649 w 1225296"/>
              <a:gd name="T1" fmla="*/ 0 h 1224119"/>
              <a:gd name="T2" fmla="*/ 612648 w 1225296"/>
              <a:gd name="T3" fmla="*/ 612060 h 1224119"/>
              <a:gd name="T4" fmla="*/ 682858 w 1225296"/>
              <a:gd name="T5" fmla="*/ 1220087 h 1224119"/>
              <a:gd name="T6" fmla="*/ 11796480 60000 65536"/>
              <a:gd name="T7" fmla="*/ 11796480 60000 65536"/>
              <a:gd name="T8" fmla="*/ 11796480 60000 65536"/>
              <a:gd name="T9" fmla="*/ 612649 w 1225296"/>
              <a:gd name="T10" fmla="*/ 0 h 1224119"/>
              <a:gd name="T11" fmla="*/ 1225296 w 1225296"/>
              <a:gd name="T12" fmla="*/ 1220087 h 1224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296" h="1224119" stroke="0">
                <a:moveTo>
                  <a:pt x="612649" y="0"/>
                </a:moveTo>
                <a:lnTo>
                  <a:pt x="612648" y="0"/>
                </a:lnTo>
                <a:cubicBezTo>
                  <a:pt x="951004" y="0"/>
                  <a:pt x="1225296" y="274028"/>
                  <a:pt x="1225296" y="612060"/>
                </a:cubicBezTo>
                <a:cubicBezTo>
                  <a:pt x="1225296" y="922954"/>
                  <a:pt x="991999" y="1184459"/>
                  <a:pt x="682855" y="1220087"/>
                </a:cubicBezTo>
                <a:lnTo>
                  <a:pt x="612648" y="612060"/>
                </a:lnTo>
                <a:close/>
              </a:path>
              <a:path w="1225296" h="1224119" fill="none">
                <a:moveTo>
                  <a:pt x="612649" y="0"/>
                </a:moveTo>
                <a:lnTo>
                  <a:pt x="612648" y="0"/>
                </a:lnTo>
                <a:cubicBezTo>
                  <a:pt x="951004" y="0"/>
                  <a:pt x="1225296" y="274028"/>
                  <a:pt x="1225296" y="612060"/>
                </a:cubicBezTo>
                <a:cubicBezTo>
                  <a:pt x="1225296" y="922954"/>
                  <a:pt x="991999" y="1184459"/>
                  <a:pt x="682855" y="1220087"/>
                </a:cubicBezTo>
              </a:path>
            </a:pathLst>
          </a:custGeom>
          <a:noFill/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7" name="Arc 106"/>
          <p:cNvSpPr>
            <a:spLocks/>
          </p:cNvSpPr>
          <p:nvPr/>
        </p:nvSpPr>
        <p:spPr bwMode="auto">
          <a:xfrm flipH="1">
            <a:off x="234950" y="2247900"/>
            <a:ext cx="1225550" cy="1223963"/>
          </a:xfrm>
          <a:custGeom>
            <a:avLst/>
            <a:gdLst>
              <a:gd name="T0" fmla="*/ 612649 w 1225296"/>
              <a:gd name="T1" fmla="*/ 0 h 1224119"/>
              <a:gd name="T2" fmla="*/ 612648 w 1225296"/>
              <a:gd name="T3" fmla="*/ 612060 h 1224119"/>
              <a:gd name="T4" fmla="*/ 682858 w 1225296"/>
              <a:gd name="T5" fmla="*/ 1220087 h 1224119"/>
              <a:gd name="T6" fmla="*/ 11796480 60000 65536"/>
              <a:gd name="T7" fmla="*/ 11796480 60000 65536"/>
              <a:gd name="T8" fmla="*/ 11796480 60000 65536"/>
              <a:gd name="T9" fmla="*/ 612649 w 1225296"/>
              <a:gd name="T10" fmla="*/ 0 h 1224119"/>
              <a:gd name="T11" fmla="*/ 1225296 w 1225296"/>
              <a:gd name="T12" fmla="*/ 1220087 h 1224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296" h="1224119" stroke="0">
                <a:moveTo>
                  <a:pt x="612649" y="0"/>
                </a:moveTo>
                <a:lnTo>
                  <a:pt x="612648" y="0"/>
                </a:lnTo>
                <a:cubicBezTo>
                  <a:pt x="951004" y="0"/>
                  <a:pt x="1225296" y="274028"/>
                  <a:pt x="1225296" y="612060"/>
                </a:cubicBezTo>
                <a:cubicBezTo>
                  <a:pt x="1225296" y="922954"/>
                  <a:pt x="991999" y="1184459"/>
                  <a:pt x="682855" y="1220087"/>
                </a:cubicBezTo>
                <a:lnTo>
                  <a:pt x="612648" y="612060"/>
                </a:lnTo>
                <a:close/>
              </a:path>
              <a:path w="1225296" h="1224119" fill="none">
                <a:moveTo>
                  <a:pt x="612649" y="0"/>
                </a:moveTo>
                <a:lnTo>
                  <a:pt x="612648" y="0"/>
                </a:lnTo>
                <a:cubicBezTo>
                  <a:pt x="951004" y="0"/>
                  <a:pt x="1225296" y="274028"/>
                  <a:pt x="1225296" y="612060"/>
                </a:cubicBezTo>
                <a:cubicBezTo>
                  <a:pt x="1225296" y="922954"/>
                  <a:pt x="991999" y="1184459"/>
                  <a:pt x="682855" y="1220087"/>
                </a:cubicBezTo>
              </a:path>
            </a:pathLst>
          </a:custGeom>
          <a:noFill/>
          <a:ln w="762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8" name="Rectangle 97"/>
          <p:cNvSpPr>
            <a:spLocks noChangeAspect="1"/>
          </p:cNvSpPr>
          <p:nvPr/>
        </p:nvSpPr>
        <p:spPr bwMode="auto">
          <a:xfrm>
            <a:off x="2344738" y="2057400"/>
            <a:ext cx="258762" cy="7302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9" name="Curved Connector 98"/>
          <p:cNvCxnSpPr>
            <a:cxnSpLocks noChangeShapeType="1"/>
            <a:stCxn id="98" idx="3"/>
          </p:cNvCxnSpPr>
          <p:nvPr/>
        </p:nvCxnSpPr>
        <p:spPr bwMode="auto">
          <a:xfrm>
            <a:off x="2603500" y="2093913"/>
            <a:ext cx="444500" cy="1444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838200" y="2241550"/>
            <a:ext cx="2541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1" name="Curved Connector 100"/>
          <p:cNvCxnSpPr>
            <a:cxnSpLocks noChangeShapeType="1"/>
          </p:cNvCxnSpPr>
          <p:nvPr/>
        </p:nvCxnSpPr>
        <p:spPr bwMode="auto">
          <a:xfrm flipH="1">
            <a:off x="1900238" y="2093913"/>
            <a:ext cx="444500" cy="1444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2" name="Freeform 101"/>
          <p:cNvSpPr>
            <a:spLocks/>
          </p:cNvSpPr>
          <p:nvPr/>
        </p:nvSpPr>
        <p:spPr bwMode="auto">
          <a:xfrm>
            <a:off x="793750" y="3422650"/>
            <a:ext cx="2546350" cy="101600"/>
          </a:xfrm>
          <a:custGeom>
            <a:avLst/>
            <a:gdLst>
              <a:gd name="T0" fmla="*/ 0 w 2546350"/>
              <a:gd name="T1" fmla="*/ 76200 h 101600"/>
              <a:gd name="T2" fmla="*/ 685800 w 2546350"/>
              <a:gd name="T3" fmla="*/ 101600 h 101600"/>
              <a:gd name="T4" fmla="*/ 914400 w 2546350"/>
              <a:gd name="T5" fmla="*/ 6350 h 101600"/>
              <a:gd name="T6" fmla="*/ 1644650 w 2546350"/>
              <a:gd name="T7" fmla="*/ 0 h 101600"/>
              <a:gd name="T8" fmla="*/ 1949450 w 2546350"/>
              <a:gd name="T9" fmla="*/ 101600 h 101600"/>
              <a:gd name="T10" fmla="*/ 2546350 w 2546350"/>
              <a:gd name="T11" fmla="*/ 95250 h 101600"/>
              <a:gd name="T12" fmla="*/ 2546350 w 2546350"/>
              <a:gd name="T13" fmla="*/ 95250 h 10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6350" h="101600">
                <a:moveTo>
                  <a:pt x="0" y="76200"/>
                </a:moveTo>
                <a:lnTo>
                  <a:pt x="685800" y="101600"/>
                </a:lnTo>
                <a:lnTo>
                  <a:pt x="914400" y="6350"/>
                </a:lnTo>
                <a:lnTo>
                  <a:pt x="1644650" y="0"/>
                </a:lnTo>
                <a:lnTo>
                  <a:pt x="1949450" y="101600"/>
                </a:lnTo>
                <a:lnTo>
                  <a:pt x="2546350" y="9525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049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3502025"/>
            <a:ext cx="587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838200" y="3600450"/>
            <a:ext cx="68580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362200" y="3600450"/>
            <a:ext cx="68580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6" name="Curved Connector 105"/>
          <p:cNvCxnSpPr>
            <a:cxnSpLocks noChangeShapeType="1"/>
          </p:cNvCxnSpPr>
          <p:nvPr/>
        </p:nvCxnSpPr>
        <p:spPr bwMode="auto">
          <a:xfrm flipV="1">
            <a:off x="2166938" y="3524250"/>
            <a:ext cx="881062" cy="1412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8" name="Curved Connector 107"/>
          <p:cNvCxnSpPr>
            <a:cxnSpLocks noChangeShapeType="1"/>
          </p:cNvCxnSpPr>
          <p:nvPr/>
        </p:nvCxnSpPr>
        <p:spPr bwMode="auto">
          <a:xfrm rot="10800000">
            <a:off x="838200" y="3502025"/>
            <a:ext cx="936625" cy="1635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9" name="Straight Connector 108"/>
          <p:cNvCxnSpPr>
            <a:cxnSpLocks noChangeShapeType="1"/>
          </p:cNvCxnSpPr>
          <p:nvPr/>
        </p:nvCxnSpPr>
        <p:spPr bwMode="auto">
          <a:xfrm rot="10800000" flipV="1">
            <a:off x="234950" y="3638550"/>
            <a:ext cx="7550150" cy="28575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0" name="Rectangle 109"/>
          <p:cNvSpPr>
            <a:spLocks noChangeArrowheads="1"/>
          </p:cNvSpPr>
          <p:nvPr/>
        </p:nvSpPr>
        <p:spPr bwMode="auto">
          <a:xfrm rot="1806215">
            <a:off x="2141538" y="2011363"/>
            <a:ext cx="160337" cy="444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 rot="19278882">
            <a:off x="2630488" y="2019300"/>
            <a:ext cx="160337" cy="444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02" name="Text Box 30"/>
          <p:cNvSpPr txBox="1">
            <a:spLocks noChangeArrowheads="1"/>
          </p:cNvSpPr>
          <p:nvPr/>
        </p:nvSpPr>
        <p:spPr bwMode="auto">
          <a:xfrm>
            <a:off x="2819400" y="2362200"/>
            <a:ext cx="4638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80"/>
                </a:solidFill>
              </a:rPr>
              <a:t>Main ERLs; 36 cavities x 18 Mev/cav = 0.65 GeV per linac</a:t>
            </a:r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6172200" y="2819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0.75, 2.05, 3.35 GeV</a:t>
            </a:r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3810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Text Box 35"/>
          <p:cNvSpPr txBox="1">
            <a:spLocks noChangeArrowheads="1"/>
          </p:cNvSpPr>
          <p:nvPr/>
        </p:nvSpPr>
        <p:spPr bwMode="auto">
          <a:xfrm>
            <a:off x="2574925" y="2906713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0.1, 1.4, 2.7 GeV</a:t>
            </a:r>
          </a:p>
        </p:txBody>
      </p:sp>
      <p:sp>
        <p:nvSpPr>
          <p:cNvPr id="20506" name="Line 36"/>
          <p:cNvSpPr>
            <a:spLocks noChangeShapeType="1"/>
          </p:cNvSpPr>
          <p:nvPr/>
        </p:nvSpPr>
        <p:spPr bwMode="auto">
          <a:xfrm flipH="1">
            <a:off x="2514600" y="3200400"/>
            <a:ext cx="304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Line 38"/>
          <p:cNvSpPr>
            <a:spLocks noChangeShapeType="1"/>
          </p:cNvSpPr>
          <p:nvPr/>
        </p:nvSpPr>
        <p:spPr bwMode="auto">
          <a:xfrm flipV="1">
            <a:off x="7772400" y="2895600"/>
            <a:ext cx="4572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8" name="Text Box 39"/>
          <p:cNvSpPr txBox="1">
            <a:spLocks noChangeArrowheads="1"/>
          </p:cNvSpPr>
          <p:nvPr/>
        </p:nvSpPr>
        <p:spPr bwMode="auto">
          <a:xfrm>
            <a:off x="1600200" y="1143000"/>
            <a:ext cx="2414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80"/>
                </a:solidFill>
              </a:rPr>
              <a:t>Pre-accelerator 90 MeV ERL</a:t>
            </a:r>
          </a:p>
        </p:txBody>
      </p:sp>
      <p:sp>
        <p:nvSpPr>
          <p:cNvPr id="20509" name="Line 40"/>
          <p:cNvSpPr>
            <a:spLocks noChangeShapeType="1"/>
          </p:cNvSpPr>
          <p:nvPr/>
        </p:nvSpPr>
        <p:spPr bwMode="auto">
          <a:xfrm flipH="1">
            <a:off x="2438400" y="1371600"/>
            <a:ext cx="228600" cy="6858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0" name="Line 41"/>
          <p:cNvSpPr>
            <a:spLocks noChangeShapeType="1"/>
          </p:cNvSpPr>
          <p:nvPr/>
        </p:nvSpPr>
        <p:spPr bwMode="auto">
          <a:xfrm>
            <a:off x="1905000" y="1905000"/>
            <a:ext cx="2286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1" name="Text Box 42"/>
          <p:cNvSpPr txBox="1">
            <a:spLocks noChangeArrowheads="1"/>
          </p:cNvSpPr>
          <p:nvPr/>
        </p:nvSpPr>
        <p:spPr bwMode="auto">
          <a:xfrm>
            <a:off x="1066800" y="16764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Electron gun</a:t>
            </a:r>
          </a:p>
        </p:txBody>
      </p:sp>
      <p:sp>
        <p:nvSpPr>
          <p:cNvPr id="20512" name="Line 43"/>
          <p:cNvSpPr>
            <a:spLocks noChangeShapeType="1"/>
          </p:cNvSpPr>
          <p:nvPr/>
        </p:nvSpPr>
        <p:spPr bwMode="auto">
          <a:xfrm flipH="1">
            <a:off x="2819400" y="2057400"/>
            <a:ext cx="3048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3" name="Text Box 44"/>
          <p:cNvSpPr txBox="1">
            <a:spLocks noChangeArrowheads="1"/>
          </p:cNvSpPr>
          <p:nvPr/>
        </p:nvSpPr>
        <p:spPr bwMode="auto">
          <a:xfrm>
            <a:off x="3048000" y="19050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0.1 GeV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V="1">
            <a:off x="2782888" y="1855788"/>
            <a:ext cx="265112" cy="125412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15" name="Text Box 42"/>
          <p:cNvSpPr txBox="1">
            <a:spLocks noChangeArrowheads="1"/>
          </p:cNvSpPr>
          <p:nvPr/>
        </p:nvSpPr>
        <p:spPr bwMode="auto">
          <a:xfrm>
            <a:off x="2971800" y="16764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Beam dump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543800" y="2209800"/>
            <a:ext cx="76200" cy="7620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543800" y="3505200"/>
            <a:ext cx="76200" cy="7620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209800" y="2209800"/>
            <a:ext cx="76200" cy="7620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1828800" y="2286000"/>
            <a:ext cx="381000" cy="1524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 flipV="1">
            <a:off x="7620000" y="2133600"/>
            <a:ext cx="609600" cy="762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7239000" y="2514600"/>
            <a:ext cx="1371600" cy="609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7924800" y="1752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90"/>
                </a:solidFill>
              </a:rPr>
              <a:t>2</a:t>
            </a:r>
            <a:r>
              <a:rPr lang="en-US" sz="1200" baseline="30000">
                <a:solidFill>
                  <a:srgbClr val="000090"/>
                </a:solidFill>
              </a:rPr>
              <a:t>nd</a:t>
            </a:r>
            <a:r>
              <a:rPr lang="en-US" sz="1200">
                <a:solidFill>
                  <a:srgbClr val="000090"/>
                </a:solidFill>
              </a:rPr>
              <a:t> harmonic</a:t>
            </a:r>
          </a:p>
          <a:p>
            <a:r>
              <a:rPr lang="en-US" sz="1200">
                <a:solidFill>
                  <a:srgbClr val="000090"/>
                </a:solidFill>
              </a:rPr>
              <a:t>cavities</a:t>
            </a:r>
          </a:p>
        </p:txBody>
      </p:sp>
      <p:sp>
        <p:nvSpPr>
          <p:cNvPr id="20523" name="Text Box 42"/>
          <p:cNvSpPr txBox="1">
            <a:spLocks noChangeArrowheads="1"/>
          </p:cNvSpPr>
          <p:nvPr/>
        </p:nvSpPr>
        <p:spPr bwMode="auto">
          <a:xfrm>
            <a:off x="914400" y="2362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90"/>
                </a:solidFill>
              </a:rPr>
              <a:t>Fundamental cavity on 4 Gev pass</a:t>
            </a:r>
          </a:p>
        </p:txBody>
      </p:sp>
      <p:sp>
        <p:nvSpPr>
          <p:cNvPr id="20524" name="Text Box 39"/>
          <p:cNvSpPr txBox="1">
            <a:spLocks noChangeArrowheads="1"/>
          </p:cNvSpPr>
          <p:nvPr/>
        </p:nvSpPr>
        <p:spPr bwMode="auto">
          <a:xfrm>
            <a:off x="0" y="3962400"/>
            <a:ext cx="9144000" cy="227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IR2 region features: </a:t>
            </a:r>
            <a:r>
              <a:rPr lang="en-US" sz="1600" dirty="0">
                <a:solidFill>
                  <a:schemeClr val="accent6"/>
                </a:solidFill>
              </a:rPr>
              <a:t/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- asymmetric detector hall (appropriate for asymmetric detector for </a:t>
            </a:r>
            <a:r>
              <a:rPr lang="en-US" sz="1600" dirty="0" err="1">
                <a:solidFill>
                  <a:schemeClr val="accent6"/>
                </a:solidFill>
              </a:rPr>
              <a:t>e-p</a:t>
            </a:r>
            <a:r>
              <a:rPr lang="en-US" sz="1600" dirty="0">
                <a:solidFill>
                  <a:schemeClr val="accent6"/>
                </a:solidFill>
              </a:rPr>
              <a:t> collisions) 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- long wide (7.3m) tunnel on one side from the IR (enough space to place energy recovery   </a:t>
            </a:r>
            <a:r>
              <a:rPr lang="en-US" sz="1600" dirty="0" err="1">
                <a:solidFill>
                  <a:schemeClr val="accent6"/>
                </a:solidFill>
              </a:rPr>
              <a:t>linac(s</a:t>
            </a:r>
            <a:r>
              <a:rPr lang="en-US" sz="1600" dirty="0">
                <a:solidFill>
                  <a:schemeClr val="accent6"/>
                </a:solidFill>
              </a:rPr>
              <a:t>))</a:t>
            </a:r>
          </a:p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Main components: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1600" dirty="0">
                <a:solidFill>
                  <a:schemeClr val="accent6"/>
                </a:solidFill>
              </a:rPr>
              <a:t>100 </a:t>
            </a:r>
            <a:r>
              <a:rPr lang="en-US" sz="1600" dirty="0" err="1">
                <a:solidFill>
                  <a:schemeClr val="accent6"/>
                </a:solidFill>
              </a:rPr>
              <a:t>MeV</a:t>
            </a:r>
            <a:r>
              <a:rPr lang="en-US" sz="1600" dirty="0">
                <a:solidFill>
                  <a:schemeClr val="accent6"/>
                </a:solidFill>
              </a:rPr>
              <a:t> injector on the basis of polarized electron gun (50 </a:t>
            </a:r>
            <a:r>
              <a:rPr lang="en-US" sz="1600" dirty="0" err="1">
                <a:solidFill>
                  <a:schemeClr val="accent6"/>
                </a:solidFill>
              </a:rPr>
              <a:t>mA</a:t>
            </a:r>
            <a:r>
              <a:rPr lang="en-US" sz="1600" dirty="0">
                <a:solidFill>
                  <a:schemeClr val="accent6"/>
                </a:solidFill>
              </a:rPr>
              <a:t>) and pre-accelerator ERL.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-Two main </a:t>
            </a:r>
            <a:r>
              <a:rPr lang="en-US" sz="1600" dirty="0" err="1">
                <a:solidFill>
                  <a:schemeClr val="accent6"/>
                </a:solidFill>
              </a:rPr>
              <a:t>ERLs</a:t>
            </a:r>
            <a:r>
              <a:rPr lang="en-US" sz="1600" dirty="0">
                <a:solidFill>
                  <a:schemeClr val="accent6"/>
                </a:solidFill>
              </a:rPr>
              <a:t> (one of them in the RHIC tunnel) with maximum 0.65 </a:t>
            </a:r>
            <a:r>
              <a:rPr lang="en-US" sz="1600" dirty="0" err="1">
                <a:solidFill>
                  <a:schemeClr val="accent6"/>
                </a:solidFill>
              </a:rPr>
              <a:t>GeV</a:t>
            </a:r>
            <a:r>
              <a:rPr lang="en-US" sz="1600" dirty="0">
                <a:solidFill>
                  <a:schemeClr val="accent6"/>
                </a:solidFill>
              </a:rPr>
              <a:t> energy gain per </a:t>
            </a:r>
            <a:r>
              <a:rPr lang="en-US" sz="1600" dirty="0" err="1">
                <a:solidFill>
                  <a:schemeClr val="accent6"/>
                </a:solidFill>
              </a:rPr>
              <a:t>linac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-Recirculation passes: warm magnets, acceptable synchrotron radiation power.</a:t>
            </a:r>
            <a:r>
              <a:rPr lang="en-US" sz="1400" dirty="0">
                <a:solidFill>
                  <a:schemeClr val="accent6"/>
                </a:solidFill>
              </a:rPr>
              <a:t/>
            </a:r>
            <a:br>
              <a:rPr lang="en-US" sz="1400" dirty="0">
                <a:solidFill>
                  <a:schemeClr val="accent6"/>
                </a:solidFill>
              </a:rPr>
            </a:b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0525" name="Text Box 34"/>
          <p:cNvSpPr txBox="1">
            <a:spLocks noChangeArrowheads="1"/>
          </p:cNvSpPr>
          <p:nvPr/>
        </p:nvSpPr>
        <p:spPr bwMode="auto">
          <a:xfrm>
            <a:off x="2895600" y="3733800"/>
            <a:ext cx="65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00"/>
                </a:solidFill>
              </a:rPr>
              <a:t>4 GeV</a:t>
            </a:r>
          </a:p>
        </p:txBody>
      </p:sp>
      <p:cxnSp>
        <p:nvCxnSpPr>
          <p:cNvPr id="20526" name="Straight Arrow Connector 144"/>
          <p:cNvCxnSpPr>
            <a:cxnSpLocks noChangeShapeType="1"/>
          </p:cNvCxnSpPr>
          <p:nvPr/>
        </p:nvCxnSpPr>
        <p:spPr bwMode="auto">
          <a:xfrm>
            <a:off x="5638800" y="2133600"/>
            <a:ext cx="457200" cy="15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527" name="TextBox 146"/>
          <p:cNvSpPr txBox="1">
            <a:spLocks noChangeArrowheads="1"/>
          </p:cNvSpPr>
          <p:nvPr/>
        </p:nvSpPr>
        <p:spPr bwMode="auto">
          <a:xfrm>
            <a:off x="5638800" y="16002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 baseline="300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528" name="Straight Arrow Connector 147"/>
          <p:cNvCxnSpPr>
            <a:cxnSpLocks noChangeShapeType="1"/>
          </p:cNvCxnSpPr>
          <p:nvPr/>
        </p:nvCxnSpPr>
        <p:spPr bwMode="auto">
          <a:xfrm rot="10800000">
            <a:off x="5410200" y="3429000"/>
            <a:ext cx="457200" cy="15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529" name="Straight Arrow Connector 149"/>
          <p:cNvCxnSpPr>
            <a:cxnSpLocks noChangeShapeType="1"/>
          </p:cNvCxnSpPr>
          <p:nvPr/>
        </p:nvCxnSpPr>
        <p:spPr bwMode="auto">
          <a:xfrm rot="10800000">
            <a:off x="1828800" y="3352800"/>
            <a:ext cx="457200" cy="15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304800" y="3810000"/>
            <a:ext cx="457200" cy="1588"/>
          </a:xfrm>
          <a:prstGeom prst="straightConnector1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>
            <a:off x="4724400" y="3810000"/>
            <a:ext cx="457200" cy="1588"/>
          </a:xfrm>
          <a:prstGeom prst="straightConnector1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532" name="TextBox 152"/>
          <p:cNvSpPr txBox="1">
            <a:spLocks noChangeArrowheads="1"/>
          </p:cNvSpPr>
          <p:nvPr/>
        </p:nvSpPr>
        <p:spPr bwMode="auto">
          <a:xfrm>
            <a:off x="4800600" y="36576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D2DB9"/>
                </a:solidFill>
              </a:rPr>
              <a:t>p</a:t>
            </a:r>
            <a:endParaRPr lang="en-US" baseline="30000">
              <a:solidFill>
                <a:srgbClr val="2D2DB9"/>
              </a:solidFill>
            </a:endParaRPr>
          </a:p>
        </p:txBody>
      </p:sp>
    </p:spTree>
  </p:cSld>
  <p:clrMapOvr>
    <a:masterClrMapping/>
  </p:clrMapOvr>
  <p:transition advTm="429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Times New Roman" charset="0"/>
              </a:rPr>
              <a:t>Proton and ion beam for MeRHIC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Goal: modifications for proton (ion) beam</a:t>
            </a:r>
            <a:r>
              <a:rPr lang="en-US" sz="2000" smtClean="0">
                <a:solidFill>
                  <a:srgbClr val="0000FF"/>
                </a:solidFill>
              </a:rPr>
              <a:t> have to </a:t>
            </a:r>
            <a:r>
              <a:rPr lang="en-US" sz="2000">
                <a:solidFill>
                  <a:srgbClr val="0000FF"/>
                </a:solidFill>
              </a:rPr>
              <a:t>be </a:t>
            </a:r>
            <a:r>
              <a:rPr lang="en-US" sz="2000" smtClean="0">
                <a:solidFill>
                  <a:srgbClr val="0000FF"/>
                </a:solidFill>
              </a:rPr>
              <a:t>minimal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IR design:</a:t>
            </a:r>
            <a:r>
              <a:rPr lang="en-US" sz="2000" smtClean="0">
                <a:solidFill>
                  <a:srgbClr val="0000FF"/>
                </a:solidFill>
              </a:rPr>
              <a:t> use of existing triplets and D0 magnets, </a:t>
            </a:r>
            <a:r>
              <a:rPr lang="en-US" sz="2000">
                <a:solidFill>
                  <a:srgbClr val="0000FF"/>
                </a:solidFill>
              </a:rPr>
              <a:t>removal of IR2 DX </a:t>
            </a:r>
            <a:r>
              <a:rPr lang="en-US" sz="2000" smtClean="0">
                <a:solidFill>
                  <a:srgbClr val="0000FF"/>
                </a:solidFill>
              </a:rPr>
              <a:t>magnets, addition of warm dipole magnets.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endParaRPr lang="en-US" sz="20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000">
                <a:solidFill>
                  <a:srgbClr val="0000FF"/>
                </a:solidFill>
              </a:rPr>
              <a:t>Addition of two spin rotators in Blue ring</a:t>
            </a:r>
            <a:r>
              <a:rPr lang="en-US" sz="2000" smtClean="0">
                <a:solidFill>
                  <a:srgbClr val="0000FF"/>
                </a:solidFill>
              </a:rPr>
              <a:t>.</a:t>
            </a:r>
            <a:br>
              <a:rPr lang="en-US" sz="2000" smtClean="0">
                <a:solidFill>
                  <a:srgbClr val="0000FF"/>
                </a:solidFill>
              </a:rPr>
            </a:b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Required proton beam parameters are either already achieved or planned to be achieved in 2-3 years for RHIC operation.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MeRHIC will take </a:t>
            </a:r>
            <a:r>
              <a:rPr lang="en-US" sz="2000">
                <a:solidFill>
                  <a:srgbClr val="0000FF"/>
                </a:solidFill>
              </a:rPr>
              <a:t>advantages of planned improvements in RHIC (for RHIC operation): 56 MHz SRF, stochastic cooling (for ions) …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00CC"/>
                </a:solidFill>
                <a:latin typeface="Times New Roman" charset="0"/>
              </a:rPr>
              <a:t>MeRHIC parameters for e-p collisions</a:t>
            </a:r>
            <a:r>
              <a:rPr lang="en-US" sz="2400">
                <a:solidFill>
                  <a:srgbClr val="0000CC"/>
                </a:solidFill>
              </a:rPr>
              <a:t/>
            </a:r>
            <a:br>
              <a:rPr lang="en-US" sz="2400">
                <a:solidFill>
                  <a:srgbClr val="0000CC"/>
                </a:solidFill>
              </a:rPr>
            </a:br>
            <a:endParaRPr lang="en-US" sz="2400">
              <a:solidFill>
                <a:srgbClr val="A50021"/>
              </a:solidFill>
            </a:endParaRPr>
          </a:p>
        </p:txBody>
      </p:sp>
      <p:graphicFrame>
        <p:nvGraphicFramePr>
          <p:cNvPr id="9320" name="Group 104"/>
          <p:cNvGraphicFramePr>
            <a:graphicFrameLocks noGrp="1"/>
          </p:cNvGraphicFramePr>
          <p:nvPr>
            <p:ph type="tbl" idx="1"/>
          </p:nvPr>
        </p:nvGraphicFramePr>
        <p:xfrm>
          <a:off x="457200" y="1143000"/>
          <a:ext cx="8229600" cy="4786314"/>
        </p:xfrm>
        <a:graphic>
          <a:graphicData uri="http://schemas.openxmlformats.org/drawingml/2006/table">
            <a:tbl>
              <a:tblPr/>
              <a:tblGrid>
                <a:gridCol w="2895600"/>
                <a:gridCol w="725488"/>
                <a:gridCol w="847725"/>
                <a:gridCol w="969962"/>
                <a:gridCol w="971550"/>
                <a:gridCol w="969963"/>
                <a:gridCol w="849312"/>
              </a:tblGrid>
              <a:tr h="488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Baseline design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(no cooling)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Pre-cooled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 the injection energy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With high energy cooling (CEC)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Energy, GeV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</a:rPr>
                        <a:t>Bunch repetition time, ns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Bunch intensity, 10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C07B5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Bunch charge, 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Normalized emittance, 1e-6 m, 95% for p / rms for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rms emittance, nm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9.4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3.8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0.94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beta*,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rms bunch length,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5/20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07B5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beam-beam for p /disruption for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1.5e-3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3.8e-3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</a:rPr>
                        <a:t>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charset="0"/>
                        </a:rPr>
                        <a:t>0.015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</a:rPr>
                        <a:t>7.7/30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Peak Luminosity, 1e32, 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7360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7360F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0.93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2.3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9.3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30" name="Rectangle 102"/>
          <p:cNvSpPr>
            <a:spLocks noChangeArrowheads="1"/>
          </p:cNvSpPr>
          <p:nvPr/>
        </p:nvSpPr>
        <p:spPr bwMode="auto">
          <a:xfrm>
            <a:off x="3352800" y="1143000"/>
            <a:ext cx="1600200" cy="480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c6m12ggtri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733800" cy="29862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73025" y="152400"/>
            <a:ext cx="6397625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MeRHIC Linac Design </a:t>
            </a:r>
          </a:p>
        </p:txBody>
      </p:sp>
      <p:grpSp>
        <p:nvGrpSpPr>
          <p:cNvPr id="24581" name="Group 35"/>
          <p:cNvGrpSpPr>
            <a:grpSpLocks/>
          </p:cNvGrpSpPr>
          <p:nvPr/>
        </p:nvGrpSpPr>
        <p:grpSpPr bwMode="auto">
          <a:xfrm>
            <a:off x="152400" y="863600"/>
            <a:ext cx="5410200" cy="1150938"/>
            <a:chOff x="533400" y="977196"/>
            <a:chExt cx="8153400" cy="2423861"/>
          </a:xfrm>
        </p:grpSpPr>
        <p:sp>
          <p:nvSpPr>
            <p:cNvPr id="24595" name="Rectangle 41"/>
            <p:cNvSpPr>
              <a:spLocks noChangeArrowheads="1"/>
            </p:cNvSpPr>
            <p:nvPr/>
          </p:nvSpPr>
          <p:spPr bwMode="auto">
            <a:xfrm>
              <a:off x="1104900" y="1320890"/>
              <a:ext cx="3124200" cy="838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596" name="AutoShape 44"/>
            <p:cNvSpPr>
              <a:spLocks noChangeArrowheads="1"/>
            </p:cNvSpPr>
            <p:nvPr/>
          </p:nvSpPr>
          <p:spPr bwMode="auto">
            <a:xfrm>
              <a:off x="11049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597" name="AutoShape 45"/>
            <p:cNvSpPr>
              <a:spLocks noChangeArrowheads="1"/>
            </p:cNvSpPr>
            <p:nvPr/>
          </p:nvSpPr>
          <p:spPr bwMode="auto">
            <a:xfrm>
              <a:off x="16383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598" name="AutoShape 46"/>
            <p:cNvSpPr>
              <a:spLocks noChangeArrowheads="1"/>
            </p:cNvSpPr>
            <p:nvPr/>
          </p:nvSpPr>
          <p:spPr bwMode="auto">
            <a:xfrm>
              <a:off x="21717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599" name="AutoShape 47"/>
            <p:cNvSpPr>
              <a:spLocks noChangeArrowheads="1"/>
            </p:cNvSpPr>
            <p:nvPr/>
          </p:nvSpPr>
          <p:spPr bwMode="auto">
            <a:xfrm>
              <a:off x="27051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0" name="AutoShape 48"/>
            <p:cNvSpPr>
              <a:spLocks noChangeArrowheads="1"/>
            </p:cNvSpPr>
            <p:nvPr/>
          </p:nvSpPr>
          <p:spPr bwMode="auto">
            <a:xfrm>
              <a:off x="32385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1" name="AutoShape 49"/>
            <p:cNvSpPr>
              <a:spLocks noChangeArrowheads="1"/>
            </p:cNvSpPr>
            <p:nvPr/>
          </p:nvSpPr>
          <p:spPr bwMode="auto">
            <a:xfrm>
              <a:off x="37719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2" name="Rectangle 41"/>
            <p:cNvSpPr>
              <a:spLocks noChangeArrowheads="1"/>
            </p:cNvSpPr>
            <p:nvPr/>
          </p:nvSpPr>
          <p:spPr bwMode="auto">
            <a:xfrm>
              <a:off x="4953000" y="1320890"/>
              <a:ext cx="3124200" cy="838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3" name="AutoShape 44"/>
            <p:cNvSpPr>
              <a:spLocks noChangeArrowheads="1"/>
            </p:cNvSpPr>
            <p:nvPr/>
          </p:nvSpPr>
          <p:spPr bwMode="auto">
            <a:xfrm>
              <a:off x="49530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4" name="AutoShape 45"/>
            <p:cNvSpPr>
              <a:spLocks noChangeArrowheads="1"/>
            </p:cNvSpPr>
            <p:nvPr/>
          </p:nvSpPr>
          <p:spPr bwMode="auto">
            <a:xfrm>
              <a:off x="54864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5" name="AutoShape 46"/>
            <p:cNvSpPr>
              <a:spLocks noChangeArrowheads="1"/>
            </p:cNvSpPr>
            <p:nvPr/>
          </p:nvSpPr>
          <p:spPr bwMode="auto">
            <a:xfrm>
              <a:off x="60198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6" name="AutoShape 47"/>
            <p:cNvSpPr>
              <a:spLocks noChangeArrowheads="1"/>
            </p:cNvSpPr>
            <p:nvPr/>
          </p:nvSpPr>
          <p:spPr bwMode="auto">
            <a:xfrm>
              <a:off x="65532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7" name="AutoShape 48"/>
            <p:cNvSpPr>
              <a:spLocks noChangeArrowheads="1"/>
            </p:cNvSpPr>
            <p:nvPr/>
          </p:nvSpPr>
          <p:spPr bwMode="auto">
            <a:xfrm>
              <a:off x="70866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4608" name="AutoShape 49"/>
            <p:cNvSpPr>
              <a:spLocks noChangeArrowheads="1"/>
            </p:cNvSpPr>
            <p:nvPr/>
          </p:nvSpPr>
          <p:spPr bwMode="auto">
            <a:xfrm>
              <a:off x="7620000" y="1473290"/>
              <a:ext cx="457200" cy="53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10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1027207" y="2157841"/>
              <a:ext cx="531579" cy="239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4610" name="TextBox 41"/>
            <p:cNvSpPr txBox="1">
              <a:spLocks noChangeArrowheads="1"/>
            </p:cNvSpPr>
            <p:nvPr/>
          </p:nvSpPr>
          <p:spPr bwMode="auto">
            <a:xfrm>
              <a:off x="533400" y="2425932"/>
              <a:ext cx="2286111" cy="97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omic Sans MS" charset="0"/>
                  <a:ea typeface="Comic Sans MS" charset="0"/>
                  <a:cs typeface="Comic Sans MS" charset="0"/>
                </a:rPr>
                <a:t>703.75 MHz</a:t>
              </a:r>
            </a:p>
            <a:p>
              <a:pPr algn="ctr"/>
              <a:r>
                <a:rPr lang="en-US" sz="1200">
                  <a:latin typeface="Comic Sans MS" charset="0"/>
                  <a:ea typeface="Comic Sans MS" charset="0"/>
                  <a:cs typeface="Comic Sans MS" charset="0"/>
                </a:rPr>
                <a:t>1.6 m long</a:t>
              </a:r>
            </a:p>
          </p:txBody>
        </p: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4382115" y="2159512"/>
              <a:ext cx="534921" cy="239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4612" name="TextBox 47"/>
            <p:cNvSpPr txBox="1">
              <a:spLocks noChangeArrowheads="1"/>
            </p:cNvSpPr>
            <p:nvPr/>
          </p:nvSpPr>
          <p:spPr bwMode="auto">
            <a:xfrm>
              <a:off x="3733561" y="2428439"/>
              <a:ext cx="1828100" cy="97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atin typeface="Comic Sans MS" charset="0"/>
                  <a:ea typeface="Comic Sans MS" charset="0"/>
                  <a:cs typeface="Comic Sans MS" charset="0"/>
                </a:rPr>
                <a:t>Drift </a:t>
              </a:r>
            </a:p>
            <a:p>
              <a:pPr algn="ctr"/>
              <a:r>
                <a:rPr lang="en-US" sz="1200">
                  <a:latin typeface="Comic Sans MS" charset="0"/>
                  <a:ea typeface="Comic Sans MS" charset="0"/>
                  <a:cs typeface="Comic Sans MS" charset="0"/>
                </a:rPr>
                <a:t>1.5 m long </a:t>
              </a:r>
            </a:p>
          </p:txBody>
        </p: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763073" y="1739458"/>
              <a:ext cx="7923727" cy="334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5400000">
              <a:off x="4229600" y="1699814"/>
              <a:ext cx="1447631" cy="2392"/>
            </a:xfrm>
            <a:prstGeom prst="straightConnector1">
              <a:avLst/>
            </a:prstGeom>
            <a:noFill/>
            <a:ln w="635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3504693" y="1699815"/>
              <a:ext cx="1447631" cy="2393"/>
            </a:xfrm>
            <a:prstGeom prst="straightConnector1">
              <a:avLst/>
            </a:prstGeom>
            <a:noFill/>
            <a:ln w="63500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4583" name="Text Box 48"/>
          <p:cNvSpPr txBox="1">
            <a:spLocks noChangeArrowheads="1"/>
          </p:cNvSpPr>
          <p:nvPr/>
        </p:nvSpPr>
        <p:spPr bwMode="auto">
          <a:xfrm>
            <a:off x="4552950" y="2660650"/>
            <a:ext cx="858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charset="0"/>
                <a:ea typeface="Comic Sans MS" charset="0"/>
                <a:cs typeface="Comic Sans MS" charset="0"/>
              </a:rPr>
              <a:t>100 MeV</a:t>
            </a:r>
          </a:p>
        </p:txBody>
      </p:sp>
      <p:sp>
        <p:nvSpPr>
          <p:cNvPr id="24584" name="Text Box 49"/>
          <p:cNvSpPr txBox="1">
            <a:spLocks noChangeArrowheads="1"/>
          </p:cNvSpPr>
          <p:nvPr/>
        </p:nvSpPr>
        <p:spPr bwMode="auto">
          <a:xfrm>
            <a:off x="8199438" y="2660650"/>
            <a:ext cx="858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charset="0"/>
                <a:ea typeface="Comic Sans MS" charset="0"/>
                <a:cs typeface="Comic Sans MS" charset="0"/>
              </a:rPr>
              <a:t>100 MeV</a:t>
            </a:r>
          </a:p>
        </p:txBody>
      </p:sp>
      <p:sp>
        <p:nvSpPr>
          <p:cNvPr id="24585" name="Text Box 50"/>
          <p:cNvSpPr txBox="1">
            <a:spLocks noChangeArrowheads="1"/>
          </p:cNvSpPr>
          <p:nvPr/>
        </p:nvSpPr>
        <p:spPr bwMode="auto">
          <a:xfrm>
            <a:off x="6381750" y="2660650"/>
            <a:ext cx="639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charset="0"/>
                <a:ea typeface="Comic Sans MS" charset="0"/>
                <a:cs typeface="Comic Sans MS" charset="0"/>
              </a:rPr>
              <a:t>4 GeV</a:t>
            </a:r>
          </a:p>
        </p:txBody>
      </p:sp>
      <p:sp>
        <p:nvSpPr>
          <p:cNvPr id="24586" name="Line 53"/>
          <p:cNvSpPr>
            <a:spLocks noChangeShapeType="1"/>
          </p:cNvSpPr>
          <p:nvPr/>
        </p:nvSpPr>
        <p:spPr bwMode="auto">
          <a:xfrm>
            <a:off x="5238750" y="2813050"/>
            <a:ext cx="11430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55"/>
          <p:cNvSpPr>
            <a:spLocks noChangeShapeType="1"/>
          </p:cNvSpPr>
          <p:nvPr/>
        </p:nvSpPr>
        <p:spPr bwMode="auto">
          <a:xfrm>
            <a:off x="6991350" y="2813050"/>
            <a:ext cx="11430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Text Box 57"/>
          <p:cNvSpPr txBox="1">
            <a:spLocks noChangeArrowheads="1"/>
          </p:cNvSpPr>
          <p:nvPr/>
        </p:nvSpPr>
        <p:spPr bwMode="auto">
          <a:xfrm>
            <a:off x="3438525" y="1397000"/>
            <a:ext cx="271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latin typeface="Comic Sans MS" charset="0"/>
                <a:ea typeface="Comic Sans MS" charset="0"/>
                <a:cs typeface="Comic Sans MS" charset="0"/>
              </a:rPr>
              <a:t>65m total linac length</a:t>
            </a:r>
          </a:p>
          <a:p>
            <a:r>
              <a:rPr lang="en-US" sz="1200">
                <a:solidFill>
                  <a:srgbClr val="0000CC"/>
                </a:solidFill>
                <a:latin typeface="Comic Sans MS" charset="0"/>
                <a:ea typeface="Comic Sans MS" charset="0"/>
                <a:cs typeface="Comic Sans MS" charset="0"/>
              </a:rPr>
              <a:t>All cold: no warm-to-cold transition</a:t>
            </a:r>
          </a:p>
        </p:txBody>
      </p:sp>
      <p:sp>
        <p:nvSpPr>
          <p:cNvPr id="24589" name="Text Box 46"/>
          <p:cNvSpPr txBox="1">
            <a:spLocks noChangeArrowheads="1"/>
          </p:cNvSpPr>
          <p:nvPr/>
        </p:nvSpPr>
        <p:spPr bwMode="auto">
          <a:xfrm>
            <a:off x="5943600" y="4953000"/>
            <a:ext cx="150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E.Pozdeyev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369050" y="152400"/>
          <a:ext cx="2451100" cy="1968500"/>
        </p:xfrm>
        <a:graphic>
          <a:graphicData uri="http://schemas.openxmlformats.org/presentationml/2006/ole">
            <p:oleObj spid="_x0000_s24578" name="Document" r:id="rId4" imgW="4064000" imgH="3263900" progId="Word.Document.12">
              <p:link updateAutomatic="1"/>
            </p:oleObj>
          </a:graphicData>
        </a:graphic>
      </p:graphicFrame>
      <p:sp>
        <p:nvSpPr>
          <p:cNvPr id="24590" name="Text Box 56"/>
          <p:cNvSpPr txBox="1">
            <a:spLocks noChangeArrowheads="1"/>
          </p:cNvSpPr>
          <p:nvPr/>
        </p:nvSpPr>
        <p:spPr bwMode="auto">
          <a:xfrm>
            <a:off x="4552950" y="2163763"/>
            <a:ext cx="426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charset="0"/>
                <a:ea typeface="Comic Sans MS" charset="0"/>
                <a:cs typeface="Comic Sans MS" charset="0"/>
              </a:rPr>
              <a:t>Based on BNL SRF cavity with fully suppressed HOMs </a:t>
            </a:r>
          </a:p>
          <a:p>
            <a:r>
              <a:rPr lang="en-US" sz="1200" b="1">
                <a:latin typeface="Comic Sans MS" charset="0"/>
                <a:ea typeface="Comic Sans MS" charset="0"/>
                <a:cs typeface="Comic Sans MS" charset="0"/>
              </a:rPr>
              <a:t>Critical for high current multi-pass ERL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90500" y="2063750"/>
          <a:ext cx="4025900" cy="3111500"/>
        </p:xfrm>
        <a:graphic>
          <a:graphicData uri="http://schemas.openxmlformats.org/presentationml/2006/ole">
            <p:oleObj spid="_x0000_s24579" name="Document" r:id="rId4" imgW="4025900" imgH="3111500" progId="Word.Document.12">
              <p:link updateAutomatic="1"/>
            </p:oleObj>
          </a:graphicData>
        </a:graphic>
      </p:graphicFrame>
      <p:sp>
        <p:nvSpPr>
          <p:cNvPr id="24591" name="Slide Number Placeholder 39"/>
          <p:cNvSpPr>
            <a:spLocks noGrp="1"/>
          </p:cNvSpPr>
          <p:nvPr>
            <p:ph type="sldNum" sz="quarter" idx="10"/>
          </p:nvPr>
        </p:nvSpPr>
        <p:spPr>
          <a:xfrm>
            <a:off x="8534400" y="0"/>
            <a:ext cx="609600" cy="365125"/>
          </a:xfrm>
          <a:noFill/>
        </p:spPr>
        <p:txBody>
          <a:bodyPr/>
          <a:lstStyle/>
          <a:p>
            <a:fld id="{E527EF43-6C0A-304B-BECA-ACAA02309E29}" type="slidenum">
              <a:rPr lang="en-US"/>
              <a:pPr/>
              <a:t>7</a:t>
            </a:fld>
            <a:endParaRPr lang="en-US"/>
          </a:p>
        </p:txBody>
      </p:sp>
      <p:pic>
        <p:nvPicPr>
          <p:cNvPr id="24592" name="Picture 43" descr="SRF modu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24063"/>
            <a:ext cx="1677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 Box 46"/>
          <p:cNvSpPr txBox="1">
            <a:spLocks noChangeArrowheads="1"/>
          </p:cNvSpPr>
          <p:nvPr/>
        </p:nvSpPr>
        <p:spPr bwMode="auto">
          <a:xfrm>
            <a:off x="0" y="4343400"/>
            <a:ext cx="238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charset="0"/>
                <a:ea typeface="Comic Sans MS" charset="0"/>
                <a:cs typeface="Comic Sans MS" charset="0"/>
              </a:rPr>
              <a:t>Modular structure</a:t>
            </a:r>
          </a:p>
          <a:p>
            <a:r>
              <a:rPr lang="en-US" sz="2000">
                <a:latin typeface="Comic Sans MS" charset="0"/>
                <a:ea typeface="Comic Sans MS" charset="0"/>
                <a:cs typeface="Comic Sans MS" charset="0"/>
              </a:rPr>
              <a:t>I. Ben-Zvi</a:t>
            </a:r>
          </a:p>
        </p:txBody>
      </p:sp>
      <p:sp>
        <p:nvSpPr>
          <p:cNvPr id="47" name="Rectangle 55"/>
          <p:cNvSpPr txBox="1">
            <a:spLocks noChangeArrowheads="1"/>
          </p:cNvSpPr>
          <p:nvPr/>
        </p:nvSpPr>
        <p:spPr bwMode="auto">
          <a:xfrm>
            <a:off x="2362200" y="3962400"/>
            <a:ext cx="2444750" cy="1935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FF"/>
                </a:solidFill>
                <a:latin typeface="Comic Sans MS"/>
                <a:ea typeface="ＭＳ Ｐゴシック" pitchFamily="-110" charset="-128"/>
                <a:cs typeface="Comic Sans MS"/>
              </a:rPr>
              <a:t>Current breakdown of the linac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N cavities = 6 (per module)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N modules per linac = 6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N linacs = 2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L module = 9.6m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L period = 10.6 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 err="1">
                <a:latin typeface="Comic Sans MS"/>
                <a:ea typeface="ＭＳ Ｐゴシック" pitchFamily="-110" charset="-128"/>
                <a:cs typeface="Comic Sans MS"/>
              </a:rPr>
              <a:t>E</a:t>
            </a:r>
            <a:r>
              <a:rPr lang="en-US" sz="1050" b="1" baseline="-25000" dirty="0" err="1">
                <a:latin typeface="Comic Sans MS"/>
                <a:ea typeface="ＭＳ Ｐゴシック" pitchFamily="-110" charset="-128"/>
                <a:cs typeface="Comic Sans MS"/>
              </a:rPr>
              <a:t>f</a:t>
            </a: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 = 18.0 MeV/m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50" b="1" dirty="0" err="1">
                <a:latin typeface="Comic Sans MS"/>
                <a:ea typeface="ＭＳ Ｐゴシック" pitchFamily="-110" charset="-128"/>
                <a:cs typeface="Comic Sans MS"/>
                <a:sym typeface="Symbol" pitchFamily="-110" charset="2"/>
              </a:rPr>
              <a:t></a:t>
            </a:r>
            <a:r>
              <a:rPr lang="en-US" sz="1050" b="1" dirty="0" err="1">
                <a:latin typeface="Comic Sans MS"/>
                <a:ea typeface="ＭＳ Ｐゴシック" pitchFamily="-110" charset="-128"/>
                <a:cs typeface="Comic Sans MS"/>
              </a:rPr>
              <a:t>dE/ds</a:t>
            </a:r>
            <a:r>
              <a:rPr lang="en-US" sz="1050" b="1" dirty="0" err="1">
                <a:latin typeface="Comic Sans MS"/>
                <a:ea typeface="ＭＳ Ｐゴシック" pitchFamily="-110" charset="-128"/>
                <a:cs typeface="Comic Sans MS"/>
                <a:sym typeface="Symbol" pitchFamily="-110" charset="2"/>
              </a:rPr>
              <a:t></a:t>
            </a:r>
            <a:r>
              <a:rPr lang="en-US" sz="1050" b="1" dirty="0">
                <a:latin typeface="Comic Sans MS"/>
                <a:ea typeface="ＭＳ Ｐゴシック" pitchFamily="-110" charset="-128"/>
                <a:cs typeface="Comic Sans MS"/>
              </a:rPr>
              <a:t> = 10.2 MeV/m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895600" y="457200"/>
            <a:ext cx="402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Recirculation pass lattice</a:t>
            </a: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304800" y="2743200"/>
            <a:ext cx="5562600" cy="3168650"/>
            <a:chOff x="304800" y="2743200"/>
            <a:chExt cx="5562600" cy="3168541"/>
          </a:xfrm>
        </p:grpSpPr>
        <p:pic>
          <p:nvPicPr>
            <p:cNvPr id="4" name="Picture 3" descr="OneFMC_Half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743200"/>
              <a:ext cx="2590800" cy="316854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5612" name="Picture 4" descr="BetatronFunctionsInArc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743200"/>
              <a:ext cx="3276600" cy="307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" y="12192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/>
              <a:t>Achromatic and isochronous arc design</a:t>
            </a:r>
          </a:p>
          <a:p>
            <a:pPr>
              <a:buFont typeface="Wingdings" charset="2"/>
              <a:buChar char="§"/>
            </a:pPr>
            <a:r>
              <a:rPr lang="en-US" sz="2000"/>
              <a:t>Flexible Momentum Compaction Lattice-&gt;  adjustable M</a:t>
            </a:r>
            <a:r>
              <a:rPr lang="en-US" sz="2000" baseline="-25000"/>
              <a:t>56</a:t>
            </a:r>
            <a:r>
              <a:rPr lang="en-US" sz="2000"/>
              <a:t> parameter</a:t>
            </a:r>
          </a:p>
          <a:p>
            <a:pPr>
              <a:buFont typeface="Wingdings" charset="2"/>
              <a:buChar char="§"/>
            </a:pPr>
            <a:r>
              <a:rPr lang="en-US" sz="2000"/>
              <a:t>Large dipole filling factor (64%) -&gt; reduced synchrotron radiation (&lt; 2kW/m)</a:t>
            </a:r>
          </a:p>
          <a:p>
            <a:pPr>
              <a:buFont typeface="Wingdings" charset="2"/>
              <a:buChar char="§"/>
            </a:pPr>
            <a:r>
              <a:rPr lang="en-US" sz="2000"/>
              <a:t>Initial dipole and quadrupole magnet design has been developed </a:t>
            </a:r>
          </a:p>
        </p:txBody>
      </p:sp>
      <p:pic>
        <p:nvPicPr>
          <p:cNvPr id="25605" name="Picture 7" descr="magnet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429000"/>
            <a:ext cx="279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400800" y="2514600"/>
            <a:ext cx="224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Vertical arrangement</a:t>
            </a:r>
          </a:p>
          <a:p>
            <a:r>
              <a:rPr lang="en-US" sz="1800"/>
              <a:t>of recirculation passes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572001" y="4343400"/>
            <a:ext cx="2743200" cy="317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0" y="2590800"/>
            <a:ext cx="2284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3399"/>
                </a:solidFill>
              </a:rPr>
              <a:t>D. Trbojevic, N. Tsoupas</a:t>
            </a:r>
            <a:endParaRPr lang="en-US" sz="1600" i="1"/>
          </a:p>
        </p:txBody>
      </p:sp>
      <p:cxnSp>
        <p:nvCxnSpPr>
          <p:cNvPr id="25609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990601" y="4343400"/>
            <a:ext cx="2438400" cy="3175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610" name="TextBox 13"/>
          <p:cNvSpPr txBox="1">
            <a:spLocks noChangeArrowheads="1"/>
          </p:cNvSpPr>
          <p:nvPr/>
        </p:nvSpPr>
        <p:spPr bwMode="auto">
          <a:xfrm rot="-5400000">
            <a:off x="1646237" y="4144963"/>
            <a:ext cx="703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27.8m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0"/>
            <a:ext cx="3810000" cy="990600"/>
          </a:xfrm>
        </p:spPr>
        <p:txBody>
          <a:bodyPr>
            <a:noAutofit/>
          </a:bodyPr>
          <a:lstStyle/>
          <a:p>
            <a:pPr fontAlgn="auto">
              <a:spcAft>
                <a:spcPts val="22800"/>
              </a:spcAft>
              <a:defRPr/>
            </a:pPr>
            <a:r>
              <a:rPr lang="en-US" sz="2800" spc="300" dirty="0" smtClean="0">
                <a:latin typeface="+mn-lt"/>
                <a:ea typeface="+mj-ea"/>
              </a:rPr>
              <a:t>IR Design Features</a:t>
            </a:r>
            <a:endParaRPr lang="en-US" sz="2800" spc="300" dirty="0">
              <a:latin typeface="+mn-lt"/>
              <a:ea typeface="+mj-ea"/>
            </a:endParaRPr>
          </a:p>
        </p:txBody>
      </p:sp>
      <p:sp>
        <p:nvSpPr>
          <p:cNvPr id="26627" name="Text Box 21"/>
          <p:cNvSpPr txBox="1">
            <a:spLocks noChangeArrowheads="1"/>
          </p:cNvSpPr>
          <p:nvPr/>
        </p:nvSpPr>
        <p:spPr bwMode="auto">
          <a:xfrm>
            <a:off x="4800600" y="1752600"/>
            <a:ext cx="4343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14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Provides the integration of detector dipole magnets into the beam separation scheme</a:t>
            </a:r>
          </a:p>
          <a:p>
            <a:pPr>
              <a:buFont typeface="Wingdings" charset="2"/>
              <a:buChar char="Ø"/>
            </a:pPr>
            <a:r>
              <a:rPr lang="en-US" sz="14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Provides the ability to vary the proton beam energy from 80 to 250 GeV at constant electron beam energy.</a:t>
            </a:r>
          </a:p>
          <a:p>
            <a:pPr>
              <a:buFont typeface="Wingdings" charset="2"/>
              <a:buChar char="Ø"/>
            </a:pPr>
            <a:r>
              <a:rPr lang="en-US" sz="14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Provides effective SR protection:</a:t>
            </a:r>
          </a:p>
          <a:p>
            <a:r>
              <a:rPr lang="en-US" sz="14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 soft bend (~0.05T) is used for final bending  of electron beam</a:t>
            </a:r>
          </a:p>
          <a:p>
            <a:pPr>
              <a:buFont typeface="Wingdings" charset="2"/>
              <a:buChar char="Ø"/>
            </a:pPr>
            <a:r>
              <a:rPr lang="en-US" sz="14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Focusing elements are located far from the IP (first electron quad at 11m)</a:t>
            </a:r>
          </a:p>
          <a:p>
            <a:endParaRPr lang="en-US" sz="140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6628" name="Text Box 55"/>
          <p:cNvSpPr txBox="1">
            <a:spLocks noChangeArrowheads="1"/>
          </p:cNvSpPr>
          <p:nvPr/>
        </p:nvSpPr>
        <p:spPr bwMode="auto">
          <a:xfrm>
            <a:off x="4876800" y="1219200"/>
            <a:ext cx="1804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© J.Bebee-Wang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01638" y="5286375"/>
            <a:ext cx="783272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4102100" y="5106988"/>
            <a:ext cx="969963" cy="35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35" name="4-Point Star 34"/>
          <p:cNvSpPr/>
          <p:nvPr/>
        </p:nvSpPr>
        <p:spPr bwMode="auto">
          <a:xfrm>
            <a:off x="4327525" y="5224463"/>
            <a:ext cx="128588" cy="130175"/>
          </a:xfrm>
          <a:prstGeom prst="star4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665413" y="5214938"/>
            <a:ext cx="358775" cy="15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3" name="TextBox 39"/>
          <p:cNvSpPr txBox="1">
            <a:spLocks noChangeArrowheads="1"/>
          </p:cNvSpPr>
          <p:nvPr/>
        </p:nvSpPr>
        <p:spPr bwMode="auto">
          <a:xfrm>
            <a:off x="2576513" y="5233988"/>
            <a:ext cx="51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  <a:ea typeface="Times New Roman" charset="0"/>
                <a:cs typeface="Times New Roman" charset="0"/>
              </a:rPr>
              <a:t>p, Au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0800000" flipV="1">
            <a:off x="5970588" y="4927600"/>
            <a:ext cx="309562" cy="107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5" name="TextBox 43"/>
          <p:cNvSpPr txBox="1">
            <a:spLocks noChangeArrowheads="1"/>
          </p:cNvSpPr>
          <p:nvPr/>
        </p:nvSpPr>
        <p:spPr bwMode="auto">
          <a:xfrm>
            <a:off x="6042025" y="4705350"/>
            <a:ext cx="23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e</a:t>
            </a:r>
          </a:p>
        </p:txBody>
      </p:sp>
      <p:sp>
        <p:nvSpPr>
          <p:cNvPr id="26636" name="TextBox 44"/>
          <p:cNvSpPr txBox="1">
            <a:spLocks noChangeArrowheads="1"/>
          </p:cNvSpPr>
          <p:nvPr/>
        </p:nvSpPr>
        <p:spPr bwMode="auto">
          <a:xfrm>
            <a:off x="4065588" y="5418138"/>
            <a:ext cx="1192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charset="0"/>
                <a:ea typeface="Times New Roman" charset="0"/>
                <a:cs typeface="Times New Roman" charset="0"/>
              </a:rPr>
              <a:t>Solenoid, 4 T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170488" y="5106988"/>
            <a:ext cx="188912" cy="358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359400" y="5106988"/>
            <a:ext cx="574675" cy="358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814763" y="5106988"/>
            <a:ext cx="188912" cy="358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240088" y="5106988"/>
            <a:ext cx="574675" cy="358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54" name="Arc 53"/>
          <p:cNvSpPr/>
          <p:nvPr/>
        </p:nvSpPr>
        <p:spPr bwMode="auto">
          <a:xfrm>
            <a:off x="4641850" y="4962525"/>
            <a:ext cx="1400175" cy="323850"/>
          </a:xfrm>
          <a:prstGeom prst="arc">
            <a:avLst>
              <a:gd name="adj1" fmla="val 518202"/>
              <a:gd name="adj2" fmla="val 51312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0" y="5178425"/>
            <a:ext cx="563563" cy="2508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5903913" y="5075238"/>
            <a:ext cx="430212" cy="144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 bwMode="auto">
          <a:xfrm flipH="1">
            <a:off x="3124200" y="4956175"/>
            <a:ext cx="1401763" cy="322263"/>
          </a:xfrm>
          <a:prstGeom prst="arc">
            <a:avLst>
              <a:gd name="adj1" fmla="val 518202"/>
              <a:gd name="adj2" fmla="val 51312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2841625" y="5067300"/>
            <a:ext cx="431800" cy="144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rot="10800000">
            <a:off x="2555875" y="4956175"/>
            <a:ext cx="295275" cy="109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7" name="TextBox 59"/>
          <p:cNvSpPr txBox="1">
            <a:spLocks noChangeArrowheads="1"/>
          </p:cNvSpPr>
          <p:nvPr/>
        </p:nvSpPr>
        <p:spPr bwMode="auto">
          <a:xfrm>
            <a:off x="5334000" y="4648200"/>
            <a:ext cx="62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9194D"/>
                </a:solidFill>
                <a:latin typeface="Comic Sans MS" charset="0"/>
                <a:ea typeface="Times New Roman" charset="0"/>
                <a:cs typeface="Times New Roman" charset="0"/>
              </a:rPr>
              <a:t>1T,3m </a:t>
            </a:r>
          </a:p>
          <a:p>
            <a:r>
              <a:rPr lang="en-US" sz="1200">
                <a:solidFill>
                  <a:srgbClr val="19194D"/>
                </a:solidFill>
                <a:latin typeface="Comic Sans MS" charset="0"/>
                <a:ea typeface="Times New Roman" charset="0"/>
                <a:cs typeface="Times New Roman" charset="0"/>
              </a:rPr>
              <a:t>dipole</a:t>
            </a:r>
          </a:p>
        </p:txBody>
      </p:sp>
      <p:sp>
        <p:nvSpPr>
          <p:cNvPr id="26648" name="TextBox 62"/>
          <p:cNvSpPr txBox="1">
            <a:spLocks noChangeArrowheads="1"/>
          </p:cNvSpPr>
          <p:nvPr/>
        </p:nvSpPr>
        <p:spPr bwMode="auto">
          <a:xfrm>
            <a:off x="3124200" y="4648200"/>
            <a:ext cx="62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9194D"/>
                </a:solidFill>
                <a:latin typeface="Comic Sans MS" charset="0"/>
                <a:ea typeface="Times New Roman" charset="0"/>
                <a:cs typeface="Times New Roman" charset="0"/>
              </a:rPr>
              <a:t>1T,3m </a:t>
            </a:r>
          </a:p>
          <a:p>
            <a:r>
              <a:rPr lang="en-US" sz="1200">
                <a:solidFill>
                  <a:srgbClr val="19194D"/>
                </a:solidFill>
                <a:latin typeface="Comic Sans MS" charset="0"/>
                <a:ea typeface="Times New Roman" charset="0"/>
                <a:cs typeface="Times New Roman" charset="0"/>
              </a:rPr>
              <a:t>dipole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8234363" y="5141913"/>
            <a:ext cx="604837" cy="287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omic Sans MS"/>
              <a:cs typeface="Comic Sans M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46113" y="5705475"/>
            <a:ext cx="75104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51" name="TextBox 62"/>
          <p:cNvSpPr txBox="1">
            <a:spLocks noChangeArrowheads="1"/>
          </p:cNvSpPr>
          <p:nvPr/>
        </p:nvSpPr>
        <p:spPr bwMode="auto">
          <a:xfrm>
            <a:off x="3952875" y="5692775"/>
            <a:ext cx="5857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19194D"/>
                </a:solidFill>
                <a:latin typeface="Comic Sans MS" charset="0"/>
                <a:ea typeface="Times New Roman" charset="0"/>
                <a:cs typeface="Times New Roman" charset="0"/>
              </a:rPr>
              <a:t>40 m</a:t>
            </a:r>
          </a:p>
        </p:txBody>
      </p:sp>
      <p:sp>
        <p:nvSpPr>
          <p:cNvPr id="26652" name="TextBox 62"/>
          <p:cNvSpPr txBox="1">
            <a:spLocks noChangeArrowheads="1"/>
          </p:cNvSpPr>
          <p:nvPr/>
        </p:nvSpPr>
        <p:spPr bwMode="auto">
          <a:xfrm>
            <a:off x="3749675" y="4591050"/>
            <a:ext cx="66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9D3A3A"/>
                </a:solidFill>
                <a:latin typeface="Comic Sans MS" charset="0"/>
                <a:ea typeface="Times New Roman" charset="0"/>
                <a:cs typeface="Times New Roman" charset="0"/>
              </a:rPr>
              <a:t>Soft</a:t>
            </a:r>
          </a:p>
          <a:p>
            <a:r>
              <a:rPr lang="en-US" sz="1200" b="1">
                <a:solidFill>
                  <a:srgbClr val="9D3A3A"/>
                </a:solidFill>
                <a:latin typeface="Comic Sans MS" charset="0"/>
                <a:ea typeface="Times New Roman" charset="0"/>
                <a:cs typeface="Times New Roman" charset="0"/>
              </a:rPr>
              <a:t>dipole</a:t>
            </a:r>
          </a:p>
          <a:p>
            <a:endParaRPr lang="en-US" sz="1200" b="1">
              <a:solidFill>
                <a:srgbClr val="9D3A3A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26653" name="TextBox 62"/>
          <p:cNvSpPr txBox="1">
            <a:spLocks noChangeArrowheads="1"/>
          </p:cNvSpPr>
          <p:nvPr/>
        </p:nvSpPr>
        <p:spPr bwMode="auto">
          <a:xfrm>
            <a:off x="4900613" y="4567238"/>
            <a:ext cx="661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9D3A3A"/>
                </a:solidFill>
                <a:latin typeface="Comic Sans MS" charset="0"/>
                <a:ea typeface="Times New Roman" charset="0"/>
                <a:cs typeface="Times New Roman" charset="0"/>
              </a:rPr>
              <a:t>Soft</a:t>
            </a:r>
          </a:p>
          <a:p>
            <a:r>
              <a:rPr lang="en-US" sz="1200" b="1">
                <a:solidFill>
                  <a:srgbClr val="9D3A3A"/>
                </a:solidFill>
                <a:latin typeface="Comic Sans MS" charset="0"/>
                <a:ea typeface="Times New Roman" charset="0"/>
                <a:cs typeface="Times New Roman" charset="0"/>
              </a:rPr>
              <a:t>dipole</a:t>
            </a:r>
          </a:p>
          <a:p>
            <a:endParaRPr lang="en-US" sz="1200" b="1">
              <a:solidFill>
                <a:srgbClr val="9D3A3A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2665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534400" y="0"/>
            <a:ext cx="609600" cy="365125"/>
          </a:xfrm>
          <a:noFill/>
        </p:spPr>
        <p:txBody>
          <a:bodyPr/>
          <a:lstStyle/>
          <a:p>
            <a:fld id="{3B72BCEF-683A-AE4B-8B12-305954387862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6655" name="Group 32"/>
          <p:cNvGrpSpPr>
            <a:grpSpLocks/>
          </p:cNvGrpSpPr>
          <p:nvPr/>
        </p:nvGrpSpPr>
        <p:grpSpPr bwMode="auto">
          <a:xfrm>
            <a:off x="228600" y="1219200"/>
            <a:ext cx="4356100" cy="3400425"/>
            <a:chOff x="2311106" y="1459379"/>
            <a:chExt cx="4127500" cy="3095625"/>
          </a:xfrm>
        </p:grpSpPr>
        <p:grpSp>
          <p:nvGrpSpPr>
            <p:cNvPr id="26656" name="Group 6"/>
            <p:cNvGrpSpPr>
              <a:grpSpLocks/>
            </p:cNvGrpSpPr>
            <p:nvPr/>
          </p:nvGrpSpPr>
          <p:grpSpPr bwMode="auto">
            <a:xfrm>
              <a:off x="2311106" y="1459379"/>
              <a:ext cx="4127500" cy="3095625"/>
              <a:chOff x="2311106" y="1459379"/>
              <a:chExt cx="4127500" cy="3095625"/>
            </a:xfrm>
          </p:grpSpPr>
          <p:pic>
            <p:nvPicPr>
              <p:cNvPr id="26658" name="Picture 38" descr="MeRHIC_IR_DS5p0_L3p5_W50d.eps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11106" y="1459379"/>
                <a:ext cx="4127500" cy="30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Isosceles Triangle 39"/>
              <p:cNvSpPr/>
              <p:nvPr/>
            </p:nvSpPr>
            <p:spPr>
              <a:xfrm rot="21180000" flipV="1">
                <a:off x="3777693" y="1462269"/>
                <a:ext cx="45126" cy="2255962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" name="Isosceles Triangle 37"/>
            <p:cNvSpPr/>
            <p:nvPr/>
          </p:nvSpPr>
          <p:spPr>
            <a:xfrm rot="9540000" flipV="1">
              <a:off x="4892298" y="3463876"/>
              <a:ext cx="45126" cy="940827"/>
            </a:xfrm>
            <a:prstGeom prst="triangl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C13 MeRHIC Commissioning Ptitsyn.potx</Template>
  <TotalTime>7474</TotalTime>
  <Words>1348</Words>
  <Application>Microsoft Macintosh PowerPoint</Application>
  <PresentationFormat>On-screen Show (4:3)</PresentationFormat>
  <Paragraphs>243</Paragraphs>
  <Slides>11</Slides>
  <Notes>1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???</vt:lpstr>
      <vt:lpstr>???</vt:lpstr>
      <vt:lpstr>MeRHIC Design</vt:lpstr>
      <vt:lpstr>Talk Outline</vt:lpstr>
      <vt:lpstr>Slide 3</vt:lpstr>
      <vt:lpstr>Slide 4</vt:lpstr>
      <vt:lpstr>Proton and ion beam for MeRHIC</vt:lpstr>
      <vt:lpstr>MeRHIC parameters for e-p collisions </vt:lpstr>
      <vt:lpstr>MeRHIC Linac Design </vt:lpstr>
      <vt:lpstr>Slide 8</vt:lpstr>
      <vt:lpstr>IR Design Features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vadimw</cp:lastModifiedBy>
  <cp:revision>190</cp:revision>
  <dcterms:created xsi:type="dcterms:W3CDTF">2010-01-09T18:46:32Z</dcterms:created>
  <dcterms:modified xsi:type="dcterms:W3CDTF">2010-01-09T19:00:16Z</dcterms:modified>
</cp:coreProperties>
</file>