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60" r:id="rId5"/>
    <p:sldId id="262" r:id="rId6"/>
    <p:sldId id="263" r:id="rId7"/>
    <p:sldId id="264" r:id="rId8"/>
    <p:sldId id="265" r:id="rId9"/>
    <p:sldId id="267" r:id="rId10"/>
    <p:sldId id="266" r:id="rId11"/>
    <p:sldId id="270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E941ED-3E86-4399-8113-8E42DA149F58}" type="datetimeFigureOut">
              <a:rPr lang="en-US" smtClean="0"/>
              <a:pPr/>
              <a:t>1/10/2010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D77065-3623-413B-ABAA-75B4DAEDC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D77065-3623-413B-ABAA-75B4DAEDC56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C0398-17D3-4E53-8EBF-40D6DFB908E6}" type="datetimeFigureOut">
              <a:rPr lang="en-US" smtClean="0"/>
              <a:pPr/>
              <a:t>1/10/2010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1ECD0-AD2E-487C-956B-3DC75B3684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C0398-17D3-4E53-8EBF-40D6DFB908E6}" type="datetimeFigureOut">
              <a:rPr lang="en-US" smtClean="0"/>
              <a:pPr/>
              <a:t>1/10/2010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1ECD0-AD2E-487C-956B-3DC75B3684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C0398-17D3-4E53-8EBF-40D6DFB908E6}" type="datetimeFigureOut">
              <a:rPr lang="en-US" smtClean="0"/>
              <a:pPr/>
              <a:t>1/10/2010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1ECD0-AD2E-487C-956B-3DC75B3684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C0398-17D3-4E53-8EBF-40D6DFB908E6}" type="datetimeFigureOut">
              <a:rPr lang="en-US" smtClean="0"/>
              <a:pPr/>
              <a:t>1/10/2010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1ECD0-AD2E-487C-956B-3DC75B3684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C0398-17D3-4E53-8EBF-40D6DFB908E6}" type="datetimeFigureOut">
              <a:rPr lang="en-US" smtClean="0"/>
              <a:pPr/>
              <a:t>1/10/2010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1ECD0-AD2E-487C-956B-3DC75B3684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C0398-17D3-4E53-8EBF-40D6DFB908E6}" type="datetimeFigureOut">
              <a:rPr lang="en-US" smtClean="0"/>
              <a:pPr/>
              <a:t>1/10/2010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1ECD0-AD2E-487C-956B-3DC75B3684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C0398-17D3-4E53-8EBF-40D6DFB908E6}" type="datetimeFigureOut">
              <a:rPr lang="en-US" smtClean="0"/>
              <a:pPr/>
              <a:t>1/10/2010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1ECD0-AD2E-487C-956B-3DC75B3684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C0398-17D3-4E53-8EBF-40D6DFB908E6}" type="datetimeFigureOut">
              <a:rPr lang="en-US" smtClean="0"/>
              <a:pPr/>
              <a:t>1/10/2010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1ECD0-AD2E-487C-956B-3DC75B3684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C0398-17D3-4E53-8EBF-40D6DFB908E6}" type="datetimeFigureOut">
              <a:rPr lang="en-US" smtClean="0"/>
              <a:pPr/>
              <a:t>1/10/2010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1ECD0-AD2E-487C-956B-3DC75B3684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C0398-17D3-4E53-8EBF-40D6DFB908E6}" type="datetimeFigureOut">
              <a:rPr lang="en-US" smtClean="0"/>
              <a:pPr/>
              <a:t>1/10/2010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1ECD0-AD2E-487C-956B-3DC75B3684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C0398-17D3-4E53-8EBF-40D6DFB908E6}" type="datetimeFigureOut">
              <a:rPr lang="en-US" smtClean="0"/>
              <a:pPr/>
              <a:t>1/10/2010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1ECD0-AD2E-487C-956B-3DC75B3684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7C0398-17D3-4E53-8EBF-40D6DFB908E6}" type="datetimeFigureOut">
              <a:rPr lang="en-US" smtClean="0"/>
              <a:pPr/>
              <a:t>1/10/2010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11ECD0-AD2E-487C-956B-3DC75B3684C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470025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Polarization in ELIC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24200"/>
            <a:ext cx="6400800" cy="2971800"/>
          </a:xfrm>
        </p:spPr>
        <p:txBody>
          <a:bodyPr>
            <a:normAutofit fontScale="70000" lnSpcReduction="20000"/>
          </a:bodyPr>
          <a:lstStyle/>
          <a:p>
            <a:r>
              <a:rPr lang="en-US" sz="3800" dirty="0" err="1" smtClean="0"/>
              <a:t>Yaroslav</a:t>
            </a:r>
            <a:r>
              <a:rPr lang="en-US" sz="3800" dirty="0" smtClean="0"/>
              <a:t>  Derbenev</a:t>
            </a:r>
          </a:p>
          <a:p>
            <a:r>
              <a:rPr lang="en-US" sz="3800" i="1" dirty="0" smtClean="0"/>
              <a:t>Center for Advanced Study of Accelerators</a:t>
            </a:r>
          </a:p>
          <a:p>
            <a:r>
              <a:rPr lang="en-US" sz="3800" i="1" dirty="0" smtClean="0"/>
              <a:t>Jefferson Laboratory</a:t>
            </a:r>
          </a:p>
          <a:p>
            <a:endParaRPr lang="en-US" sz="2600" i="1" dirty="0" smtClean="0"/>
          </a:p>
          <a:p>
            <a:r>
              <a:rPr lang="en-US" sz="3400" dirty="0" smtClean="0"/>
              <a:t>EIC </a:t>
            </a:r>
            <a:r>
              <a:rPr lang="en-US" sz="3400" dirty="0" err="1" smtClean="0"/>
              <a:t>Collaboiration</a:t>
            </a:r>
            <a:r>
              <a:rPr lang="en-US" sz="3400" dirty="0" smtClean="0"/>
              <a:t> Meeting , January 10-12, 2010</a:t>
            </a:r>
          </a:p>
          <a:p>
            <a:r>
              <a:rPr lang="en-US" sz="3400" dirty="0" smtClean="0"/>
              <a:t>Stony Brook, Long Island</a:t>
            </a:r>
            <a:endParaRPr lang="en-US" sz="3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Beam-beam depolarization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We are well familiar with the beam- beam forces impact to polarization (read old papers by A. </a:t>
            </a:r>
            <a:r>
              <a:rPr lang="en-US" sz="2400" dirty="0" err="1" smtClean="0"/>
              <a:t>Kondratenko</a:t>
            </a:r>
            <a:r>
              <a:rPr lang="en-US" sz="2400" dirty="0" smtClean="0"/>
              <a:t> and J. </a:t>
            </a:r>
            <a:r>
              <a:rPr lang="en-US" sz="2400" dirty="0" err="1" smtClean="0"/>
              <a:t>Buon</a:t>
            </a:r>
            <a:r>
              <a:rPr lang="en-US" sz="2400" dirty="0" smtClean="0"/>
              <a:t>)</a:t>
            </a:r>
          </a:p>
          <a:p>
            <a:r>
              <a:rPr lang="en-US" sz="2400" dirty="0" smtClean="0"/>
              <a:t>Spin tune spread due to b-b) can be suppressed by snakes or twist of figure 8</a:t>
            </a:r>
          </a:p>
          <a:p>
            <a:r>
              <a:rPr lang="en-US" sz="2400" dirty="0" smtClean="0"/>
              <a:t>Low vertical </a:t>
            </a:r>
            <a:r>
              <a:rPr lang="en-US" sz="2400" dirty="0" err="1" smtClean="0"/>
              <a:t>emittance</a:t>
            </a:r>
            <a:r>
              <a:rPr lang="en-US" sz="2400" dirty="0" smtClean="0"/>
              <a:t> achieved with cooling will help</a:t>
            </a:r>
          </a:p>
          <a:p>
            <a:r>
              <a:rPr lang="en-US" sz="2400" dirty="0" smtClean="0"/>
              <a:t>Very large synchrotron tune (ELIC) allows one to select a good tune position to avoid dangerous beam-beam spin resonances</a:t>
            </a:r>
          </a:p>
          <a:p>
            <a:r>
              <a:rPr lang="en-US" sz="2400" dirty="0" smtClean="0"/>
              <a:t>In addition, b-b impact could be compensated by organizing interference with </a:t>
            </a:r>
            <a:r>
              <a:rPr lang="en-US" sz="2400" dirty="0" err="1" smtClean="0"/>
              <a:t>quadrupole</a:t>
            </a:r>
            <a:r>
              <a:rPr lang="en-US" sz="2400" dirty="0" smtClean="0"/>
              <a:t> lattice, if needed (theory by A. </a:t>
            </a:r>
            <a:r>
              <a:rPr lang="en-US" sz="2400" dirty="0" err="1" smtClean="0"/>
              <a:t>Kondratenko</a:t>
            </a:r>
            <a:r>
              <a:rPr lang="en-US" sz="2400" dirty="0" smtClean="0"/>
              <a:t>, proposal by J. </a:t>
            </a:r>
            <a:r>
              <a:rPr lang="en-US" sz="2400" dirty="0" err="1" smtClean="0"/>
              <a:t>Buon</a:t>
            </a:r>
            <a:r>
              <a:rPr lang="en-US" sz="2400" dirty="0" smtClean="0"/>
              <a:t>)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There is no doubt that the b-b depolarization can be prevented in both ELIC and </a:t>
            </a:r>
            <a:r>
              <a:rPr lang="en-US" sz="2400" b="1" dirty="0" err="1" smtClean="0">
                <a:solidFill>
                  <a:srgbClr val="FF0000"/>
                </a:solidFill>
              </a:rPr>
              <a:t>eRHIC</a:t>
            </a:r>
            <a:r>
              <a:rPr lang="en-US" sz="2400" b="1" dirty="0" smtClean="0">
                <a:solidFill>
                  <a:srgbClr val="FF0000"/>
                </a:solidFill>
              </a:rPr>
              <a:t> designs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Open issues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057400"/>
            <a:ext cx="8229600" cy="4525963"/>
          </a:xfrm>
        </p:spPr>
        <p:txBody>
          <a:bodyPr/>
          <a:lstStyle/>
          <a:p>
            <a:r>
              <a:rPr lang="en-US" dirty="0" smtClean="0"/>
              <a:t>Transverse ion spin at IPs in figure 8 ring</a:t>
            </a:r>
          </a:p>
          <a:p>
            <a:r>
              <a:rPr lang="en-US" dirty="0" smtClean="0"/>
              <a:t>Flipping spin</a:t>
            </a:r>
          </a:p>
          <a:p>
            <a:r>
              <a:rPr lang="en-US" dirty="0" err="1" smtClean="0"/>
              <a:t>Polarimetry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Conclusions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ELIC design offers very robust and efficient acceleration, maintenance and operation of all species polarized beams</a:t>
            </a:r>
          </a:p>
          <a:p>
            <a:r>
              <a:rPr lang="en-US" dirty="0" smtClean="0"/>
              <a:t>Beam- beam depolarization is well understood and will be prevented by the well-known measures</a:t>
            </a:r>
          </a:p>
          <a:p>
            <a:r>
              <a:rPr lang="en-US" dirty="0" smtClean="0"/>
              <a:t>Collision systematic errors is not a matter of ELIC design</a:t>
            </a:r>
          </a:p>
          <a:p>
            <a:r>
              <a:rPr lang="en-US" dirty="0" smtClean="0"/>
              <a:t>There still be questions to be solved or designed (transverse ion spin, flipping spin, </a:t>
            </a:r>
            <a:r>
              <a:rPr lang="en-US" dirty="0" err="1" smtClean="0"/>
              <a:t>polarimetry</a:t>
            </a:r>
            <a:r>
              <a:rPr lang="en-US" smtClean="0"/>
              <a:t>…)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Thank you!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30000"/>
              </a:lnSpc>
              <a:buClr>
                <a:srgbClr val="160BED"/>
              </a:buClr>
              <a:buSzPct val="150000"/>
              <a:buFont typeface="Wingdings" pitchFamily="2" charset="2"/>
              <a:buChar char="§"/>
            </a:pPr>
            <a:r>
              <a:rPr lang="en-US" dirty="0" smtClean="0"/>
              <a:t>Polarization of Ions (protons, deuterons, </a:t>
            </a:r>
            <a:r>
              <a:rPr lang="en-US" baseline="30000" dirty="0" smtClean="0"/>
              <a:t>3</a:t>
            </a:r>
            <a:r>
              <a:rPr lang="en-US" dirty="0" smtClean="0"/>
              <a:t>He)</a:t>
            </a:r>
          </a:p>
          <a:p>
            <a:pPr algn="just">
              <a:lnSpc>
                <a:spcPct val="130000"/>
              </a:lnSpc>
              <a:buClr>
                <a:srgbClr val="160BED"/>
              </a:buClr>
              <a:buSzPct val="150000"/>
              <a:buFont typeface="Wingdings" pitchFamily="2" charset="2"/>
              <a:buChar char="§"/>
            </a:pPr>
            <a:r>
              <a:rPr lang="en-US" dirty="0" smtClean="0"/>
              <a:t>Polarization of Electrons</a:t>
            </a:r>
          </a:p>
          <a:p>
            <a:pPr algn="just">
              <a:lnSpc>
                <a:spcPct val="130000"/>
              </a:lnSpc>
              <a:buClr>
                <a:srgbClr val="160BED"/>
              </a:buClr>
              <a:buSzPct val="150000"/>
              <a:buFont typeface="Wingdings" pitchFamily="2" charset="2"/>
              <a:buChar char="§"/>
            </a:pPr>
            <a:r>
              <a:rPr lang="en-US" dirty="0" smtClean="0"/>
              <a:t>Polarization of Positrons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Ion Polarization</a:t>
            </a:r>
            <a:endParaRPr lang="en-US" dirty="0"/>
          </a:p>
        </p:txBody>
      </p:sp>
      <p:grpSp>
        <p:nvGrpSpPr>
          <p:cNvPr id="4" name="Group 28"/>
          <p:cNvGrpSpPr>
            <a:grpSpLocks noGrp="1"/>
          </p:cNvGrpSpPr>
          <p:nvPr>
            <p:ph idx="1"/>
          </p:nvPr>
        </p:nvGrpSpPr>
        <p:grpSpPr bwMode="auto">
          <a:xfrm>
            <a:off x="457200" y="1600200"/>
            <a:ext cx="8229600" cy="4525963"/>
            <a:chOff x="144" y="624"/>
            <a:chExt cx="5376" cy="3241"/>
          </a:xfrm>
        </p:grpSpPr>
        <p:pic>
          <p:nvPicPr>
            <p:cNvPr id="5" name="Picture 29" descr="collring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44" y="624"/>
              <a:ext cx="5376" cy="3241"/>
            </a:xfrm>
            <a:prstGeom prst="rect">
              <a:avLst/>
            </a:prstGeom>
            <a:noFill/>
          </p:spPr>
        </p:pic>
        <p:sp>
          <p:nvSpPr>
            <p:cNvPr id="6" name="Text Box 30"/>
            <p:cNvSpPr txBox="1">
              <a:spLocks noChangeArrowheads="1"/>
            </p:cNvSpPr>
            <p:nvPr/>
          </p:nvSpPr>
          <p:spPr bwMode="auto">
            <a:xfrm>
              <a:off x="592" y="2316"/>
              <a:ext cx="647" cy="233"/>
            </a:xfrm>
            <a:prstGeom prst="rect">
              <a:avLst/>
            </a:prstGeom>
            <a:noFill/>
            <a:ln w="12699">
              <a:noFill/>
              <a:miter lim="800000"/>
              <a:headEnd/>
              <a:tailEnd/>
            </a:ln>
            <a:effectLst/>
          </p:spPr>
          <p:txBody>
            <a:bodyPr wrap="square" lIns="90488" tIns="44450" rIns="90488" bIns="44450">
              <a:spAutoFit/>
            </a:bodyPr>
            <a:lstStyle/>
            <a:p>
              <a:pPr algn="ctr">
                <a:lnSpc>
                  <a:spcPct val="85000"/>
                </a:lnSpc>
                <a:spcBef>
                  <a:spcPct val="0"/>
                </a:spcBef>
              </a:pPr>
              <a:r>
                <a:rPr lang="en-US" dirty="0">
                  <a:solidFill>
                    <a:srgbClr val="0000FF"/>
                  </a:solidFill>
                  <a:latin typeface="Arial" charset="0"/>
                </a:rPr>
                <a:t>Source</a:t>
              </a:r>
            </a:p>
          </p:txBody>
        </p:sp>
      </p:grpSp>
      <p:sp>
        <p:nvSpPr>
          <p:cNvPr id="7" name="Rectangle 6"/>
          <p:cNvSpPr/>
          <p:nvPr/>
        </p:nvSpPr>
        <p:spPr>
          <a:xfrm>
            <a:off x="838200" y="1447800"/>
            <a:ext cx="5486400" cy="3277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  <a:spcBef>
                <a:spcPct val="20000"/>
              </a:spcBef>
            </a:pPr>
            <a:r>
              <a:rPr lang="en-US" b="1" dirty="0" smtClean="0">
                <a:solidFill>
                  <a:srgbClr val="0000FF"/>
                </a:solidFill>
                <a:latin typeface="Arial" charset="0"/>
              </a:rPr>
              <a:t>“Figure-8” boosters and storage rings</a:t>
            </a:r>
            <a:endParaRPr lang="en-US" b="1" dirty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38200" y="1828800"/>
            <a:ext cx="7010400" cy="11449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  <a:spcBef>
                <a:spcPct val="20000"/>
              </a:spcBef>
              <a:buClr>
                <a:srgbClr val="FA021A"/>
              </a:buClr>
              <a:buFontTx/>
              <a:buChar char="•"/>
            </a:pPr>
            <a:r>
              <a:rPr lang="en-US" dirty="0" smtClean="0">
                <a:latin typeface="Arial" charset="0"/>
              </a:rPr>
              <a:t>Zero spin tune avoids intrinsic spin resonances.</a:t>
            </a:r>
          </a:p>
          <a:p>
            <a:pPr>
              <a:lnSpc>
                <a:spcPct val="85000"/>
              </a:lnSpc>
              <a:spcBef>
                <a:spcPct val="20000"/>
              </a:spcBef>
              <a:buClr>
                <a:srgbClr val="FA021A"/>
              </a:buClr>
              <a:buFontTx/>
              <a:buChar char="•"/>
            </a:pPr>
            <a:r>
              <a:rPr lang="en-US" dirty="0" smtClean="0">
                <a:latin typeface="Arial" charset="0"/>
              </a:rPr>
              <a:t> No spin rotators required around the IR.</a:t>
            </a:r>
          </a:p>
          <a:p>
            <a:pPr>
              <a:lnSpc>
                <a:spcPct val="85000"/>
              </a:lnSpc>
              <a:spcBef>
                <a:spcPct val="20000"/>
              </a:spcBef>
              <a:buClr>
                <a:srgbClr val="FA021A"/>
              </a:buClr>
              <a:buFontTx/>
              <a:buChar char="•"/>
            </a:pPr>
            <a:r>
              <a:rPr lang="en-US" dirty="0" smtClean="0">
                <a:latin typeface="Arial" charset="0"/>
              </a:rPr>
              <a:t> Ensure longitudinal polarization for deuterons at 2 IP’s   simultaneously, at all energies.</a:t>
            </a:r>
            <a:endParaRPr lang="en-US" dirty="0">
              <a:latin typeface="Arial" charset="0"/>
            </a:endParaRPr>
          </a:p>
        </p:txBody>
      </p:sp>
      <p:sp>
        <p:nvSpPr>
          <p:cNvPr id="9" name="Text Box 32"/>
          <p:cNvSpPr txBox="1">
            <a:spLocks noChangeArrowheads="1"/>
          </p:cNvSpPr>
          <p:nvPr/>
        </p:nvSpPr>
        <p:spPr bwMode="auto">
          <a:xfrm>
            <a:off x="1981200" y="3352800"/>
            <a:ext cx="1984375" cy="325438"/>
          </a:xfrm>
          <a:prstGeom prst="rect">
            <a:avLst/>
          </a:prstGeom>
          <a:solidFill>
            <a:schemeClr val="bg1"/>
          </a:solidFill>
          <a:ln w="2857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>
              <a:lnSpc>
                <a:spcPct val="85000"/>
              </a:lnSpc>
              <a:spcBef>
                <a:spcPct val="0"/>
              </a:spcBef>
            </a:pPr>
            <a:r>
              <a:rPr lang="en-US" sz="1600" dirty="0" err="1">
                <a:solidFill>
                  <a:srgbClr val="0000FF"/>
                </a:solidFill>
                <a:latin typeface="Arial" charset="0"/>
              </a:rPr>
              <a:t>Linac</a:t>
            </a:r>
            <a:r>
              <a:rPr lang="en-US" sz="1600" dirty="0">
                <a:solidFill>
                  <a:srgbClr val="0000FF"/>
                </a:solidFill>
                <a:latin typeface="Arial" charset="0"/>
              </a:rPr>
              <a:t> 200 </a:t>
            </a:r>
            <a:r>
              <a:rPr lang="en-US" sz="1600" dirty="0" err="1">
                <a:solidFill>
                  <a:srgbClr val="0000FF"/>
                </a:solidFill>
                <a:latin typeface="Arial" charset="0"/>
              </a:rPr>
              <a:t>MeV</a:t>
            </a:r>
            <a:endParaRPr lang="en-US" sz="1600" dirty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581400" y="4038600"/>
            <a:ext cx="2286000" cy="7986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5000"/>
              </a:lnSpc>
              <a:spcBef>
                <a:spcPct val="0"/>
              </a:spcBef>
            </a:pPr>
            <a:r>
              <a:rPr lang="en-US" dirty="0" smtClean="0">
                <a:solidFill>
                  <a:srgbClr val="0000FF"/>
                </a:solidFill>
                <a:latin typeface="Arial" charset="0"/>
              </a:rPr>
              <a:t>Pre-Booster</a:t>
            </a:r>
          </a:p>
          <a:p>
            <a:pPr algn="ctr">
              <a:lnSpc>
                <a:spcPct val="85000"/>
              </a:lnSpc>
              <a:spcBef>
                <a:spcPct val="0"/>
              </a:spcBef>
            </a:pPr>
            <a:r>
              <a:rPr lang="en-US" dirty="0" smtClean="0">
                <a:solidFill>
                  <a:srgbClr val="0000FF"/>
                </a:solidFill>
                <a:latin typeface="Arial" charset="0"/>
              </a:rPr>
              <a:t>3 </a:t>
            </a:r>
            <a:r>
              <a:rPr lang="en-US" dirty="0" err="1" smtClean="0">
                <a:solidFill>
                  <a:srgbClr val="0000FF"/>
                </a:solidFill>
                <a:latin typeface="Arial" charset="0"/>
              </a:rPr>
              <a:t>GeV</a:t>
            </a:r>
            <a:r>
              <a:rPr lang="en-US" dirty="0" smtClean="0">
                <a:solidFill>
                  <a:srgbClr val="0000FF"/>
                </a:solidFill>
                <a:latin typeface="Arial" charset="0"/>
              </a:rPr>
              <a:t>/c</a:t>
            </a:r>
          </a:p>
          <a:p>
            <a:pPr algn="ctr">
              <a:lnSpc>
                <a:spcPct val="85000"/>
              </a:lnSpc>
              <a:spcBef>
                <a:spcPct val="0"/>
              </a:spcBef>
            </a:pPr>
            <a:r>
              <a:rPr lang="en-US" dirty="0" smtClean="0">
                <a:solidFill>
                  <a:srgbClr val="0000FF"/>
                </a:solidFill>
                <a:latin typeface="Arial" charset="0"/>
              </a:rPr>
              <a:t>C~75-100 m</a:t>
            </a:r>
            <a:endParaRPr lang="en-US" dirty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105400" y="4419600"/>
            <a:ext cx="3505200" cy="5632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5000"/>
              </a:lnSpc>
              <a:spcBef>
                <a:spcPct val="0"/>
              </a:spcBef>
            </a:pPr>
            <a:r>
              <a:rPr lang="en-US" dirty="0" smtClean="0">
                <a:solidFill>
                  <a:srgbClr val="0000FF"/>
                </a:solidFill>
                <a:latin typeface="Arial" charset="0"/>
              </a:rPr>
              <a:t>Ion Large Booster 20 </a:t>
            </a:r>
            <a:r>
              <a:rPr lang="en-US" dirty="0" err="1" smtClean="0">
                <a:solidFill>
                  <a:srgbClr val="0000FF"/>
                </a:solidFill>
                <a:latin typeface="Arial" charset="0"/>
              </a:rPr>
              <a:t>GeV</a:t>
            </a:r>
            <a:endParaRPr lang="en-US" dirty="0" smtClean="0">
              <a:solidFill>
                <a:srgbClr val="0000FF"/>
              </a:solidFill>
              <a:latin typeface="Arial" charset="0"/>
            </a:endParaRPr>
          </a:p>
          <a:p>
            <a:pPr algn="ctr">
              <a:lnSpc>
                <a:spcPct val="85000"/>
              </a:lnSpc>
              <a:spcBef>
                <a:spcPct val="0"/>
              </a:spcBef>
            </a:pPr>
            <a:r>
              <a:rPr lang="en-US" dirty="0" smtClean="0">
                <a:solidFill>
                  <a:srgbClr val="0000FF"/>
                </a:solidFill>
                <a:latin typeface="Arial" charset="0"/>
              </a:rPr>
              <a:t>(Electron Storage Ring)</a:t>
            </a:r>
            <a:endParaRPr lang="en-US" dirty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943600" y="2819400"/>
            <a:ext cx="1890261" cy="3277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85000"/>
              </a:lnSpc>
              <a:spcBef>
                <a:spcPct val="0"/>
              </a:spcBef>
            </a:pPr>
            <a:r>
              <a:rPr lang="en-US" dirty="0" smtClean="0">
                <a:solidFill>
                  <a:srgbClr val="0000FF"/>
                </a:solidFill>
                <a:latin typeface="Arial" charset="0"/>
              </a:rPr>
              <a:t>Ion Collider Ring</a:t>
            </a:r>
            <a:endParaRPr lang="en-US" dirty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17" name="Line 36"/>
          <p:cNvSpPr>
            <a:spLocks noChangeShapeType="1"/>
          </p:cNvSpPr>
          <p:nvPr/>
        </p:nvSpPr>
        <p:spPr bwMode="auto">
          <a:xfrm flipH="1">
            <a:off x="5943600" y="3048000"/>
            <a:ext cx="609600" cy="304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 lIns="90488" tIns="44450" rIns="90488" bIns="44450" anchor="ctr"/>
          <a:lstStyle/>
          <a:p>
            <a:endParaRPr lang="en-US"/>
          </a:p>
        </p:txBody>
      </p:sp>
      <p:sp>
        <p:nvSpPr>
          <p:cNvPr id="19" name="Line 37"/>
          <p:cNvSpPr>
            <a:spLocks noChangeShapeType="1"/>
          </p:cNvSpPr>
          <p:nvPr/>
        </p:nvSpPr>
        <p:spPr bwMode="auto">
          <a:xfrm flipH="1" flipV="1">
            <a:off x="5791200" y="3429000"/>
            <a:ext cx="304800" cy="9906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 lIns="90488" tIns="44450" rIns="90488" bIns="44450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Snakes for p and He++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886200"/>
            <a:ext cx="8229600" cy="2667000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en-US" sz="2000" b="1" dirty="0" smtClean="0">
                <a:solidFill>
                  <a:srgbClr val="0070C0"/>
                </a:solidFill>
                <a:latin typeface="Arial" charset="0"/>
              </a:rPr>
              <a:t>Protons and </a:t>
            </a:r>
            <a:r>
              <a:rPr lang="en-US" sz="2000" b="1" baseline="30000" dirty="0" smtClean="0">
                <a:solidFill>
                  <a:srgbClr val="0070C0"/>
                </a:solidFill>
                <a:latin typeface="Arial" charset="0"/>
              </a:rPr>
              <a:t>3</a:t>
            </a:r>
            <a:r>
              <a:rPr lang="en-US" sz="2000" b="1" dirty="0" smtClean="0">
                <a:solidFill>
                  <a:srgbClr val="0070C0"/>
                </a:solidFill>
                <a:latin typeface="Arial" charset="0"/>
              </a:rPr>
              <a:t>He: </a:t>
            </a:r>
            <a:r>
              <a:rPr lang="en-US" sz="2000" b="1" dirty="0" smtClean="0">
                <a:latin typeface="Arial" charset="0"/>
              </a:rPr>
              <a:t>4 IP’s (along straight section) with simultaneous longitudinal polarization with no  rotators. </a:t>
            </a:r>
          </a:p>
          <a:p>
            <a:pPr>
              <a:spcBef>
                <a:spcPct val="0"/>
              </a:spcBef>
              <a:buNone/>
            </a:pPr>
            <a:r>
              <a:rPr lang="en-US" sz="2000" b="1" dirty="0" smtClean="0">
                <a:latin typeface="Arial" charset="0"/>
              </a:rPr>
              <a:t>     Two snakes are required to ensure longitudinal polarization at 4 IP’s simultaneously.</a:t>
            </a:r>
          </a:p>
          <a:p>
            <a:pPr>
              <a:spcBef>
                <a:spcPct val="0"/>
              </a:spcBef>
            </a:pPr>
            <a:r>
              <a:rPr lang="en-US" sz="2000" b="1" dirty="0" smtClean="0">
                <a:solidFill>
                  <a:srgbClr val="FA021A"/>
                </a:solidFill>
                <a:latin typeface="Arial" charset="0"/>
              </a:rPr>
              <a:t>Deuterons:</a:t>
            </a:r>
            <a:r>
              <a:rPr lang="en-US" sz="2000" b="1" dirty="0" smtClean="0">
                <a:latin typeface="Arial" charset="0"/>
              </a:rPr>
              <a:t> Two IP’s with simultaneous longitudinal polarization with no snakes (can be switched between two cross-straights).</a:t>
            </a:r>
          </a:p>
          <a:p>
            <a:pPr>
              <a:spcBef>
                <a:spcPct val="0"/>
              </a:spcBef>
            </a:pPr>
            <a:r>
              <a:rPr lang="en-US" sz="2000" b="1" dirty="0" smtClean="0">
                <a:latin typeface="Arial" charset="0"/>
              </a:rPr>
              <a:t>Solenoid (or snake for protons and He) to stabilize spin near longitudinal direction for all species. </a:t>
            </a:r>
          </a:p>
          <a:p>
            <a:endParaRPr lang="en-US" dirty="0"/>
          </a:p>
        </p:txBody>
      </p:sp>
      <p:grpSp>
        <p:nvGrpSpPr>
          <p:cNvPr id="4" name="Group 282"/>
          <p:cNvGrpSpPr>
            <a:grpSpLocks/>
          </p:cNvGrpSpPr>
          <p:nvPr/>
        </p:nvGrpSpPr>
        <p:grpSpPr bwMode="auto">
          <a:xfrm>
            <a:off x="1295400" y="1143000"/>
            <a:ext cx="7350125" cy="2743200"/>
            <a:chOff x="816" y="672"/>
            <a:chExt cx="4630" cy="1728"/>
          </a:xfrm>
        </p:grpSpPr>
        <p:grpSp>
          <p:nvGrpSpPr>
            <p:cNvPr id="5" name="Group 240"/>
            <p:cNvGrpSpPr>
              <a:grpSpLocks/>
            </p:cNvGrpSpPr>
            <p:nvPr/>
          </p:nvGrpSpPr>
          <p:grpSpPr bwMode="auto">
            <a:xfrm>
              <a:off x="816" y="672"/>
              <a:ext cx="4080" cy="1728"/>
              <a:chOff x="816" y="1200"/>
              <a:chExt cx="4080" cy="1728"/>
            </a:xfrm>
          </p:grpSpPr>
          <p:grpSp>
            <p:nvGrpSpPr>
              <p:cNvPr id="7" name="Group 241"/>
              <p:cNvGrpSpPr>
                <a:grpSpLocks/>
              </p:cNvGrpSpPr>
              <p:nvPr/>
            </p:nvGrpSpPr>
            <p:grpSpPr bwMode="auto">
              <a:xfrm>
                <a:off x="816" y="1200"/>
                <a:ext cx="4080" cy="1728"/>
                <a:chOff x="792" y="1296"/>
                <a:chExt cx="4080" cy="1728"/>
              </a:xfrm>
            </p:grpSpPr>
            <p:sp>
              <p:nvSpPr>
                <p:cNvPr id="12" name="Line 242"/>
                <p:cNvSpPr>
                  <a:spLocks noChangeShapeType="1"/>
                </p:cNvSpPr>
                <p:nvPr/>
              </p:nvSpPr>
              <p:spPr bwMode="auto">
                <a:xfrm>
                  <a:off x="1848" y="1536"/>
                  <a:ext cx="1968" cy="124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" name="Line 243"/>
                <p:cNvSpPr>
                  <a:spLocks noChangeShapeType="1"/>
                </p:cNvSpPr>
                <p:nvPr/>
              </p:nvSpPr>
              <p:spPr bwMode="auto">
                <a:xfrm flipV="1">
                  <a:off x="1848" y="1536"/>
                  <a:ext cx="1968" cy="124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" name="Arc 244"/>
                <p:cNvSpPr>
                  <a:spLocks/>
                </p:cNvSpPr>
                <p:nvPr/>
              </p:nvSpPr>
              <p:spPr bwMode="auto">
                <a:xfrm flipH="1">
                  <a:off x="792" y="1440"/>
                  <a:ext cx="672" cy="720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" name="Arc 245"/>
                <p:cNvSpPr>
                  <a:spLocks/>
                </p:cNvSpPr>
                <p:nvPr/>
              </p:nvSpPr>
              <p:spPr bwMode="auto">
                <a:xfrm flipH="1" flipV="1">
                  <a:off x="792" y="2160"/>
                  <a:ext cx="672" cy="720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" name="Arc 246"/>
                <p:cNvSpPr>
                  <a:spLocks/>
                </p:cNvSpPr>
                <p:nvPr/>
              </p:nvSpPr>
              <p:spPr bwMode="auto">
                <a:xfrm rot="-1979997" flipH="1" flipV="1">
                  <a:off x="1032" y="2304"/>
                  <a:ext cx="672" cy="720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" name="Arc 247"/>
                <p:cNvSpPr>
                  <a:spLocks/>
                </p:cNvSpPr>
                <p:nvPr/>
              </p:nvSpPr>
              <p:spPr bwMode="auto">
                <a:xfrm rot="1979997" flipH="1">
                  <a:off x="1032" y="1296"/>
                  <a:ext cx="672" cy="720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" name="Arc 248"/>
                <p:cNvSpPr>
                  <a:spLocks/>
                </p:cNvSpPr>
                <p:nvPr/>
              </p:nvSpPr>
              <p:spPr bwMode="auto">
                <a:xfrm>
                  <a:off x="4200" y="1440"/>
                  <a:ext cx="672" cy="720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" name="Arc 249"/>
                <p:cNvSpPr>
                  <a:spLocks/>
                </p:cNvSpPr>
                <p:nvPr/>
              </p:nvSpPr>
              <p:spPr bwMode="auto">
                <a:xfrm flipV="1">
                  <a:off x="4200" y="2160"/>
                  <a:ext cx="672" cy="720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" name="Arc 250"/>
                <p:cNvSpPr>
                  <a:spLocks/>
                </p:cNvSpPr>
                <p:nvPr/>
              </p:nvSpPr>
              <p:spPr bwMode="auto">
                <a:xfrm rot="1979997" flipV="1">
                  <a:off x="3960" y="2304"/>
                  <a:ext cx="672" cy="720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" name="Arc 251"/>
                <p:cNvSpPr>
                  <a:spLocks/>
                </p:cNvSpPr>
                <p:nvPr/>
              </p:nvSpPr>
              <p:spPr bwMode="auto">
                <a:xfrm rot="-1979997">
                  <a:off x="3960" y="1296"/>
                  <a:ext cx="672" cy="720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22" name="Group 252"/>
                <p:cNvGrpSpPr>
                  <a:grpSpLocks/>
                </p:cNvGrpSpPr>
                <p:nvPr/>
              </p:nvGrpSpPr>
              <p:grpSpPr bwMode="auto">
                <a:xfrm>
                  <a:off x="2184" y="1728"/>
                  <a:ext cx="144" cy="144"/>
                  <a:chOff x="1488" y="3264"/>
                  <a:chExt cx="144" cy="144"/>
                </a:xfrm>
              </p:grpSpPr>
              <p:sp>
                <p:nvSpPr>
                  <p:cNvPr id="43" name="Line 253"/>
                  <p:cNvSpPr>
                    <a:spLocks noChangeShapeType="1"/>
                  </p:cNvSpPr>
                  <p:nvPr/>
                </p:nvSpPr>
                <p:spPr bwMode="auto">
                  <a:xfrm>
                    <a:off x="1488" y="3264"/>
                    <a:ext cx="144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" name="Line 25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488" y="3264"/>
                    <a:ext cx="144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3" name="Group 255"/>
                <p:cNvGrpSpPr>
                  <a:grpSpLocks/>
                </p:cNvGrpSpPr>
                <p:nvPr/>
              </p:nvGrpSpPr>
              <p:grpSpPr bwMode="auto">
                <a:xfrm>
                  <a:off x="3336" y="1728"/>
                  <a:ext cx="144" cy="144"/>
                  <a:chOff x="1488" y="3264"/>
                  <a:chExt cx="144" cy="144"/>
                </a:xfrm>
              </p:grpSpPr>
              <p:sp>
                <p:nvSpPr>
                  <p:cNvPr id="41" name="Line 256"/>
                  <p:cNvSpPr>
                    <a:spLocks noChangeShapeType="1"/>
                  </p:cNvSpPr>
                  <p:nvPr/>
                </p:nvSpPr>
                <p:spPr bwMode="auto">
                  <a:xfrm>
                    <a:off x="1488" y="3264"/>
                    <a:ext cx="144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2" name="Line 25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488" y="3264"/>
                    <a:ext cx="144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4" name="Group 258"/>
                <p:cNvGrpSpPr>
                  <a:grpSpLocks/>
                </p:cNvGrpSpPr>
                <p:nvPr/>
              </p:nvGrpSpPr>
              <p:grpSpPr bwMode="auto">
                <a:xfrm>
                  <a:off x="2184" y="2448"/>
                  <a:ext cx="144" cy="144"/>
                  <a:chOff x="1488" y="3264"/>
                  <a:chExt cx="144" cy="144"/>
                </a:xfrm>
              </p:grpSpPr>
              <p:sp>
                <p:nvSpPr>
                  <p:cNvPr id="39" name="Line 259"/>
                  <p:cNvSpPr>
                    <a:spLocks noChangeShapeType="1"/>
                  </p:cNvSpPr>
                  <p:nvPr/>
                </p:nvSpPr>
                <p:spPr bwMode="auto">
                  <a:xfrm>
                    <a:off x="1488" y="3264"/>
                    <a:ext cx="144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0" name="Line 26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488" y="3264"/>
                    <a:ext cx="144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5" name="Group 261"/>
                <p:cNvGrpSpPr>
                  <a:grpSpLocks/>
                </p:cNvGrpSpPr>
                <p:nvPr/>
              </p:nvGrpSpPr>
              <p:grpSpPr bwMode="auto">
                <a:xfrm>
                  <a:off x="3336" y="2448"/>
                  <a:ext cx="144" cy="144"/>
                  <a:chOff x="1488" y="3264"/>
                  <a:chExt cx="144" cy="144"/>
                </a:xfrm>
              </p:grpSpPr>
              <p:sp>
                <p:nvSpPr>
                  <p:cNvPr id="37" name="Line 262"/>
                  <p:cNvSpPr>
                    <a:spLocks noChangeShapeType="1"/>
                  </p:cNvSpPr>
                  <p:nvPr/>
                </p:nvSpPr>
                <p:spPr bwMode="auto">
                  <a:xfrm>
                    <a:off x="1488" y="3264"/>
                    <a:ext cx="144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8" name="Line 26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488" y="3264"/>
                    <a:ext cx="144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6" name="Rectangle 264"/>
                <p:cNvSpPr>
                  <a:spLocks noChangeArrowheads="1"/>
                </p:cNvSpPr>
                <p:nvPr/>
              </p:nvSpPr>
              <p:spPr bwMode="auto">
                <a:xfrm rot="19699025">
                  <a:off x="3600" y="1507"/>
                  <a:ext cx="336" cy="144"/>
                </a:xfrm>
                <a:prstGeom prst="rect">
                  <a:avLst/>
                </a:prstGeom>
                <a:solidFill>
                  <a:srgbClr val="FFCC00"/>
                </a:solidFill>
                <a:ln w="19050">
                  <a:solidFill>
                    <a:srgbClr val="CC66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" name="Text Box 265"/>
                <p:cNvSpPr txBox="1">
                  <a:spLocks noChangeArrowheads="1"/>
                </p:cNvSpPr>
                <p:nvPr/>
              </p:nvSpPr>
              <p:spPr bwMode="auto">
                <a:xfrm>
                  <a:off x="2856" y="1507"/>
                  <a:ext cx="672" cy="40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b="1" dirty="0">
                      <a:solidFill>
                        <a:schemeClr val="accent6">
                          <a:lumMod val="75000"/>
                        </a:schemeClr>
                      </a:solidFill>
                      <a:latin typeface="Times New Roman" pitchFamily="18" charset="0"/>
                    </a:rPr>
                    <a:t>collision point</a:t>
                  </a:r>
                </a:p>
              </p:txBody>
            </p:sp>
            <p:sp>
              <p:nvSpPr>
                <p:cNvPr id="28" name="Text Box 266"/>
                <p:cNvSpPr txBox="1">
                  <a:spLocks noChangeArrowheads="1"/>
                </p:cNvSpPr>
                <p:nvPr/>
              </p:nvSpPr>
              <p:spPr bwMode="auto">
                <a:xfrm>
                  <a:off x="3384" y="2256"/>
                  <a:ext cx="648" cy="40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b="1" dirty="0">
                      <a:solidFill>
                        <a:srgbClr val="0070C0"/>
                      </a:solidFill>
                      <a:latin typeface="Times New Roman" pitchFamily="18" charset="0"/>
                    </a:rPr>
                    <a:t>collision point</a:t>
                  </a:r>
                </a:p>
              </p:txBody>
            </p:sp>
            <p:sp>
              <p:nvSpPr>
                <p:cNvPr id="29" name="Text Box 267"/>
                <p:cNvSpPr txBox="1">
                  <a:spLocks noChangeArrowheads="1"/>
                </p:cNvSpPr>
                <p:nvPr/>
              </p:nvSpPr>
              <p:spPr bwMode="auto">
                <a:xfrm>
                  <a:off x="1656" y="2160"/>
                  <a:ext cx="672" cy="40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b="1" dirty="0">
                      <a:solidFill>
                        <a:schemeClr val="accent6">
                          <a:lumMod val="75000"/>
                        </a:schemeClr>
                      </a:solidFill>
                      <a:latin typeface="Times New Roman" pitchFamily="18" charset="0"/>
                    </a:rPr>
                    <a:t>collision point</a:t>
                  </a:r>
                </a:p>
              </p:txBody>
            </p:sp>
            <p:sp>
              <p:nvSpPr>
                <p:cNvPr id="31" name="AutoShape 269"/>
                <p:cNvSpPr>
                  <a:spLocks noChangeArrowheads="1"/>
                </p:cNvSpPr>
                <p:nvPr/>
              </p:nvSpPr>
              <p:spPr bwMode="auto">
                <a:xfrm rot="8976680">
                  <a:off x="3312" y="1891"/>
                  <a:ext cx="144" cy="96"/>
                </a:xfrm>
                <a:prstGeom prst="rightArrow">
                  <a:avLst>
                    <a:gd name="adj1" fmla="val 50000"/>
                    <a:gd name="adj2" fmla="val 375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" name="AutoShape 270"/>
                <p:cNvSpPr>
                  <a:spLocks noChangeArrowheads="1"/>
                </p:cNvSpPr>
                <p:nvPr/>
              </p:nvSpPr>
              <p:spPr bwMode="auto">
                <a:xfrm rot="4063494">
                  <a:off x="2232" y="1867"/>
                  <a:ext cx="144" cy="96"/>
                </a:xfrm>
                <a:prstGeom prst="rightArrow">
                  <a:avLst>
                    <a:gd name="adj1" fmla="val 50000"/>
                    <a:gd name="adj2" fmla="val 375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" name="AutoShape 271"/>
                <p:cNvSpPr>
                  <a:spLocks noChangeArrowheads="1"/>
                </p:cNvSpPr>
                <p:nvPr/>
              </p:nvSpPr>
              <p:spPr bwMode="auto">
                <a:xfrm rot="4138521">
                  <a:off x="3247" y="2534"/>
                  <a:ext cx="174" cy="134"/>
                </a:xfrm>
                <a:prstGeom prst="rightArrow">
                  <a:avLst>
                    <a:gd name="adj1" fmla="val 50000"/>
                    <a:gd name="adj2" fmla="val 375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r>
                    <a:rPr lang="en-US" b="1" i="1" dirty="0" smtClean="0">
                      <a:latin typeface="Times New Roman" pitchFamily="18" charset="0"/>
                    </a:rPr>
                    <a:t>e</a:t>
                  </a:r>
                  <a:endParaRPr lang="en-US" dirty="0"/>
                </a:p>
              </p:txBody>
            </p:sp>
            <p:sp>
              <p:nvSpPr>
                <p:cNvPr id="34" name="Rectangle 272"/>
                <p:cNvSpPr>
                  <a:spLocks noChangeArrowheads="1"/>
                </p:cNvSpPr>
                <p:nvPr/>
              </p:nvSpPr>
              <p:spPr bwMode="auto">
                <a:xfrm rot="-1723612">
                  <a:off x="3408" y="1320"/>
                  <a:ext cx="531" cy="13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ctr">
                    <a:lnSpc>
                      <a:spcPct val="85000"/>
                    </a:lnSpc>
                    <a:spcBef>
                      <a:spcPct val="0"/>
                    </a:spcBef>
                  </a:pPr>
                  <a:r>
                    <a:rPr lang="en-US" sz="1700" dirty="0">
                      <a:solidFill>
                        <a:schemeClr val="accent6">
                          <a:lumMod val="75000"/>
                        </a:schemeClr>
                      </a:solidFill>
                      <a:latin typeface="Arial" charset="0"/>
                    </a:rPr>
                    <a:t>Solenoid</a:t>
                  </a:r>
                  <a:endParaRPr lang="en-US" sz="3200" dirty="0">
                    <a:solidFill>
                      <a:schemeClr val="accent6">
                        <a:lumMod val="75000"/>
                      </a:schemeClr>
                    </a:solidFill>
                    <a:latin typeface="Arial" charset="0"/>
                  </a:endParaRPr>
                </a:p>
              </p:txBody>
            </p:sp>
            <p:sp>
              <p:nvSpPr>
                <p:cNvPr id="35" name="AutoShape 273"/>
                <p:cNvSpPr>
                  <a:spLocks noChangeArrowheads="1"/>
                </p:cNvSpPr>
                <p:nvPr/>
              </p:nvSpPr>
              <p:spPr bwMode="auto">
                <a:xfrm rot="8976680">
                  <a:off x="2190" y="2568"/>
                  <a:ext cx="275" cy="100"/>
                </a:xfrm>
                <a:prstGeom prst="rightArrow">
                  <a:avLst>
                    <a:gd name="adj1" fmla="val 50000"/>
                    <a:gd name="adj2" fmla="val 375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endParaRPr>
                </a:p>
              </p:txBody>
            </p:sp>
          </p:grpSp>
          <p:sp>
            <p:nvSpPr>
              <p:cNvPr id="8" name="AutoShape 275"/>
              <p:cNvSpPr>
                <a:spLocks noChangeArrowheads="1"/>
              </p:cNvSpPr>
              <p:nvPr/>
            </p:nvSpPr>
            <p:spPr bwMode="auto">
              <a:xfrm rot="-1875977">
                <a:off x="1779" y="2630"/>
                <a:ext cx="240" cy="96"/>
              </a:xfrm>
              <a:prstGeom prst="leftArrow">
                <a:avLst>
                  <a:gd name="adj1" fmla="val 50000"/>
                  <a:gd name="adj2" fmla="val 62500"/>
                </a:avLst>
              </a:prstGeom>
              <a:solidFill>
                <a:srgbClr val="0099FF"/>
              </a:solidFill>
              <a:ln w="11113">
                <a:solidFill>
                  <a:srgbClr val="0099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AutoShape 276"/>
              <p:cNvSpPr>
                <a:spLocks noChangeArrowheads="1"/>
              </p:cNvSpPr>
              <p:nvPr/>
            </p:nvSpPr>
            <p:spPr bwMode="auto">
              <a:xfrm rot="12698290">
                <a:off x="3648" y="2586"/>
                <a:ext cx="240" cy="96"/>
              </a:xfrm>
              <a:prstGeom prst="leftArrow">
                <a:avLst>
                  <a:gd name="adj1" fmla="val 50000"/>
                  <a:gd name="adj2" fmla="val 62500"/>
                </a:avLst>
              </a:prstGeom>
              <a:solidFill>
                <a:srgbClr val="0099FF"/>
              </a:solidFill>
              <a:ln w="11113">
                <a:solidFill>
                  <a:srgbClr val="0099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AutoShape 278"/>
              <p:cNvSpPr>
                <a:spLocks noChangeArrowheads="1"/>
              </p:cNvSpPr>
              <p:nvPr/>
            </p:nvSpPr>
            <p:spPr bwMode="auto">
              <a:xfrm rot="814662">
                <a:off x="4218" y="1308"/>
                <a:ext cx="240" cy="96"/>
              </a:xfrm>
              <a:prstGeom prst="leftArrow">
                <a:avLst>
                  <a:gd name="adj1" fmla="val 50000"/>
                  <a:gd name="adj2" fmla="val 62500"/>
                </a:avLst>
              </a:prstGeom>
              <a:solidFill>
                <a:srgbClr val="0099FF"/>
              </a:solidFill>
              <a:ln w="11113">
                <a:solidFill>
                  <a:srgbClr val="0099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" name="Text Box 280"/>
            <p:cNvSpPr txBox="1">
              <a:spLocks noChangeArrowheads="1"/>
            </p:cNvSpPr>
            <p:nvPr/>
          </p:nvSpPr>
          <p:spPr bwMode="auto">
            <a:xfrm>
              <a:off x="4704" y="672"/>
              <a:ext cx="742" cy="231"/>
            </a:xfrm>
            <a:prstGeom prst="rect">
              <a:avLst/>
            </a:prstGeom>
            <a:noFill/>
            <a:ln w="12699" algn="ctr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 b="1" dirty="0">
                  <a:solidFill>
                    <a:schemeClr val="accent6">
                      <a:lumMod val="75000"/>
                    </a:schemeClr>
                  </a:solidFill>
                </a:rPr>
                <a:t>Deuterons</a:t>
              </a:r>
            </a:p>
          </p:txBody>
        </p:sp>
      </p:grpSp>
      <p:sp>
        <p:nvSpPr>
          <p:cNvPr id="45" name="Rectangle 198"/>
          <p:cNvSpPr>
            <a:spLocks noChangeArrowheads="1"/>
          </p:cNvSpPr>
          <p:nvPr/>
        </p:nvSpPr>
        <p:spPr bwMode="auto">
          <a:xfrm flipH="1">
            <a:off x="1219200" y="2209801"/>
            <a:ext cx="152400" cy="457200"/>
          </a:xfrm>
          <a:prstGeom prst="rect">
            <a:avLst/>
          </a:prstGeom>
          <a:solidFill>
            <a:srgbClr val="761DE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" name="Rectangle 179"/>
          <p:cNvSpPr>
            <a:spLocks noChangeArrowheads="1"/>
          </p:cNvSpPr>
          <p:nvPr/>
        </p:nvSpPr>
        <p:spPr bwMode="auto">
          <a:xfrm>
            <a:off x="7696200" y="2209800"/>
            <a:ext cx="158641" cy="439584"/>
          </a:xfrm>
          <a:prstGeom prst="rect">
            <a:avLst/>
          </a:prstGeom>
          <a:solidFill>
            <a:srgbClr val="761DE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" name="Rectangle 219"/>
          <p:cNvSpPr>
            <a:spLocks noChangeArrowheads="1"/>
          </p:cNvSpPr>
          <p:nvPr/>
        </p:nvSpPr>
        <p:spPr bwMode="auto">
          <a:xfrm rot="3262457">
            <a:off x="4793738" y="2106310"/>
            <a:ext cx="158641" cy="439584"/>
          </a:xfrm>
          <a:prstGeom prst="rect">
            <a:avLst/>
          </a:prstGeom>
          <a:solidFill>
            <a:srgbClr val="761DE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5486400" y="3429000"/>
            <a:ext cx="8089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smtClean="0">
                <a:latin typeface="Times New Roman" pitchFamily="18" charset="0"/>
              </a:rPr>
              <a:t>P, He3</a:t>
            </a: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3733800" y="2057400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i="1" dirty="0" smtClean="0">
                <a:latin typeface="Times New Roman" pitchFamily="18" charset="0"/>
              </a:rPr>
              <a:t>d</a:t>
            </a:r>
            <a:endParaRPr lang="en-US" b="1" i="1" dirty="0">
              <a:latin typeface="Times New Roman" pitchFamily="18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2514600" y="1524000"/>
            <a:ext cx="1066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</a:rPr>
              <a:t>collision point</a:t>
            </a:r>
            <a:endParaRPr lang="en-US" b="1" dirty="0">
              <a:solidFill>
                <a:srgbClr val="0070C0"/>
              </a:solidFill>
              <a:latin typeface="Times New Roman" pitchFamily="18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705545" y="3244334"/>
            <a:ext cx="17329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99FF"/>
                </a:solidFill>
              </a:rPr>
              <a:t>Protons and </a:t>
            </a:r>
            <a:r>
              <a:rPr lang="en-US" b="1" baseline="30000" dirty="0" smtClean="0">
                <a:solidFill>
                  <a:srgbClr val="0099FF"/>
                </a:solidFill>
              </a:rPr>
              <a:t>3</a:t>
            </a:r>
            <a:r>
              <a:rPr lang="en-US" b="1" dirty="0" smtClean="0">
                <a:solidFill>
                  <a:srgbClr val="0099FF"/>
                </a:solidFill>
              </a:rPr>
              <a:t>He</a:t>
            </a:r>
            <a:endParaRPr lang="en-US" b="1" dirty="0">
              <a:solidFill>
                <a:srgbClr val="0099FF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228600" y="1143000"/>
            <a:ext cx="17329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Protons and </a:t>
            </a:r>
            <a:r>
              <a:rPr lang="en-US" b="1" baseline="30000" dirty="0" smtClean="0">
                <a:solidFill>
                  <a:srgbClr val="0070C0"/>
                </a:solidFill>
              </a:rPr>
              <a:t>3</a:t>
            </a:r>
            <a:r>
              <a:rPr lang="en-US" b="1" dirty="0" smtClean="0">
                <a:solidFill>
                  <a:srgbClr val="0070C0"/>
                </a:solidFill>
              </a:rPr>
              <a:t>He</a:t>
            </a:r>
            <a:endParaRPr lang="en-US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A021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Polarization of Electrons</a:t>
            </a:r>
            <a:br>
              <a:rPr lang="en-US" b="1" dirty="0" smtClean="0">
                <a:solidFill>
                  <a:srgbClr val="FA021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endParaRPr lang="en-US" dirty="0"/>
          </a:p>
        </p:txBody>
      </p:sp>
      <p:grpSp>
        <p:nvGrpSpPr>
          <p:cNvPr id="4" name="Group 124"/>
          <p:cNvGrpSpPr>
            <a:grpSpLocks noGrp="1"/>
          </p:cNvGrpSpPr>
          <p:nvPr>
            <p:ph idx="1"/>
          </p:nvPr>
        </p:nvGrpSpPr>
        <p:grpSpPr bwMode="auto">
          <a:xfrm>
            <a:off x="457200" y="1201852"/>
            <a:ext cx="8229600" cy="3455751"/>
            <a:chOff x="288" y="732"/>
            <a:chExt cx="4344" cy="2175"/>
          </a:xfrm>
        </p:grpSpPr>
        <p:grpSp>
          <p:nvGrpSpPr>
            <p:cNvPr id="5" name="Group 125"/>
            <p:cNvGrpSpPr>
              <a:grpSpLocks/>
            </p:cNvGrpSpPr>
            <p:nvPr/>
          </p:nvGrpSpPr>
          <p:grpSpPr bwMode="auto">
            <a:xfrm>
              <a:off x="432" y="960"/>
              <a:ext cx="4080" cy="1728"/>
              <a:chOff x="672" y="1200"/>
              <a:chExt cx="4080" cy="1728"/>
            </a:xfrm>
          </p:grpSpPr>
          <p:sp>
            <p:nvSpPr>
              <p:cNvPr id="53" name="Line 126"/>
              <p:cNvSpPr>
                <a:spLocks noChangeShapeType="1"/>
              </p:cNvSpPr>
              <p:nvPr/>
            </p:nvSpPr>
            <p:spPr bwMode="auto">
              <a:xfrm>
                <a:off x="1728" y="1440"/>
                <a:ext cx="1968" cy="12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" name="Line 127"/>
              <p:cNvSpPr>
                <a:spLocks noChangeShapeType="1"/>
              </p:cNvSpPr>
              <p:nvPr/>
            </p:nvSpPr>
            <p:spPr bwMode="auto">
              <a:xfrm flipV="1">
                <a:off x="1728" y="1440"/>
                <a:ext cx="1968" cy="12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55" name="Group 128"/>
              <p:cNvGrpSpPr>
                <a:grpSpLocks/>
              </p:cNvGrpSpPr>
              <p:nvPr/>
            </p:nvGrpSpPr>
            <p:grpSpPr bwMode="auto">
              <a:xfrm>
                <a:off x="672" y="1200"/>
                <a:ext cx="912" cy="1728"/>
                <a:chOff x="672" y="1200"/>
                <a:chExt cx="912" cy="1728"/>
              </a:xfrm>
            </p:grpSpPr>
            <p:sp>
              <p:nvSpPr>
                <p:cNvPr id="61" name="Arc 129"/>
                <p:cNvSpPr>
                  <a:spLocks/>
                </p:cNvSpPr>
                <p:nvPr/>
              </p:nvSpPr>
              <p:spPr bwMode="auto">
                <a:xfrm flipH="1">
                  <a:off x="672" y="1344"/>
                  <a:ext cx="672" cy="720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" name="Arc 130"/>
                <p:cNvSpPr>
                  <a:spLocks/>
                </p:cNvSpPr>
                <p:nvPr/>
              </p:nvSpPr>
              <p:spPr bwMode="auto">
                <a:xfrm flipH="1" flipV="1">
                  <a:off x="672" y="2064"/>
                  <a:ext cx="672" cy="720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" name="Arc 131"/>
                <p:cNvSpPr>
                  <a:spLocks/>
                </p:cNvSpPr>
                <p:nvPr/>
              </p:nvSpPr>
              <p:spPr bwMode="auto">
                <a:xfrm rot="-1979997" flipH="1" flipV="1">
                  <a:off x="912" y="2208"/>
                  <a:ext cx="672" cy="720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" name="Arc 132"/>
                <p:cNvSpPr>
                  <a:spLocks/>
                </p:cNvSpPr>
                <p:nvPr/>
              </p:nvSpPr>
              <p:spPr bwMode="auto">
                <a:xfrm rot="1979997" flipH="1">
                  <a:off x="912" y="1200"/>
                  <a:ext cx="672" cy="720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56" name="Group 133"/>
              <p:cNvGrpSpPr>
                <a:grpSpLocks/>
              </p:cNvGrpSpPr>
              <p:nvPr/>
            </p:nvGrpSpPr>
            <p:grpSpPr bwMode="auto">
              <a:xfrm flipH="1">
                <a:off x="3840" y="1200"/>
                <a:ext cx="912" cy="1728"/>
                <a:chOff x="672" y="1200"/>
                <a:chExt cx="912" cy="1728"/>
              </a:xfrm>
            </p:grpSpPr>
            <p:sp>
              <p:nvSpPr>
                <p:cNvPr id="57" name="Arc 134"/>
                <p:cNvSpPr>
                  <a:spLocks/>
                </p:cNvSpPr>
                <p:nvPr/>
              </p:nvSpPr>
              <p:spPr bwMode="auto">
                <a:xfrm flipH="1">
                  <a:off x="672" y="1344"/>
                  <a:ext cx="672" cy="720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8" name="Arc 135"/>
                <p:cNvSpPr>
                  <a:spLocks/>
                </p:cNvSpPr>
                <p:nvPr/>
              </p:nvSpPr>
              <p:spPr bwMode="auto">
                <a:xfrm flipH="1" flipV="1">
                  <a:off x="672" y="2064"/>
                  <a:ext cx="672" cy="720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9" name="Arc 136"/>
                <p:cNvSpPr>
                  <a:spLocks/>
                </p:cNvSpPr>
                <p:nvPr/>
              </p:nvSpPr>
              <p:spPr bwMode="auto">
                <a:xfrm rot="-1979997" flipH="1" flipV="1">
                  <a:off x="912" y="2208"/>
                  <a:ext cx="672" cy="720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0" name="Arc 137"/>
                <p:cNvSpPr>
                  <a:spLocks/>
                </p:cNvSpPr>
                <p:nvPr/>
              </p:nvSpPr>
              <p:spPr bwMode="auto">
                <a:xfrm rot="1979997" flipH="1">
                  <a:off x="912" y="1200"/>
                  <a:ext cx="672" cy="720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6" name="Group 138"/>
            <p:cNvGrpSpPr>
              <a:grpSpLocks/>
            </p:cNvGrpSpPr>
            <p:nvPr/>
          </p:nvGrpSpPr>
          <p:grpSpPr bwMode="auto">
            <a:xfrm>
              <a:off x="1824" y="1392"/>
              <a:ext cx="144" cy="144"/>
              <a:chOff x="1488" y="3264"/>
              <a:chExt cx="144" cy="144"/>
            </a:xfrm>
          </p:grpSpPr>
          <p:sp>
            <p:nvSpPr>
              <p:cNvPr id="51" name="Line 139"/>
              <p:cNvSpPr>
                <a:spLocks noChangeShapeType="1"/>
              </p:cNvSpPr>
              <p:nvPr/>
            </p:nvSpPr>
            <p:spPr bwMode="auto">
              <a:xfrm>
                <a:off x="1488" y="3264"/>
                <a:ext cx="144" cy="144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" name="Line 140"/>
              <p:cNvSpPr>
                <a:spLocks noChangeShapeType="1"/>
              </p:cNvSpPr>
              <p:nvPr/>
            </p:nvSpPr>
            <p:spPr bwMode="auto">
              <a:xfrm flipH="1">
                <a:off x="1488" y="3264"/>
                <a:ext cx="144" cy="144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" name="Group 141"/>
            <p:cNvGrpSpPr>
              <a:grpSpLocks/>
            </p:cNvGrpSpPr>
            <p:nvPr/>
          </p:nvGrpSpPr>
          <p:grpSpPr bwMode="auto">
            <a:xfrm>
              <a:off x="2976" y="1392"/>
              <a:ext cx="144" cy="144"/>
              <a:chOff x="1488" y="3264"/>
              <a:chExt cx="144" cy="144"/>
            </a:xfrm>
          </p:grpSpPr>
          <p:sp>
            <p:nvSpPr>
              <p:cNvPr id="49" name="Line 142"/>
              <p:cNvSpPr>
                <a:spLocks noChangeShapeType="1"/>
              </p:cNvSpPr>
              <p:nvPr/>
            </p:nvSpPr>
            <p:spPr bwMode="auto">
              <a:xfrm>
                <a:off x="1488" y="3264"/>
                <a:ext cx="144" cy="144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" name="Line 143"/>
              <p:cNvSpPr>
                <a:spLocks noChangeShapeType="1"/>
              </p:cNvSpPr>
              <p:nvPr/>
            </p:nvSpPr>
            <p:spPr bwMode="auto">
              <a:xfrm flipH="1">
                <a:off x="1488" y="3264"/>
                <a:ext cx="144" cy="144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" name="Group 144"/>
            <p:cNvGrpSpPr>
              <a:grpSpLocks/>
            </p:cNvGrpSpPr>
            <p:nvPr/>
          </p:nvGrpSpPr>
          <p:grpSpPr bwMode="auto">
            <a:xfrm>
              <a:off x="1824" y="2112"/>
              <a:ext cx="144" cy="144"/>
              <a:chOff x="1488" y="3264"/>
              <a:chExt cx="144" cy="144"/>
            </a:xfrm>
          </p:grpSpPr>
          <p:sp>
            <p:nvSpPr>
              <p:cNvPr id="47" name="Line 145"/>
              <p:cNvSpPr>
                <a:spLocks noChangeShapeType="1"/>
              </p:cNvSpPr>
              <p:nvPr/>
            </p:nvSpPr>
            <p:spPr bwMode="auto">
              <a:xfrm>
                <a:off x="1488" y="3264"/>
                <a:ext cx="144" cy="144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" name="Line 146"/>
              <p:cNvSpPr>
                <a:spLocks noChangeShapeType="1"/>
              </p:cNvSpPr>
              <p:nvPr/>
            </p:nvSpPr>
            <p:spPr bwMode="auto">
              <a:xfrm flipH="1">
                <a:off x="1488" y="3264"/>
                <a:ext cx="144" cy="144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9" name="Group 147"/>
            <p:cNvGrpSpPr>
              <a:grpSpLocks/>
            </p:cNvGrpSpPr>
            <p:nvPr/>
          </p:nvGrpSpPr>
          <p:grpSpPr bwMode="auto">
            <a:xfrm>
              <a:off x="2976" y="2112"/>
              <a:ext cx="144" cy="144"/>
              <a:chOff x="1488" y="3264"/>
              <a:chExt cx="144" cy="144"/>
            </a:xfrm>
          </p:grpSpPr>
          <p:sp>
            <p:nvSpPr>
              <p:cNvPr id="45" name="Line 148"/>
              <p:cNvSpPr>
                <a:spLocks noChangeShapeType="1"/>
              </p:cNvSpPr>
              <p:nvPr/>
            </p:nvSpPr>
            <p:spPr bwMode="auto">
              <a:xfrm>
                <a:off x="1488" y="3264"/>
                <a:ext cx="144" cy="144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" name="Line 149"/>
              <p:cNvSpPr>
                <a:spLocks noChangeShapeType="1"/>
              </p:cNvSpPr>
              <p:nvPr/>
            </p:nvSpPr>
            <p:spPr bwMode="auto">
              <a:xfrm flipH="1">
                <a:off x="1488" y="3264"/>
                <a:ext cx="144" cy="144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" name="Rectangle 150"/>
            <p:cNvSpPr>
              <a:spLocks noChangeArrowheads="1"/>
            </p:cNvSpPr>
            <p:nvPr/>
          </p:nvSpPr>
          <p:spPr bwMode="auto">
            <a:xfrm rot="-2076172">
              <a:off x="2640" y="1536"/>
              <a:ext cx="192" cy="19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Rectangle 151"/>
            <p:cNvSpPr>
              <a:spLocks noChangeArrowheads="1"/>
            </p:cNvSpPr>
            <p:nvPr/>
          </p:nvSpPr>
          <p:spPr bwMode="auto">
            <a:xfrm rot="2188526">
              <a:off x="2064" y="1536"/>
              <a:ext cx="192" cy="19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Rectangle 152"/>
            <p:cNvSpPr>
              <a:spLocks noChangeArrowheads="1"/>
            </p:cNvSpPr>
            <p:nvPr/>
          </p:nvSpPr>
          <p:spPr bwMode="auto">
            <a:xfrm rot="1954199">
              <a:off x="1392" y="1152"/>
              <a:ext cx="336" cy="14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Rectangle 153"/>
            <p:cNvSpPr>
              <a:spLocks noChangeArrowheads="1"/>
            </p:cNvSpPr>
            <p:nvPr/>
          </p:nvSpPr>
          <p:spPr bwMode="auto">
            <a:xfrm rot="19699025">
              <a:off x="3168" y="1200"/>
              <a:ext cx="336" cy="14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Rectangle 154"/>
            <p:cNvSpPr>
              <a:spLocks noChangeArrowheads="1"/>
            </p:cNvSpPr>
            <p:nvPr/>
          </p:nvSpPr>
          <p:spPr bwMode="auto">
            <a:xfrm rot="1954199">
              <a:off x="3168" y="2304"/>
              <a:ext cx="336" cy="14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Rectangle 155"/>
            <p:cNvSpPr>
              <a:spLocks noChangeArrowheads="1"/>
            </p:cNvSpPr>
            <p:nvPr/>
          </p:nvSpPr>
          <p:spPr bwMode="auto">
            <a:xfrm rot="2188526">
              <a:off x="2688" y="1920"/>
              <a:ext cx="192" cy="19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Rectangle 156"/>
            <p:cNvSpPr>
              <a:spLocks noChangeArrowheads="1"/>
            </p:cNvSpPr>
            <p:nvPr/>
          </p:nvSpPr>
          <p:spPr bwMode="auto">
            <a:xfrm rot="19699025">
              <a:off x="1440" y="2304"/>
              <a:ext cx="336" cy="14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Rectangle 157"/>
            <p:cNvSpPr>
              <a:spLocks noChangeArrowheads="1"/>
            </p:cNvSpPr>
            <p:nvPr/>
          </p:nvSpPr>
          <p:spPr bwMode="auto">
            <a:xfrm rot="-2076172">
              <a:off x="2064" y="1920"/>
              <a:ext cx="192" cy="19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Text Box 158"/>
            <p:cNvSpPr txBox="1">
              <a:spLocks noChangeArrowheads="1"/>
            </p:cNvSpPr>
            <p:nvPr/>
          </p:nvSpPr>
          <p:spPr bwMode="auto">
            <a:xfrm>
              <a:off x="1374" y="732"/>
              <a:ext cx="465" cy="3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lang="en-US" b="1" dirty="0">
                  <a:solidFill>
                    <a:schemeClr val="tx1"/>
                  </a:solidFill>
                  <a:latin typeface="Times New Roman" pitchFamily="18" charset="0"/>
                </a:rPr>
                <a:t>spin rotator</a:t>
              </a:r>
            </a:p>
          </p:txBody>
        </p:sp>
        <p:sp>
          <p:nvSpPr>
            <p:cNvPr id="19" name="Text Box 159"/>
            <p:cNvSpPr txBox="1">
              <a:spLocks noChangeArrowheads="1"/>
            </p:cNvSpPr>
            <p:nvPr/>
          </p:nvSpPr>
          <p:spPr bwMode="auto">
            <a:xfrm>
              <a:off x="3024" y="864"/>
              <a:ext cx="4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spin rotator</a:t>
              </a:r>
            </a:p>
          </p:txBody>
        </p:sp>
        <p:sp>
          <p:nvSpPr>
            <p:cNvPr id="20" name="Text Box 160"/>
            <p:cNvSpPr txBox="1">
              <a:spLocks noChangeArrowheads="1"/>
            </p:cNvSpPr>
            <p:nvPr/>
          </p:nvSpPr>
          <p:spPr bwMode="auto">
            <a:xfrm>
              <a:off x="3024" y="2448"/>
              <a:ext cx="4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spin rotator</a:t>
              </a:r>
            </a:p>
          </p:txBody>
        </p:sp>
        <p:sp>
          <p:nvSpPr>
            <p:cNvPr id="21" name="Text Box 161"/>
            <p:cNvSpPr txBox="1">
              <a:spLocks noChangeArrowheads="1"/>
            </p:cNvSpPr>
            <p:nvPr/>
          </p:nvSpPr>
          <p:spPr bwMode="auto">
            <a:xfrm>
              <a:off x="1440" y="2448"/>
              <a:ext cx="4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spin rotator</a:t>
              </a:r>
            </a:p>
          </p:txBody>
        </p:sp>
        <p:sp>
          <p:nvSpPr>
            <p:cNvPr id="22" name="Text Box 162"/>
            <p:cNvSpPr txBox="1">
              <a:spLocks noChangeArrowheads="1"/>
            </p:cNvSpPr>
            <p:nvPr/>
          </p:nvSpPr>
          <p:spPr bwMode="auto">
            <a:xfrm>
              <a:off x="2822" y="1615"/>
              <a:ext cx="528" cy="3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b="1" dirty="0">
                  <a:solidFill>
                    <a:schemeClr val="tx1"/>
                  </a:solidFill>
                  <a:latin typeface="Times New Roman" pitchFamily="18" charset="0"/>
                </a:rPr>
                <a:t>collision </a:t>
              </a:r>
              <a:r>
                <a:rPr lang="en-US" b="1" dirty="0" smtClean="0">
                  <a:solidFill>
                    <a:schemeClr val="tx1"/>
                  </a:solidFill>
                  <a:latin typeface="Times New Roman" pitchFamily="18" charset="0"/>
                </a:rPr>
                <a:t>points</a:t>
              </a:r>
              <a:endParaRPr lang="en-US" b="1" dirty="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23" name="Text Box 163"/>
            <p:cNvSpPr txBox="1">
              <a:spLocks noChangeArrowheads="1"/>
            </p:cNvSpPr>
            <p:nvPr/>
          </p:nvSpPr>
          <p:spPr bwMode="auto">
            <a:xfrm>
              <a:off x="2058" y="2326"/>
              <a:ext cx="845" cy="5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lang="en-US" b="1" dirty="0">
                  <a:solidFill>
                    <a:schemeClr val="tx1"/>
                  </a:solidFill>
                  <a:latin typeface="Times New Roman" pitchFamily="18" charset="0"/>
                </a:rPr>
                <a:t>spin rotator with 90</a:t>
              </a:r>
              <a:r>
                <a:rPr lang="en-US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º</a:t>
              </a:r>
              <a:r>
                <a:rPr lang="en-US" b="1" dirty="0">
                  <a:solidFill>
                    <a:schemeClr val="tx1"/>
                  </a:solidFill>
                  <a:latin typeface="Times New Roman" pitchFamily="18" charset="0"/>
                </a:rPr>
                <a:t> solenoid snake</a:t>
              </a:r>
            </a:p>
          </p:txBody>
        </p:sp>
        <p:sp>
          <p:nvSpPr>
            <p:cNvPr id="24" name="Line 164"/>
            <p:cNvSpPr>
              <a:spLocks noChangeShapeType="1"/>
            </p:cNvSpPr>
            <p:nvPr/>
          </p:nvSpPr>
          <p:spPr bwMode="auto">
            <a:xfrm flipH="1" flipV="1">
              <a:off x="2256" y="2112"/>
              <a:ext cx="144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165"/>
            <p:cNvSpPr>
              <a:spLocks noChangeShapeType="1"/>
            </p:cNvSpPr>
            <p:nvPr/>
          </p:nvSpPr>
          <p:spPr bwMode="auto">
            <a:xfrm flipV="1">
              <a:off x="2544" y="2112"/>
              <a:ext cx="144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Text Box 167"/>
            <p:cNvSpPr txBox="1">
              <a:spLocks noChangeArrowheads="1"/>
            </p:cNvSpPr>
            <p:nvPr/>
          </p:nvSpPr>
          <p:spPr bwMode="auto">
            <a:xfrm>
              <a:off x="1535" y="1661"/>
              <a:ext cx="528" cy="3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b="1" dirty="0">
                  <a:solidFill>
                    <a:schemeClr val="tx1"/>
                  </a:solidFill>
                  <a:latin typeface="Times New Roman" pitchFamily="18" charset="0"/>
                </a:rPr>
                <a:t>collision </a:t>
              </a:r>
              <a:r>
                <a:rPr lang="en-US" b="1" dirty="0" smtClean="0">
                  <a:solidFill>
                    <a:schemeClr val="tx1"/>
                  </a:solidFill>
                  <a:latin typeface="Times New Roman" pitchFamily="18" charset="0"/>
                </a:rPr>
                <a:t>points</a:t>
              </a:r>
              <a:endParaRPr lang="en-US" b="1" dirty="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29" name="Text Box 169"/>
            <p:cNvSpPr txBox="1">
              <a:spLocks noChangeArrowheads="1"/>
            </p:cNvSpPr>
            <p:nvPr/>
          </p:nvSpPr>
          <p:spPr bwMode="auto">
            <a:xfrm>
              <a:off x="2018" y="743"/>
              <a:ext cx="845" cy="5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lang="en-US" b="1" dirty="0">
                  <a:solidFill>
                    <a:schemeClr val="tx1"/>
                  </a:solidFill>
                  <a:latin typeface="Times New Roman" pitchFamily="18" charset="0"/>
                </a:rPr>
                <a:t>spin rotator with 90</a:t>
              </a:r>
              <a:r>
                <a:rPr lang="en-US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º</a:t>
              </a:r>
              <a:r>
                <a:rPr lang="en-US" b="1" dirty="0">
                  <a:solidFill>
                    <a:schemeClr val="tx1"/>
                  </a:solidFill>
                  <a:latin typeface="Times New Roman" pitchFamily="18" charset="0"/>
                </a:rPr>
                <a:t> solenoid snake</a:t>
              </a:r>
            </a:p>
          </p:txBody>
        </p:sp>
        <p:sp>
          <p:nvSpPr>
            <p:cNvPr id="30" name="Line 170"/>
            <p:cNvSpPr>
              <a:spLocks noChangeShapeType="1"/>
            </p:cNvSpPr>
            <p:nvPr/>
          </p:nvSpPr>
          <p:spPr bwMode="auto">
            <a:xfrm flipH="1">
              <a:off x="2208" y="1296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171"/>
            <p:cNvSpPr>
              <a:spLocks noChangeShapeType="1"/>
            </p:cNvSpPr>
            <p:nvPr/>
          </p:nvSpPr>
          <p:spPr bwMode="auto">
            <a:xfrm>
              <a:off x="2496" y="1296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AutoShape 172"/>
            <p:cNvSpPr>
              <a:spLocks noChangeArrowheads="1"/>
            </p:cNvSpPr>
            <p:nvPr/>
          </p:nvSpPr>
          <p:spPr bwMode="auto">
            <a:xfrm rot="-2572493">
              <a:off x="2880" y="1392"/>
              <a:ext cx="144" cy="96"/>
            </a:xfrm>
            <a:prstGeom prst="rightArrow">
              <a:avLst>
                <a:gd name="adj1" fmla="val 50000"/>
                <a:gd name="adj2" fmla="val 37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AutoShape 173"/>
            <p:cNvSpPr>
              <a:spLocks noChangeArrowheads="1"/>
            </p:cNvSpPr>
            <p:nvPr/>
          </p:nvSpPr>
          <p:spPr bwMode="auto">
            <a:xfrm rot="5397832">
              <a:off x="4512" y="1776"/>
              <a:ext cx="144" cy="96"/>
            </a:xfrm>
            <a:prstGeom prst="rightArrow">
              <a:avLst>
                <a:gd name="adj1" fmla="val 50000"/>
                <a:gd name="adj2" fmla="val 37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AutoShape 174"/>
            <p:cNvSpPr>
              <a:spLocks noChangeArrowheads="1"/>
            </p:cNvSpPr>
            <p:nvPr/>
          </p:nvSpPr>
          <p:spPr bwMode="auto">
            <a:xfrm rot="16202168" flipV="1">
              <a:off x="264" y="1800"/>
              <a:ext cx="144" cy="96"/>
            </a:xfrm>
            <a:prstGeom prst="rightArrow">
              <a:avLst>
                <a:gd name="adj1" fmla="val 50000"/>
                <a:gd name="adj2" fmla="val 37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AutoShape 175"/>
            <p:cNvSpPr>
              <a:spLocks noChangeArrowheads="1"/>
            </p:cNvSpPr>
            <p:nvPr/>
          </p:nvSpPr>
          <p:spPr bwMode="auto">
            <a:xfrm rot="16202168" flipV="1">
              <a:off x="1176" y="2376"/>
              <a:ext cx="144" cy="96"/>
            </a:xfrm>
            <a:prstGeom prst="rightArrow">
              <a:avLst>
                <a:gd name="adj1" fmla="val 50000"/>
                <a:gd name="adj2" fmla="val 37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AutoShape 176"/>
            <p:cNvSpPr>
              <a:spLocks noChangeArrowheads="1"/>
            </p:cNvSpPr>
            <p:nvPr/>
          </p:nvSpPr>
          <p:spPr bwMode="auto">
            <a:xfrm rot="16202168" flipV="1">
              <a:off x="1128" y="936"/>
              <a:ext cx="144" cy="96"/>
            </a:xfrm>
            <a:prstGeom prst="rightArrow">
              <a:avLst>
                <a:gd name="adj1" fmla="val 50000"/>
                <a:gd name="adj2" fmla="val 37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AutoShape 177"/>
            <p:cNvSpPr>
              <a:spLocks noChangeArrowheads="1"/>
            </p:cNvSpPr>
            <p:nvPr/>
          </p:nvSpPr>
          <p:spPr bwMode="auto">
            <a:xfrm rot="5397832">
              <a:off x="3624" y="1176"/>
              <a:ext cx="144" cy="96"/>
            </a:xfrm>
            <a:prstGeom prst="rightArrow">
              <a:avLst>
                <a:gd name="adj1" fmla="val 50000"/>
                <a:gd name="adj2" fmla="val 37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AutoShape 178"/>
            <p:cNvSpPr>
              <a:spLocks noChangeArrowheads="1"/>
            </p:cNvSpPr>
            <p:nvPr/>
          </p:nvSpPr>
          <p:spPr bwMode="auto">
            <a:xfrm rot="5397832">
              <a:off x="3672" y="2616"/>
              <a:ext cx="144" cy="96"/>
            </a:xfrm>
            <a:prstGeom prst="rightArrow">
              <a:avLst>
                <a:gd name="adj1" fmla="val 50000"/>
                <a:gd name="adj2" fmla="val 37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AutoShape 179"/>
            <p:cNvSpPr>
              <a:spLocks noChangeArrowheads="1"/>
            </p:cNvSpPr>
            <p:nvPr/>
          </p:nvSpPr>
          <p:spPr bwMode="auto">
            <a:xfrm rot="-2572493">
              <a:off x="1872" y="2208"/>
              <a:ext cx="144" cy="96"/>
            </a:xfrm>
            <a:prstGeom prst="rightArrow">
              <a:avLst>
                <a:gd name="adj1" fmla="val 50000"/>
                <a:gd name="adj2" fmla="val 37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AutoShape 180"/>
            <p:cNvSpPr>
              <a:spLocks noChangeArrowheads="1"/>
            </p:cNvSpPr>
            <p:nvPr/>
          </p:nvSpPr>
          <p:spPr bwMode="auto">
            <a:xfrm rot="24182836">
              <a:off x="1848" y="1320"/>
              <a:ext cx="144" cy="96"/>
            </a:xfrm>
            <a:prstGeom prst="rightArrow">
              <a:avLst>
                <a:gd name="adj1" fmla="val 50000"/>
                <a:gd name="adj2" fmla="val 37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AutoShape 181"/>
            <p:cNvSpPr>
              <a:spLocks noChangeArrowheads="1"/>
            </p:cNvSpPr>
            <p:nvPr/>
          </p:nvSpPr>
          <p:spPr bwMode="auto">
            <a:xfrm rot="23970280">
              <a:off x="2904" y="2204"/>
              <a:ext cx="144" cy="96"/>
            </a:xfrm>
            <a:prstGeom prst="rightArrow">
              <a:avLst>
                <a:gd name="adj1" fmla="val 50000"/>
                <a:gd name="adj2" fmla="val 37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AutoShape 182"/>
            <p:cNvSpPr>
              <a:spLocks noChangeArrowheads="1"/>
            </p:cNvSpPr>
            <p:nvPr/>
          </p:nvSpPr>
          <p:spPr bwMode="auto">
            <a:xfrm rot="-2076363">
              <a:off x="2288" y="1844"/>
              <a:ext cx="144" cy="96"/>
            </a:xfrm>
            <a:prstGeom prst="rightArrow">
              <a:avLst>
                <a:gd name="adj1" fmla="val 50000"/>
                <a:gd name="adj2" fmla="val 37500"/>
              </a:avLst>
            </a:prstGeom>
            <a:solidFill>
              <a:srgbClr val="FF0000"/>
            </a:solidFill>
            <a:ln w="9525">
              <a:solidFill>
                <a:srgbClr val="FF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AutoShape 183"/>
            <p:cNvSpPr>
              <a:spLocks noChangeArrowheads="1"/>
            </p:cNvSpPr>
            <p:nvPr/>
          </p:nvSpPr>
          <p:spPr bwMode="auto">
            <a:xfrm rot="10474630">
              <a:off x="3844" y="2492"/>
              <a:ext cx="144" cy="96"/>
            </a:xfrm>
            <a:prstGeom prst="rightArrow">
              <a:avLst>
                <a:gd name="adj1" fmla="val 50000"/>
                <a:gd name="adj2" fmla="val 37500"/>
              </a:avLst>
            </a:prstGeom>
            <a:solidFill>
              <a:srgbClr val="FF0000"/>
            </a:solidFill>
            <a:ln w="9525">
              <a:solidFill>
                <a:srgbClr val="FF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AutoShape 184"/>
            <p:cNvSpPr>
              <a:spLocks noChangeArrowheads="1"/>
            </p:cNvSpPr>
            <p:nvPr/>
          </p:nvSpPr>
          <p:spPr bwMode="auto">
            <a:xfrm rot="11450740" flipH="1">
              <a:off x="963" y="2493"/>
              <a:ext cx="144" cy="96"/>
            </a:xfrm>
            <a:prstGeom prst="rightArrow">
              <a:avLst>
                <a:gd name="adj1" fmla="val 50000"/>
                <a:gd name="adj2" fmla="val 37500"/>
              </a:avLst>
            </a:prstGeom>
            <a:solidFill>
              <a:srgbClr val="FF0000"/>
            </a:solidFill>
            <a:ln w="9525">
              <a:solidFill>
                <a:srgbClr val="FF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5" name="Rectangle 64"/>
          <p:cNvSpPr/>
          <p:nvPr/>
        </p:nvSpPr>
        <p:spPr>
          <a:xfrm>
            <a:off x="533400" y="5029200"/>
            <a:ext cx="6477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b="1" dirty="0" smtClean="0">
                <a:latin typeface="Arial" charset="0"/>
              </a:rPr>
              <a:t>Spin injected vertical in arcs (using Wien filter). </a:t>
            </a:r>
          </a:p>
          <a:p>
            <a:pPr>
              <a:spcBef>
                <a:spcPct val="0"/>
              </a:spcBef>
            </a:pPr>
            <a:r>
              <a:rPr lang="en-US" b="1" dirty="0" smtClean="0">
                <a:latin typeface="Arial" charset="0"/>
              </a:rPr>
              <a:t>Self-polarization in arcs to maintain injected polarization. </a:t>
            </a:r>
          </a:p>
          <a:p>
            <a:pPr>
              <a:spcBef>
                <a:spcPct val="0"/>
              </a:spcBef>
            </a:pPr>
            <a:r>
              <a:rPr lang="en-US" b="1" dirty="0" smtClean="0">
                <a:latin typeface="Arial" charset="0"/>
              </a:rPr>
              <a:t>Spin rotators matched with the cross bends of IPs.</a:t>
            </a:r>
            <a:endParaRPr lang="en-US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A021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Electron Spin Matching at the IR</a:t>
            </a:r>
            <a:br>
              <a:rPr lang="en-US" b="1" dirty="0" smtClean="0">
                <a:solidFill>
                  <a:srgbClr val="FA021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endParaRPr lang="en-US" dirty="0"/>
          </a:p>
        </p:txBody>
      </p:sp>
      <p:grpSp>
        <p:nvGrpSpPr>
          <p:cNvPr id="4" name="Group 60"/>
          <p:cNvGrpSpPr>
            <a:grpSpLocks noGrp="1"/>
          </p:cNvGrpSpPr>
          <p:nvPr>
            <p:ph idx="1"/>
          </p:nvPr>
        </p:nvGrpSpPr>
        <p:grpSpPr bwMode="auto">
          <a:xfrm>
            <a:off x="457200" y="1295486"/>
            <a:ext cx="8229600" cy="3047915"/>
            <a:chOff x="288" y="1061"/>
            <a:chExt cx="5148" cy="2011"/>
          </a:xfrm>
        </p:grpSpPr>
        <p:sp>
          <p:nvSpPr>
            <p:cNvPr id="5" name="Text Box 61"/>
            <p:cNvSpPr txBox="1">
              <a:spLocks noChangeArrowheads="1"/>
            </p:cNvSpPr>
            <p:nvPr/>
          </p:nvSpPr>
          <p:spPr bwMode="auto">
            <a:xfrm>
              <a:off x="2496" y="2899"/>
              <a:ext cx="72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snake solenoid</a:t>
              </a:r>
            </a:p>
          </p:txBody>
        </p:sp>
        <p:sp>
          <p:nvSpPr>
            <p:cNvPr id="6" name="Rectangle 62"/>
            <p:cNvSpPr>
              <a:spLocks noChangeArrowheads="1"/>
            </p:cNvSpPr>
            <p:nvPr/>
          </p:nvSpPr>
          <p:spPr bwMode="auto">
            <a:xfrm>
              <a:off x="2544" y="2304"/>
              <a:ext cx="288" cy="38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</a:pPr>
              <a:endParaRPr lang="en-US" sz="24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7" name="Rectangle 63"/>
            <p:cNvSpPr>
              <a:spLocks noChangeArrowheads="1"/>
            </p:cNvSpPr>
            <p:nvPr/>
          </p:nvSpPr>
          <p:spPr bwMode="auto">
            <a:xfrm>
              <a:off x="2880" y="2304"/>
              <a:ext cx="288" cy="38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</a:pPr>
              <a:endParaRPr lang="en-US" sz="24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8" name="Line 64"/>
            <p:cNvSpPr>
              <a:spLocks noChangeShapeType="1"/>
            </p:cNvSpPr>
            <p:nvPr/>
          </p:nvSpPr>
          <p:spPr bwMode="auto">
            <a:xfrm>
              <a:off x="2451" y="2517"/>
              <a:ext cx="85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65"/>
            <p:cNvSpPr>
              <a:spLocks noChangeShapeType="1"/>
            </p:cNvSpPr>
            <p:nvPr/>
          </p:nvSpPr>
          <p:spPr bwMode="auto">
            <a:xfrm>
              <a:off x="4223" y="1659"/>
              <a:ext cx="120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Rectangle 66"/>
            <p:cNvSpPr>
              <a:spLocks noChangeArrowheads="1"/>
            </p:cNvSpPr>
            <p:nvPr/>
          </p:nvSpPr>
          <p:spPr bwMode="auto">
            <a:xfrm rot="-2937050">
              <a:off x="3482" y="2213"/>
              <a:ext cx="172" cy="25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" name="Group 67"/>
            <p:cNvGrpSpPr>
              <a:grpSpLocks/>
            </p:cNvGrpSpPr>
            <p:nvPr/>
          </p:nvGrpSpPr>
          <p:grpSpPr bwMode="auto">
            <a:xfrm>
              <a:off x="3252" y="1659"/>
              <a:ext cx="971" cy="858"/>
              <a:chOff x="3024" y="1728"/>
              <a:chExt cx="1008" cy="528"/>
            </a:xfrm>
          </p:grpSpPr>
          <p:sp>
            <p:nvSpPr>
              <p:cNvPr id="67" name="Arc 68"/>
              <p:cNvSpPr>
                <a:spLocks/>
              </p:cNvSpPr>
              <p:nvPr/>
            </p:nvSpPr>
            <p:spPr bwMode="auto">
              <a:xfrm flipV="1">
                <a:off x="3024" y="1920"/>
                <a:ext cx="384" cy="336"/>
              </a:xfrm>
              <a:custGeom>
                <a:avLst/>
                <a:gdLst>
                  <a:gd name="G0" fmla="+- 0 0 0"/>
                  <a:gd name="G1" fmla="+- 21586 0 0"/>
                  <a:gd name="G2" fmla="+- 21600 0 0"/>
                  <a:gd name="T0" fmla="*/ 786 w 17850"/>
                  <a:gd name="T1" fmla="*/ 0 h 21586"/>
                  <a:gd name="T2" fmla="*/ 17850 w 17850"/>
                  <a:gd name="T3" fmla="*/ 9422 h 21586"/>
                  <a:gd name="T4" fmla="*/ 0 w 17850"/>
                  <a:gd name="T5" fmla="*/ 21586 h 215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7850" h="21586" fill="none" extrusionOk="0">
                    <a:moveTo>
                      <a:pt x="785" y="0"/>
                    </a:moveTo>
                    <a:cubicBezTo>
                      <a:pt x="7648" y="250"/>
                      <a:pt x="13982" y="3747"/>
                      <a:pt x="17849" y="9422"/>
                    </a:cubicBezTo>
                  </a:path>
                  <a:path w="17850" h="21586" stroke="0" extrusionOk="0">
                    <a:moveTo>
                      <a:pt x="785" y="0"/>
                    </a:moveTo>
                    <a:cubicBezTo>
                      <a:pt x="7648" y="250"/>
                      <a:pt x="13982" y="3747"/>
                      <a:pt x="17849" y="9422"/>
                    </a:cubicBezTo>
                    <a:lnTo>
                      <a:pt x="0" y="21586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" name="Line 69"/>
              <p:cNvSpPr>
                <a:spLocks noChangeShapeType="1"/>
              </p:cNvSpPr>
              <p:nvPr/>
            </p:nvSpPr>
            <p:spPr bwMode="auto">
              <a:xfrm flipV="1">
                <a:off x="3408" y="1872"/>
                <a:ext cx="24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" name="Arc 70"/>
              <p:cNvSpPr>
                <a:spLocks/>
              </p:cNvSpPr>
              <p:nvPr/>
            </p:nvSpPr>
            <p:spPr bwMode="auto">
              <a:xfrm rot="10886275" flipV="1">
                <a:off x="3648" y="1728"/>
                <a:ext cx="384" cy="336"/>
              </a:xfrm>
              <a:custGeom>
                <a:avLst/>
                <a:gdLst>
                  <a:gd name="G0" fmla="+- 0 0 0"/>
                  <a:gd name="G1" fmla="+- 21586 0 0"/>
                  <a:gd name="G2" fmla="+- 21600 0 0"/>
                  <a:gd name="T0" fmla="*/ 786 w 17850"/>
                  <a:gd name="T1" fmla="*/ 0 h 21586"/>
                  <a:gd name="T2" fmla="*/ 17850 w 17850"/>
                  <a:gd name="T3" fmla="*/ 9422 h 21586"/>
                  <a:gd name="T4" fmla="*/ 0 w 17850"/>
                  <a:gd name="T5" fmla="*/ 21586 h 215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7850" h="21586" fill="none" extrusionOk="0">
                    <a:moveTo>
                      <a:pt x="785" y="0"/>
                    </a:moveTo>
                    <a:cubicBezTo>
                      <a:pt x="7648" y="250"/>
                      <a:pt x="13982" y="3747"/>
                      <a:pt x="17849" y="9422"/>
                    </a:cubicBezTo>
                  </a:path>
                  <a:path w="17850" h="21586" stroke="0" extrusionOk="0">
                    <a:moveTo>
                      <a:pt x="785" y="0"/>
                    </a:moveTo>
                    <a:cubicBezTo>
                      <a:pt x="7648" y="250"/>
                      <a:pt x="13982" y="3747"/>
                      <a:pt x="17849" y="9422"/>
                    </a:cubicBezTo>
                    <a:lnTo>
                      <a:pt x="0" y="21586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" name="Rectangle 71"/>
            <p:cNvSpPr>
              <a:spLocks noChangeArrowheads="1"/>
            </p:cNvSpPr>
            <p:nvPr/>
          </p:nvSpPr>
          <p:spPr bwMode="auto">
            <a:xfrm rot="-2837200">
              <a:off x="3883" y="1637"/>
              <a:ext cx="171" cy="25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Rectangle 72"/>
            <p:cNvSpPr>
              <a:spLocks noChangeArrowheads="1"/>
            </p:cNvSpPr>
            <p:nvPr/>
          </p:nvSpPr>
          <p:spPr bwMode="auto">
            <a:xfrm>
              <a:off x="4402" y="1574"/>
              <a:ext cx="228" cy="17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Rectangle 73"/>
            <p:cNvSpPr>
              <a:spLocks noChangeArrowheads="1"/>
            </p:cNvSpPr>
            <p:nvPr/>
          </p:nvSpPr>
          <p:spPr bwMode="auto">
            <a:xfrm>
              <a:off x="4859" y="1574"/>
              <a:ext cx="229" cy="17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Rectangle 74"/>
            <p:cNvSpPr>
              <a:spLocks noChangeArrowheads="1"/>
            </p:cNvSpPr>
            <p:nvPr/>
          </p:nvSpPr>
          <p:spPr bwMode="auto">
            <a:xfrm rot="-5385795">
              <a:off x="4573" y="1602"/>
              <a:ext cx="343" cy="115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Line 75"/>
            <p:cNvSpPr>
              <a:spLocks noChangeShapeType="1"/>
            </p:cNvSpPr>
            <p:nvPr/>
          </p:nvSpPr>
          <p:spPr bwMode="auto">
            <a:xfrm flipH="1">
              <a:off x="336" y="1659"/>
              <a:ext cx="120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Rectangle 76"/>
            <p:cNvSpPr>
              <a:spLocks noChangeArrowheads="1"/>
            </p:cNvSpPr>
            <p:nvPr/>
          </p:nvSpPr>
          <p:spPr bwMode="auto">
            <a:xfrm rot="3203373" flipH="1">
              <a:off x="1675" y="1637"/>
              <a:ext cx="172" cy="25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8" name="Group 77"/>
            <p:cNvGrpSpPr>
              <a:grpSpLocks/>
            </p:cNvGrpSpPr>
            <p:nvPr/>
          </p:nvGrpSpPr>
          <p:grpSpPr bwMode="auto">
            <a:xfrm flipH="1">
              <a:off x="1483" y="1659"/>
              <a:ext cx="971" cy="858"/>
              <a:chOff x="3024" y="1728"/>
              <a:chExt cx="1008" cy="528"/>
            </a:xfrm>
          </p:grpSpPr>
          <p:sp>
            <p:nvSpPr>
              <p:cNvPr id="64" name="Arc 78"/>
              <p:cNvSpPr>
                <a:spLocks/>
              </p:cNvSpPr>
              <p:nvPr/>
            </p:nvSpPr>
            <p:spPr bwMode="auto">
              <a:xfrm flipV="1">
                <a:off x="3024" y="1920"/>
                <a:ext cx="384" cy="336"/>
              </a:xfrm>
              <a:custGeom>
                <a:avLst/>
                <a:gdLst>
                  <a:gd name="G0" fmla="+- 0 0 0"/>
                  <a:gd name="G1" fmla="+- 21586 0 0"/>
                  <a:gd name="G2" fmla="+- 21600 0 0"/>
                  <a:gd name="T0" fmla="*/ 786 w 17850"/>
                  <a:gd name="T1" fmla="*/ 0 h 21586"/>
                  <a:gd name="T2" fmla="*/ 17850 w 17850"/>
                  <a:gd name="T3" fmla="*/ 9422 h 21586"/>
                  <a:gd name="T4" fmla="*/ 0 w 17850"/>
                  <a:gd name="T5" fmla="*/ 21586 h 215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7850" h="21586" fill="none" extrusionOk="0">
                    <a:moveTo>
                      <a:pt x="785" y="0"/>
                    </a:moveTo>
                    <a:cubicBezTo>
                      <a:pt x="7648" y="250"/>
                      <a:pt x="13982" y="3747"/>
                      <a:pt x="17849" y="9422"/>
                    </a:cubicBezTo>
                  </a:path>
                  <a:path w="17850" h="21586" stroke="0" extrusionOk="0">
                    <a:moveTo>
                      <a:pt x="785" y="0"/>
                    </a:moveTo>
                    <a:cubicBezTo>
                      <a:pt x="7648" y="250"/>
                      <a:pt x="13982" y="3747"/>
                      <a:pt x="17849" y="9422"/>
                    </a:cubicBezTo>
                    <a:lnTo>
                      <a:pt x="0" y="21586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" name="Line 79"/>
              <p:cNvSpPr>
                <a:spLocks noChangeShapeType="1"/>
              </p:cNvSpPr>
              <p:nvPr/>
            </p:nvSpPr>
            <p:spPr bwMode="auto">
              <a:xfrm flipV="1">
                <a:off x="3408" y="1872"/>
                <a:ext cx="24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" name="Arc 80"/>
              <p:cNvSpPr>
                <a:spLocks/>
              </p:cNvSpPr>
              <p:nvPr/>
            </p:nvSpPr>
            <p:spPr bwMode="auto">
              <a:xfrm rot="10886275" flipV="1">
                <a:off x="3648" y="1728"/>
                <a:ext cx="384" cy="336"/>
              </a:xfrm>
              <a:custGeom>
                <a:avLst/>
                <a:gdLst>
                  <a:gd name="G0" fmla="+- 0 0 0"/>
                  <a:gd name="G1" fmla="+- 21586 0 0"/>
                  <a:gd name="G2" fmla="+- 21600 0 0"/>
                  <a:gd name="T0" fmla="*/ 786 w 17850"/>
                  <a:gd name="T1" fmla="*/ 0 h 21586"/>
                  <a:gd name="T2" fmla="*/ 17850 w 17850"/>
                  <a:gd name="T3" fmla="*/ 9422 h 21586"/>
                  <a:gd name="T4" fmla="*/ 0 w 17850"/>
                  <a:gd name="T5" fmla="*/ 21586 h 215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7850" h="21586" fill="none" extrusionOk="0">
                    <a:moveTo>
                      <a:pt x="785" y="0"/>
                    </a:moveTo>
                    <a:cubicBezTo>
                      <a:pt x="7648" y="250"/>
                      <a:pt x="13982" y="3747"/>
                      <a:pt x="17849" y="9422"/>
                    </a:cubicBezTo>
                  </a:path>
                  <a:path w="17850" h="21586" stroke="0" extrusionOk="0">
                    <a:moveTo>
                      <a:pt x="785" y="0"/>
                    </a:moveTo>
                    <a:cubicBezTo>
                      <a:pt x="7648" y="250"/>
                      <a:pt x="13982" y="3747"/>
                      <a:pt x="17849" y="9422"/>
                    </a:cubicBezTo>
                    <a:lnTo>
                      <a:pt x="0" y="21586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9" name="Rectangle 81"/>
            <p:cNvSpPr>
              <a:spLocks noChangeArrowheads="1"/>
            </p:cNvSpPr>
            <p:nvPr/>
          </p:nvSpPr>
          <p:spPr bwMode="auto">
            <a:xfrm rot="3293784" flipH="1">
              <a:off x="2051" y="2233"/>
              <a:ext cx="172" cy="25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" name="Group 82"/>
            <p:cNvGrpSpPr>
              <a:grpSpLocks/>
            </p:cNvGrpSpPr>
            <p:nvPr/>
          </p:nvGrpSpPr>
          <p:grpSpPr bwMode="auto">
            <a:xfrm>
              <a:off x="673" y="1497"/>
              <a:ext cx="687" cy="344"/>
              <a:chOff x="576" y="1680"/>
              <a:chExt cx="576" cy="192"/>
            </a:xfrm>
          </p:grpSpPr>
          <p:sp>
            <p:nvSpPr>
              <p:cNvPr id="61" name="Rectangle 83"/>
              <p:cNvSpPr>
                <a:spLocks noChangeArrowheads="1"/>
              </p:cNvSpPr>
              <p:nvPr/>
            </p:nvSpPr>
            <p:spPr bwMode="auto">
              <a:xfrm flipH="1">
                <a:off x="576" y="1728"/>
                <a:ext cx="192" cy="96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" name="Rectangle 84"/>
              <p:cNvSpPr>
                <a:spLocks noChangeArrowheads="1"/>
              </p:cNvSpPr>
              <p:nvPr/>
            </p:nvSpPr>
            <p:spPr bwMode="auto">
              <a:xfrm flipH="1">
                <a:off x="960" y="1728"/>
                <a:ext cx="192" cy="96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" name="Rectangle 85"/>
              <p:cNvSpPr>
                <a:spLocks noChangeArrowheads="1"/>
              </p:cNvSpPr>
              <p:nvPr/>
            </p:nvSpPr>
            <p:spPr bwMode="auto">
              <a:xfrm rot="5385795" flipH="1">
                <a:off x="768" y="1728"/>
                <a:ext cx="192" cy="96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" name="Text Box 86"/>
            <p:cNvSpPr txBox="1">
              <a:spLocks noChangeArrowheads="1"/>
            </p:cNvSpPr>
            <p:nvPr/>
          </p:nvSpPr>
          <p:spPr bwMode="auto">
            <a:xfrm>
              <a:off x="669" y="1111"/>
              <a:ext cx="72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b="1" dirty="0">
                  <a:solidFill>
                    <a:schemeClr val="tx1"/>
                  </a:solidFill>
                  <a:latin typeface="Times New Roman" pitchFamily="18" charset="0"/>
                </a:rPr>
                <a:t>spin rotator</a:t>
              </a:r>
            </a:p>
          </p:txBody>
        </p:sp>
        <p:sp>
          <p:nvSpPr>
            <p:cNvPr id="22" name="Text Box 87"/>
            <p:cNvSpPr txBox="1">
              <a:spLocks noChangeArrowheads="1"/>
            </p:cNvSpPr>
            <p:nvPr/>
          </p:nvSpPr>
          <p:spPr bwMode="auto">
            <a:xfrm>
              <a:off x="4387" y="1111"/>
              <a:ext cx="7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b="1" dirty="0">
                  <a:solidFill>
                    <a:schemeClr val="tx1"/>
                  </a:solidFill>
                  <a:latin typeface="Times New Roman" pitchFamily="18" charset="0"/>
                </a:rPr>
                <a:t>spin rotator</a:t>
              </a:r>
            </a:p>
          </p:txBody>
        </p:sp>
        <p:sp>
          <p:nvSpPr>
            <p:cNvPr id="23" name="Line 88"/>
            <p:cNvSpPr>
              <a:spLocks noChangeShapeType="1"/>
            </p:cNvSpPr>
            <p:nvPr/>
          </p:nvSpPr>
          <p:spPr bwMode="auto">
            <a:xfrm>
              <a:off x="336" y="2064"/>
              <a:ext cx="50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89"/>
            <p:cNvSpPr>
              <a:spLocks noChangeShapeType="1"/>
            </p:cNvSpPr>
            <p:nvPr/>
          </p:nvSpPr>
          <p:spPr bwMode="auto">
            <a:xfrm flipH="1">
              <a:off x="2736" y="2064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90"/>
            <p:cNvSpPr>
              <a:spLocks noChangeShapeType="1"/>
            </p:cNvSpPr>
            <p:nvPr/>
          </p:nvSpPr>
          <p:spPr bwMode="auto">
            <a:xfrm flipH="1">
              <a:off x="4896" y="2064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91"/>
            <p:cNvSpPr>
              <a:spLocks noChangeShapeType="1"/>
            </p:cNvSpPr>
            <p:nvPr/>
          </p:nvSpPr>
          <p:spPr bwMode="auto">
            <a:xfrm flipH="1">
              <a:off x="480" y="2064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27" name="Group 92"/>
            <p:cNvGrpSpPr>
              <a:grpSpLocks/>
            </p:cNvGrpSpPr>
            <p:nvPr/>
          </p:nvGrpSpPr>
          <p:grpSpPr bwMode="auto">
            <a:xfrm>
              <a:off x="1872" y="2016"/>
              <a:ext cx="144" cy="144"/>
              <a:chOff x="1488" y="3264"/>
              <a:chExt cx="144" cy="144"/>
            </a:xfrm>
          </p:grpSpPr>
          <p:sp>
            <p:nvSpPr>
              <p:cNvPr id="59" name="Line 93"/>
              <p:cNvSpPr>
                <a:spLocks noChangeShapeType="1"/>
              </p:cNvSpPr>
              <p:nvPr/>
            </p:nvSpPr>
            <p:spPr bwMode="auto">
              <a:xfrm>
                <a:off x="1488" y="3264"/>
                <a:ext cx="144" cy="144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" name="Line 94"/>
              <p:cNvSpPr>
                <a:spLocks noChangeShapeType="1"/>
              </p:cNvSpPr>
              <p:nvPr/>
            </p:nvSpPr>
            <p:spPr bwMode="auto">
              <a:xfrm flipH="1">
                <a:off x="1488" y="3264"/>
                <a:ext cx="144" cy="144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8" name="Group 95"/>
            <p:cNvGrpSpPr>
              <a:grpSpLocks/>
            </p:cNvGrpSpPr>
            <p:nvPr/>
          </p:nvGrpSpPr>
          <p:grpSpPr bwMode="auto">
            <a:xfrm>
              <a:off x="3648" y="2016"/>
              <a:ext cx="144" cy="144"/>
              <a:chOff x="1488" y="3264"/>
              <a:chExt cx="144" cy="144"/>
            </a:xfrm>
          </p:grpSpPr>
          <p:sp>
            <p:nvSpPr>
              <p:cNvPr id="57" name="Line 96"/>
              <p:cNvSpPr>
                <a:spLocks noChangeShapeType="1"/>
              </p:cNvSpPr>
              <p:nvPr/>
            </p:nvSpPr>
            <p:spPr bwMode="auto">
              <a:xfrm>
                <a:off x="1488" y="3264"/>
                <a:ext cx="144" cy="144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" name="Line 97"/>
              <p:cNvSpPr>
                <a:spLocks noChangeShapeType="1"/>
              </p:cNvSpPr>
              <p:nvPr/>
            </p:nvSpPr>
            <p:spPr bwMode="auto">
              <a:xfrm flipH="1">
                <a:off x="1488" y="3264"/>
                <a:ext cx="144" cy="144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9" name="Text Box 98"/>
            <p:cNvSpPr txBox="1">
              <a:spLocks noChangeArrowheads="1"/>
            </p:cNvSpPr>
            <p:nvPr/>
          </p:nvSpPr>
          <p:spPr bwMode="auto">
            <a:xfrm>
              <a:off x="1861" y="1704"/>
              <a:ext cx="76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b="1" dirty="0">
                  <a:solidFill>
                    <a:schemeClr val="tx1"/>
                  </a:solidFill>
                  <a:latin typeface="Times New Roman" pitchFamily="18" charset="0"/>
                </a:rPr>
                <a:t>collision point</a:t>
              </a:r>
            </a:p>
          </p:txBody>
        </p:sp>
        <p:sp>
          <p:nvSpPr>
            <p:cNvPr id="30" name="Text Box 99"/>
            <p:cNvSpPr txBox="1">
              <a:spLocks noChangeArrowheads="1"/>
            </p:cNvSpPr>
            <p:nvPr/>
          </p:nvSpPr>
          <p:spPr bwMode="auto">
            <a:xfrm>
              <a:off x="3072" y="1872"/>
              <a:ext cx="76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collision point</a:t>
              </a:r>
            </a:p>
          </p:txBody>
        </p:sp>
        <p:sp>
          <p:nvSpPr>
            <p:cNvPr id="31" name="Text Box 100"/>
            <p:cNvSpPr txBox="1">
              <a:spLocks noChangeArrowheads="1"/>
            </p:cNvSpPr>
            <p:nvPr/>
          </p:nvSpPr>
          <p:spPr bwMode="auto">
            <a:xfrm>
              <a:off x="1766" y="1061"/>
              <a:ext cx="62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b="1" dirty="0">
                  <a:solidFill>
                    <a:schemeClr val="tx1"/>
                  </a:solidFill>
                  <a:latin typeface="Times New Roman" pitchFamily="18" charset="0"/>
                </a:rPr>
                <a:t>Spin tune solenoid</a:t>
              </a:r>
            </a:p>
          </p:txBody>
        </p:sp>
        <p:sp>
          <p:nvSpPr>
            <p:cNvPr id="32" name="Text Box 101"/>
            <p:cNvSpPr txBox="1">
              <a:spLocks noChangeArrowheads="1"/>
            </p:cNvSpPr>
            <p:nvPr/>
          </p:nvSpPr>
          <p:spPr bwMode="auto">
            <a:xfrm>
              <a:off x="1728" y="2496"/>
              <a:ext cx="62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spin tune solenoid</a:t>
              </a:r>
            </a:p>
          </p:txBody>
        </p:sp>
        <p:sp>
          <p:nvSpPr>
            <p:cNvPr id="33" name="Text Box 102"/>
            <p:cNvSpPr txBox="1">
              <a:spLocks noChangeArrowheads="1"/>
            </p:cNvSpPr>
            <p:nvPr/>
          </p:nvSpPr>
          <p:spPr bwMode="auto">
            <a:xfrm>
              <a:off x="3600" y="2304"/>
              <a:ext cx="644" cy="5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lang="en-US" b="1" dirty="0">
                  <a:solidFill>
                    <a:schemeClr val="tx1"/>
                  </a:solidFill>
                  <a:latin typeface="Times New Roman" pitchFamily="18" charset="0"/>
                </a:rPr>
                <a:t>spin tune solenoid</a:t>
              </a:r>
            </a:p>
          </p:txBody>
        </p:sp>
        <p:sp>
          <p:nvSpPr>
            <p:cNvPr id="34" name="Text Box 103"/>
            <p:cNvSpPr txBox="1">
              <a:spLocks noChangeArrowheads="1"/>
            </p:cNvSpPr>
            <p:nvPr/>
          </p:nvSpPr>
          <p:spPr bwMode="auto">
            <a:xfrm>
              <a:off x="3482" y="1061"/>
              <a:ext cx="62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b="1" dirty="0">
                  <a:solidFill>
                    <a:schemeClr val="tx1"/>
                  </a:solidFill>
                  <a:latin typeface="Times New Roman" pitchFamily="18" charset="0"/>
                </a:rPr>
                <a:t>spin tune solenoid</a:t>
              </a:r>
            </a:p>
          </p:txBody>
        </p:sp>
        <p:sp>
          <p:nvSpPr>
            <p:cNvPr id="35" name="Text Box 104"/>
            <p:cNvSpPr txBox="1">
              <a:spLocks noChangeArrowheads="1"/>
            </p:cNvSpPr>
            <p:nvPr/>
          </p:nvSpPr>
          <p:spPr bwMode="auto">
            <a:xfrm>
              <a:off x="4944" y="2016"/>
              <a:ext cx="19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1600" b="1" i="1">
                  <a:solidFill>
                    <a:schemeClr val="tx1"/>
                  </a:solidFill>
                  <a:latin typeface="Times New Roman" pitchFamily="18" charset="0"/>
                </a:rPr>
                <a:t>i</a:t>
              </a:r>
            </a:p>
          </p:txBody>
        </p:sp>
        <p:sp>
          <p:nvSpPr>
            <p:cNvPr id="36" name="Text Box 105"/>
            <p:cNvSpPr txBox="1">
              <a:spLocks noChangeArrowheads="1"/>
            </p:cNvSpPr>
            <p:nvPr/>
          </p:nvSpPr>
          <p:spPr bwMode="auto">
            <a:xfrm>
              <a:off x="384" y="2064"/>
              <a:ext cx="19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1600" b="1" i="1">
                  <a:solidFill>
                    <a:schemeClr val="tx1"/>
                  </a:solidFill>
                  <a:latin typeface="Times New Roman" pitchFamily="18" charset="0"/>
                </a:rPr>
                <a:t>i</a:t>
              </a:r>
            </a:p>
          </p:txBody>
        </p:sp>
        <p:sp>
          <p:nvSpPr>
            <p:cNvPr id="37" name="Text Box 106"/>
            <p:cNvSpPr txBox="1">
              <a:spLocks noChangeArrowheads="1"/>
            </p:cNvSpPr>
            <p:nvPr/>
          </p:nvSpPr>
          <p:spPr bwMode="auto">
            <a:xfrm>
              <a:off x="5232" y="1440"/>
              <a:ext cx="19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1600" b="1" i="1">
                  <a:solidFill>
                    <a:schemeClr val="tx1"/>
                  </a:solidFill>
                  <a:latin typeface="Times New Roman" pitchFamily="18" charset="0"/>
                </a:rPr>
                <a:t>e</a:t>
              </a:r>
            </a:p>
          </p:txBody>
        </p:sp>
        <p:sp>
          <p:nvSpPr>
            <p:cNvPr id="38" name="Text Box 107"/>
            <p:cNvSpPr txBox="1">
              <a:spLocks noChangeArrowheads="1"/>
            </p:cNvSpPr>
            <p:nvPr/>
          </p:nvSpPr>
          <p:spPr bwMode="auto">
            <a:xfrm>
              <a:off x="336" y="1632"/>
              <a:ext cx="19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1600" b="1" i="1">
                  <a:solidFill>
                    <a:schemeClr val="tx1"/>
                  </a:solidFill>
                  <a:latin typeface="Times New Roman" pitchFamily="18" charset="0"/>
                </a:rPr>
                <a:t>e</a:t>
              </a:r>
            </a:p>
          </p:txBody>
        </p:sp>
        <p:sp>
          <p:nvSpPr>
            <p:cNvPr id="39" name="AutoShape 108"/>
            <p:cNvSpPr>
              <a:spLocks noChangeArrowheads="1"/>
            </p:cNvSpPr>
            <p:nvPr/>
          </p:nvSpPr>
          <p:spPr bwMode="auto">
            <a:xfrm>
              <a:off x="384" y="1440"/>
              <a:ext cx="96" cy="192"/>
            </a:xfrm>
            <a:prstGeom prst="upArrow">
              <a:avLst>
                <a:gd name="adj1" fmla="val 50000"/>
                <a:gd name="adj2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Text Box 109"/>
            <p:cNvSpPr txBox="1">
              <a:spLocks noChangeArrowheads="1"/>
            </p:cNvSpPr>
            <p:nvPr/>
          </p:nvSpPr>
          <p:spPr bwMode="auto">
            <a:xfrm>
              <a:off x="288" y="1248"/>
              <a:ext cx="381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lang="en-US" b="1" dirty="0">
                  <a:solidFill>
                    <a:schemeClr val="tx1"/>
                  </a:solidFill>
                  <a:latin typeface="Times New Roman" pitchFamily="18" charset="0"/>
                </a:rPr>
                <a:t>spin</a:t>
              </a:r>
            </a:p>
          </p:txBody>
        </p:sp>
        <p:sp>
          <p:nvSpPr>
            <p:cNvPr id="41" name="AutoShape 110"/>
            <p:cNvSpPr>
              <a:spLocks noChangeArrowheads="1"/>
            </p:cNvSpPr>
            <p:nvPr/>
          </p:nvSpPr>
          <p:spPr bwMode="auto">
            <a:xfrm rot="9013528">
              <a:off x="2016" y="2016"/>
              <a:ext cx="96" cy="192"/>
            </a:xfrm>
            <a:prstGeom prst="upArrow">
              <a:avLst>
                <a:gd name="adj1" fmla="val 50000"/>
                <a:gd name="adj2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AutoShape 111"/>
            <p:cNvSpPr>
              <a:spLocks noChangeArrowheads="1"/>
            </p:cNvSpPr>
            <p:nvPr/>
          </p:nvSpPr>
          <p:spPr bwMode="auto">
            <a:xfrm rot="2439418">
              <a:off x="3792" y="1968"/>
              <a:ext cx="96" cy="192"/>
            </a:xfrm>
            <a:prstGeom prst="upArrow">
              <a:avLst>
                <a:gd name="adj1" fmla="val 50000"/>
                <a:gd name="adj2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AutoShape 112"/>
            <p:cNvSpPr>
              <a:spLocks noChangeArrowheads="1"/>
            </p:cNvSpPr>
            <p:nvPr/>
          </p:nvSpPr>
          <p:spPr bwMode="auto">
            <a:xfrm flipV="1">
              <a:off x="5232" y="1716"/>
              <a:ext cx="96" cy="192"/>
            </a:xfrm>
            <a:prstGeom prst="upArrow">
              <a:avLst>
                <a:gd name="adj1" fmla="val 50000"/>
                <a:gd name="adj2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AutoShape 113"/>
            <p:cNvSpPr>
              <a:spLocks noChangeArrowheads="1"/>
            </p:cNvSpPr>
            <p:nvPr/>
          </p:nvSpPr>
          <p:spPr bwMode="auto">
            <a:xfrm rot="1531902">
              <a:off x="1536" y="1416"/>
              <a:ext cx="96" cy="192"/>
            </a:xfrm>
            <a:prstGeom prst="upArrow">
              <a:avLst>
                <a:gd name="adj1" fmla="val 50000"/>
                <a:gd name="adj2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" name="AutoShape 114"/>
            <p:cNvSpPr>
              <a:spLocks noChangeArrowheads="1"/>
            </p:cNvSpPr>
            <p:nvPr/>
          </p:nvSpPr>
          <p:spPr bwMode="auto">
            <a:xfrm rot="1531902">
              <a:off x="2352" y="2304"/>
              <a:ext cx="96" cy="192"/>
            </a:xfrm>
            <a:prstGeom prst="upArrow">
              <a:avLst>
                <a:gd name="adj1" fmla="val 50000"/>
                <a:gd name="adj2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AutoShape 115"/>
            <p:cNvSpPr>
              <a:spLocks noChangeArrowheads="1"/>
            </p:cNvSpPr>
            <p:nvPr/>
          </p:nvSpPr>
          <p:spPr bwMode="auto">
            <a:xfrm rot="20068098" flipV="1">
              <a:off x="3360" y="2556"/>
              <a:ext cx="96" cy="192"/>
            </a:xfrm>
            <a:prstGeom prst="upArrow">
              <a:avLst>
                <a:gd name="adj1" fmla="val 50000"/>
                <a:gd name="adj2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AutoShape 116"/>
            <p:cNvSpPr>
              <a:spLocks noChangeArrowheads="1"/>
            </p:cNvSpPr>
            <p:nvPr/>
          </p:nvSpPr>
          <p:spPr bwMode="auto">
            <a:xfrm rot="20068098" flipV="1">
              <a:off x="4176" y="1680"/>
              <a:ext cx="96" cy="192"/>
            </a:xfrm>
            <a:prstGeom prst="upArrow">
              <a:avLst>
                <a:gd name="adj1" fmla="val 50000"/>
                <a:gd name="adj2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Text Box 117"/>
            <p:cNvSpPr txBox="1">
              <a:spLocks noChangeArrowheads="1"/>
            </p:cNvSpPr>
            <p:nvPr/>
          </p:nvSpPr>
          <p:spPr bwMode="auto">
            <a:xfrm>
              <a:off x="2544" y="2304"/>
              <a:ext cx="28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90</a:t>
              </a:r>
              <a:r>
                <a:rPr lang="en-US" b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º</a:t>
              </a:r>
              <a:endParaRPr lang="en-US" b="1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49" name="Text Box 118"/>
            <p:cNvSpPr txBox="1">
              <a:spLocks noChangeArrowheads="1"/>
            </p:cNvSpPr>
            <p:nvPr/>
          </p:nvSpPr>
          <p:spPr bwMode="auto">
            <a:xfrm>
              <a:off x="2880" y="2304"/>
              <a:ext cx="28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b="1" dirty="0">
                  <a:solidFill>
                    <a:schemeClr val="tx1"/>
                  </a:solidFill>
                  <a:latin typeface="Times New Roman" pitchFamily="18" charset="0"/>
                </a:rPr>
                <a:t>90</a:t>
              </a:r>
              <a:r>
                <a:rPr lang="en-US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º</a:t>
              </a:r>
              <a:endParaRPr lang="en-US" b="1" dirty="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50" name="AutoShape 119"/>
            <p:cNvSpPr>
              <a:spLocks/>
            </p:cNvSpPr>
            <p:nvPr/>
          </p:nvSpPr>
          <p:spPr bwMode="auto">
            <a:xfrm rot="5400000">
              <a:off x="2784" y="2544"/>
              <a:ext cx="144" cy="624"/>
            </a:xfrm>
            <a:prstGeom prst="rightBrace">
              <a:avLst>
                <a:gd name="adj1" fmla="val 36111"/>
                <a:gd name="adj2" fmla="val 50000"/>
              </a:avLst>
            </a:prstGeom>
            <a:noFill/>
            <a:ln w="11113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AutoShape 120"/>
            <p:cNvSpPr>
              <a:spLocks noChangeArrowheads="1"/>
            </p:cNvSpPr>
            <p:nvPr/>
          </p:nvSpPr>
          <p:spPr bwMode="auto">
            <a:xfrm>
              <a:off x="480" y="2016"/>
              <a:ext cx="192" cy="96"/>
            </a:xfrm>
            <a:prstGeom prst="leftArrow">
              <a:avLst>
                <a:gd name="adj1" fmla="val 50000"/>
                <a:gd name="adj2" fmla="val 50000"/>
              </a:avLst>
            </a:prstGeom>
            <a:solidFill>
              <a:srgbClr val="0099FF"/>
            </a:solidFill>
            <a:ln w="11113">
              <a:solidFill>
                <a:srgbClr val="0099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</a:pPr>
              <a:endParaRPr lang="en-US" sz="24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52" name="AutoShape 121"/>
            <p:cNvSpPr>
              <a:spLocks noChangeArrowheads="1"/>
            </p:cNvSpPr>
            <p:nvPr/>
          </p:nvSpPr>
          <p:spPr bwMode="auto">
            <a:xfrm flipH="1">
              <a:off x="1386" y="1614"/>
              <a:ext cx="192" cy="96"/>
            </a:xfrm>
            <a:prstGeom prst="leftArrow">
              <a:avLst>
                <a:gd name="adj1" fmla="val 50000"/>
                <a:gd name="adj2" fmla="val 50000"/>
              </a:avLst>
            </a:prstGeom>
            <a:solidFill>
              <a:srgbClr val="FF0000"/>
            </a:solidFill>
            <a:ln w="11113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</a:pPr>
              <a:endParaRPr lang="en-US" sz="24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53" name="AutoShape 122"/>
            <p:cNvSpPr>
              <a:spLocks noChangeArrowheads="1"/>
            </p:cNvSpPr>
            <p:nvPr/>
          </p:nvSpPr>
          <p:spPr bwMode="auto">
            <a:xfrm>
              <a:off x="4800" y="2016"/>
              <a:ext cx="192" cy="96"/>
            </a:xfrm>
            <a:prstGeom prst="leftArrow">
              <a:avLst>
                <a:gd name="adj1" fmla="val 50000"/>
                <a:gd name="adj2" fmla="val 50000"/>
              </a:avLst>
            </a:prstGeom>
            <a:solidFill>
              <a:srgbClr val="0099FF"/>
            </a:solidFill>
            <a:ln w="11113">
              <a:solidFill>
                <a:srgbClr val="0099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</a:pPr>
              <a:endParaRPr lang="en-US" sz="24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54" name="AutoShape 123"/>
            <p:cNvSpPr>
              <a:spLocks noChangeArrowheads="1"/>
            </p:cNvSpPr>
            <p:nvPr/>
          </p:nvSpPr>
          <p:spPr bwMode="auto">
            <a:xfrm flipH="1">
              <a:off x="5244" y="1608"/>
              <a:ext cx="192" cy="96"/>
            </a:xfrm>
            <a:prstGeom prst="leftArrow">
              <a:avLst>
                <a:gd name="adj1" fmla="val 50000"/>
                <a:gd name="adj2" fmla="val 50000"/>
              </a:avLst>
            </a:prstGeom>
            <a:solidFill>
              <a:srgbClr val="FF0000"/>
            </a:solidFill>
            <a:ln w="11113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</a:pPr>
              <a:endParaRPr lang="en-US" sz="24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55" name="AutoShape 124"/>
            <p:cNvSpPr>
              <a:spLocks noChangeArrowheads="1"/>
            </p:cNvSpPr>
            <p:nvPr/>
          </p:nvSpPr>
          <p:spPr bwMode="auto">
            <a:xfrm>
              <a:off x="2688" y="2016"/>
              <a:ext cx="192" cy="96"/>
            </a:xfrm>
            <a:prstGeom prst="leftArrow">
              <a:avLst>
                <a:gd name="adj1" fmla="val 50000"/>
                <a:gd name="adj2" fmla="val 50000"/>
              </a:avLst>
            </a:prstGeom>
            <a:solidFill>
              <a:srgbClr val="0099FF"/>
            </a:solidFill>
            <a:ln w="11113">
              <a:solidFill>
                <a:srgbClr val="0099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</a:pPr>
              <a:endParaRPr lang="en-US" sz="24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56" name="AutoShape 125"/>
            <p:cNvSpPr>
              <a:spLocks noChangeArrowheads="1"/>
            </p:cNvSpPr>
            <p:nvPr/>
          </p:nvSpPr>
          <p:spPr bwMode="auto">
            <a:xfrm flipH="1">
              <a:off x="3198" y="2460"/>
              <a:ext cx="168" cy="108"/>
            </a:xfrm>
            <a:prstGeom prst="leftArrow">
              <a:avLst>
                <a:gd name="adj1" fmla="val 50000"/>
                <a:gd name="adj2" fmla="val 38889"/>
              </a:avLst>
            </a:prstGeom>
            <a:solidFill>
              <a:srgbClr val="FF0000"/>
            </a:solidFill>
            <a:ln w="11113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</a:pPr>
              <a:endParaRPr lang="en-US" sz="24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</p:grpSp>
      <p:sp>
        <p:nvSpPr>
          <p:cNvPr id="70" name="Rectangle 69"/>
          <p:cNvSpPr/>
          <p:nvPr/>
        </p:nvSpPr>
        <p:spPr>
          <a:xfrm>
            <a:off x="228600" y="4876800"/>
            <a:ext cx="8229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b="1" dirty="0" smtClean="0">
                <a:latin typeface="Arial" charset="0"/>
              </a:rPr>
              <a:t>Rotation of spin from vertical in arcs to longitudinal at IP: </a:t>
            </a:r>
          </a:p>
          <a:p>
            <a:pPr>
              <a:spcBef>
                <a:spcPct val="0"/>
              </a:spcBef>
            </a:pPr>
            <a:r>
              <a:rPr lang="en-US" b="1" dirty="0" smtClean="0">
                <a:latin typeface="Arial" charset="0"/>
              </a:rPr>
              <a:t>- Beam crossing bend causing energy-dependent spin     rotation, together with</a:t>
            </a:r>
          </a:p>
          <a:p>
            <a:pPr>
              <a:spcBef>
                <a:spcPct val="0"/>
              </a:spcBef>
            </a:pPr>
            <a:r>
              <a:rPr lang="en-US" b="1" dirty="0" smtClean="0">
                <a:solidFill>
                  <a:srgbClr val="0000FF"/>
                </a:solidFill>
                <a:latin typeface="Arial" charset="0"/>
              </a:rPr>
              <a:t>- Energy-independent orbit</a:t>
            </a:r>
            <a:r>
              <a:rPr lang="en-US" sz="2400" b="1" dirty="0" smtClean="0">
                <a:latin typeface="Times New Roman" pitchFamily="18" charset="0"/>
              </a:rPr>
              <a:t> </a:t>
            </a:r>
            <a:r>
              <a:rPr lang="en-US" b="1" dirty="0" smtClean="0">
                <a:latin typeface="Arial" charset="0"/>
              </a:rPr>
              <a:t>spin rotators [two SC solenoids with bend in the middle] in the arc and after the arc.</a:t>
            </a:r>
            <a:endParaRPr lang="en-US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A021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Polarization for Positrons</a:t>
            </a:r>
            <a:br>
              <a:rPr lang="en-US" b="1" dirty="0" smtClean="0">
                <a:solidFill>
                  <a:srgbClr val="FA021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endParaRPr lang="en-US" dirty="0"/>
          </a:p>
        </p:txBody>
      </p:sp>
      <p:grpSp>
        <p:nvGrpSpPr>
          <p:cNvPr id="5" name="Group 62"/>
          <p:cNvGrpSpPr>
            <a:grpSpLocks noGrp="1"/>
          </p:cNvGrpSpPr>
          <p:nvPr>
            <p:ph idx="1"/>
          </p:nvPr>
        </p:nvGrpSpPr>
        <p:grpSpPr bwMode="auto">
          <a:xfrm>
            <a:off x="457200" y="1143000"/>
            <a:ext cx="8229600" cy="3589848"/>
            <a:chOff x="288" y="674"/>
            <a:chExt cx="4344" cy="2228"/>
          </a:xfrm>
        </p:grpSpPr>
        <p:grpSp>
          <p:nvGrpSpPr>
            <p:cNvPr id="6" name="Group 63"/>
            <p:cNvGrpSpPr>
              <a:grpSpLocks/>
            </p:cNvGrpSpPr>
            <p:nvPr/>
          </p:nvGrpSpPr>
          <p:grpSpPr bwMode="auto">
            <a:xfrm>
              <a:off x="432" y="960"/>
              <a:ext cx="4080" cy="1728"/>
              <a:chOff x="672" y="1200"/>
              <a:chExt cx="4080" cy="1728"/>
            </a:xfrm>
          </p:grpSpPr>
          <p:sp>
            <p:nvSpPr>
              <p:cNvPr id="54" name="Line 64"/>
              <p:cNvSpPr>
                <a:spLocks noChangeShapeType="1"/>
              </p:cNvSpPr>
              <p:nvPr/>
            </p:nvSpPr>
            <p:spPr bwMode="auto">
              <a:xfrm>
                <a:off x="1728" y="1440"/>
                <a:ext cx="1968" cy="12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" name="Line 65"/>
              <p:cNvSpPr>
                <a:spLocks noChangeShapeType="1"/>
              </p:cNvSpPr>
              <p:nvPr/>
            </p:nvSpPr>
            <p:spPr bwMode="auto">
              <a:xfrm flipV="1">
                <a:off x="1728" y="1440"/>
                <a:ext cx="1968" cy="12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56" name="Group 66"/>
              <p:cNvGrpSpPr>
                <a:grpSpLocks/>
              </p:cNvGrpSpPr>
              <p:nvPr/>
            </p:nvGrpSpPr>
            <p:grpSpPr bwMode="auto">
              <a:xfrm>
                <a:off x="672" y="1200"/>
                <a:ext cx="912" cy="1728"/>
                <a:chOff x="672" y="1200"/>
                <a:chExt cx="912" cy="1728"/>
              </a:xfrm>
            </p:grpSpPr>
            <p:sp>
              <p:nvSpPr>
                <p:cNvPr id="62" name="Arc 67"/>
                <p:cNvSpPr>
                  <a:spLocks/>
                </p:cNvSpPr>
                <p:nvPr/>
              </p:nvSpPr>
              <p:spPr bwMode="auto">
                <a:xfrm flipH="1">
                  <a:off x="672" y="1344"/>
                  <a:ext cx="672" cy="720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" name="Arc 68"/>
                <p:cNvSpPr>
                  <a:spLocks/>
                </p:cNvSpPr>
                <p:nvPr/>
              </p:nvSpPr>
              <p:spPr bwMode="auto">
                <a:xfrm flipH="1" flipV="1">
                  <a:off x="672" y="2064"/>
                  <a:ext cx="672" cy="720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" name="Arc 69"/>
                <p:cNvSpPr>
                  <a:spLocks/>
                </p:cNvSpPr>
                <p:nvPr/>
              </p:nvSpPr>
              <p:spPr bwMode="auto">
                <a:xfrm rot="-1979997" flipH="1" flipV="1">
                  <a:off x="912" y="2208"/>
                  <a:ext cx="672" cy="720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5" name="Arc 70"/>
                <p:cNvSpPr>
                  <a:spLocks/>
                </p:cNvSpPr>
                <p:nvPr/>
              </p:nvSpPr>
              <p:spPr bwMode="auto">
                <a:xfrm rot="1979997" flipH="1">
                  <a:off x="912" y="1200"/>
                  <a:ext cx="672" cy="720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57" name="Group 71"/>
              <p:cNvGrpSpPr>
                <a:grpSpLocks/>
              </p:cNvGrpSpPr>
              <p:nvPr/>
            </p:nvGrpSpPr>
            <p:grpSpPr bwMode="auto">
              <a:xfrm flipH="1">
                <a:off x="3840" y="1200"/>
                <a:ext cx="912" cy="1728"/>
                <a:chOff x="672" y="1200"/>
                <a:chExt cx="912" cy="1728"/>
              </a:xfrm>
            </p:grpSpPr>
            <p:sp>
              <p:nvSpPr>
                <p:cNvPr id="58" name="Arc 72"/>
                <p:cNvSpPr>
                  <a:spLocks/>
                </p:cNvSpPr>
                <p:nvPr/>
              </p:nvSpPr>
              <p:spPr bwMode="auto">
                <a:xfrm flipH="1">
                  <a:off x="672" y="1344"/>
                  <a:ext cx="672" cy="720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9" name="Arc 73"/>
                <p:cNvSpPr>
                  <a:spLocks/>
                </p:cNvSpPr>
                <p:nvPr/>
              </p:nvSpPr>
              <p:spPr bwMode="auto">
                <a:xfrm flipH="1" flipV="1">
                  <a:off x="672" y="2064"/>
                  <a:ext cx="672" cy="720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0" name="Arc 74"/>
                <p:cNvSpPr>
                  <a:spLocks/>
                </p:cNvSpPr>
                <p:nvPr/>
              </p:nvSpPr>
              <p:spPr bwMode="auto">
                <a:xfrm rot="-1979997" flipH="1" flipV="1">
                  <a:off x="912" y="2208"/>
                  <a:ext cx="672" cy="720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1" name="Arc 75"/>
                <p:cNvSpPr>
                  <a:spLocks/>
                </p:cNvSpPr>
                <p:nvPr/>
              </p:nvSpPr>
              <p:spPr bwMode="auto">
                <a:xfrm rot="1979997" flipH="1">
                  <a:off x="912" y="1200"/>
                  <a:ext cx="672" cy="720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7" name="Group 76"/>
            <p:cNvGrpSpPr>
              <a:grpSpLocks/>
            </p:cNvGrpSpPr>
            <p:nvPr/>
          </p:nvGrpSpPr>
          <p:grpSpPr bwMode="auto">
            <a:xfrm>
              <a:off x="1824" y="1392"/>
              <a:ext cx="144" cy="144"/>
              <a:chOff x="1488" y="3264"/>
              <a:chExt cx="144" cy="144"/>
            </a:xfrm>
          </p:grpSpPr>
          <p:sp>
            <p:nvSpPr>
              <p:cNvPr id="52" name="Line 77"/>
              <p:cNvSpPr>
                <a:spLocks noChangeShapeType="1"/>
              </p:cNvSpPr>
              <p:nvPr/>
            </p:nvSpPr>
            <p:spPr bwMode="auto">
              <a:xfrm>
                <a:off x="1488" y="3264"/>
                <a:ext cx="144" cy="144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" name="Line 78"/>
              <p:cNvSpPr>
                <a:spLocks noChangeShapeType="1"/>
              </p:cNvSpPr>
              <p:nvPr/>
            </p:nvSpPr>
            <p:spPr bwMode="auto">
              <a:xfrm flipH="1">
                <a:off x="1488" y="3264"/>
                <a:ext cx="144" cy="144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" name="Group 79"/>
            <p:cNvGrpSpPr>
              <a:grpSpLocks/>
            </p:cNvGrpSpPr>
            <p:nvPr/>
          </p:nvGrpSpPr>
          <p:grpSpPr bwMode="auto">
            <a:xfrm>
              <a:off x="2976" y="1392"/>
              <a:ext cx="144" cy="144"/>
              <a:chOff x="1488" y="3264"/>
              <a:chExt cx="144" cy="144"/>
            </a:xfrm>
          </p:grpSpPr>
          <p:sp>
            <p:nvSpPr>
              <p:cNvPr id="50" name="Line 80"/>
              <p:cNvSpPr>
                <a:spLocks noChangeShapeType="1"/>
              </p:cNvSpPr>
              <p:nvPr/>
            </p:nvSpPr>
            <p:spPr bwMode="auto">
              <a:xfrm>
                <a:off x="1488" y="3264"/>
                <a:ext cx="144" cy="144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" name="Line 81"/>
              <p:cNvSpPr>
                <a:spLocks noChangeShapeType="1"/>
              </p:cNvSpPr>
              <p:nvPr/>
            </p:nvSpPr>
            <p:spPr bwMode="auto">
              <a:xfrm flipH="1">
                <a:off x="1488" y="3264"/>
                <a:ext cx="144" cy="144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9" name="Group 82"/>
            <p:cNvGrpSpPr>
              <a:grpSpLocks/>
            </p:cNvGrpSpPr>
            <p:nvPr/>
          </p:nvGrpSpPr>
          <p:grpSpPr bwMode="auto">
            <a:xfrm>
              <a:off x="1824" y="2112"/>
              <a:ext cx="144" cy="144"/>
              <a:chOff x="1488" y="3264"/>
              <a:chExt cx="144" cy="144"/>
            </a:xfrm>
          </p:grpSpPr>
          <p:sp>
            <p:nvSpPr>
              <p:cNvPr id="48" name="Line 83"/>
              <p:cNvSpPr>
                <a:spLocks noChangeShapeType="1"/>
              </p:cNvSpPr>
              <p:nvPr/>
            </p:nvSpPr>
            <p:spPr bwMode="auto">
              <a:xfrm>
                <a:off x="1488" y="3264"/>
                <a:ext cx="144" cy="144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" name="Line 84"/>
              <p:cNvSpPr>
                <a:spLocks noChangeShapeType="1"/>
              </p:cNvSpPr>
              <p:nvPr/>
            </p:nvSpPr>
            <p:spPr bwMode="auto">
              <a:xfrm flipH="1">
                <a:off x="1488" y="3264"/>
                <a:ext cx="144" cy="144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" name="Group 85"/>
            <p:cNvGrpSpPr>
              <a:grpSpLocks/>
            </p:cNvGrpSpPr>
            <p:nvPr/>
          </p:nvGrpSpPr>
          <p:grpSpPr bwMode="auto">
            <a:xfrm>
              <a:off x="2976" y="2112"/>
              <a:ext cx="144" cy="144"/>
              <a:chOff x="1488" y="3264"/>
              <a:chExt cx="144" cy="144"/>
            </a:xfrm>
          </p:grpSpPr>
          <p:sp>
            <p:nvSpPr>
              <p:cNvPr id="46" name="Line 86"/>
              <p:cNvSpPr>
                <a:spLocks noChangeShapeType="1"/>
              </p:cNvSpPr>
              <p:nvPr/>
            </p:nvSpPr>
            <p:spPr bwMode="auto">
              <a:xfrm>
                <a:off x="1488" y="3264"/>
                <a:ext cx="144" cy="144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" name="Line 87"/>
              <p:cNvSpPr>
                <a:spLocks noChangeShapeType="1"/>
              </p:cNvSpPr>
              <p:nvPr/>
            </p:nvSpPr>
            <p:spPr bwMode="auto">
              <a:xfrm flipH="1">
                <a:off x="1488" y="3264"/>
                <a:ext cx="144" cy="144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" name="Rectangle 88"/>
            <p:cNvSpPr>
              <a:spLocks noChangeArrowheads="1"/>
            </p:cNvSpPr>
            <p:nvPr/>
          </p:nvSpPr>
          <p:spPr bwMode="auto">
            <a:xfrm rot="-2076172">
              <a:off x="2640" y="1536"/>
              <a:ext cx="192" cy="19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Rectangle 89"/>
            <p:cNvSpPr>
              <a:spLocks noChangeArrowheads="1"/>
            </p:cNvSpPr>
            <p:nvPr/>
          </p:nvSpPr>
          <p:spPr bwMode="auto">
            <a:xfrm rot="2188526">
              <a:off x="2064" y="1536"/>
              <a:ext cx="192" cy="19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Rectangle 90"/>
            <p:cNvSpPr>
              <a:spLocks noChangeArrowheads="1"/>
            </p:cNvSpPr>
            <p:nvPr/>
          </p:nvSpPr>
          <p:spPr bwMode="auto">
            <a:xfrm rot="1954199">
              <a:off x="1392" y="1152"/>
              <a:ext cx="336" cy="14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Rectangle 91"/>
            <p:cNvSpPr>
              <a:spLocks noChangeArrowheads="1"/>
            </p:cNvSpPr>
            <p:nvPr/>
          </p:nvSpPr>
          <p:spPr bwMode="auto">
            <a:xfrm rot="19699025">
              <a:off x="3168" y="1200"/>
              <a:ext cx="336" cy="14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Rectangle 92"/>
            <p:cNvSpPr>
              <a:spLocks noChangeArrowheads="1"/>
            </p:cNvSpPr>
            <p:nvPr/>
          </p:nvSpPr>
          <p:spPr bwMode="auto">
            <a:xfrm rot="1954199">
              <a:off x="3168" y="2304"/>
              <a:ext cx="336" cy="14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Rectangle 93"/>
            <p:cNvSpPr>
              <a:spLocks noChangeArrowheads="1"/>
            </p:cNvSpPr>
            <p:nvPr/>
          </p:nvSpPr>
          <p:spPr bwMode="auto">
            <a:xfrm rot="2188526">
              <a:off x="2688" y="1920"/>
              <a:ext cx="192" cy="19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Rectangle 94"/>
            <p:cNvSpPr>
              <a:spLocks noChangeArrowheads="1"/>
            </p:cNvSpPr>
            <p:nvPr/>
          </p:nvSpPr>
          <p:spPr bwMode="auto">
            <a:xfrm rot="19699025">
              <a:off x="1440" y="2304"/>
              <a:ext cx="336" cy="14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Rectangle 95"/>
            <p:cNvSpPr>
              <a:spLocks noChangeArrowheads="1"/>
            </p:cNvSpPr>
            <p:nvPr/>
          </p:nvSpPr>
          <p:spPr bwMode="auto">
            <a:xfrm rot="-2076172">
              <a:off x="2064" y="1920"/>
              <a:ext cx="192" cy="19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Text Box 96"/>
            <p:cNvSpPr txBox="1">
              <a:spLocks noChangeArrowheads="1"/>
            </p:cNvSpPr>
            <p:nvPr/>
          </p:nvSpPr>
          <p:spPr bwMode="auto">
            <a:xfrm>
              <a:off x="1334" y="674"/>
              <a:ext cx="505" cy="4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lang="en-US" b="1" dirty="0">
                  <a:solidFill>
                    <a:schemeClr val="tx1"/>
                  </a:solidFill>
                  <a:latin typeface="Times New Roman" pitchFamily="18" charset="0"/>
                </a:rPr>
                <a:t>spin rotator</a:t>
              </a:r>
            </a:p>
          </p:txBody>
        </p:sp>
        <p:sp>
          <p:nvSpPr>
            <p:cNvPr id="20" name="Text Box 97"/>
            <p:cNvSpPr txBox="1">
              <a:spLocks noChangeArrowheads="1"/>
            </p:cNvSpPr>
            <p:nvPr/>
          </p:nvSpPr>
          <p:spPr bwMode="auto">
            <a:xfrm>
              <a:off x="3063" y="674"/>
              <a:ext cx="4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b="1" dirty="0">
                  <a:solidFill>
                    <a:schemeClr val="tx1"/>
                  </a:solidFill>
                  <a:latin typeface="Times New Roman" pitchFamily="18" charset="0"/>
                </a:rPr>
                <a:t>spin rotator</a:t>
              </a:r>
            </a:p>
          </p:txBody>
        </p:sp>
        <p:sp>
          <p:nvSpPr>
            <p:cNvPr id="21" name="Text Box 98"/>
            <p:cNvSpPr txBox="1">
              <a:spLocks noChangeArrowheads="1"/>
            </p:cNvSpPr>
            <p:nvPr/>
          </p:nvSpPr>
          <p:spPr bwMode="auto">
            <a:xfrm>
              <a:off x="3024" y="2448"/>
              <a:ext cx="4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spin rotator</a:t>
              </a:r>
            </a:p>
          </p:txBody>
        </p:sp>
        <p:sp>
          <p:nvSpPr>
            <p:cNvPr id="22" name="Text Box 99"/>
            <p:cNvSpPr txBox="1">
              <a:spLocks noChangeArrowheads="1"/>
            </p:cNvSpPr>
            <p:nvPr/>
          </p:nvSpPr>
          <p:spPr bwMode="auto">
            <a:xfrm>
              <a:off x="1440" y="2448"/>
              <a:ext cx="4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spin rotator</a:t>
              </a:r>
            </a:p>
          </p:txBody>
        </p:sp>
        <p:sp>
          <p:nvSpPr>
            <p:cNvPr id="23" name="Text Box 100"/>
            <p:cNvSpPr txBox="1">
              <a:spLocks noChangeArrowheads="1"/>
            </p:cNvSpPr>
            <p:nvPr/>
          </p:nvSpPr>
          <p:spPr bwMode="auto">
            <a:xfrm>
              <a:off x="2822" y="1667"/>
              <a:ext cx="528" cy="4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b="1" dirty="0">
                  <a:solidFill>
                    <a:schemeClr val="tx1"/>
                  </a:solidFill>
                  <a:latin typeface="Times New Roman" pitchFamily="18" charset="0"/>
                </a:rPr>
                <a:t>collision </a:t>
              </a:r>
              <a:r>
                <a:rPr lang="en-US" b="1" dirty="0" smtClean="0">
                  <a:solidFill>
                    <a:schemeClr val="tx1"/>
                  </a:solidFill>
                  <a:latin typeface="Times New Roman" pitchFamily="18" charset="0"/>
                </a:rPr>
                <a:t>points</a:t>
              </a:r>
              <a:endParaRPr lang="en-US" b="1" dirty="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24" name="Text Box 101"/>
            <p:cNvSpPr txBox="1">
              <a:spLocks noChangeArrowheads="1"/>
            </p:cNvSpPr>
            <p:nvPr/>
          </p:nvSpPr>
          <p:spPr bwMode="auto">
            <a:xfrm>
              <a:off x="2018" y="2329"/>
              <a:ext cx="863" cy="5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lang="en-US" b="1" dirty="0">
                  <a:solidFill>
                    <a:schemeClr val="tx1"/>
                  </a:solidFill>
                  <a:latin typeface="Times New Roman" pitchFamily="18" charset="0"/>
                </a:rPr>
                <a:t>spin rotator with 90</a:t>
              </a:r>
              <a:r>
                <a:rPr lang="en-US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º</a:t>
              </a:r>
              <a:r>
                <a:rPr lang="en-US" b="1" dirty="0">
                  <a:solidFill>
                    <a:schemeClr val="tx1"/>
                  </a:solidFill>
                  <a:latin typeface="Times New Roman" pitchFamily="18" charset="0"/>
                </a:rPr>
                <a:t> solenoid snake</a:t>
              </a:r>
            </a:p>
          </p:txBody>
        </p:sp>
        <p:sp>
          <p:nvSpPr>
            <p:cNvPr id="25" name="Line 102"/>
            <p:cNvSpPr>
              <a:spLocks noChangeShapeType="1"/>
            </p:cNvSpPr>
            <p:nvPr/>
          </p:nvSpPr>
          <p:spPr bwMode="auto">
            <a:xfrm flipH="1" flipV="1">
              <a:off x="2256" y="2112"/>
              <a:ext cx="144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103"/>
            <p:cNvSpPr>
              <a:spLocks noChangeShapeType="1"/>
            </p:cNvSpPr>
            <p:nvPr/>
          </p:nvSpPr>
          <p:spPr bwMode="auto">
            <a:xfrm flipV="1">
              <a:off x="2544" y="2112"/>
              <a:ext cx="144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Text Box 105"/>
            <p:cNvSpPr txBox="1">
              <a:spLocks noChangeArrowheads="1"/>
            </p:cNvSpPr>
            <p:nvPr/>
          </p:nvSpPr>
          <p:spPr bwMode="auto">
            <a:xfrm>
              <a:off x="1495" y="1667"/>
              <a:ext cx="528" cy="4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b="1" dirty="0">
                  <a:solidFill>
                    <a:schemeClr val="tx1"/>
                  </a:solidFill>
                  <a:latin typeface="Times New Roman" pitchFamily="18" charset="0"/>
                </a:rPr>
                <a:t>collision </a:t>
              </a:r>
              <a:r>
                <a:rPr lang="en-US" b="1" dirty="0" smtClean="0">
                  <a:solidFill>
                    <a:schemeClr val="tx1"/>
                  </a:solidFill>
                  <a:latin typeface="Times New Roman" pitchFamily="18" charset="0"/>
                </a:rPr>
                <a:t>points</a:t>
              </a:r>
              <a:endParaRPr lang="en-US" b="1" dirty="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30" name="Text Box 107"/>
            <p:cNvSpPr txBox="1">
              <a:spLocks noChangeArrowheads="1"/>
            </p:cNvSpPr>
            <p:nvPr/>
          </p:nvSpPr>
          <p:spPr bwMode="auto">
            <a:xfrm>
              <a:off x="2018" y="674"/>
              <a:ext cx="885" cy="5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lang="en-US" b="1" dirty="0">
                  <a:solidFill>
                    <a:schemeClr val="tx1"/>
                  </a:solidFill>
                  <a:latin typeface="Times New Roman" pitchFamily="18" charset="0"/>
                </a:rPr>
                <a:t>spin rotator with 90</a:t>
              </a:r>
              <a:r>
                <a:rPr lang="en-US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º</a:t>
              </a:r>
              <a:r>
                <a:rPr lang="en-US" b="1" dirty="0">
                  <a:solidFill>
                    <a:schemeClr val="tx1"/>
                  </a:solidFill>
                  <a:latin typeface="Times New Roman" pitchFamily="18" charset="0"/>
                </a:rPr>
                <a:t> solenoid snake</a:t>
              </a:r>
            </a:p>
          </p:txBody>
        </p:sp>
        <p:sp>
          <p:nvSpPr>
            <p:cNvPr id="31" name="Line 108"/>
            <p:cNvSpPr>
              <a:spLocks noChangeShapeType="1"/>
            </p:cNvSpPr>
            <p:nvPr/>
          </p:nvSpPr>
          <p:spPr bwMode="auto">
            <a:xfrm flipH="1">
              <a:off x="2208" y="1296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Line 109"/>
            <p:cNvSpPr>
              <a:spLocks noChangeShapeType="1"/>
            </p:cNvSpPr>
            <p:nvPr/>
          </p:nvSpPr>
          <p:spPr bwMode="auto">
            <a:xfrm>
              <a:off x="2496" y="1296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AutoShape 110"/>
            <p:cNvSpPr>
              <a:spLocks noChangeArrowheads="1"/>
            </p:cNvSpPr>
            <p:nvPr/>
          </p:nvSpPr>
          <p:spPr bwMode="auto">
            <a:xfrm rot="-2572493">
              <a:off x="2880" y="1392"/>
              <a:ext cx="144" cy="96"/>
            </a:xfrm>
            <a:prstGeom prst="rightArrow">
              <a:avLst>
                <a:gd name="adj1" fmla="val 50000"/>
                <a:gd name="adj2" fmla="val 37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AutoShape 111"/>
            <p:cNvSpPr>
              <a:spLocks noChangeArrowheads="1"/>
            </p:cNvSpPr>
            <p:nvPr/>
          </p:nvSpPr>
          <p:spPr bwMode="auto">
            <a:xfrm rot="5397832">
              <a:off x="4512" y="1776"/>
              <a:ext cx="144" cy="96"/>
            </a:xfrm>
            <a:prstGeom prst="rightArrow">
              <a:avLst>
                <a:gd name="adj1" fmla="val 50000"/>
                <a:gd name="adj2" fmla="val 37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AutoShape 112"/>
            <p:cNvSpPr>
              <a:spLocks noChangeArrowheads="1"/>
            </p:cNvSpPr>
            <p:nvPr/>
          </p:nvSpPr>
          <p:spPr bwMode="auto">
            <a:xfrm rot="16202168" flipV="1">
              <a:off x="264" y="1800"/>
              <a:ext cx="144" cy="96"/>
            </a:xfrm>
            <a:prstGeom prst="rightArrow">
              <a:avLst>
                <a:gd name="adj1" fmla="val 50000"/>
                <a:gd name="adj2" fmla="val 37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AutoShape 113"/>
            <p:cNvSpPr>
              <a:spLocks noChangeArrowheads="1"/>
            </p:cNvSpPr>
            <p:nvPr/>
          </p:nvSpPr>
          <p:spPr bwMode="auto">
            <a:xfrm rot="16202168" flipV="1">
              <a:off x="1176" y="2376"/>
              <a:ext cx="144" cy="96"/>
            </a:xfrm>
            <a:prstGeom prst="rightArrow">
              <a:avLst>
                <a:gd name="adj1" fmla="val 50000"/>
                <a:gd name="adj2" fmla="val 37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AutoShape 114"/>
            <p:cNvSpPr>
              <a:spLocks noChangeArrowheads="1"/>
            </p:cNvSpPr>
            <p:nvPr/>
          </p:nvSpPr>
          <p:spPr bwMode="auto">
            <a:xfrm rot="16202168" flipV="1">
              <a:off x="1128" y="936"/>
              <a:ext cx="144" cy="96"/>
            </a:xfrm>
            <a:prstGeom prst="rightArrow">
              <a:avLst>
                <a:gd name="adj1" fmla="val 50000"/>
                <a:gd name="adj2" fmla="val 37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AutoShape 115"/>
            <p:cNvSpPr>
              <a:spLocks noChangeArrowheads="1"/>
            </p:cNvSpPr>
            <p:nvPr/>
          </p:nvSpPr>
          <p:spPr bwMode="auto">
            <a:xfrm rot="5397832">
              <a:off x="3624" y="1176"/>
              <a:ext cx="144" cy="96"/>
            </a:xfrm>
            <a:prstGeom prst="rightArrow">
              <a:avLst>
                <a:gd name="adj1" fmla="val 50000"/>
                <a:gd name="adj2" fmla="val 37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AutoShape 116"/>
            <p:cNvSpPr>
              <a:spLocks noChangeArrowheads="1"/>
            </p:cNvSpPr>
            <p:nvPr/>
          </p:nvSpPr>
          <p:spPr bwMode="auto">
            <a:xfrm rot="5397832">
              <a:off x="3672" y="2616"/>
              <a:ext cx="144" cy="96"/>
            </a:xfrm>
            <a:prstGeom prst="rightArrow">
              <a:avLst>
                <a:gd name="adj1" fmla="val 50000"/>
                <a:gd name="adj2" fmla="val 37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AutoShape 117"/>
            <p:cNvSpPr>
              <a:spLocks noChangeArrowheads="1"/>
            </p:cNvSpPr>
            <p:nvPr/>
          </p:nvSpPr>
          <p:spPr bwMode="auto">
            <a:xfrm rot="-2572493">
              <a:off x="1872" y="2208"/>
              <a:ext cx="144" cy="96"/>
            </a:xfrm>
            <a:prstGeom prst="rightArrow">
              <a:avLst>
                <a:gd name="adj1" fmla="val 50000"/>
                <a:gd name="adj2" fmla="val 37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AutoShape 118"/>
            <p:cNvSpPr>
              <a:spLocks noChangeArrowheads="1"/>
            </p:cNvSpPr>
            <p:nvPr/>
          </p:nvSpPr>
          <p:spPr bwMode="auto">
            <a:xfrm rot="13382836">
              <a:off x="1848" y="1320"/>
              <a:ext cx="144" cy="96"/>
            </a:xfrm>
            <a:prstGeom prst="rightArrow">
              <a:avLst>
                <a:gd name="adj1" fmla="val 50000"/>
                <a:gd name="adj2" fmla="val 37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AutoShape 119"/>
            <p:cNvSpPr>
              <a:spLocks noChangeArrowheads="1"/>
            </p:cNvSpPr>
            <p:nvPr/>
          </p:nvSpPr>
          <p:spPr bwMode="auto">
            <a:xfrm rot="13170280">
              <a:off x="2904" y="2204"/>
              <a:ext cx="144" cy="96"/>
            </a:xfrm>
            <a:prstGeom prst="rightArrow">
              <a:avLst>
                <a:gd name="adj1" fmla="val 50000"/>
                <a:gd name="adj2" fmla="val 37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AutoShape 120"/>
            <p:cNvSpPr>
              <a:spLocks noChangeArrowheads="1"/>
            </p:cNvSpPr>
            <p:nvPr/>
          </p:nvSpPr>
          <p:spPr bwMode="auto">
            <a:xfrm rot="-2076363">
              <a:off x="2288" y="1844"/>
              <a:ext cx="144" cy="96"/>
            </a:xfrm>
            <a:prstGeom prst="rightArrow">
              <a:avLst>
                <a:gd name="adj1" fmla="val 50000"/>
                <a:gd name="adj2" fmla="val 37500"/>
              </a:avLst>
            </a:prstGeom>
            <a:solidFill>
              <a:srgbClr val="FF0000"/>
            </a:solidFill>
            <a:ln w="9525">
              <a:solidFill>
                <a:srgbClr val="FF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AutoShape 121"/>
            <p:cNvSpPr>
              <a:spLocks noChangeArrowheads="1"/>
            </p:cNvSpPr>
            <p:nvPr/>
          </p:nvSpPr>
          <p:spPr bwMode="auto">
            <a:xfrm rot="10474630">
              <a:off x="3844" y="2492"/>
              <a:ext cx="144" cy="96"/>
            </a:xfrm>
            <a:prstGeom prst="rightArrow">
              <a:avLst>
                <a:gd name="adj1" fmla="val 50000"/>
                <a:gd name="adj2" fmla="val 37500"/>
              </a:avLst>
            </a:prstGeom>
            <a:solidFill>
              <a:srgbClr val="FF0000"/>
            </a:solidFill>
            <a:ln w="9525">
              <a:solidFill>
                <a:srgbClr val="FF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" name="AutoShape 122"/>
            <p:cNvSpPr>
              <a:spLocks noChangeArrowheads="1"/>
            </p:cNvSpPr>
            <p:nvPr/>
          </p:nvSpPr>
          <p:spPr bwMode="auto">
            <a:xfrm rot="11450740" flipH="1">
              <a:off x="963" y="2493"/>
              <a:ext cx="144" cy="96"/>
            </a:xfrm>
            <a:prstGeom prst="rightArrow">
              <a:avLst>
                <a:gd name="adj1" fmla="val 50000"/>
                <a:gd name="adj2" fmla="val 37500"/>
              </a:avLst>
            </a:prstGeom>
            <a:solidFill>
              <a:srgbClr val="FF0000"/>
            </a:solidFill>
            <a:ln w="9525">
              <a:solidFill>
                <a:srgbClr val="FF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304800" y="4876800"/>
            <a:ext cx="83058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b="1" dirty="0" err="1" smtClean="0">
                <a:solidFill>
                  <a:srgbClr val="0033CC"/>
                </a:solidFill>
                <a:latin typeface="Arial" charset="0"/>
              </a:rPr>
              <a:t>Sokolov-Ternov</a:t>
            </a:r>
            <a:r>
              <a:rPr lang="en-US" b="1" dirty="0" smtClean="0">
                <a:solidFill>
                  <a:srgbClr val="0033CC"/>
                </a:solidFill>
                <a:latin typeface="Arial" charset="0"/>
              </a:rPr>
              <a:t> polarization for positrons</a:t>
            </a:r>
            <a:endParaRPr lang="en-US" b="1" dirty="0" smtClean="0">
              <a:latin typeface="Arial" charset="0"/>
            </a:endParaRPr>
          </a:p>
          <a:p>
            <a:pPr>
              <a:spcBef>
                <a:spcPct val="0"/>
              </a:spcBef>
            </a:pPr>
            <a:r>
              <a:rPr lang="en-US" b="1" dirty="0" smtClean="0">
                <a:latin typeface="Arial" charset="0"/>
              </a:rPr>
              <a:t>Vertical spin in arcs </a:t>
            </a:r>
          </a:p>
          <a:p>
            <a:pPr>
              <a:spcBef>
                <a:spcPct val="0"/>
              </a:spcBef>
            </a:pPr>
            <a:r>
              <a:rPr lang="en-US" b="1" dirty="0" smtClean="0">
                <a:latin typeface="Arial" charset="0"/>
              </a:rPr>
              <a:t>4 IP’s with longitudinal spin</a:t>
            </a:r>
          </a:p>
          <a:p>
            <a:pPr>
              <a:spcBef>
                <a:spcPct val="0"/>
              </a:spcBef>
            </a:pPr>
            <a:r>
              <a:rPr lang="en-US" b="1" dirty="0" smtClean="0">
                <a:latin typeface="Arial" charset="0"/>
              </a:rPr>
              <a:t>Polarization time is 2 hrs at 7 </a:t>
            </a:r>
            <a:r>
              <a:rPr lang="en-US" b="1" dirty="0" err="1" smtClean="0">
                <a:latin typeface="Arial" charset="0"/>
              </a:rPr>
              <a:t>GeV</a:t>
            </a:r>
            <a:r>
              <a:rPr lang="en-US" b="1" dirty="0" smtClean="0">
                <a:latin typeface="Arial" charset="0"/>
              </a:rPr>
              <a:t> – varies as E</a:t>
            </a:r>
            <a:r>
              <a:rPr lang="en-US" b="1" baseline="30000" dirty="0" smtClean="0">
                <a:latin typeface="Arial" charset="0"/>
              </a:rPr>
              <a:t>-5</a:t>
            </a:r>
            <a:r>
              <a:rPr lang="en-US" b="1" dirty="0" smtClean="0">
                <a:latin typeface="Arial" charset="0"/>
              </a:rPr>
              <a:t> (can be accelerated by introduction of wigglers or polarizing at maximum energy).</a:t>
            </a:r>
          </a:p>
          <a:p>
            <a:pPr>
              <a:spcBef>
                <a:spcPct val="0"/>
              </a:spcBef>
            </a:pPr>
            <a:r>
              <a:rPr lang="en-US" b="1" dirty="0" smtClean="0">
                <a:latin typeface="Arial" charset="0"/>
              </a:rPr>
              <a:t>Quantum depolarization in spin rotators -&gt;</a:t>
            </a:r>
            <a:r>
              <a:rPr lang="en-US" b="1" dirty="0" smtClean="0">
                <a:solidFill>
                  <a:srgbClr val="0033CC"/>
                </a:solidFill>
                <a:latin typeface="Arial" charset="0"/>
              </a:rPr>
              <a:t>Equilibrium polarization </a:t>
            </a:r>
            <a:r>
              <a:rPr lang="en-US" altLang="ja-JP" b="1" dirty="0" smtClean="0">
                <a:solidFill>
                  <a:srgbClr val="0033CC"/>
                </a:solidFill>
                <a:latin typeface="Arial" charset="0"/>
                <a:ea typeface="ＭＳ Ｐゴシック" pitchFamily="50" charset="-128"/>
                <a:sym typeface="Symbol" pitchFamily="18" charset="2"/>
              </a:rPr>
              <a:t> 90%</a:t>
            </a:r>
            <a:endParaRPr lang="en-US" b="1" dirty="0">
              <a:solidFill>
                <a:srgbClr val="0033CC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A021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e</a:t>
            </a:r>
            <a:r>
              <a:rPr lang="en-US" b="1" baseline="30000" dirty="0" smtClean="0">
                <a:solidFill>
                  <a:srgbClr val="FA021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-</a:t>
            </a:r>
            <a:r>
              <a:rPr lang="en-US" b="1" dirty="0" smtClean="0">
                <a:solidFill>
                  <a:srgbClr val="FA021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/ e</a:t>
            </a:r>
            <a:r>
              <a:rPr lang="en-US" b="1" baseline="30000" dirty="0" smtClean="0">
                <a:solidFill>
                  <a:srgbClr val="FA021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+</a:t>
            </a:r>
            <a:r>
              <a:rPr lang="en-US" b="1" dirty="0" smtClean="0">
                <a:solidFill>
                  <a:srgbClr val="FA021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Polarization Parameters</a:t>
            </a:r>
            <a:br>
              <a:rPr lang="en-US" b="1" dirty="0" smtClean="0">
                <a:solidFill>
                  <a:srgbClr val="FA021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endParaRPr lang="en-US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>
            <p:ph idx="1"/>
          </p:nvPr>
        </p:nvGraphicFramePr>
        <p:xfrm>
          <a:off x="914400" y="1981200"/>
          <a:ext cx="8458200" cy="3048000"/>
        </p:xfrm>
        <a:graphic>
          <a:graphicData uri="http://schemas.openxmlformats.org/presentationml/2006/ole">
            <p:oleObj spid="_x0000_s1026" name="Document" r:id="rId3" imgW="5605844" imgH="1918667" progId="Word.Document.8">
              <p:embed/>
            </p:oleObj>
          </a:graphicData>
        </a:graphic>
      </p:graphicFrame>
      <p:sp>
        <p:nvSpPr>
          <p:cNvPr id="5" name="Rectangle 4"/>
          <p:cNvSpPr/>
          <p:nvPr/>
        </p:nvSpPr>
        <p:spPr>
          <a:xfrm>
            <a:off x="457200" y="4648200"/>
            <a:ext cx="7696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b="1" dirty="0" smtClean="0">
                <a:solidFill>
                  <a:srgbClr val="FA021A"/>
                </a:solidFill>
                <a:latin typeface="Arial" charset="0"/>
              </a:rPr>
              <a:t>*</a:t>
            </a:r>
            <a:r>
              <a:rPr lang="en-US" b="1" dirty="0" smtClean="0">
                <a:solidFill>
                  <a:srgbClr val="0033CC"/>
                </a:solidFill>
                <a:latin typeface="Arial" charset="0"/>
              </a:rPr>
              <a:t>One e-folding. Time can be shortened using high field wigglers.</a:t>
            </a:r>
          </a:p>
          <a:p>
            <a:pPr>
              <a:spcBef>
                <a:spcPct val="0"/>
              </a:spcBef>
            </a:pPr>
            <a:r>
              <a:rPr lang="en-US" b="1" dirty="0" smtClean="0">
                <a:solidFill>
                  <a:srgbClr val="FA021A"/>
                </a:solidFill>
                <a:latin typeface="Arial" charset="0"/>
              </a:rPr>
              <a:t>**</a:t>
            </a:r>
            <a:r>
              <a:rPr lang="en-US" b="1" dirty="0" smtClean="0">
                <a:solidFill>
                  <a:srgbClr val="0033CC"/>
                </a:solidFill>
                <a:latin typeface="Arial" charset="0"/>
              </a:rPr>
              <a:t>Ideal max equilibrium polarization is 92.4%. Degradation is due </a:t>
            </a:r>
          </a:p>
          <a:p>
            <a:pPr>
              <a:spcBef>
                <a:spcPct val="0"/>
              </a:spcBef>
            </a:pPr>
            <a:r>
              <a:rPr lang="en-US" b="1" dirty="0" smtClean="0">
                <a:solidFill>
                  <a:srgbClr val="0033CC"/>
                </a:solidFill>
                <a:latin typeface="Arial" charset="0"/>
              </a:rPr>
              <a:t>   to radiation in spin rotators.</a:t>
            </a:r>
            <a:r>
              <a:rPr lang="en-US" b="1" dirty="0" smtClean="0">
                <a:latin typeface="Arial" charset="0"/>
              </a:rPr>
              <a:t>  </a:t>
            </a:r>
            <a:endParaRPr lang="en-US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On bunch-to-bunch errors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772400" cy="4525963"/>
          </a:xfrm>
        </p:spPr>
        <p:txBody>
          <a:bodyPr/>
          <a:lstStyle/>
          <a:p>
            <a:r>
              <a:rPr lang="en-US" sz="2400" b="1" dirty="0" smtClean="0"/>
              <a:t>In ELIC, forming the ion beam via </a:t>
            </a:r>
            <a:r>
              <a:rPr lang="en-US" sz="2400" b="1" dirty="0" smtClean="0">
                <a:solidFill>
                  <a:srgbClr val="FF0000"/>
                </a:solidFill>
              </a:rPr>
              <a:t>re-bunching</a:t>
            </a:r>
          </a:p>
          <a:p>
            <a:pPr>
              <a:buNone/>
            </a:pPr>
            <a:r>
              <a:rPr lang="en-US" sz="2400" b="1" dirty="0" smtClean="0"/>
              <a:t>     (acceleration by normal RF, coasting, </a:t>
            </a:r>
          </a:p>
          <a:p>
            <a:pPr>
              <a:buNone/>
            </a:pPr>
            <a:r>
              <a:rPr lang="en-US" sz="2400" b="1" dirty="0" smtClean="0"/>
              <a:t>      final bunching by SC HV RF) 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      eliminates variation </a:t>
            </a:r>
            <a:r>
              <a:rPr lang="en-US" sz="2400" b="1" dirty="0" smtClean="0"/>
              <a:t>of beam parameters over bunches.</a:t>
            </a:r>
          </a:p>
          <a:p>
            <a:r>
              <a:rPr lang="en-US" sz="2400" b="1" dirty="0" smtClean="0"/>
              <a:t>Ion bunch may collide with many e-bunches (even with all of them) </a:t>
            </a:r>
          </a:p>
          <a:p>
            <a:endParaRPr lang="en-US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705</Words>
  <Application>Microsoft Office PowerPoint</Application>
  <PresentationFormat>On-screen Show (4:3)</PresentationFormat>
  <Paragraphs>114</Paragraphs>
  <Slides>13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Office Theme</vt:lpstr>
      <vt:lpstr>Document</vt:lpstr>
      <vt:lpstr>Polarization in ELIC</vt:lpstr>
      <vt:lpstr>Outline</vt:lpstr>
      <vt:lpstr>Ion Polarization</vt:lpstr>
      <vt:lpstr>Snakes for p and He++</vt:lpstr>
      <vt:lpstr>Polarization of Electrons </vt:lpstr>
      <vt:lpstr>Electron Spin Matching at the IR </vt:lpstr>
      <vt:lpstr>Polarization for Positrons </vt:lpstr>
      <vt:lpstr>e- / e+ Polarization Parameters </vt:lpstr>
      <vt:lpstr>On bunch-to-bunch errors</vt:lpstr>
      <vt:lpstr>Beam-beam depolarization</vt:lpstr>
      <vt:lpstr>Open issues</vt:lpstr>
      <vt:lpstr>Conclusions</vt:lpstr>
      <vt:lpstr>Thank you!</vt:lpstr>
    </vt:vector>
  </TitlesOfParts>
  <Company>Jefferson Science Associates, LLC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Polarization in ELIC</dc:title>
  <dc:creator>derbenev</dc:creator>
  <cp:lastModifiedBy>derbenev</cp:lastModifiedBy>
  <cp:revision>18</cp:revision>
  <dcterms:created xsi:type="dcterms:W3CDTF">2010-01-06T19:59:20Z</dcterms:created>
  <dcterms:modified xsi:type="dcterms:W3CDTF">2010-01-10T12:57:25Z</dcterms:modified>
</cp:coreProperties>
</file>