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7" r:id="rId10"/>
    <p:sldId id="266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941ED-3E86-4399-8113-8E42DA149F58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77065-3623-413B-ABAA-75B4DAEDC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77065-3623-413B-ABAA-75B4DAEDC5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C0398-17D3-4E53-8EBF-40D6DFB908E6}" type="datetimeFigureOut">
              <a:rPr lang="en-US" smtClean="0"/>
              <a:pPr/>
              <a:t>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1ECD0-AD2E-487C-956B-3DC75B3684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Polarization in ELIC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971800"/>
          </a:xfrm>
        </p:spPr>
        <p:txBody>
          <a:bodyPr>
            <a:normAutofit fontScale="70000" lnSpcReduction="20000"/>
          </a:bodyPr>
          <a:lstStyle/>
          <a:p>
            <a:r>
              <a:rPr lang="en-US" sz="3800" dirty="0" err="1" smtClean="0"/>
              <a:t>Yaroslav</a:t>
            </a:r>
            <a:r>
              <a:rPr lang="en-US" sz="3800" dirty="0" smtClean="0"/>
              <a:t>  Derbenev</a:t>
            </a:r>
          </a:p>
          <a:p>
            <a:r>
              <a:rPr lang="en-US" sz="3800" i="1" dirty="0" smtClean="0"/>
              <a:t>Center for Advanced Study of Accelerators</a:t>
            </a:r>
          </a:p>
          <a:p>
            <a:r>
              <a:rPr lang="en-US" sz="3800" i="1" dirty="0" smtClean="0"/>
              <a:t>Jefferson Laboratory</a:t>
            </a:r>
          </a:p>
          <a:p>
            <a:endParaRPr lang="en-US" sz="2600" i="1" dirty="0" smtClean="0"/>
          </a:p>
          <a:p>
            <a:r>
              <a:rPr lang="en-US" sz="3400" dirty="0" smtClean="0"/>
              <a:t>EIC </a:t>
            </a:r>
            <a:r>
              <a:rPr lang="en-US" sz="3400" dirty="0" err="1" smtClean="0"/>
              <a:t>Collaboiration</a:t>
            </a:r>
            <a:r>
              <a:rPr lang="en-US" sz="3400" dirty="0" smtClean="0"/>
              <a:t> Meeting , January 10-12, 2010</a:t>
            </a:r>
          </a:p>
          <a:p>
            <a:r>
              <a:rPr lang="en-US" sz="3400" dirty="0" smtClean="0"/>
              <a:t>Stony Brook, Long Island</a:t>
            </a:r>
            <a:endParaRPr lang="en-US" sz="3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Beam-beam depolarization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We are well familiar with the beam- beam forces impact to polarization (read old papers by A. </a:t>
            </a:r>
            <a:r>
              <a:rPr lang="en-US" sz="2400" dirty="0" err="1" smtClean="0"/>
              <a:t>Kondratenko</a:t>
            </a:r>
            <a:r>
              <a:rPr lang="en-US" sz="2400" dirty="0" smtClean="0"/>
              <a:t> and J. </a:t>
            </a:r>
            <a:r>
              <a:rPr lang="en-US" sz="2400" dirty="0" err="1" smtClean="0"/>
              <a:t>Buon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Spin tune spread due to b-b) can be suppressed by snakes or twist of figure 8</a:t>
            </a:r>
          </a:p>
          <a:p>
            <a:r>
              <a:rPr lang="en-US" sz="2400" dirty="0" smtClean="0"/>
              <a:t>Low vertical </a:t>
            </a:r>
            <a:r>
              <a:rPr lang="en-US" sz="2400" dirty="0" err="1" smtClean="0"/>
              <a:t>emittance</a:t>
            </a:r>
            <a:r>
              <a:rPr lang="en-US" sz="2400" dirty="0" smtClean="0"/>
              <a:t> achieved with cooling will help</a:t>
            </a:r>
          </a:p>
          <a:p>
            <a:r>
              <a:rPr lang="en-US" sz="2400" dirty="0" smtClean="0"/>
              <a:t>Very large synchrotron tune (ELIC) allows one to select a good tune position to avoid dangerous beam-beam spin resonances</a:t>
            </a:r>
          </a:p>
          <a:p>
            <a:r>
              <a:rPr lang="en-US" sz="2400" dirty="0" smtClean="0"/>
              <a:t>In addition, b-b impact could be compensated by organizing interference with </a:t>
            </a:r>
            <a:r>
              <a:rPr lang="en-US" sz="2400" dirty="0" err="1" smtClean="0"/>
              <a:t>quadrupole</a:t>
            </a:r>
            <a:r>
              <a:rPr lang="en-US" sz="2400" dirty="0" smtClean="0"/>
              <a:t> lattice, if needed (theory by A. </a:t>
            </a:r>
            <a:r>
              <a:rPr lang="en-US" sz="2400" dirty="0" err="1" smtClean="0"/>
              <a:t>Kondratenko</a:t>
            </a:r>
            <a:r>
              <a:rPr lang="en-US" sz="2400" dirty="0" smtClean="0"/>
              <a:t>, proposal by J. </a:t>
            </a:r>
            <a:r>
              <a:rPr lang="en-US" sz="2400" dirty="0" err="1" smtClean="0"/>
              <a:t>Buon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There is no doubt that the b-b depolarization can be prevented in both ELIC and </a:t>
            </a:r>
            <a:r>
              <a:rPr lang="en-US" sz="2400" b="1" dirty="0" err="1" smtClean="0">
                <a:solidFill>
                  <a:srgbClr val="FF0000"/>
                </a:solidFill>
              </a:rPr>
              <a:t>eRHIC</a:t>
            </a:r>
            <a:r>
              <a:rPr lang="en-US" sz="2400" b="1" dirty="0" smtClean="0">
                <a:solidFill>
                  <a:srgbClr val="FF0000"/>
                </a:solidFill>
              </a:rPr>
              <a:t> designs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Open issues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229600" cy="4525963"/>
          </a:xfrm>
        </p:spPr>
        <p:txBody>
          <a:bodyPr/>
          <a:lstStyle/>
          <a:p>
            <a:r>
              <a:rPr lang="en-US" dirty="0" smtClean="0"/>
              <a:t>Transverse ion spin at IPs in figure 8 ring</a:t>
            </a:r>
          </a:p>
          <a:p>
            <a:r>
              <a:rPr lang="en-US" dirty="0" smtClean="0"/>
              <a:t>Flipping spin</a:t>
            </a:r>
          </a:p>
          <a:p>
            <a:r>
              <a:rPr lang="en-US" dirty="0" err="1" smtClean="0"/>
              <a:t>Polarimetry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Conclusions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ELIC design offers very robust and efficient acceleration, maintenance and operation of all species polarized beams</a:t>
            </a:r>
          </a:p>
          <a:p>
            <a:r>
              <a:rPr lang="en-US" dirty="0" smtClean="0"/>
              <a:t>Beam- beam depolarization is well understood and will be prevented by the well-known measures</a:t>
            </a:r>
          </a:p>
          <a:p>
            <a:r>
              <a:rPr lang="en-US" dirty="0" smtClean="0"/>
              <a:t>Collision systematic errors is not a matter of ELIC design</a:t>
            </a:r>
          </a:p>
          <a:p>
            <a:r>
              <a:rPr lang="en-US" dirty="0" smtClean="0"/>
              <a:t>There still be questions to be solved or designed (transverse ion spin, flipping spin, </a:t>
            </a:r>
            <a:r>
              <a:rPr lang="en-US" dirty="0" err="1" smtClean="0"/>
              <a:t>polarimetry</a:t>
            </a:r>
            <a:r>
              <a:rPr lang="en-US" smtClean="0"/>
              <a:t>…)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  <a:buClr>
                <a:srgbClr val="160BED"/>
              </a:buClr>
              <a:buSzPct val="150000"/>
              <a:buFont typeface="Wingdings" pitchFamily="2" charset="2"/>
              <a:buChar char="§"/>
            </a:pPr>
            <a:r>
              <a:rPr lang="en-US" dirty="0" smtClean="0"/>
              <a:t>Polarization of Ions (protons, deuterons, </a:t>
            </a:r>
            <a:r>
              <a:rPr lang="en-US" baseline="30000" dirty="0" smtClean="0"/>
              <a:t>3</a:t>
            </a:r>
            <a:r>
              <a:rPr lang="en-US" dirty="0" smtClean="0"/>
              <a:t>He)</a:t>
            </a:r>
          </a:p>
          <a:p>
            <a:pPr algn="just">
              <a:lnSpc>
                <a:spcPct val="130000"/>
              </a:lnSpc>
              <a:buClr>
                <a:srgbClr val="160BED"/>
              </a:buClr>
              <a:buSzPct val="150000"/>
              <a:buFont typeface="Wingdings" pitchFamily="2" charset="2"/>
              <a:buChar char="§"/>
            </a:pPr>
            <a:r>
              <a:rPr lang="en-US" dirty="0" smtClean="0"/>
              <a:t>Polarization of Electrons</a:t>
            </a:r>
          </a:p>
          <a:p>
            <a:pPr algn="just">
              <a:lnSpc>
                <a:spcPct val="130000"/>
              </a:lnSpc>
              <a:buClr>
                <a:srgbClr val="160BED"/>
              </a:buClr>
              <a:buSzPct val="150000"/>
              <a:buFont typeface="Wingdings" pitchFamily="2" charset="2"/>
              <a:buChar char="§"/>
            </a:pPr>
            <a:r>
              <a:rPr lang="en-US" dirty="0" smtClean="0"/>
              <a:t>Polarization of Positrons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Polarization</a:t>
            </a:r>
            <a:endParaRPr lang="en-US" dirty="0"/>
          </a:p>
        </p:txBody>
      </p:sp>
      <p:grpSp>
        <p:nvGrpSpPr>
          <p:cNvPr id="4" name="Group 28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8229600" cy="4525963"/>
            <a:chOff x="144" y="624"/>
            <a:chExt cx="5376" cy="3241"/>
          </a:xfrm>
        </p:grpSpPr>
        <p:pic>
          <p:nvPicPr>
            <p:cNvPr id="5" name="Picture 29" descr="collring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624"/>
              <a:ext cx="5376" cy="3241"/>
            </a:xfrm>
            <a:prstGeom prst="rect">
              <a:avLst/>
            </a:prstGeom>
            <a:noFill/>
          </p:spPr>
        </p:pic>
        <p:sp>
          <p:nvSpPr>
            <p:cNvPr id="6" name="Text Box 30"/>
            <p:cNvSpPr txBox="1">
              <a:spLocks noChangeArrowheads="1"/>
            </p:cNvSpPr>
            <p:nvPr/>
          </p:nvSpPr>
          <p:spPr bwMode="auto">
            <a:xfrm>
              <a:off x="592" y="2316"/>
              <a:ext cx="647" cy="233"/>
            </a:xfrm>
            <a:prstGeom prst="rect">
              <a:avLst/>
            </a:prstGeom>
            <a:noFill/>
            <a:ln w="12699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0"/>
                </a:spcBef>
              </a:pPr>
              <a:r>
                <a:rPr lang="en-US" dirty="0">
                  <a:solidFill>
                    <a:srgbClr val="0000FF"/>
                  </a:solidFill>
                  <a:latin typeface="Arial" charset="0"/>
                </a:rPr>
                <a:t>Source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838200" y="1447800"/>
            <a:ext cx="5486400" cy="327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“Figure-8” boosters and storage rings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828800"/>
            <a:ext cx="7010400" cy="114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rgbClr val="FA021A"/>
              </a:buClr>
              <a:buFontTx/>
              <a:buChar char="•"/>
            </a:pPr>
            <a:r>
              <a:rPr lang="en-US" dirty="0" smtClean="0">
                <a:latin typeface="Arial" charset="0"/>
              </a:rPr>
              <a:t>Zero spin tune avoids intrinsic spin resonances.</a:t>
            </a: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rgbClr val="FA021A"/>
              </a:buClr>
              <a:buFontTx/>
              <a:buChar char="•"/>
            </a:pPr>
            <a:r>
              <a:rPr lang="en-US" dirty="0" smtClean="0">
                <a:latin typeface="Arial" charset="0"/>
              </a:rPr>
              <a:t> No spin rotators required around the IR.</a:t>
            </a:r>
          </a:p>
          <a:p>
            <a:pPr>
              <a:lnSpc>
                <a:spcPct val="85000"/>
              </a:lnSpc>
              <a:spcBef>
                <a:spcPct val="20000"/>
              </a:spcBef>
              <a:buClr>
                <a:srgbClr val="FA021A"/>
              </a:buClr>
              <a:buFontTx/>
              <a:buChar char="•"/>
            </a:pPr>
            <a:r>
              <a:rPr lang="en-US" dirty="0" smtClean="0">
                <a:latin typeface="Arial" charset="0"/>
              </a:rPr>
              <a:t> Ensure longitudinal polarization for deuterons at 2 IP’s   simultaneously, at all energies.</a:t>
            </a:r>
            <a:endParaRPr lang="en-US" dirty="0">
              <a:latin typeface="Arial" charset="0"/>
            </a:endParaRPr>
          </a:p>
        </p:txBody>
      </p:sp>
      <p:sp>
        <p:nvSpPr>
          <p:cNvPr id="9" name="Text Box 32"/>
          <p:cNvSpPr txBox="1">
            <a:spLocks noChangeArrowheads="1"/>
          </p:cNvSpPr>
          <p:nvPr/>
        </p:nvSpPr>
        <p:spPr bwMode="auto">
          <a:xfrm>
            <a:off x="1981200" y="3352800"/>
            <a:ext cx="1984375" cy="325438"/>
          </a:xfrm>
          <a:prstGeom prst="rect">
            <a:avLst/>
          </a:prstGeom>
          <a:solidFill>
            <a:schemeClr val="bg1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Linac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 200 </a:t>
            </a:r>
            <a:r>
              <a:rPr lang="en-US" sz="1600" dirty="0" err="1">
                <a:solidFill>
                  <a:srgbClr val="0000FF"/>
                </a:solidFill>
                <a:latin typeface="Arial" charset="0"/>
              </a:rPr>
              <a:t>MeV</a:t>
            </a:r>
            <a:endParaRPr lang="en-US" sz="16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81400" y="4038600"/>
            <a:ext cx="2286000" cy="7986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Pre-Booster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3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</a:rPr>
              <a:t>GeV</a:t>
            </a: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/c</a:t>
            </a: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C~75-100 m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105400" y="4419600"/>
            <a:ext cx="3505200" cy="5632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Ion Large Booster 20 </a:t>
            </a:r>
            <a:r>
              <a:rPr lang="en-US" dirty="0" err="1" smtClean="0">
                <a:solidFill>
                  <a:srgbClr val="0000FF"/>
                </a:solidFill>
                <a:latin typeface="Arial" charset="0"/>
              </a:rPr>
              <a:t>GeV</a:t>
            </a:r>
            <a:endParaRPr lang="en-US" dirty="0" smtClean="0">
              <a:solidFill>
                <a:srgbClr val="0000FF"/>
              </a:solidFill>
              <a:latin typeface="Arial" charset="0"/>
            </a:endParaRPr>
          </a:p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(Electron Storage Ring)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2819400"/>
            <a:ext cx="1890261" cy="3277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Ion Collider Ring</a:t>
            </a:r>
            <a:endParaRPr lang="en-US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7" name="Line 36"/>
          <p:cNvSpPr>
            <a:spLocks noChangeShapeType="1"/>
          </p:cNvSpPr>
          <p:nvPr/>
        </p:nvSpPr>
        <p:spPr bwMode="auto">
          <a:xfrm flipH="1">
            <a:off x="5943600" y="3048000"/>
            <a:ext cx="609600" cy="304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  <p:sp>
        <p:nvSpPr>
          <p:cNvPr id="19" name="Line 37"/>
          <p:cNvSpPr>
            <a:spLocks noChangeShapeType="1"/>
          </p:cNvSpPr>
          <p:nvPr/>
        </p:nvSpPr>
        <p:spPr bwMode="auto">
          <a:xfrm flipH="1" flipV="1">
            <a:off x="5791200" y="3429000"/>
            <a:ext cx="304800" cy="990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 lIns="90488" tIns="44450" rIns="90488" bIns="44450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Snakes for p and He++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86200"/>
            <a:ext cx="8229600" cy="26670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Arial" charset="0"/>
              </a:rPr>
              <a:t>Protons and </a:t>
            </a:r>
            <a:r>
              <a:rPr lang="en-US" sz="2000" b="1" baseline="30000" dirty="0" smtClean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en-US" sz="2000" b="1" dirty="0" smtClean="0">
                <a:solidFill>
                  <a:srgbClr val="0070C0"/>
                </a:solidFill>
                <a:latin typeface="Arial" charset="0"/>
              </a:rPr>
              <a:t>He: </a:t>
            </a:r>
            <a:r>
              <a:rPr lang="en-US" sz="2000" b="1" dirty="0" smtClean="0">
                <a:latin typeface="Arial" charset="0"/>
              </a:rPr>
              <a:t>4 IP’s (along straight section) with simultaneous longitudinal polarization with no  rotators. </a:t>
            </a:r>
          </a:p>
          <a:p>
            <a:pPr>
              <a:spcBef>
                <a:spcPct val="0"/>
              </a:spcBef>
              <a:buNone/>
            </a:pPr>
            <a:r>
              <a:rPr lang="en-US" sz="2000" b="1" dirty="0" smtClean="0">
                <a:latin typeface="Arial" charset="0"/>
              </a:rPr>
              <a:t>     Two snakes are required to ensure longitudinal polarization at 4 IP’s simultaneously.</a:t>
            </a:r>
          </a:p>
          <a:p>
            <a:pPr>
              <a:spcBef>
                <a:spcPct val="0"/>
              </a:spcBef>
            </a:pPr>
            <a:r>
              <a:rPr lang="en-US" sz="2000" b="1" dirty="0" smtClean="0">
                <a:solidFill>
                  <a:srgbClr val="FA021A"/>
                </a:solidFill>
                <a:latin typeface="Arial" charset="0"/>
              </a:rPr>
              <a:t>Deuterons:</a:t>
            </a:r>
            <a:r>
              <a:rPr lang="en-US" sz="2000" b="1" dirty="0" smtClean="0">
                <a:latin typeface="Arial" charset="0"/>
              </a:rPr>
              <a:t> Two IP’s with simultaneous longitudinal polarization with no snakes (can be switched between two cross-straights).</a:t>
            </a:r>
          </a:p>
          <a:p>
            <a:pPr>
              <a:spcBef>
                <a:spcPct val="0"/>
              </a:spcBef>
            </a:pPr>
            <a:r>
              <a:rPr lang="en-US" sz="2000" b="1" dirty="0" smtClean="0">
                <a:latin typeface="Arial" charset="0"/>
              </a:rPr>
              <a:t>Solenoid (or snake for protons and He) to stabilize spin near longitudinal direction for all species. </a:t>
            </a:r>
          </a:p>
          <a:p>
            <a:endParaRPr lang="en-US" dirty="0"/>
          </a:p>
        </p:txBody>
      </p:sp>
      <p:grpSp>
        <p:nvGrpSpPr>
          <p:cNvPr id="4" name="Group 282"/>
          <p:cNvGrpSpPr>
            <a:grpSpLocks/>
          </p:cNvGrpSpPr>
          <p:nvPr/>
        </p:nvGrpSpPr>
        <p:grpSpPr bwMode="auto">
          <a:xfrm>
            <a:off x="1295400" y="1143000"/>
            <a:ext cx="7350125" cy="2743200"/>
            <a:chOff x="816" y="672"/>
            <a:chExt cx="4630" cy="1728"/>
          </a:xfrm>
        </p:grpSpPr>
        <p:grpSp>
          <p:nvGrpSpPr>
            <p:cNvPr id="5" name="Group 240"/>
            <p:cNvGrpSpPr>
              <a:grpSpLocks/>
            </p:cNvGrpSpPr>
            <p:nvPr/>
          </p:nvGrpSpPr>
          <p:grpSpPr bwMode="auto">
            <a:xfrm>
              <a:off x="816" y="672"/>
              <a:ext cx="4080" cy="1728"/>
              <a:chOff x="816" y="1200"/>
              <a:chExt cx="4080" cy="1728"/>
            </a:xfrm>
          </p:grpSpPr>
          <p:grpSp>
            <p:nvGrpSpPr>
              <p:cNvPr id="7" name="Group 241"/>
              <p:cNvGrpSpPr>
                <a:grpSpLocks/>
              </p:cNvGrpSpPr>
              <p:nvPr/>
            </p:nvGrpSpPr>
            <p:grpSpPr bwMode="auto">
              <a:xfrm>
                <a:off x="816" y="1200"/>
                <a:ext cx="4080" cy="1728"/>
                <a:chOff x="792" y="1296"/>
                <a:chExt cx="4080" cy="1728"/>
              </a:xfrm>
            </p:grpSpPr>
            <p:sp>
              <p:nvSpPr>
                <p:cNvPr id="12" name="Line 242"/>
                <p:cNvSpPr>
                  <a:spLocks noChangeShapeType="1"/>
                </p:cNvSpPr>
                <p:nvPr/>
              </p:nvSpPr>
              <p:spPr bwMode="auto">
                <a:xfrm>
                  <a:off x="1848" y="1536"/>
                  <a:ext cx="1968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" name="Line 243"/>
                <p:cNvSpPr>
                  <a:spLocks noChangeShapeType="1"/>
                </p:cNvSpPr>
                <p:nvPr/>
              </p:nvSpPr>
              <p:spPr bwMode="auto">
                <a:xfrm flipV="1">
                  <a:off x="1848" y="1536"/>
                  <a:ext cx="1968" cy="12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Arc 244"/>
                <p:cNvSpPr>
                  <a:spLocks/>
                </p:cNvSpPr>
                <p:nvPr/>
              </p:nvSpPr>
              <p:spPr bwMode="auto">
                <a:xfrm flipH="1">
                  <a:off x="792" y="1440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Arc 245"/>
                <p:cNvSpPr>
                  <a:spLocks/>
                </p:cNvSpPr>
                <p:nvPr/>
              </p:nvSpPr>
              <p:spPr bwMode="auto">
                <a:xfrm flipH="1" flipV="1">
                  <a:off x="792" y="2160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Arc 246"/>
                <p:cNvSpPr>
                  <a:spLocks/>
                </p:cNvSpPr>
                <p:nvPr/>
              </p:nvSpPr>
              <p:spPr bwMode="auto">
                <a:xfrm rot="-1979997" flipH="1" flipV="1">
                  <a:off x="1032" y="230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Arc 247"/>
                <p:cNvSpPr>
                  <a:spLocks/>
                </p:cNvSpPr>
                <p:nvPr/>
              </p:nvSpPr>
              <p:spPr bwMode="auto">
                <a:xfrm rot="1979997" flipH="1">
                  <a:off x="1032" y="1296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Arc 248"/>
                <p:cNvSpPr>
                  <a:spLocks/>
                </p:cNvSpPr>
                <p:nvPr/>
              </p:nvSpPr>
              <p:spPr bwMode="auto">
                <a:xfrm>
                  <a:off x="4200" y="1440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Arc 249"/>
                <p:cNvSpPr>
                  <a:spLocks/>
                </p:cNvSpPr>
                <p:nvPr/>
              </p:nvSpPr>
              <p:spPr bwMode="auto">
                <a:xfrm flipV="1">
                  <a:off x="4200" y="2160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Arc 250"/>
                <p:cNvSpPr>
                  <a:spLocks/>
                </p:cNvSpPr>
                <p:nvPr/>
              </p:nvSpPr>
              <p:spPr bwMode="auto">
                <a:xfrm rot="1979997" flipV="1">
                  <a:off x="3960" y="230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Arc 251"/>
                <p:cNvSpPr>
                  <a:spLocks/>
                </p:cNvSpPr>
                <p:nvPr/>
              </p:nvSpPr>
              <p:spPr bwMode="auto">
                <a:xfrm rot="-1979997">
                  <a:off x="3960" y="1296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2" name="Group 252"/>
                <p:cNvGrpSpPr>
                  <a:grpSpLocks/>
                </p:cNvGrpSpPr>
                <p:nvPr/>
              </p:nvGrpSpPr>
              <p:grpSpPr bwMode="auto">
                <a:xfrm>
                  <a:off x="2184" y="1728"/>
                  <a:ext cx="144" cy="144"/>
                  <a:chOff x="1488" y="3264"/>
                  <a:chExt cx="144" cy="144"/>
                </a:xfrm>
              </p:grpSpPr>
              <p:sp>
                <p:nvSpPr>
                  <p:cNvPr id="43" name="Line 253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26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4" name="Line 25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8" y="326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3" name="Group 255"/>
                <p:cNvGrpSpPr>
                  <a:grpSpLocks/>
                </p:cNvGrpSpPr>
                <p:nvPr/>
              </p:nvGrpSpPr>
              <p:grpSpPr bwMode="auto">
                <a:xfrm>
                  <a:off x="3336" y="1728"/>
                  <a:ext cx="144" cy="144"/>
                  <a:chOff x="1488" y="3264"/>
                  <a:chExt cx="144" cy="144"/>
                </a:xfrm>
              </p:grpSpPr>
              <p:sp>
                <p:nvSpPr>
                  <p:cNvPr id="41" name="Line 256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26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" name="Line 25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8" y="326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4" name="Group 258"/>
                <p:cNvGrpSpPr>
                  <a:grpSpLocks/>
                </p:cNvGrpSpPr>
                <p:nvPr/>
              </p:nvGrpSpPr>
              <p:grpSpPr bwMode="auto">
                <a:xfrm>
                  <a:off x="2184" y="2448"/>
                  <a:ext cx="144" cy="144"/>
                  <a:chOff x="1488" y="3264"/>
                  <a:chExt cx="144" cy="144"/>
                </a:xfrm>
              </p:grpSpPr>
              <p:sp>
                <p:nvSpPr>
                  <p:cNvPr id="39" name="Line 259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26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0" name="Line 26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8" y="326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" name="Group 261"/>
                <p:cNvGrpSpPr>
                  <a:grpSpLocks/>
                </p:cNvGrpSpPr>
                <p:nvPr/>
              </p:nvGrpSpPr>
              <p:grpSpPr bwMode="auto">
                <a:xfrm>
                  <a:off x="3336" y="2448"/>
                  <a:ext cx="144" cy="144"/>
                  <a:chOff x="1488" y="3264"/>
                  <a:chExt cx="144" cy="144"/>
                </a:xfrm>
              </p:grpSpPr>
              <p:sp>
                <p:nvSpPr>
                  <p:cNvPr id="37" name="Line 262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326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8" name="Line 26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488" y="3264"/>
                    <a:ext cx="144" cy="144"/>
                  </a:xfrm>
                  <a:prstGeom prst="line">
                    <a:avLst/>
                  </a:prstGeom>
                  <a:noFill/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" name="Rectangle 264"/>
                <p:cNvSpPr>
                  <a:spLocks noChangeArrowheads="1"/>
                </p:cNvSpPr>
                <p:nvPr/>
              </p:nvSpPr>
              <p:spPr bwMode="auto">
                <a:xfrm rot="19699025">
                  <a:off x="3600" y="1507"/>
                  <a:ext cx="336" cy="144"/>
                </a:xfrm>
                <a:prstGeom prst="rect">
                  <a:avLst/>
                </a:prstGeom>
                <a:solidFill>
                  <a:srgbClr val="FFCC00"/>
                </a:solidFill>
                <a:ln w="19050">
                  <a:solidFill>
                    <a:srgbClr val="CC66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Text Box 265"/>
                <p:cNvSpPr txBox="1">
                  <a:spLocks noChangeArrowheads="1"/>
                </p:cNvSpPr>
                <p:nvPr/>
              </p:nvSpPr>
              <p:spPr bwMode="auto">
                <a:xfrm>
                  <a:off x="2856" y="1507"/>
                  <a:ext cx="672" cy="4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b="1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itchFamily="18" charset="0"/>
                    </a:rPr>
                    <a:t>collision point</a:t>
                  </a:r>
                </a:p>
              </p:txBody>
            </p:sp>
            <p:sp>
              <p:nvSpPr>
                <p:cNvPr id="28" name="Text Box 266"/>
                <p:cNvSpPr txBox="1">
                  <a:spLocks noChangeArrowheads="1"/>
                </p:cNvSpPr>
                <p:nvPr/>
              </p:nvSpPr>
              <p:spPr bwMode="auto">
                <a:xfrm>
                  <a:off x="3384" y="2256"/>
                  <a:ext cx="648" cy="4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b="1" dirty="0">
                      <a:solidFill>
                        <a:srgbClr val="0070C0"/>
                      </a:solidFill>
                      <a:latin typeface="Times New Roman" pitchFamily="18" charset="0"/>
                    </a:rPr>
                    <a:t>collision point</a:t>
                  </a:r>
                </a:p>
              </p:txBody>
            </p:sp>
            <p:sp>
              <p:nvSpPr>
                <p:cNvPr id="29" name="Text Box 267"/>
                <p:cNvSpPr txBox="1">
                  <a:spLocks noChangeArrowheads="1"/>
                </p:cNvSpPr>
                <p:nvPr/>
              </p:nvSpPr>
              <p:spPr bwMode="auto">
                <a:xfrm>
                  <a:off x="1656" y="2160"/>
                  <a:ext cx="672" cy="40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1" hangingPunct="1"/>
                  <a:r>
                    <a:rPr lang="en-US" b="1" dirty="0">
                      <a:solidFill>
                        <a:schemeClr val="accent6">
                          <a:lumMod val="75000"/>
                        </a:schemeClr>
                      </a:solidFill>
                      <a:latin typeface="Times New Roman" pitchFamily="18" charset="0"/>
                    </a:rPr>
                    <a:t>collision point</a:t>
                  </a:r>
                </a:p>
              </p:txBody>
            </p:sp>
            <p:sp>
              <p:nvSpPr>
                <p:cNvPr id="31" name="AutoShape 269"/>
                <p:cNvSpPr>
                  <a:spLocks noChangeArrowheads="1"/>
                </p:cNvSpPr>
                <p:nvPr/>
              </p:nvSpPr>
              <p:spPr bwMode="auto">
                <a:xfrm rot="8976680">
                  <a:off x="3312" y="1891"/>
                  <a:ext cx="144" cy="96"/>
                </a:xfrm>
                <a:prstGeom prst="rightArrow">
                  <a:avLst>
                    <a:gd name="adj1" fmla="val 50000"/>
                    <a:gd name="adj2" fmla="val 375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AutoShape 270"/>
                <p:cNvSpPr>
                  <a:spLocks noChangeArrowheads="1"/>
                </p:cNvSpPr>
                <p:nvPr/>
              </p:nvSpPr>
              <p:spPr bwMode="auto">
                <a:xfrm rot="4063494">
                  <a:off x="2232" y="1867"/>
                  <a:ext cx="144" cy="96"/>
                </a:xfrm>
                <a:prstGeom prst="rightArrow">
                  <a:avLst>
                    <a:gd name="adj1" fmla="val 50000"/>
                    <a:gd name="adj2" fmla="val 375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AutoShape 271"/>
                <p:cNvSpPr>
                  <a:spLocks noChangeArrowheads="1"/>
                </p:cNvSpPr>
                <p:nvPr/>
              </p:nvSpPr>
              <p:spPr bwMode="auto">
                <a:xfrm rot="4138521">
                  <a:off x="3247" y="2534"/>
                  <a:ext cx="174" cy="134"/>
                </a:xfrm>
                <a:prstGeom prst="rightArrow">
                  <a:avLst>
                    <a:gd name="adj1" fmla="val 50000"/>
                    <a:gd name="adj2" fmla="val 375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r>
                    <a:rPr lang="en-US" b="1" i="1" dirty="0" smtClean="0">
                      <a:latin typeface="Times New Roman" pitchFamily="18" charset="0"/>
                    </a:rPr>
                    <a:t>e</a:t>
                  </a:r>
                  <a:endParaRPr lang="en-US" dirty="0"/>
                </a:p>
              </p:txBody>
            </p:sp>
            <p:sp>
              <p:nvSpPr>
                <p:cNvPr id="34" name="Rectangle 272"/>
                <p:cNvSpPr>
                  <a:spLocks noChangeArrowheads="1"/>
                </p:cNvSpPr>
                <p:nvPr/>
              </p:nvSpPr>
              <p:spPr bwMode="auto">
                <a:xfrm rot="-1723612">
                  <a:off x="3408" y="1320"/>
                  <a:ext cx="531" cy="13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700" dirty="0">
                      <a:solidFill>
                        <a:schemeClr val="accent6">
                          <a:lumMod val="75000"/>
                        </a:schemeClr>
                      </a:solidFill>
                      <a:latin typeface="Arial" charset="0"/>
                    </a:rPr>
                    <a:t>Solenoid</a:t>
                  </a:r>
                  <a:endParaRPr lang="en-US" sz="3200" dirty="0">
                    <a:solidFill>
                      <a:schemeClr val="accent6">
                        <a:lumMod val="75000"/>
                      </a:schemeClr>
                    </a:solidFill>
                    <a:latin typeface="Arial" charset="0"/>
                  </a:endParaRPr>
                </a:p>
              </p:txBody>
            </p:sp>
            <p:sp>
              <p:nvSpPr>
                <p:cNvPr id="35" name="AutoShape 273"/>
                <p:cNvSpPr>
                  <a:spLocks noChangeArrowheads="1"/>
                </p:cNvSpPr>
                <p:nvPr/>
              </p:nvSpPr>
              <p:spPr bwMode="auto">
                <a:xfrm rot="8976680">
                  <a:off x="2190" y="2568"/>
                  <a:ext cx="275" cy="100"/>
                </a:xfrm>
                <a:prstGeom prst="rightArrow">
                  <a:avLst>
                    <a:gd name="adj1" fmla="val 50000"/>
                    <a:gd name="adj2" fmla="val 3750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dirty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p:grpSp>
          <p:sp>
            <p:nvSpPr>
              <p:cNvPr id="8" name="AutoShape 275"/>
              <p:cNvSpPr>
                <a:spLocks noChangeArrowheads="1"/>
              </p:cNvSpPr>
              <p:nvPr/>
            </p:nvSpPr>
            <p:spPr bwMode="auto">
              <a:xfrm rot="-1875977">
                <a:off x="1779" y="2630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0099FF"/>
              </a:solidFill>
              <a:ln w="11113">
                <a:solidFill>
                  <a:srgbClr val="0099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AutoShape 276"/>
              <p:cNvSpPr>
                <a:spLocks noChangeArrowheads="1"/>
              </p:cNvSpPr>
              <p:nvPr/>
            </p:nvSpPr>
            <p:spPr bwMode="auto">
              <a:xfrm rot="12698290">
                <a:off x="3648" y="2586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0099FF"/>
              </a:solidFill>
              <a:ln w="11113">
                <a:solidFill>
                  <a:srgbClr val="0099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AutoShape 278"/>
              <p:cNvSpPr>
                <a:spLocks noChangeArrowheads="1"/>
              </p:cNvSpPr>
              <p:nvPr/>
            </p:nvSpPr>
            <p:spPr bwMode="auto">
              <a:xfrm rot="814662">
                <a:off x="4218" y="1308"/>
                <a:ext cx="240" cy="96"/>
              </a:xfrm>
              <a:prstGeom prst="leftArrow">
                <a:avLst>
                  <a:gd name="adj1" fmla="val 50000"/>
                  <a:gd name="adj2" fmla="val 62500"/>
                </a:avLst>
              </a:prstGeom>
              <a:solidFill>
                <a:srgbClr val="0099FF"/>
              </a:solidFill>
              <a:ln w="11113">
                <a:solidFill>
                  <a:srgbClr val="0099FF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" name="Text Box 280"/>
            <p:cNvSpPr txBox="1">
              <a:spLocks noChangeArrowheads="1"/>
            </p:cNvSpPr>
            <p:nvPr/>
          </p:nvSpPr>
          <p:spPr bwMode="auto">
            <a:xfrm>
              <a:off x="4704" y="672"/>
              <a:ext cx="742" cy="231"/>
            </a:xfrm>
            <a:prstGeom prst="rect">
              <a:avLst/>
            </a:prstGeom>
            <a:noFill/>
            <a:ln w="12699" algn="ctr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800" b="1" dirty="0">
                  <a:solidFill>
                    <a:schemeClr val="accent6">
                      <a:lumMod val="75000"/>
                    </a:schemeClr>
                  </a:solidFill>
                </a:rPr>
                <a:t>Deuterons</a:t>
              </a:r>
            </a:p>
          </p:txBody>
        </p:sp>
      </p:grpSp>
      <p:sp>
        <p:nvSpPr>
          <p:cNvPr id="45" name="Rectangle 198"/>
          <p:cNvSpPr>
            <a:spLocks noChangeArrowheads="1"/>
          </p:cNvSpPr>
          <p:nvPr/>
        </p:nvSpPr>
        <p:spPr bwMode="auto">
          <a:xfrm flipH="1">
            <a:off x="1219200" y="2209801"/>
            <a:ext cx="152400" cy="457200"/>
          </a:xfrm>
          <a:prstGeom prst="rect">
            <a:avLst/>
          </a:prstGeom>
          <a:solidFill>
            <a:srgbClr val="761D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Rectangle 179"/>
          <p:cNvSpPr>
            <a:spLocks noChangeArrowheads="1"/>
          </p:cNvSpPr>
          <p:nvPr/>
        </p:nvSpPr>
        <p:spPr bwMode="auto">
          <a:xfrm>
            <a:off x="7696200" y="2209800"/>
            <a:ext cx="158641" cy="439584"/>
          </a:xfrm>
          <a:prstGeom prst="rect">
            <a:avLst/>
          </a:prstGeom>
          <a:solidFill>
            <a:srgbClr val="761D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219"/>
          <p:cNvSpPr>
            <a:spLocks noChangeArrowheads="1"/>
          </p:cNvSpPr>
          <p:nvPr/>
        </p:nvSpPr>
        <p:spPr bwMode="auto">
          <a:xfrm rot="3262457">
            <a:off x="4793738" y="2106310"/>
            <a:ext cx="158641" cy="439584"/>
          </a:xfrm>
          <a:prstGeom prst="rect">
            <a:avLst/>
          </a:prstGeom>
          <a:solidFill>
            <a:srgbClr val="761DE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86400" y="3429000"/>
            <a:ext cx="808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latin typeface="Times New Roman" pitchFamily="18" charset="0"/>
              </a:rPr>
              <a:t>P, He3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3733800" y="205740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dirty="0" smtClean="0">
                <a:latin typeface="Times New Roman" pitchFamily="18" charset="0"/>
              </a:rPr>
              <a:t>d</a:t>
            </a:r>
            <a:endParaRPr lang="en-US" b="1" i="1" dirty="0"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514600" y="1524000"/>
            <a:ext cx="106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</a:rPr>
              <a:t>collision point</a:t>
            </a:r>
            <a:endParaRPr lang="en-US" b="1" dirty="0">
              <a:solidFill>
                <a:srgbClr val="0070C0"/>
              </a:solidFill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705545" y="3244334"/>
            <a:ext cx="1732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99FF"/>
                </a:solidFill>
              </a:rPr>
              <a:t>Protons and </a:t>
            </a:r>
            <a:r>
              <a:rPr lang="en-US" b="1" baseline="30000" dirty="0" smtClean="0">
                <a:solidFill>
                  <a:srgbClr val="0099FF"/>
                </a:solidFill>
              </a:rPr>
              <a:t>3</a:t>
            </a:r>
            <a:r>
              <a:rPr lang="en-US" b="1" dirty="0" smtClean="0">
                <a:solidFill>
                  <a:srgbClr val="0099FF"/>
                </a:solidFill>
              </a:rPr>
              <a:t>He</a:t>
            </a:r>
            <a:endParaRPr lang="en-US" b="1" dirty="0">
              <a:solidFill>
                <a:srgbClr val="0099FF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28600" y="1143000"/>
            <a:ext cx="1732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Protons and </a:t>
            </a:r>
            <a:r>
              <a:rPr lang="en-US" b="1" baseline="30000" dirty="0" smtClean="0">
                <a:solidFill>
                  <a:srgbClr val="0070C0"/>
                </a:solidFill>
              </a:rPr>
              <a:t>3</a:t>
            </a:r>
            <a:r>
              <a:rPr lang="en-US" b="1" dirty="0" smtClean="0">
                <a:solidFill>
                  <a:srgbClr val="0070C0"/>
                </a:solidFill>
              </a:rPr>
              <a:t>He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Polarization of Electrons</a:t>
            </a:r>
            <a:b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grpSp>
        <p:nvGrpSpPr>
          <p:cNvPr id="4" name="Group 124"/>
          <p:cNvGrpSpPr>
            <a:grpSpLocks noGrp="1"/>
          </p:cNvGrpSpPr>
          <p:nvPr>
            <p:ph idx="1"/>
          </p:nvPr>
        </p:nvGrpSpPr>
        <p:grpSpPr bwMode="auto">
          <a:xfrm>
            <a:off x="457200" y="1201852"/>
            <a:ext cx="8229600" cy="3455751"/>
            <a:chOff x="288" y="732"/>
            <a:chExt cx="4344" cy="2175"/>
          </a:xfrm>
        </p:grpSpPr>
        <p:grpSp>
          <p:nvGrpSpPr>
            <p:cNvPr id="5" name="Group 125"/>
            <p:cNvGrpSpPr>
              <a:grpSpLocks/>
            </p:cNvGrpSpPr>
            <p:nvPr/>
          </p:nvGrpSpPr>
          <p:grpSpPr bwMode="auto">
            <a:xfrm>
              <a:off x="432" y="960"/>
              <a:ext cx="4080" cy="1728"/>
              <a:chOff x="672" y="1200"/>
              <a:chExt cx="4080" cy="1728"/>
            </a:xfrm>
          </p:grpSpPr>
          <p:sp>
            <p:nvSpPr>
              <p:cNvPr id="53" name="Line 126"/>
              <p:cNvSpPr>
                <a:spLocks noChangeShapeType="1"/>
              </p:cNvSpPr>
              <p:nvPr/>
            </p:nvSpPr>
            <p:spPr bwMode="auto">
              <a:xfrm>
                <a:off x="1728" y="1440"/>
                <a:ext cx="196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27"/>
              <p:cNvSpPr>
                <a:spLocks noChangeShapeType="1"/>
              </p:cNvSpPr>
              <p:nvPr/>
            </p:nvSpPr>
            <p:spPr bwMode="auto">
              <a:xfrm flipV="1">
                <a:off x="1728" y="1440"/>
                <a:ext cx="196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5" name="Group 128"/>
              <p:cNvGrpSpPr>
                <a:grpSpLocks/>
              </p:cNvGrpSpPr>
              <p:nvPr/>
            </p:nvGrpSpPr>
            <p:grpSpPr bwMode="auto">
              <a:xfrm>
                <a:off x="672" y="1200"/>
                <a:ext cx="912" cy="1728"/>
                <a:chOff x="672" y="1200"/>
                <a:chExt cx="912" cy="1728"/>
              </a:xfrm>
            </p:grpSpPr>
            <p:sp>
              <p:nvSpPr>
                <p:cNvPr id="61" name="Arc 129"/>
                <p:cNvSpPr>
                  <a:spLocks/>
                </p:cNvSpPr>
                <p:nvPr/>
              </p:nvSpPr>
              <p:spPr bwMode="auto">
                <a:xfrm flipH="1">
                  <a:off x="672" y="134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Arc 130"/>
                <p:cNvSpPr>
                  <a:spLocks/>
                </p:cNvSpPr>
                <p:nvPr/>
              </p:nvSpPr>
              <p:spPr bwMode="auto">
                <a:xfrm flipH="1" flipV="1">
                  <a:off x="672" y="206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Arc 131"/>
                <p:cNvSpPr>
                  <a:spLocks/>
                </p:cNvSpPr>
                <p:nvPr/>
              </p:nvSpPr>
              <p:spPr bwMode="auto">
                <a:xfrm rot="-1979997" flipH="1" flipV="1">
                  <a:off x="912" y="2208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Arc 132"/>
                <p:cNvSpPr>
                  <a:spLocks/>
                </p:cNvSpPr>
                <p:nvPr/>
              </p:nvSpPr>
              <p:spPr bwMode="auto">
                <a:xfrm rot="1979997" flipH="1">
                  <a:off x="912" y="1200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6" name="Group 133"/>
              <p:cNvGrpSpPr>
                <a:grpSpLocks/>
              </p:cNvGrpSpPr>
              <p:nvPr/>
            </p:nvGrpSpPr>
            <p:grpSpPr bwMode="auto">
              <a:xfrm flipH="1">
                <a:off x="3840" y="1200"/>
                <a:ext cx="912" cy="1728"/>
                <a:chOff x="672" y="1200"/>
                <a:chExt cx="912" cy="1728"/>
              </a:xfrm>
            </p:grpSpPr>
            <p:sp>
              <p:nvSpPr>
                <p:cNvPr id="57" name="Arc 134"/>
                <p:cNvSpPr>
                  <a:spLocks/>
                </p:cNvSpPr>
                <p:nvPr/>
              </p:nvSpPr>
              <p:spPr bwMode="auto">
                <a:xfrm flipH="1">
                  <a:off x="672" y="134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Arc 135"/>
                <p:cNvSpPr>
                  <a:spLocks/>
                </p:cNvSpPr>
                <p:nvPr/>
              </p:nvSpPr>
              <p:spPr bwMode="auto">
                <a:xfrm flipH="1" flipV="1">
                  <a:off x="672" y="206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Arc 136"/>
                <p:cNvSpPr>
                  <a:spLocks/>
                </p:cNvSpPr>
                <p:nvPr/>
              </p:nvSpPr>
              <p:spPr bwMode="auto">
                <a:xfrm rot="-1979997" flipH="1" flipV="1">
                  <a:off x="912" y="2208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Arc 137"/>
                <p:cNvSpPr>
                  <a:spLocks/>
                </p:cNvSpPr>
                <p:nvPr/>
              </p:nvSpPr>
              <p:spPr bwMode="auto">
                <a:xfrm rot="1979997" flipH="1">
                  <a:off x="912" y="1200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138"/>
            <p:cNvGrpSpPr>
              <a:grpSpLocks/>
            </p:cNvGrpSpPr>
            <p:nvPr/>
          </p:nvGrpSpPr>
          <p:grpSpPr bwMode="auto">
            <a:xfrm>
              <a:off x="1824" y="1392"/>
              <a:ext cx="144" cy="144"/>
              <a:chOff x="1488" y="3264"/>
              <a:chExt cx="144" cy="144"/>
            </a:xfrm>
          </p:grpSpPr>
          <p:sp>
            <p:nvSpPr>
              <p:cNvPr id="51" name="Line 139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140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141"/>
            <p:cNvGrpSpPr>
              <a:grpSpLocks/>
            </p:cNvGrpSpPr>
            <p:nvPr/>
          </p:nvGrpSpPr>
          <p:grpSpPr bwMode="auto">
            <a:xfrm>
              <a:off x="2976" y="1392"/>
              <a:ext cx="144" cy="144"/>
              <a:chOff x="1488" y="3264"/>
              <a:chExt cx="144" cy="144"/>
            </a:xfrm>
          </p:grpSpPr>
          <p:sp>
            <p:nvSpPr>
              <p:cNvPr id="49" name="Line 142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Line 143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44"/>
            <p:cNvGrpSpPr>
              <a:grpSpLocks/>
            </p:cNvGrpSpPr>
            <p:nvPr/>
          </p:nvGrpSpPr>
          <p:grpSpPr bwMode="auto">
            <a:xfrm>
              <a:off x="1824" y="2112"/>
              <a:ext cx="144" cy="144"/>
              <a:chOff x="1488" y="3264"/>
              <a:chExt cx="144" cy="144"/>
            </a:xfrm>
          </p:grpSpPr>
          <p:sp>
            <p:nvSpPr>
              <p:cNvPr id="47" name="Line 145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Line 146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47"/>
            <p:cNvGrpSpPr>
              <a:grpSpLocks/>
            </p:cNvGrpSpPr>
            <p:nvPr/>
          </p:nvGrpSpPr>
          <p:grpSpPr bwMode="auto">
            <a:xfrm>
              <a:off x="2976" y="2112"/>
              <a:ext cx="144" cy="144"/>
              <a:chOff x="1488" y="3264"/>
              <a:chExt cx="144" cy="144"/>
            </a:xfrm>
          </p:grpSpPr>
          <p:sp>
            <p:nvSpPr>
              <p:cNvPr id="45" name="Line 14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149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Rectangle 150"/>
            <p:cNvSpPr>
              <a:spLocks noChangeArrowheads="1"/>
            </p:cNvSpPr>
            <p:nvPr/>
          </p:nvSpPr>
          <p:spPr bwMode="auto">
            <a:xfrm rot="-2076172">
              <a:off x="2640" y="1536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151"/>
            <p:cNvSpPr>
              <a:spLocks noChangeArrowheads="1"/>
            </p:cNvSpPr>
            <p:nvPr/>
          </p:nvSpPr>
          <p:spPr bwMode="auto">
            <a:xfrm rot="2188526">
              <a:off x="2064" y="1536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152"/>
            <p:cNvSpPr>
              <a:spLocks noChangeArrowheads="1"/>
            </p:cNvSpPr>
            <p:nvPr/>
          </p:nvSpPr>
          <p:spPr bwMode="auto">
            <a:xfrm rot="1954199">
              <a:off x="1392" y="1152"/>
              <a:ext cx="336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53"/>
            <p:cNvSpPr>
              <a:spLocks noChangeArrowheads="1"/>
            </p:cNvSpPr>
            <p:nvPr/>
          </p:nvSpPr>
          <p:spPr bwMode="auto">
            <a:xfrm rot="19699025">
              <a:off x="3168" y="1200"/>
              <a:ext cx="336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54"/>
            <p:cNvSpPr>
              <a:spLocks noChangeArrowheads="1"/>
            </p:cNvSpPr>
            <p:nvPr/>
          </p:nvSpPr>
          <p:spPr bwMode="auto">
            <a:xfrm rot="1954199">
              <a:off x="3168" y="2304"/>
              <a:ext cx="336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55"/>
            <p:cNvSpPr>
              <a:spLocks noChangeArrowheads="1"/>
            </p:cNvSpPr>
            <p:nvPr/>
          </p:nvSpPr>
          <p:spPr bwMode="auto">
            <a:xfrm rot="2188526">
              <a:off x="2688" y="1920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156"/>
            <p:cNvSpPr>
              <a:spLocks noChangeArrowheads="1"/>
            </p:cNvSpPr>
            <p:nvPr/>
          </p:nvSpPr>
          <p:spPr bwMode="auto">
            <a:xfrm rot="19699025">
              <a:off x="1440" y="2304"/>
              <a:ext cx="336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57"/>
            <p:cNvSpPr>
              <a:spLocks noChangeArrowheads="1"/>
            </p:cNvSpPr>
            <p:nvPr/>
          </p:nvSpPr>
          <p:spPr bwMode="auto">
            <a:xfrm rot="-2076172">
              <a:off x="2064" y="1920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Text Box 158"/>
            <p:cNvSpPr txBox="1">
              <a:spLocks noChangeArrowheads="1"/>
            </p:cNvSpPr>
            <p:nvPr/>
          </p:nvSpPr>
          <p:spPr bwMode="auto">
            <a:xfrm>
              <a:off x="1374" y="732"/>
              <a:ext cx="465" cy="3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19" name="Text Box 159"/>
            <p:cNvSpPr txBox="1">
              <a:spLocks noChangeArrowheads="1"/>
            </p:cNvSpPr>
            <p:nvPr/>
          </p:nvSpPr>
          <p:spPr bwMode="auto">
            <a:xfrm>
              <a:off x="3024" y="86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0" name="Text Box 160"/>
            <p:cNvSpPr txBox="1">
              <a:spLocks noChangeArrowheads="1"/>
            </p:cNvSpPr>
            <p:nvPr/>
          </p:nvSpPr>
          <p:spPr bwMode="auto">
            <a:xfrm>
              <a:off x="3024" y="244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1" name="Text Box 161"/>
            <p:cNvSpPr txBox="1">
              <a:spLocks noChangeArrowheads="1"/>
            </p:cNvSpPr>
            <p:nvPr/>
          </p:nvSpPr>
          <p:spPr bwMode="auto">
            <a:xfrm>
              <a:off x="1440" y="244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2" name="Text Box 162"/>
            <p:cNvSpPr txBox="1">
              <a:spLocks noChangeArrowheads="1"/>
            </p:cNvSpPr>
            <p:nvPr/>
          </p:nvSpPr>
          <p:spPr bwMode="auto">
            <a:xfrm>
              <a:off x="2822" y="1615"/>
              <a:ext cx="528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collision </a:t>
              </a:r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</a:rPr>
                <a:t>points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3" name="Text Box 163"/>
            <p:cNvSpPr txBox="1">
              <a:spLocks noChangeArrowheads="1"/>
            </p:cNvSpPr>
            <p:nvPr/>
          </p:nvSpPr>
          <p:spPr bwMode="auto">
            <a:xfrm>
              <a:off x="2058" y="2326"/>
              <a:ext cx="845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 with 90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º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 solenoid snake</a:t>
              </a:r>
            </a:p>
          </p:txBody>
        </p:sp>
        <p:sp>
          <p:nvSpPr>
            <p:cNvPr id="24" name="Line 164"/>
            <p:cNvSpPr>
              <a:spLocks noChangeShapeType="1"/>
            </p:cNvSpPr>
            <p:nvPr/>
          </p:nvSpPr>
          <p:spPr bwMode="auto">
            <a:xfrm flipH="1" flipV="1">
              <a:off x="2256" y="2112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5"/>
            <p:cNvSpPr>
              <a:spLocks noChangeShapeType="1"/>
            </p:cNvSpPr>
            <p:nvPr/>
          </p:nvSpPr>
          <p:spPr bwMode="auto">
            <a:xfrm flipV="1">
              <a:off x="2544" y="2112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167"/>
            <p:cNvSpPr txBox="1">
              <a:spLocks noChangeArrowheads="1"/>
            </p:cNvSpPr>
            <p:nvPr/>
          </p:nvSpPr>
          <p:spPr bwMode="auto">
            <a:xfrm>
              <a:off x="1535" y="1661"/>
              <a:ext cx="528" cy="3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collision </a:t>
              </a:r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</a:rPr>
                <a:t>points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9" name="Text Box 169"/>
            <p:cNvSpPr txBox="1">
              <a:spLocks noChangeArrowheads="1"/>
            </p:cNvSpPr>
            <p:nvPr/>
          </p:nvSpPr>
          <p:spPr bwMode="auto">
            <a:xfrm>
              <a:off x="2018" y="743"/>
              <a:ext cx="845" cy="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 with 90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º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 solenoid snake</a:t>
              </a:r>
            </a:p>
          </p:txBody>
        </p:sp>
        <p:sp>
          <p:nvSpPr>
            <p:cNvPr id="30" name="Line 170"/>
            <p:cNvSpPr>
              <a:spLocks noChangeShapeType="1"/>
            </p:cNvSpPr>
            <p:nvPr/>
          </p:nvSpPr>
          <p:spPr bwMode="auto">
            <a:xfrm flipH="1">
              <a:off x="2208" y="129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71"/>
            <p:cNvSpPr>
              <a:spLocks noChangeShapeType="1"/>
            </p:cNvSpPr>
            <p:nvPr/>
          </p:nvSpPr>
          <p:spPr bwMode="auto">
            <a:xfrm>
              <a:off x="2496" y="129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AutoShape 172"/>
            <p:cNvSpPr>
              <a:spLocks noChangeArrowheads="1"/>
            </p:cNvSpPr>
            <p:nvPr/>
          </p:nvSpPr>
          <p:spPr bwMode="auto">
            <a:xfrm rot="-2572493">
              <a:off x="2880" y="1392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AutoShape 173"/>
            <p:cNvSpPr>
              <a:spLocks noChangeArrowheads="1"/>
            </p:cNvSpPr>
            <p:nvPr/>
          </p:nvSpPr>
          <p:spPr bwMode="auto">
            <a:xfrm rot="5397832">
              <a:off x="4512" y="177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174"/>
            <p:cNvSpPr>
              <a:spLocks noChangeArrowheads="1"/>
            </p:cNvSpPr>
            <p:nvPr/>
          </p:nvSpPr>
          <p:spPr bwMode="auto">
            <a:xfrm rot="16202168" flipV="1">
              <a:off x="264" y="1800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75"/>
            <p:cNvSpPr>
              <a:spLocks noChangeArrowheads="1"/>
            </p:cNvSpPr>
            <p:nvPr/>
          </p:nvSpPr>
          <p:spPr bwMode="auto">
            <a:xfrm rot="16202168" flipV="1">
              <a:off x="1176" y="237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176"/>
            <p:cNvSpPr>
              <a:spLocks noChangeArrowheads="1"/>
            </p:cNvSpPr>
            <p:nvPr/>
          </p:nvSpPr>
          <p:spPr bwMode="auto">
            <a:xfrm rot="16202168" flipV="1">
              <a:off x="1128" y="93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177"/>
            <p:cNvSpPr>
              <a:spLocks noChangeArrowheads="1"/>
            </p:cNvSpPr>
            <p:nvPr/>
          </p:nvSpPr>
          <p:spPr bwMode="auto">
            <a:xfrm rot="5397832">
              <a:off x="3624" y="117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178"/>
            <p:cNvSpPr>
              <a:spLocks noChangeArrowheads="1"/>
            </p:cNvSpPr>
            <p:nvPr/>
          </p:nvSpPr>
          <p:spPr bwMode="auto">
            <a:xfrm rot="5397832">
              <a:off x="3672" y="261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79"/>
            <p:cNvSpPr>
              <a:spLocks noChangeArrowheads="1"/>
            </p:cNvSpPr>
            <p:nvPr/>
          </p:nvSpPr>
          <p:spPr bwMode="auto">
            <a:xfrm rot="-2572493">
              <a:off x="1872" y="2208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180"/>
            <p:cNvSpPr>
              <a:spLocks noChangeArrowheads="1"/>
            </p:cNvSpPr>
            <p:nvPr/>
          </p:nvSpPr>
          <p:spPr bwMode="auto">
            <a:xfrm rot="24182836">
              <a:off x="1848" y="1320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181"/>
            <p:cNvSpPr>
              <a:spLocks noChangeArrowheads="1"/>
            </p:cNvSpPr>
            <p:nvPr/>
          </p:nvSpPr>
          <p:spPr bwMode="auto">
            <a:xfrm rot="23970280">
              <a:off x="2904" y="2204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82"/>
            <p:cNvSpPr>
              <a:spLocks noChangeArrowheads="1"/>
            </p:cNvSpPr>
            <p:nvPr/>
          </p:nvSpPr>
          <p:spPr bwMode="auto">
            <a:xfrm rot="-2076363">
              <a:off x="2288" y="1844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83"/>
            <p:cNvSpPr>
              <a:spLocks noChangeArrowheads="1"/>
            </p:cNvSpPr>
            <p:nvPr/>
          </p:nvSpPr>
          <p:spPr bwMode="auto">
            <a:xfrm rot="10474630">
              <a:off x="3844" y="2492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84"/>
            <p:cNvSpPr>
              <a:spLocks noChangeArrowheads="1"/>
            </p:cNvSpPr>
            <p:nvPr/>
          </p:nvSpPr>
          <p:spPr bwMode="auto">
            <a:xfrm rot="11450740" flipH="1">
              <a:off x="963" y="2493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533400" y="5029200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Spin injected vertical in arcs (using Wien filter). 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Self-polarization in arcs to maintain injected polarization. 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Spin rotators matched with the cross bends of IPs.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Electron Spin Matching at the IR</a:t>
            </a:r>
            <a:b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grpSp>
        <p:nvGrpSpPr>
          <p:cNvPr id="4" name="Group 60"/>
          <p:cNvGrpSpPr>
            <a:grpSpLocks noGrp="1"/>
          </p:cNvGrpSpPr>
          <p:nvPr>
            <p:ph idx="1"/>
          </p:nvPr>
        </p:nvGrpSpPr>
        <p:grpSpPr bwMode="auto">
          <a:xfrm>
            <a:off x="457200" y="1295486"/>
            <a:ext cx="8229600" cy="3047915"/>
            <a:chOff x="288" y="1061"/>
            <a:chExt cx="5148" cy="2011"/>
          </a:xfrm>
        </p:grpSpPr>
        <p:sp>
          <p:nvSpPr>
            <p:cNvPr id="5" name="Text Box 61"/>
            <p:cNvSpPr txBox="1">
              <a:spLocks noChangeArrowheads="1"/>
            </p:cNvSpPr>
            <p:nvPr/>
          </p:nvSpPr>
          <p:spPr bwMode="auto">
            <a:xfrm>
              <a:off x="2496" y="2899"/>
              <a:ext cx="7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snake solenoid</a:t>
              </a:r>
            </a:p>
          </p:txBody>
        </p:sp>
        <p:sp>
          <p:nvSpPr>
            <p:cNvPr id="6" name="Rectangle 62"/>
            <p:cNvSpPr>
              <a:spLocks noChangeArrowheads="1"/>
            </p:cNvSpPr>
            <p:nvPr/>
          </p:nvSpPr>
          <p:spPr bwMode="auto">
            <a:xfrm>
              <a:off x="2544" y="2304"/>
              <a:ext cx="288" cy="38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7" name="Rectangle 63"/>
            <p:cNvSpPr>
              <a:spLocks noChangeArrowheads="1"/>
            </p:cNvSpPr>
            <p:nvPr/>
          </p:nvSpPr>
          <p:spPr bwMode="auto">
            <a:xfrm>
              <a:off x="2880" y="2304"/>
              <a:ext cx="288" cy="38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8" name="Line 64"/>
            <p:cNvSpPr>
              <a:spLocks noChangeShapeType="1"/>
            </p:cNvSpPr>
            <p:nvPr/>
          </p:nvSpPr>
          <p:spPr bwMode="auto">
            <a:xfrm>
              <a:off x="2451" y="2517"/>
              <a:ext cx="8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65"/>
            <p:cNvSpPr>
              <a:spLocks noChangeShapeType="1"/>
            </p:cNvSpPr>
            <p:nvPr/>
          </p:nvSpPr>
          <p:spPr bwMode="auto">
            <a:xfrm>
              <a:off x="4223" y="1659"/>
              <a:ext cx="1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Rectangle 66"/>
            <p:cNvSpPr>
              <a:spLocks noChangeArrowheads="1"/>
            </p:cNvSpPr>
            <p:nvPr/>
          </p:nvSpPr>
          <p:spPr bwMode="auto">
            <a:xfrm rot="-2937050">
              <a:off x="3482" y="2213"/>
              <a:ext cx="172" cy="2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67"/>
            <p:cNvGrpSpPr>
              <a:grpSpLocks/>
            </p:cNvGrpSpPr>
            <p:nvPr/>
          </p:nvGrpSpPr>
          <p:grpSpPr bwMode="auto">
            <a:xfrm>
              <a:off x="3252" y="1659"/>
              <a:ext cx="971" cy="858"/>
              <a:chOff x="3024" y="1728"/>
              <a:chExt cx="1008" cy="528"/>
            </a:xfrm>
          </p:grpSpPr>
          <p:sp>
            <p:nvSpPr>
              <p:cNvPr id="67" name="Arc 68"/>
              <p:cNvSpPr>
                <a:spLocks/>
              </p:cNvSpPr>
              <p:nvPr/>
            </p:nvSpPr>
            <p:spPr bwMode="auto">
              <a:xfrm flipV="1">
                <a:off x="3024" y="1920"/>
                <a:ext cx="384" cy="336"/>
              </a:xfrm>
              <a:custGeom>
                <a:avLst/>
                <a:gdLst>
                  <a:gd name="G0" fmla="+- 0 0 0"/>
                  <a:gd name="G1" fmla="+- 21586 0 0"/>
                  <a:gd name="G2" fmla="+- 21600 0 0"/>
                  <a:gd name="T0" fmla="*/ 786 w 17850"/>
                  <a:gd name="T1" fmla="*/ 0 h 21586"/>
                  <a:gd name="T2" fmla="*/ 17850 w 17850"/>
                  <a:gd name="T3" fmla="*/ 9422 h 21586"/>
                  <a:gd name="T4" fmla="*/ 0 w 17850"/>
                  <a:gd name="T5" fmla="*/ 21586 h 21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50" h="21586" fill="none" extrusionOk="0">
                    <a:moveTo>
                      <a:pt x="785" y="0"/>
                    </a:moveTo>
                    <a:cubicBezTo>
                      <a:pt x="7648" y="250"/>
                      <a:pt x="13982" y="3747"/>
                      <a:pt x="17849" y="9422"/>
                    </a:cubicBezTo>
                  </a:path>
                  <a:path w="17850" h="21586" stroke="0" extrusionOk="0">
                    <a:moveTo>
                      <a:pt x="785" y="0"/>
                    </a:moveTo>
                    <a:cubicBezTo>
                      <a:pt x="7648" y="250"/>
                      <a:pt x="13982" y="3747"/>
                      <a:pt x="17849" y="9422"/>
                    </a:cubicBezTo>
                    <a:lnTo>
                      <a:pt x="0" y="2158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Line 69"/>
              <p:cNvSpPr>
                <a:spLocks noChangeShapeType="1"/>
              </p:cNvSpPr>
              <p:nvPr/>
            </p:nvSpPr>
            <p:spPr bwMode="auto">
              <a:xfrm flipV="1">
                <a:off x="3408" y="18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Arc 70"/>
              <p:cNvSpPr>
                <a:spLocks/>
              </p:cNvSpPr>
              <p:nvPr/>
            </p:nvSpPr>
            <p:spPr bwMode="auto">
              <a:xfrm rot="10886275" flipV="1">
                <a:off x="3648" y="1728"/>
                <a:ext cx="384" cy="336"/>
              </a:xfrm>
              <a:custGeom>
                <a:avLst/>
                <a:gdLst>
                  <a:gd name="G0" fmla="+- 0 0 0"/>
                  <a:gd name="G1" fmla="+- 21586 0 0"/>
                  <a:gd name="G2" fmla="+- 21600 0 0"/>
                  <a:gd name="T0" fmla="*/ 786 w 17850"/>
                  <a:gd name="T1" fmla="*/ 0 h 21586"/>
                  <a:gd name="T2" fmla="*/ 17850 w 17850"/>
                  <a:gd name="T3" fmla="*/ 9422 h 21586"/>
                  <a:gd name="T4" fmla="*/ 0 w 17850"/>
                  <a:gd name="T5" fmla="*/ 21586 h 21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50" h="21586" fill="none" extrusionOk="0">
                    <a:moveTo>
                      <a:pt x="785" y="0"/>
                    </a:moveTo>
                    <a:cubicBezTo>
                      <a:pt x="7648" y="250"/>
                      <a:pt x="13982" y="3747"/>
                      <a:pt x="17849" y="9422"/>
                    </a:cubicBezTo>
                  </a:path>
                  <a:path w="17850" h="21586" stroke="0" extrusionOk="0">
                    <a:moveTo>
                      <a:pt x="785" y="0"/>
                    </a:moveTo>
                    <a:cubicBezTo>
                      <a:pt x="7648" y="250"/>
                      <a:pt x="13982" y="3747"/>
                      <a:pt x="17849" y="9422"/>
                    </a:cubicBezTo>
                    <a:lnTo>
                      <a:pt x="0" y="2158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" name="Rectangle 71"/>
            <p:cNvSpPr>
              <a:spLocks noChangeArrowheads="1"/>
            </p:cNvSpPr>
            <p:nvPr/>
          </p:nvSpPr>
          <p:spPr bwMode="auto">
            <a:xfrm rot="-2837200">
              <a:off x="3883" y="1637"/>
              <a:ext cx="171" cy="2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72"/>
            <p:cNvSpPr>
              <a:spLocks noChangeArrowheads="1"/>
            </p:cNvSpPr>
            <p:nvPr/>
          </p:nvSpPr>
          <p:spPr bwMode="auto">
            <a:xfrm>
              <a:off x="4402" y="1574"/>
              <a:ext cx="228" cy="17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3"/>
            <p:cNvSpPr>
              <a:spLocks noChangeArrowheads="1"/>
            </p:cNvSpPr>
            <p:nvPr/>
          </p:nvSpPr>
          <p:spPr bwMode="auto">
            <a:xfrm>
              <a:off x="4859" y="1574"/>
              <a:ext cx="229" cy="17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74"/>
            <p:cNvSpPr>
              <a:spLocks noChangeArrowheads="1"/>
            </p:cNvSpPr>
            <p:nvPr/>
          </p:nvSpPr>
          <p:spPr bwMode="auto">
            <a:xfrm rot="-5385795">
              <a:off x="4573" y="1602"/>
              <a:ext cx="343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75"/>
            <p:cNvSpPr>
              <a:spLocks noChangeShapeType="1"/>
            </p:cNvSpPr>
            <p:nvPr/>
          </p:nvSpPr>
          <p:spPr bwMode="auto">
            <a:xfrm flipH="1">
              <a:off x="336" y="1659"/>
              <a:ext cx="1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76"/>
            <p:cNvSpPr>
              <a:spLocks noChangeArrowheads="1"/>
            </p:cNvSpPr>
            <p:nvPr/>
          </p:nvSpPr>
          <p:spPr bwMode="auto">
            <a:xfrm rot="3203373" flipH="1">
              <a:off x="1675" y="1637"/>
              <a:ext cx="172" cy="2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77"/>
            <p:cNvGrpSpPr>
              <a:grpSpLocks/>
            </p:cNvGrpSpPr>
            <p:nvPr/>
          </p:nvGrpSpPr>
          <p:grpSpPr bwMode="auto">
            <a:xfrm flipH="1">
              <a:off x="1483" y="1659"/>
              <a:ext cx="971" cy="858"/>
              <a:chOff x="3024" y="1728"/>
              <a:chExt cx="1008" cy="528"/>
            </a:xfrm>
          </p:grpSpPr>
          <p:sp>
            <p:nvSpPr>
              <p:cNvPr id="64" name="Arc 78"/>
              <p:cNvSpPr>
                <a:spLocks/>
              </p:cNvSpPr>
              <p:nvPr/>
            </p:nvSpPr>
            <p:spPr bwMode="auto">
              <a:xfrm flipV="1">
                <a:off x="3024" y="1920"/>
                <a:ext cx="384" cy="336"/>
              </a:xfrm>
              <a:custGeom>
                <a:avLst/>
                <a:gdLst>
                  <a:gd name="G0" fmla="+- 0 0 0"/>
                  <a:gd name="G1" fmla="+- 21586 0 0"/>
                  <a:gd name="G2" fmla="+- 21600 0 0"/>
                  <a:gd name="T0" fmla="*/ 786 w 17850"/>
                  <a:gd name="T1" fmla="*/ 0 h 21586"/>
                  <a:gd name="T2" fmla="*/ 17850 w 17850"/>
                  <a:gd name="T3" fmla="*/ 9422 h 21586"/>
                  <a:gd name="T4" fmla="*/ 0 w 17850"/>
                  <a:gd name="T5" fmla="*/ 21586 h 21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50" h="21586" fill="none" extrusionOk="0">
                    <a:moveTo>
                      <a:pt x="785" y="0"/>
                    </a:moveTo>
                    <a:cubicBezTo>
                      <a:pt x="7648" y="250"/>
                      <a:pt x="13982" y="3747"/>
                      <a:pt x="17849" y="9422"/>
                    </a:cubicBezTo>
                  </a:path>
                  <a:path w="17850" h="21586" stroke="0" extrusionOk="0">
                    <a:moveTo>
                      <a:pt x="785" y="0"/>
                    </a:moveTo>
                    <a:cubicBezTo>
                      <a:pt x="7648" y="250"/>
                      <a:pt x="13982" y="3747"/>
                      <a:pt x="17849" y="9422"/>
                    </a:cubicBezTo>
                    <a:lnTo>
                      <a:pt x="0" y="2158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Line 79"/>
              <p:cNvSpPr>
                <a:spLocks noChangeShapeType="1"/>
              </p:cNvSpPr>
              <p:nvPr/>
            </p:nvSpPr>
            <p:spPr bwMode="auto">
              <a:xfrm flipV="1">
                <a:off x="3408" y="18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Arc 80"/>
              <p:cNvSpPr>
                <a:spLocks/>
              </p:cNvSpPr>
              <p:nvPr/>
            </p:nvSpPr>
            <p:spPr bwMode="auto">
              <a:xfrm rot="10886275" flipV="1">
                <a:off x="3648" y="1728"/>
                <a:ext cx="384" cy="336"/>
              </a:xfrm>
              <a:custGeom>
                <a:avLst/>
                <a:gdLst>
                  <a:gd name="G0" fmla="+- 0 0 0"/>
                  <a:gd name="G1" fmla="+- 21586 0 0"/>
                  <a:gd name="G2" fmla="+- 21600 0 0"/>
                  <a:gd name="T0" fmla="*/ 786 w 17850"/>
                  <a:gd name="T1" fmla="*/ 0 h 21586"/>
                  <a:gd name="T2" fmla="*/ 17850 w 17850"/>
                  <a:gd name="T3" fmla="*/ 9422 h 21586"/>
                  <a:gd name="T4" fmla="*/ 0 w 17850"/>
                  <a:gd name="T5" fmla="*/ 21586 h 215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850" h="21586" fill="none" extrusionOk="0">
                    <a:moveTo>
                      <a:pt x="785" y="0"/>
                    </a:moveTo>
                    <a:cubicBezTo>
                      <a:pt x="7648" y="250"/>
                      <a:pt x="13982" y="3747"/>
                      <a:pt x="17849" y="9422"/>
                    </a:cubicBezTo>
                  </a:path>
                  <a:path w="17850" h="21586" stroke="0" extrusionOk="0">
                    <a:moveTo>
                      <a:pt x="785" y="0"/>
                    </a:moveTo>
                    <a:cubicBezTo>
                      <a:pt x="7648" y="250"/>
                      <a:pt x="13982" y="3747"/>
                      <a:pt x="17849" y="9422"/>
                    </a:cubicBezTo>
                    <a:lnTo>
                      <a:pt x="0" y="21586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Rectangle 81"/>
            <p:cNvSpPr>
              <a:spLocks noChangeArrowheads="1"/>
            </p:cNvSpPr>
            <p:nvPr/>
          </p:nvSpPr>
          <p:spPr bwMode="auto">
            <a:xfrm rot="3293784" flipH="1">
              <a:off x="2051" y="2233"/>
              <a:ext cx="172" cy="25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" name="Group 82"/>
            <p:cNvGrpSpPr>
              <a:grpSpLocks/>
            </p:cNvGrpSpPr>
            <p:nvPr/>
          </p:nvGrpSpPr>
          <p:grpSpPr bwMode="auto">
            <a:xfrm>
              <a:off x="673" y="1497"/>
              <a:ext cx="687" cy="344"/>
              <a:chOff x="576" y="1680"/>
              <a:chExt cx="576" cy="192"/>
            </a:xfrm>
          </p:grpSpPr>
          <p:sp>
            <p:nvSpPr>
              <p:cNvPr id="61" name="Rectangle 83"/>
              <p:cNvSpPr>
                <a:spLocks noChangeArrowheads="1"/>
              </p:cNvSpPr>
              <p:nvPr/>
            </p:nvSpPr>
            <p:spPr bwMode="auto">
              <a:xfrm flipH="1">
                <a:off x="576" y="1728"/>
                <a:ext cx="192" cy="9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84"/>
              <p:cNvSpPr>
                <a:spLocks noChangeArrowheads="1"/>
              </p:cNvSpPr>
              <p:nvPr/>
            </p:nvSpPr>
            <p:spPr bwMode="auto">
              <a:xfrm flipH="1">
                <a:off x="960" y="1728"/>
                <a:ext cx="192" cy="9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85"/>
              <p:cNvSpPr>
                <a:spLocks noChangeArrowheads="1"/>
              </p:cNvSpPr>
              <p:nvPr/>
            </p:nvSpPr>
            <p:spPr bwMode="auto">
              <a:xfrm rot="5385795" flipH="1">
                <a:off x="768" y="1728"/>
                <a:ext cx="192" cy="9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" name="Text Box 86"/>
            <p:cNvSpPr txBox="1">
              <a:spLocks noChangeArrowheads="1"/>
            </p:cNvSpPr>
            <p:nvPr/>
          </p:nvSpPr>
          <p:spPr bwMode="auto">
            <a:xfrm>
              <a:off x="669" y="1111"/>
              <a:ext cx="72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2" name="Text Box 87"/>
            <p:cNvSpPr txBox="1">
              <a:spLocks noChangeArrowheads="1"/>
            </p:cNvSpPr>
            <p:nvPr/>
          </p:nvSpPr>
          <p:spPr bwMode="auto">
            <a:xfrm>
              <a:off x="4387" y="1111"/>
              <a:ext cx="7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3" name="Line 88"/>
            <p:cNvSpPr>
              <a:spLocks noChangeShapeType="1"/>
            </p:cNvSpPr>
            <p:nvPr/>
          </p:nvSpPr>
          <p:spPr bwMode="auto">
            <a:xfrm>
              <a:off x="336" y="2064"/>
              <a:ext cx="50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89"/>
            <p:cNvSpPr>
              <a:spLocks noChangeShapeType="1"/>
            </p:cNvSpPr>
            <p:nvPr/>
          </p:nvSpPr>
          <p:spPr bwMode="auto">
            <a:xfrm flipH="1">
              <a:off x="2736" y="20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90"/>
            <p:cNvSpPr>
              <a:spLocks noChangeShapeType="1"/>
            </p:cNvSpPr>
            <p:nvPr/>
          </p:nvSpPr>
          <p:spPr bwMode="auto">
            <a:xfrm flipH="1">
              <a:off x="4896" y="20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91"/>
            <p:cNvSpPr>
              <a:spLocks noChangeShapeType="1"/>
            </p:cNvSpPr>
            <p:nvPr/>
          </p:nvSpPr>
          <p:spPr bwMode="auto">
            <a:xfrm flipH="1">
              <a:off x="480" y="206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7" name="Group 92"/>
            <p:cNvGrpSpPr>
              <a:grpSpLocks/>
            </p:cNvGrpSpPr>
            <p:nvPr/>
          </p:nvGrpSpPr>
          <p:grpSpPr bwMode="auto">
            <a:xfrm>
              <a:off x="1872" y="2016"/>
              <a:ext cx="144" cy="144"/>
              <a:chOff x="1488" y="3264"/>
              <a:chExt cx="144" cy="144"/>
            </a:xfrm>
          </p:grpSpPr>
          <p:sp>
            <p:nvSpPr>
              <p:cNvPr id="59" name="Line 93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Line 94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95"/>
            <p:cNvGrpSpPr>
              <a:grpSpLocks/>
            </p:cNvGrpSpPr>
            <p:nvPr/>
          </p:nvGrpSpPr>
          <p:grpSpPr bwMode="auto">
            <a:xfrm>
              <a:off x="3648" y="2016"/>
              <a:ext cx="144" cy="144"/>
              <a:chOff x="1488" y="3264"/>
              <a:chExt cx="144" cy="144"/>
            </a:xfrm>
          </p:grpSpPr>
          <p:sp>
            <p:nvSpPr>
              <p:cNvPr id="57" name="Line 96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97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" name="Text Box 98"/>
            <p:cNvSpPr txBox="1">
              <a:spLocks noChangeArrowheads="1"/>
            </p:cNvSpPr>
            <p:nvPr/>
          </p:nvSpPr>
          <p:spPr bwMode="auto">
            <a:xfrm>
              <a:off x="1861" y="1704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collision point</a:t>
              </a:r>
            </a:p>
          </p:txBody>
        </p:sp>
        <p:sp>
          <p:nvSpPr>
            <p:cNvPr id="30" name="Text Box 99"/>
            <p:cNvSpPr txBox="1">
              <a:spLocks noChangeArrowheads="1"/>
            </p:cNvSpPr>
            <p:nvPr/>
          </p:nvSpPr>
          <p:spPr bwMode="auto">
            <a:xfrm>
              <a:off x="3072" y="1872"/>
              <a:ext cx="76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collision point</a:t>
              </a:r>
            </a:p>
          </p:txBody>
        </p:sp>
        <p:sp>
          <p:nvSpPr>
            <p:cNvPr id="31" name="Text Box 100"/>
            <p:cNvSpPr txBox="1">
              <a:spLocks noChangeArrowheads="1"/>
            </p:cNvSpPr>
            <p:nvPr/>
          </p:nvSpPr>
          <p:spPr bwMode="auto">
            <a:xfrm>
              <a:off x="1766" y="1061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tune solenoid</a:t>
              </a:r>
            </a:p>
          </p:txBody>
        </p:sp>
        <p:sp>
          <p:nvSpPr>
            <p:cNvPr id="32" name="Text Box 101"/>
            <p:cNvSpPr txBox="1">
              <a:spLocks noChangeArrowheads="1"/>
            </p:cNvSpPr>
            <p:nvPr/>
          </p:nvSpPr>
          <p:spPr bwMode="auto">
            <a:xfrm>
              <a:off x="1728" y="2496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spin tune solenoid</a:t>
              </a:r>
            </a:p>
          </p:txBody>
        </p:sp>
        <p:sp>
          <p:nvSpPr>
            <p:cNvPr id="33" name="Text Box 102"/>
            <p:cNvSpPr txBox="1">
              <a:spLocks noChangeArrowheads="1"/>
            </p:cNvSpPr>
            <p:nvPr/>
          </p:nvSpPr>
          <p:spPr bwMode="auto">
            <a:xfrm>
              <a:off x="3600" y="2304"/>
              <a:ext cx="644" cy="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tune solenoid</a:t>
              </a:r>
            </a:p>
          </p:txBody>
        </p:sp>
        <p:sp>
          <p:nvSpPr>
            <p:cNvPr id="34" name="Text Box 103"/>
            <p:cNvSpPr txBox="1">
              <a:spLocks noChangeArrowheads="1"/>
            </p:cNvSpPr>
            <p:nvPr/>
          </p:nvSpPr>
          <p:spPr bwMode="auto">
            <a:xfrm>
              <a:off x="3482" y="1061"/>
              <a:ext cx="62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tune solenoid</a:t>
              </a:r>
            </a:p>
          </p:txBody>
        </p:sp>
        <p:sp>
          <p:nvSpPr>
            <p:cNvPr id="35" name="Text Box 104"/>
            <p:cNvSpPr txBox="1">
              <a:spLocks noChangeArrowheads="1"/>
            </p:cNvSpPr>
            <p:nvPr/>
          </p:nvSpPr>
          <p:spPr bwMode="auto">
            <a:xfrm>
              <a:off x="4944" y="2016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 i="1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6" name="Text Box 105"/>
            <p:cNvSpPr txBox="1">
              <a:spLocks noChangeArrowheads="1"/>
            </p:cNvSpPr>
            <p:nvPr/>
          </p:nvSpPr>
          <p:spPr bwMode="auto">
            <a:xfrm>
              <a:off x="384" y="2064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 i="1">
                  <a:solidFill>
                    <a:schemeClr val="tx1"/>
                  </a:solidFill>
                  <a:latin typeface="Times New Roman" pitchFamily="18" charset="0"/>
                </a:rPr>
                <a:t>i</a:t>
              </a:r>
            </a:p>
          </p:txBody>
        </p:sp>
        <p:sp>
          <p:nvSpPr>
            <p:cNvPr id="37" name="Text Box 106"/>
            <p:cNvSpPr txBox="1">
              <a:spLocks noChangeArrowheads="1"/>
            </p:cNvSpPr>
            <p:nvPr/>
          </p:nvSpPr>
          <p:spPr bwMode="auto">
            <a:xfrm>
              <a:off x="5232" y="1440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 i="1">
                  <a:solidFill>
                    <a:schemeClr val="tx1"/>
                  </a:solidFill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38" name="Text Box 107"/>
            <p:cNvSpPr txBox="1">
              <a:spLocks noChangeArrowheads="1"/>
            </p:cNvSpPr>
            <p:nvPr/>
          </p:nvSpPr>
          <p:spPr bwMode="auto">
            <a:xfrm>
              <a:off x="336" y="1632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sz="1600" b="1" i="1">
                  <a:solidFill>
                    <a:schemeClr val="tx1"/>
                  </a:solidFill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39" name="AutoShape 108"/>
            <p:cNvSpPr>
              <a:spLocks noChangeArrowheads="1"/>
            </p:cNvSpPr>
            <p:nvPr/>
          </p:nvSpPr>
          <p:spPr bwMode="auto">
            <a:xfrm>
              <a:off x="384" y="1440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109"/>
            <p:cNvSpPr txBox="1">
              <a:spLocks noChangeArrowheads="1"/>
            </p:cNvSpPr>
            <p:nvPr/>
          </p:nvSpPr>
          <p:spPr bwMode="auto">
            <a:xfrm>
              <a:off x="288" y="1248"/>
              <a:ext cx="381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</a:t>
              </a:r>
            </a:p>
          </p:txBody>
        </p:sp>
        <p:sp>
          <p:nvSpPr>
            <p:cNvPr id="41" name="AutoShape 110"/>
            <p:cNvSpPr>
              <a:spLocks noChangeArrowheads="1"/>
            </p:cNvSpPr>
            <p:nvPr/>
          </p:nvSpPr>
          <p:spPr bwMode="auto">
            <a:xfrm rot="9013528">
              <a:off x="2016" y="2016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11"/>
            <p:cNvSpPr>
              <a:spLocks noChangeArrowheads="1"/>
            </p:cNvSpPr>
            <p:nvPr/>
          </p:nvSpPr>
          <p:spPr bwMode="auto">
            <a:xfrm rot="2439418">
              <a:off x="3792" y="1968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12"/>
            <p:cNvSpPr>
              <a:spLocks noChangeArrowheads="1"/>
            </p:cNvSpPr>
            <p:nvPr/>
          </p:nvSpPr>
          <p:spPr bwMode="auto">
            <a:xfrm flipV="1">
              <a:off x="5232" y="1716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13"/>
            <p:cNvSpPr>
              <a:spLocks noChangeArrowheads="1"/>
            </p:cNvSpPr>
            <p:nvPr/>
          </p:nvSpPr>
          <p:spPr bwMode="auto">
            <a:xfrm rot="1531902">
              <a:off x="1536" y="1416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14"/>
            <p:cNvSpPr>
              <a:spLocks noChangeArrowheads="1"/>
            </p:cNvSpPr>
            <p:nvPr/>
          </p:nvSpPr>
          <p:spPr bwMode="auto">
            <a:xfrm rot="1531902">
              <a:off x="2352" y="2304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15"/>
            <p:cNvSpPr>
              <a:spLocks noChangeArrowheads="1"/>
            </p:cNvSpPr>
            <p:nvPr/>
          </p:nvSpPr>
          <p:spPr bwMode="auto">
            <a:xfrm rot="20068098" flipV="1">
              <a:off x="3360" y="2556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AutoShape 116"/>
            <p:cNvSpPr>
              <a:spLocks noChangeArrowheads="1"/>
            </p:cNvSpPr>
            <p:nvPr/>
          </p:nvSpPr>
          <p:spPr bwMode="auto">
            <a:xfrm rot="20068098" flipV="1">
              <a:off x="4176" y="1680"/>
              <a:ext cx="96" cy="192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117"/>
            <p:cNvSpPr txBox="1">
              <a:spLocks noChangeArrowheads="1"/>
            </p:cNvSpPr>
            <p:nvPr/>
          </p:nvSpPr>
          <p:spPr bwMode="auto">
            <a:xfrm>
              <a:off x="2544" y="2304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90</a:t>
              </a:r>
              <a:r>
                <a:rPr lang="en-US" b="1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º</a:t>
              </a:r>
              <a:endParaRPr lang="en-US" b="1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9" name="Text Box 118"/>
            <p:cNvSpPr txBox="1">
              <a:spLocks noChangeArrowheads="1"/>
            </p:cNvSpPr>
            <p:nvPr/>
          </p:nvSpPr>
          <p:spPr bwMode="auto">
            <a:xfrm>
              <a:off x="2880" y="2304"/>
              <a:ext cx="28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90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º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0" name="AutoShape 119"/>
            <p:cNvSpPr>
              <a:spLocks/>
            </p:cNvSpPr>
            <p:nvPr/>
          </p:nvSpPr>
          <p:spPr bwMode="auto">
            <a:xfrm rot="5400000">
              <a:off x="2784" y="2544"/>
              <a:ext cx="144" cy="624"/>
            </a:xfrm>
            <a:prstGeom prst="rightBrace">
              <a:avLst>
                <a:gd name="adj1" fmla="val 36111"/>
                <a:gd name="adj2" fmla="val 50000"/>
              </a:avLst>
            </a:prstGeom>
            <a:noFill/>
            <a:ln w="11113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AutoShape 120"/>
            <p:cNvSpPr>
              <a:spLocks noChangeArrowheads="1"/>
            </p:cNvSpPr>
            <p:nvPr/>
          </p:nvSpPr>
          <p:spPr bwMode="auto">
            <a:xfrm>
              <a:off x="480" y="2016"/>
              <a:ext cx="192" cy="96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0099FF"/>
            </a:solidFill>
            <a:ln w="11113">
              <a:solidFill>
                <a:srgbClr val="00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2" name="AutoShape 121"/>
            <p:cNvSpPr>
              <a:spLocks noChangeArrowheads="1"/>
            </p:cNvSpPr>
            <p:nvPr/>
          </p:nvSpPr>
          <p:spPr bwMode="auto">
            <a:xfrm flipH="1">
              <a:off x="1386" y="1614"/>
              <a:ext cx="192" cy="96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11113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3" name="AutoShape 122"/>
            <p:cNvSpPr>
              <a:spLocks noChangeArrowheads="1"/>
            </p:cNvSpPr>
            <p:nvPr/>
          </p:nvSpPr>
          <p:spPr bwMode="auto">
            <a:xfrm>
              <a:off x="4800" y="2016"/>
              <a:ext cx="192" cy="96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0099FF"/>
            </a:solidFill>
            <a:ln w="11113">
              <a:solidFill>
                <a:srgbClr val="00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4" name="AutoShape 123"/>
            <p:cNvSpPr>
              <a:spLocks noChangeArrowheads="1"/>
            </p:cNvSpPr>
            <p:nvPr/>
          </p:nvSpPr>
          <p:spPr bwMode="auto">
            <a:xfrm flipH="1">
              <a:off x="5244" y="1608"/>
              <a:ext cx="192" cy="96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FF0000"/>
            </a:solidFill>
            <a:ln w="11113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5" name="AutoShape 124"/>
            <p:cNvSpPr>
              <a:spLocks noChangeArrowheads="1"/>
            </p:cNvSpPr>
            <p:nvPr/>
          </p:nvSpPr>
          <p:spPr bwMode="auto">
            <a:xfrm>
              <a:off x="2688" y="2016"/>
              <a:ext cx="192" cy="96"/>
            </a:xfrm>
            <a:prstGeom prst="leftArrow">
              <a:avLst>
                <a:gd name="adj1" fmla="val 50000"/>
                <a:gd name="adj2" fmla="val 50000"/>
              </a:avLst>
            </a:prstGeom>
            <a:solidFill>
              <a:srgbClr val="0099FF"/>
            </a:solidFill>
            <a:ln w="11113">
              <a:solidFill>
                <a:srgbClr val="0099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6" name="AutoShape 125"/>
            <p:cNvSpPr>
              <a:spLocks noChangeArrowheads="1"/>
            </p:cNvSpPr>
            <p:nvPr/>
          </p:nvSpPr>
          <p:spPr bwMode="auto">
            <a:xfrm flipH="1">
              <a:off x="3198" y="2460"/>
              <a:ext cx="168" cy="108"/>
            </a:xfrm>
            <a:prstGeom prst="leftArrow">
              <a:avLst>
                <a:gd name="adj1" fmla="val 50000"/>
                <a:gd name="adj2" fmla="val 38889"/>
              </a:avLst>
            </a:prstGeom>
            <a:solidFill>
              <a:srgbClr val="FF0000"/>
            </a:solidFill>
            <a:ln w="11113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</p:grpSp>
      <p:sp>
        <p:nvSpPr>
          <p:cNvPr id="70" name="Rectangle 69"/>
          <p:cNvSpPr/>
          <p:nvPr/>
        </p:nvSpPr>
        <p:spPr>
          <a:xfrm>
            <a:off x="228600" y="48768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Rotation of spin from vertical in arcs to longitudinal at IP: 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- Beam crossing bend causing energy-dependent spin     rotation, together with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- Energy-independent orbit</a:t>
            </a:r>
            <a:r>
              <a:rPr lang="en-US" sz="2400" b="1" dirty="0" smtClean="0">
                <a:latin typeface="Times New Roman" pitchFamily="18" charset="0"/>
              </a:rPr>
              <a:t> </a:t>
            </a:r>
            <a:r>
              <a:rPr lang="en-US" b="1" dirty="0" smtClean="0">
                <a:latin typeface="Arial" charset="0"/>
              </a:rPr>
              <a:t>spin rotators [two SC solenoids with bend in the middle] in the arc and after the arc.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Polarization for Positrons</a:t>
            </a:r>
            <a:b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grpSp>
        <p:nvGrpSpPr>
          <p:cNvPr id="5" name="Group 62"/>
          <p:cNvGrpSpPr>
            <a:grpSpLocks noGrp="1"/>
          </p:cNvGrpSpPr>
          <p:nvPr>
            <p:ph idx="1"/>
          </p:nvPr>
        </p:nvGrpSpPr>
        <p:grpSpPr bwMode="auto">
          <a:xfrm>
            <a:off x="457200" y="1143000"/>
            <a:ext cx="8229600" cy="3589848"/>
            <a:chOff x="288" y="674"/>
            <a:chExt cx="4344" cy="2228"/>
          </a:xfrm>
        </p:grpSpPr>
        <p:grpSp>
          <p:nvGrpSpPr>
            <p:cNvPr id="6" name="Group 63"/>
            <p:cNvGrpSpPr>
              <a:grpSpLocks/>
            </p:cNvGrpSpPr>
            <p:nvPr/>
          </p:nvGrpSpPr>
          <p:grpSpPr bwMode="auto">
            <a:xfrm>
              <a:off x="432" y="960"/>
              <a:ext cx="4080" cy="1728"/>
              <a:chOff x="672" y="1200"/>
              <a:chExt cx="4080" cy="1728"/>
            </a:xfrm>
          </p:grpSpPr>
          <p:sp>
            <p:nvSpPr>
              <p:cNvPr id="54" name="Line 64"/>
              <p:cNvSpPr>
                <a:spLocks noChangeShapeType="1"/>
              </p:cNvSpPr>
              <p:nvPr/>
            </p:nvSpPr>
            <p:spPr bwMode="auto">
              <a:xfrm>
                <a:off x="1728" y="1440"/>
                <a:ext cx="196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65"/>
              <p:cNvSpPr>
                <a:spLocks noChangeShapeType="1"/>
              </p:cNvSpPr>
              <p:nvPr/>
            </p:nvSpPr>
            <p:spPr bwMode="auto">
              <a:xfrm flipV="1">
                <a:off x="1728" y="1440"/>
                <a:ext cx="1968" cy="12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6" name="Group 66"/>
              <p:cNvGrpSpPr>
                <a:grpSpLocks/>
              </p:cNvGrpSpPr>
              <p:nvPr/>
            </p:nvGrpSpPr>
            <p:grpSpPr bwMode="auto">
              <a:xfrm>
                <a:off x="672" y="1200"/>
                <a:ext cx="912" cy="1728"/>
                <a:chOff x="672" y="1200"/>
                <a:chExt cx="912" cy="1728"/>
              </a:xfrm>
            </p:grpSpPr>
            <p:sp>
              <p:nvSpPr>
                <p:cNvPr id="62" name="Arc 67"/>
                <p:cNvSpPr>
                  <a:spLocks/>
                </p:cNvSpPr>
                <p:nvPr/>
              </p:nvSpPr>
              <p:spPr bwMode="auto">
                <a:xfrm flipH="1">
                  <a:off x="672" y="134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Arc 68"/>
                <p:cNvSpPr>
                  <a:spLocks/>
                </p:cNvSpPr>
                <p:nvPr/>
              </p:nvSpPr>
              <p:spPr bwMode="auto">
                <a:xfrm flipH="1" flipV="1">
                  <a:off x="672" y="206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Arc 69"/>
                <p:cNvSpPr>
                  <a:spLocks/>
                </p:cNvSpPr>
                <p:nvPr/>
              </p:nvSpPr>
              <p:spPr bwMode="auto">
                <a:xfrm rot="-1979997" flipH="1" flipV="1">
                  <a:off x="912" y="2208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Arc 70"/>
                <p:cNvSpPr>
                  <a:spLocks/>
                </p:cNvSpPr>
                <p:nvPr/>
              </p:nvSpPr>
              <p:spPr bwMode="auto">
                <a:xfrm rot="1979997" flipH="1">
                  <a:off x="912" y="1200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7" name="Group 71"/>
              <p:cNvGrpSpPr>
                <a:grpSpLocks/>
              </p:cNvGrpSpPr>
              <p:nvPr/>
            </p:nvGrpSpPr>
            <p:grpSpPr bwMode="auto">
              <a:xfrm flipH="1">
                <a:off x="3840" y="1200"/>
                <a:ext cx="912" cy="1728"/>
                <a:chOff x="672" y="1200"/>
                <a:chExt cx="912" cy="1728"/>
              </a:xfrm>
            </p:grpSpPr>
            <p:sp>
              <p:nvSpPr>
                <p:cNvPr id="58" name="Arc 72"/>
                <p:cNvSpPr>
                  <a:spLocks/>
                </p:cNvSpPr>
                <p:nvPr/>
              </p:nvSpPr>
              <p:spPr bwMode="auto">
                <a:xfrm flipH="1">
                  <a:off x="672" y="134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Arc 73"/>
                <p:cNvSpPr>
                  <a:spLocks/>
                </p:cNvSpPr>
                <p:nvPr/>
              </p:nvSpPr>
              <p:spPr bwMode="auto">
                <a:xfrm flipH="1" flipV="1">
                  <a:off x="672" y="2064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Arc 74"/>
                <p:cNvSpPr>
                  <a:spLocks/>
                </p:cNvSpPr>
                <p:nvPr/>
              </p:nvSpPr>
              <p:spPr bwMode="auto">
                <a:xfrm rot="-1979997" flipH="1" flipV="1">
                  <a:off x="912" y="2208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Arc 75"/>
                <p:cNvSpPr>
                  <a:spLocks/>
                </p:cNvSpPr>
                <p:nvPr/>
              </p:nvSpPr>
              <p:spPr bwMode="auto">
                <a:xfrm rot="1979997" flipH="1">
                  <a:off x="912" y="1200"/>
                  <a:ext cx="672" cy="720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76"/>
            <p:cNvGrpSpPr>
              <a:grpSpLocks/>
            </p:cNvGrpSpPr>
            <p:nvPr/>
          </p:nvGrpSpPr>
          <p:grpSpPr bwMode="auto">
            <a:xfrm>
              <a:off x="1824" y="1392"/>
              <a:ext cx="144" cy="144"/>
              <a:chOff x="1488" y="3264"/>
              <a:chExt cx="144" cy="144"/>
            </a:xfrm>
          </p:grpSpPr>
          <p:sp>
            <p:nvSpPr>
              <p:cNvPr id="52" name="Line 77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78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79"/>
            <p:cNvGrpSpPr>
              <a:grpSpLocks/>
            </p:cNvGrpSpPr>
            <p:nvPr/>
          </p:nvGrpSpPr>
          <p:grpSpPr bwMode="auto">
            <a:xfrm>
              <a:off x="2976" y="1392"/>
              <a:ext cx="144" cy="144"/>
              <a:chOff x="1488" y="3264"/>
              <a:chExt cx="144" cy="144"/>
            </a:xfrm>
          </p:grpSpPr>
          <p:sp>
            <p:nvSpPr>
              <p:cNvPr id="50" name="Line 80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" name="Line 81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82"/>
            <p:cNvGrpSpPr>
              <a:grpSpLocks/>
            </p:cNvGrpSpPr>
            <p:nvPr/>
          </p:nvGrpSpPr>
          <p:grpSpPr bwMode="auto">
            <a:xfrm>
              <a:off x="1824" y="2112"/>
              <a:ext cx="144" cy="144"/>
              <a:chOff x="1488" y="3264"/>
              <a:chExt cx="144" cy="144"/>
            </a:xfrm>
          </p:grpSpPr>
          <p:sp>
            <p:nvSpPr>
              <p:cNvPr id="48" name="Line 83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84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85"/>
            <p:cNvGrpSpPr>
              <a:grpSpLocks/>
            </p:cNvGrpSpPr>
            <p:nvPr/>
          </p:nvGrpSpPr>
          <p:grpSpPr bwMode="auto">
            <a:xfrm>
              <a:off x="2976" y="2112"/>
              <a:ext cx="144" cy="144"/>
              <a:chOff x="1488" y="3264"/>
              <a:chExt cx="144" cy="144"/>
            </a:xfrm>
          </p:grpSpPr>
          <p:sp>
            <p:nvSpPr>
              <p:cNvPr id="46" name="Line 86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Line 87"/>
              <p:cNvSpPr>
                <a:spLocks noChangeShapeType="1"/>
              </p:cNvSpPr>
              <p:nvPr/>
            </p:nvSpPr>
            <p:spPr bwMode="auto">
              <a:xfrm flipH="1">
                <a:off x="1488" y="3264"/>
                <a:ext cx="144" cy="144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Rectangle 88"/>
            <p:cNvSpPr>
              <a:spLocks noChangeArrowheads="1"/>
            </p:cNvSpPr>
            <p:nvPr/>
          </p:nvSpPr>
          <p:spPr bwMode="auto">
            <a:xfrm rot="-2076172">
              <a:off x="2640" y="1536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89"/>
            <p:cNvSpPr>
              <a:spLocks noChangeArrowheads="1"/>
            </p:cNvSpPr>
            <p:nvPr/>
          </p:nvSpPr>
          <p:spPr bwMode="auto">
            <a:xfrm rot="2188526">
              <a:off x="2064" y="1536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90"/>
            <p:cNvSpPr>
              <a:spLocks noChangeArrowheads="1"/>
            </p:cNvSpPr>
            <p:nvPr/>
          </p:nvSpPr>
          <p:spPr bwMode="auto">
            <a:xfrm rot="1954199">
              <a:off x="1392" y="1152"/>
              <a:ext cx="336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91"/>
            <p:cNvSpPr>
              <a:spLocks noChangeArrowheads="1"/>
            </p:cNvSpPr>
            <p:nvPr/>
          </p:nvSpPr>
          <p:spPr bwMode="auto">
            <a:xfrm rot="19699025">
              <a:off x="3168" y="1200"/>
              <a:ext cx="336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92"/>
            <p:cNvSpPr>
              <a:spLocks noChangeArrowheads="1"/>
            </p:cNvSpPr>
            <p:nvPr/>
          </p:nvSpPr>
          <p:spPr bwMode="auto">
            <a:xfrm rot="1954199">
              <a:off x="3168" y="2304"/>
              <a:ext cx="336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3"/>
            <p:cNvSpPr>
              <a:spLocks noChangeArrowheads="1"/>
            </p:cNvSpPr>
            <p:nvPr/>
          </p:nvSpPr>
          <p:spPr bwMode="auto">
            <a:xfrm rot="2188526">
              <a:off x="2688" y="1920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94"/>
            <p:cNvSpPr>
              <a:spLocks noChangeArrowheads="1"/>
            </p:cNvSpPr>
            <p:nvPr/>
          </p:nvSpPr>
          <p:spPr bwMode="auto">
            <a:xfrm rot="19699025">
              <a:off x="1440" y="2304"/>
              <a:ext cx="336" cy="14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95"/>
            <p:cNvSpPr>
              <a:spLocks noChangeArrowheads="1"/>
            </p:cNvSpPr>
            <p:nvPr/>
          </p:nvSpPr>
          <p:spPr bwMode="auto">
            <a:xfrm rot="-2076172">
              <a:off x="2064" y="1920"/>
              <a:ext cx="192" cy="192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Text Box 96"/>
            <p:cNvSpPr txBox="1">
              <a:spLocks noChangeArrowheads="1"/>
            </p:cNvSpPr>
            <p:nvPr/>
          </p:nvSpPr>
          <p:spPr bwMode="auto">
            <a:xfrm>
              <a:off x="1334" y="674"/>
              <a:ext cx="50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0" name="Text Box 97"/>
            <p:cNvSpPr txBox="1">
              <a:spLocks noChangeArrowheads="1"/>
            </p:cNvSpPr>
            <p:nvPr/>
          </p:nvSpPr>
          <p:spPr bwMode="auto">
            <a:xfrm>
              <a:off x="3063" y="67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1" name="Text Box 98"/>
            <p:cNvSpPr txBox="1">
              <a:spLocks noChangeArrowheads="1"/>
            </p:cNvSpPr>
            <p:nvPr/>
          </p:nvSpPr>
          <p:spPr bwMode="auto">
            <a:xfrm>
              <a:off x="3024" y="244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2" name="Text Box 99"/>
            <p:cNvSpPr txBox="1">
              <a:spLocks noChangeArrowheads="1"/>
            </p:cNvSpPr>
            <p:nvPr/>
          </p:nvSpPr>
          <p:spPr bwMode="auto">
            <a:xfrm>
              <a:off x="1440" y="2448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>
                  <a:solidFill>
                    <a:schemeClr val="tx1"/>
                  </a:solidFill>
                  <a:latin typeface="Times New Roman" pitchFamily="18" charset="0"/>
                </a:rPr>
                <a:t>spin rotator</a:t>
              </a:r>
            </a:p>
          </p:txBody>
        </p:sp>
        <p:sp>
          <p:nvSpPr>
            <p:cNvPr id="23" name="Text Box 100"/>
            <p:cNvSpPr txBox="1">
              <a:spLocks noChangeArrowheads="1"/>
            </p:cNvSpPr>
            <p:nvPr/>
          </p:nvSpPr>
          <p:spPr bwMode="auto">
            <a:xfrm>
              <a:off x="2822" y="1667"/>
              <a:ext cx="528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collision </a:t>
              </a:r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</a:rPr>
                <a:t>points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4" name="Text Box 101"/>
            <p:cNvSpPr txBox="1">
              <a:spLocks noChangeArrowheads="1"/>
            </p:cNvSpPr>
            <p:nvPr/>
          </p:nvSpPr>
          <p:spPr bwMode="auto">
            <a:xfrm>
              <a:off x="2018" y="2329"/>
              <a:ext cx="863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 with 90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º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 solenoid snake</a:t>
              </a:r>
            </a:p>
          </p:txBody>
        </p:sp>
        <p:sp>
          <p:nvSpPr>
            <p:cNvPr id="25" name="Line 102"/>
            <p:cNvSpPr>
              <a:spLocks noChangeShapeType="1"/>
            </p:cNvSpPr>
            <p:nvPr/>
          </p:nvSpPr>
          <p:spPr bwMode="auto">
            <a:xfrm flipH="1" flipV="1">
              <a:off x="2256" y="2112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03"/>
            <p:cNvSpPr>
              <a:spLocks noChangeShapeType="1"/>
            </p:cNvSpPr>
            <p:nvPr/>
          </p:nvSpPr>
          <p:spPr bwMode="auto">
            <a:xfrm flipV="1">
              <a:off x="2544" y="2112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105"/>
            <p:cNvSpPr txBox="1">
              <a:spLocks noChangeArrowheads="1"/>
            </p:cNvSpPr>
            <p:nvPr/>
          </p:nvSpPr>
          <p:spPr bwMode="auto">
            <a:xfrm>
              <a:off x="1495" y="1667"/>
              <a:ext cx="528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collision </a:t>
              </a:r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</a:rPr>
                <a:t>points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0" name="Text Box 107"/>
            <p:cNvSpPr txBox="1">
              <a:spLocks noChangeArrowheads="1"/>
            </p:cNvSpPr>
            <p:nvPr/>
          </p:nvSpPr>
          <p:spPr bwMode="auto">
            <a:xfrm>
              <a:off x="2018" y="674"/>
              <a:ext cx="885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spin rotator with 90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º</a:t>
              </a:r>
              <a:r>
                <a:rPr lang="en-US" b="1" dirty="0">
                  <a:solidFill>
                    <a:schemeClr val="tx1"/>
                  </a:solidFill>
                  <a:latin typeface="Times New Roman" pitchFamily="18" charset="0"/>
                </a:rPr>
                <a:t> solenoid snake</a:t>
              </a:r>
            </a:p>
          </p:txBody>
        </p:sp>
        <p:sp>
          <p:nvSpPr>
            <p:cNvPr id="31" name="Line 108"/>
            <p:cNvSpPr>
              <a:spLocks noChangeShapeType="1"/>
            </p:cNvSpPr>
            <p:nvPr/>
          </p:nvSpPr>
          <p:spPr bwMode="auto">
            <a:xfrm flipH="1">
              <a:off x="2208" y="129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09"/>
            <p:cNvSpPr>
              <a:spLocks noChangeShapeType="1"/>
            </p:cNvSpPr>
            <p:nvPr/>
          </p:nvSpPr>
          <p:spPr bwMode="auto">
            <a:xfrm>
              <a:off x="2496" y="129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AutoShape 110"/>
            <p:cNvSpPr>
              <a:spLocks noChangeArrowheads="1"/>
            </p:cNvSpPr>
            <p:nvPr/>
          </p:nvSpPr>
          <p:spPr bwMode="auto">
            <a:xfrm rot="-2572493">
              <a:off x="2880" y="1392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AutoShape 111"/>
            <p:cNvSpPr>
              <a:spLocks noChangeArrowheads="1"/>
            </p:cNvSpPr>
            <p:nvPr/>
          </p:nvSpPr>
          <p:spPr bwMode="auto">
            <a:xfrm rot="5397832">
              <a:off x="4512" y="177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AutoShape 112"/>
            <p:cNvSpPr>
              <a:spLocks noChangeArrowheads="1"/>
            </p:cNvSpPr>
            <p:nvPr/>
          </p:nvSpPr>
          <p:spPr bwMode="auto">
            <a:xfrm rot="16202168" flipV="1">
              <a:off x="264" y="1800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utoShape 113"/>
            <p:cNvSpPr>
              <a:spLocks noChangeArrowheads="1"/>
            </p:cNvSpPr>
            <p:nvPr/>
          </p:nvSpPr>
          <p:spPr bwMode="auto">
            <a:xfrm rot="16202168" flipV="1">
              <a:off x="1176" y="237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114"/>
            <p:cNvSpPr>
              <a:spLocks noChangeArrowheads="1"/>
            </p:cNvSpPr>
            <p:nvPr/>
          </p:nvSpPr>
          <p:spPr bwMode="auto">
            <a:xfrm rot="16202168" flipV="1">
              <a:off x="1128" y="93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115"/>
            <p:cNvSpPr>
              <a:spLocks noChangeArrowheads="1"/>
            </p:cNvSpPr>
            <p:nvPr/>
          </p:nvSpPr>
          <p:spPr bwMode="auto">
            <a:xfrm rot="5397832">
              <a:off x="3624" y="117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116"/>
            <p:cNvSpPr>
              <a:spLocks noChangeArrowheads="1"/>
            </p:cNvSpPr>
            <p:nvPr/>
          </p:nvSpPr>
          <p:spPr bwMode="auto">
            <a:xfrm rot="5397832">
              <a:off x="3672" y="2616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AutoShape 117"/>
            <p:cNvSpPr>
              <a:spLocks noChangeArrowheads="1"/>
            </p:cNvSpPr>
            <p:nvPr/>
          </p:nvSpPr>
          <p:spPr bwMode="auto">
            <a:xfrm rot="-2572493">
              <a:off x="1872" y="2208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AutoShape 118"/>
            <p:cNvSpPr>
              <a:spLocks noChangeArrowheads="1"/>
            </p:cNvSpPr>
            <p:nvPr/>
          </p:nvSpPr>
          <p:spPr bwMode="auto">
            <a:xfrm rot="13382836">
              <a:off x="1848" y="1320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AutoShape 119"/>
            <p:cNvSpPr>
              <a:spLocks noChangeArrowheads="1"/>
            </p:cNvSpPr>
            <p:nvPr/>
          </p:nvSpPr>
          <p:spPr bwMode="auto">
            <a:xfrm rot="13170280">
              <a:off x="2904" y="2204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AutoShape 120"/>
            <p:cNvSpPr>
              <a:spLocks noChangeArrowheads="1"/>
            </p:cNvSpPr>
            <p:nvPr/>
          </p:nvSpPr>
          <p:spPr bwMode="auto">
            <a:xfrm rot="-2076363">
              <a:off x="2288" y="1844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21"/>
            <p:cNvSpPr>
              <a:spLocks noChangeArrowheads="1"/>
            </p:cNvSpPr>
            <p:nvPr/>
          </p:nvSpPr>
          <p:spPr bwMode="auto">
            <a:xfrm rot="10474630">
              <a:off x="3844" y="2492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22"/>
            <p:cNvSpPr>
              <a:spLocks noChangeArrowheads="1"/>
            </p:cNvSpPr>
            <p:nvPr/>
          </p:nvSpPr>
          <p:spPr bwMode="auto">
            <a:xfrm rot="11450740" flipH="1">
              <a:off x="963" y="2493"/>
              <a:ext cx="144" cy="96"/>
            </a:xfrm>
            <a:prstGeom prst="rightArrow">
              <a:avLst>
                <a:gd name="adj1" fmla="val 50000"/>
                <a:gd name="adj2" fmla="val 37500"/>
              </a:avLst>
            </a:prstGeom>
            <a:solidFill>
              <a:srgbClr val="FF0000"/>
            </a:soli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04800" y="4876800"/>
            <a:ext cx="8305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err="1" smtClean="0">
                <a:solidFill>
                  <a:srgbClr val="0033CC"/>
                </a:solidFill>
                <a:latin typeface="Arial" charset="0"/>
              </a:rPr>
              <a:t>Sokolov-Ternov</a:t>
            </a:r>
            <a:r>
              <a:rPr lang="en-US" b="1" dirty="0" smtClean="0">
                <a:solidFill>
                  <a:srgbClr val="0033CC"/>
                </a:solidFill>
                <a:latin typeface="Arial" charset="0"/>
              </a:rPr>
              <a:t> polarization for positrons</a:t>
            </a:r>
            <a:endParaRPr lang="en-US" b="1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Vertical spin in arcs 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4 IP’s with longitudinal spin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Polarization time is 2 hrs at 7 </a:t>
            </a:r>
            <a:r>
              <a:rPr lang="en-US" b="1" dirty="0" err="1" smtClean="0">
                <a:latin typeface="Arial" charset="0"/>
              </a:rPr>
              <a:t>GeV</a:t>
            </a:r>
            <a:r>
              <a:rPr lang="en-US" b="1" dirty="0" smtClean="0">
                <a:latin typeface="Arial" charset="0"/>
              </a:rPr>
              <a:t> – varies as E</a:t>
            </a:r>
            <a:r>
              <a:rPr lang="en-US" b="1" baseline="30000" dirty="0" smtClean="0">
                <a:latin typeface="Arial" charset="0"/>
              </a:rPr>
              <a:t>-5</a:t>
            </a:r>
            <a:r>
              <a:rPr lang="en-US" b="1" dirty="0" smtClean="0">
                <a:latin typeface="Arial" charset="0"/>
              </a:rPr>
              <a:t> (can be accelerated by introduction of wigglers or polarizing at maximum energy).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latin typeface="Arial" charset="0"/>
              </a:rPr>
              <a:t>Quantum depolarization in spin rotators -&gt;</a:t>
            </a:r>
            <a:r>
              <a:rPr lang="en-US" b="1" dirty="0" smtClean="0">
                <a:solidFill>
                  <a:srgbClr val="0033CC"/>
                </a:solidFill>
                <a:latin typeface="Arial" charset="0"/>
              </a:rPr>
              <a:t>Equilibrium polarization </a:t>
            </a:r>
            <a:r>
              <a:rPr lang="en-US" altLang="ja-JP" b="1" dirty="0" smtClean="0">
                <a:solidFill>
                  <a:srgbClr val="0033CC"/>
                </a:solidFill>
                <a:latin typeface="Arial" charset="0"/>
                <a:ea typeface="ＭＳ Ｐゴシック" pitchFamily="50" charset="-128"/>
                <a:sym typeface="Symbol" pitchFamily="18" charset="2"/>
              </a:rPr>
              <a:t> 90%</a:t>
            </a:r>
            <a:endParaRPr lang="en-US" b="1" dirty="0">
              <a:solidFill>
                <a:srgbClr val="0033CC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</a:t>
            </a:r>
            <a:r>
              <a:rPr lang="en-US" b="1" baseline="30000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-</a:t>
            </a:r>
            <a: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/ e</a:t>
            </a:r>
            <a:r>
              <a:rPr lang="en-US" b="1" baseline="30000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+</a:t>
            </a:r>
            <a: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Polarization Parameters</a:t>
            </a:r>
            <a:br>
              <a:rPr lang="en-US" b="1" dirty="0" smtClean="0">
                <a:solidFill>
                  <a:srgbClr val="FA021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914400" y="1981200"/>
          <a:ext cx="8458200" cy="3048000"/>
        </p:xfrm>
        <a:graphic>
          <a:graphicData uri="http://schemas.openxmlformats.org/presentationml/2006/ole">
            <p:oleObj spid="_x0000_s1026" name="Document" r:id="rId3" imgW="5605844" imgH="1918667" progId="Word.Document.8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4648200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FA021A"/>
                </a:solidFill>
                <a:latin typeface="Arial" charset="0"/>
              </a:rPr>
              <a:t>*</a:t>
            </a:r>
            <a:r>
              <a:rPr lang="en-US" b="1" dirty="0" smtClean="0">
                <a:solidFill>
                  <a:srgbClr val="0033CC"/>
                </a:solidFill>
                <a:latin typeface="Arial" charset="0"/>
              </a:rPr>
              <a:t>One e-folding. Time can be shortened using high field wigglers.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FA021A"/>
                </a:solidFill>
                <a:latin typeface="Arial" charset="0"/>
              </a:rPr>
              <a:t>**</a:t>
            </a:r>
            <a:r>
              <a:rPr lang="en-US" b="1" dirty="0" smtClean="0">
                <a:solidFill>
                  <a:srgbClr val="0033CC"/>
                </a:solidFill>
                <a:latin typeface="Arial" charset="0"/>
              </a:rPr>
              <a:t>Ideal max equilibrium polarization is 92.4%. Degradation is due </a:t>
            </a:r>
          </a:p>
          <a:p>
            <a:pPr>
              <a:spcBef>
                <a:spcPct val="0"/>
              </a:spcBef>
            </a:pPr>
            <a:r>
              <a:rPr lang="en-US" b="1" dirty="0" smtClean="0">
                <a:solidFill>
                  <a:srgbClr val="0033CC"/>
                </a:solidFill>
                <a:latin typeface="Arial" charset="0"/>
              </a:rPr>
              <a:t>   to radiation in spin rotators.</a:t>
            </a:r>
            <a:r>
              <a:rPr lang="en-US" b="1" dirty="0" smtClean="0">
                <a:latin typeface="Arial" charset="0"/>
              </a:rPr>
              <a:t>  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On bunch-to-bunch errors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r>
              <a:rPr lang="en-US" sz="2400" b="1" dirty="0" smtClean="0"/>
              <a:t>In ELIC, forming the ion beam via </a:t>
            </a:r>
            <a:r>
              <a:rPr lang="en-US" sz="2400" b="1" dirty="0" smtClean="0">
                <a:solidFill>
                  <a:srgbClr val="FF0000"/>
                </a:solidFill>
              </a:rPr>
              <a:t>re-bunching</a:t>
            </a:r>
          </a:p>
          <a:p>
            <a:pPr>
              <a:buNone/>
            </a:pPr>
            <a:r>
              <a:rPr lang="en-US" sz="2400" b="1" dirty="0" smtClean="0"/>
              <a:t>     (acceleration by normal RF, coasting, </a:t>
            </a:r>
          </a:p>
          <a:p>
            <a:pPr>
              <a:buNone/>
            </a:pPr>
            <a:r>
              <a:rPr lang="en-US" sz="2400" b="1" dirty="0" smtClean="0"/>
              <a:t>      final bunching by SC HV RF)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  eliminates variation </a:t>
            </a:r>
            <a:r>
              <a:rPr lang="en-US" sz="2400" b="1" dirty="0" smtClean="0"/>
              <a:t>of beam parameters over bunches.</a:t>
            </a:r>
          </a:p>
          <a:p>
            <a:r>
              <a:rPr lang="en-US" sz="2400" b="1" dirty="0" smtClean="0"/>
              <a:t>Ion bunch may collide with many e-bunches (even with all of them)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705</Words>
  <Application>Microsoft Office PowerPoint</Application>
  <PresentationFormat>On-screen Show (4:3)</PresentationFormat>
  <Paragraphs>114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Polarization in ELIC</vt:lpstr>
      <vt:lpstr>Outline</vt:lpstr>
      <vt:lpstr>Ion Polarization</vt:lpstr>
      <vt:lpstr>Snakes for p and He++</vt:lpstr>
      <vt:lpstr>Polarization of Electrons </vt:lpstr>
      <vt:lpstr>Electron Spin Matching at the IR </vt:lpstr>
      <vt:lpstr>Polarization for Positrons </vt:lpstr>
      <vt:lpstr>e- / e+ Polarization Parameters </vt:lpstr>
      <vt:lpstr>On bunch-to-bunch errors</vt:lpstr>
      <vt:lpstr>Beam-beam depolarization</vt:lpstr>
      <vt:lpstr>Open issues</vt:lpstr>
      <vt:lpstr>Conclusions</vt:lpstr>
      <vt:lpstr>Thank you!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Polarization in ELIC</dc:title>
  <dc:creator>derbenev</dc:creator>
  <cp:lastModifiedBy>derbenev</cp:lastModifiedBy>
  <cp:revision>18</cp:revision>
  <dcterms:created xsi:type="dcterms:W3CDTF">2010-01-06T19:59:20Z</dcterms:created>
  <dcterms:modified xsi:type="dcterms:W3CDTF">2010-01-10T12:57:25Z</dcterms:modified>
</cp:coreProperties>
</file>