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320" r:id="rId4"/>
    <p:sldId id="327" r:id="rId5"/>
    <p:sldId id="324" r:id="rId6"/>
    <p:sldId id="325" r:id="rId7"/>
    <p:sldId id="337" r:id="rId8"/>
    <p:sldId id="326" r:id="rId9"/>
    <p:sldId id="328" r:id="rId10"/>
    <p:sldId id="329" r:id="rId11"/>
    <p:sldId id="330" r:id="rId12"/>
    <p:sldId id="306" r:id="rId13"/>
    <p:sldId id="331" r:id="rId14"/>
    <p:sldId id="262" r:id="rId15"/>
    <p:sldId id="332" r:id="rId16"/>
    <p:sldId id="318" r:id="rId17"/>
    <p:sldId id="308" r:id="rId18"/>
    <p:sldId id="304" r:id="rId19"/>
    <p:sldId id="309" r:id="rId20"/>
    <p:sldId id="319" r:id="rId21"/>
    <p:sldId id="295" r:id="rId22"/>
    <p:sldId id="311" r:id="rId23"/>
    <p:sldId id="312" r:id="rId24"/>
    <p:sldId id="322" r:id="rId25"/>
    <p:sldId id="334" r:id="rId26"/>
    <p:sldId id="313" r:id="rId27"/>
    <p:sldId id="303" r:id="rId28"/>
    <p:sldId id="323" r:id="rId29"/>
    <p:sldId id="333" r:id="rId30"/>
    <p:sldId id="315" r:id="rId31"/>
    <p:sldId id="310" r:id="rId32"/>
    <p:sldId id="317" r:id="rId33"/>
    <p:sldId id="274" r:id="rId34"/>
    <p:sldId id="288" r:id="rId35"/>
    <p:sldId id="275" r:id="rId36"/>
    <p:sldId id="260" r:id="rId37"/>
    <p:sldId id="335" r:id="rId38"/>
    <p:sldId id="336" r:id="rId39"/>
    <p:sldId id="266" r:id="rId40"/>
    <p:sldId id="316" r:id="rId41"/>
  </p:sldIdLst>
  <p:sldSz cx="9144000" cy="6858000" type="screen4x3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0000"/>
    <a:srgbClr val="0033CC"/>
    <a:srgbClr val="FFFFFF"/>
    <a:srgbClr val="FF9900"/>
    <a:srgbClr val="0066FF"/>
    <a:srgbClr val="99CCFF"/>
    <a:srgbClr val="FFFF00"/>
    <a:srgbClr val="FF33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2" autoAdjust="0"/>
    <p:restoredTop sz="96321" autoAdjust="0"/>
  </p:normalViewPr>
  <p:slideViewPr>
    <p:cSldViewPr>
      <p:cViewPr varScale="1">
        <p:scale>
          <a:sx n="75" d="100"/>
          <a:sy n="75" d="100"/>
        </p:scale>
        <p:origin x="-58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85628"/>
            <a:ext cx="5547360" cy="4154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6A8F75-AEBC-4578-9F46-5B1D3ADC1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CC1B80-05FE-456E-B149-6F3FB1BF120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750F96-01B2-4EC4-89D7-534F983E2453}" type="slidenum">
              <a:rPr lang="en-US" smtClean="0">
                <a:latin typeface="Times" charset="0"/>
              </a:rPr>
              <a:pPr/>
              <a:t>10</a:t>
            </a:fld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A4E2B7-9A5D-42BF-84AA-B7F4204658D1}" type="slidenum">
              <a:rPr lang="en-US" smtClean="0">
                <a:latin typeface="Times" charset="0"/>
              </a:rPr>
              <a:pPr/>
              <a:t>11</a:t>
            </a:fld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1B025C-99DD-4E07-8C3F-423C7E609D53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D92673-306B-4739-A3A2-EB99D605F824}" type="slidenum">
              <a:rPr lang="en-US" smtClean="0">
                <a:latin typeface="Times" charset="0"/>
              </a:rPr>
              <a:pPr/>
              <a:t>13</a:t>
            </a:fld>
            <a:endParaRPr lang="en-US" smtClean="0">
              <a:latin typeface="Times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C1BD3E-0D9A-4A07-ACD5-74C01EBD7EC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DA209-2A8E-4D51-843A-767407CBB46D}" type="slidenum">
              <a:rPr lang="en-US" smtClean="0">
                <a:latin typeface="Times" charset="0"/>
              </a:rPr>
              <a:pPr/>
              <a:t>15</a:t>
            </a:fld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An advanced stacking/cooling concept:</a:t>
            </a:r>
          </a:p>
          <a:p>
            <a:r>
              <a:rPr lang="en-US" dirty="0" smtClean="0"/>
              <a:t>Overcoming</a:t>
            </a:r>
            <a:r>
              <a:rPr lang="en-US" baseline="0" dirty="0" smtClean="0"/>
              <a:t> space charge, by accumulating low temperature, large area beam in ring with circular </a:t>
            </a:r>
            <a:r>
              <a:rPr lang="en-US" baseline="0" dirty="0" err="1" smtClean="0"/>
              <a:t>betatron</a:t>
            </a:r>
            <a:r>
              <a:rPr lang="en-US" baseline="0" dirty="0" smtClean="0"/>
              <a:t> modes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A7C48B-9239-4B1B-A269-D3FDF7AB040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BE3A88-CBE3-4A97-8827-AF1A29DA4430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9EECD-D6F7-42A0-A037-1F447231C015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   Matched cooling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32B79-0CC0-474B-81AE-7DDDBDD6B083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26B143-6B3C-46FF-AB48-5CD6E9F3D54A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6316B3-37D9-4B76-AD1B-2D8D65CA02D8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38C2B9-DB58-4A93-9366-FB5561E1862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A960CD-F6CB-4A40-A56B-99BCBE531645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A7C48B-9239-4B1B-A269-D3FDF7AB040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A8F75-AEBC-4578-9F46-5B1D3ADC1C7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30AF08-E0CB-4FFC-A2FE-EF25C9C36828}" type="slidenum">
              <a:rPr lang="en-US" smtClean="0">
                <a:latin typeface="Times" charset="0"/>
              </a:rPr>
              <a:pPr/>
              <a:t>7</a:t>
            </a:fld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30AF08-E0CB-4FFC-A2FE-EF25C9C36828}" type="slidenum">
              <a:rPr lang="en-US" smtClean="0">
                <a:latin typeface="Times" charset="0"/>
              </a:rPr>
              <a:pPr/>
              <a:t>8</a:t>
            </a:fld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83B071-C9D6-4C40-990C-420A3ADAE5E9}" type="slidenum">
              <a:rPr lang="en-US" smtClean="0">
                <a:latin typeface="Times" charset="0"/>
              </a:rPr>
              <a:pPr/>
              <a:t>9</a:t>
            </a:fld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839200" cy="2819400"/>
          </a:xfrm>
        </p:spPr>
        <p:txBody>
          <a:bodyPr/>
          <a:lstStyle/>
          <a:p>
            <a:pPr eaLnBrk="1" hangingPunct="1"/>
            <a:r>
              <a:rPr lang="en-US" sz="6000" dirty="0" smtClean="0">
                <a:solidFill>
                  <a:srgbClr val="0033CC"/>
                </a:solidFill>
                <a:latin typeface="Arial" charset="0"/>
                <a:ea typeface="MS PGothic" pitchFamily="34" charset="-128"/>
              </a:rPr>
              <a:t>ELIC Luminosity and Electron Cooling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505200"/>
            <a:ext cx="7620000" cy="2057400"/>
          </a:xfrm>
        </p:spPr>
        <p:txBody>
          <a:bodyPr/>
          <a:lstStyle/>
          <a:p>
            <a:pPr eaLnBrk="1" hangingPunct="1"/>
            <a:r>
              <a:rPr lang="en-US" sz="2600" b="1" dirty="0" smtClean="0">
                <a:latin typeface="Arial" charset="0"/>
              </a:rPr>
              <a:t> </a:t>
            </a:r>
            <a:r>
              <a:rPr lang="en-US" sz="3200" b="1" dirty="0" err="1" smtClean="0">
                <a:latin typeface="Arial" charset="0"/>
              </a:rPr>
              <a:t>Ya</a:t>
            </a:r>
            <a:r>
              <a:rPr lang="en-US" sz="3200" b="1" dirty="0" smtClean="0">
                <a:latin typeface="Arial" charset="0"/>
              </a:rPr>
              <a:t>. </a:t>
            </a:r>
            <a:r>
              <a:rPr lang="en-US" sz="3200" b="1" dirty="0" err="1" smtClean="0">
                <a:latin typeface="Arial" charset="0"/>
              </a:rPr>
              <a:t>Derbenev</a:t>
            </a:r>
            <a:r>
              <a:rPr lang="en-US" sz="3200" b="1" dirty="0" smtClean="0">
                <a:latin typeface="Arial" charset="0"/>
              </a:rPr>
              <a:t> and Y. Zhang</a:t>
            </a:r>
          </a:p>
          <a:p>
            <a:pPr eaLnBrk="1" hangingPunct="1"/>
            <a:endParaRPr lang="en-US" sz="2000" dirty="0" smtClean="0">
              <a:latin typeface="Arial" charset="0"/>
            </a:endParaRPr>
          </a:p>
          <a:p>
            <a:pPr eaLnBrk="1" hangingPunct="1"/>
            <a:endParaRPr lang="en-US" sz="2000" dirty="0" smtClean="0">
              <a:latin typeface="Arial" charset="0"/>
            </a:endParaRPr>
          </a:p>
          <a:p>
            <a:pPr eaLnBrk="1" hangingPunct="1"/>
            <a:r>
              <a:rPr lang="en-US" sz="2000" b="1" dirty="0" smtClean="0">
                <a:latin typeface="Arial" charset="0"/>
              </a:rPr>
              <a:t>EIC Collaboration Meeting</a:t>
            </a:r>
          </a:p>
          <a:p>
            <a:pPr eaLnBrk="1" hangingPunct="1"/>
            <a:r>
              <a:rPr lang="en-US" sz="1600" b="1" dirty="0" smtClean="0">
                <a:latin typeface="Arial" charset="0"/>
              </a:rPr>
              <a:t>Stony Brook University, January 10 to 12,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How to Repeat B-Factories’ Success for Electron-ion Collision ELIC?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295400"/>
            <a:ext cx="8763000" cy="52736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7013" indent="-227013" eaLnBrk="1" hangingPunct="1">
              <a:buFontTx/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exactly the same things for electron/ion beams</a:t>
            </a:r>
          </a:p>
          <a:p>
            <a:pPr marL="227013" indent="-227013" eaLnBrk="1" hangingPunct="1"/>
            <a:r>
              <a:rPr lang="en-US" sz="2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Very high bunch repetition  (~499 MHz up to 1.5 GHz)</a:t>
            </a:r>
          </a:p>
          <a:p>
            <a:pPr marL="227013" indent="-227013" eaLnBrk="1" hangingPunct="1"/>
            <a:r>
              <a:rPr lang="en-US" sz="2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Very small </a:t>
            </a:r>
            <a:r>
              <a:rPr lang="el-GR" sz="2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sz="2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 for reaching very small bunch spot at collision points</a:t>
            </a:r>
          </a:p>
          <a:p>
            <a:pPr marL="227013" indent="-227013" eaLnBrk="1" hangingPunct="1">
              <a:buFontTx/>
              <a:buNone/>
            </a:pPr>
            <a:endParaRPr lang="en-US" sz="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7013" indent="-227013" eaLnBrk="1" hangingPunct="1">
              <a:buFontTx/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ortunately, we are able to make this happen</a:t>
            </a:r>
          </a:p>
          <a:p>
            <a:pPr marL="227013" indent="-227013" eaLnBrk="1" hangingPunct="1"/>
            <a:r>
              <a:rPr lang="en-US" sz="2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Electron beam from CEBAF is already a high repetition CW beam (up 1.5 GHz) </a:t>
            </a:r>
          </a:p>
          <a:p>
            <a:pPr marL="227013" indent="-227013" eaLnBrk="1" hangingPunct="1"/>
            <a:r>
              <a:rPr lang="en-US" sz="2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Proton/ion beams from a 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new ion complex</a:t>
            </a:r>
            <a:r>
              <a:rPr lang="en-US" sz="2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which allows us to specially design to deliver same high repetition beams</a:t>
            </a:r>
          </a:p>
          <a:p>
            <a:pPr marL="227013" indent="-227013" eaLnBrk="1" hangingPunct="1">
              <a:buFontTx/>
              <a:buNone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27013" indent="-227013" eaLnBrk="1" hangingPunct="1">
              <a:buFontTx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But very unfortunately</a:t>
            </a:r>
            <a:r>
              <a:rPr lang="en-US" sz="2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227013" indent="-227013" eaLnBrk="1" hangingPunct="1"/>
            <a:r>
              <a:rPr lang="en-US" sz="2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Nature does not provide a radiation damping to ion beam in our desired energy range, we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must introduce one</a:t>
            </a:r>
            <a:endParaRPr lang="en-US" sz="2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Choice of Short Ion Bunch with Small 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89975" cy="5867400"/>
          </a:xfrm>
        </p:spPr>
        <p:txBody>
          <a:bodyPr/>
          <a:lstStyle/>
          <a:p>
            <a:pPr marL="228600" indent="-228600" eaLnBrk="1" hangingPunct="1">
              <a:defRPr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ELIC design choice (with a very small</a:t>
            </a:r>
            <a:r>
              <a:rPr lang="el-G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β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*) </a:t>
            </a:r>
          </a:p>
          <a:p>
            <a:pPr marL="690563" lvl="1" indent="-344488" eaLnBrk="1" hangingPunct="1">
              <a:defRPr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very short bunch length (same as </a:t>
            </a:r>
            <a:r>
              <a:rPr lang="el-G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*) to minimize luminosity loss due to hour-glass effect</a:t>
            </a:r>
          </a:p>
          <a:p>
            <a:pPr marL="690563" lvl="1" indent="-344488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small bunch charge to keep relatively small charge density for avoiding bad beam instability</a:t>
            </a:r>
            <a:endParaRPr lang="en-US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90563" lvl="1" indent="-344488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chieve high average beam current through high bunch repetition with relative small bunch charge</a:t>
            </a:r>
          </a:p>
          <a:p>
            <a:pPr marL="228600" indent="-228600" eaLnBrk="1" hangingPunct="1">
              <a:buFontTx/>
              <a:buNone/>
              <a:defRPr/>
            </a:pPr>
            <a:endParaRPr lang="en-US" sz="1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33363" indent="-233363" eaLnBrk="1" hangingPunct="1">
              <a:defRPr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short ion bunch with high charge (and high charge density) can lead to many bad things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such as increasing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single bunch instabilities, hard to form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&amp;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cool, and heat-up by strong IBS . </a:t>
            </a:r>
          </a:p>
          <a:p>
            <a:pPr marL="233363" indent="-233363" eaLnBrk="1" hangingPunct="1">
              <a:defRPr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233363" indent="-233363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l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ong bunch, though can hold high charge, needs additional mitigations such as travelin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 final focusing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an unnecessary technical complication. </a:t>
            </a:r>
            <a:endParaRPr lang="en-US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ELIC Design Parameters </a:t>
            </a:r>
            <a:endParaRPr lang="en-US" sz="3200" dirty="0" smtClean="0">
              <a:solidFill>
                <a:srgbClr val="0033CC"/>
              </a:solidFill>
            </a:endParaRPr>
          </a:p>
        </p:txBody>
      </p:sp>
      <p:graphicFrame>
        <p:nvGraphicFramePr>
          <p:cNvPr id="14606" name="Group 270"/>
          <p:cNvGraphicFramePr>
            <a:graphicFrameLocks noGrp="1"/>
          </p:cNvGraphicFramePr>
          <p:nvPr/>
        </p:nvGraphicFramePr>
        <p:xfrm>
          <a:off x="228599" y="943993"/>
          <a:ext cx="8763001" cy="4618607"/>
        </p:xfrm>
        <a:graphic>
          <a:graphicData uri="http://schemas.openxmlformats.org/drawingml/2006/table">
            <a:tbl>
              <a:tblPr/>
              <a:tblGrid>
                <a:gridCol w="2209316"/>
                <a:gridCol w="990383"/>
                <a:gridCol w="959014"/>
                <a:gridCol w="1113941"/>
                <a:gridCol w="1227810"/>
                <a:gridCol w="1148596"/>
                <a:gridCol w="1113941"/>
              </a:tblGrid>
              <a:tr h="334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Beam Energy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GeV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250/10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60/5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Collision freq.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4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Particles/bunch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1.1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0.5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/3.25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0.74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1.1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0.47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Beam current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0.9/2.5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0.4/2.6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0.59/2.3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0.86/4.8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0.37/2.7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spread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4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RMS bunch length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Horz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emit., norm.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0.7/51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0.5/43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0.56/85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0.8/75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0.18/80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Vert. emit. Norm.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0.03/2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0.03/2.87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0.11/17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0.8/75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0.18/80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Horizontal beta-star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Vertical beta-star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1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Vert. b-b 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tuneshift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0.01/0.1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0.015/.05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0.01/0.03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.015/.08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.015/.013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Laslett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tune shift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p-beam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9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Peak </a:t>
                      </a:r>
                      <a:r>
                        <a:rPr kumimoji="0" 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Lumi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/IP,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cm</a:t>
                      </a:r>
                      <a:r>
                        <a:rPr kumimoji="0" lang="en-US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</a:t>
                      </a: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5486400" y="914400"/>
            <a:ext cx="76200" cy="4648200"/>
          </a:xfrm>
          <a:prstGeom prst="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848600" y="914400"/>
            <a:ext cx="76200" cy="4648200"/>
          </a:xfrm>
          <a:prstGeom prst="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5714999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High energy</a:t>
            </a:r>
            <a:endParaRPr lang="en-US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0" y="5726667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Medium energy</a:t>
            </a:r>
            <a:endParaRPr lang="en-US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96200" y="5714999"/>
            <a:ext cx="1600200" cy="38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Low energy</a:t>
            </a:r>
            <a:endParaRPr lang="en-US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0" y="60960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Current focus</a:t>
            </a:r>
            <a:endParaRPr lang="en-US" sz="28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86400" y="838200"/>
            <a:ext cx="2438400" cy="4800600"/>
          </a:xfrm>
          <a:prstGeom prst="rect">
            <a:avLst/>
          </a:prstGeom>
          <a:noFill/>
          <a:ln w="7620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Comparison of ELIC &amp; </a:t>
            </a:r>
            <a:r>
              <a:rPr lang="en-US" sz="36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eRHIC</a:t>
            </a:r>
            <a:r>
              <a:rPr lang="en-US" sz="36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Ion beams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5638800"/>
            <a:ext cx="2689225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5425" lvl="1" indent="-225425" eaLnBrk="1" hangingPunct="1">
              <a:lnSpc>
                <a:spcPct val="90000"/>
              </a:lnSpc>
              <a:buFontTx/>
              <a:buNone/>
            </a:pP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Bottom line: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550" y="1066800"/>
          <a:ext cx="8924385" cy="2743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17281"/>
                <a:gridCol w="841972"/>
                <a:gridCol w="703377"/>
                <a:gridCol w="662052"/>
                <a:gridCol w="679925"/>
                <a:gridCol w="722958"/>
                <a:gridCol w="1165332"/>
                <a:gridCol w="893288"/>
                <a:gridCol w="838200"/>
              </a:tblGrid>
              <a:tr h="273181">
                <a:tc>
                  <a:txBody>
                    <a:bodyPr/>
                    <a:lstStyle/>
                    <a:p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ELIC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eRHIC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Factors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KEK B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SuperB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Coherent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electron cooling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(2005)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318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Luminosity (10</a:t>
                      </a:r>
                      <a:r>
                        <a:rPr lang="en-US" sz="1400" b="1" baseline="30000" dirty="0" smtClean="0"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1/cm</a:t>
                      </a:r>
                      <a:r>
                        <a:rPr lang="en-US" sz="1400" b="1" baseline="30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/s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~4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~4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2.1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&gt;100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318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Bunch repetition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MHz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500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1500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8.7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38 to 115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509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476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Bunch Charge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1.7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0.57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1/19 to 1/57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3.2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/ 2.3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4.6 / 2.6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proton/bunch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300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400" b="1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1.1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0.37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1/19 to 1/57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 / 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6.2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/ 3.5</a:t>
                      </a:r>
                      <a:endParaRPr lang="en-US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Bunch length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mm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1/40 to 1/10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318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Particle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l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inear density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300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/m</a:t>
                      </a:r>
                      <a:endParaRPr lang="en-US" sz="1400" b="1" baseline="30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0.22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 to 1/7 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 / 0.7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Horizontal &amp; vertical β*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5/25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5/25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500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5.9 / 120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0.2 / 20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512" name="Oval 4"/>
          <p:cNvSpPr>
            <a:spLocks noChangeArrowheads="1"/>
          </p:cNvSpPr>
          <p:nvPr/>
        </p:nvSpPr>
        <p:spPr bwMode="auto">
          <a:xfrm>
            <a:off x="6232525" y="3200400"/>
            <a:ext cx="884238" cy="3302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513" name="Rectangle 5"/>
          <p:cNvSpPr>
            <a:spLocks noChangeArrowheads="1"/>
          </p:cNvSpPr>
          <p:nvPr/>
        </p:nvSpPr>
        <p:spPr bwMode="auto">
          <a:xfrm>
            <a:off x="7200900" y="1235075"/>
            <a:ext cx="114300" cy="267335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514" name="Oval 7"/>
          <p:cNvSpPr>
            <a:spLocks noChangeArrowheads="1"/>
          </p:cNvSpPr>
          <p:nvPr/>
        </p:nvSpPr>
        <p:spPr bwMode="auto">
          <a:xfrm>
            <a:off x="6126163" y="2590800"/>
            <a:ext cx="1082675" cy="338138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9" name="Rectangular Callout 8"/>
          <p:cNvSpPr/>
          <p:nvPr/>
        </p:nvSpPr>
        <p:spPr bwMode="auto">
          <a:xfrm>
            <a:off x="6858000" y="4114800"/>
            <a:ext cx="1752600" cy="533400"/>
          </a:xfrm>
          <a:prstGeom prst="wedgeRectCallout">
            <a:avLst>
              <a:gd name="adj1" fmla="val -54050"/>
              <a:gd name="adj2" fmla="val -175083"/>
            </a:avLst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Similar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or smaller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charge density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276600" y="5105400"/>
            <a:ext cx="2438400" cy="1668462"/>
          </a:xfrm>
          <a:prstGeom prst="rect">
            <a:avLst/>
          </a:prstGeom>
          <a:solidFill>
            <a:srgbClr val="00FFFF"/>
          </a:solidFill>
        </p:spPr>
        <p:txBody>
          <a:bodyPr/>
          <a:lstStyle/>
          <a:p>
            <a:pPr marL="225425" lvl="1" indent="-225425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ELIC</a:t>
            </a:r>
          </a:p>
          <a:p>
            <a:pPr marL="225425" lvl="1" indent="-22542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1" kern="0" dirty="0" smtClean="0">
                <a:latin typeface="Arial" pitchFamily="34" charset="0"/>
                <a:cs typeface="Arial" pitchFamily="34" charset="0"/>
              </a:rPr>
              <a:t>High 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repetition rate</a:t>
            </a:r>
          </a:p>
          <a:p>
            <a:pPr marL="225425" lvl="1" indent="-22542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1" kern="0" dirty="0">
                <a:latin typeface="Arial" pitchFamily="34" charset="0"/>
                <a:cs typeface="Arial" pitchFamily="34" charset="0"/>
              </a:rPr>
              <a:t>Small bunch charge </a:t>
            </a:r>
          </a:p>
          <a:p>
            <a:pPr marL="225425" lvl="1" indent="-22542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1" kern="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800" b="1" kern="0" dirty="0" err="1">
                <a:latin typeface="Arial" pitchFamily="34" charset="0"/>
                <a:cs typeface="Arial" pitchFamily="34" charset="0"/>
              </a:rPr>
              <a:t>hort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 bunch length </a:t>
            </a:r>
          </a:p>
          <a:p>
            <a:pPr marL="225425" lvl="1" indent="-22542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1" kern="0" dirty="0">
                <a:latin typeface="Arial" pitchFamily="34" charset="0"/>
                <a:cs typeface="Arial" pitchFamily="34" charset="0"/>
              </a:rPr>
              <a:t>Small β* 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629400" y="5029200"/>
            <a:ext cx="2438400" cy="1752600"/>
          </a:xfrm>
          <a:prstGeom prst="rect">
            <a:avLst/>
          </a:prstGeom>
          <a:solidFill>
            <a:srgbClr val="00FFFF"/>
          </a:solidFill>
        </p:spPr>
        <p:txBody>
          <a:bodyPr/>
          <a:lstStyle/>
          <a:p>
            <a:pPr marL="225425" lvl="1" indent="-225425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b="1" kern="0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eRHIC</a:t>
            </a:r>
            <a:endParaRPr lang="en-US" sz="3200" b="1" kern="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225425" lvl="1" indent="-22542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1" kern="0" dirty="0" smtClean="0">
                <a:latin typeface="Arial" charset="0"/>
                <a:cs typeface="Arial" charset="0"/>
              </a:rPr>
              <a:t>Low </a:t>
            </a:r>
            <a:r>
              <a:rPr lang="en-US" sz="1800" b="1" kern="0" dirty="0">
                <a:latin typeface="Arial" charset="0"/>
                <a:cs typeface="Arial" charset="0"/>
              </a:rPr>
              <a:t>repetition rate </a:t>
            </a:r>
          </a:p>
          <a:p>
            <a:pPr marL="225425" lvl="1" indent="-22542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1" kern="0" dirty="0">
                <a:latin typeface="Arial" charset="0"/>
                <a:cs typeface="Arial" charset="0"/>
              </a:rPr>
              <a:t>S</a:t>
            </a:r>
            <a:r>
              <a:rPr lang="en-US" sz="1800" b="1" kern="0" dirty="0" err="1">
                <a:latin typeface="Arial" charset="0"/>
                <a:cs typeface="Arial" charset="0"/>
              </a:rPr>
              <a:t>uper</a:t>
            </a:r>
            <a:r>
              <a:rPr lang="en-US" sz="1800" b="1" kern="0" dirty="0">
                <a:latin typeface="Arial" charset="0"/>
                <a:cs typeface="Arial" charset="0"/>
              </a:rPr>
              <a:t> bunch charge </a:t>
            </a:r>
          </a:p>
          <a:p>
            <a:pPr marL="225425" lvl="1" indent="-22542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1" kern="0" dirty="0">
                <a:latin typeface="Arial" charset="0"/>
                <a:cs typeface="Arial" charset="0"/>
              </a:rPr>
              <a:t>L</a:t>
            </a:r>
            <a:r>
              <a:rPr lang="en-US" sz="1800" b="1" kern="0" dirty="0" err="1">
                <a:latin typeface="Arial" charset="0"/>
                <a:cs typeface="Arial" charset="0"/>
              </a:rPr>
              <a:t>ong</a:t>
            </a:r>
            <a:r>
              <a:rPr lang="en-US" sz="1800" b="1" kern="0" dirty="0">
                <a:latin typeface="Arial" charset="0"/>
                <a:cs typeface="Arial" charset="0"/>
              </a:rPr>
              <a:t> bunch length, </a:t>
            </a:r>
          </a:p>
          <a:p>
            <a:pPr marL="225425" lvl="1" indent="-22542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b="1" kern="0" dirty="0">
                <a:latin typeface="Arial" charset="0"/>
                <a:cs typeface="Arial" charset="0"/>
              </a:rPr>
              <a:t>L</a:t>
            </a:r>
            <a:r>
              <a:rPr lang="en-US" sz="1800" b="1" kern="0" dirty="0" err="1">
                <a:latin typeface="Arial" charset="0"/>
                <a:cs typeface="Arial" charset="0"/>
              </a:rPr>
              <a:t>arge</a:t>
            </a:r>
            <a:r>
              <a:rPr lang="en-US" sz="1800" b="1" kern="0" dirty="0">
                <a:latin typeface="Arial" charset="0"/>
                <a:cs typeface="Arial" charset="0"/>
              </a:rPr>
              <a:t> </a:t>
            </a:r>
            <a:r>
              <a:rPr lang="en-US" sz="1800" b="1" kern="0" dirty="0">
                <a:latin typeface="+mn-lt"/>
              </a:rPr>
              <a:t>β*</a:t>
            </a:r>
            <a:endParaRPr lang="en-US" sz="1800" b="1" kern="0" dirty="0">
              <a:latin typeface="Arial" charset="0"/>
              <a:cs typeface="Arial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486400" y="5791200"/>
            <a:ext cx="1470025" cy="609600"/>
          </a:xfrm>
          <a:prstGeom prst="rect">
            <a:avLst/>
          </a:prstGeom>
        </p:spPr>
        <p:txBody>
          <a:bodyPr/>
          <a:lstStyle/>
          <a:p>
            <a:pPr marL="225425" lvl="1" indent="-225425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kern="0" dirty="0">
                <a:solidFill>
                  <a:srgbClr val="0000FF"/>
                </a:solidFill>
                <a:latin typeface="Arial" charset="0"/>
                <a:cs typeface="Arial" charset="0"/>
              </a:rPr>
              <a:t>VS.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5486400" y="533400"/>
            <a:ext cx="2209800" cy="479425"/>
          </a:xfrm>
          <a:prstGeom prst="wedgeRectCallout">
            <a:avLst>
              <a:gd name="adj1" fmla="val -16682"/>
              <a:gd name="adj2" fmla="val 406180"/>
            </a:avLst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1400" b="1" dirty="0">
                <a:latin typeface="Arial" pitchFamily="34" charset="0"/>
                <a:cs typeface="Arial" pitchFamily="34" charset="0"/>
              </a:rPr>
              <a:t>ELIC protons/bunch adjusted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appropriately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4625" y="3886201"/>
            <a:ext cx="6378575" cy="110799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 a </a:t>
            </a:r>
            <a:r>
              <a:rPr lang="en-US" sz="22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smaller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charge density, 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ELIC ion beam formation/cooling &amp; dynamics </a:t>
            </a:r>
            <a:r>
              <a:rPr lang="en-US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should not be 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significantly different, if not better. </a:t>
            </a:r>
            <a:endParaRPr lang="en-US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3429000" y="1676400"/>
            <a:ext cx="1219200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4724400" y="1676400"/>
            <a:ext cx="1219200" cy="3048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9" grpId="0" animBg="1"/>
      <p:bldP spid="10" grpId="0" animBg="1"/>
      <p:bldP spid="11" grpId="0" animBg="1"/>
      <p:bldP spid="12" grpId="0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67800" cy="685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66FF"/>
                </a:solidFill>
                <a:latin typeface="Arial" charset="0"/>
              </a:rPr>
              <a:t>Achieving High Luminosity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8392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Arial" charset="0"/>
              </a:rPr>
              <a:t>ELIC design luminosity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rgbClr val="CC0000"/>
                </a:solidFill>
                <a:latin typeface="Arial" charset="0"/>
              </a:rPr>
              <a:t>		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L~ 10</a:t>
            </a:r>
            <a:r>
              <a:rPr lang="en-US" sz="2800" b="1" baseline="30000" dirty="0" smtClean="0">
                <a:solidFill>
                  <a:srgbClr val="CC0000"/>
                </a:solidFill>
                <a:latin typeface="Arial" charset="0"/>
              </a:rPr>
              <a:t>35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 cm</a:t>
            </a:r>
            <a:r>
              <a:rPr lang="en-US" sz="2800" b="1" baseline="30000" dirty="0" smtClean="0">
                <a:solidFill>
                  <a:srgbClr val="CC0000"/>
                </a:solidFill>
                <a:latin typeface="Arial" charset="0"/>
              </a:rPr>
              <a:t>-2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 s</a:t>
            </a:r>
            <a:r>
              <a:rPr lang="en-US" sz="2800" b="1" baseline="30000" dirty="0" smtClean="0">
                <a:solidFill>
                  <a:srgbClr val="CC0000"/>
                </a:solidFill>
                <a:latin typeface="Arial" charset="0"/>
              </a:rPr>
              <a:t>-1 </a:t>
            </a:r>
            <a:r>
              <a:rPr lang="en-US" sz="2800" b="1" baseline="30000" dirty="0" smtClean="0">
                <a:latin typeface="Arial" charset="0"/>
              </a:rPr>
              <a:t>         </a:t>
            </a:r>
            <a:r>
              <a:rPr lang="en-US" sz="2000" dirty="0" smtClean="0">
                <a:latin typeface="Arial" charset="0"/>
              </a:rPr>
              <a:t>for high energy (250 </a:t>
            </a:r>
            <a:r>
              <a:rPr lang="en-US" sz="2000" dirty="0" err="1" smtClean="0">
                <a:latin typeface="Arial" charset="0"/>
              </a:rPr>
              <a:t>GeV</a:t>
            </a:r>
            <a:r>
              <a:rPr lang="en-US" sz="2000" dirty="0" smtClean="0">
                <a:latin typeface="Arial" charset="0"/>
              </a:rPr>
              <a:t> x 10 </a:t>
            </a:r>
            <a:r>
              <a:rPr lang="en-US" sz="2000" dirty="0" err="1" smtClean="0">
                <a:latin typeface="Arial" charset="0"/>
              </a:rPr>
              <a:t>GeV</a:t>
            </a:r>
            <a:r>
              <a:rPr lang="en-US" sz="2000" dirty="0" smtClean="0">
                <a:latin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rgbClr val="CC0000"/>
                </a:solidFill>
                <a:latin typeface="Arial" charset="0"/>
              </a:rPr>
              <a:t>		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L~ 4x10</a:t>
            </a:r>
            <a:r>
              <a:rPr lang="en-US" sz="2800" b="1" baseline="30000" dirty="0" smtClean="0">
                <a:solidFill>
                  <a:srgbClr val="CC0000"/>
                </a:solidFill>
                <a:latin typeface="Arial" charset="0"/>
              </a:rPr>
              <a:t>34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 cm</a:t>
            </a:r>
            <a:r>
              <a:rPr lang="en-US" sz="2800" b="1" baseline="30000" dirty="0" smtClean="0">
                <a:solidFill>
                  <a:srgbClr val="CC0000"/>
                </a:solidFill>
                <a:latin typeface="Arial" charset="0"/>
              </a:rPr>
              <a:t>-2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 s</a:t>
            </a:r>
            <a:r>
              <a:rPr lang="en-US" sz="2800" b="1" baseline="30000" dirty="0" smtClean="0">
                <a:solidFill>
                  <a:srgbClr val="CC0000"/>
                </a:solidFill>
                <a:latin typeface="Arial" charset="0"/>
              </a:rPr>
              <a:t>-1 </a:t>
            </a:r>
            <a:r>
              <a:rPr lang="en-US" sz="2800" b="1" baseline="30000" dirty="0" smtClean="0">
                <a:latin typeface="Arial" charset="0"/>
              </a:rPr>
              <a:t>   </a:t>
            </a:r>
            <a:r>
              <a:rPr lang="en-US" sz="2000" dirty="0" smtClean="0">
                <a:latin typeface="Arial" charset="0"/>
              </a:rPr>
              <a:t>for medium energy (60 </a:t>
            </a:r>
            <a:r>
              <a:rPr lang="en-US" sz="2000" dirty="0" err="1" smtClean="0">
                <a:latin typeface="Arial" charset="0"/>
              </a:rPr>
              <a:t>GeV</a:t>
            </a:r>
            <a:r>
              <a:rPr lang="en-US" sz="2000" dirty="0" smtClean="0">
                <a:latin typeface="Arial" charset="0"/>
              </a:rPr>
              <a:t> x 3 </a:t>
            </a:r>
            <a:r>
              <a:rPr lang="en-US" sz="2000" dirty="0" err="1" smtClean="0">
                <a:latin typeface="Arial" charset="0"/>
              </a:rPr>
              <a:t>GeV</a:t>
            </a:r>
            <a:r>
              <a:rPr lang="en-US" sz="2000" dirty="0" smtClean="0">
                <a:latin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latin typeface="Arial" charset="0"/>
              </a:rPr>
              <a:t>ELIC luminosity Concepts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latin typeface="Arial" charset="0"/>
              </a:rPr>
              <a:t>High bunch collision frequency   (0.5 GHz, can be up to 1.5 GHz)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latin typeface="Arial" charset="0"/>
              </a:rPr>
              <a:t>Short ion bunches   (</a:t>
            </a:r>
            <a:r>
              <a:rPr lang="el-GR" sz="2000" dirty="0" smtClean="0">
                <a:latin typeface="Arial" charset="0"/>
                <a:cs typeface="Arial" charset="0"/>
              </a:rPr>
              <a:t>σ</a:t>
            </a:r>
            <a:r>
              <a:rPr lang="en-US" sz="2000" baseline="-25000" dirty="0" smtClean="0">
                <a:latin typeface="Arial" charset="0"/>
                <a:cs typeface="Arial" charset="0"/>
              </a:rPr>
              <a:t>z</a:t>
            </a:r>
            <a:r>
              <a:rPr lang="en-US" sz="2000" dirty="0" smtClean="0">
                <a:latin typeface="Arial" charset="0"/>
                <a:cs typeface="Arial" charset="0"/>
              </a:rPr>
              <a:t> ~ 5 mm) </a:t>
            </a:r>
            <a:r>
              <a:rPr lang="en-US" sz="2000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(also much smaller bunch charge)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Relative long bunch (comparing to beta-star) for very low ion energy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Strong final focusing   (</a:t>
            </a:r>
            <a:r>
              <a:rPr lang="el-GR" sz="2000" dirty="0" smtClean="0">
                <a:latin typeface="Arial" charset="0"/>
                <a:cs typeface="Arial" charset="0"/>
              </a:rPr>
              <a:t>β</a:t>
            </a:r>
            <a:r>
              <a:rPr lang="en-US" sz="2000" dirty="0" smtClean="0">
                <a:latin typeface="Arial" charset="0"/>
                <a:cs typeface="Arial" charset="0"/>
              </a:rPr>
              <a:t>*</a:t>
            </a:r>
            <a:r>
              <a:rPr lang="en-US" sz="2000" baseline="-25000" dirty="0" smtClean="0">
                <a:latin typeface="Arial" charset="0"/>
                <a:cs typeface="Arial" charset="0"/>
              </a:rPr>
              <a:t>y</a:t>
            </a:r>
            <a:r>
              <a:rPr lang="en-US" sz="2000" dirty="0" smtClean="0">
                <a:latin typeface="Arial" charset="0"/>
                <a:cs typeface="Arial" charset="0"/>
              </a:rPr>
              <a:t> ~ 5 mm)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Large beam-beam parameters   (~0.01/0.1,  0.025/.1 largest achieved)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endParaRPr lang="en-US" sz="800" dirty="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Need electron cooling of ion beams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Need crab crossing colliding beams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endParaRPr lang="en-US" sz="800" dirty="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Large synchrotron tunes to suppress </a:t>
            </a:r>
            <a:r>
              <a:rPr lang="en-GB" sz="2000" dirty="0" smtClean="0">
                <a:latin typeface="Arial" charset="0"/>
              </a:rPr>
              <a:t>synchrotron-</a:t>
            </a:r>
            <a:r>
              <a:rPr lang="en-GB" sz="2000" dirty="0" err="1" smtClean="0">
                <a:latin typeface="Arial" charset="0"/>
              </a:rPr>
              <a:t>betatron</a:t>
            </a:r>
            <a:r>
              <a:rPr lang="en-GB" sz="2000" dirty="0" smtClean="0">
                <a:latin typeface="Arial" charset="0"/>
              </a:rPr>
              <a:t> resonances</a:t>
            </a:r>
            <a:r>
              <a:rPr lang="en-US" sz="2000" dirty="0" smtClean="0">
                <a:latin typeface="Arial" charset="0"/>
              </a:rPr>
              <a:t> 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sz="2000" dirty="0" smtClean="0">
                <a:latin typeface="Arial" charset="0"/>
              </a:rPr>
              <a:t>Equal (fractional) </a:t>
            </a:r>
            <a:r>
              <a:rPr lang="en-GB" sz="2000" dirty="0" err="1" smtClean="0">
                <a:latin typeface="Arial" charset="0"/>
              </a:rPr>
              <a:t>betatron</a:t>
            </a:r>
            <a:r>
              <a:rPr lang="en-GB" sz="2000" dirty="0" smtClean="0">
                <a:latin typeface="Arial" charset="0"/>
              </a:rPr>
              <a:t> phase advance between </a:t>
            </a:r>
            <a:r>
              <a:rPr lang="en-GB" sz="2000" dirty="0" err="1" smtClean="0">
                <a:latin typeface="Arial" charset="0"/>
              </a:rPr>
              <a:t>IPs</a:t>
            </a:r>
            <a:r>
              <a:rPr lang="en-US" dirty="0" smtClean="0"/>
              <a:t> 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17538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Special Considerations for ELIC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/>
          <a:lstStyle/>
          <a:p>
            <a:pPr marL="233363" indent="-233363" eaLnBrk="1" hangingPunct="1"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lectron and ion beams are still quite different</a:t>
            </a:r>
          </a:p>
          <a:p>
            <a:pPr marL="690563" lvl="2" indent="-344488" eaLnBrk="1" hangingPunct="1">
              <a:buFont typeface="Wingdings" pitchFamily="2" charset="2"/>
              <a:buChar char="Ø"/>
              <a:defRPr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Electron/positron beams have (radiation) damping, ion beams don’t      (</a:t>
            </a:r>
            <a:r>
              <a:rPr lang="en-US" b="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achieving &amp; preserving the beam quality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marL="568325" lvl="2" indent="-222250" eaLnBrk="1" hangingPunct="1">
              <a:buNone/>
              <a:defRPr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690563" lvl="2" indent="-344488" eaLnBrk="1" hangingPunct="1">
              <a:buFont typeface="Wingdings" pitchFamily="2" charset="2"/>
              <a:buChar char="Ø"/>
              <a:defRPr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690563" lvl="2" indent="-344488" eaLnBrk="1" hangingPunct="1">
              <a:buFont typeface="Wingdings" pitchFamily="2" charset="2"/>
              <a:buChar char="Ø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Electron/positron beams have 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full energy injection, ion beams don’t	  (</a:t>
            </a:r>
            <a:r>
              <a:rPr lang="en-US" b="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forming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a stored</a:t>
            </a:r>
            <a:r>
              <a:rPr lang="en-US" b="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beam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690563" lvl="2" indent="-344488" eaLnBrk="1" hangingPunct="1">
              <a:buNone/>
              <a:defRPr/>
            </a:pP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marL="690563" lvl="2" indent="-344488" eaLnBrk="1" hangingPunct="1">
              <a:buNone/>
              <a:defRPr/>
            </a:pP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857250" lvl="2" eaLnBrk="1" hangingPunct="1">
              <a:buNone/>
              <a:defRPr/>
            </a:pPr>
            <a:endParaRPr lang="en-US" sz="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7150" indent="-228600" eaLnBrk="1" hangingPunct="1"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B-factories and EIC are also different</a:t>
            </a:r>
          </a:p>
          <a:p>
            <a:pPr marL="568325" lvl="2" indent="-222250" eaLnBrk="1" hangingPunct="1"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istance between the final focusing magnets and a collision point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EIC is much larger than the B-factory, so chromaticity is huge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2057401"/>
            <a:ext cx="3657600" cy="584775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Electron Cooling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3505200"/>
            <a:ext cx="5410200" cy="584775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SRF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Linac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, Staged Cooling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6096000"/>
            <a:ext cx="5181600" cy="584775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Chromatic Compensation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4600" y="4648200"/>
            <a:ext cx="632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68325" indent="-568325" eaLnBrk="1" hangingPunct="1"/>
            <a:r>
              <a:rPr lang="en-US" sz="4000" b="1" dirty="0" smtClean="0">
                <a:solidFill>
                  <a:srgbClr val="0033CC"/>
                </a:solidFill>
                <a:latin typeface="Arial" charset="0"/>
              </a:rPr>
              <a:t>3. Forming and Cooling of ELIC Ion Beams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7"/>
          <p:cNvGraphicFramePr>
            <a:graphicFrameLocks/>
          </p:cNvGraphicFramePr>
          <p:nvPr/>
        </p:nvGraphicFramePr>
        <p:xfrm>
          <a:off x="228600" y="2971800"/>
          <a:ext cx="8763000" cy="3090672"/>
        </p:xfrm>
        <a:graphic>
          <a:graphicData uri="http://schemas.openxmlformats.org/drawingml/2006/table">
            <a:tbl>
              <a:tblPr/>
              <a:tblGrid>
                <a:gridCol w="1981200"/>
                <a:gridCol w="838200"/>
                <a:gridCol w="990600"/>
                <a:gridCol w="1143000"/>
                <a:gridCol w="1219200"/>
                <a:gridCol w="2590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Length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Max. Energy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GeV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/c)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Cooling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Scheme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Electron Energy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MeV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2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Source/SRF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linac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Full stripping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Pre-booster (Accumulator Ring)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DC electron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Stacking/accumulating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boosting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 energy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ring (booster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~640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(ERL)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 &amp; 6.5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Fill ring/Energy boosting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RF bunching (for collision)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0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Medium energy ring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~640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Electron (ERL)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 &amp;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boosting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RF bunching (for collision)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7" name="Group 66"/>
          <p:cNvGrpSpPr/>
          <p:nvPr/>
        </p:nvGrpSpPr>
        <p:grpSpPr>
          <a:xfrm>
            <a:off x="228600" y="838200"/>
            <a:ext cx="8686800" cy="1894820"/>
            <a:chOff x="228600" y="1305580"/>
            <a:chExt cx="8686800" cy="1894820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533400" y="1991380"/>
              <a:ext cx="7315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Rectangle 5"/>
            <p:cNvSpPr/>
            <p:nvPr/>
          </p:nvSpPr>
          <p:spPr bwMode="auto">
            <a:xfrm>
              <a:off x="533400" y="1915180"/>
              <a:ext cx="152400" cy="1524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066800" y="1915180"/>
              <a:ext cx="685800" cy="1524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2286000" y="1686580"/>
              <a:ext cx="609600" cy="609600"/>
              <a:chOff x="1676400" y="1295399"/>
              <a:chExt cx="609600" cy="609600"/>
            </a:xfrm>
          </p:grpSpPr>
          <p:cxnSp>
            <p:nvCxnSpPr>
              <p:cNvPr id="18" name="Straight Connector 17"/>
              <p:cNvCxnSpPr/>
              <p:nvPr/>
            </p:nvCxnSpPr>
            <p:spPr bwMode="auto">
              <a:xfrm rot="5400000">
                <a:off x="1828800" y="1600199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4" name="Group 23"/>
              <p:cNvGrpSpPr/>
              <p:nvPr/>
            </p:nvGrpSpPr>
            <p:grpSpPr>
              <a:xfrm>
                <a:off x="1981200" y="1295399"/>
                <a:ext cx="304800" cy="304800"/>
                <a:chOff x="2971800" y="1295400"/>
                <a:chExt cx="304800" cy="304800"/>
              </a:xfrm>
            </p:grpSpPr>
            <p:sp>
              <p:nvSpPr>
                <p:cNvPr id="21" name="Arc 20"/>
                <p:cNvSpPr/>
                <p:nvPr/>
              </p:nvSpPr>
              <p:spPr bwMode="auto">
                <a:xfrm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22" name="Arc 21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23" name="Arc 22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26" name="Arc 25"/>
                <p:cNvSpPr/>
                <p:nvPr/>
              </p:nvSpPr>
              <p:spPr bwMode="auto">
                <a:xfrm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27" name="Arc 26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28" name="Arc 27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cxnSp>
            <p:nvCxnSpPr>
              <p:cNvPr id="30" name="Straight Connector 29"/>
              <p:cNvCxnSpPr/>
              <p:nvPr/>
            </p:nvCxnSpPr>
            <p:spPr bwMode="auto">
              <a:xfrm rot="10800000">
                <a:off x="1828800" y="1600200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2" name="Group 31"/>
            <p:cNvGrpSpPr/>
            <p:nvPr/>
          </p:nvGrpSpPr>
          <p:grpSpPr>
            <a:xfrm>
              <a:off x="3581400" y="1305580"/>
              <a:ext cx="1371600" cy="1371600"/>
              <a:chOff x="1676400" y="1295399"/>
              <a:chExt cx="609600" cy="609600"/>
            </a:xfrm>
          </p:grpSpPr>
          <p:cxnSp>
            <p:nvCxnSpPr>
              <p:cNvPr id="33" name="Straight Connector 32"/>
              <p:cNvCxnSpPr/>
              <p:nvPr/>
            </p:nvCxnSpPr>
            <p:spPr bwMode="auto">
              <a:xfrm rot="5400000">
                <a:off x="1828800" y="1600199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34" name="Group 23"/>
              <p:cNvGrpSpPr/>
              <p:nvPr/>
            </p:nvGrpSpPr>
            <p:grpSpPr>
              <a:xfrm>
                <a:off x="1981200" y="1295399"/>
                <a:ext cx="304800" cy="304800"/>
                <a:chOff x="2971800" y="1295400"/>
                <a:chExt cx="304800" cy="304800"/>
              </a:xfrm>
            </p:grpSpPr>
            <p:sp>
              <p:nvSpPr>
                <p:cNvPr id="40" name="Arc 39"/>
                <p:cNvSpPr/>
                <p:nvPr/>
              </p:nvSpPr>
              <p:spPr bwMode="auto">
                <a:xfrm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41" name="Arc 40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42" name="Arc 41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grpSp>
            <p:nvGrpSpPr>
              <p:cNvPr id="35" name="Group 24"/>
              <p:cNvGrpSpPr/>
              <p:nvPr/>
            </p:nvGrpSpPr>
            <p:grpSpPr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37" name="Arc 36"/>
                <p:cNvSpPr/>
                <p:nvPr/>
              </p:nvSpPr>
              <p:spPr bwMode="auto">
                <a:xfrm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38" name="Arc 37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39" name="Arc 38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cxnSp>
            <p:nvCxnSpPr>
              <p:cNvPr id="36" name="Straight Connector 35"/>
              <p:cNvCxnSpPr/>
              <p:nvPr/>
            </p:nvCxnSpPr>
            <p:spPr bwMode="auto">
              <a:xfrm rot="10800000">
                <a:off x="1828800" y="1600200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3" name="Group 42"/>
            <p:cNvGrpSpPr/>
            <p:nvPr/>
          </p:nvGrpSpPr>
          <p:grpSpPr>
            <a:xfrm>
              <a:off x="5562600" y="1305580"/>
              <a:ext cx="1371600" cy="1371600"/>
              <a:chOff x="1676400" y="1295399"/>
              <a:chExt cx="609600" cy="609600"/>
            </a:xfrm>
          </p:grpSpPr>
          <p:cxnSp>
            <p:nvCxnSpPr>
              <p:cNvPr id="44" name="Straight Connector 43"/>
              <p:cNvCxnSpPr/>
              <p:nvPr/>
            </p:nvCxnSpPr>
            <p:spPr bwMode="auto">
              <a:xfrm rot="5400000">
                <a:off x="1828800" y="1600199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45" name="Group 23"/>
              <p:cNvGrpSpPr/>
              <p:nvPr/>
            </p:nvGrpSpPr>
            <p:grpSpPr>
              <a:xfrm>
                <a:off x="1981200" y="1295399"/>
                <a:ext cx="304800" cy="304800"/>
                <a:chOff x="2971800" y="1295400"/>
                <a:chExt cx="304800" cy="304800"/>
              </a:xfrm>
            </p:grpSpPr>
            <p:sp>
              <p:nvSpPr>
                <p:cNvPr id="51" name="Arc 50"/>
                <p:cNvSpPr/>
                <p:nvPr/>
              </p:nvSpPr>
              <p:spPr bwMode="auto">
                <a:xfrm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52" name="Arc 51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53" name="Arc 52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grpSp>
            <p:nvGrpSpPr>
              <p:cNvPr id="46" name="Group 24"/>
              <p:cNvGrpSpPr/>
              <p:nvPr/>
            </p:nvGrpSpPr>
            <p:grpSpPr>
              <a:xfrm rot="10800000">
                <a:off x="1676400" y="1600199"/>
                <a:ext cx="304800" cy="304800"/>
                <a:chOff x="2971800" y="1295400"/>
                <a:chExt cx="304800" cy="304800"/>
              </a:xfrm>
            </p:grpSpPr>
            <p:sp>
              <p:nvSpPr>
                <p:cNvPr id="48" name="Arc 47"/>
                <p:cNvSpPr/>
                <p:nvPr/>
              </p:nvSpPr>
              <p:spPr bwMode="auto">
                <a:xfrm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49" name="Arc 48"/>
                <p:cNvSpPr/>
                <p:nvPr/>
              </p:nvSpPr>
              <p:spPr bwMode="auto">
                <a:xfrm rot="162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  <p:sp>
              <p:nvSpPr>
                <p:cNvPr id="50" name="Arc 49"/>
                <p:cNvSpPr/>
                <p:nvPr/>
              </p:nvSpPr>
              <p:spPr bwMode="auto">
                <a:xfrm rot="5400000">
                  <a:off x="2971800" y="1295400"/>
                  <a:ext cx="304800" cy="3048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18" charset="0"/>
                  </a:endParaRPr>
                </a:p>
              </p:txBody>
            </p:sp>
          </p:grpSp>
          <p:cxnSp>
            <p:nvCxnSpPr>
              <p:cNvPr id="47" name="Straight Connector 46"/>
              <p:cNvCxnSpPr/>
              <p:nvPr/>
            </p:nvCxnSpPr>
            <p:spPr bwMode="auto">
              <a:xfrm rot="10800000">
                <a:off x="1828800" y="1600200"/>
                <a:ext cx="30480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4" name="Right Arrow 53"/>
            <p:cNvSpPr/>
            <p:nvPr/>
          </p:nvSpPr>
          <p:spPr bwMode="auto">
            <a:xfrm>
              <a:off x="7696200" y="1828800"/>
              <a:ext cx="609600" cy="304800"/>
            </a:xfrm>
            <a:prstGeom prst="rightArrow">
              <a:avLst/>
            </a:prstGeom>
            <a:solidFill>
              <a:srgbClr val="00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28600" y="2054423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source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38200" y="1597223"/>
              <a:ext cx="1143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SRF </a:t>
              </a:r>
              <a:r>
                <a:rPr lang="en-US" sz="1400" b="1" dirty="0" err="1" smtClean="0">
                  <a:latin typeface="Arial" pitchFamily="34" charset="0"/>
                  <a:cs typeface="Arial" pitchFamily="34" charset="0"/>
                </a:rPr>
                <a:t>Linac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05000" y="2296180"/>
              <a:ext cx="12954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pre-booster-Accumulator ring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276600" y="2677180"/>
              <a:ext cx="1981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Booster-low energy collider ring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410200" y="2677180"/>
              <a:ext cx="1676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Medium energy ion collider ring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667000" y="1915180"/>
              <a:ext cx="76200" cy="1524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943600" y="1915180"/>
              <a:ext cx="76200" cy="1524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086600" y="2219980"/>
              <a:ext cx="182880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To high energy ion collider ring</a:t>
              </a:r>
            </a:p>
            <a:p>
              <a:pPr algn="ctr"/>
              <a:r>
                <a:rPr lang="en-US" sz="10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(for Full Energy </a:t>
              </a:r>
              <a:r>
                <a:rPr lang="en-US" sz="1000" b="1" dirty="0" err="1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EIC@JLab</a:t>
              </a:r>
              <a:r>
                <a:rPr lang="en-US" sz="10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486400" y="1600200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cooling</a:t>
              </a:r>
              <a:endPara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4114800" y="1905000"/>
              <a:ext cx="76200" cy="1524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</p:grpSp>
      <p:sp>
        <p:nvSpPr>
          <p:cNvPr id="63" name="Rectangle 2"/>
          <p:cNvSpPr txBox="1">
            <a:spLocks noChangeArrowheads="1"/>
          </p:cNvSpPr>
          <p:nvPr/>
        </p:nvSpPr>
        <p:spPr bwMode="auto">
          <a:xfrm>
            <a:off x="0" y="0"/>
            <a:ext cx="906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Forming</a:t>
            </a:r>
            <a:r>
              <a:rPr lang="en-US" sz="4000" b="1" kern="0" dirty="0" smtClean="0">
                <a:solidFill>
                  <a:srgbClr val="0033CC"/>
                </a:solidFill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000" b="1" i="0" u="none" strike="noStrike" kern="0" cap="none" spc="0" normalizeH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Ion Beams With Cooling</a:t>
            </a:r>
            <a:endParaRPr kumimoji="0" lang="en-US" sz="40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352800" y="6248400"/>
            <a:ext cx="4343400" cy="400110"/>
            <a:chOff x="3352800" y="6248400"/>
            <a:chExt cx="4343400" cy="400110"/>
          </a:xfrm>
        </p:grpSpPr>
        <p:sp>
          <p:nvSpPr>
            <p:cNvPr id="65" name="Rectangular Callout 64"/>
            <p:cNvSpPr/>
            <p:nvPr/>
          </p:nvSpPr>
          <p:spPr bwMode="auto">
            <a:xfrm>
              <a:off x="3352800" y="6248400"/>
              <a:ext cx="4343400" cy="381000"/>
            </a:xfrm>
            <a:prstGeom prst="wedgeRectCallout">
              <a:avLst>
                <a:gd name="adj1" fmla="val 10530"/>
                <a:gd name="adj2" fmla="val -141692"/>
              </a:avLst>
            </a:prstGeom>
            <a:solidFill>
              <a:srgbClr val="FFFF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352800" y="6248400"/>
              <a:ext cx="434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Mature or state-of-art, except this </a:t>
              </a:r>
              <a:endPara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Stacking/cooling Ion Beam in Pre-booster/Accumulator Ring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143000"/>
            <a:ext cx="8534400" cy="3124200"/>
          </a:xfrm>
        </p:spPr>
        <p:txBody>
          <a:bodyPr/>
          <a:lstStyle/>
          <a:p>
            <a:pPr marL="228600" indent="-228600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 </a:t>
            </a:r>
            <a:r>
              <a:rPr lang="en-US" sz="1800" dirty="0" smtClean="0">
                <a:latin typeface="Arial" charset="0"/>
              </a:rPr>
              <a:t>Accumulation of 1 A coasted beam in pre-booster </a:t>
            </a:r>
          </a:p>
          <a:p>
            <a:pPr marL="971550"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Polarized p, d:   stripping injection from negative ion source after </a:t>
            </a:r>
            <a:r>
              <a:rPr lang="en-US" sz="1800" dirty="0" err="1" smtClean="0">
                <a:latin typeface="Arial" charset="0"/>
              </a:rPr>
              <a:t>linac</a:t>
            </a:r>
            <a:endParaRPr lang="en-US" sz="1800" dirty="0" smtClean="0">
              <a:latin typeface="Arial" charset="0"/>
            </a:endParaRPr>
          </a:p>
          <a:p>
            <a:pPr marL="971550"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Other ions:        must use DC electron cooling</a:t>
            </a:r>
          </a:p>
          <a:p>
            <a:pPr marL="971550" lvl="2">
              <a:lnSpc>
                <a:spcPct val="80000"/>
              </a:lnSpc>
            </a:pPr>
            <a:endParaRPr lang="en-US" sz="800" dirty="0" smtClean="0">
              <a:latin typeface="Arial" charset="0"/>
            </a:endParaRPr>
          </a:p>
          <a:p>
            <a:pPr marL="571500" lvl="1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Multi-turn (~10) pulse injection from </a:t>
            </a:r>
            <a:r>
              <a:rPr lang="en-US" sz="1800" dirty="0" err="1" smtClean="0">
                <a:latin typeface="Arial" charset="0"/>
              </a:rPr>
              <a:t>linac</a:t>
            </a:r>
            <a:endParaRPr lang="en-US" sz="1800" dirty="0" smtClean="0">
              <a:latin typeface="Arial" charset="0"/>
            </a:endParaRPr>
          </a:p>
          <a:p>
            <a:pPr marL="571500" lvl="1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Damping/cooling of injected pulse</a:t>
            </a:r>
          </a:p>
          <a:p>
            <a:pPr marL="571500" lvl="1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Accumulating beam at space charge limited </a:t>
            </a:r>
            <a:r>
              <a:rPr lang="en-US" sz="1800" dirty="0" err="1" smtClean="0">
                <a:latin typeface="Arial" charset="0"/>
              </a:rPr>
              <a:t>emittance</a:t>
            </a:r>
            <a:endParaRPr lang="en-US" sz="1800" dirty="0" smtClean="0">
              <a:latin typeface="Arial" charset="0"/>
            </a:endParaRPr>
          </a:p>
          <a:p>
            <a:pPr marL="571500" lvl="1">
              <a:lnSpc>
                <a:spcPct val="80000"/>
              </a:lnSpc>
              <a:buNone/>
            </a:pPr>
            <a:endParaRPr lang="en-US" sz="800" i="1" dirty="0" smtClean="0">
              <a:latin typeface="Arial" charset="0"/>
            </a:endParaRPr>
          </a:p>
          <a:p>
            <a:pPr marL="228600" indent="-228600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 Accelerating to 3 </a:t>
            </a:r>
            <a:r>
              <a:rPr lang="en-US" sz="1800" dirty="0" err="1" smtClean="0">
                <a:latin typeface="Arial" charset="0"/>
              </a:rPr>
              <a:t>GeV</a:t>
            </a:r>
            <a:r>
              <a:rPr lang="en-US" sz="1800" dirty="0" smtClean="0">
                <a:latin typeface="Arial" charset="0"/>
              </a:rPr>
              <a:t>/c</a:t>
            </a:r>
            <a:r>
              <a:rPr lang="en-US" sz="1800" b="1" dirty="0" smtClean="0"/>
              <a:t> </a:t>
            </a:r>
            <a:endParaRPr lang="en-US" sz="1800" i="1" dirty="0" smtClean="0">
              <a:latin typeface="Arial" charset="0"/>
            </a:endParaRPr>
          </a:p>
          <a:p>
            <a:pPr marL="228600" indent="-228600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 Fill large booster/low energy collider ring, then accelerate</a:t>
            </a:r>
          </a:p>
          <a:p>
            <a:pPr marL="228600" indent="-228600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 Switch to collider ring for energy booster,</a:t>
            </a:r>
          </a:p>
          <a:p>
            <a:pPr marL="228600" indent="-228600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 RF bunching and initial/continuous cooing </a:t>
            </a:r>
            <a:endParaRPr lang="en-US" sz="1800" b="1" i="1" dirty="0" smtClean="0">
              <a:latin typeface="Arial" charset="0"/>
            </a:endParaRPr>
          </a:p>
        </p:txBody>
      </p:sp>
      <p:graphicFrame>
        <p:nvGraphicFramePr>
          <p:cNvPr id="106500" name="Group 4"/>
          <p:cNvGraphicFramePr>
            <a:graphicFrameLocks noGrp="1"/>
          </p:cNvGraphicFramePr>
          <p:nvPr>
            <p:ph sz="quarter" idx="2"/>
          </p:nvPr>
        </p:nvGraphicFramePr>
        <p:xfrm>
          <a:off x="4267200" y="4419600"/>
          <a:ext cx="4495800" cy="2268552"/>
        </p:xfrm>
        <a:graphic>
          <a:graphicData uri="http://schemas.openxmlformats.org/drawingml/2006/table">
            <a:tbl>
              <a:tblPr/>
              <a:tblGrid>
                <a:gridCol w="2514600"/>
                <a:gridCol w="838200"/>
                <a:gridCol w="1143000"/>
              </a:tblGrid>
              <a:tr h="15784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Circumference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~80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84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Arc radius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~3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Crossing straight length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x 15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84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Energy/u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GeV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0.2 -0.4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84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Electron current 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84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Electron energy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MeV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0.1 - 0.2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Cooling time for protons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ms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84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Stacked ion current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0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Norm. emit. After stacking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µm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419600"/>
            <a:ext cx="3276600" cy="1384995"/>
          </a:xfrm>
          <a:prstGeom prst="rect">
            <a:avLst/>
          </a:prstGeom>
          <a:solidFill>
            <a:srgbClr val="FFFF66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 advanced concept</a:t>
            </a:r>
            <a:endParaRPr lang="en-U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Overcoming space charge by accumulating low temperature, large area beam in ring with </a:t>
            </a:r>
            <a:r>
              <a:rPr lang="en-US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circular </a:t>
            </a:r>
            <a:r>
              <a:rPr lang="en-US" sz="16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betatron</a:t>
            </a:r>
            <a:r>
              <a:rPr lang="en-US" sz="1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modes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40386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Pre-booster/Accumulator-ring </a:t>
            </a:r>
            <a:endParaRPr lang="en-US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10668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Initial, Final &amp; Continuous Cooling of Ion Beam in ELIC Collider Ring</a:t>
            </a:r>
            <a:endParaRPr lang="en-US" sz="4000" dirty="0">
              <a:solidFill>
                <a:srgbClr val="0033CC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2"/>
          </p:nvPr>
        </p:nvGraphicFramePr>
        <p:xfrm>
          <a:off x="457200" y="1501472"/>
          <a:ext cx="8382000" cy="45183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68433"/>
                <a:gridCol w="1085353"/>
                <a:gridCol w="1380214"/>
                <a:gridCol w="1676400"/>
                <a:gridCol w="1371600"/>
              </a:tblGrid>
              <a:tr h="524392">
                <a:tc>
                  <a:txBody>
                    <a:bodyPr/>
                    <a:lstStyle/>
                    <a:p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GeV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MeV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Initial Cooling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after boost &amp; bunching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Colliding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Mode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846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Momentum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GeV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MeV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12 / 6.55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60 / 32.67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60 / 32.67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Beam current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0.6 /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0.6 /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0.6/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846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Particles/Bunch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600" baseline="300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1600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0.74 / 3.75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0.74 / 3.75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0.74 / 3.75</a:t>
                      </a:r>
                    </a:p>
                  </a:txBody>
                  <a:tcPr/>
                </a:tc>
              </a:tr>
              <a:tr h="30846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Bunch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length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mm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200 / 200 (coasted)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10 / 30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5 / 15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674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Momentum spread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600" baseline="30000" dirty="0" smtClean="0">
                          <a:latin typeface="Arial" pitchFamily="34" charset="0"/>
                          <a:cs typeface="Arial" pitchFamily="34" charset="0"/>
                        </a:rPr>
                        <a:t>-4</a:t>
                      </a:r>
                      <a:endParaRPr lang="en-US" sz="1600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5 / 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5 / 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/ 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674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Horizontal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emittance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, norm.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µm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0.56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674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Vertical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emittance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norm.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µm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0.11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6744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Laslett’s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tune shift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(proton)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0.002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0.006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674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Cooling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length/circumference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m/m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/ 640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15 / 640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15 / 640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674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Cooling time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162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56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IBS growth time (longitudinal)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0.9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Outline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41910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Introduction</a:t>
            </a:r>
          </a:p>
          <a:p>
            <a:pPr eaLnBrk="1" hangingPunct="1"/>
            <a:endParaRPr lang="en-US" sz="1000" b="1" dirty="0" smtClean="0">
              <a:latin typeface="Arial" charset="0"/>
            </a:endParaRPr>
          </a:p>
          <a:p>
            <a:pPr eaLnBrk="1" hangingPunct="1"/>
            <a:r>
              <a:rPr lang="en-US" sz="2800" b="1" dirty="0" smtClean="0">
                <a:latin typeface="Arial" charset="0"/>
              </a:rPr>
              <a:t>ELIC Luminosity Concept</a:t>
            </a:r>
          </a:p>
          <a:p>
            <a:pPr eaLnBrk="1" hangingPunct="1"/>
            <a:endParaRPr lang="en-US" sz="1000" b="1" dirty="0" smtClean="0">
              <a:latin typeface="Arial" charset="0"/>
            </a:endParaRPr>
          </a:p>
          <a:p>
            <a:pPr eaLnBrk="1" hangingPunct="1"/>
            <a:r>
              <a:rPr lang="en-US" sz="2800" b="1" dirty="0" smtClean="0">
                <a:latin typeface="Arial" charset="0"/>
              </a:rPr>
              <a:t>Forming and Cooling of Ion Beams</a:t>
            </a:r>
          </a:p>
          <a:p>
            <a:pPr eaLnBrk="1" hangingPunct="1"/>
            <a:endParaRPr lang="en-US" sz="1000" b="1" dirty="0" smtClean="0">
              <a:latin typeface="Arial" charset="0"/>
            </a:endParaRPr>
          </a:p>
          <a:p>
            <a:pPr eaLnBrk="1" hangingPunct="1"/>
            <a:r>
              <a:rPr lang="en-US" sz="2800" b="1" dirty="0" smtClean="0">
                <a:latin typeface="Arial" charset="0"/>
              </a:rPr>
              <a:t>Conceptual Design of ERL Circulator Cooler</a:t>
            </a:r>
          </a:p>
          <a:p>
            <a:pPr eaLnBrk="1" hangingPunct="1"/>
            <a:endParaRPr lang="en-US" sz="1000" b="1" dirty="0" smtClean="0">
              <a:latin typeface="Arial" charset="0"/>
            </a:endParaRPr>
          </a:p>
          <a:p>
            <a:pPr eaLnBrk="1" hangingPunct="1"/>
            <a:r>
              <a:rPr lang="en-US" sz="2800" b="1" dirty="0" smtClean="0">
                <a:latin typeface="Arial" charset="0"/>
              </a:rPr>
              <a:t>Key Enabling Technologies and R&amp;D</a:t>
            </a:r>
          </a:p>
          <a:p>
            <a:pPr eaLnBrk="1" hangingPunct="1"/>
            <a:endParaRPr lang="en-US" sz="1000" b="1" dirty="0" smtClean="0">
              <a:latin typeface="Arial" charset="0"/>
            </a:endParaRPr>
          </a:p>
          <a:p>
            <a:pPr eaLnBrk="1" hangingPunct="1"/>
            <a:r>
              <a:rPr lang="en-US" sz="2800" b="1" dirty="0" smtClean="0">
                <a:latin typeface="Arial" charset="0"/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0"/>
            <a:ext cx="7239000" cy="1447800"/>
          </a:xfrm>
        </p:spPr>
        <p:txBody>
          <a:bodyPr/>
          <a:lstStyle/>
          <a:p>
            <a:pPr marL="568325" indent="-568325" algn="l"/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4. Conceptual Design of ERL   Circulator Electron Cooler</a:t>
            </a:r>
            <a:endParaRPr lang="en-US" sz="4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Design Choice of ELIC e-Cooler</a:t>
            </a:r>
            <a:endParaRPr lang="en-US" sz="4000" b="1" dirty="0">
              <a:solidFill>
                <a:srgbClr val="0033CC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28600" y="533400"/>
            <a:ext cx="8915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3363" indent="-233363">
              <a:spcBef>
                <a:spcPct val="2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Design Requirements and Challenges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  <a:p>
            <a:pPr lvl="1" indent="-2286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Electron beam current</a:t>
            </a:r>
          </a:p>
          <a:p>
            <a:pPr marL="742950" lvl="2" indent="-2286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up to 3 A  CW beam at 499 MHz repetition rate</a:t>
            </a:r>
          </a:p>
          <a:p>
            <a:pPr marL="742950" lvl="2" indent="-2286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About 5 </a:t>
            </a:r>
            <a:r>
              <a:rPr lang="en-US" sz="2000" dirty="0" err="1" smtClean="0">
                <a:latin typeface="Arial" charset="0"/>
                <a:cs typeface="Arial" charset="0"/>
              </a:rPr>
              <a:t>nC</a:t>
            </a:r>
            <a:r>
              <a:rPr lang="en-US" sz="2000" dirty="0" smtClean="0">
                <a:latin typeface="Arial" charset="0"/>
                <a:cs typeface="Arial" charset="0"/>
              </a:rPr>
              <a:t> bunch charge (possible space charge issue at low energy)</a:t>
            </a:r>
          </a:p>
          <a:p>
            <a:pPr marL="742950" lvl="2" indent="-2286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About  260 </a:t>
            </a:r>
            <a:r>
              <a:rPr lang="en-US" sz="2000" dirty="0" err="1" smtClean="0">
                <a:latin typeface="Arial" charset="0"/>
                <a:cs typeface="Arial" charset="0"/>
              </a:rPr>
              <a:t>kC</a:t>
            </a:r>
            <a:r>
              <a:rPr lang="en-US" sz="2000" dirty="0" smtClean="0">
                <a:latin typeface="Arial" charset="0"/>
                <a:cs typeface="Arial" charset="0"/>
              </a:rPr>
              <a:t>/day from source/injector (state-of-art is 0.2 </a:t>
            </a:r>
            <a:r>
              <a:rPr lang="en-US" sz="2000" dirty="0" err="1" smtClean="0">
                <a:latin typeface="Arial" charset="0"/>
                <a:cs typeface="Arial" charset="0"/>
              </a:rPr>
              <a:t>kC</a:t>
            </a:r>
            <a:r>
              <a:rPr lang="en-US" sz="2000" dirty="0" smtClean="0">
                <a:latin typeface="Arial" charset="0"/>
                <a:cs typeface="Arial" charset="0"/>
              </a:rPr>
              <a:t>/</a:t>
            </a:r>
            <a:r>
              <a:rPr lang="en-US" altLang="zh-CN" sz="2000" dirty="0" smtClean="0">
                <a:latin typeface="Arial" charset="0"/>
                <a:cs typeface="Arial" charset="0"/>
              </a:rPr>
              <a:t>day</a:t>
            </a:r>
            <a:r>
              <a:rPr lang="en-US" sz="2000" dirty="0" smtClean="0">
                <a:latin typeface="Arial" charset="0"/>
                <a:cs typeface="Arial" charset="0"/>
              </a:rPr>
              <a:t>)</a:t>
            </a:r>
          </a:p>
          <a:p>
            <a:pPr marL="971550" lvl="2" indent="-285750">
              <a:spcBef>
                <a:spcPct val="20000"/>
              </a:spcBef>
              <a:buFontTx/>
              <a:buChar char="•"/>
            </a:pPr>
            <a:endParaRPr lang="en-US" sz="800" dirty="0" smtClean="0">
              <a:latin typeface="Arial" charset="0"/>
              <a:cs typeface="Arial" charset="0"/>
            </a:endParaRPr>
          </a:p>
          <a:p>
            <a:pPr lvl="1" indent="-228600"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latin typeface="Arial" charset="0"/>
                <a:cs typeface="Arial" charset="0"/>
              </a:rPr>
              <a:t>Energy of cooling </a:t>
            </a:r>
            <a:r>
              <a:rPr lang="en-US" sz="1800" dirty="0">
                <a:latin typeface="Arial" charset="0"/>
                <a:cs typeface="Arial" charset="0"/>
              </a:rPr>
              <a:t>electron </a:t>
            </a:r>
            <a:r>
              <a:rPr lang="en-US" sz="1800" dirty="0" smtClean="0">
                <a:latin typeface="Arial" charset="0"/>
                <a:cs typeface="Arial" charset="0"/>
              </a:rPr>
              <a:t>beam</a:t>
            </a:r>
            <a:endParaRPr lang="en-US" sz="1800" dirty="0">
              <a:latin typeface="Arial" charset="0"/>
              <a:cs typeface="Arial" charset="0"/>
            </a:endParaRPr>
          </a:p>
          <a:p>
            <a:pPr marL="742950" lvl="3" indent="-228600"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latin typeface="Arial" charset="0"/>
                <a:cs typeface="Arial" charset="0"/>
              </a:rPr>
              <a:t>up </a:t>
            </a:r>
            <a:r>
              <a:rPr lang="en-US" sz="1800" dirty="0">
                <a:latin typeface="Arial" charset="0"/>
                <a:cs typeface="Arial" charset="0"/>
              </a:rPr>
              <a:t>to </a:t>
            </a:r>
            <a:r>
              <a:rPr lang="en-US" sz="1800" dirty="0" smtClean="0">
                <a:latin typeface="Arial" charset="0"/>
                <a:cs typeface="Arial" charset="0"/>
              </a:rPr>
              <a:t>6.7 </a:t>
            </a:r>
            <a:r>
              <a:rPr lang="en-US" sz="1800" dirty="0" err="1">
                <a:latin typeface="Arial" charset="0"/>
                <a:cs typeface="Arial" charset="0"/>
              </a:rPr>
              <a:t>MeV</a:t>
            </a:r>
            <a:r>
              <a:rPr lang="en-US" sz="1800" dirty="0">
                <a:latin typeface="Arial" charset="0"/>
                <a:cs typeface="Arial" charset="0"/>
              </a:rPr>
              <a:t> for </a:t>
            </a:r>
            <a:r>
              <a:rPr lang="en-US" sz="1800" dirty="0" smtClean="0">
                <a:latin typeface="Arial" charset="0"/>
                <a:cs typeface="Arial" charset="0"/>
              </a:rPr>
              <a:t>cooling low </a:t>
            </a:r>
            <a:r>
              <a:rPr lang="en-US" sz="1800" dirty="0">
                <a:latin typeface="Arial" charset="0"/>
                <a:cs typeface="Arial" charset="0"/>
              </a:rPr>
              <a:t>energy </a:t>
            </a:r>
            <a:r>
              <a:rPr lang="en-US" sz="1800" dirty="0" smtClean="0">
                <a:latin typeface="Arial" charset="0"/>
                <a:cs typeface="Arial" charset="0"/>
              </a:rPr>
              <a:t>(12 </a:t>
            </a:r>
            <a:r>
              <a:rPr lang="en-US" sz="1800" dirty="0" err="1" smtClean="0">
                <a:latin typeface="Arial" charset="0"/>
                <a:cs typeface="Arial" charset="0"/>
              </a:rPr>
              <a:t>GeV</a:t>
            </a:r>
            <a:r>
              <a:rPr lang="en-US" sz="1800" dirty="0" smtClean="0">
                <a:latin typeface="Arial" charset="0"/>
                <a:cs typeface="Arial" charset="0"/>
              </a:rPr>
              <a:t>/c) ELIC</a:t>
            </a:r>
            <a:endParaRPr lang="en-US" sz="1800" dirty="0">
              <a:latin typeface="Arial" charset="0"/>
              <a:cs typeface="Arial" charset="0"/>
            </a:endParaRPr>
          </a:p>
          <a:p>
            <a:pPr marL="742950" lvl="3" indent="-228600"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latin typeface="Arial" charset="0"/>
                <a:cs typeface="Arial" charset="0"/>
              </a:rPr>
              <a:t>up </a:t>
            </a:r>
            <a:r>
              <a:rPr lang="en-US" sz="1800" dirty="0">
                <a:latin typeface="Arial" charset="0"/>
                <a:cs typeface="Arial" charset="0"/>
              </a:rPr>
              <a:t>to 33 </a:t>
            </a:r>
            <a:r>
              <a:rPr lang="en-US" sz="1800" dirty="0" err="1">
                <a:latin typeface="Arial" charset="0"/>
                <a:cs typeface="Arial" charset="0"/>
              </a:rPr>
              <a:t>MeV</a:t>
            </a:r>
            <a:r>
              <a:rPr lang="en-US" sz="1800" dirty="0">
                <a:latin typeface="Arial" charset="0"/>
                <a:cs typeface="Arial" charset="0"/>
              </a:rPr>
              <a:t> for </a:t>
            </a:r>
            <a:r>
              <a:rPr lang="en-US" sz="1800" dirty="0" smtClean="0">
                <a:latin typeface="Arial" charset="0"/>
                <a:cs typeface="Arial" charset="0"/>
              </a:rPr>
              <a:t>cooling medium </a:t>
            </a:r>
            <a:r>
              <a:rPr lang="en-US" sz="1800" dirty="0">
                <a:latin typeface="Arial" charset="0"/>
                <a:cs typeface="Arial" charset="0"/>
              </a:rPr>
              <a:t>energy </a:t>
            </a:r>
            <a:r>
              <a:rPr lang="en-US" sz="1800" dirty="0" smtClean="0">
                <a:latin typeface="Arial" charset="0"/>
                <a:cs typeface="Arial" charset="0"/>
              </a:rPr>
              <a:t>(60 </a:t>
            </a:r>
            <a:r>
              <a:rPr lang="en-US" sz="1800" dirty="0" err="1" smtClean="0">
                <a:latin typeface="Arial" charset="0"/>
                <a:cs typeface="Arial" charset="0"/>
              </a:rPr>
              <a:t>GeV</a:t>
            </a:r>
            <a:r>
              <a:rPr lang="en-US" sz="1800" dirty="0" smtClean="0">
                <a:latin typeface="Arial" charset="0"/>
                <a:cs typeface="Arial" charset="0"/>
              </a:rPr>
              <a:t>/c) ELIC</a:t>
            </a:r>
            <a:endParaRPr lang="en-US" sz="1800" dirty="0">
              <a:latin typeface="Arial" charset="0"/>
              <a:cs typeface="Arial" charset="0"/>
            </a:endParaRPr>
          </a:p>
          <a:p>
            <a:pPr marL="971550" lvl="3" indent="-285750">
              <a:spcBef>
                <a:spcPct val="20000"/>
              </a:spcBef>
              <a:buFontTx/>
              <a:buChar char="•"/>
            </a:pPr>
            <a:endParaRPr lang="en-US" sz="800" dirty="0" smtClean="0">
              <a:latin typeface="Arial" charset="0"/>
              <a:cs typeface="Arial" charset="0"/>
            </a:endParaRPr>
          </a:p>
          <a:p>
            <a:pPr marL="514350" lvl="1" indent="-285750"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latin typeface="Arial" charset="0"/>
                <a:cs typeface="Arial" charset="0"/>
              </a:rPr>
              <a:t>Beam power</a:t>
            </a:r>
          </a:p>
          <a:p>
            <a:pPr marL="742950" lvl="2" indent="-228600">
              <a:spcBef>
                <a:spcPct val="20000"/>
              </a:spcBef>
              <a:buFontTx/>
              <a:buChar char="•"/>
            </a:pPr>
            <a:r>
              <a:rPr lang="en-US" sz="1800" dirty="0" smtClean="0">
                <a:latin typeface="Arial" charset="0"/>
                <a:cs typeface="Arial" charset="0"/>
              </a:rPr>
              <a:t>Need 100 to 400 MW for cooling 60 to 250 </a:t>
            </a:r>
            <a:r>
              <a:rPr lang="en-US" sz="1800" dirty="0" err="1" smtClean="0">
                <a:latin typeface="Arial" charset="0"/>
                <a:cs typeface="Arial" charset="0"/>
              </a:rPr>
              <a:t>GeV</a:t>
            </a:r>
            <a:r>
              <a:rPr lang="en-US" sz="1800" dirty="0" smtClean="0">
                <a:latin typeface="Arial" charset="0"/>
                <a:cs typeface="Arial" charset="0"/>
              </a:rPr>
              <a:t>/c ELIC</a:t>
            </a:r>
          </a:p>
          <a:p>
            <a:pPr marL="971550" lvl="2" indent="-285750">
              <a:spcBef>
                <a:spcPct val="20000"/>
              </a:spcBef>
              <a:buFontTx/>
              <a:buChar char="•"/>
            </a:pPr>
            <a:endParaRPr lang="en-US" sz="800" dirty="0" smtClean="0">
              <a:latin typeface="Arial" charset="0"/>
              <a:cs typeface="Arial" charset="0"/>
            </a:endParaRPr>
          </a:p>
          <a:p>
            <a:pPr marL="233363" indent="-233363">
              <a:spcBef>
                <a:spcPct val="2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Design Choice:   ERL Circulator Cooler (ERL-CC)</a:t>
            </a:r>
            <a:endParaRPr lang="en-US" sz="28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452438" indent="-223838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Energy Recovery SRF </a:t>
            </a:r>
            <a:r>
              <a:rPr lang="en-US" sz="2000" dirty="0" err="1" smtClean="0">
                <a:latin typeface="Arial" charset="0"/>
                <a:cs typeface="Arial" charset="0"/>
              </a:rPr>
              <a:t>Linac</a:t>
            </a:r>
            <a:r>
              <a:rPr lang="en-US" sz="2000" dirty="0" smtClean="0">
                <a:latin typeface="Arial" charset="0"/>
                <a:cs typeface="Arial" charset="0"/>
              </a:rPr>
              <a:t> (ERL) to solve RF power problem</a:t>
            </a:r>
          </a:p>
          <a:p>
            <a:pPr marL="452438" indent="-223838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Arial" charset="0"/>
                <a:cs typeface="Arial" charset="0"/>
              </a:rPr>
              <a:t>Circulator-cooler ring for reducing average current from source/ERL</a:t>
            </a:r>
          </a:p>
          <a:p>
            <a:pPr lvl="1" indent="-228600">
              <a:spcBef>
                <a:spcPct val="20000"/>
              </a:spcBef>
              <a:buClr>
                <a:schemeClr val="tx1"/>
              </a:buClr>
              <a:buSzPts val="1600"/>
            </a:pPr>
            <a:endParaRPr lang="en-US" sz="800" dirty="0" smtClean="0">
              <a:latin typeface="Arial" charset="0"/>
              <a:cs typeface="Arial" charset="0"/>
            </a:endParaRPr>
          </a:p>
          <a:p>
            <a:pPr marL="233363" lvl="1" algn="ctr">
              <a:spcBef>
                <a:spcPct val="20000"/>
              </a:spcBef>
              <a:buClr>
                <a:schemeClr val="tx1"/>
              </a:buClr>
              <a:buSzPts val="1600"/>
            </a:pPr>
            <a:r>
              <a:rPr lang="en-US" b="1" i="1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         ERL-CC can provide the required high cooling current while consuming low RF power! </a:t>
            </a:r>
          </a:p>
          <a:p>
            <a:pPr lvl="1" indent="-228600">
              <a:spcBef>
                <a:spcPct val="20000"/>
              </a:spcBef>
              <a:buClr>
                <a:schemeClr val="tx1"/>
              </a:buClr>
              <a:buSzPts val="1600"/>
            </a:pPr>
            <a:endParaRPr lang="en-US" sz="18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lvl="1" indent="-228600">
              <a:spcBef>
                <a:spcPct val="20000"/>
              </a:spcBef>
              <a:buClr>
                <a:schemeClr val="tx1"/>
              </a:buClr>
              <a:buSzPts val="1600"/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                   </a:t>
            </a:r>
          </a:p>
          <a:p>
            <a:pPr lvl="1" indent="-228600">
              <a:spcBef>
                <a:spcPct val="20000"/>
              </a:spcBef>
              <a:buClr>
                <a:schemeClr val="tx1"/>
              </a:buClr>
              <a:buSzPts val="1600"/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                   </a:t>
            </a:r>
            <a:endParaRPr lang="en-US" sz="18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657600" y="1047690"/>
            <a:ext cx="5257800" cy="400110"/>
            <a:chOff x="3657600" y="1047690"/>
            <a:chExt cx="5257800" cy="400110"/>
          </a:xfrm>
        </p:grpSpPr>
        <p:sp>
          <p:nvSpPr>
            <p:cNvPr id="4" name="TextBox 3"/>
            <p:cNvSpPr txBox="1"/>
            <p:nvPr/>
          </p:nvSpPr>
          <p:spPr>
            <a:xfrm>
              <a:off x="4572000" y="1047690"/>
              <a:ext cx="4343400" cy="400110"/>
            </a:xfrm>
            <a:prstGeom prst="rect">
              <a:avLst/>
            </a:prstGeom>
            <a:solidFill>
              <a:srgbClr val="FFFF66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33CC"/>
                  </a:solidFill>
                  <a:latin typeface="Arial" pitchFamily="34" charset="0"/>
                  <a:cs typeface="Arial" pitchFamily="34" charset="0"/>
                </a:rPr>
                <a:t>High Current &amp; Lifetime of injector</a:t>
              </a:r>
              <a:endParaRPr lang="en-US" sz="2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rot="10800000">
              <a:off x="3657600" y="12192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0" name="Group 9"/>
          <p:cNvGrpSpPr/>
          <p:nvPr/>
        </p:nvGrpSpPr>
        <p:grpSpPr>
          <a:xfrm>
            <a:off x="3657600" y="3714690"/>
            <a:ext cx="2971800" cy="400110"/>
            <a:chOff x="3657600" y="3562290"/>
            <a:chExt cx="2971800" cy="400110"/>
          </a:xfrm>
        </p:grpSpPr>
        <p:sp>
          <p:nvSpPr>
            <p:cNvPr id="7" name="TextBox 6"/>
            <p:cNvSpPr txBox="1"/>
            <p:nvPr/>
          </p:nvSpPr>
          <p:spPr>
            <a:xfrm>
              <a:off x="4572000" y="3562290"/>
              <a:ext cx="2057400" cy="400110"/>
            </a:xfrm>
            <a:prstGeom prst="rect">
              <a:avLst/>
            </a:prstGeom>
            <a:solidFill>
              <a:srgbClr val="FFFF66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33CC"/>
                  </a:solidFill>
                  <a:latin typeface="Arial" pitchFamily="34" charset="0"/>
                  <a:cs typeface="Arial" pitchFamily="34" charset="0"/>
                </a:rPr>
                <a:t>High RF Power</a:t>
              </a:r>
              <a:endParaRPr lang="en-US" sz="20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rot="10800000">
              <a:off x="3657600" y="3733800"/>
              <a:ext cx="762000" cy="1588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ERL Based Circulator e-Cooler</a:t>
            </a:r>
            <a:endParaRPr lang="en-US" sz="4000" dirty="0">
              <a:solidFill>
                <a:srgbClr val="0033CC"/>
              </a:solidFill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152400" y="1066800"/>
            <a:ext cx="8763000" cy="5181600"/>
            <a:chOff x="152400" y="1066800"/>
            <a:chExt cx="8763000" cy="5181600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auto">
            <a:xfrm>
              <a:off x="2683933" y="1643702"/>
              <a:ext cx="3505200" cy="373201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12" name="Line 4"/>
            <p:cNvSpPr>
              <a:spLocks noChangeShapeType="1"/>
            </p:cNvSpPr>
            <p:nvPr/>
          </p:nvSpPr>
          <p:spPr bwMode="auto">
            <a:xfrm>
              <a:off x="4572000" y="3810000"/>
              <a:ext cx="2209800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13" name="Arc 5"/>
            <p:cNvSpPr>
              <a:spLocks/>
            </p:cNvSpPr>
            <p:nvPr/>
          </p:nvSpPr>
          <p:spPr bwMode="auto">
            <a:xfrm flipH="1">
              <a:off x="1126067" y="1830302"/>
              <a:ext cx="1071033" cy="1026303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57 w 21600"/>
                <a:gd name="T1" fmla="*/ 0 h 21593"/>
                <a:gd name="T2" fmla="*/ 21600 w 21600"/>
                <a:gd name="T3" fmla="*/ 21593 h 21593"/>
                <a:gd name="T4" fmla="*/ 0 w 21600"/>
                <a:gd name="T5" fmla="*/ 21593 h 21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3" fill="none" extrusionOk="0">
                  <a:moveTo>
                    <a:pt x="556" y="0"/>
                  </a:moveTo>
                  <a:cubicBezTo>
                    <a:pt x="12265" y="302"/>
                    <a:pt x="21600" y="9880"/>
                    <a:pt x="21600" y="21593"/>
                  </a:cubicBezTo>
                </a:path>
                <a:path w="21600" h="21593" stroke="0" extrusionOk="0">
                  <a:moveTo>
                    <a:pt x="556" y="0"/>
                  </a:moveTo>
                  <a:cubicBezTo>
                    <a:pt x="12265" y="302"/>
                    <a:pt x="21600" y="9880"/>
                    <a:pt x="21600" y="21593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14" name="Arc 6"/>
            <p:cNvSpPr>
              <a:spLocks/>
            </p:cNvSpPr>
            <p:nvPr/>
          </p:nvSpPr>
          <p:spPr bwMode="auto">
            <a:xfrm flipH="1" flipV="1">
              <a:off x="1126066" y="2763305"/>
              <a:ext cx="1083733" cy="1046695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57 w 21600"/>
                <a:gd name="T1" fmla="*/ 0 h 21593"/>
                <a:gd name="T2" fmla="*/ 21600 w 21600"/>
                <a:gd name="T3" fmla="*/ 21593 h 21593"/>
                <a:gd name="T4" fmla="*/ 0 w 21600"/>
                <a:gd name="T5" fmla="*/ 21593 h 21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3" fill="none" extrusionOk="0">
                  <a:moveTo>
                    <a:pt x="556" y="0"/>
                  </a:moveTo>
                  <a:cubicBezTo>
                    <a:pt x="12265" y="302"/>
                    <a:pt x="21600" y="9880"/>
                    <a:pt x="21600" y="21593"/>
                  </a:cubicBezTo>
                </a:path>
                <a:path w="21600" h="21593" stroke="0" extrusionOk="0">
                  <a:moveTo>
                    <a:pt x="556" y="0"/>
                  </a:moveTo>
                  <a:cubicBezTo>
                    <a:pt x="12265" y="302"/>
                    <a:pt x="21600" y="9880"/>
                    <a:pt x="21600" y="21593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15" name="Arc 7"/>
            <p:cNvSpPr>
              <a:spLocks/>
            </p:cNvSpPr>
            <p:nvPr/>
          </p:nvSpPr>
          <p:spPr bwMode="auto">
            <a:xfrm>
              <a:off x="6675967" y="1830302"/>
              <a:ext cx="1071033" cy="1026303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57 w 21600"/>
                <a:gd name="T1" fmla="*/ 0 h 21593"/>
                <a:gd name="T2" fmla="*/ 21600 w 21600"/>
                <a:gd name="T3" fmla="*/ 21593 h 21593"/>
                <a:gd name="T4" fmla="*/ 0 w 21600"/>
                <a:gd name="T5" fmla="*/ 21593 h 21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3" fill="none" extrusionOk="0">
                  <a:moveTo>
                    <a:pt x="556" y="0"/>
                  </a:moveTo>
                  <a:cubicBezTo>
                    <a:pt x="12265" y="302"/>
                    <a:pt x="21600" y="9880"/>
                    <a:pt x="21600" y="21593"/>
                  </a:cubicBezTo>
                </a:path>
                <a:path w="21600" h="21593" stroke="0" extrusionOk="0">
                  <a:moveTo>
                    <a:pt x="556" y="0"/>
                  </a:moveTo>
                  <a:cubicBezTo>
                    <a:pt x="12265" y="302"/>
                    <a:pt x="21600" y="9880"/>
                    <a:pt x="21600" y="21593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16" name="Arc 8"/>
            <p:cNvSpPr>
              <a:spLocks/>
            </p:cNvSpPr>
            <p:nvPr/>
          </p:nvSpPr>
          <p:spPr bwMode="auto">
            <a:xfrm flipV="1">
              <a:off x="6705600" y="2763305"/>
              <a:ext cx="1041400" cy="1046695"/>
            </a:xfrm>
            <a:custGeom>
              <a:avLst/>
              <a:gdLst>
                <a:gd name="G0" fmla="+- 0 0 0"/>
                <a:gd name="G1" fmla="+- 21593 0 0"/>
                <a:gd name="G2" fmla="+- 21600 0 0"/>
                <a:gd name="T0" fmla="*/ 557 w 21600"/>
                <a:gd name="T1" fmla="*/ 0 h 21593"/>
                <a:gd name="T2" fmla="*/ 21600 w 21600"/>
                <a:gd name="T3" fmla="*/ 21593 h 21593"/>
                <a:gd name="T4" fmla="*/ 0 w 21600"/>
                <a:gd name="T5" fmla="*/ 21593 h 21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3" fill="none" extrusionOk="0">
                  <a:moveTo>
                    <a:pt x="556" y="0"/>
                  </a:moveTo>
                  <a:cubicBezTo>
                    <a:pt x="12265" y="302"/>
                    <a:pt x="21600" y="9880"/>
                    <a:pt x="21600" y="21593"/>
                  </a:cubicBezTo>
                </a:path>
                <a:path w="21600" h="21593" stroke="0" extrusionOk="0">
                  <a:moveTo>
                    <a:pt x="556" y="0"/>
                  </a:moveTo>
                  <a:cubicBezTo>
                    <a:pt x="12265" y="302"/>
                    <a:pt x="21600" y="9880"/>
                    <a:pt x="21600" y="21593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18" name="Line 10"/>
            <p:cNvSpPr>
              <a:spLocks noChangeShapeType="1"/>
            </p:cNvSpPr>
            <p:nvPr/>
          </p:nvSpPr>
          <p:spPr bwMode="auto">
            <a:xfrm flipH="1">
              <a:off x="7260167" y="1830302"/>
              <a:ext cx="68156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19" name="Line 11"/>
            <p:cNvSpPr>
              <a:spLocks noChangeShapeType="1"/>
            </p:cNvSpPr>
            <p:nvPr/>
          </p:nvSpPr>
          <p:spPr bwMode="auto">
            <a:xfrm flipH="1">
              <a:off x="639233" y="1830302"/>
              <a:ext cx="68156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0" name="Line 12"/>
            <p:cNvSpPr>
              <a:spLocks noChangeShapeType="1"/>
            </p:cNvSpPr>
            <p:nvPr/>
          </p:nvSpPr>
          <p:spPr bwMode="auto">
            <a:xfrm flipH="1">
              <a:off x="4047067" y="1737002"/>
              <a:ext cx="68156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1" name="Line 13"/>
            <p:cNvSpPr>
              <a:spLocks noChangeShapeType="1"/>
            </p:cNvSpPr>
            <p:nvPr/>
          </p:nvSpPr>
          <p:spPr bwMode="auto">
            <a:xfrm flipH="1">
              <a:off x="4047067" y="1923603"/>
              <a:ext cx="68156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2" name="Line 14"/>
            <p:cNvSpPr>
              <a:spLocks noChangeShapeType="1"/>
            </p:cNvSpPr>
            <p:nvPr/>
          </p:nvSpPr>
          <p:spPr bwMode="auto">
            <a:xfrm>
              <a:off x="2823633" y="3810000"/>
              <a:ext cx="681567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4" name="Oval 16"/>
            <p:cNvSpPr>
              <a:spLocks noChangeArrowheads="1"/>
            </p:cNvSpPr>
            <p:nvPr/>
          </p:nvSpPr>
          <p:spPr bwMode="auto">
            <a:xfrm rot="19275161">
              <a:off x="7447483" y="1986011"/>
              <a:ext cx="159011" cy="478619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7315199" y="1504504"/>
              <a:ext cx="1363133" cy="336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ion bunch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6" name="Text Box 18"/>
            <p:cNvSpPr txBox="1">
              <a:spLocks noChangeArrowheads="1"/>
            </p:cNvSpPr>
            <p:nvPr/>
          </p:nvSpPr>
          <p:spPr bwMode="auto">
            <a:xfrm>
              <a:off x="6553200" y="2133600"/>
              <a:ext cx="1071033" cy="559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electron bunch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7" name="Text Box 19"/>
            <p:cNvSpPr txBox="1">
              <a:spLocks noChangeArrowheads="1"/>
            </p:cNvSpPr>
            <p:nvPr/>
          </p:nvSpPr>
          <p:spPr bwMode="auto">
            <a:xfrm>
              <a:off x="1028701" y="2483404"/>
              <a:ext cx="1104900" cy="671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Electron circulator ring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8628" name="Group 20"/>
            <p:cNvGrpSpPr>
              <a:grpSpLocks/>
            </p:cNvGrpSpPr>
            <p:nvPr/>
          </p:nvGrpSpPr>
          <p:grpSpPr bwMode="auto">
            <a:xfrm>
              <a:off x="2683933" y="1363801"/>
              <a:ext cx="3505200" cy="186601"/>
              <a:chOff x="1872" y="1200"/>
              <a:chExt cx="1728" cy="96"/>
            </a:xfrm>
          </p:grpSpPr>
          <p:grpSp>
            <p:nvGrpSpPr>
              <p:cNvPr id="68629" name="Group 21"/>
              <p:cNvGrpSpPr>
                <a:grpSpLocks/>
              </p:cNvGrpSpPr>
              <p:nvPr/>
            </p:nvGrpSpPr>
            <p:grpSpPr bwMode="auto">
              <a:xfrm>
                <a:off x="1872" y="1200"/>
                <a:ext cx="144" cy="96"/>
                <a:chOff x="1680" y="3648"/>
                <a:chExt cx="192" cy="48"/>
              </a:xfrm>
            </p:grpSpPr>
            <p:sp>
              <p:nvSpPr>
                <p:cNvPr id="68630" name="Arc 22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31" name="Arc 23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32" name="Group 24"/>
              <p:cNvGrpSpPr>
                <a:grpSpLocks/>
              </p:cNvGrpSpPr>
              <p:nvPr/>
            </p:nvGrpSpPr>
            <p:grpSpPr bwMode="auto">
              <a:xfrm>
                <a:off x="2016" y="1200"/>
                <a:ext cx="144" cy="96"/>
                <a:chOff x="1680" y="3648"/>
                <a:chExt cx="192" cy="48"/>
              </a:xfrm>
            </p:grpSpPr>
            <p:sp>
              <p:nvSpPr>
                <p:cNvPr id="68633" name="Arc 25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34" name="Arc 26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35" name="Group 27"/>
              <p:cNvGrpSpPr>
                <a:grpSpLocks/>
              </p:cNvGrpSpPr>
              <p:nvPr/>
            </p:nvGrpSpPr>
            <p:grpSpPr bwMode="auto">
              <a:xfrm>
                <a:off x="2160" y="1200"/>
                <a:ext cx="144" cy="96"/>
                <a:chOff x="1680" y="3648"/>
                <a:chExt cx="192" cy="48"/>
              </a:xfrm>
            </p:grpSpPr>
            <p:sp>
              <p:nvSpPr>
                <p:cNvPr id="68636" name="Arc 28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37" name="Arc 29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38" name="Group 30"/>
              <p:cNvGrpSpPr>
                <a:grpSpLocks/>
              </p:cNvGrpSpPr>
              <p:nvPr/>
            </p:nvGrpSpPr>
            <p:grpSpPr bwMode="auto">
              <a:xfrm>
                <a:off x="2304" y="1200"/>
                <a:ext cx="144" cy="96"/>
                <a:chOff x="1680" y="3648"/>
                <a:chExt cx="192" cy="48"/>
              </a:xfrm>
            </p:grpSpPr>
            <p:sp>
              <p:nvSpPr>
                <p:cNvPr id="68639" name="Arc 31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40" name="Arc 32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41" name="Group 33"/>
              <p:cNvGrpSpPr>
                <a:grpSpLocks/>
              </p:cNvGrpSpPr>
              <p:nvPr/>
            </p:nvGrpSpPr>
            <p:grpSpPr bwMode="auto">
              <a:xfrm>
                <a:off x="2448" y="1200"/>
                <a:ext cx="144" cy="96"/>
                <a:chOff x="1680" y="3648"/>
                <a:chExt cx="192" cy="48"/>
              </a:xfrm>
            </p:grpSpPr>
            <p:sp>
              <p:nvSpPr>
                <p:cNvPr id="68642" name="Arc 34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43" name="Arc 35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44" name="Group 36"/>
              <p:cNvGrpSpPr>
                <a:grpSpLocks/>
              </p:cNvGrpSpPr>
              <p:nvPr/>
            </p:nvGrpSpPr>
            <p:grpSpPr bwMode="auto">
              <a:xfrm>
                <a:off x="2592" y="1200"/>
                <a:ext cx="144" cy="96"/>
                <a:chOff x="1680" y="3648"/>
                <a:chExt cx="192" cy="48"/>
              </a:xfrm>
            </p:grpSpPr>
            <p:sp>
              <p:nvSpPr>
                <p:cNvPr id="68645" name="Arc 37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46" name="Arc 38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47" name="Group 39"/>
              <p:cNvGrpSpPr>
                <a:grpSpLocks/>
              </p:cNvGrpSpPr>
              <p:nvPr/>
            </p:nvGrpSpPr>
            <p:grpSpPr bwMode="auto">
              <a:xfrm>
                <a:off x="2736" y="1200"/>
                <a:ext cx="144" cy="96"/>
                <a:chOff x="1680" y="3648"/>
                <a:chExt cx="192" cy="48"/>
              </a:xfrm>
            </p:grpSpPr>
            <p:sp>
              <p:nvSpPr>
                <p:cNvPr id="68648" name="Arc 40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49" name="Arc 41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50" name="Group 42"/>
              <p:cNvGrpSpPr>
                <a:grpSpLocks/>
              </p:cNvGrpSpPr>
              <p:nvPr/>
            </p:nvGrpSpPr>
            <p:grpSpPr bwMode="auto">
              <a:xfrm>
                <a:off x="2880" y="1200"/>
                <a:ext cx="144" cy="96"/>
                <a:chOff x="1680" y="3648"/>
                <a:chExt cx="192" cy="48"/>
              </a:xfrm>
            </p:grpSpPr>
            <p:sp>
              <p:nvSpPr>
                <p:cNvPr id="68651" name="Arc 43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52" name="Arc 44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53" name="Group 45"/>
              <p:cNvGrpSpPr>
                <a:grpSpLocks/>
              </p:cNvGrpSpPr>
              <p:nvPr/>
            </p:nvGrpSpPr>
            <p:grpSpPr bwMode="auto">
              <a:xfrm>
                <a:off x="3024" y="1200"/>
                <a:ext cx="144" cy="96"/>
                <a:chOff x="1680" y="3648"/>
                <a:chExt cx="192" cy="48"/>
              </a:xfrm>
            </p:grpSpPr>
            <p:sp>
              <p:nvSpPr>
                <p:cNvPr id="68654" name="Arc 46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55" name="Arc 47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56" name="Group 48"/>
              <p:cNvGrpSpPr>
                <a:grpSpLocks/>
              </p:cNvGrpSpPr>
              <p:nvPr/>
            </p:nvGrpSpPr>
            <p:grpSpPr bwMode="auto">
              <a:xfrm>
                <a:off x="3168" y="1200"/>
                <a:ext cx="144" cy="96"/>
                <a:chOff x="1680" y="3648"/>
                <a:chExt cx="192" cy="48"/>
              </a:xfrm>
            </p:grpSpPr>
            <p:sp>
              <p:nvSpPr>
                <p:cNvPr id="68657" name="Arc 49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58" name="Arc 50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59" name="Group 51"/>
              <p:cNvGrpSpPr>
                <a:grpSpLocks/>
              </p:cNvGrpSpPr>
              <p:nvPr/>
            </p:nvGrpSpPr>
            <p:grpSpPr bwMode="auto">
              <a:xfrm>
                <a:off x="3312" y="1200"/>
                <a:ext cx="144" cy="96"/>
                <a:chOff x="1680" y="3648"/>
                <a:chExt cx="192" cy="48"/>
              </a:xfrm>
            </p:grpSpPr>
            <p:sp>
              <p:nvSpPr>
                <p:cNvPr id="68660" name="Arc 52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61" name="Arc 53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62" name="Group 54"/>
              <p:cNvGrpSpPr>
                <a:grpSpLocks/>
              </p:cNvGrpSpPr>
              <p:nvPr/>
            </p:nvGrpSpPr>
            <p:grpSpPr bwMode="auto">
              <a:xfrm>
                <a:off x="3456" y="1200"/>
                <a:ext cx="144" cy="96"/>
                <a:chOff x="1680" y="3648"/>
                <a:chExt cx="192" cy="48"/>
              </a:xfrm>
            </p:grpSpPr>
            <p:sp>
              <p:nvSpPr>
                <p:cNvPr id="68663" name="Arc 55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64" name="Arc 56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68665" name="Group 57"/>
            <p:cNvGrpSpPr>
              <a:grpSpLocks/>
            </p:cNvGrpSpPr>
            <p:nvPr/>
          </p:nvGrpSpPr>
          <p:grpSpPr bwMode="auto">
            <a:xfrm>
              <a:off x="2683933" y="2110203"/>
              <a:ext cx="3505200" cy="186601"/>
              <a:chOff x="1872" y="1680"/>
              <a:chExt cx="1728" cy="96"/>
            </a:xfrm>
          </p:grpSpPr>
          <p:grpSp>
            <p:nvGrpSpPr>
              <p:cNvPr id="68666" name="Group 58"/>
              <p:cNvGrpSpPr>
                <a:grpSpLocks/>
              </p:cNvGrpSpPr>
              <p:nvPr/>
            </p:nvGrpSpPr>
            <p:grpSpPr bwMode="auto">
              <a:xfrm flipV="1">
                <a:off x="1872" y="1680"/>
                <a:ext cx="144" cy="96"/>
                <a:chOff x="1680" y="3648"/>
                <a:chExt cx="192" cy="48"/>
              </a:xfrm>
            </p:grpSpPr>
            <p:sp>
              <p:nvSpPr>
                <p:cNvPr id="68667" name="Arc 59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68" name="Arc 60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69" name="Group 61"/>
              <p:cNvGrpSpPr>
                <a:grpSpLocks/>
              </p:cNvGrpSpPr>
              <p:nvPr/>
            </p:nvGrpSpPr>
            <p:grpSpPr bwMode="auto">
              <a:xfrm flipV="1">
                <a:off x="2016" y="1680"/>
                <a:ext cx="144" cy="96"/>
                <a:chOff x="1680" y="3648"/>
                <a:chExt cx="192" cy="48"/>
              </a:xfrm>
            </p:grpSpPr>
            <p:sp>
              <p:nvSpPr>
                <p:cNvPr id="68670" name="Arc 62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71" name="Arc 63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72" name="Group 64"/>
              <p:cNvGrpSpPr>
                <a:grpSpLocks/>
              </p:cNvGrpSpPr>
              <p:nvPr/>
            </p:nvGrpSpPr>
            <p:grpSpPr bwMode="auto">
              <a:xfrm flipV="1">
                <a:off x="2160" y="1680"/>
                <a:ext cx="144" cy="96"/>
                <a:chOff x="1680" y="3648"/>
                <a:chExt cx="192" cy="48"/>
              </a:xfrm>
            </p:grpSpPr>
            <p:sp>
              <p:nvSpPr>
                <p:cNvPr id="68673" name="Arc 65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74" name="Arc 66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75" name="Group 67"/>
              <p:cNvGrpSpPr>
                <a:grpSpLocks/>
              </p:cNvGrpSpPr>
              <p:nvPr/>
            </p:nvGrpSpPr>
            <p:grpSpPr bwMode="auto">
              <a:xfrm flipV="1">
                <a:off x="2304" y="1680"/>
                <a:ext cx="144" cy="96"/>
                <a:chOff x="1680" y="3648"/>
                <a:chExt cx="192" cy="48"/>
              </a:xfrm>
            </p:grpSpPr>
            <p:sp>
              <p:nvSpPr>
                <p:cNvPr id="68676" name="Arc 68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77" name="Arc 69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78" name="Group 70"/>
              <p:cNvGrpSpPr>
                <a:grpSpLocks/>
              </p:cNvGrpSpPr>
              <p:nvPr/>
            </p:nvGrpSpPr>
            <p:grpSpPr bwMode="auto">
              <a:xfrm flipV="1">
                <a:off x="2448" y="1680"/>
                <a:ext cx="144" cy="96"/>
                <a:chOff x="1680" y="3648"/>
                <a:chExt cx="192" cy="48"/>
              </a:xfrm>
            </p:grpSpPr>
            <p:sp>
              <p:nvSpPr>
                <p:cNvPr id="68679" name="Arc 71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80" name="Arc 72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81" name="Group 73"/>
              <p:cNvGrpSpPr>
                <a:grpSpLocks/>
              </p:cNvGrpSpPr>
              <p:nvPr/>
            </p:nvGrpSpPr>
            <p:grpSpPr bwMode="auto">
              <a:xfrm flipV="1">
                <a:off x="2592" y="1680"/>
                <a:ext cx="144" cy="96"/>
                <a:chOff x="1680" y="3648"/>
                <a:chExt cx="192" cy="48"/>
              </a:xfrm>
            </p:grpSpPr>
            <p:sp>
              <p:nvSpPr>
                <p:cNvPr id="68682" name="Arc 74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83" name="Arc 75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84" name="Group 76"/>
              <p:cNvGrpSpPr>
                <a:grpSpLocks/>
              </p:cNvGrpSpPr>
              <p:nvPr/>
            </p:nvGrpSpPr>
            <p:grpSpPr bwMode="auto">
              <a:xfrm flipV="1">
                <a:off x="2736" y="1680"/>
                <a:ext cx="144" cy="96"/>
                <a:chOff x="1680" y="3648"/>
                <a:chExt cx="192" cy="48"/>
              </a:xfrm>
            </p:grpSpPr>
            <p:sp>
              <p:nvSpPr>
                <p:cNvPr id="68685" name="Arc 77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86" name="Arc 78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87" name="Group 79"/>
              <p:cNvGrpSpPr>
                <a:grpSpLocks/>
              </p:cNvGrpSpPr>
              <p:nvPr/>
            </p:nvGrpSpPr>
            <p:grpSpPr bwMode="auto">
              <a:xfrm flipV="1">
                <a:off x="2880" y="1680"/>
                <a:ext cx="144" cy="96"/>
                <a:chOff x="1680" y="3648"/>
                <a:chExt cx="192" cy="48"/>
              </a:xfrm>
            </p:grpSpPr>
            <p:sp>
              <p:nvSpPr>
                <p:cNvPr id="68688" name="Arc 80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89" name="Arc 81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90" name="Group 82"/>
              <p:cNvGrpSpPr>
                <a:grpSpLocks/>
              </p:cNvGrpSpPr>
              <p:nvPr/>
            </p:nvGrpSpPr>
            <p:grpSpPr bwMode="auto">
              <a:xfrm flipV="1">
                <a:off x="3024" y="1680"/>
                <a:ext cx="144" cy="96"/>
                <a:chOff x="1680" y="3648"/>
                <a:chExt cx="192" cy="48"/>
              </a:xfrm>
            </p:grpSpPr>
            <p:sp>
              <p:nvSpPr>
                <p:cNvPr id="68691" name="Arc 83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92" name="Arc 84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93" name="Group 85"/>
              <p:cNvGrpSpPr>
                <a:grpSpLocks/>
              </p:cNvGrpSpPr>
              <p:nvPr/>
            </p:nvGrpSpPr>
            <p:grpSpPr bwMode="auto">
              <a:xfrm flipV="1">
                <a:off x="3168" y="1680"/>
                <a:ext cx="144" cy="96"/>
                <a:chOff x="1680" y="3648"/>
                <a:chExt cx="192" cy="48"/>
              </a:xfrm>
            </p:grpSpPr>
            <p:sp>
              <p:nvSpPr>
                <p:cNvPr id="68694" name="Arc 86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95" name="Arc 87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96" name="Group 88"/>
              <p:cNvGrpSpPr>
                <a:grpSpLocks/>
              </p:cNvGrpSpPr>
              <p:nvPr/>
            </p:nvGrpSpPr>
            <p:grpSpPr bwMode="auto">
              <a:xfrm flipV="1">
                <a:off x="3312" y="1680"/>
                <a:ext cx="144" cy="96"/>
                <a:chOff x="1680" y="3648"/>
                <a:chExt cx="192" cy="48"/>
              </a:xfrm>
            </p:grpSpPr>
            <p:sp>
              <p:nvSpPr>
                <p:cNvPr id="68697" name="Arc 89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698" name="Arc 90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8699" name="Group 91"/>
              <p:cNvGrpSpPr>
                <a:grpSpLocks/>
              </p:cNvGrpSpPr>
              <p:nvPr/>
            </p:nvGrpSpPr>
            <p:grpSpPr bwMode="auto">
              <a:xfrm flipV="1">
                <a:off x="3456" y="1680"/>
                <a:ext cx="144" cy="96"/>
                <a:chOff x="1680" y="3648"/>
                <a:chExt cx="192" cy="48"/>
              </a:xfrm>
            </p:grpSpPr>
            <p:sp>
              <p:nvSpPr>
                <p:cNvPr id="68700" name="Arc 92"/>
                <p:cNvSpPr>
                  <a:spLocks/>
                </p:cNvSpPr>
                <p:nvPr/>
              </p:nvSpPr>
              <p:spPr bwMode="auto">
                <a:xfrm flipH="1">
                  <a:off x="1680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701" name="Arc 93"/>
                <p:cNvSpPr>
                  <a:spLocks/>
                </p:cNvSpPr>
                <p:nvPr/>
              </p:nvSpPr>
              <p:spPr bwMode="auto">
                <a:xfrm>
                  <a:off x="1776" y="3648"/>
                  <a:ext cx="96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68702" name="Text Box 94"/>
            <p:cNvSpPr txBox="1">
              <a:spLocks noChangeArrowheads="1"/>
            </p:cNvSpPr>
            <p:nvPr/>
          </p:nvSpPr>
          <p:spPr bwMode="auto">
            <a:xfrm>
              <a:off x="3235678" y="2590800"/>
              <a:ext cx="2434167" cy="339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Cooling section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03" name="Text Box 95"/>
            <p:cNvSpPr txBox="1">
              <a:spLocks noChangeArrowheads="1"/>
            </p:cNvSpPr>
            <p:nvPr/>
          </p:nvSpPr>
          <p:spPr bwMode="auto">
            <a:xfrm>
              <a:off x="3581400" y="1066800"/>
              <a:ext cx="1168400" cy="336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solenoid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04" name="AutoShape 96"/>
            <p:cNvSpPr>
              <a:spLocks/>
            </p:cNvSpPr>
            <p:nvPr/>
          </p:nvSpPr>
          <p:spPr bwMode="auto">
            <a:xfrm rot="16200000" flipV="1">
              <a:off x="4313852" y="732449"/>
              <a:ext cx="228432" cy="348826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06" name="Rectangle 98"/>
            <p:cNvSpPr>
              <a:spLocks noChangeArrowheads="1"/>
            </p:cNvSpPr>
            <p:nvPr/>
          </p:nvSpPr>
          <p:spPr bwMode="auto">
            <a:xfrm rot="16200000">
              <a:off x="3984614" y="4829187"/>
              <a:ext cx="887611" cy="37323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07" name="Line 99"/>
            <p:cNvSpPr>
              <a:spLocks noChangeShapeType="1"/>
            </p:cNvSpPr>
            <p:nvPr/>
          </p:nvSpPr>
          <p:spPr bwMode="auto">
            <a:xfrm rot="16200000">
              <a:off x="3659294" y="5242560"/>
              <a:ext cx="1554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09" name="Rectangle 101"/>
            <p:cNvSpPr>
              <a:spLocks noChangeArrowheads="1"/>
            </p:cNvSpPr>
            <p:nvPr/>
          </p:nvSpPr>
          <p:spPr bwMode="auto">
            <a:xfrm rot="16200000">
              <a:off x="4267202" y="5714999"/>
              <a:ext cx="304799" cy="45719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8710" name="Group 102"/>
            <p:cNvGrpSpPr>
              <a:grpSpLocks noChangeAspect="1"/>
            </p:cNvGrpSpPr>
            <p:nvPr/>
          </p:nvGrpSpPr>
          <p:grpSpPr bwMode="auto">
            <a:xfrm rot="16200000">
              <a:off x="4388911" y="5774693"/>
              <a:ext cx="95243" cy="389467"/>
              <a:chOff x="912" y="3504"/>
              <a:chExt cx="48" cy="240"/>
            </a:xfrm>
          </p:grpSpPr>
          <p:sp>
            <p:nvSpPr>
              <p:cNvPr id="68711" name="Line 103"/>
              <p:cNvSpPr>
                <a:spLocks noChangeAspect="1" noChangeShapeType="1"/>
              </p:cNvSpPr>
              <p:nvPr/>
            </p:nvSpPr>
            <p:spPr bwMode="auto">
              <a:xfrm flipV="1">
                <a:off x="912" y="3552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712" name="Line 104"/>
              <p:cNvSpPr>
                <a:spLocks noChangeAspect="1" noChangeShapeType="1"/>
              </p:cNvSpPr>
              <p:nvPr/>
            </p:nvSpPr>
            <p:spPr bwMode="auto">
              <a:xfrm flipV="1">
                <a:off x="912" y="3504"/>
                <a:ext cx="48" cy="5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713" name="Line 105"/>
              <p:cNvSpPr>
                <a:spLocks noChangeAspect="1" noChangeShapeType="1"/>
              </p:cNvSpPr>
              <p:nvPr/>
            </p:nvSpPr>
            <p:spPr bwMode="auto">
              <a:xfrm>
                <a:off x="912" y="3689"/>
                <a:ext cx="48" cy="5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8714" name="Line 106"/>
            <p:cNvSpPr>
              <a:spLocks noChangeShapeType="1"/>
            </p:cNvSpPr>
            <p:nvPr/>
          </p:nvSpPr>
          <p:spPr bwMode="auto">
            <a:xfrm rot="16200000">
              <a:off x="4242872" y="5368939"/>
              <a:ext cx="38732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15" name="Arc 107"/>
            <p:cNvSpPr>
              <a:spLocks/>
            </p:cNvSpPr>
            <p:nvPr/>
          </p:nvSpPr>
          <p:spPr bwMode="auto">
            <a:xfrm rot="5400000" flipH="1">
              <a:off x="2979516" y="3114982"/>
              <a:ext cx="763502" cy="2150534"/>
            </a:xfrm>
            <a:custGeom>
              <a:avLst/>
              <a:gdLst>
                <a:gd name="G0" fmla="+- 0 0 0"/>
                <a:gd name="G1" fmla="+- 21517 0 0"/>
                <a:gd name="G2" fmla="+- 21600 0 0"/>
                <a:gd name="T0" fmla="*/ 1894 w 21398"/>
                <a:gd name="T1" fmla="*/ 0 h 21517"/>
                <a:gd name="T2" fmla="*/ 21398 w 21398"/>
                <a:gd name="T3" fmla="*/ 18573 h 21517"/>
                <a:gd name="T4" fmla="*/ 0 w 21398"/>
                <a:gd name="T5" fmla="*/ 21517 h 2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98" h="21517" fill="none" extrusionOk="0">
                  <a:moveTo>
                    <a:pt x="1893" y="0"/>
                  </a:moveTo>
                  <a:cubicBezTo>
                    <a:pt x="11931" y="883"/>
                    <a:pt x="20024" y="8590"/>
                    <a:pt x="21398" y="18572"/>
                  </a:cubicBezTo>
                </a:path>
                <a:path w="21398" h="21517" stroke="0" extrusionOk="0">
                  <a:moveTo>
                    <a:pt x="1893" y="0"/>
                  </a:moveTo>
                  <a:cubicBezTo>
                    <a:pt x="11931" y="883"/>
                    <a:pt x="20024" y="8590"/>
                    <a:pt x="21398" y="18572"/>
                  </a:cubicBezTo>
                  <a:lnTo>
                    <a:pt x="0" y="21517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16" name="Line 108"/>
            <p:cNvSpPr>
              <a:spLocks noChangeShapeType="1"/>
            </p:cNvSpPr>
            <p:nvPr/>
          </p:nvSpPr>
          <p:spPr bwMode="auto">
            <a:xfrm rot="1015650" flipV="1">
              <a:off x="4962732" y="3918492"/>
              <a:ext cx="273310" cy="190132"/>
            </a:xfrm>
            <a:prstGeom prst="line">
              <a:avLst/>
            </a:prstGeom>
            <a:noFill/>
            <a:ln w="254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18" name="Line 110"/>
            <p:cNvSpPr>
              <a:spLocks noChangeShapeType="1"/>
            </p:cNvSpPr>
            <p:nvPr/>
          </p:nvSpPr>
          <p:spPr bwMode="auto">
            <a:xfrm>
              <a:off x="4419600" y="5562600"/>
              <a:ext cx="457200" cy="1523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19" name="Line 111"/>
            <p:cNvSpPr>
              <a:spLocks noChangeShapeType="1"/>
            </p:cNvSpPr>
            <p:nvPr/>
          </p:nvSpPr>
          <p:spPr bwMode="auto">
            <a:xfrm>
              <a:off x="4419600" y="5562601"/>
              <a:ext cx="668867" cy="228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20" name="Text Box 112"/>
            <p:cNvSpPr txBox="1">
              <a:spLocks noChangeArrowheads="1"/>
            </p:cNvSpPr>
            <p:nvPr/>
          </p:nvSpPr>
          <p:spPr bwMode="auto">
            <a:xfrm>
              <a:off x="6036733" y="3124200"/>
              <a:ext cx="973667" cy="468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Fast beam kicker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21" name="Text Box 113"/>
            <p:cNvSpPr txBox="1">
              <a:spLocks noChangeArrowheads="1"/>
            </p:cNvSpPr>
            <p:nvPr/>
          </p:nvSpPr>
          <p:spPr bwMode="auto">
            <a:xfrm>
              <a:off x="2057400" y="3124200"/>
              <a:ext cx="973667" cy="468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Fast beam kicker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22" name="Text Box 114"/>
            <p:cNvSpPr txBox="1">
              <a:spLocks noChangeArrowheads="1"/>
            </p:cNvSpPr>
            <p:nvPr/>
          </p:nvSpPr>
          <p:spPr bwMode="auto">
            <a:xfrm>
              <a:off x="3505201" y="4856118"/>
              <a:ext cx="927100" cy="468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SRF Linac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23" name="Text Box 115"/>
            <p:cNvSpPr txBox="1">
              <a:spLocks noChangeArrowheads="1"/>
            </p:cNvSpPr>
            <p:nvPr/>
          </p:nvSpPr>
          <p:spPr bwMode="auto">
            <a:xfrm>
              <a:off x="5046133" y="5683531"/>
              <a:ext cx="973667" cy="33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dump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24" name="Text Box 116"/>
            <p:cNvSpPr txBox="1">
              <a:spLocks noChangeArrowheads="1"/>
            </p:cNvSpPr>
            <p:nvPr/>
          </p:nvSpPr>
          <p:spPr bwMode="auto">
            <a:xfrm>
              <a:off x="3124200" y="5683131"/>
              <a:ext cx="1265767" cy="565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electron injector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25" name="Line 117"/>
            <p:cNvSpPr>
              <a:spLocks noChangeShapeType="1"/>
            </p:cNvSpPr>
            <p:nvPr/>
          </p:nvSpPr>
          <p:spPr bwMode="auto">
            <a:xfrm rot="20584350">
              <a:off x="3818080" y="3997516"/>
              <a:ext cx="200411" cy="167946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26" name="Line 118"/>
            <p:cNvSpPr>
              <a:spLocks noChangeShapeType="1"/>
            </p:cNvSpPr>
            <p:nvPr/>
          </p:nvSpPr>
          <p:spPr bwMode="auto">
            <a:xfrm rot="5400000" flipV="1">
              <a:off x="4242872" y="4689461"/>
              <a:ext cx="38732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27" name="Line 119"/>
            <p:cNvSpPr>
              <a:spLocks noChangeShapeType="1"/>
            </p:cNvSpPr>
            <p:nvPr/>
          </p:nvSpPr>
          <p:spPr bwMode="auto">
            <a:xfrm flipV="1">
              <a:off x="3124200" y="3962400"/>
              <a:ext cx="455789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28" name="Text Box 120"/>
            <p:cNvSpPr txBox="1">
              <a:spLocks noChangeArrowheads="1"/>
            </p:cNvSpPr>
            <p:nvPr/>
          </p:nvSpPr>
          <p:spPr bwMode="auto">
            <a:xfrm>
              <a:off x="2514600" y="4298977"/>
              <a:ext cx="106115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energy recovery path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29" name="Line 121"/>
            <p:cNvSpPr>
              <a:spLocks noChangeShapeType="1"/>
            </p:cNvSpPr>
            <p:nvPr/>
          </p:nvSpPr>
          <p:spPr bwMode="auto">
            <a:xfrm>
              <a:off x="4953000" y="3810000"/>
              <a:ext cx="457200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30" name="Rectangle 122"/>
            <p:cNvSpPr>
              <a:spLocks noChangeArrowheads="1"/>
            </p:cNvSpPr>
            <p:nvPr/>
          </p:nvSpPr>
          <p:spPr bwMode="auto">
            <a:xfrm>
              <a:off x="6434667" y="3603008"/>
              <a:ext cx="194733" cy="3732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Text Box 94"/>
            <p:cNvSpPr txBox="1">
              <a:spLocks noChangeArrowheads="1"/>
            </p:cNvSpPr>
            <p:nvPr/>
          </p:nvSpPr>
          <p:spPr bwMode="auto">
            <a:xfrm>
              <a:off x="3429000" y="3200400"/>
              <a:ext cx="2133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Circulator ring by-pass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5" name="Straight Connector 134"/>
            <p:cNvCxnSpPr/>
            <p:nvPr/>
          </p:nvCxnSpPr>
          <p:spPr bwMode="auto">
            <a:xfrm rot="16200000" flipH="1">
              <a:off x="4267200" y="3810000"/>
              <a:ext cx="152400" cy="1524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 flipV="1">
              <a:off x="4419600" y="3814826"/>
              <a:ext cx="152400" cy="14757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Arrow Connector 144"/>
            <p:cNvCxnSpPr/>
            <p:nvPr/>
          </p:nvCxnSpPr>
          <p:spPr bwMode="auto">
            <a:xfrm rot="10800000">
              <a:off x="4572001" y="3939938"/>
              <a:ext cx="486833" cy="40346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6" name="Text Box 120"/>
            <p:cNvSpPr txBox="1">
              <a:spLocks noChangeArrowheads="1"/>
            </p:cNvSpPr>
            <p:nvPr/>
          </p:nvSpPr>
          <p:spPr bwMode="auto">
            <a:xfrm>
              <a:off x="4691239" y="4078069"/>
              <a:ext cx="170956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Path length adjustment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latin typeface="Arial" pitchFamily="34" charset="0"/>
                  <a:cs typeface="Arial" pitchFamily="34" charset="0"/>
                </a:rPr>
                <a:t>(synchronization)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Line 4"/>
            <p:cNvSpPr>
              <a:spLocks noChangeShapeType="1"/>
            </p:cNvSpPr>
            <p:nvPr/>
          </p:nvSpPr>
          <p:spPr bwMode="auto">
            <a:xfrm>
              <a:off x="2133600" y="3810000"/>
              <a:ext cx="2133600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Arc 107"/>
            <p:cNvSpPr>
              <a:spLocks/>
            </p:cNvSpPr>
            <p:nvPr/>
          </p:nvSpPr>
          <p:spPr bwMode="auto">
            <a:xfrm rot="16200000">
              <a:off x="5113116" y="3116485"/>
              <a:ext cx="763502" cy="2150534"/>
            </a:xfrm>
            <a:custGeom>
              <a:avLst/>
              <a:gdLst>
                <a:gd name="G0" fmla="+- 0 0 0"/>
                <a:gd name="G1" fmla="+- 21517 0 0"/>
                <a:gd name="G2" fmla="+- 21600 0 0"/>
                <a:gd name="T0" fmla="*/ 1894 w 21398"/>
                <a:gd name="T1" fmla="*/ 0 h 21517"/>
                <a:gd name="T2" fmla="*/ 21398 w 21398"/>
                <a:gd name="T3" fmla="*/ 18573 h 21517"/>
                <a:gd name="T4" fmla="*/ 0 w 21398"/>
                <a:gd name="T5" fmla="*/ 21517 h 2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98" h="21517" fill="none" extrusionOk="0">
                  <a:moveTo>
                    <a:pt x="1893" y="0"/>
                  </a:moveTo>
                  <a:cubicBezTo>
                    <a:pt x="11931" y="883"/>
                    <a:pt x="20024" y="8590"/>
                    <a:pt x="21398" y="18572"/>
                  </a:cubicBezTo>
                </a:path>
                <a:path w="21398" h="21517" stroke="0" extrusionOk="0">
                  <a:moveTo>
                    <a:pt x="1893" y="0"/>
                  </a:moveTo>
                  <a:cubicBezTo>
                    <a:pt x="11931" y="883"/>
                    <a:pt x="20024" y="8590"/>
                    <a:pt x="21398" y="18572"/>
                  </a:cubicBezTo>
                  <a:lnTo>
                    <a:pt x="0" y="21517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2438400" y="3603008"/>
              <a:ext cx="194733" cy="3732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10" name="Line 2"/>
            <p:cNvSpPr>
              <a:spLocks noChangeShapeType="1"/>
            </p:cNvSpPr>
            <p:nvPr/>
          </p:nvSpPr>
          <p:spPr bwMode="auto">
            <a:xfrm>
              <a:off x="152400" y="1830302"/>
              <a:ext cx="8763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23" name="Oval 15"/>
            <p:cNvSpPr>
              <a:spLocks noChangeArrowheads="1"/>
            </p:cNvSpPr>
            <p:nvPr/>
          </p:nvSpPr>
          <p:spPr bwMode="auto">
            <a:xfrm>
              <a:off x="7467600" y="1718399"/>
              <a:ext cx="681567" cy="18660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17" name="Rectangle 109"/>
            <p:cNvSpPr>
              <a:spLocks noChangeArrowheads="1"/>
            </p:cNvSpPr>
            <p:nvPr/>
          </p:nvSpPr>
          <p:spPr bwMode="auto">
            <a:xfrm>
              <a:off x="5116689" y="5697379"/>
              <a:ext cx="141111" cy="246221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AutoShape 96"/>
            <p:cNvSpPr>
              <a:spLocks/>
            </p:cNvSpPr>
            <p:nvPr/>
          </p:nvSpPr>
          <p:spPr bwMode="auto">
            <a:xfrm rot="5400000">
              <a:off x="4343400" y="1828800"/>
              <a:ext cx="304800" cy="35052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ELIC Cooler Design Parameters</a:t>
            </a:r>
            <a:endParaRPr lang="en-US" sz="40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9634" name="Group 2"/>
          <p:cNvGraphicFramePr>
            <a:graphicFrameLocks noGrp="1"/>
          </p:cNvGraphicFramePr>
          <p:nvPr/>
        </p:nvGraphicFramePr>
        <p:xfrm>
          <a:off x="4419601" y="838200"/>
          <a:ext cx="4495801" cy="5699760"/>
        </p:xfrm>
        <a:graphic>
          <a:graphicData uri="http://schemas.openxmlformats.org/drawingml/2006/table">
            <a:tbl>
              <a:tblPr/>
              <a:tblGrid>
                <a:gridCol w="2971801"/>
                <a:gridCol w="609600"/>
                <a:gridCol w="914400"/>
              </a:tblGrid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Max/min energy of e-beam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Electrons/bunch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bunch revolutions in CCR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~300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Current in CCR/ERL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3/0.01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Bunch repetition in CCR/ERL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500/1.67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CCR circumference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Cooling section 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Circulation duration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Bunch 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Energy spread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  <a:r>
                        <a:rPr kumimoji="0" lang="en-US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Solenoid field in cooling section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Beam radius in solenoid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~1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Beta-function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Thermal cyclotron radius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Beam radius at cathode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Solenoid field at cathode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Laslett’s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tune shift @60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MeV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Longitudinal inter/intra beam heating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914401"/>
            <a:ext cx="4343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Number of turns in circulator cooler ring is determined by degradation of electron beam quality caused by inter/intra beam heating up and space charge effect.</a:t>
            </a:r>
          </a:p>
          <a:p>
            <a:pPr marL="174625" indent="-174625"/>
            <a:r>
              <a:rPr lang="en-US" sz="1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0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Space charge effect could be a leading issue when electron beam energy is low.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It is estimated that beam quality (as well as cooling efficiency) is still good enough after 100 to 300 turns in circulator ring. 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This leads directly to a 100 to 300 times saving of electron currents from the source/injector and ERL.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4648200"/>
            <a:ext cx="5791200" cy="1447800"/>
          </a:xfrm>
        </p:spPr>
        <p:txBody>
          <a:bodyPr/>
          <a:lstStyle/>
          <a:p>
            <a:pPr marL="568325" indent="-568325" algn="l"/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5. Key Technologies and Critical R&amp;D</a:t>
            </a:r>
            <a:endParaRPr lang="en-US" sz="4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Enabling Technologies and R&amp;D</a:t>
            </a:r>
            <a:endParaRPr lang="en-US" sz="40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28600" y="609600"/>
            <a:ext cx="8763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Making of a cooling electron beam</a:t>
            </a:r>
          </a:p>
          <a:p>
            <a:pPr marL="568325" marR="0" lvl="1" indent="-3349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Wingdings" pitchFamily="2" charset="2"/>
              <a:buChar char="Ø"/>
              <a:tabLst/>
            </a:pPr>
            <a:r>
              <a:rPr lang="en-US" sz="2000" dirty="0" smtClean="0">
                <a:latin typeface="Arial" pitchFamily="34" charset="0"/>
              </a:rPr>
              <a:t>A high bunch-charge and high repetition source/injector</a:t>
            </a:r>
          </a:p>
          <a:p>
            <a:pPr marL="568325" marR="0" lvl="1" indent="-3349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Wingdings" pitchFamily="2" charset="2"/>
              <a:buChar char="Ø"/>
              <a:tabLst/>
            </a:pPr>
            <a:r>
              <a:rPr lang="en-US" sz="2000" dirty="0" smtClean="0">
                <a:latin typeface="Arial" pitchFamily="34" charset="0"/>
              </a:rPr>
              <a:t>Energy recovery </a:t>
            </a:r>
            <a:r>
              <a:rPr lang="en-US" sz="2000" dirty="0" err="1" smtClean="0">
                <a:latin typeface="Arial" pitchFamily="34" charset="0"/>
              </a:rPr>
              <a:t>linac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568325" marR="0" lvl="1" indent="-3349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Wingdings" pitchFamily="2" charset="2"/>
              <a:buChar char="Ø"/>
              <a:tabLst/>
            </a:pPr>
            <a:r>
              <a:rPr lang="en-US" sz="2000" dirty="0" smtClean="0">
                <a:latin typeface="Arial" pitchFamily="34" charset="0"/>
              </a:rPr>
              <a:t>Fast kicker</a:t>
            </a:r>
          </a:p>
          <a:p>
            <a:pPr marL="568325" marR="0" lvl="1" indent="-3349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Wingdings" pitchFamily="2" charset="2"/>
              <a:buChar char="Ø"/>
              <a:tabLst/>
            </a:pPr>
            <a:endParaRPr lang="en-US" sz="800" dirty="0" smtClean="0">
              <a:latin typeface="Arial" pitchFamily="34" charset="0"/>
            </a:endParaRPr>
          </a:p>
          <a:p>
            <a:pPr marL="233363" marR="0" lvl="0" indent="-2333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tabLst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Stability of cooling beam in a circulator ring</a:t>
            </a:r>
          </a:p>
          <a:p>
            <a:pPr marL="568325" lvl="1" indent="-334963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Single (electron) &amp; coupled (electron-ion) instabilities</a:t>
            </a:r>
          </a:p>
          <a:p>
            <a:pPr marL="568325" lvl="1" indent="-334963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Long term space charge effect &amp; beam quality degradation</a:t>
            </a:r>
          </a:p>
          <a:p>
            <a:pPr marL="568325" lvl="1" indent="-334963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Beam heat-up by IBS</a:t>
            </a:r>
          </a:p>
          <a:p>
            <a:pPr marL="568325" lvl="1" indent="-334963">
              <a:buFont typeface="Wingdings" pitchFamily="2" charset="2"/>
              <a:buChar char="Ø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Efficiency of cooling at medium ion energy</a:t>
            </a:r>
          </a:p>
          <a:p>
            <a:pPr marL="568325" indent="-334963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Cooling rate as a function of energy (state-of-art is 4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MeV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Fermilab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68325" indent="-334963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Cooling efficiency as a function of turns in the circulator ring</a:t>
            </a:r>
          </a:p>
          <a:p>
            <a:pPr marL="568325" indent="-334963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Staged cooling (at injection &amp; final energy, during collision) </a:t>
            </a:r>
          </a:p>
          <a:p>
            <a:pPr marL="568325" indent="-334963">
              <a:buFont typeface="Wingdings" pitchFamily="2" charset="2"/>
              <a:buChar char="Ø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New Concepts and Schemes</a:t>
            </a:r>
          </a:p>
          <a:p>
            <a:pPr marL="568325" indent="-334963">
              <a:buFont typeface="Wingdings" pitchFamily="2" charset="2"/>
              <a:buChar char="Ø"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Flat-to-round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beam transform and reduction of space charge effect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	</a:t>
            </a:r>
            <a:endParaRPr lang="en-US" sz="18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Electron Source/Injector</a:t>
            </a:r>
            <a:endParaRPr lang="en-US" sz="4000" dirty="0">
              <a:solidFill>
                <a:srgbClr val="0033CC"/>
              </a:solidFill>
            </a:endParaRPr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152400" y="762000"/>
            <a:ext cx="883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Tx/>
              <a:buChar char="•"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ELIC CCR driving injector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Wingdings" pitchFamily="2" charset="2"/>
              <a:buChar char="§"/>
              <a:tabLst/>
            </a:pPr>
            <a:r>
              <a:rPr lang="en-US" sz="1800" dirty="0" smtClean="0">
                <a:latin typeface="Arial" pitchFamily="34" charset="0"/>
              </a:rPr>
              <a:t>1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 mA@1.667 MHz, up to 33 (125) </a:t>
            </a:r>
            <a:r>
              <a:rPr kumimoji="0" lang="en-US" sz="1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MeV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energy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Wingdings" pitchFamily="2" charset="2"/>
              <a:buChar char="§"/>
              <a:tabLst/>
            </a:pPr>
            <a:r>
              <a:rPr lang="en-US" sz="1800" dirty="0" smtClean="0">
                <a:latin typeface="Arial" pitchFamily="34" charset="0"/>
              </a:rPr>
              <a:t>5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1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nC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bunch charge, magnetized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Tx/>
              <a:buChar char="•"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Challenges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Wingdings" pitchFamily="2" charset="2"/>
              <a:buChar char="§"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Source life time:  </a:t>
            </a:r>
            <a:r>
              <a:rPr lang="en-US" sz="1800" dirty="0" smtClean="0">
                <a:latin typeface="Arial" pitchFamily="34" charset="0"/>
              </a:rPr>
              <a:t>0.86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1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kC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/day (state-of-art is 0.2 </a:t>
            </a:r>
            <a:r>
              <a:rPr kumimoji="0" lang="en-US" sz="1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kC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/day)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	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sym typeface="Wingdings" pitchFamily="2" charset="2"/>
              </a:rPr>
              <a:t>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source R&amp;D, &amp; exploiting possibility of increasing evolutions in CCR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Tx/>
              <a:buChar char="•"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Conceptual design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Wingdings" pitchFamily="2" charset="2"/>
              <a:buChar char="§"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High current/brightness source/injector is a key issue of ERL based light source applications, much R&amp;D has been done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Wingdings" pitchFamily="2" charset="2"/>
              <a:buChar char="§"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adopt light source injector as </a:t>
            </a:r>
            <a:r>
              <a:rPr lang="en-US" sz="1800" dirty="0" smtClean="0">
                <a:latin typeface="Arial" pitchFamily="34" charset="0"/>
              </a:rPr>
              <a:t>a 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baseline design of CCR driving injector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Tx/>
              <a:buChar char="•"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Beam qualities should satisfy electron cooling requirements (based on previous computer simulations/optimization)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ts val="2400"/>
              <a:buFontTx/>
              <a:buChar char="•"/>
            </a:pPr>
            <a:r>
              <a:rPr lang="en-US" sz="1800" dirty="0" smtClean="0">
                <a:latin typeface="Arial" pitchFamily="34" charset="0"/>
              </a:rPr>
              <a:t>Bunch compression may be needed. </a:t>
            </a:r>
          </a:p>
        </p:txBody>
      </p:sp>
      <p:grpSp>
        <p:nvGrpSpPr>
          <p:cNvPr id="70659" name="Group 3"/>
          <p:cNvGrpSpPr>
            <a:grpSpLocks/>
          </p:cNvGrpSpPr>
          <p:nvPr/>
        </p:nvGrpSpPr>
        <p:grpSpPr bwMode="auto">
          <a:xfrm>
            <a:off x="914400" y="5181600"/>
            <a:ext cx="7696200" cy="1386624"/>
            <a:chOff x="576" y="1248"/>
            <a:chExt cx="3936" cy="1140"/>
          </a:xfrm>
        </p:grpSpPr>
        <p:grpSp>
          <p:nvGrpSpPr>
            <p:cNvPr id="70660" name="Group 4"/>
            <p:cNvGrpSpPr>
              <a:grpSpLocks/>
            </p:cNvGrpSpPr>
            <p:nvPr/>
          </p:nvGrpSpPr>
          <p:grpSpPr bwMode="auto">
            <a:xfrm>
              <a:off x="727" y="1632"/>
              <a:ext cx="233" cy="288"/>
              <a:chOff x="343" y="1728"/>
              <a:chExt cx="233" cy="288"/>
            </a:xfrm>
          </p:grpSpPr>
          <p:sp>
            <p:nvSpPr>
              <p:cNvPr id="70661" name="Arc 5"/>
              <p:cNvSpPr>
                <a:spLocks/>
              </p:cNvSpPr>
              <p:nvPr/>
            </p:nvSpPr>
            <p:spPr bwMode="auto">
              <a:xfrm flipH="1">
                <a:off x="343" y="1728"/>
                <a:ext cx="137" cy="14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70662" name="Arc 6"/>
              <p:cNvSpPr>
                <a:spLocks/>
              </p:cNvSpPr>
              <p:nvPr/>
            </p:nvSpPr>
            <p:spPr bwMode="auto">
              <a:xfrm flipH="1" flipV="1">
                <a:off x="343" y="1872"/>
                <a:ext cx="137" cy="14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70663" name="Rectangle 7"/>
              <p:cNvSpPr>
                <a:spLocks noChangeArrowheads="1"/>
              </p:cNvSpPr>
              <p:nvPr/>
            </p:nvSpPr>
            <p:spPr bwMode="auto">
              <a:xfrm>
                <a:off x="480" y="1728"/>
                <a:ext cx="96" cy="28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</p:grpSp>
        <p:sp>
          <p:nvSpPr>
            <p:cNvPr id="70664" name="Line 8"/>
            <p:cNvSpPr>
              <a:spLocks noChangeShapeType="1"/>
            </p:cNvSpPr>
            <p:nvPr/>
          </p:nvSpPr>
          <p:spPr bwMode="auto">
            <a:xfrm>
              <a:off x="960" y="1776"/>
              <a:ext cx="35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grpSp>
          <p:nvGrpSpPr>
            <p:cNvPr id="70665" name="Group 9"/>
            <p:cNvGrpSpPr>
              <a:grpSpLocks/>
            </p:cNvGrpSpPr>
            <p:nvPr/>
          </p:nvGrpSpPr>
          <p:grpSpPr bwMode="auto">
            <a:xfrm>
              <a:off x="1152" y="1680"/>
              <a:ext cx="144" cy="192"/>
              <a:chOff x="1872" y="1104"/>
              <a:chExt cx="576" cy="288"/>
            </a:xfrm>
          </p:grpSpPr>
          <p:grpSp>
            <p:nvGrpSpPr>
              <p:cNvPr id="70666" name="Group 10"/>
              <p:cNvGrpSpPr>
                <a:grpSpLocks/>
              </p:cNvGrpSpPr>
              <p:nvPr/>
            </p:nvGrpSpPr>
            <p:grpSpPr bwMode="auto">
              <a:xfrm>
                <a:off x="1872" y="1104"/>
                <a:ext cx="576" cy="96"/>
                <a:chOff x="1872" y="1104"/>
                <a:chExt cx="576" cy="96"/>
              </a:xfrm>
            </p:grpSpPr>
            <p:grpSp>
              <p:nvGrpSpPr>
                <p:cNvPr id="70667" name="Group 11"/>
                <p:cNvGrpSpPr>
                  <a:grpSpLocks/>
                </p:cNvGrpSpPr>
                <p:nvPr/>
              </p:nvGrpSpPr>
              <p:grpSpPr bwMode="auto">
                <a:xfrm>
                  <a:off x="1872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668" name="Arc 12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669" name="Arc 13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670" name="Group 14"/>
                <p:cNvGrpSpPr>
                  <a:grpSpLocks/>
                </p:cNvGrpSpPr>
                <p:nvPr/>
              </p:nvGrpSpPr>
              <p:grpSpPr bwMode="auto">
                <a:xfrm>
                  <a:off x="2016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671" name="Arc 15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672" name="Arc 16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673" name="Group 17"/>
                <p:cNvGrpSpPr>
                  <a:grpSpLocks/>
                </p:cNvGrpSpPr>
                <p:nvPr/>
              </p:nvGrpSpPr>
              <p:grpSpPr bwMode="auto">
                <a:xfrm>
                  <a:off x="2160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674" name="Arc 18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675" name="Arc 19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676" name="Group 20"/>
                <p:cNvGrpSpPr>
                  <a:grpSpLocks/>
                </p:cNvGrpSpPr>
                <p:nvPr/>
              </p:nvGrpSpPr>
              <p:grpSpPr bwMode="auto">
                <a:xfrm>
                  <a:off x="2304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677" name="Arc 21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678" name="Arc 22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</p:grpSp>
          <p:grpSp>
            <p:nvGrpSpPr>
              <p:cNvPr id="70679" name="Group 23"/>
              <p:cNvGrpSpPr>
                <a:grpSpLocks/>
              </p:cNvGrpSpPr>
              <p:nvPr/>
            </p:nvGrpSpPr>
            <p:grpSpPr bwMode="auto">
              <a:xfrm flipH="1" flipV="1">
                <a:off x="1872" y="1296"/>
                <a:ext cx="576" cy="96"/>
                <a:chOff x="1872" y="1104"/>
                <a:chExt cx="576" cy="96"/>
              </a:xfrm>
            </p:grpSpPr>
            <p:grpSp>
              <p:nvGrpSpPr>
                <p:cNvPr id="70680" name="Group 24"/>
                <p:cNvGrpSpPr>
                  <a:grpSpLocks/>
                </p:cNvGrpSpPr>
                <p:nvPr/>
              </p:nvGrpSpPr>
              <p:grpSpPr bwMode="auto">
                <a:xfrm>
                  <a:off x="1872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681" name="Arc 25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682" name="Arc 26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683" name="Group 27"/>
                <p:cNvGrpSpPr>
                  <a:grpSpLocks/>
                </p:cNvGrpSpPr>
                <p:nvPr/>
              </p:nvGrpSpPr>
              <p:grpSpPr bwMode="auto">
                <a:xfrm>
                  <a:off x="2016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684" name="Arc 28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685" name="Arc 29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686" name="Group 30"/>
                <p:cNvGrpSpPr>
                  <a:grpSpLocks/>
                </p:cNvGrpSpPr>
                <p:nvPr/>
              </p:nvGrpSpPr>
              <p:grpSpPr bwMode="auto">
                <a:xfrm>
                  <a:off x="2160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687" name="Arc 31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688" name="Arc 32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689" name="Group 33"/>
                <p:cNvGrpSpPr>
                  <a:grpSpLocks/>
                </p:cNvGrpSpPr>
                <p:nvPr/>
              </p:nvGrpSpPr>
              <p:grpSpPr bwMode="auto">
                <a:xfrm>
                  <a:off x="2304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690" name="Arc 34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691" name="Arc 35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</p:grpSp>
        </p:grpSp>
        <p:sp>
          <p:nvSpPr>
            <p:cNvPr id="70692" name="Rectangle 36"/>
            <p:cNvSpPr>
              <a:spLocks noChangeArrowheads="1"/>
            </p:cNvSpPr>
            <p:nvPr/>
          </p:nvSpPr>
          <p:spPr bwMode="auto">
            <a:xfrm>
              <a:off x="1728" y="1632"/>
              <a:ext cx="96" cy="28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grpSp>
          <p:nvGrpSpPr>
            <p:cNvPr id="70693" name="Group 37"/>
            <p:cNvGrpSpPr>
              <a:grpSpLocks/>
            </p:cNvGrpSpPr>
            <p:nvPr/>
          </p:nvGrpSpPr>
          <p:grpSpPr bwMode="auto">
            <a:xfrm>
              <a:off x="1392" y="1680"/>
              <a:ext cx="144" cy="192"/>
              <a:chOff x="1872" y="1104"/>
              <a:chExt cx="576" cy="288"/>
            </a:xfrm>
          </p:grpSpPr>
          <p:grpSp>
            <p:nvGrpSpPr>
              <p:cNvPr id="70694" name="Group 38"/>
              <p:cNvGrpSpPr>
                <a:grpSpLocks/>
              </p:cNvGrpSpPr>
              <p:nvPr/>
            </p:nvGrpSpPr>
            <p:grpSpPr bwMode="auto">
              <a:xfrm>
                <a:off x="1872" y="1104"/>
                <a:ext cx="576" cy="96"/>
                <a:chOff x="1872" y="1104"/>
                <a:chExt cx="576" cy="96"/>
              </a:xfrm>
            </p:grpSpPr>
            <p:grpSp>
              <p:nvGrpSpPr>
                <p:cNvPr id="70695" name="Group 39"/>
                <p:cNvGrpSpPr>
                  <a:grpSpLocks/>
                </p:cNvGrpSpPr>
                <p:nvPr/>
              </p:nvGrpSpPr>
              <p:grpSpPr bwMode="auto">
                <a:xfrm>
                  <a:off x="1872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696" name="Arc 40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697" name="Arc 41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698" name="Group 42"/>
                <p:cNvGrpSpPr>
                  <a:grpSpLocks/>
                </p:cNvGrpSpPr>
                <p:nvPr/>
              </p:nvGrpSpPr>
              <p:grpSpPr bwMode="auto">
                <a:xfrm>
                  <a:off x="2016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699" name="Arc 43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700" name="Arc 44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701" name="Group 45"/>
                <p:cNvGrpSpPr>
                  <a:grpSpLocks/>
                </p:cNvGrpSpPr>
                <p:nvPr/>
              </p:nvGrpSpPr>
              <p:grpSpPr bwMode="auto">
                <a:xfrm>
                  <a:off x="2160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702" name="Arc 46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703" name="Arc 47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704" name="Group 48"/>
                <p:cNvGrpSpPr>
                  <a:grpSpLocks/>
                </p:cNvGrpSpPr>
                <p:nvPr/>
              </p:nvGrpSpPr>
              <p:grpSpPr bwMode="auto">
                <a:xfrm>
                  <a:off x="2304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705" name="Arc 49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706" name="Arc 50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</p:grpSp>
          <p:grpSp>
            <p:nvGrpSpPr>
              <p:cNvPr id="70707" name="Group 51"/>
              <p:cNvGrpSpPr>
                <a:grpSpLocks/>
              </p:cNvGrpSpPr>
              <p:nvPr/>
            </p:nvGrpSpPr>
            <p:grpSpPr bwMode="auto">
              <a:xfrm flipH="1" flipV="1">
                <a:off x="1872" y="1296"/>
                <a:ext cx="576" cy="96"/>
                <a:chOff x="1872" y="1104"/>
                <a:chExt cx="576" cy="96"/>
              </a:xfrm>
            </p:grpSpPr>
            <p:grpSp>
              <p:nvGrpSpPr>
                <p:cNvPr id="70708" name="Group 52"/>
                <p:cNvGrpSpPr>
                  <a:grpSpLocks/>
                </p:cNvGrpSpPr>
                <p:nvPr/>
              </p:nvGrpSpPr>
              <p:grpSpPr bwMode="auto">
                <a:xfrm>
                  <a:off x="1872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709" name="Arc 53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710" name="Arc 54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711" name="Group 55"/>
                <p:cNvGrpSpPr>
                  <a:grpSpLocks/>
                </p:cNvGrpSpPr>
                <p:nvPr/>
              </p:nvGrpSpPr>
              <p:grpSpPr bwMode="auto">
                <a:xfrm>
                  <a:off x="2016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712" name="Arc 56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713" name="Arc 57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714" name="Group 58"/>
                <p:cNvGrpSpPr>
                  <a:grpSpLocks/>
                </p:cNvGrpSpPr>
                <p:nvPr/>
              </p:nvGrpSpPr>
              <p:grpSpPr bwMode="auto">
                <a:xfrm>
                  <a:off x="2160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715" name="Arc 59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716" name="Arc 60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70717" name="Group 61"/>
                <p:cNvGrpSpPr>
                  <a:grpSpLocks/>
                </p:cNvGrpSpPr>
                <p:nvPr/>
              </p:nvGrpSpPr>
              <p:grpSpPr bwMode="auto">
                <a:xfrm>
                  <a:off x="2304" y="1104"/>
                  <a:ext cx="144" cy="96"/>
                  <a:chOff x="1680" y="3648"/>
                  <a:chExt cx="192" cy="48"/>
                </a:xfrm>
              </p:grpSpPr>
              <p:sp>
                <p:nvSpPr>
                  <p:cNvPr id="70718" name="Arc 62"/>
                  <p:cNvSpPr>
                    <a:spLocks/>
                  </p:cNvSpPr>
                  <p:nvPr/>
                </p:nvSpPr>
                <p:spPr bwMode="auto">
                  <a:xfrm flipH="1">
                    <a:off x="1680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  <p:sp>
                <p:nvSpPr>
                  <p:cNvPr id="70719" name="Arc 63"/>
                  <p:cNvSpPr>
                    <a:spLocks/>
                  </p:cNvSpPr>
                  <p:nvPr/>
                </p:nvSpPr>
                <p:spPr bwMode="auto">
                  <a:xfrm>
                    <a:off x="1776" y="3648"/>
                    <a:ext cx="96" cy="48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</p:grpSp>
        </p:grpSp>
        <p:sp>
          <p:nvSpPr>
            <p:cNvPr id="70720" name="Rectangle 64"/>
            <p:cNvSpPr>
              <a:spLocks noChangeArrowheads="1"/>
            </p:cNvSpPr>
            <p:nvPr/>
          </p:nvSpPr>
          <p:spPr bwMode="auto">
            <a:xfrm>
              <a:off x="2016" y="1728"/>
              <a:ext cx="720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0721" name="Rectangle 65"/>
            <p:cNvSpPr>
              <a:spLocks noChangeArrowheads="1"/>
            </p:cNvSpPr>
            <p:nvPr/>
          </p:nvSpPr>
          <p:spPr bwMode="auto">
            <a:xfrm>
              <a:off x="2832" y="1728"/>
              <a:ext cx="720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0722" name="AutoShape 66"/>
            <p:cNvSpPr>
              <a:spLocks noChangeArrowheads="1"/>
            </p:cNvSpPr>
            <p:nvPr/>
          </p:nvSpPr>
          <p:spPr bwMode="auto">
            <a:xfrm>
              <a:off x="3840" y="1632"/>
              <a:ext cx="47" cy="288"/>
            </a:xfrm>
            <a:prstGeom prst="plus">
              <a:avLst>
                <a:gd name="adj" fmla="val 2500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0723" name="AutoShape 67"/>
            <p:cNvSpPr>
              <a:spLocks noChangeArrowheads="1"/>
            </p:cNvSpPr>
            <p:nvPr/>
          </p:nvSpPr>
          <p:spPr bwMode="auto">
            <a:xfrm>
              <a:off x="3936" y="1632"/>
              <a:ext cx="47" cy="288"/>
            </a:xfrm>
            <a:prstGeom prst="plus">
              <a:avLst>
                <a:gd name="adj" fmla="val 2500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0724" name="AutoShape 68"/>
            <p:cNvSpPr>
              <a:spLocks noChangeArrowheads="1"/>
            </p:cNvSpPr>
            <p:nvPr/>
          </p:nvSpPr>
          <p:spPr bwMode="auto">
            <a:xfrm>
              <a:off x="4032" y="1632"/>
              <a:ext cx="47" cy="288"/>
            </a:xfrm>
            <a:prstGeom prst="plus">
              <a:avLst>
                <a:gd name="adj" fmla="val 2500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0725" name="AutoShape 69"/>
            <p:cNvSpPr>
              <a:spLocks noChangeArrowheads="1"/>
            </p:cNvSpPr>
            <p:nvPr/>
          </p:nvSpPr>
          <p:spPr bwMode="auto">
            <a:xfrm>
              <a:off x="4128" y="1632"/>
              <a:ext cx="48" cy="288"/>
            </a:xfrm>
            <a:prstGeom prst="plus">
              <a:avLst>
                <a:gd name="adj" fmla="val 2500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0726" name="Text Box 70"/>
            <p:cNvSpPr txBox="1">
              <a:spLocks noChangeArrowheads="1"/>
            </p:cNvSpPr>
            <p:nvPr/>
          </p:nvSpPr>
          <p:spPr bwMode="auto">
            <a:xfrm>
              <a:off x="576" y="1919"/>
              <a:ext cx="480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300keV DC gun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0727" name="Text Box 71"/>
            <p:cNvSpPr txBox="1">
              <a:spLocks noChangeArrowheads="1"/>
            </p:cNvSpPr>
            <p:nvPr/>
          </p:nvSpPr>
          <p:spPr bwMode="auto">
            <a:xfrm>
              <a:off x="1044" y="1248"/>
              <a:ext cx="624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solenoids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0728" name="Text Box 72"/>
            <p:cNvSpPr txBox="1">
              <a:spLocks noChangeArrowheads="1"/>
            </p:cNvSpPr>
            <p:nvPr/>
          </p:nvSpPr>
          <p:spPr bwMode="auto">
            <a:xfrm>
              <a:off x="1488" y="1987"/>
              <a:ext cx="624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buncher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0729" name="AutoShape 73"/>
            <p:cNvSpPr>
              <a:spLocks/>
            </p:cNvSpPr>
            <p:nvPr/>
          </p:nvSpPr>
          <p:spPr bwMode="auto">
            <a:xfrm rot="-5400000">
              <a:off x="3936" y="1872"/>
              <a:ext cx="144" cy="432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0730" name="AutoShape 74"/>
            <p:cNvSpPr>
              <a:spLocks/>
            </p:cNvSpPr>
            <p:nvPr/>
          </p:nvSpPr>
          <p:spPr bwMode="auto">
            <a:xfrm rot="5400000" flipV="1">
              <a:off x="2688" y="823"/>
              <a:ext cx="192" cy="1536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0731" name="AutoShape 75"/>
            <p:cNvSpPr>
              <a:spLocks/>
            </p:cNvSpPr>
            <p:nvPr/>
          </p:nvSpPr>
          <p:spPr bwMode="auto">
            <a:xfrm rot="5400000" flipV="1">
              <a:off x="1296" y="1344"/>
              <a:ext cx="96" cy="384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0732" name="Text Box 76"/>
            <p:cNvSpPr txBox="1">
              <a:spLocks noChangeArrowheads="1"/>
            </p:cNvSpPr>
            <p:nvPr/>
          </p:nvSpPr>
          <p:spPr bwMode="auto">
            <a:xfrm>
              <a:off x="2406" y="1248"/>
              <a:ext cx="74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SRF modules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0733" name="Text Box 77"/>
            <p:cNvSpPr txBox="1">
              <a:spLocks noChangeArrowheads="1"/>
            </p:cNvSpPr>
            <p:nvPr/>
          </p:nvSpPr>
          <p:spPr bwMode="auto">
            <a:xfrm>
              <a:off x="3696" y="2160"/>
              <a:ext cx="624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quads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Energy Recovery </a:t>
            </a:r>
            <a:r>
              <a:rPr lang="en-US" sz="4000" dirty="0" err="1" smtClean="0">
                <a:solidFill>
                  <a:srgbClr val="0033CC"/>
                </a:solidFill>
                <a:latin typeface="Arial" charset="0"/>
                <a:cs typeface="Arial" charset="0"/>
              </a:rPr>
              <a:t>Linac</a:t>
            </a:r>
            <a:endParaRPr lang="en-US" sz="4000" dirty="0" smtClean="0">
              <a:solidFill>
                <a:srgbClr val="0033CC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0" y="4028184"/>
            <a:ext cx="5257800" cy="2590800"/>
          </a:xfrm>
        </p:spPr>
        <p:txBody>
          <a:bodyPr/>
          <a:lstStyle/>
          <a:p>
            <a:pPr marL="233363" indent="-233363">
              <a:lnSpc>
                <a:spcPct val="9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SRF ERL based FEL </a:t>
            </a:r>
          </a:p>
          <a:p>
            <a:pPr marL="233363" indent="-233363">
              <a:lnSpc>
                <a:spcPct val="9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High average power, up to14 kW (</a:t>
            </a:r>
            <a:r>
              <a:rPr lang="en-US" sz="1800" i="1" dirty="0" smtClean="0">
                <a:latin typeface="Arial" charset="0"/>
                <a:cs typeface="Arial" charset="0"/>
              </a:rPr>
              <a:t>world record</a:t>
            </a:r>
            <a:r>
              <a:rPr lang="en-US" sz="1800" dirty="0" smtClean="0">
                <a:latin typeface="Arial" charset="0"/>
                <a:cs typeface="Arial" charset="0"/>
              </a:rPr>
              <a:t>)</a:t>
            </a:r>
          </a:p>
          <a:p>
            <a:pPr marL="233363" indent="-233363">
              <a:lnSpc>
                <a:spcPct val="9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mid-infrared spectral region</a:t>
            </a:r>
          </a:p>
          <a:p>
            <a:pPr marL="233363" indent="-233363">
              <a:lnSpc>
                <a:spcPct val="9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Extension to 250 nm in the UV is planned</a:t>
            </a:r>
          </a:p>
          <a:p>
            <a:pPr marL="233363" indent="-233363">
              <a:lnSpc>
                <a:spcPct val="9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Photocathode DC injector, 10 </a:t>
            </a:r>
            <a:r>
              <a:rPr lang="en-US" sz="1800" dirty="0" err="1" smtClean="0">
                <a:latin typeface="Arial" charset="0"/>
                <a:cs typeface="Arial" charset="0"/>
              </a:rPr>
              <a:t>mA</a:t>
            </a:r>
            <a:r>
              <a:rPr lang="en-US" sz="1800" dirty="0" smtClean="0">
                <a:latin typeface="Arial" charset="0"/>
                <a:cs typeface="Arial" charset="0"/>
              </a:rPr>
              <a:t> class CW beam, sub-</a:t>
            </a:r>
            <a:r>
              <a:rPr lang="en-US" sz="1800" dirty="0" err="1" smtClean="0">
                <a:latin typeface="Arial" charset="0"/>
                <a:cs typeface="Arial" charset="0"/>
              </a:rPr>
              <a:t>nC</a:t>
            </a:r>
            <a:r>
              <a:rPr lang="en-US" sz="1800" dirty="0" smtClean="0">
                <a:latin typeface="Arial" charset="0"/>
                <a:cs typeface="Arial" charset="0"/>
              </a:rPr>
              <a:t> bunch charge</a:t>
            </a:r>
          </a:p>
          <a:p>
            <a:pPr marL="233363" indent="-233363">
              <a:lnSpc>
                <a:spcPct val="90000"/>
              </a:lnSpc>
            </a:pPr>
            <a:r>
              <a:rPr lang="en-US" sz="1800" dirty="0" smtClean="0">
                <a:latin typeface="Arial" charset="0"/>
                <a:cs typeface="Arial" charset="0"/>
              </a:rPr>
              <a:t>Beam energy up to 200 </a:t>
            </a:r>
            <a:r>
              <a:rPr lang="en-US" sz="1800" dirty="0" err="1" smtClean="0">
                <a:latin typeface="Arial" charset="0"/>
                <a:cs typeface="Arial" charset="0"/>
              </a:rPr>
              <a:t>MeV</a:t>
            </a:r>
            <a:r>
              <a:rPr lang="en-US" sz="1800" dirty="0" smtClean="0">
                <a:latin typeface="Arial" charset="0"/>
                <a:cs typeface="Arial" charset="0"/>
              </a:rPr>
              <a:t>, energy recovery</a:t>
            </a:r>
          </a:p>
          <a:p>
            <a:pPr marL="233363" indent="-233363">
              <a:lnSpc>
                <a:spcPct val="90000"/>
              </a:lnSpc>
            </a:pPr>
            <a:r>
              <a:rPr lang="en-US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Next proposal: 100kW average power, 100 </a:t>
            </a:r>
            <a:r>
              <a:rPr lang="en-US" sz="1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mA</a:t>
            </a:r>
            <a:r>
              <a:rPr lang="en-US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CW beam. ERL, </a:t>
            </a:r>
            <a:r>
              <a:rPr lang="en-US" sz="1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nC</a:t>
            </a:r>
            <a:r>
              <a:rPr lang="en-US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-class bunch charge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361184"/>
            <a:ext cx="8060282" cy="2390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76200" y="1437384"/>
            <a:ext cx="28956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err="1">
                <a:solidFill>
                  <a:srgbClr val="0066FF"/>
                </a:solidFill>
                <a:latin typeface="Arial" charset="0"/>
                <a:cs typeface="Arial" charset="0"/>
              </a:rPr>
              <a:t>JLab</a:t>
            </a:r>
            <a:r>
              <a:rPr lang="en-US" b="1" dirty="0">
                <a:solidFill>
                  <a:srgbClr val="0066FF"/>
                </a:solidFill>
                <a:latin typeface="Arial" charset="0"/>
                <a:cs typeface="Arial" charset="0"/>
              </a:rPr>
              <a:t> FEL Program</a:t>
            </a: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4343400" y="2272607"/>
            <a:ext cx="1676400" cy="30777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66FF"/>
                </a:solidFill>
                <a:latin typeface="Arial" charset="0"/>
                <a:cs typeface="Arial" charset="0"/>
              </a:rPr>
              <a:t>Energy Recovery</a:t>
            </a:r>
          </a:p>
        </p:txBody>
      </p:sp>
      <p:graphicFrame>
        <p:nvGraphicFramePr>
          <p:cNvPr id="26677" name="Group 53"/>
          <p:cNvGraphicFramePr>
            <a:graphicFrameLocks noGrp="1"/>
          </p:cNvGraphicFramePr>
          <p:nvPr/>
        </p:nvGraphicFramePr>
        <p:xfrm>
          <a:off x="152401" y="3810000"/>
          <a:ext cx="3657599" cy="2601216"/>
        </p:xfrm>
        <a:graphic>
          <a:graphicData uri="http://schemas.openxmlformats.org/drawingml/2006/table">
            <a:tbl>
              <a:tblPr/>
              <a:tblGrid>
                <a:gridCol w="2067339"/>
                <a:gridCol w="795130"/>
                <a:gridCol w="795130"/>
              </a:tblGrid>
              <a:tr h="281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81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Energy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80-200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281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Charge/bunch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281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Average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281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Peak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281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Beam 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2815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Energy spread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467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Normalized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emittance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µm-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rad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</a:tbl>
          </a:graphicData>
        </a:graphic>
      </p:graphicFrame>
      <p:sp>
        <p:nvSpPr>
          <p:cNvPr id="26678" name="TextBox 4"/>
          <p:cNvSpPr txBox="1">
            <a:spLocks noChangeArrowheads="1"/>
          </p:cNvSpPr>
          <p:nvPr/>
        </p:nvSpPr>
        <p:spPr bwMode="auto">
          <a:xfrm>
            <a:off x="1066800" y="762000"/>
            <a:ext cx="7162800" cy="52322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i="1" dirty="0" err="1">
                <a:solidFill>
                  <a:srgbClr val="CC0000"/>
                </a:solidFill>
                <a:latin typeface="Arial" charset="0"/>
                <a:cs typeface="Arial" charset="0"/>
              </a:rPr>
              <a:t>JLab</a:t>
            </a:r>
            <a:r>
              <a:rPr lang="en-US" sz="2800" b="1" i="1" dirty="0">
                <a:solidFill>
                  <a:srgbClr val="CC0000"/>
                </a:solidFill>
                <a:latin typeface="Arial" charset="0"/>
                <a:cs typeface="Arial" charset="0"/>
              </a:rPr>
              <a:t> is world leader in ERL technology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Test Facility for Circulator Cooling Ring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2514600"/>
          </a:xfrm>
        </p:spPr>
        <p:txBody>
          <a:bodyPr/>
          <a:lstStyle/>
          <a:p>
            <a:pPr marL="228600" indent="-228600"/>
            <a:r>
              <a:rPr lang="en-US" sz="2200" dirty="0" smtClean="0">
                <a:latin typeface="Arial" pitchFamily="34" charset="0"/>
                <a:cs typeface="Arial" pitchFamily="34" charset="0"/>
              </a:rPr>
              <a:t>A test facility for an ERL circulator cooler utilizing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JLab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FEL facility is under consideration. Additional hardware cost is moderate. </a:t>
            </a:r>
          </a:p>
          <a:p>
            <a:pPr marL="228600" indent="-228600"/>
            <a:r>
              <a:rPr lang="en-US" sz="2200" dirty="0" smtClean="0">
                <a:latin typeface="Arial" pitchFamily="34" charset="0"/>
                <a:cs typeface="Arial" pitchFamily="34" charset="0"/>
              </a:rPr>
              <a:t>Focusing of this test facility will be studies of </a:t>
            </a:r>
          </a:p>
          <a:p>
            <a:pPr marL="628650" lvl="1" indent="-228600"/>
            <a:r>
              <a:rPr lang="en-US" sz="2000" dirty="0" smtClean="0">
                <a:latin typeface="Arial" pitchFamily="34" charset="0"/>
                <a:cs typeface="Arial" pitchFamily="34" charset="0"/>
              </a:rPr>
              <a:t>Dynamics of electron beam in the circulator ring (space charge effect, single bunch instabilities, IBS heating up, etc.)</a:t>
            </a:r>
          </a:p>
          <a:p>
            <a:pPr marL="628650" lvl="1" indent="-228600"/>
            <a:r>
              <a:rPr lang="en-US" sz="2000" dirty="0" smtClean="0">
                <a:latin typeface="Arial" pitchFamily="34" charset="0"/>
                <a:cs typeface="Arial" pitchFamily="34" charset="0"/>
              </a:rPr>
              <a:t>Lifetime of electron source/injector</a:t>
            </a:r>
          </a:p>
          <a:p>
            <a:pPr marL="628650" lvl="1" indent="-228600"/>
            <a:r>
              <a:rPr lang="en-US" sz="2000" dirty="0" smtClean="0">
                <a:latin typeface="Arial" pitchFamily="34" charset="0"/>
                <a:cs typeface="Arial" pitchFamily="34" charset="0"/>
              </a:rPr>
              <a:t>test of fast kicker.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5031842"/>
            <a:ext cx="5638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6" name="Group 95"/>
          <p:cNvGrpSpPr/>
          <p:nvPr/>
        </p:nvGrpSpPr>
        <p:grpSpPr>
          <a:xfrm>
            <a:off x="533400" y="3200400"/>
            <a:ext cx="7620000" cy="3507842"/>
            <a:chOff x="152400" y="683158"/>
            <a:chExt cx="7620000" cy="3507842"/>
          </a:xfrm>
        </p:grpSpPr>
        <p:sp>
          <p:nvSpPr>
            <p:cNvPr id="102" name="Rectangular Callout 101"/>
            <p:cNvSpPr/>
            <p:nvPr/>
          </p:nvSpPr>
          <p:spPr bwMode="auto">
            <a:xfrm>
              <a:off x="152400" y="1447800"/>
              <a:ext cx="1676400" cy="762000"/>
            </a:xfrm>
            <a:prstGeom prst="wedgeRectCallout">
              <a:avLst>
                <a:gd name="adj1" fmla="val 109006"/>
                <a:gd name="adj2" fmla="val 14762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Using</a:t>
              </a:r>
              <a:r>
                <a:rPr kumimoji="0" lang="en-US" sz="14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en-US" sz="1400" b="1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JLab</a:t>
              </a:r>
              <a:r>
                <a:rPr kumimoji="0" lang="en-US" sz="14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FEL ERL facility or a new SRF module</a:t>
              </a:r>
              <a:endPara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Arc 61"/>
            <p:cNvSpPr/>
            <p:nvPr/>
          </p:nvSpPr>
          <p:spPr bwMode="auto">
            <a:xfrm flipH="1" flipV="1">
              <a:off x="2055905" y="2152822"/>
              <a:ext cx="1062612" cy="909792"/>
            </a:xfrm>
            <a:prstGeom prst="arc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64" name="Straight Connector 63"/>
            <p:cNvCxnSpPr>
              <a:stCxn id="62" idx="2"/>
            </p:cNvCxnSpPr>
            <p:nvPr/>
          </p:nvCxnSpPr>
          <p:spPr bwMode="auto">
            <a:xfrm rot="5400000" flipH="1" flipV="1">
              <a:off x="1548521" y="2100334"/>
              <a:ext cx="101476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10" idx="0"/>
              <a:endCxn id="8" idx="0"/>
            </p:cNvCxnSpPr>
            <p:nvPr/>
          </p:nvCxnSpPr>
          <p:spPr bwMode="auto">
            <a:xfrm>
              <a:off x="2496128" y="834835"/>
              <a:ext cx="389751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Arc 7"/>
            <p:cNvSpPr/>
            <p:nvPr/>
          </p:nvSpPr>
          <p:spPr bwMode="auto">
            <a:xfrm>
              <a:off x="5949619" y="834835"/>
              <a:ext cx="888039" cy="772303"/>
            </a:xfrm>
            <a:prstGeom prst="arc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smtClean="0"/>
            </a:p>
          </p:txBody>
        </p:sp>
        <p:sp>
          <p:nvSpPr>
            <p:cNvPr id="9" name="Arc 8"/>
            <p:cNvSpPr/>
            <p:nvPr/>
          </p:nvSpPr>
          <p:spPr bwMode="auto">
            <a:xfrm flipV="1">
              <a:off x="5949619" y="1285344"/>
              <a:ext cx="888039" cy="772303"/>
            </a:xfrm>
            <a:prstGeom prst="arc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0" name="Arc 9"/>
            <p:cNvSpPr/>
            <p:nvPr/>
          </p:nvSpPr>
          <p:spPr bwMode="auto">
            <a:xfrm flipH="1">
              <a:off x="2052108" y="834835"/>
              <a:ext cx="888039" cy="772303"/>
            </a:xfrm>
            <a:prstGeom prst="arc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smtClean="0"/>
            </a:p>
          </p:txBody>
        </p:sp>
        <p:sp>
          <p:nvSpPr>
            <p:cNvPr id="11" name="Arc 10"/>
            <p:cNvSpPr/>
            <p:nvPr/>
          </p:nvSpPr>
          <p:spPr bwMode="auto">
            <a:xfrm flipH="1" flipV="1">
              <a:off x="2052108" y="1285344"/>
              <a:ext cx="888039" cy="772303"/>
            </a:xfrm>
            <a:prstGeom prst="arc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2496131" y="2057646"/>
              <a:ext cx="1480066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endCxn id="9" idx="0"/>
            </p:cNvCxnSpPr>
            <p:nvPr/>
          </p:nvCxnSpPr>
          <p:spPr bwMode="auto">
            <a:xfrm>
              <a:off x="4864236" y="2057646"/>
              <a:ext cx="1529403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4420217" y="2057646"/>
              <a:ext cx="444020" cy="12871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3902194" y="1928930"/>
              <a:ext cx="74003" cy="25743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864236" y="1928930"/>
              <a:ext cx="74003" cy="25743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 flipH="1" flipV="1">
              <a:off x="3976197" y="2057646"/>
              <a:ext cx="444020" cy="12871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Rectangle 17"/>
            <p:cNvSpPr/>
            <p:nvPr/>
          </p:nvSpPr>
          <p:spPr bwMode="auto">
            <a:xfrm>
              <a:off x="4346214" y="2057646"/>
              <a:ext cx="148007" cy="25743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27" name="Straight Connector 26"/>
            <p:cNvCxnSpPr>
              <a:stCxn id="10" idx="2"/>
            </p:cNvCxnSpPr>
            <p:nvPr/>
          </p:nvCxnSpPr>
          <p:spPr bwMode="auto">
            <a:xfrm rot="16200000" flipH="1">
              <a:off x="1794674" y="1478417"/>
              <a:ext cx="514868" cy="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8" name="Group 98"/>
            <p:cNvGrpSpPr/>
            <p:nvPr/>
          </p:nvGrpSpPr>
          <p:grpSpPr>
            <a:xfrm>
              <a:off x="1904104" y="1214051"/>
              <a:ext cx="296013" cy="386149"/>
              <a:chOff x="1143000" y="2286000"/>
              <a:chExt cx="304800" cy="685800"/>
            </a:xfrm>
          </p:grpSpPr>
          <p:sp>
            <p:nvSpPr>
              <p:cNvPr id="51" name="Rectangle 50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sp>
          <p:nvSpPr>
            <p:cNvPr id="29" name="Rectangle 28"/>
            <p:cNvSpPr/>
            <p:nvPr/>
          </p:nvSpPr>
          <p:spPr bwMode="auto">
            <a:xfrm rot="2444599">
              <a:off x="6641333" y="827324"/>
              <a:ext cx="112502" cy="32545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 rot="7844599">
              <a:off x="2113722" y="820974"/>
              <a:ext cx="104278" cy="37783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 rot="2444599">
              <a:off x="2142246" y="1795002"/>
              <a:ext cx="123491" cy="33221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grpSp>
          <p:nvGrpSpPr>
            <p:cNvPr id="32" name="Group 99"/>
            <p:cNvGrpSpPr/>
            <p:nvPr/>
          </p:nvGrpSpPr>
          <p:grpSpPr>
            <a:xfrm>
              <a:off x="6640316" y="1219200"/>
              <a:ext cx="296013" cy="386149"/>
              <a:chOff x="1143000" y="2286000"/>
              <a:chExt cx="304800" cy="685800"/>
            </a:xfrm>
          </p:grpSpPr>
          <p:sp>
            <p:nvSpPr>
              <p:cNvPr id="47" name="Rectangle 46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cxnSp>
          <p:nvCxnSpPr>
            <p:cNvPr id="33" name="Straight Connector 32"/>
            <p:cNvCxnSpPr/>
            <p:nvPr/>
          </p:nvCxnSpPr>
          <p:spPr bwMode="auto">
            <a:xfrm rot="16200000" flipH="1">
              <a:off x="6580223" y="1414061"/>
              <a:ext cx="514868" cy="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4" name="Group 105"/>
            <p:cNvGrpSpPr/>
            <p:nvPr/>
          </p:nvGrpSpPr>
          <p:grpSpPr>
            <a:xfrm rot="5400000">
              <a:off x="3181458" y="1835640"/>
              <a:ext cx="257435" cy="444018"/>
              <a:chOff x="1143000" y="2286000"/>
              <a:chExt cx="304800" cy="685800"/>
            </a:xfrm>
          </p:grpSpPr>
          <p:sp>
            <p:nvSpPr>
              <p:cNvPr id="43" name="Rectangle 42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grpSp>
          <p:nvGrpSpPr>
            <p:cNvPr id="35" name="Group 110"/>
            <p:cNvGrpSpPr/>
            <p:nvPr/>
          </p:nvGrpSpPr>
          <p:grpSpPr>
            <a:xfrm rot="5400000">
              <a:off x="5327554" y="1835640"/>
              <a:ext cx="257435" cy="444018"/>
              <a:chOff x="1143000" y="2286000"/>
              <a:chExt cx="304800" cy="685800"/>
            </a:xfrm>
          </p:grpSpPr>
          <p:sp>
            <p:nvSpPr>
              <p:cNvPr id="39" name="Rectangle 38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5181600" y="914400"/>
              <a:ext cx="13277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Transverse focusing lattice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 flipH="1">
              <a:off x="3715423" y="834835"/>
              <a:ext cx="74003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38" name="Rectangle 37"/>
            <p:cNvSpPr/>
            <p:nvPr/>
          </p:nvSpPr>
          <p:spPr bwMode="auto">
            <a:xfrm rot="7844599">
              <a:off x="6605480" y="1813137"/>
              <a:ext cx="104278" cy="37783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66" name="Rounded Rectangle 65"/>
            <p:cNvSpPr/>
            <p:nvPr/>
          </p:nvSpPr>
          <p:spPr bwMode="auto">
            <a:xfrm>
              <a:off x="3172732" y="683158"/>
              <a:ext cx="232582" cy="306198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590800" y="939225"/>
              <a:ext cx="14362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Diagnostic elements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9" name="Group 110"/>
            <p:cNvGrpSpPr/>
            <p:nvPr/>
          </p:nvGrpSpPr>
          <p:grpSpPr>
            <a:xfrm rot="5400000">
              <a:off x="5768043" y="589867"/>
              <a:ext cx="257435" cy="444018"/>
              <a:chOff x="1143000" y="2286000"/>
              <a:chExt cx="304800" cy="685800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grpSp>
          <p:nvGrpSpPr>
            <p:cNvPr id="74" name="Group 110"/>
            <p:cNvGrpSpPr/>
            <p:nvPr/>
          </p:nvGrpSpPr>
          <p:grpSpPr>
            <a:xfrm rot="5400000">
              <a:off x="4894097" y="589867"/>
              <a:ext cx="257435" cy="444018"/>
              <a:chOff x="1143000" y="2286000"/>
              <a:chExt cx="304800" cy="685800"/>
            </a:xfrm>
          </p:grpSpPr>
          <p:sp>
            <p:nvSpPr>
              <p:cNvPr id="75" name="Rectangle 74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grpSp>
          <p:nvGrpSpPr>
            <p:cNvPr id="79" name="Group 110"/>
            <p:cNvGrpSpPr/>
            <p:nvPr/>
          </p:nvGrpSpPr>
          <p:grpSpPr>
            <a:xfrm rot="5400000">
              <a:off x="2531692" y="589867"/>
              <a:ext cx="257435" cy="444018"/>
              <a:chOff x="1143000" y="2286000"/>
              <a:chExt cx="304800" cy="685800"/>
            </a:xfrm>
          </p:grpSpPr>
          <p:sp>
            <p:nvSpPr>
              <p:cNvPr id="80" name="Rectangle 79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grpSp>
          <p:nvGrpSpPr>
            <p:cNvPr id="84" name="Group 110"/>
            <p:cNvGrpSpPr/>
            <p:nvPr/>
          </p:nvGrpSpPr>
          <p:grpSpPr>
            <a:xfrm rot="5400000">
              <a:off x="3752333" y="589867"/>
              <a:ext cx="257435" cy="444018"/>
              <a:chOff x="1143000" y="2286000"/>
              <a:chExt cx="304800" cy="685800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cxnSp>
          <p:nvCxnSpPr>
            <p:cNvPr id="99" name="Straight Connector 98"/>
            <p:cNvCxnSpPr/>
            <p:nvPr/>
          </p:nvCxnSpPr>
          <p:spPr bwMode="auto">
            <a:xfrm rot="5400000" flipH="1" flipV="1">
              <a:off x="6330274" y="2100334"/>
              <a:ext cx="101476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0" name="Arc 99"/>
            <p:cNvSpPr/>
            <p:nvPr/>
          </p:nvSpPr>
          <p:spPr bwMode="auto">
            <a:xfrm flipV="1">
              <a:off x="5775046" y="2152822"/>
              <a:ext cx="1062612" cy="909792"/>
            </a:xfrm>
            <a:prstGeom prst="arc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447800" y="3200400"/>
              <a:ext cx="5943600" cy="9906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6705600" y="1676400"/>
              <a:ext cx="228600" cy="2286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1905000" y="1676400"/>
              <a:ext cx="228600" cy="2286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934201" y="1447800"/>
              <a:ext cx="83819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fast kicker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Ultra Fast RF Kicker</a:t>
            </a:r>
          </a:p>
        </p:txBody>
      </p:sp>
      <p:pic>
        <p:nvPicPr>
          <p:cNvPr id="2560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593" y="4038600"/>
            <a:ext cx="5023407" cy="1986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817" name="Group 217"/>
          <p:cNvGraphicFramePr>
            <a:graphicFrameLocks noGrp="1"/>
          </p:cNvGraphicFramePr>
          <p:nvPr/>
        </p:nvGraphicFramePr>
        <p:xfrm>
          <a:off x="5791200" y="3779998"/>
          <a:ext cx="3048000" cy="2773202"/>
        </p:xfrm>
        <a:graphic>
          <a:graphicData uri="http://schemas.openxmlformats.org/drawingml/2006/table">
            <a:tbl>
              <a:tblPr/>
              <a:tblGrid>
                <a:gridCol w="1867959"/>
                <a:gridCol w="629708"/>
                <a:gridCol w="550333"/>
              </a:tblGrid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Beam energy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MeV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125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Kick angle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Integrated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BdL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1.25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Frequency BW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GHz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Kicker Aperture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Peak kicker field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Kicker Repetition Rate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MHz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0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Peak power/cell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Average power/cell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Number of cells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53" name="Rectangle 3"/>
          <p:cNvSpPr txBox="1">
            <a:spLocks noChangeArrowheads="1"/>
          </p:cNvSpPr>
          <p:nvPr/>
        </p:nvSpPr>
        <p:spPr bwMode="auto">
          <a:xfrm>
            <a:off x="76200" y="609600"/>
            <a:ext cx="9067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/>
            <a:r>
              <a:rPr lang="en-US" b="1" dirty="0" smtClean="0">
                <a:latin typeface="Arial" pitchFamily="34" charset="0"/>
                <a:cs typeface="Arial" pitchFamily="34" charset="0"/>
              </a:rPr>
              <a:t>Goal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Development of a sub-ns pulse of 20 kW &amp;15 MHz to drive a RF kicker </a:t>
            </a:r>
          </a:p>
          <a:p>
            <a:pPr marL="231775" indent="-231775">
              <a:buFont typeface="Arial" pitchFamily="34" charset="0"/>
              <a:buChar char="•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31775" indent="-231775"/>
            <a:r>
              <a:rPr lang="en-US" b="1" dirty="0" smtClean="0">
                <a:latin typeface="Arial" pitchFamily="34" charset="0"/>
                <a:cs typeface="Arial" pitchFamily="34" charset="0"/>
              </a:rPr>
              <a:t>Leading candidate of a technical solution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State-of-Art RF chirp technique is able to produce ~2 ns, 11 kW RF pulses at a 12 MHz repetition rate, very close to ELIC requirement. </a:t>
            </a:r>
          </a:p>
          <a:p>
            <a:pPr marL="231775" indent="-231775">
              <a:buFont typeface="Arial" pitchFamily="34" charset="0"/>
              <a:buChar char="•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31775" indent="-231775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Helically-corrugated waveguide (HCW) serves to further compress the output pulse without excessive loss. Up to 10 kW power have been created</a:t>
            </a:r>
          </a:p>
          <a:p>
            <a:pPr marL="231775" indent="-231775">
              <a:buFont typeface="Arial" pitchFamily="34" charset="0"/>
              <a:buChar char="•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31775" indent="-231775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Development plans include studies of HCW, optimization of chirp techniques, and generation of 1-2 kW peak output powers as proof of concept. </a:t>
            </a:r>
          </a:p>
          <a:p>
            <a:endParaRPr lang="en-US" sz="1800" b="1" dirty="0" smtClean="0"/>
          </a:p>
        </p:txBody>
      </p:sp>
      <p:sp>
        <p:nvSpPr>
          <p:cNvPr id="25656" name="TextBox 60"/>
          <p:cNvSpPr txBox="1">
            <a:spLocks noChangeArrowheads="1"/>
          </p:cNvSpPr>
          <p:nvPr/>
        </p:nvSpPr>
        <p:spPr bwMode="auto">
          <a:xfrm>
            <a:off x="1600200" y="6232525"/>
            <a:ext cx="28194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rgbClr val="0066FF"/>
                </a:solidFill>
                <a:latin typeface="Arial" charset="0"/>
                <a:cs typeface="Arial" charset="0"/>
              </a:rPr>
              <a:t>(J. </a:t>
            </a:r>
            <a:r>
              <a:rPr lang="en-US" sz="2000" b="1" dirty="0" err="1" smtClean="0">
                <a:solidFill>
                  <a:srgbClr val="0066FF"/>
                </a:solidFill>
                <a:latin typeface="Arial" charset="0"/>
                <a:cs typeface="Arial" charset="0"/>
              </a:rPr>
              <a:t>Musson</a:t>
            </a:r>
            <a:r>
              <a:rPr lang="en-US" sz="2000" b="1" dirty="0" smtClean="0">
                <a:solidFill>
                  <a:srgbClr val="0066FF"/>
                </a:solidFill>
                <a:latin typeface="Arial" charset="0"/>
                <a:cs typeface="Arial" charset="0"/>
              </a:rPr>
              <a:t>, </a:t>
            </a:r>
            <a:r>
              <a:rPr lang="en-US" sz="2000" b="1" dirty="0" err="1">
                <a:solidFill>
                  <a:srgbClr val="0066FF"/>
                </a:solidFill>
                <a:latin typeface="Arial" charset="0"/>
                <a:cs typeface="Arial" charset="0"/>
              </a:rPr>
              <a:t>JLab</a:t>
            </a:r>
            <a:r>
              <a:rPr lang="en-US" sz="2000" b="1" dirty="0">
                <a:solidFill>
                  <a:srgbClr val="0066FF"/>
                </a:solidFill>
                <a:latin typeface="Arial" charset="0"/>
                <a:cs typeface="Arial" charset="0"/>
              </a:rPr>
              <a:t>, EE)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5181600"/>
            <a:ext cx="4114800" cy="6096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1. Introduction</a:t>
            </a:r>
            <a:endParaRPr lang="en-US" sz="4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  <a:cs typeface="Arial" charset="0"/>
              </a:rPr>
              <a:t>Ultra-Fast Beam-Beam Kicker</a:t>
            </a:r>
            <a:endParaRPr lang="en-US" sz="4000" dirty="0">
              <a:solidFill>
                <a:srgbClr val="0033CC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52400" y="1066800"/>
            <a:ext cx="4387038" cy="2167354"/>
            <a:chOff x="47161" y="1336187"/>
            <a:chExt cx="3792186" cy="2129858"/>
          </a:xfrm>
        </p:grpSpPr>
        <p:sp>
          <p:nvSpPr>
            <p:cNvPr id="3" name="Parallelogram 2"/>
            <p:cNvSpPr/>
            <p:nvPr/>
          </p:nvSpPr>
          <p:spPr bwMode="auto">
            <a:xfrm>
              <a:off x="218267" y="2459412"/>
              <a:ext cx="3450496" cy="489039"/>
            </a:xfrm>
            <a:prstGeom prst="parallelogram">
              <a:avLst>
                <a:gd name="adj" fmla="val 11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7" name="Right Brace 6"/>
            <p:cNvSpPr/>
            <p:nvPr/>
          </p:nvSpPr>
          <p:spPr bwMode="auto">
            <a:xfrm flipH="1">
              <a:off x="1814469" y="1850981"/>
              <a:ext cx="181871" cy="833371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99199" y="2085004"/>
              <a:ext cx="363741" cy="411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h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V="1">
              <a:off x="3445790" y="2684058"/>
              <a:ext cx="263471" cy="528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2360081" y="1850981"/>
              <a:ext cx="636547" cy="19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" name="Oval 4"/>
            <p:cNvSpPr/>
            <p:nvPr/>
          </p:nvSpPr>
          <p:spPr bwMode="auto">
            <a:xfrm>
              <a:off x="2087275" y="1758384"/>
              <a:ext cx="454677" cy="185194"/>
            </a:xfrm>
            <a:prstGeom prst="ellipse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77899" y="2650888"/>
              <a:ext cx="361448" cy="332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6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sz="16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50956" y="1673600"/>
              <a:ext cx="727483" cy="411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latin typeface="Arial" pitchFamily="34" charset="0"/>
                  <a:cs typeface="Arial" pitchFamily="34" charset="0"/>
                </a:rPr>
                <a:t>v≈c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6244" y="1635714"/>
              <a:ext cx="129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surface charge density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Down Arrow 16"/>
            <p:cNvSpPr/>
            <p:nvPr/>
          </p:nvSpPr>
          <p:spPr bwMode="auto">
            <a:xfrm flipV="1">
              <a:off x="2178210" y="1387997"/>
              <a:ext cx="272806" cy="370387"/>
            </a:xfrm>
            <a:prstGeom prst="downArrow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430739" y="1336187"/>
              <a:ext cx="336013" cy="32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F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ight Brace 23"/>
            <p:cNvSpPr/>
            <p:nvPr/>
          </p:nvSpPr>
          <p:spPr bwMode="auto">
            <a:xfrm rot="5400000">
              <a:off x="1595682" y="1589484"/>
              <a:ext cx="273440" cy="2964052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67733" y="3133348"/>
              <a:ext cx="329339" cy="332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L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40790" y="2459414"/>
              <a:ext cx="329339" cy="332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>
                  <a:latin typeface="Arial" pitchFamily="34" charset="0"/>
                  <a:cs typeface="Arial" pitchFamily="34" charset="0"/>
                </a:rPr>
                <a:t>σ</a:t>
              </a:r>
              <a:r>
                <a:rPr lang="en-US" sz="16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rot="16200000" flipV="1">
              <a:off x="849081" y="2351595"/>
              <a:ext cx="449290" cy="6587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Right Brace 29"/>
            <p:cNvSpPr/>
            <p:nvPr/>
          </p:nvSpPr>
          <p:spPr bwMode="auto">
            <a:xfrm rot="2788036" flipH="1">
              <a:off x="179020" y="2293542"/>
              <a:ext cx="362786" cy="626504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5149" y="2159886"/>
              <a:ext cx="272806" cy="4114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92279" y="2411851"/>
              <a:ext cx="1185621" cy="272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kicking beam</a:t>
              </a:r>
              <a:endParaRPr 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495800" y="739200"/>
            <a:ext cx="44196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A short (1~ 3 cm) target electron bunch passes through a long (15 ~ 50 cm) low-energy flat bunch at a very close distance, receiving a transverse kick</a:t>
            </a:r>
          </a:p>
          <a:p>
            <a:pPr marL="228600" indent="-228600">
              <a:buFont typeface="Arial" pitchFamily="34" charset="0"/>
              <a:buChar char="•"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The kicking force is</a:t>
            </a:r>
          </a:p>
          <a:p>
            <a:pPr marL="228600" indent="-228600">
              <a:buFont typeface="Arial" pitchFamily="34" charset="0"/>
              <a:buChar char="•"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Arial" pitchFamily="34" charset="0"/>
              <a:buChar char="•"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228600" indent="-228600"/>
            <a:r>
              <a:rPr lang="en-US" sz="2200" dirty="0" smtClean="0">
                <a:latin typeface="Arial" pitchFamily="34" charset="0"/>
                <a:cs typeface="Arial" pitchFamily="34" charset="0"/>
              </a:rPr>
              <a:t>   integrating it over whole kicking bunching gives the total transverse momentum kick</a:t>
            </a:r>
          </a:p>
          <a:p>
            <a:pPr marL="228600" indent="-228600"/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Proof-of-principle test of this fast kicker idea can be planned. Simulation studies will be initiated.</a:t>
            </a: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5638800" y="2895600"/>
          <a:ext cx="1832918" cy="762000"/>
        </p:xfrm>
        <a:graphic>
          <a:graphicData uri="http://schemas.openxmlformats.org/presentationml/2006/ole">
            <p:oleObj spid="_x0000_s2050" name="Equation" r:id="rId4" imgW="1041120" imgH="431640" progId="Equation.3">
              <p:embed/>
            </p:oleObj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152400" y="3352800"/>
          <a:ext cx="4267200" cy="265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0800"/>
                <a:gridCol w="762000"/>
                <a:gridCol w="914400"/>
              </a:tblGrid>
              <a:tr h="282345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34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Circulating beam energy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>
                          <a:latin typeface="Arial" pitchFamily="34" charset="0"/>
                          <a:cs typeface="Arial" pitchFamily="34" charset="0"/>
                        </a:rPr>
                        <a:t>MeV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34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Kicking beam energy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>
                          <a:latin typeface="Arial" pitchFamily="34" charset="0"/>
                          <a:cs typeface="Arial" pitchFamily="34" charset="0"/>
                        </a:rPr>
                        <a:t>MeV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~0.3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34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Repetition</a:t>
                      </a:r>
                      <a:r>
                        <a:rPr lang="en-US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 frequency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MHz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5 -15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34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Kicking angle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>
                          <a:latin typeface="Arial" pitchFamily="34" charset="0"/>
                          <a:cs typeface="Arial" pitchFamily="34" charset="0"/>
                        </a:rPr>
                        <a:t>mrad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0.2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34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Kinking bunch length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cm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15~50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234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Kinking</a:t>
                      </a:r>
                      <a:r>
                        <a:rPr lang="en-US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 bunch width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cm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23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 smtClean="0">
                          <a:latin typeface="Arial" pitchFamily="34" charset="0"/>
                          <a:cs typeface="Arial" pitchFamily="34" charset="0"/>
                        </a:rPr>
                        <a:t>Bunch charge</a:t>
                      </a:r>
                      <a:endParaRPr lang="en-US" sz="16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Arial" pitchFamily="34" charset="0"/>
                          <a:cs typeface="Arial" pitchFamily="34" charset="0"/>
                        </a:rPr>
                        <a:t>nC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600" b="0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5334000" y="6248400"/>
            <a:ext cx="27432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V.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Shiltsev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NIM 1996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Advanced Cooling Concepts</a:t>
            </a:r>
            <a:endParaRPr lang="en-US" sz="40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762000"/>
            <a:ext cx="8686800" cy="5791200"/>
          </a:xfrm>
        </p:spPr>
        <p:txBody>
          <a:bodyPr/>
          <a:lstStyle/>
          <a:p>
            <a:pPr marL="228600" indent="-22860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Staged cooling</a:t>
            </a:r>
          </a:p>
          <a:p>
            <a:pPr marL="457200" lvl="1" indent="-228600"/>
            <a:r>
              <a:rPr lang="en-GB" sz="1600" dirty="0" smtClean="0">
                <a:latin typeface="Arial" pitchFamily="34" charset="0"/>
                <a:cs typeface="Arial" pitchFamily="34" charset="0"/>
              </a:rPr>
              <a:t>Start (longitudinal) electron cooling at injection energy in collider ring</a:t>
            </a:r>
          </a:p>
          <a:p>
            <a:pPr marL="457200" lvl="1" indent="-228600"/>
            <a:r>
              <a:rPr lang="en-GB" sz="1600" dirty="0" smtClean="0">
                <a:latin typeface="Arial" pitchFamily="34" charset="0"/>
                <a:cs typeface="Arial" pitchFamily="34" charset="0"/>
              </a:rPr>
              <a:t>Continue electron cooling after acceleration to high energy</a:t>
            </a:r>
          </a:p>
          <a:p>
            <a:pPr marL="228600" indent="-22860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Sweep cooling </a:t>
            </a:r>
          </a:p>
          <a:p>
            <a:pPr marL="457200" lvl="1" indent="-228600"/>
            <a:r>
              <a:rPr lang="en-GB" sz="1600" dirty="0" smtClean="0">
                <a:latin typeface="Arial" pitchFamily="34" charset="0"/>
                <a:cs typeface="Arial" pitchFamily="34" charset="0"/>
              </a:rPr>
              <a:t>After transverse stochastic cooling, ion beam has a small transverse temperature but large longitudinal one. </a:t>
            </a:r>
          </a:p>
          <a:p>
            <a:pPr marL="457200" lvl="1" indent="-228600"/>
            <a:r>
              <a:rPr lang="en-GB" sz="1600" dirty="0" smtClean="0">
                <a:latin typeface="Arial" pitchFamily="34" charset="0"/>
                <a:cs typeface="Arial" pitchFamily="34" charset="0"/>
              </a:rPr>
              <a:t>Use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sweep cooling to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gain a factor of longitudinal cooling time </a:t>
            </a:r>
            <a:endParaRPr lang="en-GB" sz="1600" i="1" dirty="0" smtClean="0">
              <a:latin typeface="Arial" pitchFamily="34" charset="0"/>
              <a:cs typeface="Arial" pitchFamily="34" charset="0"/>
            </a:endParaRPr>
          </a:p>
          <a:p>
            <a:pPr marL="228600" indent="-22860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Dispersive cooling </a:t>
            </a:r>
          </a:p>
          <a:p>
            <a:pPr marL="457200" lvl="1" indent="-228600"/>
            <a:r>
              <a:rPr lang="en-GB" sz="1600" dirty="0" smtClean="0">
                <a:latin typeface="Arial" pitchFamily="34" charset="0"/>
                <a:cs typeface="Arial" pitchFamily="34" charset="0"/>
              </a:rPr>
              <a:t>compensates for lack of transverse cooling rate at high energies due to large transverse velocity spread compared to the longitudinal (in rest frame) caused by IBS</a:t>
            </a:r>
            <a:endParaRPr lang="en-GB" sz="1600" i="1" dirty="0" smtClean="0">
              <a:latin typeface="Arial" pitchFamily="34" charset="0"/>
              <a:cs typeface="Arial" pitchFamily="34" charset="0"/>
            </a:endParaRPr>
          </a:p>
          <a:p>
            <a:pPr marL="228600" indent="-22860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Flat beam cooling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(for high energies)</a:t>
            </a:r>
          </a:p>
          <a:p>
            <a:pPr marL="457200" lvl="1" indent="-228600"/>
            <a:r>
              <a:rPr lang="en-GB" sz="1600" dirty="0" smtClean="0">
                <a:latin typeface="Arial" pitchFamily="34" charset="0"/>
                <a:cs typeface="Arial" pitchFamily="34" charset="0"/>
              </a:rPr>
              <a:t>based on flattening ion beam by reduction of coupling around the ring </a:t>
            </a:r>
          </a:p>
          <a:p>
            <a:pPr marL="457200" lvl="1" indent="-228600"/>
            <a:r>
              <a:rPr lang="en-GB" sz="1600" dirty="0" smtClean="0">
                <a:latin typeface="Arial" pitchFamily="34" charset="0"/>
                <a:cs typeface="Arial" pitchFamily="34" charset="0"/>
              </a:rPr>
              <a:t>IBS rate at equilibrium reduced compared to cooling rate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Matched cooling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(low energies)</a:t>
            </a:r>
          </a:p>
          <a:p>
            <a:pPr marL="457200" lvl="1" indent="-228600"/>
            <a:r>
              <a:rPr lang="en-US" sz="1600" dirty="0" smtClean="0">
                <a:latin typeface="Arial" pitchFamily="34" charset="0"/>
                <a:cs typeface="Arial" pitchFamily="34" charset="0"/>
              </a:rPr>
              <a:t>based on use of circular modes optics of ions matched with solenoid of cooling section</a:t>
            </a:r>
          </a:p>
          <a:p>
            <a:pPr marL="457200" lvl="1" indent="-228600"/>
            <a:r>
              <a:rPr lang="en-US" sz="1600" dirty="0" smtClean="0">
                <a:latin typeface="Arial" pitchFamily="34" charset="0"/>
                <a:cs typeface="Arial" pitchFamily="34" charset="0"/>
              </a:rPr>
              <a:t>separates cooling of beam temperature from cooling (round) beam area</a:t>
            </a:r>
          </a:p>
          <a:p>
            <a:pPr marL="457200" lvl="1" indent="-228600"/>
            <a:r>
              <a:rPr lang="en-US" sz="1600" dirty="0" smtClean="0">
                <a:latin typeface="Arial" pitchFamily="34" charset="0"/>
                <a:cs typeface="Arial" pitchFamily="34" charset="0"/>
              </a:rPr>
              <a:t>results in removal temperature limit due to space charge (strong reduction of achievable 4D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emittance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Flat-to-Round Beam Transform &amp; Reduction of Space Charge Effect  </a:t>
            </a:r>
            <a:endParaRPr lang="en-US" sz="4000" dirty="0">
              <a:solidFill>
                <a:srgbClr val="0033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219200"/>
            <a:ext cx="8686800" cy="518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Flat colliding ion beam and space charge</a:t>
            </a:r>
          </a:p>
          <a:p>
            <a:pPr marL="568325" lvl="1" indent="-2222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Colliding ion beam should be flat at interaction point in order to match flat electron beam (due to synchrotron radiation)</a:t>
            </a:r>
          </a:p>
          <a:p>
            <a:pPr marL="568325" lvl="1" indent="-2222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Space charge tune shift is a leading limiting factor for low energy ion beam, and it further effect luminosity of the collider</a:t>
            </a:r>
          </a:p>
          <a:p>
            <a:pPr marL="568325" lvl="1" indent="-2222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Flat beam enhances space charge tune-shift . i.e.,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Laslett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tune-shift is determined by smaller transverse dimension </a:t>
            </a:r>
          </a:p>
          <a:p>
            <a:pPr>
              <a:buNone/>
            </a:pPr>
            <a:endParaRPr lang="en-US" sz="800" b="1" i="1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Luminosity optimization: flat-to-round transform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if colliding ion beam can be arranged as</a:t>
            </a:r>
          </a:p>
          <a:p>
            <a:pPr marL="623888" lvl="1" indent="-277813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flat at interaction point    </a:t>
            </a:r>
            <a:r>
              <a:rPr lang="en-US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matching flat electron beam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623888" lvl="1" indent="-277813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Round in the storage      </a:t>
            </a:r>
            <a:r>
              <a:rPr lang="en-US" sz="1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maintaining large transverse beam area 				           for overcoming space charge </a:t>
            </a:r>
          </a:p>
          <a:p>
            <a:pPr marL="623888" lvl="1" indent="-277813">
              <a:buFont typeface="Arial" pitchFamily="34" charset="0"/>
              <a:buChar char="•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34950" indent="-23495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Technical feasibility</a:t>
            </a:r>
          </a:p>
          <a:p>
            <a:pPr marL="623888" lvl="1" indent="-277813">
              <a:buFont typeface="Arial" pitchFamily="34" charset="0"/>
              <a:buChar char="•"/>
            </a:pP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circular  (100% coupled) optics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(ring) under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matched cooling</a:t>
            </a:r>
          </a:p>
          <a:p>
            <a:pPr marL="623888" lvl="1" indent="-277813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Special adapters to converting round beam to flat beam and back to round beam at collision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001000" cy="609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Summary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686800" cy="6248400"/>
          </a:xfrm>
        </p:spPr>
        <p:txBody>
          <a:bodyPr/>
          <a:lstStyle/>
          <a:p>
            <a:pPr marL="233363" indent="-233363" eaLnBrk="1" hangingPunct="1"/>
            <a:r>
              <a:rPr lang="en-US" sz="2200" dirty="0" smtClean="0">
                <a:latin typeface="Arial" pitchFamily="34" charset="0"/>
                <a:cs typeface="Arial" pitchFamily="34" charset="0"/>
              </a:rPr>
              <a:t>ELIC Luminosity should be able to reach 4x10</a:t>
            </a:r>
            <a:r>
              <a:rPr lang="en-US" sz="2200" baseline="30000" dirty="0" smtClean="0">
                <a:latin typeface="Arial" pitchFamily="34" charset="0"/>
                <a:cs typeface="Arial" pitchFamily="34" charset="0"/>
              </a:rPr>
              <a:t>34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cm</a:t>
            </a:r>
            <a:r>
              <a:rPr lang="en-US" sz="2200" baseline="30000" dirty="0" smtClean="0">
                <a:latin typeface="Arial" pitchFamily="34" charset="0"/>
                <a:cs typeface="Arial" pitchFamily="34" charset="0"/>
              </a:rPr>
              <a:t>-2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200" baseline="30000" dirty="0" smtClean="0">
                <a:latin typeface="Arial" pitchFamily="34" charset="0"/>
                <a:cs typeface="Arial" pitchFamily="34" charset="0"/>
              </a:rPr>
              <a:t>-1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at medium energy range (60x3~5 GeV</a:t>
            </a:r>
            <a:r>
              <a:rPr lang="en-US" sz="2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) for e-p collisions, achieved through </a:t>
            </a:r>
          </a:p>
          <a:p>
            <a:pPr marL="633413" lvl="1" indent="-233363" eaLnBrk="1" hangingPunct="1"/>
            <a:r>
              <a:rPr lang="en-US" sz="2000" dirty="0" smtClean="0">
                <a:latin typeface="Arial" pitchFamily="34" charset="0"/>
                <a:cs typeface="Arial" pitchFamily="34" charset="0"/>
              </a:rPr>
              <a:t>high repetition CW electron and ion beam </a:t>
            </a:r>
          </a:p>
          <a:p>
            <a:pPr marL="633413" lvl="1" indent="-233363" eaLnBrk="1" hangingPunct="1"/>
            <a:r>
              <a:rPr lang="en-US" sz="2000" dirty="0" smtClean="0">
                <a:latin typeface="Arial" pitchFamily="34" charset="0"/>
                <a:cs typeface="Arial" pitchFamily="34" charset="0"/>
              </a:rPr>
              <a:t>very strong vertical final focusing (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*=5 mm) </a:t>
            </a:r>
          </a:p>
          <a:p>
            <a:pPr marL="633413" lvl="1" indent="-233363" eaLnBrk="1" hangingPunct="1"/>
            <a:r>
              <a:rPr lang="en-US" sz="2000" dirty="0" smtClean="0">
                <a:latin typeface="Arial" pitchFamily="34" charset="0"/>
                <a:cs typeface="Arial" pitchFamily="34" charset="0"/>
              </a:rPr>
              <a:t>very short bunch length (~5 mm)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233363" indent="-233363" eaLnBrk="1" hangingPunct="1">
              <a:buNone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 marL="233363" indent="-233363" eaLnBrk="1" hangingPunct="1"/>
            <a:r>
              <a:rPr lang="en-US" sz="2200" dirty="0" smtClean="0">
                <a:latin typeface="Arial" pitchFamily="34" charset="0"/>
                <a:cs typeface="Arial" pitchFamily="34" charset="0"/>
              </a:rPr>
              <a:t>Electron cooling is essential for forming (through stacking and accumulating) and cooling of the ion beam for ELIC. </a:t>
            </a:r>
          </a:p>
          <a:p>
            <a:pPr marL="233363" indent="-233363" eaLnBrk="1" hangingPunct="1"/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 marL="233363" indent="-233363" eaLnBrk="1" hangingPunct="1"/>
            <a:r>
              <a:rPr lang="en-US" sz="2200" dirty="0" smtClean="0">
                <a:latin typeface="Arial" pitchFamily="34" charset="0"/>
                <a:cs typeface="Arial" pitchFamily="34" charset="0"/>
              </a:rPr>
              <a:t>Conceptual design of an ERL circulator cooler has been proposed to provide a high average current (3 A) cooling beam with energy up to 33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MeV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33363" indent="-233363" eaLnBrk="1" hangingPunct="1"/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 marL="233363" indent="-233363" eaLnBrk="1" hangingPunct="1"/>
            <a:r>
              <a:rPr lang="en-US" sz="2200" dirty="0" smtClean="0">
                <a:latin typeface="Arial" pitchFamily="34" charset="0"/>
                <a:cs typeface="Arial" pitchFamily="34" charset="0"/>
              </a:rPr>
              <a:t>Key enabling technologies includes electron source/injector, ERL, and ultra-fast kicker, either already existing or having promising conceptual designs.  Thus cooler design is technical feasible. </a:t>
            </a:r>
          </a:p>
          <a:p>
            <a:pPr marL="233363" indent="-233363" eaLnBrk="1" hangingPunct="1"/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 marL="233363" indent="-233363" eaLnBrk="1" hangingPunct="1"/>
            <a:r>
              <a:rPr lang="en-US" sz="2200" dirty="0" smtClean="0">
                <a:latin typeface="Arial" pitchFamily="34" charset="0"/>
                <a:cs typeface="Arial" pitchFamily="34" charset="0"/>
              </a:rPr>
              <a:t>Beam dynamics of circulating electron beam, cooling efficiency and design optimization are main R&amp;D issues.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r>
              <a:rPr lang="en-US" sz="6000" smtClean="0">
                <a:latin typeface="Arial" charset="0"/>
              </a:rPr>
              <a:t>Backup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685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ELIC Study Group</a:t>
            </a:r>
            <a:r>
              <a:rPr lang="en-US" sz="4000" dirty="0" smtClean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b="1" smtClean="0">
                <a:latin typeface="Arial" charset="0"/>
              </a:rPr>
              <a:t>     </a:t>
            </a:r>
            <a:r>
              <a:rPr lang="en-US" sz="2000" smtClean="0">
                <a:latin typeface="Arial" charset="0"/>
              </a:rPr>
              <a:t>A. Afanasev, A. Bogacz, J. Benesch, P. Brindza, A. Bruell, L. Cardman, Y. Chao, S. Chattopadhyay, E. Chudakov, P. Degtiarenko, J. Delayen, Ya. Derbenev, R. Ent, P. Evtushenko, A. Freyberger, D. Gaskell, J. Grames, L. Harwood, T. Horn, A. Hutton, C. Hyde, R. Kazimi, F. Klein, G. A. Krafft, R. Li, L. Merminga, J. Musson, A. Nadel-Turonski, M. Poelker, R. Rimmer, C. Tengsirivattana, A. Thomas, M. Tiefenback, H. Wang, C. Weiss, B. Wojtsekhowski, B. Yunn, Y. Zhang - </a:t>
            </a:r>
            <a:r>
              <a:rPr lang="en-US" sz="2000" smtClean="0">
                <a:solidFill>
                  <a:srgbClr val="0066FF"/>
                </a:solidFill>
                <a:latin typeface="Arial" charset="0"/>
              </a:rPr>
              <a:t>Jefferson Laboratory staffs and users</a:t>
            </a:r>
            <a:r>
              <a:rPr lang="en-US" sz="2000" smtClean="0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Arial" charset="0"/>
              </a:rPr>
              <a:t>	W. Fischer, C. Montag -  </a:t>
            </a:r>
            <a:r>
              <a:rPr lang="en-US" sz="2000" smtClean="0">
                <a:solidFill>
                  <a:srgbClr val="0066FF"/>
                </a:solidFill>
                <a:latin typeface="Arial" charset="0"/>
              </a:rPr>
              <a:t>Brookhaven National Laboratory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Arial" charset="0"/>
              </a:rPr>
              <a:t>	V. Danilov - </a:t>
            </a:r>
            <a:r>
              <a:rPr lang="en-US" sz="2000" smtClean="0">
                <a:solidFill>
                  <a:srgbClr val="0066FF"/>
                </a:solidFill>
                <a:latin typeface="Arial" charset="0"/>
              </a:rPr>
              <a:t>Oak Ridge National Laboratory</a:t>
            </a:r>
            <a:r>
              <a:rPr lang="en-US" sz="2000" smtClean="0">
                <a:latin typeface="Arial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Arial" charset="0"/>
              </a:rPr>
              <a:t>	V. Dudnikov - </a:t>
            </a:r>
            <a:r>
              <a:rPr lang="en-US" sz="2000" smtClean="0">
                <a:solidFill>
                  <a:srgbClr val="0066FF"/>
                </a:solidFill>
                <a:latin typeface="Arial" charset="0"/>
              </a:rPr>
              <a:t>Brookhaven Technology Group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Arial" charset="0"/>
              </a:rPr>
              <a:t>	P. Ostroumov - </a:t>
            </a:r>
            <a:r>
              <a:rPr lang="en-US" sz="2000" smtClean="0">
                <a:solidFill>
                  <a:srgbClr val="0066FF"/>
                </a:solidFill>
                <a:latin typeface="Arial" charset="0"/>
              </a:rPr>
              <a:t>Argonne National Laboratory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Arial" charset="0"/>
              </a:rPr>
              <a:t>	V. Derenchuk - </a:t>
            </a:r>
            <a:r>
              <a:rPr lang="en-US" sz="2000" smtClean="0">
                <a:solidFill>
                  <a:srgbClr val="0066FF"/>
                </a:solidFill>
                <a:latin typeface="Arial" charset="0"/>
              </a:rPr>
              <a:t>Indiana University Cyclotron Facility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Arial" charset="0"/>
              </a:rPr>
              <a:t>	A. Belov - </a:t>
            </a:r>
            <a:r>
              <a:rPr lang="en-US" sz="2000" smtClean="0">
                <a:solidFill>
                  <a:srgbClr val="0066FF"/>
                </a:solidFill>
                <a:latin typeface="Arial" charset="0"/>
              </a:rPr>
              <a:t>Institute of Nuclear Research, Moscow, Rssia</a:t>
            </a:r>
            <a:r>
              <a:rPr lang="en-US" sz="2000" smtClean="0">
                <a:latin typeface="Arial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Arial" charset="0"/>
              </a:rPr>
              <a:t>	V. Shemelin - </a:t>
            </a:r>
            <a:r>
              <a:rPr lang="en-US" sz="2000" smtClean="0">
                <a:solidFill>
                  <a:srgbClr val="0066FF"/>
                </a:solidFill>
                <a:latin typeface="Arial" charset="0"/>
              </a:rPr>
              <a:t>Cornell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3058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33CC"/>
                </a:solidFill>
                <a:latin typeface="Arial" charset="0"/>
              </a:rPr>
              <a:t>Energy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1800" dirty="0" smtClean="0">
                <a:latin typeface="Arial" charset="0"/>
              </a:rPr>
              <a:t>Wide CM energy range between 10 </a:t>
            </a:r>
            <a:r>
              <a:rPr lang="en-US" sz="1800" dirty="0" err="1" smtClean="0">
                <a:latin typeface="Arial" charset="0"/>
              </a:rPr>
              <a:t>GeV</a:t>
            </a:r>
            <a:r>
              <a:rPr lang="en-US" sz="1800" dirty="0" smtClean="0">
                <a:latin typeface="Arial" charset="0"/>
              </a:rPr>
              <a:t> and 100 </a:t>
            </a:r>
            <a:r>
              <a:rPr lang="en-US" sz="1800" dirty="0" err="1" smtClean="0">
                <a:latin typeface="Arial" charset="0"/>
              </a:rPr>
              <a:t>GeV</a:t>
            </a:r>
            <a:endParaRPr lang="en-US" sz="1800" dirty="0" smtClean="0">
              <a:latin typeface="Arial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Arial" charset="0"/>
                <a:sym typeface="Wingdings" pitchFamily="2" charset="2"/>
              </a:rPr>
              <a:t>High energy:             up to 10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err="1" smtClean="0">
                <a:latin typeface="Arial" charset="0"/>
              </a:rPr>
              <a:t>GeV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i="1" dirty="0" smtClean="0">
                <a:latin typeface="Arial" charset="0"/>
              </a:rPr>
              <a:t>e</a:t>
            </a:r>
            <a:r>
              <a:rPr lang="en-US" sz="1800" dirty="0" smtClean="0">
                <a:latin typeface="Arial" charset="0"/>
              </a:rPr>
              <a:t>    on    250 </a:t>
            </a:r>
            <a:r>
              <a:rPr lang="en-US" sz="1800" dirty="0" err="1" smtClean="0">
                <a:latin typeface="Arial" charset="0"/>
              </a:rPr>
              <a:t>GeV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i="1" dirty="0" smtClean="0">
                <a:latin typeface="Arial" charset="0"/>
              </a:rPr>
              <a:t>p</a:t>
            </a:r>
            <a:r>
              <a:rPr lang="en-US" sz="1800" dirty="0" smtClean="0">
                <a:latin typeface="Arial" charset="0"/>
              </a:rPr>
              <a:t> or 100 </a:t>
            </a:r>
            <a:r>
              <a:rPr lang="en-US" sz="1800" dirty="0" err="1" smtClean="0">
                <a:latin typeface="Arial" charset="0"/>
              </a:rPr>
              <a:t>GeV</a:t>
            </a:r>
            <a:r>
              <a:rPr lang="en-US" sz="1800" dirty="0" smtClean="0">
                <a:latin typeface="Arial" charset="0"/>
              </a:rPr>
              <a:t>/n </a:t>
            </a:r>
            <a:r>
              <a:rPr lang="en-US" sz="1800" i="1" dirty="0" smtClean="0">
                <a:latin typeface="Arial" charset="0"/>
              </a:rPr>
              <a:t>ion</a:t>
            </a:r>
            <a:endParaRPr lang="en-US" sz="1800" dirty="0" smtClean="0">
              <a:latin typeface="Arial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Arial" charset="0"/>
              </a:rPr>
              <a:t>Medium energy:        up to 11 </a:t>
            </a:r>
            <a:r>
              <a:rPr lang="en-US" sz="1800" dirty="0" err="1" smtClean="0">
                <a:latin typeface="Arial" charset="0"/>
              </a:rPr>
              <a:t>GeV</a:t>
            </a:r>
            <a:r>
              <a:rPr lang="en-US" sz="1800" dirty="0" smtClean="0">
                <a:latin typeface="Arial" charset="0"/>
              </a:rPr>
              <a:t> e    on    60 </a:t>
            </a:r>
            <a:r>
              <a:rPr lang="en-US" sz="1800" dirty="0" err="1" smtClean="0">
                <a:latin typeface="Arial" charset="0"/>
              </a:rPr>
              <a:t>GeV</a:t>
            </a:r>
            <a:r>
              <a:rPr lang="en-US" sz="1800" dirty="0" smtClean="0">
                <a:latin typeface="Arial" charset="0"/>
              </a:rPr>
              <a:t> p or 30 </a:t>
            </a:r>
            <a:r>
              <a:rPr lang="en-US" sz="1800" dirty="0" err="1" smtClean="0">
                <a:latin typeface="Arial" charset="0"/>
              </a:rPr>
              <a:t>GeV</a:t>
            </a:r>
            <a:r>
              <a:rPr lang="en-US" sz="1800" dirty="0" smtClean="0">
                <a:latin typeface="Arial" charset="0"/>
              </a:rPr>
              <a:t>/n ion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Arial" charset="0"/>
              </a:rPr>
              <a:t>Low energy:              3 to 10 </a:t>
            </a:r>
            <a:r>
              <a:rPr lang="en-US" sz="1800" dirty="0" err="1" smtClean="0">
                <a:latin typeface="Arial" charset="0"/>
              </a:rPr>
              <a:t>GeV</a:t>
            </a:r>
            <a:r>
              <a:rPr lang="en-US" sz="1800" dirty="0" smtClean="0">
                <a:latin typeface="Arial" charset="0"/>
              </a:rPr>
              <a:t> e      on    3 to 12 </a:t>
            </a:r>
            <a:r>
              <a:rPr lang="en-US" sz="1800" dirty="0" err="1" smtClean="0">
                <a:latin typeface="Arial" charset="0"/>
              </a:rPr>
              <a:t>GeV</a:t>
            </a:r>
            <a:r>
              <a:rPr lang="en-US" sz="1800" dirty="0" smtClean="0">
                <a:latin typeface="Arial" charset="0"/>
              </a:rPr>
              <a:t>/c p (and ion)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en-US" sz="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33CC"/>
                </a:solidFill>
                <a:latin typeface="Arial" charset="0"/>
              </a:rPr>
              <a:t>Luminosity</a:t>
            </a:r>
            <a:r>
              <a:rPr lang="en-US" sz="1800" b="1" dirty="0" smtClean="0">
                <a:solidFill>
                  <a:srgbClr val="0033CC"/>
                </a:solidFill>
                <a:latin typeface="Arial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Arial" charset="0"/>
              </a:rPr>
              <a:t>10</a:t>
            </a:r>
            <a:r>
              <a:rPr lang="en-US" sz="1800" baseline="30000" dirty="0" smtClean="0">
                <a:latin typeface="Arial" charset="0"/>
              </a:rPr>
              <a:t>33</a:t>
            </a:r>
            <a:r>
              <a:rPr lang="en-US" sz="1800" dirty="0" smtClean="0">
                <a:latin typeface="Arial" charset="0"/>
              </a:rPr>
              <a:t> up to 10</a:t>
            </a:r>
            <a:r>
              <a:rPr lang="en-US" sz="1800" baseline="30000" dirty="0" smtClean="0">
                <a:latin typeface="Arial" charset="0"/>
              </a:rPr>
              <a:t>35</a:t>
            </a:r>
            <a:r>
              <a:rPr lang="en-US" sz="1800" dirty="0" smtClean="0">
                <a:latin typeface="Arial" charset="0"/>
              </a:rPr>
              <a:t> cm</a:t>
            </a:r>
            <a:r>
              <a:rPr lang="en-US" sz="1800" baseline="30000" dirty="0" smtClean="0">
                <a:latin typeface="Arial" charset="0"/>
              </a:rPr>
              <a:t>-2</a:t>
            </a:r>
            <a:r>
              <a:rPr lang="en-US" sz="1800" dirty="0" smtClean="0">
                <a:latin typeface="Arial" charset="0"/>
              </a:rPr>
              <a:t> s</a:t>
            </a:r>
            <a:r>
              <a:rPr lang="en-US" sz="1800" baseline="30000" dirty="0" smtClean="0">
                <a:latin typeface="Arial" charset="0"/>
              </a:rPr>
              <a:t>-1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i="1" dirty="0" smtClean="0">
                <a:latin typeface="Arial" charset="0"/>
              </a:rPr>
              <a:t>per</a:t>
            </a:r>
            <a:r>
              <a:rPr lang="en-US" sz="1800" dirty="0" smtClean="0">
                <a:latin typeface="Arial" charset="0"/>
              </a:rPr>
              <a:t> interaction point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Arial" charset="0"/>
              </a:rPr>
              <a:t>Multiple interaction points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33CC"/>
                </a:solidFill>
                <a:latin typeface="Arial" charset="0"/>
              </a:rPr>
              <a:t>Ion Species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Arial" charset="0"/>
              </a:rPr>
              <a:t>Polarized H, D, </a:t>
            </a:r>
            <a:r>
              <a:rPr lang="en-US" sz="1800" baseline="30000" dirty="0" smtClean="0">
                <a:latin typeface="Arial" charset="0"/>
              </a:rPr>
              <a:t>3</a:t>
            </a:r>
            <a:r>
              <a:rPr lang="en-US" sz="1800" dirty="0" smtClean="0">
                <a:latin typeface="Arial" charset="0"/>
              </a:rPr>
              <a:t>He, possibly Li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Arial" charset="0"/>
              </a:rPr>
              <a:t>Up to heavy ion A = 208, all striped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sz="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33CC"/>
                </a:solidFill>
                <a:latin typeface="Arial" charset="0"/>
              </a:rPr>
              <a:t>Polarization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Arial" charset="0"/>
              </a:rPr>
              <a:t>Longitudinal at the IP for both beams, transverse of ions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Arial" charset="0"/>
              </a:rPr>
              <a:t>Spin-flip of both beams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latin typeface="Arial" charset="0"/>
              </a:rPr>
              <a:t>All polarizations &gt;70% desirable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0033CC"/>
                </a:solidFill>
                <a:latin typeface="Arial" charset="0"/>
              </a:rPr>
              <a:t>Positron Beam</a:t>
            </a:r>
            <a:r>
              <a:rPr lang="en-US" b="1" dirty="0" smtClean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sz="1800" i="1" dirty="0" smtClean="0">
                <a:latin typeface="Arial" charset="0"/>
              </a:rPr>
              <a:t>desirable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b="1" i="1" dirty="0" smtClean="0">
              <a:latin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  <a:noFill/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ELIC Design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z="4000" dirty="0" err="1" smtClean="0">
                <a:solidFill>
                  <a:srgbClr val="0033CC"/>
                </a:solidFill>
                <a:latin typeface="Arial" charset="0"/>
              </a:rPr>
              <a:t>EIC@JLab</a:t>
            </a:r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: Low to Medium Energy</a:t>
            </a:r>
          </a:p>
        </p:txBody>
      </p:sp>
      <p:pic>
        <p:nvPicPr>
          <p:cNvPr id="12291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914400"/>
            <a:ext cx="6629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15000" y="4267200"/>
            <a:ext cx="3200400" cy="1077913"/>
            <a:chOff x="5715000" y="4572000"/>
            <a:chExt cx="3200400" cy="1077218"/>
          </a:xfrm>
        </p:grpSpPr>
        <p:sp>
          <p:nvSpPr>
            <p:cNvPr id="12293" name="Rectangular Callout 4"/>
            <p:cNvSpPr>
              <a:spLocks noChangeArrowheads="1"/>
            </p:cNvSpPr>
            <p:nvPr/>
          </p:nvSpPr>
          <p:spPr bwMode="auto">
            <a:xfrm>
              <a:off x="5715000" y="4572000"/>
              <a:ext cx="3124200" cy="1066800"/>
            </a:xfrm>
            <a:prstGeom prst="wedgeRectCallout">
              <a:avLst>
                <a:gd name="adj1" fmla="val -97477"/>
                <a:gd name="adj2" fmla="val -152519"/>
              </a:avLst>
            </a:prstGeom>
            <a:solidFill>
              <a:srgbClr val="FF9966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2294" name="TextBox 5"/>
            <p:cNvSpPr txBox="1">
              <a:spLocks noChangeArrowheads="1"/>
            </p:cNvSpPr>
            <p:nvPr/>
          </p:nvSpPr>
          <p:spPr bwMode="auto">
            <a:xfrm>
              <a:off x="5715000" y="4572000"/>
              <a:ext cx="320040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 dirty="0">
                  <a:latin typeface="Arial" charset="0"/>
                  <a:cs typeface="Arial" charset="0"/>
                </a:rPr>
                <a:t>Three compact rings:</a:t>
              </a:r>
            </a:p>
            <a:p>
              <a:pPr eaLnBrk="0" hangingPunct="0">
                <a:buFont typeface="Arial" charset="0"/>
                <a:buChar char="•"/>
              </a:pPr>
              <a:r>
                <a:rPr lang="en-US" sz="1600" b="1" dirty="0">
                  <a:latin typeface="Arial" charset="0"/>
                  <a:cs typeface="Arial" charset="0"/>
                </a:rPr>
                <a:t> 3 to 11 </a:t>
              </a:r>
              <a:r>
                <a:rPr lang="en-US" sz="1600" b="1" dirty="0" err="1">
                  <a:latin typeface="Arial" charset="0"/>
                  <a:cs typeface="Arial" charset="0"/>
                </a:rPr>
                <a:t>GeV</a:t>
              </a:r>
              <a:r>
                <a:rPr lang="en-US" sz="1600" b="1" dirty="0">
                  <a:latin typeface="Arial" charset="0"/>
                  <a:cs typeface="Arial" charset="0"/>
                </a:rPr>
                <a:t> electron</a:t>
              </a:r>
            </a:p>
            <a:p>
              <a:pPr eaLnBrk="0" hangingPunct="0">
                <a:buFont typeface="Arial" charset="0"/>
                <a:buChar char="•"/>
              </a:pPr>
              <a:r>
                <a:rPr lang="en-US" sz="1600" b="1" dirty="0">
                  <a:latin typeface="Arial" charset="0"/>
                  <a:cs typeface="Arial" charset="0"/>
                </a:rPr>
                <a:t> Up to 12 </a:t>
              </a:r>
              <a:r>
                <a:rPr lang="en-US" sz="1600" b="1" dirty="0" err="1">
                  <a:latin typeface="Arial" charset="0"/>
                  <a:cs typeface="Arial" charset="0"/>
                </a:rPr>
                <a:t>GeV</a:t>
              </a:r>
              <a:r>
                <a:rPr lang="en-US" sz="1600" b="1" dirty="0">
                  <a:latin typeface="Arial" charset="0"/>
                  <a:cs typeface="Arial" charset="0"/>
                </a:rPr>
                <a:t>/c proton (worm)</a:t>
              </a:r>
            </a:p>
            <a:p>
              <a:pPr eaLnBrk="0" hangingPunct="0">
                <a:buFont typeface="Arial" charset="0"/>
                <a:buChar char="•"/>
              </a:pPr>
              <a:r>
                <a:rPr lang="en-US" sz="1600" b="1" dirty="0">
                  <a:latin typeface="Arial" charset="0"/>
                  <a:cs typeface="Arial" charset="0"/>
                </a:rPr>
                <a:t> Up to 60 </a:t>
              </a:r>
              <a:r>
                <a:rPr lang="en-US" sz="1600" b="1" dirty="0" err="1">
                  <a:latin typeface="Arial" charset="0"/>
                  <a:cs typeface="Arial" charset="0"/>
                </a:rPr>
                <a:t>GeV</a:t>
              </a:r>
              <a:r>
                <a:rPr lang="en-US" sz="1600" b="1" dirty="0">
                  <a:latin typeface="Arial" charset="0"/>
                  <a:cs typeface="Arial" charset="0"/>
                </a:rPr>
                <a:t>/c proton (cold)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EIC@JLAB: Low to Medium Energy</a:t>
            </a:r>
          </a:p>
        </p:txBody>
      </p:sp>
      <p:grpSp>
        <p:nvGrpSpPr>
          <p:cNvPr id="2" name="Group 6"/>
          <p:cNvGrpSpPr/>
          <p:nvPr/>
        </p:nvGrpSpPr>
        <p:grpSpPr>
          <a:xfrm>
            <a:off x="152400" y="1295400"/>
            <a:ext cx="8763000" cy="4495800"/>
            <a:chOff x="152400" y="1066800"/>
            <a:chExt cx="8763000" cy="4495800"/>
          </a:xfrm>
        </p:grpSpPr>
        <p:pic>
          <p:nvPicPr>
            <p:cNvPr id="1331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" y="1066800"/>
              <a:ext cx="8763000" cy="449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 flipH="1" flipV="1">
              <a:off x="5183788" y="3102634"/>
              <a:ext cx="232218" cy="732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4796758" y="3754101"/>
              <a:ext cx="1238495" cy="305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polarimetry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382000" cy="609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ELIC Ring-Ring Design Features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2578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200" smtClean="0">
                <a:latin typeface="Arial" charset="0"/>
              </a:rPr>
              <a:t>Unprecedented high luminosity</a:t>
            </a:r>
          </a:p>
          <a:p>
            <a:pPr eaLnBrk="1" hangingPunct="1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200" smtClean="0">
                <a:latin typeface="Arial" charset="0"/>
              </a:rPr>
              <a:t>Electron cooling is an essential part of ELIC</a:t>
            </a:r>
          </a:p>
          <a:p>
            <a:pPr eaLnBrk="1" hangingPunct="1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200" smtClean="0">
                <a:latin typeface="Arial" charset="0"/>
              </a:rPr>
              <a:t>Up to four IPs (detectors) for high science productivity</a:t>
            </a:r>
          </a:p>
          <a:p>
            <a:pPr eaLnBrk="1" hangingPunct="1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200" smtClean="0">
                <a:latin typeface="Arial" charset="0"/>
              </a:rPr>
              <a:t>“</a:t>
            </a:r>
            <a:r>
              <a:rPr lang="en-US" sz="2200" i="1" smtClean="0">
                <a:latin typeface="Arial" charset="0"/>
              </a:rPr>
              <a:t>Figure-8</a:t>
            </a:r>
            <a:r>
              <a:rPr lang="en-US" sz="2200" smtClean="0">
                <a:latin typeface="Arial" charset="0"/>
              </a:rPr>
              <a:t>” ion and lepton storage rings </a:t>
            </a:r>
          </a:p>
          <a:p>
            <a:pPr lvl="1" eaLnBrk="1" hangingPunct="1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200" smtClean="0">
                <a:latin typeface="Arial" charset="0"/>
              </a:rPr>
              <a:t>Ensure spin preservation and ease of spin manipulation </a:t>
            </a:r>
          </a:p>
          <a:p>
            <a:pPr lvl="1" eaLnBrk="1" hangingPunct="1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ja-JP" sz="2200" smtClean="0">
                <a:latin typeface="Arial" charset="0"/>
                <a:ea typeface="MS PGothic" pitchFamily="34" charset="-128"/>
              </a:rPr>
              <a:t>No spin sensitivity to energy for all species.</a:t>
            </a:r>
          </a:p>
          <a:p>
            <a:pPr eaLnBrk="1" hangingPunct="1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200" smtClean="0">
                <a:latin typeface="Arial" charset="0"/>
              </a:rPr>
              <a:t>Present CEBAF injector meets storage-ring requirements</a:t>
            </a:r>
          </a:p>
          <a:p>
            <a:pPr eaLnBrk="1" hangingPunct="1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200" smtClean="0">
                <a:latin typeface="Arial" charset="0"/>
              </a:rPr>
              <a:t>12 GeV CEBAF can serve as a full energy injector to electron ring</a:t>
            </a:r>
            <a:endParaRPr lang="en-US" altLang="ja-JP" sz="2200" smtClean="0">
              <a:latin typeface="Arial" charset="0"/>
              <a:ea typeface="MS PGothic" pitchFamily="34" charset="-128"/>
            </a:endParaRPr>
          </a:p>
          <a:p>
            <a:pPr eaLnBrk="1" hangingPunct="1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ja-JP" sz="2200" i="1" smtClean="0">
                <a:solidFill>
                  <a:srgbClr val="0000FF"/>
                </a:solidFill>
                <a:latin typeface="Arial" charset="0"/>
                <a:ea typeface="MS PGothic" pitchFamily="34" charset="-128"/>
              </a:rPr>
              <a:t>Simultaneous</a:t>
            </a:r>
            <a:r>
              <a:rPr lang="en-US" altLang="ja-JP" sz="2200" smtClean="0">
                <a:latin typeface="Arial" charset="0"/>
                <a:ea typeface="MS PGothic" pitchFamily="34" charset="-128"/>
              </a:rPr>
              <a:t> operation of collider &amp; CEBAF fixed target program.</a:t>
            </a:r>
          </a:p>
          <a:p>
            <a:pPr eaLnBrk="1" hangingPunct="1">
              <a:lnSpc>
                <a:spcPct val="125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200" smtClean="0">
                <a:latin typeface="Arial" charset="0"/>
              </a:rPr>
              <a:t>Experiments with polarized positron beam are possible.</a:t>
            </a:r>
            <a:r>
              <a:rPr lang="en-US" sz="2200" b="1" smtClean="0">
                <a:latin typeface="Arial" charset="0"/>
              </a:rPr>
              <a:t> </a:t>
            </a:r>
            <a:endParaRPr lang="en-US" sz="22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Introduction</a:t>
            </a:r>
            <a:r>
              <a:rPr lang="en-US" sz="400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: ELIC </a:t>
            </a:r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Luminosity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69925" y="3956050"/>
            <a:ext cx="7635875" cy="22923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is true that ELIC </a:t>
            </a:r>
            <a:r>
              <a:rPr lang="el-G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*=5 mm is a factor of 25 to 50 smaller than other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hadron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colliders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However this is not whole story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Bunch repetition rate </a:t>
            </a:r>
            <a:r>
              <a:rPr lang="en-US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i="1" baseline="-25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bunch charges </a:t>
            </a:r>
            <a:r>
              <a:rPr lang="en-US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i="1" baseline="-25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i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also play very important role in ELIC design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2875" y="1101725"/>
            <a:ext cx="5842000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141663" y="1266825"/>
            <a:ext cx="850900" cy="1865313"/>
          </a:xfrm>
          <a:prstGeom prst="ellipse">
            <a:avLst/>
          </a:prstGeom>
          <a:noFill/>
          <a:ln w="762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064000" y="1185863"/>
            <a:ext cx="2400300" cy="1139825"/>
          </a:xfrm>
          <a:prstGeom prst="ellipse">
            <a:avLst/>
          </a:prstGeom>
          <a:noFill/>
          <a:ln w="76200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Circulator Ring &amp; Synchronization</a:t>
            </a:r>
            <a:endParaRPr lang="en-US" sz="40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609600" y="914400"/>
            <a:ext cx="7696200" cy="1913892"/>
            <a:chOff x="685800" y="1438908"/>
            <a:chExt cx="7696200" cy="1913892"/>
          </a:xfrm>
        </p:grpSpPr>
        <p:cxnSp>
          <p:nvCxnSpPr>
            <p:cNvPr id="4" name="Straight Connector 3"/>
            <p:cNvCxnSpPr/>
            <p:nvPr/>
          </p:nvCxnSpPr>
          <p:spPr bwMode="auto">
            <a:xfrm>
              <a:off x="685800" y="1447800"/>
              <a:ext cx="76962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Arc 17"/>
            <p:cNvSpPr/>
            <p:nvPr/>
          </p:nvSpPr>
          <p:spPr bwMode="auto">
            <a:xfrm>
              <a:off x="6019797" y="1447800"/>
              <a:ext cx="914400" cy="914400"/>
            </a:xfrm>
            <a:prstGeom prst="arc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mtClean="0"/>
            </a:p>
          </p:txBody>
        </p:sp>
        <p:sp>
          <p:nvSpPr>
            <p:cNvPr id="19" name="Arc 18"/>
            <p:cNvSpPr/>
            <p:nvPr/>
          </p:nvSpPr>
          <p:spPr bwMode="auto">
            <a:xfrm flipV="1">
              <a:off x="6019797" y="1981200"/>
              <a:ext cx="914400" cy="914400"/>
            </a:xfrm>
            <a:prstGeom prst="arc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24" name="Arc 23"/>
            <p:cNvSpPr/>
            <p:nvPr/>
          </p:nvSpPr>
          <p:spPr bwMode="auto">
            <a:xfrm flipH="1">
              <a:off x="2057397" y="1447800"/>
              <a:ext cx="914400" cy="914400"/>
            </a:xfrm>
            <a:prstGeom prst="arc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mtClean="0"/>
            </a:p>
          </p:txBody>
        </p:sp>
        <p:sp>
          <p:nvSpPr>
            <p:cNvPr id="25" name="Arc 24"/>
            <p:cNvSpPr/>
            <p:nvPr/>
          </p:nvSpPr>
          <p:spPr bwMode="auto">
            <a:xfrm flipH="1" flipV="1">
              <a:off x="2057397" y="1981200"/>
              <a:ext cx="914400" cy="914400"/>
            </a:xfrm>
            <a:prstGeom prst="arc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2514600" y="2895600"/>
              <a:ext cx="1524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4953000" y="2895600"/>
              <a:ext cx="1524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4495800" y="2895600"/>
              <a:ext cx="457200" cy="1524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3962400" y="2743200"/>
              <a:ext cx="76200" cy="3048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4953000" y="2743200"/>
              <a:ext cx="76200" cy="3048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flipH="1" flipV="1">
              <a:off x="4038600" y="2895600"/>
              <a:ext cx="457200" cy="1524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Rectangle 46"/>
            <p:cNvSpPr/>
            <p:nvPr/>
          </p:nvSpPr>
          <p:spPr bwMode="auto">
            <a:xfrm>
              <a:off x="4419600" y="2895600"/>
              <a:ext cx="152400" cy="3048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514600" y="2743200"/>
              <a:ext cx="304800" cy="304800"/>
              <a:chOff x="2514600" y="3124200"/>
              <a:chExt cx="304800" cy="304800"/>
            </a:xfrm>
          </p:grpSpPr>
          <p:sp>
            <p:nvSpPr>
              <p:cNvPr id="53" name="Rounded Rectangle 52"/>
              <p:cNvSpPr/>
              <p:nvPr/>
            </p:nvSpPr>
            <p:spPr bwMode="auto">
              <a:xfrm>
                <a:off x="2514600" y="3124200"/>
                <a:ext cx="304800" cy="762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4" name="Rounded Rectangle 53"/>
              <p:cNvSpPr/>
              <p:nvPr/>
            </p:nvSpPr>
            <p:spPr bwMode="auto">
              <a:xfrm>
                <a:off x="2514600" y="3352800"/>
                <a:ext cx="304800" cy="762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172200" y="2743200"/>
              <a:ext cx="304800" cy="304800"/>
              <a:chOff x="2514600" y="3124200"/>
              <a:chExt cx="304800" cy="304800"/>
            </a:xfrm>
          </p:grpSpPr>
          <p:sp>
            <p:nvSpPr>
              <p:cNvPr id="57" name="Rounded Rectangle 56"/>
              <p:cNvSpPr/>
              <p:nvPr/>
            </p:nvSpPr>
            <p:spPr bwMode="auto">
              <a:xfrm>
                <a:off x="2514600" y="3124200"/>
                <a:ext cx="304800" cy="762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58" name="Rounded Rectangle 57"/>
              <p:cNvSpPr/>
              <p:nvPr/>
            </p:nvSpPr>
            <p:spPr bwMode="auto">
              <a:xfrm>
                <a:off x="2514600" y="3352800"/>
                <a:ext cx="304800" cy="76200"/>
              </a:xfrm>
              <a:prstGeom prst="round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cxnSp>
          <p:nvCxnSpPr>
            <p:cNvPr id="60" name="Straight Connector 59"/>
            <p:cNvCxnSpPr/>
            <p:nvPr/>
          </p:nvCxnSpPr>
          <p:spPr bwMode="auto">
            <a:xfrm flipV="1">
              <a:off x="1905000" y="2895600"/>
              <a:ext cx="838200" cy="304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1295400" y="3200400"/>
              <a:ext cx="685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rot="10800000">
              <a:off x="6324600" y="2895600"/>
              <a:ext cx="762000" cy="304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7086600" y="3200400"/>
              <a:ext cx="685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68" name="Rectangle 67"/>
            <p:cNvSpPr/>
            <p:nvPr/>
          </p:nvSpPr>
          <p:spPr bwMode="auto">
            <a:xfrm>
              <a:off x="7010400" y="3048000"/>
              <a:ext cx="76200" cy="3048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1905000" y="3048000"/>
              <a:ext cx="76200" cy="3048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cxnSp>
          <p:nvCxnSpPr>
            <p:cNvPr id="23" name="Straight Connector 22"/>
            <p:cNvCxnSpPr>
              <a:stCxn id="24" idx="2"/>
            </p:cNvCxnSpPr>
            <p:nvPr/>
          </p:nvCxnSpPr>
          <p:spPr bwMode="auto">
            <a:xfrm rot="16200000" flipH="1">
              <a:off x="1752598" y="2209798"/>
              <a:ext cx="609600" cy="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99" name="Group 98"/>
            <p:cNvGrpSpPr/>
            <p:nvPr/>
          </p:nvGrpSpPr>
          <p:grpSpPr>
            <a:xfrm>
              <a:off x="1905000" y="1981200"/>
              <a:ext cx="304800" cy="457200"/>
              <a:chOff x="1143000" y="2286000"/>
              <a:chExt cx="304800" cy="685800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sp>
          <p:nvSpPr>
            <p:cNvPr id="80" name="Rectangle 79"/>
            <p:cNvSpPr/>
            <p:nvPr/>
          </p:nvSpPr>
          <p:spPr bwMode="auto">
            <a:xfrm rot="2444599">
              <a:off x="6782846" y="1438908"/>
              <a:ext cx="115841" cy="385339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 rot="7844599">
              <a:off x="2112795" y="1460541"/>
              <a:ext cx="123465" cy="3890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 rot="2444599">
              <a:off x="2150211" y="2584631"/>
              <a:ext cx="127157" cy="39333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6781800" y="1981200"/>
              <a:ext cx="304800" cy="457200"/>
              <a:chOff x="1143000" y="2286000"/>
              <a:chExt cx="304800" cy="685800"/>
            </a:xfrm>
          </p:grpSpPr>
          <p:sp>
            <p:nvSpPr>
              <p:cNvPr id="101" name="Rectangle 100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cxnSp>
          <p:nvCxnSpPr>
            <p:cNvPr id="105" name="Straight Connector 104"/>
            <p:cNvCxnSpPr/>
            <p:nvPr/>
          </p:nvCxnSpPr>
          <p:spPr bwMode="auto">
            <a:xfrm rot="16200000" flipH="1">
              <a:off x="6629402" y="2133599"/>
              <a:ext cx="609600" cy="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06" name="Group 105"/>
            <p:cNvGrpSpPr/>
            <p:nvPr/>
          </p:nvGrpSpPr>
          <p:grpSpPr>
            <a:xfrm rot="5400000">
              <a:off x="3200400" y="2667000"/>
              <a:ext cx="304800" cy="457200"/>
              <a:chOff x="1143000" y="2286000"/>
              <a:chExt cx="304800" cy="685800"/>
            </a:xfrm>
          </p:grpSpPr>
          <p:sp>
            <p:nvSpPr>
              <p:cNvPr id="107" name="Rectangle 106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 rot="5400000">
              <a:off x="5410200" y="2667000"/>
              <a:ext cx="304800" cy="457200"/>
              <a:chOff x="1143000" y="2286000"/>
              <a:chExt cx="304800" cy="685800"/>
            </a:xfrm>
          </p:grpSpPr>
          <p:sp>
            <p:nvSpPr>
              <p:cNvPr id="112" name="Rectangle 111"/>
              <p:cNvSpPr/>
              <p:nvPr/>
            </p:nvSpPr>
            <p:spPr bwMode="auto">
              <a:xfrm>
                <a:off x="1143000" y="2286000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 bwMode="auto">
              <a:xfrm>
                <a:off x="1143000" y="2473036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1143000" y="2660073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>
                <a:off x="1143000" y="2847109"/>
                <a:ext cx="304800" cy="124691"/>
              </a:xfrm>
              <a:prstGeom prst="rect">
                <a:avLst/>
              </a:prstGeom>
              <a:solidFill>
                <a:srgbClr val="FF9900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</a:endParaRPr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7010400" y="1981201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Transverse focusing lattice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7" name="Straight Connector 116"/>
            <p:cNvCxnSpPr/>
            <p:nvPr/>
          </p:nvCxnSpPr>
          <p:spPr bwMode="auto">
            <a:xfrm>
              <a:off x="4343400" y="1447800"/>
              <a:ext cx="7620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sp>
          <p:nvSpPr>
            <p:cNvPr id="119" name="Rectangle 118"/>
            <p:cNvSpPr/>
            <p:nvPr/>
          </p:nvSpPr>
          <p:spPr bwMode="auto">
            <a:xfrm rot="7844599">
              <a:off x="6679139" y="2570007"/>
              <a:ext cx="123465" cy="38905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endParaRP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5943600" y="2971800"/>
            <a:ext cx="32766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Synchronization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Bunch spacing depends on beam energy. There is about 1.8 mm difference when energy is boosted from 12 to 60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GeV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/c</a:t>
            </a:r>
          </a:p>
          <a:p>
            <a:pPr marL="174625" indent="-174625"/>
            <a:r>
              <a:rPr lang="en-US" sz="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 10m dog-lag lattice or loops in arc must be introduced to ensure electron-ion synchronization at cooling section.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Maximum deflecting angle is 13º, providing total 26cm path length adjustment. 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743200" y="2971800"/>
            <a:ext cx="32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Bunch In/out kicking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An ultra fast kicker switches electron bunches in and out circulator ring.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Deflecting angle should be large enough to separate outgoing bunches from circulating bunches and be further deflected by a dipole 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174625" indent="-1746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Duration of kicking should be less than bunch spacing (~1/500MHz = 2 ns)</a:t>
            </a:r>
          </a:p>
        </p:txBody>
      </p:sp>
      <p:graphicFrame>
        <p:nvGraphicFramePr>
          <p:cNvPr id="128" name="Table 127"/>
          <p:cNvGraphicFramePr>
            <a:graphicFrameLocks noGrp="1"/>
          </p:cNvGraphicFramePr>
          <p:nvPr/>
        </p:nvGraphicFramePr>
        <p:xfrm>
          <a:off x="76200" y="3581400"/>
          <a:ext cx="2667000" cy="2407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609600"/>
                <a:gridCol w="533400"/>
              </a:tblGrid>
              <a:tr h="27284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316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energy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MeV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316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Kick angle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316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Integrated BDL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GM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316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Frequency BW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GHz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Kicker aperture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cm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Repetition Rate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MHz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1.67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316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Power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kW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9" name="TextBox 128"/>
          <p:cNvSpPr txBox="1"/>
          <p:nvPr/>
        </p:nvSpPr>
        <p:spPr>
          <a:xfrm>
            <a:off x="228600" y="32004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Kicker Parameter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609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Introduction</a:t>
            </a:r>
          </a:p>
        </p:txBody>
      </p:sp>
      <p:sp>
        <p:nvSpPr>
          <p:cNvPr id="70658" name="Content Placeholder 2"/>
          <p:cNvSpPr>
            <a:spLocks/>
          </p:cNvSpPr>
          <p:nvPr/>
        </p:nvSpPr>
        <p:spPr bwMode="auto">
          <a:xfrm>
            <a:off x="381000" y="762000"/>
            <a:ext cx="8610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1800"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From the</a:t>
            </a:r>
            <a:r>
              <a:rPr kumimoji="0" lang="en-US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beginning, ELIC design effort has been focused on achieving very high luminosity, above</a:t>
            </a:r>
            <a:r>
              <a:rPr lang="en-US" sz="2200" dirty="0" smtClean="0">
                <a:latin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10</a:t>
            </a:r>
            <a:r>
              <a:rPr kumimoji="0" 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34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/cm</a:t>
            </a:r>
            <a:r>
              <a:rPr kumimoji="0" 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/s, over a wide range of center-of-mass energy.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1800"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ELIC design concept is based on </a:t>
            </a:r>
          </a:p>
          <a:p>
            <a:pPr marL="798513" lvl="1" indent="-230188">
              <a:spcBef>
                <a:spcPct val="20000"/>
              </a:spcBef>
              <a:buClr>
                <a:schemeClr val="tx1"/>
              </a:buClr>
              <a:buSzPts val="1800"/>
              <a:buFontTx/>
              <a:buChar char="•"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very high bunch repetition rate (for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hadron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colliders), </a:t>
            </a:r>
          </a:p>
          <a:p>
            <a:pPr marL="798513" lvl="1" indent="-230188">
              <a:spcBef>
                <a:spcPct val="20000"/>
              </a:spcBef>
              <a:buClr>
                <a:schemeClr val="tx1"/>
              </a:buClr>
              <a:buSzPts val="1800"/>
              <a:buFontTx/>
              <a:buChar char="•"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very small beam spot sizes at collision points (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β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*=5 mm)</a:t>
            </a:r>
          </a:p>
          <a:p>
            <a:pPr marL="798513" lvl="1" indent="-230188">
              <a:spcBef>
                <a:spcPct val="20000"/>
              </a:spcBef>
              <a:buClr>
                <a:schemeClr val="tx1"/>
              </a:buClr>
              <a:buSzPts val="1800"/>
              <a:buFontTx/>
              <a:buChar char="•"/>
            </a:pPr>
            <a:r>
              <a:rPr lang="en-US" sz="1800" dirty="0" smtClean="0">
                <a:latin typeface="Arial" pitchFamily="34" charset="0"/>
              </a:rPr>
              <a:t>very short ion bunch (~5 mm RMS)</a:t>
            </a:r>
          </a:p>
          <a:p>
            <a:pPr marL="684213" lvl="1" indent="-338138">
              <a:spcBef>
                <a:spcPct val="20000"/>
              </a:spcBef>
              <a:buClr>
                <a:schemeClr val="tx1"/>
              </a:buClr>
              <a:buSzPts val="1800"/>
            </a:pPr>
            <a:r>
              <a:rPr lang="en-US" sz="2200" dirty="0" smtClean="0">
                <a:latin typeface="Arial" pitchFamily="34" charset="0"/>
              </a:rPr>
              <a:t>A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ll</a:t>
            </a:r>
            <a:r>
              <a:rPr kumimoji="0" lang="en-US" sz="2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proven</a:t>
            </a:r>
            <a:r>
              <a:rPr kumimoji="0" lang="en-US" sz="2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in existing (lepton) colliders</a:t>
            </a:r>
            <a:endParaRPr kumimoji="0" lang="en-US" sz="2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1800"/>
              <a:buFontTx/>
              <a:buChar char="•"/>
              <a:tabLst/>
            </a:pPr>
            <a:endParaRPr lang="en-US" sz="800" dirty="0" smtClean="0"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1800"/>
              <a:buFontTx/>
              <a:buChar char="•"/>
              <a:tabLst/>
            </a:pPr>
            <a:r>
              <a:rPr lang="en-US" sz="2200" dirty="0" smtClean="0">
                <a:latin typeface="Arial" pitchFamily="34" charset="0"/>
              </a:rPr>
              <a:t>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taged electron cooling is essential for </a:t>
            </a:r>
            <a:r>
              <a:rPr lang="en-US" sz="2200" dirty="0" smtClean="0">
                <a:latin typeface="Arial" pitchFamily="34" charset="0"/>
              </a:rPr>
              <a:t>such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luminosity concept.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1800"/>
              <a:buFontTx/>
              <a:buChar char="•"/>
              <a:tabLst/>
            </a:pPr>
            <a:r>
              <a:rPr lang="en-US" sz="2200" dirty="0" smtClean="0">
                <a:latin typeface="Arial" pitchFamily="34" charset="0"/>
              </a:rPr>
              <a:t>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he design is optimized for taking maximum advantages of </a:t>
            </a:r>
          </a:p>
          <a:p>
            <a:pPr marL="800100" lvl="1" indent="-231775">
              <a:spcBef>
                <a:spcPct val="20000"/>
              </a:spcBef>
              <a:buClr>
                <a:schemeClr val="tx1"/>
              </a:buClr>
              <a:buSzPts val="1800"/>
              <a:buFontTx/>
              <a:buChar char="•"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CEBAF high repetition CW electron beam </a:t>
            </a:r>
          </a:p>
          <a:p>
            <a:pPr marL="800100" lvl="1" indent="-231775">
              <a:spcBef>
                <a:spcPct val="20000"/>
              </a:spcBef>
              <a:buClr>
                <a:schemeClr val="tx1"/>
              </a:buClr>
              <a:buSzPts val="1800"/>
              <a:buFontTx/>
              <a:buChar char="•"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 new facility of ion complex.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1800"/>
              <a:buFontTx/>
              <a:buChar char="•"/>
              <a:tabLst/>
            </a:pPr>
            <a:endParaRPr lang="en-US" sz="800" dirty="0" smtClean="0">
              <a:latin typeface="Arial" pitchFamily="34" charset="0"/>
            </a:endParaRP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ts val="1800"/>
              <a:buFontTx/>
              <a:buChar char="•"/>
            </a:pPr>
            <a:r>
              <a:rPr lang="en-US" sz="2200" dirty="0" smtClean="0">
                <a:latin typeface="Arial" pitchFamily="34" charset="0"/>
              </a:rPr>
              <a:t>For electron cooling, all technology issues are either already solved or have promising concepts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029200"/>
            <a:ext cx="7162800" cy="838200"/>
          </a:xfrm>
        </p:spPr>
        <p:txBody>
          <a:bodyPr/>
          <a:lstStyle/>
          <a:p>
            <a:r>
              <a:rPr lang="en-US" sz="4000" dirty="0" smtClean="0">
                <a:solidFill>
                  <a:srgbClr val="0033CC"/>
                </a:solidFill>
                <a:latin typeface="Arial" charset="0"/>
              </a:rPr>
              <a:t>2. ELIC Luminosity Concept</a:t>
            </a:r>
            <a:endParaRPr lang="en-US" sz="4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B-Factories’ Success As A Role Model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914400"/>
            <a:ext cx="8610600" cy="5410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7013" indent="-227013" eaLnBrk="1" hangingPunct="1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B-factories (PEPII &amp; KEKB, etc)</a:t>
            </a:r>
          </a:p>
          <a:p>
            <a:pPr marL="227013" indent="-227013" eaLnBrk="1" hangingPunct="1">
              <a:buNone/>
            </a:pP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pPr marL="568325" lvl="1" indent="-334963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Asymmetric high energy lepton colliders (energy and beam current)</a:t>
            </a:r>
          </a:p>
          <a:p>
            <a:pPr marL="568325" lvl="1" indent="-334963" eaLnBrk="1" hangingPunct="1">
              <a:buFont typeface="Arial" pitchFamily="34" charset="0"/>
              <a:buChar char="•"/>
            </a:pPr>
            <a:endParaRPr lang="en-US" sz="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68325" lvl="1" indent="-334963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Pioneered a class of new technologies (crab cavity, etc.)</a:t>
            </a:r>
          </a:p>
          <a:p>
            <a:pPr marL="568325" lvl="1" indent="-334963" eaLnBrk="1" hangingPunct="1">
              <a:buFont typeface="Arial" pitchFamily="34" charset="0"/>
              <a:buChar char="•"/>
            </a:pPr>
            <a:endParaRPr lang="en-US" sz="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68325" lvl="1" indent="-334963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Highly succeed interaction region design</a:t>
            </a:r>
          </a:p>
          <a:p>
            <a:pPr marL="568325" lvl="1" indent="-334963" eaLnBrk="1" hangingPunct="1">
              <a:buFont typeface="Arial" pitchFamily="34" charset="0"/>
              <a:buChar char="•"/>
            </a:pPr>
            <a:endParaRPr lang="en-US" sz="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68325" lvl="1" indent="-334963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Unprecedented high luminosity,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already over 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2x10</a:t>
            </a:r>
            <a:r>
              <a:rPr lang="en-US" sz="32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34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/cm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present world record</a:t>
            </a:r>
          </a:p>
          <a:p>
            <a:pPr marL="568325" lvl="1" indent="-334963" eaLnBrk="1" hangingPunct="1">
              <a:buFont typeface="Arial" pitchFamily="34" charset="0"/>
              <a:buChar char="•"/>
            </a:pPr>
            <a:endParaRPr lang="en-US" sz="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68325" lvl="1" indent="-334963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Planning for upgrade (Super-B factory) for reaching luminosity above 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32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36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/cm</a:t>
            </a:r>
            <a:r>
              <a:rPr lang="en-US" b="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/s, with more technology innovations (crab waist,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99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Key Factors for B-Factories’ Unprecedented High Luminosity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152400" y="1295400"/>
            <a:ext cx="8991600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7013" indent="-227013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Very high bunch repetition rate (~ 500 MHz)</a:t>
            </a:r>
          </a:p>
          <a:p>
            <a:pPr marL="227013" indent="-227013" eaLnBrk="1" hangingPunct="1">
              <a:buFont typeface="Arial" pitchFamily="34" charset="0"/>
              <a:buChar char="•"/>
            </a:pPr>
            <a:endParaRPr lang="en-US" sz="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7013" indent="-227013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Very small </a:t>
            </a:r>
            <a:r>
              <a:rPr lang="el-G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 (~6 mm) to reach very small spot sizes at collision points</a:t>
            </a:r>
          </a:p>
          <a:p>
            <a:pPr marL="227013" indent="-227013" eaLnBrk="1" hangingPunct="1">
              <a:buFont typeface="Arial" pitchFamily="34" charset="0"/>
              <a:buChar char="•"/>
            </a:pPr>
            <a:endParaRPr lang="en-US" sz="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7013" indent="-227013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Very short bunch length (</a:t>
            </a:r>
            <a:r>
              <a:rPr lang="el-G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σ</a:t>
            </a:r>
            <a:r>
              <a:rPr lang="en-US" b="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~ </a:t>
            </a:r>
            <a:r>
              <a:rPr lang="el-G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*) to avoid luminosity loss due to hour-glass effect (unless other mitigation schemes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used) </a:t>
            </a:r>
          </a:p>
          <a:p>
            <a:pPr marL="227013" indent="-227013" eaLnBrk="1" hangingPunct="1">
              <a:buFont typeface="Arial" pitchFamily="34" charset="0"/>
              <a:buChar char="•"/>
            </a:pPr>
            <a:endParaRPr lang="en-US" sz="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7013" indent="-227013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Very small bunch charge for making very short bunch possible</a:t>
            </a:r>
          </a:p>
          <a:p>
            <a:pPr marL="227013" indent="-227013" eaLnBrk="1" hangingPunct="1">
              <a:buFont typeface="Arial" pitchFamily="34" charset="0"/>
              <a:buChar char="•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27013" indent="-227013" eaLnBrk="1" hangingPunct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igh bunch repetition restores high average beam current and luminosity</a:t>
            </a:r>
          </a:p>
          <a:p>
            <a:pPr marL="227013" indent="-227013" eaLnBrk="1" hangingPunct="1">
              <a:buFont typeface="Arial" pitchFamily="34" charset="0"/>
              <a:buChar char="•"/>
            </a:pPr>
            <a:endParaRPr lang="en-US" sz="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7013" indent="-227013" eaLnBrk="1" hangingPunct="1"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Nature provides a very powerful helping hand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--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synchrotron radiation damping, </a:t>
            </a:r>
          </a:p>
          <a:p>
            <a:pPr marL="227013" indent="-227013" eaLnBrk="1" hangingPunct="1"/>
            <a:endParaRPr lang="en-US" sz="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81000" y="1219200"/>
            <a:ext cx="4267200" cy="5334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1828800"/>
            <a:ext cx="1981200" cy="5334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2743200"/>
            <a:ext cx="3352800" cy="5334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81000" y="3733800"/>
            <a:ext cx="3505200" cy="5334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-4763"/>
            <a:ext cx="9144000" cy="657226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 Factories and Super-B Factories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52399" y="687388"/>
            <a:ext cx="3429000" cy="6170612"/>
            <a:chOff x="445064" y="839788"/>
            <a:chExt cx="2546350" cy="5713412"/>
          </a:xfrm>
        </p:grpSpPr>
        <p:pic>
          <p:nvPicPr>
            <p:cNvPr id="1229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5064" y="839788"/>
              <a:ext cx="2546350" cy="5713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Oval 8"/>
            <p:cNvSpPr>
              <a:spLocks noChangeArrowheads="1"/>
            </p:cNvSpPr>
            <p:nvPr/>
          </p:nvSpPr>
          <p:spPr bwMode="auto">
            <a:xfrm>
              <a:off x="2122488" y="4171950"/>
              <a:ext cx="631825" cy="180975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2297" name="Oval 9"/>
            <p:cNvSpPr>
              <a:spLocks noChangeArrowheads="1"/>
            </p:cNvSpPr>
            <p:nvPr/>
          </p:nvSpPr>
          <p:spPr bwMode="auto">
            <a:xfrm>
              <a:off x="2085975" y="3602038"/>
              <a:ext cx="787400" cy="379412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2301" name="Oval 13"/>
            <p:cNvSpPr>
              <a:spLocks noChangeArrowheads="1"/>
            </p:cNvSpPr>
            <p:nvPr/>
          </p:nvSpPr>
          <p:spPr bwMode="auto">
            <a:xfrm>
              <a:off x="1485900" y="5861050"/>
              <a:ext cx="1347788" cy="247650"/>
            </a:xfrm>
            <a:prstGeom prst="ellipse">
              <a:avLst/>
            </a:prstGeom>
            <a:noFill/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876800" y="685800"/>
            <a:ext cx="3890962" cy="6096000"/>
            <a:chOff x="4343400" y="727075"/>
            <a:chExt cx="3890962" cy="6100763"/>
          </a:xfrm>
        </p:grpSpPr>
        <p:pic>
          <p:nvPicPr>
            <p:cNvPr id="12293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43400" y="727075"/>
              <a:ext cx="3890962" cy="6100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4" name="Oval 6"/>
            <p:cNvSpPr>
              <a:spLocks noChangeArrowheads="1"/>
            </p:cNvSpPr>
            <p:nvPr/>
          </p:nvSpPr>
          <p:spPr bwMode="auto">
            <a:xfrm>
              <a:off x="5872162" y="3884613"/>
              <a:ext cx="2362200" cy="382587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2299" name="Oval 11"/>
            <p:cNvSpPr>
              <a:spLocks noChangeArrowheads="1"/>
            </p:cNvSpPr>
            <p:nvPr/>
          </p:nvSpPr>
          <p:spPr bwMode="auto">
            <a:xfrm>
              <a:off x="6053137" y="4879975"/>
              <a:ext cx="2090738" cy="217488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2302" name="Oval 14"/>
            <p:cNvSpPr>
              <a:spLocks noChangeArrowheads="1"/>
            </p:cNvSpPr>
            <p:nvPr/>
          </p:nvSpPr>
          <p:spPr bwMode="auto">
            <a:xfrm>
              <a:off x="5894387" y="1698625"/>
              <a:ext cx="2228850" cy="266700"/>
            </a:xfrm>
            <a:prstGeom prst="ellipse">
              <a:avLst/>
            </a:prstGeom>
            <a:noFill/>
            <a:ln w="28575" algn="ctr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505200" y="2979003"/>
            <a:ext cx="2819400" cy="1059597"/>
            <a:chOff x="3505200" y="2979003"/>
            <a:chExt cx="2819400" cy="1059597"/>
          </a:xfrm>
        </p:grpSpPr>
        <p:cxnSp>
          <p:nvCxnSpPr>
            <p:cNvPr id="18" name="Straight Arrow Connector 17"/>
            <p:cNvCxnSpPr/>
            <p:nvPr/>
          </p:nvCxnSpPr>
          <p:spPr bwMode="auto">
            <a:xfrm>
              <a:off x="3505200" y="3886200"/>
              <a:ext cx="2819400" cy="152400"/>
            </a:xfrm>
            <a:prstGeom prst="straightConnector1">
              <a:avLst/>
            </a:prstGeom>
            <a:solidFill>
              <a:schemeClr val="accent1"/>
            </a:solidFill>
            <a:ln w="762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657600" y="2979003"/>
              <a:ext cx="2209800" cy="830997"/>
            </a:xfrm>
            <a:prstGeom prst="rect">
              <a:avLst/>
            </a:prstGeom>
            <a:solidFill>
              <a:srgbClr val="FFFF6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33CC"/>
                  </a:solidFill>
                  <a:latin typeface="Arial" pitchFamily="34" charset="0"/>
                  <a:cs typeface="Arial" pitchFamily="34" charset="0"/>
                </a:rPr>
                <a:t>A factor of 30 reduction</a:t>
              </a:r>
              <a:endParaRPr lang="en-US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Lab_PowerPoint2">
  <a:themeElements>
    <a:clrScheme name="JLab_PowerPoint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ab_PowerPoint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JLab_PowerPoin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JLab_PowerPoint2</Template>
  <TotalTime>15150</TotalTime>
  <Words>3503</Words>
  <Application>Microsoft Office PowerPoint</Application>
  <PresentationFormat>On-screen Show (4:3)</PresentationFormat>
  <Paragraphs>854</Paragraphs>
  <Slides>40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JLab_PowerPoint2</vt:lpstr>
      <vt:lpstr>Equation</vt:lpstr>
      <vt:lpstr>ELIC Luminosity and Electron Cooling</vt:lpstr>
      <vt:lpstr>Outline</vt:lpstr>
      <vt:lpstr>1. Introduction</vt:lpstr>
      <vt:lpstr>Introduction: ELIC Luminosity</vt:lpstr>
      <vt:lpstr>Introduction</vt:lpstr>
      <vt:lpstr>2. ELIC Luminosity Concept</vt:lpstr>
      <vt:lpstr>B-Factories’ Success As A Role Model</vt:lpstr>
      <vt:lpstr>Key Factors for B-Factories’ Unprecedented High Luminosity</vt:lpstr>
      <vt:lpstr>B Factories and Super-B Factories</vt:lpstr>
      <vt:lpstr>How to Repeat B-Factories’ Success for Electron-ion Collision ELIC?</vt:lpstr>
      <vt:lpstr>Choice of Short Ion Bunch with Small Charge</vt:lpstr>
      <vt:lpstr>ELIC Design Parameters </vt:lpstr>
      <vt:lpstr>Comparison of ELIC &amp; eRHIC Ion beams</vt:lpstr>
      <vt:lpstr>Achieving High Luminosity</vt:lpstr>
      <vt:lpstr>Special Considerations for ELIC</vt:lpstr>
      <vt:lpstr>Slide 16</vt:lpstr>
      <vt:lpstr>Slide 17</vt:lpstr>
      <vt:lpstr>Stacking/cooling Ion Beam in Pre-booster/Accumulator Ring</vt:lpstr>
      <vt:lpstr>Initial, Final &amp; Continuous Cooling of Ion Beam in ELIC Collider Ring</vt:lpstr>
      <vt:lpstr>4. Conceptual Design of ERL   Circulator Electron Cooler</vt:lpstr>
      <vt:lpstr>Slide 21</vt:lpstr>
      <vt:lpstr>ERL Based Circulator e-Cooler</vt:lpstr>
      <vt:lpstr>ELIC Cooler Design Parameters</vt:lpstr>
      <vt:lpstr>5. Key Technologies and Critical R&amp;D</vt:lpstr>
      <vt:lpstr>Enabling Technologies and R&amp;D</vt:lpstr>
      <vt:lpstr>Electron Source/Injector</vt:lpstr>
      <vt:lpstr>Energy Recovery Linac</vt:lpstr>
      <vt:lpstr>Test Facility for Circulator Cooling Ring</vt:lpstr>
      <vt:lpstr>Ultra Fast RF Kicker</vt:lpstr>
      <vt:lpstr>Ultra-Fast Beam-Beam Kicker</vt:lpstr>
      <vt:lpstr>Advanced Cooling Concepts</vt:lpstr>
      <vt:lpstr>Flat-to-Round Beam Transform &amp; Reduction of Space Charge Effect  </vt:lpstr>
      <vt:lpstr>Summary</vt:lpstr>
      <vt:lpstr>Backup Slides</vt:lpstr>
      <vt:lpstr>ELIC Study Group </vt:lpstr>
      <vt:lpstr>ELIC Design Goals</vt:lpstr>
      <vt:lpstr>EIC@JLab: Low to Medium Energy</vt:lpstr>
      <vt:lpstr>EIC@JLAB: Low to Medium Energy</vt:lpstr>
      <vt:lpstr>ELIC Ring-Ring Design Features</vt:lpstr>
      <vt:lpstr>Circulator Ring &amp; Synchronization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yzhang</dc:creator>
  <cp:lastModifiedBy>yzhang</cp:lastModifiedBy>
  <cp:revision>490</cp:revision>
  <dcterms:created xsi:type="dcterms:W3CDTF">2007-06-12T14:12:29Z</dcterms:created>
  <dcterms:modified xsi:type="dcterms:W3CDTF">2010-01-10T05:46:11Z</dcterms:modified>
</cp:coreProperties>
</file>