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84" r:id="rId4"/>
    <p:sldId id="271" r:id="rId5"/>
    <p:sldId id="263" r:id="rId6"/>
    <p:sldId id="268" r:id="rId7"/>
    <p:sldId id="265" r:id="rId8"/>
    <p:sldId id="264" r:id="rId9"/>
    <p:sldId id="270" r:id="rId10"/>
    <p:sldId id="286" r:id="rId11"/>
    <p:sldId id="285" r:id="rId12"/>
    <p:sldId id="274" r:id="rId13"/>
    <p:sldId id="267" r:id="rId14"/>
    <p:sldId id="275" r:id="rId15"/>
    <p:sldId id="282" r:id="rId16"/>
    <p:sldId id="258" r:id="rId17"/>
    <p:sldId id="283" r:id="rId18"/>
    <p:sldId id="259" r:id="rId19"/>
    <p:sldId id="261" r:id="rId20"/>
    <p:sldId id="280" r:id="rId21"/>
    <p:sldId id="279" r:id="rId22"/>
    <p:sldId id="278" r:id="rId23"/>
    <p:sldId id="287" r:id="rId24"/>
    <p:sldId id="277" r:id="rId25"/>
    <p:sldId id="276" r:id="rId26"/>
    <p:sldId id="273" r:id="rId27"/>
    <p:sldId id="272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3EB55-5AB8-4891-B18E-7038E378FF4E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193C5-49D9-4F2D-B575-BCB44DF2C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Short bunches make crab-crossing feasible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SRF deflectors at 1.5 GHz has to be developed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EIC crossing angle is large (30 </a:t>
            </a:r>
            <a:r>
              <a:rPr lang="en-US" dirty="0" err="1" smtClean="0"/>
              <a:t>mrad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feasible right 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Two solenoids in conjunction with two dipoles perform spin rotation from vertical to the longitudinal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(V.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Shiltsev</a:t>
            </a:r>
            <a:r>
              <a:rPr lang="en-US" baseline="0" dirty="0" smtClean="0"/>
              <a:t> for TESLA, 1995; </a:t>
            </a:r>
            <a:r>
              <a:rPr lang="en-US" baseline="0" dirty="0" err="1" smtClean="0"/>
              <a:t>P.Evtushenko</a:t>
            </a:r>
            <a:r>
              <a:rPr lang="en-US" baseline="0" dirty="0" smtClean="0"/>
              <a:t> for ELIC, 2009)</a:t>
            </a:r>
          </a:p>
          <a:p>
            <a:r>
              <a:rPr lang="en-US" baseline="0" dirty="0" smtClean="0"/>
              <a:t> Kicker beam is maintained in solenoid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achieved with </a:t>
            </a:r>
            <a:r>
              <a:rPr lang="en-US" dirty="0" err="1" smtClean="0"/>
              <a:t>sextupole</a:t>
            </a:r>
            <a:r>
              <a:rPr lang="en-US" dirty="0" smtClean="0"/>
              <a:t> compensation:</a:t>
            </a:r>
          </a:p>
          <a:p>
            <a:r>
              <a:rPr lang="en-US" dirty="0" smtClean="0"/>
              <a:t>Suppression of tune spread </a:t>
            </a:r>
          </a:p>
          <a:p>
            <a:r>
              <a:rPr lang="en-US" dirty="0" smtClean="0"/>
              <a:t>Suppression of </a:t>
            </a:r>
            <a:r>
              <a:rPr lang="en-US" dirty="0" err="1" smtClean="0"/>
              <a:t>sextupole</a:t>
            </a:r>
            <a:r>
              <a:rPr lang="en-US" dirty="0" smtClean="0"/>
              <a:t> smear of beam core</a:t>
            </a:r>
          </a:p>
          <a:p>
            <a:r>
              <a:rPr lang="en-US" dirty="0" smtClean="0"/>
              <a:t>What my not been achieved: maintain the dynamical aperture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CCB: Preventive</a:t>
            </a:r>
            <a:r>
              <a:rPr lang="en-US" baseline="0" dirty="0" smtClean="0"/>
              <a:t> chromatic compensation block installed before the final focusing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Dipoles continue beam bend between arcs (space economy)</a:t>
            </a:r>
          </a:p>
          <a:p>
            <a:r>
              <a:rPr lang="en-US" dirty="0" smtClean="0"/>
              <a:t>Dispersion does not change sign after the IP area – this naturally helps with </a:t>
            </a:r>
            <a:r>
              <a:rPr lang="en-US" dirty="0" err="1" smtClean="0"/>
              <a:t>furthergoing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octupole</a:t>
            </a:r>
            <a:r>
              <a:rPr lang="en-US" baseline="0" dirty="0" smtClean="0"/>
              <a:t> compensation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With</a:t>
            </a:r>
            <a:r>
              <a:rPr lang="en-US" baseline="0" smtClean="0"/>
              <a:t> figure 8 ring, one can also use symmetry over two 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Dipoles are</a:t>
            </a:r>
            <a:r>
              <a:rPr lang="en-US" baseline="0" dirty="0" smtClean="0"/>
              <a:t> bending the beam in addition to arcs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193C5-49D9-4F2D-B575-BCB44DF2CAC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EDB3C-2DE1-4DF8-A9BD-16903870C98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3AB93-7DD9-4345-BB9C-4C44151EF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3.png"/><Relationship Id="rId4" Type="http://schemas.openxmlformats.org/officeDocument/2006/relationships/image" Target="../media/image6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3.png"/><Relationship Id="rId3" Type="http://schemas.openxmlformats.org/officeDocument/2006/relationships/image" Target="../media/image25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1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7" Type="http://schemas.openxmlformats.org/officeDocument/2006/relationships/image" Target="../media/image81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12.png"/><Relationship Id="rId15" Type="http://schemas.openxmlformats.org/officeDocument/2006/relationships/image" Target="../media/image21.png"/><Relationship Id="rId10" Type="http://schemas.openxmlformats.org/officeDocument/2006/relationships/image" Target="../media/image17.png"/><Relationship Id="rId19" Type="http://schemas.openxmlformats.org/officeDocument/2006/relationships/image" Target="../media/image25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36.png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34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33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jpe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Advances  in collider concepts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3276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Yaroslav</a:t>
            </a:r>
            <a:r>
              <a:rPr lang="en-US" sz="2400" dirty="0" smtClean="0">
                <a:solidFill>
                  <a:schemeClr val="tx1"/>
                </a:solidFill>
              </a:rPr>
              <a:t> Derbenev    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Center for Advanced Study of Accelerators 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Jefferson Laboratory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EIC Workshop 2010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Stony Brook, Long Island,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January 10 – 12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Bent chromatic compensator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447800" y="3124200"/>
            <a:ext cx="990600" cy="152400"/>
          </a:xfrm>
          <a:prstGeom prst="rect">
            <a:avLst/>
          </a:prstGeom>
          <a:solidFill>
            <a:srgbClr val="FF00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3892550" y="3200400"/>
            <a:ext cx="0" cy="179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4724400" y="3190875"/>
            <a:ext cx="0" cy="174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2705100" y="1981200"/>
            <a:ext cx="0" cy="2590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33"/>
          <p:cNvSpPr>
            <a:spLocks noChangeShapeType="1"/>
          </p:cNvSpPr>
          <p:nvPr/>
        </p:nvSpPr>
        <p:spPr bwMode="auto">
          <a:xfrm>
            <a:off x="838200" y="2667000"/>
            <a:ext cx="1866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V="1">
            <a:off x="2705100" y="2209800"/>
            <a:ext cx="952500" cy="4572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35"/>
          <p:cNvSpPr>
            <a:spLocks noChangeShapeType="1"/>
          </p:cNvSpPr>
          <p:nvPr/>
        </p:nvSpPr>
        <p:spPr bwMode="auto">
          <a:xfrm>
            <a:off x="2705100" y="2665413"/>
            <a:ext cx="952500" cy="4587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6"/>
          <p:cNvSpPr>
            <a:spLocks noChangeShapeType="1"/>
          </p:cNvSpPr>
          <p:nvPr/>
        </p:nvSpPr>
        <p:spPr bwMode="auto">
          <a:xfrm>
            <a:off x="4938713" y="2209800"/>
            <a:ext cx="952500" cy="458788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3652838" y="2209800"/>
            <a:ext cx="1281112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38"/>
          <p:cNvSpPr>
            <a:spLocks noChangeShapeType="1"/>
          </p:cNvSpPr>
          <p:nvPr/>
        </p:nvSpPr>
        <p:spPr bwMode="auto">
          <a:xfrm>
            <a:off x="5891213" y="3886200"/>
            <a:ext cx="16525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9"/>
          <p:cNvSpPr>
            <a:spLocks noChangeShapeType="1"/>
          </p:cNvSpPr>
          <p:nvPr/>
        </p:nvSpPr>
        <p:spPr bwMode="auto">
          <a:xfrm>
            <a:off x="4938713" y="3427413"/>
            <a:ext cx="952500" cy="4587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40"/>
          <p:cNvSpPr>
            <a:spLocks noChangeShapeType="1"/>
          </p:cNvSpPr>
          <p:nvPr/>
        </p:nvSpPr>
        <p:spPr bwMode="auto">
          <a:xfrm>
            <a:off x="3657600" y="3124200"/>
            <a:ext cx="1281113" cy="3000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41"/>
          <p:cNvSpPr>
            <a:spLocks/>
          </p:cNvSpPr>
          <p:nvPr/>
        </p:nvSpPr>
        <p:spPr bwMode="auto">
          <a:xfrm>
            <a:off x="1447800" y="3276600"/>
            <a:ext cx="1257300" cy="762000"/>
          </a:xfrm>
          <a:custGeom>
            <a:avLst/>
            <a:gdLst>
              <a:gd name="T0" fmla="*/ 0 w 648"/>
              <a:gd name="T1" fmla="*/ 0 h 387"/>
              <a:gd name="T2" fmla="*/ 219 w 648"/>
              <a:gd name="T3" fmla="*/ 63 h 387"/>
              <a:gd name="T4" fmla="*/ 372 w 648"/>
              <a:gd name="T5" fmla="*/ 138 h 387"/>
              <a:gd name="T6" fmla="*/ 480 w 648"/>
              <a:gd name="T7" fmla="*/ 216 h 387"/>
              <a:gd name="T8" fmla="*/ 648 w 648"/>
              <a:gd name="T9" fmla="*/ 387 h 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8"/>
              <a:gd name="T16" fmla="*/ 0 h 387"/>
              <a:gd name="T17" fmla="*/ 648 w 648"/>
              <a:gd name="T18" fmla="*/ 387 h 3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8" h="387">
                <a:moveTo>
                  <a:pt x="0" y="0"/>
                </a:moveTo>
                <a:cubicBezTo>
                  <a:pt x="78" y="20"/>
                  <a:pt x="157" y="40"/>
                  <a:pt x="219" y="63"/>
                </a:cubicBezTo>
                <a:cubicBezTo>
                  <a:pt x="281" y="86"/>
                  <a:pt x="329" y="113"/>
                  <a:pt x="372" y="138"/>
                </a:cubicBezTo>
                <a:cubicBezTo>
                  <a:pt x="415" y="163"/>
                  <a:pt x="434" y="174"/>
                  <a:pt x="480" y="216"/>
                </a:cubicBezTo>
                <a:cubicBezTo>
                  <a:pt x="526" y="258"/>
                  <a:pt x="584" y="311"/>
                  <a:pt x="648" y="387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42"/>
          <p:cNvSpPr>
            <a:spLocks noChangeShapeType="1"/>
          </p:cNvSpPr>
          <p:nvPr/>
        </p:nvSpPr>
        <p:spPr bwMode="auto">
          <a:xfrm flipV="1">
            <a:off x="2705100" y="3795713"/>
            <a:ext cx="947738" cy="2381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>
            <a:off x="4935538" y="3797300"/>
            <a:ext cx="955675" cy="23653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47"/>
          <p:cNvSpPr>
            <a:spLocks noChangeArrowheads="1"/>
          </p:cNvSpPr>
          <p:nvPr/>
        </p:nvSpPr>
        <p:spPr bwMode="auto">
          <a:xfrm>
            <a:off x="6172200" y="3124200"/>
            <a:ext cx="990600" cy="152400"/>
          </a:xfrm>
          <a:prstGeom prst="rect">
            <a:avLst/>
          </a:prstGeom>
          <a:solidFill>
            <a:srgbClr val="FF00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48"/>
          <p:cNvSpPr>
            <a:spLocks/>
          </p:cNvSpPr>
          <p:nvPr/>
        </p:nvSpPr>
        <p:spPr bwMode="auto">
          <a:xfrm>
            <a:off x="5892800" y="3281363"/>
            <a:ext cx="1257300" cy="757237"/>
          </a:xfrm>
          <a:custGeom>
            <a:avLst/>
            <a:gdLst>
              <a:gd name="T0" fmla="*/ 0 w 792"/>
              <a:gd name="T1" fmla="*/ 477 h 477"/>
              <a:gd name="T2" fmla="*/ 122 w 792"/>
              <a:gd name="T3" fmla="*/ 340 h 477"/>
              <a:gd name="T4" fmla="*/ 264 w 792"/>
              <a:gd name="T5" fmla="*/ 205 h 477"/>
              <a:gd name="T6" fmla="*/ 421 w 792"/>
              <a:gd name="T7" fmla="*/ 103 h 477"/>
              <a:gd name="T8" fmla="*/ 595 w 792"/>
              <a:gd name="T9" fmla="*/ 40 h 477"/>
              <a:gd name="T10" fmla="*/ 792 w 792"/>
              <a:gd name="T11" fmla="*/ 0 h 4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92"/>
              <a:gd name="T19" fmla="*/ 0 h 477"/>
              <a:gd name="T20" fmla="*/ 792 w 792"/>
              <a:gd name="T21" fmla="*/ 477 h 4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92" h="477">
                <a:moveTo>
                  <a:pt x="0" y="477"/>
                </a:moveTo>
                <a:cubicBezTo>
                  <a:pt x="39" y="431"/>
                  <a:pt x="78" y="385"/>
                  <a:pt x="122" y="340"/>
                </a:cubicBezTo>
                <a:cubicBezTo>
                  <a:pt x="166" y="295"/>
                  <a:pt x="214" y="244"/>
                  <a:pt x="264" y="205"/>
                </a:cubicBezTo>
                <a:cubicBezTo>
                  <a:pt x="314" y="166"/>
                  <a:pt x="366" y="130"/>
                  <a:pt x="421" y="103"/>
                </a:cubicBezTo>
                <a:cubicBezTo>
                  <a:pt x="476" y="76"/>
                  <a:pt x="533" y="57"/>
                  <a:pt x="595" y="40"/>
                </a:cubicBezTo>
                <a:cubicBezTo>
                  <a:pt x="657" y="23"/>
                  <a:pt x="667" y="15"/>
                  <a:pt x="792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49"/>
          <p:cNvSpPr>
            <a:spLocks noChangeShapeType="1"/>
          </p:cNvSpPr>
          <p:nvPr/>
        </p:nvSpPr>
        <p:spPr bwMode="auto">
          <a:xfrm>
            <a:off x="533400" y="3276600"/>
            <a:ext cx="838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50"/>
          <p:cNvSpPr>
            <a:spLocks noChangeShapeType="1"/>
          </p:cNvSpPr>
          <p:nvPr/>
        </p:nvSpPr>
        <p:spPr bwMode="auto">
          <a:xfrm>
            <a:off x="5891213" y="2667000"/>
            <a:ext cx="1646237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51"/>
          <p:cNvSpPr>
            <a:spLocks noChangeShapeType="1"/>
          </p:cNvSpPr>
          <p:nvPr/>
        </p:nvSpPr>
        <p:spPr bwMode="auto">
          <a:xfrm>
            <a:off x="7543800" y="2667000"/>
            <a:ext cx="1295400" cy="685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52"/>
          <p:cNvSpPr>
            <a:spLocks noChangeShapeType="1"/>
          </p:cNvSpPr>
          <p:nvPr/>
        </p:nvSpPr>
        <p:spPr bwMode="auto">
          <a:xfrm flipV="1">
            <a:off x="7543800" y="3195638"/>
            <a:ext cx="1295400" cy="6905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990600" y="2224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  <a:r>
              <a:rPr lang="en-US" b="1" baseline="-25000">
                <a:solidFill>
                  <a:srgbClr val="FF0000"/>
                </a:solidFill>
              </a:rPr>
              <a:t>0</a:t>
            </a:r>
            <a:r>
              <a:rPr lang="en-US" b="1"/>
              <a:t>, </a:t>
            </a:r>
            <a:r>
              <a:rPr lang="en-US" b="1">
                <a:solidFill>
                  <a:srgbClr val="008000"/>
                </a:solidFill>
              </a:rPr>
              <a:t>y</a:t>
            </a:r>
            <a:r>
              <a:rPr lang="en-US" b="1" baseline="-25000">
                <a:solidFill>
                  <a:srgbClr val="008000"/>
                </a:solidFill>
              </a:rPr>
              <a:t>0</a:t>
            </a:r>
            <a:endParaRPr lang="ru-RU" b="1">
              <a:solidFill>
                <a:srgbClr val="008000"/>
              </a:solidFill>
            </a:endParaRPr>
          </a:p>
        </p:txBody>
      </p:sp>
      <p:sp>
        <p:nvSpPr>
          <p:cNvPr id="44" name="Text Box 54"/>
          <p:cNvSpPr txBox="1">
            <a:spLocks noChangeArrowheads="1"/>
          </p:cNvSpPr>
          <p:nvPr/>
        </p:nvSpPr>
        <p:spPr bwMode="auto">
          <a:xfrm>
            <a:off x="6553200" y="2224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y</a:t>
            </a:r>
            <a:r>
              <a:rPr lang="en-US" b="1" baseline="-25000">
                <a:solidFill>
                  <a:srgbClr val="008000"/>
                </a:solidFill>
              </a:rPr>
              <a:t>0</a:t>
            </a:r>
            <a:endParaRPr lang="ru-RU" b="1">
              <a:solidFill>
                <a:srgbClr val="008000"/>
              </a:solidFill>
            </a:endParaRPr>
          </a:p>
        </p:txBody>
      </p:sp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6553200" y="3860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  <a:r>
              <a:rPr lang="en-US" b="1" baseline="-25000">
                <a:solidFill>
                  <a:srgbClr val="FF0000"/>
                </a:solidFill>
              </a:rPr>
              <a:t>0</a:t>
            </a:r>
            <a:endParaRPr lang="ru-RU" b="1">
              <a:solidFill>
                <a:srgbClr val="008000"/>
              </a:solidFill>
            </a:endParaRPr>
          </a:p>
        </p:txBody>
      </p:sp>
      <p:sp>
        <p:nvSpPr>
          <p:cNvPr id="46" name="Text Box 56"/>
          <p:cNvSpPr txBox="1">
            <a:spLocks noChangeArrowheads="1"/>
          </p:cNvSpPr>
          <p:nvPr/>
        </p:nvSpPr>
        <p:spPr bwMode="auto">
          <a:xfrm>
            <a:off x="2971800" y="1981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y</a:t>
            </a:r>
            <a:r>
              <a:rPr lang="en-US" b="1" baseline="-25000">
                <a:solidFill>
                  <a:srgbClr val="008000"/>
                </a:solidFill>
              </a:rPr>
              <a:t>0</a:t>
            </a:r>
            <a:endParaRPr lang="ru-RU" b="1">
              <a:solidFill>
                <a:srgbClr val="008000"/>
              </a:solidFill>
            </a:endParaRPr>
          </a:p>
        </p:txBody>
      </p:sp>
      <p:sp>
        <p:nvSpPr>
          <p:cNvPr id="47" name="Text Box 57"/>
          <p:cNvSpPr txBox="1">
            <a:spLocks noChangeArrowheads="1"/>
          </p:cNvSpPr>
          <p:nvPr/>
        </p:nvSpPr>
        <p:spPr bwMode="auto">
          <a:xfrm>
            <a:off x="2971800" y="25288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  <a:r>
              <a:rPr lang="en-US" b="1" baseline="-25000">
                <a:solidFill>
                  <a:srgbClr val="FF0000"/>
                </a:solidFill>
              </a:rPr>
              <a:t>0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1905000" y="35956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49" name="Text Box 61"/>
          <p:cNvSpPr txBox="1">
            <a:spLocks noChangeArrowheads="1"/>
          </p:cNvSpPr>
          <p:nvPr/>
        </p:nvSpPr>
        <p:spPr bwMode="auto">
          <a:xfrm>
            <a:off x="1524000" y="2819400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Dipole</a:t>
            </a:r>
            <a:endParaRPr lang="ru-RU" sz="1400" b="1"/>
          </a:p>
        </p:txBody>
      </p:sp>
      <p:sp>
        <p:nvSpPr>
          <p:cNvPr id="50" name="Text Box 62"/>
          <p:cNvSpPr txBox="1">
            <a:spLocks noChangeArrowheads="1"/>
          </p:cNvSpPr>
          <p:nvPr/>
        </p:nvSpPr>
        <p:spPr bwMode="auto">
          <a:xfrm>
            <a:off x="6284913" y="2794000"/>
            <a:ext cx="725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Dipole</a:t>
            </a:r>
            <a:endParaRPr lang="ru-RU" sz="1400" b="1"/>
          </a:p>
        </p:txBody>
      </p:sp>
      <p:sp>
        <p:nvSpPr>
          <p:cNvPr id="52" name="Line 65"/>
          <p:cNvSpPr>
            <a:spLocks noChangeShapeType="1"/>
          </p:cNvSpPr>
          <p:nvPr/>
        </p:nvSpPr>
        <p:spPr bwMode="auto">
          <a:xfrm>
            <a:off x="3657600" y="1981200"/>
            <a:ext cx="0" cy="2590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3" name="Line 66"/>
          <p:cNvSpPr>
            <a:spLocks noChangeShapeType="1"/>
          </p:cNvSpPr>
          <p:nvPr/>
        </p:nvSpPr>
        <p:spPr bwMode="auto">
          <a:xfrm>
            <a:off x="4940300" y="1981200"/>
            <a:ext cx="0" cy="2590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4" name="Line 67"/>
          <p:cNvSpPr>
            <a:spLocks noChangeShapeType="1"/>
          </p:cNvSpPr>
          <p:nvPr/>
        </p:nvSpPr>
        <p:spPr bwMode="auto">
          <a:xfrm>
            <a:off x="3644900" y="3797300"/>
            <a:ext cx="129063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70"/>
          <p:cNvSpPr>
            <a:spLocks noChangeShapeType="1"/>
          </p:cNvSpPr>
          <p:nvPr/>
        </p:nvSpPr>
        <p:spPr bwMode="auto">
          <a:xfrm>
            <a:off x="5892800" y="1981200"/>
            <a:ext cx="0" cy="2590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71"/>
          <p:cNvSpPr>
            <a:spLocks noChangeShapeType="1"/>
          </p:cNvSpPr>
          <p:nvPr/>
        </p:nvSpPr>
        <p:spPr bwMode="auto">
          <a:xfrm>
            <a:off x="7543800" y="1981200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57200" y="1295400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Recent an adjustment dream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381000" y="5029200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 Dispersion compensated to the end of arc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Dipoles of CCB continue beam bend between arcs (space economy)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No dispersion in the focusing block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Dispersion does not change sign after the IP area – this </a:t>
            </a:r>
          </a:p>
          <a:p>
            <a:r>
              <a:rPr lang="en-US" sz="2000" dirty="0" smtClean="0"/>
              <a:t>     naturally helps with the further going </a:t>
            </a:r>
            <a:r>
              <a:rPr lang="en-US" sz="2000" dirty="0" err="1" smtClean="0"/>
              <a:t>octupole</a:t>
            </a:r>
            <a:r>
              <a:rPr lang="en-US" sz="2000" dirty="0" smtClean="0"/>
              <a:t> compensation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Dynamical Aperture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the DA?</a:t>
            </a:r>
          </a:p>
          <a:p>
            <a:r>
              <a:rPr lang="en-US" sz="2400" dirty="0" smtClean="0"/>
              <a:t>Particles get scattered by IBS and quantum radiation well beyond the beam core</a:t>
            </a:r>
          </a:p>
          <a:p>
            <a:r>
              <a:rPr lang="en-US" sz="2400" dirty="0" smtClean="0"/>
              <a:t>At large  amplitudes, dynamics is polluted by non-linear resonances of </a:t>
            </a:r>
            <a:r>
              <a:rPr lang="en-US" sz="2400" dirty="0" err="1" smtClean="0"/>
              <a:t>sextupoles</a:t>
            </a:r>
            <a:r>
              <a:rPr lang="en-US" sz="2400" dirty="0" smtClean="0"/>
              <a:t> field</a:t>
            </a:r>
          </a:p>
          <a:p>
            <a:r>
              <a:rPr lang="en-US" sz="2400" dirty="0" smtClean="0"/>
              <a:t>At amplitudes above some critical (non-linear tune shift approaches  ½ ) particles quickly get lost</a:t>
            </a:r>
          </a:p>
          <a:p>
            <a:r>
              <a:rPr lang="en-US" sz="2400" b="1" u="sng" dirty="0" smtClean="0">
                <a:solidFill>
                  <a:srgbClr val="FF0000"/>
                </a:solidFill>
              </a:rPr>
              <a:t>The Criterion</a:t>
            </a:r>
            <a:r>
              <a:rPr lang="en-US" sz="2400" dirty="0" smtClean="0"/>
              <a:t>: 1) DA must frequently exceed the beam size  (achieved with compensation for the smear); 2) While cooling, time of scattering to critical amplitudes should exceed shift time…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Taking care of </a:t>
            </a:r>
            <a:r>
              <a:rPr lang="en-US" sz="3200" b="1" u="sng" dirty="0" smtClean="0">
                <a:solidFill>
                  <a:srgbClr val="FF0000"/>
                </a:solidFill>
              </a:rPr>
              <a:t>Dynamical Aperture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    </a:t>
            </a:r>
            <a:r>
              <a:rPr lang="en-US" sz="2800" b="1" dirty="0" err="1" smtClean="0">
                <a:solidFill>
                  <a:srgbClr val="FF0000"/>
                </a:solidFill>
              </a:rPr>
              <a:t>Octupole</a:t>
            </a:r>
            <a:r>
              <a:rPr lang="en-US" sz="2800" b="1" dirty="0" smtClean="0">
                <a:solidFill>
                  <a:srgbClr val="FF0000"/>
                </a:solidFill>
              </a:rPr>
              <a:t> compensation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for the 3d power  terms over IP</a:t>
            </a:r>
          </a:p>
          <a:p>
            <a:r>
              <a:rPr lang="en-US" sz="2400" b="1" dirty="0" smtClean="0"/>
              <a:t>Using symmetry  over IP </a:t>
            </a:r>
            <a:r>
              <a:rPr lang="en-US" sz="2400" dirty="0" smtClean="0"/>
              <a:t>(here s=0 is the star point):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191000"/>
            <a:ext cx="4003590" cy="685800"/>
          </a:xfrm>
          <a:prstGeom prst="rect">
            <a:avLst/>
          </a:prstGeom>
          <a:noFill/>
        </p:spPr>
      </p:pic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29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5029200"/>
            <a:ext cx="7381375" cy="685800"/>
          </a:xfrm>
          <a:prstGeom prst="rect">
            <a:avLst/>
          </a:prstGeom>
          <a:noFill/>
        </p:spPr>
      </p:pic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32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1981200"/>
            <a:ext cx="2209800" cy="355815"/>
          </a:xfrm>
          <a:prstGeom prst="rect">
            <a:avLst/>
          </a:prstGeom>
          <a:noFill/>
        </p:spPr>
      </p:pic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34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1981200"/>
            <a:ext cx="2133600" cy="343546"/>
          </a:xfrm>
          <a:prstGeom prst="rect">
            <a:avLst/>
          </a:prstGeom>
          <a:noFill/>
        </p:spPr>
      </p:pic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36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2057400"/>
            <a:ext cx="1524000" cy="283883"/>
          </a:xfrm>
          <a:prstGeom prst="rect">
            <a:avLst/>
          </a:prstGeom>
          <a:noFill/>
        </p:spPr>
      </p:pic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38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362200"/>
            <a:ext cx="1904999" cy="341462"/>
          </a:xfrm>
          <a:prstGeom prst="rect">
            <a:avLst/>
          </a:prstGeom>
          <a:noFill/>
        </p:spPr>
      </p:pic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40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362200"/>
            <a:ext cx="2209800" cy="322971"/>
          </a:xfrm>
          <a:prstGeom prst="rect">
            <a:avLst/>
          </a:prstGeom>
          <a:noFill/>
        </p:spPr>
      </p:pic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24200" y="1981200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819400" y="2362200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638800" y="1981200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0" y="32766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Taking into account  </a:t>
            </a:r>
            <a:r>
              <a:rPr lang="en-US" sz="2400" b="1" dirty="0" smtClean="0">
                <a:solidFill>
                  <a:srgbClr val="FF0000"/>
                </a:solidFill>
              </a:rPr>
              <a:t>flat beams</a:t>
            </a:r>
            <a:r>
              <a:rPr lang="en-US" sz="2400" dirty="0" smtClean="0"/>
              <a:t>, compensation conditions   </a:t>
            </a:r>
          </a:p>
          <a:p>
            <a:r>
              <a:rPr lang="en-US" sz="2400" dirty="0" smtClean="0"/>
              <a:t>    have been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reduced to only two: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7200" y="57150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 With figure 8 ring, one can also use symmetry</a:t>
            </a:r>
            <a:r>
              <a:rPr lang="en-US" sz="2400" u="sng" dirty="0" smtClean="0"/>
              <a:t> over two IP:</a:t>
            </a:r>
          </a:p>
          <a:p>
            <a:r>
              <a:rPr lang="en-US" sz="2400" dirty="0" smtClean="0"/>
              <a:t>         restored,  while       changes sign.</a:t>
            </a:r>
            <a:endParaRPr lang="en-US" sz="2400" dirty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6096000"/>
            <a:ext cx="385011" cy="457200"/>
          </a:xfrm>
          <a:prstGeom prst="rect">
            <a:avLst/>
          </a:prstGeom>
          <a:noFill/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6096000"/>
            <a:ext cx="288758" cy="457200"/>
          </a:xfrm>
          <a:prstGeom prst="rect">
            <a:avLst/>
          </a:prstGeom>
          <a:noFill/>
        </p:spPr>
      </p:pic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2895600"/>
            <a:ext cx="4042611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Taking care of Dynamical Aperture </a:t>
            </a:r>
            <a:r>
              <a:rPr lang="en-US" sz="3200" i="1" dirty="0" smtClean="0">
                <a:solidFill>
                  <a:srgbClr val="FF0000"/>
                </a:solidFill>
              </a:rPr>
              <a:t>( cont-d)</a:t>
            </a:r>
            <a:endParaRPr lang="en-US" sz="3200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400" b="1" i="1" u="sng" dirty="0" smtClean="0">
                <a:solidFill>
                  <a:srgbClr val="FF0000"/>
                </a:solidFill>
              </a:rPr>
              <a:t>Estimated DA </a:t>
            </a:r>
            <a:r>
              <a:rPr lang="en-US" sz="34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34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confinement…</a:t>
            </a:r>
            <a:r>
              <a:rPr lang="en-US" sz="34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 </a:t>
            </a:r>
            <a:r>
              <a:rPr lang="en-US" sz="3400" b="1" i="1" u="sng" dirty="0" smtClean="0">
                <a:solidFill>
                  <a:srgbClr val="FF0000"/>
                </a:solidFill>
              </a:rPr>
              <a:t>and </a:t>
            </a:r>
            <a:r>
              <a:rPr lang="en-US" sz="3400" b="1" i="1" u="sng" dirty="0" err="1" smtClean="0">
                <a:solidFill>
                  <a:srgbClr val="FF0000"/>
                </a:solidFill>
              </a:rPr>
              <a:t>lumi</a:t>
            </a:r>
            <a:r>
              <a:rPr lang="en-US" sz="3400" b="1" i="1" u="sng" dirty="0" smtClean="0">
                <a:solidFill>
                  <a:srgbClr val="FF0000"/>
                </a:solidFill>
              </a:rPr>
              <a:t> lifetime</a:t>
            </a:r>
          </a:p>
          <a:p>
            <a:pPr>
              <a:buNone/>
            </a:pPr>
            <a:endParaRPr lang="en-US" b="1" i="1" u="sng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sz="3400" dirty="0" smtClean="0"/>
              <a:t>With </a:t>
            </a:r>
            <a:r>
              <a:rPr lang="en-US" sz="3400" dirty="0" err="1" smtClean="0"/>
              <a:t>sextupole</a:t>
            </a:r>
            <a:r>
              <a:rPr lang="en-US" sz="3400" dirty="0" smtClean="0"/>
              <a:t> only compensation:</a:t>
            </a:r>
          </a:p>
          <a:p>
            <a:endParaRPr lang="en-US" dirty="0" smtClean="0"/>
          </a:p>
          <a:p>
            <a:r>
              <a:rPr lang="en-US" sz="3400" dirty="0" smtClean="0"/>
              <a:t>After </a:t>
            </a:r>
            <a:r>
              <a:rPr lang="en-US" sz="3400" dirty="0" err="1" smtClean="0"/>
              <a:t>quadrupole</a:t>
            </a:r>
            <a:r>
              <a:rPr lang="en-US" sz="3400" dirty="0" smtClean="0"/>
              <a:t>  cleaning:</a:t>
            </a:r>
          </a:p>
          <a:p>
            <a:endParaRPr lang="en-US" dirty="0" smtClean="0"/>
          </a:p>
          <a:p>
            <a:r>
              <a:rPr lang="en-US" sz="3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Important for </a:t>
            </a:r>
            <a:r>
              <a:rPr lang="en-US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electrons </a:t>
            </a:r>
            <a:r>
              <a:rPr lang="en-US" sz="3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because of </a:t>
            </a:r>
            <a:r>
              <a:rPr lang="en-US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radiation recoil:</a:t>
            </a:r>
          </a:p>
          <a:p>
            <a:pPr>
              <a:buNone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en-US" sz="3400" dirty="0" err="1" smtClean="0"/>
              <a:t>tupole</a:t>
            </a:r>
            <a:r>
              <a:rPr lang="en-US" sz="3400" dirty="0" smtClean="0"/>
              <a:t> compensation allows one to </a:t>
            </a:r>
            <a:r>
              <a:rPr lang="en-US" sz="3400" b="1" i="1" dirty="0" smtClean="0">
                <a:solidFill>
                  <a:srgbClr val="FF0000"/>
                </a:solidFill>
              </a:rPr>
              <a:t>reduce dispersion </a:t>
            </a:r>
            <a:r>
              <a:rPr lang="en-US" sz="3400" dirty="0" smtClean="0"/>
              <a:t>in bends of  CCB, while using stronger </a:t>
            </a:r>
            <a:r>
              <a:rPr lang="en-US" sz="3400" dirty="0" err="1" smtClean="0"/>
              <a:t>sextupoles</a:t>
            </a:r>
            <a:r>
              <a:rPr lang="en-US" sz="3400" dirty="0" smtClean="0"/>
              <a:t> and </a:t>
            </a:r>
            <a:r>
              <a:rPr lang="en-US" sz="3400" dirty="0" err="1" smtClean="0"/>
              <a:t>octupoles</a:t>
            </a:r>
            <a:r>
              <a:rPr lang="en-US" sz="3400" dirty="0" smtClean="0"/>
              <a:t>.</a:t>
            </a:r>
          </a:p>
          <a:p>
            <a:r>
              <a:rPr lang="en-US" dirty="0" smtClean="0"/>
              <a:t>IBS (</a:t>
            </a:r>
            <a:r>
              <a:rPr lang="en-US" i="1" dirty="0" err="1" smtClean="0"/>
              <a:t>Touschek</a:t>
            </a:r>
            <a:r>
              <a:rPr lang="en-US" i="1" dirty="0" smtClean="0"/>
              <a:t> effect</a:t>
            </a:r>
            <a:r>
              <a:rPr lang="en-US" dirty="0" smtClean="0"/>
              <a:t>) from IR is </a:t>
            </a:r>
            <a:r>
              <a:rPr lang="en-US" b="1" i="1" dirty="0" smtClean="0"/>
              <a:t>insignificant</a:t>
            </a:r>
            <a:r>
              <a:rPr lang="en-US" dirty="0" smtClean="0"/>
              <a:t>  (large beam area)         </a:t>
            </a:r>
          </a:p>
          <a:p>
            <a:r>
              <a:rPr lang="en-US" dirty="0" smtClean="0"/>
              <a:t>e-beam can be quickly (in 10 seconds) refreshed every a few minutes, if needed</a:t>
            </a:r>
          </a:p>
          <a:p>
            <a:r>
              <a:rPr lang="en-US" i="1" dirty="0" err="1" smtClean="0"/>
              <a:t>Touschek</a:t>
            </a:r>
            <a:r>
              <a:rPr lang="en-US" i="1" dirty="0" smtClean="0"/>
              <a:t> </a:t>
            </a:r>
            <a:r>
              <a:rPr lang="en-US" i="1" dirty="0" err="1" smtClean="0"/>
              <a:t>vs</a:t>
            </a:r>
            <a:r>
              <a:rPr lang="en-US" i="1" dirty="0" smtClean="0"/>
              <a:t> Electron Cooling </a:t>
            </a:r>
            <a:r>
              <a:rPr lang="en-US" b="1" i="1" dirty="0" err="1" smtClean="0"/>
              <a:t>lumi</a:t>
            </a:r>
            <a:r>
              <a:rPr lang="en-US" b="1" i="1" dirty="0" smtClean="0"/>
              <a:t> lifetime </a:t>
            </a:r>
            <a:r>
              <a:rPr lang="en-US" dirty="0" smtClean="0"/>
              <a:t>of ions </a:t>
            </a:r>
            <a:r>
              <a:rPr lang="en-US" b="1" i="1" dirty="0" smtClean="0"/>
              <a:t>exceeds shift tim</a:t>
            </a:r>
            <a:r>
              <a:rPr lang="en-US" dirty="0" smtClean="0"/>
              <a:t>e (estimated earlier) </a:t>
            </a:r>
            <a:endParaRPr lang="en-US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600199"/>
            <a:ext cx="1143000" cy="930729"/>
          </a:xfrm>
          <a:prstGeom prst="rect">
            <a:avLst/>
          </a:prstGeom>
          <a:noFill/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2438400"/>
            <a:ext cx="15240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Electron </a:t>
            </a:r>
            <a:r>
              <a:rPr lang="en-US" sz="3200" b="1" dirty="0" err="1" smtClean="0">
                <a:solidFill>
                  <a:srgbClr val="FF0000"/>
                </a:solidFill>
              </a:rPr>
              <a:t>emittance</a:t>
            </a:r>
            <a:r>
              <a:rPr lang="en-US" sz="3200" b="1" dirty="0" smtClean="0">
                <a:solidFill>
                  <a:srgbClr val="FF0000"/>
                </a:solidFill>
              </a:rPr>
              <a:t> due to radiation in IR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sz="2400" dirty="0" smtClean="0"/>
              <a:t>Radiation recoil impact to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is critical due to low transverse temperature of extended beam</a:t>
            </a:r>
          </a:p>
          <a:p>
            <a:r>
              <a:rPr lang="en-US" sz="2000" dirty="0" smtClean="0"/>
              <a:t>Courant-Snyder invariant: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Quantum scatter 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Criterion for radiation in bends of IR to be insignificant:</a:t>
            </a:r>
            <a:endParaRPr lang="en-US" sz="2000" dirty="0"/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362200"/>
            <a:ext cx="5829303" cy="609600"/>
          </a:xfrm>
          <a:prstGeom prst="rect">
            <a:avLst/>
          </a:prstGeom>
          <a:noFill/>
        </p:spPr>
      </p:pic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en-US" altLang="ja-JP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altLang="ja-JP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813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638800"/>
            <a:ext cx="4310742" cy="685800"/>
          </a:xfrm>
          <a:prstGeom prst="rect">
            <a:avLst/>
          </a:prstGeom>
          <a:noFill/>
        </p:spPr>
      </p:pic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3429000"/>
            <a:ext cx="4800600" cy="533400"/>
          </a:xfrm>
          <a:prstGeom prst="rect">
            <a:avLst/>
          </a:prstGeom>
          <a:noFill/>
        </p:spPr>
      </p:pic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495800"/>
            <a:ext cx="6604000" cy="381000"/>
          </a:xfrm>
          <a:prstGeom prst="rect">
            <a:avLst/>
          </a:prstGeom>
          <a:noFill/>
        </p:spPr>
      </p:pic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0666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038600"/>
            <a:ext cx="2261937" cy="304800"/>
          </a:xfrm>
          <a:prstGeom prst="rect">
            <a:avLst/>
          </a:prstGeom>
          <a:noFill/>
        </p:spPr>
      </p:pic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Preliminary IP layout for ion beam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066800"/>
            <a:ext cx="75757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b="1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CCB with inserted SRF for bunching and dispersive crabbing</a:t>
            </a:r>
          </a:p>
          <a:p>
            <a:endParaRPr lang="en-US" sz="2400" dirty="0"/>
          </a:p>
        </p:txBody>
      </p:sp>
      <p:sp>
        <p:nvSpPr>
          <p:cNvPr id="70" name="Rectangle 69"/>
          <p:cNvSpPr/>
          <p:nvPr/>
        </p:nvSpPr>
        <p:spPr>
          <a:xfrm>
            <a:off x="609600" y="4800600"/>
            <a:ext cx="723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 Dipoles bending the beam in addition to arcs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 Inserted SRF resonators are sufficient for  required</a:t>
            </a:r>
          </a:p>
          <a:p>
            <a:r>
              <a:rPr lang="en-US" sz="2400" dirty="0" smtClean="0"/>
              <a:t>     bunching and </a:t>
            </a:r>
            <a:r>
              <a:rPr lang="en-US" sz="2400" i="1" dirty="0" smtClean="0">
                <a:solidFill>
                  <a:srgbClr val="FF0000"/>
                </a:solidFill>
              </a:rPr>
              <a:t>dispersive crabbing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pic>
        <p:nvPicPr>
          <p:cNvPr id="71" name="Picture 4" descr="ChromCor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86000"/>
            <a:ext cx="6400800" cy="202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99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Dispersive Crab Crossing for ion beam</a:t>
            </a:r>
            <a:br>
              <a:rPr lang="en-US" sz="3200" b="1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by use of bunching SRF cavities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b="1" u="sng" dirty="0" smtClean="0">
                <a:solidFill>
                  <a:srgbClr val="FF0000"/>
                </a:solidFill>
                <a:cs typeface="Arial" charset="0"/>
              </a:rPr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 u="sng" dirty="0" smtClean="0">
                <a:solidFill>
                  <a:srgbClr val="FF0000"/>
                </a:solidFill>
                <a:cs typeface="Arial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en-US" sz="2000" b="1" u="sng" dirty="0" smtClean="0">
              <a:solidFill>
                <a:srgbClr val="FF0000"/>
              </a:solidFill>
              <a:cs typeface="Arial" charset="0"/>
            </a:endParaRPr>
          </a:p>
          <a:p>
            <a:pPr algn="just"/>
            <a:r>
              <a:rPr lang="en-US" sz="2000" b="1" dirty="0" smtClean="0">
                <a:cs typeface="Arial" charset="0"/>
              </a:rPr>
              <a:t>Conventional </a:t>
            </a:r>
            <a:r>
              <a:rPr lang="en-US" sz="2000" b="1" i="1" dirty="0" smtClean="0">
                <a:solidFill>
                  <a:srgbClr val="FF0000"/>
                </a:solidFill>
                <a:cs typeface="Arial" charset="0"/>
              </a:rPr>
              <a:t>bunching</a:t>
            </a:r>
            <a:r>
              <a:rPr lang="en-US" sz="2000" b="1" dirty="0" smtClean="0">
                <a:cs typeface="Arial" charset="0"/>
              </a:rPr>
              <a:t> SRF cavities being installed in sections with </a:t>
            </a:r>
            <a:r>
              <a:rPr lang="en-US" sz="2000" b="1" i="1" dirty="0" smtClean="0">
                <a:solidFill>
                  <a:srgbClr val="FF0000"/>
                </a:solidFill>
                <a:cs typeface="Arial" charset="0"/>
              </a:rPr>
              <a:t>dispersion</a:t>
            </a:r>
            <a:r>
              <a:rPr lang="en-US" sz="2000" b="1" i="1" dirty="0" smtClean="0">
                <a:cs typeface="Arial" charset="0"/>
              </a:rPr>
              <a:t> before final focus </a:t>
            </a:r>
            <a:r>
              <a:rPr lang="en-US" sz="2000" b="1" dirty="0" smtClean="0">
                <a:cs typeface="Arial" charset="0"/>
              </a:rPr>
              <a:t>can at the same time be used to tilt proton bunches for crabbing. </a:t>
            </a:r>
          </a:p>
          <a:p>
            <a:pPr algn="just"/>
            <a:r>
              <a:rPr lang="en-US" sz="2000" dirty="0" smtClean="0">
                <a:cs typeface="Arial" charset="0"/>
              </a:rPr>
              <a:t>How it works?  Phase-correlated energy kick causes transverse oscillation. After the kick, the  dispersion is compensated at star-point, but the excited deviation stands. In rest, the tilt mechanism is the same as at kick by a deflecting cavity.</a:t>
            </a:r>
            <a:r>
              <a:rPr lang="en-US" sz="2000" dirty="0" smtClean="0"/>
              <a:t> </a:t>
            </a:r>
          </a:p>
          <a:p>
            <a:pPr algn="just"/>
            <a:r>
              <a:rPr lang="en-US" sz="2000" dirty="0" smtClean="0">
                <a:cs typeface="Arial" charset="0"/>
              </a:rPr>
              <a:t>Crab tilt is compensated  over   two IPs </a:t>
            </a:r>
          </a:p>
          <a:p>
            <a:pPr algn="just"/>
            <a:r>
              <a:rPr lang="en-US" sz="2000" dirty="0" smtClean="0">
                <a:cs typeface="Arial" charset="0"/>
              </a:rPr>
              <a:t>(we have  4 IP in EIC design).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5257800" y="2133600"/>
            <a:ext cx="35814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Parameters sample for p-beam</a:t>
            </a:r>
          </a:p>
          <a:p>
            <a:endParaRPr lang="en-US" dirty="0" smtClean="0"/>
          </a:p>
          <a:p>
            <a:r>
              <a:rPr lang="en-US" dirty="0" smtClean="0"/>
              <a:t>Energy, </a:t>
            </a:r>
            <a:r>
              <a:rPr lang="en-US" dirty="0" err="1" smtClean="0"/>
              <a:t>GeV</a:t>
            </a:r>
            <a:r>
              <a:rPr lang="en-US" dirty="0" smtClean="0"/>
              <a:t>                           250</a:t>
            </a:r>
          </a:p>
          <a:p>
            <a:r>
              <a:rPr lang="en-US" dirty="0" smtClean="0"/>
              <a:t>Number of IP                           4</a:t>
            </a:r>
          </a:p>
          <a:p>
            <a:r>
              <a:rPr lang="en-US" dirty="0" smtClean="0"/>
              <a:t>Number of </a:t>
            </a:r>
            <a:r>
              <a:rPr lang="en-US" dirty="0" err="1" smtClean="0"/>
              <a:t>cryomodules</a:t>
            </a:r>
            <a:r>
              <a:rPr lang="en-US" dirty="0" smtClean="0"/>
              <a:t>        4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MV /</a:t>
            </a:r>
            <a:r>
              <a:rPr lang="en-US" dirty="0" err="1" smtClean="0">
                <a:solidFill>
                  <a:srgbClr val="FF0000"/>
                </a:solidFill>
              </a:rPr>
              <a:t>cryomodule</a:t>
            </a:r>
            <a:r>
              <a:rPr lang="en-US" dirty="0" smtClean="0">
                <a:solidFill>
                  <a:srgbClr val="FF0000"/>
                </a:solidFill>
              </a:rPr>
              <a:t>                    80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RF field strength  MV/m        20</a:t>
            </a:r>
          </a:p>
          <a:p>
            <a:r>
              <a:rPr lang="en-US" dirty="0" smtClean="0"/>
              <a:t>Frequency, GHz                      1.5 </a:t>
            </a:r>
          </a:p>
          <a:p>
            <a:r>
              <a:rPr lang="en-US" dirty="0" smtClean="0"/>
              <a:t>Required </a:t>
            </a:r>
            <a:r>
              <a:rPr lang="en-US" dirty="0" smtClean="0">
                <a:solidFill>
                  <a:srgbClr val="FF0000"/>
                </a:solidFill>
              </a:rPr>
              <a:t>dispersion,</a:t>
            </a:r>
            <a:r>
              <a:rPr lang="en-US" dirty="0" smtClean="0"/>
              <a:t> m          1.5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Dispersion-prime                   </a:t>
            </a:r>
            <a:r>
              <a:rPr lang="en-US" dirty="0" smtClean="0"/>
              <a:t>0.17</a:t>
            </a:r>
          </a:p>
          <a:p>
            <a:r>
              <a:rPr lang="en-US" dirty="0" smtClean="0"/>
              <a:t>IP focal  parameter, m             9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Crossing angle, </a:t>
            </a:r>
            <a:r>
              <a:rPr lang="en-US" dirty="0" err="1" smtClean="0">
                <a:solidFill>
                  <a:srgbClr val="FF0000"/>
                </a:solidFill>
              </a:rPr>
              <a:t>mrad</a:t>
            </a:r>
            <a:r>
              <a:rPr lang="en-US" dirty="0" smtClean="0">
                <a:solidFill>
                  <a:srgbClr val="FF0000"/>
                </a:solidFill>
              </a:rPr>
              <a:t>              30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678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Solution for ELIC/MEIC feasible </a:t>
            </a:r>
            <a:r>
              <a:rPr lang="en-US" sz="2800" b="1" dirty="0" smtClean="0">
                <a:solidFill>
                  <a:srgbClr val="FF0000"/>
                </a:solidFill>
              </a:rPr>
              <a:t> today 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Preliminary IP layout for e-beam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0668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CCB with inserted SRF for acceleration/bunching/dispersive crabbing, and solenoids for spin rotation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57200" y="5257800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Two solenoids in conjunction with two dipoles perform </a:t>
            </a:r>
            <a:r>
              <a:rPr lang="en-US" sz="2000" i="1" u="sng" dirty="0" smtClean="0"/>
              <a:t>spin rotation</a:t>
            </a:r>
          </a:p>
          <a:p>
            <a:r>
              <a:rPr lang="en-US" sz="2000" i="1" dirty="0" smtClean="0"/>
              <a:t>    </a:t>
            </a:r>
            <a:r>
              <a:rPr lang="en-US" sz="2000" dirty="0" smtClean="0"/>
              <a:t>from vertical to longitudinal for all energies at </a:t>
            </a:r>
            <a:r>
              <a:rPr lang="en-US" sz="2000" i="1" u="sng" dirty="0" smtClean="0"/>
              <a:t>fixed orbit</a:t>
            </a:r>
            <a:endParaRPr lang="en-US" sz="2000" i="1" u="sng" dirty="0"/>
          </a:p>
        </p:txBody>
      </p:sp>
      <p:pic>
        <p:nvPicPr>
          <p:cNvPr id="8" name="Picture 4" descr="ChromCor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514600"/>
            <a:ext cx="6850405" cy="217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cs typeface="Arial" charset="0"/>
              </a:rPr>
              <a:t>Dispersive Crab Crossing for e-beam </a:t>
            </a:r>
            <a:br>
              <a:rPr lang="en-US" sz="3600" b="1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3600" b="1" dirty="0" smtClean="0">
                <a:solidFill>
                  <a:srgbClr val="FF0000"/>
                </a:solidFill>
                <a:cs typeface="Arial" charset="0"/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High SRF voltage (10-30 MV) is needed to compensate for SR energy losses (10 </a:t>
            </a:r>
            <a:r>
              <a:rPr lang="en-US" sz="2000" dirty="0" err="1" smtClean="0"/>
              <a:t>MWt</a:t>
            </a:r>
            <a:r>
              <a:rPr lang="en-US" sz="2000" dirty="0" smtClean="0"/>
              <a:t> for e-current 1-3 A).</a:t>
            </a:r>
          </a:p>
          <a:p>
            <a:pPr algn="just"/>
            <a:r>
              <a:rPr lang="en-US" sz="2000" dirty="0" smtClean="0"/>
              <a:t>Even higher voltage (~100 MV) is needed for bunching (energy spread about 0.1%, bunch length 5 mm.)</a:t>
            </a: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</a:rPr>
              <a:t>These resonators can be used for dispersive crabbing, as well</a:t>
            </a:r>
          </a:p>
          <a:p>
            <a:pPr algn="just"/>
            <a:r>
              <a:rPr lang="en-US" sz="2000" dirty="0" smtClean="0"/>
              <a:t>Crab for e-beam is ease, since energy is low (3-9 </a:t>
            </a:r>
            <a:r>
              <a:rPr lang="en-US" sz="2000" dirty="0" err="1" smtClean="0"/>
              <a:t>Gev</a:t>
            </a:r>
            <a:r>
              <a:rPr lang="en-US" sz="2000" dirty="0" smtClean="0"/>
              <a:t>).  </a:t>
            </a:r>
          </a:p>
          <a:p>
            <a:pPr algn="just"/>
            <a:r>
              <a:rPr lang="en-US" sz="2000" dirty="0" smtClean="0"/>
              <a:t>Dispersion can be used for chromatic compensation, as well.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1752600"/>
            <a:ext cx="35052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Parameters sample for e-beam</a:t>
            </a:r>
          </a:p>
          <a:p>
            <a:endParaRPr lang="en-US" dirty="0" smtClean="0"/>
          </a:p>
          <a:p>
            <a:r>
              <a:rPr lang="en-US" dirty="0" smtClean="0"/>
              <a:t>Energy, </a:t>
            </a:r>
            <a:r>
              <a:rPr lang="en-US" dirty="0" err="1" smtClean="0"/>
              <a:t>GeV</a:t>
            </a:r>
            <a:r>
              <a:rPr lang="en-US" dirty="0" smtClean="0"/>
              <a:t>                             10</a:t>
            </a:r>
          </a:p>
          <a:p>
            <a:r>
              <a:rPr lang="en-US" dirty="0" smtClean="0"/>
              <a:t>Number of IP                           4</a:t>
            </a:r>
          </a:p>
          <a:p>
            <a:r>
              <a:rPr lang="en-US" dirty="0" smtClean="0"/>
              <a:t>Number of </a:t>
            </a:r>
            <a:r>
              <a:rPr lang="en-US" dirty="0" err="1" smtClean="0"/>
              <a:t>cryomodules</a:t>
            </a:r>
            <a:r>
              <a:rPr lang="en-US" dirty="0" smtClean="0"/>
              <a:t>        4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MV /</a:t>
            </a:r>
            <a:r>
              <a:rPr lang="en-US" dirty="0" err="1" smtClean="0">
                <a:solidFill>
                  <a:srgbClr val="FF0000"/>
                </a:solidFill>
              </a:rPr>
              <a:t>cryomodule</a:t>
            </a:r>
            <a:r>
              <a:rPr lang="en-US" dirty="0" smtClean="0">
                <a:solidFill>
                  <a:srgbClr val="FF0000"/>
                </a:solidFill>
              </a:rPr>
              <a:t>                    25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RF field strength  MV/m        20</a:t>
            </a:r>
          </a:p>
          <a:p>
            <a:r>
              <a:rPr lang="en-US" dirty="0" smtClean="0"/>
              <a:t>Frequency, GHz                      1.5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Dispersion,</a:t>
            </a:r>
            <a:r>
              <a:rPr lang="en-US" dirty="0" smtClean="0"/>
              <a:t> m                          0.2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Dispersion-prime                   </a:t>
            </a:r>
            <a:r>
              <a:rPr lang="en-US" dirty="0" smtClean="0"/>
              <a:t>0.025</a:t>
            </a:r>
          </a:p>
          <a:p>
            <a:r>
              <a:rPr lang="en-US" dirty="0" smtClean="0"/>
              <a:t>IP focal  parameter, m             9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Crossing angle, </a:t>
            </a:r>
            <a:r>
              <a:rPr lang="en-US" dirty="0" err="1" smtClean="0">
                <a:solidFill>
                  <a:srgbClr val="FF0000"/>
                </a:solidFill>
              </a:rPr>
              <a:t>mrad</a:t>
            </a:r>
            <a:r>
              <a:rPr lang="en-US" dirty="0" smtClean="0">
                <a:solidFill>
                  <a:srgbClr val="FF0000"/>
                </a:solidFill>
              </a:rPr>
              <a:t>              30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Kicker-beam for circulator-cooler ring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143000"/>
            <a:ext cx="3962400" cy="283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ject 1"/>
          <p:cNvPicPr>
            <a:picLocks noChangeArrowheads="1"/>
          </p:cNvPicPr>
          <p:nvPr/>
        </p:nvPicPr>
        <p:blipFill>
          <a:blip r:embed="rId5" cstate="print"/>
          <a:srcRect t="-3387" r="-3397" b="-5688"/>
          <a:stretch>
            <a:fillRect/>
          </a:stretch>
        </p:blipFill>
        <p:spPr bwMode="auto">
          <a:xfrm>
            <a:off x="4953000" y="990600"/>
            <a:ext cx="3886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257800" y="4419600"/>
          <a:ext cx="3505200" cy="1981200"/>
        </p:xfrm>
        <a:graphic>
          <a:graphicData uri="http://schemas.openxmlformats.org/drawingml/2006/table">
            <a:tbl>
              <a:tblPr/>
              <a:tblGrid>
                <a:gridCol w="1848197"/>
                <a:gridCol w="764771"/>
                <a:gridCol w="892232"/>
              </a:tblGrid>
              <a:tr h="29135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Circulating beam energy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MeV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5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Kicking beam energy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MeV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~0.3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5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repetition frequency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MHz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5 – 15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5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angle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 err="1">
                          <a:latin typeface="Times New Roman"/>
                          <a:ea typeface="Times New Roman"/>
                          <a:cs typeface="Times New Roman"/>
                        </a:rPr>
                        <a:t>mrad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bunch length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cm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15 – 50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5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bunch width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cm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5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bunch charge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nC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6248400" y="3657600"/>
          <a:ext cx="1393371" cy="609600"/>
        </p:xfrm>
        <a:graphic>
          <a:graphicData uri="http://schemas.openxmlformats.org/presentationml/2006/ole">
            <p:oleObj spid="_x0000_s45057" name="Equation" r:id="rId6" imgW="927100" imgH="469900" progId="Equation.3">
              <p:embed/>
            </p:oleObj>
          </a:graphicData>
        </a:graphic>
      </p:graphicFrame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4114800"/>
            <a:ext cx="472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Kicker beam is not accelerated after the DC gun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Both beams are flat in the kick section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Flat beams can be obtained from magnetized sources (grid operated).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8601" y="5181600"/>
            <a:ext cx="480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Kicker beam is maintained in solenoid. It can be</a:t>
            </a:r>
          </a:p>
          <a:p>
            <a:r>
              <a:rPr lang="en-US" dirty="0" smtClean="0"/>
              <a:t> flatten </a:t>
            </a:r>
            <a:r>
              <a:rPr lang="en-US" b="1" i="1" dirty="0" smtClean="0"/>
              <a:t>by imposing constant </a:t>
            </a:r>
            <a:r>
              <a:rPr lang="en-US" b="1" i="1" dirty="0" err="1" smtClean="0"/>
              <a:t>quadrupole</a:t>
            </a:r>
            <a:r>
              <a:rPr lang="en-US" b="1" i="1" dirty="0" smtClean="0"/>
              <a:t> field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Flat cooling beam is obtained applying </a:t>
            </a:r>
            <a:r>
              <a:rPr lang="en-US" b="1" i="1" dirty="0" smtClean="0"/>
              <a:t>round-to-</a:t>
            </a:r>
          </a:p>
          <a:p>
            <a:r>
              <a:rPr lang="en-US" b="1" i="1" dirty="0" smtClean="0"/>
              <a:t>   flat beam adapters</a:t>
            </a:r>
            <a:endParaRPr lang="en-US" b="1" i="1" dirty="0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048000"/>
            <a:ext cx="2831123" cy="533400"/>
          </a:xfrm>
          <a:prstGeom prst="rect">
            <a:avLst/>
          </a:prstGeom>
          <a:noFill/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33800" y="685800"/>
            <a:ext cx="541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/>
              <a:t>( P. Evtushenko for ELIC, 2009;  V. </a:t>
            </a:r>
            <a:r>
              <a:rPr lang="en-US" sz="1600" dirty="0" err="1" smtClean="0"/>
              <a:t>Shiltsev</a:t>
            </a:r>
            <a:r>
              <a:rPr lang="en-US" sz="1600" dirty="0" smtClean="0"/>
              <a:t> for TESLA, 1995)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Achromatic IP theory  </a:t>
            </a:r>
          </a:p>
          <a:p>
            <a:r>
              <a:rPr lang="en-US" dirty="0" smtClean="0"/>
              <a:t>Dispersive crabbing</a:t>
            </a:r>
          </a:p>
          <a:p>
            <a:r>
              <a:rPr lang="en-US" dirty="0" smtClean="0"/>
              <a:t>Overcoming space charge in low energy EIC </a:t>
            </a:r>
          </a:p>
          <a:p>
            <a:r>
              <a:rPr lang="en-US" dirty="0" smtClean="0"/>
              <a:t>Matched Electron Cooling</a:t>
            </a:r>
          </a:p>
          <a:p>
            <a:r>
              <a:rPr lang="en-US" dirty="0" smtClean="0"/>
              <a:t>Kicker-beam for EC circulator ring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altLang="ja-JP" sz="4000" b="1" dirty="0" smtClean="0">
                <a:solidFill>
                  <a:srgbClr val="FF0000"/>
                </a:solidFill>
                <a:ea typeface="ＭＳ Ｐゴシック" pitchFamily="34" charset="-128"/>
              </a:rPr>
              <a:t>Overcoming ion space charge at low energies </a:t>
            </a:r>
            <a:r>
              <a:rPr lang="en-US" altLang="ja-JP" sz="3100" b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altLang="ja-JP" sz="3600" b="1" i="1" u="sng" dirty="0" smtClean="0">
                <a:ea typeface="ＭＳ Ｐゴシック" pitchFamily="34" charset="-128"/>
              </a:rPr>
              <a:t/>
            </a:r>
            <a:br>
              <a:rPr lang="en-US" altLang="ja-JP" sz="3600" b="1" i="1" u="sng" dirty="0" smtClean="0">
                <a:ea typeface="ＭＳ Ｐゴシック" pitchFamily="34" charset="-128"/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3152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295400"/>
            <a:ext cx="7162800" cy="462280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112713" indent="-112713" algn="just">
              <a:lnSpc>
                <a:spcPct val="80000"/>
              </a:lnSpc>
              <a:defRPr/>
            </a:pPr>
            <a:endParaRPr lang="en-US" altLang="ja-JP" sz="2000" dirty="0" smtClean="0">
              <a:ea typeface="ＭＳ Ｐゴシック" pitchFamily="34" charset="-128"/>
            </a:endParaRPr>
          </a:p>
          <a:p>
            <a:pPr marL="112713" indent="-112713" algn="just">
              <a:lnSpc>
                <a:spcPct val="80000"/>
              </a:lnSpc>
              <a:defRPr/>
            </a:pPr>
            <a:r>
              <a:rPr lang="en-US" altLang="ja-JP" sz="2000" b="1" dirty="0" smtClean="0">
                <a:ea typeface="ＭＳ Ｐゴシック" pitchFamily="34" charset="-128"/>
              </a:rPr>
              <a:t>There is a concept under study as follows:   </a:t>
            </a:r>
          </a:p>
          <a:p>
            <a:pPr marL="112713" indent="-112713" algn="just">
              <a:lnSpc>
                <a:spcPct val="80000"/>
              </a:lnSpc>
              <a:defRPr/>
            </a:pPr>
            <a:endParaRPr lang="en-US" altLang="ja-JP" sz="2000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574675" lvl="1" indent="-234950" algn="just">
              <a:lnSpc>
                <a:spcPct val="80000"/>
              </a:lnSpc>
              <a:defRPr/>
            </a:pPr>
            <a:r>
              <a:rPr lang="en-US" altLang="ja-JP" sz="2400" b="1" dirty="0" smtClean="0">
                <a:ea typeface="ＭＳ Ｐゴシック" pitchFamily="34" charset="-128"/>
              </a:rPr>
              <a:t>Create ion beam with very uneven transverse </a:t>
            </a:r>
            <a:r>
              <a:rPr lang="en-US" altLang="ja-JP" sz="2400" b="1" dirty="0" err="1" smtClean="0">
                <a:ea typeface="ＭＳ Ｐゴシック" pitchFamily="34" charset="-128"/>
              </a:rPr>
              <a:t>emittances</a:t>
            </a:r>
            <a:r>
              <a:rPr lang="en-US" altLang="ja-JP" sz="2400" b="1" dirty="0" smtClean="0">
                <a:ea typeface="ＭＳ Ｐゴシック" pitchFamily="34" charset="-128"/>
              </a:rPr>
              <a:t> (large aspect ratio).</a:t>
            </a:r>
          </a:p>
          <a:p>
            <a:pPr marL="574675" lvl="1" indent="-234950" algn="just">
              <a:lnSpc>
                <a:spcPct val="80000"/>
              </a:lnSpc>
              <a:defRPr/>
            </a:pPr>
            <a:endParaRPr lang="en-US" altLang="ja-JP" sz="2000" b="1" dirty="0" smtClean="0">
              <a:ea typeface="ＭＳ Ｐゴシック" pitchFamily="34" charset="-128"/>
            </a:endParaRPr>
          </a:p>
          <a:p>
            <a:pPr marL="574675" lvl="1" indent="-234950" algn="just">
              <a:lnSpc>
                <a:spcPct val="80000"/>
              </a:lnSpc>
              <a:defRPr/>
            </a:pPr>
            <a:r>
              <a:rPr lang="en-US" altLang="ja-JP" sz="2400" b="1" dirty="0" smtClean="0">
                <a:ea typeface="ＭＳ Ｐゴシック" pitchFamily="34" charset="-128"/>
              </a:rPr>
              <a:t>Make the beam </a:t>
            </a:r>
            <a:r>
              <a:rPr lang="en-US" altLang="ja-JP" sz="2400" b="1" i="1" dirty="0" smtClean="0">
                <a:solidFill>
                  <a:srgbClr val="FF0000"/>
                </a:solidFill>
                <a:ea typeface="ＭＳ Ｐゴシック" pitchFamily="34" charset="-128"/>
              </a:rPr>
              <a:t>flat at IP </a:t>
            </a:r>
            <a:r>
              <a:rPr lang="en-US" altLang="ja-JP" sz="2400" b="1" dirty="0" smtClean="0">
                <a:ea typeface="ＭＳ Ｐゴシック" pitchFamily="34" charset="-128"/>
              </a:rPr>
              <a:t>but </a:t>
            </a:r>
            <a:r>
              <a:rPr lang="en-US" altLang="ja-JP" sz="2400" b="1" i="1" dirty="0" smtClean="0">
                <a:solidFill>
                  <a:srgbClr val="FF0000"/>
                </a:solidFill>
                <a:ea typeface="ＭＳ Ｐゴシック" pitchFamily="34" charset="-128"/>
              </a:rPr>
              <a:t>round-rotating after </a:t>
            </a:r>
            <a:r>
              <a:rPr lang="en-US" altLang="ja-JP" sz="2400" b="1" dirty="0" smtClean="0">
                <a:ea typeface="ＭＳ Ｐゴシック" pitchFamily="34" charset="-128"/>
              </a:rPr>
              <a:t>the focusing triplet, by use of </a:t>
            </a:r>
            <a:r>
              <a:rPr lang="en-US" altLang="ja-JP" sz="2400" b="1" i="1" dirty="0" smtClean="0">
                <a:solidFill>
                  <a:srgbClr val="FF0000"/>
                </a:solidFill>
                <a:ea typeface="ＭＳ Ｐゴシック" pitchFamily="34" charset="-128"/>
              </a:rPr>
              <a:t>beam adapters</a:t>
            </a:r>
            <a:r>
              <a:rPr lang="en-US" altLang="ja-JP" sz="2400" b="1" i="1" dirty="0" smtClean="0">
                <a:ea typeface="ＭＳ Ｐゴシック" pitchFamily="34" charset="-128"/>
              </a:rPr>
              <a:t>. </a:t>
            </a:r>
          </a:p>
          <a:p>
            <a:pPr marL="574675" lvl="1" indent="-234950" algn="just">
              <a:lnSpc>
                <a:spcPct val="80000"/>
              </a:lnSpc>
              <a:defRPr/>
            </a:pPr>
            <a:endParaRPr lang="en-US" altLang="ja-JP" sz="2400" b="1" i="1" dirty="0" smtClean="0">
              <a:ea typeface="ＭＳ Ｐゴシック" pitchFamily="34" charset="-128"/>
            </a:endParaRPr>
          </a:p>
          <a:p>
            <a:pPr marL="574675" lvl="1" indent="-234950" algn="just">
              <a:lnSpc>
                <a:spcPct val="80000"/>
              </a:lnSpc>
              <a:defRPr/>
            </a:pPr>
            <a:r>
              <a:rPr lang="en-US" altLang="ja-JP" sz="2400" b="1" dirty="0" smtClean="0">
                <a:ea typeface="ＭＳ Ｐゴシック" pitchFamily="34" charset="-128"/>
              </a:rPr>
              <a:t>Space charge then has no impact to beam temperature, since the temperature is connected to the small </a:t>
            </a:r>
            <a:r>
              <a:rPr lang="en-US" altLang="ja-JP" sz="2400" b="1" dirty="0" err="1" smtClean="0">
                <a:ea typeface="ＭＳ Ｐゴシック" pitchFamily="34" charset="-128"/>
              </a:rPr>
              <a:t>emittance</a:t>
            </a:r>
            <a:r>
              <a:rPr lang="en-US" altLang="ja-JP" sz="2400" b="1" dirty="0" smtClean="0">
                <a:ea typeface="ＭＳ Ｐゴシック" pitchFamily="34" charset="-128"/>
              </a:rPr>
              <a:t> (rotating beam state, associated with circular mode of large </a:t>
            </a:r>
            <a:r>
              <a:rPr lang="en-US" altLang="ja-JP" sz="2400" b="1" dirty="0" err="1" smtClean="0">
                <a:ea typeface="ＭＳ Ｐゴシック" pitchFamily="34" charset="-128"/>
              </a:rPr>
              <a:t>emittance</a:t>
            </a:r>
            <a:r>
              <a:rPr lang="en-US" altLang="ja-JP" sz="2400" b="1" dirty="0" smtClean="0">
                <a:ea typeface="ＭＳ Ｐゴシック" pitchFamily="34" charset="-128"/>
              </a:rPr>
              <a:t>).</a:t>
            </a:r>
          </a:p>
          <a:p>
            <a:pPr marL="574675" lvl="1" indent="-234950" algn="just">
              <a:lnSpc>
                <a:spcPct val="80000"/>
              </a:lnSpc>
              <a:defRPr/>
            </a:pPr>
            <a:endParaRPr lang="en-US" altLang="ja-JP" sz="2400" b="1" dirty="0" smtClean="0">
              <a:ea typeface="ＭＳ Ｐゴシック" pitchFamily="34" charset="-128"/>
            </a:endParaRPr>
          </a:p>
          <a:p>
            <a:pPr marL="574675" lvl="1" indent="-234950" algn="just">
              <a:lnSpc>
                <a:spcPct val="80000"/>
              </a:lnSpc>
              <a:defRPr/>
            </a:pPr>
            <a:r>
              <a:rPr lang="en-US" altLang="ja-JP" sz="2400" b="1" dirty="0" smtClean="0">
                <a:ea typeface="ＭＳ Ｐゴシック" pitchFamily="34" charset="-128"/>
              </a:rPr>
              <a:t>Such beam can be created and maintained by </a:t>
            </a:r>
            <a:r>
              <a:rPr lang="en-US" altLang="ja-JP" sz="2400" b="1" i="1" dirty="0" smtClean="0">
                <a:solidFill>
                  <a:srgbClr val="FF0000"/>
                </a:solidFill>
                <a:ea typeface="ＭＳ Ｐゴシック" pitchFamily="34" charset="-128"/>
              </a:rPr>
              <a:t>matched electron cooling</a:t>
            </a:r>
            <a:r>
              <a:rPr lang="en-US" altLang="ja-JP" sz="2400" b="1" i="1" dirty="0" smtClean="0">
                <a:ea typeface="ＭＳ Ｐゴシック" pitchFamily="34" charset="-128"/>
              </a:rPr>
              <a:t>. </a:t>
            </a:r>
            <a:r>
              <a:rPr lang="en-US" altLang="ja-JP" sz="2400" b="1" dirty="0" smtClean="0">
                <a:ea typeface="ＭＳ Ｐゴシック" pitchFamily="34" charset="-128"/>
              </a:rPr>
              <a:t> </a:t>
            </a:r>
            <a:endParaRPr lang="en-US" altLang="ja-JP" sz="2400" b="1" u="sng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Matched Electron Cooling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733799"/>
          </a:xfrm>
        </p:spPr>
        <p:txBody>
          <a:bodyPr numCol="2">
            <a:normAutofit/>
          </a:bodyPr>
          <a:lstStyle/>
          <a:p>
            <a:pPr marL="227013" indent="-227013">
              <a:lnSpc>
                <a:spcPct val="80000"/>
              </a:lnSpc>
              <a:buNone/>
            </a:pPr>
            <a:r>
              <a:rPr lang="en-US" altLang="ja-JP" sz="2000" dirty="0" smtClean="0">
                <a:ea typeface="ＭＳ Ｐゴシック" pitchFamily="34" charset="-128"/>
              </a:rPr>
              <a:t>Cooling of  nucleon beams at energies below 30 </a:t>
            </a:r>
            <a:r>
              <a:rPr lang="en-US" altLang="ja-JP" sz="2000" dirty="0" err="1" smtClean="0">
                <a:ea typeface="ＭＳ Ｐゴシック" pitchFamily="34" charset="-128"/>
              </a:rPr>
              <a:t>GeV</a:t>
            </a:r>
            <a:r>
              <a:rPr lang="en-US" altLang="ja-JP" sz="2000" dirty="0" smtClean="0">
                <a:ea typeface="ＭＳ Ｐゴシック" pitchFamily="34" charset="-128"/>
              </a:rPr>
              <a:t> of protons  may present an issue of ion </a:t>
            </a:r>
            <a:r>
              <a:rPr lang="en-US" altLang="ja-JP" sz="2000" i="1" dirty="0" smtClean="0">
                <a:ea typeface="ＭＳ Ｐゴシック" pitchFamily="34" charset="-128"/>
              </a:rPr>
              <a:t>space charge</a:t>
            </a:r>
            <a:r>
              <a:rPr lang="en-US" altLang="ja-JP" sz="2000" dirty="0" smtClean="0">
                <a:ea typeface="ＭＳ Ｐゴシック" pitchFamily="34" charset="-128"/>
              </a:rPr>
              <a:t>.  This problem can be alleviated with help of </a:t>
            </a:r>
            <a:r>
              <a:rPr lang="en-US" altLang="ja-JP" sz="2000" i="1" dirty="0" smtClean="0">
                <a:ea typeface="ＭＳ Ｐゴシック" pitchFamily="34" charset="-128"/>
              </a:rPr>
              <a:t>round-to-flat ion beam</a:t>
            </a:r>
            <a:r>
              <a:rPr lang="en-US" altLang="ja-JP" sz="2000" dirty="0" smtClean="0">
                <a:ea typeface="ＭＳ Ｐゴシック" pitchFamily="34" charset="-128"/>
              </a:rPr>
              <a:t>  and </a:t>
            </a:r>
            <a:r>
              <a:rPr lang="en-US" altLang="ja-JP" sz="2000" i="1" dirty="0" smtClean="0">
                <a:ea typeface="ＭＳ Ｐゴシック" pitchFamily="34" charset="-128"/>
              </a:rPr>
              <a:t>matched electron cooling</a:t>
            </a:r>
            <a:r>
              <a:rPr lang="en-US" altLang="ja-JP" sz="2000" dirty="0" smtClean="0">
                <a:ea typeface="ＭＳ Ｐゴシック" pitchFamily="34" charset="-128"/>
              </a:rPr>
              <a:t> techniques </a:t>
            </a:r>
          </a:p>
          <a:p>
            <a:pPr marL="227013" indent="-227013">
              <a:lnSpc>
                <a:spcPct val="80000"/>
              </a:lnSpc>
              <a:buNone/>
            </a:pPr>
            <a:endParaRPr lang="en-US" altLang="ja-JP" sz="2000" dirty="0" smtClean="0">
              <a:ea typeface="ＭＳ Ｐゴシック" pitchFamily="34" charset="-128"/>
            </a:endParaRPr>
          </a:p>
          <a:p>
            <a:pPr marL="227013" indent="-227013">
              <a:lnSpc>
                <a:spcPct val="80000"/>
              </a:lnSpc>
              <a:buNone/>
            </a:pPr>
            <a:r>
              <a:rPr lang="en-US" altLang="ja-JP" sz="2000" dirty="0" smtClean="0">
                <a:ea typeface="ＭＳ Ｐゴシック" pitchFamily="34" charset="-128"/>
              </a:rPr>
              <a:t>	  What is </a:t>
            </a:r>
            <a:r>
              <a:rPr lang="en-US" altLang="ja-JP" sz="2000" i="1" dirty="0" smtClean="0">
                <a:ea typeface="ＭＳ Ｐゴシック" pitchFamily="34" charset="-128"/>
              </a:rPr>
              <a:t>matched electron cooling</a:t>
            </a:r>
            <a:r>
              <a:rPr lang="en-US" altLang="ja-JP" sz="2000" dirty="0" smtClean="0">
                <a:ea typeface="ＭＳ Ｐゴシック" pitchFamily="34" charset="-128"/>
              </a:rPr>
              <a:t>:</a:t>
            </a:r>
          </a:p>
          <a:p>
            <a:pPr marL="576263" lvl="1" indent="-234950" algn="just">
              <a:lnSpc>
                <a:spcPct val="80000"/>
              </a:lnSpc>
            </a:pPr>
            <a:r>
              <a:rPr lang="en-US" altLang="ja-JP" sz="2000" dirty="0" smtClean="0">
                <a:ea typeface="ＭＳ Ｐゴシック" pitchFamily="34" charset="-128"/>
              </a:rPr>
              <a:t>Rotation of one of two circular modes of ion beam is stopped in solenoid of cooling section </a:t>
            </a:r>
          </a:p>
          <a:p>
            <a:pPr marL="576263" lvl="1" indent="-234950" algn="just">
              <a:lnSpc>
                <a:spcPct val="80000"/>
              </a:lnSpc>
            </a:pPr>
            <a:r>
              <a:rPr lang="en-US" altLang="ja-JP" sz="2000" dirty="0" smtClean="0">
                <a:ea typeface="ＭＳ Ｐゴシック" pitchFamily="34" charset="-128"/>
              </a:rPr>
              <a:t>Other mode then is transformed to cyclotron rotation in solenoid</a:t>
            </a:r>
          </a:p>
          <a:p>
            <a:pPr marL="576263" lvl="1" indent="-234950" algn="just">
              <a:lnSpc>
                <a:spcPct val="80000"/>
              </a:lnSpc>
            </a:pPr>
            <a:r>
              <a:rPr lang="en-US" altLang="ja-JP" sz="2000" dirty="0" smtClean="0">
                <a:ea typeface="ＭＳ Ｐゴシック" pitchFamily="34" charset="-128"/>
              </a:rPr>
              <a:t>Only the cyclotron mode has the intrinsic cooling effect in the accompanying e-beam</a:t>
            </a:r>
          </a:p>
          <a:p>
            <a:pPr marL="576263" lvl="1" indent="-234950" algn="just">
              <a:lnSpc>
                <a:spcPct val="80000"/>
              </a:lnSpc>
            </a:pPr>
            <a:r>
              <a:rPr lang="en-US" altLang="ja-JP" sz="2000" dirty="0" smtClean="0">
                <a:ea typeface="ＭＳ Ｐゴシック" pitchFamily="34" charset="-128"/>
              </a:rPr>
              <a:t>Cooling of this mode cannot be stopped by the ion space charge, so its equilibrium </a:t>
            </a:r>
            <a:r>
              <a:rPr lang="en-US" altLang="ja-JP" sz="2000" dirty="0" err="1" smtClean="0">
                <a:ea typeface="ＭＳ Ｐゴシック" pitchFamily="34" charset="-128"/>
              </a:rPr>
              <a:t>emittance</a:t>
            </a:r>
            <a:r>
              <a:rPr lang="en-US" altLang="ja-JP" sz="2000" dirty="0" smtClean="0">
                <a:ea typeface="ＭＳ Ｐゴシック" pitchFamily="34" charset="-128"/>
              </a:rPr>
              <a:t> can reach a very small value</a:t>
            </a:r>
          </a:p>
          <a:p>
            <a:pPr marL="576263" lvl="1" indent="-234950" algn="just">
              <a:lnSpc>
                <a:spcPct val="80000"/>
              </a:lnSpc>
            </a:pPr>
            <a:r>
              <a:rPr lang="en-US" altLang="ja-JP" sz="2000" dirty="0" smtClean="0">
                <a:ea typeface="ＭＳ Ｐゴシック" pitchFamily="34" charset="-128"/>
              </a:rPr>
              <a:t>Cooling of the stopped mode  (limited by the ion space charge) can be provided by </a:t>
            </a:r>
            <a:r>
              <a:rPr lang="en-US" altLang="ja-JP" sz="2000" i="1" dirty="0" smtClean="0">
                <a:ea typeface="ＭＳ Ｐゴシック" pitchFamily="34" charset="-128"/>
              </a:rPr>
              <a:t>cooling redistribution</a:t>
            </a:r>
            <a:r>
              <a:rPr lang="en-US" altLang="ja-JP" sz="2000" dirty="0" smtClean="0">
                <a:ea typeface="ＭＳ Ｐゴシック" pitchFamily="34" charset="-128"/>
              </a:rPr>
              <a:t> mechanism</a:t>
            </a:r>
          </a:p>
          <a:p>
            <a:pPr marL="576263" lvl="1" indent="-234950" algn="just">
              <a:lnSpc>
                <a:spcPct val="80000"/>
              </a:lnSpc>
            </a:pPr>
            <a:endParaRPr lang="en-US" altLang="ja-JP" sz="2000" dirty="0" smtClean="0">
              <a:ea typeface="ＭＳ Ｐゴシック" pitchFamily="34" charset="-128"/>
            </a:endParaRPr>
          </a:p>
          <a:p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438400" y="1143000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 smtClean="0"/>
              <a:t> Application </a:t>
            </a:r>
            <a:r>
              <a:rPr lang="en-US" sz="2000" dirty="0" smtClean="0"/>
              <a:t>of an old idea  (NIM, 2000)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Conclusions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5287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</a:rPr>
              <a:t>Development of low </a:t>
            </a:r>
            <a:r>
              <a:rPr lang="en-US" sz="2400" b="1" dirty="0" err="1" smtClean="0">
                <a:solidFill>
                  <a:srgbClr val="0070C0"/>
                </a:solidFill>
              </a:rPr>
              <a:t>emittance</a:t>
            </a:r>
            <a:r>
              <a:rPr lang="en-US" sz="2400" b="1" dirty="0" smtClean="0">
                <a:solidFill>
                  <a:srgbClr val="0070C0"/>
                </a:solidFill>
              </a:rPr>
              <a:t>, low beta, high repetition rate  CEBAF based ring-ring EIC concept of luminosity level             </a:t>
            </a:r>
            <a:r>
              <a:rPr lang="en-US" sz="2400" b="1" i="1" dirty="0" smtClean="0">
                <a:solidFill>
                  <a:srgbClr val="0070C0"/>
                </a:solidFill>
              </a:rPr>
              <a:t>is finalizing. </a:t>
            </a:r>
          </a:p>
          <a:p>
            <a:pPr algn="just"/>
            <a:r>
              <a:rPr lang="en-US" sz="2200" b="1" dirty="0" smtClean="0">
                <a:solidFill>
                  <a:srgbClr val="0070C0"/>
                </a:solidFill>
              </a:rPr>
              <a:t>The concept is based on  the familiar beam physics and advanced accelerator technology  elements </a:t>
            </a:r>
            <a:r>
              <a:rPr lang="en-US" sz="2200" b="1" i="1" dirty="0" smtClean="0">
                <a:solidFill>
                  <a:srgbClr val="0070C0"/>
                </a:solidFill>
              </a:rPr>
              <a:t> (CW sources, SRF, ERL).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Achromatic low beta concept has been established.  Analytical stage finished.  5 mm and shorter beta star looks real.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Crab crossing solved and is feasible today.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That short e-and-</a:t>
            </a:r>
            <a:r>
              <a:rPr lang="en-US" sz="2000" b="1" dirty="0" err="1" smtClean="0">
                <a:solidFill>
                  <a:srgbClr val="0070C0"/>
                </a:solidFill>
              </a:rPr>
              <a:t>i</a:t>
            </a:r>
            <a:r>
              <a:rPr lang="en-US" sz="2000" b="1" dirty="0" smtClean="0">
                <a:solidFill>
                  <a:srgbClr val="0070C0"/>
                </a:solidFill>
              </a:rPr>
              <a:t> bunches (low charge/bunch!)are real based on Electron Cooling and HF SC resonators.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High energy, high current  CW Electron Cooling based on low current  ERL injector solved as a consistent concept.  It  can be proposed for experimental realization.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Simulations underway. Need more manpower.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Compact detectors capable operate at 1.5 GHz and above repetition rate should be designed. NP consortium shall be called.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Explorations of possibilities to overcome space charge limitations of low and medium energy, high luminosity EIC (MEIC) has started. Need more manpower for conceptual realization and simulation.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5200" y="1447800"/>
            <a:ext cx="497305" cy="304800"/>
          </a:xfrm>
          <a:prstGeom prst="rect">
            <a:avLst/>
          </a:prstGeom>
          <a:noFill/>
        </p:spPr>
      </p:pic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Interaction Region constraints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69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762000"/>
            <a:ext cx="961571" cy="381000"/>
          </a:xfrm>
          <a:prstGeom prst="rect">
            <a:avLst/>
          </a:prstGeom>
          <a:noFill/>
        </p:spPr>
      </p:pic>
      <p:pic>
        <p:nvPicPr>
          <p:cNvPr id="45068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7225"/>
            <a:ext cx="38100" cy="180975"/>
          </a:xfrm>
          <a:prstGeom prst="rect">
            <a:avLst/>
          </a:prstGeom>
          <a:noFill/>
        </p:spPr>
      </p:pic>
      <p:pic>
        <p:nvPicPr>
          <p:cNvPr id="45067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838200"/>
            <a:ext cx="2658918" cy="466725"/>
          </a:xfrm>
          <a:prstGeom prst="rect">
            <a:avLst/>
          </a:prstGeom>
          <a:noFill/>
        </p:spPr>
      </p:pic>
      <p:pic>
        <p:nvPicPr>
          <p:cNvPr id="45066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1371600"/>
            <a:ext cx="789214" cy="276225"/>
          </a:xfrm>
          <a:prstGeom prst="rect">
            <a:avLst/>
          </a:prstGeom>
          <a:noFill/>
        </p:spPr>
      </p:pic>
      <p:pic>
        <p:nvPicPr>
          <p:cNvPr id="45065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1371600"/>
            <a:ext cx="789918" cy="352425"/>
          </a:xfrm>
          <a:prstGeom prst="rect">
            <a:avLst/>
          </a:prstGeom>
          <a:noFill/>
        </p:spPr>
      </p:pic>
      <p:pic>
        <p:nvPicPr>
          <p:cNvPr id="45064" name="Picture 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286000"/>
            <a:ext cx="5810250" cy="609601"/>
          </a:xfrm>
          <a:prstGeom prst="rect">
            <a:avLst/>
          </a:prstGeom>
          <a:noFill/>
        </p:spPr>
      </p:pic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200400"/>
            <a:ext cx="5609492" cy="685800"/>
          </a:xfrm>
          <a:prstGeom prst="rect">
            <a:avLst/>
          </a:prstGeom>
          <a:noFill/>
        </p:spPr>
      </p:pic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495800"/>
            <a:ext cx="2063750" cy="571500"/>
          </a:xfrm>
          <a:prstGeom prst="rect">
            <a:avLst/>
          </a:prstGeom>
          <a:noFill/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114800"/>
            <a:ext cx="5280660" cy="514350"/>
          </a:xfrm>
          <a:prstGeom prst="rect">
            <a:avLst/>
          </a:prstGeom>
          <a:noFill/>
        </p:spPr>
      </p:pic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09900"/>
            <a:ext cx="38100" cy="180975"/>
          </a:xfrm>
          <a:prstGeom prst="rect">
            <a:avLst/>
          </a:prstGeom>
          <a:noFill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800600"/>
            <a:ext cx="5699760" cy="609600"/>
          </a:xfrm>
          <a:prstGeom prst="rect">
            <a:avLst/>
          </a:prstGeom>
          <a:noFill/>
        </p:spPr>
      </p:pic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1905000"/>
            <a:ext cx="933904" cy="276225"/>
          </a:xfrm>
          <a:prstGeom prst="rect">
            <a:avLst/>
          </a:prstGeom>
          <a:noFill/>
        </p:spPr>
      </p:pic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1828800"/>
            <a:ext cx="1065068" cy="390525"/>
          </a:xfrm>
          <a:prstGeom prst="rect">
            <a:avLst/>
          </a:prstGeom>
          <a:noFill/>
        </p:spPr>
      </p:pic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;     </a:t>
            </a:r>
            <a:endParaRPr kumimoji="0" lang="en-US" altLang="ja-JP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0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endParaRPr kumimoji="0" lang="en-US" altLang="ja-JP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0" y="2724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en-US" altLang="ja-JP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3190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endParaRPr kumimoji="0" lang="en-US" altLang="ja-JP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0" y="3571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408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3" name="Picture 14" descr="Acromat Len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1000" y="1219200"/>
            <a:ext cx="391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9939" name="Equation" r:id="rId16" imgW="114120" imgH="215640" progId="Equation.3">
              <p:embed/>
            </p:oleObj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Octupole</a:t>
            </a:r>
            <a:r>
              <a:rPr lang="en-US" sz="3200" b="1" dirty="0" smtClean="0">
                <a:solidFill>
                  <a:srgbClr val="FF0000"/>
                </a:solidFill>
              </a:rPr>
              <a:t> compensation for the 3d power effects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Flat beams with symmetric low beta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399" y="2514600"/>
            <a:ext cx="7122695" cy="304800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99" y="3048000"/>
            <a:ext cx="5630779" cy="304800"/>
          </a:xfrm>
          <a:prstGeom prst="rect">
            <a:avLst/>
          </a:prstGeom>
          <a:noFill/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799" y="3733800"/>
            <a:ext cx="4042611" cy="304800"/>
          </a:xfrm>
          <a:prstGeom prst="rect">
            <a:avLst/>
          </a:prstGeom>
          <a:noFill/>
        </p:spPr>
      </p:pic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8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4419600"/>
            <a:ext cx="2306053" cy="381000"/>
          </a:xfrm>
          <a:prstGeom prst="rect">
            <a:avLst/>
          </a:prstGeom>
          <a:noFill/>
        </p:spPr>
      </p:pic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8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199" y="5029200"/>
            <a:ext cx="3529263" cy="381000"/>
          </a:xfrm>
          <a:prstGeom prst="rect">
            <a:avLst/>
          </a:prstGeom>
          <a:noFill/>
        </p:spPr>
      </p:pic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8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5562600"/>
            <a:ext cx="3288632" cy="381000"/>
          </a:xfrm>
          <a:prstGeom prst="rect">
            <a:avLst/>
          </a:prstGeom>
          <a:noFill/>
        </p:spPr>
      </p:pic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Octupole</a:t>
            </a:r>
            <a:r>
              <a:rPr lang="en-US" sz="3200" b="1" dirty="0" smtClean="0">
                <a:solidFill>
                  <a:srgbClr val="FF0000"/>
                </a:solidFill>
              </a:rPr>
              <a:t>  cleaning  the star point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6999" y="2286000"/>
            <a:ext cx="3855307" cy="685800"/>
          </a:xfrm>
          <a:prstGeom prst="rect">
            <a:avLst/>
          </a:prstGeom>
          <a:noFill/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276600"/>
            <a:ext cx="6623384" cy="685800"/>
          </a:xfrm>
          <a:prstGeom prst="rect">
            <a:avLst/>
          </a:prstGeom>
          <a:noFill/>
        </p:spPr>
      </p:pic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419600"/>
            <a:ext cx="7381374" cy="685800"/>
          </a:xfrm>
          <a:prstGeom prst="rect">
            <a:avLst/>
          </a:prstGeom>
          <a:noFill/>
        </p:spPr>
      </p:pic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530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5410200"/>
            <a:ext cx="4800600" cy="638929"/>
          </a:xfrm>
          <a:prstGeom prst="rect">
            <a:avLst/>
          </a:prstGeom>
          <a:noFill/>
        </p:spPr>
      </p:pic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Taking care of Dynamical Aperture</a:t>
            </a:r>
            <a:endParaRPr lang="en-US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799" y="1981200"/>
            <a:ext cx="7122711" cy="3048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2514600"/>
            <a:ext cx="5630779" cy="304800"/>
          </a:xfrm>
          <a:prstGeom prst="rect">
            <a:avLst/>
          </a:prstGeom>
          <a:noFill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200400"/>
            <a:ext cx="4042611" cy="3048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85800" y="1447800"/>
            <a:ext cx="2552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Equations for </a:t>
            </a:r>
            <a:r>
              <a:rPr lang="en-US" b="1" dirty="0" smtClean="0">
                <a:solidFill>
                  <a:srgbClr val="FF0000"/>
                </a:solidFill>
              </a:rPr>
              <a:t>flat beams</a:t>
            </a:r>
            <a:r>
              <a:rPr lang="en-US" b="1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Interaction Region constraints</a:t>
            </a:r>
            <a:endParaRPr lang="en-US" sz="3600" dirty="0"/>
          </a:p>
        </p:txBody>
      </p:sp>
      <p:pic>
        <p:nvPicPr>
          <p:cNvPr id="4" name="Picture 14" descr="Acromat Len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24000"/>
            <a:ext cx="399090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0" name="Picture 2" descr="ScreenHunter_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4038600"/>
            <a:ext cx="3540981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495800" y="2819400"/>
            <a:ext cx="441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 Large chromatic spread:</a:t>
            </a:r>
          </a:p>
          <a:p>
            <a:r>
              <a:rPr lang="en-US" dirty="0" smtClean="0"/>
              <a:t> requires  compensation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Radiation impact to e-beam </a:t>
            </a:r>
            <a:r>
              <a:rPr lang="en-US" dirty="0" err="1" smtClean="0"/>
              <a:t>emittance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5029200"/>
            <a:ext cx="358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            Crab- crossing beams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0" y="5380672"/>
            <a:ext cx="327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/>
              <a:t>Rotators for </a:t>
            </a:r>
            <a:r>
              <a:rPr lang="en-US" b="1" dirty="0" smtClean="0"/>
              <a:t>electron spin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Fixed orbit desirable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Need space 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1066800"/>
            <a:ext cx="3352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ELIC luminosity concept: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emittance</a:t>
            </a:r>
            <a:r>
              <a:rPr lang="en-US" dirty="0" smtClean="0"/>
              <a:t>, short bunches</a:t>
            </a:r>
          </a:p>
          <a:p>
            <a:r>
              <a:rPr lang="en-US" dirty="0" smtClean="0"/>
              <a:t>Extreme low beta</a:t>
            </a:r>
          </a:p>
          <a:p>
            <a:r>
              <a:rPr lang="en-US" dirty="0" smtClean="0"/>
              <a:t>Low charge/bunch</a:t>
            </a:r>
          </a:p>
          <a:p>
            <a:r>
              <a:rPr lang="en-US" dirty="0" smtClean="0"/>
              <a:t>High repetition rate</a:t>
            </a:r>
          </a:p>
          <a:p>
            <a:r>
              <a:rPr lang="en-US" dirty="0" smtClean="0"/>
              <a:t>Crab-crossing beams</a:t>
            </a:r>
          </a:p>
          <a:p>
            <a:r>
              <a:rPr lang="en-US" dirty="0" smtClean="0"/>
              <a:t>Use HV, HF SC cavities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1066800"/>
            <a:ext cx="3585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Large size (beta) of extended beam: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1066800"/>
            <a:ext cx="1086304" cy="381000"/>
          </a:xfrm>
          <a:prstGeom prst="rect">
            <a:avLst/>
          </a:prstGeom>
          <a:noFill/>
        </p:spPr>
      </p:pic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2743200"/>
            <a:ext cx="1391138" cy="609600"/>
          </a:xfrm>
          <a:prstGeom prst="rect">
            <a:avLst/>
          </a:prstGeom>
          <a:noFill/>
        </p:spPr>
      </p:pic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381000" y="3429000"/>
            <a:ext cx="3657600" cy="1447800"/>
            <a:chOff x="432" y="705"/>
            <a:chExt cx="5040" cy="1119"/>
          </a:xfrm>
        </p:grpSpPr>
        <p:sp>
          <p:nvSpPr>
            <p:cNvPr id="15" name="Line 3"/>
            <p:cNvSpPr>
              <a:spLocks noChangeShapeType="1"/>
            </p:cNvSpPr>
            <p:nvPr/>
          </p:nvSpPr>
          <p:spPr bwMode="auto">
            <a:xfrm flipH="1">
              <a:off x="2388" y="1308"/>
              <a:ext cx="16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4"/>
            <p:cNvGrpSpPr>
              <a:grpSpLocks/>
            </p:cNvGrpSpPr>
            <p:nvPr/>
          </p:nvGrpSpPr>
          <p:grpSpPr bwMode="auto">
            <a:xfrm>
              <a:off x="432" y="705"/>
              <a:ext cx="5040" cy="1119"/>
              <a:chOff x="432" y="705"/>
              <a:chExt cx="5040" cy="1119"/>
            </a:xfrm>
          </p:grpSpPr>
          <p:sp>
            <p:nvSpPr>
              <p:cNvPr id="17" name="Line 5"/>
              <p:cNvSpPr>
                <a:spLocks noChangeShapeType="1"/>
              </p:cNvSpPr>
              <p:nvPr/>
            </p:nvSpPr>
            <p:spPr bwMode="auto">
              <a:xfrm>
                <a:off x="4797" y="855"/>
                <a:ext cx="3" cy="1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6"/>
              <p:cNvSpPr>
                <a:spLocks noChangeShapeType="1"/>
              </p:cNvSpPr>
              <p:nvPr/>
            </p:nvSpPr>
            <p:spPr bwMode="auto">
              <a:xfrm>
                <a:off x="2381" y="1156"/>
                <a:ext cx="139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4181" y="1504"/>
                <a:ext cx="139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" name="Group 8"/>
              <p:cNvGrpSpPr>
                <a:grpSpLocks/>
              </p:cNvGrpSpPr>
              <p:nvPr/>
            </p:nvGrpSpPr>
            <p:grpSpPr bwMode="auto">
              <a:xfrm>
                <a:off x="432" y="705"/>
                <a:ext cx="5040" cy="1119"/>
                <a:chOff x="432" y="705"/>
                <a:chExt cx="5040" cy="1119"/>
              </a:xfrm>
            </p:grpSpPr>
            <p:sp>
              <p:nvSpPr>
                <p:cNvPr id="23" name="Oval 9"/>
                <p:cNvSpPr>
                  <a:spLocks noChangeArrowheads="1"/>
                </p:cNvSpPr>
                <p:nvPr/>
              </p:nvSpPr>
              <p:spPr bwMode="auto">
                <a:xfrm>
                  <a:off x="5136" y="1584"/>
                  <a:ext cx="192" cy="9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10"/>
                <p:cNvSpPr>
                  <a:spLocks noChangeArrowheads="1"/>
                </p:cNvSpPr>
                <p:nvPr/>
              </p:nvSpPr>
              <p:spPr bwMode="auto">
                <a:xfrm rot="-567740">
                  <a:off x="5022" y="729"/>
                  <a:ext cx="192" cy="9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Oval 11"/>
                <p:cNvSpPr>
                  <a:spLocks noChangeArrowheads="1"/>
                </p:cNvSpPr>
                <p:nvPr/>
              </p:nvSpPr>
              <p:spPr bwMode="auto">
                <a:xfrm>
                  <a:off x="2880" y="1179"/>
                  <a:ext cx="288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2"/>
                <p:cNvSpPr>
                  <a:spLocks noChangeShapeType="1"/>
                </p:cNvSpPr>
                <p:nvPr/>
              </p:nvSpPr>
              <p:spPr bwMode="auto">
                <a:xfrm>
                  <a:off x="2730" y="1242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" name="Group 13"/>
                <p:cNvGrpSpPr>
                  <a:grpSpLocks/>
                </p:cNvGrpSpPr>
                <p:nvPr/>
              </p:nvGrpSpPr>
              <p:grpSpPr bwMode="auto">
                <a:xfrm>
                  <a:off x="432" y="705"/>
                  <a:ext cx="5040" cy="1119"/>
                  <a:chOff x="432" y="705"/>
                  <a:chExt cx="5040" cy="1119"/>
                </a:xfrm>
              </p:grpSpPr>
              <p:sp>
                <p:nvSpPr>
                  <p:cNvPr id="28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432" y="768"/>
                    <a:ext cx="5040" cy="91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" name="Line 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2" y="720"/>
                    <a:ext cx="4944" cy="11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576" y="705"/>
                    <a:ext cx="4281" cy="1089"/>
                    <a:chOff x="576" y="705"/>
                    <a:chExt cx="4281" cy="1089"/>
                  </a:xfrm>
                </p:grpSpPr>
                <p:sp>
                  <p:nvSpPr>
                    <p:cNvPr id="31" name="Oval 17"/>
                    <p:cNvSpPr>
                      <a:spLocks noChangeArrowheads="1"/>
                    </p:cNvSpPr>
                    <p:nvPr/>
                  </p:nvSpPr>
                  <p:spPr bwMode="auto">
                    <a:xfrm rot="287262">
                      <a:off x="600" y="777"/>
                      <a:ext cx="192" cy="96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" name="Oval 18"/>
                    <p:cNvSpPr>
                      <a:spLocks noChangeArrowheads="1"/>
                    </p:cNvSpPr>
                    <p:nvPr/>
                  </p:nvSpPr>
                  <p:spPr bwMode="auto">
                    <a:xfrm rot="-1044422">
                      <a:off x="690" y="1698"/>
                      <a:ext cx="192" cy="96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" name="Oval 19"/>
                    <p:cNvSpPr>
                      <a:spLocks noChangeArrowheads="1"/>
                    </p:cNvSpPr>
                    <p:nvPr/>
                  </p:nvSpPr>
                  <p:spPr bwMode="auto">
                    <a:xfrm rot="-567740">
                      <a:off x="3797" y="981"/>
                      <a:ext cx="240" cy="12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" name="Line 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57" y="768"/>
                      <a:ext cx="3" cy="13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35" name="Group 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99" y="705"/>
                      <a:ext cx="144" cy="144"/>
                      <a:chOff x="4896" y="624"/>
                      <a:chExt cx="144" cy="144"/>
                    </a:xfrm>
                  </p:grpSpPr>
                  <p:sp>
                    <p:nvSpPr>
                      <p:cNvPr id="84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896" y="624"/>
                        <a:ext cx="144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96" y="672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040" y="624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6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08" y="924"/>
                      <a:ext cx="144" cy="99"/>
                      <a:chOff x="4608" y="924"/>
                      <a:chExt cx="144" cy="99"/>
                    </a:xfrm>
                  </p:grpSpPr>
                  <p:sp>
                    <p:nvSpPr>
                      <p:cNvPr id="81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752" y="924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2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608" y="1020"/>
                        <a:ext cx="14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11" y="927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37" name="Line 2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272" y="960"/>
                      <a:ext cx="16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96" y="1026"/>
                      <a:ext cx="462" cy="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39" name="Group 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825"/>
                      <a:ext cx="2812" cy="309"/>
                      <a:chOff x="1973" y="825"/>
                      <a:chExt cx="2812" cy="309"/>
                    </a:xfrm>
                  </p:grpSpPr>
                  <p:sp>
                    <p:nvSpPr>
                      <p:cNvPr id="79" name="Oval 32"/>
                      <p:cNvSpPr>
                        <a:spLocks noChangeArrowheads="1"/>
                      </p:cNvSpPr>
                      <p:nvPr/>
                    </p:nvSpPr>
                    <p:spPr bwMode="auto">
                      <a:xfrm rot="-567740">
                        <a:off x="4593" y="825"/>
                        <a:ext cx="192" cy="96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0" name="Oval 33"/>
                      <p:cNvSpPr>
                        <a:spLocks noChangeArrowheads="1"/>
                      </p:cNvSpPr>
                      <p:nvPr/>
                    </p:nvSpPr>
                    <p:spPr bwMode="auto">
                      <a:xfrm rot="207820">
                        <a:off x="1973" y="1011"/>
                        <a:ext cx="240" cy="123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0" name="Line 34"/>
                    <p:cNvSpPr>
                      <a:spLocks noChangeShapeType="1"/>
                    </p:cNvSpPr>
                    <p:nvPr/>
                  </p:nvSpPr>
                  <p:spPr bwMode="auto">
                    <a:xfrm rot="678596" flipV="1">
                      <a:off x="1876" y="1035"/>
                      <a:ext cx="432" cy="7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Oval 35"/>
                    <p:cNvSpPr>
                      <a:spLocks noChangeArrowheads="1"/>
                    </p:cNvSpPr>
                    <p:nvPr/>
                  </p:nvSpPr>
                  <p:spPr bwMode="auto">
                    <a:xfrm rot="214580">
                      <a:off x="1296" y="897"/>
                      <a:ext cx="192" cy="96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" y="894"/>
                      <a:ext cx="192" cy="1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9" y="1024"/>
                      <a:ext cx="139" cy="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" name="Line 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704" y="1458"/>
                      <a:ext cx="16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45" name="Group 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26" y="798"/>
                      <a:ext cx="144" cy="96"/>
                      <a:chOff x="1392" y="720"/>
                      <a:chExt cx="144" cy="144"/>
                    </a:xfrm>
                  </p:grpSpPr>
                  <p:sp>
                    <p:nvSpPr>
                      <p:cNvPr id="76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92" y="720"/>
                        <a:ext cx="144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7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92" y="720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8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36" y="768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46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08" y="996"/>
                      <a:ext cx="150" cy="96"/>
                      <a:chOff x="1338" y="1008"/>
                      <a:chExt cx="150" cy="96"/>
                    </a:xfrm>
                  </p:grpSpPr>
                  <p:sp>
                    <p:nvSpPr>
                      <p:cNvPr id="73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88" y="1008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4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1344" y="1056"/>
                        <a:ext cx="144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5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338" y="1008"/>
                        <a:ext cx="0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7" name="Line 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15" y="828"/>
                      <a:ext cx="3" cy="13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60" y="915"/>
                      <a:ext cx="3" cy="15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51" y="1371"/>
                      <a:ext cx="240" cy="12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" name="Line 50"/>
                    <p:cNvSpPr>
                      <a:spLocks noChangeShapeType="1"/>
                    </p:cNvSpPr>
                    <p:nvPr/>
                  </p:nvSpPr>
                  <p:spPr bwMode="auto">
                    <a:xfrm rot="407757" flipV="1">
                      <a:off x="1954" y="1395"/>
                      <a:ext cx="432" cy="7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" name="Oval 51"/>
                    <p:cNvSpPr>
                      <a:spLocks noChangeArrowheads="1"/>
                    </p:cNvSpPr>
                    <p:nvPr/>
                  </p:nvSpPr>
                  <p:spPr bwMode="auto">
                    <a:xfrm rot="-567593">
                      <a:off x="1356" y="1548"/>
                      <a:ext cx="192" cy="96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52" name="Group 52"/>
                    <p:cNvGrpSpPr>
                      <a:grpSpLocks/>
                    </p:cNvGrpSpPr>
                    <p:nvPr/>
                  </p:nvGrpSpPr>
                  <p:grpSpPr bwMode="auto">
                    <a:xfrm rot="-1784693">
                      <a:off x="1326" y="1470"/>
                      <a:ext cx="144" cy="96"/>
                      <a:chOff x="1392" y="720"/>
                      <a:chExt cx="144" cy="144"/>
                    </a:xfrm>
                  </p:grpSpPr>
                  <p:sp>
                    <p:nvSpPr>
                      <p:cNvPr id="70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92" y="720"/>
                        <a:ext cx="144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1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92" y="720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2" name="Line 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36" y="768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53" name="Group 56"/>
                    <p:cNvGrpSpPr>
                      <a:grpSpLocks/>
                    </p:cNvGrpSpPr>
                    <p:nvPr/>
                  </p:nvGrpSpPr>
                  <p:grpSpPr bwMode="auto">
                    <a:xfrm rot="-1784693">
                      <a:off x="1432" y="1644"/>
                      <a:ext cx="150" cy="96"/>
                      <a:chOff x="1338" y="1008"/>
                      <a:chExt cx="150" cy="96"/>
                    </a:xfrm>
                  </p:grpSpPr>
                  <p:sp>
                    <p:nvSpPr>
                      <p:cNvPr id="67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88" y="1008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1344" y="1056"/>
                        <a:ext cx="144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9" name="Line 5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338" y="1008"/>
                        <a:ext cx="0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54" name="Line 60"/>
                    <p:cNvSpPr>
                      <a:spLocks noChangeShapeType="1"/>
                    </p:cNvSpPr>
                    <p:nvPr/>
                  </p:nvSpPr>
                  <p:spPr bwMode="auto">
                    <a:xfrm rot="19809915" flipV="1">
                      <a:off x="1284" y="1506"/>
                      <a:ext cx="3" cy="13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5" name="Line 61"/>
                    <p:cNvSpPr>
                      <a:spLocks noChangeShapeType="1"/>
                    </p:cNvSpPr>
                    <p:nvPr/>
                  </p:nvSpPr>
                  <p:spPr bwMode="auto">
                    <a:xfrm rot="-1805626">
                      <a:off x="1629" y="1569"/>
                      <a:ext cx="3" cy="15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6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5" y="1359"/>
                      <a:ext cx="240" cy="12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" name="Oval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5" y="1500"/>
                      <a:ext cx="192" cy="96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58" name="Group 64"/>
                    <p:cNvGrpSpPr>
                      <a:grpSpLocks/>
                    </p:cNvGrpSpPr>
                    <p:nvPr/>
                  </p:nvGrpSpPr>
                  <p:grpSpPr bwMode="auto">
                    <a:xfrm rot="678596">
                      <a:off x="4704" y="1410"/>
                      <a:ext cx="144" cy="108"/>
                      <a:chOff x="4896" y="624"/>
                      <a:chExt cx="144" cy="144"/>
                    </a:xfrm>
                  </p:grpSpPr>
                  <p:sp>
                    <p:nvSpPr>
                      <p:cNvPr id="64" name="Line 6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896" y="624"/>
                        <a:ext cx="144" cy="4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" name="Line 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96" y="672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" name="Line 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040" y="624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59" name="Group 68"/>
                    <p:cNvGrpSpPr>
                      <a:grpSpLocks/>
                    </p:cNvGrpSpPr>
                    <p:nvPr/>
                  </p:nvGrpSpPr>
                  <p:grpSpPr bwMode="auto">
                    <a:xfrm rot="627921">
                      <a:off x="4676" y="1601"/>
                      <a:ext cx="144" cy="66"/>
                      <a:chOff x="4608" y="924"/>
                      <a:chExt cx="144" cy="99"/>
                    </a:xfrm>
                  </p:grpSpPr>
                  <p:sp>
                    <p:nvSpPr>
                      <p:cNvPr id="61" name="Line 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752" y="924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608" y="1020"/>
                        <a:ext cx="14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3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11" y="927"/>
                        <a:ext cx="0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0" name="Line 72"/>
                    <p:cNvSpPr>
                      <a:spLocks noChangeShapeType="1"/>
                    </p:cNvSpPr>
                    <p:nvPr/>
                  </p:nvSpPr>
                  <p:spPr bwMode="auto">
                    <a:xfrm rot="440206" flipV="1">
                      <a:off x="3774" y="1404"/>
                      <a:ext cx="462" cy="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21" name="Line 73"/>
              <p:cNvSpPr>
                <a:spLocks noChangeShapeType="1"/>
              </p:cNvSpPr>
              <p:nvPr/>
            </p:nvSpPr>
            <p:spPr bwMode="auto">
              <a:xfrm flipH="1">
                <a:off x="4608" y="1536"/>
                <a:ext cx="1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74"/>
              <p:cNvSpPr>
                <a:spLocks noChangeShapeType="1"/>
              </p:cNvSpPr>
              <p:nvPr/>
            </p:nvSpPr>
            <p:spPr bwMode="auto">
              <a:xfrm flipV="1">
                <a:off x="4875" y="1440"/>
                <a:ext cx="21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4" name="Rectangle 233"/>
          <p:cNvSpPr/>
          <p:nvPr/>
        </p:nvSpPr>
        <p:spPr>
          <a:xfrm>
            <a:off x="228600" y="5410200"/>
            <a:ext cx="487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Short bunches make crab-crossing feasible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1.5 GHz SRF deflectors have to be developed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EIC crossing angle is large (30 </a:t>
            </a:r>
            <a:r>
              <a:rPr lang="en-US" dirty="0" err="1" smtClean="0"/>
              <a:t>mrad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Asymmetric low beta for flat beams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382000" cy="56388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dirty="0" smtClean="0"/>
              <a:t> Design</a:t>
            </a:r>
          </a:p>
          <a:p>
            <a:pPr algn="just">
              <a:buNone/>
            </a:pPr>
            <a:r>
              <a:rPr lang="en-US" sz="2400" dirty="0" smtClean="0"/>
              <a:t>                         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Why? And when?</a:t>
            </a:r>
          </a:p>
          <a:p>
            <a:pPr algn="just"/>
            <a:r>
              <a:rPr lang="en-US" sz="2400" dirty="0" smtClean="0"/>
              <a:t>Necessary for </a:t>
            </a:r>
            <a:r>
              <a:rPr lang="en-US" sz="2400" b="1" i="1" dirty="0" smtClean="0"/>
              <a:t>low </a:t>
            </a:r>
            <a:r>
              <a:rPr lang="en-US" sz="2400" b="1" i="1" dirty="0" err="1" smtClean="0"/>
              <a:t>emittance</a:t>
            </a:r>
            <a:r>
              <a:rPr lang="en-US" sz="2400" b="1" i="1" dirty="0" smtClean="0"/>
              <a:t> </a:t>
            </a:r>
            <a:r>
              <a:rPr lang="en-US" sz="2400" dirty="0" smtClean="0"/>
              <a:t>flat beams, at  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pPr algn="just"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Instead of increasing </a:t>
            </a:r>
            <a:r>
              <a:rPr lang="en-US" sz="2000" b="1" dirty="0" err="1" smtClean="0">
                <a:solidFill>
                  <a:srgbClr val="0070C0"/>
                </a:solidFill>
              </a:rPr>
              <a:t>emittances</a:t>
            </a:r>
            <a:r>
              <a:rPr lang="en-US" sz="2000" b="1" dirty="0" smtClean="0">
                <a:solidFill>
                  <a:srgbClr val="0070C0"/>
                </a:solidFill>
              </a:rPr>
              <a:t>,  one increases         , e.g. decreases          .</a:t>
            </a:r>
          </a:p>
          <a:p>
            <a:pPr algn="just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 </a:t>
            </a:r>
            <a:r>
              <a:rPr lang="en-US" sz="2000" b="1" dirty="0" smtClean="0"/>
              <a:t>There are important   reductions in:</a:t>
            </a:r>
          </a:p>
          <a:p>
            <a:pPr algn="just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1)  cure for  dynamical aperture; </a:t>
            </a:r>
          </a:p>
          <a:p>
            <a:pPr algn="just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2 ) radiation recoil impact in bends of chromatic compensator; </a:t>
            </a:r>
          </a:p>
          <a:p>
            <a:pPr algn="just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3)  radiation from final </a:t>
            </a:r>
            <a:r>
              <a:rPr lang="en-US" sz="2000" b="1" dirty="0" err="1" smtClean="0">
                <a:solidFill>
                  <a:srgbClr val="0070C0"/>
                </a:solidFill>
              </a:rPr>
              <a:t>quadrupoles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endParaRPr lang="en-US" sz="2000" dirty="0" smtClean="0"/>
          </a:p>
          <a:p>
            <a:pPr algn="just"/>
            <a:r>
              <a:rPr lang="en-US" sz="2400" b="1" i="1" dirty="0" smtClean="0">
                <a:solidFill>
                  <a:srgbClr val="FF0000"/>
                </a:solidFill>
              </a:rPr>
              <a:t>Note, however: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this measure been applied, while maintaining current, does not benefit one with luminosity, but , in contrary:</a:t>
            </a:r>
          </a:p>
          <a:p>
            <a:pPr algn="just">
              <a:buNone/>
            </a:pPr>
            <a:r>
              <a:rPr lang="en-US" sz="2000" dirty="0" smtClean="0"/>
              <a:t>     - </a:t>
            </a:r>
            <a:r>
              <a:rPr lang="en-US" sz="2000" b="1" dirty="0" smtClean="0"/>
              <a:t>stresses  the issues connected to charge/bunch  (electron cloud,  </a:t>
            </a:r>
            <a:r>
              <a:rPr lang="en-US" sz="2000" b="1" dirty="0" err="1" smtClean="0"/>
              <a:t>wakefields</a:t>
            </a:r>
            <a:r>
              <a:rPr lang="en-US" sz="2000" b="1" dirty="0" smtClean="0"/>
              <a:t>)</a:t>
            </a:r>
          </a:p>
          <a:p>
            <a:pPr algn="just">
              <a:buNone/>
            </a:pPr>
            <a:r>
              <a:rPr lang="en-US" sz="2000" b="1" dirty="0" smtClean="0"/>
              <a:t>     - complicates implementation of crab crossing.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100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066800"/>
            <a:ext cx="3828143" cy="381000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3429000"/>
            <a:ext cx="320842" cy="381000"/>
          </a:xfrm>
          <a:prstGeom prst="rect">
            <a:avLst/>
          </a:prstGeom>
          <a:noFill/>
        </p:spPr>
      </p:pic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3429000"/>
            <a:ext cx="852714" cy="381000"/>
          </a:xfrm>
          <a:prstGeom prst="rect">
            <a:avLst/>
          </a:prstGeom>
          <a:noFill/>
        </p:spPr>
      </p:pic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1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514600"/>
            <a:ext cx="4025346" cy="685800"/>
          </a:xfrm>
          <a:prstGeom prst="rect">
            <a:avLst/>
          </a:prstGeom>
          <a:noFill/>
        </p:spPr>
      </p:pic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2362200"/>
            <a:ext cx="221381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Achromatic  low beta problem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82880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There is long, difficult history… 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with many good names</a:t>
            </a:r>
          </a:p>
          <a:p>
            <a:pPr>
              <a:buNone/>
            </a:pP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 It continues to go on…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To be exhausted some day?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We hope so - but may be never?...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But solution  has arrived.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Achromatic  low beta solution 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534400" cy="533400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None/>
            </a:pPr>
            <a:r>
              <a:rPr lang="en-US" sz="2800" dirty="0" smtClean="0"/>
              <a:t>             After 2 years search for a solution for MC and EIC, </a:t>
            </a:r>
            <a:r>
              <a:rPr lang="en-US" sz="2800" i="1" dirty="0" smtClean="0">
                <a:solidFill>
                  <a:srgbClr val="FF0000"/>
                </a:solidFill>
              </a:rPr>
              <a:t>concept </a:t>
            </a:r>
            <a:r>
              <a:rPr lang="en-US" sz="2800" dirty="0" smtClean="0">
                <a:solidFill>
                  <a:srgbClr val="FF0000"/>
                </a:solidFill>
              </a:rPr>
              <a:t>of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achromatic low beta IP </a:t>
            </a:r>
            <a:r>
              <a:rPr lang="en-US" sz="2800" dirty="0" smtClean="0"/>
              <a:t>(5mm or even shorter), while maintaining </a:t>
            </a:r>
            <a:r>
              <a:rPr lang="en-US" sz="2800" dirty="0" smtClean="0">
                <a:solidFill>
                  <a:srgbClr val="FF0000"/>
                </a:solidFill>
              </a:rPr>
              <a:t>large dynamical aperture, </a:t>
            </a:r>
            <a:r>
              <a:rPr lang="en-US" sz="2800" dirty="0" smtClean="0"/>
              <a:t>has arrived.</a:t>
            </a: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</a:t>
            </a:r>
            <a:r>
              <a:rPr lang="en-US" sz="2800" dirty="0" smtClean="0"/>
              <a:t>It suggests a receipt for EIC, MC, and other colliding beams of new generation. </a:t>
            </a:r>
          </a:p>
          <a:p>
            <a:pPr marL="514350" indent="-514350" algn="just"/>
            <a:r>
              <a:rPr lang="en-US" sz="2600" b="1" i="1" dirty="0" smtClean="0"/>
              <a:t>Optics concept </a:t>
            </a:r>
            <a:r>
              <a:rPr lang="en-US" sz="2200" dirty="0" smtClean="0"/>
              <a:t>is based on </a:t>
            </a:r>
            <a:r>
              <a:rPr lang="en-US" sz="2200" dirty="0" smtClean="0">
                <a:solidFill>
                  <a:srgbClr val="FF0000"/>
                </a:solidFill>
              </a:rPr>
              <a:t>symmetry formulation </a:t>
            </a:r>
            <a:r>
              <a:rPr lang="en-US" sz="2200" dirty="0" smtClean="0"/>
              <a:t>for bends and linear lattice of specific </a:t>
            </a:r>
            <a:r>
              <a:rPr lang="en-US" sz="2200" dirty="0" smtClean="0">
                <a:solidFill>
                  <a:srgbClr val="FF0000"/>
                </a:solidFill>
              </a:rPr>
              <a:t>compensation block .</a:t>
            </a:r>
            <a:r>
              <a:rPr lang="en-US" sz="2200" dirty="0" smtClean="0"/>
              <a:t> </a:t>
            </a:r>
          </a:p>
          <a:p>
            <a:pPr marL="514350" indent="-514350" algn="just"/>
            <a:r>
              <a:rPr lang="en-US" sz="2600" b="1" i="1" dirty="0" err="1" smtClean="0"/>
              <a:t>Sextupole</a:t>
            </a:r>
            <a:r>
              <a:rPr lang="en-US" sz="2600" b="1" i="1" dirty="0" smtClean="0"/>
              <a:t> compensation</a:t>
            </a:r>
            <a:r>
              <a:rPr lang="en-US" sz="2200" b="1" i="1" dirty="0" smtClean="0"/>
              <a:t> </a:t>
            </a:r>
            <a:r>
              <a:rPr lang="en-US" sz="2200" dirty="0" smtClean="0"/>
              <a:t>is then </a:t>
            </a:r>
            <a:r>
              <a:rPr lang="en-US" sz="2200" dirty="0" smtClean="0">
                <a:solidFill>
                  <a:srgbClr val="FF0000"/>
                </a:solidFill>
              </a:rPr>
              <a:t>easy</a:t>
            </a:r>
            <a:r>
              <a:rPr lang="en-US" sz="2200" dirty="0" smtClean="0"/>
              <a:t> to design (only </a:t>
            </a:r>
            <a:r>
              <a:rPr lang="en-US" sz="2200" dirty="0" smtClean="0">
                <a:solidFill>
                  <a:srgbClr val="FF0000"/>
                </a:solidFill>
              </a:rPr>
              <a:t>two conditions</a:t>
            </a:r>
            <a:r>
              <a:rPr lang="en-US" sz="2200" dirty="0" smtClean="0"/>
              <a:t> to satisfy). It provides a precision chromaticity suppression and returns luminosity and particle stability.</a:t>
            </a:r>
          </a:p>
          <a:p>
            <a:pPr marL="514350" indent="-514350" algn="just"/>
            <a:r>
              <a:rPr lang="en-US" sz="2600" b="1" i="1" dirty="0" err="1" smtClean="0"/>
              <a:t>Octupole</a:t>
            </a:r>
            <a:r>
              <a:rPr lang="en-US" sz="2600" b="1" i="1" dirty="0" smtClean="0"/>
              <a:t> magnets </a:t>
            </a:r>
            <a:r>
              <a:rPr lang="en-US" sz="2200" dirty="0" smtClean="0"/>
              <a:t>introduced to compensate for </a:t>
            </a:r>
            <a:r>
              <a:rPr lang="en-US" sz="2200" dirty="0" err="1" smtClean="0"/>
              <a:t>sextupole</a:t>
            </a:r>
            <a:r>
              <a:rPr lang="en-US" sz="2200" dirty="0" smtClean="0"/>
              <a:t> and dispersion impact on </a:t>
            </a:r>
            <a:r>
              <a:rPr lang="en-US" sz="2200" dirty="0" smtClean="0">
                <a:solidFill>
                  <a:srgbClr val="FF0000"/>
                </a:solidFill>
              </a:rPr>
              <a:t>dynamical aperture</a:t>
            </a:r>
            <a:r>
              <a:rPr lang="en-US" sz="2200" dirty="0" smtClean="0"/>
              <a:t>. Formulation is especially simple (</a:t>
            </a:r>
            <a:r>
              <a:rPr lang="en-US" sz="2200" dirty="0" smtClean="0">
                <a:solidFill>
                  <a:srgbClr val="FF0000"/>
                </a:solidFill>
              </a:rPr>
              <a:t>two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conditions</a:t>
            </a:r>
            <a:r>
              <a:rPr lang="en-US" sz="2200" dirty="0" smtClean="0"/>
              <a:t>) for </a:t>
            </a:r>
            <a:r>
              <a:rPr lang="en-US" sz="2200" dirty="0" smtClean="0">
                <a:solidFill>
                  <a:srgbClr val="FF0000"/>
                </a:solidFill>
              </a:rPr>
              <a:t>flat beams</a:t>
            </a:r>
            <a:r>
              <a:rPr lang="en-US" sz="2200" dirty="0" smtClean="0"/>
              <a:t> (low vertical </a:t>
            </a:r>
            <a:r>
              <a:rPr lang="en-US" sz="2200" dirty="0" err="1" smtClean="0"/>
              <a:t>emittance</a:t>
            </a:r>
            <a:r>
              <a:rPr lang="en-US" sz="2200" dirty="0" smtClean="0"/>
              <a:t>). </a:t>
            </a:r>
          </a:p>
          <a:p>
            <a:pPr marL="514350" indent="-514350" algn="just"/>
            <a:r>
              <a:rPr lang="en-US" sz="2200" dirty="0" smtClean="0"/>
              <a:t>For </a:t>
            </a:r>
            <a:r>
              <a:rPr lang="en-US" sz="2200" b="1" i="1" dirty="0" smtClean="0"/>
              <a:t>equal </a:t>
            </a:r>
            <a:r>
              <a:rPr lang="en-US" sz="2200" b="1" i="1" dirty="0" err="1" smtClean="0"/>
              <a:t>emittances</a:t>
            </a:r>
            <a:r>
              <a:rPr lang="en-US" sz="2200" b="1" i="1" dirty="0" smtClean="0"/>
              <a:t>, </a:t>
            </a:r>
            <a:r>
              <a:rPr lang="en-US" sz="2200" dirty="0" smtClean="0"/>
              <a:t> reduction to </a:t>
            </a:r>
            <a:r>
              <a:rPr lang="en-US" sz="2200" dirty="0" smtClean="0">
                <a:solidFill>
                  <a:srgbClr val="FF0000"/>
                </a:solidFill>
              </a:rPr>
              <a:t> two conditions </a:t>
            </a:r>
            <a:r>
              <a:rPr lang="en-US" sz="2200" dirty="0" smtClean="0"/>
              <a:t>is achieved by imposing a </a:t>
            </a:r>
            <a:r>
              <a:rPr lang="en-US" sz="2200" dirty="0" smtClean="0">
                <a:solidFill>
                  <a:srgbClr val="FF0000"/>
                </a:solidFill>
              </a:rPr>
              <a:t>coupling resonance </a:t>
            </a:r>
            <a:r>
              <a:rPr lang="en-US" sz="2200" dirty="0" smtClean="0"/>
              <a:t>around the ring.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514350" indent="-514350" algn="just"/>
            <a:r>
              <a:rPr lang="en-US" sz="2600" b="1" dirty="0" smtClean="0">
                <a:solidFill>
                  <a:srgbClr val="00B050"/>
                </a:solidFill>
              </a:rPr>
              <a:t>A complete theory, formulation and estimates have been done. Justifying simulation underway. 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CCD (Collider Chromo-Dynamics)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57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371600"/>
            <a:ext cx="2175162" cy="304800"/>
          </a:xfrm>
          <a:prstGeom prst="rect">
            <a:avLst/>
          </a:prstGeom>
          <a:noFill/>
        </p:spPr>
      </p:pic>
      <p:pic>
        <p:nvPicPr>
          <p:cNvPr id="5" name="Picture 6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600200"/>
            <a:ext cx="1191491" cy="304800"/>
          </a:xfrm>
          <a:prstGeom prst="rect">
            <a:avLst/>
          </a:prstGeom>
          <a:noFill/>
        </p:spPr>
      </p:pic>
      <p:pic>
        <p:nvPicPr>
          <p:cNvPr id="7" name="Picture 6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1600200"/>
            <a:ext cx="1468582" cy="304800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391522"/>
            <a:ext cx="6400800" cy="307887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743200"/>
            <a:ext cx="5546558" cy="305463"/>
          </a:xfrm>
          <a:prstGeom prst="rect">
            <a:avLst/>
          </a:prstGeom>
          <a:noFill/>
        </p:spPr>
      </p:pic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" name="Picture 7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810000"/>
            <a:ext cx="1357745" cy="304800"/>
          </a:xfrm>
          <a:prstGeom prst="rect">
            <a:avLst/>
          </a:prstGeom>
          <a:noFill/>
        </p:spPr>
      </p:pic>
      <p:pic>
        <p:nvPicPr>
          <p:cNvPr id="22" name="Picture 7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810000"/>
            <a:ext cx="1302327" cy="304800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9481" name="Object 25"/>
          <p:cNvGraphicFramePr>
            <a:graphicFrameLocks noChangeAspect="1"/>
          </p:cNvGraphicFramePr>
          <p:nvPr/>
        </p:nvGraphicFramePr>
        <p:xfrm>
          <a:off x="457200" y="4419600"/>
          <a:ext cx="5776913" cy="838200"/>
        </p:xfrm>
        <a:graphic>
          <a:graphicData uri="http://schemas.openxmlformats.org/presentationml/2006/ole">
            <p:oleObj spid="_x0000_s19481" r:id="rId11" imgW="3340100" imgH="482600" progId="">
              <p:embed/>
            </p:oleObj>
          </a:graphicData>
        </a:graphic>
      </p:graphicFrame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82" name="Picture 2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5791200"/>
            <a:ext cx="7122695" cy="304800"/>
          </a:xfrm>
          <a:prstGeom prst="rect">
            <a:avLst/>
          </a:prstGeom>
          <a:noFill/>
        </p:spPr>
      </p:pic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85" name="Picture 29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1600200"/>
            <a:ext cx="1880936" cy="319088"/>
          </a:xfrm>
          <a:prstGeom prst="rect">
            <a:avLst/>
          </a:prstGeom>
          <a:noFill/>
        </p:spPr>
      </p:pic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88" name="Picture 3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200400"/>
            <a:ext cx="1909011" cy="304800"/>
          </a:xfrm>
          <a:prstGeom prst="rect">
            <a:avLst/>
          </a:prstGeom>
          <a:noFill/>
        </p:spPr>
      </p:pic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191000" y="838200"/>
            <a:ext cx="4269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Ideal design ( neglecting chromatic spread):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04800" y="1981200"/>
            <a:ext cx="861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Perturbations due to chromatic spread + </a:t>
            </a:r>
            <a:r>
              <a:rPr lang="en-US" dirty="0" err="1" smtClean="0"/>
              <a:t>sextupoles</a:t>
            </a:r>
            <a:r>
              <a:rPr lang="en-US" dirty="0" smtClean="0"/>
              <a:t> and </a:t>
            </a:r>
            <a:r>
              <a:rPr lang="en-US" dirty="0" err="1" smtClean="0"/>
              <a:t>octupoles</a:t>
            </a:r>
            <a:r>
              <a:rPr lang="en-US" dirty="0" smtClean="0"/>
              <a:t> for compensation: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04800" y="3124200"/>
            <a:ext cx="274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Requirements at star point: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04800" y="3505200"/>
            <a:ext cx="1194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Iterations: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04800" y="4114800"/>
            <a:ext cx="261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Sextupole</a:t>
            </a:r>
            <a:r>
              <a:rPr lang="en-US" dirty="0" smtClean="0"/>
              <a:t> compensation: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" y="5334000"/>
            <a:ext cx="5208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Octupole</a:t>
            </a:r>
            <a:r>
              <a:rPr lang="en-US" dirty="0" smtClean="0"/>
              <a:t> compensation for flat beams (                   ) :</a:t>
            </a:r>
            <a:endParaRPr lang="en-US" dirty="0"/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96" name="Picture 40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1219200"/>
            <a:ext cx="1579145" cy="333375"/>
          </a:xfrm>
          <a:prstGeom prst="rect">
            <a:avLst/>
          </a:prstGeom>
          <a:noFill/>
        </p:spPr>
      </p:pic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98" name="Picture 42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1219200"/>
            <a:ext cx="1596691" cy="333375"/>
          </a:xfrm>
          <a:prstGeom prst="rect">
            <a:avLst/>
          </a:prstGeom>
          <a:noFill/>
        </p:spPr>
      </p:pic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500" name="Picture 44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1143000"/>
            <a:ext cx="765907" cy="609600"/>
          </a:xfrm>
          <a:prstGeom prst="rect">
            <a:avLst/>
          </a:prstGeom>
          <a:noFill/>
        </p:spPr>
      </p:pic>
      <p:sp>
        <p:nvSpPr>
          <p:cNvPr id="60" name="Rectangle 59"/>
          <p:cNvSpPr/>
          <p:nvPr/>
        </p:nvSpPr>
        <p:spPr>
          <a:xfrm>
            <a:off x="2590800" y="1295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;</a:t>
            </a:r>
            <a:endParaRPr lang="en-US" dirty="0"/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502" name="Picture 46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1600200"/>
            <a:ext cx="770021" cy="304800"/>
          </a:xfrm>
          <a:prstGeom prst="rect">
            <a:avLst/>
          </a:prstGeom>
          <a:noFill/>
        </p:spPr>
      </p:pic>
      <p:sp>
        <p:nvSpPr>
          <p:cNvPr id="63" name="Rectangle 62"/>
          <p:cNvSpPr/>
          <p:nvPr/>
        </p:nvSpPr>
        <p:spPr>
          <a:xfrm>
            <a:off x="7543800" y="15240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;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715000" y="12192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;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562600" y="15240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;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3657600" y="12192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;</a:t>
            </a:r>
            <a:endParaRPr lang="en-US" dirty="0"/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334000"/>
            <a:ext cx="961571" cy="381000"/>
          </a:xfrm>
          <a:prstGeom prst="rect">
            <a:avLst/>
          </a:prstGeom>
          <a:noFill/>
        </p:spPr>
      </p:pic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" name="Picture 7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6172200"/>
            <a:ext cx="4042611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>Symmetry formulation of Achromatic IP</a:t>
            </a:r>
            <a:b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3100" b="1" dirty="0" smtClean="0">
                <a:solidFill>
                  <a:srgbClr val="FF0000"/>
                </a:solidFill>
                <a:latin typeface="Calibri" pitchFamily="34" charset="0"/>
              </a:rPr>
              <a:t>(</a:t>
            </a:r>
            <a:r>
              <a:rPr lang="en-US" sz="3100" dirty="0" err="1" smtClean="0">
                <a:solidFill>
                  <a:srgbClr val="FF0000"/>
                </a:solidFill>
                <a:latin typeface="Calibri" pitchFamily="34" charset="0"/>
              </a:rPr>
              <a:t>Standart</a:t>
            </a:r>
            <a:r>
              <a:rPr lang="en-US" sz="3100" dirty="0" smtClean="0">
                <a:solidFill>
                  <a:srgbClr val="FF0000"/>
                </a:solidFill>
                <a:latin typeface="Calibri" pitchFamily="34" charset="0"/>
              </a:rPr>
              <a:t> Model</a:t>
            </a:r>
            <a:r>
              <a:rPr lang="en-US" sz="3100" b="1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  <a:endParaRPr lang="en-US" sz="31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>
            <p:ph idx="1"/>
          </p:nvPr>
        </p:nvGraphicFramePr>
        <p:xfrm>
          <a:off x="457200" y="1676400"/>
          <a:ext cx="3681663" cy="914400"/>
        </p:xfrm>
        <a:graphic>
          <a:graphicData uri="http://schemas.openxmlformats.org/presentationml/2006/ole">
            <p:oleObj spid="_x0000_s20481" r:id="rId4" imgW="1943100" imgH="482600" progId="">
              <p:embed/>
            </p:oleObj>
          </a:graphicData>
        </a:graphic>
      </p:graphicFrame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572000" y="1676400"/>
          <a:ext cx="3694113" cy="914400"/>
        </p:xfrm>
        <a:graphic>
          <a:graphicData uri="http://schemas.openxmlformats.org/presentationml/2006/ole">
            <p:oleObj spid="_x0000_s20482" r:id="rId5" imgW="2019300" imgH="482600" progId="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533400" y="3048000"/>
          <a:ext cx="1676400" cy="427038"/>
        </p:xfrm>
        <a:graphic>
          <a:graphicData uri="http://schemas.openxmlformats.org/presentationml/2006/ole">
            <p:oleObj spid="_x0000_s20483" r:id="rId6" imgW="1155700" imgH="304800" progId="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667000" y="3048000"/>
          <a:ext cx="1295400" cy="422275"/>
        </p:xfrm>
        <a:graphic>
          <a:graphicData uri="http://schemas.openxmlformats.org/presentationml/2006/ole">
            <p:oleObj spid="_x0000_s20484" r:id="rId7" imgW="965200" imgH="304800" progId="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4648200" y="3048000"/>
          <a:ext cx="2286000" cy="361950"/>
        </p:xfrm>
        <a:graphic>
          <a:graphicData uri="http://schemas.openxmlformats.org/presentationml/2006/ole">
            <p:oleObj spid="_x0000_s20485" r:id="rId8" imgW="1688367" imgH="279279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137160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  “</a:t>
            </a:r>
            <a:r>
              <a:rPr lang="en-US" sz="2000" b="1" dirty="0" smtClean="0"/>
              <a:t>Canonical” conditions  (compensation for original chromatic terms 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2590800"/>
            <a:ext cx="822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 Conditions connected to the </a:t>
            </a:r>
            <a:r>
              <a:rPr lang="en-US" sz="2000" b="1" dirty="0" err="1" smtClean="0"/>
              <a:t>betatron</a:t>
            </a:r>
            <a:r>
              <a:rPr lang="en-US" sz="2000" b="1" dirty="0" smtClean="0"/>
              <a:t> and 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order dispersion beam sizes:</a:t>
            </a:r>
            <a:endParaRPr lang="en-US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457200" y="3581400"/>
            <a:ext cx="815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These  3 conditions  on </a:t>
            </a:r>
            <a:r>
              <a:rPr lang="en-US" sz="2000" b="1" dirty="0" err="1" smtClean="0"/>
              <a:t>sextupoles</a:t>
            </a:r>
            <a:r>
              <a:rPr lang="en-US" sz="2000" b="1" dirty="0" smtClean="0"/>
              <a:t> can be satisfied “automatically”, if to implement symmetry  to the compensating block: symmetric         and       , while symmetry of       and         is opposite to symmetry of        .</a:t>
            </a:r>
            <a:endParaRPr lang="en-US" sz="2000" dirty="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3886200"/>
            <a:ext cx="312821" cy="349624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3886200"/>
            <a:ext cx="304800" cy="340659"/>
          </a:xfrm>
          <a:prstGeom prst="rect">
            <a:avLst/>
          </a:prstGeom>
          <a:noFill/>
        </p:spPr>
      </p:pic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4191000"/>
            <a:ext cx="228600" cy="361950"/>
          </a:xfrm>
          <a:prstGeom prst="rect">
            <a:avLst/>
          </a:prstGeom>
          <a:noFill/>
        </p:spPr>
      </p:pic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4191000"/>
            <a:ext cx="304800" cy="361950"/>
          </a:xfrm>
          <a:prstGeom prst="rect">
            <a:avLst/>
          </a:prstGeom>
          <a:noFill/>
        </p:spPr>
      </p:pic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4191000"/>
            <a:ext cx="304800" cy="361950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>
          <a:xfrm>
            <a:off x="2133600" y="3048000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886200" y="3048000"/>
            <a:ext cx="199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114800" y="1981200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81000" y="4724400"/>
            <a:ext cx="8077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What is achieved with  this  compensation</a:t>
            </a:r>
            <a:r>
              <a:rPr lang="en-US" sz="2000" b="1" dirty="0" smtClean="0"/>
              <a:t>:</a:t>
            </a:r>
          </a:p>
          <a:p>
            <a:r>
              <a:rPr lang="en-US" sz="2000" dirty="0" smtClean="0"/>
              <a:t>Suppression of tune chromatic spread (</a:t>
            </a:r>
            <a:r>
              <a:rPr lang="en-US" sz="2000" dirty="0" smtClean="0">
                <a:solidFill>
                  <a:srgbClr val="FF0000"/>
                </a:solidFill>
              </a:rPr>
              <a:t>usual)</a:t>
            </a:r>
            <a:r>
              <a:rPr lang="en-US" sz="2000" dirty="0" smtClean="0"/>
              <a:t>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Suppression of intrinsic chromatic and </a:t>
            </a:r>
            <a:r>
              <a:rPr lang="en-US" sz="2000" b="1" dirty="0" err="1" smtClean="0">
                <a:solidFill>
                  <a:srgbClr val="FF0000"/>
                </a:solidFill>
              </a:rPr>
              <a:t>sextupole</a:t>
            </a:r>
            <a:r>
              <a:rPr lang="en-US" sz="2000" b="1" dirty="0" smtClean="0">
                <a:solidFill>
                  <a:srgbClr val="FF0000"/>
                </a:solidFill>
              </a:rPr>
              <a:t> 3d smear of beam core at star point </a:t>
            </a:r>
            <a:r>
              <a:rPr lang="en-US" sz="2000" b="1" dirty="0" smtClean="0"/>
              <a:t>(new)</a:t>
            </a:r>
          </a:p>
          <a:p>
            <a:r>
              <a:rPr lang="en-US" sz="2000" b="1" u="sng" dirty="0" smtClean="0"/>
              <a:t>What may not have been achieved</a:t>
            </a:r>
            <a:r>
              <a:rPr lang="en-US" sz="2000" b="1" dirty="0" smtClean="0"/>
              <a:t>: </a:t>
            </a:r>
            <a:r>
              <a:rPr lang="en-US" sz="2000" b="1" dirty="0" smtClean="0">
                <a:solidFill>
                  <a:srgbClr val="FF0000"/>
                </a:solidFill>
              </a:rPr>
              <a:t>maintaining the dynamical aperture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100" b="1" cap="all" dirty="0" smtClean="0">
                <a:solidFill>
                  <a:srgbClr val="FF0000"/>
                </a:solidFill>
              </a:rPr>
              <a:t>Achromatic Interaction Point Design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dirty="0" err="1" smtClean="0"/>
              <a:t>Yaroslav</a:t>
            </a:r>
            <a:r>
              <a:rPr lang="en-GB" sz="2000" dirty="0" smtClean="0"/>
              <a:t> Derbenev</a:t>
            </a:r>
            <a:r>
              <a:rPr lang="en-GB" sz="2000" baseline="30000" dirty="0" smtClean="0"/>
              <a:t> </a:t>
            </a:r>
            <a:r>
              <a:rPr lang="en-GB" sz="2000" dirty="0" smtClean="0"/>
              <a:t>, </a:t>
            </a:r>
            <a:r>
              <a:rPr lang="en-GB" sz="2000" dirty="0" err="1" smtClean="0"/>
              <a:t>Guimei</a:t>
            </a:r>
            <a:r>
              <a:rPr lang="en-GB" sz="2000" dirty="0" smtClean="0"/>
              <a:t> Wang,</a:t>
            </a:r>
            <a:r>
              <a:rPr lang="en-US" sz="2000" dirty="0" smtClean="0"/>
              <a:t> </a:t>
            </a:r>
            <a:r>
              <a:rPr lang="en-GB" sz="2000" dirty="0" smtClean="0"/>
              <a:t> Alex </a:t>
            </a:r>
            <a:r>
              <a:rPr lang="en-GB" sz="2000" dirty="0" err="1" smtClean="0"/>
              <a:t>Bogacz</a:t>
            </a:r>
            <a:r>
              <a:rPr lang="en-GB" sz="2000" dirty="0" smtClean="0"/>
              <a:t>, </a:t>
            </a:r>
            <a:r>
              <a:rPr lang="en-GB" sz="2000" dirty="0" err="1" smtClean="0"/>
              <a:t>Pavel</a:t>
            </a:r>
            <a:r>
              <a:rPr lang="en-GB" sz="2000" dirty="0" smtClean="0"/>
              <a:t> </a:t>
            </a:r>
            <a:r>
              <a:rPr lang="en-US" sz="2000" dirty="0" err="1" smtClean="0"/>
              <a:t>Chevtsov</a:t>
            </a:r>
            <a:r>
              <a:rPr lang="en-US" sz="2000" dirty="0" smtClean="0"/>
              <a:t>  (PAC 2009)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>
            <a:normAutofit fontScale="62500" lnSpcReduction="20000"/>
          </a:bodyPr>
          <a:lstStyle/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                                                                                    </a:t>
            </a:r>
          </a:p>
          <a:p>
            <a:pPr>
              <a:buNone/>
            </a:pPr>
            <a:r>
              <a:rPr lang="en-GB" sz="2600" b="1" dirty="0" smtClean="0"/>
              <a:t> </a:t>
            </a:r>
          </a:p>
          <a:p>
            <a:pPr>
              <a:buNone/>
            </a:pPr>
            <a:r>
              <a:rPr lang="en-GB" sz="2600" b="1" dirty="0" smtClean="0"/>
              <a:t> CCB with symmetric dispersion pattern</a:t>
            </a:r>
            <a:endParaRPr lang="en-GB" sz="2600" dirty="0" smtClean="0"/>
          </a:p>
          <a:p>
            <a:pPr>
              <a:buNone/>
            </a:pPr>
            <a:r>
              <a:rPr lang="en-GB" sz="1800" dirty="0" smtClean="0"/>
              <a:t>                                                               </a:t>
            </a:r>
          </a:p>
          <a:p>
            <a:r>
              <a:rPr lang="en-US" sz="2600" dirty="0" smtClean="0"/>
              <a:t>Blue: dispersion</a:t>
            </a:r>
          </a:p>
          <a:p>
            <a:r>
              <a:rPr lang="en-US" sz="2600" dirty="0" smtClean="0"/>
              <a:t>Red: horizontal </a:t>
            </a:r>
            <a:r>
              <a:rPr lang="en-US" sz="2600" dirty="0" err="1" smtClean="0"/>
              <a:t>betatron</a:t>
            </a:r>
            <a:r>
              <a:rPr lang="en-US" sz="2600" dirty="0" smtClean="0"/>
              <a:t> trajectory   </a:t>
            </a:r>
          </a:p>
          <a:p>
            <a:r>
              <a:rPr lang="en-US" sz="2600" dirty="0" smtClean="0"/>
              <a:t>Green: vertical trajectory  </a:t>
            </a:r>
          </a:p>
          <a:p>
            <a:pPr>
              <a:buNone/>
            </a:pPr>
            <a:r>
              <a:rPr lang="en-GB" sz="2600" dirty="0" smtClean="0"/>
              <a:t>                                                             </a:t>
            </a:r>
          </a:p>
          <a:p>
            <a:pPr>
              <a:buNone/>
            </a:pPr>
            <a:r>
              <a:rPr lang="en-GB" sz="2600" dirty="0" smtClean="0"/>
              <a:t>                                                                                             </a:t>
            </a:r>
            <a:endParaRPr lang="en-GB" sz="2600" b="1" dirty="0" smtClean="0"/>
          </a:p>
          <a:p>
            <a:pPr>
              <a:buNone/>
            </a:pPr>
            <a:r>
              <a:rPr lang="en-GB" sz="2600" dirty="0" smtClean="0"/>
              <a:t>                                                                                                    Upper: dispersion and beta functions. </a:t>
            </a:r>
          </a:p>
          <a:p>
            <a:pPr>
              <a:buNone/>
            </a:pPr>
            <a:r>
              <a:rPr lang="en-GB" sz="2600" dirty="0" smtClean="0"/>
              <a:t>                                                                                                    Lower: </a:t>
            </a:r>
            <a:r>
              <a:rPr lang="en-GB" sz="2600" dirty="0" err="1" smtClean="0"/>
              <a:t>betatron</a:t>
            </a:r>
            <a:r>
              <a:rPr lang="en-GB" sz="2600" dirty="0" smtClean="0"/>
              <a:t> part of beam trajectory.</a:t>
            </a:r>
            <a:endParaRPr lang="en-US" sz="2600" dirty="0" smtClean="0"/>
          </a:p>
          <a:p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09800"/>
            <a:ext cx="3810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"/>
          <p:cNvGrpSpPr>
            <a:grpSpLocks noChangeAspect="1"/>
          </p:cNvGrpSpPr>
          <p:nvPr/>
        </p:nvGrpSpPr>
        <p:grpSpPr bwMode="auto">
          <a:xfrm rot="16200000" flipV="1">
            <a:off x="4724399" y="2209800"/>
            <a:ext cx="3657600" cy="3809999"/>
            <a:chOff x="5270" y="3406"/>
            <a:chExt cx="12550" cy="12761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5270" y="3676"/>
              <a:ext cx="12265" cy="1165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8932" y="7279"/>
              <a:ext cx="12761" cy="5015"/>
            </a:xfrm>
            <a:prstGeom prst="rect">
              <a:avLst/>
            </a:prstGeom>
            <a:noFill/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3344" y="6869"/>
              <a:ext cx="12700" cy="5896"/>
            </a:xfrm>
            <a:prstGeom prst="rect">
              <a:avLst/>
            </a:prstGeom>
            <a:noFill/>
          </p:spPr>
        </p:pic>
      </p:grpSp>
      <p:sp>
        <p:nvSpPr>
          <p:cNvPr id="9" name="Rectangle 8"/>
          <p:cNvSpPr/>
          <p:nvPr/>
        </p:nvSpPr>
        <p:spPr>
          <a:xfrm>
            <a:off x="1752600" y="1295400"/>
            <a:ext cx="617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CCB</a:t>
            </a:r>
            <a:r>
              <a:rPr lang="en-US" sz="2400" dirty="0" smtClean="0">
                <a:solidFill>
                  <a:srgbClr val="FF0000"/>
                </a:solidFill>
              </a:rPr>
              <a:t>: Preventive </a:t>
            </a:r>
            <a:r>
              <a:rPr lang="en-US" sz="2400" b="1" dirty="0" smtClean="0">
                <a:solidFill>
                  <a:srgbClr val="FF0000"/>
                </a:solidFill>
              </a:rPr>
              <a:t>chromatic compensation block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         installed before the final focusing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8609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4419600"/>
            <a:ext cx="533400" cy="307109"/>
          </a:xfrm>
          <a:prstGeom prst="rect">
            <a:avLst/>
          </a:prstGeom>
          <a:noFill/>
        </p:spPr>
      </p:pic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4648200"/>
            <a:ext cx="609600" cy="313038"/>
          </a:xfrm>
          <a:prstGeom prst="rect">
            <a:avLst/>
          </a:prstGeom>
          <a:noFill/>
        </p:spPr>
      </p:pic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861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4953000"/>
            <a:ext cx="609600" cy="313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10386</TotalTime>
  <Words>2085</Words>
  <Application>Microsoft Office PowerPoint</Application>
  <PresentationFormat>On-screen Show (4:3)</PresentationFormat>
  <Paragraphs>357</Paragraphs>
  <Slides>28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Advances  in collider concepts </vt:lpstr>
      <vt:lpstr>Outline</vt:lpstr>
      <vt:lpstr>Interaction Region constraints</vt:lpstr>
      <vt:lpstr>Asymmetric low beta for flat beams</vt:lpstr>
      <vt:lpstr>Achromatic  low beta problem  </vt:lpstr>
      <vt:lpstr>Achromatic  low beta solution   </vt:lpstr>
      <vt:lpstr>CCD (Collider Chromo-Dynamics)</vt:lpstr>
      <vt:lpstr>Symmetry formulation of Achromatic IP (Standart Model)</vt:lpstr>
      <vt:lpstr>Achromatic Interaction Point Design Yaroslav Derbenev , Guimei Wang,  Alex Bogacz, Pavel Chevtsov  (PAC 2009)  </vt:lpstr>
      <vt:lpstr>Bent chromatic compensator</vt:lpstr>
      <vt:lpstr>Dynamical Aperture</vt:lpstr>
      <vt:lpstr>Taking care of Dynamical Aperture</vt:lpstr>
      <vt:lpstr>Taking care of Dynamical Aperture ( cont-d)</vt:lpstr>
      <vt:lpstr>Electron emittance due to radiation in IR</vt:lpstr>
      <vt:lpstr>Preliminary IP layout for ion beam</vt:lpstr>
      <vt:lpstr>Dispersive Crab Crossing for ion beam by use of bunching SRF cavities </vt:lpstr>
      <vt:lpstr>Preliminary IP layout for e-beam</vt:lpstr>
      <vt:lpstr>Dispersive Crab Crossing for e-beam   </vt:lpstr>
      <vt:lpstr>Kicker-beam for circulator-cooler ring  </vt:lpstr>
      <vt:lpstr>Overcoming ion space charge at low energies   </vt:lpstr>
      <vt:lpstr>Matched Electron Cooling</vt:lpstr>
      <vt:lpstr>Conclusions  </vt:lpstr>
      <vt:lpstr>Thank You!</vt:lpstr>
      <vt:lpstr>Backup slides</vt:lpstr>
      <vt:lpstr> Interaction Region constraints</vt:lpstr>
      <vt:lpstr>Octupole compensation for the 3d power effects</vt:lpstr>
      <vt:lpstr>Octupole  cleaning  the star point</vt:lpstr>
      <vt:lpstr>Taking care of Dynamical Aperture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concepts on EIC</dc:title>
  <dc:creator>derbenev</dc:creator>
  <cp:lastModifiedBy>derbenev</cp:lastModifiedBy>
  <cp:revision>476</cp:revision>
  <dcterms:created xsi:type="dcterms:W3CDTF">2009-12-14T21:21:58Z</dcterms:created>
  <dcterms:modified xsi:type="dcterms:W3CDTF">2010-01-10T12:56:49Z</dcterms:modified>
</cp:coreProperties>
</file>