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4" r:id="rId1"/>
  </p:sldMasterIdLst>
  <p:notesMasterIdLst>
    <p:notesMasterId r:id="rId17"/>
  </p:notesMasterIdLst>
  <p:handoutMasterIdLst>
    <p:handoutMasterId r:id="rId18"/>
  </p:handoutMasterIdLst>
  <p:sldIdLst>
    <p:sldId id="257" r:id="rId2"/>
    <p:sldId id="349" r:id="rId3"/>
    <p:sldId id="400" r:id="rId4"/>
    <p:sldId id="390" r:id="rId5"/>
    <p:sldId id="401" r:id="rId6"/>
    <p:sldId id="402" r:id="rId7"/>
    <p:sldId id="403" r:id="rId8"/>
    <p:sldId id="404" r:id="rId9"/>
    <p:sldId id="410" r:id="rId10"/>
    <p:sldId id="405" r:id="rId11"/>
    <p:sldId id="406" r:id="rId12"/>
    <p:sldId id="407" r:id="rId13"/>
    <p:sldId id="408" r:id="rId14"/>
    <p:sldId id="409" r:id="rId15"/>
    <p:sldId id="411" r:id="rId16"/>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charset="0"/>
        <a:ea typeface="ＭＳ Ｐゴシック" pitchFamily="36" charset="-128"/>
        <a:cs typeface="+mn-cs"/>
      </a:defRPr>
    </a:lvl1pPr>
    <a:lvl2pPr marL="457200" algn="l" rtl="0" eaLnBrk="0" fontAlgn="base" hangingPunct="0">
      <a:spcBef>
        <a:spcPct val="0"/>
      </a:spcBef>
      <a:spcAft>
        <a:spcPct val="0"/>
      </a:spcAft>
      <a:defRPr sz="2800" kern="1200">
        <a:solidFill>
          <a:schemeClr val="tx1"/>
        </a:solidFill>
        <a:latin typeface="Arial" charset="0"/>
        <a:ea typeface="ＭＳ Ｐゴシック" pitchFamily="36" charset="-128"/>
        <a:cs typeface="+mn-cs"/>
      </a:defRPr>
    </a:lvl2pPr>
    <a:lvl3pPr marL="914400" algn="l" rtl="0" eaLnBrk="0" fontAlgn="base" hangingPunct="0">
      <a:spcBef>
        <a:spcPct val="0"/>
      </a:spcBef>
      <a:spcAft>
        <a:spcPct val="0"/>
      </a:spcAft>
      <a:defRPr sz="2800" kern="1200">
        <a:solidFill>
          <a:schemeClr val="tx1"/>
        </a:solidFill>
        <a:latin typeface="Arial" charset="0"/>
        <a:ea typeface="ＭＳ Ｐゴシック" pitchFamily="36" charset="-128"/>
        <a:cs typeface="+mn-cs"/>
      </a:defRPr>
    </a:lvl3pPr>
    <a:lvl4pPr marL="1371600" algn="l" rtl="0" eaLnBrk="0" fontAlgn="base" hangingPunct="0">
      <a:spcBef>
        <a:spcPct val="0"/>
      </a:spcBef>
      <a:spcAft>
        <a:spcPct val="0"/>
      </a:spcAft>
      <a:defRPr sz="2800" kern="1200">
        <a:solidFill>
          <a:schemeClr val="tx1"/>
        </a:solidFill>
        <a:latin typeface="Arial" charset="0"/>
        <a:ea typeface="ＭＳ Ｐゴシック" pitchFamily="36" charset="-128"/>
        <a:cs typeface="+mn-cs"/>
      </a:defRPr>
    </a:lvl4pPr>
    <a:lvl5pPr marL="1828800" algn="l" rtl="0" eaLnBrk="0" fontAlgn="base" hangingPunct="0">
      <a:spcBef>
        <a:spcPct val="0"/>
      </a:spcBef>
      <a:spcAft>
        <a:spcPct val="0"/>
      </a:spcAft>
      <a:defRPr sz="2800" kern="1200">
        <a:solidFill>
          <a:schemeClr val="tx1"/>
        </a:solidFill>
        <a:latin typeface="Arial" charset="0"/>
        <a:ea typeface="ＭＳ Ｐゴシック" pitchFamily="36" charset="-128"/>
        <a:cs typeface="+mn-cs"/>
      </a:defRPr>
    </a:lvl5pPr>
    <a:lvl6pPr marL="2286000" algn="l" defTabSz="914400" rtl="0" eaLnBrk="1" latinLnBrk="0" hangingPunct="1">
      <a:defRPr sz="2800" kern="1200">
        <a:solidFill>
          <a:schemeClr val="tx1"/>
        </a:solidFill>
        <a:latin typeface="Arial" charset="0"/>
        <a:ea typeface="ＭＳ Ｐゴシック" pitchFamily="36" charset="-128"/>
        <a:cs typeface="+mn-cs"/>
      </a:defRPr>
    </a:lvl6pPr>
    <a:lvl7pPr marL="2743200" algn="l" defTabSz="914400" rtl="0" eaLnBrk="1" latinLnBrk="0" hangingPunct="1">
      <a:defRPr sz="2800" kern="1200">
        <a:solidFill>
          <a:schemeClr val="tx1"/>
        </a:solidFill>
        <a:latin typeface="Arial" charset="0"/>
        <a:ea typeface="ＭＳ Ｐゴシック" pitchFamily="36" charset="-128"/>
        <a:cs typeface="+mn-cs"/>
      </a:defRPr>
    </a:lvl7pPr>
    <a:lvl8pPr marL="3200400" algn="l" defTabSz="914400" rtl="0" eaLnBrk="1" latinLnBrk="0" hangingPunct="1">
      <a:defRPr sz="2800" kern="1200">
        <a:solidFill>
          <a:schemeClr val="tx1"/>
        </a:solidFill>
        <a:latin typeface="Arial" charset="0"/>
        <a:ea typeface="ＭＳ Ｐゴシック" pitchFamily="36" charset="-128"/>
        <a:cs typeface="+mn-cs"/>
      </a:defRPr>
    </a:lvl8pPr>
    <a:lvl9pPr marL="3657600" algn="l" defTabSz="914400" rtl="0" eaLnBrk="1" latinLnBrk="0" hangingPunct="1">
      <a:defRPr sz="2800" kern="1200">
        <a:solidFill>
          <a:schemeClr val="tx1"/>
        </a:solidFill>
        <a:latin typeface="Arial" charset="0"/>
        <a:ea typeface="ＭＳ Ｐゴシック" pitchFamily="3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800000"/>
    <a:srgbClr val="008000"/>
    <a:srgbClr val="FFFF5B"/>
    <a:srgbClr val="FFFF3B"/>
    <a:srgbClr val="D60093"/>
    <a:srgbClr val="CC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826" autoAdjust="0"/>
    <p:restoredTop sz="90961" autoAdjust="0"/>
  </p:normalViewPr>
  <p:slideViewPr>
    <p:cSldViewPr snapToGrid="0">
      <p:cViewPr>
        <p:scale>
          <a:sx n="75" d="100"/>
          <a:sy n="75" d="100"/>
        </p:scale>
        <p:origin x="-846" y="-19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93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ea typeface="ＭＳ Ｐゴシック" pitchFamily="48" charset="-128"/>
              </a:defRPr>
            </a:lvl1pPr>
          </a:lstStyle>
          <a:p>
            <a:pPr>
              <a:defRPr/>
            </a:pPr>
            <a:endParaRPr lang="en-US"/>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ea typeface="ＭＳ Ｐゴシック" pitchFamily="48" charset="-128"/>
              </a:defRPr>
            </a:lvl1pPr>
          </a:lstStyle>
          <a:p>
            <a:pPr>
              <a:defRPr/>
            </a:pPr>
            <a:endParaRPr lang="en-US"/>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ea typeface="ＭＳ Ｐゴシック" pitchFamily="48" charset="-128"/>
              </a:defRPr>
            </a:lvl1pPr>
          </a:lstStyle>
          <a:p>
            <a:pPr>
              <a:defRPr/>
            </a:pPr>
            <a:endParaRPr lang="en-US"/>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ea typeface="ＭＳ Ｐゴシック" pitchFamily="48" charset="-128"/>
              </a:defRPr>
            </a:lvl1pPr>
          </a:lstStyle>
          <a:p>
            <a:pPr>
              <a:defRPr/>
            </a:pPr>
            <a:fld id="{ED8D27DF-5E90-4631-9D03-BC4582C5AAE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ea typeface="ＭＳ Ｐゴシック" pitchFamily="48"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ea typeface="ＭＳ Ｐゴシック" pitchFamily="48" charset="-128"/>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ea typeface="ＭＳ Ｐゴシック" pitchFamily="48"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ea typeface="ＭＳ Ｐゴシック" pitchFamily="48" charset="-128"/>
              </a:defRPr>
            </a:lvl1pPr>
          </a:lstStyle>
          <a:p>
            <a:pPr>
              <a:defRPr/>
            </a:pPr>
            <a:fld id="{FCB1EA90-3AA2-4593-829F-B2D90BDDF1B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6658912F-B064-4CA1-8934-8A7BAF3161D7}" type="slidenum">
              <a:rPr lang="en-US">
                <a:ea typeface="ＭＳ Ｐゴシック" pitchFamily="36" charset="-128"/>
              </a:rPr>
              <a:pPr/>
              <a:t>1</a:t>
            </a:fld>
            <a:endParaRPr lang="en-US">
              <a:ea typeface="ＭＳ Ｐゴシック" pitchFamily="36"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ea typeface="ＭＳ Ｐゴシック" pitchFamily="36"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a:noFill/>
          <a:ln/>
        </p:spPr>
        <p:txBody>
          <a:bodyPr/>
          <a:lstStyle/>
          <a:p>
            <a:endParaRPr lang="en-US" smtClean="0">
              <a:ea typeface="ＭＳ Ｐゴシック" pitchFamily="3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endParaRPr lang="en-US" smtClean="0">
              <a:ea typeface="ＭＳ Ｐゴシック" pitchFamily="3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CB1EA90-3AA2-4593-829F-B2D90BDDF1BC}"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1/11/2010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pic>
        <p:nvPicPr>
          <p:cNvPr id="14" name="Picture 30" descr="ppt_BG_Title_BNL_blue"/>
          <p:cNvPicPr>
            <a:picLocks noChangeAspect="1" noChangeArrowheads="1"/>
          </p:cNvPicPr>
          <p:nvPr userDrawn="1"/>
        </p:nvPicPr>
        <p:blipFill>
          <a:blip r:embed="rId2"/>
          <a:srcRect/>
          <a:stretch>
            <a:fillRect/>
          </a:stretch>
        </p:blipFill>
        <p:spPr bwMode="auto">
          <a:xfrm>
            <a:off x="-19050" y="0"/>
            <a:ext cx="9182100" cy="6859588"/>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3DF73D4-057F-4174-8D3D-3C1DE1A5FFAA}"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41170A5-A647-4460-8EDC-24D45EEF3896}"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637E29A-45FA-459B-A11E-AEB280795200}"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EF66992D-91D3-4580-98A4-4C18EE233D64}"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D19B47-DB3D-4E7E-BA51-5FBC6C2841BC}"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18B538-4467-41B5-B38E-EE42DD162CA0}"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52CFE9C-6573-41D6-B961-4C19EF3994C6}"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791FE2E-50AB-4395-A60F-4EE5A6650A1D}"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B8436A4-F32B-44A6-9F86-E669A22E3BF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8BD6DF6C-24B3-4AAB-B27F-617167DF8960}"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9A82065-C574-4F0D-8440-1FFBCFD4EC61}" type="slidenum">
              <a:rPr lang="en-US" smtClean="0"/>
              <a:pPr>
                <a:defRPr/>
              </a:pPr>
              <a:t>‹#›</a:t>
            </a:fld>
            <a:endParaRPr lang="en-US"/>
          </a:p>
        </p:txBody>
      </p:sp>
      <p:pic>
        <p:nvPicPr>
          <p:cNvPr id="10" name="Picture 18" descr="REVBG_Slide4_Blue"/>
          <p:cNvPicPr>
            <a:picLocks noChangeAspect="1" noChangeArrowheads="1"/>
          </p:cNvPicPr>
          <p:nvPr userDrawn="1"/>
        </p:nvPicPr>
        <p:blipFill>
          <a:blip r:embed="rId13"/>
          <a:srcRect/>
          <a:stretch>
            <a:fillRect/>
          </a:stretch>
        </p:blipFill>
        <p:spPr bwMode="auto">
          <a:xfrm>
            <a:off x="0" y="0"/>
            <a:ext cx="9145588" cy="685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edg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file:///C:\Documents%20and%20Settings\Steve\Desktop\EICAC%20Report%20Fall%202009%20Montgomery%20Sli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file:///C:\Documents%20and%20Settings\Steve\Desktop\EICAC%20Report%20Fall%202009%20Montgomery%20Project%20Slide.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44563" y="584200"/>
            <a:ext cx="5824537" cy="698500"/>
          </a:xfrm>
        </p:spPr>
        <p:txBody>
          <a:bodyPr>
            <a:normAutofit fontScale="90000"/>
          </a:bodyPr>
          <a:lstStyle/>
          <a:p>
            <a:pPr eaLnBrk="1" hangingPunct="1"/>
            <a:r>
              <a:rPr lang="en-US" sz="3400" smtClean="0">
                <a:latin typeface="Comic Sans MS" pitchFamily="66" charset="0"/>
              </a:rPr>
              <a:t>Summary of Nov. 2-3, 2009 EICAC Meeting</a:t>
            </a:r>
          </a:p>
        </p:txBody>
      </p:sp>
      <p:sp>
        <p:nvSpPr>
          <p:cNvPr id="3082" name="Text Box 10"/>
          <p:cNvSpPr txBox="1">
            <a:spLocks noChangeArrowheads="1"/>
          </p:cNvSpPr>
          <p:nvPr/>
        </p:nvSpPr>
        <p:spPr bwMode="auto">
          <a:xfrm>
            <a:off x="2398713" y="1350963"/>
            <a:ext cx="4438650" cy="854075"/>
          </a:xfrm>
          <a:prstGeom prst="rect">
            <a:avLst/>
          </a:prstGeom>
          <a:noFill/>
          <a:ln w="9525">
            <a:noFill/>
            <a:miter lim="800000"/>
            <a:headEnd/>
            <a:tailEnd/>
          </a:ln>
          <a:effectLst/>
        </p:spPr>
        <p:txBody>
          <a:bodyPr>
            <a:spAutoFit/>
          </a:bodyPr>
          <a:lstStyle/>
          <a:p>
            <a:pPr algn="r">
              <a:spcBef>
                <a:spcPct val="50000"/>
              </a:spcBef>
            </a:pPr>
            <a:r>
              <a:rPr lang="en-US" sz="2000" i="1">
                <a:solidFill>
                  <a:schemeClr val="bg1"/>
                </a:solidFill>
              </a:rPr>
              <a:t>Steve Vigdor &amp; Hugh Montgomery</a:t>
            </a:r>
          </a:p>
          <a:p>
            <a:pPr algn="r">
              <a:spcBef>
                <a:spcPct val="50000"/>
              </a:spcBef>
            </a:pPr>
            <a:r>
              <a:rPr lang="en-US" sz="2000" i="1">
                <a:solidFill>
                  <a:schemeClr val="bg1"/>
                </a:solidFill>
              </a:rPr>
              <a:t>EIC Collaboration Meeting, 1/11/2010</a:t>
            </a: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2"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Path to “Down Select”</a:t>
            </a:r>
          </a:p>
        </p:txBody>
      </p:sp>
      <p:sp>
        <p:nvSpPr>
          <p:cNvPr id="293894" name="Rectangle 6"/>
          <p:cNvSpPr>
            <a:spLocks noChangeArrowheads="1"/>
          </p:cNvSpPr>
          <p:nvPr/>
        </p:nvSpPr>
        <p:spPr bwMode="auto">
          <a:xfrm>
            <a:off x="481013" y="595313"/>
            <a:ext cx="8258175" cy="5883275"/>
          </a:xfrm>
          <a:prstGeom prst="rect">
            <a:avLst/>
          </a:prstGeom>
          <a:solidFill>
            <a:schemeClr val="bg1"/>
          </a:solidFill>
          <a:ln w="9525">
            <a:noFill/>
            <a:miter lim="800000"/>
            <a:headEnd/>
            <a:tailEnd/>
          </a:ln>
          <a:effectLst/>
        </p:spPr>
        <p:txBody>
          <a:bodyPr anchor="ctr">
            <a:spAutoFit/>
          </a:bodyPr>
          <a:lstStyle/>
          <a:p>
            <a:pPr>
              <a:buFontTx/>
              <a:buChar char="•"/>
            </a:pPr>
            <a:r>
              <a:rPr lang="en-US" sz="2000">
                <a:latin typeface="Times New Roman" pitchFamily="18" charset="0"/>
                <a:ea typeface="ＭＳ 明朝" charset="-128"/>
                <a:cs typeface="Times New Roman" pitchFamily="18" charset="0"/>
              </a:rPr>
              <a:t> </a:t>
            </a:r>
            <a:r>
              <a:rPr lang="en-US" sz="2000">
                <a:latin typeface="Arial"/>
                <a:ea typeface="ＭＳ 明朝" charset="-128"/>
                <a:cs typeface="Times New Roman" pitchFamily="18" charset="0"/>
              </a:rPr>
              <a:t>…</a:t>
            </a:r>
            <a:r>
              <a:rPr lang="en-US" sz="2000">
                <a:solidFill>
                  <a:srgbClr val="FF0000"/>
                </a:solidFill>
                <a:latin typeface="Times New Roman" pitchFamily="18" charset="0"/>
                <a:ea typeface="ＭＳ 明朝" charset="-128"/>
                <a:cs typeface="Times New Roman" pitchFamily="18" charset="0"/>
              </a:rPr>
              <a:t>two [design] options to be explored in the near future</a:t>
            </a:r>
            <a:r>
              <a:rPr lang="en-US" sz="2000">
                <a:latin typeface="Times New Roman" pitchFamily="18" charset="0"/>
                <a:ea typeface="ＭＳ 明朝" charset="-128"/>
                <a:cs typeface="Times New Roman" pitchFamily="18" charset="0"/>
              </a:rPr>
              <a:t>: one</a:t>
            </a:r>
            <a:r>
              <a:rPr lang="en-US" sz="2000">
                <a:latin typeface="Arial"/>
                <a:ea typeface="ＭＳ 明朝" charset="-128"/>
                <a:cs typeface="Times New Roman" pitchFamily="18" charset="0"/>
              </a:rPr>
              <a:t>…</a:t>
            </a:r>
            <a:r>
              <a:rPr lang="en-US" sz="2000">
                <a:latin typeface="Times New Roman" pitchFamily="18" charset="0"/>
                <a:ea typeface="ＭＳ 明朝" charset="-128"/>
                <a:cs typeface="Times New Roman" pitchFamily="18" charset="0"/>
              </a:rPr>
              <a:t> has to be favored, the other one disfavored [with] serious consequences. Alternative-ly</a:t>
            </a:r>
            <a:r>
              <a:rPr lang="en-US" sz="2000">
                <a:latin typeface="Arial"/>
                <a:ea typeface="ＭＳ 明朝" charset="-128"/>
                <a:cs typeface="Times New Roman" pitchFamily="18" charset="0"/>
              </a:rPr>
              <a:t>…</a:t>
            </a:r>
            <a:r>
              <a:rPr lang="en-US" sz="2000">
                <a:latin typeface="Times New Roman" pitchFamily="18" charset="0"/>
                <a:ea typeface="ＭＳ 明朝" charset="-128"/>
                <a:cs typeface="Times New Roman" pitchFamily="18" charset="0"/>
              </a:rPr>
              <a:t>find a compromise design which serves both interests (and laboratories).</a:t>
            </a:r>
          </a:p>
          <a:p>
            <a:r>
              <a:rPr lang="en-US" sz="2000">
                <a:cs typeface="Times New Roman" pitchFamily="18" charset="0"/>
              </a:rPr>
              <a:t> </a:t>
            </a:r>
          </a:p>
          <a:p>
            <a:pPr>
              <a:buFontTx/>
              <a:buChar char="•"/>
            </a:pPr>
            <a:r>
              <a:rPr lang="en-US" sz="2000">
                <a:cs typeface="Times New Roman" pitchFamily="18" charset="0"/>
              </a:rPr>
              <a:t> </a:t>
            </a:r>
            <a:r>
              <a:rPr lang="en-US" sz="2000">
                <a:latin typeface="Times New Roman" pitchFamily="18" charset="0"/>
                <a:cs typeface="Times New Roman" pitchFamily="18" charset="0"/>
              </a:rPr>
              <a:t>[At Fall 2020 INT Workshop]</a:t>
            </a:r>
            <a:r>
              <a:rPr lang="en-US" sz="2000">
                <a:solidFill>
                  <a:srgbClr val="000000"/>
                </a:solidFill>
                <a:latin typeface="Times New Roman" pitchFamily="18" charset="0"/>
                <a:ea typeface="ＭＳ 明朝" charset="-128"/>
                <a:cs typeface="Times New Roman" pitchFamily="18" charset="0"/>
              </a:rPr>
              <a:t>: i) For each of the two directions, it would be very useful to prepare a concrete list of the requested measurements (including the scientific motivation, kinematic region, required accuracy etc.); and/or ii) </a:t>
            </a:r>
            <a:r>
              <a:rPr lang="en-US" sz="2000">
                <a:solidFill>
                  <a:srgbClr val="FF0000"/>
                </a:solidFill>
                <a:latin typeface="Times New Roman" pitchFamily="18" charset="0"/>
                <a:ea typeface="ＭＳ 明朝" charset="-128"/>
                <a:cs typeface="Times New Roman" pitchFamily="18" charset="0"/>
              </a:rPr>
              <a:t>each of the two groups should investigate to what extent their scientific goals could be reached by the other machine</a:t>
            </a:r>
            <a:r>
              <a:rPr lang="en-US" sz="2000">
                <a:solidFill>
                  <a:srgbClr val="000000"/>
                </a:solidFill>
                <a:latin typeface="Times New Roman" pitchFamily="18" charset="0"/>
                <a:ea typeface="ＭＳ 明朝" charset="-128"/>
                <a:cs typeface="Times New Roman" pitchFamily="18" charset="0"/>
              </a:rPr>
              <a:t> (i.e. 'proton imaging' etc by the BNL design, 'saturation' etc by the JLab version).</a:t>
            </a:r>
          </a:p>
          <a:p>
            <a:pPr>
              <a:buFontTx/>
              <a:buChar char="•"/>
            </a:pPr>
            <a:endParaRPr lang="en-US" sz="2000">
              <a:solidFill>
                <a:srgbClr val="000000"/>
              </a:solidFill>
              <a:latin typeface="Times New Roman" pitchFamily="18" charset="0"/>
              <a:ea typeface="ＭＳ 明朝" charset="-128"/>
              <a:cs typeface="Times New Roman" pitchFamily="18" charset="0"/>
            </a:endParaRPr>
          </a:p>
          <a:p>
            <a:pPr>
              <a:buFontTx/>
              <a:buChar char="•"/>
            </a:pPr>
            <a:r>
              <a:rPr lang="en-US" sz="2000">
                <a:solidFill>
                  <a:srgbClr val="000000"/>
                </a:solidFill>
                <a:latin typeface="Times New Roman" pitchFamily="18" charset="0"/>
                <a:ea typeface="ＭＳ 明朝" charset="-128"/>
                <a:cs typeface="Times New Roman" pitchFamily="18" charset="0"/>
              </a:rPr>
              <a:t> </a:t>
            </a:r>
            <a:r>
              <a:rPr lang="en-US" sz="2000">
                <a:solidFill>
                  <a:srgbClr val="000000"/>
                </a:solidFill>
                <a:latin typeface="Arial"/>
                <a:ea typeface="ＭＳ 明朝" charset="-128"/>
                <a:cs typeface="Times New Roman" pitchFamily="18" charset="0"/>
              </a:rPr>
              <a:t>…</a:t>
            </a:r>
            <a:r>
              <a:rPr lang="en-US" sz="2000">
                <a:solidFill>
                  <a:srgbClr val="000000"/>
                </a:solidFill>
                <a:latin typeface="Times New Roman" pitchFamily="18" charset="0"/>
                <a:ea typeface="ＭＳ 明朝" charset="-128"/>
                <a:cs typeface="Times New Roman" pitchFamily="18" charset="0"/>
              </a:rPr>
              <a:t>it would be useful to define a few sets of parameters (energy, luminosity, polarization) based on the expectations from each machine for simulation studies.  Available space at the IR should also be defined.  These can then be put together with detector designs to </a:t>
            </a:r>
            <a:r>
              <a:rPr lang="en-US" sz="2000">
                <a:solidFill>
                  <a:srgbClr val="FF0000"/>
                </a:solidFill>
                <a:latin typeface="Times New Roman" pitchFamily="18" charset="0"/>
                <a:ea typeface="ＭＳ 明朝" charset="-128"/>
                <a:cs typeface="Times New Roman" pitchFamily="18" charset="0"/>
              </a:rPr>
              <a:t>understand the physics capabilities for the signature (and other) measurements.  These results should then be put together with expected cost, time scale for the accelerator development, and possibilities for future upgrades to higher energies and luminosity in determining which accelerator option is to be backed by the community. </a:t>
            </a:r>
            <a:endParaRPr lang="en-US">
              <a:solidFill>
                <a:srgbClr val="FF0000"/>
              </a:solidFill>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Accelerator R&amp;D Priorities</a:t>
            </a:r>
          </a:p>
        </p:txBody>
      </p:sp>
      <p:sp>
        <p:nvSpPr>
          <p:cNvPr id="294918" name="Rectangle 6"/>
          <p:cNvSpPr>
            <a:spLocks noChangeArrowheads="1"/>
          </p:cNvSpPr>
          <p:nvPr/>
        </p:nvSpPr>
        <p:spPr bwMode="auto">
          <a:xfrm>
            <a:off x="635000" y="606425"/>
            <a:ext cx="7988300" cy="5578475"/>
          </a:xfrm>
          <a:prstGeom prst="rect">
            <a:avLst/>
          </a:prstGeom>
          <a:noFill/>
          <a:ln w="9525">
            <a:noFill/>
            <a:miter lim="800000"/>
            <a:headEnd/>
            <a:tailEnd/>
          </a:ln>
          <a:effectLst/>
        </p:spPr>
        <p:txBody>
          <a:bodyPr anchor="ctr">
            <a:spAutoFit/>
          </a:bodyPr>
          <a:lstStyle/>
          <a:p>
            <a:r>
              <a:rPr lang="en-US" sz="2000" b="1">
                <a:latin typeface="Times New Roman" pitchFamily="18" charset="0"/>
                <a:ea typeface="ＭＳ 明朝" charset="-128"/>
                <a:cs typeface="Times New Roman" pitchFamily="18" charset="0"/>
              </a:rPr>
              <a:t>Highest priority:</a:t>
            </a:r>
            <a:endParaRPr lang="en-US" sz="2000" b="1">
              <a:latin typeface="Times New Roman" pitchFamily="18" charset="0"/>
              <a:cs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cs typeface="Times New Roman" pitchFamily="18" charset="0"/>
              </a:rPr>
              <a:t>Design of JLab EIC</a:t>
            </a:r>
            <a:endParaRPr lang="en-US" sz="2000">
              <a:solidFill>
                <a:srgbClr val="FF0000"/>
              </a:solidFill>
              <a:latin typeface="Times New Roman" pitchFamily="18" charset="0"/>
              <a:cs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rPr>
              <a:t>High current (e.g. 50 mA) polarized electron gun </a:t>
            </a:r>
            <a:endParaRPr lang="en-US" sz="2000">
              <a:solidFill>
                <a:srgbClr val="FF0000"/>
              </a:solidFill>
              <a:latin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rPr>
              <a:t>Demonstration of high energy – high current recirculation ERL </a:t>
            </a:r>
            <a:endParaRPr lang="en-US" sz="2000">
              <a:solidFill>
                <a:srgbClr val="FF0000"/>
              </a:solidFill>
              <a:latin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rPr>
              <a:t>Beam-Beam simulations for EIC </a:t>
            </a:r>
            <a:endParaRPr lang="en-US" sz="2000">
              <a:solidFill>
                <a:srgbClr val="FF0000"/>
              </a:solidFill>
              <a:latin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rPr>
              <a:t>Polarized 3He production and acceleration </a:t>
            </a:r>
            <a:endParaRPr lang="en-US" sz="2000">
              <a:solidFill>
                <a:srgbClr val="FF0000"/>
              </a:solidFill>
              <a:latin typeface="Times New Roman" pitchFamily="18" charset="0"/>
            </a:endParaRPr>
          </a:p>
          <a:p>
            <a:pPr>
              <a:buFont typeface="Symbol" pitchFamily="18" charset="2"/>
              <a:buChar char=""/>
            </a:pPr>
            <a:r>
              <a:rPr lang="en-US" sz="2000">
                <a:solidFill>
                  <a:srgbClr val="FF0000"/>
                </a:solidFill>
                <a:latin typeface="Times New Roman" pitchFamily="18" charset="0"/>
                <a:ea typeface="ＭＳ 明朝" charset="-128"/>
              </a:rPr>
              <a:t>Coherent electron cooling </a:t>
            </a:r>
          </a:p>
          <a:p>
            <a:pPr>
              <a:buFont typeface="Symbol" pitchFamily="18" charset="2"/>
              <a:buNone/>
            </a:pPr>
            <a:endParaRPr lang="en-US" sz="2000">
              <a:solidFill>
                <a:srgbClr val="FF0000"/>
              </a:solidFill>
              <a:latin typeface="Times New Roman" pitchFamily="18" charset="0"/>
            </a:endParaRPr>
          </a:p>
          <a:p>
            <a:r>
              <a:rPr lang="en-US" sz="2000" b="1">
                <a:latin typeface="Times New Roman" pitchFamily="18" charset="0"/>
                <a:ea typeface="ＭＳ 明朝" charset="-128"/>
              </a:rPr>
              <a:t>High priority, but could wait until decision made:</a:t>
            </a:r>
            <a:endParaRPr lang="en-US" sz="2000">
              <a:latin typeface="Times New Roman" pitchFamily="18" charset="0"/>
            </a:endParaRPr>
          </a:p>
          <a:p>
            <a:pPr>
              <a:buFont typeface="Symbol" pitchFamily="18" charset="2"/>
              <a:buChar char=""/>
            </a:pPr>
            <a:r>
              <a:rPr lang="en-US" sz="2000">
                <a:latin typeface="Times New Roman" pitchFamily="18" charset="0"/>
                <a:ea typeface="ＭＳ 明朝" charset="-128"/>
              </a:rPr>
              <a:t>Compact loop magnets</a:t>
            </a:r>
            <a:endParaRPr lang="en-US" sz="2000">
              <a:latin typeface="Times New Roman" pitchFamily="18" charset="0"/>
            </a:endParaRPr>
          </a:p>
          <a:p>
            <a:pPr>
              <a:buFont typeface="Symbol" pitchFamily="18" charset="2"/>
              <a:buChar char=""/>
            </a:pPr>
            <a:r>
              <a:rPr lang="en-US" sz="2000">
                <a:latin typeface="Times New Roman" pitchFamily="18" charset="0"/>
                <a:ea typeface="ＭＳ 明朝" charset="-128"/>
              </a:rPr>
              <a:t>Electron cooling for JLab concepts</a:t>
            </a:r>
          </a:p>
          <a:p>
            <a:pPr>
              <a:buFont typeface="Symbol" pitchFamily="18" charset="2"/>
              <a:buChar char=""/>
            </a:pPr>
            <a:r>
              <a:rPr lang="en-US" altLang="ja-JP" sz="2000">
                <a:solidFill>
                  <a:srgbClr val="000000"/>
                </a:solidFill>
                <a:latin typeface="Times New Roman" pitchFamily="18" charset="0"/>
                <a:ea typeface="ＭＳ 明朝" charset="-128"/>
              </a:rPr>
              <a:t>Traveling focus scheme (it is not clear what the loss in performance would be if it doesn’t work; it is not a show stopper if it doesn’t)</a:t>
            </a:r>
          </a:p>
          <a:p>
            <a:pPr>
              <a:buFont typeface="Symbol" pitchFamily="18" charset="2"/>
              <a:buChar char=""/>
            </a:pPr>
            <a:r>
              <a:rPr lang="en-US" altLang="ja-JP" sz="2000">
                <a:solidFill>
                  <a:srgbClr val="000000"/>
                </a:solidFill>
                <a:latin typeface="Times New Roman" pitchFamily="18" charset="0"/>
                <a:ea typeface="ＭＳ 明朝" charset="-128"/>
              </a:rPr>
              <a:t>Development of eRHIC-type SRF cavities </a:t>
            </a:r>
          </a:p>
          <a:p>
            <a:pPr>
              <a:buFont typeface="Symbol" pitchFamily="18" charset="2"/>
              <a:buNone/>
            </a:pPr>
            <a:endParaRPr lang="en-US" altLang="ja-JP" sz="2000">
              <a:solidFill>
                <a:srgbClr val="000000"/>
              </a:solidFill>
              <a:latin typeface="Times New Roman" pitchFamily="18" charset="0"/>
              <a:ea typeface="ＭＳ 明朝" charset="-128"/>
            </a:endParaRPr>
          </a:p>
          <a:p>
            <a:pPr>
              <a:buFont typeface="Symbol" pitchFamily="18" charset="2"/>
              <a:buNone/>
            </a:pPr>
            <a:r>
              <a:rPr lang="en-US" altLang="ja-JP" sz="2000" b="1">
                <a:solidFill>
                  <a:srgbClr val="000000"/>
                </a:solidFill>
                <a:latin typeface="Times New Roman" pitchFamily="18" charset="0"/>
                <a:ea typeface="ＭＳ 明朝" charset="-128"/>
              </a:rPr>
              <a:t>Medium Priority:</a:t>
            </a:r>
          </a:p>
          <a:p>
            <a:pPr>
              <a:buFont typeface="Symbol" pitchFamily="18" charset="2"/>
              <a:buChar char=""/>
            </a:pPr>
            <a:r>
              <a:rPr lang="en-US" altLang="ja-JP" sz="2000">
                <a:solidFill>
                  <a:srgbClr val="000000"/>
                </a:solidFill>
                <a:latin typeface="Times New Roman" pitchFamily="18" charset="0"/>
                <a:ea typeface="ＭＳ 明朝" charset="-128"/>
              </a:rPr>
              <a:t>Crab cavities</a:t>
            </a:r>
          </a:p>
          <a:p>
            <a:pPr>
              <a:buFont typeface="Symbol" pitchFamily="18" charset="2"/>
              <a:buChar char=""/>
            </a:pPr>
            <a:r>
              <a:rPr lang="en-US" altLang="ja-JP" sz="2000">
                <a:solidFill>
                  <a:srgbClr val="000000"/>
                </a:solidFill>
                <a:latin typeface="Times New Roman" pitchFamily="18" charset="0"/>
                <a:ea typeface="ＭＳ 明朝" charset="-128"/>
              </a:rPr>
              <a:t>ERL technology development at JLAB</a:t>
            </a:r>
            <a:r>
              <a:rPr lang="en-US" altLang="ja-JP" sz="2000">
                <a:latin typeface="Times New Roman" pitchFamily="18" charset="0"/>
              </a:rPr>
              <a:t> </a:t>
            </a:r>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0"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Detector Development</a:t>
            </a:r>
          </a:p>
        </p:txBody>
      </p:sp>
      <p:sp>
        <p:nvSpPr>
          <p:cNvPr id="295942" name="Rectangle 6"/>
          <p:cNvSpPr>
            <a:spLocks noChangeArrowheads="1"/>
          </p:cNvSpPr>
          <p:nvPr/>
        </p:nvSpPr>
        <p:spPr bwMode="auto">
          <a:xfrm>
            <a:off x="407988" y="614363"/>
            <a:ext cx="8355012" cy="5578475"/>
          </a:xfrm>
          <a:prstGeom prst="rect">
            <a:avLst/>
          </a:prstGeom>
          <a:noFill/>
          <a:ln w="9525">
            <a:noFill/>
            <a:miter lim="800000"/>
            <a:headEnd/>
            <a:tailEnd/>
          </a:ln>
          <a:effectLst/>
        </p:spPr>
        <p:txBody>
          <a:bodyPr anchor="ctr">
            <a:spAutoFit/>
          </a:bodyPr>
          <a:lstStyle/>
          <a:p>
            <a:pPr>
              <a:buFontTx/>
              <a:buChar char="•"/>
            </a:pPr>
            <a:r>
              <a:rPr lang="en-US" altLang="ja-JP" sz="2000">
                <a:latin typeface="Times New Roman" pitchFamily="18" charset="0"/>
                <a:ea typeface="ＭＳ 明朝" charset="-128"/>
                <a:cs typeface="Times New Roman" pitchFamily="18" charset="0"/>
              </a:rPr>
              <a:t> The EICAC feels that </a:t>
            </a:r>
            <a:r>
              <a:rPr lang="en-US" altLang="ja-JP" sz="2000">
                <a:solidFill>
                  <a:srgbClr val="FF0000"/>
                </a:solidFill>
                <a:latin typeface="Times New Roman" pitchFamily="18" charset="0"/>
                <a:ea typeface="ＭＳ 明朝" charset="-128"/>
                <a:cs typeface="Times New Roman" pitchFamily="18" charset="0"/>
              </a:rPr>
              <a:t>there is no need at this point to carry out detailed GEANT simulations, but rather to study responses based on parameterizations.</a:t>
            </a:r>
            <a:r>
              <a:rPr lang="en-US" altLang="ja-JP" sz="2000">
                <a:latin typeface="Times New Roman" pitchFamily="18" charset="0"/>
                <a:ea typeface="ＭＳ 明朝" charset="-128"/>
                <a:cs typeface="Times New Roman" pitchFamily="18" charset="0"/>
              </a:rPr>
              <a:t> The trade-off between the resolutions and acceptances of the detectors on the one hand, and luminosity, polarization and beam energies on the other hand for the physics can be understood with these kinds of studies.</a:t>
            </a:r>
            <a:r>
              <a:rPr lang="en-US" altLang="ja-JP" sz="2000">
                <a:latin typeface="Times New Roman" pitchFamily="18" charset="0"/>
                <a:cs typeface="Times New Roman" pitchFamily="18" charset="0"/>
              </a:rPr>
              <a:t> </a:t>
            </a:r>
          </a:p>
          <a:p>
            <a:endParaRPr lang="en-US" altLang="ja-JP" sz="2000">
              <a:latin typeface="Times New Roman" pitchFamily="18" charset="0"/>
              <a:cs typeface="Times New Roman" pitchFamily="18" charset="0"/>
            </a:endParaRPr>
          </a:p>
          <a:p>
            <a:pPr>
              <a:buFontTx/>
              <a:buChar char="•"/>
            </a:pPr>
            <a:r>
              <a:rPr lang="en-US" altLang="ja-JP" sz="2000">
                <a:latin typeface="Times New Roman" pitchFamily="18" charset="0"/>
                <a:cs typeface="Times New Roman" pitchFamily="18" charset="0"/>
              </a:rPr>
              <a:t> </a:t>
            </a:r>
            <a:r>
              <a:rPr lang="en-US" altLang="ja-JP" sz="2000">
                <a:solidFill>
                  <a:srgbClr val="FF0000"/>
                </a:solidFill>
                <a:latin typeface="Times New Roman" pitchFamily="18" charset="0"/>
                <a:ea typeface="ＭＳ 明朝" charset="-128"/>
                <a:cs typeface="Times New Roman" pitchFamily="18" charset="0"/>
              </a:rPr>
              <a:t>In a prioritized way, R&amp;D suggested for the near term should begin to address the following areas: </a:t>
            </a:r>
          </a:p>
          <a:p>
            <a:pPr>
              <a:buFont typeface="Times New Roman" pitchFamily="18" charset="0"/>
              <a:buChar char="-"/>
            </a:pPr>
            <a:r>
              <a:rPr lang="en-US" altLang="ja-JP" sz="2000">
                <a:solidFill>
                  <a:srgbClr val="000000"/>
                </a:solidFill>
                <a:latin typeface="Times New Roman" pitchFamily="18" charset="0"/>
                <a:ea typeface="ＭＳ 明朝" charset="-128"/>
                <a:cs typeface="Times New Roman" pitchFamily="18" charset="0"/>
              </a:rPr>
              <a:t>Low-mass vertex-tracker/tracker, and integration of a TRD detector in the tracker</a:t>
            </a:r>
          </a:p>
          <a:p>
            <a:pPr>
              <a:buFont typeface="Times New Roman" pitchFamily="18" charset="0"/>
              <a:buChar char="-"/>
            </a:pPr>
            <a:r>
              <a:rPr lang="en-US" altLang="ja-JP" sz="2000">
                <a:solidFill>
                  <a:srgbClr val="000000"/>
                </a:solidFill>
                <a:latin typeface="Times New Roman" pitchFamily="18" charset="0"/>
                <a:ea typeface="ＭＳ 明朝" charset="-128"/>
                <a:cs typeface="Times New Roman" pitchFamily="18" charset="0"/>
              </a:rPr>
              <a:t>particle identification at mid-rapidity for particles with momenta up to 4 GeV, e.g., using DIRC technology</a:t>
            </a:r>
          </a:p>
          <a:p>
            <a:pPr>
              <a:buFont typeface="Times New Roman" pitchFamily="18" charset="0"/>
              <a:buChar char="-"/>
            </a:pPr>
            <a:r>
              <a:rPr lang="en-US" altLang="ja-JP" sz="2000">
                <a:solidFill>
                  <a:srgbClr val="000000"/>
                </a:solidFill>
                <a:latin typeface="Times New Roman" pitchFamily="18" charset="0"/>
                <a:ea typeface="ＭＳ 明朝" charset="-128"/>
                <a:cs typeface="Times New Roman" pitchFamily="18" charset="0"/>
              </a:rPr>
              <a:t>low cost photon detection, e.g., SiPMs</a:t>
            </a:r>
          </a:p>
          <a:p>
            <a:pPr>
              <a:buFont typeface="Times New Roman" pitchFamily="18" charset="0"/>
              <a:buChar char="-"/>
            </a:pPr>
            <a:r>
              <a:rPr lang="en-US" altLang="ja-JP" sz="2000">
                <a:solidFill>
                  <a:srgbClr val="000000"/>
                </a:solidFill>
                <a:latin typeface="Times New Roman" pitchFamily="18" charset="0"/>
                <a:ea typeface="ＭＳ 明朝" charset="-128"/>
                <a:cs typeface="Times New Roman" pitchFamily="18" charset="0"/>
              </a:rPr>
              <a:t>ion polarimeters</a:t>
            </a:r>
            <a:r>
              <a:rPr lang="en-US" altLang="ja-JP" sz="2000">
                <a:latin typeface="Times New Roman" pitchFamily="18" charset="0"/>
                <a:cs typeface="Times New Roman" pitchFamily="18" charset="0"/>
              </a:rPr>
              <a:t> </a:t>
            </a:r>
          </a:p>
          <a:p>
            <a:pPr>
              <a:buFont typeface="Times New Roman" pitchFamily="18" charset="0"/>
              <a:buChar char="-"/>
            </a:pPr>
            <a:endParaRPr lang="en-US" altLang="ja-JP" sz="2000">
              <a:latin typeface="Times New Roman" pitchFamily="18" charset="0"/>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The EICAC considers it </a:t>
            </a:r>
            <a:r>
              <a:rPr lang="en-US" altLang="ja-JP" sz="2000">
                <a:solidFill>
                  <a:srgbClr val="FF0000"/>
                </a:solidFill>
                <a:latin typeface="Times New Roman" pitchFamily="18" charset="0"/>
                <a:ea typeface="ＭＳ 明朝" charset="-128"/>
                <a:cs typeface="Times New Roman" pitchFamily="18" charset="0"/>
              </a:rPr>
              <a:t>important that the detector R&amp;D efforts are conducted jointly for MeRHIC and MEIC</a:t>
            </a:r>
            <a:r>
              <a:rPr lang="en-US" altLang="ja-JP" sz="2000">
                <a:solidFill>
                  <a:srgbClr val="000000"/>
                </a:solidFill>
                <a:latin typeface="Times New Roman" pitchFamily="18" charset="0"/>
                <a:ea typeface="ＭＳ 明朝" charset="-128"/>
                <a:cs typeface="Times New Roman" pitchFamily="18" charset="0"/>
              </a:rPr>
              <a:t>. Contacts with other communities like LHeC are also strongly encouraged.</a:t>
            </a:r>
            <a:r>
              <a:rPr lang="en-US" altLang="ja-JP" sz="2000">
                <a:latin typeface="Times New Roman" pitchFamily="18" charset="0"/>
                <a:cs typeface="Times New Roman" pitchFamily="18" charset="0"/>
              </a:rPr>
              <a:t> </a:t>
            </a:r>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4"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Community/Lab Management</a:t>
            </a:r>
          </a:p>
        </p:txBody>
      </p:sp>
      <p:sp>
        <p:nvSpPr>
          <p:cNvPr id="296966" name="Rectangle 6"/>
          <p:cNvSpPr>
            <a:spLocks noChangeArrowheads="1"/>
          </p:cNvSpPr>
          <p:nvPr/>
        </p:nvSpPr>
        <p:spPr bwMode="auto">
          <a:xfrm>
            <a:off x="546100" y="627063"/>
            <a:ext cx="8089900" cy="5578475"/>
          </a:xfrm>
          <a:prstGeom prst="rect">
            <a:avLst/>
          </a:prstGeom>
          <a:noFill/>
          <a:ln w="9525">
            <a:noFill/>
            <a:miter lim="800000"/>
            <a:headEnd/>
            <a:tailEnd/>
          </a:ln>
          <a:effectLst/>
        </p:spPr>
        <p:txBody>
          <a:bodyPr anchor="ctr">
            <a:spAutoFit/>
          </a:bodyPr>
          <a:lstStyle/>
          <a:p>
            <a:pPr>
              <a:buFontTx/>
              <a:buChar char="•"/>
            </a:pPr>
            <a:r>
              <a:rPr lang="en-US" altLang="ja-JP" sz="2000">
                <a:latin typeface="Times New Roman" pitchFamily="18" charset="0"/>
                <a:ea typeface="ＭＳ 明朝" charset="-128"/>
                <a:cs typeface="Times New Roman" pitchFamily="18" charset="0"/>
              </a:rPr>
              <a:t> </a:t>
            </a:r>
            <a:r>
              <a:rPr lang="en-US" altLang="ja-JP" sz="2000">
                <a:solidFill>
                  <a:srgbClr val="FF0000"/>
                </a:solidFill>
                <a:latin typeface="Times New Roman" pitchFamily="18" charset="0"/>
                <a:ea typeface="ＭＳ 明朝" charset="-128"/>
                <a:cs typeface="Times New Roman" pitchFamily="18" charset="0"/>
              </a:rPr>
              <a:t>This community is commended for its vision and passion</a:t>
            </a:r>
            <a:r>
              <a:rPr lang="en-US" altLang="ja-JP" sz="2000">
                <a:latin typeface="Times New Roman" pitchFamily="18" charset="0"/>
                <a:ea typeface="ＭＳ 明朝" charset="-128"/>
                <a:cs typeface="Times New Roman" pitchFamily="18" charset="0"/>
              </a:rPr>
              <a:t> in terms of making the case for the next-generation QCD machine that will enlighten our understanding of strongly interacting matter.</a:t>
            </a:r>
            <a:r>
              <a:rPr lang="en-US" altLang="ja-JP" sz="2000">
                <a:cs typeface="Times New Roman" pitchFamily="18" charset="0"/>
              </a:rPr>
              <a:t> </a:t>
            </a:r>
          </a:p>
          <a:p>
            <a:pPr>
              <a:buFontTx/>
              <a:buChar char="•"/>
            </a:pPr>
            <a:endParaRPr lang="en-US" altLang="ja-JP" sz="2000">
              <a:cs typeface="Times New Roman" pitchFamily="18" charset="0"/>
            </a:endParaRPr>
          </a:p>
          <a:p>
            <a:pPr>
              <a:buFontTx/>
              <a:buChar char="•"/>
            </a:pPr>
            <a:r>
              <a:rPr lang="en-US" altLang="ja-JP" sz="2000">
                <a:cs typeface="Times New Roman" pitchFamily="18" charset="0"/>
              </a:rPr>
              <a:t> </a:t>
            </a:r>
            <a:r>
              <a:rPr lang="en-US" altLang="ja-JP" sz="2000">
                <a:solidFill>
                  <a:srgbClr val="FF0000"/>
                </a:solidFill>
                <a:latin typeface="Times New Roman" pitchFamily="18" charset="0"/>
                <a:ea typeface="ＭＳ 明朝" charset="-128"/>
                <a:cs typeface="Times New Roman" pitchFamily="18" charset="0"/>
              </a:rPr>
              <a:t>General meetings, commonly organized by the whole community are strongly encouraged as before.</a:t>
            </a:r>
            <a:r>
              <a:rPr lang="en-US" altLang="ja-JP" sz="2000">
                <a:solidFill>
                  <a:srgbClr val="000000"/>
                </a:solidFill>
                <a:latin typeface="Times New Roman" pitchFamily="18" charset="0"/>
                <a:ea typeface="ＭＳ 明朝" charset="-128"/>
                <a:cs typeface="Times New Roman" pitchFamily="18" charset="0"/>
              </a:rPr>
              <a:t> Meetings which are organized explicitly for one community may in the long run not lead to the necessary united position of the whole community in support of the future project.</a:t>
            </a:r>
          </a:p>
          <a:p>
            <a:pPr>
              <a:buFontTx/>
              <a:buChar char="•"/>
            </a:pPr>
            <a:endParaRPr lang="en-US" altLang="ja-JP" sz="2000">
              <a:solidFill>
                <a:srgbClr val="00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The committee was pleased to learn that there is an effort in both BNL and JLAB to secure resources and a working budget for these studies. </a:t>
            </a:r>
            <a:r>
              <a:rPr lang="en-US" altLang="ja-JP" sz="2000">
                <a:solidFill>
                  <a:srgbClr val="FF0000"/>
                </a:solidFill>
                <a:latin typeface="Times New Roman" pitchFamily="18" charset="0"/>
                <a:ea typeface="ＭＳ 明朝" charset="-128"/>
                <a:cs typeface="Times New Roman" pitchFamily="18" charset="0"/>
              </a:rPr>
              <a:t>At a future review meeting the committee would want to assess whether these resources are sufficient to achieve the goals by 2012. </a:t>
            </a:r>
          </a:p>
          <a:p>
            <a:pPr>
              <a:buFontTx/>
              <a:buChar char="•"/>
            </a:pPr>
            <a:endParaRPr lang="en-US" altLang="ja-JP" sz="2000">
              <a:solidFill>
                <a:srgbClr val="FF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To progress further, </a:t>
            </a:r>
            <a:r>
              <a:rPr lang="en-US" altLang="ja-JP" sz="2000">
                <a:solidFill>
                  <a:srgbClr val="FF0000"/>
                </a:solidFill>
                <a:latin typeface="Times New Roman" pitchFamily="18" charset="0"/>
                <a:ea typeface="ＭＳ 明朝" charset="-128"/>
                <a:cs typeface="Times New Roman" pitchFamily="18" charset="0"/>
              </a:rPr>
              <a:t>some assurance from lab managements would be useful, stating that, which ever facility scheme will be chosen in the end of the evaluation process, both laboratories are committed to making it a success together. </a:t>
            </a:r>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8"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Some BNL Reactions to EICAC Report</a:t>
            </a:r>
          </a:p>
        </p:txBody>
      </p:sp>
      <p:sp>
        <p:nvSpPr>
          <p:cNvPr id="297989" name="Text Box 5"/>
          <p:cNvSpPr txBox="1">
            <a:spLocks noChangeArrowheads="1"/>
          </p:cNvSpPr>
          <p:nvPr/>
        </p:nvSpPr>
        <p:spPr bwMode="auto">
          <a:xfrm>
            <a:off x="698500" y="571500"/>
            <a:ext cx="7696200" cy="6188075"/>
          </a:xfrm>
          <a:prstGeom prst="rect">
            <a:avLst/>
          </a:prstGeom>
          <a:solidFill>
            <a:schemeClr val="bg1"/>
          </a:solidFill>
          <a:ln w="9525">
            <a:noFill/>
            <a:miter lim="800000"/>
            <a:headEnd/>
            <a:tailEnd/>
          </a:ln>
          <a:effectLst/>
        </p:spPr>
        <p:txBody>
          <a:bodyPr>
            <a:spAutoFit/>
          </a:bodyPr>
          <a:lstStyle/>
          <a:p>
            <a:pPr>
              <a:spcBef>
                <a:spcPct val="50000"/>
              </a:spcBef>
              <a:buFont typeface="Wingdings" pitchFamily="2" charset="2"/>
              <a:buChar char="Ø"/>
            </a:pPr>
            <a:r>
              <a:rPr lang="en-US" sz="2000" b="1" i="1"/>
              <a:t> Agree that science case is well on its way, but still a ways to go to make it compelling to a broader audience.</a:t>
            </a:r>
          </a:p>
          <a:p>
            <a:pPr>
              <a:spcBef>
                <a:spcPct val="50000"/>
              </a:spcBef>
              <a:buFont typeface="Wingdings" pitchFamily="2" charset="2"/>
              <a:buChar char="Ø"/>
            </a:pPr>
            <a:r>
              <a:rPr lang="en-US" sz="2000" b="1" i="1">
                <a:solidFill>
                  <a:srgbClr val="D60093"/>
                </a:solidFill>
              </a:rPr>
              <a:t> The scope of some science goals can clearly only be partially addressed with a 1</a:t>
            </a:r>
            <a:r>
              <a:rPr lang="en-US" sz="2000" b="1" i="1" baseline="30000">
                <a:solidFill>
                  <a:srgbClr val="D60093"/>
                </a:solidFill>
              </a:rPr>
              <a:t>st</a:t>
            </a:r>
            <a:r>
              <a:rPr lang="en-US" sz="2000" b="1" i="1">
                <a:solidFill>
                  <a:srgbClr val="D60093"/>
                </a:solidFill>
              </a:rPr>
              <a:t> stage facility.  But it is important to identify clear science milestones achievable with the 1</a:t>
            </a:r>
            <a:r>
              <a:rPr lang="en-US" sz="2000" b="1" i="1" baseline="30000">
                <a:solidFill>
                  <a:srgbClr val="D60093"/>
                </a:solidFill>
              </a:rPr>
              <a:t>st</a:t>
            </a:r>
            <a:r>
              <a:rPr lang="en-US" sz="2000" b="1" i="1">
                <a:solidFill>
                  <a:srgbClr val="D60093"/>
                </a:solidFill>
              </a:rPr>
              <a:t> stage, as well as added scope with possible future upgrades.</a:t>
            </a:r>
          </a:p>
          <a:p>
            <a:pPr>
              <a:spcBef>
                <a:spcPct val="50000"/>
              </a:spcBef>
              <a:buFont typeface="Wingdings" pitchFamily="2" charset="2"/>
              <a:buChar char="Ø"/>
            </a:pPr>
            <a:r>
              <a:rPr lang="en-US" sz="2000" b="1" i="1"/>
              <a:t> Our accelerator R&amp;D priorities are consistent with EICAC’s.  Getting headstart on some developments with LDRD funding, but hope to compete for DOE funds starting in FY10.</a:t>
            </a:r>
          </a:p>
          <a:p>
            <a:pPr>
              <a:spcBef>
                <a:spcPct val="50000"/>
              </a:spcBef>
              <a:buFont typeface="Wingdings" pitchFamily="2" charset="2"/>
              <a:buChar char="Ø"/>
            </a:pPr>
            <a:r>
              <a:rPr lang="en-US" sz="2000" b="1" i="1">
                <a:solidFill>
                  <a:srgbClr val="D60093"/>
                </a:solidFill>
              </a:rPr>
              <a:t> Primary MeRHIC design costed to date has one IR.  Full eRHIC design and alternative MeRHIC designs under consideration accommodate multiple IR’s -- some can have higher luminosity at expense of forward detector acceptance  -- but multiple detectors will clearly increase cost scope..</a:t>
            </a:r>
          </a:p>
          <a:p>
            <a:pPr>
              <a:spcBef>
                <a:spcPct val="50000"/>
              </a:spcBef>
              <a:buFont typeface="Wingdings" pitchFamily="2" charset="2"/>
              <a:buChar char="Ø"/>
            </a:pPr>
            <a:r>
              <a:rPr lang="en-US" sz="2000" b="1" i="1"/>
              <a:t> Timeline to develop both BNL and JLab designs to comparable levels, down-select, demonstrate critical R&amp;D proofs-of-principle &amp; converge on unified science program, in time for LRP is “challenging”!</a:t>
            </a:r>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hlinkClick r:id="" action="ppaction://ole?verb=0"/>
          </p:cNvPr>
          <p:cNvGraphicFramePr>
            <a:graphicFrameLocks noChangeAspect="1"/>
          </p:cNvGraphicFramePr>
          <p:nvPr/>
        </p:nvGraphicFramePr>
        <p:xfrm>
          <a:off x="-1324" y="0"/>
          <a:ext cx="9147180" cy="6858000"/>
        </p:xfrm>
        <a:graphic>
          <a:graphicData uri="http://schemas.openxmlformats.org/presentationml/2006/ole">
            <p:oleObj spid="_x0000_s1027" name="Presentation" r:id="rId4" imgW="4567364" imgH="3424543" progId="PowerPoint.Show.12">
              <p:link updateAutomatic="1"/>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520700" y="609600"/>
            <a:ext cx="7947025" cy="5265738"/>
          </a:xfrm>
          <a:prstGeom prst="rect">
            <a:avLst/>
          </a:prstGeom>
          <a:noFill/>
          <a:ln w="9525">
            <a:noFill/>
            <a:miter lim="800000"/>
            <a:headEnd/>
            <a:tailEnd/>
          </a:ln>
          <a:effectLst/>
        </p:spPr>
        <p:txBody>
          <a:bodyPr wrap="none" anchor="ctr">
            <a:spAutoFit/>
          </a:bodyPr>
          <a:lstStyle/>
          <a:p>
            <a:r>
              <a:rPr lang="de-DE" sz="2400" b="1" u="sng"/>
              <a:t>EIC Advisory Committee</a:t>
            </a:r>
          </a:p>
          <a:p>
            <a:endParaRPr lang="en-US" sz="2400"/>
          </a:p>
          <a:p>
            <a:r>
              <a:rPr lang="de-DE" sz="2400"/>
              <a:t>Joachim Bartels  (Universitait Hamburg, DESY)</a:t>
            </a:r>
            <a:endParaRPr lang="en-US" sz="2400"/>
          </a:p>
          <a:p>
            <a:r>
              <a:rPr lang="en-US" sz="2400"/>
              <a:t>Allen Caldwell  (Max-Planck Institute for Physics, Munich)</a:t>
            </a:r>
          </a:p>
          <a:p>
            <a:r>
              <a:rPr lang="en-US" sz="2400"/>
              <a:t>Albert De Roeck  (CERN)  </a:t>
            </a:r>
          </a:p>
          <a:p>
            <a:r>
              <a:rPr lang="en-US" sz="2400"/>
              <a:t>Rod Gerig (ANL)  	 </a:t>
            </a:r>
          </a:p>
          <a:p>
            <a:r>
              <a:rPr lang="en-US" sz="2400"/>
              <a:t>Walter Henning  (ANL, Chair)       	 </a:t>
            </a:r>
          </a:p>
          <a:p>
            <a:r>
              <a:rPr lang="de-DE" sz="2400"/>
              <a:t>David Hertzog (University of Illinois)</a:t>
            </a:r>
            <a:r>
              <a:rPr lang="en-US" sz="2400"/>
              <a:t>  	 </a:t>
            </a:r>
          </a:p>
          <a:p>
            <a:r>
              <a:rPr lang="de-DE" sz="2400"/>
              <a:t>X</a:t>
            </a:r>
            <a:r>
              <a:rPr lang="en-US" sz="2400"/>
              <a:t>iangdong</a:t>
            </a:r>
            <a:r>
              <a:rPr lang="de-DE" sz="2400"/>
              <a:t> Ji (University of Maryland)</a:t>
            </a:r>
            <a:r>
              <a:rPr lang="en-US" sz="2400"/>
              <a:t>       	 </a:t>
            </a:r>
          </a:p>
          <a:p>
            <a:r>
              <a:rPr lang="de-DE" sz="2400"/>
              <a:t>Robert Klanner (DESY)</a:t>
            </a:r>
            <a:r>
              <a:rPr lang="en-US" sz="2400"/>
              <a:t>        	 </a:t>
            </a:r>
          </a:p>
          <a:p>
            <a:r>
              <a:rPr lang="en-US" sz="2400"/>
              <a:t>Al Mueller (University of Columbia)        	 </a:t>
            </a:r>
          </a:p>
          <a:p>
            <a:r>
              <a:rPr lang="en-US" sz="2400"/>
              <a:t>Katsunobu Oide  (KEK)     	 </a:t>
            </a:r>
          </a:p>
          <a:p>
            <a:r>
              <a:rPr lang="en-US" sz="2400"/>
              <a:t>Naohito Saito (JPARC)    		 </a:t>
            </a:r>
          </a:p>
          <a:p>
            <a:r>
              <a:rPr lang="en-US" sz="2400"/>
              <a:t>Uli Wienands  (SLAC)</a:t>
            </a:r>
            <a:r>
              <a:rPr lang="en-US"/>
              <a:t>    </a:t>
            </a: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174625" y="654050"/>
            <a:ext cx="8767763" cy="4786313"/>
          </a:xfrm>
          <a:prstGeom prst="rect">
            <a:avLst/>
          </a:prstGeom>
          <a:solidFill>
            <a:schemeClr val="bg1"/>
          </a:solidFill>
          <a:ln w="9525">
            <a:noFill/>
            <a:miter lim="800000"/>
            <a:headEnd/>
            <a:tailEnd/>
          </a:ln>
          <a:effectLst/>
        </p:spPr>
        <p:txBody>
          <a:bodyPr anchor="ctr">
            <a:spAutoFit/>
          </a:bodyPr>
          <a:lstStyle/>
          <a:p>
            <a:pPr marL="533400" indent="-533400">
              <a:tabLst>
                <a:tab pos="457200" algn="l"/>
              </a:tabLst>
            </a:pPr>
            <a:r>
              <a:rPr lang="en-US"/>
              <a:t>   </a:t>
            </a:r>
            <a:r>
              <a:rPr lang="en-US" sz="2000">
                <a:latin typeface="Times New Roman" pitchFamily="18" charset="0"/>
                <a:ea typeface="ＭＳ 明朝" charset="-128"/>
                <a:cs typeface="Times New Roman" pitchFamily="18" charset="0"/>
              </a:rPr>
              <a:t>In the light of these considerations, we request that the EICAC periodically review progress, and provide feedback and advice, on the development of the following:</a:t>
            </a:r>
          </a:p>
          <a:p>
            <a:pPr marL="533400" indent="-533400">
              <a:tabLst>
                <a:tab pos="457200" algn="l"/>
              </a:tabLst>
            </a:pPr>
            <a:endParaRPr lang="en-US" sz="2000">
              <a:latin typeface="Times New Roman" pitchFamily="18" charset="0"/>
            </a:endParaRPr>
          </a:p>
          <a:p>
            <a:pPr marL="533400" indent="-533400">
              <a:buFontTx/>
              <a:buAutoNum type="arabicParenR"/>
              <a:tabLst>
                <a:tab pos="457200" algn="l"/>
              </a:tabLst>
            </a:pPr>
            <a:r>
              <a:rPr lang="en-US" sz="2000">
                <a:latin typeface="Times New Roman" pitchFamily="18" charset="0"/>
                <a:ea typeface="ＭＳ 明朝" charset="-128"/>
              </a:rPr>
              <a:t> A compelling science program suited to justify a new facility of EIC’s project scope;</a:t>
            </a:r>
            <a:endParaRPr lang="en-US" sz="2000">
              <a:latin typeface="Times New Roman" pitchFamily="18" charset="0"/>
            </a:endParaRPr>
          </a:p>
          <a:p>
            <a:pPr marL="533400" indent="-533400">
              <a:buFontTx/>
              <a:buAutoNum type="arabicParenR" startAt="2"/>
              <a:tabLst>
                <a:tab pos="457200" algn="l"/>
              </a:tabLst>
            </a:pPr>
            <a:r>
              <a:rPr lang="en-US" sz="2000">
                <a:latin typeface="Times New Roman" pitchFamily="18" charset="0"/>
                <a:ea typeface="ＭＳ 明朝" charset="-128"/>
              </a:rPr>
              <a:t> A robust, targeted plan for R&amp;D on critical accelerator and detector technology;</a:t>
            </a:r>
            <a:endParaRPr lang="en-US" sz="2000">
              <a:latin typeface="Times New Roman" pitchFamily="18" charset="0"/>
            </a:endParaRPr>
          </a:p>
          <a:p>
            <a:pPr marL="533400" indent="-533400">
              <a:buFontTx/>
              <a:buAutoNum type="arabicParenR" startAt="3"/>
              <a:tabLst>
                <a:tab pos="457200" algn="l"/>
              </a:tabLst>
            </a:pPr>
            <a:r>
              <a:rPr lang="en-US" sz="2000">
                <a:latin typeface="Times New Roman" pitchFamily="18" charset="0"/>
                <a:ea typeface="ＭＳ 明朝" charset="-128"/>
              </a:rPr>
              <a:t> Planning milestones, management proposals and design reports;</a:t>
            </a:r>
            <a:endParaRPr lang="en-US" sz="2000">
              <a:latin typeface="Times New Roman" pitchFamily="18" charset="0"/>
            </a:endParaRPr>
          </a:p>
          <a:p>
            <a:pPr marL="533400" indent="-533400">
              <a:buFontTx/>
              <a:buAutoNum type="arabicParenR" startAt="4"/>
              <a:tabLst>
                <a:tab pos="457200" algn="l"/>
              </a:tabLst>
            </a:pPr>
            <a:r>
              <a:rPr lang="en-US" sz="2000">
                <a:latin typeface="Times New Roman" pitchFamily="18" charset="0"/>
                <a:ea typeface="ＭＳ 明朝" charset="-128"/>
              </a:rPr>
              <a:t> Credible machine and detector cost estimates, including possible staging options;</a:t>
            </a:r>
            <a:endParaRPr lang="en-US" sz="2000">
              <a:latin typeface="Times New Roman" pitchFamily="18" charset="0"/>
            </a:endParaRPr>
          </a:p>
          <a:p>
            <a:pPr marL="533400" indent="-533400">
              <a:buFontTx/>
              <a:buAutoNum type="arabicParenR" startAt="5"/>
              <a:tabLst>
                <a:tab pos="457200" algn="l"/>
              </a:tabLst>
            </a:pPr>
            <a:r>
              <a:rPr lang="en-US" sz="2000">
                <a:latin typeface="Times New Roman" pitchFamily="18" charset="0"/>
                <a:ea typeface="ＭＳ 明朝" charset="-128"/>
              </a:rPr>
              <a:t> An EIC international user community of sufficient size, skill, energy and commitment;</a:t>
            </a:r>
            <a:endParaRPr lang="en-US" sz="2000">
              <a:latin typeface="Times New Roman" pitchFamily="18" charset="0"/>
            </a:endParaRPr>
          </a:p>
          <a:p>
            <a:pPr marL="533400" indent="-533400">
              <a:buFontTx/>
              <a:buAutoNum type="arabicParenR" startAt="6"/>
              <a:tabLst>
                <a:tab pos="457200" algn="l"/>
              </a:tabLst>
            </a:pPr>
            <a:r>
              <a:rPr lang="en-US" sz="2000">
                <a:latin typeface="Times New Roman" pitchFamily="18" charset="0"/>
                <a:ea typeface="ＭＳ 明朝" charset="-128"/>
              </a:rPr>
              <a:t> Plans for serious and mutually beneficial collaboration of BNL and JLab and the interested community on aspects of the EIC project.</a:t>
            </a:r>
          </a:p>
        </p:txBody>
      </p:sp>
      <p:sp>
        <p:nvSpPr>
          <p:cNvPr id="288771" name="Text Box 3"/>
          <p:cNvSpPr txBox="1">
            <a:spLocks noChangeArrowheads="1"/>
          </p:cNvSpPr>
          <p:nvPr/>
        </p:nvSpPr>
        <p:spPr bwMode="auto">
          <a:xfrm>
            <a:off x="415925" y="38100"/>
            <a:ext cx="8220075"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EICAC General Charge</a:t>
            </a:r>
          </a:p>
        </p:txBody>
      </p:sp>
      <p:sp>
        <p:nvSpPr>
          <p:cNvPr id="288772" name="Text Box 4"/>
          <p:cNvSpPr txBox="1">
            <a:spLocks noChangeArrowheads="1"/>
          </p:cNvSpPr>
          <p:nvPr/>
        </p:nvSpPr>
        <p:spPr bwMode="auto">
          <a:xfrm>
            <a:off x="342900" y="5511800"/>
            <a:ext cx="8331200" cy="701675"/>
          </a:xfrm>
          <a:prstGeom prst="rect">
            <a:avLst/>
          </a:prstGeom>
          <a:noFill/>
          <a:ln w="9525">
            <a:noFill/>
            <a:miter lim="800000"/>
            <a:headEnd/>
            <a:tailEnd/>
          </a:ln>
          <a:effectLst/>
        </p:spPr>
        <p:txBody>
          <a:bodyPr>
            <a:spAutoFit/>
          </a:bodyPr>
          <a:lstStyle/>
          <a:p>
            <a:pPr algn="ctr">
              <a:spcBef>
                <a:spcPct val="50000"/>
              </a:spcBef>
            </a:pPr>
            <a:r>
              <a:rPr lang="en-US" sz="2000" b="1">
                <a:solidFill>
                  <a:srgbClr val="D60093"/>
                </a:solidFill>
              </a:rPr>
              <a:t>Special emphasis on advice informing our path toward the next U.S. Nuclear Physics Long Range Plan (~2012-13?)</a:t>
            </a: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2" name="Rectangle 4"/>
          <p:cNvSpPr>
            <a:spLocks noChangeArrowheads="1"/>
          </p:cNvSpPr>
          <p:nvPr/>
        </p:nvSpPr>
        <p:spPr bwMode="auto">
          <a:xfrm>
            <a:off x="381000" y="0"/>
            <a:ext cx="8382000" cy="1093788"/>
          </a:xfrm>
          <a:prstGeom prst="rect">
            <a:avLst/>
          </a:prstGeom>
          <a:noFill/>
          <a:ln w="9525">
            <a:noFill/>
            <a:miter lim="800000"/>
            <a:headEnd/>
            <a:tailEnd/>
          </a:ln>
        </p:spPr>
        <p:txBody>
          <a:bodyPr anchor="ctr"/>
          <a:lstStyle/>
          <a:p>
            <a:pPr algn="ctr">
              <a:lnSpc>
                <a:spcPct val="80000"/>
              </a:lnSpc>
            </a:pPr>
            <a:r>
              <a:rPr lang="en-US" sz="3600" b="1" i="1">
                <a:solidFill>
                  <a:srgbClr val="D60093"/>
                </a:solidFill>
                <a:effectLst>
                  <a:outerShdw blurRad="38100" dist="38100" dir="2700000" algn="tl">
                    <a:srgbClr val="C0C0C0"/>
                  </a:outerShdw>
                </a:effectLst>
                <a:latin typeface="Comic Sans MS" pitchFamily="66" charset="0"/>
              </a:rPr>
              <a:t>EICAC Advice from Feb. ‘09</a:t>
            </a:r>
          </a:p>
        </p:txBody>
      </p:sp>
      <p:sp>
        <p:nvSpPr>
          <p:cNvPr id="268294" name="Text Box 6"/>
          <p:cNvSpPr txBox="1">
            <a:spLocks noChangeArrowheads="1"/>
          </p:cNvSpPr>
          <p:nvPr/>
        </p:nvSpPr>
        <p:spPr bwMode="auto">
          <a:xfrm>
            <a:off x="733425" y="1300163"/>
            <a:ext cx="8051800" cy="701675"/>
          </a:xfrm>
          <a:prstGeom prst="rect">
            <a:avLst/>
          </a:prstGeom>
          <a:noFill/>
          <a:ln w="9525">
            <a:noFill/>
            <a:miter lim="800000"/>
            <a:headEnd/>
            <a:tailEnd/>
          </a:ln>
          <a:effectLst/>
        </p:spPr>
        <p:txBody>
          <a:bodyPr>
            <a:spAutoFit/>
          </a:bodyPr>
          <a:lstStyle/>
          <a:p>
            <a:pPr>
              <a:spcBef>
                <a:spcPct val="50000"/>
              </a:spcBef>
            </a:pPr>
            <a:r>
              <a:rPr lang="en-US" sz="2000" b="1" i="1">
                <a:solidFill>
                  <a:srgbClr val="FF0066"/>
                </a:solidFill>
              </a:rPr>
              <a:t>EICAC requested next meeting on Fall ’09 schedule, for 2 days to allow deeper discussion, and with following major deliverables:</a:t>
            </a:r>
            <a:endParaRPr lang="en-US" sz="2000" b="1" i="1"/>
          </a:p>
        </p:txBody>
      </p:sp>
      <p:sp>
        <p:nvSpPr>
          <p:cNvPr id="268295" name="Text Box 7"/>
          <p:cNvSpPr txBox="1">
            <a:spLocks noChangeArrowheads="1"/>
          </p:cNvSpPr>
          <p:nvPr/>
        </p:nvSpPr>
        <p:spPr bwMode="auto">
          <a:xfrm>
            <a:off x="600075" y="2063750"/>
            <a:ext cx="4111625" cy="1463675"/>
          </a:xfrm>
          <a:prstGeom prst="rect">
            <a:avLst/>
          </a:prstGeom>
          <a:solidFill>
            <a:schemeClr val="bg1"/>
          </a:solidFill>
          <a:ln w="9525">
            <a:noFill/>
            <a:miter lim="800000"/>
            <a:headEnd/>
            <a:tailEnd/>
          </a:ln>
          <a:effectLst/>
        </p:spPr>
        <p:txBody>
          <a:bodyPr>
            <a:spAutoFit/>
          </a:bodyPr>
          <a:lstStyle/>
          <a:p>
            <a:pPr>
              <a:spcBef>
                <a:spcPct val="50000"/>
              </a:spcBef>
              <a:buFont typeface="Wingdings" pitchFamily="2" charset="2"/>
              <a:buChar char="q"/>
            </a:pPr>
            <a:r>
              <a:rPr lang="en-US" sz="1800" b="1" i="1"/>
              <a:t> </a:t>
            </a:r>
            <a:r>
              <a:rPr lang="en-US" sz="2000" b="1" i="1"/>
              <a:t>Coherent R&amp;D plan, timeline, milestones &amp; resource needs</a:t>
            </a:r>
          </a:p>
          <a:p>
            <a:pPr>
              <a:spcBef>
                <a:spcPct val="50000"/>
              </a:spcBef>
              <a:buFont typeface="Wingdings" pitchFamily="2" charset="2"/>
              <a:buChar char="q"/>
            </a:pPr>
            <a:r>
              <a:rPr lang="en-US" sz="2000" b="1" i="1"/>
              <a:t> Initial cost-performance-science reach matrix</a:t>
            </a:r>
          </a:p>
        </p:txBody>
      </p:sp>
      <p:sp>
        <p:nvSpPr>
          <p:cNvPr id="268296" name="Text Box 8"/>
          <p:cNvSpPr txBox="1">
            <a:spLocks noChangeArrowheads="1"/>
          </p:cNvSpPr>
          <p:nvPr/>
        </p:nvSpPr>
        <p:spPr bwMode="auto">
          <a:xfrm>
            <a:off x="4659313" y="2060575"/>
            <a:ext cx="4175125" cy="1463675"/>
          </a:xfrm>
          <a:prstGeom prst="rect">
            <a:avLst/>
          </a:prstGeom>
          <a:solidFill>
            <a:schemeClr val="bg1"/>
          </a:solidFill>
          <a:ln w="9525">
            <a:noFill/>
            <a:miter lim="800000"/>
            <a:headEnd/>
            <a:tailEnd/>
          </a:ln>
          <a:effectLst/>
        </p:spPr>
        <p:txBody>
          <a:bodyPr>
            <a:spAutoFit/>
          </a:bodyPr>
          <a:lstStyle/>
          <a:p>
            <a:pPr>
              <a:spcBef>
                <a:spcPct val="50000"/>
              </a:spcBef>
              <a:buFont typeface="Wingdings" pitchFamily="2" charset="2"/>
              <a:buChar char="q"/>
            </a:pPr>
            <a:r>
              <a:rPr lang="en-US" sz="1800" b="1" i="1"/>
              <a:t> </a:t>
            </a:r>
            <a:r>
              <a:rPr lang="en-US" sz="2000" b="1" i="1"/>
              <a:t>Short list of “golden measure-ments” &amp; what will be learned</a:t>
            </a:r>
          </a:p>
          <a:p>
            <a:pPr>
              <a:spcBef>
                <a:spcPct val="50000"/>
              </a:spcBef>
              <a:buFont typeface="Wingdings" pitchFamily="2" charset="2"/>
              <a:buChar char="q"/>
            </a:pPr>
            <a:r>
              <a:rPr lang="en-US" sz="2000" b="1" i="1"/>
              <a:t> Implications of golden exp’ts for detector requirements + R&amp;D</a:t>
            </a:r>
          </a:p>
        </p:txBody>
      </p:sp>
      <p:sp>
        <p:nvSpPr>
          <p:cNvPr id="268297" name="Rectangle 9"/>
          <p:cNvSpPr>
            <a:spLocks noChangeArrowheads="1"/>
          </p:cNvSpPr>
          <p:nvPr/>
        </p:nvSpPr>
        <p:spPr bwMode="auto">
          <a:xfrm>
            <a:off x="723900" y="3641725"/>
            <a:ext cx="8420100" cy="2378075"/>
          </a:xfrm>
          <a:prstGeom prst="rect">
            <a:avLst/>
          </a:prstGeom>
          <a:noFill/>
          <a:ln w="9525">
            <a:noFill/>
            <a:miter lim="800000"/>
            <a:headEnd/>
            <a:tailEnd/>
          </a:ln>
          <a:effectLst/>
        </p:spPr>
        <p:txBody>
          <a:bodyPr>
            <a:spAutoFit/>
          </a:bodyPr>
          <a:lstStyle/>
          <a:p>
            <a:pPr>
              <a:buFont typeface="Symbol" pitchFamily="18" charset="2"/>
              <a:buNone/>
            </a:pPr>
            <a:r>
              <a:rPr lang="en-US" sz="2000" b="1" i="1">
                <a:solidFill>
                  <a:srgbClr val="D60093"/>
                </a:solidFill>
                <a:sym typeface="Symbol" pitchFamily="18" charset="2"/>
              </a:rPr>
              <a:t>Other EICAC recommendations:</a:t>
            </a:r>
          </a:p>
          <a:p>
            <a:pPr>
              <a:buFont typeface="Symbol" pitchFamily="18" charset="2"/>
              <a:buChar char="·"/>
            </a:pPr>
            <a:endParaRPr lang="en-US" sz="2000">
              <a:solidFill>
                <a:srgbClr val="000000"/>
              </a:solidFill>
              <a:sym typeface="Symbol" pitchFamily="18" charset="2"/>
            </a:endParaRPr>
          </a:p>
          <a:p>
            <a:pPr>
              <a:buFont typeface="Symbol" pitchFamily="18" charset="2"/>
              <a:buChar char="·"/>
            </a:pPr>
            <a:r>
              <a:rPr lang="en-US" sz="2000">
                <a:solidFill>
                  <a:srgbClr val="000000"/>
                </a:solidFill>
                <a:sym typeface="Symbol" pitchFamily="18" charset="2"/>
              </a:rPr>
              <a:t>  </a:t>
            </a:r>
            <a:r>
              <a:rPr lang="en-US" sz="2000">
                <a:solidFill>
                  <a:srgbClr val="008000"/>
                </a:solidFill>
                <a:sym typeface="Symbol" pitchFamily="18" charset="2"/>
              </a:rPr>
              <a:t>Further develop the schedule including approximate resource-loading, to provide a</a:t>
            </a:r>
            <a:r>
              <a:rPr lang="en-US" sz="2000">
                <a:solidFill>
                  <a:srgbClr val="000000"/>
                </a:solidFill>
                <a:sym typeface="Symbol" pitchFamily="18" charset="2"/>
              </a:rPr>
              <a:t> </a:t>
            </a:r>
            <a:r>
              <a:rPr lang="en-US" sz="2000">
                <a:solidFill>
                  <a:srgbClr val="FF0000"/>
                </a:solidFill>
                <a:sym typeface="Symbol" pitchFamily="18" charset="2"/>
              </a:rPr>
              <a:t>timeline for major decisions (including, if at all possible, site decision), technical developments, and (staged) realization</a:t>
            </a:r>
          </a:p>
          <a:p>
            <a:pPr>
              <a:spcBef>
                <a:spcPct val="50000"/>
              </a:spcBef>
              <a:buFont typeface="Symbol" pitchFamily="18" charset="2"/>
              <a:buNone/>
            </a:pPr>
            <a:r>
              <a:rPr lang="en-US" sz="2000">
                <a:sym typeface="Symbol" pitchFamily="18" charset="2"/>
              </a:rPr>
              <a:t>  </a:t>
            </a:r>
            <a:r>
              <a:rPr lang="en-US" sz="2000">
                <a:solidFill>
                  <a:srgbClr val="008000"/>
                </a:solidFill>
              </a:rPr>
              <a:t>In particular, strive for a timeline (under reasonable assumptions) that provides for</a:t>
            </a:r>
            <a:r>
              <a:rPr lang="en-US" sz="2000"/>
              <a:t> </a:t>
            </a:r>
            <a:r>
              <a:rPr lang="en-US" sz="2000">
                <a:solidFill>
                  <a:srgbClr val="FF0000"/>
                </a:solidFill>
              </a:rPr>
              <a:t>data taking before 2020</a:t>
            </a:r>
            <a:endParaRPr lang="en-US" sz="2000">
              <a:solidFill>
                <a:srgbClr val="FF0000"/>
              </a:solidFill>
              <a:sym typeface="Symbol" pitchFamily="18" charset="2"/>
            </a:endParaRP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7" name="Rectangle 5"/>
          <p:cNvSpPr>
            <a:spLocks noChangeArrowheads="1"/>
          </p:cNvSpPr>
          <p:nvPr/>
        </p:nvSpPr>
        <p:spPr bwMode="auto">
          <a:xfrm>
            <a:off x="831850" y="614363"/>
            <a:ext cx="7646988" cy="5883275"/>
          </a:xfrm>
          <a:prstGeom prst="rect">
            <a:avLst/>
          </a:prstGeom>
          <a:noFill/>
          <a:ln w="9525">
            <a:noFill/>
            <a:miter lim="800000"/>
            <a:headEnd/>
            <a:tailEnd/>
          </a:ln>
          <a:effectLst/>
        </p:spPr>
        <p:txBody>
          <a:bodyPr>
            <a:spAutoFit/>
          </a:bodyPr>
          <a:lstStyle/>
          <a:p>
            <a:pPr marL="533400" indent="-533400">
              <a:buFontTx/>
              <a:buAutoNum type="arabicParenR"/>
            </a:pPr>
            <a:r>
              <a:rPr lang="en-US" sz="2000" b="1" i="1">
                <a:solidFill>
                  <a:srgbClr val="D60093"/>
                </a:solidFill>
              </a:rPr>
              <a:t>Recommendations regarding viable, coherent R&amp;D program and funding level for next ~5 years – to inform ONP Funding Opportunity Announcement for FY10</a:t>
            </a:r>
          </a:p>
          <a:p>
            <a:pPr marL="533400" indent="-533400">
              <a:buFontTx/>
              <a:buAutoNum type="arabicParenR"/>
            </a:pPr>
            <a:r>
              <a:rPr lang="en-US" sz="2000" b="1" i="1">
                <a:solidFill>
                  <a:srgbClr val="D60093"/>
                </a:solidFill>
              </a:rPr>
              <a:t>Advice re the basic EIC conundrum -- how to steer a path toward a compelling facility proposal, through the following competing demands:</a:t>
            </a:r>
          </a:p>
          <a:p>
            <a:pPr marL="533400" indent="-533400"/>
            <a:endParaRPr lang="en-US" sz="2000" b="1" i="1">
              <a:solidFill>
                <a:srgbClr val="D60093"/>
              </a:solidFill>
            </a:endParaRPr>
          </a:p>
          <a:p>
            <a:pPr marL="533400" indent="-533400">
              <a:buFont typeface="Wingdings" pitchFamily="2" charset="2"/>
              <a:buChar char="§"/>
            </a:pPr>
            <a:r>
              <a:rPr lang="en-US" sz="2000" b="1" i="1"/>
              <a:t>JLab and BNL agree that a staged facility approach is most likely to succeed</a:t>
            </a:r>
          </a:p>
          <a:p>
            <a:pPr marL="533400" indent="-533400">
              <a:buFont typeface="Wingdings" pitchFamily="2" charset="2"/>
              <a:buChar char="§"/>
            </a:pPr>
            <a:r>
              <a:rPr lang="en-US" sz="2000" b="1" i="1"/>
              <a:t>A 1</a:t>
            </a:r>
            <a:r>
              <a:rPr lang="en-US" sz="2000" b="1" i="1" baseline="30000"/>
              <a:t>st</a:t>
            </a:r>
            <a:r>
              <a:rPr lang="en-US" sz="2000" b="1" i="1"/>
              <a:t> stage machine will already be expensive (&gt; several $100M) and is unlikely to address all the science goals</a:t>
            </a:r>
          </a:p>
          <a:p>
            <a:pPr marL="533400" indent="-533400">
              <a:buFont typeface="Wingdings" pitchFamily="2" charset="2"/>
              <a:buChar char="§"/>
            </a:pPr>
            <a:r>
              <a:rPr lang="en-US" sz="2000" b="1" i="1"/>
              <a:t>JLab- and BNL-centric user communities have related, but distinct, science priorities </a:t>
            </a:r>
            <a:r>
              <a:rPr lang="en-US" sz="2000" b="1" i="1">
                <a:sym typeface="Symbol" pitchFamily="18" charset="2"/>
              </a:rPr>
              <a:t> distinct facility designs</a:t>
            </a:r>
          </a:p>
          <a:p>
            <a:pPr marL="533400" indent="-533400">
              <a:buFont typeface="Wingdings" pitchFamily="2" charset="2"/>
              <a:buChar char="§"/>
            </a:pPr>
            <a:r>
              <a:rPr lang="en-US" sz="2000" b="1" i="1"/>
              <a:t>1</a:t>
            </a:r>
            <a:r>
              <a:rPr lang="en-US" sz="2000" b="1" i="1" baseline="30000"/>
              <a:t>st</a:t>
            </a:r>
            <a:r>
              <a:rPr lang="en-US" sz="2000" b="1" i="1"/>
              <a:t> stage must already have compelling science “deliverables”</a:t>
            </a:r>
          </a:p>
          <a:p>
            <a:pPr marL="533400" indent="-533400">
              <a:buFont typeface="Wingdings" pitchFamily="2" charset="2"/>
              <a:buChar char="§"/>
            </a:pPr>
            <a:r>
              <a:rPr lang="en-US" sz="2000" b="1" i="1"/>
              <a:t>Both designs require challenging, multi-year R&amp;D programs to demonstrate technology, luminosity reach</a:t>
            </a:r>
          </a:p>
          <a:p>
            <a:pPr marL="533400" indent="-533400">
              <a:buFont typeface="Wingdings" pitchFamily="2" charset="2"/>
              <a:buChar char="§"/>
            </a:pPr>
            <a:r>
              <a:rPr lang="en-US" sz="2000" b="1" i="1"/>
              <a:t>Convergence on a unified, convincing plan is essential in time for LRP</a:t>
            </a:r>
          </a:p>
        </p:txBody>
      </p:sp>
      <p:sp>
        <p:nvSpPr>
          <p:cNvPr id="289798" name="Text Box 6"/>
          <p:cNvSpPr txBox="1">
            <a:spLocks noChangeArrowheads="1"/>
          </p:cNvSpPr>
          <p:nvPr/>
        </p:nvSpPr>
        <p:spPr bwMode="auto">
          <a:xfrm>
            <a:off x="415925" y="38100"/>
            <a:ext cx="8220075"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Special Issues for Nov. 2-3 EICAC Meeting</a:t>
            </a: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20" name="Text Box 4"/>
          <p:cNvSpPr txBox="1">
            <a:spLocks noChangeArrowheads="1"/>
          </p:cNvSpPr>
          <p:nvPr/>
        </p:nvSpPr>
        <p:spPr bwMode="auto">
          <a:xfrm>
            <a:off x="415925" y="38100"/>
            <a:ext cx="8220075"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Overview of EICAC (Current) Sentiments</a:t>
            </a:r>
          </a:p>
        </p:txBody>
      </p:sp>
      <p:sp>
        <p:nvSpPr>
          <p:cNvPr id="290822" name="Rectangle 6"/>
          <p:cNvSpPr>
            <a:spLocks noChangeArrowheads="1"/>
          </p:cNvSpPr>
          <p:nvPr/>
        </p:nvSpPr>
        <p:spPr bwMode="auto">
          <a:xfrm>
            <a:off x="647700" y="692150"/>
            <a:ext cx="7810500" cy="5578475"/>
          </a:xfrm>
          <a:prstGeom prst="rect">
            <a:avLst/>
          </a:prstGeom>
          <a:noFill/>
          <a:ln w="9525">
            <a:noFill/>
            <a:miter lim="800000"/>
            <a:headEnd/>
            <a:tailEnd/>
          </a:ln>
          <a:effectLst/>
        </p:spPr>
        <p:txBody>
          <a:bodyPr anchor="ctr">
            <a:spAutoFit/>
          </a:bodyPr>
          <a:lstStyle/>
          <a:p>
            <a:r>
              <a:rPr lang="en-US" altLang="ja-JP" sz="2000" b="1">
                <a:latin typeface="Times New Roman" pitchFamily="18" charset="0"/>
                <a:ea typeface="ＭＳ 明朝" charset="-128"/>
                <a:cs typeface="Times New Roman" pitchFamily="18" charset="0"/>
              </a:rPr>
              <a:t>Science case: </a:t>
            </a:r>
            <a:r>
              <a:rPr lang="en-US" altLang="ja-JP" sz="2000">
                <a:latin typeface="Times New Roman" pitchFamily="18" charset="0"/>
                <a:ea typeface="ＭＳ 明朝" charset="-128"/>
                <a:cs typeface="Times New Roman" pitchFamily="18" charset="0"/>
              </a:rPr>
              <a:t>Interesting and well on its way by now; key objectives defined; needs quantification in terms of required key parameters, both with respect to detectors and machine performance.</a:t>
            </a:r>
          </a:p>
          <a:p>
            <a:endParaRPr lang="en-US" altLang="ja-JP" sz="2000">
              <a:latin typeface="Times New Roman" pitchFamily="18" charset="0"/>
              <a:ea typeface="ＭＳ 明朝" charset="-128"/>
              <a:cs typeface="Times New Roman" pitchFamily="18" charset="0"/>
            </a:endParaRPr>
          </a:p>
          <a:p>
            <a:r>
              <a:rPr lang="en-US" altLang="ja-JP" sz="2000" b="1">
                <a:solidFill>
                  <a:srgbClr val="000000"/>
                </a:solidFill>
                <a:latin typeface="Times New Roman" pitchFamily="18" charset="0"/>
                <a:ea typeface="ＭＳ 明朝" charset="-128"/>
                <a:cs typeface="Times New Roman" pitchFamily="18" charset="0"/>
              </a:rPr>
              <a:t>Detectors: </a:t>
            </a:r>
            <a:r>
              <a:rPr lang="en-US" altLang="ja-JP" sz="2000">
                <a:solidFill>
                  <a:srgbClr val="000000"/>
                </a:solidFill>
                <a:latin typeface="Times New Roman" pitchFamily="18" charset="0"/>
                <a:ea typeface="ＭＳ 明朝" charset="-128"/>
                <a:cs typeface="Times New Roman" pitchFamily="18" charset="0"/>
              </a:rPr>
              <a:t>For now, focus on broad parameterized studies and (fast) simulations, to identify: desired parameters, most stringent requirements, needed R&amp;D, possible need for two interaction regions.  Develop detailed detector design(s) </a:t>
            </a:r>
            <a:r>
              <a:rPr lang="en-US" altLang="ja-JP" sz="2000" i="1">
                <a:solidFill>
                  <a:srgbClr val="000000"/>
                </a:solidFill>
                <a:latin typeface="Times New Roman" pitchFamily="18" charset="0"/>
                <a:ea typeface="ＭＳ 明朝" charset="-128"/>
                <a:cs typeface="Times New Roman" pitchFamily="18" charset="0"/>
              </a:rPr>
              <a:t>later; </a:t>
            </a:r>
            <a:r>
              <a:rPr lang="en-US" altLang="ja-JP" sz="2000">
                <a:solidFill>
                  <a:srgbClr val="000000"/>
                </a:solidFill>
                <a:latin typeface="Times New Roman" pitchFamily="18" charset="0"/>
                <a:ea typeface="ＭＳ 明朝" charset="-128"/>
                <a:cs typeface="Times New Roman" pitchFamily="18" charset="0"/>
              </a:rPr>
              <a:t>some limited initial R&amp;D (for seed monies) identified by EICAC</a:t>
            </a:r>
            <a:r>
              <a:rPr lang="en-US" altLang="ja-JP" sz="2000">
                <a:ea typeface="ＭＳ 明朝" charset="-128"/>
                <a:cs typeface="Times New Roman" pitchFamily="18" charset="0"/>
              </a:rPr>
              <a:t>.</a:t>
            </a:r>
          </a:p>
          <a:p>
            <a:endParaRPr lang="en-US" altLang="ja-JP" sz="2000">
              <a:ea typeface="ＭＳ 明朝" charset="-128"/>
              <a:cs typeface="Times New Roman" pitchFamily="18" charset="0"/>
            </a:endParaRPr>
          </a:p>
          <a:p>
            <a:r>
              <a:rPr lang="en-US" altLang="ja-JP" sz="2000" b="1">
                <a:solidFill>
                  <a:srgbClr val="000000"/>
                </a:solidFill>
                <a:latin typeface="Times New Roman" pitchFamily="18" charset="0"/>
                <a:ea typeface="ＭＳ 明朝" charset="-128"/>
                <a:cs typeface="Times New Roman" pitchFamily="18" charset="0"/>
              </a:rPr>
              <a:t>Accelerator: </a:t>
            </a:r>
            <a:r>
              <a:rPr lang="en-US" altLang="ja-JP" sz="2000">
                <a:solidFill>
                  <a:srgbClr val="000000"/>
                </a:solidFill>
                <a:latin typeface="Times New Roman" pitchFamily="18" charset="0"/>
                <a:ea typeface="ＭＳ 明朝" charset="-128"/>
                <a:cs typeface="Times New Roman" pitchFamily="18" charset="0"/>
              </a:rPr>
              <a:t>Good progress, but large number of specific technical concerns, for both concepts; key parameters and costs need to be credibly quantified; BNL design more advanced; JLab concept lacks yet a fundamental machine design; luminosity vs. x-ranges uncertain or not yet defined; initial list of key R&amp;D identified by EICAC.</a:t>
            </a:r>
          </a:p>
          <a:p>
            <a:endParaRPr lang="en-US" altLang="ja-JP" sz="2000">
              <a:solidFill>
                <a:srgbClr val="000000"/>
              </a:solidFill>
              <a:latin typeface="Times New Roman" pitchFamily="18" charset="0"/>
              <a:ea typeface="ＭＳ 明朝" charset="-128"/>
              <a:cs typeface="Times New Roman" pitchFamily="18" charset="0"/>
            </a:endParaRPr>
          </a:p>
          <a:p>
            <a:r>
              <a:rPr lang="en-US" altLang="ja-JP" sz="2000" b="1">
                <a:solidFill>
                  <a:srgbClr val="000000"/>
                </a:solidFill>
                <a:latin typeface="Times New Roman" pitchFamily="18" charset="0"/>
                <a:ea typeface="ＭＳ 明朝" charset="-128"/>
                <a:cs typeface="Times New Roman" pitchFamily="18" charset="0"/>
              </a:rPr>
              <a:t>EICAC Composition: </a:t>
            </a:r>
            <a:r>
              <a:rPr lang="en-US" altLang="ja-JP" sz="2000">
                <a:solidFill>
                  <a:srgbClr val="000000"/>
                </a:solidFill>
                <a:latin typeface="Times New Roman" pitchFamily="18" charset="0"/>
                <a:ea typeface="ＭＳ 明朝" charset="-128"/>
                <a:cs typeface="Times New Roman" pitchFamily="18" charset="0"/>
              </a:rPr>
              <a:t>additional</a:t>
            </a:r>
            <a:r>
              <a:rPr lang="en-US" altLang="ja-JP" sz="2000" b="1">
                <a:solidFill>
                  <a:srgbClr val="000000"/>
                </a:solidFill>
                <a:latin typeface="Times New Roman" pitchFamily="18" charset="0"/>
                <a:ea typeface="ＭＳ 明朝" charset="-128"/>
                <a:cs typeface="Times New Roman" pitchFamily="18" charset="0"/>
              </a:rPr>
              <a:t> </a:t>
            </a:r>
            <a:r>
              <a:rPr lang="en-US" altLang="ja-JP" sz="2000">
                <a:solidFill>
                  <a:srgbClr val="000000"/>
                </a:solidFill>
                <a:latin typeface="Times New Roman" pitchFamily="18" charset="0"/>
                <a:ea typeface="ＭＳ 明朝" charset="-128"/>
                <a:cs typeface="Times New Roman" pitchFamily="18" charset="0"/>
              </a:rPr>
              <a:t>accelerator expertise needed to broadly cover range of issues.</a:t>
            </a: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4" name="Text Box 4"/>
          <p:cNvSpPr txBox="1">
            <a:spLocks noChangeArrowheads="1"/>
          </p:cNvSpPr>
          <p:nvPr/>
        </p:nvSpPr>
        <p:spPr bwMode="auto">
          <a:xfrm>
            <a:off x="415925" y="38100"/>
            <a:ext cx="8220075"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Science Case</a:t>
            </a:r>
          </a:p>
        </p:txBody>
      </p:sp>
      <p:sp>
        <p:nvSpPr>
          <p:cNvPr id="291846" name="Rectangle 6"/>
          <p:cNvSpPr>
            <a:spLocks noChangeArrowheads="1"/>
          </p:cNvSpPr>
          <p:nvPr/>
        </p:nvSpPr>
        <p:spPr bwMode="auto">
          <a:xfrm>
            <a:off x="615950" y="588963"/>
            <a:ext cx="8002588" cy="5883275"/>
          </a:xfrm>
          <a:prstGeom prst="rect">
            <a:avLst/>
          </a:prstGeom>
          <a:solidFill>
            <a:schemeClr val="bg1"/>
          </a:solidFill>
          <a:ln w="9525">
            <a:noFill/>
            <a:miter lim="800000"/>
            <a:headEnd/>
            <a:tailEnd/>
          </a:ln>
          <a:effectLst/>
        </p:spPr>
        <p:txBody>
          <a:bodyPr anchor="ctr">
            <a:spAutoFit/>
          </a:bodyPr>
          <a:lstStyle/>
          <a:p>
            <a:pPr>
              <a:buFontTx/>
              <a:buChar char="•"/>
            </a:pPr>
            <a:r>
              <a:rPr lang="en-US" altLang="ja-JP" sz="2000">
                <a:latin typeface="Times New Roman" pitchFamily="18" charset="0"/>
                <a:ea typeface="ＭＳ 明朝" charset="-128"/>
                <a:cs typeface="Times New Roman" pitchFamily="18" charset="0"/>
              </a:rPr>
              <a:t>  Compared to</a:t>
            </a:r>
            <a:r>
              <a:rPr lang="en-US" altLang="ja-JP" sz="2000">
                <a:latin typeface="Arial"/>
                <a:ea typeface="ＭＳ 明朝" charset="-128"/>
                <a:cs typeface="Times New Roman" pitchFamily="18" charset="0"/>
              </a:rPr>
              <a:t>…</a:t>
            </a:r>
            <a:r>
              <a:rPr lang="en-US" altLang="ja-JP" sz="2000">
                <a:latin typeface="Times New Roman" pitchFamily="18" charset="0"/>
                <a:ea typeface="ＭＳ 明朝" charset="-128"/>
                <a:cs typeface="Times New Roman" pitchFamily="18" charset="0"/>
              </a:rPr>
              <a:t>February 2009, EICAC saw an </a:t>
            </a:r>
            <a:r>
              <a:rPr lang="en-US" altLang="ja-JP" sz="2000">
                <a:solidFill>
                  <a:srgbClr val="FF0000"/>
                </a:solidFill>
                <a:latin typeface="Times New Roman" pitchFamily="18" charset="0"/>
                <a:ea typeface="ＭＳ 明朝" charset="-128"/>
                <a:cs typeface="Times New Roman" pitchFamily="18" charset="0"/>
              </a:rPr>
              <a:t>impressive progress in identifying and formulating the scientific goals of an electron-ion collider</a:t>
            </a:r>
            <a:r>
              <a:rPr lang="en-US" altLang="ja-JP" sz="2000">
                <a:latin typeface="Times New Roman" pitchFamily="18" charset="0"/>
                <a:ea typeface="ＭＳ 明朝" charset="-128"/>
                <a:cs typeface="Times New Roman" pitchFamily="18" charset="0"/>
              </a:rPr>
              <a:t>.</a:t>
            </a:r>
            <a:r>
              <a:rPr lang="en-US" altLang="ja-JP" sz="2000">
                <a:cs typeface="Times New Roman" pitchFamily="18" charset="0"/>
              </a:rPr>
              <a:t> </a:t>
            </a:r>
          </a:p>
          <a:p>
            <a:endParaRPr lang="en-US" altLang="ja-JP" sz="2000">
              <a:cs typeface="Times New Roman" pitchFamily="18" charset="0"/>
            </a:endParaRPr>
          </a:p>
          <a:p>
            <a:pPr>
              <a:buFontTx/>
              <a:buChar char="•"/>
            </a:pPr>
            <a:r>
              <a:rPr lang="en-US" altLang="ja-JP" sz="2000">
                <a:cs typeface="Times New Roman" pitchFamily="18" charset="0"/>
              </a:rPr>
              <a:t> </a:t>
            </a:r>
            <a:r>
              <a:rPr lang="en-US" altLang="ja-JP" sz="2000">
                <a:solidFill>
                  <a:srgbClr val="FF0000"/>
                </a:solidFill>
                <a:latin typeface="Times New Roman" pitchFamily="18" charset="0"/>
                <a:ea typeface="ＭＳ 明朝" charset="-128"/>
                <a:cs typeface="Times New Roman" pitchFamily="18" charset="0"/>
              </a:rPr>
              <a:t>Presentations for outside use should be rationalized using consistent sets of assumptions</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 The different experimental groups should sit together with accelerator groups and agree on sets of parameters for simulations.</a:t>
            </a:r>
          </a:p>
          <a:p>
            <a:endParaRPr lang="en-US" altLang="ja-JP" sz="2000">
              <a:solidFill>
                <a:srgbClr val="00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The [Fall 2010] INT Program should be used to articulate the </a:t>
            </a:r>
            <a:r>
              <a:rPr lang="en-US" altLang="ja-JP" sz="2000" i="1">
                <a:solidFill>
                  <a:srgbClr val="000000"/>
                </a:solidFill>
                <a:latin typeface="Times New Roman" pitchFamily="18" charset="0"/>
                <a:ea typeface="ＭＳ 明朝" charset="-128"/>
                <a:cs typeface="Times New Roman" pitchFamily="18" charset="0"/>
              </a:rPr>
              <a:t>theoretical motivation</a:t>
            </a:r>
            <a:r>
              <a:rPr lang="en-US" altLang="ja-JP" sz="2000">
                <a:solidFill>
                  <a:srgbClr val="000000"/>
                </a:solidFill>
                <a:latin typeface="Times New Roman" pitchFamily="18" charset="0"/>
                <a:ea typeface="ＭＳ 明朝" charset="-128"/>
                <a:cs typeface="Times New Roman" pitchFamily="18" charset="0"/>
              </a:rPr>
              <a:t>, but also to compare those goals with reality by examining the sensitivities of simulated experiments.  An outcome should be the science / machine matrix discussed earlier.  </a:t>
            </a:r>
            <a:r>
              <a:rPr lang="en-US" altLang="ja-JP" sz="2000">
                <a:solidFill>
                  <a:srgbClr val="FF0000"/>
                </a:solidFill>
                <a:latin typeface="Times New Roman" pitchFamily="18" charset="0"/>
                <a:ea typeface="ＭＳ 明朝" charset="-128"/>
                <a:cs typeface="Times New Roman" pitchFamily="18" charset="0"/>
              </a:rPr>
              <a:t>At the conclusion of the INT program, we can anticipate some follow-up event(s) in 2011 where the joint community agrees on the theme of a final White Paper.</a:t>
            </a:r>
            <a:r>
              <a:rPr lang="en-US" altLang="ja-JP" sz="2000"/>
              <a:t>  </a:t>
            </a:r>
          </a:p>
          <a:p>
            <a:endParaRPr lang="en-US" altLang="ja-JP" sz="2000"/>
          </a:p>
          <a:p>
            <a:pPr>
              <a:buFontTx/>
              <a:buChar char="•"/>
            </a:pPr>
            <a:r>
              <a:rPr lang="en-US" altLang="ja-JP" sz="2000"/>
              <a:t> </a:t>
            </a:r>
            <a:r>
              <a:rPr lang="en-US" altLang="ja-JP" sz="2000">
                <a:solidFill>
                  <a:srgbClr val="000000"/>
                </a:solidFill>
                <a:latin typeface="Times New Roman" pitchFamily="18" charset="0"/>
                <a:ea typeface="ＭＳ 明朝" charset="-128"/>
              </a:rPr>
              <a:t>The EIC Community appears to be made of two sub-groups, roughly associated with the BNL or JLab concepts for the machine</a:t>
            </a:r>
            <a:r>
              <a:rPr lang="en-US" altLang="ja-JP" sz="2000">
                <a:solidFill>
                  <a:srgbClr val="000000"/>
                </a:solidFill>
                <a:latin typeface="Arial"/>
                <a:ea typeface="ＭＳ 明朝" charset="-128"/>
              </a:rPr>
              <a:t>…</a:t>
            </a:r>
            <a:r>
              <a:rPr lang="en-US" altLang="ja-JP" sz="2000">
                <a:solidFill>
                  <a:srgbClr val="000000"/>
                </a:solidFill>
                <a:latin typeface="Times New Roman" pitchFamily="18" charset="0"/>
                <a:ea typeface="ＭＳ 明朝" charset="-128"/>
              </a:rPr>
              <a:t>it is our opinion that there remains time for vigorous debate about scientific options and priorities; however, </a:t>
            </a:r>
            <a:r>
              <a:rPr lang="en-US" altLang="ja-JP" sz="2000">
                <a:solidFill>
                  <a:srgbClr val="FF0000"/>
                </a:solidFill>
                <a:latin typeface="Times New Roman" pitchFamily="18" charset="0"/>
                <a:ea typeface="ＭＳ 明朝" charset="-128"/>
              </a:rPr>
              <a:t>for full consideration at the next LRP, one coherent, joint-QCD-community request should be made.</a:t>
            </a:r>
            <a:r>
              <a:rPr lang="en-US" altLang="ja-JP" sz="2000">
                <a:solidFill>
                  <a:srgbClr val="FF0000"/>
                </a:solidFill>
              </a:rPr>
              <a:t> </a:t>
            </a:r>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8" name="Text Box 4"/>
          <p:cNvSpPr txBox="1">
            <a:spLocks noChangeArrowheads="1"/>
          </p:cNvSpPr>
          <p:nvPr/>
        </p:nvSpPr>
        <p:spPr bwMode="auto">
          <a:xfrm>
            <a:off x="0" y="38100"/>
            <a:ext cx="9144000" cy="457200"/>
          </a:xfrm>
          <a:prstGeom prst="rect">
            <a:avLst/>
          </a:prstGeom>
          <a:noFill/>
          <a:ln w="9525">
            <a:noFill/>
            <a:miter lim="800000"/>
            <a:headEnd/>
            <a:tailEnd/>
          </a:ln>
          <a:effectLst/>
        </p:spPr>
        <p:txBody>
          <a:bodyPr>
            <a:spAutoFit/>
          </a:bodyPr>
          <a:lstStyle/>
          <a:p>
            <a:pPr algn="ctr">
              <a:spcBef>
                <a:spcPct val="50000"/>
              </a:spcBef>
            </a:pPr>
            <a:r>
              <a:rPr lang="en-US" sz="2400" b="1" i="1">
                <a:solidFill>
                  <a:srgbClr val="0000FF"/>
                </a:solidFill>
                <a:latin typeface="Comic Sans MS" pitchFamily="66" charset="0"/>
              </a:rPr>
              <a:t>Quotes from EICAC Report on Facility Design &amp; Strategy</a:t>
            </a:r>
          </a:p>
        </p:txBody>
      </p:sp>
      <p:sp>
        <p:nvSpPr>
          <p:cNvPr id="292870" name="Rectangle 6"/>
          <p:cNvSpPr>
            <a:spLocks noChangeArrowheads="1"/>
          </p:cNvSpPr>
          <p:nvPr/>
        </p:nvSpPr>
        <p:spPr bwMode="auto">
          <a:xfrm>
            <a:off x="354013" y="555625"/>
            <a:ext cx="8448675" cy="6188075"/>
          </a:xfrm>
          <a:prstGeom prst="rect">
            <a:avLst/>
          </a:prstGeom>
          <a:solidFill>
            <a:schemeClr val="bg1"/>
          </a:solidFill>
          <a:ln w="9525">
            <a:noFill/>
            <a:miter lim="800000"/>
            <a:headEnd/>
            <a:tailEnd/>
          </a:ln>
          <a:effectLst/>
        </p:spPr>
        <p:txBody>
          <a:bodyPr anchor="ctr">
            <a:spAutoFit/>
          </a:bodyPr>
          <a:lstStyle/>
          <a:p>
            <a:pPr>
              <a:buFontTx/>
              <a:buChar char="•"/>
            </a:pPr>
            <a:r>
              <a:rPr lang="en-US" altLang="ja-JP" sz="2000">
                <a:latin typeface="Times New Roman" pitchFamily="18" charset="0"/>
                <a:ea typeface="ＭＳ 明朝" charset="-128"/>
                <a:cs typeface="Times New Roman" pitchFamily="18" charset="0"/>
              </a:rPr>
              <a:t> The EICAC is impressed with the</a:t>
            </a:r>
            <a:r>
              <a:rPr lang="en-US" altLang="ja-JP" sz="2000">
                <a:latin typeface="Arial"/>
                <a:ea typeface="ＭＳ 明朝" charset="-128"/>
                <a:cs typeface="Times New Roman" pitchFamily="18" charset="0"/>
              </a:rPr>
              <a:t>…</a:t>
            </a:r>
            <a:r>
              <a:rPr lang="en-US" altLang="ja-JP" sz="2000">
                <a:latin typeface="Times New Roman" pitchFamily="18" charset="0"/>
                <a:ea typeface="ＭＳ 明朝" charset="-128"/>
                <a:cs typeface="Times New Roman" pitchFamily="18" charset="0"/>
              </a:rPr>
              <a:t>work</a:t>
            </a:r>
            <a:r>
              <a:rPr lang="en-US" altLang="ja-JP" sz="2000">
                <a:latin typeface="Arial"/>
                <a:ea typeface="ＭＳ 明朝" charset="-128"/>
                <a:cs typeface="Times New Roman" pitchFamily="18" charset="0"/>
              </a:rPr>
              <a:t>…</a:t>
            </a:r>
            <a:r>
              <a:rPr lang="en-US" altLang="ja-JP" sz="2000">
                <a:latin typeface="Times New Roman" pitchFamily="18" charset="0"/>
                <a:ea typeface="ＭＳ 明朝" charset="-128"/>
                <a:cs typeface="Times New Roman" pitchFamily="18" charset="0"/>
              </a:rPr>
              <a:t>on accelerator designs since the last meeting</a:t>
            </a:r>
            <a:r>
              <a:rPr lang="en-US" altLang="ja-JP" sz="2000">
                <a:latin typeface="Arial"/>
                <a:ea typeface="ＭＳ 明朝" charset="-128"/>
                <a:cs typeface="Times New Roman" pitchFamily="18" charset="0"/>
              </a:rPr>
              <a:t>…</a:t>
            </a:r>
            <a:r>
              <a:rPr lang="en-US" altLang="ja-JP" sz="2000">
                <a:latin typeface="Times New Roman" pitchFamily="18" charset="0"/>
                <a:ea typeface="ＭＳ 明朝" charset="-128"/>
                <a:cs typeface="Times New Roman" pitchFamily="18" charset="0"/>
              </a:rPr>
              <a:t> </a:t>
            </a:r>
            <a:r>
              <a:rPr lang="en-US" altLang="ja-JP" sz="2000">
                <a:solidFill>
                  <a:srgbClr val="FF0000"/>
                </a:solidFill>
                <a:latin typeface="Times New Roman" pitchFamily="18" charset="0"/>
                <a:ea typeface="ＭＳ 明朝" charset="-128"/>
                <a:cs typeface="Times New Roman" pitchFamily="18" charset="0"/>
              </a:rPr>
              <a:t>the two laboratories are at very different levels of design maturity</a:t>
            </a:r>
            <a:r>
              <a:rPr lang="en-US" altLang="ja-JP" sz="2000">
                <a:latin typeface="Times New Roman" pitchFamily="18" charset="0"/>
                <a:ea typeface="ＭＳ 明朝" charset="-128"/>
                <a:cs typeface="Times New Roman" pitchFamily="18" charset="0"/>
              </a:rPr>
              <a:t>.</a:t>
            </a:r>
            <a:endParaRPr lang="en-US" altLang="ja-JP" sz="2000">
              <a:solidFill>
                <a:srgbClr val="000000"/>
              </a:solidFill>
              <a:latin typeface="Times New Roman" pitchFamily="18" charset="0"/>
              <a:ea typeface="ＭＳ 明朝" charset="-128"/>
              <a:cs typeface="Times New Roman" pitchFamily="18" charset="0"/>
            </a:endParaRPr>
          </a:p>
          <a:p>
            <a:endParaRPr lang="en-US" altLang="ja-JP" sz="2000">
              <a:solidFill>
                <a:srgbClr val="00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It is the growing view of several members of EICAC that as soon as possible a </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down select</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 should be made</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there is much R&amp;D that needs to be done</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addressing all the challenges of both [designs] is expensive and perhaps unwarranted. </a:t>
            </a:r>
            <a:r>
              <a:rPr lang="en-US" altLang="ja-JP" sz="2000">
                <a:solidFill>
                  <a:srgbClr val="FF0000"/>
                </a:solidFill>
                <a:latin typeface="Times New Roman" pitchFamily="18" charset="0"/>
                <a:ea typeface="ＭＳ 明朝" charset="-128"/>
                <a:cs typeface="Times New Roman" pitchFamily="18" charset="0"/>
              </a:rPr>
              <a:t>The highest priority on the facility side is to develop the JLAB design to a stage similar to where the BNL design is at present.</a:t>
            </a:r>
            <a:r>
              <a:rPr lang="en-US" altLang="ja-JP" sz="2000">
                <a:solidFill>
                  <a:srgbClr val="000000"/>
                </a:solidFill>
                <a:latin typeface="Times New Roman" pitchFamily="18" charset="0"/>
                <a:ea typeface="ＭＳ 明朝" charset="-128"/>
                <a:cs typeface="Times New Roman" pitchFamily="18" charset="0"/>
              </a:rPr>
              <a:t> </a:t>
            </a:r>
          </a:p>
          <a:p>
            <a:endParaRPr lang="en-US" altLang="ja-JP" sz="2000">
              <a:solidFill>
                <a:srgbClr val="00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EICAC would like to see high risk systems identified which are needed to achieve these [energy and luminosity] parameters, with the </a:t>
            </a:r>
            <a:r>
              <a:rPr lang="en-US" altLang="ja-JP" sz="2000">
                <a:solidFill>
                  <a:srgbClr val="FF0000"/>
                </a:solidFill>
                <a:latin typeface="Times New Roman" pitchFamily="18" charset="0"/>
                <a:ea typeface="ＭＳ 明朝" charset="-128"/>
                <a:cs typeface="Times New Roman" pitchFamily="18" charset="0"/>
              </a:rPr>
              <a:t>resulting performance that would be realized if the high risk system cannot be met</a:t>
            </a:r>
            <a:r>
              <a:rPr lang="en-US" altLang="ja-JP" sz="2000">
                <a:solidFill>
                  <a:srgbClr val="000000"/>
                </a:solidFill>
                <a:latin typeface="Times New Roman" pitchFamily="18" charset="0"/>
                <a:ea typeface="ＭＳ 明朝" charset="-128"/>
                <a:cs typeface="Times New Roman" pitchFamily="18" charset="0"/>
              </a:rPr>
              <a:t>.</a:t>
            </a:r>
            <a:r>
              <a:rPr lang="en-US" altLang="ja-JP" sz="2000">
                <a:latin typeface="Times New Roman" pitchFamily="18" charset="0"/>
                <a:ea typeface="ＭＳ 明朝" charset="-128"/>
                <a:cs typeface="Times New Roman" pitchFamily="18" charset="0"/>
              </a:rPr>
              <a:t> </a:t>
            </a:r>
          </a:p>
          <a:p>
            <a:pPr>
              <a:buFontTx/>
              <a:buChar char="•"/>
            </a:pPr>
            <a:endParaRPr lang="en-US" altLang="ja-JP" sz="2000">
              <a:latin typeface="Times New Roman" pitchFamily="18" charset="0"/>
              <a:ea typeface="ＭＳ 明朝" charset="-128"/>
              <a:cs typeface="Times New Roman" pitchFamily="18" charset="0"/>
            </a:endParaRPr>
          </a:p>
          <a:p>
            <a:pPr>
              <a:buFontTx/>
              <a:buChar char="•"/>
            </a:pPr>
            <a:r>
              <a:rPr lang="en-US" altLang="ja-JP" sz="2000">
                <a:latin typeface="Times New Roman" pitchFamily="18" charset="0"/>
                <a:ea typeface="ＭＳ 明朝" charset="-128"/>
                <a:cs typeface="Times New Roman" pitchFamily="18" charset="0"/>
              </a:rPr>
              <a:t> </a:t>
            </a:r>
            <a:r>
              <a:rPr lang="en-US" altLang="ja-JP" sz="2000">
                <a:solidFill>
                  <a:srgbClr val="000000"/>
                </a:solidFill>
                <a:latin typeface="Times New Roman" pitchFamily="18" charset="0"/>
                <a:ea typeface="ＭＳ 明朝" charset="-128"/>
                <a:cs typeface="Times New Roman" pitchFamily="18" charset="0"/>
              </a:rPr>
              <a:t>In terms of strategy</a:t>
            </a:r>
            <a:r>
              <a:rPr lang="en-US" altLang="ja-JP" sz="2000">
                <a:solidFill>
                  <a:srgbClr val="000000"/>
                </a:solidFill>
                <a:latin typeface="Arial"/>
                <a:ea typeface="ＭＳ 明朝" charset="-128"/>
                <a:cs typeface="Times New Roman" pitchFamily="18" charset="0"/>
              </a:rPr>
              <a:t>…</a:t>
            </a:r>
            <a:r>
              <a:rPr lang="en-US" altLang="ja-JP" sz="2000">
                <a:solidFill>
                  <a:srgbClr val="000000"/>
                </a:solidFill>
                <a:latin typeface="Times New Roman" pitchFamily="18" charset="0"/>
                <a:ea typeface="ＭＳ 明朝" charset="-128"/>
                <a:cs typeface="Times New Roman" pitchFamily="18" charset="0"/>
              </a:rPr>
              <a:t>the EICAC feels that the proponents might consider </a:t>
            </a:r>
            <a:r>
              <a:rPr lang="en-US" altLang="ja-JP" sz="2000">
                <a:solidFill>
                  <a:srgbClr val="FF0000"/>
                </a:solidFill>
                <a:latin typeface="Times New Roman" pitchFamily="18" charset="0"/>
                <a:ea typeface="ＭＳ 明朝" charset="-128"/>
                <a:cs typeface="Times New Roman" pitchFamily="18" charset="0"/>
              </a:rPr>
              <a:t>aiming for </a:t>
            </a:r>
            <a:r>
              <a:rPr lang="en-US" altLang="ja-JP" sz="2000" i="1">
                <a:solidFill>
                  <a:srgbClr val="FF0000"/>
                </a:solidFill>
                <a:latin typeface="Times New Roman" pitchFamily="18" charset="0"/>
                <a:ea typeface="ＭＳ 明朝" charset="-128"/>
                <a:cs typeface="Times New Roman" pitchFamily="18" charset="0"/>
              </a:rPr>
              <a:t>the</a:t>
            </a:r>
            <a:r>
              <a:rPr lang="en-US" altLang="ja-JP" sz="2000">
                <a:solidFill>
                  <a:srgbClr val="FF0000"/>
                </a:solidFill>
                <a:latin typeface="Times New Roman" pitchFamily="18" charset="0"/>
                <a:ea typeface="ＭＳ 明朝" charset="-128"/>
                <a:cs typeface="Times New Roman" pitchFamily="18" charset="0"/>
              </a:rPr>
              <a:t> EIC facility from the beginning, with a medium-range performance scope and future upgrade opportunities.  </a:t>
            </a:r>
            <a:r>
              <a:rPr lang="en-US" altLang="ja-JP" sz="2000">
                <a:latin typeface="Times New Roman" pitchFamily="18" charset="0"/>
                <a:ea typeface="ＭＳ 明朝" charset="-128"/>
                <a:cs typeface="Times New Roman" pitchFamily="18" charset="0"/>
              </a:rPr>
              <a:t>[See next slide also.]</a:t>
            </a:r>
            <a:endParaRPr lang="en-US" altLang="ja-JP" sz="2000">
              <a:solidFill>
                <a:srgbClr val="FF0000"/>
              </a:solidFill>
              <a:latin typeface="Times New Roman" pitchFamily="18" charset="0"/>
              <a:ea typeface="ＭＳ 明朝" charset="-128"/>
              <a:cs typeface="Times New Roman" pitchFamily="18" charset="0"/>
            </a:endParaRPr>
          </a:p>
          <a:p>
            <a:pPr>
              <a:buFontTx/>
              <a:buChar char="•"/>
            </a:pPr>
            <a:endParaRPr lang="en-US" altLang="ja-JP" sz="2000">
              <a:solidFill>
                <a:srgbClr val="FF0000"/>
              </a:solidFill>
              <a:latin typeface="Times New Roman" pitchFamily="18" charset="0"/>
              <a:ea typeface="ＭＳ 明朝" charset="-128"/>
              <a:cs typeface="Times New Roman" pitchFamily="18" charset="0"/>
            </a:endParaRPr>
          </a:p>
          <a:p>
            <a:pPr>
              <a:buFontTx/>
              <a:buChar char="•"/>
            </a:pPr>
            <a:r>
              <a:rPr lang="en-US" altLang="ja-JP" sz="2000">
                <a:solidFill>
                  <a:srgbClr val="000000"/>
                </a:solidFill>
                <a:latin typeface="Times New Roman" pitchFamily="18" charset="0"/>
                <a:ea typeface="ＭＳ 明朝" charset="-128"/>
                <a:cs typeface="Times New Roman" pitchFamily="18" charset="0"/>
              </a:rPr>
              <a:t> </a:t>
            </a:r>
            <a:r>
              <a:rPr lang="en-US" altLang="ja-JP" sz="2000">
                <a:solidFill>
                  <a:srgbClr val="000000"/>
                </a:solidFill>
                <a:latin typeface="Times New Roman" pitchFamily="18" charset="0"/>
                <a:cs typeface="Times New Roman" pitchFamily="18" charset="0"/>
              </a:rPr>
              <a:t>It may</a:t>
            </a:r>
            <a:r>
              <a:rPr lang="en-US" altLang="ja-JP" sz="2000">
                <a:solidFill>
                  <a:srgbClr val="000000"/>
                </a:solidFill>
                <a:latin typeface="Arial"/>
                <a:cs typeface="Times New Roman" pitchFamily="18" charset="0"/>
              </a:rPr>
              <a:t>…</a:t>
            </a:r>
            <a:r>
              <a:rPr lang="en-US" altLang="ja-JP" sz="2000">
                <a:solidFill>
                  <a:srgbClr val="000000"/>
                </a:solidFill>
                <a:latin typeface="Times New Roman" pitchFamily="18" charset="0"/>
                <a:cs typeface="Times New Roman" pitchFamily="18" charset="0"/>
              </a:rPr>
              <a:t>be wise to </a:t>
            </a:r>
            <a:r>
              <a:rPr lang="en-US" altLang="ja-JP" sz="2000">
                <a:solidFill>
                  <a:srgbClr val="FF0000"/>
                </a:solidFill>
                <a:latin typeface="Times New Roman" pitchFamily="18" charset="0"/>
                <a:cs typeface="Times New Roman" pitchFamily="18" charset="0"/>
              </a:rPr>
              <a:t>consider the possibility of more than one interaction region</a:t>
            </a:r>
            <a:r>
              <a:rPr lang="en-US" altLang="ja-JP" sz="2000">
                <a:solidFill>
                  <a:srgbClr val="000000"/>
                </a:solidFill>
                <a:latin typeface="Times New Roman" pitchFamily="18" charset="0"/>
                <a:cs typeface="Times New Roman" pitchFamily="18" charset="0"/>
              </a:rPr>
              <a:t> to satisfy these different [science and detector] requirements.  This would also provide a natural way for different physics communities to group themselves.</a:t>
            </a:r>
            <a:endParaRPr lang="en-US" altLang="ja-JP" sz="2000">
              <a:latin typeface="Times New Roman" pitchFamily="18" charset="0"/>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a:hlinkClick r:id="" action="ppaction://ole?verb=0"/>
          </p:cNvPr>
          <p:cNvGraphicFramePr>
            <a:graphicFrameLocks noChangeAspect="1"/>
          </p:cNvGraphicFramePr>
          <p:nvPr/>
        </p:nvGraphicFramePr>
        <p:xfrm>
          <a:off x="-1324" y="0"/>
          <a:ext cx="9147180" cy="6858000"/>
        </p:xfrm>
        <a:graphic>
          <a:graphicData uri="http://schemas.openxmlformats.org/presentationml/2006/ole">
            <p:oleObj spid="_x0000_s2050" name="Presentation" r:id="rId4" imgW="4567364" imgH="3424543" progId="PowerPoint.Show.12">
              <p:link updateAutomatic="1"/>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6863</TotalTime>
  <Words>1838</Words>
  <Application>Microsoft PowerPoint</Application>
  <PresentationFormat>On-screen Show (4:3)</PresentationFormat>
  <Paragraphs>134</Paragraphs>
  <Slides>15</Slides>
  <Notes>15</Notes>
  <HiddenSlides>0</HiddenSlides>
  <MMClips>0</MMClips>
  <ScaleCrop>false</ScaleCrop>
  <HeadingPairs>
    <vt:vector size="6" baseType="variant">
      <vt:variant>
        <vt:lpstr>Theme</vt:lpstr>
      </vt:variant>
      <vt:variant>
        <vt:i4>1</vt:i4>
      </vt:variant>
      <vt:variant>
        <vt:lpstr>Links</vt:lpstr>
      </vt:variant>
      <vt:variant>
        <vt:i4>2</vt:i4>
      </vt:variant>
      <vt:variant>
        <vt:lpstr>Slide Titles</vt:lpstr>
      </vt:variant>
      <vt:variant>
        <vt:i4>15</vt:i4>
      </vt:variant>
    </vt:vector>
  </HeadingPairs>
  <TitlesOfParts>
    <vt:vector size="18" baseType="lpstr">
      <vt:lpstr>Equity</vt:lpstr>
      <vt:lpstr>C:\Documents and Settings\Steve\Desktop\EICAC Report Fall 2009 Montgomery Project Slide.pptx</vt:lpstr>
      <vt:lpstr>C:\Documents and Settings\Steve\Desktop\EICAC Report Fall 2009 Montgomery Slide.pptx</vt:lpstr>
      <vt:lpstr>Summary of Nov. 2-3, 2009 EICAC Meeting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Tiffany Gagnon</dc:creator>
  <cp:lastModifiedBy>vigdor</cp:lastModifiedBy>
  <cp:revision>172</cp:revision>
  <cp:lastPrinted>2007-07-02T19:06:14Z</cp:lastPrinted>
  <dcterms:created xsi:type="dcterms:W3CDTF">2007-06-28T20:22:43Z</dcterms:created>
  <dcterms:modified xsi:type="dcterms:W3CDTF">2010-01-11T14:03:08Z</dcterms:modified>
</cp:coreProperties>
</file>