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5" r:id="rId4"/>
    <p:sldId id="305" r:id="rId5"/>
    <p:sldId id="277" r:id="rId6"/>
    <p:sldId id="306" r:id="rId7"/>
    <p:sldId id="292" r:id="rId8"/>
    <p:sldId id="308" r:id="rId9"/>
    <p:sldId id="280" r:id="rId10"/>
    <p:sldId id="294" r:id="rId11"/>
    <p:sldId id="295" r:id="rId12"/>
    <p:sldId id="296" r:id="rId13"/>
    <p:sldId id="297" r:id="rId14"/>
    <p:sldId id="301" r:id="rId15"/>
    <p:sldId id="302" r:id="rId16"/>
    <p:sldId id="303" r:id="rId17"/>
    <p:sldId id="307" r:id="rId18"/>
    <p:sldId id="288" r:id="rId19"/>
    <p:sldId id="287" r:id="rId20"/>
    <p:sldId id="299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3" autoAdjust="0"/>
    <p:restoredTop sz="86594" autoAdjust="0"/>
  </p:normalViewPr>
  <p:slideViewPr>
    <p:cSldViewPr snapToGrid="0">
      <p:cViewPr varScale="1">
        <p:scale>
          <a:sx n="65" d="100"/>
          <a:sy n="65" d="100"/>
        </p:scale>
        <p:origin x="-7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AFBD-C76A-4F35-9FF8-655369153DE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7A48-ECF6-4C08-90AD-DE2DAFFF7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80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B7A48-ECF6-4C08-90AD-DE2DAFFF7F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49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B7A48-ECF6-4C08-90AD-DE2DAFFF7F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8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B7A48-ECF6-4C08-90AD-DE2DAFFF7F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38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B7A48-ECF6-4C08-90AD-DE2DAFFF7F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79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B7A48-ECF6-4C08-90AD-DE2DAFFF7F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53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17-D164-48F6-8209-0F0D828398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14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F69-F878-4CF7-BBEB-18D8A1AAE2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15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72B7-6F97-4C55-8699-3298755346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01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9952-DBD6-42C3-A880-39A35C189F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76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D9DA-69A6-4425-A40E-F7C08E1396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190-3535-4D38-9EA0-AECA65ADD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19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2E4F-9866-4F9E-B4BA-A798555D68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760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F61-CD0A-4513-8622-9F4B61209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4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C90F-B5E5-4E90-9004-87281DA98C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68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E023-5713-4918-AF96-5FC9AD1BB3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77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8AB3-FE3F-4B7E-A062-D68BF7C479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2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601B-6B1A-4102-8B8F-C2D037F958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0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MPC-EX, </a:t>
            </a:r>
            <a:r>
              <a:rPr lang="en-US" dirty="0" err="1" smtClean="0"/>
              <a:t>pA</a:t>
            </a:r>
            <a:r>
              <a:rPr lang="en-US" dirty="0" smtClean="0"/>
              <a:t> observables</a:t>
            </a:r>
            <a:br>
              <a:rPr lang="en-US" dirty="0" smtClean="0"/>
            </a:br>
            <a:r>
              <a:rPr lang="en-US" dirty="0" smtClean="0"/>
              <a:t>with an eye to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Richard </a:t>
            </a:r>
            <a:r>
              <a:rPr lang="en-US" dirty="0" err="1" smtClean="0"/>
              <a:t>Seto</a:t>
            </a:r>
            <a:endParaRPr lang="en-US" dirty="0" smtClean="0"/>
          </a:p>
          <a:p>
            <a:r>
              <a:rPr lang="en-US" dirty="0" smtClean="0"/>
              <a:t>University of California, Riverside</a:t>
            </a:r>
          </a:p>
          <a:p>
            <a:r>
              <a:rPr lang="en-US" dirty="0" smtClean="0"/>
              <a:t>Riken-BNL </a:t>
            </a:r>
            <a:r>
              <a:rPr lang="en-US" dirty="0" err="1" smtClean="0"/>
              <a:t>pA</a:t>
            </a:r>
            <a:r>
              <a:rPr lang="en-US" dirty="0" smtClean="0"/>
              <a:t> workshop</a:t>
            </a:r>
          </a:p>
          <a:p>
            <a:r>
              <a:rPr lang="en-US" dirty="0" smtClean="0"/>
              <a:t>Jan 7-9, 2012</a:t>
            </a:r>
          </a:p>
          <a:p>
            <a:endParaRPr lang="en-US" dirty="0"/>
          </a:p>
        </p:txBody>
      </p:sp>
      <p:pic>
        <p:nvPicPr>
          <p:cNvPr id="8194" name="Picture 2" descr="PHENIX bi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767"/>
            <a:ext cx="2225884" cy="7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8723" y="6287784"/>
            <a:ext cx="383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Acknowledgements to MPC-EX group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4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Extracting prompt photons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0928" y="1358083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measure inclusive </a:t>
            </a:r>
            <a:r>
              <a:rPr lang="el-GR" dirty="0" smtClean="0"/>
              <a:t>γ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simulate hadronic sources of </a:t>
            </a:r>
            <a:r>
              <a:rPr lang="el-GR" dirty="0" smtClean="0"/>
              <a:t>γ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</a:t>
            </a:r>
            <a:r>
              <a:rPr lang="el-GR" baseline="-25000" dirty="0" smtClean="0"/>
              <a:t>γ</a:t>
            </a:r>
            <a:r>
              <a:rPr lang="en-US" baseline="-25000" dirty="0" smtClean="0"/>
              <a:t> </a:t>
            </a:r>
            <a:r>
              <a:rPr lang="en-US" dirty="0" smtClean="0"/>
              <a:t>&gt;1 </a:t>
            </a:r>
            <a:r>
              <a:rPr lang="en-US" dirty="0" smtClean="0">
                <a:sym typeface="Wingdings"/>
              </a:rPr>
              <a:t> prompt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888" y="1252281"/>
            <a:ext cx="27241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471" y="4183304"/>
            <a:ext cx="56483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422847" y="1711923"/>
            <a:ext cx="118374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15308" y="2372323"/>
            <a:ext cx="925759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1608" y="5708302"/>
            <a:ext cx="6636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Advantage: many sources of systematic error cancel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in particular the energy scale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8261" y="3251535"/>
            <a:ext cx="3846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Calibri"/>
                <a:cs typeface="Calibri"/>
              </a:rPr>
              <a:t>γ</a:t>
            </a:r>
            <a:r>
              <a:rPr lang="en-US" sz="3200" baseline="-25000" dirty="0" smtClean="0">
                <a:latin typeface="Calibri"/>
                <a:cs typeface="Calibri"/>
              </a:rPr>
              <a:t>prompt 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= </a:t>
            </a:r>
            <a:r>
              <a:rPr lang="el-GR" sz="3200" dirty="0" smtClean="0">
                <a:latin typeface="Calibri"/>
                <a:cs typeface="Calibri"/>
              </a:rPr>
              <a:t>γ</a:t>
            </a:r>
            <a:r>
              <a:rPr lang="en-US" sz="3200" baseline="-25000" dirty="0" smtClean="0">
                <a:latin typeface="Calibri"/>
                <a:cs typeface="Calibri"/>
              </a:rPr>
              <a:t> incl </a:t>
            </a:r>
            <a:r>
              <a:rPr lang="en-US" sz="3200" dirty="0" smtClean="0">
                <a:latin typeface="Calibri"/>
                <a:cs typeface="Calibri"/>
              </a:rPr>
              <a:t>*(1-1/R</a:t>
            </a:r>
            <a:r>
              <a:rPr lang="el-GR" sz="3200" baseline="-25000" dirty="0" smtClean="0">
                <a:latin typeface="Calibri"/>
                <a:cs typeface="Calibri"/>
              </a:rPr>
              <a:t>γ</a:t>
            </a:r>
            <a:r>
              <a:rPr lang="en-US" sz="3200" dirty="0" smtClean="0">
                <a:latin typeface="Calibri"/>
                <a:cs typeface="Calibri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994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893" y="1614488"/>
            <a:ext cx="56483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45" y="3073400"/>
            <a:ext cx="747656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3235" y="4270955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from knowledge of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Cross section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1606" y="4971995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error from energy scale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1934" y="5647107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error from energy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540" y="1091974"/>
            <a:ext cx="48768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C7E7-E7CD-441D-A891-89D0C93DB170}" type="datetime1">
              <a:rPr lang="en-US" smtClean="0"/>
              <a:pPr/>
              <a:t>1/9/2013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EPS09 Limits from Prompt Photons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18" idx="1"/>
          </p:cNvCxnSpPr>
          <p:nvPr/>
        </p:nvCxnSpPr>
        <p:spPr>
          <a:xfrm flipH="1" flipV="1">
            <a:off x="5994646" y="3646714"/>
            <a:ext cx="406890" cy="1121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 flipV="1">
            <a:off x="5994646" y="3200400"/>
            <a:ext cx="406890" cy="1567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1536" y="458308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C.L.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-50240" y="1091974"/>
            <a:ext cx="4368799" cy="483286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20000"/>
              </a:lnSpc>
            </a:pPr>
            <a:r>
              <a:rPr lang="en-US" sz="2400" dirty="0" smtClean="0"/>
              <a:t>Weight events in x,Q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(direct, frag) according to EPS09 to generate R</a:t>
            </a:r>
            <a:r>
              <a:rPr lang="en-US" sz="2400" baseline="-25000" dirty="0" smtClean="0"/>
              <a:t>dAu</a:t>
            </a:r>
            <a:r>
              <a:rPr lang="en-US" sz="2400" dirty="0" smtClean="0"/>
              <a:t> for each curve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Assume the R</a:t>
            </a:r>
            <a:r>
              <a:rPr lang="en-US" sz="2400" baseline="-25000" dirty="0" smtClean="0"/>
              <a:t>dAu</a:t>
            </a:r>
            <a:r>
              <a:rPr lang="en-US" sz="2400" dirty="0" smtClean="0"/>
              <a:t> value we measure corresponds to the EPS09 baseline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Vary </a:t>
            </a:r>
            <a:r>
              <a:rPr lang="en-US" sz="1900" dirty="0" err="1">
                <a:latin typeface="Times New Roman" pitchFamily="18" charset="0"/>
              </a:rPr>
              <a:t>R</a:t>
            </a:r>
            <a:r>
              <a:rPr lang="en-US" sz="2400" baseline="30000" dirty="0" err="1" smtClean="0"/>
              <a:t>pp</a:t>
            </a:r>
            <a:r>
              <a:rPr lang="el-GR" sz="2400" baseline="-25000" dirty="0" smtClean="0">
                <a:latin typeface="Calibri"/>
                <a:cs typeface="Calibri"/>
              </a:rPr>
              <a:t>γ</a:t>
            </a:r>
            <a:r>
              <a:rPr lang="en-US" sz="2400" dirty="0" smtClean="0"/>
              <a:t>, </a:t>
            </a:r>
            <a:r>
              <a:rPr lang="en-US" sz="1900" dirty="0">
                <a:latin typeface="Times New Roman" pitchFamily="18" charset="0"/>
              </a:rPr>
              <a:t>R</a:t>
            </a:r>
            <a:r>
              <a:rPr lang="en-US" sz="2400" baseline="30000" dirty="0" smtClean="0"/>
              <a:t>dAu</a:t>
            </a:r>
            <a:r>
              <a:rPr lang="el-GR" sz="2400" baseline="-25000" dirty="0" smtClean="0">
                <a:latin typeface="Calibri"/>
                <a:cs typeface="Calibri"/>
              </a:rPr>
              <a:t>γ</a:t>
            </a:r>
            <a:r>
              <a:rPr lang="en-US" sz="2400" dirty="0" smtClean="0"/>
              <a:t>, </a:t>
            </a:r>
            <a:r>
              <a:rPr lang="en-US" sz="2400" dirty="0">
                <a:latin typeface="Calibri"/>
                <a:cs typeface="Calibri"/>
              </a:rPr>
              <a:t>γ</a:t>
            </a:r>
            <a:r>
              <a:rPr lang="en-US" sz="2400" baseline="30000" dirty="0" smtClean="0"/>
              <a:t>dAu</a:t>
            </a:r>
            <a:r>
              <a:rPr lang="en-US" sz="2400" baseline="-25000" dirty="0" smtClean="0"/>
              <a:t>incl</a:t>
            </a:r>
            <a:r>
              <a:rPr lang="en-US" sz="2400" dirty="0" smtClean="0"/>
              <a:t> and </a:t>
            </a:r>
            <a:r>
              <a:rPr lang="en-US" sz="2400" dirty="0">
                <a:latin typeface="Calibri"/>
                <a:cs typeface="Calibri"/>
              </a:rPr>
              <a:t>γ</a:t>
            </a:r>
            <a:r>
              <a:rPr lang="en-US" sz="2400" baseline="30000" dirty="0" smtClean="0"/>
              <a:t>pp</a:t>
            </a:r>
            <a:r>
              <a:rPr lang="en-US" sz="2400" baseline="-25000" dirty="0" smtClean="0"/>
              <a:t>incl</a:t>
            </a:r>
            <a:r>
              <a:rPr lang="en-US" sz="2400" dirty="0" smtClean="0"/>
              <a:t> within 3</a:t>
            </a:r>
            <a:r>
              <a:rPr lang="el-GR" sz="2400" dirty="0" smtClean="0"/>
              <a:t>σ</a:t>
            </a:r>
            <a:r>
              <a:rPr lang="en-US" sz="2400" dirty="0" smtClean="0"/>
              <a:t> systematic errors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Evaluate EPS09 curves to see which are consistent within 90% C.L</a:t>
            </a:r>
            <a:r>
              <a:rPr lang="en-US" sz="2400" dirty="0" smtClean="0">
                <a:latin typeface="+mj-lt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2100" y="1447800"/>
            <a:ext cx="1449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MPC-EX</a:t>
            </a:r>
          </a:p>
          <a:p>
            <a:r>
              <a:rPr lang="en-US" dirty="0" smtClean="0"/>
              <a:t>350nb</a:t>
            </a:r>
            <a:r>
              <a:rPr lang="en-US" baseline="30000" dirty="0" smtClean="0"/>
              <a:t>-1</a:t>
            </a:r>
            <a:r>
              <a:rPr lang="en-US" dirty="0" smtClean="0"/>
              <a:t> d+Au</a:t>
            </a:r>
          </a:p>
          <a:p>
            <a:r>
              <a:rPr lang="en-US" dirty="0" smtClean="0"/>
              <a:t>49pb</a:t>
            </a:r>
            <a:r>
              <a:rPr lang="en-US" baseline="30000" dirty="0" smtClean="0"/>
              <a:t>-1</a:t>
            </a:r>
            <a:r>
              <a:rPr lang="en-US" dirty="0" smtClean="0"/>
              <a:t> p+p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912" y="5873779"/>
            <a:ext cx="845417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Prompt photons in MPC-EX </a:t>
            </a:r>
            <a:r>
              <a:rPr lang="en-US" sz="2000" b="1" dirty="0">
                <a:sym typeface="Wingdings"/>
              </a:rPr>
              <a:t></a:t>
            </a:r>
            <a:r>
              <a:rPr lang="en-US" sz="2000" b="1" dirty="0" smtClean="0"/>
              <a:t> Precise Measurement of the Nuclear Gluon PDF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512457" y="6497487"/>
            <a:ext cx="2177143" cy="17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799" y="6383109"/>
            <a:ext cx="597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 </a:t>
            </a:r>
            <a:r>
              <a:rPr lang="en-US" dirty="0" smtClean="0"/>
              <a:t>would like to use a CGC model to estimate sensitivity to Q</a:t>
            </a:r>
            <a:r>
              <a:rPr lang="en-US" baseline="-25000" dirty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2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1436" y="0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Measurements</a:t>
            </a:r>
            <a:br>
              <a:rPr lang="en-US" dirty="0" smtClean="0"/>
            </a:br>
            <a:r>
              <a:rPr lang="el-GR" dirty="0" smtClean="0"/>
              <a:t>γ</a:t>
            </a:r>
            <a:r>
              <a:rPr lang="en-US" dirty="0" smtClean="0"/>
              <a:t>+hadrons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64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Pick p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of photon, measure hadron correlation in bins of </a:t>
            </a:r>
            <a:r>
              <a:rPr lang="el-GR" sz="2800" dirty="0" smtClean="0"/>
              <a:t>Δθ</a:t>
            </a:r>
            <a:r>
              <a:rPr lang="en-US" sz="2800" dirty="0" smtClean="0"/>
              <a:t>, and p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of hadron</a:t>
            </a:r>
          </a:p>
          <a:p>
            <a:r>
              <a:rPr lang="en-US" sz="2800" dirty="0" smtClean="0"/>
              <a:t>Sensitive to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Sat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2"/>
          <a:stretch/>
        </p:blipFill>
        <p:spPr bwMode="auto">
          <a:xfrm>
            <a:off x="3451808" y="2206796"/>
            <a:ext cx="4149710" cy="427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96684" y="6372344"/>
            <a:ext cx="169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Resaein</a:t>
            </a:r>
            <a:r>
              <a:rPr lang="en-US" sz="1400" dirty="0" smtClean="0"/>
              <a:t> (1209.0478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00108" y="3893906"/>
            <a:ext cx="523982" cy="359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38463" y="3893906"/>
            <a:ext cx="585627" cy="630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45657" y="4887073"/>
            <a:ext cx="544183" cy="179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37099" y="4902483"/>
            <a:ext cx="523982" cy="359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5679" y="37092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70670" y="469753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4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future? DY hadron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090562"/>
            <a:ext cx="8001000" cy="2094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ouble hump structure                             (preponderance of signatures)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Rate??? Possible at RHIC in </a:t>
            </a:r>
            <a:r>
              <a:rPr lang="en-US" dirty="0" err="1" smtClean="0"/>
              <a:t>pCu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122" name="Picture 2" descr="C:\Users\seto\Desktop\QM\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029200" cy="39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8155" y="4805402"/>
            <a:ext cx="173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Xiao, </a:t>
            </a:r>
            <a:r>
              <a:rPr lang="en-US" dirty="0" err="1" smtClean="0"/>
              <a:t>Stasto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1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320970"/>
            <a:ext cx="5181114" cy="3726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70"/>
            <a:ext cx="8229600" cy="7921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Polarized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Collisions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3D8-5083-432E-8F39-61D271AAA4BE}" type="datetime1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6376" y="107943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Kang, </a:t>
            </a:r>
            <a:r>
              <a:rPr lang="en-US" sz="1600" b="1" dirty="0" smtClean="0"/>
              <a:t>Yuan: PRD 84, 034019 (2011)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0043082"/>
              </p:ext>
            </p:extLst>
          </p:nvPr>
        </p:nvGraphicFramePr>
        <p:xfrm>
          <a:off x="3699976" y="2050211"/>
          <a:ext cx="762000" cy="783772"/>
        </p:xfrm>
        <a:graphic>
          <a:graphicData uri="http://schemas.openxmlformats.org/presentationml/2006/ole">
            <p:oleObj spid="_x0000_s7375" name="Equation" r:id="rId4" imgW="444240" imgH="4572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4474" y="4656683"/>
            <a:ext cx="412593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Single spin asymmetries (</a:t>
            </a:r>
            <a:r>
              <a:rPr lang="en-US" dirty="0" err="1" smtClean="0"/>
              <a:t>Sivers</a:t>
            </a:r>
            <a:r>
              <a:rPr lang="en-US" dirty="0" smtClean="0"/>
              <a:t>, Collins,…)</a:t>
            </a:r>
          </a:p>
          <a:p>
            <a:r>
              <a:rPr lang="en-US" dirty="0" smtClean="0"/>
              <a:t> can act as a probe of the saturation scale.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691" y="5692238"/>
            <a:ext cx="4352926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 unique capability of RHIC!</a:t>
            </a:r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 flipH="1" flipV="1">
            <a:off x="1569243" y="2379662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flipV="1">
            <a:off x="2636043" y="2151062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2407443" y="2074862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1264443" y="2303462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8602284"/>
              </p:ext>
            </p:extLst>
          </p:nvPr>
        </p:nvGraphicFramePr>
        <p:xfrm>
          <a:off x="999443" y="1020543"/>
          <a:ext cx="1902772" cy="808257"/>
        </p:xfrm>
        <a:graphic>
          <a:graphicData uri="http://schemas.openxmlformats.org/presentationml/2006/ole">
            <p:oleObj spid="_x0000_s7376" name="Equation" r:id="rId5" imgW="1435100" imgH="609600" progId="Equation.3">
              <p:embed/>
            </p:oleObj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1264443" y="2379662"/>
            <a:ext cx="1371600" cy="4572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1112043" y="2532062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auto">
          <a:xfrm>
            <a:off x="1797843" y="2303462"/>
            <a:ext cx="381000" cy="457200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 flipV="1">
            <a:off x="654843" y="2836862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2102643" y="2760662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Right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1645443" y="193675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Left</a:t>
            </a:r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1950243" y="2532062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90450" y="1965352"/>
            <a:ext cx="1814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= (1.0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sA</a:t>
            </a:r>
            <a:r>
              <a:rPr lang="en-US" baseline="30000" dirty="0" smtClean="0"/>
              <a:t>2</a:t>
            </a:r>
            <a:r>
              <a:rPr lang="en-US" dirty="0" smtClean="0"/>
              <a:t> = (2.5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= 0.16 </a:t>
            </a:r>
            <a:r>
              <a:rPr lang="en-US" dirty="0" err="1" smtClean="0"/>
              <a:t>GeV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10000" y="3890144"/>
            <a:ext cx="1566376" cy="267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02692" y="2557192"/>
            <a:ext cx="128588" cy="295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50368" y="3246167"/>
            <a:ext cx="2091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Approximate error in ratio</a:t>
            </a:r>
            <a:br>
              <a:rPr lang="en-US" sz="1400" dirty="0" smtClean="0"/>
            </a:br>
            <a:r>
              <a:rPr lang="en-US" sz="1400" dirty="0" smtClean="0"/>
              <a:t>assuming 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A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/A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~ 0.1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760494" y="2955654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5400" y="5303014"/>
            <a:ext cx="3907972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Dependence of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sA</a:t>
            </a:r>
            <a:r>
              <a:rPr lang="en-US" i="1" dirty="0" smtClean="0"/>
              <a:t> </a:t>
            </a:r>
            <a:r>
              <a:rPr lang="en-US" dirty="0" smtClean="0"/>
              <a:t>on </a:t>
            </a:r>
            <a:r>
              <a:rPr lang="en-US" i="1" dirty="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Combined with other measurements this can estimate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sp</a:t>
            </a:r>
            <a:r>
              <a:rPr lang="en-US" dirty="0" smtClean="0"/>
              <a:t> 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82" y="3303478"/>
            <a:ext cx="3225521" cy="93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40" name="Picture 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025" y="1718990"/>
            <a:ext cx="1162005" cy="4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532835" y="6050925"/>
            <a:ext cx="489204" cy="116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7443" y="1919422"/>
            <a:ext cx="733989" cy="76807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1653" y="25568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1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20" y="2888666"/>
            <a:ext cx="905331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Measure A</a:t>
            </a:r>
            <a:r>
              <a:rPr lang="en-US" sz="2800" baseline="-25000" dirty="0" smtClean="0"/>
              <a:t>N </a:t>
            </a:r>
            <a:r>
              <a:rPr lang="en-US" sz="2800" dirty="0"/>
              <a:t> </a:t>
            </a:r>
            <a:r>
              <a:rPr lang="el-GR" sz="2800" dirty="0" smtClean="0"/>
              <a:t>π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in </a:t>
            </a:r>
            <a:r>
              <a:rPr lang="en-US" sz="2800" dirty="0" err="1" smtClean="0"/>
              <a:t>p+p</a:t>
            </a:r>
            <a:r>
              <a:rPr lang="en-US" sz="2800" dirty="0" smtClean="0"/>
              <a:t>, </a:t>
            </a:r>
            <a:r>
              <a:rPr lang="en-US" sz="2800" dirty="0" err="1" smtClean="0"/>
              <a:t>p+Au</a:t>
            </a:r>
            <a:r>
              <a:rPr lang="en-US" sz="2800" dirty="0" smtClean="0"/>
              <a:t>, and e.g. </a:t>
            </a:r>
            <a:r>
              <a:rPr lang="en-US" sz="2800" dirty="0" err="1" smtClean="0"/>
              <a:t>p+Cu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Intermediate </a:t>
            </a:r>
            <a:r>
              <a:rPr lang="en-US" sz="2800" dirty="0" err="1"/>
              <a:t>p</a:t>
            </a:r>
            <a:r>
              <a:rPr lang="en-US" sz="2800" baseline="-25000" dirty="0" err="1"/>
              <a:t>T</a:t>
            </a:r>
            <a:r>
              <a:rPr lang="en-US" sz="2800" dirty="0"/>
              <a:t> dependence being worked out (</a:t>
            </a:r>
            <a:r>
              <a:rPr lang="en-US" sz="2800" dirty="0" err="1"/>
              <a:t>Zhongbo</a:t>
            </a:r>
            <a:r>
              <a:rPr lang="en-US" sz="2800" dirty="0"/>
              <a:t> Kang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Measure </a:t>
            </a:r>
            <a:r>
              <a:rPr lang="en-US" sz="2800" dirty="0"/>
              <a:t>A</a:t>
            </a:r>
            <a:r>
              <a:rPr lang="en-US" sz="2800" baseline="-25000" dirty="0"/>
              <a:t>N </a:t>
            </a:r>
            <a:r>
              <a:rPr lang="en-US" sz="2800" baseline="-25000" dirty="0" smtClean="0"/>
              <a:t> </a:t>
            </a:r>
            <a:r>
              <a:rPr lang="el-GR" sz="2800" dirty="0" smtClean="0"/>
              <a:t>γ</a:t>
            </a:r>
            <a:r>
              <a:rPr lang="en-US" sz="2800" dirty="0" smtClean="0"/>
              <a:t> to get change proportion of </a:t>
            </a:r>
            <a:r>
              <a:rPr lang="en-US" sz="2800" dirty="0" err="1" smtClean="0"/>
              <a:t>Sivers</a:t>
            </a:r>
            <a:r>
              <a:rPr lang="en-US" sz="2800" dirty="0" smtClean="0"/>
              <a:t> to Collins as a check of understanding of mechanism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10830" y="2491188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= 0.16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228" y="1430492"/>
            <a:ext cx="3225521" cy="93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365" y="1387548"/>
            <a:ext cx="2695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714732" y="3505763"/>
            <a:ext cx="978408" cy="32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838637" y="3418273"/>
                <a:ext cx="2748224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𝑠𝐴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i="1" dirty="0" smtClean="0">
                            <a:latin typeface="Cambria Math"/>
                          </a:rPr>
                          <m:t>⅓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637" y="3418273"/>
                <a:ext cx="2748224" cy="49763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55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1578792" y="4966982"/>
            <a:ext cx="1029042" cy="304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 flipH="1">
                <a:off x="2838637" y="4846003"/>
                <a:ext cx="5782848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Fit 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T</a:t>
                </a:r>
                <a:r>
                  <a:rPr lang="en-US" sz="2400" dirty="0" smtClean="0"/>
                  <a:t> Dependence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𝑠𝑝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 and hence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38637" y="4846003"/>
                <a:ext cx="5782848" cy="49763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688" t="-731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3707842" y="3418273"/>
            <a:ext cx="504907" cy="497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4325421" y="1893923"/>
            <a:ext cx="739739" cy="2124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Conclude: Some theoretical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78" y="1425301"/>
            <a:ext cx="8229600" cy="40570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better understanding of the equivalence if there is one between different pictures so we don’t chase “smoking guns” only to be told that the smoking gun is not discriminatory – maybe it’s because the picture are in some way equivalent (which of course may be good, but make it difficult when setting up experimental strategy)</a:t>
            </a:r>
          </a:p>
          <a:p>
            <a:r>
              <a:rPr lang="en-US" dirty="0" smtClean="0"/>
              <a:t>Easy access to CGC MC generator as there are for </a:t>
            </a:r>
            <a:r>
              <a:rPr lang="en-US" dirty="0" err="1" smtClean="0"/>
              <a:t>pp</a:t>
            </a:r>
            <a:r>
              <a:rPr lang="en-US" dirty="0" smtClean="0"/>
              <a:t> and heavy ions (control of parameters and final states</a:t>
            </a:r>
          </a:p>
          <a:p>
            <a:pPr lvl="1"/>
            <a:r>
              <a:rPr lang="en-US" baseline="0" dirty="0" err="1" smtClean="0"/>
              <a:t>ala</a:t>
            </a:r>
            <a:r>
              <a:rPr lang="en-US" dirty="0" smtClean="0"/>
              <a:t>, EPS09, </a:t>
            </a:r>
            <a:r>
              <a:rPr lang="en-US" dirty="0" err="1" smtClean="0"/>
              <a:t>pythia</a:t>
            </a:r>
            <a:r>
              <a:rPr lang="en-US" dirty="0" smtClean="0"/>
              <a:t>, AMPT, HIJING….</a:t>
            </a:r>
          </a:p>
          <a:p>
            <a:pPr lvl="1"/>
            <a:r>
              <a:rPr lang="en-US" baseline="0" dirty="0" smtClean="0"/>
              <a:t>MCKT is a nice start</a:t>
            </a:r>
          </a:p>
          <a:p>
            <a:pPr lvl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22330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65" y="93768"/>
            <a:ext cx="8229600" cy="1143000"/>
          </a:xfrm>
        </p:spPr>
        <p:txBody>
          <a:bodyPr/>
          <a:lstStyle/>
          <a:p>
            <a:r>
              <a:rPr lang="en-US" dirty="0" smtClean="0"/>
              <a:t>To 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55" y="1178169"/>
            <a:ext cx="8154237" cy="425798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MPC-EX,  a plan into the future (</a:t>
            </a:r>
            <a:r>
              <a:rPr lang="en-US" dirty="0" err="1" smtClean="0"/>
              <a:t>fsPHENIX</a:t>
            </a:r>
            <a:r>
              <a:rPr lang="en-US" dirty="0" smtClean="0"/>
              <a:t>), and a plan for </a:t>
            </a:r>
            <a:r>
              <a:rPr lang="en-US" dirty="0" err="1" smtClean="0"/>
              <a:t>pA</a:t>
            </a:r>
            <a:endParaRPr lang="en-US" dirty="0" smtClean="0"/>
          </a:p>
          <a:p>
            <a:pPr lvl="1"/>
            <a:r>
              <a:rPr lang="en-US" dirty="0" smtClean="0"/>
              <a:t>Direct photons</a:t>
            </a:r>
          </a:p>
          <a:p>
            <a:pPr lvl="1"/>
            <a:r>
              <a:rPr lang="en-US" dirty="0" smtClean="0"/>
              <a:t>Pion-pion</a:t>
            </a:r>
            <a:r>
              <a:rPr lang="en-US" baseline="0" dirty="0" smtClean="0"/>
              <a:t> correlation</a:t>
            </a:r>
            <a:r>
              <a:rPr lang="en-US" dirty="0" smtClean="0"/>
              <a:t> (as begun in the MPC) </a:t>
            </a:r>
            <a:r>
              <a:rPr lang="en-US" baseline="0" dirty="0" smtClean="0"/>
              <a:t>to higher </a:t>
            </a:r>
            <a:r>
              <a:rPr lang="en-US" baseline="0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0" dirty="0" smtClean="0"/>
              <a:t>, look at multiplicity dependence </a:t>
            </a:r>
          </a:p>
          <a:p>
            <a:pPr lvl="1"/>
            <a:r>
              <a:rPr lang="en-US" dirty="0" smtClean="0"/>
              <a:t>Direct photons-pion correlations</a:t>
            </a:r>
          </a:p>
          <a:p>
            <a:pPr lvl="1"/>
            <a:r>
              <a:rPr lang="en-US" baseline="0" dirty="0" smtClean="0"/>
              <a:t>Polarized</a:t>
            </a:r>
            <a:r>
              <a:rPr lang="en-US" dirty="0" smtClean="0"/>
              <a:t> </a:t>
            </a:r>
            <a:r>
              <a:rPr lang="en-US" dirty="0" err="1" smtClean="0"/>
              <a:t>pA</a:t>
            </a:r>
            <a:r>
              <a:rPr lang="en-US" dirty="0" smtClean="0"/>
              <a:t> A</a:t>
            </a:r>
            <a:r>
              <a:rPr lang="en-US" baseline="-25000" dirty="0" smtClean="0"/>
              <a:t>N   </a:t>
            </a:r>
            <a:r>
              <a:rPr lang="en-US" dirty="0" smtClean="0"/>
              <a:t>(direct photon to look at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ala</a:t>
            </a:r>
            <a:r>
              <a:rPr lang="en-US" dirty="0" smtClean="0"/>
              <a:t> Yuri K?)</a:t>
            </a:r>
            <a:endParaRPr lang="en-US" baseline="-25000" dirty="0" smtClean="0"/>
          </a:p>
          <a:p>
            <a:pPr lvl="1"/>
            <a:r>
              <a:rPr lang="en-US" dirty="0" smtClean="0"/>
              <a:t>Centrality Selection</a:t>
            </a:r>
          </a:p>
          <a:p>
            <a:pPr lvl="2"/>
            <a:r>
              <a:rPr lang="en-US" dirty="0" smtClean="0"/>
              <a:t>PHENIX will need to use a larger coverage detector for centrality selection</a:t>
            </a:r>
          </a:p>
          <a:p>
            <a:pPr lvl="2"/>
            <a:r>
              <a:rPr lang="en-US" dirty="0" smtClean="0"/>
              <a:t>Probably will still need to run several nuclear species however</a:t>
            </a:r>
          </a:p>
          <a:p>
            <a:r>
              <a:rPr lang="en-US" dirty="0" smtClean="0"/>
              <a:t>Is it worth thinking about a lower energy?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pA</a:t>
            </a:r>
            <a:r>
              <a:rPr lang="en-US" dirty="0" smtClean="0"/>
              <a:t> help get a handle of the “</a:t>
            </a:r>
            <a:r>
              <a:rPr lang="en-US" dirty="0" err="1" smtClean="0"/>
              <a:t>Glasma</a:t>
            </a:r>
            <a:r>
              <a:rPr lang="en-US" dirty="0" smtClean="0"/>
              <a:t>”. Signatures? (more than ridge?)</a:t>
            </a:r>
          </a:p>
          <a:p>
            <a:r>
              <a:rPr lang="en-US" dirty="0"/>
              <a:t>It is crucial to understand the initial state and </a:t>
            </a:r>
            <a:r>
              <a:rPr lang="en-US" dirty="0" err="1"/>
              <a:t>themalization</a:t>
            </a:r>
            <a:r>
              <a:rPr lang="en-US" dirty="0"/>
              <a:t> phase of a heavy ion collisions to understand the </a:t>
            </a:r>
            <a:r>
              <a:rPr lang="en-US" dirty="0" err="1"/>
              <a:t>sQGP</a:t>
            </a:r>
            <a:endParaRPr lang="en-US" dirty="0"/>
          </a:p>
          <a:p>
            <a:pPr lvl="1"/>
            <a:r>
              <a:rPr lang="en-US" dirty="0"/>
              <a:t>Only unified picture that I know</a:t>
            </a:r>
          </a:p>
          <a:p>
            <a:pPr marL="457200" lvl="1" indent="0">
              <a:buNone/>
            </a:pPr>
            <a:r>
              <a:rPr lang="en-US" dirty="0"/>
              <a:t>       </a:t>
            </a:r>
            <a:r>
              <a:rPr lang="en-US" dirty="0" err="1"/>
              <a:t>CGC→Glasma→sQGP</a:t>
            </a:r>
            <a:r>
              <a:rPr lang="en-US" dirty="0"/>
              <a:t> (hydro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81514" y="5433220"/>
            <a:ext cx="7877908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The hope is to use the various signatures to “box” in the phenomena to yield </a:t>
            </a:r>
          </a:p>
          <a:p>
            <a:r>
              <a:rPr lang="en-US" dirty="0"/>
              <a:t>t</a:t>
            </a:r>
            <a:r>
              <a:rPr lang="en-US" dirty="0" smtClean="0"/>
              <a:t>he correct theoretical description of </a:t>
            </a:r>
          </a:p>
          <a:p>
            <a:r>
              <a:rPr lang="en-US" dirty="0" smtClean="0"/>
              <a:t>      1) initial state of </a:t>
            </a:r>
            <a:r>
              <a:rPr lang="en-US" dirty="0" err="1" smtClean="0"/>
              <a:t>sQGP</a:t>
            </a:r>
            <a:r>
              <a:rPr lang="en-US" dirty="0"/>
              <a:t> </a:t>
            </a:r>
            <a:r>
              <a:rPr lang="en-US" dirty="0" smtClean="0"/>
              <a:t>  2</a:t>
            </a:r>
            <a:r>
              <a:rPr lang="en-US" dirty="0"/>
              <a:t>)</a:t>
            </a:r>
            <a:r>
              <a:rPr lang="en-US" dirty="0" smtClean="0"/>
              <a:t> CNM  3) </a:t>
            </a:r>
            <a:r>
              <a:rPr lang="en-US" dirty="0" err="1" smtClean="0"/>
              <a:t>themalization</a:t>
            </a:r>
            <a:r>
              <a:rPr lang="en-US" dirty="0" smtClean="0"/>
              <a:t> stage of </a:t>
            </a:r>
            <a:r>
              <a:rPr lang="en-US" dirty="0" err="1" smtClean="0"/>
              <a:t>sQGP</a:t>
            </a:r>
            <a:endParaRPr lang="en-US" dirty="0" smtClean="0"/>
          </a:p>
          <a:p>
            <a:r>
              <a:rPr lang="en-US" dirty="0" smtClean="0"/>
              <a:t>Parameters extracted from different measurements should be “universal”</a:t>
            </a:r>
          </a:p>
        </p:txBody>
      </p:sp>
    </p:spTree>
    <p:extLst>
      <p:ext uri="{BB962C8B-B14F-4D97-AF65-F5344CB8AC3E}">
        <p14:creationId xmlns:p14="http://schemas.microsoft.com/office/powerpoint/2010/main" xmlns="" val="15734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to\Desktop\QM\sPHENIX_QC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42706" cy="50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ircular Arrow 4"/>
          <p:cNvSpPr/>
          <p:nvPr/>
        </p:nvSpPr>
        <p:spPr>
          <a:xfrm>
            <a:off x="41329" y="-228600"/>
            <a:ext cx="9008747" cy="8065008"/>
          </a:xfrm>
          <a:prstGeom prst="circularArrow">
            <a:avLst>
              <a:gd name="adj1" fmla="val 3804"/>
              <a:gd name="adj2" fmla="val 839936"/>
              <a:gd name="adj3" fmla="val 505939"/>
              <a:gd name="adj4" fmla="val 9701526"/>
              <a:gd name="adj5" fmla="val 8687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25063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Perturbative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592189" y="5609729"/>
            <a:ext cx="1380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Non-</a:t>
            </a:r>
          </a:p>
          <a:p>
            <a:r>
              <a:rPr lang="en-US" b="1" dirty="0" err="1" smtClean="0"/>
              <a:t>Perturbative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05200" y="6341167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Non-equilibrium?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pA</a:t>
            </a:r>
            <a:r>
              <a:rPr lang="en-US" baseline="0" dirty="0" smtClean="0"/>
              <a:t>: the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2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sQGP</a:t>
            </a:r>
            <a:r>
              <a:rPr lang="en-US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How is it born?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Answering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question is crucial to understanding the </a:t>
            </a:r>
            <a:r>
              <a:rPr lang="en-US" sz="2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sQGP</a:t>
            </a:r>
            <a:endParaRPr lang="en-US" sz="2000" dirty="0"/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of bulk @RHIC is from low x below 10</a:t>
            </a:r>
            <a:r>
              <a:rPr lang="en-US" sz="20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 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LHC  is factor 10 to 100 less</a:t>
            </a:r>
            <a:endParaRPr lang="en-US" sz="200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US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understand Cold Nuclear Matter?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probes affected?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Competing pictures 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One nice picture</a:t>
            </a:r>
          </a:p>
          <a:p>
            <a:pPr lvl="2" indent="-342900"/>
            <a:r>
              <a:rPr lang="en-US" dirty="0" smtClean="0"/>
              <a:t>CGC →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Glasma</a:t>
            </a:r>
            <a:r>
              <a:rPr lang="en-US" baseline="0" dirty="0" smtClean="0"/>
              <a:t> </a:t>
            </a:r>
            <a:r>
              <a:rPr lang="en-US" dirty="0"/>
              <a:t>→</a:t>
            </a:r>
            <a:r>
              <a:rPr lang="en-US" baseline="0" dirty="0" err="1" smtClean="0"/>
              <a:t>sQGP</a:t>
            </a:r>
            <a:r>
              <a:rPr lang="en-US" baseline="0" dirty="0" smtClean="0"/>
              <a:t> (hydro)</a:t>
            </a:r>
            <a:endParaRPr lang="en-US" dirty="0" smtClean="0"/>
          </a:p>
          <a:p>
            <a:pPr lvl="1"/>
            <a:r>
              <a:rPr lang="en-US" dirty="0" smtClean="0"/>
              <a:t>Modified structure</a:t>
            </a:r>
            <a:r>
              <a:rPr lang="en-US" baseline="0" dirty="0" smtClean="0"/>
              <a:t> functions (together with a </a:t>
            </a:r>
            <a:r>
              <a:rPr lang="en-US" baseline="0" dirty="0" err="1" smtClean="0"/>
              <a:t>Glauber</a:t>
            </a:r>
            <a:r>
              <a:rPr lang="en-US" baseline="0" dirty="0" smtClean="0"/>
              <a:t> picture for centrality dependence)</a:t>
            </a:r>
          </a:p>
          <a:p>
            <a:pPr lvl="1"/>
            <a:r>
              <a:rPr lang="en-US" baseline="0" dirty="0" err="1" smtClean="0"/>
              <a:t>pQCD</a:t>
            </a:r>
            <a:r>
              <a:rPr lang="en-US" baseline="0" dirty="0" smtClean="0"/>
              <a:t> shadowing</a:t>
            </a:r>
          </a:p>
          <a:p>
            <a:pPr lvl="2"/>
            <a:r>
              <a:rPr lang="en-US" baseline="0" dirty="0" smtClean="0"/>
              <a:t>Higher twist</a:t>
            </a:r>
          </a:p>
          <a:p>
            <a:pPr lvl="2"/>
            <a:r>
              <a:rPr lang="en-US" baseline="0" dirty="0" smtClean="0"/>
              <a:t>Coherence</a:t>
            </a:r>
          </a:p>
          <a:p>
            <a:pPr lvl="1"/>
            <a:r>
              <a:rPr lang="en-US" dirty="0" smtClean="0"/>
              <a:t>Initial</a:t>
            </a:r>
            <a:r>
              <a:rPr lang="en-US" baseline="0" dirty="0" smtClean="0"/>
              <a:t> state energy loss</a:t>
            </a:r>
          </a:p>
          <a:p>
            <a:pPr lvl="1"/>
            <a:r>
              <a:rPr lang="en-US" baseline="0" dirty="0" smtClean="0"/>
              <a:t>Absorption</a:t>
            </a:r>
            <a:endParaRPr lang="en-US" dirty="0"/>
          </a:p>
          <a:p>
            <a:pPr lvl="1"/>
            <a:r>
              <a:rPr lang="en-US" sz="3400" dirty="0" smtClean="0"/>
              <a:t>…</a:t>
            </a:r>
            <a:endParaRPr lang="en-US" sz="3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0" y="2955758"/>
            <a:ext cx="3581490" cy="1006317"/>
            <a:chOff x="4572000" y="2955758"/>
            <a:chExt cx="3581490" cy="1006317"/>
          </a:xfrm>
        </p:grpSpPr>
        <p:pic>
          <p:nvPicPr>
            <p:cNvPr id="7" name="Picture 6" descr="0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167" b="18906"/>
            <a:stretch/>
          </p:blipFill>
          <p:spPr bwMode="auto">
            <a:xfrm>
              <a:off x="5888818" y="2967464"/>
              <a:ext cx="1044104" cy="978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0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167" b="17037"/>
            <a:stretch/>
          </p:blipFill>
          <p:spPr bwMode="auto">
            <a:xfrm>
              <a:off x="7109386" y="2955758"/>
              <a:ext cx="1044104" cy="1006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au-au_part0_15.avi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500" t="15635" r="12500" b="16403"/>
            <a:stretch/>
          </p:blipFill>
          <p:spPr bwMode="auto">
            <a:xfrm>
              <a:off x="4572000" y="2971800"/>
              <a:ext cx="1154010" cy="978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861330" y="2971800"/>
              <a:ext cx="575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CGC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1486" y="29718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Glasma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7653" y="2971800"/>
              <a:ext cx="885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sQGP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4" name="Picture 2" descr="Tearing hair animated emoticon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068" y="6477001"/>
            <a:ext cx="676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8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lowchart: Summing Junction 49"/>
          <p:cNvSpPr/>
          <p:nvPr/>
        </p:nvSpPr>
        <p:spPr>
          <a:xfrm>
            <a:off x="2875673" y="2330877"/>
            <a:ext cx="2000204" cy="722463"/>
          </a:xfrm>
          <a:prstGeom prst="flowChartSummingJunction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+p TMD  </a:t>
            </a:r>
          </a:p>
          <a:p>
            <a:pPr algn="ctr"/>
            <a:r>
              <a:rPr lang="en-US" dirty="0" smtClean="0"/>
              <a:t>e.g. jet jet</a:t>
            </a:r>
            <a:endParaRPr lang="en-US" dirty="0"/>
          </a:p>
        </p:txBody>
      </p:sp>
      <p:sp>
        <p:nvSpPr>
          <p:cNvPr id="51" name="Left-Right Arrow 50"/>
          <p:cNvSpPr/>
          <p:nvPr/>
        </p:nvSpPr>
        <p:spPr>
          <a:xfrm>
            <a:off x="2631616" y="4469064"/>
            <a:ext cx="1000999" cy="505940"/>
          </a:xfrm>
          <a:prstGeom prst="leftRightArrow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????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983" y="2220738"/>
            <a:ext cx="2535634" cy="1875717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Two pictures</a:t>
            </a:r>
          </a:p>
          <a:p>
            <a:pPr lvl="1"/>
            <a:r>
              <a:rPr lang="en-US" dirty="0" smtClean="0"/>
              <a:t>Higher Twist shadowing</a:t>
            </a:r>
          </a:p>
          <a:p>
            <a:pPr lvl="1"/>
            <a:r>
              <a:rPr lang="en-US" dirty="0" smtClean="0"/>
              <a:t>CGC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739588" y="4238696"/>
            <a:ext cx="18262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</a:t>
            </a:r>
            <a:r>
              <a:rPr lang="en-US" sz="2000" dirty="0" smtClean="0"/>
              <a:t>+A </a:t>
            </a:r>
          </a:p>
          <a:p>
            <a:pPr algn="ctr"/>
            <a:r>
              <a:rPr lang="en-US" sz="2000" dirty="0" smtClean="0"/>
              <a:t>Higher Twist </a:t>
            </a:r>
          </a:p>
          <a:p>
            <a:pPr algn="ctr"/>
            <a:r>
              <a:rPr lang="en-US" sz="2000" dirty="0" smtClean="0"/>
              <a:t>shadowing</a:t>
            </a:r>
            <a:endParaRPr lang="en-US" sz="2000" dirty="0"/>
          </a:p>
        </p:txBody>
      </p:sp>
      <p:sp>
        <p:nvSpPr>
          <p:cNvPr id="25" name="Up-Down Arrow 24"/>
          <p:cNvSpPr/>
          <p:nvPr/>
        </p:nvSpPr>
        <p:spPr>
          <a:xfrm>
            <a:off x="3508668" y="4075895"/>
            <a:ext cx="704215" cy="128577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3" name="Round Diagonal Corner Rectangle 62"/>
          <p:cNvSpPr/>
          <p:nvPr/>
        </p:nvSpPr>
        <p:spPr>
          <a:xfrm>
            <a:off x="269178" y="5592807"/>
            <a:ext cx="2392829" cy="914400"/>
          </a:xfrm>
          <a:prstGeom prst="round2DiagRect">
            <a:avLst>
              <a:gd name="adj1" fmla="val 42425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A+A</a:t>
            </a:r>
            <a:endParaRPr lang="en-US" dirty="0"/>
          </a:p>
          <a:p>
            <a:pPr algn="ctr"/>
            <a:r>
              <a:rPr lang="en-US" dirty="0"/>
              <a:t>Initial condition </a:t>
            </a:r>
            <a:r>
              <a:rPr lang="en-US" dirty="0" smtClean="0"/>
              <a:t>sQGP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2883" y="4103597"/>
            <a:ext cx="1507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Dominguez</a:t>
            </a:r>
          </a:p>
          <a:p>
            <a:r>
              <a:rPr lang="en-US" sz="1600" dirty="0" smtClean="0"/>
              <a:t>Marquet</a:t>
            </a:r>
          </a:p>
          <a:p>
            <a:r>
              <a:rPr lang="en-US" sz="1600" dirty="0" smtClean="0"/>
              <a:t>Bo-Wen Xiao</a:t>
            </a:r>
          </a:p>
          <a:p>
            <a:r>
              <a:rPr lang="en-US" sz="1600" dirty="0" smtClean="0"/>
              <a:t>Yuan</a:t>
            </a:r>
          </a:p>
          <a:p>
            <a:r>
              <a:rPr lang="en-US" sz="1600" dirty="0" smtClean="0"/>
              <a:t>PRD 83, 105005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2725" y="4968818"/>
            <a:ext cx="333835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Are some of the other</a:t>
            </a:r>
          </a:p>
          <a:p>
            <a:r>
              <a:rPr lang="en-US" sz="2000" b="1" dirty="0" smtClean="0"/>
              <a:t>Competing processes</a:t>
            </a:r>
          </a:p>
          <a:p>
            <a:r>
              <a:rPr lang="en-US" sz="2000" b="1" dirty="0" smtClean="0"/>
              <a:t>(e.g. energy loss and the CGC)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lso equivalent?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2029" y="614208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9588" y="1452979"/>
            <a:ext cx="3057202" cy="58477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d+A Suppression</a:t>
            </a:r>
            <a:endParaRPr lang="en-US" sz="3200" dirty="0"/>
          </a:p>
        </p:txBody>
      </p:sp>
      <p:sp>
        <p:nvSpPr>
          <p:cNvPr id="29" name="Title 51"/>
          <p:cNvSpPr>
            <a:spLocks noGrp="1"/>
          </p:cNvSpPr>
          <p:nvPr>
            <p:ph type="title"/>
          </p:nvPr>
        </p:nvSpPr>
        <p:spPr>
          <a:xfrm>
            <a:off x="422649" y="2243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pA</a:t>
            </a:r>
            <a:r>
              <a:rPr lang="en-US" sz="3600" dirty="0" smtClean="0"/>
              <a:t>: Competing pictures : equivalent descriptions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944359" y="3231932"/>
            <a:ext cx="1923229" cy="797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d+A</a:t>
            </a:r>
            <a:r>
              <a:rPr lang="en-US" dirty="0" smtClean="0"/>
              <a:t> TMD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Low-x</a:t>
            </a:r>
          </a:p>
        </p:txBody>
      </p:sp>
      <p:sp>
        <p:nvSpPr>
          <p:cNvPr id="31" name="Cloud 30"/>
          <p:cNvSpPr/>
          <p:nvPr/>
        </p:nvSpPr>
        <p:spPr>
          <a:xfrm>
            <a:off x="2875673" y="5391297"/>
            <a:ext cx="2150155" cy="112948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CGC </a:t>
            </a:r>
          </a:p>
          <a:p>
            <a:pPr algn="ctr"/>
            <a:r>
              <a:rPr lang="en-US" dirty="0" smtClean="0"/>
              <a:t>Low-x gluons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 descr="Huge Thumbs Up emoticon (Yes emoticon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2823" y="990600"/>
            <a:ext cx="778852" cy="5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6823" y="1833574"/>
            <a:ext cx="26754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low-x two universal gluon distributions G</a:t>
            </a:r>
            <a:r>
              <a:rPr lang="en-US" baseline="30000" dirty="0"/>
              <a:t>(1)</a:t>
            </a:r>
            <a:r>
              <a:rPr lang="en-US" dirty="0"/>
              <a:t> and G</a:t>
            </a:r>
            <a:r>
              <a:rPr lang="en-US" baseline="30000" dirty="0"/>
              <a:t>(2)</a:t>
            </a:r>
            <a:r>
              <a:rPr lang="en-US" dirty="0"/>
              <a:t> show up in cross section </a:t>
            </a:r>
            <a:r>
              <a:rPr lang="en-US" dirty="0" smtClean="0"/>
              <a:t>calculations</a:t>
            </a:r>
          </a:p>
          <a:p>
            <a:endParaRPr lang="en-US" dirty="0"/>
          </a:p>
          <a:p>
            <a:pPr marL="0" lvl="1"/>
            <a:r>
              <a:rPr lang="en-US" dirty="0" smtClean="0"/>
              <a:t>Equivalent distributions </a:t>
            </a:r>
            <a:r>
              <a:rPr lang="en-US" dirty="0"/>
              <a:t>derived in TMD framework and CGC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</a:t>
            </a:r>
            <a:r>
              <a:rPr lang="en-US" dirty="0" smtClean="0"/>
              <a:t>: Where to look?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study the precursor state of </a:t>
            </a:r>
            <a:r>
              <a:rPr lang="en-US" dirty="0" err="1" smtClean="0"/>
              <a:t>sQGP</a:t>
            </a:r>
            <a:r>
              <a:rPr lang="en-US" dirty="0" smtClean="0"/>
              <a:t> → </a:t>
            </a:r>
            <a:r>
              <a:rPr lang="en-US" dirty="0" err="1" smtClean="0"/>
              <a:t>pT</a:t>
            </a:r>
            <a:r>
              <a:rPr lang="en-US" dirty="0" smtClean="0"/>
              <a:t> ~ 1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E.g.  multiplicity distributions</a:t>
            </a:r>
          </a:p>
          <a:p>
            <a:pPr lvl="2"/>
            <a:r>
              <a:rPr lang="en-US" dirty="0" smtClean="0"/>
              <a:t>Pion correlations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Problem: </a:t>
            </a:r>
            <a:r>
              <a:rPr lang="en-US" dirty="0"/>
              <a:t>d</a:t>
            </a:r>
            <a:r>
              <a:rPr lang="en-US" dirty="0" smtClean="0"/>
              <a:t>ependent on FF and/or gluon multiplication factor ( CGC)</a:t>
            </a:r>
          </a:p>
          <a:p>
            <a:r>
              <a:rPr lang="en-US" dirty="0" smtClean="0"/>
              <a:t>Can we use “hard probes”, something that comes directly from the vertex?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Direct photons</a:t>
            </a:r>
          </a:p>
          <a:p>
            <a:pPr lvl="1"/>
            <a:r>
              <a:rPr lang="en-US" dirty="0" smtClean="0"/>
              <a:t>“low” 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3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Forward region to probe “low-x” gluons</a:t>
            </a:r>
          </a:p>
          <a:p>
            <a:pPr lvl="1"/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569408" y="4688392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78336" y="6126981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2329" y="6017306"/>
            <a:ext cx="5195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 direct photon capability to the MPC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45" r="48205" b="29519"/>
          <a:stretch/>
        </p:blipFill>
        <p:spPr bwMode="auto">
          <a:xfrm>
            <a:off x="6944405" y="4749158"/>
            <a:ext cx="1621458" cy="68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45" r="15253" b="30869"/>
          <a:stretch/>
        </p:blipFill>
        <p:spPr bwMode="auto">
          <a:xfrm>
            <a:off x="6990788" y="5437917"/>
            <a:ext cx="1587031" cy="68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732817" y="4631460"/>
            <a:ext cx="2210149" cy="806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8768" y="4265367"/>
            <a:ext cx="27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 Direct Photon Diagrams: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instead of </a:t>
            </a:r>
            <a:r>
              <a:rPr lang="en-US" b="1" dirty="0" err="1" smtClean="0">
                <a:solidFill>
                  <a:schemeClr val="tx2"/>
                </a:solidFill>
              </a:rPr>
              <a:t>d+A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B702-AC17-4699-BBE5-B1CBBF0DC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87" t="1" r="43832" b="33301"/>
          <a:stretch/>
        </p:blipFill>
        <p:spPr bwMode="auto">
          <a:xfrm>
            <a:off x="4022103" y="1174269"/>
            <a:ext cx="2704053" cy="169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384637"/>
            <a:ext cx="2755186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Multi-</a:t>
            </a:r>
            <a:r>
              <a:rPr lang="en-US" dirty="0" err="1" smtClean="0">
                <a:solidFill>
                  <a:prstClr val="black"/>
                </a:solidFill>
              </a:rPr>
              <a:t>parton</a:t>
            </a:r>
            <a:r>
              <a:rPr lang="en-US" dirty="0" smtClean="0">
                <a:solidFill>
                  <a:prstClr val="black"/>
                </a:solidFill>
              </a:rPr>
              <a:t> interactions not present in </a:t>
            </a:r>
            <a:r>
              <a:rPr lang="en-US" dirty="0" err="1" smtClean="0">
                <a:solidFill>
                  <a:prstClr val="black"/>
                </a:solidFill>
              </a:rPr>
              <a:t>pA</a:t>
            </a:r>
            <a:r>
              <a:rPr lang="en-US" dirty="0" smtClean="0">
                <a:solidFill>
                  <a:prstClr val="black"/>
                </a:solidFill>
              </a:rPr>
              <a:t> can contribute to the suppression of the away-side correlation strength.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" y="3229766"/>
            <a:ext cx="3786497" cy="355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37352" y="3548395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Phys. Rev. D 84 014008 (2011)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3747" y="4260852"/>
            <a:ext cx="4943942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Forward rapidity corresponds to </a:t>
            </a:r>
            <a:r>
              <a:rPr lang="en-US" i="1" dirty="0" smtClean="0">
                <a:solidFill>
                  <a:prstClr val="black"/>
                </a:solidFill>
              </a:rPr>
              <a:t>high-x</a:t>
            </a:r>
            <a:r>
              <a:rPr lang="en-US" dirty="0" smtClean="0">
                <a:solidFill>
                  <a:prstClr val="black"/>
                </a:solidFill>
              </a:rPr>
              <a:t> in the projectile nucleon (d or p). Nuclear corrections at high-x are large for the deuteron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38752" y="2019299"/>
            <a:ext cx="571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3575872" y="4366263"/>
            <a:ext cx="4367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4424" y="5715000"/>
            <a:ext cx="468756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…</a:t>
            </a:r>
            <a:r>
              <a:rPr lang="en-US" b="1" i="1" dirty="0" smtClean="0">
                <a:solidFill>
                  <a:prstClr val="black"/>
                </a:solidFill>
              </a:rPr>
              <a:t>and you can’t polarize the deuteron at RHIC</a:t>
            </a:r>
            <a:r>
              <a:rPr lang="en-US" b="1" dirty="0" smtClean="0">
                <a:solidFill>
                  <a:prstClr val="black"/>
                </a:solidFill>
              </a:rPr>
              <a:t>…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7440" y="3046630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Strikman</a:t>
            </a:r>
            <a:r>
              <a:rPr lang="en-US" dirty="0" smtClean="0"/>
              <a:t>, 1112.3834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8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215" y="2857530"/>
            <a:ext cx="3700462" cy="400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608" y="294865"/>
            <a:ext cx="3183676" cy="26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326" y="5826889"/>
            <a:ext cx="2584958" cy="7343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14" y="-2799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64" y="552620"/>
            <a:ext cx="4575619" cy="377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5822" y="5365224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EPS09 as a Benchmark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88708" y="3254928"/>
            <a:ext cx="1884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CGC MCKT</a:t>
            </a:r>
          </a:p>
          <a:p>
            <a:r>
              <a:rPr lang="en-US" dirty="0" smtClean="0"/>
              <a:t>No Fragmentation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4180" y="400000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3555" y="1616245"/>
            <a:ext cx="12578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Minimal</a:t>
            </a:r>
          </a:p>
          <a:p>
            <a:r>
              <a:rPr lang="en-US" sz="1400" dirty="0" smtClean="0"/>
              <a:t>Suppression at</a:t>
            </a:r>
          </a:p>
          <a:p>
            <a:r>
              <a:rPr lang="en-US" sz="1400" dirty="0" smtClean="0"/>
              <a:t>High Q</a:t>
            </a:r>
            <a:r>
              <a:rPr lang="en-US" sz="1400" baseline="30000" dirty="0" smtClean="0"/>
              <a:t>2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9379" y="4295836"/>
            <a:ext cx="2761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(Note: this is a user generated plot)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58286" y="1651013"/>
            <a:ext cx="812270" cy="4396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 rot="-5400000">
                <a:off x="-187496" y="2512804"/>
                <a:ext cx="980397" cy="458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𝑝𝐴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𝑔𝑙𝑢𝑜𝑛𝑠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-187496" y="2512804"/>
                <a:ext cx="980397" cy="45852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flipH="1">
            <a:off x="1065123" y="183288"/>
            <a:ext cx="319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to look – from the CGC</a:t>
            </a: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6886007" y="5136306"/>
            <a:ext cx="87548" cy="1138136"/>
          </a:xfrm>
          <a:prstGeom prst="up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81077" y="143157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Y=3-4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964" y="5705374"/>
            <a:ext cx="855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</a:t>
            </a:r>
          </a:p>
          <a:p>
            <a:r>
              <a:rPr lang="en-US" dirty="0" smtClean="0"/>
              <a:t>Y=3-4</a:t>
            </a:r>
          </a:p>
          <a:p>
            <a:r>
              <a:rPr lang="en-US" dirty="0" smtClean="0"/>
              <a:t>Low Q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2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7" y="914400"/>
            <a:ext cx="5178338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F32B-8C8B-4741-90D4-C9B879A4DB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NSAC Town Meeting - DNP Fall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5930" y="1984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PHENIX MPC-EX Detector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" y="4467678"/>
            <a:ext cx="3124200" cy="205760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210995" y="1035971"/>
            <a:ext cx="3678641" cy="23083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combined charged particle tracker and EM </a:t>
            </a:r>
            <a:r>
              <a:rPr lang="en-US" dirty="0" err="1" smtClean="0">
                <a:solidFill>
                  <a:prstClr val="black"/>
                </a:solidFill>
              </a:rPr>
              <a:t>preshower</a:t>
            </a:r>
            <a:r>
              <a:rPr lang="en-US" dirty="0" smtClean="0">
                <a:solidFill>
                  <a:prstClr val="black"/>
                </a:solidFill>
              </a:rPr>
              <a:t> detector – dual gain readout allows sensitivity to MIPs and full energy EM showers.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rejection  for direct photons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reconstruction out to &gt;</a:t>
            </a:r>
            <a:r>
              <a:rPr lang="en-US" dirty="0" smtClean="0">
                <a:solidFill>
                  <a:prstClr val="black"/>
                </a:solidFill>
              </a:rPr>
              <a:t>80GeV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Charged track identification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349" y="3487869"/>
            <a:ext cx="4312651" cy="24825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90255" y="4729162"/>
            <a:ext cx="76200" cy="114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9975" y="4729163"/>
            <a:ext cx="76200" cy="114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343400" y="1981200"/>
            <a:ext cx="2084955" cy="27479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508977" y="4467678"/>
            <a:ext cx="2881279" cy="3764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8977" y="492070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3.1&lt;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&lt;3.8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5715000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Approved by BNL/DOE  - 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will be ready for Run-15 (earliest </a:t>
            </a:r>
            <a:r>
              <a:rPr lang="en-US" dirty="0" err="1" smtClean="0">
                <a:solidFill>
                  <a:prstClr val="black"/>
                </a:solidFill>
              </a:rPr>
              <a:t>p+Au</a:t>
            </a:r>
            <a:r>
              <a:rPr lang="en-US" dirty="0" smtClean="0">
                <a:solidFill>
                  <a:prstClr val="black"/>
                </a:solidFill>
              </a:rPr>
              <a:t> run)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9248" y="1999371"/>
            <a:ext cx="4730329" cy="13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6488" y="47855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82707" y="247089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0  </a:t>
            </a:r>
            <a:r>
              <a:rPr lang="en-US" dirty="0" smtClean="0"/>
              <a:t>→</a:t>
            </a:r>
            <a:endParaRPr lang="en-US" baseline="30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382" y="1505658"/>
            <a:ext cx="768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16396" y="1505658"/>
            <a:ext cx="161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MPC-EX</a:t>
            </a:r>
            <a:endParaRPr lang="en-US" dirty="0"/>
          </a:p>
        </p:txBody>
      </p:sp>
      <p:sp>
        <p:nvSpPr>
          <p:cNvPr id="24" name="TextBox 80"/>
          <p:cNvSpPr txBox="1"/>
          <p:nvPr/>
        </p:nvSpPr>
        <p:spPr>
          <a:xfrm>
            <a:off x="400800" y="2516632"/>
            <a:ext cx="3063659" cy="83099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1.8mm x 15mm “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minipad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sensors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Interleaved  with 2mm Tungsten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layers in x and 4 in 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4620" y="3599707"/>
            <a:ext cx="108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(Cartoon)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12" y="3594421"/>
            <a:ext cx="3282568" cy="30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0754" y="5350833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40&lt;E</a:t>
            </a:r>
            <a:r>
              <a:rPr lang="en-US" sz="1600" dirty="0" smtClean="0"/>
              <a:t>&lt;45 </a:t>
            </a:r>
            <a:r>
              <a:rPr lang="en-US" sz="1600" dirty="0" err="1" smtClean="0"/>
              <a:t>GeV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5529658" y="4938503"/>
            <a:ext cx="2443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5529658" y="4645232"/>
            <a:ext cx="2443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858" y="1224909"/>
            <a:ext cx="1328737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52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Direct Photon Simulations (</a:t>
            </a:r>
            <a:r>
              <a:rPr lang="en-US" b="1" dirty="0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b="1" baseline="30000" dirty="0" smtClean="0">
                <a:solidFill>
                  <a:schemeClr val="accent1"/>
                </a:solidFill>
              </a:rPr>
              <a:t>0</a:t>
            </a:r>
            <a:r>
              <a:rPr lang="en-US" b="1" dirty="0" smtClean="0">
                <a:solidFill>
                  <a:schemeClr val="accent1"/>
                </a:solidFill>
              </a:rPr>
              <a:t> cuts)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8" name="AutoShape 2" descr="https://www.phenix.bnl.gov/WWW/p/draft/scampbel/mpcex/pythia_sims/Edistrib_all_combo_morestat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https://www.phenix.bnl.gov/WWW/p/draft/scampbel/mpcex/pythia_sims/Edistrib_all_combo_morestats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6" descr="https://www.phenix.bnl.gov/WWW/p/draft/scampbel/mpcex/pythia_sims/Edistrib_all_combo_morestats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8" descr="https://www.phenix.bnl.gov/WWW/p/draft/scampbel/mpcex/pythia_sims/Edistrib_all_combo_morestats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915085" y="1175266"/>
            <a:ext cx="5031402" cy="4725202"/>
            <a:chOff x="286204" y="1219200"/>
            <a:chExt cx="6167981" cy="496252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04" y="1219200"/>
              <a:ext cx="6167981" cy="496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3592286" y="2438400"/>
              <a:ext cx="0" cy="3200400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3733800" y="259080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5189" y="2707300"/>
            <a:ext cx="3454506" cy="212365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For p</a:t>
            </a:r>
            <a:r>
              <a:rPr lang="en-US" sz="2400" u="sng" baseline="-25000" dirty="0" smtClean="0"/>
              <a:t>T</a:t>
            </a:r>
            <a:r>
              <a:rPr lang="en-US" sz="2400" u="sng" dirty="0" smtClean="0"/>
              <a:t>&gt;3 GeV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2.9% efficiency for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baseline="30000" dirty="0" smtClean="0"/>
              <a:t>0</a:t>
            </a:r>
          </a:p>
          <a:p>
            <a:r>
              <a:rPr lang="en-US" sz="2400" dirty="0" smtClean="0"/>
              <a:t>31.2% efficiency for direct      </a:t>
            </a:r>
            <a:r>
              <a:rPr lang="en-US" sz="2400" dirty="0" smtClean="0">
                <a:solidFill>
                  <a:schemeClr val="bg1"/>
                </a:solidFill>
              </a:rPr>
              <a:t>___</a:t>
            </a:r>
            <a:r>
              <a:rPr lang="en-US" sz="2400" dirty="0" smtClean="0"/>
              <a:t>photons</a:t>
            </a:r>
            <a:endParaRPr lang="en-US" sz="2400" dirty="0"/>
          </a:p>
          <a:p>
            <a:r>
              <a:rPr lang="en-US" sz="2400" dirty="0" smtClean="0"/>
              <a:t>dir/(frag+dir) = 57.4%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812" y="1527165"/>
            <a:ext cx="33677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 cuts: remove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,</a:t>
            </a:r>
            <a:r>
              <a:rPr lang="el-GR" sz="2800" dirty="0" smtClean="0"/>
              <a:t>η</a:t>
            </a:r>
            <a:r>
              <a:rPr lang="en-US" sz="2800" dirty="0" smtClean="0"/>
              <a:t>, charged hadrons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322915" y="5860339"/>
            <a:ext cx="353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Simulation: 868M pythia MB events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5357" y="4839401"/>
            <a:ext cx="157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 photons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14503" y="4298377"/>
            <a:ext cx="99753" cy="6830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37613" y="2924294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π</a:t>
            </a:r>
            <a:r>
              <a:rPr lang="en-US" baseline="30000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photons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880615" y="3108960"/>
            <a:ext cx="456998" cy="43248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0882" y="4227051"/>
            <a:ext cx="141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Frag photons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914257" y="3541440"/>
            <a:ext cx="408658" cy="7569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-5400000">
            <a:off x="2782969" y="3002321"/>
            <a:ext cx="21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 in simulation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6794" y="5608079"/>
            <a:ext cx="3522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350 nb</a:t>
            </a:r>
            <a:r>
              <a:rPr lang="en-US" sz="2400" baseline="30000" dirty="0"/>
              <a:t>-1 </a:t>
            </a:r>
            <a:r>
              <a:rPr lang="en-US" sz="2400" dirty="0"/>
              <a:t>sampled</a:t>
            </a:r>
            <a:r>
              <a:rPr lang="en-US" sz="2400" dirty="0" smtClean="0"/>
              <a:t>:</a:t>
            </a:r>
            <a:endParaRPr lang="en-US" sz="2400" dirty="0" smtClean="0">
              <a:sym typeface="Mathematica1Mono"/>
            </a:endParaRPr>
          </a:p>
          <a:p>
            <a:r>
              <a:rPr lang="en-US" sz="2400" dirty="0" smtClean="0">
                <a:sym typeface="Mathematica1Mono"/>
              </a:rPr>
              <a:t>1.4 </a:t>
            </a:r>
            <a:r>
              <a:rPr lang="en-US" sz="2400" dirty="0">
                <a:sym typeface="Mathematica1Mono"/>
              </a:rPr>
              <a:t>x</a:t>
            </a:r>
            <a:r>
              <a:rPr lang="en-US" sz="2400" dirty="0" smtClean="0">
                <a:sym typeface="Mathematica1Mono"/>
              </a:rPr>
              <a:t> </a:t>
            </a:r>
            <a:r>
              <a:rPr lang="en-US" sz="2400" dirty="0">
                <a:sym typeface="Mathematica1Mono"/>
              </a:rPr>
              <a:t>10</a:t>
            </a:r>
            <a:r>
              <a:rPr lang="en-US" sz="2400" baseline="30000" dirty="0">
                <a:sym typeface="Mathematica1Mono"/>
              </a:rPr>
              <a:t>4  </a:t>
            </a:r>
            <a:r>
              <a:rPr lang="en-US" sz="2400" dirty="0" smtClean="0">
                <a:sym typeface="Mathematica1Mono"/>
              </a:rPr>
              <a:t>prompt photons</a:t>
            </a:r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sz="2400" dirty="0" smtClean="0"/>
              <a:t>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&gt;3 GeV/c  after cuts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93" y="5608079"/>
            <a:ext cx="804862" cy="88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5039870"/>
            <a:ext cx="141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Frag photons</a:t>
            </a:r>
            <a:endParaRPr lang="en-US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654" y="1368660"/>
            <a:ext cx="5217496" cy="40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5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MPC-EX, pA observables&amp;#x0D;&amp;#x0A;with an eye to futur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A: the questions&amp;quot;&quot;/&gt;&lt;property id=&quot;20307&quot; value=&quot;275&quot;/&gt;&lt;/object&gt;&lt;object type=&quot;3&quot; unique_id=&quot;10006&quot;&gt;&lt;property id=&quot;20148&quot; value=&quot;5&quot;/&gt;&lt;property id=&quot;20300&quot; value=&quot;Slide 3 - &amp;quot;pA: Competing pictures : equivalent descriptions&amp;quot;&quot;/&gt;&lt;property id=&quot;20307&quot; value=&quot;305&quot;/&gt;&lt;/object&gt;&lt;object type=&quot;3&quot; unique_id=&quot;10007&quot;&gt;&lt;property id=&quot;20148&quot; value=&quot;5&quot;/&gt;&lt;property id=&quot;20300&quot; value=&quot;Slide 4 - &amp;quot;pA: Where to look?&amp;quot;&quot;/&gt;&lt;property id=&quot;20307&quot; value=&quot;277&quot;/&gt;&lt;/object&gt;&lt;object type=&quot;3&quot; unique_id=&quot;10008&quot;&gt;&lt;property id=&quot;20148&quot; value=&quot;5&quot;/&gt;&lt;property id=&quot;20300&quot; value=&quot;Slide 5 - &amp;quot;Why p+A instead of d+A?&amp;quot;&quot;/&gt;&lt;property id=&quot;20307&quot; value=&quot;306&quot;/&gt;&lt;/object&gt;&lt;object type=&quot;3&quot; unique_id=&quot;10009&quot;&gt;&lt;property id=&quot;20148&quot; value=&quot;5&quot;/&gt;&lt;property id=&quot;20300&quot; value=&quot;Slide 6 - &amp;quot;&amp;#x0D;&amp;#x0A;&amp;quot;&quot;/&gt;&lt;property id=&quot;20307&quot; value=&quot;292&quot;/&gt;&lt;/object&gt;&lt;object type=&quot;3&quot; unique_id=&quot;10010&quot;&gt;&lt;property id=&quot;20148&quot; value=&quot;5&quot;/&gt;&lt;property id=&quot;20300&quot; value=&quot;Slide 7 - &amp;quot;The PHENIX MPC-EX Detector&amp;quot;&quot;/&gt;&lt;property id=&quot;20307&quot; value=&quot;308&quot;/&gt;&lt;/object&gt;&lt;object type=&quot;3&quot; unique_id=&quot;10011&quot;&gt;&lt;property id=&quot;20148&quot; value=&quot;5&quot;/&gt;&lt;property id=&quot;20300&quot; value=&quot;Slide 8 - &amp;quot;How it works&amp;quot;&quot;/&gt;&lt;property id=&quot;20307&quot; value=&quot;280&quot;/&gt;&lt;/object&gt;&lt;object type=&quot;3&quot; unique_id=&quot;10012&quot;&gt;&lt;property id=&quot;20148&quot; value=&quot;5&quot;/&gt;&lt;property id=&quot;20300&quot; value=&quot;Slide 9 - &amp;quot;Direct Photon Simulations (p0 cuts)&amp;quot;&quot;/&gt;&lt;property id=&quot;20307&quot; value=&quot;294&quot;/&gt;&lt;/object&gt;&lt;object type=&quot;3&quot; unique_id=&quot;10013&quot;&gt;&lt;property id=&quot;20148&quot; value=&quot;5&quot;/&gt;&lt;property id=&quot;20300&quot; value=&quot;Slide 10 - &amp;quot;Extracting prompt photons&amp;quot;&quot;/&gt;&lt;property id=&quot;20307&quot; value=&quot;295&quot;/&gt;&lt;/object&gt;&lt;object type=&quot;3&quot; unique_id=&quot;10014&quot;&gt;&lt;property id=&quot;20148&quot; value=&quot;5&quot;/&gt;&lt;property id=&quot;20300&quot; value=&quot;Slide 11 - &amp;quot;Systematic errors&amp;quot;&quot;/&gt;&lt;property id=&quot;20307&quot; value=&quot;296&quot;/&gt;&lt;/object&gt;&lt;object type=&quot;3&quot; unique_id=&quot;10015&quot;&gt;&lt;property id=&quot;20148&quot; value=&quot;5&quot;/&gt;&lt;property id=&quot;20300&quot; value=&quot;Slide 12 - &amp;quot;EPS09 Limits from Prompt Photons&amp;quot;&quot;/&gt;&lt;property id=&quot;20307&quot; value=&quot;297&quot;/&gt;&lt;/object&gt;&lt;object type=&quot;3&quot; unique_id=&quot;10016&quot;&gt;&lt;property id=&quot;20148&quot; value=&quot;5&quot;/&gt;&lt;property id=&quot;20300&quot; value=&quot;Slide 13 - &amp;quot;Additional Measurements&amp;#x0D;&amp;#x0A;γ+hadrons&amp;quot;&quot;/&gt;&lt;property id=&quot;20307&quot; value=&quot;301&quot;/&gt;&lt;/object&gt;&lt;object type=&quot;3&quot; unique_id=&quot;10017&quot;&gt;&lt;property id=&quot;20148&quot; value=&quot;5&quot;/&gt;&lt;property id=&quot;20300&quot; value=&quot;Slide 14 - &amp;quot;The future? DY hadron correlations&amp;quot;&quot;/&gt;&lt;property id=&quot;20307&quot; value=&quot;302&quot;/&gt;&lt;/object&gt;&lt;object type=&quot;3&quot; unique_id=&quot;10018&quot;&gt;&lt;property id=&quot;20148&quot; value=&quot;5&quot;/&gt;&lt;property id=&quot;20300&quot; value=&quot;Slide 15 - &amp;quot;Polarized p+A Collisions&amp;quot;&quot;/&gt;&lt;property id=&quot;20307&quot; value=&quot;303&quot;/&gt;&lt;/object&gt;&lt;object type=&quot;3&quot; unique_id=&quot;10019&quot;&gt;&lt;property id=&quot;20148&quot; value=&quot;5&quot;/&gt;&lt;property id=&quot;20300&quot; value=&quot;Slide 16 - &amp;quot;A Strategy&amp;quot;&quot;/&gt;&lt;property id=&quot;20307&quot; value=&quot;307&quot;/&gt;&lt;/object&gt;&lt;object type=&quot;3&quot; unique_id=&quot;10020&quot;&gt;&lt;property id=&quot;20148&quot; value=&quot;5&quot;/&gt;&lt;property id=&quot;20300&quot; value=&quot;Slide 17 - &amp;quot;To Conclude: Some theoretical help&amp;quot;&quot;/&gt;&lt;property id=&quot;20307&quot; value=&quot;288&quot;/&gt;&lt;/object&gt;&lt;object type=&quot;3&quot; unique_id=&quot;10021&quot;&gt;&lt;property id=&quot;20148&quot; value=&quot;5&quot;/&gt;&lt;property id=&quot;20300&quot; value=&quot;Slide 18 - &amp;quot;To Conclude&amp;quot;&quot;/&gt;&lt;property id=&quot;20307&quot; value=&quot;287&quot;/&gt;&lt;/object&gt;&lt;object type=&quot;3&quot; unique_id=&quot;10022&quot;&gt;&lt;property id=&quot;20148&quot; value=&quot;5&quot;/&gt;&lt;property id=&quot;20300&quot; value=&quot;Slide 19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1232</Words>
  <Application>Microsoft Office PowerPoint</Application>
  <PresentationFormat>On-screen Show (4:3)</PresentationFormat>
  <Paragraphs>225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4_Office Theme</vt:lpstr>
      <vt:lpstr>Equation</vt:lpstr>
      <vt:lpstr>The MPC-EX, pA observables with an eye to future</vt:lpstr>
      <vt:lpstr>pA: the questions</vt:lpstr>
      <vt:lpstr>pA: Competing pictures : equivalent descriptions</vt:lpstr>
      <vt:lpstr>pA: Where to look?</vt:lpstr>
      <vt:lpstr>Why p+A instead of d+A?</vt:lpstr>
      <vt:lpstr> </vt:lpstr>
      <vt:lpstr>The PHENIX MPC-EX Detector</vt:lpstr>
      <vt:lpstr>How it works</vt:lpstr>
      <vt:lpstr>Direct Photon Simulations (p0 cuts)</vt:lpstr>
      <vt:lpstr>Extracting prompt photons</vt:lpstr>
      <vt:lpstr>Systematic errors</vt:lpstr>
      <vt:lpstr>EPS09 Limits from Prompt Photons</vt:lpstr>
      <vt:lpstr>Additional Measurements γ+hadrons</vt:lpstr>
      <vt:lpstr>The future? DY hadron correlations</vt:lpstr>
      <vt:lpstr>Polarized p+A Collisions</vt:lpstr>
      <vt:lpstr>A Strategy</vt:lpstr>
      <vt:lpstr>To Conclude: Some theoretical help</vt:lpstr>
      <vt:lpstr>To Conclude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MPC-EX, pA observables</dc:title>
  <dc:creator/>
  <cp:lastModifiedBy>Kenneth N. Barish</cp:lastModifiedBy>
  <cp:revision>99</cp:revision>
  <dcterms:created xsi:type="dcterms:W3CDTF">2006-08-16T00:00:00Z</dcterms:created>
  <dcterms:modified xsi:type="dcterms:W3CDTF">2013-01-09T14:25:44Z</dcterms:modified>
</cp:coreProperties>
</file>