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61" r:id="rId4"/>
    <p:sldId id="257" r:id="rId5"/>
    <p:sldId id="277" r:id="rId6"/>
    <p:sldId id="258" r:id="rId7"/>
    <p:sldId id="272" r:id="rId8"/>
    <p:sldId id="274" r:id="rId9"/>
    <p:sldId id="275" r:id="rId10"/>
    <p:sldId id="262" r:id="rId11"/>
    <p:sldId id="260" r:id="rId12"/>
    <p:sldId id="266" r:id="rId13"/>
    <p:sldId id="269" r:id="rId14"/>
    <p:sldId id="279" r:id="rId15"/>
    <p:sldId id="268" r:id="rId16"/>
    <p:sldId id="270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45" d="100"/>
          <a:sy n="145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ict"/><Relationship Id="rId4" Type="http://schemas.openxmlformats.org/officeDocument/2006/relationships/image" Target="../media/image33.pict"/><Relationship Id="rId1" Type="http://schemas.openxmlformats.org/officeDocument/2006/relationships/image" Target="../media/image30.pict"/><Relationship Id="rId2" Type="http://schemas.openxmlformats.org/officeDocument/2006/relationships/image" Target="../media/image3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2011-64F2-E845-82E8-0E2AB4DF287F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9BB8-83A2-CB40-94B4-7BA011AFF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2F68-D7F9-4394-ACDD-DDA11322BF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FADF8-05B9-4A30-ADD6-FA6695E4BC4C}" type="slidenum">
              <a:rPr lang="en-US" smtClean="0"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2DA1C-BEE3-4E89-8454-5AF3B22BA3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2F68-D7F9-4394-ACDD-DDA11322BF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375A-3AC6-4046-B41E-998A6CDB5D47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0329-DACF-4B4F-995D-C59A501F3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6.pdf"/><Relationship Id="rId5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Physics opportunities </a:t>
            </a:r>
            <a:br>
              <a:rPr lang="en-US" dirty="0" smtClean="0"/>
            </a:br>
            <a:r>
              <a:rPr lang="en-US" dirty="0" smtClean="0"/>
              <a:t>with Di-</a:t>
            </a:r>
            <a:r>
              <a:rPr lang="en-US" dirty="0" err="1" smtClean="0"/>
              <a:t>muon</a:t>
            </a:r>
            <a:r>
              <a:rPr lang="en-US" dirty="0" smtClean="0"/>
              <a:t> analysis</a:t>
            </a:r>
            <a:br>
              <a:rPr lang="en-US" dirty="0" smtClean="0"/>
            </a:br>
            <a:r>
              <a:rPr lang="en-US" dirty="0" smtClean="0"/>
              <a:t>at PHENIX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Drell</a:t>
            </a:r>
            <a:r>
              <a:rPr lang="en-US" dirty="0" smtClean="0"/>
              <a:t>-Yan and </a:t>
            </a:r>
            <a:r>
              <a:rPr lang="en-US" dirty="0" err="1" smtClean="0"/>
              <a:t>quarkonia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875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Kwangbok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Los Alamos National Laboratory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48" y="5063350"/>
            <a:ext cx="4499303" cy="16602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1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619" y="6415781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</a:t>
            </a:r>
            <a:r>
              <a:rPr lang="en-US" sz="1400" dirty="0" smtClean="0"/>
              <a:t> workshop, 1/9/2013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ThreeMeanRcpNc.pdf"/>
          <p:cNvPicPr>
            <a:picLocks noChangeAspect="1"/>
          </p:cNvPicPr>
          <p:nvPr/>
        </p:nvPicPr>
        <p:blipFill>
          <a:blip r:embed="rId3" cstate="print"/>
          <a:srcRect l="554" t="10101" r="554"/>
          <a:stretch>
            <a:fillRect/>
          </a:stretch>
        </p:blipFill>
        <p:spPr>
          <a:xfrm>
            <a:off x="112488" y="1171577"/>
            <a:ext cx="8658225" cy="4238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Light Vector Mesons </a:t>
            </a:r>
            <a:r>
              <a:rPr lang="en-US" altLang="zh-CN" sz="3600" dirty="0" err="1" smtClean="0">
                <a:sym typeface="Symbol" pitchFamily="18" charset="2"/>
              </a:rPr>
              <a:t>R</a:t>
            </a:r>
            <a:r>
              <a:rPr lang="en-US" altLang="zh-CN" sz="3600" baseline="-25000" dirty="0" err="1" smtClean="0">
                <a:sym typeface="Symbol" pitchFamily="18" charset="2"/>
              </a:rPr>
              <a:t>cp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2692" y="5351525"/>
            <a:ext cx="80586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Nuclear modification factor, R</a:t>
            </a:r>
            <a:r>
              <a:rPr lang="en-US" sz="2000" baseline="-25000" dirty="0" smtClean="0"/>
              <a:t>CP</a:t>
            </a:r>
            <a:r>
              <a:rPr lang="en-US" sz="2000" dirty="0" smtClean="0"/>
              <a:t> measurement for low mass vector mesons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 Significant suppression at deuteron going direction.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 Stronger suppression for </a:t>
            </a:r>
            <a:r>
              <a:rPr lang="en-US" sz="2000" dirty="0" err="1" smtClean="0">
                <a:latin typeface="Symbol" pitchFamily="18" charset="2"/>
                <a:cs typeface="Times New Roman" pitchFamily="18" charset="0"/>
              </a:rPr>
              <a:t>r/w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than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000" dirty="0" smtClean="0">
                <a:cs typeface="Times New Roman" pitchFamily="18" charset="0"/>
              </a:rPr>
              <a:t>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Y.</a:t>
            </a:r>
            <a:endParaRPr lang="en-US" sz="2000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9118" y="4953000"/>
            <a:ext cx="2033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Gold(Au) going, y&lt;0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33572" y="4953000"/>
            <a:ext cx="2346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003BD"/>
                </a:solidFill>
              </a:rPr>
              <a:t>Deuteron(d</a:t>
            </a:r>
            <a:r>
              <a:rPr lang="en-US" dirty="0">
                <a:solidFill>
                  <a:srgbClr val="1003BD"/>
                </a:solidFill>
              </a:rPr>
              <a:t>) going, y&gt;0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10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4045" y="6413698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</a:t>
            </a:r>
            <a:r>
              <a:rPr lang="en-US" sz="1400" dirty="0" smtClean="0"/>
              <a:t> workshop, 1/9/2013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dau2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3778" y="1139861"/>
            <a:ext cx="3414590" cy="4197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7352" y="5284515"/>
            <a:ext cx="254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nPDF(EPS09) + breakup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9" name="Picture 8" descr="Screen shot 2013-01-02 at 3.04.5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503" y="1104825"/>
            <a:ext cx="3275255" cy="4232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49974" y="5284515"/>
            <a:ext cx="44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to lower energy </a:t>
            </a:r>
            <a:r>
              <a:rPr lang="en-US" dirty="0" err="1" smtClean="0"/>
              <a:t>pA</a:t>
            </a:r>
            <a:r>
              <a:rPr lang="en-US" dirty="0" smtClean="0"/>
              <a:t> results(E772)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583775"/>
            <a:ext cx="8244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rapidity dependence of the observed suppression at forward and backward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rapidities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000FF"/>
                </a:solidFill>
              </a:rPr>
              <a:t>compatible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00FF"/>
                </a:solidFill>
              </a:rPr>
              <a:t>lower energy results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rgbClr val="0000FF"/>
                </a:solidFill>
              </a:rPr>
              <a:t>NLO theoretical calculation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Expect </a:t>
            </a:r>
            <a:r>
              <a:rPr lang="en-US" dirty="0" smtClean="0"/>
              <a:t>to </a:t>
            </a:r>
            <a:r>
              <a:rPr lang="en-US" dirty="0" smtClean="0"/>
              <a:t>separate out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latin typeface="+mj-lt"/>
                <a:ea typeface="Lucida Grande"/>
                <a:cs typeface="Lucida Grande"/>
              </a:rPr>
              <a:t>of the </a:t>
            </a:r>
            <a:r>
              <a:rPr lang="en-US" dirty="0" smtClean="0">
                <a:latin typeface="+mj-lt"/>
              </a:rPr>
              <a:t>ground state </a:t>
            </a:r>
            <a:r>
              <a:rPr lang="en-US" dirty="0" smtClean="0"/>
              <a:t>and the exited states with </a:t>
            </a:r>
          </a:p>
          <a:p>
            <a:r>
              <a:rPr lang="en-US" dirty="0" smtClean="0"/>
              <a:t>   the future upgrade.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77519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11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PHENIX Upsilon </a:t>
            </a:r>
            <a:r>
              <a:rPr lang="en-US" sz="3600" dirty="0" err="1" smtClean="0"/>
              <a:t>R</a:t>
            </a:r>
            <a:r>
              <a:rPr lang="en-US" sz="3600" baseline="-25000" dirty="0" err="1" smtClean="0"/>
              <a:t>dAu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measurement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32596" y="5107060"/>
            <a:ext cx="1539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arXiv:1208.1293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Drell</a:t>
            </a:r>
            <a:r>
              <a:rPr lang="en-US" sz="2400" dirty="0" smtClean="0"/>
              <a:t>-Yan measurement at </a:t>
            </a:r>
            <a:r>
              <a:rPr lang="en-US" sz="2400" dirty="0" err="1" smtClean="0"/>
              <a:t>pA</a:t>
            </a:r>
            <a:r>
              <a:rPr lang="en-US" sz="2400" dirty="0" smtClean="0"/>
              <a:t> collision is interesting to test</a:t>
            </a:r>
            <a:r>
              <a:rPr lang="en-US" sz="2400" dirty="0" smtClean="0"/>
              <a:t> initial-state </a:t>
            </a:r>
            <a:r>
              <a:rPr lang="en-US" sz="2400" dirty="0" smtClean="0">
                <a:solidFill>
                  <a:srgbClr val="0000FF"/>
                </a:solidFill>
              </a:rPr>
              <a:t>quark </a:t>
            </a:r>
            <a:r>
              <a:rPr lang="en-US" sz="2400" dirty="0" smtClean="0">
                <a:solidFill>
                  <a:srgbClr val="0000FF"/>
                </a:solidFill>
              </a:rPr>
              <a:t>modification </a:t>
            </a:r>
            <a:r>
              <a:rPr lang="en-US" sz="2400" dirty="0" smtClean="0"/>
              <a:t>and </a:t>
            </a:r>
            <a:r>
              <a:rPr lang="en-US" sz="2400" dirty="0" err="1" smtClean="0">
                <a:solidFill>
                  <a:srgbClr val="0000FF"/>
                </a:solidFill>
              </a:rPr>
              <a:t>parton</a:t>
            </a:r>
            <a:r>
              <a:rPr lang="en-US" sz="2400" dirty="0" smtClean="0">
                <a:solidFill>
                  <a:srgbClr val="0000FF"/>
                </a:solidFill>
              </a:rPr>
              <a:t> energy loss</a:t>
            </a:r>
            <a:r>
              <a:rPr lang="en-US" sz="2400" dirty="0" smtClean="0"/>
              <a:t> </a:t>
            </a:r>
            <a:r>
              <a:rPr lang="en-US" sz="2400" dirty="0" smtClean="0"/>
              <a:t>at </a:t>
            </a:r>
            <a:r>
              <a:rPr lang="en-US" sz="2400" dirty="0" smtClean="0"/>
              <a:t>nucleus. </a:t>
            </a:r>
          </a:p>
          <a:p>
            <a:r>
              <a:rPr lang="en-US" sz="2400" dirty="0" smtClean="0"/>
              <a:t>Ratio of J/ψ / DY and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broadening would be interesting to test nuclear modification/absorption.  </a:t>
            </a:r>
            <a:endParaRPr lang="en-US" sz="2400" dirty="0" smtClean="0"/>
          </a:p>
          <a:p>
            <a:r>
              <a:rPr lang="en-US" sz="2400" dirty="0" smtClean="0"/>
              <a:t>(F)VTX </a:t>
            </a:r>
            <a:r>
              <a:rPr lang="en-US" sz="2400" dirty="0" smtClean="0"/>
              <a:t>can help to separate open </a:t>
            </a:r>
            <a:r>
              <a:rPr lang="en-US" sz="2400" dirty="0" smtClean="0">
                <a:solidFill>
                  <a:srgbClr val="FF00FF"/>
                </a:solidFill>
              </a:rPr>
              <a:t>HF</a:t>
            </a:r>
            <a:r>
              <a:rPr lang="en-US" sz="2400" dirty="0" smtClean="0"/>
              <a:t> correlation from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and </a:t>
            </a:r>
            <a:r>
              <a:rPr lang="en-US" sz="2400" dirty="0" err="1" smtClean="0"/>
              <a:t>quarkonia</a:t>
            </a:r>
            <a:r>
              <a:rPr lang="en-US" sz="2400" dirty="0" smtClean="0"/>
              <a:t> measurement at </a:t>
            </a:r>
            <a:r>
              <a:rPr lang="en-US" sz="2400" dirty="0" err="1" smtClean="0"/>
              <a:t>dimuon</a:t>
            </a:r>
            <a:r>
              <a:rPr lang="en-US" sz="2400" dirty="0" smtClean="0"/>
              <a:t> channel.</a:t>
            </a:r>
            <a:endParaRPr lang="en-US" sz="2400" dirty="0" smtClean="0"/>
          </a:p>
          <a:p>
            <a:r>
              <a:rPr lang="en-US" sz="2400" dirty="0" smtClean="0"/>
              <a:t>F</a:t>
            </a:r>
            <a:r>
              <a:rPr lang="en-US" sz="2400" dirty="0" smtClean="0"/>
              <a:t>uture </a:t>
            </a:r>
            <a:r>
              <a:rPr lang="en-US" sz="2400" dirty="0" smtClean="0"/>
              <a:t>upgrade</a:t>
            </a:r>
            <a:r>
              <a:rPr lang="en-US" sz="2400" dirty="0" smtClean="0"/>
              <a:t> and (F)VTX would </a:t>
            </a:r>
            <a:r>
              <a:rPr lang="en-US" sz="2400" dirty="0" smtClean="0"/>
              <a:t>help to improve mass resolution and separate </a:t>
            </a:r>
            <a:r>
              <a:rPr lang="en-US" sz="2400" dirty="0" err="1" smtClean="0"/>
              <a:t>ψ</a:t>
            </a:r>
            <a:r>
              <a:rPr lang="en-US" sz="2400" dirty="0" smtClean="0"/>
              <a:t>’ and excited states of </a:t>
            </a:r>
            <a:r>
              <a:rPr lang="en-US" sz="2400" dirty="0" smtClean="0"/>
              <a:t>upsilon as well as </a:t>
            </a:r>
            <a:r>
              <a:rPr lang="en-US" sz="2400" i="1" dirty="0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sz="2400" i="1" baseline="-25000" dirty="0" smtClean="0">
                <a:ea typeface="맑은 고딕"/>
                <a:cs typeface="Times New Roman"/>
              </a:rPr>
              <a:t>c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See </a:t>
            </a:r>
            <a:r>
              <a:rPr lang="en-US" sz="2400" dirty="0" smtClean="0"/>
              <a:t>Cesar, John, Joe more for the upgrade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12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4045" y="6413698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</a:t>
            </a:r>
            <a:r>
              <a:rPr lang="en-US" sz="1400" dirty="0" smtClean="0"/>
              <a:t> workshop, 1/9/2013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Back up</a:t>
            </a:r>
            <a:endParaRPr lang="en-US" sz="4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13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4045" y="6413698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</a:t>
            </a:r>
            <a:r>
              <a:rPr lang="en-US" sz="1400" dirty="0" smtClean="0"/>
              <a:t> workshop, 1/9/2013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 the PHENIX </a:t>
            </a:r>
            <a:r>
              <a:rPr lang="en-US" sz="2400" dirty="0" err="1" smtClean="0"/>
              <a:t>dimuon</a:t>
            </a:r>
            <a:r>
              <a:rPr lang="en-US" sz="2400" dirty="0" smtClean="0"/>
              <a:t>/other previous measurements.</a:t>
            </a:r>
          </a:p>
          <a:p>
            <a:r>
              <a:rPr lang="en-US" sz="2400" dirty="0" smtClean="0"/>
              <a:t>Check the possible improvements/physics.</a:t>
            </a:r>
          </a:p>
          <a:p>
            <a:r>
              <a:rPr lang="en-US" sz="2400" dirty="0" smtClean="0"/>
              <a:t>This talk is focused on cold nuclear matter physics, not on the spin measurement. </a:t>
            </a:r>
          </a:p>
          <a:p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350922-F85A-4A78-8BA8-A834DD339B36}" type="slidenum">
              <a:rPr lang="en-US" sz="1800" b="1" smtClean="0">
                <a:solidFill>
                  <a:schemeClr val="tx1"/>
                </a:solidFill>
              </a:rPr>
              <a:pPr/>
              <a:t>14</a:t>
            </a:fld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4045" y="6413698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</a:t>
            </a:r>
            <a:r>
              <a:rPr lang="en-US" sz="1400" dirty="0" smtClean="0"/>
              <a:t> workshop, 1/9/2013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LikeNormLargeErrp3YieldsFits.pdf"/>
          <p:cNvPicPr>
            <a:picLocks noChangeAspect="1"/>
          </p:cNvPicPr>
          <p:nvPr/>
        </p:nvPicPr>
        <p:blipFill>
          <a:blip r:embed="rId2"/>
          <a:srcRect l="-443" t="48825" r="50000" b="25922"/>
          <a:stretch>
            <a:fillRect/>
          </a:stretch>
        </p:blipFill>
        <p:spPr bwMode="auto">
          <a:xfrm>
            <a:off x="167287" y="2212431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+mn-lt"/>
              </a:rPr>
              <a:t>Yield Extraction Examples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319687" y="1069431"/>
            <a:ext cx="8763000" cy="12906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Times New Roman" charset="0"/>
              </a:rPr>
              <a:t>Fitting function: Two Gaussian </a:t>
            </a:r>
            <a:r>
              <a:rPr lang="en-US" sz="2200" smtClean="0">
                <a:latin typeface="Symbol" charset="2"/>
                <a:ea typeface="Symbol" charset="2"/>
                <a:cs typeface="Symbol" charset="2"/>
              </a:rPr>
              <a:t>(f/w) + </a:t>
            </a:r>
            <a:r>
              <a:rPr lang="en-US" sz="2200" smtClean="0">
                <a:latin typeface="Times New Roman" charset="0"/>
              </a:rPr>
              <a:t>One Relativistc BW (</a:t>
            </a:r>
            <a:r>
              <a:rPr lang="en-US" sz="2200" smtClean="0"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 sz="2200" smtClean="0">
                <a:latin typeface="Times New Roman" charset="0"/>
              </a:rPr>
              <a:t>) +Background (Defined by estimated shape)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Symbol" charset="2"/>
                <a:ea typeface="Symbol" charset="2"/>
                <a:cs typeface="Symbol" charset="2"/>
              </a:rPr>
              <a:t>f </a:t>
            </a:r>
            <a:r>
              <a:rPr lang="en-US" sz="2000" smtClean="0">
                <a:latin typeface="Times New Roman" charset="0"/>
              </a:rPr>
              <a:t>yields stable when fitting procedure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latin typeface="Symbol" charset="2"/>
                <a:ea typeface="Symbol" charset="2"/>
                <a:cs typeface="Symbol" charset="2"/>
              </a:rPr>
              <a:t>r+w </a:t>
            </a:r>
            <a:r>
              <a:rPr lang="en-US" sz="2000" smtClean="0">
                <a:latin typeface="Times New Roman" charset="0"/>
              </a:rPr>
              <a:t>yields using background subtraction (large uncertainty)</a:t>
            </a:r>
          </a:p>
        </p:txBody>
      </p:sp>
      <p:pic>
        <p:nvPicPr>
          <p:cNvPr id="23560" name="Picture 4" descr="LikeNormWidep3YieldsFits.pdf"/>
          <p:cNvPicPr>
            <a:picLocks noChangeAspect="1"/>
          </p:cNvPicPr>
          <p:nvPr/>
        </p:nvPicPr>
        <p:blipFill>
          <a:blip r:embed="rId3"/>
          <a:srcRect l="-3694" t="50000" r="50000" b="24445"/>
          <a:stretch>
            <a:fillRect/>
          </a:stretch>
        </p:blipFill>
        <p:spPr bwMode="auto">
          <a:xfrm>
            <a:off x="4434487" y="2360069"/>
            <a:ext cx="46482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56237" y="5641431"/>
            <a:ext cx="4006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charset="0"/>
                <a:ea typeface="Times New Roman" charset="0"/>
                <a:cs typeface="Times New Roman" charset="0"/>
              </a:rPr>
              <a:t>Smaller fitting range:0.5-2.5 GeV</a:t>
            </a:r>
          </a:p>
          <a:p>
            <a:r>
              <a:rPr lang="en-US" sz="2200">
                <a:latin typeface="Times New Roman" charset="0"/>
                <a:ea typeface="Times New Roman" charset="0"/>
                <a:cs typeface="Times New Roman" charset="0"/>
              </a:rPr>
              <a:t>Larger parameter range</a:t>
            </a:r>
            <a:endParaRPr lang="en-US" sz="2200">
              <a:latin typeface="Symbol" charset="2"/>
              <a:ea typeface="Symbol" charset="2"/>
              <a:cs typeface="Symbol" charset="2"/>
            </a:endParaRPr>
          </a:p>
          <a:p>
            <a:endParaRPr lang="en-US" sz="220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3562" name="TextBox 7"/>
          <p:cNvSpPr txBox="1">
            <a:spLocks noChangeArrowheads="1"/>
          </p:cNvSpPr>
          <p:nvPr/>
        </p:nvSpPr>
        <p:spPr bwMode="auto">
          <a:xfrm>
            <a:off x="3296250" y="3779294"/>
            <a:ext cx="227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Calibri" charset="0"/>
              </a:rPr>
              <a:t>Estimated background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3062887" y="4269831"/>
            <a:ext cx="838200" cy="609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Arrow Connector 13"/>
          <p:cNvCxnSpPr/>
          <p:nvPr/>
        </p:nvCxnSpPr>
        <p:spPr>
          <a:xfrm>
            <a:off x="4434487" y="4269831"/>
            <a:ext cx="274320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5" name="TextBox 20"/>
          <p:cNvSpPr txBox="1">
            <a:spLocks noChangeArrowheads="1"/>
          </p:cNvSpPr>
          <p:nvPr/>
        </p:nvSpPr>
        <p:spPr bwMode="auto">
          <a:xfrm>
            <a:off x="1095975" y="4422231"/>
            <a:ext cx="898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>
                <a:latin typeface="Symbol" charset="2"/>
                <a:ea typeface="Symbol" charset="2"/>
                <a:cs typeface="Symbol" charset="2"/>
              </a:rPr>
              <a:t>     </a:t>
            </a:r>
            <a:r>
              <a:rPr lang="en-US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f</a:t>
            </a:r>
          </a:p>
          <a:p>
            <a:r>
              <a:rPr lang="en-US">
                <a:latin typeface="Symbol" charset="2"/>
                <a:ea typeface="Symbol" charset="2"/>
                <a:cs typeface="Symbol" charset="2"/>
              </a:rPr>
              <a:t>  </a:t>
            </a:r>
            <a:r>
              <a:rPr lang="en-US">
                <a:solidFill>
                  <a:srgbClr val="00804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</a:p>
        </p:txBody>
      </p:sp>
      <p:sp>
        <p:nvSpPr>
          <p:cNvPr id="23566" name="TextBox 21"/>
          <p:cNvSpPr txBox="1">
            <a:spLocks noChangeArrowheads="1"/>
          </p:cNvSpPr>
          <p:nvPr/>
        </p:nvSpPr>
        <p:spPr bwMode="auto">
          <a:xfrm>
            <a:off x="5669562" y="4441281"/>
            <a:ext cx="898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latin typeface="Symbol" charset="2"/>
                <a:ea typeface="Symbol" charset="2"/>
                <a:cs typeface="Symbol" charset="2"/>
              </a:rPr>
              <a:t>r</a:t>
            </a:r>
            <a:r>
              <a:rPr lang="en-US">
                <a:latin typeface="Symbol" charset="2"/>
                <a:ea typeface="Symbol" charset="2"/>
                <a:cs typeface="Symbol" charset="2"/>
              </a:rPr>
              <a:t>     </a:t>
            </a:r>
            <a:r>
              <a:rPr lang="en-US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f</a:t>
            </a:r>
          </a:p>
          <a:p>
            <a:r>
              <a:rPr lang="en-US">
                <a:latin typeface="Symbol" charset="2"/>
                <a:ea typeface="Symbol" charset="2"/>
                <a:cs typeface="Symbol" charset="2"/>
              </a:rPr>
              <a:t>  </a:t>
            </a:r>
          </a:p>
          <a:p>
            <a:r>
              <a:rPr lang="en-US">
                <a:solidFill>
                  <a:srgbClr val="008040"/>
                </a:solidFill>
                <a:latin typeface="Symbol" charset="2"/>
                <a:ea typeface="Symbol" charset="2"/>
                <a:cs typeface="Symbol" charset="2"/>
              </a:rPr>
              <a:t>   w</a:t>
            </a: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5644163" y="5193756"/>
            <a:ext cx="628650" cy="3175"/>
          </a:xfrm>
          <a:prstGeom prst="straightConnector1">
            <a:avLst/>
          </a:prstGeom>
          <a:noFill/>
          <a:ln w="25400">
            <a:solidFill>
              <a:srgbClr val="00804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568" name="TextBox 24"/>
          <p:cNvSpPr txBox="1">
            <a:spLocks noChangeArrowheads="1"/>
          </p:cNvSpPr>
          <p:nvPr/>
        </p:nvSpPr>
        <p:spPr bwMode="auto">
          <a:xfrm>
            <a:off x="1234087" y="2360069"/>
            <a:ext cx="294481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y&gt;0, Centrality: 40-60</a:t>
            </a:r>
          </a:p>
        </p:txBody>
      </p:sp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5604475" y="2360069"/>
            <a:ext cx="294481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y&gt;0, Centrality: 40-60</a:t>
            </a:r>
          </a:p>
        </p:txBody>
      </p:sp>
      <p:sp>
        <p:nvSpPr>
          <p:cNvPr id="23570" name="TextBox 5"/>
          <p:cNvSpPr txBox="1">
            <a:spLocks noChangeArrowheads="1"/>
          </p:cNvSpPr>
          <p:nvPr/>
        </p:nvSpPr>
        <p:spPr bwMode="auto">
          <a:xfrm>
            <a:off x="5206012" y="5641431"/>
            <a:ext cx="3943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charset="0"/>
                <a:ea typeface="Times New Roman" charset="0"/>
                <a:cs typeface="Times New Roman" charset="0"/>
              </a:rPr>
              <a:t>Larger fitting range:0.4-2.6GeV</a:t>
            </a:r>
          </a:p>
          <a:p>
            <a:r>
              <a:rPr lang="en-US" sz="2200">
                <a:latin typeface="Times New Roman" charset="0"/>
                <a:ea typeface="Times New Roman" charset="0"/>
                <a:cs typeface="Times New Roman" charset="0"/>
              </a:rPr>
              <a:t>Smaller parameter range</a:t>
            </a:r>
            <a:endParaRPr lang="en-US" sz="2200">
              <a:latin typeface="Symbol" charset="2"/>
              <a:ea typeface="Symbol" charset="2"/>
              <a:cs typeface="Symbol" charset="2"/>
            </a:endParaRPr>
          </a:p>
          <a:p>
            <a:endParaRPr lang="en-US" sz="220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15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4045" y="6413698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</a:t>
            </a:r>
            <a:r>
              <a:rPr lang="en-US" sz="1400" dirty="0" smtClean="0"/>
              <a:t> workshop, 1/9/2013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18" descr="MassWithTwoBg.pdf"/>
          <p:cNvPicPr>
            <a:picLocks noChangeAspect="1"/>
          </p:cNvPicPr>
          <p:nvPr/>
        </p:nvPicPr>
        <p:blipFill>
          <a:blip r:embed="rId3"/>
          <a:srcRect l="52161" t="25555" r="331" b="50000"/>
          <a:stretch>
            <a:fillRect/>
          </a:stretch>
        </p:blipFill>
        <p:spPr bwMode="auto">
          <a:xfrm>
            <a:off x="76200" y="1120564"/>
            <a:ext cx="45720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+mn-lt"/>
              </a:rPr>
              <a:t>Background Estimation Challenge</a:t>
            </a: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285750" y="4938502"/>
            <a:ext cx="62760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new data-driven background estimation method developed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Use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di-muon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pairs with large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vtx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to estimate the background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Addresses the issue of correlated hadrons that decays to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aseline="30000" dirty="0">
                <a:latin typeface="Symbol" charset="2"/>
                <a:ea typeface="Symbol" charset="2"/>
                <a:cs typeface="Symbol" charset="2"/>
              </a:rPr>
              <a:t>+/-</a:t>
            </a:r>
            <a:endParaRPr lang="en-US" baseline="30000" dirty="0" smtClean="0">
              <a:latin typeface="Symbol" charset="2"/>
              <a:ea typeface="Symbol" charset="2"/>
              <a:cs typeface="Symbol" charset="2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Achieved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good background description at all mass range</a:t>
            </a: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5284788" y="1352339"/>
            <a:ext cx="301942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Correlated background</a:t>
            </a:r>
          </a:p>
        </p:txBody>
      </p:sp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1154113" y="1120564"/>
            <a:ext cx="321468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y&lt;0, Centrality: 20-40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479925" y="2282614"/>
            <a:ext cx="4206875" cy="1752600"/>
            <a:chOff x="4876800" y="1905000"/>
            <a:chExt cx="3698876" cy="137318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876800" y="3276945"/>
              <a:ext cx="1676359" cy="12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6553159" y="3276945"/>
              <a:ext cx="2022517" cy="124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6362452" y="2705183"/>
              <a:ext cx="762468" cy="38105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934213" y="1905000"/>
              <a:ext cx="1641463" cy="609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553159" y="2743341"/>
              <a:ext cx="991020" cy="53360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544179" y="2514477"/>
              <a:ext cx="1031497" cy="228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010400" y="3460539"/>
          <a:ext cx="469900" cy="436563"/>
        </p:xfrm>
        <a:graphic>
          <a:graphicData uri="http://schemas.openxmlformats.org/presentationml/2006/ole">
            <p:oleObj spid="_x0000_s38914" name="Equation" r:id="rId4" imgW="177800" imgH="16510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067425" y="3060489"/>
          <a:ext cx="503238" cy="400050"/>
        </p:xfrm>
        <a:graphic>
          <a:graphicData uri="http://schemas.openxmlformats.org/presentationml/2006/ole">
            <p:oleObj spid="_x0000_s38915" name="Equation" r:id="rId5" imgW="190500" imgH="16510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848600" y="2065127"/>
          <a:ext cx="381000" cy="434975"/>
        </p:xfrm>
        <a:graphic>
          <a:graphicData uri="http://schemas.openxmlformats.org/presentationml/2006/ole">
            <p:oleObj spid="_x0000_s38916" name="Equation" r:id="rId6" imgW="177800" imgH="20320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8204200" y="3243052"/>
          <a:ext cx="354013" cy="434975"/>
        </p:xfrm>
        <a:graphic>
          <a:graphicData uri="http://schemas.openxmlformats.org/presentationml/2006/ole">
            <p:oleObj spid="_x0000_s38917" name="Equation" r:id="rId7" imgW="165100" imgH="203200" progId="Equation.3">
              <p:embed/>
            </p:oleObj>
          </a:graphicData>
        </a:graphic>
      </p:graphicFrame>
      <p:cxnSp>
        <p:nvCxnSpPr>
          <p:cNvPr id="30" name="Straight Connector 29"/>
          <p:cNvCxnSpPr/>
          <p:nvPr/>
        </p:nvCxnSpPr>
        <p:spPr>
          <a:xfrm rot="10800000" flipV="1">
            <a:off x="4648200" y="3060489"/>
            <a:ext cx="2171700" cy="83661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5284788" y="3352589"/>
            <a:ext cx="2171700" cy="54451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83187" y="4291257"/>
            <a:ext cx="177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2.2e-03 , 1.2e-02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54644" y="4274215"/>
            <a:ext cx="17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6.6e-02, 3.6e-01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16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4045" y="6413698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</a:t>
            </a:r>
            <a:r>
              <a:rPr lang="en-US" sz="1400" dirty="0" smtClean="0"/>
              <a:t> workshop, 1/9/2013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Drell</a:t>
            </a:r>
            <a:r>
              <a:rPr lang="en-US" sz="3600" dirty="0" smtClean="0"/>
              <a:t>-Yan for Heavy Ion </a:t>
            </a:r>
            <a:r>
              <a:rPr lang="en-US" sz="3600" dirty="0" err="1" smtClean="0"/>
              <a:t>phyiscs</a:t>
            </a:r>
            <a:endParaRPr lang="en-US" sz="3600" dirty="0"/>
          </a:p>
        </p:txBody>
      </p:sp>
      <p:grpSp>
        <p:nvGrpSpPr>
          <p:cNvPr id="3" name="Group 6"/>
          <p:cNvGrpSpPr/>
          <p:nvPr/>
        </p:nvGrpSpPr>
        <p:grpSpPr>
          <a:xfrm>
            <a:off x="333194" y="1276060"/>
            <a:ext cx="3763342" cy="4026568"/>
            <a:chOff x="189853" y="1214747"/>
            <a:chExt cx="3763342" cy="4026568"/>
          </a:xfrm>
        </p:grpSpPr>
        <p:pic>
          <p:nvPicPr>
            <p:cNvPr id="4" name="Picture 3" descr="Screen shot 2012-10-15 at 8.46.05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015" y="1214747"/>
              <a:ext cx="3277180" cy="4026568"/>
            </a:xfrm>
            <a:prstGeom prst="rect">
              <a:avLst/>
            </a:prstGeom>
          </p:spPr>
        </p:pic>
        <p:sp>
          <p:nvSpPr>
            <p:cNvPr id="5" name="TextBox 10"/>
            <p:cNvSpPr txBox="1">
              <a:spLocks noChangeArrowheads="1"/>
            </p:cNvSpPr>
            <p:nvPr/>
          </p:nvSpPr>
          <p:spPr bwMode="auto">
            <a:xfrm rot="16200000">
              <a:off x="90758" y="2457575"/>
              <a:ext cx="6598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latin typeface="Calibri" pitchFamily="34" charset="0"/>
                </a:rPr>
                <a:t>R</a:t>
              </a:r>
              <a:r>
                <a:rPr lang="en-US" sz="2400" baseline="-25000" dirty="0" err="1" smtClean="0">
                  <a:latin typeface="Calibri" pitchFamily="34" charset="0"/>
                </a:rPr>
                <a:t>S</a:t>
              </a:r>
              <a:r>
                <a:rPr lang="en-US" sz="2400" baseline="30000" dirty="0" err="1" smtClean="0">
                  <a:latin typeface="Calibri" pitchFamily="34" charset="0"/>
                </a:rPr>
                <a:t>Pb</a:t>
              </a:r>
              <a:endParaRPr lang="en-US" sz="2400" baseline="30000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73363" y="1214747"/>
              <a:ext cx="939107" cy="520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831587" y="2259006"/>
            <a:ext cx="1927982" cy="44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Q</a:t>
            </a:r>
            <a:r>
              <a:rPr lang="en-US" sz="1400" baseline="30000" dirty="0">
                <a:latin typeface="Comic Sans MS" pitchFamily="66" charset="0"/>
              </a:rPr>
              <a:t>2</a:t>
            </a:r>
            <a:r>
              <a:rPr lang="en-US" sz="1400" dirty="0">
                <a:latin typeface="Comic Sans MS" pitchFamily="66" charset="0"/>
              </a:rPr>
              <a:t> = 1.69 GeV</a:t>
            </a:r>
            <a:r>
              <a:rPr lang="en-US" sz="1400" baseline="30000" dirty="0">
                <a:latin typeface="Comic Sans MS" pitchFamily="66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153" y="262036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nDS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641" y="3043365"/>
            <a:ext cx="83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HKN07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9043" y="3673467"/>
            <a:ext cx="75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EKS98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5041" y="3488801"/>
            <a:ext cx="75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EPS09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7382" y="4042799"/>
            <a:ext cx="75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EPS08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0259" y="493329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0259" y="449389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4" y="5074894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368045" y="5074167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2186313" y="5074167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3010206" y="5074167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3936031" y="50748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4068797" y="408076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58808" y="362967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71489" y="318078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58808" y="2747991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058808" y="2323443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61500" y="186339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832978" y="1872154"/>
            <a:ext cx="654470" cy="3272811"/>
          </a:xfrm>
          <a:prstGeom prst="rect">
            <a:avLst/>
          </a:prstGeom>
          <a:solidFill>
            <a:srgbClr val="3366FF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2110875" y="5158424"/>
            <a:ext cx="110474" cy="4825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35734" y="6485886"/>
            <a:ext cx="4505713" cy="253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Screen shot 2012-10-22 at 12.33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634" y="4190323"/>
            <a:ext cx="3490637" cy="246283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861860" y="4868060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EPS09 only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92081" y="5787984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EPS09 + energy loss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59482" y="6494772"/>
            <a:ext cx="2126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j.nuclphysbps.2011.03.064</a:t>
            </a:r>
            <a:endParaRPr lang="en-US" sz="1400" dirty="0"/>
          </a:p>
        </p:txBody>
      </p:sp>
      <p:sp>
        <p:nvSpPr>
          <p:cNvPr id="54" name="TextBox 10"/>
          <p:cNvSpPr txBox="1">
            <a:spLocks noChangeArrowheads="1"/>
          </p:cNvSpPr>
          <p:nvPr/>
        </p:nvSpPr>
        <p:spPr bwMode="auto">
          <a:xfrm>
            <a:off x="531737" y="1492727"/>
            <a:ext cx="2504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R</a:t>
            </a:r>
            <a:r>
              <a:rPr lang="en-US" sz="1600" baseline="-25000" dirty="0" err="1" smtClean="0">
                <a:latin typeface="Calibri" pitchFamily="34" charset="0"/>
              </a:rPr>
              <a:t>S</a:t>
            </a:r>
            <a:r>
              <a:rPr lang="en-US" sz="1600" baseline="30000" dirty="0" err="1" smtClean="0">
                <a:latin typeface="Calibri" pitchFamily="34" charset="0"/>
              </a:rPr>
              <a:t>Pb</a:t>
            </a:r>
            <a:r>
              <a:rPr lang="en-US" sz="1600" dirty="0" smtClean="0">
                <a:latin typeface="Calibri" pitchFamily="34" charset="0"/>
              </a:rPr>
              <a:t>: sea quark modification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0800000" flipV="1">
            <a:off x="6491502" y="1734205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6554" y="5539936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x</a:t>
            </a:r>
            <a:r>
              <a:rPr lang="en-US" dirty="0" smtClean="0"/>
              <a:t> coverage of PHENIX </a:t>
            </a:r>
            <a:r>
              <a:rPr lang="en-US" dirty="0" err="1" smtClean="0"/>
              <a:t>Drell</a:t>
            </a:r>
            <a:r>
              <a:rPr lang="en-US" dirty="0" smtClean="0"/>
              <a:t>-Yan in nucleus</a:t>
            </a:r>
          </a:p>
          <a:p>
            <a:pPr algn="ctr"/>
            <a:r>
              <a:rPr lang="en-US" dirty="0" smtClean="0"/>
              <a:t>at √</a:t>
            </a:r>
            <a:r>
              <a:rPr lang="en-US" dirty="0" err="1" smtClean="0"/>
              <a:t>s</a:t>
            </a:r>
            <a:r>
              <a:rPr lang="en-US" dirty="0" smtClean="0"/>
              <a:t> = 200 </a:t>
            </a:r>
            <a:r>
              <a:rPr lang="en-US" dirty="0" err="1" smtClean="0"/>
              <a:t>GeV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1.2 &lt; 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dirty="0" smtClean="0">
                <a:solidFill>
                  <a:srgbClr val="0000FF"/>
                </a:solidFill>
              </a:rPr>
              <a:t> &lt; 2.2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32796" y="5271454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arXiv:0902.4154</a:t>
            </a:r>
            <a:endParaRPr lang="en-US" sz="1600" dirty="0">
              <a:latin typeface="+mj-lt"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56718" y="6285932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17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36964" y="191914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Drell</a:t>
            </a:r>
            <a:r>
              <a:rPr lang="en-US" dirty="0" smtClean="0"/>
              <a:t>-Yan process (</a:t>
            </a:r>
            <a:r>
              <a:rPr lang="en-US" dirty="0" err="1" smtClean="0"/>
              <a:t>qq</a:t>
            </a:r>
            <a:r>
              <a:rPr lang="en-US" dirty="0" smtClean="0"/>
              <a:t> -&gt; </a:t>
            </a:r>
            <a:r>
              <a:rPr lang="en-US" dirty="0" err="1" smtClean="0"/>
              <a:t>γ</a:t>
            </a:r>
            <a:r>
              <a:rPr lang="en-US" dirty="0" smtClean="0"/>
              <a:t>* -&gt; </a:t>
            </a:r>
            <a:r>
              <a:rPr lang="en-US" i="1" dirty="0" err="1" smtClean="0"/>
              <a:t>l</a:t>
            </a:r>
            <a:r>
              <a:rPr lang="en-US" i="1" baseline="30000" dirty="0" err="1" smtClean="0"/>
              <a:t>+</a:t>
            </a:r>
            <a:r>
              <a:rPr lang="en-US" i="1" dirty="0" err="1" smtClean="0"/>
              <a:t>l</a:t>
            </a:r>
            <a:r>
              <a:rPr lang="en-US" i="1" baseline="30000" dirty="0" smtClean="0"/>
              <a:t>-</a:t>
            </a:r>
            <a:r>
              <a:rPr lang="en-US" dirty="0" smtClean="0"/>
              <a:t>) is a good   </a:t>
            </a:r>
          </a:p>
          <a:p>
            <a:r>
              <a:rPr lang="en-US" dirty="0" smtClean="0"/>
              <a:t>  probe to study the </a:t>
            </a:r>
            <a:r>
              <a:rPr lang="en-US" dirty="0" smtClean="0">
                <a:solidFill>
                  <a:srgbClr val="0000FF"/>
                </a:solidFill>
              </a:rPr>
              <a:t>quark modification </a:t>
            </a:r>
            <a:r>
              <a:rPr lang="en-US" dirty="0" smtClean="0"/>
              <a:t>in </a:t>
            </a:r>
          </a:p>
          <a:p>
            <a:r>
              <a:rPr lang="en-US" dirty="0" smtClean="0"/>
              <a:t>  nucleus and </a:t>
            </a:r>
            <a:r>
              <a:rPr lang="en-US" dirty="0" smtClean="0">
                <a:solidFill>
                  <a:srgbClr val="0000FF"/>
                </a:solidFill>
              </a:rPr>
              <a:t>initial-state </a:t>
            </a:r>
            <a:r>
              <a:rPr lang="en-US" dirty="0" err="1" smtClean="0">
                <a:solidFill>
                  <a:srgbClr val="0000FF"/>
                </a:solidFill>
              </a:rPr>
              <a:t>parton</a:t>
            </a:r>
            <a:r>
              <a:rPr lang="en-US" dirty="0" smtClean="0">
                <a:solidFill>
                  <a:srgbClr val="0000FF"/>
                </a:solidFill>
              </a:rPr>
              <a:t> energy loss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 Ideally suited to isolate the initial-state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parton</a:t>
            </a:r>
            <a:r>
              <a:rPr lang="en-US" dirty="0" smtClean="0"/>
              <a:t> energy loss, given the </a:t>
            </a:r>
            <a:r>
              <a:rPr lang="en-US" dirty="0" smtClean="0">
                <a:solidFill>
                  <a:srgbClr val="0000FF"/>
                </a:solidFill>
              </a:rPr>
              <a:t>absence of final-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state effects</a:t>
            </a:r>
            <a:r>
              <a:rPr lang="en-US" dirty="0" smtClean="0"/>
              <a:t> on the produced </a:t>
            </a:r>
            <a:r>
              <a:rPr lang="en-US" dirty="0" err="1" smtClean="0"/>
              <a:t>dimuon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Ratio of J/ψ over DY and P</a:t>
            </a:r>
            <a:r>
              <a:rPr lang="en-US" sz="3600" baseline="-25000" dirty="0" smtClean="0"/>
              <a:t>T</a:t>
            </a:r>
            <a:r>
              <a:rPr lang="en-US" sz="3600" dirty="0" smtClean="0"/>
              <a:t> broadening</a:t>
            </a:r>
            <a:endParaRPr lang="en-US" sz="3600" dirty="0"/>
          </a:p>
        </p:txBody>
      </p:sp>
      <p:pic>
        <p:nvPicPr>
          <p:cNvPr id="5" name="Picture 4" descr="Screen shot 2013-01-02 at 4.53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8" y="1612727"/>
            <a:ext cx="4023210" cy="3363515"/>
          </a:xfrm>
          <a:prstGeom prst="rect">
            <a:avLst/>
          </a:prstGeom>
        </p:spPr>
      </p:pic>
      <p:pic>
        <p:nvPicPr>
          <p:cNvPr id="6" name="Picture 5" descr="Screen shot 2013-01-02 at 10.58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578" y="1612727"/>
            <a:ext cx="4692422" cy="3369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9506" y="4791576"/>
            <a:ext cx="230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√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r>
              <a:rPr lang="en-US" dirty="0" smtClean="0"/>
              <a:t> = 200GeV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18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2576" y="5885199"/>
            <a:ext cx="654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NA50 data are fit with the QCD based nuclear absorption model.</a:t>
            </a:r>
          </a:p>
          <a:p>
            <a:pPr>
              <a:buFont typeface="Arial"/>
              <a:buChar char="•"/>
            </a:pPr>
            <a:r>
              <a:rPr lang="en-US" dirty="0" smtClean="0"/>
              <a:t> PHENIX J/ψ data show P</a:t>
            </a:r>
            <a:r>
              <a:rPr lang="en-US" baseline="-25000" dirty="0" smtClean="0"/>
              <a:t>T</a:t>
            </a:r>
            <a:r>
              <a:rPr lang="en-US" dirty="0" smtClean="0"/>
              <a:t> broadening due to the multiple scattering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878155"/>
            <a:ext cx="4544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NA50 experimental ratio of the total</a:t>
            </a:r>
          </a:p>
          <a:p>
            <a:r>
              <a:rPr lang="en-US" dirty="0" smtClean="0"/>
              <a:t>J/ψ  cross sections and </a:t>
            </a:r>
            <a:r>
              <a:rPr lang="en-US" dirty="0" err="1" smtClean="0"/>
              <a:t>Drell</a:t>
            </a:r>
            <a:r>
              <a:rPr lang="en-US" dirty="0" smtClean="0"/>
              <a:t>-Yan cross sections</a:t>
            </a:r>
          </a:p>
          <a:p>
            <a:r>
              <a:rPr lang="en-US" dirty="0" smtClean="0"/>
              <a:t>as a function of the nuclear length 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09613" y="4606910"/>
            <a:ext cx="228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arXiv:nucl-th/0212046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35254" y="1384266"/>
            <a:ext cx="17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arXiv:1204.0777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2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1066800"/>
            <a:ext cx="4419600" cy="3958770"/>
            <a:chOff x="533400" y="838200"/>
            <a:chExt cx="3252788" cy="2736850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533400" y="838200"/>
              <a:ext cx="3252788" cy="2736850"/>
              <a:chOff x="533400" y="838200"/>
              <a:chExt cx="3252788" cy="2736850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533400" y="838200"/>
                <a:ext cx="3252788" cy="2736850"/>
                <a:chOff x="228600" y="3657600"/>
                <a:chExt cx="3252788" cy="2736850"/>
              </a:xfrm>
            </p:grpSpPr>
            <p:pic>
              <p:nvPicPr>
                <p:cNvPr id="16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1295"/>
                <a:stretch>
                  <a:fillRect/>
                </a:stretch>
              </p:blipFill>
              <p:spPr bwMode="auto">
                <a:xfrm>
                  <a:off x="685800" y="3657600"/>
                  <a:ext cx="2795588" cy="27368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86518" y="3875881"/>
                  <a:ext cx="746125" cy="46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latin typeface="Calibri" pitchFamily="34" charset="0"/>
                    </a:rPr>
                    <a:t>R</a:t>
                  </a:r>
                  <a:r>
                    <a:rPr lang="en-US" sz="2400" baseline="-25000">
                      <a:latin typeface="Calibri" pitchFamily="34" charset="0"/>
                    </a:rPr>
                    <a:t>G</a:t>
                  </a:r>
                  <a:r>
                    <a:rPr lang="en-US" sz="2400" baseline="30000">
                      <a:latin typeface="Calibri" pitchFamily="34" charset="0"/>
                    </a:rPr>
                    <a:t>Pb</a:t>
                  </a:r>
                </a:p>
              </p:txBody>
            </p:sp>
          </p:grp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794" t="84706" r="77222" b="7059"/>
              <a:stretch>
                <a:fillRect/>
              </a:stretch>
            </p:blipFill>
            <p:spPr bwMode="auto">
              <a:xfrm>
                <a:off x="829147" y="3106094"/>
                <a:ext cx="195226" cy="2541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1066800" y="990600"/>
              <a:ext cx="14189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mic Sans MS" pitchFamily="66" charset="0"/>
                </a:rPr>
                <a:t>Q</a:t>
              </a:r>
              <a:r>
                <a:rPr lang="en-US" sz="1400" baseline="30000">
                  <a:latin typeface="Comic Sans MS" pitchFamily="66" charset="0"/>
                </a:rPr>
                <a:t>2</a:t>
              </a:r>
              <a:r>
                <a:rPr lang="en-US" sz="1400">
                  <a:latin typeface="Comic Sans MS" pitchFamily="66" charset="0"/>
                </a:rPr>
                <a:t> = 1.69 GeV</a:t>
              </a:r>
              <a:r>
                <a:rPr lang="en-US" sz="1400" baseline="300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9" name="TextBox 18"/>
            <p:cNvSpPr txBox="1">
              <a:spLocks noChangeArrowheads="1"/>
            </p:cNvSpPr>
            <p:nvPr/>
          </p:nvSpPr>
          <p:spPr bwMode="auto">
            <a:xfrm>
              <a:off x="1963094" y="2514600"/>
              <a:ext cx="7328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Comic Sans MS" pitchFamily="66" charset="0"/>
                </a:rPr>
                <a:t>EPS08</a:t>
              </a: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1066800" y="2283023"/>
              <a:ext cx="7328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mic Sans MS" pitchFamily="66" charset="0"/>
                </a:rPr>
                <a:t>EPS09</a:t>
              </a:r>
            </a:p>
          </p:txBody>
        </p:sp>
        <p:sp>
          <p:nvSpPr>
            <p:cNvPr id="11" name="TextBox 20"/>
            <p:cNvSpPr txBox="1">
              <a:spLocks noChangeArrowheads="1"/>
            </p:cNvSpPr>
            <p:nvPr/>
          </p:nvSpPr>
          <p:spPr bwMode="auto">
            <a:xfrm>
              <a:off x="1219200" y="1371600"/>
              <a:ext cx="5822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mic Sans MS" pitchFamily="66" charset="0"/>
                </a:rPr>
                <a:t>nDS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1030588" y="1950265"/>
              <a:ext cx="7489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B050"/>
                  </a:solidFill>
                  <a:latin typeface="Comic Sans MS" pitchFamily="66" charset="0"/>
                </a:rPr>
                <a:t>EKS98</a:t>
              </a:r>
            </a:p>
          </p:txBody>
        </p:sp>
        <p:sp>
          <p:nvSpPr>
            <p:cNvPr id="13" name="TextBox 22"/>
            <p:cNvSpPr txBox="1">
              <a:spLocks noChangeArrowheads="1"/>
            </p:cNvSpPr>
            <p:nvPr/>
          </p:nvSpPr>
          <p:spPr bwMode="auto">
            <a:xfrm>
              <a:off x="1447800" y="1636412"/>
              <a:ext cx="7922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FF"/>
                  </a:solidFill>
                  <a:latin typeface="Comic Sans MS" pitchFamily="66" charset="0"/>
                </a:rPr>
                <a:t>HKN07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79328" y="1143000"/>
            <a:ext cx="4505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Quarkonia</a:t>
            </a:r>
            <a:r>
              <a:rPr lang="en-US" sz="2000" dirty="0" smtClean="0"/>
              <a:t> are produced mostly by </a:t>
            </a:r>
          </a:p>
          <a:p>
            <a:r>
              <a:rPr lang="en-US" sz="2000" dirty="0" smtClean="0"/>
              <a:t>  gluon fusion and good probes to explore</a:t>
            </a:r>
          </a:p>
          <a:p>
            <a:r>
              <a:rPr lang="en-US" sz="2000" dirty="0" smtClean="0"/>
              <a:t>  gluon distribution in nucleus.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Nuclear absorption (final)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Initial state </a:t>
            </a:r>
            <a:r>
              <a:rPr lang="en-US" sz="2000" dirty="0" err="1" smtClean="0"/>
              <a:t>parton</a:t>
            </a:r>
            <a:r>
              <a:rPr lang="en-US" sz="2000" dirty="0" smtClean="0"/>
              <a:t> energy loss.</a:t>
            </a:r>
          </a:p>
          <a:p>
            <a:r>
              <a:rPr lang="en-US" sz="2000" dirty="0" smtClean="0"/>
              <a:t>&lt;- disentangle effects seen at hot </a:t>
            </a:r>
          </a:p>
          <a:p>
            <a:r>
              <a:rPr lang="en-US" sz="2000" dirty="0" smtClean="0"/>
              <a:t>nuclear collision. </a:t>
            </a:r>
          </a:p>
          <a:p>
            <a:endParaRPr lang="en-US" sz="2000" dirty="0" smtClean="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41200" y="5204280"/>
            <a:ext cx="1489075" cy="1352550"/>
            <a:chOff x="1473" y="2544"/>
            <a:chExt cx="997" cy="948"/>
          </a:xfrm>
        </p:grpSpPr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1521" y="2544"/>
              <a:ext cx="924" cy="925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1947" y="3006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23"/>
            <p:cNvSpPr>
              <a:spLocks noChangeAspect="1" noChangeArrowheads="1"/>
            </p:cNvSpPr>
            <p:nvPr/>
          </p:nvSpPr>
          <p:spPr bwMode="auto">
            <a:xfrm>
              <a:off x="2090" y="2908"/>
              <a:ext cx="166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24"/>
            <p:cNvSpPr>
              <a:spLocks noChangeAspect="1" noChangeArrowheads="1"/>
            </p:cNvSpPr>
            <p:nvPr/>
          </p:nvSpPr>
          <p:spPr bwMode="auto">
            <a:xfrm>
              <a:off x="2208" y="3128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25"/>
            <p:cNvSpPr>
              <a:spLocks noChangeAspect="1" noChangeArrowheads="1"/>
            </p:cNvSpPr>
            <p:nvPr/>
          </p:nvSpPr>
          <p:spPr bwMode="auto">
            <a:xfrm>
              <a:off x="1900" y="2568"/>
              <a:ext cx="190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26"/>
            <p:cNvSpPr>
              <a:spLocks noChangeAspect="1" noChangeArrowheads="1"/>
            </p:cNvSpPr>
            <p:nvPr/>
          </p:nvSpPr>
          <p:spPr bwMode="auto">
            <a:xfrm>
              <a:off x="1947" y="2665"/>
              <a:ext cx="190" cy="17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27"/>
            <p:cNvSpPr>
              <a:spLocks noChangeAspect="1" noChangeArrowheads="1"/>
            </p:cNvSpPr>
            <p:nvPr/>
          </p:nvSpPr>
          <p:spPr bwMode="auto">
            <a:xfrm>
              <a:off x="1900" y="3176"/>
              <a:ext cx="190" cy="17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28"/>
            <p:cNvSpPr>
              <a:spLocks noChangeAspect="1" noChangeArrowheads="1"/>
            </p:cNvSpPr>
            <p:nvPr/>
          </p:nvSpPr>
          <p:spPr bwMode="auto">
            <a:xfrm>
              <a:off x="2066" y="3225"/>
              <a:ext cx="167" cy="17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Oval 29"/>
            <p:cNvSpPr>
              <a:spLocks noChangeAspect="1" noChangeArrowheads="1"/>
            </p:cNvSpPr>
            <p:nvPr/>
          </p:nvSpPr>
          <p:spPr bwMode="auto">
            <a:xfrm>
              <a:off x="2208" y="2860"/>
              <a:ext cx="166" cy="17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0"/>
            <p:cNvSpPr>
              <a:spLocks noChangeAspect="1" noChangeArrowheads="1"/>
            </p:cNvSpPr>
            <p:nvPr/>
          </p:nvSpPr>
          <p:spPr bwMode="auto">
            <a:xfrm>
              <a:off x="2090" y="3055"/>
              <a:ext cx="166" cy="17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"/>
            <p:cNvSpPr>
              <a:spLocks noChangeAspect="1" noChangeArrowheads="1"/>
            </p:cNvSpPr>
            <p:nvPr/>
          </p:nvSpPr>
          <p:spPr bwMode="auto">
            <a:xfrm>
              <a:off x="2161" y="2641"/>
              <a:ext cx="189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2"/>
            <p:cNvSpPr>
              <a:spLocks noChangeAspect="1" noChangeArrowheads="1"/>
            </p:cNvSpPr>
            <p:nvPr/>
          </p:nvSpPr>
          <p:spPr bwMode="auto">
            <a:xfrm>
              <a:off x="2280" y="2762"/>
              <a:ext cx="190" cy="17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3"/>
            <p:cNvSpPr>
              <a:spLocks noChangeAspect="1" noChangeArrowheads="1"/>
            </p:cNvSpPr>
            <p:nvPr/>
          </p:nvSpPr>
          <p:spPr bwMode="auto">
            <a:xfrm>
              <a:off x="2233" y="3006"/>
              <a:ext cx="189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4"/>
            <p:cNvSpPr>
              <a:spLocks noChangeAspect="1" noChangeArrowheads="1"/>
            </p:cNvSpPr>
            <p:nvPr/>
          </p:nvSpPr>
          <p:spPr bwMode="auto">
            <a:xfrm>
              <a:off x="1829" y="2885"/>
              <a:ext cx="189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5"/>
            <p:cNvSpPr>
              <a:spLocks noChangeAspect="1" noChangeArrowheads="1"/>
            </p:cNvSpPr>
            <p:nvPr/>
          </p:nvSpPr>
          <p:spPr bwMode="auto">
            <a:xfrm>
              <a:off x="1733" y="3274"/>
              <a:ext cx="191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6"/>
            <p:cNvSpPr>
              <a:spLocks noChangeAspect="1" noChangeArrowheads="1"/>
            </p:cNvSpPr>
            <p:nvPr/>
          </p:nvSpPr>
          <p:spPr bwMode="auto">
            <a:xfrm>
              <a:off x="1686" y="2836"/>
              <a:ext cx="190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7"/>
            <p:cNvSpPr>
              <a:spLocks noChangeAspect="1" noChangeArrowheads="1"/>
            </p:cNvSpPr>
            <p:nvPr/>
          </p:nvSpPr>
          <p:spPr bwMode="auto">
            <a:xfrm>
              <a:off x="1758" y="2568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8"/>
            <p:cNvSpPr>
              <a:spLocks noChangeAspect="1" noChangeArrowheads="1"/>
            </p:cNvSpPr>
            <p:nvPr/>
          </p:nvSpPr>
          <p:spPr bwMode="auto">
            <a:xfrm>
              <a:off x="1829" y="2714"/>
              <a:ext cx="166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9"/>
            <p:cNvSpPr>
              <a:spLocks noChangeAspect="1" noChangeArrowheads="1"/>
            </p:cNvSpPr>
            <p:nvPr/>
          </p:nvSpPr>
          <p:spPr bwMode="auto">
            <a:xfrm>
              <a:off x="2066" y="2762"/>
              <a:ext cx="167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40"/>
            <p:cNvSpPr>
              <a:spLocks noChangeAspect="1" noChangeArrowheads="1"/>
            </p:cNvSpPr>
            <p:nvPr/>
          </p:nvSpPr>
          <p:spPr bwMode="auto">
            <a:xfrm>
              <a:off x="2066" y="2592"/>
              <a:ext cx="167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41"/>
            <p:cNvSpPr>
              <a:spLocks noChangeAspect="1" noChangeArrowheads="1"/>
            </p:cNvSpPr>
            <p:nvPr/>
          </p:nvSpPr>
          <p:spPr bwMode="auto">
            <a:xfrm>
              <a:off x="1581" y="3152"/>
              <a:ext cx="165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42"/>
            <p:cNvSpPr>
              <a:spLocks noChangeAspect="1" noChangeArrowheads="1"/>
            </p:cNvSpPr>
            <p:nvPr/>
          </p:nvSpPr>
          <p:spPr bwMode="auto">
            <a:xfrm>
              <a:off x="1604" y="2982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43"/>
            <p:cNvSpPr>
              <a:spLocks noChangeAspect="1" noChangeArrowheads="1"/>
            </p:cNvSpPr>
            <p:nvPr/>
          </p:nvSpPr>
          <p:spPr bwMode="auto">
            <a:xfrm>
              <a:off x="1509" y="2860"/>
              <a:ext cx="167" cy="17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44"/>
            <p:cNvSpPr>
              <a:spLocks noChangeAspect="1" noChangeArrowheads="1"/>
            </p:cNvSpPr>
            <p:nvPr/>
          </p:nvSpPr>
          <p:spPr bwMode="auto">
            <a:xfrm>
              <a:off x="1581" y="2689"/>
              <a:ext cx="165" cy="17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45"/>
            <p:cNvSpPr>
              <a:spLocks noChangeAspect="1" noChangeArrowheads="1"/>
            </p:cNvSpPr>
            <p:nvPr/>
          </p:nvSpPr>
          <p:spPr bwMode="auto">
            <a:xfrm>
              <a:off x="1971" y="2836"/>
              <a:ext cx="166" cy="17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46"/>
            <p:cNvSpPr>
              <a:spLocks noChangeAspect="1" noChangeArrowheads="1"/>
            </p:cNvSpPr>
            <p:nvPr/>
          </p:nvSpPr>
          <p:spPr bwMode="auto">
            <a:xfrm>
              <a:off x="1805" y="3031"/>
              <a:ext cx="166" cy="17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47"/>
            <p:cNvSpPr>
              <a:spLocks noChangeAspect="1" noChangeArrowheads="1"/>
            </p:cNvSpPr>
            <p:nvPr/>
          </p:nvSpPr>
          <p:spPr bwMode="auto">
            <a:xfrm>
              <a:off x="1900" y="3323"/>
              <a:ext cx="166" cy="1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48"/>
            <p:cNvSpPr>
              <a:spLocks noChangeAspect="1" noChangeArrowheads="1"/>
            </p:cNvSpPr>
            <p:nvPr/>
          </p:nvSpPr>
          <p:spPr bwMode="auto">
            <a:xfrm>
              <a:off x="1710" y="3152"/>
              <a:ext cx="166" cy="17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Text Box 49"/>
            <p:cNvSpPr txBox="1">
              <a:spLocks noChangeAspect="1" noChangeArrowheads="1"/>
            </p:cNvSpPr>
            <p:nvPr/>
          </p:nvSpPr>
          <p:spPr bwMode="auto">
            <a:xfrm>
              <a:off x="1473" y="2586"/>
              <a:ext cx="413" cy="2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low x</a:t>
              </a: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393800" y="5199518"/>
            <a:ext cx="1524000" cy="1357312"/>
            <a:chOff x="240" y="2546"/>
            <a:chExt cx="1020" cy="951"/>
          </a:xfrm>
        </p:grpSpPr>
        <p:sp>
          <p:nvSpPr>
            <p:cNvPr id="56" name="Rectangle 11"/>
            <p:cNvSpPr>
              <a:spLocks noChangeAspect="1" noChangeArrowheads="1"/>
            </p:cNvSpPr>
            <p:nvPr/>
          </p:nvSpPr>
          <p:spPr bwMode="auto">
            <a:xfrm>
              <a:off x="240" y="2589"/>
              <a:ext cx="1020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12"/>
            <p:cNvSpPr>
              <a:spLocks noChangeAspect="1" noChangeArrowheads="1"/>
            </p:cNvSpPr>
            <p:nvPr/>
          </p:nvSpPr>
          <p:spPr bwMode="auto">
            <a:xfrm>
              <a:off x="325" y="2546"/>
              <a:ext cx="925" cy="928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13"/>
            <p:cNvSpPr>
              <a:spLocks noChangeAspect="1" noChangeArrowheads="1"/>
            </p:cNvSpPr>
            <p:nvPr/>
          </p:nvSpPr>
          <p:spPr bwMode="auto">
            <a:xfrm>
              <a:off x="702" y="3044"/>
              <a:ext cx="166" cy="15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14"/>
            <p:cNvSpPr>
              <a:spLocks noChangeAspect="1" noChangeArrowheads="1"/>
            </p:cNvSpPr>
            <p:nvPr/>
          </p:nvSpPr>
          <p:spPr bwMode="auto">
            <a:xfrm>
              <a:off x="833" y="2839"/>
              <a:ext cx="190" cy="15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15"/>
            <p:cNvSpPr>
              <a:spLocks noChangeAspect="1" noChangeArrowheads="1"/>
            </p:cNvSpPr>
            <p:nvPr/>
          </p:nvSpPr>
          <p:spPr bwMode="auto">
            <a:xfrm>
              <a:off x="833" y="3247"/>
              <a:ext cx="167" cy="15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16"/>
            <p:cNvSpPr>
              <a:spLocks noChangeAspect="1" noChangeArrowheads="1"/>
            </p:cNvSpPr>
            <p:nvPr/>
          </p:nvSpPr>
          <p:spPr bwMode="auto">
            <a:xfrm>
              <a:off x="572" y="3247"/>
              <a:ext cx="191" cy="15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17"/>
            <p:cNvSpPr>
              <a:spLocks noChangeAspect="1" noChangeArrowheads="1"/>
            </p:cNvSpPr>
            <p:nvPr/>
          </p:nvSpPr>
          <p:spPr bwMode="auto">
            <a:xfrm>
              <a:off x="620" y="2850"/>
              <a:ext cx="166" cy="15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18"/>
            <p:cNvSpPr>
              <a:spLocks noChangeAspect="1" noChangeArrowheads="1"/>
            </p:cNvSpPr>
            <p:nvPr/>
          </p:nvSpPr>
          <p:spPr bwMode="auto">
            <a:xfrm>
              <a:off x="453" y="3044"/>
              <a:ext cx="167" cy="15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Text Box 19"/>
            <p:cNvSpPr txBox="1">
              <a:spLocks noChangeAspect="1" noChangeArrowheads="1"/>
            </p:cNvSpPr>
            <p:nvPr/>
          </p:nvSpPr>
          <p:spPr bwMode="auto">
            <a:xfrm>
              <a:off x="284" y="2646"/>
              <a:ext cx="461" cy="2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high x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 rot="20936587">
            <a:off x="2307325" y="1524939"/>
            <a:ext cx="163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antishadowing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989542" y="4859440"/>
            <a:ext cx="272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Gluon density in different x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2737072" y="4614446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arXiv:0902.4154</a:t>
            </a:r>
            <a:endParaRPr lang="en-US" sz="1600" dirty="0">
              <a:latin typeface="+mj-lt"/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Down Arrow 103"/>
          <p:cNvSpPr/>
          <p:nvPr/>
        </p:nvSpPr>
        <p:spPr>
          <a:xfrm flipV="1">
            <a:off x="2016016" y="3747448"/>
            <a:ext cx="152400" cy="4572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5" name="Down Arrow 104"/>
          <p:cNvSpPr/>
          <p:nvPr/>
        </p:nvSpPr>
        <p:spPr>
          <a:xfrm flipV="1">
            <a:off x="2412936" y="3747448"/>
            <a:ext cx="152400" cy="4572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21127568">
            <a:off x="856751" y="3344886"/>
            <a:ext cx="13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shadowing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587660" y="3810000"/>
            <a:ext cx="519694" cy="389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 smtClean="0">
                <a:solidFill>
                  <a:srgbClr val="0000FF"/>
                </a:solidFill>
                <a:ea typeface="맑은 고딕"/>
                <a:cs typeface="Times New Roman"/>
              </a:rPr>
              <a:t>J/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ea typeface="맑은 고딕"/>
                <a:cs typeface="Times New Roman"/>
              </a:rPr>
              <a:t>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81176" y="3850944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Sylfaen" pitchFamily="18" charset="0"/>
                <a:ea typeface="맑은 고딕"/>
                <a:cs typeface="Times New Roman"/>
                <a:sym typeface="Symbol"/>
              </a:rPr>
              <a:t>Υ</a:t>
            </a:r>
            <a:r>
              <a:rPr lang="en-US" b="1" baseline="-25000" dirty="0" smtClean="0">
                <a:solidFill>
                  <a:srgbClr val="FF0000"/>
                </a:solidFill>
              </a:rPr>
              <a:t>1S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7" name="Picture 2" descr="C:\Users\Kwangbok\Desktop\pic\bjorken.gi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642298"/>
            <a:ext cx="3200400" cy="2532974"/>
          </a:xfrm>
          <a:prstGeom prst="rect">
            <a:avLst/>
          </a:prstGeom>
          <a:noFill/>
        </p:spPr>
      </p:pic>
      <p:cxnSp>
        <p:nvCxnSpPr>
          <p:cNvPr id="78" name="Straight Connector 77"/>
          <p:cNvCxnSpPr/>
          <p:nvPr/>
        </p:nvCxnSpPr>
        <p:spPr>
          <a:xfrm rot="10800000" flipV="1">
            <a:off x="5366696" y="5182873"/>
            <a:ext cx="200025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7038388" y="5536990"/>
            <a:ext cx="7123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352366" y="4930288"/>
            <a:ext cx="19827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705287" y="4331308"/>
            <a:ext cx="564193" cy="383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Sylfaen" pitchFamily="18" charset="0"/>
                <a:ea typeface="맑은 고딕"/>
                <a:cs typeface="Times New Roman"/>
                <a:sym typeface="Symbol"/>
              </a:rPr>
              <a:t>Υ</a:t>
            </a:r>
            <a:r>
              <a:rPr lang="en-US" b="1" baseline="-25000" dirty="0" smtClean="0">
                <a:solidFill>
                  <a:srgbClr val="FF0000"/>
                </a:solidFill>
              </a:rPr>
              <a:t>1S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rot="5400000">
            <a:off x="6903218" y="5425306"/>
            <a:ext cx="9498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909310" y="4562865"/>
            <a:ext cx="545678" cy="426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 smtClean="0">
                <a:solidFill>
                  <a:srgbClr val="0000FF"/>
                </a:solidFill>
                <a:ea typeface="맑은 고딕"/>
                <a:cs typeface="Times New Roman"/>
              </a:rPr>
              <a:t>J/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ea typeface="맑은 고딕"/>
                <a:cs typeface="Times New Roman"/>
              </a:rPr>
              <a:t>y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557448" y="5977204"/>
            <a:ext cx="310896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198056" y="6012460"/>
            <a:ext cx="7841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Rapidity</a:t>
            </a:r>
            <a:endParaRPr lang="en-US" sz="1400" dirty="0"/>
          </a:p>
        </p:txBody>
      </p:sp>
      <p:sp>
        <p:nvSpPr>
          <p:cNvPr id="112" name="Right Arrow 111"/>
          <p:cNvSpPr/>
          <p:nvPr/>
        </p:nvSpPr>
        <p:spPr>
          <a:xfrm>
            <a:off x="4800600" y="4861500"/>
            <a:ext cx="3810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ight Arrow 112"/>
          <p:cNvSpPr/>
          <p:nvPr/>
        </p:nvSpPr>
        <p:spPr>
          <a:xfrm>
            <a:off x="4800600" y="5131044"/>
            <a:ext cx="381000" cy="152400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0800000">
            <a:off x="4871338" y="3853278"/>
            <a:ext cx="400110" cy="246221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1400" dirty="0" smtClean="0"/>
              <a:t>X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Quarkonia</a:t>
            </a:r>
            <a:r>
              <a:rPr lang="en-US" sz="3600" dirty="0" smtClean="0"/>
              <a:t> for Heavy Ion </a:t>
            </a:r>
            <a:r>
              <a:rPr lang="en-US" sz="3600" dirty="0" err="1" smtClean="0"/>
              <a:t>phyiscs</a:t>
            </a:r>
            <a:endParaRPr lang="en-US" sz="3600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951234" y="6115633"/>
          <a:ext cx="1182688" cy="665162"/>
        </p:xfrm>
        <a:graphic>
          <a:graphicData uri="http://schemas.openxmlformats.org/presentationml/2006/ole">
            <p:oleObj spid="_x0000_s29698" name="Equation" r:id="rId6" imgW="8128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/>
      <p:bldP spid="107" grpId="0"/>
      <p:bldP spid="112" grpId="0" animBg="1"/>
      <p:bldP spid="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Drell</a:t>
            </a:r>
            <a:r>
              <a:rPr lang="en-US" sz="3600" dirty="0" smtClean="0"/>
              <a:t>-Yan for Heavy Ion </a:t>
            </a:r>
            <a:r>
              <a:rPr lang="en-US" sz="3600" dirty="0" err="1" smtClean="0"/>
              <a:t>phyiscs</a:t>
            </a:r>
            <a:endParaRPr lang="en-US" sz="3600" dirty="0"/>
          </a:p>
        </p:txBody>
      </p:sp>
      <p:sp>
        <p:nvSpPr>
          <p:cNvPr id="42" name="Rectangle 41"/>
          <p:cNvSpPr/>
          <p:nvPr/>
        </p:nvSpPr>
        <p:spPr>
          <a:xfrm>
            <a:off x="68300" y="4043860"/>
            <a:ext cx="4505713" cy="253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Screen shot 2012-10-22 at 12.33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81" y="1540656"/>
            <a:ext cx="3490637" cy="246283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745107" y="221839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EPS09 only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75328" y="3138317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EPS09 + energy loss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42729" y="3845105"/>
            <a:ext cx="2126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j.nuclphysbps.2011.03.064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>
          <a:xfrm>
            <a:off x="68300" y="1436385"/>
            <a:ext cx="4505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Quarkonia</a:t>
            </a:r>
            <a:r>
              <a:rPr lang="en-US" dirty="0" smtClean="0"/>
              <a:t> measurements are not enough to   </a:t>
            </a:r>
          </a:p>
          <a:p>
            <a:r>
              <a:rPr lang="en-US" dirty="0" smtClean="0"/>
              <a:t>  disentangle the cold nuclear effects.</a:t>
            </a:r>
          </a:p>
          <a:p>
            <a:pPr>
              <a:buFont typeface="Arial"/>
              <a:buChar char="•"/>
            </a:pPr>
            <a:r>
              <a:rPr lang="en-US" dirty="0" smtClean="0"/>
              <a:t> The leptons from </a:t>
            </a:r>
            <a:r>
              <a:rPr lang="en-US" dirty="0" err="1" smtClean="0"/>
              <a:t>Drell</a:t>
            </a:r>
            <a:r>
              <a:rPr lang="en-US" dirty="0" smtClean="0"/>
              <a:t>-Yan process </a:t>
            </a:r>
          </a:p>
          <a:p>
            <a:r>
              <a:rPr lang="en-US" dirty="0" smtClean="0"/>
              <a:t>  (</a:t>
            </a:r>
            <a:r>
              <a:rPr lang="en-US" dirty="0" err="1" smtClean="0"/>
              <a:t>qq</a:t>
            </a:r>
            <a:r>
              <a:rPr lang="en-US" dirty="0" smtClean="0"/>
              <a:t> -&gt; </a:t>
            </a:r>
            <a:r>
              <a:rPr lang="en-US" dirty="0" err="1" smtClean="0"/>
              <a:t>γ</a:t>
            </a:r>
            <a:r>
              <a:rPr lang="en-US" dirty="0" smtClean="0"/>
              <a:t>* -&gt; </a:t>
            </a:r>
            <a:r>
              <a:rPr lang="en-US" i="1" dirty="0" err="1" smtClean="0"/>
              <a:t>l</a:t>
            </a:r>
            <a:r>
              <a:rPr lang="en-US" i="1" baseline="30000" dirty="0" err="1" smtClean="0"/>
              <a:t>+</a:t>
            </a:r>
            <a:r>
              <a:rPr lang="en-US" i="1" dirty="0" err="1" smtClean="0"/>
              <a:t>l</a:t>
            </a:r>
            <a:r>
              <a:rPr lang="en-US" i="1" baseline="30000" dirty="0" smtClean="0"/>
              <a:t>-</a:t>
            </a:r>
            <a:r>
              <a:rPr lang="en-US" i="1" dirty="0" smtClean="0"/>
              <a:t>, </a:t>
            </a:r>
            <a:r>
              <a:rPr lang="en-US" i="1" dirty="0" err="1" smtClean="0"/>
              <a:t>qg</a:t>
            </a:r>
            <a:r>
              <a:rPr lang="en-US" i="1" dirty="0" smtClean="0"/>
              <a:t>-&gt;</a:t>
            </a:r>
            <a:r>
              <a:rPr lang="en-US" i="1" dirty="0" err="1" smtClean="0"/>
              <a:t>q</a:t>
            </a:r>
            <a:r>
              <a:rPr lang="en-US" dirty="0" err="1" smtClean="0"/>
              <a:t>γ</a:t>
            </a:r>
            <a:r>
              <a:rPr lang="en-US" dirty="0" smtClean="0"/>
              <a:t>*) does not interact  </a:t>
            </a:r>
          </a:p>
          <a:p>
            <a:r>
              <a:rPr lang="en-US" dirty="0" smtClean="0"/>
              <a:t>  with the nuclear medium.</a:t>
            </a:r>
          </a:p>
          <a:p>
            <a:pPr>
              <a:buFont typeface="Arial"/>
              <a:buChar char="•"/>
            </a:pPr>
            <a:r>
              <a:rPr lang="en-US" dirty="0" smtClean="0"/>
              <a:t> Ideally suited to separate the initial-state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parton</a:t>
            </a:r>
            <a:r>
              <a:rPr lang="en-US" dirty="0" smtClean="0"/>
              <a:t> energy loss and </a:t>
            </a:r>
            <a:r>
              <a:rPr lang="en-US" dirty="0" err="1" smtClean="0"/>
              <a:t>parton</a:t>
            </a:r>
            <a:r>
              <a:rPr lang="en-US" dirty="0" smtClean="0"/>
              <a:t> modification, </a:t>
            </a:r>
          </a:p>
          <a:p>
            <a:r>
              <a:rPr lang="en-US" dirty="0" smtClean="0"/>
              <a:t>  given the </a:t>
            </a:r>
            <a:r>
              <a:rPr lang="en-US" dirty="0" smtClean="0">
                <a:solidFill>
                  <a:srgbClr val="0000FF"/>
                </a:solidFill>
              </a:rPr>
              <a:t>absence of final-state effects</a:t>
            </a:r>
            <a:r>
              <a:rPr lang="en-US" dirty="0" smtClean="0"/>
              <a:t>.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3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50" name="Picture 49" descr="Screen shot 2013-01-02 at 4.53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00" y="4003494"/>
            <a:ext cx="3232735" cy="270265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141966" y="5433020"/>
            <a:ext cx="4544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NA50 experimental ratio of the total</a:t>
            </a:r>
          </a:p>
          <a:p>
            <a:r>
              <a:rPr lang="en-US" dirty="0" smtClean="0"/>
              <a:t>J/ψ  cross sections and </a:t>
            </a:r>
            <a:r>
              <a:rPr lang="en-US" dirty="0" err="1" smtClean="0"/>
              <a:t>Drell</a:t>
            </a:r>
            <a:r>
              <a:rPr lang="en-US" dirty="0" smtClean="0"/>
              <a:t>-Yan cross sections</a:t>
            </a:r>
          </a:p>
          <a:p>
            <a:r>
              <a:rPr lang="en-US" dirty="0" smtClean="0"/>
              <a:t>as a function of the nuclear length L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665362" y="6356350"/>
            <a:ext cx="1818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arXiv:nucl-th/0212046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Backgrounds under </a:t>
            </a:r>
            <a:r>
              <a:rPr lang="en-US" sz="3600" dirty="0" err="1" smtClean="0"/>
              <a:t>Drell</a:t>
            </a:r>
            <a:r>
              <a:rPr lang="en-US" sz="3600" dirty="0" smtClean="0"/>
              <a:t>-Yan and control with FVTX/VTX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0636" y="1751098"/>
            <a:ext cx="4351284" cy="2703009"/>
            <a:chOff x="2367454" y="1417638"/>
            <a:chExt cx="4409092" cy="3056037"/>
          </a:xfrm>
        </p:grpSpPr>
        <p:pic>
          <p:nvPicPr>
            <p:cNvPr id="5" name="Picture 4" descr="Dimuon_Cocktail_full_200GeV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7454" y="1417638"/>
              <a:ext cx="4409092" cy="305603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393407" y="1426397"/>
              <a:ext cx="1725448" cy="290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92880" y="1734208"/>
              <a:ext cx="1103588" cy="2423160"/>
            </a:xfrm>
            <a:prstGeom prst="rect">
              <a:avLst/>
            </a:prstGeom>
            <a:solidFill>
              <a:srgbClr val="3366FF">
                <a:alpha val="3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122168">
              <a:off x="4462289" y="3316926"/>
              <a:ext cx="829261" cy="34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8000"/>
                  </a:solidFill>
                </a:rPr>
                <a:t>Drell</a:t>
              </a:r>
              <a:r>
                <a:rPr lang="en-US" sz="1400" dirty="0" smtClean="0">
                  <a:solidFill>
                    <a:srgbClr val="008000"/>
                  </a:solidFill>
                </a:rPr>
                <a:t>-Yan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320928">
              <a:off x="4044651" y="3568322"/>
              <a:ext cx="1190524" cy="31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FF"/>
                  </a:solidFill>
                </a:rPr>
                <a:t>Correlated BB</a:t>
              </a:r>
              <a:endParaRPr lang="en-US" sz="1200" dirty="0">
                <a:solidFill>
                  <a:srgbClr val="FF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3379311">
              <a:off x="3344754" y="3465629"/>
              <a:ext cx="1216123" cy="280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Correlated DD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78480">
              <a:off x="4026653" y="3544221"/>
              <a:ext cx="300082" cy="654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_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616528">
              <a:off x="4833819" y="3564280"/>
              <a:ext cx="300083" cy="41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_</a:t>
              </a:r>
              <a:endParaRPr lang="en-US" dirty="0">
                <a:solidFill>
                  <a:srgbClr val="FF00FF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7272" y="4471625"/>
            <a:ext cx="354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√</a:t>
            </a:r>
            <a:r>
              <a:rPr lang="en-US" dirty="0" err="1" smtClean="0"/>
              <a:t>s</a:t>
            </a:r>
            <a:r>
              <a:rPr lang="en-US" dirty="0" smtClean="0"/>
              <a:t> = 200 </a:t>
            </a:r>
            <a:r>
              <a:rPr lang="en-US" dirty="0" err="1" smtClean="0"/>
              <a:t>GeV</a:t>
            </a:r>
            <a:r>
              <a:rPr lang="en-US" dirty="0" smtClean="0"/>
              <a:t> simulation,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err="1" smtClean="0"/>
              <a:t>pythia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-40050" y="5032471"/>
            <a:ext cx="89562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Between 4 GeV/c</a:t>
            </a:r>
            <a:r>
              <a:rPr lang="en-US" baseline="30000" dirty="0" smtClean="0"/>
              <a:t>2</a:t>
            </a:r>
            <a:r>
              <a:rPr lang="en-US" dirty="0" smtClean="0"/>
              <a:t> and 8 GeV/c</a:t>
            </a:r>
            <a:r>
              <a:rPr lang="en-US" baseline="30000" dirty="0" smtClean="0"/>
              <a:t>2</a:t>
            </a:r>
            <a:r>
              <a:rPr lang="en-US" dirty="0" smtClean="0"/>
              <a:t> is thought to be dominated by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Drell</a:t>
            </a:r>
            <a:r>
              <a:rPr lang="en-US" dirty="0" smtClean="0">
                <a:solidFill>
                  <a:srgbClr val="008000"/>
                </a:solidFill>
              </a:rPr>
              <a:t>-Yan process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FF"/>
                </a:solidFill>
              </a:rPr>
              <a:t>correlated BB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 We would separate </a:t>
            </a:r>
            <a:r>
              <a:rPr lang="en-US" dirty="0" err="1" smtClean="0">
                <a:solidFill>
                  <a:srgbClr val="008000"/>
                </a:solidFill>
              </a:rPr>
              <a:t>Drell</a:t>
            </a:r>
            <a:r>
              <a:rPr lang="en-US" dirty="0" smtClean="0">
                <a:solidFill>
                  <a:srgbClr val="008000"/>
                </a:solidFill>
              </a:rPr>
              <a:t>-Yan process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FF"/>
                </a:solidFill>
              </a:rPr>
              <a:t>correlated BB </a:t>
            </a:r>
            <a:r>
              <a:rPr lang="en-US" dirty="0" smtClean="0"/>
              <a:t>which have different decay lengths,</a:t>
            </a:r>
          </a:p>
          <a:p>
            <a:r>
              <a:rPr lang="en-US" dirty="0" smtClean="0"/>
              <a:t>   using silicon vertex detector, (F)VTX between 4 and 8 GeV/c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 We would get order of five thousand events for each arm with FVTX with </a:t>
            </a:r>
          </a:p>
          <a:p>
            <a:r>
              <a:rPr lang="en-US" dirty="0" smtClean="0"/>
              <a:t>   300 pb</a:t>
            </a:r>
            <a:r>
              <a:rPr lang="en-US" baseline="30000" dirty="0" smtClean="0"/>
              <a:t>-1 </a:t>
            </a:r>
            <a:r>
              <a:rPr lang="en-US" dirty="0" smtClean="0"/>
              <a:t>(</a:t>
            </a:r>
            <a:r>
              <a:rPr lang="en-US" dirty="0" err="1" smtClean="0"/>
              <a:t>p+p</a:t>
            </a:r>
            <a:r>
              <a:rPr lang="en-US" dirty="0" smtClean="0"/>
              <a:t> equivalent), current </a:t>
            </a:r>
            <a:r>
              <a:rPr lang="en-US" dirty="0" err="1" smtClean="0"/>
              <a:t>muon</a:t>
            </a:r>
            <a:r>
              <a:rPr lang="en-US" dirty="0" smtClean="0"/>
              <a:t> arm configuration, efficiencies included.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344276" y="1716693"/>
            <a:ext cx="4780561" cy="2747293"/>
            <a:chOff x="195483" y="4524956"/>
            <a:chExt cx="4430552" cy="2480573"/>
          </a:xfrm>
        </p:grpSpPr>
        <p:pic>
          <p:nvPicPr>
            <p:cNvPr id="35" name="Picture 34" descr="20111115-_DSC243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413" y="4709621"/>
              <a:ext cx="3287071" cy="217778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202539" y="6659670"/>
              <a:ext cx="605603" cy="345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Helvetica Neue Condensed Black"/>
                </a:rPr>
                <a:t>VTX</a:t>
              </a:r>
              <a:endParaRPr lang="en-US" i="1" dirty="0">
                <a:solidFill>
                  <a:srgbClr val="FF0000"/>
                </a:solidFill>
                <a:latin typeface="Helvetica Neue Condensed Black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85021" y="4524956"/>
              <a:ext cx="605603" cy="345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Helvetica Neue Condensed Black"/>
                </a:rPr>
                <a:t>VTX</a:t>
              </a:r>
              <a:endParaRPr lang="en-US" i="1" dirty="0">
                <a:solidFill>
                  <a:srgbClr val="FF0000"/>
                </a:solidFill>
                <a:latin typeface="Helvetica Neue Condensed Black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3413" y="5718121"/>
              <a:ext cx="4232622" cy="148893"/>
            </a:xfrm>
            <a:prstGeom prst="rect">
              <a:avLst/>
            </a:prstGeom>
            <a:gradFill flip="none" rotWithShape="1">
              <a:gsLst>
                <a:gs pos="92000">
                  <a:schemeClr val="tx1">
                    <a:lumMod val="85000"/>
                    <a:lumOff val="15000"/>
                    <a:alpha val="66000"/>
                  </a:schemeClr>
                </a:gs>
                <a:gs pos="9000">
                  <a:srgbClr val="FFFFFF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5483" y="5793470"/>
              <a:ext cx="1220481" cy="288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FF0000"/>
                  </a:solidFill>
                </a:rPr>
                <a:t>BEAM LINE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792666" y="4403658"/>
            <a:ext cx="412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FVTX/VTX </a:t>
            </a:r>
            <a:r>
              <a:rPr lang="en-US" dirty="0" smtClean="0"/>
              <a:t>have </a:t>
            </a:r>
            <a:r>
              <a:rPr lang="en-US" dirty="0" smtClean="0"/>
              <a:t>been successfully installed</a:t>
            </a:r>
          </a:p>
          <a:p>
            <a:r>
              <a:rPr lang="en-US" dirty="0" smtClean="0"/>
              <a:t>and working since 2012/2011.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230457" y="5091569"/>
            <a:ext cx="31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_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92439" y="5366027"/>
            <a:ext cx="31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_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4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9513" y="2575611"/>
            <a:ext cx="77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Helvetica Neue Condensed Black"/>
              </a:rPr>
              <a:t>FVTX (N)</a:t>
            </a:r>
            <a:endParaRPr lang="en-US" i="1" dirty="0">
              <a:solidFill>
                <a:srgbClr val="0000FF"/>
              </a:solidFill>
              <a:latin typeface="Helvetica Neue Condensed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05815" y="2580282"/>
            <a:ext cx="95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Helvetica Neue Condensed Black"/>
              </a:rPr>
              <a:t>FVTX (S)</a:t>
            </a:r>
            <a:endParaRPr lang="en-US" i="1" dirty="0">
              <a:solidFill>
                <a:srgbClr val="0000FF"/>
              </a:solidFill>
              <a:latin typeface="Helvetica Neue Condensed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FVTX operation</a:t>
            </a:r>
            <a:endParaRPr lang="en-US" sz="3600" dirty="0"/>
          </a:p>
        </p:txBody>
      </p:sp>
      <p:pic>
        <p:nvPicPr>
          <p:cNvPr id="4" name="Picture 3" descr="dmu_big_stra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6" y="3447282"/>
            <a:ext cx="4391253" cy="2926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1928" y="1515984"/>
            <a:ext cx="472437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defTabSz="3556000">
              <a:buFont typeface="Arial"/>
              <a:buChar char="•"/>
            </a:pPr>
            <a:r>
              <a:rPr lang="en-US" sz="2000" dirty="0" smtClean="0"/>
              <a:t> 75 </a:t>
            </a:r>
            <a:r>
              <a:rPr lang="en-US" sz="2000" dirty="0" err="1" smtClean="0">
                <a:latin typeface="Symbol" charset="2"/>
                <a:ea typeface="Arial Unicode MS" charset="0"/>
                <a:cs typeface="Arial Unicode MS" charset="0"/>
                <a:sym typeface="Symbol" charset="2"/>
              </a:rPr>
              <a:t></a:t>
            </a:r>
            <a:r>
              <a:rPr lang="en-US" sz="2000" dirty="0" err="1" smtClean="0">
                <a:ea typeface="Arial Unicode MS" charset="0"/>
                <a:cs typeface="Arial Unicode MS" charset="0"/>
              </a:rPr>
              <a:t>m</a:t>
            </a:r>
            <a:r>
              <a:rPr lang="en-US" sz="2000" dirty="0" smtClean="0">
                <a:ea typeface="Arial Unicode MS" charset="0"/>
                <a:cs typeface="Arial Unicode MS" charset="0"/>
              </a:rPr>
              <a:t> pitch</a:t>
            </a:r>
            <a:r>
              <a:rPr lang="en-US" sz="2000" dirty="0" smtClean="0">
                <a:solidFill>
                  <a:srgbClr val="0000FF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US" sz="2000" dirty="0" smtClean="0">
                <a:ea typeface="Arial Unicode MS" charset="0"/>
                <a:cs typeface="Arial Unicode MS" charset="0"/>
              </a:rPr>
              <a:t>strips in radial </a:t>
            </a:r>
            <a:r>
              <a:rPr lang="en-US" sz="2000" dirty="0" err="1" smtClean="0">
                <a:ea typeface="Arial Unicode MS" charset="0"/>
                <a:cs typeface="Arial Unicode MS" charset="0"/>
              </a:rPr>
              <a:t>directon</a:t>
            </a:r>
            <a:r>
              <a:rPr lang="en-US" sz="2000" dirty="0" smtClean="0">
                <a:ea typeface="Arial Unicode MS" charset="0"/>
                <a:cs typeface="Arial Unicode MS" charset="0"/>
              </a:rPr>
              <a:t>, </a:t>
            </a:r>
            <a:r>
              <a:rPr lang="en-US" sz="2000" dirty="0" err="1" smtClean="0">
                <a:ea typeface="Arial Unicode MS" charset="0"/>
                <a:cs typeface="Arial Unicode MS" charset="0"/>
              </a:rPr>
              <a:t>r</a:t>
            </a:r>
            <a:r>
              <a:rPr lang="en-US" sz="2000" dirty="0" smtClean="0">
                <a:ea typeface="Arial Unicode MS" charset="0"/>
                <a:cs typeface="Arial Unicode MS" charset="0"/>
              </a:rPr>
              <a:t> and </a:t>
            </a:r>
          </a:p>
          <a:p>
            <a:r>
              <a:rPr lang="en-US" sz="2000" dirty="0" smtClean="0">
                <a:ea typeface="Arial Unicode MS" charset="0"/>
                <a:cs typeface="Arial Unicode MS" charset="0"/>
              </a:rPr>
              <a:t>  3.75° along </a:t>
            </a:r>
            <a:r>
              <a:rPr lang="en-US" sz="1600" i="1" dirty="0" err="1" smtClean="0">
                <a:ea typeface="Arial Unicode MS" charset="0"/>
                <a:cs typeface="Arial Unicode MS" charset="0"/>
              </a:rPr>
              <a:t>Φ</a:t>
            </a:r>
            <a:r>
              <a:rPr lang="en-US" sz="2000" dirty="0" smtClean="0">
                <a:ea typeface="Arial Unicode MS" charset="0"/>
                <a:cs typeface="Arial Unicode MS" charset="0"/>
              </a:rPr>
              <a:t> direction.</a:t>
            </a:r>
          </a:p>
          <a:p>
            <a:r>
              <a:rPr lang="en-US" sz="2000" dirty="0" smtClean="0">
                <a:ea typeface="Arial Unicode MS" charset="0"/>
                <a:cs typeface="Arial Unicode MS" charset="0"/>
              </a:rPr>
              <a:t> 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Cover </a:t>
            </a:r>
            <a:r>
              <a:rPr lang="en-US" sz="2000" dirty="0" smtClean="0">
                <a:solidFill>
                  <a:srgbClr val="3366FF"/>
                </a:solidFill>
              </a:rPr>
              <a:t>same </a:t>
            </a:r>
            <a:r>
              <a:rPr lang="en-US" sz="2000" dirty="0" err="1" smtClean="0">
                <a:solidFill>
                  <a:srgbClr val="3366FF"/>
                </a:solidFill>
              </a:rPr>
              <a:t>pseudorapidity</a:t>
            </a:r>
            <a:r>
              <a:rPr lang="en-US" sz="2000" dirty="0" smtClean="0"/>
              <a:t>, |</a:t>
            </a:r>
            <a:r>
              <a:rPr lang="en-US" sz="2000" i="1" dirty="0" err="1" smtClean="0"/>
              <a:t>η</a:t>
            </a:r>
            <a:r>
              <a:rPr lang="en-US" sz="2000" dirty="0" smtClean="0"/>
              <a:t>| of 1.2 </a:t>
            </a:r>
          </a:p>
          <a:p>
            <a:r>
              <a:rPr lang="en-US" sz="2000" dirty="0" smtClean="0"/>
              <a:t>   to 2.4(2.2) with </a:t>
            </a:r>
            <a:r>
              <a:rPr lang="en-US" sz="2000" dirty="0" err="1" smtClean="0">
                <a:solidFill>
                  <a:srgbClr val="3366FF"/>
                </a:solidFill>
              </a:rPr>
              <a:t>Muon</a:t>
            </a:r>
            <a:r>
              <a:rPr lang="en-US" sz="2000" dirty="0" smtClean="0">
                <a:solidFill>
                  <a:srgbClr val="3366FF"/>
                </a:solidFill>
              </a:rPr>
              <a:t> arm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-&gt;</a:t>
            </a:r>
            <a:r>
              <a:rPr lang="en-US" sz="2000" dirty="0" smtClean="0"/>
              <a:t> Sample momentum </a:t>
            </a:r>
            <a:r>
              <a:rPr lang="en-US" sz="2000" dirty="0" smtClean="0"/>
              <a:t>fraction,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order of</a:t>
            </a:r>
          </a:p>
          <a:p>
            <a:r>
              <a:rPr lang="en-US" sz="2000" dirty="0" smtClean="0"/>
              <a:t>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to 10</a:t>
            </a:r>
            <a:r>
              <a:rPr lang="en-US" sz="2000" baseline="30000" dirty="0" smtClean="0"/>
              <a:t>-2 </a:t>
            </a:r>
            <a:r>
              <a:rPr lang="en-US" sz="2000" dirty="0" smtClean="0"/>
              <a:t>for the </a:t>
            </a:r>
            <a:r>
              <a:rPr lang="en-US" sz="2000" dirty="0" err="1" smtClean="0"/>
              <a:t>Drell</a:t>
            </a:r>
            <a:r>
              <a:rPr lang="en-US" sz="2000" dirty="0" smtClean="0"/>
              <a:t>-Yan. 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Match track with </a:t>
            </a:r>
            <a:r>
              <a:rPr lang="en-US" sz="2000" dirty="0" err="1" smtClean="0"/>
              <a:t>Muon</a:t>
            </a:r>
            <a:r>
              <a:rPr lang="en-US" sz="2000" dirty="0" smtClean="0"/>
              <a:t> </a:t>
            </a:r>
            <a:r>
              <a:rPr lang="en-US" sz="2000" smtClean="0"/>
              <a:t>arm</a:t>
            </a:r>
            <a:r>
              <a:rPr lang="en-US" sz="2000" smtClean="0"/>
              <a:t> +(F)VTX. </a:t>
            </a:r>
            <a:endParaRPr lang="en-US" sz="2000" dirty="0" smtClean="0"/>
          </a:p>
          <a:p>
            <a:r>
              <a:rPr lang="en-US" sz="2000" dirty="0" smtClean="0"/>
              <a:t> -&gt; Improve mass resolution.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Measure the </a:t>
            </a:r>
            <a:r>
              <a:rPr lang="en-US" sz="2000" dirty="0" smtClean="0">
                <a:solidFill>
                  <a:srgbClr val="0000FF"/>
                </a:solidFill>
              </a:rPr>
              <a:t>primary vertex </a:t>
            </a:r>
            <a:r>
              <a:rPr lang="en-US" sz="2000" dirty="0" smtClean="0"/>
              <a:t>and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 secondary decay</a:t>
            </a:r>
            <a:r>
              <a:rPr lang="en-US" sz="2000" dirty="0" smtClean="0"/>
              <a:t>.   </a:t>
            </a:r>
          </a:p>
          <a:p>
            <a:r>
              <a:rPr lang="en-US" sz="2000" dirty="0" smtClean="0"/>
              <a:t>-&gt; </a:t>
            </a:r>
            <a:r>
              <a:rPr lang="en-US" sz="2000" dirty="0" smtClean="0">
                <a:solidFill>
                  <a:srgbClr val="0000FF"/>
                </a:solidFill>
              </a:rPr>
              <a:t>Extract </a:t>
            </a:r>
            <a:r>
              <a:rPr lang="en-US" sz="2000" dirty="0" err="1" smtClean="0">
                <a:solidFill>
                  <a:srgbClr val="0000FF"/>
                </a:solidFill>
              </a:rPr>
              <a:t>dimuon</a:t>
            </a:r>
            <a:r>
              <a:rPr lang="en-US" sz="2000" dirty="0" smtClean="0">
                <a:solidFill>
                  <a:srgbClr val="0000FF"/>
                </a:solidFill>
              </a:rPr>
              <a:t> vertices, </a:t>
            </a:r>
            <a:r>
              <a:rPr lang="en-US" sz="2000" dirty="0" err="1" smtClean="0">
                <a:solidFill>
                  <a:srgbClr val="0000FF"/>
                </a:solidFill>
              </a:rPr>
              <a:t>DCAs</a:t>
            </a:r>
            <a:r>
              <a:rPr lang="en-US" sz="2000" dirty="0" smtClean="0">
                <a:solidFill>
                  <a:srgbClr val="0000FF"/>
                </a:solidFill>
              </a:rPr>
              <a:t>,  </a:t>
            </a:r>
          </a:p>
          <a:p>
            <a:r>
              <a:rPr lang="en-US" sz="2000" dirty="0" smtClean="0"/>
              <a:t>    to distinguish </a:t>
            </a:r>
            <a:r>
              <a:rPr lang="en-US" sz="2000" dirty="0" err="1" smtClean="0"/>
              <a:t>Drell</a:t>
            </a:r>
            <a:r>
              <a:rPr lang="en-US" sz="2000" dirty="0" smtClean="0"/>
              <a:t>-Yan and heavy flavor </a:t>
            </a:r>
          </a:p>
          <a:p>
            <a:r>
              <a:rPr lang="en-US" sz="2000" dirty="0" smtClean="0"/>
              <a:t>    decay background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5873" y="5828680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Decay length of </a:t>
            </a:r>
            <a:r>
              <a:rPr lang="en-US" dirty="0" err="1" smtClean="0"/>
              <a:t>Drell</a:t>
            </a:r>
            <a:r>
              <a:rPr lang="en-US" dirty="0" smtClean="0"/>
              <a:t>-Yan : none</a:t>
            </a:r>
          </a:p>
          <a:p>
            <a:pPr>
              <a:buFont typeface="Arial"/>
              <a:buChar char="•"/>
            </a:pPr>
            <a:r>
              <a:rPr lang="en-US" dirty="0" smtClean="0"/>
              <a:t> Decay length of B meson : ~ 500 </a:t>
            </a:r>
            <a:r>
              <a:rPr lang="en-US" dirty="0" err="1" smtClean="0"/>
              <a:t>μm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5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4045" y="6413698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</a:t>
            </a:r>
            <a:r>
              <a:rPr lang="en-US" sz="1400" dirty="0" smtClean="0"/>
              <a:t> workshop, 1/9/2013</a:t>
            </a:r>
            <a:endParaRPr lang="en-US" sz="1400" dirty="0"/>
          </a:p>
        </p:txBody>
      </p:sp>
      <p:pic>
        <p:nvPicPr>
          <p:cNvPr id="34" name="Picture 33" descr="Screen shot 2012-10-20 at 10.19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21742" y="949188"/>
            <a:ext cx="2258131" cy="32889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5181044">
            <a:off x="3590090" y="2688496"/>
            <a:ext cx="78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a typeface="Arial Unicode MS" charset="0"/>
                <a:cs typeface="Arial Unicode MS" charset="0"/>
              </a:rPr>
              <a:t>75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ea typeface="Arial Unicode MS" charset="0"/>
                <a:cs typeface="Arial Unicode MS" charset="0"/>
                <a:sym typeface="Symbol" charset="2"/>
              </a:rPr>
              <a:t></a:t>
            </a:r>
            <a:r>
              <a:rPr lang="en-US" dirty="0" err="1" smtClean="0">
                <a:solidFill>
                  <a:srgbClr val="0000FF"/>
                </a:solidFill>
                <a:ea typeface="Arial Unicode MS" charset="0"/>
                <a:cs typeface="Arial Unicode MS" charset="0"/>
              </a:rPr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3579790" y="2743731"/>
            <a:ext cx="426979" cy="1788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3540207" y="2251261"/>
            <a:ext cx="477732" cy="1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2186101" y="2000400"/>
            <a:ext cx="2674542" cy="1588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  <a:scene3d>
            <a:camera prst="orthographicFront">
              <a:rot lat="300000" lon="720000" rev="12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550290" y="1883386"/>
            <a:ext cx="2674542" cy="157656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  <a:scene3d>
            <a:camera prst="orthographicFront">
              <a:rot lat="300000" lon="720000" rev="12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 rot="21318550">
            <a:off x="1694795" y="3208128"/>
            <a:ext cx="67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ea typeface="Arial Unicode MS" charset="0"/>
                <a:cs typeface="Arial Unicode MS" charset="0"/>
              </a:rPr>
              <a:t>3.75°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 rot="21441812">
            <a:off x="2986922" y="3204729"/>
            <a:ext cx="111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Center line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4056" y="3397935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FVTX wedge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475890" y="3872375"/>
            <a:ext cx="1144714" cy="340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75890" y="4028231"/>
            <a:ext cx="136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Silicon plane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PHENIX J/ψ </a:t>
            </a:r>
            <a:r>
              <a:rPr lang="en-US" sz="3600" dirty="0" err="1" smtClean="0"/>
              <a:t>R</a:t>
            </a:r>
            <a:r>
              <a:rPr lang="en-US" sz="3600" baseline="-25000" dirty="0" err="1" smtClean="0"/>
              <a:t>dAu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measurement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142828" y="6409155"/>
            <a:ext cx="331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-&gt; See Cesar’s talk for more detail</a:t>
            </a:r>
            <a:endParaRPr lang="en-US" dirty="0"/>
          </a:p>
        </p:txBody>
      </p:sp>
      <p:pic>
        <p:nvPicPr>
          <p:cNvPr id="6" name="Picture 5" descr="Screen shot 2013-01-01 at 11.20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86" y="1417638"/>
            <a:ext cx="3423273" cy="483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0194" y="1347569"/>
            <a:ext cx="5092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 Tried</a:t>
            </a:r>
            <a:r>
              <a:rPr lang="en-US" dirty="0" smtClean="0"/>
              <a:t> to fit </a:t>
            </a:r>
            <a:r>
              <a:rPr lang="en-US" dirty="0" smtClean="0"/>
              <a:t>the data with shadowing </a:t>
            </a:r>
            <a:r>
              <a:rPr lang="en-US" dirty="0" smtClean="0"/>
              <a:t>model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EPS09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  </a:t>
            </a:r>
            <a:r>
              <a:rPr lang="en-US" dirty="0" smtClean="0"/>
              <a:t>+ </a:t>
            </a:r>
            <a:r>
              <a:rPr lang="en-US" dirty="0" smtClean="0"/>
              <a:t>breakup cross section.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centrality dependence of these J/ψ  </a:t>
            </a:r>
          </a:p>
          <a:p>
            <a:r>
              <a:rPr lang="en-US" dirty="0" smtClean="0"/>
              <a:t>  suppression results at forward rapidity is not well   </a:t>
            </a:r>
          </a:p>
          <a:p>
            <a:r>
              <a:rPr lang="en-US" dirty="0" smtClean="0"/>
              <a:t>  described quantitatively by nuclear-shadowing    </a:t>
            </a:r>
          </a:p>
          <a:p>
            <a:r>
              <a:rPr lang="en-US" dirty="0" smtClean="0"/>
              <a:t>  models that include final-state breakup effects.</a:t>
            </a:r>
            <a:endParaRPr lang="en-US" dirty="0"/>
          </a:p>
        </p:txBody>
      </p:sp>
      <p:pic>
        <p:nvPicPr>
          <p:cNvPr id="8" name="Picture 2" descr="C:\Users\Kwangbok\Desktop\plots\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690" y="4016596"/>
            <a:ext cx="2684481" cy="1951017"/>
          </a:xfrm>
          <a:prstGeom prst="rect">
            <a:avLst/>
          </a:prstGeom>
          <a:noFill/>
        </p:spPr>
      </p:pic>
      <p:pic>
        <p:nvPicPr>
          <p:cNvPr id="9" name="Picture 8" descr="Screen shot 2012-06-06 at 10.30.0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946" y="4160332"/>
            <a:ext cx="1428150" cy="994686"/>
          </a:xfrm>
          <a:prstGeom prst="rect">
            <a:avLst/>
          </a:prstGeom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142828" y="5268242"/>
          <a:ext cx="2052637" cy="617538"/>
        </p:xfrm>
        <a:graphic>
          <a:graphicData uri="http://schemas.openxmlformats.org/presentationml/2006/ole">
            <p:oleObj spid="_x0000_s17410" name="Equation" r:id="rId6" imgW="1562100" imgH="469900" progId="Equation.3">
              <p:embed/>
            </p:oleObj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6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3607" y="5967613"/>
            <a:ext cx="2721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107, 142301 (2011)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0685" y="1062797"/>
            <a:ext cx="4481315" cy="3001962"/>
          </a:xfrm>
          <a:prstGeom prst="rect">
            <a:avLst/>
          </a:prstGeom>
        </p:spPr>
      </p:pic>
      <p:pic>
        <p:nvPicPr>
          <p:cNvPr id="6" name="Picture 5" descr="fig4b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062797"/>
            <a:ext cx="4375753" cy="2963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987" y="4786169"/>
            <a:ext cx="77251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Higher </a:t>
            </a:r>
            <a:r>
              <a:rPr lang="en-US" dirty="0" err="1" smtClean="0"/>
              <a:t>charmonium</a:t>
            </a:r>
            <a:r>
              <a:rPr lang="en-US" dirty="0" smtClean="0"/>
              <a:t> state(1P) than J/</a:t>
            </a:r>
            <a:r>
              <a:rPr lang="el-GR" i="1" dirty="0" smtClean="0"/>
              <a:t>ψ</a:t>
            </a:r>
            <a:r>
              <a:rPr lang="en-US" dirty="0" smtClean="0"/>
              <a:t>(1S).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There are three states of </a:t>
            </a:r>
            <a:r>
              <a:rPr lang="en-US" dirty="0" err="1" smtClean="0"/>
              <a:t>chi_c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Radiative</a:t>
            </a:r>
            <a:r>
              <a:rPr lang="en-US" dirty="0" smtClean="0">
                <a:solidFill>
                  <a:srgbClr val="FF0000"/>
                </a:solidFill>
              </a:rPr>
              <a:t> decay channel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baseline="-25000" dirty="0" smtClean="0">
                <a:ea typeface="맑은 고딕"/>
                <a:cs typeface="Times New Roman"/>
              </a:rPr>
              <a:t>c </a:t>
            </a:r>
            <a:r>
              <a:rPr lang="en-US" dirty="0" smtClean="0"/>
              <a:t> -&gt; J/</a:t>
            </a:r>
            <a:r>
              <a:rPr lang="el-GR" i="1" dirty="0" smtClean="0"/>
              <a:t>ψ</a:t>
            </a:r>
            <a:r>
              <a:rPr lang="en-US" dirty="0" smtClean="0"/>
              <a:t>  +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l-GR" dirty="0" smtClean="0">
                <a:latin typeface="Sylfaen" pitchFamily="18" charset="0"/>
              </a:rPr>
              <a:t>γ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μ</a:t>
            </a:r>
            <a:r>
              <a:rPr lang="en-US" baseline="30000" dirty="0" err="1" smtClean="0"/>
              <a:t>+</a:t>
            </a:r>
            <a:r>
              <a:rPr lang="en-US" dirty="0" err="1" smtClean="0"/>
              <a:t>μ</a:t>
            </a:r>
            <a:r>
              <a:rPr lang="en-US" baseline="30000" dirty="0" smtClean="0"/>
              <a:t>-</a:t>
            </a:r>
            <a:r>
              <a:rPr lang="en-US" dirty="0" smtClean="0">
                <a:latin typeface="Sylfaen" pitchFamily="18" charset="0"/>
              </a:rPr>
              <a:t>(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>
                <a:latin typeface="Sylfaen" pitchFamily="18" charset="0"/>
              </a:rPr>
              <a:t>) +  </a:t>
            </a:r>
            <a:r>
              <a:rPr lang="el-GR" dirty="0" smtClean="0">
                <a:latin typeface="Sylfaen" pitchFamily="18" charset="0"/>
              </a:rPr>
              <a:t>γ</a:t>
            </a:r>
            <a:r>
              <a:rPr lang="en-US" dirty="0" smtClean="0">
                <a:latin typeface="Sylfae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/>
              <a:t>R</a:t>
            </a:r>
            <a:r>
              <a:rPr lang="en-US" baseline="-25000" dirty="0" err="1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baseline="-25000" dirty="0" err="1" smtClean="0">
                <a:ea typeface="맑은 고딕"/>
                <a:cs typeface="Times New Roman"/>
              </a:rPr>
              <a:t>c</a:t>
            </a:r>
            <a:r>
              <a:rPr lang="en-US" baseline="-25000" dirty="0" smtClean="0">
                <a:ea typeface="맑은 고딕"/>
                <a:cs typeface="Times New Roman"/>
              </a:rPr>
              <a:t> </a:t>
            </a:r>
            <a:r>
              <a:rPr lang="en-US" dirty="0" smtClean="0"/>
              <a:t>= (</a:t>
            </a:r>
            <a:r>
              <a:rPr lang="en-US" dirty="0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baseline="-25000" dirty="0" smtClean="0">
                <a:ea typeface="맑은 고딕"/>
                <a:cs typeface="Times New Roman"/>
              </a:rPr>
              <a:t>c </a:t>
            </a:r>
            <a:r>
              <a:rPr lang="en-US" dirty="0" smtClean="0"/>
              <a:t> -&gt; J/</a:t>
            </a:r>
            <a:r>
              <a:rPr lang="el-GR" i="1" dirty="0" smtClean="0"/>
              <a:t>ψ</a:t>
            </a:r>
            <a:r>
              <a:rPr lang="en-US" dirty="0" smtClean="0"/>
              <a:t>  +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l-GR" dirty="0" smtClean="0">
                <a:latin typeface="Sylfaen" pitchFamily="18" charset="0"/>
              </a:rPr>
              <a:t>γ</a:t>
            </a:r>
            <a:r>
              <a:rPr lang="en-US" dirty="0" smtClean="0"/>
              <a:t> ) / (Inclusive J/</a:t>
            </a:r>
            <a:r>
              <a:rPr lang="el-GR" i="1" dirty="0" smtClean="0"/>
              <a:t>ψ</a:t>
            </a:r>
            <a:r>
              <a:rPr lang="en-US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D</a:t>
            </a:r>
            <a:r>
              <a:rPr lang="en-US" dirty="0" smtClean="0"/>
              <a:t>ecouple </a:t>
            </a:r>
            <a:r>
              <a:rPr lang="en-US" dirty="0" smtClean="0"/>
              <a:t>the fraction of decay J/</a:t>
            </a:r>
            <a:r>
              <a:rPr lang="el-GR" i="1" dirty="0" smtClean="0"/>
              <a:t>ψ</a:t>
            </a:r>
            <a:r>
              <a:rPr lang="en-US" dirty="0" smtClean="0"/>
              <a:t> and direct J/</a:t>
            </a:r>
            <a:r>
              <a:rPr lang="el-GR" i="1" dirty="0" smtClean="0"/>
              <a:t>ψ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check </a:t>
            </a:r>
            <a:r>
              <a:rPr lang="en-US" dirty="0" smtClean="0"/>
              <a:t>the production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mechanism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Symbol" pitchFamily="18" charset="2"/>
                <a:ea typeface="맑은 고딕"/>
                <a:cs typeface="Times New Roman"/>
              </a:rPr>
              <a:t> c</a:t>
            </a:r>
            <a:r>
              <a:rPr lang="en-US" baseline="-25000" dirty="0" smtClean="0">
                <a:ea typeface="맑은 고딕"/>
                <a:cs typeface="Times New Roman"/>
              </a:rPr>
              <a:t>c </a:t>
            </a:r>
            <a:r>
              <a:rPr lang="en-US" dirty="0" smtClean="0">
                <a:ea typeface="맑은 고딕"/>
                <a:cs typeface="Times New Roman"/>
              </a:rPr>
              <a:t>has weak binding energy than other </a:t>
            </a:r>
            <a:r>
              <a:rPr lang="en-US" dirty="0" err="1" smtClean="0">
                <a:ea typeface="맑은 고딕"/>
                <a:cs typeface="Times New Roman"/>
              </a:rPr>
              <a:t>quarkonia</a:t>
            </a:r>
            <a:r>
              <a:rPr lang="en-US" dirty="0" smtClean="0">
                <a:ea typeface="맑은 고딕"/>
                <a:cs typeface="Times New Roman"/>
              </a:rPr>
              <a:t>, rather easily break up.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sz="3600" i="1" baseline="-25000" dirty="0" smtClean="0">
                <a:ea typeface="맑은 고딕"/>
                <a:cs typeface="Times New Roman"/>
              </a:rPr>
              <a:t>c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at mid rapidity </a:t>
            </a:r>
            <a:endParaRPr lang="en-US" sz="3600" baseline="-25000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149373" y="5352460"/>
            <a:ext cx="19692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1200" dirty="0" err="1" smtClean="0">
                <a:ea typeface="宋体" pitchFamily="2" charset="-122"/>
              </a:rPr>
              <a:t>hep</a:t>
            </a:r>
            <a:r>
              <a:rPr lang="en-US" altLang="zh-CN" sz="1200" dirty="0" smtClean="0">
                <a:ea typeface="宋体" pitchFamily="2" charset="-122"/>
              </a:rPr>
              <a:t>-ph/0609197v1 H. </a:t>
            </a:r>
            <a:r>
              <a:rPr lang="en-US" altLang="zh-CN" sz="1200" dirty="0" err="1" smtClean="0">
                <a:ea typeface="宋体" pitchFamily="2" charset="-122"/>
              </a:rPr>
              <a:t>Satz</a:t>
            </a:r>
            <a:r>
              <a:rPr lang="en-US" altLang="zh-CN" sz="1200" dirty="0" smtClean="0">
                <a:ea typeface="宋体" pitchFamily="2" charset="-122"/>
              </a:rPr>
              <a:t> </a:t>
            </a:r>
            <a:endParaRPr lang="en-US" altLang="zh-CN" sz="1200" dirty="0">
              <a:ea typeface="宋体" pitchFamily="2" charset="-12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86997" y="4265737"/>
          <a:ext cx="3842168" cy="108672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30952"/>
                <a:gridCol w="535058"/>
                <a:gridCol w="535058"/>
                <a:gridCol w="535058"/>
                <a:gridCol w="603021"/>
                <a:gridCol w="603021"/>
              </a:tblGrid>
              <a:tr h="455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Rounded MT Bold"/>
                          <a:ea typeface="맑은 고딕"/>
                          <a:cs typeface="Times New Roman"/>
                        </a:rPr>
                        <a:t>state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맑은 고딕"/>
                          <a:cs typeface="Times New Roman"/>
                        </a:rPr>
                        <a:t>J/</a:t>
                      </a:r>
                      <a:r>
                        <a:rPr lang="en-US" sz="1200" dirty="0" smtClean="0">
                          <a:latin typeface="Symbol" pitchFamily="18" charset="2"/>
                          <a:ea typeface="맑은 고딕"/>
                          <a:cs typeface="Times New Roman"/>
                        </a:rPr>
                        <a:t>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Symbol" pitchFamily="18" charset="2"/>
                          <a:ea typeface="맑은 고딕"/>
                          <a:cs typeface="Times New Roman"/>
                        </a:rPr>
                        <a:t>(1</a:t>
                      </a:r>
                      <a:r>
                        <a:rPr lang="en-US" sz="1200" dirty="0" smtClean="0">
                          <a:latin typeface="+mn-lt"/>
                          <a:ea typeface="맑은 고딕"/>
                          <a:cs typeface="Times New Roman"/>
                        </a:rPr>
                        <a:t>S</a:t>
                      </a:r>
                      <a:r>
                        <a:rPr lang="en-US" sz="1200" dirty="0" smtClean="0">
                          <a:latin typeface="Symbol" pitchFamily="18" charset="2"/>
                          <a:ea typeface="맑은 고딕"/>
                          <a:cs typeface="Times New Roman"/>
                        </a:rPr>
                        <a:t>)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Symbol" pitchFamily="18" charset="2"/>
                          <a:ea typeface="맑은 고딕"/>
                          <a:cs typeface="Times New Roman"/>
                        </a:rPr>
                        <a:t>c</a:t>
                      </a:r>
                      <a:r>
                        <a:rPr lang="en-US" sz="1200" baseline="-25000" dirty="0" smtClean="0">
                          <a:latin typeface="+mj-lt"/>
                          <a:ea typeface="맑은 고딕"/>
                          <a:cs typeface="Times New Roman"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latin typeface="+mj-lt"/>
                          <a:ea typeface="맑은 고딕"/>
                          <a:cs typeface="Times New Roman"/>
                        </a:rPr>
                        <a:t>(1P)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latin typeface="Sylfaen" pitchFamily="18" charset="0"/>
                          <a:ea typeface="맑은 고딕"/>
                          <a:cs typeface="Times New Roman"/>
                          <a:sym typeface="Symbol"/>
                        </a:rPr>
                        <a:t>Υ</a:t>
                      </a:r>
                      <a:endParaRPr lang="en-US" sz="1200" dirty="0" smtClean="0">
                        <a:latin typeface="Sylfaen" pitchFamily="18" charset="0"/>
                        <a:ea typeface="맑은 고딕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ymbol" pitchFamily="18" charset="2"/>
                          <a:ea typeface="맑은 고딕"/>
                          <a:cs typeface="Times New Roman"/>
                        </a:rPr>
                        <a:t>(1</a:t>
                      </a:r>
                      <a:r>
                        <a:rPr lang="en-US" sz="1200" dirty="0" smtClean="0">
                          <a:latin typeface="+mn-lt"/>
                          <a:ea typeface="맑은 고딕"/>
                          <a:cs typeface="Times New Roman"/>
                        </a:rPr>
                        <a:t>S</a:t>
                      </a:r>
                      <a:r>
                        <a:rPr lang="en-US" sz="1200" dirty="0" smtClean="0">
                          <a:latin typeface="Symbol" pitchFamily="18" charset="2"/>
                          <a:ea typeface="맑은 고딕"/>
                          <a:cs typeface="Times New Roman"/>
                        </a:rPr>
                        <a:t>)</a:t>
                      </a:r>
                      <a:endParaRPr lang="en-US" sz="12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Sylfaen" pitchFamily="18" charset="0"/>
                          <a:ea typeface="맑은 고딕"/>
                          <a:cs typeface="Times New Roman"/>
                          <a:sym typeface="Symbol"/>
                        </a:rPr>
                        <a:t>Υ</a:t>
                      </a:r>
                      <a:endParaRPr lang="en-US" sz="1200" dirty="0" smtClean="0">
                        <a:latin typeface="Symbol" pitchFamily="18" charset="2"/>
                        <a:ea typeface="맑은 고딕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ymbol" pitchFamily="18" charset="2"/>
                          <a:ea typeface="맑은 고딕"/>
                          <a:cs typeface="Times New Roman"/>
                        </a:rPr>
                        <a:t>(2</a:t>
                      </a:r>
                      <a:r>
                        <a:rPr lang="en-US" sz="1200" dirty="0" smtClean="0">
                          <a:latin typeface="+mn-lt"/>
                          <a:ea typeface="맑은 고딕"/>
                          <a:cs typeface="Times New Roman"/>
                        </a:rPr>
                        <a:t>S</a:t>
                      </a:r>
                      <a:r>
                        <a:rPr lang="en-US" sz="1200" dirty="0" smtClean="0">
                          <a:latin typeface="Symbol" pitchFamily="18" charset="2"/>
                          <a:ea typeface="맑은 고딕"/>
                          <a:cs typeface="Times New Roman"/>
                        </a:rPr>
                        <a:t>)</a:t>
                      </a:r>
                      <a:endParaRPr lang="en-US" sz="12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latin typeface="Sylfaen" pitchFamily="18" charset="0"/>
                          <a:ea typeface="맑은 고딕"/>
                          <a:cs typeface="Times New Roman"/>
                          <a:sym typeface="Symbol"/>
                        </a:rPr>
                        <a:t>Υ</a:t>
                      </a:r>
                      <a:endParaRPr lang="en-US" sz="1200" baseline="-25000" dirty="0" smtClean="0">
                        <a:latin typeface="+mj-lt"/>
                        <a:ea typeface="맑은 고딕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ymbol" pitchFamily="18" charset="2"/>
                          <a:ea typeface="맑은 고딕"/>
                          <a:cs typeface="Times New Roman"/>
                        </a:rPr>
                        <a:t>(3</a:t>
                      </a:r>
                      <a:r>
                        <a:rPr lang="en-US" sz="1200" dirty="0" smtClean="0">
                          <a:latin typeface="+mn-lt"/>
                          <a:ea typeface="맑은 고딕"/>
                          <a:cs typeface="Times New Roman"/>
                        </a:rPr>
                        <a:t>S</a:t>
                      </a:r>
                      <a:r>
                        <a:rPr lang="en-US" sz="1200" dirty="0" smtClean="0">
                          <a:latin typeface="Symbol" pitchFamily="18" charset="2"/>
                          <a:ea typeface="맑은 고딕"/>
                          <a:cs typeface="Times New Roman"/>
                        </a:rPr>
                        <a:t>)</a:t>
                      </a:r>
                      <a:endParaRPr lang="en-US" sz="12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</a:tr>
              <a:tr h="19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맑은 고딕"/>
                          <a:cs typeface="Times New Roman"/>
                        </a:rPr>
                        <a:t>mass [</a:t>
                      </a:r>
                      <a:r>
                        <a:rPr lang="en-US" sz="1200" dirty="0" err="1" smtClean="0">
                          <a:latin typeface="Calibri"/>
                          <a:ea typeface="맑은 고딕"/>
                          <a:cs typeface="Times New Roman"/>
                        </a:rPr>
                        <a:t>GeV</a:t>
                      </a: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3.10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3.53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맑은 고딕"/>
                          <a:cs typeface="Times New Roman"/>
                        </a:rPr>
                        <a:t>9.46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10.02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10.36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</a:tr>
              <a:tr h="19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radius [fm]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0.36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0.14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0.28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맑은 고딕"/>
                          <a:cs typeface="Times New Roman"/>
                        </a:rPr>
                        <a:t>0.39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</a:tr>
              <a:tr h="193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latin typeface="Calibri"/>
                          <a:ea typeface="맑은 고딕"/>
                          <a:cs typeface="Times New Roman"/>
                        </a:rPr>
                        <a:t>T</a:t>
                      </a:r>
                      <a:r>
                        <a:rPr lang="en-US" sz="1200" baseline="-25000" dirty="0" smtClean="0">
                          <a:latin typeface="+mn-lt"/>
                          <a:ea typeface="맑은 고딕"/>
                          <a:cs typeface="Times New Roman"/>
                        </a:rPr>
                        <a:t>d</a:t>
                      </a:r>
                      <a:r>
                        <a:rPr lang="en-US" sz="1200" baseline="0" dirty="0" smtClean="0">
                          <a:latin typeface="Calibri"/>
                          <a:ea typeface="맑은 고딕"/>
                          <a:cs typeface="Times New Roman"/>
                        </a:rPr>
                        <a:t>/</a:t>
                      </a:r>
                      <a:r>
                        <a:rPr lang="en-US" sz="1200" baseline="0" dirty="0" err="1" smtClean="0">
                          <a:latin typeface="Calibri"/>
                          <a:ea typeface="맑은 고딕"/>
                          <a:cs typeface="Times New Roman"/>
                        </a:rPr>
                        <a:t>T</a:t>
                      </a:r>
                      <a:r>
                        <a:rPr lang="en-US" sz="1200" baseline="-25000" dirty="0" err="1" smtClean="0">
                          <a:latin typeface="Calibri"/>
                          <a:ea typeface="맑은 고딕"/>
                          <a:cs typeface="Times New Roman"/>
                        </a:rPr>
                        <a:t>c</a:t>
                      </a:r>
                      <a:endParaRPr lang="en-US" sz="1200" baseline="-250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맑은 고딕"/>
                          <a:cs typeface="Times New Roman"/>
                        </a:rPr>
                        <a:t>2.10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맑은 고딕"/>
                          <a:cs typeface="Times New Roman"/>
                        </a:rPr>
                        <a:t>1.16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맑은 고딕"/>
                          <a:cs typeface="Times New Roman"/>
                        </a:rPr>
                        <a:t>&gt; 4.0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맑은 고딕"/>
                          <a:cs typeface="Times New Roman"/>
                        </a:rPr>
                        <a:t>1.60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맑은 고딕"/>
                          <a:cs typeface="Times New Roman"/>
                        </a:rPr>
                        <a:t>1.17</a:t>
                      </a:r>
                      <a:endParaRPr lang="en-US" sz="12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81154" y="3936989"/>
            <a:ext cx="44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9910" y="3957960"/>
            <a:ext cx="42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bb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545121" y="4036791"/>
            <a:ext cx="61457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32419" y="4033338"/>
            <a:ext cx="61457" cy="15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350922-F85A-4A78-8BA8-A834DD339B36}" type="slidenum">
              <a:rPr lang="en-US" sz="1800" b="1" smtClean="0">
                <a:solidFill>
                  <a:schemeClr val="tx1"/>
                </a:solidFill>
              </a:rPr>
              <a:pPr/>
              <a:t>7</a:t>
            </a:fld>
            <a:endParaRPr lang="en-US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350922-F85A-4A78-8BA8-A834DD339B36}" type="slidenum">
              <a:rPr lang="en-US" sz="1800" b="1" smtClean="0">
                <a:solidFill>
                  <a:schemeClr val="tx1"/>
                </a:solidFill>
              </a:rPr>
              <a:pPr/>
              <a:t>8</a:t>
            </a:fld>
            <a:endParaRPr lang="en-US" sz="1600" b="1" dirty="0" smtClean="0">
              <a:solidFill>
                <a:schemeClr val="tx1"/>
              </a:solidFill>
            </a:endParaRPr>
          </a:p>
        </p:txBody>
      </p:sp>
      <p:pic>
        <p:nvPicPr>
          <p:cNvPr id="4103" name="그림 7" descr="Phenix_2007.jpg"/>
          <p:cNvPicPr>
            <a:picLocks noChangeAspect="1"/>
          </p:cNvPicPr>
          <p:nvPr/>
        </p:nvPicPr>
        <p:blipFill>
          <a:blip r:embed="rId3" cstate="print"/>
          <a:srcRect t="55042"/>
          <a:stretch>
            <a:fillRect/>
          </a:stretch>
        </p:blipFill>
        <p:spPr bwMode="auto">
          <a:xfrm>
            <a:off x="609600" y="1570038"/>
            <a:ext cx="51816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0" name="TextBox 32"/>
          <p:cNvSpPr txBox="1">
            <a:spLocks noChangeArrowheads="1"/>
          </p:cNvSpPr>
          <p:nvPr/>
        </p:nvSpPr>
        <p:spPr bwMode="auto">
          <a:xfrm>
            <a:off x="1479550" y="4264025"/>
            <a:ext cx="9334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South</a:t>
            </a:r>
          </a:p>
        </p:txBody>
      </p:sp>
      <p:sp>
        <p:nvSpPr>
          <p:cNvPr id="4111" name="TextBox 33"/>
          <p:cNvSpPr txBox="1">
            <a:spLocks noChangeArrowheads="1"/>
          </p:cNvSpPr>
          <p:nvPr/>
        </p:nvSpPr>
        <p:spPr bwMode="auto">
          <a:xfrm>
            <a:off x="3838575" y="4278313"/>
            <a:ext cx="9334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itchFamily="34" charset="0"/>
              </a:rPr>
              <a:t>North</a:t>
            </a:r>
          </a:p>
        </p:txBody>
      </p:sp>
      <p:sp>
        <p:nvSpPr>
          <p:cNvPr id="4112" name="AutoShape 8"/>
          <p:cNvSpPr>
            <a:spLocks noChangeArrowheads="1"/>
          </p:cNvSpPr>
          <p:nvPr/>
        </p:nvSpPr>
        <p:spPr bwMode="auto">
          <a:xfrm>
            <a:off x="2982913" y="2927350"/>
            <a:ext cx="304800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3" name="Line 9"/>
          <p:cNvSpPr>
            <a:spLocks noChangeShapeType="1"/>
          </p:cNvSpPr>
          <p:nvPr/>
        </p:nvSpPr>
        <p:spPr bwMode="auto">
          <a:xfrm>
            <a:off x="882650" y="3063875"/>
            <a:ext cx="1660525" cy="206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4" name="Line 10"/>
          <p:cNvSpPr>
            <a:spLocks noChangeShapeType="1"/>
          </p:cNvSpPr>
          <p:nvPr/>
        </p:nvSpPr>
        <p:spPr bwMode="auto">
          <a:xfrm flipH="1">
            <a:off x="3629025" y="3063875"/>
            <a:ext cx="1825625" cy="15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73050" y="2759075"/>
            <a:ext cx="10175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259138" y="3124201"/>
            <a:ext cx="3107586" cy="1397004"/>
            <a:chOff x="3244120" y="5523240"/>
            <a:chExt cx="3107437" cy="1396679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3244120" y="5523240"/>
              <a:ext cx="2438284" cy="62533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274281" y="5523240"/>
              <a:ext cx="2408123" cy="1082423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701451" y="5820033"/>
              <a:ext cx="650106" cy="584640"/>
              <a:chOff x="5580295" y="3452678"/>
              <a:chExt cx="612087" cy="58464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593746" y="3581236"/>
                <a:ext cx="578406" cy="425351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580295" y="3452678"/>
                <a:ext cx="612087" cy="584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solidFill>
                      <a:srgbClr val="00B05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b="1" dirty="0">
                    <a:solidFill>
                      <a:srgbClr val="000090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</a:t>
                </a:r>
                <a:r>
                  <a:rPr lang="en-US" sz="3200" b="1" baseline="30000" dirty="0">
                    <a:solidFill>
                      <a:srgbClr val="00009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+</a:t>
                </a:r>
                <a:r>
                  <a:rPr lang="en-US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5715740" y="6324745"/>
              <a:ext cx="615920" cy="595174"/>
              <a:chOff x="5712020" y="3911167"/>
              <a:chExt cx="579008" cy="570937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712020" y="4055804"/>
                <a:ext cx="579008" cy="426300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746343" y="3911167"/>
                <a:ext cx="523642" cy="5608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b="1" dirty="0">
                    <a:solidFill>
                      <a:srgbClr val="000090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</a:t>
                </a:r>
                <a:r>
                  <a:rPr lang="en-US" sz="3200" b="1" baseline="30000" dirty="0">
                    <a:solidFill>
                      <a:srgbClr val="00009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-</a:t>
                </a:r>
                <a:r>
                  <a:rPr lang="en-US" sz="3200" b="1" dirty="0">
                    <a:solidFill>
                      <a:srgbClr val="00009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en-US" sz="3200" b="1" dirty="0">
                  <a:solidFill>
                    <a:srgbClr val="00009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1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9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0" name="Rectangle 6"/>
          <p:cNvSpPr>
            <a:spLocks noChangeArrowheads="1"/>
          </p:cNvSpPr>
          <p:nvPr/>
        </p:nvSpPr>
        <p:spPr bwMode="auto">
          <a:xfrm>
            <a:off x="0" y="173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1" name="Rectangle 7"/>
          <p:cNvSpPr>
            <a:spLocks noChangeArrowheads="1"/>
          </p:cNvSpPr>
          <p:nvPr/>
        </p:nvSpPr>
        <p:spPr bwMode="auto">
          <a:xfrm>
            <a:off x="0" y="2600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12" tIns="1079160" rIns="914112" bIns="914112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9" name="Rectangle 16"/>
          <p:cNvSpPr>
            <a:spLocks noChangeArrowheads="1"/>
          </p:cNvSpPr>
          <p:nvPr/>
        </p:nvSpPr>
        <p:spPr bwMode="auto">
          <a:xfrm>
            <a:off x="0" y="2152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0" name="Rectangle 17"/>
          <p:cNvSpPr>
            <a:spLocks noChangeArrowheads="1"/>
          </p:cNvSpPr>
          <p:nvPr/>
        </p:nvSpPr>
        <p:spPr bwMode="auto">
          <a:xfrm>
            <a:off x="0" y="3228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" name="모서리가 둥근 직사각형 5"/>
          <p:cNvSpPr/>
          <p:nvPr/>
        </p:nvSpPr>
        <p:spPr bwMode="auto">
          <a:xfrm>
            <a:off x="2117914" y="5200705"/>
            <a:ext cx="827088" cy="520700"/>
          </a:xfrm>
          <a:prstGeom prst="roundRect">
            <a:avLst>
              <a:gd name="adj" fmla="val 2357"/>
            </a:avLst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9" name="타원 6"/>
          <p:cNvSpPr/>
          <p:nvPr/>
        </p:nvSpPr>
        <p:spPr bwMode="auto">
          <a:xfrm>
            <a:off x="3591114" y="5586468"/>
            <a:ext cx="1038225" cy="4699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 err="1">
              <a:solidFill>
                <a:schemeClr val="tx1"/>
              </a:solidFill>
            </a:endParaRPr>
          </a:p>
        </p:txBody>
      </p:sp>
      <p:sp>
        <p:nvSpPr>
          <p:cNvPr id="80" name="타원 7"/>
          <p:cNvSpPr/>
          <p:nvPr/>
        </p:nvSpPr>
        <p:spPr bwMode="auto">
          <a:xfrm>
            <a:off x="3591114" y="4894318"/>
            <a:ext cx="1038225" cy="4699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 err="1">
              <a:solidFill>
                <a:schemeClr val="tx1"/>
              </a:solidFill>
            </a:endParaRPr>
          </a:p>
        </p:txBody>
      </p:sp>
      <p:sp>
        <p:nvSpPr>
          <p:cNvPr id="81" name="타원 9"/>
          <p:cNvSpPr/>
          <p:nvPr/>
        </p:nvSpPr>
        <p:spPr bwMode="auto">
          <a:xfrm>
            <a:off x="5220837" y="5916668"/>
            <a:ext cx="654050" cy="4699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 err="1">
              <a:solidFill>
                <a:schemeClr val="tx1"/>
              </a:solidFill>
            </a:endParaRPr>
          </a:p>
        </p:txBody>
      </p:sp>
      <p:cxnSp>
        <p:nvCxnSpPr>
          <p:cNvPr id="82" name="직선 화살표 연결선 10"/>
          <p:cNvCxnSpPr/>
          <p:nvPr/>
        </p:nvCxnSpPr>
        <p:spPr bwMode="auto">
          <a:xfrm flipV="1">
            <a:off x="3073589" y="5154668"/>
            <a:ext cx="466725" cy="282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11"/>
          <p:cNvCxnSpPr/>
          <p:nvPr/>
        </p:nvCxnSpPr>
        <p:spPr bwMode="auto">
          <a:xfrm>
            <a:off x="3073589" y="5437243"/>
            <a:ext cx="466725" cy="37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12"/>
          <p:cNvCxnSpPr/>
          <p:nvPr/>
        </p:nvCxnSpPr>
        <p:spPr bwMode="auto">
          <a:xfrm flipV="1">
            <a:off x="4695375" y="5634093"/>
            <a:ext cx="466725" cy="187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13"/>
          <p:cNvCxnSpPr/>
          <p:nvPr/>
        </p:nvCxnSpPr>
        <p:spPr bwMode="auto">
          <a:xfrm>
            <a:off x="4695375" y="5821418"/>
            <a:ext cx="466725" cy="282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타원 9"/>
          <p:cNvSpPr/>
          <p:nvPr/>
        </p:nvSpPr>
        <p:spPr bwMode="auto">
          <a:xfrm>
            <a:off x="5209725" y="5351518"/>
            <a:ext cx="655637" cy="4699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 dirty="0" err="1">
              <a:solidFill>
                <a:schemeClr val="tx1"/>
              </a:solidFill>
            </a:endParaRPr>
          </a:p>
        </p:txBody>
      </p: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0796" y="5087814"/>
            <a:ext cx="45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462" y="5364218"/>
            <a:ext cx="4016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0862" y="5923018"/>
            <a:ext cx="3952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7514" y="4846693"/>
            <a:ext cx="231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0827" y="5570593"/>
            <a:ext cx="5826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6"/>
          <p:cNvGrpSpPr/>
          <p:nvPr/>
        </p:nvGrpSpPr>
        <p:grpSpPr>
          <a:xfrm>
            <a:off x="3604971" y="1035050"/>
            <a:ext cx="5462829" cy="3698280"/>
            <a:chOff x="3604971" y="1035050"/>
            <a:chExt cx="5462829" cy="3698280"/>
          </a:xfrm>
        </p:grpSpPr>
        <p:sp>
          <p:nvSpPr>
            <p:cNvPr id="103" name="TextBox 102"/>
            <p:cNvSpPr txBox="1"/>
            <p:nvPr/>
          </p:nvSpPr>
          <p:spPr>
            <a:xfrm>
              <a:off x="6464330" y="3810000"/>
              <a:ext cx="26034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Forward E.M. Calorimeter</a:t>
              </a:r>
            </a:p>
            <a:p>
              <a:pPr algn="ctr"/>
              <a:r>
                <a:rPr lang="en-US" altLang="ko-KR" dirty="0" smtClean="0"/>
                <a:t>(MPC)</a:t>
              </a:r>
            </a:p>
            <a:p>
              <a:r>
                <a:rPr lang="en-US" dirty="0" smtClean="0"/>
                <a:t>           3.1 &lt; |</a:t>
              </a:r>
              <a:r>
                <a:rPr lang="en-US" dirty="0" err="1" smtClean="0"/>
                <a:t>η</a:t>
              </a:r>
              <a:r>
                <a:rPr lang="en-US" dirty="0" smtClean="0"/>
                <a:t>| &lt; 3.9</a:t>
              </a:r>
              <a:endParaRPr lang="en-US" dirty="0"/>
            </a:p>
          </p:txBody>
        </p:sp>
        <p:grpSp>
          <p:nvGrpSpPr>
            <p:cNvPr id="6" name="Group 72"/>
            <p:cNvGrpSpPr/>
            <p:nvPr/>
          </p:nvGrpSpPr>
          <p:grpSpPr>
            <a:xfrm>
              <a:off x="3604971" y="1035050"/>
              <a:ext cx="5386629" cy="2698750"/>
              <a:chOff x="3604971" y="1035050"/>
              <a:chExt cx="5386629" cy="2698750"/>
            </a:xfrm>
          </p:grpSpPr>
          <p:pic>
            <p:nvPicPr>
              <p:cNvPr id="211969" name="Picture 1" descr="C:\Users\Kwangbok\Pictures\mpcn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306833" y="1035050"/>
                <a:ext cx="2684767" cy="2698750"/>
              </a:xfrm>
              <a:prstGeom prst="rect">
                <a:avLst/>
              </a:prstGeom>
              <a:noFill/>
            </p:spPr>
          </p:pic>
          <p:sp>
            <p:nvSpPr>
              <p:cNvPr id="64" name="Right Arrow 63"/>
              <p:cNvSpPr/>
              <p:nvPr/>
            </p:nvSpPr>
            <p:spPr>
              <a:xfrm rot="20628657">
                <a:off x="3604971" y="2550468"/>
                <a:ext cx="2836915" cy="123846"/>
              </a:xfrm>
              <a:prstGeom prst="rightArrow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ood" dir="t"/>
              </a:scene3d>
              <a:sp3d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66" name="Oval 65"/>
          <p:cNvSpPr/>
          <p:nvPr/>
        </p:nvSpPr>
        <p:spPr>
          <a:xfrm>
            <a:off x="762000" y="2971800"/>
            <a:ext cx="45719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5867400" y="2971800"/>
            <a:ext cx="865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Au</a:t>
            </a:r>
          </a:p>
        </p:txBody>
      </p:sp>
      <p:sp>
        <p:nvSpPr>
          <p:cNvPr id="72" name="Oval 71"/>
          <p:cNvSpPr/>
          <p:nvPr/>
        </p:nvSpPr>
        <p:spPr>
          <a:xfrm>
            <a:off x="5943600" y="2667000"/>
            <a:ext cx="45719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276600" y="2971800"/>
            <a:ext cx="381000" cy="76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348758" y="244858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γ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sz="3600" i="1" baseline="-25000" dirty="0" smtClean="0">
                <a:ea typeface="맑은 고딕"/>
                <a:cs typeface="Times New Roman"/>
              </a:rPr>
              <a:t>c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at forward rapidity </a:t>
            </a:r>
            <a:endParaRPr lang="en-US" sz="36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4993489" y="4899247"/>
            <a:ext cx="209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MPC, 3.1 &lt; |</a:t>
            </a:r>
            <a:r>
              <a:rPr lang="en-US" dirty="0" err="1" smtClean="0"/>
              <a:t>η</a:t>
            </a:r>
            <a:r>
              <a:rPr lang="en-US" dirty="0" smtClean="0"/>
              <a:t>| &lt; 3.9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039922" y="562881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arm, 1.2 &lt; |</a:t>
            </a:r>
            <a:r>
              <a:rPr lang="en-US" dirty="0" err="1" smtClean="0"/>
              <a:t>η</a:t>
            </a:r>
            <a:r>
              <a:rPr lang="en-US" dirty="0" smtClean="0"/>
              <a:t>| &lt; 2.4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614045" y="6413698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</a:t>
            </a:r>
            <a:r>
              <a:rPr lang="en-US" sz="1400" dirty="0" smtClean="0"/>
              <a:t> workshop, 1/9/2013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wangbok\Desktop\발라드\dau_nor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76" y="1097280"/>
            <a:ext cx="3768626" cy="4846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92616" y="5943600"/>
            <a:ext cx="271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√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r>
              <a:rPr lang="en-US" dirty="0" smtClean="0"/>
              <a:t> = 200GeV, </a:t>
            </a:r>
            <a:r>
              <a:rPr lang="en-US" dirty="0" err="1" smtClean="0"/>
              <a:t>dAu</a:t>
            </a:r>
            <a:r>
              <a:rPr lang="en-US" dirty="0" smtClean="0"/>
              <a:t> North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434A6-C69C-49BA-A791-C28569A9FB0A}" type="slidenum">
              <a:rPr lang="en-US" sz="1800" b="1" smtClean="0">
                <a:solidFill>
                  <a:schemeClr val="tx1"/>
                </a:solidFill>
              </a:rPr>
              <a:pPr/>
              <a:t>9</a:t>
            </a:fld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18592" y="1331913"/>
            <a:ext cx="2191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Foreground event</a:t>
            </a:r>
          </a:p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Scaled mixed event</a:t>
            </a:r>
          </a:p>
          <a:p>
            <a:r>
              <a:rPr lang="en-US" sz="1400" dirty="0">
                <a:solidFill>
                  <a:srgbClr val="02AE12"/>
                </a:solidFill>
                <a:latin typeface="+mj-lt"/>
              </a:rPr>
              <a:t>Signal</a:t>
            </a:r>
            <a:r>
              <a:rPr lang="en-US" sz="1400" dirty="0">
                <a:latin typeface="+mj-lt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Foreground </a:t>
            </a:r>
            <a:r>
              <a:rPr lang="en-US" sz="1400" dirty="0">
                <a:latin typeface="+mj-lt"/>
              </a:rPr>
              <a:t>–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Mixed</a:t>
            </a:r>
            <a:r>
              <a:rPr lang="en-US" sz="1400" dirty="0">
                <a:latin typeface="+mj-lt"/>
              </a:rPr>
              <a:t>)  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7966" y="2092953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We saw the peak, but large uncertainties due to</a:t>
            </a:r>
          </a:p>
          <a:p>
            <a:r>
              <a:rPr lang="en-US" dirty="0" smtClean="0"/>
              <a:t>   the large backgrounds from low energy photon</a:t>
            </a:r>
          </a:p>
          <a:p>
            <a:r>
              <a:rPr lang="en-US" dirty="0" smtClean="0"/>
              <a:t>   mess up the </a:t>
            </a:r>
            <a:r>
              <a:rPr lang="en-US" i="1" dirty="0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i="1" baseline="-25000" dirty="0" smtClean="0">
                <a:ea typeface="맑은 고딕"/>
                <a:cs typeface="Times New Roman"/>
              </a:rPr>
              <a:t>c</a:t>
            </a:r>
            <a:r>
              <a:rPr lang="en-US" dirty="0" smtClean="0"/>
              <a:t> signal.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Future upgrade with Calorimeter will </a:t>
            </a:r>
          </a:p>
          <a:p>
            <a:r>
              <a:rPr lang="en-US" dirty="0" smtClean="0"/>
              <a:t>   improve </a:t>
            </a:r>
            <a:r>
              <a:rPr lang="en-US" i="1" dirty="0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i="1" baseline="-25000" dirty="0" smtClean="0">
                <a:ea typeface="맑은 고딕"/>
                <a:cs typeface="Times New Roman"/>
              </a:rPr>
              <a:t>c </a:t>
            </a:r>
            <a:r>
              <a:rPr lang="en-US" dirty="0" smtClean="0">
                <a:ea typeface="맑은 고딕"/>
                <a:cs typeface="Times New Roman"/>
              </a:rPr>
              <a:t>measurement at forward/mid </a:t>
            </a:r>
            <a:r>
              <a:rPr lang="en-US" dirty="0" err="1" smtClean="0">
                <a:ea typeface="맑은 고딕"/>
                <a:cs typeface="Times New Roman"/>
              </a:rPr>
              <a:t>rapidities</a:t>
            </a:r>
            <a:r>
              <a:rPr lang="en-US" dirty="0" smtClean="0">
                <a:ea typeface="맑은 고딕"/>
                <a:cs typeface="Times New Roman"/>
              </a:rPr>
              <a:t>.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0416" y="1344216"/>
            <a:ext cx="292744" cy="1923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360" y="3726473"/>
            <a:ext cx="292744" cy="1923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7729" y="1464011"/>
            <a:ext cx="53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A.U.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28386" y="3881353"/>
            <a:ext cx="53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A.U.</a:t>
            </a:r>
            <a:endParaRPr lang="en-US" sz="16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i="1" dirty="0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i="1" baseline="-25000" dirty="0" smtClean="0">
                <a:ea typeface="맑은 고딕"/>
                <a:cs typeface="Times New Roman"/>
              </a:rPr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at forward rapidity </a:t>
            </a:r>
            <a:endParaRPr lang="en-US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1906787" y="1480246"/>
            <a:ext cx="45719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07139" y="170419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07139" y="1918387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18840" y="5699050"/>
            <a:ext cx="1161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sz="1400" i="1" baseline="-25000" dirty="0" smtClean="0">
                <a:ea typeface="맑은 고딕"/>
                <a:cs typeface="Times New Roman"/>
              </a:rPr>
              <a:t>c </a:t>
            </a:r>
            <a:r>
              <a:rPr lang="en-US" sz="1400" i="1" dirty="0" smtClean="0">
                <a:ea typeface="맑은 고딕"/>
                <a:cs typeface="Times New Roman"/>
              </a:rPr>
              <a:t>–</a:t>
            </a:r>
            <a:r>
              <a:rPr lang="en-US" sz="1400" i="1" baseline="-25000" dirty="0" smtClean="0">
                <a:ea typeface="맑은 고딕"/>
                <a:cs typeface="Times New Roman"/>
              </a:rPr>
              <a:t> </a:t>
            </a:r>
            <a:r>
              <a:rPr lang="en-US" sz="1400" i="1" dirty="0" smtClean="0">
                <a:ea typeface="맑은 고딕"/>
                <a:cs typeface="Times New Roman"/>
              </a:rPr>
              <a:t>J/</a:t>
            </a:r>
            <a:r>
              <a:rPr lang="en-US" sz="1400" dirty="0" smtClean="0"/>
              <a:t>ψ mass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2900952" y="3239335"/>
            <a:ext cx="1161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ymbol" pitchFamily="18" charset="2"/>
                <a:ea typeface="맑은 고딕"/>
                <a:cs typeface="Times New Roman"/>
              </a:rPr>
              <a:t>c</a:t>
            </a:r>
            <a:r>
              <a:rPr lang="en-US" sz="1400" i="1" baseline="-25000" dirty="0" smtClean="0">
                <a:ea typeface="맑은 고딕"/>
                <a:cs typeface="Times New Roman"/>
              </a:rPr>
              <a:t>c </a:t>
            </a:r>
            <a:r>
              <a:rPr lang="en-US" sz="1400" i="1" dirty="0" smtClean="0">
                <a:ea typeface="맑은 고딕"/>
                <a:cs typeface="Times New Roman"/>
              </a:rPr>
              <a:t>–</a:t>
            </a:r>
            <a:r>
              <a:rPr lang="en-US" sz="1400" i="1" baseline="-25000" dirty="0" smtClean="0">
                <a:ea typeface="맑은 고딕"/>
                <a:cs typeface="Times New Roman"/>
              </a:rPr>
              <a:t> </a:t>
            </a:r>
            <a:r>
              <a:rPr lang="en-US" sz="1400" i="1" dirty="0" smtClean="0">
                <a:ea typeface="맑은 고딕"/>
                <a:cs typeface="Times New Roman"/>
              </a:rPr>
              <a:t>J/</a:t>
            </a:r>
            <a:r>
              <a:rPr lang="en-US" sz="1400" dirty="0" smtClean="0"/>
              <a:t>ψ mass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14045" y="6413698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</a:t>
            </a:r>
            <a:r>
              <a:rPr lang="en-US" sz="1400" dirty="0" smtClean="0"/>
              <a:t> workshop, 1/9/2013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1670</Words>
  <Application>Microsoft Macintosh PowerPoint</Application>
  <PresentationFormat>On-screen Show (4:3)</PresentationFormat>
  <Paragraphs>313</Paragraphs>
  <Slides>18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Physics opportunities  with Di-muon analysis at PHENIX  - Drell-Yan and quarkonia </vt:lpstr>
      <vt:lpstr>Quarkonia for Heavy Ion phyiscs</vt:lpstr>
      <vt:lpstr>Drell-Yan for Heavy Ion phyiscs</vt:lpstr>
      <vt:lpstr>Backgrounds under Drell-Yan and control with FVTX/VTX</vt:lpstr>
      <vt:lpstr>FVTX operation</vt:lpstr>
      <vt:lpstr>PHENIX J/ψ RdAu measurement</vt:lpstr>
      <vt:lpstr>cc at mid rapidity </vt:lpstr>
      <vt:lpstr>cc at forward rapidity </vt:lpstr>
      <vt:lpstr>cc at forward rapidity </vt:lpstr>
      <vt:lpstr>Light Vector Mesons Rcp  </vt:lpstr>
      <vt:lpstr>PHENIX Upsilon RdAu measurement </vt:lpstr>
      <vt:lpstr>Summary</vt:lpstr>
      <vt:lpstr>Slide 13</vt:lpstr>
      <vt:lpstr>Introduction</vt:lpstr>
      <vt:lpstr>Yield Extraction Examples</vt:lpstr>
      <vt:lpstr>Background Estimation Challenge</vt:lpstr>
      <vt:lpstr>Drell-Yan for Heavy Ion phyiscs</vt:lpstr>
      <vt:lpstr>Ratio of J/ψ over DY and PT broadening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opportunities  with Di-muon analysis </dc:title>
  <dc:creator>Kwangbok Lee</dc:creator>
  <cp:lastModifiedBy>Kwangbok Lee</cp:lastModifiedBy>
  <cp:revision>53</cp:revision>
  <dcterms:created xsi:type="dcterms:W3CDTF">2013-01-08T23:09:11Z</dcterms:created>
  <dcterms:modified xsi:type="dcterms:W3CDTF">2013-01-09T04:00:29Z</dcterms:modified>
</cp:coreProperties>
</file>