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94" r:id="rId3"/>
    <p:sldId id="293" r:id="rId4"/>
    <p:sldId id="295" r:id="rId5"/>
    <p:sldId id="288" r:id="rId6"/>
    <p:sldId id="284" r:id="rId7"/>
    <p:sldId id="290" r:id="rId8"/>
    <p:sldId id="291" r:id="rId9"/>
    <p:sldId id="296" r:id="rId10"/>
    <p:sldId id="272" r:id="rId11"/>
    <p:sldId id="271" r:id="rId12"/>
    <p:sldId id="289" r:id="rId13"/>
    <p:sldId id="282" r:id="rId14"/>
    <p:sldId id="258" r:id="rId15"/>
    <p:sldId id="292" r:id="rId16"/>
    <p:sldId id="297" r:id="rId17"/>
    <p:sldId id="285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0" autoAdjust="0"/>
    <p:restoredTop sz="86364" autoAdjust="0"/>
  </p:normalViewPr>
  <p:slideViewPr>
    <p:cSldViewPr>
      <p:cViewPr varScale="1">
        <p:scale>
          <a:sx n="98" d="100"/>
          <a:sy n="98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61EC7-DF53-4148-B984-EFA115BE0BD7}" type="datetimeFigureOut">
              <a:rPr lang="en-US" smtClean="0"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62833-B075-AF42-8180-FBAB4C3B7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95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FA4124D-611D-461A-99F5-00733F56D451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84AEE1-A72D-4E1C-B119-4B9B56A47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FD5F2-7307-9C4B-9441-237DFC8B407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B00CF-C4AF-524F-B506-749901BF2EF3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8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34" tIns="49516" rIns="99034" bIns="49516"/>
          <a:lstStyle/>
          <a:p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D5884-B4EA-7541-996B-BF0329DAA4F8}" type="slidenum">
              <a:rPr lang="en-US"/>
              <a:pPr/>
              <a:t>11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1/9/2013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4694" y="-20560"/>
            <a:ext cx="7379305" cy="698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4694" y="-20560"/>
            <a:ext cx="7379305" cy="698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1066800" cy="304800"/>
          </a:xfrm>
        </p:spPr>
        <p:txBody>
          <a:bodyPr/>
          <a:lstStyle>
            <a:lvl1pPr>
              <a:defRPr smtClean="0"/>
            </a:lvl1pPr>
          </a:lstStyle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3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4694" y="-20560"/>
            <a:ext cx="7379305" cy="69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5532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-65" charset="-122"/>
                <a:cs typeface="宋体" pitchFamily="-65" charset="-122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553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65" charset="0"/>
                <a:ea typeface="+mn-ea"/>
                <a:cs typeface="+mn-cs"/>
              </a:defRPr>
            </a:lvl1pPr>
          </a:lstStyle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20" y="100390"/>
            <a:ext cx="1676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7820" y="677935"/>
            <a:ext cx="9116180" cy="9144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49000">
                <a:schemeClr val="accent2">
                  <a:lumMod val="50000"/>
                </a:schemeClr>
              </a:gs>
              <a:gs pos="100000">
                <a:srgbClr val="8000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hyperlink" Target="http://www.star.bnl.gov/protected/spectra/ruanlj/TOFrpaper/tofr_beta_p_prplot.gif" TargetMode="External"/><Relationship Id="rId6" Type="http://schemas.openxmlformats.org/officeDocument/2006/relationships/image" Target="../media/image12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9.png"/><Relationship Id="rId9" Type="http://schemas.openxmlformats.org/officeDocument/2006/relationships/image" Target="../media/image13.jpeg"/><Relationship Id="rId10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0370" y="0"/>
            <a:ext cx="7383630" cy="660857"/>
          </a:xfrm>
        </p:spPr>
        <p:txBody>
          <a:bodyPr/>
          <a:lstStyle/>
          <a:p>
            <a:r>
              <a:rPr lang="en-US" sz="3200" dirty="0" smtClean="0"/>
              <a:t>STAR Decadal Plan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514248"/>
            <a:ext cx="6400800" cy="485290"/>
          </a:xfrm>
        </p:spPr>
        <p:txBody>
          <a:bodyPr/>
          <a:lstStyle/>
          <a:p>
            <a:r>
              <a:rPr lang="en-US" dirty="0" smtClean="0"/>
              <a:t>James Dunlop for the STAR Collaboration</a:t>
            </a:r>
          </a:p>
        </p:txBody>
      </p:sp>
      <p:pic>
        <p:nvPicPr>
          <p:cNvPr id="8" name="Picture 7" descr="e12_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438"/>
            <a:ext cx="6121980" cy="4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8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5334000" cy="228600"/>
          </a:xfrm>
        </p:spPr>
        <p:txBody>
          <a:bodyPr/>
          <a:lstStyle/>
          <a:p>
            <a:r>
              <a:rPr lang="en-US" b="0" i="0" smtClean="0"/>
              <a:t>1/9/2013</a:t>
            </a:r>
            <a:endParaRPr lang="en-US" b="0" i="0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5029200"/>
            <a:ext cx="8763000" cy="152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 instrumentation optimized for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spin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physics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Charged-particle tracking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γ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/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π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discrimination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Possibly Baryon/meson separation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685800"/>
            <a:ext cx="7695767" cy="4241800"/>
            <a:chOff x="762000" y="585788"/>
            <a:chExt cx="7695767" cy="4241800"/>
          </a:xfrm>
        </p:grpSpPr>
        <p:pic>
          <p:nvPicPr>
            <p:cNvPr id="7" name="Picture 3" descr="tpcsymposium copy"/>
            <p:cNvPicPr>
              <a:picLocks noChangeAspect="1" noChangeArrowheads="1"/>
            </p:cNvPicPr>
            <p:nvPr/>
          </p:nvPicPr>
          <p:blipFill>
            <a:blip r:embed="rId2" cstate="print"/>
            <a:srcRect l="18076" r="18277"/>
            <a:stretch>
              <a:fillRect/>
            </a:stretch>
          </p:blipFill>
          <p:spPr bwMode="auto">
            <a:xfrm>
              <a:off x="762000" y="914400"/>
              <a:ext cx="3886200" cy="391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501900" y="2765425"/>
              <a:ext cx="533400" cy="214313"/>
              <a:chOff x="1752" y="2235"/>
              <a:chExt cx="336" cy="135"/>
            </a:xfrm>
          </p:grpSpPr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>
                <a:off x="1752" y="2235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2"/>
              <p:cNvSpPr>
                <a:spLocks noChangeShapeType="1"/>
              </p:cNvSpPr>
              <p:nvPr/>
            </p:nvSpPr>
            <p:spPr bwMode="auto">
              <a:xfrm>
                <a:off x="1752" y="2370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320800" y="2667000"/>
              <a:ext cx="2895600" cy="176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320800" y="2903538"/>
              <a:ext cx="2895600" cy="176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2514600" y="2667000"/>
              <a:ext cx="457200" cy="392113"/>
              <a:chOff x="1776" y="1920"/>
              <a:chExt cx="288" cy="247"/>
            </a:xfrm>
          </p:grpSpPr>
          <p:grpSp>
            <p:nvGrpSpPr>
              <p:cNvPr id="40" name="Group 16"/>
              <p:cNvGrpSpPr>
                <a:grpSpLocks/>
              </p:cNvGrpSpPr>
              <p:nvPr/>
            </p:nvGrpSpPr>
            <p:grpSpPr bwMode="auto">
              <a:xfrm>
                <a:off x="1776" y="1920"/>
                <a:ext cx="288" cy="26"/>
                <a:chOff x="1776" y="1920"/>
                <a:chExt cx="288" cy="26"/>
              </a:xfrm>
            </p:grpSpPr>
            <p:sp>
              <p:nvSpPr>
                <p:cNvPr id="43" name="Line 17"/>
                <p:cNvSpPr>
                  <a:spLocks noChangeShapeType="1"/>
                </p:cNvSpPr>
                <p:nvPr/>
              </p:nvSpPr>
              <p:spPr bwMode="auto">
                <a:xfrm>
                  <a:off x="1802" y="194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18"/>
                <p:cNvSpPr>
                  <a:spLocks noChangeShapeType="1"/>
                </p:cNvSpPr>
                <p:nvPr/>
              </p:nvSpPr>
              <p:spPr bwMode="auto">
                <a:xfrm>
                  <a:off x="1776" y="1920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1802" y="214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>
                <a:off x="1776" y="216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2667000" y="2801938"/>
              <a:ext cx="152400" cy="146050"/>
              <a:chOff x="1872" y="2258"/>
              <a:chExt cx="96" cy="92"/>
            </a:xfrm>
          </p:grpSpPr>
          <p:grpSp>
            <p:nvGrpSpPr>
              <p:cNvPr id="34" name="Group 22"/>
              <p:cNvGrpSpPr>
                <a:grpSpLocks/>
              </p:cNvGrpSpPr>
              <p:nvPr/>
            </p:nvGrpSpPr>
            <p:grpSpPr bwMode="auto">
              <a:xfrm>
                <a:off x="1872" y="2258"/>
                <a:ext cx="96" cy="16"/>
                <a:chOff x="1872" y="2256"/>
                <a:chExt cx="96" cy="16"/>
              </a:xfrm>
            </p:grpSpPr>
            <p:sp>
              <p:nvSpPr>
                <p:cNvPr id="38" name="Line 23"/>
                <p:cNvSpPr>
                  <a:spLocks noChangeShapeType="1"/>
                </p:cNvSpPr>
                <p:nvPr/>
              </p:nvSpPr>
              <p:spPr bwMode="auto">
                <a:xfrm>
                  <a:off x="1872" y="225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2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5"/>
              <p:cNvGrpSpPr>
                <a:grpSpLocks/>
              </p:cNvGrpSpPr>
              <p:nvPr/>
            </p:nvGrpSpPr>
            <p:grpSpPr bwMode="auto">
              <a:xfrm>
                <a:off x="1872" y="2334"/>
                <a:ext cx="96" cy="16"/>
                <a:chOff x="1872" y="2332"/>
                <a:chExt cx="96" cy="16"/>
              </a:xfrm>
            </p:grpSpPr>
            <p:sp>
              <p:nvSpPr>
                <p:cNvPr id="36" name="Line 26"/>
                <p:cNvSpPr>
                  <a:spLocks noChangeShapeType="1"/>
                </p:cNvSpPr>
                <p:nvPr/>
              </p:nvSpPr>
              <p:spPr bwMode="auto">
                <a:xfrm>
                  <a:off x="1872" y="23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3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1409700" y="2681288"/>
              <a:ext cx="609600" cy="161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3455988" y="2906713"/>
              <a:ext cx="620713" cy="155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15" name="Rectangle 41"/>
            <p:cNvSpPr>
              <a:spLocks noChangeArrowheads="1"/>
            </p:cNvSpPr>
            <p:nvPr/>
          </p:nvSpPr>
          <p:spPr bwMode="auto">
            <a:xfrm>
              <a:off x="3463925" y="2679700"/>
              <a:ext cx="615950" cy="1635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/>
            </a:p>
          </p:txBody>
        </p:sp>
        <p:sp>
          <p:nvSpPr>
            <p:cNvPr id="16" name="Line 67"/>
            <p:cNvSpPr>
              <a:spLocks noChangeShapeType="1"/>
            </p:cNvSpPr>
            <p:nvPr/>
          </p:nvSpPr>
          <p:spPr bwMode="auto">
            <a:xfrm>
              <a:off x="3124200" y="26670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68"/>
            <p:cNvSpPr>
              <a:spLocks noChangeShapeType="1"/>
            </p:cNvSpPr>
            <p:nvPr/>
          </p:nvSpPr>
          <p:spPr bwMode="auto">
            <a:xfrm>
              <a:off x="3048000" y="26670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69"/>
            <p:cNvSpPr>
              <a:spLocks noChangeShapeType="1"/>
            </p:cNvSpPr>
            <p:nvPr/>
          </p:nvSpPr>
          <p:spPr bwMode="auto">
            <a:xfrm>
              <a:off x="3200400" y="26670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70"/>
            <p:cNvSpPr>
              <a:spLocks noChangeShapeType="1"/>
            </p:cNvSpPr>
            <p:nvPr/>
          </p:nvSpPr>
          <p:spPr bwMode="auto">
            <a:xfrm>
              <a:off x="3276600" y="26670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71"/>
            <p:cNvSpPr>
              <a:spLocks noChangeShapeType="1"/>
            </p:cNvSpPr>
            <p:nvPr/>
          </p:nvSpPr>
          <p:spPr bwMode="auto">
            <a:xfrm>
              <a:off x="3352800" y="26670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72"/>
            <p:cNvSpPr>
              <a:spLocks noChangeShapeType="1"/>
            </p:cNvSpPr>
            <p:nvPr/>
          </p:nvSpPr>
          <p:spPr bwMode="auto">
            <a:xfrm>
              <a:off x="3429000" y="26670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73"/>
            <p:cNvSpPr>
              <a:spLocks noChangeShapeType="1"/>
            </p:cNvSpPr>
            <p:nvPr/>
          </p:nvSpPr>
          <p:spPr bwMode="auto">
            <a:xfrm>
              <a:off x="3124200" y="2895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74"/>
            <p:cNvSpPr>
              <a:spLocks noChangeShapeType="1"/>
            </p:cNvSpPr>
            <p:nvPr/>
          </p:nvSpPr>
          <p:spPr bwMode="auto">
            <a:xfrm>
              <a:off x="3048000" y="2895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75"/>
            <p:cNvSpPr>
              <a:spLocks noChangeShapeType="1"/>
            </p:cNvSpPr>
            <p:nvPr/>
          </p:nvSpPr>
          <p:spPr bwMode="auto">
            <a:xfrm>
              <a:off x="3200400" y="2895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76"/>
            <p:cNvSpPr>
              <a:spLocks noChangeShapeType="1"/>
            </p:cNvSpPr>
            <p:nvPr/>
          </p:nvSpPr>
          <p:spPr bwMode="auto">
            <a:xfrm>
              <a:off x="3276600" y="2895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77"/>
            <p:cNvSpPr>
              <a:spLocks noChangeShapeType="1"/>
            </p:cNvSpPr>
            <p:nvPr/>
          </p:nvSpPr>
          <p:spPr bwMode="auto">
            <a:xfrm>
              <a:off x="3352800" y="2895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78"/>
            <p:cNvSpPr>
              <a:spLocks noChangeShapeType="1"/>
            </p:cNvSpPr>
            <p:nvPr/>
          </p:nvSpPr>
          <p:spPr bwMode="auto">
            <a:xfrm>
              <a:off x="3429000" y="2895600"/>
              <a:ext cx="0" cy="152400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53"/>
            <p:cNvSpPr>
              <a:spLocks noChangeArrowheads="1"/>
            </p:cNvSpPr>
            <p:nvPr/>
          </p:nvSpPr>
          <p:spPr bwMode="auto">
            <a:xfrm>
              <a:off x="5410200" y="1905000"/>
              <a:ext cx="304800" cy="17526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55"/>
            <p:cNvSpPr>
              <a:spLocks noChangeArrowheads="1"/>
            </p:cNvSpPr>
            <p:nvPr/>
          </p:nvSpPr>
          <p:spPr bwMode="auto">
            <a:xfrm>
              <a:off x="5715000" y="1905000"/>
              <a:ext cx="1371600" cy="457200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56"/>
            <p:cNvSpPr>
              <a:spLocks noChangeArrowheads="1"/>
            </p:cNvSpPr>
            <p:nvPr/>
          </p:nvSpPr>
          <p:spPr bwMode="auto">
            <a:xfrm>
              <a:off x="5715000" y="3200400"/>
              <a:ext cx="1371600" cy="457200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7010400" y="1905000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993300"/>
                  </a:solidFill>
                </a:rPr>
                <a:t>FHC (E864)</a:t>
              </a:r>
              <a:endParaRPr lang="en-US" b="1" dirty="0">
                <a:solidFill>
                  <a:srgbClr val="993300"/>
                </a:solidFill>
              </a:endParaRPr>
            </a:p>
          </p:txBody>
        </p:sp>
        <p:grpSp>
          <p:nvGrpSpPr>
            <p:cNvPr id="47" name="Group 66"/>
            <p:cNvGrpSpPr>
              <a:grpSpLocks/>
            </p:cNvGrpSpPr>
            <p:nvPr/>
          </p:nvGrpSpPr>
          <p:grpSpPr bwMode="auto">
            <a:xfrm>
              <a:off x="3505200" y="2530475"/>
              <a:ext cx="990600" cy="685800"/>
              <a:chOff x="2208" y="1594"/>
              <a:chExt cx="624" cy="432"/>
            </a:xfrm>
          </p:grpSpPr>
          <p:sp>
            <p:nvSpPr>
              <p:cNvPr id="48" name="Rectangle 61"/>
              <p:cNvSpPr>
                <a:spLocks noChangeArrowheads="1"/>
              </p:cNvSpPr>
              <p:nvPr/>
            </p:nvSpPr>
            <p:spPr bwMode="auto">
              <a:xfrm>
                <a:off x="2208" y="1690"/>
                <a:ext cx="624" cy="24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63"/>
              <p:cNvSpPr>
                <a:spLocks noChangeArrowheads="1"/>
              </p:cNvSpPr>
              <p:nvPr/>
            </p:nvSpPr>
            <p:spPr bwMode="auto">
              <a:xfrm rot="5400000">
                <a:off x="2376" y="1570"/>
                <a:ext cx="432" cy="48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" name="Line 68"/>
            <p:cNvSpPr>
              <a:spLocks noChangeShapeType="1"/>
            </p:cNvSpPr>
            <p:nvPr/>
          </p:nvSpPr>
          <p:spPr bwMode="auto">
            <a:xfrm flipH="1">
              <a:off x="4495800" y="1371600"/>
              <a:ext cx="304800" cy="114300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67"/>
            <p:cNvSpPr txBox="1">
              <a:spLocks noChangeArrowheads="1"/>
            </p:cNvSpPr>
            <p:nvPr/>
          </p:nvSpPr>
          <p:spPr bwMode="auto">
            <a:xfrm>
              <a:off x="4572000" y="762000"/>
              <a:ext cx="2057400" cy="58477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square" rIns="0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</a:rPr>
                <a:t>~ 6 GEM disks</a:t>
              </a:r>
            </a:p>
            <a:p>
              <a:r>
                <a:rPr lang="en-US" sz="1600" dirty="0">
                  <a:solidFill>
                    <a:srgbClr val="008000"/>
                  </a:solidFill>
                </a:rPr>
                <a:t>Tracking: 2.5 &lt; </a:t>
              </a:r>
              <a:r>
                <a:rPr lang="el-GR" sz="1600" dirty="0">
                  <a:solidFill>
                    <a:srgbClr val="008000"/>
                  </a:solidFill>
                  <a:cs typeface="Arial" pitchFamily="34" charset="0"/>
                </a:rPr>
                <a:t>η</a:t>
              </a:r>
              <a:r>
                <a:rPr lang="en-US" sz="1600" dirty="0">
                  <a:solidFill>
                    <a:srgbClr val="008000"/>
                  </a:solidFill>
                  <a:cs typeface="Arial" pitchFamily="34" charset="0"/>
                </a:rPr>
                <a:t> &lt; 4</a:t>
              </a:r>
              <a:endParaRPr lang="el-GR" sz="1600" dirty="0">
                <a:solidFill>
                  <a:srgbClr val="008000"/>
                </a:solidFill>
                <a:cs typeface="Arial" pitchFamily="34" charset="0"/>
              </a:endParaRPr>
            </a:p>
          </p:txBody>
        </p:sp>
        <p:sp>
          <p:nvSpPr>
            <p:cNvPr id="52" name="AutoShape 69"/>
            <p:cNvSpPr>
              <a:spLocks noChangeArrowheads="1"/>
            </p:cNvSpPr>
            <p:nvPr/>
          </p:nvSpPr>
          <p:spPr bwMode="auto">
            <a:xfrm rot="5400000">
              <a:off x="4255294" y="2502694"/>
              <a:ext cx="1319212" cy="6858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66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72"/>
            <p:cNvSpPr>
              <a:spLocks noChangeShapeType="1"/>
            </p:cNvSpPr>
            <p:nvPr/>
          </p:nvSpPr>
          <p:spPr bwMode="auto">
            <a:xfrm flipV="1">
              <a:off x="5105400" y="3429000"/>
              <a:ext cx="0" cy="533400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70"/>
            <p:cNvSpPr txBox="1">
              <a:spLocks noChangeArrowheads="1"/>
            </p:cNvSpPr>
            <p:nvPr/>
          </p:nvSpPr>
          <p:spPr bwMode="auto">
            <a:xfrm>
              <a:off x="4572000" y="3962400"/>
              <a:ext cx="1905000" cy="83099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square" rIns="0">
              <a:spAutoFit/>
            </a:bodyPr>
            <a:lstStyle/>
            <a:p>
              <a:r>
                <a:rPr lang="en-US" sz="1600" b="1" dirty="0" smtClean="0">
                  <a:solidFill>
                    <a:srgbClr val="0033CC"/>
                  </a:solidFill>
                </a:rPr>
                <a:t>RICH/Threshold </a:t>
              </a:r>
              <a:endParaRPr lang="en-US" sz="1600" b="1" dirty="0">
                <a:solidFill>
                  <a:srgbClr val="0033CC"/>
                </a:solidFill>
              </a:endParaRPr>
            </a:p>
            <a:p>
              <a:r>
                <a:rPr lang="en-US" sz="1600" dirty="0">
                  <a:solidFill>
                    <a:srgbClr val="0033CC"/>
                  </a:solidFill>
                </a:rPr>
                <a:t>Baryon/meson separation</a:t>
              </a:r>
            </a:p>
          </p:txBody>
        </p:sp>
        <p:sp>
          <p:nvSpPr>
            <p:cNvPr id="60" name="Line 78"/>
            <p:cNvSpPr>
              <a:spLocks noChangeShapeType="1"/>
            </p:cNvSpPr>
            <p:nvPr/>
          </p:nvSpPr>
          <p:spPr bwMode="auto">
            <a:xfrm flipH="1" flipV="1">
              <a:off x="5486400" y="3581400"/>
              <a:ext cx="152400" cy="2286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110"/>
            <p:cNvGrpSpPr>
              <a:grpSpLocks/>
            </p:cNvGrpSpPr>
            <p:nvPr/>
          </p:nvGrpSpPr>
          <p:grpSpPr bwMode="auto">
            <a:xfrm>
              <a:off x="1095375" y="585788"/>
              <a:ext cx="3300413" cy="482600"/>
              <a:chOff x="1362628" y="5272321"/>
              <a:chExt cx="3300202" cy="483019"/>
            </a:xfrm>
          </p:grpSpPr>
          <p:sp>
            <p:nvSpPr>
              <p:cNvPr id="62" name="Right Arrow 104"/>
              <p:cNvSpPr>
                <a:spLocks noChangeArrowheads="1"/>
              </p:cNvSpPr>
              <p:nvPr/>
            </p:nvSpPr>
            <p:spPr bwMode="auto">
              <a:xfrm>
                <a:off x="1362628" y="5576046"/>
                <a:ext cx="1519233" cy="179294"/>
              </a:xfrm>
              <a:prstGeom prst="rightArrow">
                <a:avLst>
                  <a:gd name="adj1" fmla="val 50000"/>
                  <a:gd name="adj2" fmla="val 50017"/>
                </a:avLst>
              </a:prstGeom>
              <a:solidFill>
                <a:srgbClr val="8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TextBox 105"/>
              <p:cNvSpPr txBox="1">
                <a:spLocks noChangeArrowheads="1"/>
              </p:cNvSpPr>
              <p:nvPr/>
            </p:nvSpPr>
            <p:spPr bwMode="auto">
              <a:xfrm>
                <a:off x="1916630" y="5272321"/>
                <a:ext cx="831797" cy="367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US">
                    <a:solidFill>
                      <a:srgbClr val="800000"/>
                    </a:solidFill>
                  </a:rPr>
                  <a:t>proton</a:t>
                </a:r>
              </a:p>
            </p:txBody>
          </p:sp>
          <p:sp>
            <p:nvSpPr>
              <p:cNvPr id="64" name="Right Arrow 63"/>
              <p:cNvSpPr>
                <a:spLocks noChangeArrowheads="1"/>
              </p:cNvSpPr>
              <p:nvPr/>
            </p:nvSpPr>
            <p:spPr bwMode="auto">
              <a:xfrm flipH="1" flipV="1">
                <a:off x="3143597" y="5564095"/>
                <a:ext cx="1519233" cy="179294"/>
              </a:xfrm>
              <a:prstGeom prst="rightArrow">
                <a:avLst>
                  <a:gd name="adj1" fmla="val 50000"/>
                  <a:gd name="adj2" fmla="val 50017"/>
                </a:avLst>
              </a:prstGeom>
              <a:solidFill>
                <a:srgbClr val="1919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sz="1600">
                  <a:solidFill>
                    <a:srgbClr val="191966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189724" y="5275499"/>
                <a:ext cx="971488" cy="3670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nucleus</a:t>
                </a:r>
              </a:p>
            </p:txBody>
          </p:sp>
        </p:grpSp>
        <p:sp>
          <p:nvSpPr>
            <p:cNvPr id="66" name="Text Box 84"/>
            <p:cNvSpPr txBox="1">
              <a:spLocks noChangeArrowheads="1"/>
            </p:cNvSpPr>
            <p:nvPr/>
          </p:nvSpPr>
          <p:spPr bwMode="auto">
            <a:xfrm>
              <a:off x="7086600" y="762000"/>
              <a:ext cx="1219200" cy="40011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/>
                <a:t>2017+</a:t>
              </a:r>
              <a:endParaRPr lang="en-US" sz="2000" b="1" dirty="0"/>
            </a:p>
          </p:txBody>
        </p:sp>
        <p:sp>
          <p:nvSpPr>
            <p:cNvPr id="67" name="Rectangle 86"/>
            <p:cNvSpPr>
              <a:spLocks noChangeArrowheads="1"/>
            </p:cNvSpPr>
            <p:nvPr/>
          </p:nvSpPr>
          <p:spPr bwMode="auto">
            <a:xfrm>
              <a:off x="5715000" y="2362200"/>
              <a:ext cx="914400" cy="838200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87"/>
            <p:cNvSpPr txBox="1">
              <a:spLocks noChangeArrowheads="1"/>
            </p:cNvSpPr>
            <p:nvPr/>
          </p:nvSpPr>
          <p:spPr bwMode="auto">
            <a:xfrm>
              <a:off x="5562600" y="3657600"/>
              <a:ext cx="2057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W-Powder </a:t>
              </a:r>
              <a:r>
                <a:rPr lang="en-US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EMCal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Text Box 58"/>
            <p:cNvSpPr txBox="1">
              <a:spLocks noChangeArrowheads="1"/>
            </p:cNvSpPr>
            <p:nvPr/>
          </p:nvSpPr>
          <p:spPr bwMode="auto">
            <a:xfrm>
              <a:off x="7010400" y="3214687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993300"/>
                  </a:solidFill>
                </a:rPr>
                <a:t>FHC (E864)</a:t>
              </a:r>
              <a:endParaRPr lang="en-US" b="1" dirty="0">
                <a:solidFill>
                  <a:srgbClr val="9933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629400" y="259080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Pb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-Sc </a:t>
              </a:r>
              <a:r>
                <a:rPr lang="en-US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HCal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29200" y="1524000"/>
              <a:ext cx="3428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Forward Calorimeter System (FCS)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Forward</a:t>
            </a:r>
            <a:r>
              <a:rPr lang="en-US" baseline="0" dirty="0" smtClean="0"/>
              <a:t> Instrumentation Upgrade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Some planned </a:t>
            </a:r>
            <a:r>
              <a:rPr lang="en-US" dirty="0" err="1"/>
              <a:t>p+A</a:t>
            </a:r>
            <a:r>
              <a:rPr lang="en-US" dirty="0"/>
              <a:t> measurements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/>
              <a:t>Nuclear modifications of the gluon PDF</a:t>
            </a:r>
          </a:p>
          <a:p>
            <a:pPr lvl="1">
              <a:spcBef>
                <a:spcPct val="0"/>
              </a:spcBef>
            </a:pPr>
            <a:r>
              <a:rPr lang="en-US" sz="1800" dirty="0"/>
              <a:t>Correlated charm production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Gluon saturation</a:t>
            </a:r>
          </a:p>
          <a:p>
            <a:pPr lvl="1">
              <a:spcBef>
                <a:spcPct val="0"/>
              </a:spcBef>
            </a:pPr>
            <a:r>
              <a:rPr lang="en-US" sz="1800" dirty="0"/>
              <a:t>Forward-forward correlations (extension of existing </a:t>
            </a:r>
            <a:r>
              <a:rPr lang="el-GR" sz="1800" dirty="0">
                <a:cs typeface="Arial" charset="0"/>
              </a:rPr>
              <a:t>π</a:t>
            </a:r>
            <a:r>
              <a:rPr lang="en-US" sz="1800" baseline="30000" dirty="0">
                <a:cs typeface="Arial" charset="0"/>
              </a:rPr>
              <a:t>0</a:t>
            </a:r>
            <a:r>
              <a:rPr lang="en-US" sz="1800" dirty="0">
                <a:cs typeface="Arial" charset="0"/>
              </a:rPr>
              <a:t>-</a:t>
            </a:r>
            <a:r>
              <a:rPr lang="el-GR" sz="1800" dirty="0">
                <a:cs typeface="Arial" charset="0"/>
              </a:rPr>
              <a:t>π</a:t>
            </a:r>
            <a:r>
              <a:rPr lang="en-US" sz="1800" baseline="30000" dirty="0">
                <a:cs typeface="Arial" charset="0"/>
              </a:rPr>
              <a:t>0</a:t>
            </a:r>
            <a:r>
              <a:rPr lang="en-US" sz="1800" dirty="0">
                <a:cs typeface="Arial" charset="0"/>
              </a:rPr>
              <a:t>)</a:t>
            </a:r>
          </a:p>
          <a:p>
            <a:pPr lvl="2">
              <a:spcBef>
                <a:spcPct val="0"/>
              </a:spcBef>
            </a:pPr>
            <a:r>
              <a:rPr lang="en-US" sz="1600" i="1" dirty="0">
                <a:cs typeface="Arial" charset="0"/>
              </a:rPr>
              <a:t>h-h</a:t>
            </a:r>
            <a:endParaRPr lang="en-US" sz="1600" dirty="0">
              <a:cs typeface="Arial" charset="0"/>
            </a:endParaRPr>
          </a:p>
          <a:p>
            <a:pPr lvl="2">
              <a:spcBef>
                <a:spcPct val="0"/>
              </a:spcBef>
            </a:pPr>
            <a:r>
              <a:rPr lang="el-GR" sz="1600" dirty="0">
                <a:cs typeface="Arial" charset="0"/>
              </a:rPr>
              <a:t>π</a:t>
            </a:r>
            <a:r>
              <a:rPr lang="en-US" sz="1600" baseline="30000" dirty="0">
                <a:cs typeface="Arial" charset="0"/>
              </a:rPr>
              <a:t>0</a:t>
            </a:r>
            <a:r>
              <a:rPr lang="en-US" sz="1600" dirty="0">
                <a:cs typeface="Arial" charset="0"/>
              </a:rPr>
              <a:t>-</a:t>
            </a:r>
            <a:r>
              <a:rPr lang="el-GR" sz="1600" dirty="0">
                <a:cs typeface="Arial" charset="0"/>
              </a:rPr>
              <a:t>π</a:t>
            </a:r>
            <a:r>
              <a:rPr lang="en-US" sz="1600" baseline="30000" dirty="0">
                <a:cs typeface="Arial" charset="0"/>
              </a:rPr>
              <a:t>0</a:t>
            </a:r>
          </a:p>
          <a:p>
            <a:pPr lvl="2">
              <a:spcBef>
                <a:spcPct val="0"/>
              </a:spcBef>
            </a:pPr>
            <a:r>
              <a:rPr lang="el-GR" sz="1600" dirty="0">
                <a:cs typeface="Arial" charset="0"/>
              </a:rPr>
              <a:t>γ</a:t>
            </a:r>
            <a:r>
              <a:rPr lang="en-US" sz="1600" dirty="0">
                <a:cs typeface="Arial" charset="0"/>
              </a:rPr>
              <a:t>-</a:t>
            </a:r>
            <a:r>
              <a:rPr lang="en-US" sz="1600" i="1" dirty="0">
                <a:cs typeface="Arial" charset="0"/>
              </a:rPr>
              <a:t>h</a:t>
            </a:r>
            <a:endParaRPr lang="en-US" sz="1600" dirty="0">
              <a:cs typeface="Arial" charset="0"/>
            </a:endParaRPr>
          </a:p>
          <a:p>
            <a:pPr lvl="2">
              <a:spcBef>
                <a:spcPct val="0"/>
              </a:spcBef>
            </a:pPr>
            <a:r>
              <a:rPr lang="el-GR" sz="1600" dirty="0">
                <a:cs typeface="Arial" charset="0"/>
              </a:rPr>
              <a:t>γ</a:t>
            </a:r>
            <a:r>
              <a:rPr lang="en-US" sz="1600" dirty="0">
                <a:cs typeface="Arial" charset="0"/>
              </a:rPr>
              <a:t>-</a:t>
            </a:r>
            <a:r>
              <a:rPr lang="el-GR" sz="1600" dirty="0">
                <a:cs typeface="Arial" charset="0"/>
              </a:rPr>
              <a:t>π</a:t>
            </a:r>
            <a:r>
              <a:rPr lang="en-US" sz="1600" baseline="30000" dirty="0">
                <a:cs typeface="Arial" charset="0"/>
              </a:rPr>
              <a:t>0</a:t>
            </a:r>
            <a:endParaRPr lang="en-US" sz="1600" dirty="0">
              <a:cs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sz="1800" dirty="0" err="1">
                <a:cs typeface="Arial" charset="0"/>
              </a:rPr>
              <a:t>Drell</a:t>
            </a:r>
            <a:r>
              <a:rPr lang="en-US" sz="1800" dirty="0">
                <a:cs typeface="Arial" charset="0"/>
              </a:rPr>
              <a:t>-Yan</a:t>
            </a:r>
          </a:p>
          <a:p>
            <a:pPr lvl="2">
              <a:spcBef>
                <a:spcPct val="0"/>
              </a:spcBef>
            </a:pPr>
            <a:r>
              <a:rPr lang="en-US" sz="1600" dirty="0">
                <a:cs typeface="Arial" charset="0"/>
              </a:rPr>
              <a:t>Able to reconstruct </a:t>
            </a:r>
            <a:r>
              <a:rPr lang="en-US" sz="1600" i="1" dirty="0">
                <a:cs typeface="Arial" charset="0"/>
              </a:rPr>
              <a:t>x</a:t>
            </a:r>
            <a:r>
              <a:rPr lang="en-US" sz="1600" i="1" baseline="-25000" dirty="0">
                <a:cs typeface="Arial" charset="0"/>
              </a:rPr>
              <a:t>1</a:t>
            </a:r>
            <a:r>
              <a:rPr lang="en-US" sz="1600" dirty="0">
                <a:cs typeface="Arial" charset="0"/>
              </a:rPr>
              <a:t>, </a:t>
            </a:r>
            <a:r>
              <a:rPr lang="en-US" sz="1600" i="1" dirty="0">
                <a:cs typeface="Arial" charset="0"/>
              </a:rPr>
              <a:t>x</a:t>
            </a:r>
            <a:r>
              <a:rPr lang="en-US" sz="1600" i="1" baseline="-25000" dirty="0">
                <a:cs typeface="Arial" charset="0"/>
              </a:rPr>
              <a:t>2</a:t>
            </a:r>
            <a:r>
              <a:rPr lang="en-US" sz="1600" i="1" dirty="0">
                <a:cs typeface="Arial" charset="0"/>
              </a:rPr>
              <a:t>, Q</a:t>
            </a:r>
            <a:r>
              <a:rPr lang="en-US" sz="1600" baseline="30000" dirty="0">
                <a:cs typeface="Arial" charset="0"/>
              </a:rPr>
              <a:t>2</a:t>
            </a:r>
            <a:r>
              <a:rPr lang="en-US" sz="1600" dirty="0">
                <a:cs typeface="Arial" charset="0"/>
              </a:rPr>
              <a:t> event-by-event</a:t>
            </a:r>
          </a:p>
          <a:p>
            <a:pPr lvl="2">
              <a:spcBef>
                <a:spcPct val="0"/>
              </a:spcBef>
            </a:pPr>
            <a:r>
              <a:rPr lang="en-US" sz="1600" dirty="0">
                <a:cs typeface="Arial" charset="0"/>
              </a:rPr>
              <a:t>Can be compared directly to nuclear DIS</a:t>
            </a:r>
          </a:p>
          <a:p>
            <a:pPr lvl="2">
              <a:spcBef>
                <a:spcPct val="0"/>
              </a:spcBef>
            </a:pPr>
            <a:r>
              <a:rPr lang="en-US" sz="1600" dirty="0">
                <a:cs typeface="Arial" charset="0"/>
              </a:rPr>
              <a:t>True 2 </a:t>
            </a:r>
            <a:r>
              <a:rPr lang="en-US" sz="1600" dirty="0">
                <a:cs typeface="Arial" charset="0"/>
                <a:sym typeface="Wingdings" charset="0"/>
              </a:rPr>
              <a:t> 1 provides model-independent a</a:t>
            </a:r>
            <a:r>
              <a:rPr lang="en-US" sz="1600" dirty="0">
                <a:cs typeface="Arial" charset="0"/>
              </a:rPr>
              <a:t>ccess to </a:t>
            </a:r>
            <a:r>
              <a:rPr lang="en-US" sz="1600" i="1" dirty="0">
                <a:cs typeface="Arial" charset="0"/>
              </a:rPr>
              <a:t>x</a:t>
            </a:r>
            <a:r>
              <a:rPr lang="en-US" sz="1600" i="1" baseline="-25000" dirty="0">
                <a:cs typeface="Arial" charset="0"/>
              </a:rPr>
              <a:t>2</a:t>
            </a:r>
            <a:r>
              <a:rPr lang="en-US" sz="1600" dirty="0">
                <a:cs typeface="Arial" charset="0"/>
              </a:rPr>
              <a:t> &lt; 0.001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cs typeface="Arial" charset="0"/>
              </a:rPr>
              <a:t>What </a:t>
            </a:r>
            <a:r>
              <a:rPr lang="en-US" sz="2000" dirty="0">
                <a:cs typeface="Arial" charset="0"/>
              </a:rPr>
              <a:t>more might we learn by scattering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cs typeface="Arial" charset="0"/>
              </a:rPr>
              <a:t>polarized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 protons off nuclei</a:t>
            </a:r>
            <a:r>
              <a:rPr lang="en-US" sz="2000" dirty="0">
                <a:cs typeface="Arial" charset="0"/>
              </a:rPr>
              <a:t>?</a:t>
            </a:r>
          </a:p>
          <a:p>
            <a:pPr>
              <a:spcBef>
                <a:spcPct val="0"/>
              </a:spcBef>
            </a:pPr>
            <a:endParaRPr lang="en-US" sz="900" i="1" baseline="-25000" dirty="0"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z="900" i="1" baseline="-25000" dirty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2000" b="1" dirty="0">
                <a:cs typeface="Arial" charset="0"/>
              </a:rPr>
              <a:t>Forward-forward </a:t>
            </a:r>
            <a:r>
              <a:rPr lang="en-US" sz="2000" b="1" dirty="0" smtClean="0">
                <a:cs typeface="Arial" charset="0"/>
              </a:rPr>
              <a:t>correlations and </a:t>
            </a:r>
            <a:r>
              <a:rPr lang="en-US" sz="2000" b="1" dirty="0" err="1">
                <a:cs typeface="Arial" charset="0"/>
              </a:rPr>
              <a:t>Drell</a:t>
            </a:r>
            <a:r>
              <a:rPr lang="en-US" sz="2000" b="1" dirty="0">
                <a:cs typeface="Arial" charset="0"/>
              </a:rPr>
              <a:t>-</a:t>
            </a:r>
            <a:r>
              <a:rPr lang="en-US" sz="2000" b="1" dirty="0" smtClean="0">
                <a:cs typeface="Arial" charset="0"/>
              </a:rPr>
              <a:t>Yan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are </a:t>
            </a:r>
            <a:r>
              <a:rPr lang="en-US" sz="2000" dirty="0">
                <a:solidFill>
                  <a:srgbClr val="0033CC"/>
                </a:solidFill>
                <a:cs typeface="Arial" charset="0"/>
              </a:rPr>
              <a:t>also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very powerful tools to unravel the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dynamics of forward transverse spin asymmetries </a:t>
            </a:r>
            <a:r>
              <a:rPr lang="en-US" sz="2000" dirty="0">
                <a:solidFill>
                  <a:srgbClr val="0033CC"/>
                </a:solidFill>
                <a:cs typeface="Arial" charset="0"/>
              </a:rPr>
              <a:t>–</a:t>
            </a:r>
            <a:r>
              <a:rPr lang="en-US" sz="20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cs typeface="Arial" charset="0"/>
              </a:rPr>
              <a:t>Collins </a:t>
            </a:r>
            <a:r>
              <a:rPr lang="en-US" sz="2000" b="1" dirty="0" err="1">
                <a:solidFill>
                  <a:srgbClr val="008000"/>
                </a:solidFill>
                <a:cs typeface="Arial" charset="0"/>
              </a:rPr>
              <a:t>vs</a:t>
            </a:r>
            <a:r>
              <a:rPr lang="en-US" sz="2000" b="1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cs typeface="Arial" charset="0"/>
              </a:rPr>
              <a:t>Sivers</a:t>
            </a:r>
            <a:r>
              <a:rPr lang="en-US" sz="2000" b="1" dirty="0">
                <a:solidFill>
                  <a:srgbClr val="008000"/>
                </a:solidFill>
                <a:cs typeface="Arial" charset="0"/>
              </a:rPr>
              <a:t> effects, TMDs or Twist-3, …</a:t>
            </a:r>
            <a:endParaRPr lang="el-GR" sz="2000" b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1066800" cy="304800"/>
          </a:xfrm>
          <a:prstGeom prst="rect">
            <a:avLst/>
          </a:prstGeom>
        </p:spPr>
        <p:txBody>
          <a:bodyPr/>
          <a:lstStyle/>
          <a:p>
            <a:fld id="{39C21094-2768-B049-9E11-BCF6C84605E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6260" name="AutoShape 4"/>
          <p:cNvSpPr>
            <a:spLocks/>
          </p:cNvSpPr>
          <p:nvPr/>
        </p:nvSpPr>
        <p:spPr bwMode="auto">
          <a:xfrm>
            <a:off x="2286000" y="2122488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362200" y="215265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Easier to measure</a:t>
            </a:r>
          </a:p>
        </p:txBody>
      </p:sp>
      <p:sp>
        <p:nvSpPr>
          <p:cNvPr id="96262" name="AutoShape 6"/>
          <p:cNvSpPr>
            <a:spLocks/>
          </p:cNvSpPr>
          <p:nvPr/>
        </p:nvSpPr>
        <p:spPr bwMode="auto">
          <a:xfrm>
            <a:off x="2286000" y="2679700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362200" y="2709863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Easier to interpret</a:t>
            </a:r>
          </a:p>
        </p:txBody>
      </p:sp>
    </p:spTree>
    <p:extLst>
      <p:ext uri="{BB962C8B-B14F-4D97-AF65-F5344CB8AC3E}">
        <p14:creationId xmlns:p14="http://schemas.microsoft.com/office/powerpoint/2010/main" val="309840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733247"/>
            <a:ext cx="9144000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Calorimeter:</a:t>
            </a:r>
          </a:p>
          <a:p>
            <a:pPr marL="971550" lvl="1" indent="-514350">
              <a:buAutoNum type="arabicParenR"/>
            </a:pPr>
            <a:r>
              <a:rPr lang="en-US" sz="2400" b="1" dirty="0" smtClean="0">
                <a:solidFill>
                  <a:srgbClr val="800000"/>
                </a:solidFill>
              </a:rPr>
              <a:t>EM: </a:t>
            </a:r>
            <a:r>
              <a:rPr lang="en-US" sz="2400" b="1" dirty="0" err="1" smtClean="0">
                <a:solidFill>
                  <a:srgbClr val="800000"/>
                </a:solidFill>
              </a:rPr>
              <a:t>Pb</a:t>
            </a:r>
            <a:r>
              <a:rPr lang="en-US" sz="2400" b="1" dirty="0" smtClean="0">
                <a:solidFill>
                  <a:srgbClr val="800000"/>
                </a:solidFill>
              </a:rPr>
              <a:t>-glass (FMS) augmented by Tungsten SPACAL</a:t>
            </a:r>
          </a:p>
          <a:p>
            <a:pPr marL="1428750" lvl="2" indent="-514350">
              <a:buAutoNum type="arabicParenR"/>
            </a:pPr>
            <a:r>
              <a:rPr lang="en-US" sz="2000" b="1" dirty="0" smtClean="0">
                <a:solidFill>
                  <a:srgbClr val="800000"/>
                </a:solidFill>
              </a:rPr>
              <a:t>Smaller Moliere radius for better 2-</a:t>
            </a:r>
            <a:r>
              <a:rPr lang="el-GR" sz="2000" b="1" dirty="0" smtClean="0">
                <a:solidFill>
                  <a:srgbClr val="800000"/>
                </a:solidFill>
              </a:rPr>
              <a:t>γ</a:t>
            </a:r>
            <a:r>
              <a:rPr lang="en-US" sz="2000" b="1" dirty="0" smtClean="0">
                <a:solidFill>
                  <a:srgbClr val="800000"/>
                </a:solidFill>
              </a:rPr>
              <a:t> separation</a:t>
            </a:r>
          </a:p>
          <a:p>
            <a:pPr marL="1428750" lvl="2" indent="-514350">
              <a:buAutoNum type="arabicParenR"/>
            </a:pPr>
            <a:r>
              <a:rPr lang="en-US" sz="2000" b="1" dirty="0" smtClean="0">
                <a:solidFill>
                  <a:srgbClr val="800000"/>
                </a:solidFill>
              </a:rPr>
              <a:t>Keep high E resolution</a:t>
            </a:r>
          </a:p>
          <a:p>
            <a:pPr marL="971550" lvl="1" indent="-514350">
              <a:buAutoNum type="arabicParenR"/>
            </a:pPr>
            <a:r>
              <a:rPr lang="en-US" sz="2400" b="1" dirty="0" smtClean="0">
                <a:solidFill>
                  <a:srgbClr val="800000"/>
                </a:solidFill>
              </a:rPr>
              <a:t>Hadron </a:t>
            </a:r>
            <a:r>
              <a:rPr lang="en-US" sz="2400" b="1" dirty="0" err="1" smtClean="0">
                <a:solidFill>
                  <a:srgbClr val="800000"/>
                </a:solidFill>
              </a:rPr>
              <a:t>calorimetry</a:t>
            </a:r>
            <a:r>
              <a:rPr lang="en-US" sz="2400" b="1" dirty="0" smtClean="0">
                <a:solidFill>
                  <a:srgbClr val="800000"/>
                </a:solidFill>
              </a:rPr>
              <a:t> for e/h </a:t>
            </a:r>
            <a:r>
              <a:rPr lang="en-US" sz="2400" b="1" dirty="0" err="1" smtClean="0">
                <a:solidFill>
                  <a:srgbClr val="800000"/>
                </a:solidFill>
              </a:rPr>
              <a:t>discrim</a:t>
            </a:r>
            <a:r>
              <a:rPr lang="en-US" sz="2400" b="1" dirty="0" smtClean="0">
                <a:solidFill>
                  <a:srgbClr val="800000"/>
                </a:solidFill>
              </a:rPr>
              <a:t>., jet reconstruction </a:t>
            </a:r>
            <a:endParaRPr lang="en-US" sz="2800" b="1" dirty="0" smtClean="0">
              <a:solidFill>
                <a:srgbClr val="800000"/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Very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Forward GEM Tracker (VFGT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971550" lvl="1" indent="-514350">
              <a:buAutoNum type="arabicParenR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Likely GEM-based</a:t>
            </a:r>
          </a:p>
          <a:p>
            <a:pPr marL="971550" lvl="1" indent="-514350">
              <a:buAutoNum type="arabicParenR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Details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of the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design depend on experience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with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FGT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Particle Identification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971550" lvl="1" indent="-514350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RICH problematic with accessible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resolution</a:t>
            </a:r>
          </a:p>
          <a:p>
            <a:pPr marL="971550" lvl="1" indent="-514350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Threshold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Cerenkov detector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under consideration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971550" lvl="1" indent="-514350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etector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will not be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included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initial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upgrade</a:t>
            </a:r>
          </a:p>
          <a:p>
            <a:pPr marL="514350" indent="-514350"/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/>
            <a:r>
              <a:rPr lang="en-US" sz="2800" b="1" dirty="0" smtClean="0">
                <a:solidFill>
                  <a:srgbClr val="800000"/>
                </a:solidFill>
              </a:rPr>
              <a:t>Schedule</a:t>
            </a:r>
            <a:r>
              <a:rPr lang="en-US" sz="2400" b="1" dirty="0" smtClean="0">
                <a:solidFill>
                  <a:srgbClr val="800000"/>
                </a:solidFill>
              </a:rPr>
              <a:t>: proposal this year, construction start 2015+</a:t>
            </a:r>
          </a:p>
          <a:p>
            <a:pPr marL="514350" indent="-514350"/>
            <a:r>
              <a:rPr lang="en-US" sz="2400" b="1" dirty="0">
                <a:solidFill>
                  <a:srgbClr val="800000"/>
                </a:solidFill>
              </a:rPr>
              <a:t>	</a:t>
            </a:r>
            <a:r>
              <a:rPr lang="en-US" sz="2400" b="1" dirty="0" smtClean="0">
                <a:solidFill>
                  <a:srgbClr val="800000"/>
                </a:solidFill>
              </a:rPr>
              <a:t>Ready for data 2017 at the earliest</a:t>
            </a:r>
            <a:endParaRPr lang="en-US" sz="2400" b="1" dirty="0" smtClean="0">
              <a:solidFill>
                <a:srgbClr val="8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Plans for Forward</a:t>
            </a:r>
            <a:r>
              <a:rPr lang="en-US" baseline="0" dirty="0" smtClean="0"/>
              <a:t> Upgrade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anres_embed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60960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1143000"/>
            <a:ext cx="3276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  </a:t>
            </a:r>
            <a:r>
              <a:rPr lang="en-US" sz="1600" b="1" i="1" dirty="0" smtClean="0">
                <a:solidFill>
                  <a:schemeClr val="tx2"/>
                </a:solidFill>
              </a:rPr>
              <a:t>  </a:t>
            </a:r>
            <a:r>
              <a:rPr lang="en-US" sz="1600" b="1" i="1" dirty="0" smtClean="0"/>
              <a:t>Also measured:</a:t>
            </a:r>
          </a:p>
          <a:p>
            <a:endParaRPr lang="en-US" sz="1600" b="1" i="1" dirty="0" smtClean="0">
              <a:solidFill>
                <a:schemeClr val="tx2"/>
              </a:solidFill>
            </a:endParaRPr>
          </a:p>
          <a:p>
            <a:r>
              <a:rPr lang="en-US" sz="1600" b="1" i="1" dirty="0" smtClean="0">
                <a:solidFill>
                  <a:schemeClr val="tx2"/>
                </a:solidFill>
              </a:rPr>
              <a:t>1.Uniformity of response </a:t>
            </a:r>
            <a:r>
              <a:rPr lang="en-US" sz="1600" b="1" i="1" dirty="0" smtClean="0">
                <a:solidFill>
                  <a:schemeClr val="tx2"/>
                </a:solidFill>
              </a:rPr>
              <a:t>across the </a:t>
            </a:r>
            <a:r>
              <a:rPr lang="en-US" sz="1600" b="1" i="1" dirty="0" smtClean="0">
                <a:solidFill>
                  <a:schemeClr val="tx2"/>
                </a:solidFill>
              </a:rPr>
              <a:t>towers.</a:t>
            </a:r>
          </a:p>
          <a:p>
            <a:endParaRPr lang="en-US" sz="1600" b="1" i="1" dirty="0" smtClean="0">
              <a:solidFill>
                <a:schemeClr val="tx2"/>
              </a:solidFill>
            </a:endParaRPr>
          </a:p>
          <a:p>
            <a:r>
              <a:rPr lang="en-US" sz="1600" b="1" i="1" dirty="0" smtClean="0">
                <a:solidFill>
                  <a:schemeClr val="tx2"/>
                </a:solidFill>
              </a:rPr>
              <a:t>2. Energy resolution with and </a:t>
            </a:r>
          </a:p>
          <a:p>
            <a:r>
              <a:rPr lang="en-US" sz="1600" b="1" i="1" dirty="0" smtClean="0">
                <a:solidFill>
                  <a:schemeClr val="tx2"/>
                </a:solidFill>
              </a:rPr>
              <a:t>    without mirror.</a:t>
            </a:r>
          </a:p>
          <a:p>
            <a:endParaRPr lang="en-US" sz="1600" b="1" i="1" dirty="0" smtClean="0">
              <a:solidFill>
                <a:schemeClr val="tx2"/>
              </a:solidFill>
            </a:endParaRPr>
          </a:p>
          <a:p>
            <a:r>
              <a:rPr lang="en-US" sz="1600" b="1" i="1" dirty="0" smtClean="0">
                <a:solidFill>
                  <a:schemeClr val="tx2"/>
                </a:solidFill>
              </a:rPr>
              <a:t>3. Perform  scans along the </a:t>
            </a:r>
            <a:r>
              <a:rPr lang="en-US" sz="1600" b="1" i="1" dirty="0" smtClean="0">
                <a:solidFill>
                  <a:schemeClr val="tx2"/>
                </a:solidFill>
              </a:rPr>
              <a:t>towers with </a:t>
            </a:r>
            <a:r>
              <a:rPr lang="en-US" sz="1600" b="1" i="1" dirty="0" smtClean="0">
                <a:solidFill>
                  <a:schemeClr val="tx2"/>
                </a:solidFill>
              </a:rPr>
              <a:t>electrons and </a:t>
            </a:r>
            <a:r>
              <a:rPr lang="en-US" sz="1600" b="1" i="1" dirty="0" err="1" smtClean="0">
                <a:solidFill>
                  <a:schemeClr val="tx2"/>
                </a:solidFill>
              </a:rPr>
              <a:t>muons</a:t>
            </a:r>
            <a:r>
              <a:rPr lang="en-US" sz="1600" b="1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600" b="1" i="1" dirty="0" smtClean="0">
                <a:solidFill>
                  <a:schemeClr val="tx2"/>
                </a:solidFill>
              </a:rPr>
              <a:t> </a:t>
            </a:r>
            <a:endParaRPr lang="en-US" sz="1600" b="1" i="1" dirty="0">
              <a:solidFill>
                <a:schemeClr val="tx2"/>
              </a:solidFill>
            </a:endParaRPr>
          </a:p>
          <a:p>
            <a:r>
              <a:rPr lang="en-US" sz="1600" b="1" i="1" dirty="0" smtClean="0">
                <a:solidFill>
                  <a:schemeClr val="tx2"/>
                </a:solidFill>
              </a:rPr>
              <a:t>4. Estimated </a:t>
            </a:r>
            <a:r>
              <a:rPr lang="en-US" sz="1600" b="1" i="1" dirty="0" smtClean="0">
                <a:solidFill>
                  <a:schemeClr val="tx2"/>
                </a:solidFill>
              </a:rPr>
              <a:t>effects of </a:t>
            </a:r>
            <a:r>
              <a:rPr lang="en-US" sz="1600" b="1" i="1" dirty="0" smtClean="0">
                <a:solidFill>
                  <a:schemeClr val="tx2"/>
                </a:solidFill>
              </a:rPr>
              <a:t>attenuation and </a:t>
            </a:r>
            <a:r>
              <a:rPr lang="en-US" sz="1600" b="1" i="1" dirty="0" smtClean="0">
                <a:solidFill>
                  <a:schemeClr val="tx2"/>
                </a:solidFill>
              </a:rPr>
              <a:t>towers non-</a:t>
            </a:r>
            <a:r>
              <a:rPr lang="en-US" sz="1600" b="1" i="1" dirty="0" smtClean="0">
                <a:solidFill>
                  <a:schemeClr val="tx2"/>
                </a:solidFill>
              </a:rPr>
              <a:t>uniformities on </a:t>
            </a:r>
            <a:r>
              <a:rPr lang="en-US" sz="1600" b="1" i="1" dirty="0" smtClean="0">
                <a:solidFill>
                  <a:schemeClr val="tx2"/>
                </a:solidFill>
              </a:rPr>
              <a:t>resolution</a:t>
            </a:r>
            <a:r>
              <a:rPr lang="en-US" b="1" i="1" dirty="0" smtClean="0">
                <a:solidFill>
                  <a:schemeClr val="tx2"/>
                </a:solidFill>
              </a:rPr>
              <a:t>.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720" y="5562600"/>
            <a:ext cx="9251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Viable EMC detector technology developed through EIC R&amp;D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A prototype </a:t>
            </a:r>
            <a:r>
              <a:rPr lang="en-US" sz="2400" b="1" dirty="0" err="1" smtClean="0">
                <a:solidFill>
                  <a:schemeClr val="tx2"/>
                </a:solidFill>
              </a:rPr>
              <a:t>hadron</a:t>
            </a:r>
            <a:r>
              <a:rPr lang="en-US" sz="2400" b="1" dirty="0" smtClean="0">
                <a:solidFill>
                  <a:schemeClr val="tx2"/>
                </a:solidFill>
              </a:rPr>
              <a:t> calorimeter module will be built in 2013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Calorimeter:</a:t>
            </a:r>
            <a:r>
              <a:rPr lang="en-US" baseline="0" dirty="0" smtClean="0"/>
              <a:t> SPACAL works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Tracking: proof of principle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1" y="1143000"/>
            <a:ext cx="5318927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62000"/>
            <a:ext cx="389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Resolution in STAR Forward TPC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066800"/>
            <a:ext cx="1737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J. </a:t>
            </a:r>
            <a:r>
              <a:rPr lang="en-US" sz="1400" dirty="0" err="1" smtClean="0"/>
              <a:t>Putschke</a:t>
            </a:r>
            <a:r>
              <a:rPr lang="en-US" sz="1400" dirty="0" smtClean="0"/>
              <a:t>, Thesis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371600"/>
            <a:ext cx="3811524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84558"/>
            <a:ext cx="609600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38396" y="762000"/>
            <a:ext cx="327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Charged hadron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cp</a:t>
            </a:r>
            <a:r>
              <a:rPr lang="en-US" dirty="0" smtClean="0"/>
              <a:t> at |</a:t>
            </a:r>
            <a:r>
              <a:rPr lang="el-GR" dirty="0" smtClean="0"/>
              <a:t>η</a:t>
            </a:r>
            <a:r>
              <a:rPr lang="en-US" dirty="0" smtClean="0"/>
              <a:t>|~3.1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3429000"/>
            <a:ext cx="88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|</a:t>
            </a:r>
            <a:r>
              <a:rPr lang="el-GR" dirty="0" smtClean="0"/>
              <a:t>η</a:t>
            </a:r>
            <a:r>
              <a:rPr lang="en-US" dirty="0" smtClean="0"/>
              <a:t>|~3.1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2995" y="1143000"/>
            <a:ext cx="1512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nucl</a:t>
            </a:r>
            <a:r>
              <a:rPr lang="en-US" sz="1400" dirty="0"/>
              <a:t>-ex/0703016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487680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magnetic field allows for moderate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resolution in forward direction</a:t>
            </a:r>
          </a:p>
          <a:p>
            <a:r>
              <a:rPr lang="en-US" dirty="0"/>
              <a:t>	</a:t>
            </a:r>
            <a:r>
              <a:rPr lang="en-US" dirty="0" smtClean="0"/>
              <a:t>e.g. FTPC, position resolution ~100 </a:t>
            </a:r>
            <a:r>
              <a:rPr lang="el-GR" dirty="0" smtClean="0"/>
              <a:t>μ</a:t>
            </a:r>
            <a:r>
              <a:rPr lang="en-US" dirty="0" smtClean="0"/>
              <a:t>m </a:t>
            </a:r>
          </a:p>
          <a:p>
            <a:r>
              <a:rPr lang="en-US" dirty="0" smtClean="0"/>
              <a:t>Some added momentum resolution can be garnered from radial magnetic field at </a:t>
            </a:r>
            <a:r>
              <a:rPr lang="en-US" dirty="0" err="1" smtClean="0"/>
              <a:t>poletip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Likely insufficient for RICH particle identification, but sufficient for charge sign 	discrimination in </a:t>
            </a:r>
            <a:r>
              <a:rPr lang="en-US" dirty="0" err="1" smtClean="0"/>
              <a:t>Drell</a:t>
            </a:r>
            <a:r>
              <a:rPr lang="en-US" dirty="0" smtClean="0"/>
              <a:t>-Yan: detailed simulations underway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745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3439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Major upgrade of capabilities in forward direction envisioned</a:t>
            </a:r>
          </a:p>
          <a:p>
            <a:endParaRPr lang="en-US" sz="2400" dirty="0"/>
          </a:p>
          <a:p>
            <a:r>
              <a:rPr lang="en-US" sz="2400" dirty="0" smtClean="0"/>
              <a:t>	Full </a:t>
            </a:r>
            <a:r>
              <a:rPr lang="en-US" sz="2400" dirty="0" err="1" smtClean="0"/>
              <a:t>calorimetry</a:t>
            </a:r>
            <a:r>
              <a:rPr lang="en-US" sz="2400" dirty="0" smtClean="0"/>
              <a:t> (</a:t>
            </a:r>
            <a:r>
              <a:rPr lang="en-US" sz="2400" dirty="0" err="1" smtClean="0"/>
              <a:t>EM+Hadronic</a:t>
            </a:r>
            <a:r>
              <a:rPr lang="en-US" sz="2400" dirty="0" smtClean="0"/>
              <a:t>)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Modern tracking technology to make most of existing 		magnetic field </a:t>
            </a:r>
          </a:p>
          <a:p>
            <a:endParaRPr lang="en-US" sz="2400" dirty="0"/>
          </a:p>
          <a:p>
            <a:r>
              <a:rPr lang="en-US" sz="2400" dirty="0" smtClean="0"/>
              <a:t>Timescale: 2017+</a:t>
            </a:r>
          </a:p>
          <a:p>
            <a:r>
              <a:rPr lang="en-US" sz="2400" dirty="0" smtClean="0"/>
              <a:t>	</a:t>
            </a:r>
            <a:r>
              <a:rPr lang="en-US" dirty="0" smtClean="0"/>
              <a:t>(BTW: Roman Pots Phase 2 have program in </a:t>
            </a:r>
            <a:r>
              <a:rPr lang="en-US" dirty="0" err="1" smtClean="0"/>
              <a:t>p+A</a:t>
            </a:r>
            <a:r>
              <a:rPr lang="en-US" dirty="0" smtClean="0"/>
              <a:t>, so engineering 		needs to take this into account)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Strong set of measurements to be made, complementary to and supporting those at a future EIC</a:t>
            </a:r>
          </a:p>
          <a:p>
            <a:endParaRPr lang="en-US" sz="2400" dirty="0"/>
          </a:p>
          <a:p>
            <a:r>
              <a:rPr lang="en-US" sz="2400" dirty="0" smtClean="0"/>
              <a:t>From this workshop: what specific measurements should we optimize for in design?  </a:t>
            </a:r>
          </a:p>
        </p:txBody>
      </p:sp>
    </p:spTree>
    <p:extLst>
      <p:ext uri="{BB962C8B-B14F-4D97-AF65-F5344CB8AC3E}">
        <p14:creationId xmlns:p14="http://schemas.microsoft.com/office/powerpoint/2010/main" val="998997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2819400"/>
            <a:ext cx="1731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Backup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RHIC: Exploring QCD in detail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6" descr="F:\Vaio_06-Apr-2009\star\BES\PhaseDiagram\PhaseDiagram_May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r="18858" b="793"/>
          <a:stretch>
            <a:fillRect/>
          </a:stretch>
        </p:blipFill>
        <p:spPr bwMode="auto">
          <a:xfrm>
            <a:off x="0" y="1230531"/>
            <a:ext cx="4495800" cy="36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53" y="4744381"/>
            <a:ext cx="432891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 of the </a:t>
            </a:r>
            <a:r>
              <a:rPr lang="en-US" dirty="0" err="1" smtClean="0"/>
              <a:t>sQGP</a:t>
            </a:r>
            <a:r>
              <a:rPr lang="en-US" dirty="0" smtClean="0"/>
              <a:t> in detail</a:t>
            </a:r>
          </a:p>
          <a:p>
            <a:r>
              <a:rPr lang="en-US" dirty="0" smtClean="0"/>
              <a:t>Mechanism of Energy Loss:</a:t>
            </a:r>
          </a:p>
          <a:p>
            <a:r>
              <a:rPr lang="en-US" dirty="0"/>
              <a:t>	</a:t>
            </a:r>
            <a:r>
              <a:rPr lang="en-US" dirty="0" smtClean="0"/>
              <a:t>weak or strong coupling?</a:t>
            </a:r>
          </a:p>
          <a:p>
            <a:r>
              <a:rPr lang="en-US" dirty="0" smtClean="0"/>
              <a:t>Is there a critical point, and if so, where?</a:t>
            </a:r>
          </a:p>
          <a:p>
            <a:r>
              <a:rPr lang="en-US" dirty="0" smtClean="0"/>
              <a:t>Novel symmetry properties</a:t>
            </a:r>
          </a:p>
          <a:p>
            <a:r>
              <a:rPr lang="en-US" dirty="0" smtClean="0"/>
              <a:t>Exotic particles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300" y="768866"/>
            <a:ext cx="239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Hot QCD Matter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063" y="1211997"/>
            <a:ext cx="2557670" cy="1114425"/>
          </a:xfrm>
          <a:prstGeom prst="rect">
            <a:avLst/>
          </a:prstGeom>
          <a:noFill/>
          <a:ln w="12700">
            <a:solidFill>
              <a:srgbClr val="B0190F"/>
            </a:solidFill>
            <a:miter lim="800000"/>
            <a:headEnd/>
            <a:tailEnd/>
          </a:ln>
        </p:spPr>
      </p:pic>
      <p:pic>
        <p:nvPicPr>
          <p:cNvPr id="12" name="Picture 13" descr="phase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t="15918" r="25899"/>
          <a:stretch>
            <a:fillRect/>
          </a:stretch>
        </p:blipFill>
        <p:spPr bwMode="auto">
          <a:xfrm>
            <a:off x="5148617" y="3441152"/>
            <a:ext cx="3266365" cy="2428657"/>
          </a:xfrm>
          <a:prstGeom prst="rect">
            <a:avLst/>
          </a:prstGeom>
          <a:noFill/>
          <a:ln w="9525">
            <a:solidFill>
              <a:srgbClr val="C4EBF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7199" y="750332"/>
            <a:ext cx="259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</a:rPr>
              <a:t>Partonic</a:t>
            </a:r>
            <a:r>
              <a:rPr lang="en-US" sz="2400" dirty="0" smtClean="0">
                <a:solidFill>
                  <a:srgbClr val="800000"/>
                </a:solidFill>
              </a:rPr>
              <a:t> structure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7199" y="2425700"/>
            <a:ext cx="3829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structure of the nucleon</a:t>
            </a:r>
          </a:p>
          <a:p>
            <a:r>
              <a:rPr lang="en-US" dirty="0" smtClean="0"/>
              <a:t>How to go beyond leading twist and</a:t>
            </a:r>
          </a:p>
          <a:p>
            <a:r>
              <a:rPr lang="en-US" dirty="0"/>
              <a:t>	</a:t>
            </a:r>
            <a:r>
              <a:rPr lang="en-US" dirty="0" err="1" smtClean="0"/>
              <a:t>colinear</a:t>
            </a:r>
            <a:r>
              <a:rPr lang="en-US" dirty="0" smtClean="0"/>
              <a:t> factorization?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49356" y="5912534"/>
            <a:ext cx="3199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are the properties of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cold nuclear matter?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256" y="1202184"/>
            <a:ext cx="8910743" cy="5351016"/>
          </a:xfrm>
        </p:spPr>
        <p:txBody>
          <a:bodyPr/>
          <a:lstStyle/>
          <a:p>
            <a:r>
              <a:rPr lang="en-US" dirty="0" smtClean="0"/>
              <a:t>Hot QCD matter: high luminosity RHIC II (fb</a:t>
            </a:r>
            <a:r>
              <a:rPr lang="en-US" baseline="30000" dirty="0" smtClean="0"/>
              <a:t>-1 </a:t>
            </a:r>
            <a:r>
              <a:rPr lang="en-US" dirty="0" smtClean="0"/>
              <a:t>equivalent)</a:t>
            </a:r>
          </a:p>
          <a:p>
            <a:pPr lvl="1"/>
            <a:r>
              <a:rPr lang="en-US" dirty="0" smtClean="0"/>
              <a:t>Heavy Flavor Tracker: precision charm and beauty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Telescope Detector: </a:t>
            </a:r>
            <a:r>
              <a:rPr lang="en-US" dirty="0" err="1" smtClean="0"/>
              <a:t>e</a:t>
            </a:r>
            <a:r>
              <a:rPr lang="en-US" dirty="0" smtClean="0"/>
              <a:t>+</a:t>
            </a:r>
            <a:r>
              <a:rPr lang="el-GR" dirty="0" smtClean="0"/>
              <a:t>μ</a:t>
            </a:r>
            <a:r>
              <a:rPr lang="en-US" dirty="0" smtClean="0"/>
              <a:t> and </a:t>
            </a:r>
            <a:r>
              <a:rPr lang="el-GR" dirty="0" smtClean="0"/>
              <a:t>μ+μ</a:t>
            </a:r>
            <a:r>
              <a:rPr lang="en-US" dirty="0" smtClean="0"/>
              <a:t> at mid-rapidity</a:t>
            </a:r>
          </a:p>
          <a:p>
            <a:pPr lvl="1"/>
            <a:r>
              <a:rPr lang="en-US" dirty="0" smtClean="0"/>
              <a:t>Trigger and DAQ upgrades to make full use of luminosity</a:t>
            </a:r>
          </a:p>
          <a:p>
            <a:pPr lvl="1"/>
            <a:r>
              <a:rPr lang="en-US" dirty="0" smtClean="0"/>
              <a:t>Tools: jets combined with precision particle identification</a:t>
            </a:r>
          </a:p>
          <a:p>
            <a:r>
              <a:rPr lang="en-US" dirty="0" smtClean="0"/>
              <a:t>Phase structure of QCD matter: Energy Scan Phase II</a:t>
            </a:r>
          </a:p>
          <a:p>
            <a:pPr lvl="1"/>
            <a:r>
              <a:rPr lang="en-US" dirty="0" smtClean="0"/>
              <a:t>Fixed Target to access lowest energy at high luminosity</a:t>
            </a:r>
          </a:p>
          <a:p>
            <a:pPr lvl="1"/>
            <a:r>
              <a:rPr lang="en-US" dirty="0" smtClean="0"/>
              <a:t>Low energy electron cooling to boost luminosity for √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r>
              <a:rPr lang="en-US" dirty="0" smtClean="0"/>
              <a:t>&lt;20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Inner TPC Upgrade to extend </a:t>
            </a:r>
            <a:r>
              <a:rPr lang="el-GR" dirty="0" smtClean="0"/>
              <a:t>η</a:t>
            </a:r>
            <a:r>
              <a:rPr lang="en-US" dirty="0" smtClean="0"/>
              <a:t> coverage, improve PID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Cold QCD matter: high precision </a:t>
            </a:r>
            <a:r>
              <a:rPr lang="en-US" dirty="0" err="1" smtClean="0"/>
              <a:t>p+A</a:t>
            </a:r>
            <a:r>
              <a:rPr lang="en-US" dirty="0" smtClean="0"/>
              <a:t>, followed by </a:t>
            </a:r>
            <a:r>
              <a:rPr lang="en-US" dirty="0" err="1" smtClean="0"/>
              <a:t>e+A</a:t>
            </a:r>
            <a:endParaRPr lang="en-US" dirty="0" smtClean="0"/>
          </a:p>
          <a:p>
            <a:pPr lvl="1"/>
            <a:r>
              <a:rPr lang="en-US" dirty="0" smtClean="0"/>
              <a:t>Major upgrade of capabilities in forward direction</a:t>
            </a:r>
          </a:p>
          <a:p>
            <a:pPr lvl="1"/>
            <a:r>
              <a:rPr lang="en-US" dirty="0" smtClean="0"/>
              <a:t>Existing mid-rapidity detectors well suited for portions of </a:t>
            </a:r>
            <a:r>
              <a:rPr lang="en-US" dirty="0" err="1" smtClean="0"/>
              <a:t>e+A</a:t>
            </a:r>
            <a:r>
              <a:rPr lang="en-US" dirty="0" smtClean="0"/>
              <a:t> program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141" y="887227"/>
            <a:ext cx="4293917" cy="285075"/>
          </a:xfrm>
          <a:prstGeom prst="rect">
            <a:avLst/>
          </a:prstGeom>
          <a:gradFill flip="none" rotWithShape="1">
            <a:gsLst>
              <a:gs pos="53000">
                <a:srgbClr val="800000"/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explore QCD: from hot to cold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 rot="10800000">
            <a:off x="4303059" y="4744124"/>
            <a:ext cx="4840940" cy="285075"/>
          </a:xfrm>
          <a:prstGeom prst="rect">
            <a:avLst/>
          </a:prstGeom>
          <a:gradFill flip="none" rotWithShape="1">
            <a:gsLst>
              <a:gs pos="53000">
                <a:srgbClr val="800000"/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1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1/9/2013</a:t>
            </a:r>
            <a:endParaRPr lang="en-US" b="0" i="0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95C04-1DF9-034E-9C10-AB2D6E9C88D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9711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467600" cy="660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STAR: A Correlation Machine</a:t>
            </a:r>
            <a:endParaRPr lang="en-US" dirty="0" smtClean="0"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1208" r="3027" b="3111"/>
          <a:stretch>
            <a:fillRect/>
          </a:stretch>
        </p:blipFill>
        <p:spPr bwMode="auto">
          <a:xfrm>
            <a:off x="1143000" y="990600"/>
            <a:ext cx="70104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10"/>
          <p:cNvSpPr>
            <a:spLocks noChangeShapeType="1"/>
          </p:cNvSpPr>
          <p:nvPr/>
        </p:nvSpPr>
        <p:spPr bwMode="auto">
          <a:xfrm flipH="1" flipV="1">
            <a:off x="2895600" y="838200"/>
            <a:ext cx="1295400" cy="1676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Rectangle 11"/>
          <p:cNvSpPr>
            <a:spLocks/>
          </p:cNvSpPr>
          <p:nvPr/>
        </p:nvSpPr>
        <p:spPr bwMode="auto">
          <a:xfrm>
            <a:off x="1981200" y="685800"/>
            <a:ext cx="1676400" cy="257175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 defTabSz="457200"/>
            <a:r>
              <a:rPr lang="en-US" sz="1600">
                <a:solidFill>
                  <a:srgbClr val="0C0572"/>
                </a:solidFill>
                <a:latin typeface="Arial Black" charset="0"/>
              </a:rPr>
              <a:t>Tracking: TPC</a:t>
            </a:r>
            <a:endParaRPr lang="en-US" sz="1600">
              <a:solidFill>
                <a:srgbClr val="0C0572"/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8198" name="Line 12"/>
          <p:cNvSpPr>
            <a:spLocks noChangeShapeType="1"/>
          </p:cNvSpPr>
          <p:nvPr/>
        </p:nvSpPr>
        <p:spPr bwMode="auto">
          <a:xfrm flipV="1">
            <a:off x="5257800" y="1295400"/>
            <a:ext cx="190500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6"/>
          <p:cNvSpPr>
            <a:spLocks noChangeShapeType="1"/>
          </p:cNvSpPr>
          <p:nvPr/>
        </p:nvSpPr>
        <p:spPr bwMode="auto">
          <a:xfrm flipV="1">
            <a:off x="4876800" y="914400"/>
            <a:ext cx="457200" cy="1295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18"/>
          <p:cNvSpPr>
            <a:spLocks/>
          </p:cNvSpPr>
          <p:nvPr/>
        </p:nvSpPr>
        <p:spPr bwMode="auto">
          <a:xfrm>
            <a:off x="4267200" y="762000"/>
            <a:ext cx="1905000" cy="257175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 defTabSz="457200"/>
            <a:r>
              <a:rPr lang="en-US" sz="1600">
                <a:solidFill>
                  <a:srgbClr val="0C0572"/>
                </a:solidFill>
                <a:latin typeface="Arial Black" charset="0"/>
              </a:rPr>
              <a:t>Particle ID: TOF</a:t>
            </a:r>
            <a:endParaRPr lang="en-US" sz="1600">
              <a:solidFill>
                <a:srgbClr val="0C0572"/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8201" name="Rectangle 4"/>
          <p:cNvSpPr>
            <a:spLocks/>
          </p:cNvSpPr>
          <p:nvPr/>
        </p:nvSpPr>
        <p:spPr bwMode="auto">
          <a:xfrm>
            <a:off x="4267200" y="2819400"/>
            <a:ext cx="685800" cy="4572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8202" name="Line 5"/>
          <p:cNvSpPr>
            <a:spLocks noChangeShapeType="1"/>
          </p:cNvSpPr>
          <p:nvPr/>
        </p:nvSpPr>
        <p:spPr bwMode="auto">
          <a:xfrm flipH="1">
            <a:off x="914400" y="2819400"/>
            <a:ext cx="3352800" cy="1447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6"/>
          <p:cNvSpPr>
            <a:spLocks noChangeShapeType="1"/>
          </p:cNvSpPr>
          <p:nvPr/>
        </p:nvSpPr>
        <p:spPr bwMode="auto">
          <a:xfrm flipH="1">
            <a:off x="3276600" y="3276600"/>
            <a:ext cx="1676400" cy="2209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5" name="Picture 5" descr="IMG_16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0400"/>
            <a:ext cx="1731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Line 12"/>
          <p:cNvSpPr>
            <a:spLocks noChangeShapeType="1"/>
          </p:cNvSpPr>
          <p:nvPr/>
        </p:nvSpPr>
        <p:spPr bwMode="auto">
          <a:xfrm flipV="1">
            <a:off x="6324600" y="1295400"/>
            <a:ext cx="1676400" cy="1676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2"/>
          <p:cNvSpPr>
            <a:spLocks noChangeShapeType="1"/>
          </p:cNvSpPr>
          <p:nvPr/>
        </p:nvSpPr>
        <p:spPr bwMode="auto">
          <a:xfrm flipV="1">
            <a:off x="8534400" y="1371600"/>
            <a:ext cx="152400" cy="1752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Rectangle 9"/>
          <p:cNvSpPr>
            <a:spLocks/>
          </p:cNvSpPr>
          <p:nvPr/>
        </p:nvSpPr>
        <p:spPr bwMode="auto">
          <a:xfrm>
            <a:off x="76200" y="3536950"/>
            <a:ext cx="1905000" cy="501650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 defTabSz="457200"/>
            <a:r>
              <a:rPr lang="en-US" sz="1600">
                <a:solidFill>
                  <a:srgbClr val="96151F"/>
                </a:solidFill>
                <a:latin typeface="Arial Black" charset="0"/>
              </a:rPr>
              <a:t>Heavy Flavor Tracker (run 14)</a:t>
            </a:r>
            <a:endParaRPr lang="en-US" sz="1600">
              <a:solidFill>
                <a:srgbClr val="0C0572"/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8209" name="Rectangle 17"/>
          <p:cNvSpPr>
            <a:spLocks/>
          </p:cNvSpPr>
          <p:nvPr/>
        </p:nvSpPr>
        <p:spPr bwMode="auto">
          <a:xfrm>
            <a:off x="6858000" y="685800"/>
            <a:ext cx="2273300" cy="990600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 algn="ctr" defTabSz="457200"/>
            <a:r>
              <a:rPr lang="en-US" sz="1600">
                <a:solidFill>
                  <a:srgbClr val="0C0572"/>
                </a:solidFill>
                <a:latin typeface="Arial Black" charset="0"/>
              </a:rPr>
              <a:t>Electromagnetic Calorimetry:</a:t>
            </a:r>
          </a:p>
          <a:p>
            <a:pPr marL="39688" algn="ctr" defTabSz="457200"/>
            <a:r>
              <a:rPr lang="en-US" sz="1600">
                <a:solidFill>
                  <a:srgbClr val="0C0572"/>
                </a:solidFill>
                <a:latin typeface="Arial Black" charset="0"/>
              </a:rPr>
              <a:t>BEMC+EEMC+FMS</a:t>
            </a:r>
          </a:p>
          <a:p>
            <a:pPr marL="39688" algn="ctr" defTabSz="457200"/>
            <a:r>
              <a:rPr lang="en-US" sz="1600" b="1">
                <a:solidFill>
                  <a:srgbClr val="0C0572"/>
                </a:solidFill>
              </a:rPr>
              <a:t>(-1 ≤ </a:t>
            </a:r>
            <a:r>
              <a:rPr lang="en-US" sz="1600" b="1">
                <a:solidFill>
                  <a:srgbClr val="0C0572"/>
                </a:solidFill>
                <a:sym typeface="Symbol" charset="0"/>
              </a:rPr>
              <a:t></a:t>
            </a:r>
            <a:r>
              <a:rPr lang="en-US" sz="1600" b="1">
                <a:solidFill>
                  <a:srgbClr val="0C0572"/>
                </a:solidFill>
              </a:rPr>
              <a:t> ≤ 4)</a:t>
            </a:r>
            <a:endParaRPr lang="en-US" sz="1600" b="1">
              <a:solidFill>
                <a:srgbClr val="0C0572"/>
              </a:solidFill>
              <a:latin typeface="Arial Black" charset="0"/>
            </a:endParaRPr>
          </a:p>
        </p:txBody>
      </p:sp>
      <p:sp>
        <p:nvSpPr>
          <p:cNvPr id="8210" name="Line 10"/>
          <p:cNvSpPr>
            <a:spLocks noChangeShapeType="1"/>
          </p:cNvSpPr>
          <p:nvPr/>
        </p:nvSpPr>
        <p:spPr bwMode="auto">
          <a:xfrm flipH="1">
            <a:off x="1828800" y="2590800"/>
            <a:ext cx="6858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0"/>
          <p:cNvSpPr>
            <a:spLocks noChangeShapeType="1"/>
          </p:cNvSpPr>
          <p:nvPr/>
        </p:nvSpPr>
        <p:spPr bwMode="auto">
          <a:xfrm flipH="1">
            <a:off x="1524000" y="2209800"/>
            <a:ext cx="106680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10"/>
          <p:cNvSpPr>
            <a:spLocks noChangeShapeType="1"/>
          </p:cNvSpPr>
          <p:nvPr/>
        </p:nvSpPr>
        <p:spPr bwMode="auto">
          <a:xfrm flipH="1">
            <a:off x="1828800" y="1905000"/>
            <a:ext cx="838200" cy="914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Rectangle 9"/>
          <p:cNvSpPr>
            <a:spLocks/>
          </p:cNvSpPr>
          <p:nvPr/>
        </p:nvSpPr>
        <p:spPr bwMode="auto">
          <a:xfrm>
            <a:off x="76200" y="2819400"/>
            <a:ext cx="2514600" cy="501650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 defTabSz="457200"/>
            <a:r>
              <a:rPr lang="en-US" sz="1600">
                <a:solidFill>
                  <a:srgbClr val="96151F"/>
                </a:solidFill>
                <a:latin typeface="Arial Black" charset="0"/>
              </a:rPr>
              <a:t>Muon Telescope Detector (runs 13/14)</a:t>
            </a:r>
            <a:endParaRPr lang="en-US" sz="1400">
              <a:solidFill>
                <a:srgbClr val="0C0572"/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8214" name="Rectangle 9"/>
          <p:cNvSpPr>
            <a:spLocks/>
          </p:cNvSpPr>
          <p:nvPr/>
        </p:nvSpPr>
        <p:spPr bwMode="auto">
          <a:xfrm>
            <a:off x="76200" y="1936750"/>
            <a:ext cx="1981200" cy="501650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 defTabSz="457200"/>
            <a:r>
              <a:rPr lang="en-US" sz="1600">
                <a:solidFill>
                  <a:srgbClr val="96151F"/>
                </a:solidFill>
                <a:latin typeface="Arial Black" charset="0"/>
              </a:rPr>
              <a:t>Plus upgrades to</a:t>
            </a:r>
          </a:p>
          <a:p>
            <a:pPr marL="39688" defTabSz="457200"/>
            <a:r>
              <a:rPr lang="en-US" sz="1600">
                <a:solidFill>
                  <a:srgbClr val="96151F"/>
                </a:solidFill>
                <a:latin typeface="Arial Black" charset="0"/>
              </a:rPr>
              <a:t>Trigger and DAQ </a:t>
            </a:r>
            <a:endParaRPr lang="en-US" sz="1600">
              <a:solidFill>
                <a:srgbClr val="0C0572"/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8215" name="Rectangle 17"/>
          <p:cNvSpPr>
            <a:spLocks/>
          </p:cNvSpPr>
          <p:nvPr/>
        </p:nvSpPr>
        <p:spPr bwMode="auto">
          <a:xfrm>
            <a:off x="152400" y="990600"/>
            <a:ext cx="2057400" cy="746125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 algn="ctr" defTabSz="457200"/>
            <a:r>
              <a:rPr lang="en-US" sz="1600">
                <a:solidFill>
                  <a:srgbClr val="0C0572"/>
                </a:solidFill>
                <a:latin typeface="Arial Black" charset="0"/>
              </a:rPr>
              <a:t>Recent upgrades:</a:t>
            </a:r>
          </a:p>
          <a:p>
            <a:pPr marL="39688" algn="ctr" defTabSz="457200"/>
            <a:r>
              <a:rPr lang="en-US" sz="1600">
                <a:solidFill>
                  <a:srgbClr val="0C0572"/>
                </a:solidFill>
                <a:latin typeface="Arial Black" charset="0"/>
              </a:rPr>
              <a:t>DAQ1000</a:t>
            </a:r>
          </a:p>
          <a:p>
            <a:pPr marL="39688" algn="ctr" defTabSz="457200"/>
            <a:r>
              <a:rPr lang="en-US" sz="1600">
                <a:solidFill>
                  <a:srgbClr val="0C0572"/>
                </a:solidFill>
                <a:latin typeface="Arial Black" charset="0"/>
              </a:rPr>
              <a:t>TOF</a:t>
            </a:r>
          </a:p>
        </p:txBody>
      </p:sp>
      <p:sp>
        <p:nvSpPr>
          <p:cNvPr id="8216" name="Oval 4"/>
          <p:cNvSpPr>
            <a:spLocks noChangeArrowheads="1"/>
          </p:cNvSpPr>
          <p:nvPr/>
        </p:nvSpPr>
        <p:spPr bwMode="auto">
          <a:xfrm>
            <a:off x="39688" y="4078288"/>
            <a:ext cx="3389312" cy="2093912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8217" name="Rectangle 22"/>
          <p:cNvSpPr>
            <a:spLocks noChangeArrowheads="1"/>
          </p:cNvSpPr>
          <p:nvPr/>
        </p:nvSpPr>
        <p:spPr bwMode="auto">
          <a:xfrm>
            <a:off x="3429000" y="5715000"/>
            <a:ext cx="4681538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 b="1">
                <a:solidFill>
                  <a:srgbClr val="FF0000"/>
                </a:solidFill>
              </a:rPr>
              <a:t>Full azimuthal particle identification </a:t>
            </a:r>
          </a:p>
          <a:p>
            <a:pPr defTabSz="457200"/>
            <a:r>
              <a:rPr lang="en-US" sz="2000" b="1">
                <a:solidFill>
                  <a:srgbClr val="FF0000"/>
                </a:solidFill>
              </a:rPr>
              <a:t>over a broad range in pseudorapidity</a:t>
            </a:r>
          </a:p>
        </p:txBody>
      </p:sp>
      <p:sp>
        <p:nvSpPr>
          <p:cNvPr id="8218" name="Line 12"/>
          <p:cNvSpPr>
            <a:spLocks noChangeShapeType="1"/>
          </p:cNvSpPr>
          <p:nvPr/>
        </p:nvSpPr>
        <p:spPr bwMode="auto">
          <a:xfrm>
            <a:off x="5105400" y="3276600"/>
            <a:ext cx="838200" cy="1600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Rectangle 9"/>
          <p:cNvSpPr>
            <a:spLocks/>
          </p:cNvSpPr>
          <p:nvPr/>
        </p:nvSpPr>
        <p:spPr bwMode="auto">
          <a:xfrm>
            <a:off x="5029200" y="4832350"/>
            <a:ext cx="2362200" cy="501650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 defTabSz="457200"/>
            <a:r>
              <a:rPr lang="en-US" sz="1600">
                <a:solidFill>
                  <a:srgbClr val="96151F"/>
                </a:solidFill>
                <a:latin typeface="Arial Black" charset="0"/>
              </a:rPr>
              <a:t>Forward GEM Tracker (runs 12/13)</a:t>
            </a:r>
            <a:endParaRPr lang="en-US" sz="1600">
              <a:solidFill>
                <a:srgbClr val="0C0572"/>
              </a:solidFill>
              <a:latin typeface="Comic Sans MS" charset="0"/>
              <a:sym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z="1400" smtClean="0"/>
              <a:pPr/>
              <a:t>5</a:t>
            </a:fld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28000" contrast="42000"/>
          </a:blip>
          <a:srcRect l="6766" t="7194" r="23728" b="10070"/>
          <a:stretch>
            <a:fillRect/>
          </a:stretch>
        </p:blipFill>
        <p:spPr bwMode="auto">
          <a:xfrm>
            <a:off x="6477000" y="3267269"/>
            <a:ext cx="2187073" cy="1533331"/>
          </a:xfrm>
          <a:prstGeom prst="rect">
            <a:avLst/>
          </a:prstGeom>
          <a:noFill/>
          <a:ln w="38100" cap="flat" cmpd="dbl" algn="ctr">
            <a:solidFill>
              <a:srgbClr val="1B400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grpSp>
        <p:nvGrpSpPr>
          <p:cNvPr id="6" name="Group 22"/>
          <p:cNvGrpSpPr/>
          <p:nvPr/>
        </p:nvGrpSpPr>
        <p:grpSpPr>
          <a:xfrm>
            <a:off x="457199" y="1219200"/>
            <a:ext cx="2184957" cy="1473643"/>
            <a:chOff x="290281" y="1076326"/>
            <a:chExt cx="3270482" cy="2292166"/>
          </a:xfrm>
        </p:grpSpPr>
        <p:pic>
          <p:nvPicPr>
            <p:cNvPr id="7" name="Picture 5" descr="dedxplotlogxcolor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 l="4495" t="12254" r="17039" b="5719"/>
            <a:stretch>
              <a:fillRect/>
            </a:stretch>
          </p:blipFill>
          <p:spPr bwMode="auto">
            <a:xfrm>
              <a:off x="290281" y="1076326"/>
              <a:ext cx="3270482" cy="2292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85800" y="1136144"/>
              <a:ext cx="906281" cy="4308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TPC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9" name="Picture 16" descr="http://www.star.bnl.gov/protected/spectra/ruanlj/TOFrpaper/tofr_beta_p_prplot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2157" y="1219200"/>
            <a:ext cx="1853643" cy="14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755944" y="1261647"/>
          <a:ext cx="1512594" cy="146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7" imgW="4761905" imgH="4610744" progId="">
                  <p:embed/>
                </p:oleObj>
              </mc:Choice>
              <mc:Fallback>
                <p:oleObj name="Photo Editor Photo" r:id="rId7" imgW="4761905" imgH="46107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944" y="1261647"/>
                        <a:ext cx="1512594" cy="14646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86200" y="2237601"/>
            <a:ext cx="48958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TOF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" name="Picture 3" descr="JpsiTriggerTowersRun6147020Evt17735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561" y="3171591"/>
            <a:ext cx="1748039" cy="170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2000" y="4569023"/>
            <a:ext cx="5266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EMC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12" descr="?dir=&amp;file=up225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2590800" y="3178425"/>
            <a:ext cx="1930400" cy="1670049"/>
          </a:xfrm>
          <a:prstGeom prst="rect">
            <a:avLst/>
          </a:prstGeom>
          <a:noFill/>
          <a:ln/>
        </p:spPr>
      </p:pic>
      <p:sp>
        <p:nvSpPr>
          <p:cNvPr id="15" name="TextBox 14"/>
          <p:cNvSpPr txBox="1"/>
          <p:nvPr/>
        </p:nvSpPr>
        <p:spPr>
          <a:xfrm>
            <a:off x="7974399" y="3380601"/>
            <a:ext cx="48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HFT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3517" y="4876800"/>
            <a:ext cx="1428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Neutral particles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279" y="1978223"/>
            <a:ext cx="48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e, </a:t>
            </a:r>
            <a:r>
              <a:rPr lang="en-US" sz="1400" dirty="0" err="1" smtClean="0">
                <a:latin typeface="Arial"/>
                <a:cs typeface="Arial"/>
              </a:rPr>
              <a:t>μ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1618033"/>
            <a:ext cx="283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π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9132" y="1447800"/>
            <a:ext cx="913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     </a:t>
            </a:r>
            <a:r>
              <a:rPr lang="en-US" sz="1400" dirty="0" err="1" smtClean="0"/>
              <a:t>p</a:t>
            </a:r>
            <a:r>
              <a:rPr lang="en-US" sz="1400" dirty="0" smtClean="0"/>
              <a:t>      </a:t>
            </a:r>
            <a:r>
              <a:rPr lang="en-US" sz="1400" dirty="0" err="1" smtClean="0"/>
              <a:t>d</a:t>
            </a:r>
            <a:endParaRPr lang="en-US" sz="1400" dirty="0"/>
          </a:p>
        </p:txBody>
      </p:sp>
      <p:pic>
        <p:nvPicPr>
          <p:cNvPr id="20" name="Picture 5" descr="tpcdedx_1SigmaPlot_722_EnLarged"/>
          <p:cNvPicPr>
            <a:picLocks noChangeAspect="1" noChangeArrowheads="1"/>
          </p:cNvPicPr>
          <p:nvPr/>
        </p:nvPicPr>
        <p:blipFill>
          <a:blip r:embed="rId11" cstate="print"/>
          <a:srcRect t="9581" r="7979" b="5084"/>
          <a:stretch>
            <a:fillRect/>
          </a:stretch>
        </p:blipFill>
        <p:spPr bwMode="auto">
          <a:xfrm>
            <a:off x="6477000" y="1275721"/>
            <a:ext cx="2154237" cy="139127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763799" y="1066800"/>
            <a:ext cx="161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TPC      TOF     TPC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340601" y="1303866"/>
            <a:ext cx="499533" cy="1270000"/>
          </a:xfrm>
          <a:prstGeom prst="rect">
            <a:avLst/>
          </a:prstGeom>
          <a:solidFill>
            <a:srgbClr val="FFFD10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06794" y="2573980"/>
            <a:ext cx="777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Log</a:t>
            </a:r>
            <a:r>
              <a:rPr lang="en-US" sz="1200" b="1" baseline="-25000" dirty="0" smtClean="0"/>
              <a:t>10</a:t>
            </a:r>
            <a:r>
              <a:rPr lang="en-US" sz="1200" b="1" dirty="0" smtClean="0"/>
              <a:t>(p)</a:t>
            </a:r>
            <a:endParaRPr lang="en-US" sz="1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77800" y="762000"/>
            <a:ext cx="8763000" cy="5486400"/>
          </a:xfrm>
          <a:prstGeom prst="roundRect">
            <a:avLst>
              <a:gd name="adj" fmla="val 4834"/>
            </a:avLst>
          </a:prstGeom>
          <a:noFill/>
          <a:ln w="57150" cap="flat" cmpd="thickThin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39910" y="5410200"/>
            <a:ext cx="7027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800000"/>
                </a:solidFill>
                <a:latin typeface="Arial"/>
                <a:cs typeface="Arial"/>
              </a:rPr>
              <a:t>Multiple-fold correlations among the identified particles!</a:t>
            </a:r>
          </a:p>
          <a:p>
            <a:pPr algn="ctr"/>
            <a:r>
              <a:rPr lang="en-US" sz="2000" b="1" i="1" dirty="0" smtClean="0">
                <a:solidFill>
                  <a:srgbClr val="800000"/>
                </a:solidFill>
                <a:latin typeface="Arial"/>
                <a:cs typeface="Arial"/>
              </a:rPr>
              <a:t>Nearly perfect coverage at mid-rapidity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5800" y="2743200"/>
            <a:ext cx="205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Hyperons &amp; Hyper-nuclei</a:t>
            </a:r>
            <a:endParaRPr lang="en-US" sz="1200" b="1" i="1" dirty="0" smtClean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1532" y="4523601"/>
            <a:ext cx="49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Jets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9400" y="4876800"/>
            <a:ext cx="2078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Heavy-flavor hadrons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/>
          <a:srcRect l="-5006"/>
          <a:stretch>
            <a:fillRect/>
          </a:stretch>
        </p:blipFill>
        <p:spPr>
          <a:xfrm>
            <a:off x="4572002" y="3217334"/>
            <a:ext cx="1761067" cy="1605532"/>
          </a:xfrm>
          <a:prstGeom prst="rect">
            <a:avLst/>
          </a:prstGeom>
          <a:ln w="28575" cap="flat" cmpd="sng" algn="ctr">
            <a:solidFill>
              <a:srgbClr val="1B400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572000" y="3228201"/>
            <a:ext cx="517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MTD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394078">
            <a:off x="5220088" y="3920314"/>
            <a:ext cx="442285" cy="32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648200" y="4876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High p</a:t>
            </a:r>
            <a:r>
              <a:rPr lang="en-US" sz="1200" b="1" i="1" baseline="-25000" dirty="0" smtClean="0">
                <a:solidFill>
                  <a:srgbClr val="000077"/>
                </a:solidFill>
                <a:latin typeface="Arial"/>
                <a:cs typeface="Arial"/>
              </a:rPr>
              <a:t>T</a:t>
            </a:r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lang="en-US" sz="1200" b="1" i="1" dirty="0" err="1" smtClean="0">
                <a:solidFill>
                  <a:srgbClr val="000077"/>
                </a:solidFill>
                <a:latin typeface="Arial"/>
                <a:cs typeface="Arial"/>
              </a:rPr>
              <a:t>muons</a:t>
            </a:r>
            <a:endParaRPr lang="en-US" sz="1200" b="1" i="1" dirty="0" smtClean="0">
              <a:solidFill>
                <a:srgbClr val="000077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4876800"/>
            <a:ext cx="1879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Jets &amp; Correlations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0200" y="2740223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Charged hadrons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Particle</a:t>
            </a:r>
            <a:r>
              <a:rPr lang="en-US" baseline="0" dirty="0" smtClean="0"/>
              <a:t> Identification in STAR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159B0-1345-E040-8E4E-E3BEE19FA8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38" y="152400"/>
            <a:ext cx="9144000" cy="609600"/>
          </a:xfrm>
        </p:spPr>
        <p:txBody>
          <a:bodyPr>
            <a:normAutofit fontScale="90000"/>
          </a:bodyPr>
          <a:lstStyle/>
          <a:p>
            <a:pPr lvl="1" algn="r"/>
            <a:r>
              <a:rPr lang="en-US" sz="2800" dirty="0" smtClean="0"/>
              <a:t>What </a:t>
            </a:r>
            <a:r>
              <a:rPr lang="en-US" sz="2800" dirty="0" smtClean="0"/>
              <a:t>are the properties of cold nuclear matter?</a:t>
            </a:r>
            <a:br>
              <a:rPr lang="en-US" sz="2800" dirty="0" smtClean="0"/>
            </a:br>
            <a:r>
              <a:rPr lang="en-US" sz="2000" dirty="0">
                <a:solidFill>
                  <a:srgbClr val="008000"/>
                </a:solidFill>
              </a:rPr>
              <a:t>Is there evidence for saturation of the gluon density?</a:t>
            </a:r>
            <a:br>
              <a:rPr lang="en-US" sz="2000" dirty="0">
                <a:solidFill>
                  <a:srgbClr val="008000"/>
                </a:solidFill>
              </a:rPr>
            </a:br>
            <a:endParaRPr lang="en-US" sz="2000" dirty="0"/>
          </a:p>
        </p:txBody>
      </p:sp>
      <p:pic>
        <p:nvPicPr>
          <p:cNvPr id="20" name="Picture 19" descr="jda_x_all_sys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" y="990600"/>
            <a:ext cx="3835466" cy="2590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079" y="762000"/>
            <a:ext cx="3854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PHENIX, Phys. Rev.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 107, 172301 (2011)</a:t>
            </a:r>
            <a:endParaRPr lang="en-US" sz="1400" i="1" dirty="0"/>
          </a:p>
        </p:txBody>
      </p:sp>
      <p:pic>
        <p:nvPicPr>
          <p:cNvPr id="22" name="Picture 8" descr="pi0-pi0"/>
          <p:cNvPicPr>
            <a:picLocks noChangeAspect="1" noChangeArrowheads="1"/>
          </p:cNvPicPr>
          <p:nvPr/>
        </p:nvPicPr>
        <p:blipFill rotWithShape="1"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5" t="77907" r="10286"/>
          <a:stretch/>
        </p:blipFill>
        <p:spPr bwMode="auto">
          <a:xfrm>
            <a:off x="6538864" y="762000"/>
            <a:ext cx="2637394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pi0-pi0"/>
          <p:cNvPicPr>
            <a:picLocks noChangeAspect="1" noChangeArrowheads="1"/>
          </p:cNvPicPr>
          <p:nvPr/>
        </p:nvPicPr>
        <p:blipFill rotWithShape="1"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77907" r="69146"/>
          <a:stretch/>
        </p:blipFill>
        <p:spPr bwMode="auto">
          <a:xfrm>
            <a:off x="3810000" y="762000"/>
            <a:ext cx="2725718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304800" y="3490931"/>
            <a:ext cx="8686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FF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8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cs typeface="+mn-cs"/>
              </a:rPr>
              <a:t>RHIC may provide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unique access to the onset of saturation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Complementarity: LHC likely probes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deeply saturated regime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Future questions for </a:t>
            </a:r>
            <a:r>
              <a:rPr lang="en-US" b="1" dirty="0" err="1" smtClean="0">
                <a:cs typeface="+mn-cs"/>
              </a:rPr>
              <a:t>p+A</a:t>
            </a:r>
            <a:endParaRPr lang="en-US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What is the gluon density in the (</a:t>
            </a:r>
            <a:r>
              <a:rPr lang="en-US" i="1" dirty="0" smtClean="0"/>
              <a:t>x</a:t>
            </a:r>
            <a:r>
              <a:rPr lang="en-US" dirty="0" smtClean="0"/>
              <a:t>,</a:t>
            </a:r>
            <a:r>
              <a:rPr lang="en-US" i="1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) range relevant at RHIC?</a:t>
            </a:r>
          </a:p>
          <a:p>
            <a:pPr lvl="1" eaLnBrk="1" hangingPunct="1">
              <a:defRPr/>
            </a:pPr>
            <a:r>
              <a:rPr lang="en-US" dirty="0" smtClean="0"/>
              <a:t>What role does saturation of gluon densities play at RHIC?</a:t>
            </a:r>
          </a:p>
          <a:p>
            <a:pPr lvl="1" eaLnBrk="1" hangingPunct="1">
              <a:defRPr/>
            </a:pPr>
            <a:r>
              <a:rPr lang="en-US" dirty="0" smtClean="0"/>
              <a:t>What is </a:t>
            </a:r>
            <a:r>
              <a:rPr lang="en-US" i="1" dirty="0" smtClean="0"/>
              <a:t>Q</a:t>
            </a:r>
            <a:r>
              <a:rPr lang="en-US" i="1" baseline="-25000" dirty="0" smtClean="0"/>
              <a:t>s</a:t>
            </a:r>
            <a:r>
              <a:rPr lang="en-US" dirty="0" smtClean="0"/>
              <a:t> at RHIC, and how does it scale with A and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</a:p>
          <a:p>
            <a:pPr lvl="1" eaLnBrk="1" hangingPunct="1">
              <a:defRPr/>
            </a:pPr>
            <a:r>
              <a:rPr lang="en-US" dirty="0" smtClean="0"/>
              <a:t>What is the impact parameter dependence of the gluon density?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Upgrades to both STAR and PHENIX to extend observables (focus on EM)</a:t>
            </a:r>
          </a:p>
          <a:p>
            <a:pPr marL="457200" lvl="1" indent="0" eaLnBrk="1" hangingPunct="1">
              <a:buNone/>
              <a:defRPr/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US" dirty="0" smtClean="0">
                <a:solidFill>
                  <a:srgbClr val="800000"/>
                </a:solidFill>
              </a:rPr>
              <a:t>	</a:t>
            </a:r>
            <a:r>
              <a:rPr lang="en-US" sz="2800" i="1" dirty="0" smtClean="0">
                <a:solidFill>
                  <a:srgbClr val="800000"/>
                </a:solidFill>
              </a:rPr>
              <a:t>Timescale: medium-term (~2017+) </a:t>
            </a:r>
          </a:p>
        </p:txBody>
      </p: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6962775" y="2133919"/>
            <a:ext cx="1122363" cy="548399"/>
            <a:chOff x="672" y="2718"/>
            <a:chExt cx="905" cy="477"/>
          </a:xfrm>
        </p:grpSpPr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>
              <a:off x="672" y="2718"/>
              <a:ext cx="527" cy="469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 i="1">
                <a:cs typeface="+mn-cs"/>
              </a:endParaRP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858" y="2850"/>
              <a:ext cx="719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cs typeface="+mn-cs"/>
                </a:rPr>
                <a:t>STAR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7924800" y="23622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cs typeface="+mn-cs"/>
              </a:rPr>
              <a:t>preliminary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4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p+A</a:t>
            </a:r>
            <a:r>
              <a:rPr lang="en-US" dirty="0" smtClean="0"/>
              <a:t>:</a:t>
            </a:r>
            <a:r>
              <a:rPr lang="en-US" baseline="0" dirty="0" smtClean="0"/>
              <a:t> Where to measure?</a:t>
            </a:r>
            <a:endParaRPr lang="en-US" dirty="0"/>
          </a:p>
        </p:txBody>
      </p:sp>
      <p:pic>
        <p:nvPicPr>
          <p:cNvPr id="6" name="Picture 5" descr="xq2_p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399"/>
            <a:ext cx="6172200" cy="5845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5868" y="1066800"/>
            <a:ext cx="264813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promising at</a:t>
            </a:r>
          </a:p>
          <a:p>
            <a:r>
              <a:rPr lang="en-US" sz="2400" dirty="0" smtClean="0"/>
              <a:t>RHIC energies: </a:t>
            </a:r>
          </a:p>
          <a:p>
            <a:r>
              <a:rPr lang="en-US" sz="2400" dirty="0"/>
              <a:t>y</a:t>
            </a:r>
            <a:r>
              <a:rPr lang="en-US" sz="2400" dirty="0" smtClean="0"/>
              <a:t> ~ 3-4</a:t>
            </a:r>
          </a:p>
          <a:p>
            <a:r>
              <a:rPr lang="en-US" sz="2400" dirty="0" smtClean="0"/>
              <a:t>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~ few GeV</a:t>
            </a:r>
            <a:r>
              <a:rPr lang="en-US" sz="2400" baseline="30000" dirty="0" smtClean="0"/>
              <a:t>2</a:t>
            </a:r>
          </a:p>
          <a:p>
            <a:endParaRPr lang="en-US" sz="2400" baseline="30000" dirty="0"/>
          </a:p>
          <a:p>
            <a:r>
              <a:rPr lang="en-US" sz="2000" dirty="0" smtClean="0"/>
              <a:t>N.B. Lines only 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chematic, kinematic control limited in </a:t>
            </a:r>
            <a:r>
              <a:rPr lang="en-US" sz="2000" dirty="0" err="1" smtClean="0"/>
              <a:t>p+A</a:t>
            </a:r>
            <a:endParaRPr lang="en-US" sz="2000" dirty="0" smtClean="0"/>
          </a:p>
          <a:p>
            <a:r>
              <a:rPr lang="en-US" sz="2000" dirty="0" smtClean="0"/>
              <a:t>From 2-&gt;2 </a:t>
            </a:r>
            <a:r>
              <a:rPr lang="en-US" sz="2000" dirty="0" err="1" smtClean="0"/>
              <a:t>parton</a:t>
            </a:r>
            <a:r>
              <a:rPr lang="en-US" sz="2000" dirty="0" smtClean="0"/>
              <a:t> scattering, many sources of smearing</a:t>
            </a:r>
          </a:p>
          <a:p>
            <a:endParaRPr lang="en-US" sz="2000" dirty="0"/>
          </a:p>
          <a:p>
            <a:r>
              <a:rPr lang="en-US" sz="2000" dirty="0" smtClean="0"/>
              <a:t>LHC mid-y </a:t>
            </a:r>
          </a:p>
          <a:p>
            <a:r>
              <a:rPr lang="en-US" sz="2000" dirty="0" smtClean="0"/>
              <a:t>~ RHIC y=4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tpcsymposium copy"/>
          <p:cNvPicPr>
            <a:picLocks noChangeAspect="1" noChangeArrowheads="1"/>
          </p:cNvPicPr>
          <p:nvPr/>
        </p:nvPicPr>
        <p:blipFill>
          <a:blip r:embed="rId3"/>
          <a:srcRect l="1123"/>
          <a:stretch>
            <a:fillRect/>
          </a:stretch>
        </p:blipFill>
        <p:spPr bwMode="auto">
          <a:xfrm>
            <a:off x="1524000" y="1524000"/>
            <a:ext cx="6037263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3662" name="Line 5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3" name="Line 6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3660" name="Line 8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1" name="Line 9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30700" y="3375025"/>
            <a:ext cx="533400" cy="214313"/>
            <a:chOff x="1752" y="2235"/>
            <a:chExt cx="336" cy="135"/>
          </a:xfrm>
        </p:grpSpPr>
        <p:sp>
          <p:nvSpPr>
            <p:cNvPr id="23658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9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3149600" y="3276600"/>
            <a:ext cx="289560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Rectangle 14"/>
          <p:cNvSpPr>
            <a:spLocks noChangeArrowheads="1"/>
          </p:cNvSpPr>
          <p:nvPr/>
        </p:nvSpPr>
        <p:spPr bwMode="auto">
          <a:xfrm>
            <a:off x="3149600" y="3513138"/>
            <a:ext cx="289560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343400" y="3276600"/>
            <a:ext cx="457200" cy="392113"/>
            <a:chOff x="1776" y="1920"/>
            <a:chExt cx="288" cy="247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76" y="1920"/>
              <a:ext cx="288" cy="26"/>
              <a:chOff x="1776" y="1920"/>
              <a:chExt cx="288" cy="26"/>
            </a:xfrm>
          </p:grpSpPr>
          <p:sp>
            <p:nvSpPr>
              <p:cNvPr id="23656" name="Line 17"/>
              <p:cNvSpPr>
                <a:spLocks noChangeShapeType="1"/>
              </p:cNvSpPr>
              <p:nvPr/>
            </p:nvSpPr>
            <p:spPr bwMode="auto">
              <a:xfrm>
                <a:off x="1802" y="194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7" name="Line 18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54" name="Line 19"/>
            <p:cNvSpPr>
              <a:spLocks noChangeShapeType="1"/>
            </p:cNvSpPr>
            <p:nvPr/>
          </p:nvSpPr>
          <p:spPr bwMode="auto">
            <a:xfrm>
              <a:off x="1802" y="2141"/>
              <a:ext cx="24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5" name="Line 20"/>
            <p:cNvSpPr>
              <a:spLocks noChangeShapeType="1"/>
            </p:cNvSpPr>
            <p:nvPr/>
          </p:nvSpPr>
          <p:spPr bwMode="auto">
            <a:xfrm>
              <a:off x="1776" y="2167"/>
              <a:ext cx="28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495800" y="3411538"/>
            <a:ext cx="152400" cy="146050"/>
            <a:chOff x="1872" y="2258"/>
            <a:chExt cx="96" cy="92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872" y="2258"/>
              <a:ext cx="96" cy="16"/>
              <a:chOff x="1872" y="2256"/>
              <a:chExt cx="96" cy="16"/>
            </a:xfrm>
          </p:grpSpPr>
          <p:sp>
            <p:nvSpPr>
              <p:cNvPr id="23651" name="Line 23"/>
              <p:cNvSpPr>
                <a:spLocks noChangeShapeType="1"/>
              </p:cNvSpPr>
              <p:nvPr/>
            </p:nvSpPr>
            <p:spPr bwMode="auto">
              <a:xfrm>
                <a:off x="1872" y="2256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2" name="Line 24"/>
              <p:cNvSpPr>
                <a:spLocks noChangeShapeType="1"/>
              </p:cNvSpPr>
              <p:nvPr/>
            </p:nvSpPr>
            <p:spPr bwMode="auto">
              <a:xfrm>
                <a:off x="1872" y="227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1872" y="2334"/>
              <a:ext cx="96" cy="16"/>
              <a:chOff x="1872" y="2332"/>
              <a:chExt cx="96" cy="16"/>
            </a:xfrm>
          </p:grpSpPr>
          <p:sp>
            <p:nvSpPr>
              <p:cNvPr id="23649" name="Line 26"/>
              <p:cNvSpPr>
                <a:spLocks noChangeShapeType="1"/>
              </p:cNvSpPr>
              <p:nvPr/>
            </p:nvSpPr>
            <p:spPr bwMode="auto">
              <a:xfrm>
                <a:off x="1872" y="233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0" name="Line 27"/>
              <p:cNvSpPr>
                <a:spLocks noChangeShapeType="1"/>
              </p:cNvSpPr>
              <p:nvPr/>
            </p:nvSpPr>
            <p:spPr bwMode="auto">
              <a:xfrm>
                <a:off x="1872" y="234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3645" name="Line 31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6" name="Line 32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3643" name="Line 34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4" name="Line 35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67" name="Line 36"/>
          <p:cNvSpPr>
            <a:spLocks noChangeShapeType="1"/>
          </p:cNvSpPr>
          <p:nvPr/>
        </p:nvSpPr>
        <p:spPr bwMode="auto">
          <a:xfrm>
            <a:off x="1790700" y="3398838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Line 38"/>
          <p:cNvSpPr>
            <a:spLocks noChangeShapeType="1"/>
          </p:cNvSpPr>
          <p:nvPr/>
        </p:nvSpPr>
        <p:spPr bwMode="auto">
          <a:xfrm>
            <a:off x="7353300" y="3408363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Rectangle 39"/>
          <p:cNvSpPr>
            <a:spLocks noChangeArrowheads="1"/>
          </p:cNvSpPr>
          <p:nvPr/>
        </p:nvSpPr>
        <p:spPr bwMode="auto">
          <a:xfrm>
            <a:off x="3238500" y="3290888"/>
            <a:ext cx="609600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Rectangle 40"/>
          <p:cNvSpPr>
            <a:spLocks noChangeArrowheads="1"/>
          </p:cNvSpPr>
          <p:nvPr/>
        </p:nvSpPr>
        <p:spPr bwMode="auto">
          <a:xfrm>
            <a:off x="5284788" y="3516313"/>
            <a:ext cx="620712" cy="155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Rectangle 41"/>
          <p:cNvSpPr>
            <a:spLocks noChangeArrowheads="1"/>
          </p:cNvSpPr>
          <p:nvPr/>
        </p:nvSpPr>
        <p:spPr bwMode="auto">
          <a:xfrm>
            <a:off x="5292725" y="3289300"/>
            <a:ext cx="615950" cy="1635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1905000" y="3255963"/>
            <a:ext cx="304800" cy="457200"/>
            <a:chOff x="3408" y="2160"/>
            <a:chExt cx="192" cy="288"/>
          </a:xfrm>
        </p:grpSpPr>
        <p:sp>
          <p:nvSpPr>
            <p:cNvPr id="23641" name="Rectangle 43"/>
            <p:cNvSpPr>
              <a:spLocks noChangeArrowheads="1"/>
            </p:cNvSpPr>
            <p:nvPr/>
          </p:nvSpPr>
          <p:spPr bwMode="auto">
            <a:xfrm>
              <a:off x="3408" y="2160"/>
              <a:ext cx="192" cy="96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2" name="Rectangle 44"/>
            <p:cNvSpPr>
              <a:spLocks noChangeArrowheads="1"/>
            </p:cNvSpPr>
            <p:nvPr/>
          </p:nvSpPr>
          <p:spPr bwMode="auto">
            <a:xfrm>
              <a:off x="3408" y="2352"/>
              <a:ext cx="192" cy="96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74" name="Line 45"/>
          <p:cNvSpPr>
            <a:spLocks noChangeShapeType="1"/>
          </p:cNvSpPr>
          <p:nvPr/>
        </p:nvSpPr>
        <p:spPr bwMode="auto">
          <a:xfrm>
            <a:off x="1905000" y="1447800"/>
            <a:ext cx="1600200" cy="9906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4" name="Text Box 46"/>
          <p:cNvSpPr txBox="1">
            <a:spLocks noChangeArrowheads="1"/>
          </p:cNvSpPr>
          <p:nvPr/>
        </p:nvSpPr>
        <p:spPr bwMode="auto">
          <a:xfrm>
            <a:off x="381000" y="990600"/>
            <a:ext cx="19812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MRPC ToF Barrel</a:t>
            </a:r>
          </a:p>
        </p:txBody>
      </p:sp>
      <p:sp>
        <p:nvSpPr>
          <p:cNvPr id="23578" name="Line 49"/>
          <p:cNvSpPr>
            <a:spLocks noChangeShapeType="1"/>
          </p:cNvSpPr>
          <p:nvPr/>
        </p:nvSpPr>
        <p:spPr bwMode="auto">
          <a:xfrm>
            <a:off x="1600200" y="2057400"/>
            <a:ext cx="1066800" cy="1066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Text Box 50"/>
          <p:cNvSpPr txBox="1">
            <a:spLocks noChangeArrowheads="1"/>
          </p:cNvSpPr>
          <p:nvPr/>
        </p:nvSpPr>
        <p:spPr bwMode="auto">
          <a:xfrm>
            <a:off x="762000" y="19685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BBC</a:t>
            </a:r>
            <a:endParaRPr lang="en-US" sz="1800">
              <a:solidFill>
                <a:srgbClr val="000000"/>
              </a:solidFill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2" name="Line 53"/>
          <p:cNvSpPr>
            <a:spLocks noChangeShapeType="1"/>
          </p:cNvSpPr>
          <p:nvPr/>
        </p:nvSpPr>
        <p:spPr bwMode="auto">
          <a:xfrm>
            <a:off x="990600" y="2971800"/>
            <a:ext cx="9144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Text Box 54"/>
          <p:cNvSpPr txBox="1">
            <a:spLocks noChangeArrowheads="1"/>
          </p:cNvSpPr>
          <p:nvPr/>
        </p:nvSpPr>
        <p:spPr bwMode="auto">
          <a:xfrm>
            <a:off x="381000" y="26670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F</a:t>
            </a:r>
            <a:r>
              <a:rPr lang="en-US" sz="1600" b="1">
                <a:ea typeface="Arial" pitchFamily="-108" charset="0"/>
                <a:cs typeface="Arial" pitchFamily="-108" charset="0"/>
                <a:sym typeface="Symbol" pitchFamily="-108" charset="2"/>
              </a:rPr>
              <a:t>PD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4" name="Rectangle 55"/>
          <p:cNvSpPr>
            <a:spLocks noChangeArrowheads="1"/>
          </p:cNvSpPr>
          <p:nvPr/>
        </p:nvSpPr>
        <p:spPr bwMode="auto">
          <a:xfrm>
            <a:off x="6858000" y="3581400"/>
            <a:ext cx="304800" cy="609600"/>
          </a:xfrm>
          <a:prstGeom prst="rect">
            <a:avLst/>
          </a:prstGeom>
          <a:solidFill>
            <a:srgbClr val="081D58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5" name="Rectangle 56"/>
          <p:cNvSpPr>
            <a:spLocks noChangeArrowheads="1"/>
          </p:cNvSpPr>
          <p:nvPr/>
        </p:nvSpPr>
        <p:spPr bwMode="auto">
          <a:xfrm>
            <a:off x="6858000" y="2819400"/>
            <a:ext cx="304800" cy="609600"/>
          </a:xfrm>
          <a:prstGeom prst="rect">
            <a:avLst/>
          </a:prstGeom>
          <a:solidFill>
            <a:srgbClr val="081D58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6" name="Line 57"/>
          <p:cNvSpPr>
            <a:spLocks noChangeShapeType="1"/>
          </p:cNvSpPr>
          <p:nvPr/>
        </p:nvSpPr>
        <p:spPr bwMode="auto">
          <a:xfrm flipH="1">
            <a:off x="7162800" y="2057400"/>
            <a:ext cx="838200" cy="762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7" name="Text Box 58"/>
          <p:cNvSpPr txBox="1">
            <a:spLocks noChangeArrowheads="1"/>
          </p:cNvSpPr>
          <p:nvPr/>
        </p:nvSpPr>
        <p:spPr bwMode="auto">
          <a:xfrm>
            <a:off x="7239000" y="17526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14673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F</a:t>
            </a:r>
            <a:r>
              <a:rPr lang="en-US" sz="1600" b="1">
                <a:ea typeface="Arial" pitchFamily="-108" charset="0"/>
                <a:cs typeface="Arial" pitchFamily="-108" charset="0"/>
                <a:sym typeface="Symbol" pitchFamily="-108" charset="2"/>
              </a:rPr>
              <a:t>M</a:t>
            </a:r>
            <a:r>
              <a:rPr lang="en-US" sz="1600" b="1">
                <a:ea typeface="Arial" pitchFamily="-108" charset="0"/>
                <a:cs typeface="Arial" pitchFamily="-108" charset="0"/>
              </a:rPr>
              <a:t>S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8" name="Line 59"/>
          <p:cNvSpPr>
            <a:spLocks noChangeShapeType="1"/>
          </p:cNvSpPr>
          <p:nvPr/>
        </p:nvSpPr>
        <p:spPr bwMode="auto">
          <a:xfrm flipH="1">
            <a:off x="5334000" y="1143000"/>
            <a:ext cx="685800" cy="12192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9" name="Text Box 60"/>
          <p:cNvSpPr txBox="1">
            <a:spLocks noChangeArrowheads="1"/>
          </p:cNvSpPr>
          <p:nvPr/>
        </p:nvSpPr>
        <p:spPr bwMode="auto">
          <a:xfrm>
            <a:off x="5562600" y="930275"/>
            <a:ext cx="1295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EMC Barrel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90" name="Line 61"/>
          <p:cNvSpPr>
            <a:spLocks noChangeShapeType="1"/>
          </p:cNvSpPr>
          <p:nvPr/>
        </p:nvSpPr>
        <p:spPr bwMode="auto">
          <a:xfrm flipH="1">
            <a:off x="5943600" y="1447800"/>
            <a:ext cx="1409700" cy="12954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1" name="Text Box 62"/>
          <p:cNvSpPr txBox="1">
            <a:spLocks noChangeArrowheads="1"/>
          </p:cNvSpPr>
          <p:nvPr/>
        </p:nvSpPr>
        <p:spPr bwMode="auto">
          <a:xfrm>
            <a:off x="7162800" y="1143000"/>
            <a:ext cx="16002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EMC End Cap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92" name="Line 63"/>
          <p:cNvSpPr>
            <a:spLocks noChangeShapeType="1"/>
          </p:cNvSpPr>
          <p:nvPr/>
        </p:nvSpPr>
        <p:spPr bwMode="auto">
          <a:xfrm flipH="1" flipV="1">
            <a:off x="4953000" y="3581400"/>
            <a:ext cx="952500" cy="2209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Line 64"/>
          <p:cNvSpPr>
            <a:spLocks noChangeShapeType="1"/>
          </p:cNvSpPr>
          <p:nvPr/>
        </p:nvSpPr>
        <p:spPr bwMode="auto">
          <a:xfrm flipV="1">
            <a:off x="3429000" y="3581400"/>
            <a:ext cx="1066800" cy="2286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3" name="Text Box 65"/>
          <p:cNvSpPr txBox="1">
            <a:spLocks noChangeArrowheads="1"/>
          </p:cNvSpPr>
          <p:nvPr/>
        </p:nvSpPr>
        <p:spPr bwMode="auto">
          <a:xfrm>
            <a:off x="381000" y="5275263"/>
            <a:ext cx="1143000" cy="33813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DAQ1000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596" name="Line 67"/>
          <p:cNvSpPr>
            <a:spLocks noChangeShapeType="1"/>
          </p:cNvSpPr>
          <p:nvPr/>
        </p:nvSpPr>
        <p:spPr bwMode="auto">
          <a:xfrm>
            <a:off x="49530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7" name="Line 68"/>
          <p:cNvSpPr>
            <a:spLocks noChangeShapeType="1"/>
          </p:cNvSpPr>
          <p:nvPr/>
        </p:nvSpPr>
        <p:spPr bwMode="auto">
          <a:xfrm>
            <a:off x="4876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8" name="Line 69"/>
          <p:cNvSpPr>
            <a:spLocks noChangeShapeType="1"/>
          </p:cNvSpPr>
          <p:nvPr/>
        </p:nvSpPr>
        <p:spPr bwMode="auto">
          <a:xfrm>
            <a:off x="50292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9" name="Line 70"/>
          <p:cNvSpPr>
            <a:spLocks noChangeShapeType="1"/>
          </p:cNvSpPr>
          <p:nvPr/>
        </p:nvSpPr>
        <p:spPr bwMode="auto">
          <a:xfrm>
            <a:off x="51054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0" name="Line 71"/>
          <p:cNvSpPr>
            <a:spLocks noChangeShapeType="1"/>
          </p:cNvSpPr>
          <p:nvPr/>
        </p:nvSpPr>
        <p:spPr bwMode="auto">
          <a:xfrm>
            <a:off x="51816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1" name="Line 72"/>
          <p:cNvSpPr>
            <a:spLocks noChangeShapeType="1"/>
          </p:cNvSpPr>
          <p:nvPr/>
        </p:nvSpPr>
        <p:spPr bwMode="auto">
          <a:xfrm>
            <a:off x="5257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2" name="Line 73"/>
          <p:cNvSpPr>
            <a:spLocks noChangeShapeType="1"/>
          </p:cNvSpPr>
          <p:nvPr/>
        </p:nvSpPr>
        <p:spPr bwMode="auto">
          <a:xfrm>
            <a:off x="49530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3" name="Line 74"/>
          <p:cNvSpPr>
            <a:spLocks noChangeShapeType="1"/>
          </p:cNvSpPr>
          <p:nvPr/>
        </p:nvSpPr>
        <p:spPr bwMode="auto">
          <a:xfrm>
            <a:off x="4876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4" name="Line 75"/>
          <p:cNvSpPr>
            <a:spLocks noChangeShapeType="1"/>
          </p:cNvSpPr>
          <p:nvPr/>
        </p:nvSpPr>
        <p:spPr bwMode="auto">
          <a:xfrm>
            <a:off x="50292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5" name="Line 76"/>
          <p:cNvSpPr>
            <a:spLocks noChangeShapeType="1"/>
          </p:cNvSpPr>
          <p:nvPr/>
        </p:nvSpPr>
        <p:spPr bwMode="auto">
          <a:xfrm>
            <a:off x="51054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6" name="Line 77"/>
          <p:cNvSpPr>
            <a:spLocks noChangeShapeType="1"/>
          </p:cNvSpPr>
          <p:nvPr/>
        </p:nvSpPr>
        <p:spPr bwMode="auto">
          <a:xfrm>
            <a:off x="51816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7" name="Line 78"/>
          <p:cNvSpPr>
            <a:spLocks noChangeShapeType="1"/>
          </p:cNvSpPr>
          <p:nvPr/>
        </p:nvSpPr>
        <p:spPr bwMode="auto">
          <a:xfrm>
            <a:off x="5257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8" name="Rectangle 79"/>
          <p:cNvSpPr>
            <a:spLocks noChangeArrowheads="1"/>
          </p:cNvSpPr>
          <p:nvPr/>
        </p:nvSpPr>
        <p:spPr bwMode="auto">
          <a:xfrm>
            <a:off x="7162800" y="5334000"/>
            <a:ext cx="1600200" cy="363538"/>
          </a:xfrm>
          <a:prstGeom prst="rect">
            <a:avLst/>
          </a:prstGeom>
          <a:noFill/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ea typeface="Arial" pitchFamily="-108" charset="0"/>
                <a:cs typeface="Arial" pitchFamily="-108" charset="0"/>
              </a:rPr>
              <a:t>COMPLETE</a:t>
            </a:r>
            <a:endParaRPr lang="en-US" sz="1400" b="1" dirty="0">
              <a:ea typeface="Arial" pitchFamily="-108" charset="0"/>
              <a:cs typeface="Arial" pitchFamily="-108" charset="0"/>
            </a:endParaRPr>
          </a:p>
        </p:txBody>
      </p:sp>
      <p:sp>
        <p:nvSpPr>
          <p:cNvPr id="23609" name="Rectangle 80"/>
          <p:cNvSpPr>
            <a:spLocks noChangeArrowheads="1"/>
          </p:cNvSpPr>
          <p:nvPr/>
        </p:nvSpPr>
        <p:spPr bwMode="auto">
          <a:xfrm>
            <a:off x="7162800" y="5867400"/>
            <a:ext cx="1117600" cy="3048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R&amp;D/Ongoing</a:t>
            </a:r>
            <a:endParaRPr lang="en-US" sz="1400" dirty="0">
              <a:solidFill>
                <a:srgbClr val="000000"/>
              </a:solidFill>
              <a:ea typeface="Arial" pitchFamily="-108" charset="0"/>
              <a:cs typeface="Arial" pitchFamily="-108" charset="0"/>
            </a:endParaRPr>
          </a:p>
        </p:txBody>
      </p:sp>
      <p:sp>
        <p:nvSpPr>
          <p:cNvPr id="23610" name="Line 81"/>
          <p:cNvSpPr>
            <a:spLocks noChangeShapeType="1"/>
          </p:cNvSpPr>
          <p:nvPr/>
        </p:nvSpPr>
        <p:spPr bwMode="auto">
          <a:xfrm>
            <a:off x="3429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1" name="Line 82"/>
          <p:cNvSpPr>
            <a:spLocks noChangeShapeType="1"/>
          </p:cNvSpPr>
          <p:nvPr/>
        </p:nvSpPr>
        <p:spPr bwMode="auto">
          <a:xfrm>
            <a:off x="2971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2" name="Line 83"/>
          <p:cNvSpPr>
            <a:spLocks noChangeShapeType="1"/>
          </p:cNvSpPr>
          <p:nvPr/>
        </p:nvSpPr>
        <p:spPr bwMode="auto">
          <a:xfrm>
            <a:off x="48006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3" name="Line 84"/>
          <p:cNvSpPr>
            <a:spLocks noChangeShapeType="1"/>
          </p:cNvSpPr>
          <p:nvPr/>
        </p:nvSpPr>
        <p:spPr bwMode="auto">
          <a:xfrm>
            <a:off x="43434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4" name="Line 85"/>
          <p:cNvSpPr>
            <a:spLocks noChangeShapeType="1"/>
          </p:cNvSpPr>
          <p:nvPr/>
        </p:nvSpPr>
        <p:spPr bwMode="auto">
          <a:xfrm>
            <a:off x="38862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5" name="Line 86"/>
          <p:cNvSpPr>
            <a:spLocks noChangeShapeType="1"/>
          </p:cNvSpPr>
          <p:nvPr/>
        </p:nvSpPr>
        <p:spPr bwMode="auto">
          <a:xfrm>
            <a:off x="5257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6" name="Line 87"/>
          <p:cNvSpPr>
            <a:spLocks noChangeShapeType="1"/>
          </p:cNvSpPr>
          <p:nvPr/>
        </p:nvSpPr>
        <p:spPr bwMode="auto">
          <a:xfrm>
            <a:off x="5715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7" name="Line 88"/>
          <p:cNvSpPr>
            <a:spLocks noChangeShapeType="1"/>
          </p:cNvSpPr>
          <p:nvPr/>
        </p:nvSpPr>
        <p:spPr bwMode="auto">
          <a:xfrm>
            <a:off x="3505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8" name="Line 89"/>
          <p:cNvSpPr>
            <a:spLocks noChangeShapeType="1"/>
          </p:cNvSpPr>
          <p:nvPr/>
        </p:nvSpPr>
        <p:spPr bwMode="auto">
          <a:xfrm>
            <a:off x="30480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9" name="Line 90"/>
          <p:cNvSpPr>
            <a:spLocks noChangeShapeType="1"/>
          </p:cNvSpPr>
          <p:nvPr/>
        </p:nvSpPr>
        <p:spPr bwMode="auto">
          <a:xfrm>
            <a:off x="4724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0" name="Line 91"/>
          <p:cNvSpPr>
            <a:spLocks noChangeShapeType="1"/>
          </p:cNvSpPr>
          <p:nvPr/>
        </p:nvSpPr>
        <p:spPr bwMode="auto">
          <a:xfrm>
            <a:off x="4267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1" name="Line 92"/>
          <p:cNvSpPr>
            <a:spLocks noChangeShapeType="1"/>
          </p:cNvSpPr>
          <p:nvPr/>
        </p:nvSpPr>
        <p:spPr bwMode="auto">
          <a:xfrm>
            <a:off x="3962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2" name="Line 93"/>
          <p:cNvSpPr>
            <a:spLocks noChangeShapeType="1"/>
          </p:cNvSpPr>
          <p:nvPr/>
        </p:nvSpPr>
        <p:spPr bwMode="auto">
          <a:xfrm>
            <a:off x="51816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3" name="Line 94"/>
          <p:cNvSpPr>
            <a:spLocks noChangeShapeType="1"/>
          </p:cNvSpPr>
          <p:nvPr/>
        </p:nvSpPr>
        <p:spPr bwMode="auto">
          <a:xfrm>
            <a:off x="56388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4" name="Line 96"/>
          <p:cNvSpPr>
            <a:spLocks noChangeShapeType="1"/>
          </p:cNvSpPr>
          <p:nvPr/>
        </p:nvSpPr>
        <p:spPr bwMode="auto">
          <a:xfrm>
            <a:off x="3429000" y="1219200"/>
            <a:ext cx="3048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8" name="Text Box 100"/>
          <p:cNvSpPr txBox="1">
            <a:spLocks noChangeArrowheads="1"/>
          </p:cNvSpPr>
          <p:nvPr/>
        </p:nvSpPr>
        <p:spPr bwMode="auto">
          <a:xfrm>
            <a:off x="4114800" y="2673350"/>
            <a:ext cx="9144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14673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TPC</a:t>
            </a:r>
            <a:endParaRPr lang="en-US" sz="1800" b="1"/>
          </a:p>
        </p:txBody>
      </p:sp>
      <p:sp>
        <p:nvSpPr>
          <p:cNvPr id="109" name="Title 1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r>
              <a:rPr lang="en-US" baseline="0" dirty="0" smtClean="0"/>
              <a:t> Experiment as of 2014</a:t>
            </a:r>
            <a:endParaRPr lang="en-US" dirty="0"/>
          </a:p>
        </p:txBody>
      </p:sp>
      <p:sp>
        <p:nvSpPr>
          <p:cNvPr id="110" name="Date Placeholder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0" name="Rectangle 99"/>
          <p:cNvSpPr/>
          <p:nvPr/>
        </p:nvSpPr>
        <p:spPr bwMode="auto">
          <a:xfrm>
            <a:off x="8331200" y="3400425"/>
            <a:ext cx="533400" cy="206375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228600" y="3375025"/>
            <a:ext cx="533400" cy="206375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</p:txBody>
      </p:sp>
      <p:sp>
        <p:nvSpPr>
          <p:cNvPr id="103" name="Line 57"/>
          <p:cNvSpPr>
            <a:spLocks noChangeShapeType="1"/>
          </p:cNvSpPr>
          <p:nvPr/>
        </p:nvSpPr>
        <p:spPr bwMode="auto">
          <a:xfrm>
            <a:off x="8280400" y="3218438"/>
            <a:ext cx="50800" cy="234374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Text Box 46"/>
          <p:cNvSpPr txBox="1">
            <a:spLocks noChangeArrowheads="1"/>
          </p:cNvSpPr>
          <p:nvPr/>
        </p:nvSpPr>
        <p:spPr bwMode="auto">
          <a:xfrm>
            <a:off x="3048000" y="5867400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HFT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6" name="Text Box 46"/>
          <p:cNvSpPr txBox="1">
            <a:spLocks noChangeArrowheads="1"/>
          </p:cNvSpPr>
          <p:nvPr/>
        </p:nvSpPr>
        <p:spPr bwMode="auto">
          <a:xfrm>
            <a:off x="5524500" y="5834062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FGT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3048000" y="881062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MTD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8" name="Rectangle 80"/>
          <p:cNvSpPr>
            <a:spLocks noChangeArrowheads="1"/>
          </p:cNvSpPr>
          <p:nvPr/>
        </p:nvSpPr>
        <p:spPr bwMode="auto">
          <a:xfrm>
            <a:off x="7620000" y="2667000"/>
            <a:ext cx="1282700" cy="508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Roman Pots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Phase 2</a:t>
            </a:r>
            <a:endParaRPr lang="en-US" sz="1600" b="1" dirty="0">
              <a:solidFill>
                <a:srgbClr val="000000"/>
              </a:solidFill>
              <a:ea typeface="Arial" pitchFamily="-108" charset="0"/>
              <a:cs typeface="Arial" pitchFamily="-108" charset="0"/>
            </a:endParaRPr>
          </a:p>
        </p:txBody>
      </p:sp>
      <p:sp>
        <p:nvSpPr>
          <p:cNvPr id="113" name="Rectangle 80"/>
          <p:cNvSpPr>
            <a:spLocks noChangeArrowheads="1"/>
          </p:cNvSpPr>
          <p:nvPr/>
        </p:nvSpPr>
        <p:spPr bwMode="auto">
          <a:xfrm>
            <a:off x="368300" y="5697538"/>
            <a:ext cx="1828800" cy="508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Trigger and DAQ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Upgrades</a:t>
            </a:r>
          </a:p>
        </p:txBody>
      </p:sp>
    </p:spTree>
    <p:extLst>
      <p:ext uri="{BB962C8B-B14F-4D97-AF65-F5344CB8AC3E}">
        <p14:creationId xmlns:p14="http://schemas.microsoft.com/office/powerpoint/2010/main" val="67765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876800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nner-tpc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533400"/>
            <a:ext cx="4191000" cy="2922059"/>
          </a:xfrm>
          <a:prstGeom prst="rect">
            <a:avLst/>
          </a:prstGeom>
        </p:spPr>
      </p:pic>
      <p:pic>
        <p:nvPicPr>
          <p:cNvPr id="7" name="Picture 6" descr="inner-toc-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492407"/>
            <a:ext cx="3962400" cy="3365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419600"/>
            <a:ext cx="827194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B</a:t>
            </a:r>
            <a:r>
              <a:rPr lang="en-US" sz="2000" b="1" dirty="0" smtClean="0">
                <a:solidFill>
                  <a:schemeClr val="tx2"/>
                </a:solidFill>
              </a:rPr>
              <a:t>etter </a:t>
            </a:r>
            <a:r>
              <a:rPr lang="en-US" sz="2000" b="1" dirty="0" smtClean="0">
                <a:solidFill>
                  <a:schemeClr val="tx2"/>
                </a:solidFill>
              </a:rPr>
              <a:t>tracking and </a:t>
            </a:r>
            <a:r>
              <a:rPr lang="en-US" sz="2000" b="1" dirty="0" err="1" smtClean="0">
                <a:solidFill>
                  <a:schemeClr val="tx2"/>
                </a:solidFill>
              </a:rPr>
              <a:t>dE</a:t>
            </a:r>
            <a:r>
              <a:rPr lang="en-US" sz="2000" b="1" dirty="0" smtClean="0">
                <a:solidFill>
                  <a:schemeClr val="tx2"/>
                </a:solidFill>
              </a:rPr>
              <a:t>/dx PID capability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Symbol" pitchFamily="18" charset="2"/>
              </a:rPr>
              <a:t>h </a:t>
            </a:r>
            <a:r>
              <a:rPr lang="en-US" sz="2000" b="1" dirty="0" smtClean="0">
                <a:solidFill>
                  <a:schemeClr val="tx2"/>
                </a:solidFill>
              </a:rPr>
              <a:t>1.0-1.7 region -- broad physics </a:t>
            </a:r>
            <a:r>
              <a:rPr lang="en-US" sz="2000" b="1" dirty="0" smtClean="0">
                <a:solidFill>
                  <a:schemeClr val="tx2"/>
                </a:solidFill>
              </a:rPr>
              <a:t>impact on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	transverse spin physics program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	</a:t>
            </a:r>
            <a:r>
              <a:rPr lang="en-US" sz="2000" b="1" dirty="0" err="1" smtClean="0">
                <a:solidFill>
                  <a:schemeClr val="tx2"/>
                </a:solidFill>
              </a:rPr>
              <a:t>hyperon</a:t>
            </a:r>
            <a:r>
              <a:rPr lang="en-US" sz="2000" b="1" dirty="0" smtClean="0">
                <a:solidFill>
                  <a:schemeClr val="tx2"/>
                </a:solidFill>
              </a:rPr>
              <a:t> and exotic particle searches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	high </a:t>
            </a:r>
            <a:r>
              <a:rPr lang="en-US" sz="2000" b="1" dirty="0" err="1" smtClean="0">
                <a:solidFill>
                  <a:schemeClr val="tx2"/>
                </a:solidFill>
              </a:rPr>
              <a:t>p</a:t>
            </a:r>
            <a:r>
              <a:rPr lang="en-US" sz="2000" b="1" baseline="-25000" dirty="0" err="1" smtClean="0">
                <a:solidFill>
                  <a:schemeClr val="tx2"/>
                </a:solidFill>
              </a:rPr>
              <a:t>T</a:t>
            </a:r>
            <a:r>
              <a:rPr lang="en-US" sz="2000" b="1" dirty="0" smtClean="0">
                <a:solidFill>
                  <a:schemeClr val="tx2"/>
                </a:solidFill>
              </a:rPr>
              <a:t> identified particles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	BES Phase II</a:t>
            </a:r>
            <a:r>
              <a:rPr lang="en-US" sz="2000" b="1" dirty="0" smtClean="0">
                <a:solidFill>
                  <a:schemeClr val="tx2"/>
                </a:solidFill>
              </a:rPr>
              <a:t>+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Not as forward as most useful for </a:t>
            </a:r>
            <a:r>
              <a:rPr lang="en-US" sz="2000" b="1" dirty="0" err="1" smtClean="0">
                <a:solidFill>
                  <a:schemeClr val="tx2"/>
                </a:solidFill>
              </a:rPr>
              <a:t>p+A</a:t>
            </a:r>
            <a:r>
              <a:rPr lang="en-US" sz="2000" b="1" dirty="0" smtClean="0">
                <a:solidFill>
                  <a:schemeClr val="tx2"/>
                </a:solidFill>
              </a:rPr>
              <a:t>, but useful for ridge studies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1/9/2013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Inner TPC </a:t>
            </a:r>
            <a:r>
              <a:rPr lang="en-US" baseline="0" dirty="0" smtClean="0"/>
              <a:t> Upgrade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nlo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1077</Words>
  <Application>Microsoft Macintosh PowerPoint</Application>
  <PresentationFormat>On-screen Show (4:3)</PresentationFormat>
  <Paragraphs>240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Custom Design</vt:lpstr>
      <vt:lpstr>Dunlop</vt:lpstr>
      <vt:lpstr>Photo Editor Photo</vt:lpstr>
      <vt:lpstr>STAR Decadal Plan</vt:lpstr>
      <vt:lpstr>RHIC: Exploring QCD in detail</vt:lpstr>
      <vt:lpstr>How to explore QCD: from hot to cold</vt:lpstr>
      <vt:lpstr>STAR: A Correlation Machine</vt:lpstr>
      <vt:lpstr>Particle Identification in STAR</vt:lpstr>
      <vt:lpstr>What are the properties of cold nuclear matter? Is there evidence for saturation of the gluon density? </vt:lpstr>
      <vt:lpstr>p+A: Where to measure?</vt:lpstr>
      <vt:lpstr>STAR Experiment as of 2014</vt:lpstr>
      <vt:lpstr>Inner TPC  Upgrade</vt:lpstr>
      <vt:lpstr>Forward Instrumentation Upgrade</vt:lpstr>
      <vt:lpstr>Some planned p+A measurements</vt:lpstr>
      <vt:lpstr>Plans for Forward Upgrade</vt:lpstr>
      <vt:lpstr>Calorimeter: SPACAL works</vt:lpstr>
      <vt:lpstr>Tracking: proof of principle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Update on STAR Upgrades</dc:title>
  <dc:creator>huang</dc:creator>
  <cp:lastModifiedBy>James Dunlop</cp:lastModifiedBy>
  <cp:revision>121</cp:revision>
  <dcterms:created xsi:type="dcterms:W3CDTF">2012-04-19T00:33:57Z</dcterms:created>
  <dcterms:modified xsi:type="dcterms:W3CDTF">2013-01-09T13:43:36Z</dcterms:modified>
</cp:coreProperties>
</file>