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8"/>
  </p:notesMasterIdLst>
  <p:handoutMasterIdLst>
    <p:handoutMasterId r:id="rId29"/>
  </p:handoutMasterIdLst>
  <p:sldIdLst>
    <p:sldId id="556" r:id="rId2"/>
    <p:sldId id="261" r:id="rId3"/>
    <p:sldId id="559" r:id="rId4"/>
    <p:sldId id="560" r:id="rId5"/>
    <p:sldId id="562" r:id="rId6"/>
    <p:sldId id="563" r:id="rId7"/>
    <p:sldId id="567" r:id="rId8"/>
    <p:sldId id="568" r:id="rId9"/>
    <p:sldId id="569" r:id="rId10"/>
    <p:sldId id="557" r:id="rId11"/>
    <p:sldId id="558" r:id="rId12"/>
    <p:sldId id="570" r:id="rId13"/>
    <p:sldId id="571" r:id="rId14"/>
    <p:sldId id="573" r:id="rId15"/>
    <p:sldId id="572" r:id="rId16"/>
    <p:sldId id="574" r:id="rId17"/>
    <p:sldId id="575" r:id="rId18"/>
    <p:sldId id="585" r:id="rId19"/>
    <p:sldId id="577" r:id="rId20"/>
    <p:sldId id="578" r:id="rId21"/>
    <p:sldId id="580" r:id="rId22"/>
    <p:sldId id="583" r:id="rId23"/>
    <p:sldId id="581" r:id="rId24"/>
    <p:sldId id="582" r:id="rId25"/>
    <p:sldId id="579" r:id="rId26"/>
    <p:sldId id="58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6C730"/>
    <a:srgbClr val="61E037"/>
    <a:srgbClr val="E431B7"/>
    <a:srgbClr val="E4E2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BBBDCF9-371C-434E-9C9A-DCEC881C17EC}" type="datetime1">
              <a:rPr lang="en-US"/>
              <a:pPr>
                <a:defRPr/>
              </a:pPr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11786DE-1926-8B46-945C-758895F57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1750722-C18F-0144-9677-26C99BDA95D8}" type="datetime1">
              <a:rPr lang="en-US"/>
              <a:pPr>
                <a:defRPr/>
              </a:pPr>
              <a:t>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0D895D-1037-204A-95F5-364026D93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218F6-EC75-C14D-8DF7-B5503CC1850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2F39-66BB-8247-9501-63140B284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227E-C8F6-AC41-8C85-B09171448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2BCF-7118-AC43-8ADD-78984204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E7E4-9D3E-1E49-B047-F58F8E922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0721-8EC1-5044-B45F-298E7FBB7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70C7-13E8-1745-94A2-570F278D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180A-CD75-874C-AF9D-0E00B94FF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77EA-0678-BA4A-83E1-36501270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0F10-1CA9-A248-9340-124302BD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7786-256C-4748-A314-6229E423A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FB42-02C6-F247-A2DD-CBC076D8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Xuan 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CAE62E6-FB80-DC47-8162-8E9E2088A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  <a:cs typeface="Times New Roma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  <a:cs typeface="Times New Roma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  <a:cs typeface="Times New Roma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41.jpe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30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1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229600" cy="1147763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-128"/>
              </a:rPr>
              <a:t>The STAR FGT upgrade program</a:t>
            </a:r>
            <a:r>
              <a:rPr lang="en-US" altLang="ja-JP" sz="3000">
                <a:latin typeface="Times New Roman" charset="0"/>
                <a:ea typeface="ＭＳ Ｐゴシック" charset="-128"/>
              </a:rPr>
              <a:t/>
            </a:r>
            <a:br>
              <a:rPr lang="en-US" altLang="ja-JP" sz="3000">
                <a:latin typeface="Times New Roman" charset="0"/>
                <a:ea typeface="ＭＳ Ｐゴシック" charset="-128"/>
              </a:rPr>
            </a:br>
            <a:endParaRPr lang="en-US" sz="3000">
              <a:latin typeface="Times New Roman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858000" cy="104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2800">
                <a:solidFill>
                  <a:srgbClr val="898989"/>
                </a:solidFill>
                <a:ea typeface="宋体" charset="-122"/>
                <a:cs typeface="宋体" charset="-122"/>
              </a:rPr>
              <a:t>Xuan Li for the STAR Collaboration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2800">
                <a:solidFill>
                  <a:srgbClr val="898989"/>
                </a:solidFill>
                <a:ea typeface="宋体" charset="-122"/>
                <a:cs typeface="宋体" charset="-122"/>
              </a:rPr>
              <a:t>Temple University</a:t>
            </a:r>
          </a:p>
        </p:txBody>
      </p:sp>
      <p:pic>
        <p:nvPicPr>
          <p:cNvPr id="15364" name="Picture 7" descr="Screen shot 2012-07-08 at 4.43.0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168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rhi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52600"/>
            <a:ext cx="60198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962400" y="2819400"/>
            <a:ext cx="533400" cy="457200"/>
          </a:xfrm>
          <a:prstGeom prst="ellipse">
            <a:avLst/>
          </a:prstGeom>
          <a:noFill/>
          <a:ln w="31750">
            <a:solidFill>
              <a:srgbClr val="E431B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4394200" y="313531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431B7"/>
                </a:solidFill>
              </a:rPr>
              <a:t>STAR</a:t>
            </a:r>
          </a:p>
        </p:txBody>
      </p:sp>
      <p:pic>
        <p:nvPicPr>
          <p:cNvPr id="15368" name="Picture 11" descr="Screen shot 2012-08-11 at 9.17.27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2638" y="5961063"/>
            <a:ext cx="20113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C6237-69A4-8D47-8963-8F3211DC1DA2}" type="slidenum">
              <a:rPr lang="en-US"/>
              <a:pPr/>
              <a:t>1</a:t>
            </a:fld>
            <a:endParaRPr lang="en-US"/>
          </a:p>
        </p:txBody>
      </p:sp>
      <p:sp>
        <p:nvSpPr>
          <p:cNvPr id="15370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15371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  <p:pic>
        <p:nvPicPr>
          <p:cNvPr id="1537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4875" y="190500"/>
            <a:ext cx="179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GEM technology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r>
              <a:rPr lang="en-US" sz="2800"/>
              <a:t>Gas Electron Multiplier technology used for its high resolution capabilities at a very low mass.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GEMs use a high electric field in the holes of a copper coated foil to amplify very small signals produced by ionizing particles.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CB8CD7-58A1-804E-8E1E-825F9AF6F480}" type="slidenum">
              <a:rPr lang="en-US"/>
              <a:pPr/>
              <a:t>10</a:t>
            </a:fld>
            <a:endParaRPr lang="en-US"/>
          </a:p>
        </p:txBody>
      </p:sp>
      <p:pic>
        <p:nvPicPr>
          <p:cNvPr id="25605" name="Picture 6" descr="Screen shot 2012-12-30 at 4.51.0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00400"/>
            <a:ext cx="215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Screen shot 2012-12-30 at 4.53.5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543050"/>
            <a:ext cx="2863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Screen shot 2012-12-30 at 4.55.09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2025650"/>
            <a:ext cx="39878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0" y="17526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Hole diameter: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582613" y="2209800"/>
            <a:ext cx="712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Pitch: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52400" y="3886200"/>
            <a:ext cx="1533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Single GEM</a:t>
            </a:r>
          </a:p>
          <a:p>
            <a:r>
              <a:rPr lang="en-US">
                <a:latin typeface="Calibri" charset="0"/>
              </a:rPr>
              <a:t>in electic field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4343400" y="1752600"/>
            <a:ext cx="452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Ionizing particles pass through Triple GEM</a:t>
            </a:r>
          </a:p>
        </p:txBody>
      </p:sp>
      <p:sp>
        <p:nvSpPr>
          <p:cNvPr id="25612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5613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FGT overview - design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sz="2800"/>
              <a:t>Design constraints</a:t>
            </a:r>
          </a:p>
          <a:p>
            <a:pPr lvl="1"/>
            <a:r>
              <a:rPr lang="en-US" sz="2400"/>
              <a:t>Low mass which is important being close to interaction region.</a:t>
            </a:r>
          </a:p>
          <a:p>
            <a:pPr lvl="1"/>
            <a:r>
              <a:rPr lang="en-US" sz="2400"/>
              <a:t>Size limited by GEM foil production technology.</a:t>
            </a:r>
          </a:p>
          <a:p>
            <a:pPr lvl="1"/>
            <a:r>
              <a:rPr lang="en-US" sz="2400"/>
              <a:t>High rate – around 0.5MHz/cm</a:t>
            </a:r>
            <a:r>
              <a:rPr lang="en-US" sz="2400" baseline="30000"/>
              <a:t>2</a:t>
            </a:r>
            <a:r>
              <a:rPr lang="en-US" sz="2400"/>
              <a:t>, very radiation tolerant.  </a:t>
            </a:r>
          </a:p>
          <a:p>
            <a:pPr lvl="1"/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C30310-3962-6045-9F6C-3348D63B98A4}" type="slidenum">
              <a:rPr lang="en-US"/>
              <a:pPr/>
              <a:t>11</a:t>
            </a:fld>
            <a:endParaRPr lang="en-US"/>
          </a:p>
        </p:txBody>
      </p:sp>
      <p:pic>
        <p:nvPicPr>
          <p:cNvPr id="26629" name="Picture 6" descr="Screen shot 2012-12-30 at 5.03.4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0"/>
            <a:ext cx="4749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514600" y="4114800"/>
            <a:ext cx="1828800" cy="1524000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343400" y="4271963"/>
            <a:ext cx="2819400" cy="757237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5715000" y="3810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alibri" charset="0"/>
              </a:rPr>
              <a:t>FGT installed inside STAR</a:t>
            </a:r>
          </a:p>
        </p:txBody>
      </p:sp>
      <p:sp>
        <p:nvSpPr>
          <p:cNvPr id="26633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6634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FGT overview - construction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sz="2800"/>
              <a:t>Forward GEM Tracker - layout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7C56F-1BA9-8E49-B178-374FF373F572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7654" name="Group 29"/>
          <p:cNvGrpSpPr>
            <a:grpSpLocks/>
          </p:cNvGrpSpPr>
          <p:nvPr/>
        </p:nvGrpSpPr>
        <p:grpSpPr bwMode="auto">
          <a:xfrm>
            <a:off x="215900" y="4999038"/>
            <a:ext cx="8928100" cy="1663700"/>
            <a:chOff x="215901" y="1252538"/>
            <a:chExt cx="8928099" cy="1664273"/>
          </a:xfrm>
        </p:grpSpPr>
        <p:pic>
          <p:nvPicPr>
            <p:cNvPr id="27671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39000" y="1252538"/>
              <a:ext cx="1779588" cy="119538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7672" name="Picture 20"/>
            <p:cNvPicPr>
              <a:picLocks noChangeAspect="1" noChangeArrowheads="1"/>
            </p:cNvPicPr>
            <p:nvPr/>
          </p:nvPicPr>
          <p:blipFill>
            <a:blip r:embed="rId3"/>
            <a:srcRect l="13147" t="32333" r="19710" b="9850"/>
            <a:stretch>
              <a:fillRect/>
            </a:stretch>
          </p:blipFill>
          <p:spPr bwMode="auto">
            <a:xfrm>
              <a:off x="215901" y="1258888"/>
              <a:ext cx="1841500" cy="119697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7673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7000" y="1255713"/>
              <a:ext cx="1752600" cy="119697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7674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6825" y="1257300"/>
              <a:ext cx="1603375" cy="119697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2146301" y="1752772"/>
              <a:ext cx="444500" cy="1524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572001" y="1752772"/>
              <a:ext cx="444500" cy="1524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718300" y="1752772"/>
              <a:ext cx="444500" cy="1524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678" name="TextBox 13"/>
            <p:cNvSpPr txBox="1">
              <a:spLocks noChangeArrowheads="1"/>
            </p:cNvSpPr>
            <p:nvPr/>
          </p:nvSpPr>
          <p:spPr bwMode="auto">
            <a:xfrm>
              <a:off x="609601" y="2439021"/>
              <a:ext cx="1160463" cy="27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Quarter section</a:t>
              </a:r>
            </a:p>
          </p:txBody>
        </p:sp>
        <p:sp>
          <p:nvSpPr>
            <p:cNvPr id="27679" name="TextBox 14"/>
            <p:cNvSpPr txBox="1">
              <a:spLocks noChangeArrowheads="1"/>
            </p:cNvSpPr>
            <p:nvPr/>
          </p:nvSpPr>
          <p:spPr bwMode="auto">
            <a:xfrm>
              <a:off x="3289301" y="2439021"/>
              <a:ext cx="444500" cy="27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Disk</a:t>
              </a:r>
            </a:p>
          </p:txBody>
        </p:sp>
        <p:sp>
          <p:nvSpPr>
            <p:cNvPr id="27680" name="TextBox 15"/>
            <p:cNvSpPr txBox="1">
              <a:spLocks noChangeArrowheads="1"/>
            </p:cNvSpPr>
            <p:nvPr/>
          </p:nvSpPr>
          <p:spPr bwMode="auto">
            <a:xfrm>
              <a:off x="5105400" y="2439021"/>
              <a:ext cx="1608138" cy="276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FGT consists of 6 disks</a:t>
              </a:r>
            </a:p>
          </p:txBody>
        </p:sp>
        <p:sp>
          <p:nvSpPr>
            <p:cNvPr id="27681" name="TextBox 16"/>
            <p:cNvSpPr txBox="1">
              <a:spLocks noChangeArrowheads="1"/>
            </p:cNvSpPr>
            <p:nvPr/>
          </p:nvSpPr>
          <p:spPr bwMode="auto">
            <a:xfrm>
              <a:off x="7141003" y="2454904"/>
              <a:ext cx="2002997" cy="46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Calibri" charset="0"/>
                </a:rPr>
                <a:t>West Support Cylinder (WSC)</a:t>
              </a:r>
            </a:p>
            <a:p>
              <a:r>
                <a:rPr lang="en-US" sz="1200">
                  <a:latin typeface="Calibri" charset="0"/>
                </a:rPr>
                <a:t> for FGT</a:t>
              </a:r>
            </a:p>
          </p:txBody>
        </p:sp>
      </p:grpSp>
      <p:grpSp>
        <p:nvGrpSpPr>
          <p:cNvPr id="27655" name="Group 16"/>
          <p:cNvGrpSpPr>
            <a:grpSpLocks/>
          </p:cNvGrpSpPr>
          <p:nvPr/>
        </p:nvGrpSpPr>
        <p:grpSpPr bwMode="auto">
          <a:xfrm>
            <a:off x="414338" y="1190625"/>
            <a:ext cx="6172200" cy="3609975"/>
            <a:chOff x="0" y="0"/>
            <a:chExt cx="3888" cy="2274"/>
          </a:xfrm>
        </p:grpSpPr>
        <p:grpSp>
          <p:nvGrpSpPr>
            <p:cNvPr id="27663" name="Group 10"/>
            <p:cNvGrpSpPr>
              <a:grpSpLocks/>
            </p:cNvGrpSpPr>
            <p:nvPr/>
          </p:nvGrpSpPr>
          <p:grpSpPr bwMode="auto">
            <a:xfrm>
              <a:off x="0" y="0"/>
              <a:ext cx="3888" cy="2280"/>
              <a:chOff x="0" y="0"/>
              <a:chExt cx="3888" cy="2280"/>
            </a:xfrm>
          </p:grpSpPr>
          <p:pic>
            <p:nvPicPr>
              <p:cNvPr id="27669" name="Picture 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3888" cy="228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pic>
            <p:nvPicPr>
              <p:cNvPr id="27670" name="Picture 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55" y="988"/>
                <a:ext cx="1371" cy="295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</p:pic>
        </p:grpSp>
        <p:grpSp>
          <p:nvGrpSpPr>
            <p:cNvPr id="27664" name="Group 15"/>
            <p:cNvGrpSpPr>
              <a:grpSpLocks/>
            </p:cNvGrpSpPr>
            <p:nvPr/>
          </p:nvGrpSpPr>
          <p:grpSpPr bwMode="auto">
            <a:xfrm>
              <a:off x="1922" y="748"/>
              <a:ext cx="891" cy="419"/>
              <a:chOff x="0" y="0"/>
              <a:chExt cx="890" cy="419"/>
            </a:xfrm>
          </p:grpSpPr>
          <p:grpSp>
            <p:nvGrpSpPr>
              <p:cNvPr id="27665" name="Group 13"/>
              <p:cNvGrpSpPr>
                <a:grpSpLocks/>
              </p:cNvGrpSpPr>
              <p:nvPr/>
            </p:nvGrpSpPr>
            <p:grpSpPr bwMode="auto">
              <a:xfrm>
                <a:off x="22" y="0"/>
                <a:ext cx="868" cy="388"/>
                <a:chOff x="0" y="0"/>
                <a:chExt cx="868" cy="388"/>
              </a:xfrm>
            </p:grpSpPr>
            <p:sp>
              <p:nvSpPr>
                <p:cNvPr id="2766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139"/>
                  <a:ext cx="822" cy="24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arrow" w="med" len="med"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7668" name="Picture 1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740" y="0"/>
                  <a:ext cx="128" cy="115"/>
                </a:xfrm>
                <a:prstGeom prst="rect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</p:pic>
          </p:grpSp>
          <p:sp>
            <p:nvSpPr>
              <p:cNvPr id="27666" name="Oval 14"/>
              <p:cNvSpPr>
                <a:spLocks/>
              </p:cNvSpPr>
              <p:nvPr/>
            </p:nvSpPr>
            <p:spPr bwMode="auto">
              <a:xfrm>
                <a:off x="0" y="363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656" name="TextBox 28"/>
          <p:cNvSpPr txBox="1">
            <a:spLocks noChangeArrowheads="1"/>
          </p:cNvSpPr>
          <p:nvPr/>
        </p:nvSpPr>
        <p:spPr bwMode="auto">
          <a:xfrm>
            <a:off x="6629400" y="2428875"/>
            <a:ext cx="2416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FGT has been</a:t>
            </a:r>
          </a:p>
          <a:p>
            <a:r>
              <a:rPr lang="en-US"/>
              <a:t>fully installed in STAR</a:t>
            </a:r>
          </a:p>
          <a:p>
            <a:r>
              <a:rPr lang="en-US"/>
              <a:t>for RHIC Run 13.</a:t>
            </a:r>
          </a:p>
        </p:txBody>
      </p:sp>
      <p:grpSp>
        <p:nvGrpSpPr>
          <p:cNvPr id="27657" name="Group 48"/>
          <p:cNvGrpSpPr>
            <a:grpSpLocks/>
          </p:cNvGrpSpPr>
          <p:nvPr/>
        </p:nvGrpSpPr>
        <p:grpSpPr bwMode="auto">
          <a:xfrm>
            <a:off x="887413" y="3227388"/>
            <a:ext cx="7142162" cy="1771650"/>
            <a:chOff x="887512" y="3227386"/>
            <a:chExt cx="7141836" cy="1770879"/>
          </a:xfrm>
        </p:grpSpPr>
        <p:cxnSp>
          <p:nvCxnSpPr>
            <p:cNvPr id="32" name="Straight Arrow Connector 31"/>
            <p:cNvCxnSpPr/>
            <p:nvPr/>
          </p:nvCxnSpPr>
          <p:spPr>
            <a:xfrm rot="10800000" flipV="1">
              <a:off x="887512" y="3227386"/>
              <a:ext cx="2846257" cy="170740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828487" y="3864393"/>
              <a:ext cx="1770879" cy="49686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067474" y="3350860"/>
              <a:ext cx="1770879" cy="15239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676701" y="3352743"/>
              <a:ext cx="3352647" cy="15820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8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Look inside FGT quadrant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n-US"/>
              <a:t>FGT quarter section - layout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C09AD-9CD8-0647-B858-3A9830F6219C}" type="slidenum">
              <a:rPr lang="en-US"/>
              <a:pPr/>
              <a:t>13</a:t>
            </a:fld>
            <a:endParaRPr lang="en-US"/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638" y="1671638"/>
            <a:ext cx="5922962" cy="44243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rot="5400000">
            <a:off x="2209800" y="2667000"/>
            <a:ext cx="24384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77000" y="1676400"/>
            <a:ext cx="24384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ircular Arrow 58"/>
          <p:cNvSpPr/>
          <p:nvPr/>
        </p:nvSpPr>
        <p:spPr>
          <a:xfrm>
            <a:off x="4495800" y="3048000"/>
            <a:ext cx="2667000" cy="1676400"/>
          </a:xfrm>
          <a:prstGeom prst="circularArrow">
            <a:avLst/>
          </a:prstGeom>
          <a:solidFill>
            <a:srgbClr val="000090"/>
          </a:solidFill>
          <a:scene3d>
            <a:camera prst="orthographicFront">
              <a:rot lat="0" lon="0" rev="11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682" name="TextBox 59"/>
          <p:cNvSpPr txBox="1">
            <a:spLocks noChangeArrowheads="1"/>
          </p:cNvSpPr>
          <p:nvPr/>
        </p:nvSpPr>
        <p:spPr bwMode="auto">
          <a:xfrm>
            <a:off x="152400" y="2152650"/>
            <a:ext cx="2559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Read out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 R</a:t>
            </a:r>
            <a:r>
              <a:rPr lang="en-US" sz="2400">
                <a:latin typeface="Calibri" charset="0"/>
              </a:rPr>
              <a:t>, 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φ</a:t>
            </a:r>
            <a:r>
              <a:rPr lang="en-US" sz="2400">
                <a:latin typeface="Calibri" charset="0"/>
              </a:rPr>
              <a:t> </a:t>
            </a:r>
          </a:p>
          <a:p>
            <a:r>
              <a:rPr lang="en-US" sz="2400">
                <a:latin typeface="Calibri" charset="0"/>
              </a:rPr>
              <a:t>value to determine</a:t>
            </a:r>
          </a:p>
          <a:p>
            <a:r>
              <a:rPr lang="en-US" sz="2400">
                <a:latin typeface="Calibri" charset="0"/>
              </a:rPr>
              <a:t> hit position</a:t>
            </a:r>
          </a:p>
        </p:txBody>
      </p:sp>
      <p:sp>
        <p:nvSpPr>
          <p:cNvPr id="28683" name="TextBox 60"/>
          <p:cNvSpPr txBox="1">
            <a:spLocks noChangeArrowheads="1"/>
          </p:cNvSpPr>
          <p:nvPr/>
        </p:nvSpPr>
        <p:spPr bwMode="auto">
          <a:xfrm>
            <a:off x="2141538" y="3200400"/>
            <a:ext cx="1211262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Read out R</a:t>
            </a:r>
          </a:p>
        </p:txBody>
      </p:sp>
      <p:sp>
        <p:nvSpPr>
          <p:cNvPr id="28684" name="TextBox 61"/>
          <p:cNvSpPr txBox="1">
            <a:spLocks noChangeArrowheads="1"/>
          </p:cNvSpPr>
          <p:nvPr/>
        </p:nvSpPr>
        <p:spPr bwMode="auto">
          <a:xfrm>
            <a:off x="5105400" y="3048000"/>
            <a:ext cx="1227138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0"/>
                </a:solidFill>
                <a:latin typeface="Calibri" charset="0"/>
              </a:rPr>
              <a:t>Read out φ</a:t>
            </a:r>
          </a:p>
        </p:txBody>
      </p:sp>
      <p:sp>
        <p:nvSpPr>
          <p:cNvPr id="28685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2963" y="5481638"/>
            <a:ext cx="1773237" cy="46196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</a:rPr>
              <a:t>Short Octant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1350" y="4800600"/>
            <a:ext cx="1695450" cy="461963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</a:rPr>
              <a:t>Long Octant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Look inside FGT quadrant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n-US"/>
              <a:t>FGT quarter section - layout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1B782-90B7-284B-BE71-C6DC468D40E6}" type="slidenum">
              <a:rPr lang="en-US"/>
              <a:pPr/>
              <a:t>14</a:t>
            </a:fld>
            <a:endParaRPr lang="en-US"/>
          </a:p>
        </p:txBody>
      </p:sp>
      <p:pic>
        <p:nvPicPr>
          <p:cNvPr id="297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1524000"/>
            <a:ext cx="5922962" cy="44243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29703" name="Group 27"/>
          <p:cNvGrpSpPr>
            <a:grpSpLocks/>
          </p:cNvGrpSpPr>
          <p:nvPr/>
        </p:nvGrpSpPr>
        <p:grpSpPr bwMode="auto">
          <a:xfrm>
            <a:off x="228600" y="1219200"/>
            <a:ext cx="6553200" cy="5165725"/>
            <a:chOff x="457200" y="289966"/>
            <a:chExt cx="9553280" cy="7091925"/>
          </a:xfrm>
        </p:grpSpPr>
        <p:pic>
          <p:nvPicPr>
            <p:cNvPr id="29712" name="Picture 3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1163" y="1202055"/>
              <a:ext cx="5257799" cy="531004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29713" name="Line 37"/>
            <p:cNvSpPr>
              <a:spLocks noChangeShapeType="1"/>
            </p:cNvSpPr>
            <p:nvPr/>
          </p:nvSpPr>
          <p:spPr bwMode="auto">
            <a:xfrm>
              <a:off x="5900348" y="5622102"/>
              <a:ext cx="1957387" cy="11321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38"/>
            <p:cNvSpPr>
              <a:spLocks/>
            </p:cNvSpPr>
            <p:nvPr/>
          </p:nvSpPr>
          <p:spPr bwMode="auto">
            <a:xfrm>
              <a:off x="7344448" y="6746718"/>
              <a:ext cx="1358899" cy="635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HV layer</a:t>
              </a:r>
            </a:p>
          </p:txBody>
        </p:sp>
        <p:sp>
          <p:nvSpPr>
            <p:cNvPr id="29715" name="Line 44"/>
            <p:cNvSpPr>
              <a:spLocks noChangeShapeType="1"/>
            </p:cNvSpPr>
            <p:nvPr/>
          </p:nvSpPr>
          <p:spPr bwMode="auto">
            <a:xfrm>
              <a:off x="6342062" y="3833001"/>
              <a:ext cx="2557571" cy="148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45"/>
            <p:cNvSpPr>
              <a:spLocks/>
            </p:cNvSpPr>
            <p:nvPr/>
          </p:nvSpPr>
          <p:spPr bwMode="auto">
            <a:xfrm>
              <a:off x="8651581" y="3583334"/>
              <a:ext cx="1358899" cy="7495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2D readout board</a:t>
              </a:r>
            </a:p>
          </p:txBody>
        </p:sp>
        <p:sp>
          <p:nvSpPr>
            <p:cNvPr id="29717" name="Line 46"/>
            <p:cNvSpPr>
              <a:spLocks noChangeShapeType="1"/>
            </p:cNvSpPr>
            <p:nvPr/>
          </p:nvSpPr>
          <p:spPr bwMode="auto">
            <a:xfrm rot="10800000">
              <a:off x="2216150" y="1552783"/>
              <a:ext cx="1052513" cy="1873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47"/>
            <p:cNvSpPr>
              <a:spLocks/>
            </p:cNvSpPr>
            <p:nvPr/>
          </p:nvSpPr>
          <p:spPr bwMode="auto">
            <a:xfrm>
              <a:off x="457200" y="1179619"/>
              <a:ext cx="1651000" cy="889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Readout module</a:t>
              </a:r>
            </a:p>
          </p:txBody>
        </p:sp>
        <p:sp>
          <p:nvSpPr>
            <p:cNvPr id="29719" name="Line 48"/>
            <p:cNvSpPr>
              <a:spLocks noChangeShapeType="1"/>
            </p:cNvSpPr>
            <p:nvPr/>
          </p:nvSpPr>
          <p:spPr bwMode="auto">
            <a:xfrm rot="10800000">
              <a:off x="2222500" y="1554371"/>
              <a:ext cx="725488" cy="6304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49"/>
            <p:cNvSpPr>
              <a:spLocks/>
            </p:cNvSpPr>
            <p:nvPr/>
          </p:nvSpPr>
          <p:spPr bwMode="auto">
            <a:xfrm>
              <a:off x="6902840" y="1315157"/>
              <a:ext cx="1219201" cy="406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APV chip</a:t>
              </a:r>
            </a:p>
          </p:txBody>
        </p:sp>
        <p:pic>
          <p:nvPicPr>
            <p:cNvPr id="29721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8375" y="289966"/>
              <a:ext cx="760412" cy="7113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22" name="Rectangle 52"/>
            <p:cNvSpPr>
              <a:spLocks/>
            </p:cNvSpPr>
            <p:nvPr/>
          </p:nvSpPr>
          <p:spPr bwMode="auto">
            <a:xfrm>
              <a:off x="8455295" y="3046817"/>
              <a:ext cx="1358899" cy="4319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HV board</a:t>
              </a:r>
            </a:p>
          </p:txBody>
        </p:sp>
        <p:sp>
          <p:nvSpPr>
            <p:cNvPr id="29723" name="Line 53"/>
            <p:cNvSpPr>
              <a:spLocks noChangeShapeType="1"/>
            </p:cNvSpPr>
            <p:nvPr/>
          </p:nvSpPr>
          <p:spPr bwMode="auto">
            <a:xfrm>
              <a:off x="5924550" y="2829481"/>
              <a:ext cx="2522538" cy="4398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54"/>
            <p:cNvSpPr>
              <a:spLocks noChangeShapeType="1"/>
            </p:cNvSpPr>
            <p:nvPr/>
          </p:nvSpPr>
          <p:spPr bwMode="auto">
            <a:xfrm>
              <a:off x="4900589" y="4453123"/>
              <a:ext cx="3140074" cy="17781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55"/>
            <p:cNvSpPr>
              <a:spLocks/>
            </p:cNvSpPr>
            <p:nvPr/>
          </p:nvSpPr>
          <p:spPr bwMode="auto">
            <a:xfrm>
              <a:off x="8096158" y="6109392"/>
              <a:ext cx="1358899" cy="7495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Interconnect board</a:t>
              </a:r>
            </a:p>
          </p:txBody>
        </p:sp>
        <p:sp>
          <p:nvSpPr>
            <p:cNvPr id="29726" name="Rectangle 58"/>
            <p:cNvSpPr>
              <a:spLocks/>
            </p:cNvSpPr>
            <p:nvPr/>
          </p:nvSpPr>
          <p:spPr bwMode="auto">
            <a:xfrm>
              <a:off x="5678180" y="6721300"/>
              <a:ext cx="1358899" cy="635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Pressure volume</a:t>
              </a:r>
            </a:p>
          </p:txBody>
        </p:sp>
        <p:sp>
          <p:nvSpPr>
            <p:cNvPr id="29727" name="Line 59"/>
            <p:cNvSpPr>
              <a:spLocks noChangeShapeType="1"/>
            </p:cNvSpPr>
            <p:nvPr/>
          </p:nvSpPr>
          <p:spPr bwMode="auto">
            <a:xfrm>
              <a:off x="5678180" y="5989107"/>
              <a:ext cx="465139" cy="4430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Rectangle 60"/>
            <p:cNvSpPr>
              <a:spLocks/>
            </p:cNvSpPr>
            <p:nvPr/>
          </p:nvSpPr>
          <p:spPr bwMode="auto">
            <a:xfrm>
              <a:off x="8420100" y="1700460"/>
              <a:ext cx="1358900" cy="635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  <a:sym typeface="Comic Sans MS" charset="0"/>
                </a:rPr>
                <a:t>Pressure volume</a:t>
              </a:r>
            </a:p>
          </p:txBody>
        </p:sp>
        <p:sp>
          <p:nvSpPr>
            <p:cNvPr id="29729" name="Line 61"/>
            <p:cNvSpPr>
              <a:spLocks noChangeShapeType="1"/>
            </p:cNvSpPr>
            <p:nvPr/>
          </p:nvSpPr>
          <p:spPr bwMode="auto">
            <a:xfrm rot="10800000" flipH="1">
              <a:off x="6472238" y="2011695"/>
              <a:ext cx="1958975" cy="8400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860">
            <a:off x="6789738" y="4341813"/>
            <a:ext cx="2157412" cy="14366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9705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253163" y="2136775"/>
            <a:ext cx="2278062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>
            <a:off x="5305425" y="1295400"/>
            <a:ext cx="170497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810000" y="1477963"/>
            <a:ext cx="925513" cy="487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4354513" y="3908425"/>
            <a:ext cx="2655887" cy="10445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4354513" y="4251325"/>
            <a:ext cx="2503487" cy="8524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4354513" y="4495800"/>
            <a:ext cx="2655887" cy="8747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1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FGT installation and calibration 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3810000" cy="685800"/>
          </a:xfrm>
        </p:spPr>
        <p:txBody>
          <a:bodyPr/>
          <a:lstStyle/>
          <a:p>
            <a:r>
              <a:rPr lang="en-US" sz="2000"/>
              <a:t>FGT has been fully installed in STAR for RHIC run13. 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AA4FFB-A516-A948-BD4C-47E548FF01C9}" type="slidenum">
              <a:rPr lang="en-US"/>
              <a:pPr/>
              <a:t>15</a:t>
            </a:fld>
            <a:endParaRPr lang="en-US"/>
          </a:p>
        </p:txBody>
      </p:sp>
      <p:pic>
        <p:nvPicPr>
          <p:cNvPr id="307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2906713" cy="4381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0727" name="Content Placeholder 2"/>
          <p:cNvSpPr txBox="1">
            <a:spLocks/>
          </p:cNvSpPr>
          <p:nvPr/>
        </p:nvSpPr>
        <p:spPr bwMode="auto">
          <a:xfrm>
            <a:off x="4572000" y="9144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Tune HV and APV parameters with three layers of FGT quadrants in cosmic ray test.</a:t>
            </a:r>
          </a:p>
        </p:txBody>
      </p:sp>
      <p:pic>
        <p:nvPicPr>
          <p:cNvPr id="30728" name="Picture 5"/>
          <p:cNvPicPr>
            <a:picLocks noChangeArrowheads="1"/>
          </p:cNvPicPr>
          <p:nvPr/>
        </p:nvPicPr>
        <p:blipFill>
          <a:blip r:embed="rId3"/>
          <a:srcRect t="14362" r="12151" b="2795"/>
          <a:stretch>
            <a:fillRect/>
          </a:stretch>
        </p:blipFill>
        <p:spPr bwMode="auto">
          <a:xfrm>
            <a:off x="4267200" y="2057400"/>
            <a:ext cx="4511675" cy="33004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0729" name="Content Placeholder 2"/>
          <p:cNvSpPr txBox="1">
            <a:spLocks/>
          </p:cNvSpPr>
          <p:nvPr/>
        </p:nvSpPr>
        <p:spPr bwMode="auto">
          <a:xfrm>
            <a:off x="4191000" y="5357813"/>
            <a:ext cx="4572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Trigger scintillating counters not shown in this picture located above and below the FGT cosmic ray setup. </a:t>
            </a:r>
          </a:p>
        </p:txBody>
      </p:sp>
      <p:sp>
        <p:nvSpPr>
          <p:cNvPr id="30730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FGT cosmic ray – Gain curve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r>
              <a:rPr lang="en-US" sz="2800"/>
              <a:t>Gain VS HV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B9EDA4-D7E6-864A-B63B-7BA04581CFC2}" type="slidenum">
              <a:rPr lang="en-US"/>
              <a:pPr/>
              <a:t>16</a:t>
            </a:fld>
            <a:endParaRPr lang="en-US"/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81100"/>
            <a:ext cx="4648200" cy="3924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96975"/>
            <a:ext cx="4398963" cy="37147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1752" name="Rectangle 7"/>
          <p:cNvSpPr>
            <a:spLocks/>
          </p:cNvSpPr>
          <p:nvPr/>
        </p:nvSpPr>
        <p:spPr bwMode="auto">
          <a:xfrm>
            <a:off x="1682750" y="1577975"/>
            <a:ext cx="882650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3.3kV</a:t>
            </a:r>
          </a:p>
        </p:txBody>
      </p:sp>
      <p:sp>
        <p:nvSpPr>
          <p:cNvPr id="31753" name="Rectangle 8"/>
          <p:cNvSpPr>
            <a:spLocks/>
          </p:cNvSpPr>
          <p:nvPr/>
        </p:nvSpPr>
        <p:spPr bwMode="auto">
          <a:xfrm>
            <a:off x="1847850" y="2794000"/>
            <a:ext cx="882650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3.4kV</a:t>
            </a:r>
          </a:p>
        </p:txBody>
      </p:sp>
      <p:sp>
        <p:nvSpPr>
          <p:cNvPr id="31754" name="Rectangle 9"/>
          <p:cNvSpPr>
            <a:spLocks/>
          </p:cNvSpPr>
          <p:nvPr/>
        </p:nvSpPr>
        <p:spPr bwMode="auto">
          <a:xfrm>
            <a:off x="1074738" y="4419600"/>
            <a:ext cx="884237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3.5kV</a:t>
            </a:r>
          </a:p>
        </p:txBody>
      </p:sp>
      <p:sp>
        <p:nvSpPr>
          <p:cNvPr id="31755" name="Rectangle 10"/>
          <p:cNvSpPr>
            <a:spLocks/>
          </p:cNvSpPr>
          <p:nvPr/>
        </p:nvSpPr>
        <p:spPr bwMode="auto">
          <a:xfrm>
            <a:off x="-12700" y="5119688"/>
            <a:ext cx="3922713" cy="2667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rgbClr val="0000FF"/>
                </a:solidFill>
                <a:ea typeface="Times New Roman" charset="0"/>
                <a:cs typeface="Times New Roman" charset="0"/>
              </a:rPr>
              <a:t>Cluster threshold = 4*PedRMS(~40)*3timebin ~ 500</a:t>
            </a:r>
          </a:p>
        </p:txBody>
      </p:sp>
      <p:sp>
        <p:nvSpPr>
          <p:cNvPr id="31756" name="Rectangle 11"/>
          <p:cNvSpPr>
            <a:spLocks/>
          </p:cNvSpPr>
          <p:nvPr/>
        </p:nvSpPr>
        <p:spPr bwMode="auto">
          <a:xfrm>
            <a:off x="546100" y="5410200"/>
            <a:ext cx="7912100" cy="9461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1588"/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ADC saturate at peak time-bin of peak strip for </a:t>
            </a:r>
          </a:p>
          <a:p>
            <a:pPr marL="1588"/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      ~10% of pulses at 3.4kV </a:t>
            </a:r>
          </a:p>
          <a:p>
            <a:pPr marL="1588"/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      ~50% of pulses at 3.5kV  (but no visible effect on residual yet) 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rot="10800000" flipH="1">
            <a:off x="506413" y="4826000"/>
            <a:ext cx="12700" cy="35718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1758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FGT cosmic ray - residual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sz="2800"/>
              <a:t>Use the top and bottom quadrants to determine the projected value for the middle quadrant.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FD206B-E7DE-C449-B58B-2516C1F1E8DC}" type="slidenum">
              <a:rPr lang="en-US"/>
              <a:pPr/>
              <a:t>17</a:t>
            </a:fld>
            <a:endParaRPr lang="en-US"/>
          </a:p>
        </p:txBody>
      </p:sp>
      <p:sp>
        <p:nvSpPr>
          <p:cNvPr id="32774" name="Rectangle 5"/>
          <p:cNvSpPr>
            <a:spLocks/>
          </p:cNvSpPr>
          <p:nvPr/>
        </p:nvSpPr>
        <p:spPr bwMode="auto">
          <a:xfrm>
            <a:off x="381000" y="5562600"/>
            <a:ext cx="86868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1588"/>
            <a:r>
              <a:rPr lang="en-US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Assuming all quadrants have same resolution:</a:t>
            </a:r>
          </a:p>
          <a:p>
            <a:pPr marL="1588"/>
            <a:r>
              <a:rPr lang="en-US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Single detector position resolution = Residual at middle quad/1.22 (from simple geometry)</a:t>
            </a:r>
          </a:p>
          <a:p>
            <a:pPr marL="1588"/>
            <a:r>
              <a:rPr lang="en-US">
                <a:latin typeface="Calibri" charset="0"/>
                <a:ea typeface="Times New Roman" charset="0"/>
                <a:cs typeface="Times New Roman" charset="0"/>
              </a:rPr>
              <a:t>    </a:t>
            </a:r>
            <a:r>
              <a:rPr lang="en-US">
                <a:solidFill>
                  <a:srgbClr val="FF0000"/>
                </a:solidFill>
                <a:latin typeface="Calibri" charset="0"/>
                <a:ea typeface="Times New Roman" charset="0"/>
                <a:cs typeface="Times New Roman" charset="0"/>
              </a:rPr>
              <a:t>                  180um residual @ Middle =&gt; 150um resolution at each detector </a:t>
            </a:r>
          </a:p>
        </p:txBody>
      </p:sp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1600200"/>
            <a:ext cx="4784725" cy="4038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2776" name="Rectangle 7"/>
          <p:cNvSpPr>
            <a:spLocks/>
          </p:cNvSpPr>
          <p:nvPr/>
        </p:nvSpPr>
        <p:spPr bwMode="auto">
          <a:xfrm>
            <a:off x="1758950" y="4178300"/>
            <a:ext cx="39528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28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ϕ</a:t>
            </a:r>
            <a:endParaRPr lang="en-US" sz="280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2777" name="Rectangle 8"/>
          <p:cNvSpPr>
            <a:spLocks/>
          </p:cNvSpPr>
          <p:nvPr/>
        </p:nvSpPr>
        <p:spPr bwMode="auto">
          <a:xfrm>
            <a:off x="6019800" y="2392363"/>
            <a:ext cx="2079625" cy="406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Sigma = 240um</a:t>
            </a:r>
          </a:p>
        </p:txBody>
      </p:sp>
      <p:sp>
        <p:nvSpPr>
          <p:cNvPr id="32778" name="Rectangle 9"/>
          <p:cNvSpPr>
            <a:spLocks/>
          </p:cNvSpPr>
          <p:nvPr/>
        </p:nvSpPr>
        <p:spPr bwMode="auto">
          <a:xfrm>
            <a:off x="5867400" y="4094163"/>
            <a:ext cx="3200400" cy="6302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Sigma = 0.6mrad</a:t>
            </a:r>
            <a:endParaRPr lang="en-US">
              <a:ea typeface="Times New Roman" charset="0"/>
              <a:cs typeface="Times New Roman" charset="0"/>
            </a:endParaRPr>
          </a:p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     =&gt;  180um @ R=30cm    </a:t>
            </a:r>
          </a:p>
        </p:txBody>
      </p:sp>
      <p:sp>
        <p:nvSpPr>
          <p:cNvPr id="32779" name="Rectangle 10"/>
          <p:cNvSpPr>
            <a:spLocks/>
          </p:cNvSpPr>
          <p:nvPr/>
        </p:nvSpPr>
        <p:spPr bwMode="auto">
          <a:xfrm>
            <a:off x="1868488" y="1946275"/>
            <a:ext cx="366712" cy="4699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2800">
                <a:solidFill>
                  <a:srgbClr val="FF0000"/>
                </a:solidFill>
                <a:ea typeface="Times New Roman" charset="0"/>
                <a:cs typeface="Times New Roman" charset="0"/>
              </a:rPr>
              <a:t>R</a:t>
            </a:r>
          </a:p>
        </p:txBody>
      </p:sp>
      <p:sp>
        <p:nvSpPr>
          <p:cNvPr id="32780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</a:rPr>
              <a:t>FGT cosmic ray -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8" y="609600"/>
            <a:ext cx="8539162" cy="965200"/>
          </a:xfrm>
        </p:spPr>
        <p:txBody>
          <a:bodyPr/>
          <a:lstStyle/>
          <a:p>
            <a:pPr marL="1588">
              <a:defRPr/>
            </a:pPr>
            <a:r>
              <a:rPr lang="en-US" sz="2000" dirty="0" smtClean="0">
                <a:solidFill>
                  <a:srgbClr val="660066"/>
                </a:solidFill>
              </a:rPr>
              <a:t>“Good event”: with clean one cluster in R</a:t>
            </a:r>
            <a:r>
              <a:rPr lang="en-US" sz="2000" dirty="0" smtClean="0">
                <a:solidFill>
                  <a:srgbClr val="660066"/>
                </a:solidFill>
                <a:ea typeface="Times New Roman" charset="0"/>
                <a:cs typeface="Times New Roman" charset="0"/>
              </a:rPr>
              <a:t>&amp;</a:t>
            </a:r>
            <a:r>
              <a:rPr lang="en-US" sz="2000" dirty="0" smtClean="0">
                <a:solidFill>
                  <a:srgbClr val="660066"/>
                </a:solidFill>
                <a:ea typeface="Lucida Grande"/>
                <a:cs typeface="Lucida Grande"/>
              </a:rPr>
              <a:t>ϕ</a:t>
            </a:r>
            <a:r>
              <a:rPr lang="en-US" sz="2000" dirty="0" smtClean="0">
                <a:solidFill>
                  <a:srgbClr val="660066"/>
                </a:solidFill>
              </a:rPr>
              <a:t> of two quadrants and calculate efficiency for third quadrant within good trigger area. </a:t>
            </a:r>
          </a:p>
          <a:p>
            <a:pPr marL="1588">
              <a:defRPr/>
            </a:pPr>
            <a:r>
              <a:rPr lang="en-US" sz="2000" dirty="0" smtClean="0">
                <a:solidFill>
                  <a:srgbClr val="660066"/>
                </a:solidFill>
                <a:ea typeface="Times New Roman" charset="0"/>
                <a:cs typeface="Times New Roman" charset="0"/>
              </a:rPr>
              <a:t>Sensitive to noise at higher HV &amp; low Threshold.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/>
              <a:t>p+A physics at RHIC workshop</a:t>
            </a:r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Xuan Li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97835-57EB-3E4D-B993-B82ECCE8005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2"/>
          <a:srcRect l="1198" t="53722" r="50117"/>
          <a:stretch>
            <a:fillRect/>
          </a:stretch>
        </p:blipFill>
        <p:spPr bwMode="auto">
          <a:xfrm>
            <a:off x="550863" y="1905000"/>
            <a:ext cx="2322512" cy="18653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aphicFrame>
        <p:nvGraphicFramePr>
          <p:cNvPr id="8" name="Group 6"/>
          <p:cNvGraphicFramePr>
            <a:graphicFrameLocks noGrp="1"/>
          </p:cNvGraphicFramePr>
          <p:nvPr/>
        </p:nvGraphicFramePr>
        <p:xfrm>
          <a:off x="3405188" y="2209800"/>
          <a:ext cx="5434012" cy="1479552"/>
        </p:xfrm>
        <a:graphic>
          <a:graphicData uri="http://schemas.openxmlformats.org/drawingml/2006/table">
            <a:tbl>
              <a:tblPr/>
              <a:tblGrid>
                <a:gridCol w="806450"/>
                <a:gridCol w="885825"/>
                <a:gridCol w="847725"/>
                <a:gridCol w="2894012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ea typeface="ヒラギノ明朝 ProN W3" charset="-128"/>
                        <a:cs typeface="ヒラギノ明朝 ProN W3" charset="-128"/>
                        <a:sym typeface="Comic Sans MS" charset="0"/>
                      </a:endParaRP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Top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Middle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Bottom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3.3kV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73%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83%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81%  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2"/>
                          <a:ea typeface="Wingdings" charset="2"/>
                          <a:cs typeface="Wingdings" charset="2"/>
                          <a:sym typeface="Wingdings" charset="2"/>
                        </a:rPr>
                        <a:t>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higher thr  76%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3.4kV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5EEFD"/>
                        </a:gs>
                        <a:gs pos="65001">
                          <a:srgbClr val="E5D5F9"/>
                        </a:gs>
                        <a:gs pos="100000">
                          <a:srgbClr val="DBC4F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83%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5EEFD"/>
                        </a:gs>
                        <a:gs pos="65001">
                          <a:srgbClr val="E5D5F9"/>
                        </a:gs>
                        <a:gs pos="100000">
                          <a:srgbClr val="DBC4F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88%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5EEFD"/>
                        </a:gs>
                        <a:gs pos="65001">
                          <a:srgbClr val="E5D5F9"/>
                        </a:gs>
                        <a:gs pos="100000">
                          <a:srgbClr val="DBC4F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78%  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2"/>
                          <a:ea typeface="Wingdings" charset="2"/>
                          <a:cs typeface="Wingdings" charset="2"/>
                          <a:sym typeface="Wingdings" charset="2"/>
                        </a:rPr>
                        <a:t>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higher thr  86%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5EEFD"/>
                        </a:gs>
                        <a:gs pos="65001">
                          <a:srgbClr val="E5D5F9"/>
                        </a:gs>
                        <a:gs pos="100000">
                          <a:srgbClr val="DBC4F6"/>
                        </a:gs>
                      </a:gsLst>
                      <a:lin ang="5400000" scaled="1"/>
                    </a:gra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3.5kV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87%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95%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61%  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2"/>
                          <a:ea typeface="Wingdings" charset="2"/>
                          <a:cs typeface="Wingdings" charset="2"/>
                          <a:sym typeface="Wingdings" charset="2"/>
                        </a:rPr>
                        <a:t>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higher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thr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  86%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AutoShape 63"/>
          <p:cNvSpPr>
            <a:spLocks/>
          </p:cNvSpPr>
          <p:nvPr/>
        </p:nvSpPr>
        <p:spPr bwMode="auto">
          <a:xfrm>
            <a:off x="1066800" y="3048000"/>
            <a:ext cx="469900" cy="355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203" y="2700"/>
                </a:moveTo>
                <a:lnTo>
                  <a:pt x="2203" y="18900"/>
                </a:lnTo>
                <a:lnTo>
                  <a:pt x="19397" y="18900"/>
                </a:lnTo>
                <a:lnTo>
                  <a:pt x="19397" y="2700"/>
                </a:lnTo>
                <a:close/>
                <a:moveTo>
                  <a:pt x="2203" y="2700"/>
                </a:moveTo>
              </a:path>
            </a:pathLst>
          </a:custGeom>
          <a:solidFill>
            <a:srgbClr val="FF0000"/>
          </a:solidFill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828" name="Rectangle 64"/>
          <p:cNvSpPr>
            <a:spLocks/>
          </p:cNvSpPr>
          <p:nvPr/>
        </p:nvSpPr>
        <p:spPr bwMode="auto">
          <a:xfrm>
            <a:off x="147638" y="1574800"/>
            <a:ext cx="3397250" cy="3540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Top-Short  “Golden event” Hit Map</a:t>
            </a:r>
          </a:p>
        </p:txBody>
      </p:sp>
      <p:sp>
        <p:nvSpPr>
          <p:cNvPr id="33829" name="Rectangle 65"/>
          <p:cNvSpPr>
            <a:spLocks/>
          </p:cNvSpPr>
          <p:nvPr/>
        </p:nvSpPr>
        <p:spPr bwMode="auto">
          <a:xfrm>
            <a:off x="304800" y="3835400"/>
            <a:ext cx="3584575" cy="330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Efficiency calculated in this area only</a:t>
            </a:r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 rot="10800000" flipH="1">
            <a:off x="658813" y="3471863"/>
            <a:ext cx="339725" cy="346075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rgbClr val="000000">
                <a:alpha val="37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3831" name="Picture 69"/>
          <p:cNvPicPr>
            <a:picLocks noChangeArrowheads="1"/>
          </p:cNvPicPr>
          <p:nvPr/>
        </p:nvPicPr>
        <p:blipFill>
          <a:blip r:embed="rId3"/>
          <a:srcRect l="50989" t="6750" r="3038" b="51080"/>
          <a:stretch>
            <a:fillRect/>
          </a:stretch>
        </p:blipFill>
        <p:spPr bwMode="auto">
          <a:xfrm>
            <a:off x="457200" y="4495800"/>
            <a:ext cx="2416175" cy="18446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3832" name="Rectangle 70"/>
          <p:cNvSpPr>
            <a:spLocks/>
          </p:cNvSpPr>
          <p:nvPr/>
        </p:nvSpPr>
        <p:spPr bwMode="auto">
          <a:xfrm>
            <a:off x="187325" y="4114800"/>
            <a:ext cx="3611563" cy="3540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Middle-Long “Golden event” Hit Map</a:t>
            </a:r>
          </a:p>
        </p:txBody>
      </p:sp>
      <p:graphicFrame>
        <p:nvGraphicFramePr>
          <p:cNvPr id="17" name="Group 71"/>
          <p:cNvGraphicFramePr>
            <a:graphicFrameLocks noGrp="1"/>
          </p:cNvGraphicFramePr>
          <p:nvPr/>
        </p:nvGraphicFramePr>
        <p:xfrm>
          <a:off x="3886200" y="4470400"/>
          <a:ext cx="4879975" cy="739776"/>
        </p:xfrm>
        <a:graphic>
          <a:graphicData uri="http://schemas.openxmlformats.org/drawingml/2006/table">
            <a:tbl>
              <a:tblPr/>
              <a:tblGrid>
                <a:gridCol w="1062038"/>
                <a:gridCol w="1077912"/>
                <a:gridCol w="1166813"/>
                <a:gridCol w="1573212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ea typeface="ヒラギノ明朝 ProN W3" charset="-128"/>
                        <a:cs typeface="ヒラギノ明朝 ProN W3" charset="-128"/>
                        <a:sym typeface="Comic Sans MS" charset="0"/>
                      </a:endParaRP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Top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Middle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Bottom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3.4kV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72%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60%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ヒラギノ明朝 ProN W3" charset="-128"/>
                          <a:cs typeface="ヒラギノ明朝 ProN W3" charset="-128"/>
                          <a:sym typeface="Comic Sans MS" charset="0"/>
                        </a:rPr>
                        <a:t>70%</a:t>
                      </a:r>
                    </a:p>
                  </a:txBody>
                  <a:tcPr marL="38100" marR="38100" marT="38100" marB="38100" anchor="ctr" horzOverflow="overflow">
                    <a:lnL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6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850" name="Rectangle 102"/>
          <p:cNvSpPr>
            <a:spLocks/>
          </p:cNvSpPr>
          <p:nvPr/>
        </p:nvSpPr>
        <p:spPr bwMode="auto">
          <a:xfrm>
            <a:off x="4419600" y="5308600"/>
            <a:ext cx="3527425" cy="330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>
                <a:solidFill>
                  <a:srgbClr val="FF0000"/>
                </a:solidFill>
                <a:ea typeface="Times New Roman" charset="0"/>
                <a:cs typeface="Times New Roman" charset="0"/>
              </a:rPr>
              <a:t>Efficiency calculated in whole octant</a:t>
            </a:r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V="1">
            <a:off x="1295400" y="5105400"/>
            <a:ext cx="401638" cy="1060450"/>
          </a:xfrm>
          <a:prstGeom prst="line">
            <a:avLst/>
          </a:pr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rgbClr val="000000">
                <a:alpha val="37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852" name="Rectangle 104"/>
          <p:cNvSpPr>
            <a:spLocks/>
          </p:cNvSpPr>
          <p:nvPr/>
        </p:nvSpPr>
        <p:spPr bwMode="auto">
          <a:xfrm>
            <a:off x="533400" y="6165850"/>
            <a:ext cx="1738313" cy="3111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1588"/>
            <a:r>
              <a:rPr lang="en-US">
                <a:solidFill>
                  <a:srgbClr val="FF6600"/>
                </a:solidFill>
                <a:latin typeface="Calibri" charset="0"/>
                <a:ea typeface="Times New Roman" charset="0"/>
                <a:cs typeface="Times New Roman" charset="0"/>
              </a:rPr>
              <a:t>Dead HV sector 4</a:t>
            </a:r>
          </a:p>
        </p:txBody>
      </p:sp>
      <p:sp>
        <p:nvSpPr>
          <p:cNvPr id="21" name="Rectangle 106"/>
          <p:cNvSpPr>
            <a:spLocks/>
          </p:cNvSpPr>
          <p:nvPr/>
        </p:nvSpPr>
        <p:spPr bwMode="auto">
          <a:xfrm>
            <a:off x="4254500" y="3795713"/>
            <a:ext cx="4813300" cy="8524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1588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Times New Roman" charset="0"/>
                <a:cs typeface="Times New Roman" charset="0"/>
              </a:rPr>
              <a:t>Default </a:t>
            </a:r>
            <a:r>
              <a:rPr lang="en-US" dirty="0" err="1">
                <a:solidFill>
                  <a:srgbClr val="0000FF"/>
                </a:solidFill>
                <a:latin typeface="+mn-lt"/>
                <a:ea typeface="Times New Roman" charset="0"/>
                <a:cs typeface="Times New Roman" charset="0"/>
              </a:rPr>
              <a:t>Thr</a:t>
            </a:r>
            <a:r>
              <a:rPr lang="en-US" dirty="0">
                <a:solidFill>
                  <a:srgbClr val="0000FF"/>
                </a:solidFill>
                <a:latin typeface="+mn-lt"/>
                <a:ea typeface="Times New Roman" charset="0"/>
                <a:cs typeface="Times New Roman" charset="0"/>
              </a:rPr>
              <a:t>= 4*PedRMS(~40)*3timebin ~ 500</a:t>
            </a:r>
            <a:endParaRPr lang="en-US" dirty="0">
              <a:latin typeface="+mn-lt"/>
              <a:ea typeface="Times New Roman" charset="0"/>
              <a:cs typeface="Times New Roman" charset="0"/>
            </a:endParaRPr>
          </a:p>
          <a:p>
            <a:pPr marL="1588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Times New Roman" charset="0"/>
                <a:cs typeface="Times New Roman" charset="0"/>
              </a:rPr>
              <a:t>Higher </a:t>
            </a:r>
            <a:r>
              <a:rPr lang="en-US" dirty="0" err="1">
                <a:solidFill>
                  <a:srgbClr val="0000FF"/>
                </a:solidFill>
                <a:latin typeface="+mn-lt"/>
                <a:ea typeface="Times New Roman" charset="0"/>
                <a:cs typeface="Times New Roman" charset="0"/>
              </a:rPr>
              <a:t>Thr</a:t>
            </a:r>
            <a:r>
              <a:rPr lang="en-US" dirty="0">
                <a:solidFill>
                  <a:srgbClr val="0000FF"/>
                </a:solidFill>
                <a:latin typeface="+mn-lt"/>
                <a:ea typeface="Times New Roman" charset="0"/>
                <a:cs typeface="Times New Roman" charset="0"/>
              </a:rPr>
              <a:t> = 7 * PedRMS(~40)*3timebin ~ 850</a:t>
            </a:r>
          </a:p>
        </p:txBody>
      </p:sp>
      <p:sp>
        <p:nvSpPr>
          <p:cNvPr id="33854" name="Content Placeholder 2"/>
          <p:cNvSpPr txBox="1">
            <a:spLocks/>
          </p:cNvSpPr>
          <p:nvPr/>
        </p:nvSpPr>
        <p:spPr bwMode="auto">
          <a:xfrm>
            <a:off x="2971800" y="54864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Use the cosmic ray results to decide which quadrant for final installation.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5663" y="1839913"/>
            <a:ext cx="24971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Reading the short octant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FGT related measurements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800">
                <a:solidFill>
                  <a:srgbClr val="000090"/>
                </a:solidFill>
              </a:rPr>
              <a:t>The FGT will enhance the tracking capability of STAR in pseudorapidity range 1&lt;η&lt;2.</a:t>
            </a:r>
          </a:p>
          <a:p>
            <a:r>
              <a:rPr lang="en-US" sz="2800"/>
              <a:t>The primary FGT design is for W measurements in p+p collisions. But, together with other STAR detectors the following measurements may be possible.</a:t>
            </a:r>
          </a:p>
          <a:p>
            <a:pPr lvl="1"/>
            <a:r>
              <a:rPr lang="en-US" sz="2600"/>
              <a:t>J/ψ         e</a:t>
            </a:r>
            <a:r>
              <a:rPr lang="en-US" sz="2600" baseline="30000"/>
              <a:t>+</a:t>
            </a:r>
            <a:r>
              <a:rPr lang="en-US" sz="2600"/>
              <a:t>e</a:t>
            </a:r>
            <a:r>
              <a:rPr lang="en-US" sz="2600" baseline="30000"/>
              <a:t>-</a:t>
            </a:r>
            <a:r>
              <a:rPr lang="en-US" sz="2600"/>
              <a:t>, heavy flavor via electron decay channel.</a:t>
            </a:r>
            <a:endParaRPr lang="en-US" sz="2600" baseline="30000"/>
          </a:p>
          <a:p>
            <a:pPr lvl="1"/>
            <a:r>
              <a:rPr lang="en-US" sz="2600"/>
              <a:t>Charged hadron, i.g. π</a:t>
            </a:r>
            <a:r>
              <a:rPr lang="en-US" sz="2600" baseline="30000"/>
              <a:t>+</a:t>
            </a:r>
            <a:r>
              <a:rPr lang="en-US" sz="2600"/>
              <a:t>π</a:t>
            </a:r>
            <a:r>
              <a:rPr lang="en-US" sz="2600" baseline="30000"/>
              <a:t>-</a:t>
            </a:r>
            <a:r>
              <a:rPr lang="en-US" sz="2600"/>
              <a:t>.</a:t>
            </a:r>
            <a:endParaRPr lang="en-US" sz="2600" baseline="30000"/>
          </a:p>
          <a:p>
            <a:pPr lvl="1"/>
            <a:r>
              <a:rPr lang="en-US" sz="2600"/>
              <a:t>Drell-Yan?</a:t>
            </a:r>
          </a:p>
          <a:p>
            <a:pPr lvl="1"/>
            <a:r>
              <a:rPr lang="en-US" sz="2600"/>
              <a:t>Jets?</a:t>
            </a:r>
          </a:p>
          <a:p>
            <a:r>
              <a:rPr lang="en-US" sz="2800">
                <a:solidFill>
                  <a:srgbClr val="FF0000"/>
                </a:solidFill>
              </a:rPr>
              <a:t>Do we need larger GEM detectors?   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296F5B-D92B-264C-A825-E03E263BEC4E}" type="slidenum">
              <a:rPr lang="en-US"/>
              <a:pPr/>
              <a:t>19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7213" y="3657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3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12750"/>
            <a:ext cx="8229600" cy="80645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-128"/>
              </a:rPr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227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Motivation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</a:rPr>
              <a:t>Forward GEM Tracker (FGT) physics program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FGT overview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</a:rPr>
              <a:t>Assembly and installation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</a:rPr>
              <a:t>Cosmic ray results for RHIC Run 13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FGT upgrade and open discussion for p+A collisions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4E8DEA-6C40-AC40-A35D-86438805B1DF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17414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000">
                <a:latin typeface="Times New Roman" charset="0"/>
                <a:ea typeface="ＭＳ Ｐゴシック" charset="-128"/>
              </a:rPr>
              <a:t>Forward Large Triple-GEM design at Temple University (I)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Supported by EIC R&amp;D program.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29E25-9C7D-AB46-9E62-4FE5BD58B55D}" type="slidenum">
              <a:rPr lang="en-US"/>
              <a:pPr/>
              <a:t>20</a:t>
            </a:fld>
            <a:endParaRPr lang="en-US"/>
          </a:p>
        </p:txBody>
      </p:sp>
      <p:pic>
        <p:nvPicPr>
          <p:cNvPr id="35846" name="Picture 11"/>
          <p:cNvPicPr>
            <a:picLocks noChangeAspect="1" noChangeArrowheads="1"/>
          </p:cNvPicPr>
          <p:nvPr/>
        </p:nvPicPr>
        <p:blipFill>
          <a:blip r:embed="rId2"/>
          <a:srcRect l="5000" r="14426"/>
          <a:stretch>
            <a:fillRect/>
          </a:stretch>
        </p:blipFill>
        <p:spPr bwMode="auto">
          <a:xfrm>
            <a:off x="5105400" y="3352800"/>
            <a:ext cx="2876550" cy="26019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3584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76600"/>
            <a:ext cx="2743200" cy="27225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5848" name="Content Placeholder 2"/>
          <p:cNvSpPr txBox="1">
            <a:spLocks/>
          </p:cNvSpPr>
          <p:nvPr/>
        </p:nvSpPr>
        <p:spPr bwMode="auto">
          <a:xfrm>
            <a:off x="457200" y="1219200"/>
            <a:ext cx="8915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charset="0"/>
              </a:rPr>
              <a:t>The active area of Large Triple-GEM detectors is 10cm&lt;R&lt;100cm.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charset="0"/>
              </a:rPr>
              <a:t>Each detector covers 30° azimuthal angle and use separate 2D readout.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charset="0"/>
              </a:rPr>
              <a:t>12 GEM detectors are mounted on light-weight support structure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charset="0"/>
            </a:endParaRP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623888" y="5954713"/>
            <a:ext cx="3719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0"/>
                </a:solidFill>
                <a:latin typeface="Calibri" charset="0"/>
              </a:rPr>
              <a:t>Schematics of the large GEM detector</a:t>
            </a:r>
          </a:p>
        </p:txBody>
      </p:sp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4343400" y="5954713"/>
            <a:ext cx="465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Calibri" charset="0"/>
              </a:rPr>
              <a:t>GEM segmented side of the large GEM detector</a:t>
            </a:r>
          </a:p>
        </p:txBody>
      </p:sp>
      <p:sp>
        <p:nvSpPr>
          <p:cNvPr id="35851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-128"/>
              </a:rPr>
              <a:t>Forward Large Triple-GEM design at Temple University (II)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4B1E4-8529-004F-A070-7F0F866A0A5C}" type="slidenum">
              <a:rPr lang="en-US"/>
              <a:pPr/>
              <a:t>21</a:t>
            </a:fld>
            <a:endParaRPr lang="en-US"/>
          </a:p>
        </p:txBody>
      </p:sp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2"/>
          <a:srcRect l="9737" r="8443" b="760"/>
          <a:stretch>
            <a:fillRect/>
          </a:stretch>
        </p:blipFill>
        <p:spPr bwMode="auto">
          <a:xfrm>
            <a:off x="4114800" y="927100"/>
            <a:ext cx="2000250" cy="463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1"/>
          <p:cNvSpPr>
            <a:spLocks/>
          </p:cNvSpPr>
          <p:nvPr/>
        </p:nvSpPr>
        <p:spPr bwMode="auto">
          <a:xfrm>
            <a:off x="3348038" y="6096000"/>
            <a:ext cx="3195637" cy="368300"/>
          </a:xfrm>
          <a:prstGeom prst="rect">
            <a:avLst/>
          </a:prstGeom>
          <a:noFill/>
          <a:ln w="9525" cap="flat">
            <a:solidFill>
              <a:srgbClr val="00000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5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Lightweight (&lt;1% X</a:t>
            </a:r>
            <a:r>
              <a:rPr lang="en-US" sz="15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</a:t>
            </a:r>
            <a:r>
              <a:rPr lang="en-US" sz="15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in active area)</a:t>
            </a:r>
          </a:p>
        </p:txBody>
      </p:sp>
      <p:grpSp>
        <p:nvGrpSpPr>
          <p:cNvPr id="36871" name="Group 14"/>
          <p:cNvGrpSpPr>
            <a:grpSpLocks/>
          </p:cNvGrpSpPr>
          <p:nvPr/>
        </p:nvGrpSpPr>
        <p:grpSpPr bwMode="auto">
          <a:xfrm>
            <a:off x="457200" y="1676400"/>
            <a:ext cx="3503613" cy="2174875"/>
            <a:chOff x="0" y="0"/>
            <a:chExt cx="2255" cy="1658"/>
          </a:xfrm>
        </p:grpSpPr>
        <p:sp>
          <p:nvSpPr>
            <p:cNvPr id="36887" name="Rectangle 12"/>
            <p:cNvSpPr>
              <a:spLocks/>
            </p:cNvSpPr>
            <p:nvPr/>
          </p:nvSpPr>
          <p:spPr bwMode="auto">
            <a:xfrm>
              <a:off x="0" y="0"/>
              <a:ext cx="2255" cy="165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888" name="Picture 1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55" cy="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2" name="Picture 15"/>
          <p:cNvPicPr>
            <a:picLocks noChangeArrowheads="1"/>
          </p:cNvPicPr>
          <p:nvPr/>
        </p:nvPicPr>
        <p:blipFill>
          <a:blip r:embed="rId4"/>
          <a:srcRect l="30505" t="37036" r="33905" b="40739"/>
          <a:stretch>
            <a:fillRect/>
          </a:stretch>
        </p:blipFill>
        <p:spPr bwMode="auto">
          <a:xfrm>
            <a:off x="457200" y="4343400"/>
            <a:ext cx="1447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6"/>
          <p:cNvSpPr>
            <a:spLocks/>
          </p:cNvSpPr>
          <p:nvPr/>
        </p:nvSpPr>
        <p:spPr bwMode="auto">
          <a:xfrm>
            <a:off x="6477000" y="838200"/>
            <a:ext cx="2679700" cy="513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</a:pPr>
            <a:r>
              <a:rPr lang="en-US" sz="1600">
                <a:solidFill>
                  <a:srgbClr val="7F7F7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Mylar foils plus spacer</a:t>
            </a:r>
          </a:p>
          <a:p>
            <a:pPr>
              <a:spcBef>
                <a:spcPts val="240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Cathode (HV) </a:t>
            </a:r>
          </a:p>
          <a:p>
            <a:pPr>
              <a:spcBef>
                <a:spcPts val="240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 mm spacer (Drift volume)</a:t>
            </a:r>
          </a:p>
          <a:p>
            <a:pPr>
              <a:spcBef>
                <a:spcPts val="2400"/>
              </a:spcBef>
            </a:pPr>
            <a:r>
              <a:rPr lang="en-US" sz="1600">
                <a:solidFill>
                  <a:srgbClr val="E66E52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 x GEM foils + 2mm spacer grid</a:t>
            </a:r>
          </a:p>
          <a:p>
            <a:pPr>
              <a:spcBef>
                <a:spcPts val="2400"/>
              </a:spcBef>
            </a:pPr>
            <a:endParaRPr lang="en-US" sz="160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>
              <a:spcBef>
                <a:spcPts val="240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2mm spacer (Induction gap)</a:t>
            </a:r>
          </a:p>
          <a:p>
            <a:pPr>
              <a:spcBef>
                <a:spcPts val="2400"/>
              </a:spcBef>
            </a:pPr>
            <a:r>
              <a:rPr lang="en-US" sz="1600">
                <a:solidFill>
                  <a:srgbClr val="FF66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Readout electrode</a:t>
            </a:r>
          </a:p>
          <a:p>
            <a:pPr>
              <a:spcBef>
                <a:spcPts val="2400"/>
              </a:spcBef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spacer + </a:t>
            </a:r>
            <a:r>
              <a:rPr lang="en-US" sz="1600">
                <a:solidFill>
                  <a:srgbClr val="7F7F7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Mylar foil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5775325" y="1243013"/>
            <a:ext cx="628650" cy="7937"/>
          </a:xfrm>
          <a:prstGeom prst="line">
            <a:avLst/>
          </a:prstGeom>
          <a:noFill/>
          <a:ln w="25400" cap="flat">
            <a:solidFill>
              <a:srgbClr val="D8D8D8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5915025" y="1873250"/>
            <a:ext cx="487363" cy="149225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rot="10800000">
            <a:off x="5997575" y="2303463"/>
            <a:ext cx="404813" cy="1111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6029325" y="2476500"/>
            <a:ext cx="363538" cy="1684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0" y="424"/>
              </a:cxn>
              <a:cxn ang="0">
                <a:pos x="10800" y="10376"/>
              </a:cxn>
              <a:cxn ang="0">
                <a:pos x="21600" y="10800"/>
              </a:cxn>
              <a:cxn ang="0">
                <a:pos x="10800" y="11224"/>
              </a:cxn>
              <a:cxn ang="0">
                <a:pos x="10800" y="21176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190"/>
                  <a:pt x="10800" y="424"/>
                </a:cubicBezTo>
                <a:lnTo>
                  <a:pt x="10800" y="10376"/>
                </a:lnTo>
                <a:cubicBezTo>
                  <a:pt x="10800" y="10610"/>
                  <a:pt x="15635" y="10800"/>
                  <a:pt x="21600" y="10800"/>
                </a:cubicBezTo>
                <a:cubicBezTo>
                  <a:pt x="15635" y="10800"/>
                  <a:pt x="10800" y="10990"/>
                  <a:pt x="10800" y="11224"/>
                </a:cubicBezTo>
                <a:lnTo>
                  <a:pt x="10800" y="21176"/>
                </a:lnTo>
                <a:cubicBezTo>
                  <a:pt x="10800" y="21410"/>
                  <a:pt x="5965" y="21600"/>
                  <a:pt x="0" y="21600"/>
                </a:cubicBezTo>
              </a:path>
            </a:pathLst>
          </a:custGeom>
          <a:noFill/>
          <a:ln w="2540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rot="10800000">
            <a:off x="5995988" y="4267200"/>
            <a:ext cx="404812" cy="10160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rot="10800000">
            <a:off x="5983288" y="4662488"/>
            <a:ext cx="560387" cy="511175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rot="10800000">
            <a:off x="5867400" y="5029200"/>
            <a:ext cx="609600" cy="53340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25399" dir="5400000" algn="ctr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1" name="Rectangle 24"/>
          <p:cNvSpPr>
            <a:spLocks/>
          </p:cNvSpPr>
          <p:nvPr/>
        </p:nvSpPr>
        <p:spPr bwMode="auto">
          <a:xfrm>
            <a:off x="573088" y="3873500"/>
            <a:ext cx="33131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Gas, HV, and readout connections</a:t>
            </a:r>
          </a:p>
        </p:txBody>
      </p:sp>
      <p:pic>
        <p:nvPicPr>
          <p:cNvPr id="36882" name="Picture 29"/>
          <p:cNvPicPr>
            <a:picLocks noChangeArrowheads="1"/>
          </p:cNvPicPr>
          <p:nvPr/>
        </p:nvPicPr>
        <p:blipFill>
          <a:blip r:embed="rId5"/>
          <a:srcRect l="30534" t="18181"/>
          <a:stretch>
            <a:fillRect/>
          </a:stretch>
        </p:blipFill>
        <p:spPr bwMode="auto">
          <a:xfrm>
            <a:off x="2055813" y="4800600"/>
            <a:ext cx="2311400" cy="762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6883" name="Rectangle 30"/>
          <p:cNvSpPr>
            <a:spLocks/>
          </p:cNvSpPr>
          <p:nvPr/>
        </p:nvSpPr>
        <p:spPr bwMode="auto">
          <a:xfrm>
            <a:off x="2055813" y="55499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16.45 mm thick </a:t>
            </a:r>
          </a:p>
          <a:p>
            <a:pPr marL="39688" algn="ctr"/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+ service box</a:t>
            </a:r>
          </a:p>
        </p:txBody>
      </p:sp>
      <p:sp>
        <p:nvSpPr>
          <p:cNvPr id="36884" name="Rectangle 31"/>
          <p:cNvSpPr>
            <a:spLocks/>
          </p:cNvSpPr>
          <p:nvPr/>
        </p:nvSpPr>
        <p:spPr bwMode="auto">
          <a:xfrm>
            <a:off x="4191000" y="5486400"/>
            <a:ext cx="2133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81279" bIns="0" anchor="ctr">
            <a:prstTxWarp prst="textNoShape">
              <a:avLst/>
            </a:prstTxWarp>
          </a:bodyPr>
          <a:lstStyle/>
          <a:p>
            <a:pPr marL="400050" indent="-360363" algn="ctr">
              <a:lnSpc>
                <a:spcPct val="125000"/>
              </a:lnSpc>
              <a:spcBef>
                <a:spcPts val="600"/>
              </a:spcBef>
            </a:pP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Exploded view of the GEM detector</a:t>
            </a:r>
          </a:p>
        </p:txBody>
      </p:sp>
      <p:sp>
        <p:nvSpPr>
          <p:cNvPr id="36885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  <p:sp>
        <p:nvSpPr>
          <p:cNvPr id="3688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Large Triple GEM layout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495800" cy="533400"/>
          </a:xfrm>
        </p:spPr>
        <p:txBody>
          <a:bodyPr/>
          <a:lstStyle/>
          <a:p>
            <a:r>
              <a:rPr lang="en-US" sz="2000"/>
              <a:t>Study the mechanical deformation. 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621D2-ECA4-3C4F-BE6A-F279C303E3B9}" type="slidenum">
              <a:rPr lang="en-US"/>
              <a:pPr/>
              <a:t>22</a:t>
            </a:fld>
            <a:endParaRPr lang="en-US"/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-128"/>
              </a:rPr>
              <a:t>Forward Large Triple-GEM design at Temple University (III)</a:t>
            </a:r>
          </a:p>
        </p:txBody>
      </p:sp>
      <p:pic>
        <p:nvPicPr>
          <p:cNvPr id="3789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11438"/>
            <a:ext cx="3370263" cy="11223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3789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63663"/>
            <a:ext cx="3370263" cy="11509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7896" name="Content Placeholder 2"/>
          <p:cNvSpPr txBox="1">
            <a:spLocks/>
          </p:cNvSpPr>
          <p:nvPr/>
        </p:nvSpPr>
        <p:spPr bwMode="auto">
          <a:xfrm>
            <a:off x="4208463" y="914400"/>
            <a:ext cx="49355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Study the gas diffusion inside the detector.</a:t>
            </a:r>
          </a:p>
        </p:txBody>
      </p:sp>
      <p:pic>
        <p:nvPicPr>
          <p:cNvPr id="37897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1336675"/>
            <a:ext cx="2998787" cy="21685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37898" name="Group 389"/>
          <p:cNvGrpSpPr>
            <a:grpSpLocks/>
          </p:cNvGrpSpPr>
          <p:nvPr/>
        </p:nvGrpSpPr>
        <p:grpSpPr bwMode="auto">
          <a:xfrm>
            <a:off x="1724025" y="4113213"/>
            <a:ext cx="2466975" cy="2135187"/>
            <a:chOff x="0" y="0"/>
            <a:chExt cx="1702" cy="1477"/>
          </a:xfrm>
        </p:grpSpPr>
        <p:grpSp>
          <p:nvGrpSpPr>
            <p:cNvPr id="37907" name="Group 57"/>
            <p:cNvGrpSpPr>
              <a:grpSpLocks/>
            </p:cNvGrpSpPr>
            <p:nvPr/>
          </p:nvGrpSpPr>
          <p:grpSpPr bwMode="auto">
            <a:xfrm>
              <a:off x="926" y="376"/>
              <a:ext cx="144" cy="923"/>
              <a:chOff x="0" y="0"/>
              <a:chExt cx="144" cy="923"/>
            </a:xfrm>
          </p:grpSpPr>
          <p:sp>
            <p:nvSpPr>
              <p:cNvPr id="38239" name="Freeform 16"/>
              <p:cNvSpPr>
                <a:spLocks/>
              </p:cNvSpPr>
              <p:nvPr/>
            </p:nvSpPr>
            <p:spPr bwMode="auto">
              <a:xfrm>
                <a:off x="62" y="0"/>
                <a:ext cx="37" cy="4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00"/>
                  <a:gd name="T61" fmla="*/ 0 h 21600"/>
                  <a:gd name="T62" fmla="*/ 21600 w 21600"/>
                  <a:gd name="T63" fmla="*/ 21600 h 216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00" h="21600">
                    <a:moveTo>
                      <a:pt x="10691" y="0"/>
                    </a:moveTo>
                    <a:lnTo>
                      <a:pt x="14618" y="1763"/>
                    </a:lnTo>
                    <a:lnTo>
                      <a:pt x="11564" y="2259"/>
                    </a:lnTo>
                    <a:lnTo>
                      <a:pt x="19855" y="4353"/>
                    </a:lnTo>
                    <a:lnTo>
                      <a:pt x="12873" y="4353"/>
                    </a:lnTo>
                    <a:lnTo>
                      <a:pt x="12873" y="5345"/>
                    </a:lnTo>
                    <a:lnTo>
                      <a:pt x="16145" y="6612"/>
                    </a:lnTo>
                    <a:lnTo>
                      <a:pt x="14400" y="6722"/>
                    </a:lnTo>
                    <a:lnTo>
                      <a:pt x="21600" y="8376"/>
                    </a:lnTo>
                    <a:lnTo>
                      <a:pt x="17673" y="10359"/>
                    </a:lnTo>
                    <a:lnTo>
                      <a:pt x="17455" y="12894"/>
                    </a:lnTo>
                    <a:lnTo>
                      <a:pt x="14400" y="13280"/>
                    </a:lnTo>
                    <a:lnTo>
                      <a:pt x="16582" y="15043"/>
                    </a:lnTo>
                    <a:lnTo>
                      <a:pt x="12436" y="16916"/>
                    </a:lnTo>
                    <a:lnTo>
                      <a:pt x="8509" y="18514"/>
                    </a:lnTo>
                    <a:lnTo>
                      <a:pt x="10036" y="19065"/>
                    </a:lnTo>
                    <a:lnTo>
                      <a:pt x="0" y="20994"/>
                    </a:lnTo>
                    <a:lnTo>
                      <a:pt x="2618" y="21324"/>
                    </a:lnTo>
                    <a:lnTo>
                      <a:pt x="436" y="21600"/>
                    </a:lnTo>
                    <a:lnTo>
                      <a:pt x="2618" y="21545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0" name="Freeform 17"/>
              <p:cNvSpPr>
                <a:spLocks/>
              </p:cNvSpPr>
              <p:nvPr/>
            </p:nvSpPr>
            <p:spPr bwMode="auto">
              <a:xfrm>
                <a:off x="62" y="37"/>
                <a:ext cx="40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600"/>
                  <a:gd name="T49" fmla="*/ 0 h 21600"/>
                  <a:gd name="T50" fmla="*/ 21600 w 21600"/>
                  <a:gd name="T51" fmla="*/ 21600 h 216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600" h="21600">
                    <a:moveTo>
                      <a:pt x="5152" y="0"/>
                    </a:moveTo>
                    <a:lnTo>
                      <a:pt x="9314" y="1162"/>
                    </a:lnTo>
                    <a:lnTo>
                      <a:pt x="3765" y="2957"/>
                    </a:lnTo>
                    <a:lnTo>
                      <a:pt x="5549" y="4753"/>
                    </a:lnTo>
                    <a:lnTo>
                      <a:pt x="0" y="7499"/>
                    </a:lnTo>
                    <a:lnTo>
                      <a:pt x="5350" y="10985"/>
                    </a:lnTo>
                    <a:lnTo>
                      <a:pt x="6936" y="11671"/>
                    </a:lnTo>
                    <a:lnTo>
                      <a:pt x="12088" y="13361"/>
                    </a:lnTo>
                    <a:lnTo>
                      <a:pt x="10701" y="14259"/>
                    </a:lnTo>
                    <a:lnTo>
                      <a:pt x="13673" y="14682"/>
                    </a:lnTo>
                    <a:lnTo>
                      <a:pt x="13872" y="15368"/>
                    </a:lnTo>
                    <a:lnTo>
                      <a:pt x="15457" y="16424"/>
                    </a:lnTo>
                    <a:lnTo>
                      <a:pt x="8719" y="18167"/>
                    </a:lnTo>
                    <a:lnTo>
                      <a:pt x="21600" y="20597"/>
                    </a:lnTo>
                    <a:lnTo>
                      <a:pt x="18628" y="21125"/>
                    </a:lnTo>
                    <a:lnTo>
                      <a:pt x="20015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1" name="Freeform 18"/>
              <p:cNvSpPr>
                <a:spLocks/>
              </p:cNvSpPr>
              <p:nvPr/>
            </p:nvSpPr>
            <p:spPr bwMode="auto">
              <a:xfrm>
                <a:off x="15" y="328"/>
                <a:ext cx="64" cy="2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00"/>
                  <a:gd name="T40" fmla="*/ 0 h 21600"/>
                  <a:gd name="T41" fmla="*/ 21600 w 21600"/>
                  <a:gd name="T42" fmla="*/ 21600 h 216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00" h="21600">
                    <a:moveTo>
                      <a:pt x="21600" y="0"/>
                    </a:moveTo>
                    <a:lnTo>
                      <a:pt x="19749" y="2253"/>
                    </a:lnTo>
                    <a:lnTo>
                      <a:pt x="16539" y="4584"/>
                    </a:lnTo>
                    <a:lnTo>
                      <a:pt x="17650" y="6527"/>
                    </a:lnTo>
                    <a:lnTo>
                      <a:pt x="15429" y="9401"/>
                    </a:lnTo>
                    <a:lnTo>
                      <a:pt x="11355" y="10489"/>
                    </a:lnTo>
                    <a:lnTo>
                      <a:pt x="5801" y="12043"/>
                    </a:lnTo>
                    <a:lnTo>
                      <a:pt x="6295" y="13675"/>
                    </a:lnTo>
                    <a:lnTo>
                      <a:pt x="4073" y="15928"/>
                    </a:lnTo>
                    <a:cubicBezTo>
                      <a:pt x="3690" y="16652"/>
                      <a:pt x="4093" y="16627"/>
                      <a:pt x="3579" y="16627"/>
                    </a:cubicBezTo>
                    <a:lnTo>
                      <a:pt x="987" y="16705"/>
                    </a:lnTo>
                    <a:lnTo>
                      <a:pt x="1358" y="19036"/>
                    </a:lnTo>
                    <a:lnTo>
                      <a:pt x="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2" name="Freeform 19"/>
              <p:cNvSpPr>
                <a:spLocks/>
              </p:cNvSpPr>
              <p:nvPr/>
            </p:nvSpPr>
            <p:spPr bwMode="auto">
              <a:xfrm>
                <a:off x="67" y="332"/>
                <a:ext cx="24" cy="576"/>
              </a:xfrm>
              <a:custGeom>
                <a:avLst/>
                <a:gdLst>
                  <a:gd name="T0" fmla="*/ 0 w 19573"/>
                  <a:gd name="T1" fmla="*/ 0 h 21600"/>
                  <a:gd name="T2" fmla="*/ 0 w 19573"/>
                  <a:gd name="T3" fmla="*/ 0 h 21600"/>
                  <a:gd name="T4" fmla="*/ 0 w 19573"/>
                  <a:gd name="T5" fmla="*/ 0 h 21600"/>
                  <a:gd name="T6" fmla="*/ 0 w 19573"/>
                  <a:gd name="T7" fmla="*/ 0 h 21600"/>
                  <a:gd name="T8" fmla="*/ 0 w 19573"/>
                  <a:gd name="T9" fmla="*/ 0 h 21600"/>
                  <a:gd name="T10" fmla="*/ 0 w 19573"/>
                  <a:gd name="T11" fmla="*/ 0 h 21600"/>
                  <a:gd name="T12" fmla="*/ 0 w 19573"/>
                  <a:gd name="T13" fmla="*/ 0 h 21600"/>
                  <a:gd name="T14" fmla="*/ 0 w 19573"/>
                  <a:gd name="T15" fmla="*/ 0 h 21600"/>
                  <a:gd name="T16" fmla="*/ 0 w 19573"/>
                  <a:gd name="T17" fmla="*/ 0 h 21600"/>
                  <a:gd name="T18" fmla="*/ 0 w 19573"/>
                  <a:gd name="T19" fmla="*/ 0 h 21600"/>
                  <a:gd name="T20" fmla="*/ 0 w 19573"/>
                  <a:gd name="T21" fmla="*/ 0 h 21600"/>
                  <a:gd name="T22" fmla="*/ 0 w 19573"/>
                  <a:gd name="T23" fmla="*/ 0 h 21600"/>
                  <a:gd name="T24" fmla="*/ 0 w 19573"/>
                  <a:gd name="T25" fmla="*/ 0 h 21600"/>
                  <a:gd name="T26" fmla="*/ 0 w 19573"/>
                  <a:gd name="T27" fmla="*/ 0 h 21600"/>
                  <a:gd name="T28" fmla="*/ 0 w 19573"/>
                  <a:gd name="T29" fmla="*/ 0 h 21600"/>
                  <a:gd name="T30" fmla="*/ 0 w 19573"/>
                  <a:gd name="T31" fmla="*/ 0 h 21600"/>
                  <a:gd name="T32" fmla="*/ 0 w 19573"/>
                  <a:gd name="T33" fmla="*/ 0 h 21600"/>
                  <a:gd name="T34" fmla="*/ 0 w 19573"/>
                  <a:gd name="T35" fmla="*/ 0 h 21600"/>
                  <a:gd name="T36" fmla="*/ 0 w 19573"/>
                  <a:gd name="T37" fmla="*/ 0 h 21600"/>
                  <a:gd name="T38" fmla="*/ 0 w 19573"/>
                  <a:gd name="T39" fmla="*/ 0 h 21600"/>
                  <a:gd name="T40" fmla="*/ 0 w 19573"/>
                  <a:gd name="T41" fmla="*/ 0 h 21600"/>
                  <a:gd name="T42" fmla="*/ 0 w 19573"/>
                  <a:gd name="T43" fmla="*/ 0 h 21600"/>
                  <a:gd name="T44" fmla="*/ 0 w 19573"/>
                  <a:gd name="T45" fmla="*/ 0 h 21600"/>
                  <a:gd name="T46" fmla="*/ 0 w 19573"/>
                  <a:gd name="T47" fmla="*/ 0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573"/>
                  <a:gd name="T73" fmla="*/ 0 h 21600"/>
                  <a:gd name="T74" fmla="*/ 19573 w 19573"/>
                  <a:gd name="T75" fmla="*/ 21600 h 216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573" h="21600">
                    <a:moveTo>
                      <a:pt x="12641" y="0"/>
                    </a:moveTo>
                    <a:lnTo>
                      <a:pt x="6915" y="1810"/>
                    </a:lnTo>
                    <a:lnTo>
                      <a:pt x="10230" y="2557"/>
                    </a:lnTo>
                    <a:lnTo>
                      <a:pt x="6915" y="4249"/>
                    </a:lnTo>
                    <a:lnTo>
                      <a:pt x="9628" y="5430"/>
                    </a:lnTo>
                    <a:lnTo>
                      <a:pt x="10230" y="6413"/>
                    </a:lnTo>
                    <a:lnTo>
                      <a:pt x="14751" y="7121"/>
                    </a:lnTo>
                    <a:lnTo>
                      <a:pt x="7217" y="9089"/>
                    </a:lnTo>
                    <a:lnTo>
                      <a:pt x="1189" y="9915"/>
                    </a:lnTo>
                    <a:cubicBezTo>
                      <a:pt x="1493" y="11305"/>
                      <a:pt x="-2027" y="11292"/>
                      <a:pt x="1792" y="11292"/>
                    </a:cubicBezTo>
                    <a:lnTo>
                      <a:pt x="4203" y="11607"/>
                    </a:lnTo>
                    <a:lnTo>
                      <a:pt x="1792" y="12118"/>
                    </a:lnTo>
                    <a:lnTo>
                      <a:pt x="8121" y="12748"/>
                    </a:lnTo>
                    <a:lnTo>
                      <a:pt x="13847" y="14007"/>
                    </a:lnTo>
                    <a:cubicBezTo>
                      <a:pt x="11393" y="14687"/>
                      <a:pt x="13323" y="14675"/>
                      <a:pt x="11134" y="14675"/>
                    </a:cubicBezTo>
                    <a:lnTo>
                      <a:pt x="19573" y="15580"/>
                    </a:lnTo>
                    <a:lnTo>
                      <a:pt x="14751" y="15659"/>
                    </a:lnTo>
                    <a:lnTo>
                      <a:pt x="9326" y="16446"/>
                    </a:lnTo>
                    <a:lnTo>
                      <a:pt x="14450" y="16761"/>
                    </a:lnTo>
                    <a:lnTo>
                      <a:pt x="5710" y="16997"/>
                    </a:lnTo>
                    <a:lnTo>
                      <a:pt x="6011" y="18020"/>
                    </a:lnTo>
                    <a:cubicBezTo>
                      <a:pt x="8464" y="18607"/>
                      <a:pt x="13244" y="19121"/>
                      <a:pt x="13244" y="19790"/>
                    </a:cubicBezTo>
                    <a:lnTo>
                      <a:pt x="9326" y="21089"/>
                    </a:lnTo>
                    <a:lnTo>
                      <a:pt x="8422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3" name="Freeform 20"/>
              <p:cNvSpPr>
                <a:spLocks/>
              </p:cNvSpPr>
              <p:nvPr/>
            </p:nvSpPr>
            <p:spPr bwMode="auto">
              <a:xfrm>
                <a:off x="59" y="320"/>
                <a:ext cx="34" cy="4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600"/>
                  <a:gd name="T73" fmla="*/ 0 h 21600"/>
                  <a:gd name="T74" fmla="*/ 21600 w 21600"/>
                  <a:gd name="T75" fmla="*/ 21600 h 216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600" h="21600">
                    <a:moveTo>
                      <a:pt x="13703" y="0"/>
                    </a:moveTo>
                    <a:lnTo>
                      <a:pt x="12077" y="1248"/>
                    </a:lnTo>
                    <a:lnTo>
                      <a:pt x="6735" y="3408"/>
                    </a:lnTo>
                    <a:lnTo>
                      <a:pt x="10684" y="3840"/>
                    </a:lnTo>
                    <a:lnTo>
                      <a:pt x="7200" y="3888"/>
                    </a:lnTo>
                    <a:lnTo>
                      <a:pt x="9290" y="5232"/>
                    </a:lnTo>
                    <a:lnTo>
                      <a:pt x="13471" y="5280"/>
                    </a:lnTo>
                    <a:lnTo>
                      <a:pt x="11613" y="5376"/>
                    </a:lnTo>
                    <a:lnTo>
                      <a:pt x="14865" y="6336"/>
                    </a:lnTo>
                    <a:lnTo>
                      <a:pt x="13006" y="6432"/>
                    </a:lnTo>
                    <a:lnTo>
                      <a:pt x="21600" y="6816"/>
                    </a:lnTo>
                    <a:lnTo>
                      <a:pt x="13471" y="7872"/>
                    </a:lnTo>
                    <a:lnTo>
                      <a:pt x="16258" y="8064"/>
                    </a:lnTo>
                    <a:lnTo>
                      <a:pt x="19510" y="9600"/>
                    </a:lnTo>
                    <a:lnTo>
                      <a:pt x="12774" y="10224"/>
                    </a:lnTo>
                    <a:lnTo>
                      <a:pt x="18116" y="11184"/>
                    </a:lnTo>
                    <a:lnTo>
                      <a:pt x="12077" y="13008"/>
                    </a:lnTo>
                    <a:lnTo>
                      <a:pt x="16258" y="14496"/>
                    </a:lnTo>
                    <a:lnTo>
                      <a:pt x="11845" y="16272"/>
                    </a:lnTo>
                    <a:lnTo>
                      <a:pt x="16955" y="17040"/>
                    </a:lnTo>
                    <a:lnTo>
                      <a:pt x="16955" y="17760"/>
                    </a:lnTo>
                    <a:lnTo>
                      <a:pt x="11613" y="18528"/>
                    </a:lnTo>
                    <a:lnTo>
                      <a:pt x="4877" y="21024"/>
                    </a:lnTo>
                    <a:lnTo>
                      <a:pt x="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4" name="Freeform 21"/>
              <p:cNvSpPr>
                <a:spLocks/>
              </p:cNvSpPr>
              <p:nvPr/>
            </p:nvSpPr>
            <p:spPr bwMode="auto">
              <a:xfrm>
                <a:off x="72" y="466"/>
                <a:ext cx="27" cy="2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00"/>
                  <a:gd name="T64" fmla="*/ 0 h 21600"/>
                  <a:gd name="T65" fmla="*/ 21600 w 21600"/>
                  <a:gd name="T66" fmla="*/ 21600 h 216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00" h="21600">
                    <a:moveTo>
                      <a:pt x="21024" y="0"/>
                    </a:moveTo>
                    <a:lnTo>
                      <a:pt x="21600" y="1569"/>
                    </a:lnTo>
                    <a:lnTo>
                      <a:pt x="16416" y="1846"/>
                    </a:lnTo>
                    <a:lnTo>
                      <a:pt x="13248" y="3969"/>
                    </a:lnTo>
                    <a:lnTo>
                      <a:pt x="8928" y="5169"/>
                    </a:lnTo>
                    <a:lnTo>
                      <a:pt x="12960" y="7662"/>
                    </a:lnTo>
                    <a:lnTo>
                      <a:pt x="6048" y="7846"/>
                    </a:lnTo>
                    <a:lnTo>
                      <a:pt x="864" y="8308"/>
                    </a:lnTo>
                    <a:lnTo>
                      <a:pt x="6336" y="8954"/>
                    </a:lnTo>
                    <a:lnTo>
                      <a:pt x="3168" y="9692"/>
                    </a:lnTo>
                    <a:cubicBezTo>
                      <a:pt x="7836" y="11562"/>
                      <a:pt x="10235" y="11538"/>
                      <a:pt x="7488" y="11538"/>
                    </a:cubicBezTo>
                    <a:lnTo>
                      <a:pt x="0" y="13108"/>
                    </a:lnTo>
                    <a:cubicBezTo>
                      <a:pt x="384" y="13354"/>
                      <a:pt x="660" y="13621"/>
                      <a:pt x="1152" y="13846"/>
                    </a:cubicBezTo>
                    <a:cubicBezTo>
                      <a:pt x="1351" y="13937"/>
                      <a:pt x="2016" y="14031"/>
                      <a:pt x="2016" y="14031"/>
                    </a:cubicBezTo>
                    <a:cubicBezTo>
                      <a:pt x="2784" y="15077"/>
                      <a:pt x="2999" y="16181"/>
                      <a:pt x="4320" y="17169"/>
                    </a:cubicBezTo>
                    <a:cubicBezTo>
                      <a:pt x="4587" y="17369"/>
                      <a:pt x="6336" y="17262"/>
                      <a:pt x="6336" y="17262"/>
                    </a:cubicBezTo>
                    <a:lnTo>
                      <a:pt x="6624" y="17354"/>
                    </a:lnTo>
                    <a:lnTo>
                      <a:pt x="6624" y="18923"/>
                    </a:lnTo>
                    <a:lnTo>
                      <a:pt x="7776" y="19662"/>
                    </a:lnTo>
                    <a:lnTo>
                      <a:pt x="7776" y="21600"/>
                    </a:lnTo>
                    <a:lnTo>
                      <a:pt x="1008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5" name="Freeform 22"/>
              <p:cNvSpPr>
                <a:spLocks/>
              </p:cNvSpPr>
              <p:nvPr/>
            </p:nvSpPr>
            <p:spPr bwMode="auto">
              <a:xfrm>
                <a:off x="67" y="527"/>
                <a:ext cx="36" cy="3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10575" y="0"/>
                    </a:moveTo>
                    <a:lnTo>
                      <a:pt x="0" y="4046"/>
                    </a:lnTo>
                    <a:lnTo>
                      <a:pt x="7650" y="4225"/>
                    </a:lnTo>
                    <a:lnTo>
                      <a:pt x="7425" y="6962"/>
                    </a:lnTo>
                    <a:lnTo>
                      <a:pt x="10350" y="7438"/>
                    </a:lnTo>
                    <a:lnTo>
                      <a:pt x="2250" y="9283"/>
                    </a:lnTo>
                    <a:lnTo>
                      <a:pt x="6975" y="9818"/>
                    </a:lnTo>
                    <a:lnTo>
                      <a:pt x="7425" y="11603"/>
                    </a:lnTo>
                    <a:cubicBezTo>
                      <a:pt x="7198" y="13587"/>
                      <a:pt x="9676" y="13567"/>
                      <a:pt x="6975" y="13567"/>
                    </a:cubicBezTo>
                    <a:cubicBezTo>
                      <a:pt x="5587" y="14974"/>
                      <a:pt x="7408" y="14936"/>
                      <a:pt x="5175" y="14936"/>
                    </a:cubicBezTo>
                    <a:lnTo>
                      <a:pt x="9900" y="16364"/>
                    </a:lnTo>
                    <a:lnTo>
                      <a:pt x="18900" y="18030"/>
                    </a:lnTo>
                    <a:cubicBezTo>
                      <a:pt x="14315" y="19788"/>
                      <a:pt x="11758" y="19755"/>
                      <a:pt x="14850" y="19755"/>
                    </a:cubicBezTo>
                    <a:lnTo>
                      <a:pt x="19350" y="19755"/>
                    </a:lnTo>
                    <a:cubicBezTo>
                      <a:pt x="19275" y="20132"/>
                      <a:pt x="18983" y="20510"/>
                      <a:pt x="19125" y="20886"/>
                    </a:cubicBezTo>
                    <a:cubicBezTo>
                      <a:pt x="19149" y="20948"/>
                      <a:pt x="19800" y="20945"/>
                      <a:pt x="19800" y="20945"/>
                    </a:cubicBezTo>
                    <a:lnTo>
                      <a:pt x="21150" y="21124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6" name="Freeform 23"/>
              <p:cNvSpPr>
                <a:spLocks/>
              </p:cNvSpPr>
              <p:nvPr/>
            </p:nvSpPr>
            <p:spPr bwMode="auto">
              <a:xfrm>
                <a:off x="41" y="793"/>
                <a:ext cx="18" cy="1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21600" y="0"/>
                    </a:moveTo>
                    <a:lnTo>
                      <a:pt x="15626" y="10899"/>
                    </a:lnTo>
                    <a:lnTo>
                      <a:pt x="10570" y="13475"/>
                    </a:lnTo>
                    <a:lnTo>
                      <a:pt x="7353" y="20411"/>
                    </a:lnTo>
                    <a:lnTo>
                      <a:pt x="4596" y="21600"/>
                    </a:lnTo>
                    <a:lnTo>
                      <a:pt x="0" y="21600"/>
                    </a:lnTo>
                    <a:lnTo>
                      <a:pt x="4136" y="19817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7" name="Freeform 24"/>
              <p:cNvSpPr>
                <a:spLocks/>
              </p:cNvSpPr>
              <p:nvPr/>
            </p:nvSpPr>
            <p:spPr bwMode="auto">
              <a:xfrm>
                <a:off x="81" y="517"/>
                <a:ext cx="35" cy="3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00"/>
                  <a:gd name="T91" fmla="*/ 0 h 21600"/>
                  <a:gd name="T92" fmla="*/ 21600 w 21600"/>
                  <a:gd name="T93" fmla="*/ 21600 h 216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00" h="21600">
                    <a:moveTo>
                      <a:pt x="1745" y="0"/>
                    </a:moveTo>
                    <a:lnTo>
                      <a:pt x="4800" y="2060"/>
                    </a:lnTo>
                    <a:lnTo>
                      <a:pt x="0" y="2884"/>
                    </a:lnTo>
                    <a:lnTo>
                      <a:pt x="7418" y="3119"/>
                    </a:lnTo>
                    <a:cubicBezTo>
                      <a:pt x="3002" y="4251"/>
                      <a:pt x="5061" y="4238"/>
                      <a:pt x="2836" y="4238"/>
                    </a:cubicBezTo>
                    <a:cubicBezTo>
                      <a:pt x="10752" y="5602"/>
                      <a:pt x="10691" y="6429"/>
                      <a:pt x="10691" y="5532"/>
                    </a:cubicBezTo>
                    <a:lnTo>
                      <a:pt x="5236" y="5827"/>
                    </a:lnTo>
                    <a:lnTo>
                      <a:pt x="5236" y="7416"/>
                    </a:lnTo>
                    <a:lnTo>
                      <a:pt x="9164" y="7416"/>
                    </a:lnTo>
                    <a:lnTo>
                      <a:pt x="8291" y="8122"/>
                    </a:lnTo>
                    <a:lnTo>
                      <a:pt x="5018" y="8299"/>
                    </a:lnTo>
                    <a:lnTo>
                      <a:pt x="7200" y="9299"/>
                    </a:lnTo>
                    <a:lnTo>
                      <a:pt x="3709" y="9652"/>
                    </a:lnTo>
                    <a:lnTo>
                      <a:pt x="3709" y="10300"/>
                    </a:lnTo>
                    <a:lnTo>
                      <a:pt x="436" y="11418"/>
                    </a:lnTo>
                    <a:lnTo>
                      <a:pt x="1964" y="11477"/>
                    </a:lnTo>
                    <a:cubicBezTo>
                      <a:pt x="4846" y="12434"/>
                      <a:pt x="6299" y="12419"/>
                      <a:pt x="4582" y="12419"/>
                    </a:cubicBezTo>
                    <a:cubicBezTo>
                      <a:pt x="4218" y="12929"/>
                      <a:pt x="4038" y="13451"/>
                      <a:pt x="3491" y="13949"/>
                    </a:cubicBezTo>
                    <a:cubicBezTo>
                      <a:pt x="3426" y="14008"/>
                      <a:pt x="2836" y="14008"/>
                      <a:pt x="2836" y="14008"/>
                    </a:cubicBezTo>
                    <a:lnTo>
                      <a:pt x="7855" y="14361"/>
                    </a:lnTo>
                    <a:lnTo>
                      <a:pt x="5236" y="15597"/>
                    </a:lnTo>
                    <a:lnTo>
                      <a:pt x="19636" y="17068"/>
                    </a:lnTo>
                    <a:lnTo>
                      <a:pt x="11782" y="17068"/>
                    </a:lnTo>
                    <a:lnTo>
                      <a:pt x="14182" y="17539"/>
                    </a:lnTo>
                    <a:lnTo>
                      <a:pt x="11127" y="18716"/>
                    </a:lnTo>
                    <a:lnTo>
                      <a:pt x="14182" y="18951"/>
                    </a:lnTo>
                    <a:lnTo>
                      <a:pt x="12873" y="20129"/>
                    </a:lnTo>
                    <a:lnTo>
                      <a:pt x="16145" y="20423"/>
                    </a:lnTo>
                    <a:lnTo>
                      <a:pt x="15273" y="21306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8" name="Freeform 25"/>
              <p:cNvSpPr>
                <a:spLocks/>
              </p:cNvSpPr>
              <p:nvPr/>
            </p:nvSpPr>
            <p:spPr bwMode="auto">
              <a:xfrm>
                <a:off x="32" y="526"/>
                <a:ext cx="15" cy="2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0"/>
                    </a:moveTo>
                    <a:lnTo>
                      <a:pt x="14954" y="4126"/>
                    </a:lnTo>
                    <a:lnTo>
                      <a:pt x="10523" y="8737"/>
                    </a:lnTo>
                    <a:lnTo>
                      <a:pt x="21600" y="12539"/>
                    </a:lnTo>
                    <a:lnTo>
                      <a:pt x="6092" y="13510"/>
                    </a:lnTo>
                    <a:lnTo>
                      <a:pt x="6092" y="15533"/>
                    </a:lnTo>
                    <a:lnTo>
                      <a:pt x="1108" y="19092"/>
                    </a:lnTo>
                    <a:lnTo>
                      <a:pt x="17169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9" name="Freeform 26"/>
              <p:cNvSpPr>
                <a:spLocks/>
              </p:cNvSpPr>
              <p:nvPr/>
            </p:nvSpPr>
            <p:spPr bwMode="auto">
              <a:xfrm flipH="1">
                <a:off x="32" y="525"/>
                <a:ext cx="7" cy="1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00"/>
                  <a:gd name="T37" fmla="*/ 0 h 21600"/>
                  <a:gd name="T38" fmla="*/ 21600 w 21600"/>
                  <a:gd name="T39" fmla="*/ 21600 h 21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00" h="21600">
                    <a:moveTo>
                      <a:pt x="21600" y="0"/>
                    </a:moveTo>
                    <a:lnTo>
                      <a:pt x="16484" y="7097"/>
                    </a:lnTo>
                    <a:lnTo>
                      <a:pt x="15347" y="8949"/>
                    </a:lnTo>
                    <a:lnTo>
                      <a:pt x="17905" y="9720"/>
                    </a:lnTo>
                    <a:lnTo>
                      <a:pt x="13642" y="10800"/>
                    </a:lnTo>
                    <a:lnTo>
                      <a:pt x="15632" y="13731"/>
                    </a:lnTo>
                    <a:lnTo>
                      <a:pt x="10516" y="13731"/>
                    </a:lnTo>
                    <a:lnTo>
                      <a:pt x="12221" y="16663"/>
                    </a:lnTo>
                    <a:lnTo>
                      <a:pt x="0" y="18977"/>
                    </a:lnTo>
                    <a:lnTo>
                      <a:pt x="0" y="20829"/>
                    </a:lnTo>
                    <a:lnTo>
                      <a:pt x="5968" y="21291"/>
                    </a:lnTo>
                    <a:lnTo>
                      <a:pt x="2274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0" name="Freeform 27"/>
              <p:cNvSpPr>
                <a:spLocks/>
              </p:cNvSpPr>
              <p:nvPr/>
            </p:nvSpPr>
            <p:spPr bwMode="auto">
              <a:xfrm flipH="1">
                <a:off x="82" y="527"/>
                <a:ext cx="10" cy="3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00"/>
                  <a:gd name="T37" fmla="*/ 0 h 21600"/>
                  <a:gd name="T38" fmla="*/ 21600 w 21600"/>
                  <a:gd name="T39" fmla="*/ 21600 h 21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00" h="21600">
                    <a:moveTo>
                      <a:pt x="21600" y="0"/>
                    </a:moveTo>
                    <a:lnTo>
                      <a:pt x="16484" y="7097"/>
                    </a:lnTo>
                    <a:lnTo>
                      <a:pt x="15347" y="8949"/>
                    </a:lnTo>
                    <a:lnTo>
                      <a:pt x="17905" y="9720"/>
                    </a:lnTo>
                    <a:lnTo>
                      <a:pt x="13642" y="10800"/>
                    </a:lnTo>
                    <a:lnTo>
                      <a:pt x="15632" y="13731"/>
                    </a:lnTo>
                    <a:lnTo>
                      <a:pt x="10516" y="13731"/>
                    </a:lnTo>
                    <a:lnTo>
                      <a:pt x="12221" y="16663"/>
                    </a:lnTo>
                    <a:lnTo>
                      <a:pt x="0" y="18977"/>
                    </a:lnTo>
                    <a:lnTo>
                      <a:pt x="0" y="20829"/>
                    </a:lnTo>
                    <a:lnTo>
                      <a:pt x="5968" y="21291"/>
                    </a:lnTo>
                    <a:lnTo>
                      <a:pt x="2274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1" name="Freeform 28"/>
              <p:cNvSpPr>
                <a:spLocks/>
              </p:cNvSpPr>
              <p:nvPr/>
            </p:nvSpPr>
            <p:spPr bwMode="auto">
              <a:xfrm>
                <a:off x="88" y="532"/>
                <a:ext cx="48" cy="373"/>
              </a:xfrm>
              <a:custGeom>
                <a:avLst/>
                <a:gdLst>
                  <a:gd name="T0" fmla="*/ 0 w 20287"/>
                  <a:gd name="T1" fmla="*/ 0 h 21600"/>
                  <a:gd name="T2" fmla="*/ 0 w 20287"/>
                  <a:gd name="T3" fmla="*/ 0 h 21600"/>
                  <a:gd name="T4" fmla="*/ 0 w 20287"/>
                  <a:gd name="T5" fmla="*/ 0 h 21600"/>
                  <a:gd name="T6" fmla="*/ 0 w 20287"/>
                  <a:gd name="T7" fmla="*/ 0 h 21600"/>
                  <a:gd name="T8" fmla="*/ 0 w 20287"/>
                  <a:gd name="T9" fmla="*/ 0 h 21600"/>
                  <a:gd name="T10" fmla="*/ 0 w 20287"/>
                  <a:gd name="T11" fmla="*/ 0 h 21600"/>
                  <a:gd name="T12" fmla="*/ 0 w 20287"/>
                  <a:gd name="T13" fmla="*/ 0 h 21600"/>
                  <a:gd name="T14" fmla="*/ 0 w 20287"/>
                  <a:gd name="T15" fmla="*/ 0 h 21600"/>
                  <a:gd name="T16" fmla="*/ 0 w 20287"/>
                  <a:gd name="T17" fmla="*/ 0 h 21600"/>
                  <a:gd name="T18" fmla="*/ 0 w 20287"/>
                  <a:gd name="T19" fmla="*/ 0 h 21600"/>
                  <a:gd name="T20" fmla="*/ 0 w 20287"/>
                  <a:gd name="T21" fmla="*/ 0 h 21600"/>
                  <a:gd name="T22" fmla="*/ 0 w 20287"/>
                  <a:gd name="T23" fmla="*/ 0 h 21600"/>
                  <a:gd name="T24" fmla="*/ 0 w 20287"/>
                  <a:gd name="T25" fmla="*/ 0 h 21600"/>
                  <a:gd name="T26" fmla="*/ 0 w 20287"/>
                  <a:gd name="T27" fmla="*/ 0 h 21600"/>
                  <a:gd name="T28" fmla="*/ 0 w 20287"/>
                  <a:gd name="T29" fmla="*/ 0 h 21600"/>
                  <a:gd name="T30" fmla="*/ 0 w 20287"/>
                  <a:gd name="T31" fmla="*/ 0 h 21600"/>
                  <a:gd name="T32" fmla="*/ 0 w 20287"/>
                  <a:gd name="T33" fmla="*/ 0 h 21600"/>
                  <a:gd name="T34" fmla="*/ 0 w 20287"/>
                  <a:gd name="T35" fmla="*/ 0 h 21600"/>
                  <a:gd name="T36" fmla="*/ 0 w 20287"/>
                  <a:gd name="T37" fmla="*/ 0 h 21600"/>
                  <a:gd name="T38" fmla="*/ 0 w 20287"/>
                  <a:gd name="T39" fmla="*/ 0 h 21600"/>
                  <a:gd name="T40" fmla="*/ 0 w 20287"/>
                  <a:gd name="T41" fmla="*/ 0 h 21600"/>
                  <a:gd name="T42" fmla="*/ 0 w 20287"/>
                  <a:gd name="T43" fmla="*/ 0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287"/>
                  <a:gd name="T67" fmla="*/ 0 h 21600"/>
                  <a:gd name="T68" fmla="*/ 20287 w 20287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287" h="21600">
                    <a:moveTo>
                      <a:pt x="0" y="0"/>
                    </a:moveTo>
                    <a:lnTo>
                      <a:pt x="2459" y="669"/>
                    </a:lnTo>
                    <a:lnTo>
                      <a:pt x="461" y="1825"/>
                    </a:lnTo>
                    <a:lnTo>
                      <a:pt x="5840" y="2555"/>
                    </a:lnTo>
                    <a:lnTo>
                      <a:pt x="3996" y="2981"/>
                    </a:lnTo>
                    <a:lnTo>
                      <a:pt x="3535" y="4685"/>
                    </a:lnTo>
                    <a:lnTo>
                      <a:pt x="6609" y="5111"/>
                    </a:lnTo>
                    <a:lnTo>
                      <a:pt x="2613" y="5780"/>
                    </a:lnTo>
                    <a:lnTo>
                      <a:pt x="7684" y="6754"/>
                    </a:lnTo>
                    <a:cubicBezTo>
                      <a:pt x="10501" y="6506"/>
                      <a:pt x="9506" y="6510"/>
                      <a:pt x="10605" y="6510"/>
                    </a:cubicBezTo>
                    <a:lnTo>
                      <a:pt x="14447" y="7666"/>
                    </a:lnTo>
                    <a:lnTo>
                      <a:pt x="16291" y="8762"/>
                    </a:lnTo>
                    <a:lnTo>
                      <a:pt x="20287" y="8518"/>
                    </a:lnTo>
                    <a:lnTo>
                      <a:pt x="18596" y="10039"/>
                    </a:lnTo>
                    <a:lnTo>
                      <a:pt x="19672" y="11074"/>
                    </a:lnTo>
                    <a:cubicBezTo>
                      <a:pt x="18275" y="15008"/>
                      <a:pt x="21600" y="14968"/>
                      <a:pt x="17982" y="14968"/>
                    </a:cubicBezTo>
                    <a:lnTo>
                      <a:pt x="17674" y="16854"/>
                    </a:lnTo>
                    <a:lnTo>
                      <a:pt x="18750" y="18679"/>
                    </a:lnTo>
                    <a:lnTo>
                      <a:pt x="18135" y="19653"/>
                    </a:lnTo>
                    <a:lnTo>
                      <a:pt x="18135" y="20018"/>
                    </a:lnTo>
                    <a:lnTo>
                      <a:pt x="19057" y="20992"/>
                    </a:lnTo>
                    <a:lnTo>
                      <a:pt x="19057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2" name="Freeform 29"/>
              <p:cNvSpPr>
                <a:spLocks/>
              </p:cNvSpPr>
              <p:nvPr/>
            </p:nvSpPr>
            <p:spPr bwMode="auto">
              <a:xfrm>
                <a:off x="83" y="342"/>
                <a:ext cx="18" cy="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0" y="18514"/>
                    </a:lnTo>
                    <a:lnTo>
                      <a:pt x="5515" y="21600"/>
                    </a:lnTo>
                    <a:lnTo>
                      <a:pt x="9651" y="21600"/>
                    </a:lnTo>
                    <a:lnTo>
                      <a:pt x="14706" y="21600"/>
                    </a:lnTo>
                    <a:lnTo>
                      <a:pt x="21600" y="4629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3" name="Freeform 30"/>
              <p:cNvSpPr>
                <a:spLocks/>
              </p:cNvSpPr>
              <p:nvPr/>
            </p:nvSpPr>
            <p:spPr bwMode="auto">
              <a:xfrm>
                <a:off x="62" y="330"/>
                <a:ext cx="20" cy="38"/>
              </a:xfrm>
              <a:custGeom>
                <a:avLst/>
                <a:gdLst>
                  <a:gd name="T0" fmla="*/ 0 w 21600"/>
                  <a:gd name="T1" fmla="*/ 0 h 20940"/>
                  <a:gd name="T2" fmla="*/ 0 w 21600"/>
                  <a:gd name="T3" fmla="*/ 0 h 20940"/>
                  <a:gd name="T4" fmla="*/ 0 w 21600"/>
                  <a:gd name="T5" fmla="*/ 0 h 20940"/>
                  <a:gd name="T6" fmla="*/ 0 w 21600"/>
                  <a:gd name="T7" fmla="*/ 0 h 20940"/>
                  <a:gd name="T8" fmla="*/ 0 w 21600"/>
                  <a:gd name="T9" fmla="*/ 0 h 20940"/>
                  <a:gd name="T10" fmla="*/ 0 w 21600"/>
                  <a:gd name="T11" fmla="*/ 0 h 20940"/>
                  <a:gd name="T12" fmla="*/ 0 w 21600"/>
                  <a:gd name="T13" fmla="*/ 0 h 20940"/>
                  <a:gd name="T14" fmla="*/ 0 w 21600"/>
                  <a:gd name="T15" fmla="*/ 0 h 209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0940"/>
                  <a:gd name="T26" fmla="*/ 21600 w 21600"/>
                  <a:gd name="T27" fmla="*/ 20940 h 209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0940">
                    <a:moveTo>
                      <a:pt x="21600" y="0"/>
                    </a:moveTo>
                    <a:lnTo>
                      <a:pt x="15158" y="8717"/>
                    </a:lnTo>
                    <a:lnTo>
                      <a:pt x="11368" y="18015"/>
                    </a:lnTo>
                    <a:cubicBezTo>
                      <a:pt x="5758" y="21600"/>
                      <a:pt x="8607" y="21229"/>
                      <a:pt x="4547" y="20339"/>
                    </a:cubicBezTo>
                    <a:cubicBezTo>
                      <a:pt x="4422" y="20312"/>
                      <a:pt x="4295" y="20339"/>
                      <a:pt x="4168" y="20339"/>
                    </a:cubicBezTo>
                    <a:cubicBezTo>
                      <a:pt x="3574" y="19884"/>
                      <a:pt x="2051" y="18836"/>
                      <a:pt x="1516" y="18015"/>
                    </a:cubicBezTo>
                    <a:lnTo>
                      <a:pt x="1516" y="17434"/>
                    </a:lnTo>
                    <a:lnTo>
                      <a:pt x="0" y="7555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4" name="Freeform 31"/>
              <p:cNvSpPr>
                <a:spLocks/>
              </p:cNvSpPr>
              <p:nvPr/>
            </p:nvSpPr>
            <p:spPr bwMode="auto">
              <a:xfrm>
                <a:off x="0" y="619"/>
                <a:ext cx="34" cy="2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00"/>
                  <a:gd name="T58" fmla="*/ 0 h 21600"/>
                  <a:gd name="T59" fmla="*/ 21600 w 21600"/>
                  <a:gd name="T60" fmla="*/ 21600 h 21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00" h="21600">
                    <a:moveTo>
                      <a:pt x="9523" y="0"/>
                    </a:moveTo>
                    <a:lnTo>
                      <a:pt x="7897" y="2797"/>
                    </a:lnTo>
                    <a:lnTo>
                      <a:pt x="10684" y="3030"/>
                    </a:lnTo>
                    <a:lnTo>
                      <a:pt x="8826" y="3263"/>
                    </a:lnTo>
                    <a:lnTo>
                      <a:pt x="11613" y="3263"/>
                    </a:lnTo>
                    <a:lnTo>
                      <a:pt x="17652" y="3729"/>
                    </a:lnTo>
                    <a:lnTo>
                      <a:pt x="21600" y="5905"/>
                    </a:lnTo>
                    <a:lnTo>
                      <a:pt x="21600" y="6371"/>
                    </a:lnTo>
                    <a:lnTo>
                      <a:pt x="19742" y="7537"/>
                    </a:lnTo>
                    <a:lnTo>
                      <a:pt x="16723" y="10256"/>
                    </a:lnTo>
                    <a:lnTo>
                      <a:pt x="12542" y="13286"/>
                    </a:lnTo>
                    <a:lnTo>
                      <a:pt x="16723" y="15850"/>
                    </a:lnTo>
                    <a:lnTo>
                      <a:pt x="11845" y="16394"/>
                    </a:lnTo>
                    <a:lnTo>
                      <a:pt x="7897" y="17016"/>
                    </a:lnTo>
                    <a:lnTo>
                      <a:pt x="14865" y="18259"/>
                    </a:lnTo>
                    <a:lnTo>
                      <a:pt x="3716" y="18414"/>
                    </a:lnTo>
                    <a:lnTo>
                      <a:pt x="16490" y="19968"/>
                    </a:lnTo>
                    <a:lnTo>
                      <a:pt x="1858" y="20124"/>
                    </a:lnTo>
                    <a:lnTo>
                      <a:pt x="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5" name="Freeform 32"/>
              <p:cNvSpPr>
                <a:spLocks/>
              </p:cNvSpPr>
              <p:nvPr/>
            </p:nvSpPr>
            <p:spPr bwMode="auto">
              <a:xfrm>
                <a:off x="16" y="524"/>
                <a:ext cx="32" cy="3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00"/>
                  <a:gd name="T64" fmla="*/ 0 h 21600"/>
                  <a:gd name="T65" fmla="*/ 21600 w 21600"/>
                  <a:gd name="T66" fmla="*/ 21600 h 216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00" h="21600">
                    <a:moveTo>
                      <a:pt x="10298" y="0"/>
                    </a:moveTo>
                    <a:lnTo>
                      <a:pt x="5777" y="3987"/>
                    </a:lnTo>
                    <a:lnTo>
                      <a:pt x="7284" y="4582"/>
                    </a:lnTo>
                    <a:lnTo>
                      <a:pt x="0" y="5355"/>
                    </a:lnTo>
                    <a:lnTo>
                      <a:pt x="9042" y="6188"/>
                    </a:lnTo>
                    <a:lnTo>
                      <a:pt x="1005" y="6664"/>
                    </a:lnTo>
                    <a:lnTo>
                      <a:pt x="21600" y="7379"/>
                    </a:lnTo>
                    <a:lnTo>
                      <a:pt x="10298" y="7498"/>
                    </a:lnTo>
                    <a:lnTo>
                      <a:pt x="12558" y="9878"/>
                    </a:lnTo>
                    <a:cubicBezTo>
                      <a:pt x="8000" y="12038"/>
                      <a:pt x="4668" y="12020"/>
                      <a:pt x="8288" y="12020"/>
                    </a:cubicBezTo>
                    <a:lnTo>
                      <a:pt x="13563" y="12198"/>
                    </a:lnTo>
                    <a:lnTo>
                      <a:pt x="5526" y="12615"/>
                    </a:lnTo>
                    <a:lnTo>
                      <a:pt x="12558" y="12793"/>
                    </a:lnTo>
                    <a:lnTo>
                      <a:pt x="11051" y="14638"/>
                    </a:lnTo>
                    <a:lnTo>
                      <a:pt x="9293" y="14638"/>
                    </a:lnTo>
                    <a:lnTo>
                      <a:pt x="9042" y="16542"/>
                    </a:lnTo>
                    <a:lnTo>
                      <a:pt x="13563" y="17494"/>
                    </a:lnTo>
                    <a:lnTo>
                      <a:pt x="9293" y="18327"/>
                    </a:lnTo>
                    <a:lnTo>
                      <a:pt x="15572" y="19458"/>
                    </a:lnTo>
                    <a:lnTo>
                      <a:pt x="9544" y="20469"/>
                    </a:lnTo>
                    <a:lnTo>
                      <a:pt x="854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6" name="Freeform 33"/>
              <p:cNvSpPr>
                <a:spLocks/>
              </p:cNvSpPr>
              <p:nvPr/>
            </p:nvSpPr>
            <p:spPr bwMode="auto">
              <a:xfrm>
                <a:off x="11" y="525"/>
                <a:ext cx="20" cy="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0029" y="17280"/>
                    </a:lnTo>
                    <a:lnTo>
                      <a:pt x="5498" y="21600"/>
                    </a:lnTo>
                    <a:lnTo>
                      <a:pt x="0" y="12096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7" name="Freeform 34"/>
              <p:cNvSpPr>
                <a:spLocks/>
              </p:cNvSpPr>
              <p:nvPr/>
            </p:nvSpPr>
            <p:spPr bwMode="auto">
              <a:xfrm>
                <a:off x="31" y="523"/>
                <a:ext cx="20" cy="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0"/>
                    </a:moveTo>
                    <a:lnTo>
                      <a:pt x="393" y="14040"/>
                    </a:lnTo>
                    <a:lnTo>
                      <a:pt x="14138" y="21600"/>
                    </a:lnTo>
                    <a:lnTo>
                      <a:pt x="21600" y="19980"/>
                    </a:lnTo>
                    <a:lnTo>
                      <a:pt x="21600" y="12420"/>
                    </a:lnTo>
                    <a:lnTo>
                      <a:pt x="21600" y="864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8" name="Freeform 35"/>
              <p:cNvSpPr>
                <a:spLocks/>
              </p:cNvSpPr>
              <p:nvPr/>
            </p:nvSpPr>
            <p:spPr bwMode="auto">
              <a:xfrm>
                <a:off x="35" y="671"/>
                <a:ext cx="11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5959" y="0"/>
                    </a:moveTo>
                    <a:lnTo>
                      <a:pt x="0" y="3681"/>
                    </a:lnTo>
                    <a:lnTo>
                      <a:pt x="11172" y="4165"/>
                    </a:lnTo>
                    <a:lnTo>
                      <a:pt x="4469" y="6683"/>
                    </a:lnTo>
                    <a:lnTo>
                      <a:pt x="4469" y="9492"/>
                    </a:lnTo>
                    <a:lnTo>
                      <a:pt x="21600" y="12108"/>
                    </a:lnTo>
                    <a:lnTo>
                      <a:pt x="7448" y="13851"/>
                    </a:lnTo>
                    <a:lnTo>
                      <a:pt x="8193" y="17435"/>
                    </a:lnTo>
                    <a:lnTo>
                      <a:pt x="15641" y="20631"/>
                    </a:lnTo>
                    <a:lnTo>
                      <a:pt x="15641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9" name="Freeform 36"/>
              <p:cNvSpPr>
                <a:spLocks/>
              </p:cNvSpPr>
              <p:nvPr/>
            </p:nvSpPr>
            <p:spPr bwMode="auto">
              <a:xfrm>
                <a:off x="10" y="735"/>
                <a:ext cx="15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0" name="Freeform 37"/>
              <p:cNvSpPr>
                <a:spLocks/>
              </p:cNvSpPr>
              <p:nvPr/>
            </p:nvSpPr>
            <p:spPr bwMode="auto">
              <a:xfrm>
                <a:off x="29" y="734"/>
                <a:ext cx="14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1" name="Freeform 38"/>
              <p:cNvSpPr>
                <a:spLocks/>
              </p:cNvSpPr>
              <p:nvPr/>
            </p:nvSpPr>
            <p:spPr bwMode="auto">
              <a:xfrm>
                <a:off x="21" y="734"/>
                <a:ext cx="4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2" name="Freeform 39"/>
              <p:cNvSpPr>
                <a:spLocks/>
              </p:cNvSpPr>
              <p:nvPr/>
            </p:nvSpPr>
            <p:spPr bwMode="auto">
              <a:xfrm>
                <a:off x="25" y="738"/>
                <a:ext cx="5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3" name="Freeform 40"/>
              <p:cNvSpPr>
                <a:spLocks/>
              </p:cNvSpPr>
              <p:nvPr/>
            </p:nvSpPr>
            <p:spPr bwMode="auto">
              <a:xfrm flipH="1">
                <a:off x="39" y="735"/>
                <a:ext cx="1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4" name="Freeform 41"/>
              <p:cNvSpPr>
                <a:spLocks/>
              </p:cNvSpPr>
              <p:nvPr/>
            </p:nvSpPr>
            <p:spPr bwMode="auto">
              <a:xfrm flipH="1">
                <a:off x="34" y="747"/>
                <a:ext cx="13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5" name="Freeform 42"/>
              <p:cNvSpPr>
                <a:spLocks/>
              </p:cNvSpPr>
              <p:nvPr/>
            </p:nvSpPr>
            <p:spPr bwMode="auto">
              <a:xfrm rot="10800000">
                <a:off x="25" y="709"/>
                <a:ext cx="14" cy="2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6" name="Freeform 43"/>
              <p:cNvSpPr>
                <a:spLocks/>
              </p:cNvSpPr>
              <p:nvPr/>
            </p:nvSpPr>
            <p:spPr bwMode="auto">
              <a:xfrm rot="10800000">
                <a:off x="34" y="709"/>
                <a:ext cx="13" cy="2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7" name="Freeform 44"/>
              <p:cNvSpPr>
                <a:spLocks/>
              </p:cNvSpPr>
              <p:nvPr/>
            </p:nvSpPr>
            <p:spPr bwMode="auto">
              <a:xfrm>
                <a:off x="20" y="722"/>
                <a:ext cx="14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8" name="Freeform 45"/>
              <p:cNvSpPr>
                <a:spLocks/>
              </p:cNvSpPr>
              <p:nvPr/>
            </p:nvSpPr>
            <p:spPr bwMode="auto">
              <a:xfrm>
                <a:off x="0" y="734"/>
                <a:ext cx="34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9" name="Freeform 46"/>
              <p:cNvSpPr>
                <a:spLocks/>
              </p:cNvSpPr>
              <p:nvPr/>
            </p:nvSpPr>
            <p:spPr bwMode="auto">
              <a:xfrm>
                <a:off x="73" y="734"/>
                <a:ext cx="9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0" name="Freeform 47"/>
              <p:cNvSpPr>
                <a:spLocks/>
              </p:cNvSpPr>
              <p:nvPr/>
            </p:nvSpPr>
            <p:spPr bwMode="auto">
              <a:xfrm flipH="1">
                <a:off x="92" y="734"/>
                <a:ext cx="21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1" name="Freeform 48"/>
              <p:cNvSpPr>
                <a:spLocks/>
              </p:cNvSpPr>
              <p:nvPr/>
            </p:nvSpPr>
            <p:spPr bwMode="auto">
              <a:xfrm rot="10800000">
                <a:off x="122" y="722"/>
                <a:ext cx="22" cy="1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2" name="Freeform 49"/>
              <p:cNvSpPr>
                <a:spLocks/>
              </p:cNvSpPr>
              <p:nvPr/>
            </p:nvSpPr>
            <p:spPr bwMode="auto">
              <a:xfrm rot="10800000">
                <a:off x="82" y="722"/>
                <a:ext cx="5" cy="1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3" name="Freeform 50"/>
              <p:cNvSpPr>
                <a:spLocks/>
              </p:cNvSpPr>
              <p:nvPr/>
            </p:nvSpPr>
            <p:spPr bwMode="auto">
              <a:xfrm rot="10800000" flipH="1">
                <a:off x="78" y="722"/>
                <a:ext cx="14" cy="1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4" name="Freeform 51"/>
              <p:cNvSpPr>
                <a:spLocks/>
              </p:cNvSpPr>
              <p:nvPr/>
            </p:nvSpPr>
            <p:spPr bwMode="auto">
              <a:xfrm rot="10800000" flipH="1">
                <a:off x="82" y="734"/>
                <a:ext cx="13" cy="1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2420" y="2634"/>
                    </a:lnTo>
                    <a:cubicBezTo>
                      <a:pt x="20717" y="5737"/>
                      <a:pt x="20520" y="4458"/>
                      <a:pt x="20520" y="5927"/>
                    </a:cubicBezTo>
                    <a:lnTo>
                      <a:pt x="3780" y="11590"/>
                    </a:lnTo>
                    <a:cubicBezTo>
                      <a:pt x="10364" y="13865"/>
                      <a:pt x="6514" y="13829"/>
                      <a:pt x="10800" y="13829"/>
                    </a:cubicBezTo>
                    <a:lnTo>
                      <a:pt x="13500" y="14883"/>
                    </a:lnTo>
                    <a:lnTo>
                      <a:pt x="4320" y="15673"/>
                    </a:lnTo>
                    <a:lnTo>
                      <a:pt x="8640" y="16727"/>
                    </a:lnTo>
                    <a:lnTo>
                      <a:pt x="0" y="18702"/>
                    </a:lnTo>
                    <a:lnTo>
                      <a:pt x="1242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5" name="Freeform 52"/>
              <p:cNvSpPr>
                <a:spLocks/>
              </p:cNvSpPr>
              <p:nvPr/>
            </p:nvSpPr>
            <p:spPr bwMode="auto">
              <a:xfrm>
                <a:off x="108" y="721"/>
                <a:ext cx="25" cy="1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00"/>
                  <a:gd name="T34" fmla="*/ 0 h 21600"/>
                  <a:gd name="T35" fmla="*/ 21600 w 21600"/>
                  <a:gd name="T36" fmla="*/ 216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21600" y="0"/>
                    </a:moveTo>
                    <a:lnTo>
                      <a:pt x="18106" y="3155"/>
                    </a:lnTo>
                    <a:cubicBezTo>
                      <a:pt x="10568" y="5715"/>
                      <a:pt x="14938" y="5097"/>
                      <a:pt x="5082" y="5097"/>
                    </a:cubicBezTo>
                    <a:cubicBezTo>
                      <a:pt x="3413" y="7719"/>
                      <a:pt x="5995" y="9433"/>
                      <a:pt x="953" y="9708"/>
                    </a:cubicBezTo>
                    <a:cubicBezTo>
                      <a:pt x="638" y="9725"/>
                      <a:pt x="318" y="9708"/>
                      <a:pt x="0" y="9708"/>
                    </a:cubicBezTo>
                    <a:lnTo>
                      <a:pt x="10165" y="12013"/>
                    </a:lnTo>
                    <a:lnTo>
                      <a:pt x="10800" y="15654"/>
                    </a:lnTo>
                    <a:lnTo>
                      <a:pt x="0" y="16746"/>
                    </a:lnTo>
                    <a:lnTo>
                      <a:pt x="7624" y="19416"/>
                    </a:lnTo>
                    <a:lnTo>
                      <a:pt x="12706" y="19658"/>
                    </a:lnTo>
                    <a:lnTo>
                      <a:pt x="11118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6" name="Freeform 53"/>
              <p:cNvSpPr>
                <a:spLocks/>
              </p:cNvSpPr>
              <p:nvPr/>
            </p:nvSpPr>
            <p:spPr bwMode="auto">
              <a:xfrm>
                <a:off x="114" y="727"/>
                <a:ext cx="19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9554" y="6828"/>
                    </a:lnTo>
                    <a:lnTo>
                      <a:pt x="12046" y="8814"/>
                    </a:lnTo>
                    <a:cubicBezTo>
                      <a:pt x="7210" y="9208"/>
                      <a:pt x="7477" y="8714"/>
                      <a:pt x="7477" y="9434"/>
                    </a:cubicBezTo>
                    <a:lnTo>
                      <a:pt x="7477" y="14897"/>
                    </a:lnTo>
                    <a:lnTo>
                      <a:pt x="11631" y="16138"/>
                    </a:lnTo>
                    <a:lnTo>
                      <a:pt x="3323" y="17752"/>
                    </a:lnTo>
                    <a:lnTo>
                      <a:pt x="9554" y="19117"/>
                    </a:lnTo>
                    <a:lnTo>
                      <a:pt x="831" y="20607"/>
                    </a:lnTo>
                    <a:lnTo>
                      <a:pt x="0" y="216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7" name="Freeform 54"/>
              <p:cNvSpPr>
                <a:spLocks/>
              </p:cNvSpPr>
              <p:nvPr/>
            </p:nvSpPr>
            <p:spPr bwMode="auto">
              <a:xfrm>
                <a:off x="82" y="535"/>
                <a:ext cx="15" cy="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0"/>
                    </a:moveTo>
                    <a:lnTo>
                      <a:pt x="12420" y="21600"/>
                    </a:lnTo>
                    <a:lnTo>
                      <a:pt x="21600" y="72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8" name="Freeform 55"/>
              <p:cNvSpPr>
                <a:spLocks/>
              </p:cNvSpPr>
              <p:nvPr/>
            </p:nvSpPr>
            <p:spPr bwMode="auto">
              <a:xfrm>
                <a:off x="114" y="725"/>
                <a:ext cx="18" cy="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cubicBezTo>
                      <a:pt x="15155" y="20715"/>
                      <a:pt x="17476" y="13721"/>
                      <a:pt x="14850" y="21600"/>
                    </a:cubicBezTo>
                    <a:lnTo>
                      <a:pt x="8550" y="21600"/>
                    </a:lnTo>
                    <a:lnTo>
                      <a:pt x="0" y="1350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9" name="Freeform 56"/>
              <p:cNvSpPr>
                <a:spLocks/>
              </p:cNvSpPr>
              <p:nvPr/>
            </p:nvSpPr>
            <p:spPr bwMode="auto">
              <a:xfrm>
                <a:off x="40" y="735"/>
                <a:ext cx="15" cy="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592"/>
                    </a:moveTo>
                    <a:lnTo>
                      <a:pt x="11051" y="21600"/>
                    </a:lnTo>
                    <a:lnTo>
                      <a:pt x="20595" y="9504"/>
                    </a:lnTo>
                    <a:lnTo>
                      <a:pt x="21600" y="0"/>
                    </a:lnTo>
                  </a:path>
                </a:pathLst>
              </a:custGeom>
              <a:noFill/>
              <a:ln w="9525">
                <a:solidFill>
                  <a:srgbClr val="8DB3E2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08" name="Line 58"/>
            <p:cNvSpPr>
              <a:spLocks noChangeShapeType="1"/>
            </p:cNvSpPr>
            <p:nvPr/>
          </p:nvSpPr>
          <p:spPr bwMode="auto">
            <a:xfrm flipH="1">
              <a:off x="909" y="234"/>
              <a:ext cx="128" cy="1216"/>
            </a:xfrm>
            <a:prstGeom prst="line">
              <a:avLst/>
            </a:prstGeom>
            <a:noFill/>
            <a:ln w="36720">
              <a:solidFill>
                <a:srgbClr val="DC2300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909" name="Group 388"/>
            <p:cNvGrpSpPr>
              <a:grpSpLocks/>
            </p:cNvGrpSpPr>
            <p:nvPr/>
          </p:nvGrpSpPr>
          <p:grpSpPr bwMode="auto">
            <a:xfrm>
              <a:off x="0" y="0"/>
              <a:ext cx="1702" cy="1476"/>
              <a:chOff x="0" y="0"/>
              <a:chExt cx="1702" cy="1476"/>
            </a:xfrm>
          </p:grpSpPr>
          <p:grpSp>
            <p:nvGrpSpPr>
              <p:cNvPr id="37910" name="Group 384"/>
              <p:cNvGrpSpPr>
                <a:grpSpLocks/>
              </p:cNvGrpSpPr>
              <p:nvPr/>
            </p:nvGrpSpPr>
            <p:grpSpPr bwMode="auto">
              <a:xfrm>
                <a:off x="0" y="152"/>
                <a:ext cx="1702" cy="1324"/>
                <a:chOff x="0" y="0"/>
                <a:chExt cx="1702" cy="1324"/>
              </a:xfrm>
            </p:grpSpPr>
            <p:sp>
              <p:nvSpPr>
                <p:cNvPr id="37914" name="Freeform 59"/>
                <p:cNvSpPr>
                  <a:spLocks/>
                </p:cNvSpPr>
                <p:nvPr/>
              </p:nvSpPr>
              <p:spPr bwMode="auto">
                <a:xfrm>
                  <a:off x="276" y="220"/>
                  <a:ext cx="89" cy="4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600"/>
                    <a:gd name="T61" fmla="*/ 0 h 21600"/>
                    <a:gd name="T62" fmla="*/ 21600 w 21600"/>
                    <a:gd name="T63" fmla="*/ 21600 h 216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600" h="21600">
                      <a:moveTo>
                        <a:pt x="10691" y="0"/>
                      </a:moveTo>
                      <a:lnTo>
                        <a:pt x="14618" y="1763"/>
                      </a:lnTo>
                      <a:lnTo>
                        <a:pt x="11564" y="2259"/>
                      </a:lnTo>
                      <a:lnTo>
                        <a:pt x="19855" y="4353"/>
                      </a:lnTo>
                      <a:lnTo>
                        <a:pt x="12873" y="4353"/>
                      </a:lnTo>
                      <a:lnTo>
                        <a:pt x="12873" y="5345"/>
                      </a:lnTo>
                      <a:lnTo>
                        <a:pt x="16145" y="6612"/>
                      </a:lnTo>
                      <a:lnTo>
                        <a:pt x="14400" y="6722"/>
                      </a:lnTo>
                      <a:lnTo>
                        <a:pt x="21600" y="8376"/>
                      </a:lnTo>
                      <a:lnTo>
                        <a:pt x="17673" y="10359"/>
                      </a:lnTo>
                      <a:lnTo>
                        <a:pt x="17455" y="12894"/>
                      </a:lnTo>
                      <a:lnTo>
                        <a:pt x="14400" y="13280"/>
                      </a:lnTo>
                      <a:lnTo>
                        <a:pt x="16582" y="15043"/>
                      </a:lnTo>
                      <a:lnTo>
                        <a:pt x="12436" y="16916"/>
                      </a:lnTo>
                      <a:lnTo>
                        <a:pt x="8509" y="18514"/>
                      </a:lnTo>
                      <a:lnTo>
                        <a:pt x="10036" y="19065"/>
                      </a:lnTo>
                      <a:lnTo>
                        <a:pt x="0" y="20994"/>
                      </a:lnTo>
                      <a:lnTo>
                        <a:pt x="2618" y="21324"/>
                      </a:lnTo>
                      <a:lnTo>
                        <a:pt x="436" y="21600"/>
                      </a:lnTo>
                      <a:lnTo>
                        <a:pt x="2618" y="21545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15" name="Freeform 60"/>
                <p:cNvSpPr>
                  <a:spLocks/>
                </p:cNvSpPr>
                <p:nvPr/>
              </p:nvSpPr>
              <p:spPr bwMode="auto">
                <a:xfrm>
                  <a:off x="273" y="258"/>
                  <a:ext cx="98" cy="4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600"/>
                    <a:gd name="T49" fmla="*/ 0 h 21600"/>
                    <a:gd name="T50" fmla="*/ 21600 w 21600"/>
                    <a:gd name="T51" fmla="*/ 21600 h 2160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600" h="21600">
                      <a:moveTo>
                        <a:pt x="5152" y="0"/>
                      </a:moveTo>
                      <a:lnTo>
                        <a:pt x="9314" y="1162"/>
                      </a:lnTo>
                      <a:lnTo>
                        <a:pt x="3765" y="2957"/>
                      </a:lnTo>
                      <a:lnTo>
                        <a:pt x="5549" y="4753"/>
                      </a:lnTo>
                      <a:lnTo>
                        <a:pt x="0" y="7499"/>
                      </a:lnTo>
                      <a:lnTo>
                        <a:pt x="5350" y="10985"/>
                      </a:lnTo>
                      <a:lnTo>
                        <a:pt x="6936" y="11671"/>
                      </a:lnTo>
                      <a:lnTo>
                        <a:pt x="12088" y="13361"/>
                      </a:lnTo>
                      <a:lnTo>
                        <a:pt x="10701" y="14259"/>
                      </a:lnTo>
                      <a:lnTo>
                        <a:pt x="13673" y="14682"/>
                      </a:lnTo>
                      <a:lnTo>
                        <a:pt x="13872" y="15368"/>
                      </a:lnTo>
                      <a:lnTo>
                        <a:pt x="15457" y="16424"/>
                      </a:lnTo>
                      <a:lnTo>
                        <a:pt x="8719" y="18167"/>
                      </a:lnTo>
                      <a:lnTo>
                        <a:pt x="21600" y="20597"/>
                      </a:lnTo>
                      <a:lnTo>
                        <a:pt x="18628" y="21125"/>
                      </a:lnTo>
                      <a:lnTo>
                        <a:pt x="20015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16" name="Freeform 61"/>
                <p:cNvSpPr>
                  <a:spLocks/>
                </p:cNvSpPr>
                <p:nvPr/>
              </p:nvSpPr>
              <p:spPr bwMode="auto">
                <a:xfrm>
                  <a:off x="162" y="549"/>
                  <a:ext cx="156" cy="2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600"/>
                    <a:gd name="T40" fmla="*/ 0 h 21600"/>
                    <a:gd name="T41" fmla="*/ 21600 w 21600"/>
                    <a:gd name="T42" fmla="*/ 21600 h 216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600" h="21600">
                      <a:moveTo>
                        <a:pt x="21600" y="0"/>
                      </a:moveTo>
                      <a:lnTo>
                        <a:pt x="19749" y="2253"/>
                      </a:lnTo>
                      <a:lnTo>
                        <a:pt x="16539" y="4584"/>
                      </a:lnTo>
                      <a:lnTo>
                        <a:pt x="17650" y="6527"/>
                      </a:lnTo>
                      <a:lnTo>
                        <a:pt x="15429" y="9401"/>
                      </a:lnTo>
                      <a:lnTo>
                        <a:pt x="11355" y="10489"/>
                      </a:lnTo>
                      <a:lnTo>
                        <a:pt x="5801" y="12043"/>
                      </a:lnTo>
                      <a:lnTo>
                        <a:pt x="6295" y="13675"/>
                      </a:lnTo>
                      <a:lnTo>
                        <a:pt x="4073" y="15928"/>
                      </a:lnTo>
                      <a:cubicBezTo>
                        <a:pt x="3690" y="16652"/>
                        <a:pt x="4093" y="16627"/>
                        <a:pt x="3579" y="16627"/>
                      </a:cubicBezTo>
                      <a:lnTo>
                        <a:pt x="987" y="16705"/>
                      </a:lnTo>
                      <a:lnTo>
                        <a:pt x="1358" y="19036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17" name="Freeform 62"/>
                <p:cNvSpPr>
                  <a:spLocks/>
                </p:cNvSpPr>
                <p:nvPr/>
              </p:nvSpPr>
              <p:spPr bwMode="auto">
                <a:xfrm>
                  <a:off x="287" y="552"/>
                  <a:ext cx="58" cy="576"/>
                </a:xfrm>
                <a:custGeom>
                  <a:avLst/>
                  <a:gdLst>
                    <a:gd name="T0" fmla="*/ 0 w 19573"/>
                    <a:gd name="T1" fmla="*/ 0 h 21600"/>
                    <a:gd name="T2" fmla="*/ 0 w 19573"/>
                    <a:gd name="T3" fmla="*/ 0 h 21600"/>
                    <a:gd name="T4" fmla="*/ 0 w 19573"/>
                    <a:gd name="T5" fmla="*/ 0 h 21600"/>
                    <a:gd name="T6" fmla="*/ 0 w 19573"/>
                    <a:gd name="T7" fmla="*/ 0 h 21600"/>
                    <a:gd name="T8" fmla="*/ 0 w 19573"/>
                    <a:gd name="T9" fmla="*/ 0 h 21600"/>
                    <a:gd name="T10" fmla="*/ 0 w 19573"/>
                    <a:gd name="T11" fmla="*/ 0 h 21600"/>
                    <a:gd name="T12" fmla="*/ 0 w 19573"/>
                    <a:gd name="T13" fmla="*/ 0 h 21600"/>
                    <a:gd name="T14" fmla="*/ 0 w 19573"/>
                    <a:gd name="T15" fmla="*/ 0 h 21600"/>
                    <a:gd name="T16" fmla="*/ 0 w 19573"/>
                    <a:gd name="T17" fmla="*/ 0 h 21600"/>
                    <a:gd name="T18" fmla="*/ 0 w 19573"/>
                    <a:gd name="T19" fmla="*/ 0 h 21600"/>
                    <a:gd name="T20" fmla="*/ 0 w 19573"/>
                    <a:gd name="T21" fmla="*/ 0 h 21600"/>
                    <a:gd name="T22" fmla="*/ 0 w 19573"/>
                    <a:gd name="T23" fmla="*/ 0 h 21600"/>
                    <a:gd name="T24" fmla="*/ 0 w 19573"/>
                    <a:gd name="T25" fmla="*/ 0 h 21600"/>
                    <a:gd name="T26" fmla="*/ 0 w 19573"/>
                    <a:gd name="T27" fmla="*/ 0 h 21600"/>
                    <a:gd name="T28" fmla="*/ 0 w 19573"/>
                    <a:gd name="T29" fmla="*/ 0 h 21600"/>
                    <a:gd name="T30" fmla="*/ 0 w 19573"/>
                    <a:gd name="T31" fmla="*/ 0 h 21600"/>
                    <a:gd name="T32" fmla="*/ 0 w 19573"/>
                    <a:gd name="T33" fmla="*/ 0 h 21600"/>
                    <a:gd name="T34" fmla="*/ 0 w 19573"/>
                    <a:gd name="T35" fmla="*/ 0 h 21600"/>
                    <a:gd name="T36" fmla="*/ 0 w 19573"/>
                    <a:gd name="T37" fmla="*/ 0 h 21600"/>
                    <a:gd name="T38" fmla="*/ 0 w 19573"/>
                    <a:gd name="T39" fmla="*/ 0 h 21600"/>
                    <a:gd name="T40" fmla="*/ 0 w 19573"/>
                    <a:gd name="T41" fmla="*/ 0 h 21600"/>
                    <a:gd name="T42" fmla="*/ 0 w 19573"/>
                    <a:gd name="T43" fmla="*/ 0 h 21600"/>
                    <a:gd name="T44" fmla="*/ 0 w 19573"/>
                    <a:gd name="T45" fmla="*/ 0 h 21600"/>
                    <a:gd name="T46" fmla="*/ 0 w 19573"/>
                    <a:gd name="T47" fmla="*/ 0 h 216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573"/>
                    <a:gd name="T73" fmla="*/ 0 h 21600"/>
                    <a:gd name="T74" fmla="*/ 19573 w 19573"/>
                    <a:gd name="T75" fmla="*/ 21600 h 216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573" h="21600">
                      <a:moveTo>
                        <a:pt x="12641" y="0"/>
                      </a:moveTo>
                      <a:lnTo>
                        <a:pt x="6915" y="1810"/>
                      </a:lnTo>
                      <a:lnTo>
                        <a:pt x="10230" y="2557"/>
                      </a:lnTo>
                      <a:lnTo>
                        <a:pt x="6915" y="4249"/>
                      </a:lnTo>
                      <a:lnTo>
                        <a:pt x="9628" y="5430"/>
                      </a:lnTo>
                      <a:lnTo>
                        <a:pt x="10230" y="6413"/>
                      </a:lnTo>
                      <a:lnTo>
                        <a:pt x="14751" y="7121"/>
                      </a:lnTo>
                      <a:lnTo>
                        <a:pt x="7217" y="9089"/>
                      </a:lnTo>
                      <a:lnTo>
                        <a:pt x="1189" y="9915"/>
                      </a:lnTo>
                      <a:cubicBezTo>
                        <a:pt x="1493" y="11305"/>
                        <a:pt x="-2027" y="11292"/>
                        <a:pt x="1792" y="11292"/>
                      </a:cubicBezTo>
                      <a:lnTo>
                        <a:pt x="4203" y="11607"/>
                      </a:lnTo>
                      <a:lnTo>
                        <a:pt x="1792" y="12118"/>
                      </a:lnTo>
                      <a:lnTo>
                        <a:pt x="8121" y="12748"/>
                      </a:lnTo>
                      <a:lnTo>
                        <a:pt x="13847" y="14007"/>
                      </a:lnTo>
                      <a:cubicBezTo>
                        <a:pt x="11393" y="14687"/>
                        <a:pt x="13323" y="14675"/>
                        <a:pt x="11134" y="14675"/>
                      </a:cubicBezTo>
                      <a:lnTo>
                        <a:pt x="19573" y="15580"/>
                      </a:lnTo>
                      <a:lnTo>
                        <a:pt x="14751" y="15659"/>
                      </a:lnTo>
                      <a:lnTo>
                        <a:pt x="9326" y="16446"/>
                      </a:lnTo>
                      <a:lnTo>
                        <a:pt x="14450" y="16761"/>
                      </a:lnTo>
                      <a:lnTo>
                        <a:pt x="5710" y="16997"/>
                      </a:lnTo>
                      <a:lnTo>
                        <a:pt x="6011" y="18020"/>
                      </a:lnTo>
                      <a:cubicBezTo>
                        <a:pt x="8464" y="18607"/>
                        <a:pt x="13244" y="19121"/>
                        <a:pt x="13244" y="19790"/>
                      </a:cubicBezTo>
                      <a:lnTo>
                        <a:pt x="9326" y="21089"/>
                      </a:lnTo>
                      <a:lnTo>
                        <a:pt x="8422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18" name="Freeform 63"/>
                <p:cNvSpPr>
                  <a:spLocks/>
                </p:cNvSpPr>
                <p:nvPr/>
              </p:nvSpPr>
              <p:spPr bwMode="auto">
                <a:xfrm>
                  <a:off x="267" y="541"/>
                  <a:ext cx="82" cy="4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600"/>
                    <a:gd name="T73" fmla="*/ 0 h 21600"/>
                    <a:gd name="T74" fmla="*/ 21600 w 21600"/>
                    <a:gd name="T75" fmla="*/ 21600 h 216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600" h="21600">
                      <a:moveTo>
                        <a:pt x="13703" y="0"/>
                      </a:moveTo>
                      <a:lnTo>
                        <a:pt x="12077" y="1248"/>
                      </a:lnTo>
                      <a:lnTo>
                        <a:pt x="6735" y="3408"/>
                      </a:lnTo>
                      <a:lnTo>
                        <a:pt x="10684" y="3840"/>
                      </a:lnTo>
                      <a:lnTo>
                        <a:pt x="7200" y="3888"/>
                      </a:lnTo>
                      <a:lnTo>
                        <a:pt x="9290" y="5232"/>
                      </a:lnTo>
                      <a:lnTo>
                        <a:pt x="13471" y="5280"/>
                      </a:lnTo>
                      <a:lnTo>
                        <a:pt x="11613" y="5376"/>
                      </a:lnTo>
                      <a:lnTo>
                        <a:pt x="14865" y="6336"/>
                      </a:lnTo>
                      <a:lnTo>
                        <a:pt x="13006" y="6432"/>
                      </a:lnTo>
                      <a:lnTo>
                        <a:pt x="21600" y="6816"/>
                      </a:lnTo>
                      <a:lnTo>
                        <a:pt x="13471" y="7872"/>
                      </a:lnTo>
                      <a:lnTo>
                        <a:pt x="16258" y="8064"/>
                      </a:lnTo>
                      <a:lnTo>
                        <a:pt x="19510" y="9600"/>
                      </a:lnTo>
                      <a:lnTo>
                        <a:pt x="12774" y="10224"/>
                      </a:lnTo>
                      <a:lnTo>
                        <a:pt x="18116" y="11184"/>
                      </a:lnTo>
                      <a:lnTo>
                        <a:pt x="12077" y="13008"/>
                      </a:lnTo>
                      <a:lnTo>
                        <a:pt x="16258" y="14496"/>
                      </a:lnTo>
                      <a:lnTo>
                        <a:pt x="11845" y="16272"/>
                      </a:lnTo>
                      <a:lnTo>
                        <a:pt x="16955" y="17040"/>
                      </a:lnTo>
                      <a:lnTo>
                        <a:pt x="16955" y="17760"/>
                      </a:lnTo>
                      <a:lnTo>
                        <a:pt x="11613" y="18528"/>
                      </a:lnTo>
                      <a:lnTo>
                        <a:pt x="4877" y="21024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19" name="Freeform 64"/>
                <p:cNvSpPr>
                  <a:spLocks/>
                </p:cNvSpPr>
                <p:nvPr/>
              </p:nvSpPr>
              <p:spPr bwMode="auto">
                <a:xfrm>
                  <a:off x="298" y="685"/>
                  <a:ext cx="67" cy="24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600"/>
                    <a:gd name="T64" fmla="*/ 0 h 21600"/>
                    <a:gd name="T65" fmla="*/ 21600 w 21600"/>
                    <a:gd name="T66" fmla="*/ 21600 h 216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600" h="21600">
                      <a:moveTo>
                        <a:pt x="21024" y="0"/>
                      </a:moveTo>
                      <a:lnTo>
                        <a:pt x="21600" y="1569"/>
                      </a:lnTo>
                      <a:lnTo>
                        <a:pt x="16416" y="1846"/>
                      </a:lnTo>
                      <a:lnTo>
                        <a:pt x="13248" y="3969"/>
                      </a:lnTo>
                      <a:lnTo>
                        <a:pt x="8928" y="5169"/>
                      </a:lnTo>
                      <a:lnTo>
                        <a:pt x="12960" y="7662"/>
                      </a:lnTo>
                      <a:lnTo>
                        <a:pt x="6048" y="7846"/>
                      </a:lnTo>
                      <a:lnTo>
                        <a:pt x="864" y="8308"/>
                      </a:lnTo>
                      <a:lnTo>
                        <a:pt x="6336" y="8954"/>
                      </a:lnTo>
                      <a:lnTo>
                        <a:pt x="3168" y="9692"/>
                      </a:lnTo>
                      <a:cubicBezTo>
                        <a:pt x="7836" y="11562"/>
                        <a:pt x="10235" y="11538"/>
                        <a:pt x="7488" y="11538"/>
                      </a:cubicBezTo>
                      <a:lnTo>
                        <a:pt x="0" y="13108"/>
                      </a:lnTo>
                      <a:cubicBezTo>
                        <a:pt x="384" y="13354"/>
                        <a:pt x="660" y="13621"/>
                        <a:pt x="1152" y="13846"/>
                      </a:cubicBezTo>
                      <a:cubicBezTo>
                        <a:pt x="1351" y="13937"/>
                        <a:pt x="2016" y="14031"/>
                        <a:pt x="2016" y="14031"/>
                      </a:cubicBezTo>
                      <a:cubicBezTo>
                        <a:pt x="2784" y="15077"/>
                        <a:pt x="2999" y="16181"/>
                        <a:pt x="4320" y="17169"/>
                      </a:cubicBezTo>
                      <a:cubicBezTo>
                        <a:pt x="4587" y="17369"/>
                        <a:pt x="6336" y="17262"/>
                        <a:pt x="6336" y="17262"/>
                      </a:cubicBezTo>
                      <a:lnTo>
                        <a:pt x="6624" y="17354"/>
                      </a:lnTo>
                      <a:lnTo>
                        <a:pt x="6624" y="18923"/>
                      </a:lnTo>
                      <a:lnTo>
                        <a:pt x="7776" y="19662"/>
                      </a:lnTo>
                      <a:lnTo>
                        <a:pt x="7776" y="21600"/>
                      </a:lnTo>
                      <a:lnTo>
                        <a:pt x="1008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0" name="Freeform 65"/>
                <p:cNvSpPr>
                  <a:spLocks/>
                </p:cNvSpPr>
                <p:nvPr/>
              </p:nvSpPr>
              <p:spPr bwMode="auto">
                <a:xfrm>
                  <a:off x="288" y="748"/>
                  <a:ext cx="86" cy="3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600"/>
                    <a:gd name="T55" fmla="*/ 0 h 21600"/>
                    <a:gd name="T56" fmla="*/ 21600 w 21600"/>
                    <a:gd name="T57" fmla="*/ 21600 h 2160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600" h="21600">
                      <a:moveTo>
                        <a:pt x="10575" y="0"/>
                      </a:moveTo>
                      <a:lnTo>
                        <a:pt x="0" y="4046"/>
                      </a:lnTo>
                      <a:lnTo>
                        <a:pt x="7650" y="4225"/>
                      </a:lnTo>
                      <a:lnTo>
                        <a:pt x="7425" y="6962"/>
                      </a:lnTo>
                      <a:lnTo>
                        <a:pt x="10350" y="7438"/>
                      </a:lnTo>
                      <a:lnTo>
                        <a:pt x="2250" y="9283"/>
                      </a:lnTo>
                      <a:lnTo>
                        <a:pt x="6975" y="9818"/>
                      </a:lnTo>
                      <a:lnTo>
                        <a:pt x="7425" y="11603"/>
                      </a:lnTo>
                      <a:cubicBezTo>
                        <a:pt x="7198" y="13587"/>
                        <a:pt x="9676" y="13567"/>
                        <a:pt x="6975" y="13567"/>
                      </a:cubicBezTo>
                      <a:cubicBezTo>
                        <a:pt x="5587" y="14974"/>
                        <a:pt x="7408" y="14936"/>
                        <a:pt x="5175" y="14936"/>
                      </a:cubicBezTo>
                      <a:lnTo>
                        <a:pt x="9900" y="16364"/>
                      </a:lnTo>
                      <a:lnTo>
                        <a:pt x="18900" y="18030"/>
                      </a:lnTo>
                      <a:cubicBezTo>
                        <a:pt x="14315" y="19788"/>
                        <a:pt x="11758" y="19755"/>
                        <a:pt x="14850" y="19755"/>
                      </a:cubicBezTo>
                      <a:lnTo>
                        <a:pt x="19350" y="19755"/>
                      </a:lnTo>
                      <a:cubicBezTo>
                        <a:pt x="19275" y="20132"/>
                        <a:pt x="18983" y="20510"/>
                        <a:pt x="19125" y="20886"/>
                      </a:cubicBezTo>
                      <a:cubicBezTo>
                        <a:pt x="19149" y="20948"/>
                        <a:pt x="19800" y="20945"/>
                        <a:pt x="19800" y="20945"/>
                      </a:cubicBezTo>
                      <a:lnTo>
                        <a:pt x="21150" y="21124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1" name="Freeform 66"/>
                <p:cNvSpPr>
                  <a:spLocks/>
                </p:cNvSpPr>
                <p:nvPr/>
              </p:nvSpPr>
              <p:spPr bwMode="auto">
                <a:xfrm>
                  <a:off x="225" y="1013"/>
                  <a:ext cx="43" cy="1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600"/>
                    <a:gd name="T22" fmla="*/ 0 h 21600"/>
                    <a:gd name="T23" fmla="*/ 21600 w 21600"/>
                    <a:gd name="T24" fmla="*/ 21600 h 216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600" h="21600">
                      <a:moveTo>
                        <a:pt x="21600" y="0"/>
                      </a:moveTo>
                      <a:lnTo>
                        <a:pt x="15626" y="10899"/>
                      </a:lnTo>
                      <a:lnTo>
                        <a:pt x="10570" y="13475"/>
                      </a:lnTo>
                      <a:lnTo>
                        <a:pt x="7353" y="20411"/>
                      </a:lnTo>
                      <a:lnTo>
                        <a:pt x="4596" y="21600"/>
                      </a:lnTo>
                      <a:lnTo>
                        <a:pt x="0" y="21600"/>
                      </a:lnTo>
                      <a:lnTo>
                        <a:pt x="4136" y="19817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2" name="Freeform 67"/>
                <p:cNvSpPr>
                  <a:spLocks/>
                </p:cNvSpPr>
                <p:nvPr/>
              </p:nvSpPr>
              <p:spPr bwMode="auto">
                <a:xfrm>
                  <a:off x="320" y="737"/>
                  <a:ext cx="88" cy="38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1600"/>
                    <a:gd name="T91" fmla="*/ 0 h 21600"/>
                    <a:gd name="T92" fmla="*/ 21600 w 21600"/>
                    <a:gd name="T93" fmla="*/ 21600 h 2160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1600" h="21600">
                      <a:moveTo>
                        <a:pt x="1745" y="0"/>
                      </a:moveTo>
                      <a:lnTo>
                        <a:pt x="4800" y="2060"/>
                      </a:lnTo>
                      <a:lnTo>
                        <a:pt x="0" y="2884"/>
                      </a:lnTo>
                      <a:lnTo>
                        <a:pt x="7418" y="3119"/>
                      </a:lnTo>
                      <a:cubicBezTo>
                        <a:pt x="3002" y="4251"/>
                        <a:pt x="5061" y="4238"/>
                        <a:pt x="2836" y="4238"/>
                      </a:cubicBezTo>
                      <a:cubicBezTo>
                        <a:pt x="10752" y="5602"/>
                        <a:pt x="10691" y="6429"/>
                        <a:pt x="10691" y="5532"/>
                      </a:cubicBezTo>
                      <a:lnTo>
                        <a:pt x="5236" y="5827"/>
                      </a:lnTo>
                      <a:lnTo>
                        <a:pt x="5236" y="7416"/>
                      </a:lnTo>
                      <a:lnTo>
                        <a:pt x="9164" y="7416"/>
                      </a:lnTo>
                      <a:lnTo>
                        <a:pt x="8291" y="8122"/>
                      </a:lnTo>
                      <a:lnTo>
                        <a:pt x="5018" y="8299"/>
                      </a:lnTo>
                      <a:lnTo>
                        <a:pt x="7200" y="9299"/>
                      </a:lnTo>
                      <a:lnTo>
                        <a:pt x="3709" y="9652"/>
                      </a:lnTo>
                      <a:lnTo>
                        <a:pt x="3709" y="10300"/>
                      </a:lnTo>
                      <a:lnTo>
                        <a:pt x="436" y="11418"/>
                      </a:lnTo>
                      <a:lnTo>
                        <a:pt x="1964" y="11477"/>
                      </a:lnTo>
                      <a:cubicBezTo>
                        <a:pt x="4846" y="12434"/>
                        <a:pt x="6299" y="12419"/>
                        <a:pt x="4582" y="12419"/>
                      </a:cubicBezTo>
                      <a:cubicBezTo>
                        <a:pt x="4218" y="12929"/>
                        <a:pt x="4038" y="13451"/>
                        <a:pt x="3491" y="13949"/>
                      </a:cubicBezTo>
                      <a:cubicBezTo>
                        <a:pt x="3426" y="14008"/>
                        <a:pt x="2836" y="14008"/>
                        <a:pt x="2836" y="14008"/>
                      </a:cubicBezTo>
                      <a:lnTo>
                        <a:pt x="7855" y="14361"/>
                      </a:lnTo>
                      <a:lnTo>
                        <a:pt x="5236" y="15597"/>
                      </a:lnTo>
                      <a:lnTo>
                        <a:pt x="19636" y="17068"/>
                      </a:lnTo>
                      <a:lnTo>
                        <a:pt x="11782" y="17068"/>
                      </a:lnTo>
                      <a:lnTo>
                        <a:pt x="14182" y="17539"/>
                      </a:lnTo>
                      <a:lnTo>
                        <a:pt x="11127" y="18716"/>
                      </a:lnTo>
                      <a:lnTo>
                        <a:pt x="14182" y="18951"/>
                      </a:lnTo>
                      <a:lnTo>
                        <a:pt x="12873" y="20129"/>
                      </a:lnTo>
                      <a:lnTo>
                        <a:pt x="16145" y="20423"/>
                      </a:lnTo>
                      <a:lnTo>
                        <a:pt x="15273" y="21306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3" name="Freeform 68"/>
                <p:cNvSpPr>
                  <a:spLocks/>
                </p:cNvSpPr>
                <p:nvPr/>
              </p:nvSpPr>
              <p:spPr bwMode="auto">
                <a:xfrm>
                  <a:off x="203" y="747"/>
                  <a:ext cx="35" cy="2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1600"/>
                    <a:gd name="T26" fmla="*/ 21600 w 21600"/>
                    <a:gd name="T27" fmla="*/ 2160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0"/>
                      </a:moveTo>
                      <a:lnTo>
                        <a:pt x="14954" y="4126"/>
                      </a:lnTo>
                      <a:lnTo>
                        <a:pt x="10523" y="8737"/>
                      </a:lnTo>
                      <a:lnTo>
                        <a:pt x="21600" y="12539"/>
                      </a:lnTo>
                      <a:lnTo>
                        <a:pt x="6092" y="13510"/>
                      </a:lnTo>
                      <a:lnTo>
                        <a:pt x="6092" y="15533"/>
                      </a:lnTo>
                      <a:lnTo>
                        <a:pt x="1108" y="19092"/>
                      </a:lnTo>
                      <a:lnTo>
                        <a:pt x="17169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4" name="Freeform 69"/>
                <p:cNvSpPr>
                  <a:spLocks/>
                </p:cNvSpPr>
                <p:nvPr/>
              </p:nvSpPr>
              <p:spPr bwMode="auto">
                <a:xfrm flipH="1">
                  <a:off x="203" y="746"/>
                  <a:ext cx="15" cy="14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600"/>
                    <a:gd name="T37" fmla="*/ 0 h 21600"/>
                    <a:gd name="T38" fmla="*/ 21600 w 21600"/>
                    <a:gd name="T39" fmla="*/ 21600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>
                      <a:moveTo>
                        <a:pt x="21600" y="0"/>
                      </a:moveTo>
                      <a:lnTo>
                        <a:pt x="16484" y="7097"/>
                      </a:lnTo>
                      <a:lnTo>
                        <a:pt x="15347" y="8949"/>
                      </a:lnTo>
                      <a:lnTo>
                        <a:pt x="17905" y="9720"/>
                      </a:lnTo>
                      <a:lnTo>
                        <a:pt x="13642" y="10800"/>
                      </a:lnTo>
                      <a:lnTo>
                        <a:pt x="15632" y="13731"/>
                      </a:lnTo>
                      <a:lnTo>
                        <a:pt x="10516" y="13731"/>
                      </a:lnTo>
                      <a:lnTo>
                        <a:pt x="12221" y="16663"/>
                      </a:lnTo>
                      <a:lnTo>
                        <a:pt x="0" y="18977"/>
                      </a:lnTo>
                      <a:lnTo>
                        <a:pt x="0" y="20829"/>
                      </a:lnTo>
                      <a:lnTo>
                        <a:pt x="5968" y="21291"/>
                      </a:lnTo>
                      <a:lnTo>
                        <a:pt x="2274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5" name="Freeform 70"/>
                <p:cNvSpPr>
                  <a:spLocks/>
                </p:cNvSpPr>
                <p:nvPr/>
              </p:nvSpPr>
              <p:spPr bwMode="auto">
                <a:xfrm flipH="1">
                  <a:off x="326" y="748"/>
                  <a:ext cx="21" cy="3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600"/>
                    <a:gd name="T37" fmla="*/ 0 h 21600"/>
                    <a:gd name="T38" fmla="*/ 21600 w 21600"/>
                    <a:gd name="T39" fmla="*/ 21600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>
                      <a:moveTo>
                        <a:pt x="21600" y="0"/>
                      </a:moveTo>
                      <a:lnTo>
                        <a:pt x="16484" y="7097"/>
                      </a:lnTo>
                      <a:lnTo>
                        <a:pt x="15347" y="8949"/>
                      </a:lnTo>
                      <a:lnTo>
                        <a:pt x="17905" y="9720"/>
                      </a:lnTo>
                      <a:lnTo>
                        <a:pt x="13642" y="10800"/>
                      </a:lnTo>
                      <a:lnTo>
                        <a:pt x="15632" y="13731"/>
                      </a:lnTo>
                      <a:lnTo>
                        <a:pt x="10516" y="13731"/>
                      </a:lnTo>
                      <a:lnTo>
                        <a:pt x="12221" y="16663"/>
                      </a:lnTo>
                      <a:lnTo>
                        <a:pt x="0" y="18977"/>
                      </a:lnTo>
                      <a:lnTo>
                        <a:pt x="0" y="20829"/>
                      </a:lnTo>
                      <a:lnTo>
                        <a:pt x="5968" y="21291"/>
                      </a:lnTo>
                      <a:lnTo>
                        <a:pt x="2274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6" name="Freeform 71"/>
                <p:cNvSpPr>
                  <a:spLocks/>
                </p:cNvSpPr>
                <p:nvPr/>
              </p:nvSpPr>
              <p:spPr bwMode="auto">
                <a:xfrm>
                  <a:off x="338" y="752"/>
                  <a:ext cx="117" cy="373"/>
                </a:xfrm>
                <a:custGeom>
                  <a:avLst/>
                  <a:gdLst>
                    <a:gd name="T0" fmla="*/ 0 w 20287"/>
                    <a:gd name="T1" fmla="*/ 0 h 21600"/>
                    <a:gd name="T2" fmla="*/ 0 w 20287"/>
                    <a:gd name="T3" fmla="*/ 0 h 21600"/>
                    <a:gd name="T4" fmla="*/ 0 w 20287"/>
                    <a:gd name="T5" fmla="*/ 0 h 21600"/>
                    <a:gd name="T6" fmla="*/ 0 w 20287"/>
                    <a:gd name="T7" fmla="*/ 0 h 21600"/>
                    <a:gd name="T8" fmla="*/ 0 w 20287"/>
                    <a:gd name="T9" fmla="*/ 0 h 21600"/>
                    <a:gd name="T10" fmla="*/ 0 w 20287"/>
                    <a:gd name="T11" fmla="*/ 0 h 21600"/>
                    <a:gd name="T12" fmla="*/ 0 w 20287"/>
                    <a:gd name="T13" fmla="*/ 0 h 21600"/>
                    <a:gd name="T14" fmla="*/ 0 w 20287"/>
                    <a:gd name="T15" fmla="*/ 0 h 21600"/>
                    <a:gd name="T16" fmla="*/ 0 w 20287"/>
                    <a:gd name="T17" fmla="*/ 0 h 21600"/>
                    <a:gd name="T18" fmla="*/ 0 w 20287"/>
                    <a:gd name="T19" fmla="*/ 0 h 21600"/>
                    <a:gd name="T20" fmla="*/ 0 w 20287"/>
                    <a:gd name="T21" fmla="*/ 0 h 21600"/>
                    <a:gd name="T22" fmla="*/ 0 w 20287"/>
                    <a:gd name="T23" fmla="*/ 0 h 21600"/>
                    <a:gd name="T24" fmla="*/ 0 w 20287"/>
                    <a:gd name="T25" fmla="*/ 0 h 21600"/>
                    <a:gd name="T26" fmla="*/ 0 w 20287"/>
                    <a:gd name="T27" fmla="*/ 0 h 21600"/>
                    <a:gd name="T28" fmla="*/ 0 w 20287"/>
                    <a:gd name="T29" fmla="*/ 0 h 21600"/>
                    <a:gd name="T30" fmla="*/ 0 w 20287"/>
                    <a:gd name="T31" fmla="*/ 0 h 21600"/>
                    <a:gd name="T32" fmla="*/ 0 w 20287"/>
                    <a:gd name="T33" fmla="*/ 0 h 21600"/>
                    <a:gd name="T34" fmla="*/ 0 w 20287"/>
                    <a:gd name="T35" fmla="*/ 0 h 21600"/>
                    <a:gd name="T36" fmla="*/ 0 w 20287"/>
                    <a:gd name="T37" fmla="*/ 0 h 21600"/>
                    <a:gd name="T38" fmla="*/ 0 w 20287"/>
                    <a:gd name="T39" fmla="*/ 0 h 21600"/>
                    <a:gd name="T40" fmla="*/ 0 w 20287"/>
                    <a:gd name="T41" fmla="*/ 0 h 21600"/>
                    <a:gd name="T42" fmla="*/ 0 w 20287"/>
                    <a:gd name="T43" fmla="*/ 0 h 216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287"/>
                    <a:gd name="T67" fmla="*/ 0 h 21600"/>
                    <a:gd name="T68" fmla="*/ 20287 w 20287"/>
                    <a:gd name="T69" fmla="*/ 21600 h 216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287" h="21600">
                      <a:moveTo>
                        <a:pt x="0" y="0"/>
                      </a:moveTo>
                      <a:lnTo>
                        <a:pt x="2459" y="669"/>
                      </a:lnTo>
                      <a:lnTo>
                        <a:pt x="461" y="1825"/>
                      </a:lnTo>
                      <a:lnTo>
                        <a:pt x="5840" y="2555"/>
                      </a:lnTo>
                      <a:lnTo>
                        <a:pt x="3996" y="2981"/>
                      </a:lnTo>
                      <a:lnTo>
                        <a:pt x="3535" y="4685"/>
                      </a:lnTo>
                      <a:lnTo>
                        <a:pt x="6609" y="5111"/>
                      </a:lnTo>
                      <a:lnTo>
                        <a:pt x="2613" y="5780"/>
                      </a:lnTo>
                      <a:lnTo>
                        <a:pt x="7684" y="6754"/>
                      </a:lnTo>
                      <a:cubicBezTo>
                        <a:pt x="10501" y="6506"/>
                        <a:pt x="9506" y="6510"/>
                        <a:pt x="10605" y="6510"/>
                      </a:cubicBezTo>
                      <a:lnTo>
                        <a:pt x="14447" y="7666"/>
                      </a:lnTo>
                      <a:lnTo>
                        <a:pt x="16291" y="8762"/>
                      </a:lnTo>
                      <a:lnTo>
                        <a:pt x="20287" y="8518"/>
                      </a:lnTo>
                      <a:lnTo>
                        <a:pt x="18596" y="10039"/>
                      </a:lnTo>
                      <a:lnTo>
                        <a:pt x="19672" y="11074"/>
                      </a:lnTo>
                      <a:cubicBezTo>
                        <a:pt x="18275" y="15008"/>
                        <a:pt x="21600" y="14968"/>
                        <a:pt x="17982" y="14968"/>
                      </a:cubicBezTo>
                      <a:lnTo>
                        <a:pt x="17674" y="16854"/>
                      </a:lnTo>
                      <a:lnTo>
                        <a:pt x="18750" y="18679"/>
                      </a:lnTo>
                      <a:lnTo>
                        <a:pt x="18135" y="19653"/>
                      </a:lnTo>
                      <a:lnTo>
                        <a:pt x="18135" y="20018"/>
                      </a:lnTo>
                      <a:lnTo>
                        <a:pt x="19057" y="20992"/>
                      </a:lnTo>
                      <a:lnTo>
                        <a:pt x="19057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7" name="Freeform 72"/>
                <p:cNvSpPr>
                  <a:spLocks/>
                </p:cNvSpPr>
                <p:nvPr/>
              </p:nvSpPr>
              <p:spPr bwMode="auto">
                <a:xfrm>
                  <a:off x="328" y="563"/>
                  <a:ext cx="42" cy="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0"/>
                      </a:moveTo>
                      <a:lnTo>
                        <a:pt x="0" y="18514"/>
                      </a:lnTo>
                      <a:lnTo>
                        <a:pt x="5515" y="21600"/>
                      </a:lnTo>
                      <a:lnTo>
                        <a:pt x="9651" y="21600"/>
                      </a:lnTo>
                      <a:lnTo>
                        <a:pt x="14706" y="21600"/>
                      </a:lnTo>
                      <a:lnTo>
                        <a:pt x="21600" y="4629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8" name="Freeform 73"/>
                <p:cNvSpPr>
                  <a:spLocks/>
                </p:cNvSpPr>
                <p:nvPr/>
              </p:nvSpPr>
              <p:spPr bwMode="auto">
                <a:xfrm>
                  <a:off x="274" y="550"/>
                  <a:ext cx="51" cy="38"/>
                </a:xfrm>
                <a:custGeom>
                  <a:avLst/>
                  <a:gdLst>
                    <a:gd name="T0" fmla="*/ 0 w 21600"/>
                    <a:gd name="T1" fmla="*/ 0 h 20940"/>
                    <a:gd name="T2" fmla="*/ 0 w 21600"/>
                    <a:gd name="T3" fmla="*/ 0 h 20940"/>
                    <a:gd name="T4" fmla="*/ 0 w 21600"/>
                    <a:gd name="T5" fmla="*/ 0 h 20940"/>
                    <a:gd name="T6" fmla="*/ 0 w 21600"/>
                    <a:gd name="T7" fmla="*/ 0 h 20940"/>
                    <a:gd name="T8" fmla="*/ 0 w 21600"/>
                    <a:gd name="T9" fmla="*/ 0 h 20940"/>
                    <a:gd name="T10" fmla="*/ 0 w 21600"/>
                    <a:gd name="T11" fmla="*/ 0 h 20940"/>
                    <a:gd name="T12" fmla="*/ 0 w 21600"/>
                    <a:gd name="T13" fmla="*/ 0 h 20940"/>
                    <a:gd name="T14" fmla="*/ 0 w 21600"/>
                    <a:gd name="T15" fmla="*/ 0 h 209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00"/>
                    <a:gd name="T25" fmla="*/ 0 h 20940"/>
                    <a:gd name="T26" fmla="*/ 21600 w 21600"/>
                    <a:gd name="T27" fmla="*/ 20940 h 209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0940">
                      <a:moveTo>
                        <a:pt x="21600" y="0"/>
                      </a:moveTo>
                      <a:lnTo>
                        <a:pt x="15158" y="8717"/>
                      </a:lnTo>
                      <a:lnTo>
                        <a:pt x="11368" y="18015"/>
                      </a:lnTo>
                      <a:cubicBezTo>
                        <a:pt x="5758" y="21600"/>
                        <a:pt x="8607" y="21229"/>
                        <a:pt x="4547" y="20339"/>
                      </a:cubicBezTo>
                      <a:cubicBezTo>
                        <a:pt x="4422" y="20312"/>
                        <a:pt x="4295" y="20339"/>
                        <a:pt x="4168" y="20339"/>
                      </a:cubicBezTo>
                      <a:cubicBezTo>
                        <a:pt x="3574" y="19884"/>
                        <a:pt x="2051" y="18836"/>
                        <a:pt x="1516" y="18015"/>
                      </a:cubicBezTo>
                      <a:lnTo>
                        <a:pt x="1516" y="17434"/>
                      </a:lnTo>
                      <a:lnTo>
                        <a:pt x="0" y="7555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29" name="Freeform 74"/>
                <p:cNvSpPr>
                  <a:spLocks/>
                </p:cNvSpPr>
                <p:nvPr/>
              </p:nvSpPr>
              <p:spPr bwMode="auto">
                <a:xfrm>
                  <a:off x="124" y="840"/>
                  <a:ext cx="83" cy="2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600"/>
                    <a:gd name="T58" fmla="*/ 0 h 21600"/>
                    <a:gd name="T59" fmla="*/ 21600 w 21600"/>
                    <a:gd name="T60" fmla="*/ 21600 h 216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600" h="21600">
                      <a:moveTo>
                        <a:pt x="9523" y="0"/>
                      </a:moveTo>
                      <a:lnTo>
                        <a:pt x="7897" y="2797"/>
                      </a:lnTo>
                      <a:lnTo>
                        <a:pt x="10684" y="3030"/>
                      </a:lnTo>
                      <a:lnTo>
                        <a:pt x="8826" y="3263"/>
                      </a:lnTo>
                      <a:lnTo>
                        <a:pt x="11613" y="3263"/>
                      </a:lnTo>
                      <a:lnTo>
                        <a:pt x="17652" y="3729"/>
                      </a:lnTo>
                      <a:lnTo>
                        <a:pt x="21600" y="5905"/>
                      </a:lnTo>
                      <a:lnTo>
                        <a:pt x="21600" y="6371"/>
                      </a:lnTo>
                      <a:lnTo>
                        <a:pt x="19742" y="7537"/>
                      </a:lnTo>
                      <a:lnTo>
                        <a:pt x="16723" y="10256"/>
                      </a:lnTo>
                      <a:lnTo>
                        <a:pt x="12542" y="13286"/>
                      </a:lnTo>
                      <a:lnTo>
                        <a:pt x="16723" y="15850"/>
                      </a:lnTo>
                      <a:lnTo>
                        <a:pt x="11845" y="16394"/>
                      </a:lnTo>
                      <a:lnTo>
                        <a:pt x="7897" y="17016"/>
                      </a:lnTo>
                      <a:lnTo>
                        <a:pt x="14865" y="18259"/>
                      </a:lnTo>
                      <a:lnTo>
                        <a:pt x="3716" y="18414"/>
                      </a:lnTo>
                      <a:lnTo>
                        <a:pt x="16490" y="19968"/>
                      </a:lnTo>
                      <a:lnTo>
                        <a:pt x="1858" y="20124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0" name="Freeform 75"/>
                <p:cNvSpPr>
                  <a:spLocks/>
                </p:cNvSpPr>
                <p:nvPr/>
              </p:nvSpPr>
              <p:spPr bwMode="auto">
                <a:xfrm>
                  <a:off x="164" y="744"/>
                  <a:ext cx="76" cy="3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600"/>
                    <a:gd name="T64" fmla="*/ 0 h 21600"/>
                    <a:gd name="T65" fmla="*/ 21600 w 21600"/>
                    <a:gd name="T66" fmla="*/ 21600 h 216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600" h="21600">
                      <a:moveTo>
                        <a:pt x="10298" y="0"/>
                      </a:moveTo>
                      <a:lnTo>
                        <a:pt x="5777" y="3987"/>
                      </a:lnTo>
                      <a:lnTo>
                        <a:pt x="7284" y="4582"/>
                      </a:lnTo>
                      <a:lnTo>
                        <a:pt x="0" y="5355"/>
                      </a:lnTo>
                      <a:lnTo>
                        <a:pt x="9042" y="6188"/>
                      </a:lnTo>
                      <a:lnTo>
                        <a:pt x="1005" y="6664"/>
                      </a:lnTo>
                      <a:lnTo>
                        <a:pt x="21600" y="7379"/>
                      </a:lnTo>
                      <a:lnTo>
                        <a:pt x="10298" y="7498"/>
                      </a:lnTo>
                      <a:lnTo>
                        <a:pt x="12558" y="9878"/>
                      </a:lnTo>
                      <a:cubicBezTo>
                        <a:pt x="8000" y="12038"/>
                        <a:pt x="4668" y="12020"/>
                        <a:pt x="8288" y="12020"/>
                      </a:cubicBezTo>
                      <a:lnTo>
                        <a:pt x="13563" y="12198"/>
                      </a:lnTo>
                      <a:lnTo>
                        <a:pt x="5526" y="12615"/>
                      </a:lnTo>
                      <a:lnTo>
                        <a:pt x="12558" y="12793"/>
                      </a:lnTo>
                      <a:lnTo>
                        <a:pt x="11051" y="14638"/>
                      </a:lnTo>
                      <a:lnTo>
                        <a:pt x="9293" y="14638"/>
                      </a:lnTo>
                      <a:lnTo>
                        <a:pt x="9042" y="16542"/>
                      </a:lnTo>
                      <a:lnTo>
                        <a:pt x="13563" y="17494"/>
                      </a:lnTo>
                      <a:lnTo>
                        <a:pt x="9293" y="18327"/>
                      </a:lnTo>
                      <a:lnTo>
                        <a:pt x="15572" y="19458"/>
                      </a:lnTo>
                      <a:lnTo>
                        <a:pt x="9544" y="20469"/>
                      </a:lnTo>
                      <a:lnTo>
                        <a:pt x="854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1" name="Freeform 76"/>
                <p:cNvSpPr>
                  <a:spLocks/>
                </p:cNvSpPr>
                <p:nvPr/>
              </p:nvSpPr>
              <p:spPr bwMode="auto">
                <a:xfrm>
                  <a:off x="153" y="745"/>
                  <a:ext cx="49" cy="2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0"/>
                      </a:moveTo>
                      <a:lnTo>
                        <a:pt x="20029" y="17280"/>
                      </a:lnTo>
                      <a:lnTo>
                        <a:pt x="5498" y="21600"/>
                      </a:lnTo>
                      <a:lnTo>
                        <a:pt x="0" y="12096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2" name="Freeform 77"/>
                <p:cNvSpPr>
                  <a:spLocks/>
                </p:cNvSpPr>
                <p:nvPr/>
              </p:nvSpPr>
              <p:spPr bwMode="auto">
                <a:xfrm>
                  <a:off x="202" y="743"/>
                  <a:ext cx="49" cy="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0"/>
                      </a:moveTo>
                      <a:lnTo>
                        <a:pt x="393" y="14040"/>
                      </a:lnTo>
                      <a:lnTo>
                        <a:pt x="14138" y="21600"/>
                      </a:lnTo>
                      <a:lnTo>
                        <a:pt x="21600" y="19980"/>
                      </a:lnTo>
                      <a:lnTo>
                        <a:pt x="21600" y="12420"/>
                      </a:lnTo>
                      <a:lnTo>
                        <a:pt x="21600" y="864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3" name="Freeform 78"/>
                <p:cNvSpPr>
                  <a:spLocks/>
                </p:cNvSpPr>
                <p:nvPr/>
              </p:nvSpPr>
              <p:spPr bwMode="auto">
                <a:xfrm>
                  <a:off x="210" y="891"/>
                  <a:ext cx="25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5959" y="0"/>
                      </a:moveTo>
                      <a:lnTo>
                        <a:pt x="0" y="3681"/>
                      </a:lnTo>
                      <a:lnTo>
                        <a:pt x="11172" y="4165"/>
                      </a:lnTo>
                      <a:lnTo>
                        <a:pt x="4469" y="6683"/>
                      </a:lnTo>
                      <a:lnTo>
                        <a:pt x="4469" y="9492"/>
                      </a:lnTo>
                      <a:lnTo>
                        <a:pt x="21600" y="12108"/>
                      </a:lnTo>
                      <a:lnTo>
                        <a:pt x="7448" y="13851"/>
                      </a:lnTo>
                      <a:lnTo>
                        <a:pt x="8193" y="17435"/>
                      </a:lnTo>
                      <a:lnTo>
                        <a:pt x="15641" y="20631"/>
                      </a:lnTo>
                      <a:lnTo>
                        <a:pt x="15641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4" name="Freeform 79"/>
                <p:cNvSpPr>
                  <a:spLocks/>
                </p:cNvSpPr>
                <p:nvPr/>
              </p:nvSpPr>
              <p:spPr bwMode="auto">
                <a:xfrm>
                  <a:off x="151" y="955"/>
                  <a:ext cx="35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5" name="Freeform 80"/>
                <p:cNvSpPr>
                  <a:spLocks/>
                </p:cNvSpPr>
                <p:nvPr/>
              </p:nvSpPr>
              <p:spPr bwMode="auto">
                <a:xfrm>
                  <a:off x="193" y="954"/>
                  <a:ext cx="36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6" name="Freeform 81"/>
                <p:cNvSpPr>
                  <a:spLocks/>
                </p:cNvSpPr>
                <p:nvPr/>
              </p:nvSpPr>
              <p:spPr bwMode="auto">
                <a:xfrm>
                  <a:off x="175" y="954"/>
                  <a:ext cx="11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7" name="Freeform 82"/>
                <p:cNvSpPr>
                  <a:spLocks/>
                </p:cNvSpPr>
                <p:nvPr/>
              </p:nvSpPr>
              <p:spPr bwMode="auto">
                <a:xfrm>
                  <a:off x="186" y="958"/>
                  <a:ext cx="11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8" name="Freeform 83"/>
                <p:cNvSpPr>
                  <a:spLocks/>
                </p:cNvSpPr>
                <p:nvPr/>
              </p:nvSpPr>
              <p:spPr bwMode="auto">
                <a:xfrm flipH="1">
                  <a:off x="219" y="955"/>
                  <a:ext cx="32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39" name="Freeform 84"/>
                <p:cNvSpPr>
                  <a:spLocks/>
                </p:cNvSpPr>
                <p:nvPr/>
              </p:nvSpPr>
              <p:spPr bwMode="auto">
                <a:xfrm flipH="1">
                  <a:off x="207" y="967"/>
                  <a:ext cx="33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0" name="Freeform 85"/>
                <p:cNvSpPr>
                  <a:spLocks/>
                </p:cNvSpPr>
                <p:nvPr/>
              </p:nvSpPr>
              <p:spPr bwMode="auto">
                <a:xfrm rot="10800000">
                  <a:off x="186" y="929"/>
                  <a:ext cx="32" cy="2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1" name="Freeform 86"/>
                <p:cNvSpPr>
                  <a:spLocks/>
                </p:cNvSpPr>
                <p:nvPr/>
              </p:nvSpPr>
              <p:spPr bwMode="auto">
                <a:xfrm rot="10800000">
                  <a:off x="207" y="929"/>
                  <a:ext cx="33" cy="2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2" name="Freeform 87"/>
                <p:cNvSpPr>
                  <a:spLocks/>
                </p:cNvSpPr>
                <p:nvPr/>
              </p:nvSpPr>
              <p:spPr bwMode="auto">
                <a:xfrm>
                  <a:off x="172" y="942"/>
                  <a:ext cx="35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3" name="Freeform 88"/>
                <p:cNvSpPr>
                  <a:spLocks/>
                </p:cNvSpPr>
                <p:nvPr/>
              </p:nvSpPr>
              <p:spPr bwMode="auto">
                <a:xfrm>
                  <a:off x="122" y="954"/>
                  <a:ext cx="85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4" name="Freeform 89"/>
                <p:cNvSpPr>
                  <a:spLocks/>
                </p:cNvSpPr>
                <p:nvPr/>
              </p:nvSpPr>
              <p:spPr bwMode="auto">
                <a:xfrm>
                  <a:off x="304" y="954"/>
                  <a:ext cx="21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5" name="Freeform 90"/>
                <p:cNvSpPr>
                  <a:spLocks/>
                </p:cNvSpPr>
                <p:nvPr/>
              </p:nvSpPr>
              <p:spPr bwMode="auto">
                <a:xfrm flipH="1">
                  <a:off x="347" y="954"/>
                  <a:ext cx="53" cy="1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6" name="Freeform 91"/>
                <p:cNvSpPr>
                  <a:spLocks/>
                </p:cNvSpPr>
                <p:nvPr/>
              </p:nvSpPr>
              <p:spPr bwMode="auto">
                <a:xfrm rot="-3420000">
                  <a:off x="455" y="943"/>
                  <a:ext cx="102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7" name="Freeform 92"/>
                <p:cNvSpPr>
                  <a:spLocks/>
                </p:cNvSpPr>
                <p:nvPr/>
              </p:nvSpPr>
              <p:spPr bwMode="auto">
                <a:xfrm rot="10800000">
                  <a:off x="325" y="942"/>
                  <a:ext cx="11" cy="1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8" name="Freeform 93"/>
                <p:cNvSpPr>
                  <a:spLocks/>
                </p:cNvSpPr>
                <p:nvPr/>
              </p:nvSpPr>
              <p:spPr bwMode="auto">
                <a:xfrm rot="10800000" flipH="1">
                  <a:off x="314" y="942"/>
                  <a:ext cx="33" cy="1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9" name="Freeform 94"/>
                <p:cNvSpPr>
                  <a:spLocks/>
                </p:cNvSpPr>
                <p:nvPr/>
              </p:nvSpPr>
              <p:spPr bwMode="auto">
                <a:xfrm rot="10800000" flipH="1">
                  <a:off x="325" y="954"/>
                  <a:ext cx="32" cy="1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12420" y="2634"/>
                      </a:lnTo>
                      <a:cubicBezTo>
                        <a:pt x="20717" y="5737"/>
                        <a:pt x="20520" y="4458"/>
                        <a:pt x="20520" y="5927"/>
                      </a:cubicBezTo>
                      <a:lnTo>
                        <a:pt x="3780" y="11590"/>
                      </a:lnTo>
                      <a:cubicBezTo>
                        <a:pt x="10364" y="13865"/>
                        <a:pt x="6514" y="13829"/>
                        <a:pt x="10800" y="13829"/>
                      </a:cubicBezTo>
                      <a:lnTo>
                        <a:pt x="13500" y="14883"/>
                      </a:lnTo>
                      <a:lnTo>
                        <a:pt x="4320" y="15673"/>
                      </a:lnTo>
                      <a:lnTo>
                        <a:pt x="8640" y="16727"/>
                      </a:lnTo>
                      <a:lnTo>
                        <a:pt x="0" y="18702"/>
                      </a:lnTo>
                      <a:lnTo>
                        <a:pt x="1242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0" name="Freeform 95"/>
                <p:cNvSpPr>
                  <a:spLocks/>
                </p:cNvSpPr>
                <p:nvPr/>
              </p:nvSpPr>
              <p:spPr bwMode="auto">
                <a:xfrm>
                  <a:off x="387" y="941"/>
                  <a:ext cx="61" cy="1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600"/>
                    <a:gd name="T34" fmla="*/ 0 h 21600"/>
                    <a:gd name="T35" fmla="*/ 21600 w 21600"/>
                    <a:gd name="T36" fmla="*/ 21600 h 216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600" h="21600">
                      <a:moveTo>
                        <a:pt x="21600" y="0"/>
                      </a:moveTo>
                      <a:lnTo>
                        <a:pt x="18106" y="3155"/>
                      </a:lnTo>
                      <a:cubicBezTo>
                        <a:pt x="10568" y="5715"/>
                        <a:pt x="14938" y="5097"/>
                        <a:pt x="5082" y="5097"/>
                      </a:cubicBezTo>
                      <a:cubicBezTo>
                        <a:pt x="3413" y="7719"/>
                        <a:pt x="5995" y="9433"/>
                        <a:pt x="953" y="9708"/>
                      </a:cubicBezTo>
                      <a:cubicBezTo>
                        <a:pt x="638" y="9725"/>
                        <a:pt x="318" y="9708"/>
                        <a:pt x="0" y="9708"/>
                      </a:cubicBezTo>
                      <a:lnTo>
                        <a:pt x="10165" y="12013"/>
                      </a:lnTo>
                      <a:lnTo>
                        <a:pt x="10800" y="15654"/>
                      </a:lnTo>
                      <a:lnTo>
                        <a:pt x="0" y="16746"/>
                      </a:lnTo>
                      <a:lnTo>
                        <a:pt x="7624" y="19416"/>
                      </a:lnTo>
                      <a:lnTo>
                        <a:pt x="12706" y="19658"/>
                      </a:lnTo>
                      <a:lnTo>
                        <a:pt x="11118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1" name="Freeform 96"/>
                <p:cNvSpPr>
                  <a:spLocks/>
                </p:cNvSpPr>
                <p:nvPr/>
              </p:nvSpPr>
              <p:spPr bwMode="auto">
                <a:xfrm>
                  <a:off x="402" y="947"/>
                  <a:ext cx="46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21600" y="0"/>
                      </a:moveTo>
                      <a:lnTo>
                        <a:pt x="9554" y="6828"/>
                      </a:lnTo>
                      <a:lnTo>
                        <a:pt x="12046" y="8814"/>
                      </a:lnTo>
                      <a:cubicBezTo>
                        <a:pt x="7210" y="9208"/>
                        <a:pt x="7477" y="8714"/>
                        <a:pt x="7477" y="9434"/>
                      </a:cubicBezTo>
                      <a:lnTo>
                        <a:pt x="7477" y="14897"/>
                      </a:lnTo>
                      <a:lnTo>
                        <a:pt x="11631" y="16138"/>
                      </a:lnTo>
                      <a:lnTo>
                        <a:pt x="3323" y="17752"/>
                      </a:lnTo>
                      <a:lnTo>
                        <a:pt x="9554" y="19117"/>
                      </a:lnTo>
                      <a:lnTo>
                        <a:pt x="831" y="20607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2" name="Freeform 97"/>
                <p:cNvSpPr>
                  <a:spLocks/>
                </p:cNvSpPr>
                <p:nvPr/>
              </p:nvSpPr>
              <p:spPr bwMode="auto">
                <a:xfrm>
                  <a:off x="325" y="754"/>
                  <a:ext cx="36" cy="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0" y="0"/>
                      </a:moveTo>
                      <a:lnTo>
                        <a:pt x="12420" y="21600"/>
                      </a:lnTo>
                      <a:lnTo>
                        <a:pt x="21600" y="72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3" name="Freeform 98"/>
                <p:cNvSpPr>
                  <a:spLocks/>
                </p:cNvSpPr>
                <p:nvPr/>
              </p:nvSpPr>
              <p:spPr bwMode="auto">
                <a:xfrm>
                  <a:off x="403" y="945"/>
                  <a:ext cx="42" cy="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0"/>
                      </a:moveTo>
                      <a:cubicBezTo>
                        <a:pt x="15155" y="20715"/>
                        <a:pt x="17476" y="13721"/>
                        <a:pt x="14850" y="21600"/>
                      </a:cubicBezTo>
                      <a:lnTo>
                        <a:pt x="8550" y="21600"/>
                      </a:lnTo>
                      <a:lnTo>
                        <a:pt x="0" y="1350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4" name="Freeform 99"/>
                <p:cNvSpPr>
                  <a:spLocks/>
                </p:cNvSpPr>
                <p:nvPr/>
              </p:nvSpPr>
              <p:spPr bwMode="auto">
                <a:xfrm>
                  <a:off x="220" y="955"/>
                  <a:ext cx="39" cy="2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2592"/>
                      </a:moveTo>
                      <a:lnTo>
                        <a:pt x="11051" y="21600"/>
                      </a:lnTo>
                      <a:lnTo>
                        <a:pt x="20595" y="9504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55" name="Rectangle 100"/>
                <p:cNvSpPr>
                  <a:spLocks/>
                </p:cNvSpPr>
                <p:nvPr/>
              </p:nvSpPr>
              <p:spPr bwMode="auto">
                <a:xfrm>
                  <a:off x="239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56" name="Group 108"/>
                <p:cNvGrpSpPr>
                  <a:grpSpLocks/>
                </p:cNvGrpSpPr>
                <p:nvPr/>
              </p:nvGrpSpPr>
              <p:grpSpPr bwMode="auto">
                <a:xfrm>
                  <a:off x="118" y="907"/>
                  <a:ext cx="299" cy="47"/>
                  <a:chOff x="0" y="0"/>
                  <a:chExt cx="299" cy="46"/>
                </a:xfrm>
              </p:grpSpPr>
              <p:sp>
                <p:nvSpPr>
                  <p:cNvPr id="38232" name="Rectangle 101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233" name="Group 10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37" name="AutoShape 10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38" name="Rectangle 103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234" name="Group 107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35" name="AutoShape 10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36" name="Rectangle 106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57" name="Rectangle 109"/>
                <p:cNvSpPr>
                  <a:spLocks/>
                </p:cNvSpPr>
                <p:nvPr/>
              </p:nvSpPr>
              <p:spPr bwMode="auto">
                <a:xfrm>
                  <a:off x="120" y="904"/>
                  <a:ext cx="64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58" name="Group 117"/>
                <p:cNvGrpSpPr>
                  <a:grpSpLocks/>
                </p:cNvGrpSpPr>
                <p:nvPr/>
              </p:nvGrpSpPr>
              <p:grpSpPr bwMode="auto">
                <a:xfrm>
                  <a:off x="0" y="907"/>
                  <a:ext cx="299" cy="47"/>
                  <a:chOff x="0" y="0"/>
                  <a:chExt cx="299" cy="46"/>
                </a:xfrm>
              </p:grpSpPr>
              <p:sp>
                <p:nvSpPr>
                  <p:cNvPr id="38225" name="Rectangle 110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226" name="Group 11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30" name="AutoShape 11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31" name="Rectangle 112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227" name="Group 116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28" name="AutoShape 11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29" name="Rectangle 115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59" name="Rectangle 118"/>
                <p:cNvSpPr>
                  <a:spLocks/>
                </p:cNvSpPr>
                <p:nvPr/>
              </p:nvSpPr>
              <p:spPr bwMode="auto">
                <a:xfrm>
                  <a:off x="595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60" name="Group 126"/>
                <p:cNvGrpSpPr>
                  <a:grpSpLocks/>
                </p:cNvGrpSpPr>
                <p:nvPr/>
              </p:nvGrpSpPr>
              <p:grpSpPr bwMode="auto">
                <a:xfrm>
                  <a:off x="474" y="907"/>
                  <a:ext cx="299" cy="47"/>
                  <a:chOff x="0" y="0"/>
                  <a:chExt cx="299" cy="46"/>
                </a:xfrm>
              </p:grpSpPr>
              <p:sp>
                <p:nvSpPr>
                  <p:cNvPr id="38218" name="Rectangle 119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219" name="Group 12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23" name="AutoShape 12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24" name="Rectangle 121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220" name="Group 125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21" name="AutoShape 12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22" name="Rectangle 124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61" name="Rectangle 127"/>
                <p:cNvSpPr>
                  <a:spLocks/>
                </p:cNvSpPr>
                <p:nvPr/>
              </p:nvSpPr>
              <p:spPr bwMode="auto">
                <a:xfrm>
                  <a:off x="357" y="904"/>
                  <a:ext cx="66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62" name="Group 135"/>
                <p:cNvGrpSpPr>
                  <a:grpSpLocks/>
                </p:cNvGrpSpPr>
                <p:nvPr/>
              </p:nvGrpSpPr>
              <p:grpSpPr bwMode="auto">
                <a:xfrm>
                  <a:off x="237" y="907"/>
                  <a:ext cx="299" cy="47"/>
                  <a:chOff x="0" y="0"/>
                  <a:chExt cx="299" cy="46"/>
                </a:xfrm>
              </p:grpSpPr>
              <p:sp>
                <p:nvSpPr>
                  <p:cNvPr id="38211" name="Rectangle 128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212" name="Group 13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16" name="AutoShape 12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17" name="Rectangle 130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213" name="Group 134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14" name="AutoShape 13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15" name="Rectangle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63" name="Rectangle 136"/>
                <p:cNvSpPr>
                  <a:spLocks/>
                </p:cNvSpPr>
                <p:nvPr/>
              </p:nvSpPr>
              <p:spPr bwMode="auto">
                <a:xfrm>
                  <a:off x="476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64" name="Group 144"/>
                <p:cNvGrpSpPr>
                  <a:grpSpLocks/>
                </p:cNvGrpSpPr>
                <p:nvPr/>
              </p:nvGrpSpPr>
              <p:grpSpPr bwMode="auto">
                <a:xfrm>
                  <a:off x="356" y="907"/>
                  <a:ext cx="299" cy="47"/>
                  <a:chOff x="0" y="0"/>
                  <a:chExt cx="299" cy="46"/>
                </a:xfrm>
              </p:grpSpPr>
              <p:sp>
                <p:nvSpPr>
                  <p:cNvPr id="38204" name="Rectangle 137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205" name="Group 14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09" name="AutoShape 13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10" name="Rectangle 139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206" name="Group 143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07" name="AutoShape 14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08" name="Rectangle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65" name="Rectangle 145"/>
                <p:cNvSpPr>
                  <a:spLocks/>
                </p:cNvSpPr>
                <p:nvPr/>
              </p:nvSpPr>
              <p:spPr bwMode="auto">
                <a:xfrm>
                  <a:off x="832" y="904"/>
                  <a:ext cx="66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66" name="Group 153"/>
                <p:cNvGrpSpPr>
                  <a:grpSpLocks/>
                </p:cNvGrpSpPr>
                <p:nvPr/>
              </p:nvGrpSpPr>
              <p:grpSpPr bwMode="auto">
                <a:xfrm>
                  <a:off x="712" y="907"/>
                  <a:ext cx="299" cy="47"/>
                  <a:chOff x="0" y="0"/>
                  <a:chExt cx="299" cy="46"/>
                </a:xfrm>
              </p:grpSpPr>
              <p:sp>
                <p:nvSpPr>
                  <p:cNvPr id="38197" name="Rectangle 146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98" name="Group 14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02" name="AutoShape 14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03" name="Rectangle 148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99" name="Group 152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200" name="AutoShape 15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01" name="Rectangle 151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67" name="Rectangle 154"/>
                <p:cNvSpPr>
                  <a:spLocks/>
                </p:cNvSpPr>
                <p:nvPr/>
              </p:nvSpPr>
              <p:spPr bwMode="auto">
                <a:xfrm>
                  <a:off x="714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68" name="Group 162"/>
                <p:cNvGrpSpPr>
                  <a:grpSpLocks/>
                </p:cNvGrpSpPr>
                <p:nvPr/>
              </p:nvGrpSpPr>
              <p:grpSpPr bwMode="auto">
                <a:xfrm>
                  <a:off x="593" y="907"/>
                  <a:ext cx="299" cy="47"/>
                  <a:chOff x="0" y="0"/>
                  <a:chExt cx="299" cy="46"/>
                </a:xfrm>
              </p:grpSpPr>
              <p:sp>
                <p:nvSpPr>
                  <p:cNvPr id="38190" name="Rectangle 155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91" name="Group 15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95" name="AutoShape 15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96" name="Rectangle 157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92" name="Group 161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93" name="AutoShape 1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94" name="Rectangle 160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69" name="Rectangle 163"/>
                <p:cNvSpPr>
                  <a:spLocks/>
                </p:cNvSpPr>
                <p:nvPr/>
              </p:nvSpPr>
              <p:spPr bwMode="auto">
                <a:xfrm>
                  <a:off x="1189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70" name="Group 171"/>
                <p:cNvGrpSpPr>
                  <a:grpSpLocks/>
                </p:cNvGrpSpPr>
                <p:nvPr/>
              </p:nvGrpSpPr>
              <p:grpSpPr bwMode="auto">
                <a:xfrm>
                  <a:off x="1068" y="907"/>
                  <a:ext cx="299" cy="47"/>
                  <a:chOff x="0" y="0"/>
                  <a:chExt cx="299" cy="46"/>
                </a:xfrm>
              </p:grpSpPr>
              <p:sp>
                <p:nvSpPr>
                  <p:cNvPr id="38183" name="Rectangle 164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84" name="Group 16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88" name="AutoShape 16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89" name="Rectangle 166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85" name="Group 170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86" name="AutoShape 16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87" name="Rectangle 169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71" name="Rectangle 172"/>
                <p:cNvSpPr>
                  <a:spLocks/>
                </p:cNvSpPr>
                <p:nvPr/>
              </p:nvSpPr>
              <p:spPr bwMode="auto">
                <a:xfrm>
                  <a:off x="951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72" name="Group 180"/>
                <p:cNvGrpSpPr>
                  <a:grpSpLocks/>
                </p:cNvGrpSpPr>
                <p:nvPr/>
              </p:nvGrpSpPr>
              <p:grpSpPr bwMode="auto">
                <a:xfrm>
                  <a:off x="830" y="907"/>
                  <a:ext cx="299" cy="47"/>
                  <a:chOff x="0" y="0"/>
                  <a:chExt cx="299" cy="46"/>
                </a:xfrm>
              </p:grpSpPr>
              <p:sp>
                <p:nvSpPr>
                  <p:cNvPr id="38176" name="Rectangle 173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77" name="Group 17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81" name="AutoShape 17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82" name="Rectangle 175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78" name="Group 179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79" name="AutoShape 17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80" name="Rectangle 178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73" name="Rectangle 181"/>
                <p:cNvSpPr>
                  <a:spLocks/>
                </p:cNvSpPr>
                <p:nvPr/>
              </p:nvSpPr>
              <p:spPr bwMode="auto">
                <a:xfrm>
                  <a:off x="1070" y="90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74" name="Group 189"/>
                <p:cNvGrpSpPr>
                  <a:grpSpLocks/>
                </p:cNvGrpSpPr>
                <p:nvPr/>
              </p:nvGrpSpPr>
              <p:grpSpPr bwMode="auto">
                <a:xfrm>
                  <a:off x="949" y="907"/>
                  <a:ext cx="299" cy="47"/>
                  <a:chOff x="0" y="0"/>
                  <a:chExt cx="299" cy="46"/>
                </a:xfrm>
              </p:grpSpPr>
              <p:sp>
                <p:nvSpPr>
                  <p:cNvPr id="38169" name="Rectangle 182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70" name="Group 18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74" name="AutoShape 18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75" name="Rectangle 184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71" name="Group 188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72" name="AutoShape 18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73" name="Rectangle 187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75" name="Rectangle 190"/>
                <p:cNvSpPr>
                  <a:spLocks/>
                </p:cNvSpPr>
                <p:nvPr/>
              </p:nvSpPr>
              <p:spPr bwMode="auto">
                <a:xfrm>
                  <a:off x="239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76" name="Group 198"/>
                <p:cNvGrpSpPr>
                  <a:grpSpLocks/>
                </p:cNvGrpSpPr>
                <p:nvPr/>
              </p:nvGrpSpPr>
              <p:grpSpPr bwMode="auto">
                <a:xfrm>
                  <a:off x="118" y="712"/>
                  <a:ext cx="299" cy="46"/>
                  <a:chOff x="0" y="0"/>
                  <a:chExt cx="299" cy="46"/>
                </a:xfrm>
              </p:grpSpPr>
              <p:sp>
                <p:nvSpPr>
                  <p:cNvPr id="38162" name="Rectangle 191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63" name="Group 19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67" name="AutoShape 19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68" name="Rectangle 193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64" name="Group 197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65" name="AutoShape 19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66" name="Rectangle 196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77" name="Rectangle 199"/>
                <p:cNvSpPr>
                  <a:spLocks/>
                </p:cNvSpPr>
                <p:nvPr/>
              </p:nvSpPr>
              <p:spPr bwMode="auto">
                <a:xfrm>
                  <a:off x="120" y="709"/>
                  <a:ext cx="64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78" name="Group 207"/>
                <p:cNvGrpSpPr>
                  <a:grpSpLocks/>
                </p:cNvGrpSpPr>
                <p:nvPr/>
              </p:nvGrpSpPr>
              <p:grpSpPr bwMode="auto">
                <a:xfrm>
                  <a:off x="0" y="712"/>
                  <a:ext cx="299" cy="46"/>
                  <a:chOff x="0" y="0"/>
                  <a:chExt cx="299" cy="46"/>
                </a:xfrm>
              </p:grpSpPr>
              <p:sp>
                <p:nvSpPr>
                  <p:cNvPr id="38155" name="Rectangle 200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56" name="Group 20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60" name="AutoShape 20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61" name="Rectangle 202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57" name="Group 206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58" name="AutoShape 20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59" name="Rectangle 205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79" name="Rectangle 208"/>
                <p:cNvSpPr>
                  <a:spLocks/>
                </p:cNvSpPr>
                <p:nvPr/>
              </p:nvSpPr>
              <p:spPr bwMode="auto">
                <a:xfrm>
                  <a:off x="595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80" name="Group 216"/>
                <p:cNvGrpSpPr>
                  <a:grpSpLocks/>
                </p:cNvGrpSpPr>
                <p:nvPr/>
              </p:nvGrpSpPr>
              <p:grpSpPr bwMode="auto">
                <a:xfrm>
                  <a:off x="474" y="712"/>
                  <a:ext cx="299" cy="46"/>
                  <a:chOff x="0" y="0"/>
                  <a:chExt cx="299" cy="46"/>
                </a:xfrm>
              </p:grpSpPr>
              <p:sp>
                <p:nvSpPr>
                  <p:cNvPr id="38148" name="Rectangle 209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49" name="Group 2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53" name="AutoShape 21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54" name="Rectangle 211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50" name="Group 215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51" name="AutoShape 21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52" name="Rectangle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81" name="Rectangle 217"/>
                <p:cNvSpPr>
                  <a:spLocks/>
                </p:cNvSpPr>
                <p:nvPr/>
              </p:nvSpPr>
              <p:spPr bwMode="auto">
                <a:xfrm>
                  <a:off x="357" y="709"/>
                  <a:ext cx="66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82" name="Group 225"/>
                <p:cNvGrpSpPr>
                  <a:grpSpLocks/>
                </p:cNvGrpSpPr>
                <p:nvPr/>
              </p:nvGrpSpPr>
              <p:grpSpPr bwMode="auto">
                <a:xfrm>
                  <a:off x="237" y="712"/>
                  <a:ext cx="299" cy="46"/>
                  <a:chOff x="0" y="0"/>
                  <a:chExt cx="299" cy="46"/>
                </a:xfrm>
              </p:grpSpPr>
              <p:sp>
                <p:nvSpPr>
                  <p:cNvPr id="38141" name="Rectangle 218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42" name="Group 22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46" name="AutoShape 21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47" name="Rectangle 220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43" name="Group 224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44" name="AutoShape 22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45" name="Rectangle 223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83" name="Rectangle 226"/>
                <p:cNvSpPr>
                  <a:spLocks/>
                </p:cNvSpPr>
                <p:nvPr/>
              </p:nvSpPr>
              <p:spPr bwMode="auto">
                <a:xfrm>
                  <a:off x="476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84" name="Group 234"/>
                <p:cNvGrpSpPr>
                  <a:grpSpLocks/>
                </p:cNvGrpSpPr>
                <p:nvPr/>
              </p:nvGrpSpPr>
              <p:grpSpPr bwMode="auto">
                <a:xfrm>
                  <a:off x="356" y="712"/>
                  <a:ext cx="299" cy="46"/>
                  <a:chOff x="0" y="0"/>
                  <a:chExt cx="299" cy="46"/>
                </a:xfrm>
              </p:grpSpPr>
              <p:sp>
                <p:nvSpPr>
                  <p:cNvPr id="38134" name="Rectangle 227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35" name="Group 24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39" name="AutoShape 22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40" name="Rectangle 229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36" name="Group 233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37" name="AutoShape 23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38" name="Rectangle 232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85" name="Rectangle 235"/>
                <p:cNvSpPr>
                  <a:spLocks/>
                </p:cNvSpPr>
                <p:nvPr/>
              </p:nvSpPr>
              <p:spPr bwMode="auto">
                <a:xfrm>
                  <a:off x="832" y="709"/>
                  <a:ext cx="66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86" name="Group 243"/>
                <p:cNvGrpSpPr>
                  <a:grpSpLocks/>
                </p:cNvGrpSpPr>
                <p:nvPr/>
              </p:nvGrpSpPr>
              <p:grpSpPr bwMode="auto">
                <a:xfrm>
                  <a:off x="712" y="712"/>
                  <a:ext cx="299" cy="46"/>
                  <a:chOff x="0" y="0"/>
                  <a:chExt cx="299" cy="46"/>
                </a:xfrm>
              </p:grpSpPr>
              <p:sp>
                <p:nvSpPr>
                  <p:cNvPr id="38127" name="Rectangle 236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28" name="Group 23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32" name="AutoShape 23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33" name="Rectangle 238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29" name="Group 242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30" name="AutoShape 24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31" name="Rectangle 241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87" name="Rectangle 244"/>
                <p:cNvSpPr>
                  <a:spLocks/>
                </p:cNvSpPr>
                <p:nvPr/>
              </p:nvSpPr>
              <p:spPr bwMode="auto">
                <a:xfrm>
                  <a:off x="714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88" name="Group 252"/>
                <p:cNvGrpSpPr>
                  <a:grpSpLocks/>
                </p:cNvGrpSpPr>
                <p:nvPr/>
              </p:nvGrpSpPr>
              <p:grpSpPr bwMode="auto">
                <a:xfrm>
                  <a:off x="593" y="712"/>
                  <a:ext cx="299" cy="46"/>
                  <a:chOff x="0" y="0"/>
                  <a:chExt cx="299" cy="46"/>
                </a:xfrm>
              </p:grpSpPr>
              <p:sp>
                <p:nvSpPr>
                  <p:cNvPr id="38120" name="Rectangle 245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21" name="Group 24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25" name="AutoShape 24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26" name="Rectangle 247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22" name="Group 251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23" name="AutoShape 24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24" name="Rectangle 250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89" name="Rectangle 253"/>
                <p:cNvSpPr>
                  <a:spLocks/>
                </p:cNvSpPr>
                <p:nvPr/>
              </p:nvSpPr>
              <p:spPr bwMode="auto">
                <a:xfrm>
                  <a:off x="1189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90" name="Group 261"/>
                <p:cNvGrpSpPr>
                  <a:grpSpLocks/>
                </p:cNvGrpSpPr>
                <p:nvPr/>
              </p:nvGrpSpPr>
              <p:grpSpPr bwMode="auto">
                <a:xfrm>
                  <a:off x="1068" y="712"/>
                  <a:ext cx="299" cy="46"/>
                  <a:chOff x="0" y="0"/>
                  <a:chExt cx="299" cy="46"/>
                </a:xfrm>
              </p:grpSpPr>
              <p:sp>
                <p:nvSpPr>
                  <p:cNvPr id="38113" name="Rectangle 254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14" name="Group 25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18" name="AutoShape 25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19" name="Rectangle 256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15" name="Group 260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16" name="AutoShape 25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17" name="Rectangle 259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91" name="Rectangle 262"/>
                <p:cNvSpPr>
                  <a:spLocks/>
                </p:cNvSpPr>
                <p:nvPr/>
              </p:nvSpPr>
              <p:spPr bwMode="auto">
                <a:xfrm>
                  <a:off x="951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92" name="Group 270"/>
                <p:cNvGrpSpPr>
                  <a:grpSpLocks/>
                </p:cNvGrpSpPr>
                <p:nvPr/>
              </p:nvGrpSpPr>
              <p:grpSpPr bwMode="auto">
                <a:xfrm>
                  <a:off x="830" y="712"/>
                  <a:ext cx="299" cy="46"/>
                  <a:chOff x="0" y="0"/>
                  <a:chExt cx="299" cy="46"/>
                </a:xfrm>
              </p:grpSpPr>
              <p:sp>
                <p:nvSpPr>
                  <p:cNvPr id="38106" name="Rectangle 263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07" name="Group 2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11" name="AutoShape 26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12" name="Rectangle 265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08" name="Group 269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09" name="AutoShape 26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10" name="Rectangle 268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93" name="Rectangle 271"/>
                <p:cNvSpPr>
                  <a:spLocks/>
                </p:cNvSpPr>
                <p:nvPr/>
              </p:nvSpPr>
              <p:spPr bwMode="auto">
                <a:xfrm>
                  <a:off x="1070" y="709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94" name="Group 279"/>
                <p:cNvGrpSpPr>
                  <a:grpSpLocks/>
                </p:cNvGrpSpPr>
                <p:nvPr/>
              </p:nvGrpSpPr>
              <p:grpSpPr bwMode="auto">
                <a:xfrm>
                  <a:off x="949" y="712"/>
                  <a:ext cx="299" cy="46"/>
                  <a:chOff x="0" y="0"/>
                  <a:chExt cx="299" cy="46"/>
                </a:xfrm>
              </p:grpSpPr>
              <p:sp>
                <p:nvSpPr>
                  <p:cNvPr id="38099" name="Rectangle 272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100" name="Group 27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04" name="AutoShape 27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05" name="Rectangle 274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101" name="Group 278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102" name="AutoShape 27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03" name="Rectangle 277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95" name="Rectangle 280"/>
                <p:cNvSpPr>
                  <a:spLocks/>
                </p:cNvSpPr>
                <p:nvPr/>
              </p:nvSpPr>
              <p:spPr bwMode="auto">
                <a:xfrm>
                  <a:off x="239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96" name="Group 288"/>
                <p:cNvGrpSpPr>
                  <a:grpSpLocks/>
                </p:cNvGrpSpPr>
                <p:nvPr/>
              </p:nvGrpSpPr>
              <p:grpSpPr bwMode="auto">
                <a:xfrm>
                  <a:off x="118" y="516"/>
                  <a:ext cx="299" cy="47"/>
                  <a:chOff x="0" y="0"/>
                  <a:chExt cx="299" cy="46"/>
                </a:xfrm>
              </p:grpSpPr>
              <p:sp>
                <p:nvSpPr>
                  <p:cNvPr id="38092" name="Rectangle 281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93" name="Group 28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97" name="AutoShape 28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98" name="Rectangle 283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94" name="Group 287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95" name="AutoShape 28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96" name="Rectangle 286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97" name="Rectangle 289"/>
                <p:cNvSpPr>
                  <a:spLocks/>
                </p:cNvSpPr>
                <p:nvPr/>
              </p:nvSpPr>
              <p:spPr bwMode="auto">
                <a:xfrm>
                  <a:off x="120" y="514"/>
                  <a:ext cx="64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998" name="Group 297"/>
                <p:cNvGrpSpPr>
                  <a:grpSpLocks/>
                </p:cNvGrpSpPr>
                <p:nvPr/>
              </p:nvGrpSpPr>
              <p:grpSpPr bwMode="auto">
                <a:xfrm>
                  <a:off x="0" y="516"/>
                  <a:ext cx="299" cy="47"/>
                  <a:chOff x="0" y="0"/>
                  <a:chExt cx="299" cy="46"/>
                </a:xfrm>
              </p:grpSpPr>
              <p:sp>
                <p:nvSpPr>
                  <p:cNvPr id="38085" name="Rectangle 290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86" name="Group 29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90" name="AutoShape 29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91" name="Rectangle 292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87" name="Group 296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88" name="AutoShape 29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89" name="Rectangle 295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7999" name="Rectangle 298"/>
                <p:cNvSpPr>
                  <a:spLocks/>
                </p:cNvSpPr>
                <p:nvPr/>
              </p:nvSpPr>
              <p:spPr bwMode="auto">
                <a:xfrm>
                  <a:off x="595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00" name="Group 306"/>
                <p:cNvGrpSpPr>
                  <a:grpSpLocks/>
                </p:cNvGrpSpPr>
                <p:nvPr/>
              </p:nvGrpSpPr>
              <p:grpSpPr bwMode="auto">
                <a:xfrm>
                  <a:off x="474" y="516"/>
                  <a:ext cx="299" cy="47"/>
                  <a:chOff x="0" y="0"/>
                  <a:chExt cx="299" cy="46"/>
                </a:xfrm>
              </p:grpSpPr>
              <p:sp>
                <p:nvSpPr>
                  <p:cNvPr id="38078" name="Rectangle 299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79" name="Group 30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83" name="AutoShape 30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84" name="Rectangle 301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80" name="Group 305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81" name="AutoShape 30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82" name="Rectangle 304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01" name="Rectangle 307"/>
                <p:cNvSpPr>
                  <a:spLocks/>
                </p:cNvSpPr>
                <p:nvPr/>
              </p:nvSpPr>
              <p:spPr bwMode="auto">
                <a:xfrm>
                  <a:off x="357" y="514"/>
                  <a:ext cx="66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02" name="Group 315"/>
                <p:cNvGrpSpPr>
                  <a:grpSpLocks/>
                </p:cNvGrpSpPr>
                <p:nvPr/>
              </p:nvGrpSpPr>
              <p:grpSpPr bwMode="auto">
                <a:xfrm>
                  <a:off x="237" y="516"/>
                  <a:ext cx="299" cy="47"/>
                  <a:chOff x="0" y="0"/>
                  <a:chExt cx="299" cy="46"/>
                </a:xfrm>
              </p:grpSpPr>
              <p:sp>
                <p:nvSpPr>
                  <p:cNvPr id="38071" name="Rectangle 308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72" name="Group 31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76" name="AutoShape 30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77" name="Rectangle 310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73" name="Group 314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74" name="AutoShape 312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75" name="Rectangle 313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03" name="Rectangle 316"/>
                <p:cNvSpPr>
                  <a:spLocks/>
                </p:cNvSpPr>
                <p:nvPr/>
              </p:nvSpPr>
              <p:spPr bwMode="auto">
                <a:xfrm>
                  <a:off x="476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04" name="Group 324"/>
                <p:cNvGrpSpPr>
                  <a:grpSpLocks/>
                </p:cNvGrpSpPr>
                <p:nvPr/>
              </p:nvGrpSpPr>
              <p:grpSpPr bwMode="auto">
                <a:xfrm>
                  <a:off x="356" y="516"/>
                  <a:ext cx="299" cy="47"/>
                  <a:chOff x="0" y="0"/>
                  <a:chExt cx="299" cy="46"/>
                </a:xfrm>
              </p:grpSpPr>
              <p:sp>
                <p:nvSpPr>
                  <p:cNvPr id="38064" name="Rectangle 317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65" name="Group 32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69" name="AutoShape 31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70" name="Rectangle 319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66" name="Group 323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67" name="AutoShape 321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68" name="Rectangle 322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05" name="Rectangle 325"/>
                <p:cNvSpPr>
                  <a:spLocks/>
                </p:cNvSpPr>
                <p:nvPr/>
              </p:nvSpPr>
              <p:spPr bwMode="auto">
                <a:xfrm>
                  <a:off x="832" y="514"/>
                  <a:ext cx="66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06" name="Group 333"/>
                <p:cNvGrpSpPr>
                  <a:grpSpLocks/>
                </p:cNvGrpSpPr>
                <p:nvPr/>
              </p:nvGrpSpPr>
              <p:grpSpPr bwMode="auto">
                <a:xfrm>
                  <a:off x="712" y="516"/>
                  <a:ext cx="299" cy="47"/>
                  <a:chOff x="0" y="0"/>
                  <a:chExt cx="299" cy="46"/>
                </a:xfrm>
              </p:grpSpPr>
              <p:sp>
                <p:nvSpPr>
                  <p:cNvPr id="38057" name="Rectangle 326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58" name="Group 329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62" name="AutoShape 32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63" name="Rectangle 328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59" name="Group 332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60" name="AutoShape 33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61" name="Rectangle 331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07" name="Rectangle 334"/>
                <p:cNvSpPr>
                  <a:spLocks/>
                </p:cNvSpPr>
                <p:nvPr/>
              </p:nvSpPr>
              <p:spPr bwMode="auto">
                <a:xfrm>
                  <a:off x="714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08" name="Group 342"/>
                <p:cNvGrpSpPr>
                  <a:grpSpLocks/>
                </p:cNvGrpSpPr>
                <p:nvPr/>
              </p:nvGrpSpPr>
              <p:grpSpPr bwMode="auto">
                <a:xfrm>
                  <a:off x="593" y="516"/>
                  <a:ext cx="299" cy="47"/>
                  <a:chOff x="0" y="0"/>
                  <a:chExt cx="299" cy="46"/>
                </a:xfrm>
              </p:grpSpPr>
              <p:sp>
                <p:nvSpPr>
                  <p:cNvPr id="38050" name="Rectangle 335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51" name="Group 33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55" name="AutoShape 33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56" name="Rectangle 337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52" name="Group 341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53" name="AutoShape 33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54" name="Rectangle 340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09" name="Rectangle 343"/>
                <p:cNvSpPr>
                  <a:spLocks/>
                </p:cNvSpPr>
                <p:nvPr/>
              </p:nvSpPr>
              <p:spPr bwMode="auto">
                <a:xfrm>
                  <a:off x="1189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10" name="Group 351"/>
                <p:cNvGrpSpPr>
                  <a:grpSpLocks/>
                </p:cNvGrpSpPr>
                <p:nvPr/>
              </p:nvGrpSpPr>
              <p:grpSpPr bwMode="auto">
                <a:xfrm>
                  <a:off x="1068" y="516"/>
                  <a:ext cx="299" cy="47"/>
                  <a:chOff x="0" y="0"/>
                  <a:chExt cx="299" cy="46"/>
                </a:xfrm>
              </p:grpSpPr>
              <p:sp>
                <p:nvSpPr>
                  <p:cNvPr id="38043" name="Rectangle 344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44" name="Group 34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48" name="AutoShape 34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49" name="Rectangle 346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45" name="Group 350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46" name="AutoShape 34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47" name="Rectangle 349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11" name="Rectangle 352"/>
                <p:cNvSpPr>
                  <a:spLocks/>
                </p:cNvSpPr>
                <p:nvPr/>
              </p:nvSpPr>
              <p:spPr bwMode="auto">
                <a:xfrm>
                  <a:off x="951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12" name="Group 360"/>
                <p:cNvGrpSpPr>
                  <a:grpSpLocks/>
                </p:cNvGrpSpPr>
                <p:nvPr/>
              </p:nvGrpSpPr>
              <p:grpSpPr bwMode="auto">
                <a:xfrm>
                  <a:off x="830" y="516"/>
                  <a:ext cx="299" cy="47"/>
                  <a:chOff x="0" y="0"/>
                  <a:chExt cx="299" cy="46"/>
                </a:xfrm>
              </p:grpSpPr>
              <p:sp>
                <p:nvSpPr>
                  <p:cNvPr id="38036" name="Rectangle 353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37" name="Group 35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41" name="AutoShape 3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42" name="Rectangle 355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38" name="Group 359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39" name="AutoShape 35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40" name="Rectangle 358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13" name="Rectangle 361"/>
                <p:cNvSpPr>
                  <a:spLocks/>
                </p:cNvSpPr>
                <p:nvPr/>
              </p:nvSpPr>
              <p:spPr bwMode="auto">
                <a:xfrm>
                  <a:off x="1070" y="514"/>
                  <a:ext cx="65" cy="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14" name="Group 369"/>
                <p:cNvGrpSpPr>
                  <a:grpSpLocks/>
                </p:cNvGrpSpPr>
                <p:nvPr/>
              </p:nvGrpSpPr>
              <p:grpSpPr bwMode="auto">
                <a:xfrm>
                  <a:off x="949" y="516"/>
                  <a:ext cx="299" cy="47"/>
                  <a:chOff x="0" y="0"/>
                  <a:chExt cx="299" cy="46"/>
                </a:xfrm>
              </p:grpSpPr>
              <p:sp>
                <p:nvSpPr>
                  <p:cNvPr id="38029" name="Rectangle 362"/>
                  <p:cNvSpPr>
                    <a:spLocks/>
                  </p:cNvSpPr>
                  <p:nvPr/>
                </p:nvSpPr>
                <p:spPr bwMode="auto">
                  <a:xfrm>
                    <a:off x="116" y="4"/>
                    <a:ext cx="72" cy="35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030" name="Group 36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3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34" name="AutoShape 36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5" name="Rectangle 364"/>
                    <p:cNvSpPr>
                      <a:spLocks/>
                    </p:cNvSpPr>
                    <p:nvPr/>
                  </p:nvSpPr>
                  <p:spPr bwMode="auto">
                    <a:xfrm>
                      <a:off x="12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38031" name="Group 368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81" y="-73"/>
                    <a:ext cx="46" cy="191"/>
                    <a:chOff x="0" y="0"/>
                    <a:chExt cx="45" cy="191"/>
                  </a:xfrm>
                </p:grpSpPr>
                <p:sp>
                  <p:nvSpPr>
                    <p:cNvPr id="38032" name="AutoShape 36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5" cy="1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33" name="Rectangle 367"/>
                    <p:cNvSpPr>
                      <a:spLocks/>
                    </p:cNvSpPr>
                    <p:nvPr/>
                  </p:nvSpPr>
                  <p:spPr bwMode="auto">
                    <a:xfrm flipH="1">
                      <a:off x="8" y="7"/>
                      <a:ext cx="32" cy="18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38100" tIns="38100" rIns="38100" bIns="38100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a typeface="Arial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8015" name="AutoShape 370"/>
                <p:cNvSpPr>
                  <a:spLocks/>
                </p:cNvSpPr>
                <p:nvPr/>
              </p:nvSpPr>
              <p:spPr bwMode="auto">
                <a:xfrm>
                  <a:off x="79" y="148"/>
                  <a:ext cx="1208" cy="38"/>
                </a:xfrm>
                <a:prstGeom prst="roundRect">
                  <a:avLst>
                    <a:gd name="adj" fmla="val 685"/>
                  </a:avLst>
                </a:prstGeom>
                <a:solidFill>
                  <a:srgbClr val="804C1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16" name="AutoShape 371"/>
                <p:cNvSpPr>
                  <a:spLocks/>
                </p:cNvSpPr>
                <p:nvPr/>
              </p:nvSpPr>
              <p:spPr bwMode="auto">
                <a:xfrm>
                  <a:off x="90" y="1156"/>
                  <a:ext cx="1208" cy="37"/>
                </a:xfrm>
                <a:prstGeom prst="roundRect">
                  <a:avLst>
                    <a:gd name="adj" fmla="val 685"/>
                  </a:avLst>
                </a:prstGeom>
                <a:solidFill>
                  <a:srgbClr val="804C1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17" name="AutoShape 372"/>
                <p:cNvSpPr>
                  <a:spLocks/>
                </p:cNvSpPr>
                <p:nvPr/>
              </p:nvSpPr>
              <p:spPr bwMode="auto">
                <a:xfrm>
                  <a:off x="100" y="1131"/>
                  <a:ext cx="140" cy="25"/>
                </a:xfrm>
                <a:prstGeom prst="roundRect">
                  <a:avLst>
                    <a:gd name="adj" fmla="val 690"/>
                  </a:avLst>
                </a:prstGeom>
                <a:solidFill>
                  <a:srgbClr val="DC2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18" name="AutoShape 373"/>
                <p:cNvSpPr>
                  <a:spLocks/>
                </p:cNvSpPr>
                <p:nvPr/>
              </p:nvSpPr>
              <p:spPr bwMode="auto">
                <a:xfrm>
                  <a:off x="310" y="1131"/>
                  <a:ext cx="139" cy="25"/>
                </a:xfrm>
                <a:prstGeom prst="roundRect">
                  <a:avLst>
                    <a:gd name="adj" fmla="val 690"/>
                  </a:avLst>
                </a:prstGeom>
                <a:solidFill>
                  <a:srgbClr val="DC2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19" name="AutoShape 374"/>
                <p:cNvSpPr>
                  <a:spLocks/>
                </p:cNvSpPr>
                <p:nvPr/>
              </p:nvSpPr>
              <p:spPr bwMode="auto">
                <a:xfrm>
                  <a:off x="520" y="1131"/>
                  <a:ext cx="138" cy="25"/>
                </a:xfrm>
                <a:prstGeom prst="roundRect">
                  <a:avLst>
                    <a:gd name="adj" fmla="val 690"/>
                  </a:avLst>
                </a:prstGeom>
                <a:solidFill>
                  <a:srgbClr val="DC2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20" name="AutoShape 375"/>
                <p:cNvSpPr>
                  <a:spLocks/>
                </p:cNvSpPr>
                <p:nvPr/>
              </p:nvSpPr>
              <p:spPr bwMode="auto">
                <a:xfrm>
                  <a:off x="729" y="1131"/>
                  <a:ext cx="140" cy="25"/>
                </a:xfrm>
                <a:prstGeom prst="roundRect">
                  <a:avLst>
                    <a:gd name="adj" fmla="val 690"/>
                  </a:avLst>
                </a:prstGeom>
                <a:solidFill>
                  <a:srgbClr val="DC2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21" name="AutoShape 376"/>
                <p:cNvSpPr>
                  <a:spLocks/>
                </p:cNvSpPr>
                <p:nvPr/>
              </p:nvSpPr>
              <p:spPr bwMode="auto">
                <a:xfrm>
                  <a:off x="938" y="1131"/>
                  <a:ext cx="140" cy="25"/>
                </a:xfrm>
                <a:prstGeom prst="roundRect">
                  <a:avLst>
                    <a:gd name="adj" fmla="val 690"/>
                  </a:avLst>
                </a:prstGeom>
                <a:solidFill>
                  <a:srgbClr val="DC2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22" name="AutoShape 377"/>
                <p:cNvSpPr>
                  <a:spLocks/>
                </p:cNvSpPr>
                <p:nvPr/>
              </p:nvSpPr>
              <p:spPr bwMode="auto">
                <a:xfrm>
                  <a:off x="1149" y="1131"/>
                  <a:ext cx="138" cy="25"/>
                </a:xfrm>
                <a:prstGeom prst="roundRect">
                  <a:avLst>
                    <a:gd name="adj" fmla="val 690"/>
                  </a:avLst>
                </a:prstGeom>
                <a:solidFill>
                  <a:srgbClr val="DC2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23" name="Rectangle 378"/>
                <p:cNvSpPr>
                  <a:spLocks/>
                </p:cNvSpPr>
                <p:nvPr/>
              </p:nvSpPr>
              <p:spPr bwMode="auto">
                <a:xfrm>
                  <a:off x="1240" y="0"/>
                  <a:ext cx="385" cy="160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  <p:txBody>
                <a:bodyPr wrap="none" lIns="38100" tIns="38100" rIns="38100" bIns="381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  <a:sym typeface="Calibri" charset="0"/>
                    </a:rPr>
                    <a:t>Cathode</a:t>
                  </a:r>
                </a:p>
              </p:txBody>
            </p:sp>
            <p:sp>
              <p:nvSpPr>
                <p:cNvPr id="38024" name="Rectangle 379"/>
                <p:cNvSpPr>
                  <a:spLocks/>
                </p:cNvSpPr>
                <p:nvPr/>
              </p:nvSpPr>
              <p:spPr bwMode="auto">
                <a:xfrm>
                  <a:off x="1308" y="452"/>
                  <a:ext cx="246" cy="160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  <p:txBody>
                <a:bodyPr wrap="none" lIns="38100" tIns="38100" rIns="38100" bIns="381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  <a:sym typeface="Calibri" charset="0"/>
                    </a:rPr>
                    <a:t>GEM</a:t>
                  </a:r>
                </a:p>
              </p:txBody>
            </p:sp>
            <p:sp>
              <p:nvSpPr>
                <p:cNvPr id="38025" name="Rectangle 380"/>
                <p:cNvSpPr>
                  <a:spLocks/>
                </p:cNvSpPr>
                <p:nvPr/>
              </p:nvSpPr>
              <p:spPr bwMode="auto">
                <a:xfrm>
                  <a:off x="1308" y="652"/>
                  <a:ext cx="246" cy="160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  <p:txBody>
                <a:bodyPr wrap="none" lIns="38100" tIns="38100" rIns="38100" bIns="381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  <a:sym typeface="Calibri" charset="0"/>
                    </a:rPr>
                    <a:t>GEM</a:t>
                  </a:r>
                </a:p>
              </p:txBody>
            </p:sp>
            <p:sp>
              <p:nvSpPr>
                <p:cNvPr id="38026" name="Rectangle 381"/>
                <p:cNvSpPr>
                  <a:spLocks/>
                </p:cNvSpPr>
                <p:nvPr/>
              </p:nvSpPr>
              <p:spPr bwMode="auto">
                <a:xfrm>
                  <a:off x="1308" y="855"/>
                  <a:ext cx="246" cy="160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  <p:txBody>
                <a:bodyPr wrap="none" lIns="38100" tIns="38100" rIns="38100" bIns="381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  <a:sym typeface="Calibri" charset="0"/>
                    </a:rPr>
                    <a:t>GEM</a:t>
                  </a:r>
                </a:p>
              </p:txBody>
            </p:sp>
            <p:sp>
              <p:nvSpPr>
                <p:cNvPr id="38027" name="Rectangle 382"/>
                <p:cNvSpPr>
                  <a:spLocks/>
                </p:cNvSpPr>
                <p:nvPr/>
              </p:nvSpPr>
              <p:spPr bwMode="auto">
                <a:xfrm>
                  <a:off x="1141" y="1164"/>
                  <a:ext cx="561" cy="160"/>
                </a:xfrm>
                <a:prstGeom prst="rect">
                  <a:avLst/>
                </a:prstGeom>
                <a:noFill/>
                <a:ln w="12700" cap="rnd">
                  <a:noFill/>
                  <a:round/>
                  <a:headEnd/>
                  <a:tailEnd/>
                </a:ln>
              </p:spPr>
              <p:txBody>
                <a:bodyPr wrap="none" lIns="38100" tIns="38100" rIns="38100" bIns="38100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Calibri" charset="0"/>
                      <a:ea typeface="Calibri" charset="0"/>
                      <a:cs typeface="Calibri" charset="0"/>
                      <a:sym typeface="Calibri" charset="0"/>
                    </a:rPr>
                    <a:t>Readout PCB</a:t>
                  </a:r>
                </a:p>
              </p:txBody>
            </p:sp>
            <p:sp>
              <p:nvSpPr>
                <p:cNvPr id="38028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111" y="86"/>
                  <a:ext cx="236" cy="1216"/>
                </a:xfrm>
                <a:prstGeom prst="line">
                  <a:avLst/>
                </a:prstGeom>
                <a:noFill/>
                <a:ln w="36720">
                  <a:solidFill>
                    <a:srgbClr val="DC2300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Line 385"/>
              <p:cNvSpPr>
                <a:spLocks noChangeShapeType="1"/>
              </p:cNvSpPr>
              <p:nvPr/>
            </p:nvSpPr>
            <p:spPr bwMode="auto">
              <a:xfrm flipH="1">
                <a:off x="690" y="116"/>
                <a:ext cx="1" cy="133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rgbClr val="808080">
                    <a:alpha val="37999"/>
                  </a:srgb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12" name="Rectangle 386"/>
              <p:cNvSpPr>
                <a:spLocks/>
              </p:cNvSpPr>
              <p:nvPr/>
            </p:nvSpPr>
            <p:spPr bwMode="auto">
              <a:xfrm>
                <a:off x="66" y="0"/>
                <a:ext cx="617" cy="200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wrap="none" lIns="38100" tIns="38100" rIns="38100" bIns="3810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u="sng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Low E field</a:t>
                </a:r>
              </a:p>
            </p:txBody>
          </p:sp>
          <p:sp>
            <p:nvSpPr>
              <p:cNvPr id="37913" name="Rectangle 387"/>
              <p:cNvSpPr>
                <a:spLocks/>
              </p:cNvSpPr>
              <p:nvPr/>
            </p:nvSpPr>
            <p:spPr bwMode="auto">
              <a:xfrm>
                <a:off x="738" y="0"/>
                <a:ext cx="641" cy="200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wrap="none" lIns="38100" tIns="38100" rIns="38100" bIns="3810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u="sng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High E field</a:t>
                </a:r>
              </a:p>
            </p:txBody>
          </p:sp>
        </p:grpSp>
      </p:grpSp>
      <p:sp>
        <p:nvSpPr>
          <p:cNvPr id="37899" name="Rectangle 390"/>
          <p:cNvSpPr>
            <a:spLocks/>
          </p:cNvSpPr>
          <p:nvPr/>
        </p:nvSpPr>
        <p:spPr bwMode="auto">
          <a:xfrm>
            <a:off x="201613" y="4840288"/>
            <a:ext cx="1627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Triple GEM </a:t>
            </a:r>
          </a:p>
          <a:p>
            <a:pPr marL="39688" algn="ctr"/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amplification</a:t>
            </a:r>
          </a:p>
          <a:p>
            <a:pPr marL="39688" algn="ctr"/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with diff HV conf. </a:t>
            </a:r>
          </a:p>
        </p:txBody>
      </p:sp>
      <p:pic>
        <p:nvPicPr>
          <p:cNvPr id="37900" name="Picture 9"/>
          <p:cNvPicPr>
            <a:picLocks noChangeArrowheads="1"/>
          </p:cNvPicPr>
          <p:nvPr/>
        </p:nvPicPr>
        <p:blipFill>
          <a:blip r:embed="rId5"/>
          <a:srcRect l="20538" t="15077" r="23964"/>
          <a:stretch>
            <a:fillRect/>
          </a:stretch>
        </p:blipFill>
        <p:spPr bwMode="auto">
          <a:xfrm>
            <a:off x="4800600" y="4038600"/>
            <a:ext cx="2971800" cy="14176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88" name="Oval 10"/>
          <p:cNvSpPr>
            <a:spLocks/>
          </p:cNvSpPr>
          <p:nvPr/>
        </p:nvSpPr>
        <p:spPr bwMode="auto">
          <a:xfrm>
            <a:off x="5410200" y="4648200"/>
            <a:ext cx="428625" cy="425450"/>
          </a:xfrm>
          <a:prstGeom prst="ellipse">
            <a:avLst/>
          </a:prstGeom>
          <a:solidFill>
            <a:srgbClr val="FFFF00">
              <a:alpha val="53333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" name="Oval 11"/>
          <p:cNvSpPr>
            <a:spLocks/>
          </p:cNvSpPr>
          <p:nvPr/>
        </p:nvSpPr>
        <p:spPr bwMode="auto">
          <a:xfrm>
            <a:off x="7010400" y="4679950"/>
            <a:ext cx="428625" cy="425450"/>
          </a:xfrm>
          <a:prstGeom prst="ellipse">
            <a:avLst/>
          </a:prstGeom>
          <a:solidFill>
            <a:srgbClr val="FFFF00">
              <a:alpha val="53333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0" name="Oval 12"/>
          <p:cNvSpPr>
            <a:spLocks/>
          </p:cNvSpPr>
          <p:nvPr/>
        </p:nvSpPr>
        <p:spPr bwMode="auto">
          <a:xfrm>
            <a:off x="5487988" y="4244975"/>
            <a:ext cx="265112" cy="250825"/>
          </a:xfrm>
          <a:prstGeom prst="ellipse">
            <a:avLst/>
          </a:prstGeom>
          <a:solidFill>
            <a:srgbClr val="E36C09">
              <a:alpha val="53333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1" name="Oval 13"/>
          <p:cNvSpPr>
            <a:spLocks/>
          </p:cNvSpPr>
          <p:nvPr/>
        </p:nvSpPr>
        <p:spPr bwMode="auto">
          <a:xfrm>
            <a:off x="6934200" y="4243388"/>
            <a:ext cx="266700" cy="252412"/>
          </a:xfrm>
          <a:prstGeom prst="ellipse">
            <a:avLst/>
          </a:prstGeom>
          <a:solidFill>
            <a:srgbClr val="E36C09">
              <a:alpha val="53333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7905" name="Rectangle 15"/>
          <p:cNvSpPr>
            <a:spLocks/>
          </p:cNvSpPr>
          <p:nvPr/>
        </p:nvSpPr>
        <p:spPr bwMode="auto">
          <a:xfrm>
            <a:off x="4495800" y="5562600"/>
            <a:ext cx="3594100" cy="558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Optimization of the signal size vs. electrode pitch</a:t>
            </a:r>
          </a:p>
        </p:txBody>
      </p:sp>
      <p:sp>
        <p:nvSpPr>
          <p:cNvPr id="37906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Can GEM detectors be used for p+A collisions?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594350"/>
          </a:xfrm>
        </p:spPr>
        <p:txBody>
          <a:bodyPr/>
          <a:lstStyle/>
          <a:p>
            <a:r>
              <a:rPr lang="en-US" dirty="0"/>
              <a:t>Question 1: </a:t>
            </a:r>
            <a:r>
              <a:rPr lang="en-US" dirty="0">
                <a:solidFill>
                  <a:srgbClr val="000090"/>
                </a:solidFill>
              </a:rPr>
              <a:t>Which measurements? For example, J/ψ production or </a:t>
            </a:r>
            <a:r>
              <a:rPr lang="en-US" dirty="0" err="1">
                <a:solidFill>
                  <a:srgbClr val="000090"/>
                </a:solidFill>
              </a:rPr>
              <a:t>di-hadron</a:t>
            </a:r>
            <a:r>
              <a:rPr lang="en-US" dirty="0">
                <a:solidFill>
                  <a:srgbClr val="000090"/>
                </a:solidFill>
              </a:rPr>
              <a:t> correlations to study gluon saturation in </a:t>
            </a:r>
            <a:r>
              <a:rPr lang="en-US" dirty="0" err="1">
                <a:solidFill>
                  <a:srgbClr val="000090"/>
                </a:solidFill>
              </a:rPr>
              <a:t>p+A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  <a:p>
            <a:r>
              <a:rPr lang="en-US" dirty="0"/>
              <a:t>Question 2: </a:t>
            </a:r>
            <a:r>
              <a:rPr lang="en-US" dirty="0">
                <a:solidFill>
                  <a:srgbClr val="000090"/>
                </a:solidFill>
              </a:rPr>
              <a:t>Will the higher multiplicity in </a:t>
            </a:r>
            <a:r>
              <a:rPr lang="en-US" dirty="0" err="1">
                <a:solidFill>
                  <a:srgbClr val="000090"/>
                </a:solidFill>
              </a:rPr>
              <a:t>p+A</a:t>
            </a:r>
            <a:r>
              <a:rPr lang="en-US" dirty="0">
                <a:solidFill>
                  <a:srgbClr val="000090"/>
                </a:solidFill>
              </a:rPr>
              <a:t> collisions (compare to </a:t>
            </a:r>
            <a:r>
              <a:rPr lang="en-US" dirty="0" err="1">
                <a:solidFill>
                  <a:srgbClr val="000090"/>
                </a:solidFill>
              </a:rPr>
              <a:t>p+p</a:t>
            </a:r>
            <a:r>
              <a:rPr lang="en-US" dirty="0">
                <a:solidFill>
                  <a:srgbClr val="000090"/>
                </a:solidFill>
              </a:rPr>
              <a:t> collisions) impact the resolution of GEM detectors?</a:t>
            </a:r>
          </a:p>
          <a:p>
            <a:r>
              <a:rPr lang="en-US" dirty="0"/>
              <a:t>Question 3: </a:t>
            </a:r>
            <a:r>
              <a:rPr lang="en-US" dirty="0">
                <a:solidFill>
                  <a:srgbClr val="000090"/>
                </a:solidFill>
              </a:rPr>
              <a:t>What kind of design of the GEM 2D readout board for </a:t>
            </a:r>
            <a:r>
              <a:rPr lang="en-US" dirty="0" err="1">
                <a:solidFill>
                  <a:srgbClr val="000090"/>
                </a:solidFill>
              </a:rPr>
              <a:t>p+A</a:t>
            </a:r>
            <a:r>
              <a:rPr lang="en-US" dirty="0">
                <a:solidFill>
                  <a:srgbClr val="000090"/>
                </a:solidFill>
              </a:rPr>
              <a:t> collisions? </a:t>
            </a:r>
            <a:r>
              <a:rPr lang="en-US">
                <a:solidFill>
                  <a:srgbClr val="000090"/>
                </a:solidFill>
              </a:rPr>
              <a:t>Strip only, strips plus pads, pad only or others?</a:t>
            </a:r>
          </a:p>
          <a:p>
            <a:r>
              <a:rPr lang="en-US" dirty="0">
                <a:solidFill>
                  <a:srgbClr val="FF0000"/>
                </a:solidFill>
              </a:rPr>
              <a:t>All these questions should be answered by simulations first to study the feasibility. 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584739-6966-F742-B341-BD6A2569701E}" type="slidenum">
              <a:rPr lang="en-US"/>
              <a:pPr/>
              <a:t>23</a:t>
            </a:fld>
            <a:endParaRPr lang="en-US"/>
          </a:p>
        </p:txBody>
      </p:sp>
      <p:sp>
        <p:nvSpPr>
          <p:cNvPr id="38918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Summary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4525963"/>
          </a:xfrm>
        </p:spPr>
        <p:txBody>
          <a:bodyPr/>
          <a:lstStyle/>
          <a:p>
            <a:r>
              <a:rPr lang="en-US" sz="2800"/>
              <a:t>The STAR FGT has been fully installed for RHIC Run 13. Cosmic ray results provide the first stage calibration for the FGT.</a:t>
            </a:r>
          </a:p>
          <a:p>
            <a:r>
              <a:rPr lang="en-US" sz="2800"/>
              <a:t>Large Triple GEM detector R&amp;D at Temple University is ongoing.</a:t>
            </a:r>
          </a:p>
          <a:p>
            <a:r>
              <a:rPr lang="en-US" sz="2800"/>
              <a:t>The application of GEM detector in p+A collisions need simulation studies.</a:t>
            </a:r>
          </a:p>
          <a:p>
            <a:r>
              <a:rPr lang="en-US" sz="2800">
                <a:solidFill>
                  <a:srgbClr val="FF0000"/>
                </a:solidFill>
              </a:rPr>
              <a:t>Suggestions or comments on how to use GEM detectors in p+A collisions are very welcome!  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156A24-4EAD-ED42-BD29-49007186FF5B}" type="slidenum">
              <a:rPr lang="en-US"/>
              <a:pPr/>
              <a:t>24</a:t>
            </a:fld>
            <a:endParaRPr lang="en-US"/>
          </a:p>
        </p:txBody>
      </p:sp>
      <p:sp>
        <p:nvSpPr>
          <p:cNvPr id="39942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Thanks for your attention!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/>
              <a:t>Thanks for the hard work of the STAR FGT group and Temple large GEM working group.</a:t>
            </a:r>
          </a:p>
          <a:p>
            <a:r>
              <a:rPr lang="en-US"/>
              <a:t>Special thanks </a:t>
            </a:r>
          </a:p>
          <a:p>
            <a:pPr lvl="1"/>
            <a:r>
              <a:rPr lang="en-US"/>
              <a:t>Bernd Surrow, Maxence Vandenbroucke from Temple University, </a:t>
            </a:r>
          </a:p>
          <a:p>
            <a:pPr lvl="1"/>
            <a:r>
              <a:rPr lang="en-US"/>
              <a:t>Akio Ogawa, Ramiro Debbe from BNL.</a:t>
            </a:r>
          </a:p>
          <a:p>
            <a:pPr lvl="1"/>
            <a:r>
              <a:rPr lang="en-US"/>
              <a:t>Jason Bessuille, Ross Corliss, Gerrit van Nieuwenhuizen and Ben Buck from MIT.</a:t>
            </a:r>
          </a:p>
          <a:p>
            <a:endParaRPr lang="en-US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22174-7466-0E40-BA7D-C32349DB6A88}" type="slidenum">
              <a:rPr lang="en-US"/>
              <a:pPr/>
              <a:t>25</a:t>
            </a:fld>
            <a:endParaRPr lang="en-US"/>
          </a:p>
        </p:txBody>
      </p:sp>
      <p:sp>
        <p:nvSpPr>
          <p:cNvPr id="40966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</a:rPr>
              <a:t>Backup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r>
              <a:rPr lang="en-US" sz="2800" smtClean="0"/>
              <a:t>The FGT has 15 time bins.</a:t>
            </a: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/>
              <a:t>p+A physics at RHIC workshop</a:t>
            </a:r>
            <a:endParaRPr lang="en-US" smtClean="0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Xuan Li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1E5340-32ED-3747-916D-624033B9B39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41991" name="Picture 5"/>
          <p:cNvPicPr>
            <a:picLocks noChangeArrowheads="1"/>
          </p:cNvPicPr>
          <p:nvPr/>
        </p:nvPicPr>
        <p:blipFill>
          <a:blip r:embed="rId2"/>
          <a:srcRect l="50435" t="63846" b="17633"/>
          <a:stretch>
            <a:fillRect/>
          </a:stretch>
        </p:blipFill>
        <p:spPr bwMode="auto">
          <a:xfrm>
            <a:off x="2482850" y="3506788"/>
            <a:ext cx="4926013" cy="22082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41992" name="Picture 6"/>
          <p:cNvPicPr>
            <a:picLocks noChangeArrowheads="1"/>
          </p:cNvPicPr>
          <p:nvPr/>
        </p:nvPicPr>
        <p:blipFill>
          <a:blip r:embed="rId3"/>
          <a:srcRect l="50037" t="63901" b="17744"/>
          <a:stretch>
            <a:fillRect/>
          </a:stretch>
        </p:blipFill>
        <p:spPr bwMode="auto">
          <a:xfrm>
            <a:off x="2457450" y="1311275"/>
            <a:ext cx="4979988" cy="21939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1993" name="Rectangle 7"/>
          <p:cNvSpPr>
            <a:spLocks/>
          </p:cNvSpPr>
          <p:nvPr/>
        </p:nvSpPr>
        <p:spPr bwMode="auto">
          <a:xfrm>
            <a:off x="563563" y="5710238"/>
            <a:ext cx="7361237" cy="673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1588"/>
            <a:r>
              <a:rPr lang="en-US" sz="1400">
                <a:solidFill>
                  <a:srgbClr val="000000"/>
                </a:solidFill>
                <a:ea typeface="Times New Roman" charset="0"/>
                <a:cs typeface="Times New Roman" charset="0"/>
              </a:rPr>
              <a:t>One time-bin = 107nsec/4 = 27nsec</a:t>
            </a:r>
          </a:p>
          <a:p>
            <a:pPr marL="1588"/>
            <a:r>
              <a:rPr lang="en-US" sz="1400">
                <a:solidFill>
                  <a:srgbClr val="000000"/>
                </a:solidFill>
                <a:ea typeface="Times New Roman" charset="0"/>
                <a:cs typeface="Times New Roman" charset="0"/>
              </a:rPr>
              <a:t>All strips with ADC sum 3 sigma above ped in a quadrant from 1 event are shown / panel</a:t>
            </a:r>
          </a:p>
          <a:p>
            <a:pPr marL="1588"/>
            <a:r>
              <a:rPr lang="en-US" sz="1400">
                <a:solidFill>
                  <a:srgbClr val="000000"/>
                </a:solidFill>
                <a:ea typeface="Times New Roman" charset="0"/>
                <a:cs typeface="Times New Roman" charset="0"/>
              </a:rPr>
              <a:t>Timing moves 4 time-bin event by event due to cosmic system trigger only at RHIC clock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Motivation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sz="2800"/>
              <a:t>Other channels?</a:t>
            </a:r>
          </a:p>
          <a:p>
            <a:r>
              <a:rPr lang="en-US">
                <a:solidFill>
                  <a:srgbClr val="FF0000"/>
                </a:solidFill>
              </a:rPr>
              <a:t>How about polarized sea quark distribution?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3A8BF-E390-254B-9BFF-4D74C1787074}" type="slidenum">
              <a:rPr lang="en-US"/>
              <a:pPr/>
              <a:t>3</a:t>
            </a:fld>
            <a:endParaRPr lang="en-US"/>
          </a:p>
        </p:txBody>
      </p:sp>
      <p:pic>
        <p:nvPicPr>
          <p:cNvPr id="18437" name="Picture 6" descr="Screen shot 2012-12-30 at 6.38.0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1905000"/>
            <a:ext cx="507523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943600" y="2706688"/>
            <a:ext cx="2716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       T.C.Awes et al., </a:t>
            </a:r>
          </a:p>
          <a:p>
            <a:r>
              <a:rPr lang="en-US">
                <a:latin typeface="Calibri" charset="0"/>
              </a:rPr>
              <a:t>Phys.Rev.D58:092004,1998</a:t>
            </a:r>
          </a:p>
        </p:txBody>
      </p:sp>
      <p:sp>
        <p:nvSpPr>
          <p:cNvPr id="18439" name="Content Placeholder 2"/>
          <p:cNvSpPr txBox="1">
            <a:spLocks/>
          </p:cNvSpPr>
          <p:nvPr/>
        </p:nvSpPr>
        <p:spPr bwMode="auto">
          <a:xfrm>
            <a:off x="76200" y="838200"/>
            <a:ext cx="899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charset="0"/>
              </a:rPr>
              <a:t>Asymmetry of unpolarized sea quark distribution function had been found in Drell-Yan process (p+N        μ</a:t>
            </a:r>
            <a:r>
              <a:rPr lang="en-US" sz="2800" baseline="30000">
                <a:latin typeface="Calibri" charset="0"/>
              </a:rPr>
              <a:t>+</a:t>
            </a:r>
            <a:r>
              <a:rPr lang="en-US" sz="2800">
                <a:latin typeface="Calibri" charset="0"/>
              </a:rPr>
              <a:t>μ</a:t>
            </a:r>
            <a:r>
              <a:rPr lang="en-US" sz="2800" baseline="30000">
                <a:latin typeface="Calibri" charset="0"/>
              </a:rPr>
              <a:t>-</a:t>
            </a:r>
            <a:r>
              <a:rPr lang="en-US" sz="2800">
                <a:latin typeface="Calibri" charset="0"/>
              </a:rPr>
              <a:t>).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1598613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1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18442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W production – unique new probe to measure quark polarization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609600"/>
          </a:xfrm>
        </p:spPr>
        <p:txBody>
          <a:bodyPr/>
          <a:lstStyle/>
          <a:p>
            <a:r>
              <a:rPr lang="en-US" sz="2800"/>
              <a:t>Probing polarized quark distribution via W production.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984C9-0B6B-ED46-A2E6-6D1C49B4E89F}" type="slidenum">
              <a:rPr lang="en-US"/>
              <a:pPr/>
              <a:t>4</a:t>
            </a:fld>
            <a:endParaRPr lang="en-US"/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44700"/>
            <a:ext cx="6908800" cy="38989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946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19463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W measurement at STAR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12FB0-8AA0-124C-9DCE-1DB6E968F398}" type="slidenum">
              <a:rPr lang="en-US"/>
              <a:pPr/>
              <a:t>5</a:t>
            </a:fld>
            <a:endParaRPr lang="en-US"/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5400" y="990600"/>
            <a:ext cx="401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STAR A</a:t>
            </a:r>
            <a:r>
              <a:rPr lang="en-US" sz="2000" baseline="-25000">
                <a:latin typeface="Calibri" charset="0"/>
              </a:rPr>
              <a:t>L</a:t>
            </a:r>
            <a:r>
              <a:rPr lang="en-US" sz="2000">
                <a:latin typeface="Calibri" charset="0"/>
              </a:rPr>
              <a:t> results and projection.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733800" y="868363"/>
            <a:ext cx="5113338" cy="5499100"/>
            <a:chOff x="0" y="0"/>
            <a:chExt cx="3507" cy="3694"/>
          </a:xfrm>
        </p:grpSpPr>
        <p:pic>
          <p:nvPicPr>
            <p:cNvPr id="20488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507" cy="369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89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07" y="3001"/>
              <a:ext cx="299" cy="15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0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7" y="145"/>
              <a:ext cx="331" cy="15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1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1" y="145"/>
              <a:ext cx="1264" cy="12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2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1" y="344"/>
              <a:ext cx="824" cy="10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3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9" y="2433"/>
              <a:ext cx="416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4" name="Picture 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79" y="2561"/>
              <a:ext cx="368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5" name="Picture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79" y="2681"/>
              <a:ext cx="496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6" name="Picture 2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9" y="2793"/>
              <a:ext cx="328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7" name="Picture 2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79" y="2961"/>
              <a:ext cx="192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8" name="Picture 2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9" y="3089"/>
              <a:ext cx="328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499" name="Picture 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5" y="3001"/>
              <a:ext cx="144" cy="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500" name="Picture 2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55" y="2982"/>
              <a:ext cx="144" cy="8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0501" name="Picture 2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55" y="1953"/>
              <a:ext cx="1132" cy="8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sp>
        <p:nvSpPr>
          <p:cNvPr id="20487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40080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W measurement at STAR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9296D9-2928-9F40-A4F9-FA613E1EA92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Rectangle 76"/>
          <p:cNvSpPr>
            <a:spLocks/>
          </p:cNvSpPr>
          <p:nvPr/>
        </p:nvSpPr>
        <p:spPr bwMode="auto">
          <a:xfrm>
            <a:off x="228600" y="1398588"/>
            <a:ext cx="3733800" cy="187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Measured asymmetries 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(Run 9) are in agreement with theory evaluations using polarized pdf</a:t>
            </a:r>
            <a:r>
              <a:rPr lang="ja-JP" alt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 (DSSV) constrained by polarized DIS data   </a:t>
            </a:r>
          </a:p>
          <a:p>
            <a:pPr marL="39688">
              <a:lnSpc>
                <a:spcPct val="160000"/>
              </a:lnSpc>
            </a:pPr>
            <a:r>
              <a:rPr lang="en-US" sz="1400">
                <a:solidFill>
                  <a:srgbClr val="000000"/>
                </a:solidFill>
                <a:latin typeface="Comic Sans MS" charset="0"/>
                <a:sym typeface="Comic Sans MS" charset="0"/>
              </a:rPr>
              <a:t>⇒ Universality of helicity distr. functions!</a:t>
            </a:r>
          </a:p>
        </p:txBody>
      </p:sp>
      <p:sp>
        <p:nvSpPr>
          <p:cNvPr id="21510" name="Content Placeholder 2"/>
          <p:cNvSpPr txBox="1">
            <a:spLocks/>
          </p:cNvSpPr>
          <p:nvPr/>
        </p:nvSpPr>
        <p:spPr bwMode="auto">
          <a:xfrm>
            <a:off x="25400" y="990600"/>
            <a:ext cx="401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STAR A</a:t>
            </a:r>
            <a:r>
              <a:rPr lang="en-US" sz="2000" baseline="-25000">
                <a:latin typeface="Calibri" charset="0"/>
              </a:rPr>
              <a:t>L</a:t>
            </a:r>
            <a:r>
              <a:rPr lang="en-US" sz="2000">
                <a:latin typeface="Calibri" charset="0"/>
              </a:rPr>
              <a:t> results and projection.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886200" y="868363"/>
            <a:ext cx="5080000" cy="5511800"/>
            <a:chOff x="0" y="0"/>
            <a:chExt cx="3507" cy="3823"/>
          </a:xfrm>
        </p:grpSpPr>
        <p:pic>
          <p:nvPicPr>
            <p:cNvPr id="21513" name="Picture 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9"/>
              <a:ext cx="3507" cy="369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14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07" y="3130"/>
              <a:ext cx="299" cy="15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15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7" y="274"/>
              <a:ext cx="331" cy="15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16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1" y="274"/>
              <a:ext cx="1264" cy="12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17" name="Picture 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1" y="473"/>
              <a:ext cx="824" cy="10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18" name="Picture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9" y="2562"/>
              <a:ext cx="416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19" name="Picture 3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79" y="2690"/>
              <a:ext cx="368" cy="7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0" name="Picture 3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79" y="2810"/>
              <a:ext cx="496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1" name="Picture 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9" y="2922"/>
              <a:ext cx="328" cy="7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2" name="Picture 3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79" y="3090"/>
              <a:ext cx="192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3" name="Picture 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9" y="3218"/>
              <a:ext cx="328" cy="7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4" name="Picture 4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5" y="3130"/>
              <a:ext cx="144" cy="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5" name="Picture 4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55" y="3111"/>
              <a:ext cx="144" cy="8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6" name="Picture 4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55" y="2082"/>
              <a:ext cx="1132" cy="8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7" name="Picture 4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155" y="1882"/>
              <a:ext cx="501" cy="6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8" name="Picture 4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73" y="858"/>
              <a:ext cx="392" cy="9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29" name="Picture 4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73" y="650"/>
              <a:ext cx="864" cy="12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1530" name="Picture 4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95" y="0"/>
              <a:ext cx="1528" cy="11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sp>
        <p:nvSpPr>
          <p:cNvPr id="21512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W measurement at STAR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E85F9F-9359-FD45-8A01-C61A0F5B5D99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Rectangle 76"/>
          <p:cNvSpPr>
            <a:spLocks/>
          </p:cNvSpPr>
          <p:nvPr/>
        </p:nvSpPr>
        <p:spPr bwMode="auto">
          <a:xfrm>
            <a:off x="228600" y="1398588"/>
            <a:ext cx="3733800" cy="187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Measured asymmetries 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(Run 9) are in agreement with theory evaluations using polarized pdf</a:t>
            </a:r>
            <a:r>
              <a:rPr lang="ja-JP" alt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 (DSSV) constrained by polarized DIS data   </a:t>
            </a:r>
          </a:p>
          <a:p>
            <a:pPr marL="39688">
              <a:lnSpc>
                <a:spcPct val="160000"/>
              </a:lnSpc>
            </a:pPr>
            <a:r>
              <a:rPr lang="en-US" sz="1400">
                <a:solidFill>
                  <a:srgbClr val="000000"/>
                </a:solidFill>
                <a:latin typeface="Comic Sans MS" charset="0"/>
                <a:sym typeface="Comic Sans MS" charset="0"/>
              </a:rPr>
              <a:t>⇒ Universality of helicity distr. functions!</a:t>
            </a:r>
          </a:p>
        </p:txBody>
      </p:sp>
      <p:sp>
        <p:nvSpPr>
          <p:cNvPr id="22534" name="Content Placeholder 2"/>
          <p:cNvSpPr txBox="1">
            <a:spLocks/>
          </p:cNvSpPr>
          <p:nvPr/>
        </p:nvSpPr>
        <p:spPr bwMode="auto">
          <a:xfrm>
            <a:off x="25400" y="990600"/>
            <a:ext cx="401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STAR A</a:t>
            </a:r>
            <a:r>
              <a:rPr lang="en-US" sz="2000" baseline="-25000">
                <a:latin typeface="Calibri" charset="0"/>
              </a:rPr>
              <a:t>L</a:t>
            </a:r>
            <a:r>
              <a:rPr lang="en-US" sz="2000">
                <a:latin typeface="Calibri" charset="0"/>
              </a:rPr>
              <a:t> results and projection.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886200" y="781050"/>
            <a:ext cx="5037138" cy="5667375"/>
            <a:chOff x="0" y="0"/>
            <a:chExt cx="3507" cy="3820"/>
          </a:xfrm>
        </p:grpSpPr>
        <p:pic>
          <p:nvPicPr>
            <p:cNvPr id="22538" name="Picture 4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6"/>
              <a:ext cx="3507" cy="369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39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07" y="3128"/>
              <a:ext cx="299" cy="15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0" name="Picture 5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7" y="272"/>
              <a:ext cx="331" cy="15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1" name="Picture 5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1" y="272"/>
              <a:ext cx="1264" cy="12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2" name="Picture 5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1" y="471"/>
              <a:ext cx="824" cy="10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3" name="Picture 5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9" y="2560"/>
              <a:ext cx="416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4" name="Picture 5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79" y="2688"/>
              <a:ext cx="368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5" name="Picture 5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79" y="2808"/>
              <a:ext cx="496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6" name="Picture 5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9" y="2920"/>
              <a:ext cx="328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7" name="Picture 5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79" y="3088"/>
              <a:ext cx="192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8" name="Picture 5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9" y="3216"/>
              <a:ext cx="328" cy="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49" name="Picture 6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5" y="3128"/>
              <a:ext cx="144" cy="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0" name="Picture 6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55" y="3108"/>
              <a:ext cx="144" cy="89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1" name="Picture 6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55" y="2080"/>
              <a:ext cx="1132" cy="8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2" name="Picture 6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155" y="1880"/>
              <a:ext cx="501" cy="6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3" name="Picture 6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71" y="648"/>
              <a:ext cx="1018" cy="12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4" name="Picture 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71" y="856"/>
              <a:ext cx="1286" cy="12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5" name="Picture 6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71" y="1064"/>
              <a:ext cx="411" cy="88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6" name="Picture 6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5" y="2296"/>
              <a:ext cx="720" cy="6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57" name="Picture 6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71" y="0"/>
              <a:ext cx="2360" cy="11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sp>
        <p:nvSpPr>
          <p:cNvPr id="48" name="Rectangle 77"/>
          <p:cNvSpPr>
            <a:spLocks/>
          </p:cNvSpPr>
          <p:nvPr/>
        </p:nvSpPr>
        <p:spPr bwMode="auto">
          <a:xfrm>
            <a:off x="228600" y="3182938"/>
            <a:ext cx="3835400" cy="1236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Critical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: Measurement of W</a:t>
            </a:r>
            <a:r>
              <a:rPr lang="en-US" sz="1400" baseline="32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+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and W</a:t>
            </a:r>
            <a:r>
              <a:rPr lang="en-US" sz="1400" baseline="32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-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asymmetries as a function η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</a:t>
            </a:r>
            <a:endParaRPr lang="en-US" sz="140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2537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W measurement at STAR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9A0C-1C76-454E-A4B1-4518C95ABFE9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Rectangle 76"/>
          <p:cNvSpPr>
            <a:spLocks/>
          </p:cNvSpPr>
          <p:nvPr/>
        </p:nvSpPr>
        <p:spPr bwMode="auto">
          <a:xfrm>
            <a:off x="228600" y="1398588"/>
            <a:ext cx="3733800" cy="187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Measured asymmetries 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(Run 9) are in agreement with theory evaluations using polarized pdf</a:t>
            </a:r>
            <a:r>
              <a:rPr lang="ja-JP" alt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 (DSSV) constrained by polarized DIS data   </a:t>
            </a:r>
          </a:p>
          <a:p>
            <a:pPr marL="39688">
              <a:lnSpc>
                <a:spcPct val="160000"/>
              </a:lnSpc>
            </a:pPr>
            <a:r>
              <a:rPr lang="en-US" sz="1400">
                <a:solidFill>
                  <a:srgbClr val="000000"/>
                </a:solidFill>
                <a:latin typeface="Comic Sans MS" charset="0"/>
                <a:sym typeface="Comic Sans MS" charset="0"/>
              </a:rPr>
              <a:t>⇒ Universality of helicity distr. functions!</a:t>
            </a:r>
          </a:p>
        </p:txBody>
      </p:sp>
      <p:sp>
        <p:nvSpPr>
          <p:cNvPr id="23558" name="Content Placeholder 2"/>
          <p:cNvSpPr txBox="1">
            <a:spLocks/>
          </p:cNvSpPr>
          <p:nvPr/>
        </p:nvSpPr>
        <p:spPr bwMode="auto">
          <a:xfrm>
            <a:off x="25400" y="990600"/>
            <a:ext cx="401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STAR A</a:t>
            </a:r>
            <a:r>
              <a:rPr lang="en-US" sz="2000" baseline="-25000">
                <a:latin typeface="Calibri" charset="0"/>
              </a:rPr>
              <a:t>L</a:t>
            </a:r>
            <a:r>
              <a:rPr lang="en-US" sz="2000">
                <a:latin typeface="Calibri" charset="0"/>
              </a:rPr>
              <a:t> results and projection.</a:t>
            </a:r>
          </a:p>
        </p:txBody>
      </p:sp>
      <p:sp>
        <p:nvSpPr>
          <p:cNvPr id="48" name="Rectangle 77"/>
          <p:cNvSpPr>
            <a:spLocks/>
          </p:cNvSpPr>
          <p:nvPr/>
        </p:nvSpPr>
        <p:spPr bwMode="auto">
          <a:xfrm>
            <a:off x="279400" y="3429000"/>
            <a:ext cx="3835400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Critical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: Measurement of W</a:t>
            </a:r>
            <a:r>
              <a:rPr lang="en-US" sz="1400" baseline="32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+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and W</a:t>
            </a:r>
            <a:r>
              <a:rPr lang="en-US" sz="1400" baseline="32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-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asymmetries as a function η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</a:t>
            </a:r>
            <a:endParaRPr lang="en-US" sz="140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Extension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of </a:t>
            </a: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backward / forward η</a:t>
            </a:r>
            <a:r>
              <a:rPr lang="en-US" sz="1400" baseline="-6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 </a:t>
            </a: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acceptance 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enhances sensitivity to anti-u / anti-d quark polarization</a:t>
            </a:r>
          </a:p>
          <a:p>
            <a:pPr marL="39688">
              <a:lnSpc>
                <a:spcPct val="160000"/>
              </a:lnSpc>
            </a:pPr>
            <a:r>
              <a:rPr lang="en-US" sz="1400">
                <a:solidFill>
                  <a:srgbClr val="000000"/>
                </a:solidFill>
                <a:latin typeface="Comic Sans MS" charset="0"/>
                <a:sym typeface="Comic Sans MS" charset="0"/>
              </a:rPr>
              <a:t> ⇒ STAR Forward GEM Tracker (1&lt;|η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|&lt;2)</a:t>
            </a:r>
          </a:p>
        </p:txBody>
      </p:sp>
      <p:pic>
        <p:nvPicPr>
          <p:cNvPr id="23560" name="Picture 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85800"/>
            <a:ext cx="4724400" cy="57277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3561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</a:rPr>
              <a:t>W measurement at STAR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p+A physics at RHIC workshop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7AF2EA-1817-AC45-81B7-B3F55016A93A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Rectangle 76"/>
          <p:cNvSpPr>
            <a:spLocks/>
          </p:cNvSpPr>
          <p:nvPr/>
        </p:nvSpPr>
        <p:spPr bwMode="auto">
          <a:xfrm>
            <a:off x="228600" y="1398588"/>
            <a:ext cx="3733800" cy="1878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Measured asymmetries 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(Run 9) are in agreement with theory evaluations using polarized pdf</a:t>
            </a:r>
            <a:r>
              <a:rPr lang="ja-JP" alt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 (DSSV) constrained by polarized DIS data   </a:t>
            </a:r>
          </a:p>
          <a:p>
            <a:pPr marL="39688">
              <a:lnSpc>
                <a:spcPct val="160000"/>
              </a:lnSpc>
            </a:pPr>
            <a:r>
              <a:rPr lang="en-US" sz="1400">
                <a:solidFill>
                  <a:srgbClr val="000000"/>
                </a:solidFill>
                <a:latin typeface="Comic Sans MS" charset="0"/>
                <a:sym typeface="Comic Sans MS" charset="0"/>
              </a:rPr>
              <a:t>⇒ Universality of helicity distr. functions!</a:t>
            </a:r>
          </a:p>
        </p:txBody>
      </p:sp>
      <p:sp>
        <p:nvSpPr>
          <p:cNvPr id="24582" name="Content Placeholder 2"/>
          <p:cNvSpPr txBox="1">
            <a:spLocks/>
          </p:cNvSpPr>
          <p:nvPr/>
        </p:nvSpPr>
        <p:spPr bwMode="auto">
          <a:xfrm>
            <a:off x="25400" y="990600"/>
            <a:ext cx="401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charset="0"/>
              </a:rPr>
              <a:t>STAR A</a:t>
            </a:r>
            <a:r>
              <a:rPr lang="en-US" sz="2000" baseline="-25000">
                <a:latin typeface="Calibri" charset="0"/>
              </a:rPr>
              <a:t>L</a:t>
            </a:r>
            <a:r>
              <a:rPr lang="en-US" sz="2000">
                <a:latin typeface="Calibri" charset="0"/>
              </a:rPr>
              <a:t> results and projection.</a:t>
            </a:r>
          </a:p>
        </p:txBody>
      </p:sp>
      <p:sp>
        <p:nvSpPr>
          <p:cNvPr id="48" name="Rectangle 77"/>
          <p:cNvSpPr>
            <a:spLocks/>
          </p:cNvSpPr>
          <p:nvPr/>
        </p:nvSpPr>
        <p:spPr bwMode="auto">
          <a:xfrm>
            <a:off x="279400" y="3429000"/>
            <a:ext cx="3835400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Critical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: Measurement of W</a:t>
            </a:r>
            <a:r>
              <a:rPr lang="en-US" sz="1400" baseline="32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+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and W</a:t>
            </a:r>
            <a:r>
              <a:rPr lang="en-US" sz="1400" baseline="32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-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asymmetries as a function η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</a:t>
            </a:r>
            <a:endParaRPr lang="en-US" sz="140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  <a:p>
            <a:pPr marL="39688">
              <a:lnSpc>
                <a:spcPct val="160000"/>
              </a:lnSpc>
              <a:spcBef>
                <a:spcPts val="2000"/>
              </a:spcBef>
            </a:pP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Extension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of </a:t>
            </a: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backward / forward η</a:t>
            </a:r>
            <a:r>
              <a:rPr lang="en-US" sz="1400" baseline="-6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 </a:t>
            </a:r>
            <a:r>
              <a:rPr lang="en-US" sz="1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acceptance 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enhances sensitivity to anti-u / anti-d quark polarization</a:t>
            </a:r>
          </a:p>
          <a:p>
            <a:pPr marL="39688">
              <a:lnSpc>
                <a:spcPct val="160000"/>
              </a:lnSpc>
            </a:pPr>
            <a:r>
              <a:rPr lang="en-US" sz="1400">
                <a:solidFill>
                  <a:srgbClr val="000000"/>
                </a:solidFill>
                <a:latin typeface="Comic Sans MS" charset="0"/>
                <a:sym typeface="Comic Sans MS" charset="0"/>
              </a:rPr>
              <a:t> ⇒ STAR Forward GEM Tracker (1&lt;|η</a:t>
            </a:r>
            <a:r>
              <a:rPr lang="en-US" sz="1400" baseline="-60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40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|&lt;2)</a:t>
            </a:r>
          </a:p>
        </p:txBody>
      </p:sp>
      <p:pic>
        <p:nvPicPr>
          <p:cNvPr id="24584" name="Picture 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85800"/>
            <a:ext cx="4724400" cy="57277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24585" name="Group 57"/>
          <p:cNvGrpSpPr>
            <a:grpSpLocks/>
          </p:cNvGrpSpPr>
          <p:nvPr/>
        </p:nvGrpSpPr>
        <p:grpSpPr bwMode="auto">
          <a:xfrm>
            <a:off x="3276600" y="1447800"/>
            <a:ext cx="5334000" cy="4191000"/>
            <a:chOff x="3276600" y="1447800"/>
            <a:chExt cx="5334000" cy="4191000"/>
          </a:xfrm>
        </p:grpSpPr>
        <p:sp>
          <p:nvSpPr>
            <p:cNvPr id="52" name="Oval 51"/>
            <p:cNvSpPr/>
            <p:nvPr/>
          </p:nvSpPr>
          <p:spPr>
            <a:xfrm>
              <a:off x="7620000" y="1828800"/>
              <a:ext cx="990600" cy="3276600"/>
            </a:xfrm>
            <a:prstGeom prst="ellipse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724400" y="1447800"/>
              <a:ext cx="914400" cy="3505200"/>
            </a:xfrm>
            <a:prstGeom prst="ellipse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3009900" y="3695700"/>
              <a:ext cx="1981200" cy="144780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657600" y="4495800"/>
              <a:ext cx="3962400" cy="114300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6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14675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Xuan Li (Temple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14437</TotalTime>
  <Words>1950</Words>
  <Application>Microsoft Macintosh PowerPoint</Application>
  <PresentationFormat>On-screen Show (4:3)</PresentationFormat>
  <Paragraphs>356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ＭＳ Ｐゴシック</vt:lpstr>
      <vt:lpstr>Times New Roman</vt:lpstr>
      <vt:lpstr>Calibri</vt:lpstr>
      <vt:lpstr>宋体</vt:lpstr>
      <vt:lpstr>Comic Sans MS</vt:lpstr>
      <vt:lpstr>Lucida Grande</vt:lpstr>
      <vt:lpstr>ヒラギノ明朝 ProN W3</vt:lpstr>
      <vt:lpstr>Wingdings</vt:lpstr>
      <vt:lpstr>Office Theme</vt:lpstr>
      <vt:lpstr>The STAR FGT upgrade program </vt:lpstr>
      <vt:lpstr>Outline</vt:lpstr>
      <vt:lpstr>Motivation</vt:lpstr>
      <vt:lpstr>W production – unique new probe to measure quark polarization</vt:lpstr>
      <vt:lpstr>W measurement at STAR</vt:lpstr>
      <vt:lpstr>W measurement at STAR</vt:lpstr>
      <vt:lpstr>W measurement at STAR</vt:lpstr>
      <vt:lpstr>W measurement at STAR</vt:lpstr>
      <vt:lpstr>W measurement at STAR</vt:lpstr>
      <vt:lpstr>GEM technology</vt:lpstr>
      <vt:lpstr>FGT overview - design</vt:lpstr>
      <vt:lpstr>FGT overview - construction</vt:lpstr>
      <vt:lpstr>Look inside FGT quadrant</vt:lpstr>
      <vt:lpstr>Look inside FGT quadrant</vt:lpstr>
      <vt:lpstr>FGT installation and calibration  </vt:lpstr>
      <vt:lpstr>FGT cosmic ray – Gain curve</vt:lpstr>
      <vt:lpstr>FGT cosmic ray - residual</vt:lpstr>
      <vt:lpstr>FGT cosmic ray - efficiency</vt:lpstr>
      <vt:lpstr>FGT related measurements</vt:lpstr>
      <vt:lpstr>Forward Large Triple-GEM design at Temple University (I)</vt:lpstr>
      <vt:lpstr>Forward Large Triple-GEM design at Temple University (II)</vt:lpstr>
      <vt:lpstr>Forward Large Triple-GEM design at Temple University (III)</vt:lpstr>
      <vt:lpstr>Can GEM detectors be used for p+A collisions?</vt:lpstr>
      <vt:lpstr>Summary</vt:lpstr>
      <vt:lpstr>Thanks for your attention!</vt:lpstr>
      <vt:lpstr>Backup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FMS-EEMC correlation analysis update</dc:title>
  <dc:creator>xuan li</dc:creator>
  <cp:lastModifiedBy>xuan li</cp:lastModifiedBy>
  <cp:revision>2186</cp:revision>
  <cp:lastPrinted>2011-09-07T17:08:45Z</cp:lastPrinted>
  <dcterms:created xsi:type="dcterms:W3CDTF">2013-01-08T03:35:32Z</dcterms:created>
  <dcterms:modified xsi:type="dcterms:W3CDTF">2013-01-08T03:39:13Z</dcterms:modified>
</cp:coreProperties>
</file>