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33"/>
  </p:notesMasterIdLst>
  <p:sldIdLst>
    <p:sldId id="324" r:id="rId6"/>
    <p:sldId id="400" r:id="rId7"/>
    <p:sldId id="358" r:id="rId8"/>
    <p:sldId id="304" r:id="rId9"/>
    <p:sldId id="370" r:id="rId10"/>
    <p:sldId id="388" r:id="rId11"/>
    <p:sldId id="372" r:id="rId12"/>
    <p:sldId id="399" r:id="rId13"/>
    <p:sldId id="373" r:id="rId14"/>
    <p:sldId id="362" r:id="rId15"/>
    <p:sldId id="394" r:id="rId16"/>
    <p:sldId id="397" r:id="rId17"/>
    <p:sldId id="354" r:id="rId18"/>
    <p:sldId id="392" r:id="rId19"/>
    <p:sldId id="395" r:id="rId20"/>
    <p:sldId id="333" r:id="rId21"/>
    <p:sldId id="387" r:id="rId22"/>
    <p:sldId id="389" r:id="rId23"/>
    <p:sldId id="312" r:id="rId24"/>
    <p:sldId id="398" r:id="rId25"/>
    <p:sldId id="396" r:id="rId26"/>
    <p:sldId id="393" r:id="rId27"/>
    <p:sldId id="376" r:id="rId28"/>
    <p:sldId id="377" r:id="rId29"/>
    <p:sldId id="382" r:id="rId30"/>
    <p:sldId id="326" r:id="rId31"/>
    <p:sldId id="378" r:id="rId3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2" autoAdjust="0"/>
    <p:restoredTop sz="94660"/>
  </p:normalViewPr>
  <p:slideViewPr>
    <p:cSldViewPr>
      <p:cViewPr>
        <p:scale>
          <a:sx n="85" d="100"/>
          <a:sy n="85" d="100"/>
        </p:scale>
        <p:origin x="-80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wmf"/><Relationship Id="rId5" Type="http://schemas.openxmlformats.org/officeDocument/2006/relationships/image" Target="../media/image7.wmf"/><Relationship Id="rId1" Type="http://schemas.openxmlformats.org/officeDocument/2006/relationships/image" Target="../media/image3.wmf"/><Relationship Id="rId2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Relationship Id="rId2" Type="http://schemas.openxmlformats.org/officeDocument/2006/relationships/image" Target="../media/image40.wmf"/><Relationship Id="rId3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5" tIns="48327" rIns="96655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5" tIns="48327" rIns="96655" bIns="48327" rtlCol="0"/>
          <a:lstStyle>
            <a:lvl1pPr algn="r">
              <a:defRPr sz="1200"/>
            </a:lvl1pPr>
          </a:lstStyle>
          <a:p>
            <a:fld id="{1CB78CE4-08AD-4412-966D-491DC31B91EE}" type="datetimeFigureOut">
              <a:rPr lang="en-US" smtClean="0"/>
              <a:t>1/8/13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5" tIns="48327" rIns="96655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55" tIns="48327" rIns="96655" bIns="4832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655" tIns="48327" rIns="96655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3"/>
            <a:ext cx="3169920" cy="480060"/>
          </a:xfrm>
          <a:prstGeom prst="rect">
            <a:avLst/>
          </a:prstGeom>
        </p:spPr>
        <p:txBody>
          <a:bodyPr vert="horz" lIns="96655" tIns="48327" rIns="96655" bIns="48327" rtlCol="0" anchor="b"/>
          <a:lstStyle>
            <a:lvl1pPr algn="r">
              <a:defRPr sz="1200"/>
            </a:lvl1pPr>
          </a:lstStyle>
          <a:p>
            <a:fld id="{3DD5E2B4-186A-4123-9BCC-140E3B158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9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6D95-E157-42C2-B70F-C225FF6DCE7E}" type="datetime1">
              <a:rPr lang="en-US" smtClean="0"/>
              <a:t>1/8/13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BNL p+A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1394-D871-428A-AE9E-C0026491D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68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A0E8-1629-4240-866B-4D8320EE9364}" type="datetime1">
              <a:rPr lang="en-US" smtClean="0"/>
              <a:t>1/8/13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BNL p+A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1394-D871-428A-AE9E-C0026491D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29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2328-4BE0-490C-8B92-20368CC5EA19}" type="datetime1">
              <a:rPr lang="en-US" smtClean="0"/>
              <a:t>1/8/13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BNL p+A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1394-D871-428A-AE9E-C0026491D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877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F06F6-6D63-4C96-81F3-B6C68D0A1C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BNL p+A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1394-D871-428A-AE9E-C0026491D5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27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F70B-B108-4CE1-A458-F780B6519A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BNL p+A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1394-D871-428A-AE9E-C0026491D5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532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30C1-31EA-4046-B071-1E68F7CE34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BNL p+A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1394-D871-428A-AE9E-C0026491D5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419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E884A-04DA-4EF6-B43A-CF2BA9251F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BNL p+A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1394-D871-428A-AE9E-C0026491D5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57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4A21-2F68-44E5-8C03-95139327E1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BNL p+A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1394-D871-428A-AE9E-C0026491D5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628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5CDB-97DD-48A8-8ADC-FE6ED5EA5B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BNL p+A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1394-D871-428A-AE9E-C0026491D5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474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C1576-22D7-438B-9CFB-0B00D72DA7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BNL p+A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1394-D871-428A-AE9E-C0026491D5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457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F506-CFEE-4175-9F0E-3A0A74F5C2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BNL p+A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1394-D871-428A-AE9E-C0026491D5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978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EDDBA-D551-4110-ADDD-ED17C5835A2C}" type="datetime1">
              <a:rPr lang="en-US" smtClean="0"/>
              <a:t>1/8/13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BNL p+A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1394-D871-428A-AE9E-C0026491D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046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3712-9C19-4058-9912-26F7541C574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BNL p+A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1394-D871-428A-AE9E-C0026491D5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4967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17B1-BA16-4B4F-A5AC-030C2514035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BNL p+A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1394-D871-428A-AE9E-C0026491D5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4992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6AE02-25BD-4039-A5CC-9619CC271A8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BNL p+A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1394-D871-428A-AE9E-C0026491D5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1626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4083-7936-4CEE-9C53-BFED51FBF12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BNL p+A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294B-4C32-4B9A-B98F-BE3012D73D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9295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B18B8-D844-49E4-BD0F-865B5FECA4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BNL p+A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294B-4C32-4B9A-B98F-BE3012D73D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1112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38F9-5B60-498E-8B05-F2161976A1D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BNL p+A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294B-4C32-4B9A-B98F-BE3012D73D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0498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16957-FABD-4D1C-B1AC-81F66AFC57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BNL p+A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294B-4C32-4B9A-B98F-BE3012D73D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2806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8171-3F78-4306-AE52-2D2BC2C841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BNL p+A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294B-4C32-4B9A-B98F-BE3012D73D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6825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69E8-96B8-4B57-AE05-FC1C5EBF863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BNL p+A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294B-4C32-4B9A-B98F-BE3012D73D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3819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F3F0-896D-4586-B10A-8035EA8C4E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BNL p+A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294B-4C32-4B9A-B98F-BE3012D73D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882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698D1-B7BA-4DFB-8B98-F4D2837F2EC9}" type="datetime1">
              <a:rPr lang="en-US" smtClean="0"/>
              <a:t>1/8/13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BNL p+A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1394-D871-428A-AE9E-C0026491D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954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C67C4-D0E8-45E6-98E7-0B544B9770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BNL p+A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294B-4C32-4B9A-B98F-BE3012D73D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2212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DDD8-97FE-40A2-BF45-7EB005C7C9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BNL p+A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294B-4C32-4B9A-B98F-BE3012D73D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6723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EB97-544B-49B9-A81B-3083DF0F53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BNL p+A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294B-4C32-4B9A-B98F-BE3012D73D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8987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0B72-EE2B-4054-AC1C-C61C9EE372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BNL p+A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294B-4C32-4B9A-B98F-BE3012D73D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3820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C7457-7F04-4533-A78B-14DA200E85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BNL p+A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0819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E47E-132F-4232-95F6-052E1F9B64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BNL p+A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8329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E90F-18FD-4833-AF20-4765C19374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BNL p+A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9742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D5948-6E5D-48AB-9BF3-2F68C898F55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BNL p+A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7576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2DD4-3526-4A36-A199-0BDD1D75C2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BNL p+A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7812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EBA1-11AE-4B4D-B4F7-EDF3831FF60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BNL p+A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299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3DB4-1CD8-4BA1-8950-9EFBEC80DE95}" type="datetime1">
              <a:rPr lang="en-US" smtClean="0"/>
              <a:t>1/8/13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BNL p+A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1394-D871-428A-AE9E-C0026491D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241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1A60-5783-4F67-9091-88ED177DC6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BNL p+A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9810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AA23-DAE3-4575-8DB2-08FFA13BDD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BNL p+A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179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8205-9061-4591-A432-DF4E3EE42B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BNL p+A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9337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5FF16-D49E-49D6-BCD3-4C26DC84EF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BNL p+A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9538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808F-BB74-4E64-9E04-0DE0398A1F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BNL p+A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647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A517-D164-48F6-8209-0F0D828398F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BNL p+A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1132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8F69-F878-4CF7-BBEB-18D8A1AAE2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BNL p+A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8875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72B7-6F97-4C55-8699-3298755346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BNL p+A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7025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39952-DBD6-42C3-A880-39A35C189F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BNL p+A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6492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D9DA-69A6-4425-A40E-F7C08E1396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BNL p+A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88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5515-AA5C-434B-86D5-FA4BF97A79A6}" type="datetime1">
              <a:rPr lang="en-US" smtClean="0"/>
              <a:t>1/8/13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BNL p+A Workshop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1394-D871-428A-AE9E-C0026491D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286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30190-3535-4D38-9EA0-AECA65ADDC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BNL p+A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7478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2E4F-9866-4F9E-B4BA-A798555D68A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BNL p+A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0421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7F61-CD0A-4513-8622-9F4B612097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BNL p+A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049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C90F-B5E5-4E90-9004-87281DA98C9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BNL p+A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4558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E023-5713-4918-AF96-5FC9AD1BB3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BNL p+A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2875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8AB3-FE3F-4B7E-A062-D68BF7C4795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BNL p+A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4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8B9B8-B90F-48A9-BB53-143B9B59A5B8}" type="datetime1">
              <a:rPr lang="en-US" smtClean="0"/>
              <a:t>1/8/13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BNL p+A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1394-D871-428A-AE9E-C0026491D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6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99B93-0453-43A1-BE45-66BD9CE04966}" type="datetime1">
              <a:rPr lang="en-US" smtClean="0"/>
              <a:t>1/8/13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BNL p+A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1394-D871-428A-AE9E-C0026491D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60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41B4-4EC8-4E52-A9BB-50C83C6D4FA0}" type="datetime1">
              <a:rPr lang="en-US" smtClean="0"/>
              <a:t>1/8/13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BNL p+A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1394-D871-428A-AE9E-C0026491D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97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E314C-23A2-459D-B896-499D1C9D5839}" type="datetime1">
              <a:rPr lang="en-US" smtClean="0"/>
              <a:t>1/8/13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BNL p+A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1394-D871-428A-AE9E-C0026491D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19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F693A-BB72-4074-B0BE-4FFEFA7DF34D}" type="datetime1">
              <a:rPr lang="en-US" smtClean="0"/>
              <a:t>1/8/13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BNL p+A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B1394-D871-428A-AE9E-C0026491D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8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4EABE-961D-4FAD-95B9-844F56706D6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BNL p+A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B1394-D871-428A-AE9E-C0026491D5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99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8D807-C8DA-40C5-8F6B-77613DE5F5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BNL p+A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294B-4C32-4B9A-B98F-BE3012D73D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027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2E893-7000-4F88-8EA2-8BE2ECB6B0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BNL p+A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09AB9-3C75-4657-8C26-EFF11AFC22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477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D601B-6B1A-4102-8B8F-C2D037F958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BNL p+A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09AB9-3C75-4657-8C26-EFF11AFC22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922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oleObject" Target="../embeddings/oleObject7.bin"/><Relationship Id="rId6" Type="http://schemas.openxmlformats.org/officeDocument/2006/relationships/image" Target="../media/image31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oleObject" Target="../embeddings/oleObject8.bin"/><Relationship Id="rId5" Type="http://schemas.openxmlformats.org/officeDocument/2006/relationships/image" Target="../media/image37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oleObject" Target="../embeddings/oleObject9.bin"/><Relationship Id="rId5" Type="http://schemas.openxmlformats.org/officeDocument/2006/relationships/image" Target="../media/image39.w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40.wmf"/><Relationship Id="rId8" Type="http://schemas.openxmlformats.org/officeDocument/2006/relationships/oleObject" Target="../embeddings/oleObject11.bin"/><Relationship Id="rId9" Type="http://schemas.openxmlformats.org/officeDocument/2006/relationships/image" Target="../media/image4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w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4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5.wmf"/><Relationship Id="rId10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5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wmf"/><Relationship Id="rId5" Type="http://schemas.openxmlformats.org/officeDocument/2006/relationships/image" Target="../media/image12.wmf"/><Relationship Id="rId6" Type="http://schemas.openxmlformats.org/officeDocument/2006/relationships/image" Target="../media/image13.w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9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gif"/><Relationship Id="rId6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ADACE-70A5-4BD6-A884-7B7431EA5738}" type="datetime1">
              <a:rPr lang="en-US" smtClean="0"/>
              <a:t>1/8/13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BNL p+A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1394-D871-428A-AE9E-C0026491D525}" type="slidenum">
              <a:rPr lang="en-US" smtClean="0"/>
              <a:t>1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763000" cy="1295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Prompt Photon A</a:t>
            </a:r>
            <a:r>
              <a:rPr lang="en-US" b="1" baseline="-25000" dirty="0" smtClean="0">
                <a:solidFill>
                  <a:schemeClr val="accent1"/>
                </a:solidFill>
              </a:rPr>
              <a:t>N</a:t>
            </a:r>
            <a:r>
              <a:rPr lang="en-US" b="1" dirty="0" smtClean="0">
                <a:solidFill>
                  <a:schemeClr val="accent1"/>
                </a:solidFill>
              </a:rPr>
              <a:t> with the PHENIX MPC-EX Detector</a:t>
            </a:r>
            <a:endParaRPr lang="en-US" b="1" baseline="-250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798489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J. </a:t>
            </a:r>
            <a:r>
              <a:rPr lang="en-US" b="1" dirty="0" err="1" smtClean="0"/>
              <a:t>Lajoie</a:t>
            </a:r>
            <a:endParaRPr lang="en-US" b="1" dirty="0" smtClean="0"/>
          </a:p>
          <a:p>
            <a:pPr algn="ctr"/>
            <a:r>
              <a:rPr lang="en-US" dirty="0" smtClean="0"/>
              <a:t>Iowa State University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 smtClean="0"/>
              <a:t>for </a:t>
            </a:r>
            <a:r>
              <a:rPr lang="en-US" i="1" smtClean="0"/>
              <a:t>the PHENIX MPC-EX </a:t>
            </a:r>
            <a:r>
              <a:rPr lang="en-US" i="1" dirty="0" smtClean="0"/>
              <a:t>group</a:t>
            </a:r>
          </a:p>
          <a:p>
            <a:pPr algn="ctr"/>
            <a:endParaRPr lang="en-US" i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036511"/>
            <a:ext cx="3200401" cy="22884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848" y="3352800"/>
            <a:ext cx="420234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57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89BAE-5BB1-459C-9753-2B4DE83FCA5A}" type="datetime1">
              <a:rPr lang="en-US" smtClean="0"/>
              <a:t>1/8/13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BNL p+A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1394-D871-428A-AE9E-C0026491D525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5575" y="160338"/>
            <a:ext cx="87630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Prompt Photon Simulations (</a:t>
            </a:r>
            <a:r>
              <a:rPr lang="en-US" b="1" dirty="0" smtClean="0">
                <a:solidFill>
                  <a:schemeClr val="accent1"/>
                </a:solidFill>
                <a:latin typeface="Symbol" pitchFamily="18" charset="2"/>
              </a:rPr>
              <a:t>p</a:t>
            </a:r>
            <a:r>
              <a:rPr lang="en-US" b="1" baseline="30000" dirty="0" smtClean="0">
                <a:solidFill>
                  <a:schemeClr val="accent1"/>
                </a:solidFill>
              </a:rPr>
              <a:t>0</a:t>
            </a:r>
            <a:r>
              <a:rPr lang="en-US" b="1" dirty="0" smtClean="0">
                <a:solidFill>
                  <a:schemeClr val="accent1"/>
                </a:solidFill>
              </a:rPr>
              <a:t> cuts)</a:t>
            </a:r>
            <a:endParaRPr lang="en-US" b="1" baseline="-25000" dirty="0">
              <a:solidFill>
                <a:schemeClr val="accent1"/>
              </a:solidFill>
            </a:endParaRPr>
          </a:p>
        </p:txBody>
      </p:sp>
      <p:sp>
        <p:nvSpPr>
          <p:cNvPr id="8" name="AutoShape 2" descr="https://www.phenix.bnl.gov/WWW/p/draft/scampbel/mpcex/pythia_sims/Edistrib_all_combo_morestats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https://www.phenix.bnl.gov/WWW/p/draft/scampbel/mpcex/pythia_sims/Edistrib_all_combo_morestats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https://www.phenix.bnl.gov/WWW/p/draft/scampbel/mpcex/pythia_sims/Edistrib_all_combo_morestats.gi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8" descr="https://www.phenix.bnl.gov/WWW/p/draft/scampbel/mpcex/pythia_sims/Edistrib_all_combo_morestats.gif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210644" y="1219201"/>
            <a:ext cx="4819196" cy="4038600"/>
            <a:chOff x="286204" y="1219200"/>
            <a:chExt cx="6167981" cy="4962525"/>
          </a:xfrm>
        </p:grpSpPr>
        <p:pic>
          <p:nvPicPr>
            <p:cNvPr id="2048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204" y="1219200"/>
              <a:ext cx="6167981" cy="4962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" name="Straight Connector 2"/>
            <p:cNvCxnSpPr/>
            <p:nvPr/>
          </p:nvCxnSpPr>
          <p:spPr>
            <a:xfrm>
              <a:off x="3592286" y="2438400"/>
              <a:ext cx="0" cy="3200400"/>
            </a:xfrm>
            <a:prstGeom prst="line">
              <a:avLst/>
            </a:prstGeom>
            <a:ln w="508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ight Arrow 18"/>
            <p:cNvSpPr/>
            <p:nvPr/>
          </p:nvSpPr>
          <p:spPr>
            <a:xfrm>
              <a:off x="3733800" y="2590800"/>
              <a:ext cx="4572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84" y="1175265"/>
            <a:ext cx="3777343" cy="2921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181600" y="4419600"/>
            <a:ext cx="3657600" cy="1754326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smtClean="0"/>
              <a:t>For </a:t>
            </a:r>
            <a:r>
              <a:rPr lang="en-US" u="sng" dirty="0" err="1" smtClean="0"/>
              <a:t>p</a:t>
            </a:r>
            <a:r>
              <a:rPr lang="en-US" u="sng" baseline="-25000" dirty="0" err="1" smtClean="0"/>
              <a:t>T</a:t>
            </a:r>
            <a:r>
              <a:rPr lang="en-US" u="sng" dirty="0" smtClean="0"/>
              <a:t>&gt;3 </a:t>
            </a:r>
            <a:r>
              <a:rPr lang="en-US" u="sng" dirty="0" err="1" smtClean="0"/>
              <a:t>GeV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 smtClean="0"/>
              <a:t>2.9% efficiency for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/>
              <a:t>0</a:t>
            </a:r>
          </a:p>
          <a:p>
            <a:r>
              <a:rPr lang="en-US" dirty="0" smtClean="0"/>
              <a:t>31.2% efficiency for direct photons</a:t>
            </a:r>
          </a:p>
          <a:p>
            <a:endParaRPr lang="en-US" dirty="0"/>
          </a:p>
          <a:p>
            <a:r>
              <a:rPr lang="en-US" dirty="0" err="1" smtClean="0"/>
              <a:t>dir</a:t>
            </a:r>
            <a:r>
              <a:rPr lang="en-US" dirty="0" smtClean="0"/>
              <a:t>/(</a:t>
            </a:r>
            <a:r>
              <a:rPr lang="en-US" dirty="0" err="1" smtClean="0"/>
              <a:t>frag+dir</a:t>
            </a:r>
            <a:r>
              <a:rPr lang="en-US" dirty="0" smtClean="0"/>
              <a:t>): 57.4%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9983" y="5410200"/>
            <a:ext cx="434022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Basic cuts designed to remove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, charged hadrons and other backgrounds. 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66726" y="805934"/>
            <a:ext cx="4752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868M </a:t>
            </a:r>
            <a:r>
              <a:rPr lang="en-US" dirty="0" err="1" smtClean="0"/>
              <a:t>pythia</a:t>
            </a:r>
            <a:r>
              <a:rPr lang="en-US" dirty="0" smtClean="0"/>
              <a:t> </a:t>
            </a:r>
            <a:r>
              <a:rPr lang="en-US" dirty="0" err="1" smtClean="0"/>
              <a:t>MB+direct</a:t>
            </a:r>
            <a:r>
              <a:rPr lang="en-US" dirty="0" smtClean="0"/>
              <a:t> photon events (200GeV)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 rot="16200000">
            <a:off x="-517097" y="2708064"/>
            <a:ext cx="1341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</a:t>
            </a:r>
            <a:r>
              <a:rPr lang="en-US" sz="1400" dirty="0" smtClean="0"/>
              <a:t>imulation yield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988056" y="3946819"/>
            <a:ext cx="10054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(</a:t>
            </a:r>
            <a:r>
              <a:rPr lang="en-US" dirty="0" err="1" smtClean="0"/>
              <a:t>GeV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4355807" y="1793614"/>
            <a:ext cx="17673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Signal to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ratio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218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B116F-0812-44E3-A80B-7B3265E2CD73}" type="datetime1">
              <a:rPr lang="en-US" smtClean="0"/>
              <a:t>1/8/13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BNL p+A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1394-D871-428A-AE9E-C0026491D525}" type="slidenum">
              <a:rPr lang="en-US" smtClean="0"/>
              <a:t>11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Direct and Frag. Photon A</a:t>
            </a:r>
            <a:r>
              <a:rPr lang="en-US" b="1" baseline="-25000" dirty="0" smtClean="0">
                <a:solidFill>
                  <a:schemeClr val="accent1"/>
                </a:solidFill>
              </a:rPr>
              <a:t>N</a:t>
            </a:r>
            <a:r>
              <a:rPr lang="en-US" b="1" dirty="0" smtClean="0">
                <a:solidFill>
                  <a:schemeClr val="accent1"/>
                </a:solidFill>
              </a:rPr>
              <a:t> (</a:t>
            </a:r>
            <a:r>
              <a:rPr lang="en-US" b="1" dirty="0" err="1" smtClean="0">
                <a:solidFill>
                  <a:schemeClr val="accent1"/>
                </a:solidFill>
              </a:rPr>
              <a:t>x</a:t>
            </a:r>
            <a:r>
              <a:rPr lang="en-US" b="1" baseline="-25000" dirty="0" err="1" smtClean="0">
                <a:solidFill>
                  <a:schemeClr val="accent1"/>
                </a:solidFill>
              </a:rPr>
              <a:t>F</a:t>
            </a:r>
            <a:r>
              <a:rPr lang="en-US" b="1" dirty="0" smtClean="0">
                <a:solidFill>
                  <a:schemeClr val="accent1"/>
                </a:solidFill>
              </a:rPr>
              <a:t>&gt;0)</a:t>
            </a:r>
            <a:endParaRPr lang="en-US" b="1" baseline="-25000" dirty="0">
              <a:solidFill>
                <a:schemeClr val="accent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823" y="1373088"/>
            <a:ext cx="6005177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81824" y="1567934"/>
            <a:ext cx="74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Direct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29600" y="2247048"/>
            <a:ext cx="643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Frag.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1346" y="123257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</a:t>
            </a:r>
            <a:r>
              <a:rPr lang="en-US" baseline="-25000" dirty="0" err="1" smtClean="0"/>
              <a:t>N</a:t>
            </a:r>
            <a:r>
              <a:rPr lang="en-US" baseline="30000" dirty="0" err="1" smtClean="0"/>
              <a:t>Direct</a:t>
            </a:r>
            <a:r>
              <a:rPr lang="en-US" dirty="0" smtClean="0"/>
              <a:t> falls with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F</a:t>
            </a:r>
            <a:r>
              <a:rPr lang="en-US" dirty="0" smtClean="0"/>
              <a:t>, while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N</a:t>
            </a:r>
            <a:r>
              <a:rPr lang="en-US" baseline="30000" dirty="0" err="1" smtClean="0"/>
              <a:t>Frag</a:t>
            </a:r>
            <a:r>
              <a:rPr lang="en-US" dirty="0" smtClean="0"/>
              <a:t> rises with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F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38800" y="1093559"/>
            <a:ext cx="35652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 </a:t>
            </a:r>
            <a:r>
              <a:rPr lang="en-US" sz="1400" dirty="0" err="1" smtClean="0"/>
              <a:t>Gamberg</a:t>
            </a:r>
            <a:r>
              <a:rPr lang="en-US" sz="1400" dirty="0" smtClean="0"/>
              <a:t> and Kang, </a:t>
            </a:r>
            <a:r>
              <a:rPr lang="en-US" sz="1400" dirty="0" err="1" smtClean="0"/>
              <a:t>arXiv</a:t>
            </a:r>
            <a:r>
              <a:rPr lang="en-US" sz="1400" dirty="0" smtClean="0"/>
              <a:t> 1208.1962v1 (2012)</a:t>
            </a:r>
            <a:endParaRPr lang="en-US" sz="1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68" y="1966563"/>
            <a:ext cx="3578828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800568"/>
              </p:ext>
            </p:extLst>
          </p:nvPr>
        </p:nvGraphicFramePr>
        <p:xfrm>
          <a:off x="152400" y="5486400"/>
          <a:ext cx="3586162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quation" r:id="rId5" imgW="2260440" imgH="457200" progId="Equation.DSMT4">
                  <p:embed/>
                </p:oleObj>
              </mc:Choice>
              <mc:Fallback>
                <p:oleObj name="Equation" r:id="rId5" imgW="226044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486400"/>
                        <a:ext cx="3586162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V="1">
            <a:off x="2862146" y="3830538"/>
            <a:ext cx="1793434" cy="16558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862146" y="4114800"/>
            <a:ext cx="1793434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137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016DE-5961-4B50-88B9-714B00E9A0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BNL p+A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1394-D871-428A-AE9E-C0026491D5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Separating Direct and Frag. Photons</a:t>
            </a:r>
            <a:endParaRPr lang="en-US" b="1" baseline="-25000" dirty="0">
              <a:solidFill>
                <a:schemeClr val="accent1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845215"/>
              </p:ext>
            </p:extLst>
          </p:nvPr>
        </p:nvGraphicFramePr>
        <p:xfrm>
          <a:off x="2209800" y="4114800"/>
          <a:ext cx="6477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1371600"/>
                <a:gridCol w="1447800"/>
                <a:gridCol w="1371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59ED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π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  <a:latin typeface="+mj-lt"/>
                          <a:cs typeface="Times New Roman"/>
                        </a:rPr>
                        <a:t>0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  <a:cs typeface="Times New Roman"/>
                        </a:rPr>
                        <a:t> Cuts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59ED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Cuts 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59ED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Cuts 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59EDF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Direct-to-signal ratio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57.4%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78.6%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r>
                        <a:rPr lang="el-GR" baseline="-25000" dirty="0" smtClean="0">
                          <a:latin typeface="Times New Roman"/>
                          <a:cs typeface="Times New Roman"/>
                        </a:rPr>
                        <a:t>γ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Signal-to-</a:t>
                      </a:r>
                      <a:r>
                        <a:rPr lang="el-GR" dirty="0" smtClean="0">
                          <a:latin typeface="Times New Roman"/>
                          <a:cs typeface="Times New Roman"/>
                        </a:rPr>
                        <a:t>π</a:t>
                      </a:r>
                      <a:r>
                        <a:rPr lang="en-US" baseline="30000" dirty="0" smtClean="0"/>
                        <a:t>0</a:t>
                      </a:r>
                      <a:r>
                        <a:rPr lang="en-US" dirty="0" smtClean="0"/>
                        <a:t> ratio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 ± 5 %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 ± 7 %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 ±13 %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rotWithShape="1">
                      <a:blip r:embed="rId2"/>
                      <a:stretch>
                        <a:fillRect l="-267" t="-406557" r="-183200" b="-1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5.9%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rotWithShape="1">
                      <a:blip r:embed="rId2"/>
                      <a:stretch>
                        <a:fillRect l="-267" t="-506557" r="-183200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1.7%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4" name="Straight Arrow Connector 13"/>
          <p:cNvCxnSpPr/>
          <p:nvPr/>
        </p:nvCxnSpPr>
        <p:spPr>
          <a:xfrm>
            <a:off x="5257800" y="3901440"/>
            <a:ext cx="2743200" cy="0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5791200" y="3596640"/>
            <a:ext cx="1739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Tightening cuts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495800" y="4042728"/>
            <a:ext cx="1371600" cy="2373312"/>
          </a:xfrm>
          <a:prstGeom prst="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7" y="1212135"/>
            <a:ext cx="3971693" cy="3250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14400" y="1413895"/>
            <a:ext cx="559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Direct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2507397"/>
            <a:ext cx="489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Frag.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0149" y="939670"/>
            <a:ext cx="35652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Gamberg</a:t>
            </a:r>
            <a:r>
              <a:rPr lang="en-US" sz="1400" dirty="0" smtClean="0">
                <a:solidFill>
                  <a:prstClr val="black"/>
                </a:solidFill>
              </a:rPr>
              <a:t> and Kang, </a:t>
            </a:r>
            <a:r>
              <a:rPr lang="en-US" sz="1400" dirty="0" err="1" smtClean="0">
                <a:solidFill>
                  <a:prstClr val="black"/>
                </a:solidFill>
              </a:rPr>
              <a:t>arXiv</a:t>
            </a:r>
            <a:r>
              <a:rPr lang="en-US" sz="1400" dirty="0" smtClean="0">
                <a:solidFill>
                  <a:prstClr val="black"/>
                </a:solidFill>
              </a:rPr>
              <a:t> 1208.1962v1 (2012)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08810" y="1709105"/>
            <a:ext cx="388620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Can control the direct/frag ratio with </a:t>
            </a:r>
            <a:br>
              <a:rPr lang="en-US" dirty="0" smtClean="0"/>
            </a:br>
            <a:r>
              <a:rPr lang="en-US" dirty="0" smtClean="0"/>
              <a:t>tightened isolation cuts in the MPC/MPC-EX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452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46704" y="3845621"/>
            <a:ext cx="3962400" cy="1943345"/>
          </a:xfrm>
        </p:spPr>
        <p:txBody>
          <a:bodyPr>
            <a:normAutofit fontScale="62500" lnSpcReduction="20000"/>
          </a:bodyPr>
          <a:lstStyle/>
          <a:p>
            <a:r>
              <a:rPr lang="en-US" u="sng" dirty="0" smtClean="0"/>
              <a:t>Prompt Photon A</a:t>
            </a:r>
            <a:r>
              <a:rPr lang="en-US" u="sng" baseline="-25000" dirty="0" smtClean="0"/>
              <a:t>N</a:t>
            </a:r>
          </a:p>
          <a:p>
            <a:pPr lvl="1"/>
            <a:r>
              <a:rPr lang="en-US" dirty="0" smtClean="0"/>
              <a:t>Projected error bars assume statistical errors,  subtraction of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 photon asymmetry, and 60% polarization</a:t>
            </a:r>
          </a:p>
          <a:p>
            <a:pPr lvl="1"/>
            <a:r>
              <a:rPr lang="en-US" dirty="0" smtClean="0"/>
              <a:t>Test of theoretical frameworks</a:t>
            </a:r>
          </a:p>
          <a:p>
            <a:pPr lvl="1"/>
            <a:r>
              <a:rPr lang="en-US" dirty="0" smtClean="0"/>
              <a:t>Measure of quark </a:t>
            </a:r>
            <a:r>
              <a:rPr lang="en-US" dirty="0" err="1" smtClean="0"/>
              <a:t>Sivers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1356-0F7E-416F-B9A7-B221476B43CF}" type="datetime1">
              <a:rPr lang="en-US" smtClean="0"/>
              <a:t>1/8/13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BNL p+A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1394-D871-428A-AE9E-C0026491D525}" type="slidenum">
              <a:rPr lang="en-US" smtClean="0"/>
              <a:t>13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8685" y="216196"/>
            <a:ext cx="87630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Prompt Photon A</a:t>
            </a:r>
            <a:r>
              <a:rPr lang="en-US" b="1" baseline="-25000" dirty="0" smtClean="0">
                <a:solidFill>
                  <a:schemeClr val="accent1"/>
                </a:solidFill>
              </a:rPr>
              <a:t>N</a:t>
            </a:r>
            <a:r>
              <a:rPr lang="en-US" b="1" dirty="0" smtClean="0">
                <a:solidFill>
                  <a:schemeClr val="accent1"/>
                </a:solidFill>
              </a:rPr>
              <a:t> (</a:t>
            </a:r>
            <a:r>
              <a:rPr lang="en-US" b="1" dirty="0" err="1" smtClean="0">
                <a:solidFill>
                  <a:schemeClr val="accent1"/>
                </a:solidFill>
              </a:rPr>
              <a:t>x</a:t>
            </a:r>
            <a:r>
              <a:rPr lang="en-US" b="1" baseline="-25000" dirty="0" err="1" smtClean="0">
                <a:solidFill>
                  <a:schemeClr val="accent1"/>
                </a:solidFill>
              </a:rPr>
              <a:t>F</a:t>
            </a:r>
            <a:r>
              <a:rPr lang="en-US" b="1" dirty="0" smtClean="0">
                <a:solidFill>
                  <a:schemeClr val="accent1"/>
                </a:solidFill>
              </a:rPr>
              <a:t>&gt;0)</a:t>
            </a:r>
            <a:endParaRPr lang="en-US" b="1" baseline="-25000" dirty="0">
              <a:solidFill>
                <a:schemeClr val="accent1"/>
              </a:solidFill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07" y="866078"/>
            <a:ext cx="3135312" cy="135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49085" y="5862560"/>
            <a:ext cx="7292830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Prompt photon </a:t>
            </a:r>
            <a:r>
              <a:rPr lang="en-US" sz="2000" b="1" dirty="0"/>
              <a:t>m</a:t>
            </a:r>
            <a:r>
              <a:rPr lang="en-US" sz="2000" b="1" dirty="0" smtClean="0"/>
              <a:t>easurements with MPC-EX will resolve the issue. </a:t>
            </a:r>
            <a:endParaRPr lang="en-US" sz="2000" b="1" dirty="0"/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9" t="89793" r="26746" b="1276"/>
          <a:stretch>
            <a:fillRect/>
          </a:stretch>
        </p:blipFill>
        <p:spPr bwMode="auto">
          <a:xfrm>
            <a:off x="54955" y="3235425"/>
            <a:ext cx="3859169" cy="482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178948" y="2192337"/>
            <a:ext cx="3715600" cy="721060"/>
            <a:chOff x="457200" y="2514600"/>
            <a:chExt cx="4108879" cy="978932"/>
          </a:xfrm>
        </p:grpSpPr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91" t="74242" r="33998" b="14035"/>
            <a:stretch>
              <a:fillRect/>
            </a:stretch>
          </p:blipFill>
          <p:spPr bwMode="auto">
            <a:xfrm>
              <a:off x="457200" y="2514600"/>
              <a:ext cx="2743200" cy="700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1"/>
            <p:cNvSpPr txBox="1">
              <a:spLocks noChangeArrowheads="1"/>
            </p:cNvSpPr>
            <p:nvPr/>
          </p:nvSpPr>
          <p:spPr bwMode="auto">
            <a:xfrm>
              <a:off x="2514600" y="3124200"/>
              <a:ext cx="205147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r= S/B = 0.34</a:t>
              </a:r>
            </a:p>
          </p:txBody>
        </p:sp>
        <p:cxnSp>
          <p:nvCxnSpPr>
            <p:cNvPr id="20" name="Elbow Connector 19"/>
            <p:cNvCxnSpPr>
              <a:endCxn id="19" idx="1"/>
            </p:cNvCxnSpPr>
            <p:nvPr/>
          </p:nvCxnSpPr>
          <p:spPr>
            <a:xfrm>
              <a:off x="1676527" y="3123855"/>
              <a:ext cx="838288" cy="185632"/>
            </a:xfrm>
            <a:prstGeom prst="bentConnector3">
              <a:avLst>
                <a:gd name="adj1" fmla="val -1240"/>
              </a:avLst>
            </a:prstGeom>
            <a:noFill/>
            <a:ln w="31750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</p:grpSp>
      <p:sp>
        <p:nvSpPr>
          <p:cNvPr id="13" name="TextBox 12"/>
          <p:cNvSpPr txBox="1"/>
          <p:nvPr/>
        </p:nvSpPr>
        <p:spPr>
          <a:xfrm>
            <a:off x="4515944" y="866078"/>
            <a:ext cx="4518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Kang, </a:t>
            </a:r>
            <a:r>
              <a:rPr lang="en-US" sz="1400" dirty="0" err="1" smtClean="0"/>
              <a:t>Qiu</a:t>
            </a:r>
            <a:r>
              <a:rPr lang="en-US" sz="1400" dirty="0" smtClean="0"/>
              <a:t>, </a:t>
            </a:r>
            <a:r>
              <a:rPr lang="en-US" sz="1400" dirty="0" err="1" smtClean="0"/>
              <a:t>Vogelsang</a:t>
            </a:r>
            <a:r>
              <a:rPr lang="en-US" sz="1400" dirty="0" smtClean="0"/>
              <a:t> and </a:t>
            </a:r>
            <a:r>
              <a:rPr lang="en-US" sz="1400" dirty="0" err="1" smtClean="0"/>
              <a:t>Yua</a:t>
            </a:r>
            <a:r>
              <a:rPr lang="en-US" sz="1400" dirty="0" smtClean="0"/>
              <a:t>, </a:t>
            </a:r>
            <a:r>
              <a:rPr lang="en-US" sz="1400" dirty="0" err="1" smtClean="0"/>
              <a:t>Phys</a:t>
            </a:r>
            <a:r>
              <a:rPr lang="en-US" sz="1400" dirty="0" smtClean="0"/>
              <a:t> Rev. D 83 094001 (2011)</a:t>
            </a:r>
          </a:p>
          <a:p>
            <a:r>
              <a:rPr lang="en-US" sz="1400" dirty="0" err="1"/>
              <a:t>Gamberg</a:t>
            </a:r>
            <a:r>
              <a:rPr lang="en-US" sz="1400" dirty="0"/>
              <a:t> and </a:t>
            </a:r>
            <a:r>
              <a:rPr lang="en-US" sz="1400" dirty="0" smtClean="0"/>
              <a:t>Kang, </a:t>
            </a:r>
            <a:r>
              <a:rPr lang="en-US" sz="1400" dirty="0" err="1" smtClean="0"/>
              <a:t>arXiv</a:t>
            </a:r>
            <a:r>
              <a:rPr lang="en-US" sz="1400" dirty="0" smtClean="0"/>
              <a:t> 1208.1962v1 (2012)</a:t>
            </a:r>
            <a:endParaRPr lang="en-US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124" y="1348213"/>
            <a:ext cx="4883910" cy="451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816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637" y="1151172"/>
            <a:ext cx="5161408" cy="4067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2062-DA33-4E26-AE40-F98B19384DF4}" type="datetime1">
              <a:rPr lang="en-US" smtClean="0"/>
              <a:t>1/8/13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BNL p+A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1394-D871-428A-AE9E-C0026491D525}" type="slidenum">
              <a:rPr lang="en-US" smtClean="0"/>
              <a:t>14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Prompt Photon A</a:t>
            </a:r>
            <a:r>
              <a:rPr lang="en-US" b="1" baseline="-25000" dirty="0" smtClean="0">
                <a:solidFill>
                  <a:schemeClr val="accent1"/>
                </a:solidFill>
              </a:rPr>
              <a:t>N</a:t>
            </a:r>
            <a:r>
              <a:rPr lang="en-US" b="1" dirty="0" smtClean="0">
                <a:solidFill>
                  <a:schemeClr val="accent1"/>
                </a:solidFill>
              </a:rPr>
              <a:t> (</a:t>
            </a:r>
            <a:r>
              <a:rPr lang="en-US" b="1" dirty="0" err="1" smtClean="0">
                <a:solidFill>
                  <a:schemeClr val="accent1"/>
                </a:solidFill>
              </a:rPr>
              <a:t>x</a:t>
            </a:r>
            <a:r>
              <a:rPr lang="en-US" b="1" baseline="-25000" dirty="0" err="1" smtClean="0">
                <a:solidFill>
                  <a:schemeClr val="accent1"/>
                </a:solidFill>
              </a:rPr>
              <a:t>F</a:t>
            </a:r>
            <a:r>
              <a:rPr lang="en-US" b="1" dirty="0" smtClean="0">
                <a:solidFill>
                  <a:schemeClr val="accent1"/>
                </a:solidFill>
              </a:rPr>
              <a:t>&lt;0)</a:t>
            </a:r>
            <a:endParaRPr lang="en-US" b="1" baseline="-25000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41915" y="5073134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x</a:t>
            </a:r>
            <a:r>
              <a:rPr lang="en-US" b="1" baseline="-25000" dirty="0" err="1" smtClean="0"/>
              <a:t>F</a:t>
            </a:r>
            <a:endParaRPr lang="en-US" b="1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5411143" y="997282"/>
            <a:ext cx="36762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Koike and Yoshida </a:t>
            </a:r>
            <a:r>
              <a:rPr lang="en-US" sz="1400" dirty="0" err="1" smtClean="0"/>
              <a:t>Phys</a:t>
            </a:r>
            <a:r>
              <a:rPr lang="en-US" sz="1400" dirty="0" smtClean="0"/>
              <a:t> Rev. D 85 034030 (2012)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801135" y="5715000"/>
            <a:ext cx="7696200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</a:t>
            </a:r>
            <a:r>
              <a:rPr lang="en-US" sz="2000" b="1" baseline="-25000" dirty="0" smtClean="0"/>
              <a:t>N</a:t>
            </a:r>
            <a:r>
              <a:rPr lang="en-US" sz="2000" b="1" dirty="0" smtClean="0"/>
              <a:t> for </a:t>
            </a:r>
            <a:r>
              <a:rPr lang="en-US" sz="2000" b="1" dirty="0" err="1" smtClean="0"/>
              <a:t>x</a:t>
            </a:r>
            <a:r>
              <a:rPr lang="en-US" sz="2000" b="1" baseline="-25000" dirty="0" err="1" smtClean="0"/>
              <a:t>F</a:t>
            </a:r>
            <a:r>
              <a:rPr lang="en-US" sz="2000" b="1" dirty="0" smtClean="0"/>
              <a:t>&lt;0 carries information about the tri-gluon correlation function. 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739055" y="2017711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  <a:r>
              <a:rPr lang="en-US" b="1" baseline="-25000" dirty="0" smtClean="0"/>
              <a:t>N</a:t>
            </a:r>
            <a:endParaRPr lang="en-US" b="1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152602" y="2390123"/>
            <a:ext cx="3662320" cy="31393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Two different tri-gluon correlation</a:t>
            </a:r>
            <a:br>
              <a:rPr lang="en-US" dirty="0" smtClean="0"/>
            </a:br>
            <a:r>
              <a:rPr lang="en-US" dirty="0" smtClean="0"/>
              <a:t>functions: </a:t>
            </a:r>
            <a:r>
              <a:rPr lang="en-US" i="1" dirty="0" smtClean="0"/>
              <a:t>O(x)</a:t>
            </a:r>
            <a:r>
              <a:rPr lang="en-US" dirty="0" smtClean="0"/>
              <a:t> and </a:t>
            </a:r>
            <a:r>
              <a:rPr lang="en-US" i="1" dirty="0" smtClean="0"/>
              <a:t>N(x)</a:t>
            </a:r>
          </a:p>
          <a:p>
            <a:endParaRPr lang="en-US" dirty="0" smtClean="0"/>
          </a:p>
          <a:p>
            <a:r>
              <a:rPr lang="en-US" u="sng" dirty="0" smtClean="0"/>
              <a:t>Models:</a:t>
            </a:r>
            <a:endParaRPr lang="en-US" u="sng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Parameters constrained by open heavy flavor production at RHIC.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0990773"/>
              </p:ext>
            </p:extLst>
          </p:nvPr>
        </p:nvGraphicFramePr>
        <p:xfrm>
          <a:off x="280374" y="3546077"/>
          <a:ext cx="3406775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" name="Equation" r:id="rId4" imgW="2311200" imgH="736560" progId="Equation.DSMT4">
                  <p:embed/>
                </p:oleObj>
              </mc:Choice>
              <mc:Fallback>
                <p:oleObj name="Equation" r:id="rId4" imgW="231120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0374" y="3546077"/>
                        <a:ext cx="3406775" cy="1087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062439" y="4026778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918136" y="3842112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(b)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50682" y="286333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19177" y="1305060"/>
            <a:ext cx="352917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x</a:t>
            </a:r>
            <a:r>
              <a:rPr lang="en-US" baseline="-25000" dirty="0" err="1" smtClean="0"/>
              <a:t>F</a:t>
            </a:r>
            <a:r>
              <a:rPr lang="en-US" dirty="0" smtClean="0"/>
              <a:t>&lt;0 samples the gluon distribution</a:t>
            </a:r>
            <a:br>
              <a:rPr lang="en-US" dirty="0" smtClean="0"/>
            </a:br>
            <a:r>
              <a:rPr lang="en-US" dirty="0" smtClean="0"/>
              <a:t>in the polarized proton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206242" y="1842481"/>
            <a:ext cx="142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50pb</a:t>
            </a:r>
            <a:r>
              <a:rPr lang="en-US" baseline="30000" dirty="0" smtClean="0"/>
              <a:t>-1</a:t>
            </a:r>
            <a:r>
              <a:rPr lang="en-US" dirty="0" smtClean="0"/>
              <a:t>, P=0.6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392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320970"/>
            <a:ext cx="5181114" cy="37265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970"/>
            <a:ext cx="8229600" cy="792162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chemeClr val="tx2"/>
                </a:solidFill>
              </a:rPr>
              <a:t>Polarized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p+A</a:t>
            </a:r>
            <a:r>
              <a:rPr lang="en-US" b="1" dirty="0" smtClean="0">
                <a:solidFill>
                  <a:schemeClr val="tx2"/>
                </a:solidFill>
              </a:rPr>
              <a:t> Collisions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2F27-E4DE-499E-9B4C-D245977E79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BNL p+A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76376" y="885626"/>
            <a:ext cx="3462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Kang and </a:t>
            </a:r>
            <a:r>
              <a:rPr lang="en-US" sz="1600" dirty="0" err="1" smtClean="0">
                <a:solidFill>
                  <a:prstClr val="black"/>
                </a:solidFill>
              </a:rPr>
              <a:t>Yaun</a:t>
            </a:r>
            <a:r>
              <a:rPr lang="en-US" sz="1600" dirty="0" smtClean="0">
                <a:solidFill>
                  <a:prstClr val="black"/>
                </a:solidFill>
              </a:rPr>
              <a:t>, PRD 84, 034019 (2011) (asymmetries modeled as Collins)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914694"/>
              </p:ext>
            </p:extLst>
          </p:nvPr>
        </p:nvGraphicFramePr>
        <p:xfrm>
          <a:off x="3699976" y="2050211"/>
          <a:ext cx="762000" cy="783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6" name="Equation" r:id="rId4" imgW="444240" imgH="457200" progId="Equation.DSMT4">
                  <p:embed/>
                </p:oleObj>
              </mc:Choice>
              <mc:Fallback>
                <p:oleObj name="Equation" r:id="rId4" imgW="4442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99976" y="2050211"/>
                        <a:ext cx="762000" cy="7837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25691" y="4800600"/>
            <a:ext cx="3458704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Single spin asymmetries can act as 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>a probe of the saturation scale.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5691" y="5692238"/>
            <a:ext cx="4352926" cy="52322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1F497D"/>
                </a:solidFill>
              </a:rPr>
              <a:t>A unique capability of RHIC!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064684"/>
              </p:ext>
            </p:extLst>
          </p:nvPr>
        </p:nvGraphicFramePr>
        <p:xfrm>
          <a:off x="585787" y="3568516"/>
          <a:ext cx="3186112" cy="943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7" name="Equation" r:id="rId6" imgW="1714320" imgH="507960" progId="Equation.DSMT4">
                  <p:embed/>
                </p:oleObj>
              </mc:Choice>
              <mc:Fallback>
                <p:oleObj name="Equation" r:id="rId6" imgW="171432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5787" y="3568516"/>
                        <a:ext cx="3186112" cy="9435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Line 46"/>
          <p:cNvSpPr>
            <a:spLocks noChangeShapeType="1"/>
          </p:cNvSpPr>
          <p:nvPr/>
        </p:nvSpPr>
        <p:spPr bwMode="auto">
          <a:xfrm flipH="1" flipV="1">
            <a:off x="1569243" y="2379662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Line 40"/>
          <p:cNvSpPr>
            <a:spLocks noChangeShapeType="1"/>
          </p:cNvSpPr>
          <p:nvPr/>
        </p:nvSpPr>
        <p:spPr bwMode="auto">
          <a:xfrm flipV="1">
            <a:off x="2636043" y="2151062"/>
            <a:ext cx="685800" cy="228600"/>
          </a:xfrm>
          <a:prstGeom prst="line">
            <a:avLst/>
          </a:prstGeom>
          <a:noFill/>
          <a:ln w="412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Oval 35"/>
          <p:cNvSpPr>
            <a:spLocks noChangeArrowheads="1"/>
          </p:cNvSpPr>
          <p:nvPr/>
        </p:nvSpPr>
        <p:spPr bwMode="auto">
          <a:xfrm>
            <a:off x="2407443" y="2074862"/>
            <a:ext cx="479425" cy="5334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73725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AutoShape 34"/>
          <p:cNvSpPr>
            <a:spLocks noChangeArrowheads="1"/>
          </p:cNvSpPr>
          <p:nvPr/>
        </p:nvSpPr>
        <p:spPr bwMode="auto">
          <a:xfrm>
            <a:off x="1264443" y="2303462"/>
            <a:ext cx="152400" cy="609600"/>
          </a:xfrm>
          <a:prstGeom prst="upArrow">
            <a:avLst>
              <a:gd name="adj1" fmla="val 50000"/>
              <a:gd name="adj2" fmla="val 100000"/>
            </a:avLst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819007"/>
              </p:ext>
            </p:extLst>
          </p:nvPr>
        </p:nvGraphicFramePr>
        <p:xfrm>
          <a:off x="999443" y="1020543"/>
          <a:ext cx="1902772" cy="808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8" name="Equation" r:id="rId8" imgW="1434960" imgH="609480" progId="Equation.3">
                  <p:embed/>
                </p:oleObj>
              </mc:Choice>
              <mc:Fallback>
                <p:oleObj name="Equation" r:id="rId8" imgW="143496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9443" y="1020543"/>
                        <a:ext cx="1902772" cy="8082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Line 18"/>
          <p:cNvSpPr>
            <a:spLocks noChangeShapeType="1"/>
          </p:cNvSpPr>
          <p:nvPr/>
        </p:nvSpPr>
        <p:spPr bwMode="auto">
          <a:xfrm flipV="1">
            <a:off x="1264443" y="2379662"/>
            <a:ext cx="1371600" cy="457200"/>
          </a:xfrm>
          <a:prstGeom prst="line">
            <a:avLst/>
          </a:prstGeom>
          <a:noFill/>
          <a:ln w="412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Oval 19"/>
          <p:cNvSpPr>
            <a:spLocks noChangeArrowheads="1"/>
          </p:cNvSpPr>
          <p:nvPr/>
        </p:nvSpPr>
        <p:spPr bwMode="auto">
          <a:xfrm>
            <a:off x="1112043" y="2532062"/>
            <a:ext cx="479425" cy="5334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73725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AutoShape 36"/>
          <p:cNvSpPr>
            <a:spLocks noChangeArrowheads="1"/>
          </p:cNvSpPr>
          <p:nvPr/>
        </p:nvSpPr>
        <p:spPr bwMode="auto">
          <a:xfrm>
            <a:off x="1797843" y="2303462"/>
            <a:ext cx="381000" cy="457200"/>
          </a:xfrm>
          <a:prstGeom prst="irregularSeal2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Line 41"/>
          <p:cNvSpPr>
            <a:spLocks noChangeShapeType="1"/>
          </p:cNvSpPr>
          <p:nvPr/>
        </p:nvSpPr>
        <p:spPr bwMode="auto">
          <a:xfrm flipV="1">
            <a:off x="654843" y="2836862"/>
            <a:ext cx="685800" cy="228600"/>
          </a:xfrm>
          <a:prstGeom prst="line">
            <a:avLst/>
          </a:prstGeom>
          <a:noFill/>
          <a:ln w="412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" name="Text Box 43"/>
          <p:cNvSpPr txBox="1">
            <a:spLocks noChangeArrowheads="1"/>
          </p:cNvSpPr>
          <p:nvPr/>
        </p:nvSpPr>
        <p:spPr bwMode="auto">
          <a:xfrm>
            <a:off x="2102643" y="2760662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prstClr val="black"/>
                </a:solidFill>
              </a:rPr>
              <a:t>Right</a:t>
            </a:r>
          </a:p>
        </p:txBody>
      </p:sp>
      <p:sp>
        <p:nvSpPr>
          <p:cNvPr id="31" name="Text Box 44"/>
          <p:cNvSpPr txBox="1">
            <a:spLocks noChangeArrowheads="1"/>
          </p:cNvSpPr>
          <p:nvPr/>
        </p:nvSpPr>
        <p:spPr bwMode="auto">
          <a:xfrm>
            <a:off x="1645443" y="1936750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prstClr val="black"/>
                </a:solidFill>
              </a:rPr>
              <a:t>Left</a:t>
            </a:r>
          </a:p>
        </p:txBody>
      </p:sp>
      <p:sp>
        <p:nvSpPr>
          <p:cNvPr id="32" name="Line 45"/>
          <p:cNvSpPr>
            <a:spLocks noChangeShapeType="1"/>
          </p:cNvSpPr>
          <p:nvPr/>
        </p:nvSpPr>
        <p:spPr bwMode="auto">
          <a:xfrm>
            <a:off x="1950243" y="2532062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90450" y="1965352"/>
            <a:ext cx="18149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Q</a:t>
            </a:r>
            <a:r>
              <a:rPr lang="en-US" baseline="-25000" dirty="0" smtClean="0">
                <a:solidFill>
                  <a:prstClr val="black"/>
                </a:solidFill>
              </a:rPr>
              <a:t>sp</a:t>
            </a:r>
            <a:r>
              <a:rPr lang="en-US" baseline="30000" dirty="0" smtClean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 = (1.0 </a:t>
            </a:r>
            <a:r>
              <a:rPr lang="en-US" dirty="0" err="1" smtClean="0">
                <a:solidFill>
                  <a:prstClr val="black"/>
                </a:solidFill>
              </a:rPr>
              <a:t>GeV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r>
              <a:rPr lang="en-US" baseline="30000" dirty="0" smtClean="0">
                <a:solidFill>
                  <a:prstClr val="black"/>
                </a:solidFill>
              </a:rPr>
              <a:t>2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Q</a:t>
            </a:r>
            <a:r>
              <a:rPr lang="en-US" baseline="-25000" dirty="0" smtClean="0">
                <a:solidFill>
                  <a:prstClr val="black"/>
                </a:solidFill>
              </a:rPr>
              <a:t>sA</a:t>
            </a:r>
            <a:r>
              <a:rPr lang="en-US" baseline="30000" dirty="0" smtClean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 = (2.5 </a:t>
            </a:r>
            <a:r>
              <a:rPr lang="en-US" dirty="0" err="1" smtClean="0">
                <a:solidFill>
                  <a:prstClr val="black"/>
                </a:solidFill>
              </a:rPr>
              <a:t>GeV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r>
              <a:rPr lang="en-US" baseline="30000" dirty="0" smtClean="0">
                <a:solidFill>
                  <a:prstClr val="black"/>
                </a:solidFill>
              </a:rPr>
              <a:t>2</a:t>
            </a:r>
          </a:p>
          <a:p>
            <a:r>
              <a:rPr lang="en-US" dirty="0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dirty="0" smtClean="0">
                <a:solidFill>
                  <a:prstClr val="black"/>
                </a:solidFill>
              </a:rPr>
              <a:t> = 0.16 </a:t>
            </a:r>
            <a:r>
              <a:rPr lang="en-US" dirty="0" err="1" smtClean="0">
                <a:solidFill>
                  <a:prstClr val="black"/>
                </a:solidFill>
              </a:rPr>
              <a:t>GeV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810000" y="3890144"/>
            <a:ext cx="1566376" cy="267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702692" y="2557192"/>
            <a:ext cx="128588" cy="2952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50368" y="3246167"/>
            <a:ext cx="2091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Approximate error in ratio</a:t>
            </a:r>
            <a:br>
              <a:rPr lang="en-US" sz="1400" dirty="0" smtClean="0">
                <a:solidFill>
                  <a:prstClr val="black"/>
                </a:solidFill>
              </a:rPr>
            </a:br>
            <a:r>
              <a:rPr lang="en-US" sz="1400" dirty="0" smtClean="0">
                <a:solidFill>
                  <a:prstClr val="black"/>
                </a:solidFill>
              </a:rPr>
              <a:t>assuming </a:t>
            </a:r>
            <a:r>
              <a:rPr lang="en-US" sz="1400" dirty="0" err="1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1400" dirty="0" err="1" smtClean="0">
                <a:solidFill>
                  <a:prstClr val="black"/>
                </a:solidFill>
              </a:rPr>
              <a:t>A</a:t>
            </a:r>
            <a:r>
              <a:rPr lang="en-US" sz="1400" baseline="-25000" dirty="0" err="1" smtClean="0">
                <a:solidFill>
                  <a:prstClr val="black"/>
                </a:solidFill>
              </a:rPr>
              <a:t>N</a:t>
            </a:r>
            <a:r>
              <a:rPr lang="en-US" sz="1400" dirty="0" smtClean="0">
                <a:solidFill>
                  <a:prstClr val="black"/>
                </a:solidFill>
              </a:rPr>
              <a:t>/A</a:t>
            </a:r>
            <a:r>
              <a:rPr lang="en-US" sz="1400" baseline="-25000" dirty="0" smtClean="0">
                <a:solidFill>
                  <a:prstClr val="black"/>
                </a:solidFill>
              </a:rPr>
              <a:t>N</a:t>
            </a:r>
            <a:r>
              <a:rPr lang="en-US" sz="1400" dirty="0" smtClean="0">
                <a:solidFill>
                  <a:prstClr val="black"/>
                </a:solidFill>
              </a:rPr>
              <a:t> ~ 0.1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7760494" y="2955654"/>
            <a:ext cx="0" cy="2905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105400" y="5303014"/>
            <a:ext cx="3907972" cy="92333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Dependence of </a:t>
            </a:r>
            <a:r>
              <a:rPr lang="en-US" i="1" dirty="0" err="1" smtClean="0">
                <a:solidFill>
                  <a:prstClr val="black"/>
                </a:solidFill>
              </a:rPr>
              <a:t>Q</a:t>
            </a:r>
            <a:r>
              <a:rPr lang="en-US" i="1" baseline="-25000" dirty="0" err="1" smtClean="0">
                <a:solidFill>
                  <a:prstClr val="black"/>
                </a:solidFill>
              </a:rPr>
              <a:t>sA</a:t>
            </a:r>
            <a:r>
              <a:rPr lang="en-US" i="1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on </a:t>
            </a:r>
            <a:r>
              <a:rPr lang="en-US" i="1" dirty="0" smtClean="0">
                <a:solidFill>
                  <a:prstClr val="black"/>
                </a:solidFill>
              </a:rPr>
              <a:t>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Combined with other measurements this can estimate </a:t>
            </a:r>
            <a:r>
              <a:rPr lang="en-US" i="1" dirty="0" err="1" smtClean="0">
                <a:solidFill>
                  <a:prstClr val="black"/>
                </a:solidFill>
              </a:rPr>
              <a:t>Q</a:t>
            </a:r>
            <a:r>
              <a:rPr lang="en-US" i="1" baseline="-25000" dirty="0" err="1" smtClean="0">
                <a:solidFill>
                  <a:prstClr val="black"/>
                </a:solidFill>
              </a:rPr>
              <a:t>sp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0802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412" y="625112"/>
            <a:ext cx="4151859" cy="2602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A9A8-1340-4D15-9899-1B8912CC6CF0}" type="datetime1">
              <a:rPr lang="en-US" smtClean="0"/>
              <a:t>1/8/13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BNL p+A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1394-D871-428A-AE9E-C0026491D525}" type="slidenum">
              <a:rPr lang="en-US" smtClean="0"/>
              <a:t>16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2998" y="0"/>
            <a:ext cx="87630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Collins Asymmetry in Jets</a:t>
            </a:r>
            <a:endParaRPr lang="en-US" b="1" baseline="-25000" dirty="0">
              <a:solidFill>
                <a:schemeClr val="accent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798848" y="1292826"/>
            <a:ext cx="1791713" cy="92766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 rot="19810792">
            <a:off x="1917327" y="986005"/>
            <a:ext cx="4572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798848" y="1447931"/>
            <a:ext cx="1334990" cy="7725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29"/>
          <p:cNvSpPr txBox="1">
            <a:spLocks noChangeArrowheads="1"/>
          </p:cNvSpPr>
          <p:nvPr/>
        </p:nvSpPr>
        <p:spPr bwMode="auto">
          <a:xfrm>
            <a:off x="2590561" y="834974"/>
            <a:ext cx="12178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harged </a:t>
            </a:r>
          </a:p>
          <a:p>
            <a:r>
              <a:rPr lang="en-US" dirty="0" smtClean="0"/>
              <a:t>cluster axis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810803" y="1599358"/>
            <a:ext cx="890490" cy="5937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875048" y="1750026"/>
            <a:ext cx="1066800" cy="4164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482615" y="1660049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R=1.0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143000" y="2166514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All tracks given equal weight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Select the cluster with highest number of tracks 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6096000" y="2069292"/>
            <a:ext cx="0" cy="814701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638800" y="958978"/>
            <a:ext cx="1510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MIP ~ 36 MeV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5791200" y="2279794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flipH="1">
            <a:off x="6383089" y="1464719"/>
            <a:ext cx="2621281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smtClean="0"/>
              <a:t>Charged Tracks: </a:t>
            </a:r>
          </a:p>
          <a:p>
            <a:r>
              <a:rPr lang="en-US" dirty="0" smtClean="0"/>
              <a:t>All layers hit</a:t>
            </a:r>
          </a:p>
          <a:p>
            <a:r>
              <a:rPr lang="en-US" dirty="0" smtClean="0"/>
              <a:t>Energy deposit &lt; 70MeV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4419600" y="3227656"/>
            <a:ext cx="4512966" cy="3115267"/>
            <a:chOff x="536121" y="936577"/>
            <a:chExt cx="8115300" cy="5419810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121" y="936577"/>
              <a:ext cx="8115300" cy="54198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1926771" y="4437966"/>
              <a:ext cx="2667000" cy="1175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Charged clusters with </a:t>
              </a:r>
              <a:r>
                <a:rPr lang="en-US" sz="1400" b="1" dirty="0" smtClean="0"/>
                <a:t>&gt;=3</a:t>
              </a:r>
              <a:r>
                <a:rPr lang="en-US" sz="1400" dirty="0" smtClean="0"/>
                <a:t> tracks, </a:t>
              </a:r>
              <a:r>
                <a:rPr lang="en-US" sz="1400" b="1" dirty="0" smtClean="0"/>
                <a:t>single-track</a:t>
              </a:r>
              <a:r>
                <a:rPr lang="en-US" sz="1400" dirty="0" smtClean="0"/>
                <a:t> </a:t>
              </a:r>
              <a:r>
                <a:rPr lang="en-US" sz="1400" dirty="0">
                  <a:latin typeface="Symbol" pitchFamily="18" charset="2"/>
                </a:rPr>
                <a:t>p</a:t>
              </a:r>
              <a:r>
                <a:rPr lang="en-US" sz="1400" baseline="30000" dirty="0"/>
                <a:t>0</a:t>
              </a:r>
              <a:r>
                <a:rPr lang="en-US" sz="1400" dirty="0"/>
                <a:t>’s</a:t>
              </a:r>
            </a:p>
          </p:txBody>
        </p:sp>
      </p:grpSp>
      <p:cxnSp>
        <p:nvCxnSpPr>
          <p:cNvPr id="27" name="Straight Arrow Connector 26"/>
          <p:cNvCxnSpPr/>
          <p:nvPr/>
        </p:nvCxnSpPr>
        <p:spPr>
          <a:xfrm flipV="1">
            <a:off x="918183" y="4190669"/>
            <a:ext cx="2286000" cy="1219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 rot="19768318">
            <a:off x="400658" y="4743119"/>
            <a:ext cx="1030288" cy="13065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 rot="19810792">
            <a:off x="2277083" y="4085894"/>
            <a:ext cx="4572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649896" y="5143169"/>
            <a:ext cx="534988" cy="1587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V="1">
            <a:off x="618939" y="5110626"/>
            <a:ext cx="403225" cy="19526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9" idx="5"/>
          </p:cNvCxnSpPr>
          <p:nvPr/>
        </p:nvCxnSpPr>
        <p:spPr>
          <a:xfrm flipV="1">
            <a:off x="918183" y="4805032"/>
            <a:ext cx="1901825" cy="6048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18183" y="5409869"/>
            <a:ext cx="457200" cy="15240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29"/>
          <p:cNvSpPr txBox="1">
            <a:spLocks noChangeArrowheads="1"/>
          </p:cNvSpPr>
          <p:nvPr/>
        </p:nvSpPr>
        <p:spPr bwMode="auto">
          <a:xfrm>
            <a:off x="3204183" y="4114469"/>
            <a:ext cx="12178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</a:rPr>
              <a:t>c</a:t>
            </a:r>
            <a:r>
              <a:rPr lang="en-US" dirty="0" smtClean="0">
                <a:solidFill>
                  <a:prstClr val="black"/>
                </a:solidFill>
              </a:rPr>
              <a:t>luster axis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7" name="TextBox 31"/>
          <p:cNvSpPr txBox="1">
            <a:spLocks noChangeArrowheads="1"/>
          </p:cNvSpPr>
          <p:nvPr/>
        </p:nvSpPr>
        <p:spPr bwMode="auto">
          <a:xfrm>
            <a:off x="1116010" y="4539125"/>
            <a:ext cx="608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</a:rPr>
              <a:t>spin</a:t>
            </a:r>
          </a:p>
        </p:txBody>
      </p:sp>
      <p:sp>
        <p:nvSpPr>
          <p:cNvPr id="39" name="TextBox 29"/>
          <p:cNvSpPr txBox="1">
            <a:spLocks noChangeArrowheads="1"/>
          </p:cNvSpPr>
          <p:nvPr/>
        </p:nvSpPr>
        <p:spPr bwMode="auto">
          <a:xfrm>
            <a:off x="2820008" y="4640940"/>
            <a:ext cx="3898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Symbol" pitchFamily="18" charset="2"/>
              </a:rPr>
              <a:t>p</a:t>
            </a:r>
            <a:r>
              <a:rPr lang="en-US" baseline="30000" dirty="0" smtClean="0">
                <a:solidFill>
                  <a:prstClr val="black"/>
                </a:solidFill>
              </a:rPr>
              <a:t>0</a:t>
            </a:r>
            <a:endParaRPr lang="en-US" baseline="30000" dirty="0">
              <a:solidFill>
                <a:prstClr val="black"/>
              </a:solidFill>
            </a:endParaRPr>
          </a:p>
        </p:txBody>
      </p:sp>
      <p:grpSp>
        <p:nvGrpSpPr>
          <p:cNvPr id="41" name="Group 30"/>
          <p:cNvGrpSpPr>
            <a:grpSpLocks/>
          </p:cNvGrpSpPr>
          <p:nvPr/>
        </p:nvGrpSpPr>
        <p:grpSpPr bwMode="auto">
          <a:xfrm>
            <a:off x="202112" y="3383171"/>
            <a:ext cx="944671" cy="934955"/>
            <a:chOff x="1371600" y="3124200"/>
            <a:chExt cx="1187380" cy="1306513"/>
          </a:xfrm>
        </p:grpSpPr>
        <p:sp>
          <p:nvSpPr>
            <p:cNvPr id="42" name="Rectangle 41"/>
            <p:cNvSpPr/>
            <p:nvPr/>
          </p:nvSpPr>
          <p:spPr>
            <a:xfrm>
              <a:off x="1371600" y="3124200"/>
              <a:ext cx="1187380" cy="130651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rot="5400000" flipH="1" flipV="1">
              <a:off x="1719229" y="3614738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947829" y="3843338"/>
              <a:ext cx="457173" cy="152400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1904969" y="3810000"/>
              <a:ext cx="76196" cy="762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" name="Arc 45"/>
            <p:cNvSpPr/>
            <p:nvPr/>
          </p:nvSpPr>
          <p:spPr>
            <a:xfrm>
              <a:off x="1681145" y="3605213"/>
              <a:ext cx="528606" cy="685800"/>
            </a:xfrm>
            <a:prstGeom prst="arc">
              <a:avLst>
                <a:gd name="adj1" fmla="val 16200000"/>
                <a:gd name="adj2" fmla="val 21090664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TextBox 29"/>
            <p:cNvSpPr txBox="1">
              <a:spLocks noChangeArrowheads="1"/>
            </p:cNvSpPr>
            <p:nvPr/>
          </p:nvSpPr>
          <p:spPr bwMode="auto">
            <a:xfrm>
              <a:off x="2133600" y="3352800"/>
              <a:ext cx="29206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1600">
                  <a:solidFill>
                    <a:prstClr val="black"/>
                  </a:solidFill>
                  <a:latin typeface="Symbol" pitchFamily="18" charset="2"/>
                </a:rPr>
                <a:t>f</a:t>
              </a: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3204183" y="4647802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(E&gt;20GeV)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7206242" y="3856398"/>
            <a:ext cx="142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50pb</a:t>
            </a:r>
            <a:r>
              <a:rPr lang="en-US" baseline="30000" dirty="0" smtClean="0"/>
              <a:t>-1</a:t>
            </a:r>
            <a:r>
              <a:rPr lang="en-US" dirty="0" smtClean="0"/>
              <a:t>, P=0.6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10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B1CB-C908-4950-85BD-118609EC273B}" type="datetime1">
              <a:rPr lang="en-US" smtClean="0"/>
              <a:t>1/8/13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BNL p+A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1394-D871-428A-AE9E-C0026491D525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Summary</a:t>
            </a:r>
            <a:endParaRPr lang="en-US" b="1" baseline="-25000" dirty="0">
              <a:solidFill>
                <a:schemeClr val="accent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The MPC-EX is a novel detector that offers exciting new physics opportunities:</a:t>
            </a:r>
          </a:p>
          <a:p>
            <a:pPr lvl="1"/>
            <a:r>
              <a:rPr lang="en-US" dirty="0" smtClean="0"/>
              <a:t>Separate the sources of SSA’s measured in 200GeV transversely polarized </a:t>
            </a:r>
            <a:r>
              <a:rPr lang="en-US" dirty="0" err="1" smtClean="0"/>
              <a:t>p+p</a:t>
            </a:r>
            <a:r>
              <a:rPr lang="en-US" dirty="0" smtClean="0"/>
              <a:t> collisions</a:t>
            </a:r>
          </a:p>
          <a:p>
            <a:pPr lvl="2"/>
            <a:r>
              <a:rPr lang="en-US" dirty="0" smtClean="0"/>
              <a:t>Deepen understanding of hadron structure</a:t>
            </a:r>
          </a:p>
          <a:p>
            <a:pPr lvl="2"/>
            <a:r>
              <a:rPr lang="en-US" dirty="0" smtClean="0"/>
              <a:t>Enable continued progress in the application of fundamental QCD to </a:t>
            </a:r>
            <a:r>
              <a:rPr lang="en-US" dirty="0" err="1" smtClean="0"/>
              <a:t>p+p</a:t>
            </a:r>
            <a:r>
              <a:rPr lang="en-US" dirty="0" smtClean="0"/>
              <a:t> collisions</a:t>
            </a:r>
          </a:p>
          <a:p>
            <a:pPr lvl="1"/>
            <a:r>
              <a:rPr lang="en-US" dirty="0"/>
              <a:t>Measurement of the gluon distribution in cold nuclear matter</a:t>
            </a:r>
          </a:p>
          <a:p>
            <a:pPr lvl="2"/>
            <a:r>
              <a:rPr lang="en-US" dirty="0"/>
              <a:t>Further understanding saturation, shadowing, …</a:t>
            </a:r>
          </a:p>
          <a:p>
            <a:pPr lvl="2"/>
            <a:r>
              <a:rPr lang="en-US" dirty="0"/>
              <a:t>Set initial conditions for HI collisions at RHIC and </a:t>
            </a:r>
            <a:r>
              <a:rPr lang="en-US" dirty="0" smtClean="0"/>
              <a:t>LHC</a:t>
            </a:r>
          </a:p>
          <a:p>
            <a:pPr lvl="2"/>
            <a:endParaRPr lang="en-US" dirty="0" smtClean="0"/>
          </a:p>
          <a:p>
            <a:r>
              <a:rPr lang="en-US" b="1" dirty="0" smtClean="0"/>
              <a:t>Exciting new physics output from RHIC!</a:t>
            </a:r>
          </a:p>
        </p:txBody>
      </p:sp>
    </p:spTree>
    <p:extLst>
      <p:ext uri="{BB962C8B-B14F-4D97-AF65-F5344CB8AC3E}">
        <p14:creationId xmlns:p14="http://schemas.microsoft.com/office/powerpoint/2010/main" val="2761321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512" y="1073688"/>
            <a:ext cx="5291137" cy="296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55" y="3724135"/>
            <a:ext cx="2825412" cy="272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728B-EFAB-4CFC-8C94-C5AB654C3B6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294B-4C32-4B9A-B98F-BE3012D73D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198" y="211817"/>
            <a:ext cx="8229600" cy="563562"/>
          </a:xfrm>
        </p:spPr>
        <p:txBody>
          <a:bodyPr>
            <a:normAutofit fontScale="90000"/>
          </a:bodyPr>
          <a:lstStyle/>
          <a:p>
            <a:pPr>
              <a:lnSpc>
                <a:spcPts val="3500"/>
              </a:lnSpc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The PHENIX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Muon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Piston Calorimeter Extension (MPC-EX)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AutoShape 2" descr="https://www.phenix.bnl.gov/WWW/p/draft/scampbel/mpcex/pythia_sims/Mdistrib_aftercuts_TMVA_newreco_pi0fragb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AutoShape 4" descr="https://www.phenix.bnl.gov/WWW/p/draft/scampbel/mpcex/pythia_sims/Mdistrib_aftercuts_TMVA_newreco_pi0fragbg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AutoShape 6" descr="https://www.phenix.bnl.gov/WWW/p/draft/scampbel/mpcex/pythia_sims/Mdistrib_aftercuts_TMVA_newreco_pi0fragbg.gi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AutoShape 8" descr="https://www.phenix.bnl.gov/WWW/p/draft/scampbel/mpcex/pythia_sims/Mdistrib_aftercuts_TMVA_newreco_pi0fragbg.gif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56" y="914401"/>
            <a:ext cx="3167743" cy="233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>
            <a:off x="3429000" y="1828800"/>
            <a:ext cx="2133600" cy="72734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429000" y="1828800"/>
            <a:ext cx="3194957" cy="72734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65175" y="2710934"/>
            <a:ext cx="75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MPC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334985" y="990600"/>
            <a:ext cx="95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MPC-EX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54242" y="3324025"/>
            <a:ext cx="2598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prstClr val="black"/>
                </a:solidFill>
              </a:rPr>
              <a:t>d+Au</a:t>
            </a:r>
            <a:r>
              <a:rPr lang="en-US" sz="2000" b="1" dirty="0" smtClean="0">
                <a:solidFill>
                  <a:prstClr val="black"/>
                </a:solidFill>
              </a:rPr>
              <a:t>: Gluons in Nuclei</a:t>
            </a:r>
            <a:endParaRPr lang="en-US" sz="2000" b="1" dirty="0">
              <a:solidFill>
                <a:prstClr val="black"/>
              </a:solidFill>
            </a:endParaRPr>
          </a:p>
        </p:txBody>
      </p:sp>
      <p:cxnSp>
        <p:nvCxnSpPr>
          <p:cNvPr id="2049" name="Straight Arrow Connector 2048"/>
          <p:cNvCxnSpPr>
            <a:stCxn id="2056" idx="1"/>
          </p:cNvCxnSpPr>
          <p:nvPr/>
        </p:nvCxnSpPr>
        <p:spPr>
          <a:xfrm flipH="1" flipV="1">
            <a:off x="2253002" y="4622136"/>
            <a:ext cx="451964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2" name="Straight Arrow Connector 2051"/>
          <p:cNvCxnSpPr>
            <a:stCxn id="2056" idx="1"/>
          </p:cNvCxnSpPr>
          <p:nvPr/>
        </p:nvCxnSpPr>
        <p:spPr>
          <a:xfrm flipH="1" flipV="1">
            <a:off x="2304995" y="5536535"/>
            <a:ext cx="39997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6" name="TextBox 2055"/>
          <p:cNvSpPr txBox="1"/>
          <p:nvPr/>
        </p:nvSpPr>
        <p:spPr>
          <a:xfrm>
            <a:off x="2704966" y="5382647"/>
            <a:ext cx="1207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ESP09 extents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057" name="Left Brace 2056"/>
          <p:cNvSpPr/>
          <p:nvPr/>
        </p:nvSpPr>
        <p:spPr>
          <a:xfrm>
            <a:off x="797065" y="5020367"/>
            <a:ext cx="270159" cy="336552"/>
          </a:xfrm>
          <a:prstGeom prst="lef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58" name="TextBox 2057"/>
          <p:cNvSpPr txBox="1"/>
          <p:nvPr/>
        </p:nvSpPr>
        <p:spPr>
          <a:xfrm>
            <a:off x="55023" y="3435998"/>
            <a:ext cx="9992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Colored band = range with MPC-EX direct photon data</a:t>
            </a:r>
            <a:endParaRPr lang="en-US" sz="1200" dirty="0">
              <a:solidFill>
                <a:prstClr val="black"/>
              </a:solidFill>
            </a:endParaRPr>
          </a:p>
        </p:txBody>
      </p:sp>
      <p:cxnSp>
        <p:nvCxnSpPr>
          <p:cNvPr id="2060" name="Straight Arrow Connector 2059"/>
          <p:cNvCxnSpPr>
            <a:stCxn id="2058" idx="2"/>
            <a:endCxn id="2057" idx="1"/>
          </p:cNvCxnSpPr>
          <p:nvPr/>
        </p:nvCxnSpPr>
        <p:spPr>
          <a:xfrm>
            <a:off x="554633" y="4451661"/>
            <a:ext cx="242432" cy="7369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1" name="TextBox 2060"/>
          <p:cNvSpPr txBox="1"/>
          <p:nvPr/>
        </p:nvSpPr>
        <p:spPr>
          <a:xfrm>
            <a:off x="6670422" y="3524080"/>
            <a:ext cx="160569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</a:rPr>
              <a:t>pol. protons: </a:t>
            </a:r>
            <a:br>
              <a:rPr lang="en-US" sz="2000" b="1" dirty="0" smtClean="0">
                <a:solidFill>
                  <a:prstClr val="black"/>
                </a:solidFill>
              </a:rPr>
            </a:br>
            <a:r>
              <a:rPr lang="en-US" sz="2000" b="1" dirty="0" smtClean="0">
                <a:solidFill>
                  <a:prstClr val="black"/>
                </a:solidFill>
              </a:rPr>
              <a:t>Origin of A</a:t>
            </a:r>
            <a:r>
              <a:rPr lang="en-US" sz="2000" b="1" baseline="-25000" dirty="0" smtClean="0">
                <a:solidFill>
                  <a:prstClr val="black"/>
                </a:solidFill>
              </a:rPr>
              <a:t>N</a:t>
            </a:r>
            <a:endParaRPr lang="en-US" sz="2000" b="1" baseline="-25000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01985" y="3837038"/>
            <a:ext cx="19213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MPC-EX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350nb</a:t>
            </a:r>
            <a:r>
              <a:rPr lang="en-US" sz="1400" baseline="30000" dirty="0" smtClean="0">
                <a:solidFill>
                  <a:prstClr val="black"/>
                </a:solidFill>
              </a:rPr>
              <a:t>-1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d+Au</a:t>
            </a:r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49pb</a:t>
            </a:r>
            <a:r>
              <a:rPr lang="en-US" sz="1400" baseline="30000" dirty="0" smtClean="0">
                <a:solidFill>
                  <a:prstClr val="black"/>
                </a:solidFill>
              </a:rPr>
              <a:t>-1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p+p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BNL p+A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882" y="2891712"/>
            <a:ext cx="3035267" cy="260691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343400" y="3644601"/>
            <a:ext cx="142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49pb</a:t>
            </a:r>
            <a:r>
              <a:rPr lang="en-US" baseline="30000" dirty="0" smtClean="0"/>
              <a:t>-1</a:t>
            </a:r>
            <a:r>
              <a:rPr lang="en-US" smtClean="0"/>
              <a:t>, P=0.6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979" y="4628729"/>
            <a:ext cx="2982582" cy="199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81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BACKUP</a:t>
            </a:r>
            <a:endParaRPr lang="en-US" sz="6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0259C-BA4E-4CB3-8847-5C99C67ED642}" type="datetime1">
              <a:rPr lang="en-US" smtClean="0"/>
              <a:t>1/8/13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BNL p+A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1394-D871-428A-AE9E-C0026491D52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83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9E82-189E-4305-B9C5-E032683A051E}" type="datetime1">
              <a:rPr lang="en-US" smtClean="0"/>
              <a:pPr/>
              <a:t>1/8/13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Symmetries and Spin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7547-D230-4844-B5F5-3709C9C9605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Line 46"/>
          <p:cNvSpPr>
            <a:spLocks noChangeShapeType="1"/>
          </p:cNvSpPr>
          <p:nvPr/>
        </p:nvSpPr>
        <p:spPr bwMode="auto">
          <a:xfrm flipH="1" flipV="1">
            <a:off x="1143000" y="17526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40"/>
          <p:cNvSpPr>
            <a:spLocks noChangeShapeType="1"/>
          </p:cNvSpPr>
          <p:nvPr/>
        </p:nvSpPr>
        <p:spPr bwMode="auto">
          <a:xfrm flipV="1">
            <a:off x="2209800" y="1524000"/>
            <a:ext cx="685800" cy="228600"/>
          </a:xfrm>
          <a:prstGeom prst="line">
            <a:avLst/>
          </a:prstGeom>
          <a:noFill/>
          <a:ln w="412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Oval 35"/>
          <p:cNvSpPr>
            <a:spLocks noChangeArrowheads="1"/>
          </p:cNvSpPr>
          <p:nvPr/>
        </p:nvSpPr>
        <p:spPr bwMode="auto">
          <a:xfrm>
            <a:off x="1981200" y="1447800"/>
            <a:ext cx="479425" cy="5334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73725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34"/>
          <p:cNvSpPr>
            <a:spLocks noChangeArrowheads="1"/>
          </p:cNvSpPr>
          <p:nvPr/>
        </p:nvSpPr>
        <p:spPr bwMode="auto">
          <a:xfrm>
            <a:off x="838200" y="1676400"/>
            <a:ext cx="152400" cy="609600"/>
          </a:xfrm>
          <a:prstGeom prst="upArrow">
            <a:avLst>
              <a:gd name="adj1" fmla="val 50000"/>
              <a:gd name="adj2" fmla="val 100000"/>
            </a:avLst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314575"/>
            <a:ext cx="3779838" cy="3652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13" name="Object 5"/>
          <p:cNvGraphicFramePr>
            <a:graphicFrameLocks noChangeAspect="1"/>
          </p:cNvGraphicFramePr>
          <p:nvPr/>
        </p:nvGraphicFramePr>
        <p:xfrm>
          <a:off x="685800" y="5181600"/>
          <a:ext cx="1871663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5" name="Equation" r:id="rId4" imgW="914400" imgH="241200" progId="Equation.3">
                  <p:embed/>
                </p:oleObj>
              </mc:Choice>
              <mc:Fallback>
                <p:oleObj name="Equation" r:id="rId4" imgW="914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181600"/>
                        <a:ext cx="1871663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8204200" y="2638425"/>
            <a:ext cx="4889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altLang="ko-KR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π</a:t>
            </a:r>
            <a:r>
              <a:rPr lang="en-US" altLang="ko-KR" baseline="3000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+</a:t>
            </a:r>
            <a:endParaRPr lang="el-GR" altLang="ko-KR" baseline="3000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7823200" y="4292600"/>
            <a:ext cx="4889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altLang="ko-KR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π</a:t>
            </a:r>
            <a:r>
              <a:rPr lang="en-US" altLang="ko-KR" baseline="3000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endParaRPr lang="el-GR" altLang="ko-KR" baseline="3000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7853363" y="3424238"/>
            <a:ext cx="4889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altLang="ko-KR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π</a:t>
            </a:r>
            <a:r>
              <a:rPr lang="en-US" altLang="ko-KR" baseline="3000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</a:t>
            </a:r>
            <a:endParaRPr lang="el-GR" altLang="ko-KR" baseline="3000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7" name="Object 9"/>
          <p:cNvGraphicFramePr>
            <a:graphicFrameLocks noChangeAspect="1"/>
          </p:cNvGraphicFramePr>
          <p:nvPr/>
        </p:nvGraphicFramePr>
        <p:xfrm>
          <a:off x="3186113" y="1087438"/>
          <a:ext cx="233203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6" name="Equation" r:id="rId6" imgW="1434960" imgH="609480" progId="Equation.3">
                  <p:embed/>
                </p:oleObj>
              </mc:Choice>
              <mc:Fallback>
                <p:oleObj name="Equation" r:id="rId6" imgW="143496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6113" y="1087438"/>
                        <a:ext cx="2332037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0"/>
          <p:cNvGraphicFramePr>
            <a:graphicFrameLocks noChangeAspect="1"/>
          </p:cNvGraphicFramePr>
          <p:nvPr/>
        </p:nvGraphicFramePr>
        <p:xfrm>
          <a:off x="685800" y="5638800"/>
          <a:ext cx="1312863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7" name="Equation" r:id="rId8" imgW="863280" imgH="228600" progId="Equation.3">
                  <p:embed/>
                </p:oleObj>
              </mc:Choice>
              <mc:Fallback>
                <p:oleObj name="Equation" r:id="rId8" imgW="863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638800"/>
                        <a:ext cx="1312863" cy="34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609600" y="4572000"/>
            <a:ext cx="3354388" cy="609600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 altLang="ko-KR" sz="2000" b="1">
                <a:ea typeface="Arial Unicode MS" pitchFamily="34" charset="-128"/>
                <a:cs typeface="Arial Unicode MS" pitchFamily="34" charset="-128"/>
              </a:rPr>
              <a:t>Experiment:</a:t>
            </a:r>
          </a:p>
          <a:p>
            <a:r>
              <a:rPr lang="en-US" altLang="ko-KR" sz="1400">
                <a:ea typeface="Arial Unicode MS" pitchFamily="34" charset="-128"/>
                <a:cs typeface="Arial Unicode MS" pitchFamily="34" charset="-128"/>
              </a:rPr>
              <a:t>(E704, Fermi National Laboratory, 1991)</a:t>
            </a:r>
            <a:endParaRPr lang="en-US" altLang="ko-KR" sz="2000" b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8797925" y="2133600"/>
            <a:ext cx="184150" cy="3968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endParaRPr lang="ko-KR" altLang="ko-KR" sz="20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5994400" y="2593975"/>
            <a:ext cx="2127250" cy="915988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 altLang="ko-KR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E704: Left-right </a:t>
            </a:r>
          </a:p>
          <a:p>
            <a:r>
              <a:rPr lang="en-US" altLang="ko-KR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asymmetries </a:t>
            </a:r>
          </a:p>
          <a:p>
            <a:r>
              <a:rPr lang="en-US" altLang="ko-KR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en-US" altLang="ko-KR" baseline="-2500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altLang="ko-KR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for pions:</a:t>
            </a:r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 flipV="1">
            <a:off x="838200" y="1752600"/>
            <a:ext cx="1371600" cy="457200"/>
          </a:xfrm>
          <a:prstGeom prst="line">
            <a:avLst/>
          </a:prstGeom>
          <a:noFill/>
          <a:ln w="412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Oval 19"/>
          <p:cNvSpPr>
            <a:spLocks noChangeArrowheads="1"/>
          </p:cNvSpPr>
          <p:nvPr/>
        </p:nvSpPr>
        <p:spPr bwMode="auto">
          <a:xfrm>
            <a:off x="685800" y="1905000"/>
            <a:ext cx="479425" cy="5334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73725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5791200" y="1143000"/>
            <a:ext cx="3352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difference in cross-section between particles produced to the left and right</a:t>
            </a:r>
            <a:endParaRPr lang="en-US" baseline="-25000" dirty="0"/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533400" y="2743200"/>
            <a:ext cx="53340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Theory Expectation:</a:t>
            </a:r>
            <a:r>
              <a:rPr lang="en-US"/>
              <a:t> </a:t>
            </a:r>
            <a:br>
              <a:rPr lang="en-US"/>
            </a:br>
            <a:r>
              <a:rPr lang="en-US"/>
              <a:t>Small asymmetries at high energies </a:t>
            </a:r>
            <a:br>
              <a:rPr lang="en-US"/>
            </a:br>
            <a:r>
              <a:rPr lang="en-US" altLang="ko-KR" sz="1200">
                <a:ea typeface="Gulim" pitchFamily="34" charset="-127"/>
              </a:rPr>
              <a:t>(Kane, Pumplin, Repko, PRL 41, 1689–1692 (1978) )</a:t>
            </a:r>
          </a:p>
          <a:p>
            <a:pPr>
              <a:spcBef>
                <a:spcPct val="50000"/>
              </a:spcBef>
            </a:pPr>
            <a:r>
              <a:rPr lang="en-US"/>
              <a:t> 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US"/>
          </a:p>
        </p:txBody>
      </p:sp>
      <p:graphicFrame>
        <p:nvGraphicFramePr>
          <p:cNvPr id="26" name="Object 13"/>
          <p:cNvGraphicFramePr>
            <a:graphicFrameLocks noChangeAspect="1"/>
          </p:cNvGraphicFramePr>
          <p:nvPr/>
        </p:nvGraphicFramePr>
        <p:xfrm>
          <a:off x="685800" y="3581400"/>
          <a:ext cx="1524000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8" name="Equation" r:id="rId10" imgW="939600" imgH="596880" progId="Equation.3">
                  <p:embed/>
                </p:oleObj>
              </mc:Choice>
              <mc:Fallback>
                <p:oleObj name="Equation" r:id="rId10" imgW="939600" imgH="596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581400"/>
                        <a:ext cx="1524000" cy="969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AutoShape 36"/>
          <p:cNvSpPr>
            <a:spLocks noChangeArrowheads="1"/>
          </p:cNvSpPr>
          <p:nvPr/>
        </p:nvSpPr>
        <p:spPr bwMode="auto">
          <a:xfrm>
            <a:off x="1371600" y="1676400"/>
            <a:ext cx="381000" cy="457200"/>
          </a:xfrm>
          <a:prstGeom prst="irregularSeal2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41"/>
          <p:cNvSpPr>
            <a:spLocks noChangeShapeType="1"/>
          </p:cNvSpPr>
          <p:nvPr/>
        </p:nvSpPr>
        <p:spPr bwMode="auto">
          <a:xfrm flipV="1">
            <a:off x="228600" y="2209800"/>
            <a:ext cx="685800" cy="228600"/>
          </a:xfrm>
          <a:prstGeom prst="line">
            <a:avLst/>
          </a:prstGeom>
          <a:noFill/>
          <a:ln w="412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Text Box 43"/>
          <p:cNvSpPr txBox="1">
            <a:spLocks noChangeArrowheads="1"/>
          </p:cNvSpPr>
          <p:nvPr/>
        </p:nvSpPr>
        <p:spPr bwMode="auto">
          <a:xfrm>
            <a:off x="1676400" y="21336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Right</a:t>
            </a:r>
          </a:p>
        </p:txBody>
      </p:sp>
      <p:sp>
        <p:nvSpPr>
          <p:cNvPr id="30" name="Text Box 44"/>
          <p:cNvSpPr txBox="1">
            <a:spLocks noChangeArrowheads="1"/>
          </p:cNvSpPr>
          <p:nvPr/>
        </p:nvSpPr>
        <p:spPr bwMode="auto">
          <a:xfrm>
            <a:off x="1219200" y="1309688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Left</a:t>
            </a:r>
          </a:p>
        </p:txBody>
      </p:sp>
      <p:sp>
        <p:nvSpPr>
          <p:cNvPr id="31" name="Line 45"/>
          <p:cNvSpPr>
            <a:spLocks noChangeShapeType="1"/>
          </p:cNvSpPr>
          <p:nvPr/>
        </p:nvSpPr>
        <p:spPr bwMode="auto">
          <a:xfrm>
            <a:off x="1524000" y="19050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Text Box 51"/>
          <p:cNvSpPr txBox="1">
            <a:spLocks noChangeArrowheads="1"/>
          </p:cNvSpPr>
          <p:nvPr/>
        </p:nvSpPr>
        <p:spPr bwMode="auto">
          <a:xfrm>
            <a:off x="2667000" y="54864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A</a:t>
            </a:r>
            <a:r>
              <a:rPr lang="en-US" b="1" baseline="-25000">
                <a:solidFill>
                  <a:srgbClr val="FF0000"/>
                </a:solidFill>
              </a:rPr>
              <a:t>N</a:t>
            </a:r>
            <a:r>
              <a:rPr lang="en-US" b="1">
                <a:solidFill>
                  <a:srgbClr val="FF0000"/>
                </a:solidFill>
              </a:rPr>
              <a:t> O(10</a:t>
            </a:r>
            <a:r>
              <a:rPr lang="en-US" b="1" baseline="30000">
                <a:solidFill>
                  <a:srgbClr val="FF0000"/>
                </a:solidFill>
              </a:rPr>
              <a:t>-1</a:t>
            </a:r>
            <a:r>
              <a:rPr lang="en-US" b="1">
                <a:solidFill>
                  <a:srgbClr val="FF0000"/>
                </a:solidFill>
              </a:rPr>
              <a:t>) Measured</a:t>
            </a:r>
            <a:endParaRPr lang="en-US" b="1" baseline="30000">
              <a:solidFill>
                <a:srgbClr val="FF0000"/>
              </a:solidFill>
            </a:endParaRPr>
          </a:p>
        </p:txBody>
      </p:sp>
      <p:sp>
        <p:nvSpPr>
          <p:cNvPr id="33" name="Text Box 52"/>
          <p:cNvSpPr txBox="1">
            <a:spLocks noChangeArrowheads="1"/>
          </p:cNvSpPr>
          <p:nvPr/>
        </p:nvSpPr>
        <p:spPr bwMode="auto">
          <a:xfrm>
            <a:off x="2667000" y="39624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A</a:t>
            </a:r>
            <a:r>
              <a:rPr lang="en-US" b="1" baseline="-25000">
                <a:solidFill>
                  <a:srgbClr val="FF0000"/>
                </a:solidFill>
              </a:rPr>
              <a:t>N</a:t>
            </a:r>
            <a:r>
              <a:rPr lang="en-US" b="1">
                <a:solidFill>
                  <a:srgbClr val="FF0000"/>
                </a:solidFill>
              </a:rPr>
              <a:t> O(10</a:t>
            </a:r>
            <a:r>
              <a:rPr lang="en-US" b="1" baseline="30000">
                <a:solidFill>
                  <a:srgbClr val="FF0000"/>
                </a:solidFill>
              </a:rPr>
              <a:t>-4</a:t>
            </a:r>
            <a:r>
              <a:rPr lang="en-US" b="1">
                <a:solidFill>
                  <a:srgbClr val="FF0000"/>
                </a:solidFill>
              </a:rPr>
              <a:t>) Theory</a:t>
            </a:r>
            <a:endParaRPr lang="en-US" b="1" baseline="30000">
              <a:solidFill>
                <a:srgbClr val="FF0000"/>
              </a:solidFill>
            </a:endParaRPr>
          </a:p>
        </p:txBody>
      </p:sp>
      <p:graphicFrame>
        <p:nvGraphicFramePr>
          <p:cNvPr id="34" name="Object 54"/>
          <p:cNvGraphicFramePr>
            <a:graphicFrameLocks noChangeAspect="1"/>
          </p:cNvGraphicFramePr>
          <p:nvPr/>
        </p:nvGraphicFramePr>
        <p:xfrm>
          <a:off x="5791200" y="5715000"/>
          <a:ext cx="1066800" cy="727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9" name="Equation" r:id="rId12" imgW="838080" imgH="571320" progId="Equation.3">
                  <p:embed/>
                </p:oleObj>
              </mc:Choice>
              <mc:Fallback>
                <p:oleObj name="Equation" r:id="rId12" imgW="83808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715000"/>
                        <a:ext cx="1066800" cy="7275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5075238" y="3794125"/>
            <a:ext cx="487362" cy="396875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 altLang="ko-KR" sz="2000" b="1">
                <a:ea typeface="Gulim" pitchFamily="34" charset="-127"/>
              </a:rPr>
              <a:t>A</a:t>
            </a:r>
            <a:r>
              <a:rPr lang="en-US" altLang="ko-KR" sz="2000" b="1" baseline="-25000">
                <a:ea typeface="Gulim" pitchFamily="34" charset="-127"/>
              </a:rPr>
              <a:t>N</a:t>
            </a: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7116763" y="5637213"/>
            <a:ext cx="427037" cy="396875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 altLang="ko-KR" sz="2000" b="1">
                <a:ea typeface="Gulim" pitchFamily="34" charset="-127"/>
              </a:rPr>
              <a:t>x</a:t>
            </a:r>
            <a:r>
              <a:rPr lang="en-US" altLang="ko-KR" sz="2000" b="1" baseline="-25000">
                <a:ea typeface="Gulim" pitchFamily="34" charset="-127"/>
              </a:rPr>
              <a:t>F</a:t>
            </a:r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Single Transverse Spin Asymmetries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2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16F96-84D8-4CE3-A1BC-3B1C3A7BE624}" type="datetime1">
              <a:rPr lang="en-US" smtClean="0"/>
              <a:t>1/8/13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BNL p+A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1394-D871-428A-AE9E-C0026491D525}" type="slidenum">
              <a:rPr lang="en-US" smtClean="0"/>
              <a:t>20</a:t>
            </a:fld>
            <a:endParaRPr lang="en-US"/>
          </a:p>
        </p:txBody>
      </p:sp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5942438" y="3354976"/>
            <a:ext cx="1676400" cy="1633538"/>
            <a:chOff x="1219200" y="152400"/>
            <a:chExt cx="5561932" cy="5420953"/>
          </a:xfrm>
        </p:grpSpPr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68398"/>
            <a:stretch>
              <a:fillRect/>
            </a:stretch>
          </p:blipFill>
          <p:spPr bwMode="auto">
            <a:xfrm>
              <a:off x="1219200" y="406607"/>
              <a:ext cx="5263255" cy="51667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890" t="-4482" b="68939"/>
            <a:stretch>
              <a:fillRect/>
            </a:stretch>
          </p:blipFill>
          <p:spPr bwMode="auto">
            <a:xfrm>
              <a:off x="3929609" y="152400"/>
              <a:ext cx="2851523" cy="1834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01" t="69019" r="36798"/>
            <a:stretch>
              <a:fillRect/>
            </a:stretch>
          </p:blipFill>
          <p:spPr bwMode="auto">
            <a:xfrm>
              <a:off x="3950208" y="3968496"/>
              <a:ext cx="2248659" cy="1600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9" t="3226" r="10428" b="1613"/>
          <a:stretch>
            <a:fillRect/>
          </a:stretch>
        </p:blipFill>
        <p:spPr bwMode="auto">
          <a:xfrm>
            <a:off x="456038" y="1218201"/>
            <a:ext cx="5334000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8"/>
          <a:stretch>
            <a:fillRect/>
          </a:stretch>
        </p:blipFill>
        <p:spPr bwMode="auto">
          <a:xfrm>
            <a:off x="7390238" y="3431176"/>
            <a:ext cx="1495425" cy="150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6552038" y="3061289"/>
            <a:ext cx="1608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Frag. photons</a:t>
            </a: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" r="69989"/>
          <a:stretch>
            <a:fillRect/>
          </a:stretch>
        </p:blipFill>
        <p:spPr bwMode="auto">
          <a:xfrm>
            <a:off x="6137701" y="1480139"/>
            <a:ext cx="1311275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0" r="36798"/>
          <a:stretch>
            <a:fillRect/>
          </a:stretch>
        </p:blipFill>
        <p:spPr bwMode="auto">
          <a:xfrm>
            <a:off x="7448976" y="1481726"/>
            <a:ext cx="1312862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6612363" y="1145176"/>
            <a:ext cx="1673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Direct photons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137701" y="1526176"/>
            <a:ext cx="1328737" cy="1463675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6137701" y="3431176"/>
            <a:ext cx="1328737" cy="1506538"/>
          </a:xfrm>
          <a:prstGeom prst="round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TextBox 16"/>
          <p:cNvSpPr txBox="1">
            <a:spLocks noChangeArrowheads="1"/>
          </p:cNvSpPr>
          <p:nvPr/>
        </p:nvSpPr>
        <p:spPr bwMode="auto">
          <a:xfrm rot="16200000">
            <a:off x="-611555" y="1982582"/>
            <a:ext cx="2070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Simulated Counts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55575" y="160338"/>
            <a:ext cx="8763000" cy="715962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Process Breakdown</a:t>
            </a:r>
            <a:endParaRPr lang="en-US" b="1" baseline="-25000" dirty="0">
              <a:solidFill>
                <a:schemeClr val="accent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08459" y="542321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Direct photons 100%  </a:t>
            </a:r>
            <a:r>
              <a:rPr lang="en-US" b="1" i="1" dirty="0" err="1" smtClean="0"/>
              <a:t>q+g</a:t>
            </a:r>
            <a:r>
              <a:rPr lang="en-US" b="1" dirty="0" smtClean="0"/>
              <a:t> for </a:t>
            </a:r>
            <a:r>
              <a:rPr lang="en-US" b="1" dirty="0" err="1" smtClean="0"/>
              <a:t>p</a:t>
            </a:r>
            <a:r>
              <a:rPr lang="en-US" b="1" baseline="-25000" dirty="0" err="1" smtClean="0"/>
              <a:t>T</a:t>
            </a:r>
            <a:r>
              <a:rPr lang="en-US" b="1" dirty="0" smtClean="0"/>
              <a:t>&gt;3GeV</a:t>
            </a:r>
          </a:p>
          <a:p>
            <a:r>
              <a:rPr lang="en-US" b="1" dirty="0" smtClean="0"/>
              <a:t>Fragmentation photons 93% </a:t>
            </a:r>
            <a:r>
              <a:rPr lang="en-US" b="1" i="1" dirty="0" err="1" smtClean="0"/>
              <a:t>q+g</a:t>
            </a:r>
            <a:r>
              <a:rPr lang="en-US" b="1" dirty="0" smtClean="0"/>
              <a:t>, 7% </a:t>
            </a:r>
            <a:r>
              <a:rPr lang="en-US" b="1" i="1" dirty="0" err="1" smtClean="0"/>
              <a:t>q+qbar</a:t>
            </a:r>
            <a:r>
              <a:rPr lang="en-US" b="1" dirty="0" smtClean="0"/>
              <a:t> for </a:t>
            </a:r>
            <a:r>
              <a:rPr lang="en-US" b="1" dirty="0" err="1" smtClean="0"/>
              <a:t>p</a:t>
            </a:r>
            <a:r>
              <a:rPr lang="en-US" b="1" baseline="-25000" dirty="0" err="1" smtClean="0"/>
              <a:t>T</a:t>
            </a:r>
            <a:r>
              <a:rPr lang="en-US" b="1" dirty="0" smtClean="0"/>
              <a:t>&gt;3GeV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74130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Why </a:t>
            </a:r>
            <a:r>
              <a:rPr lang="en-US" b="1" dirty="0" err="1" smtClean="0">
                <a:solidFill>
                  <a:schemeClr val="tx2"/>
                </a:solidFill>
              </a:rPr>
              <a:t>p+A</a:t>
            </a:r>
            <a:r>
              <a:rPr lang="en-US" b="1" dirty="0" smtClean="0">
                <a:solidFill>
                  <a:schemeClr val="tx2"/>
                </a:solidFill>
              </a:rPr>
              <a:t> instead of </a:t>
            </a:r>
            <a:r>
              <a:rPr lang="en-US" b="1" dirty="0" err="1" smtClean="0">
                <a:solidFill>
                  <a:schemeClr val="tx2"/>
                </a:solidFill>
              </a:rPr>
              <a:t>d+A</a:t>
            </a:r>
            <a:r>
              <a:rPr lang="en-US" b="1" dirty="0" smtClean="0">
                <a:solidFill>
                  <a:schemeClr val="tx2"/>
                </a:solidFill>
              </a:rPr>
              <a:t>?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B702-AC17-4699-BBE5-B1CBBF0DC1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BNL p+A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37"/>
          <a:stretch/>
        </p:blipFill>
        <p:spPr bwMode="auto">
          <a:xfrm>
            <a:off x="3646714" y="3162073"/>
            <a:ext cx="5105400" cy="1078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90600"/>
            <a:ext cx="6553200" cy="230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" y="1384637"/>
            <a:ext cx="1905000" cy="203132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Multi-</a:t>
            </a:r>
            <a:r>
              <a:rPr lang="en-US" dirty="0" err="1" smtClean="0">
                <a:solidFill>
                  <a:prstClr val="black"/>
                </a:solidFill>
              </a:rPr>
              <a:t>parton</a:t>
            </a:r>
            <a:r>
              <a:rPr lang="en-US" dirty="0" smtClean="0">
                <a:solidFill>
                  <a:prstClr val="black"/>
                </a:solidFill>
              </a:rPr>
              <a:t> interactions can contribute to the suppression of the away-side correlation strength.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29" y="3860032"/>
            <a:ext cx="2792438" cy="2618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62000" y="3583033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Phys. Rev. D 84 014008 (2011) 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4260852"/>
            <a:ext cx="4943942" cy="120032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Forward rapidity corresponds to </a:t>
            </a:r>
            <a:r>
              <a:rPr lang="en-US" i="1" dirty="0" smtClean="0">
                <a:solidFill>
                  <a:prstClr val="black"/>
                </a:solidFill>
              </a:rPr>
              <a:t>high-x</a:t>
            </a:r>
            <a:r>
              <a:rPr lang="en-US" dirty="0" smtClean="0">
                <a:solidFill>
                  <a:prstClr val="black"/>
                </a:solidFill>
              </a:rPr>
              <a:t> in the projectile nucleon (d or p). Nuclear corrections at high-x are large for the deuteron, which may necessitate </a:t>
            </a:r>
            <a:r>
              <a:rPr lang="en-US" dirty="0" err="1" smtClean="0">
                <a:solidFill>
                  <a:prstClr val="black"/>
                </a:solidFill>
              </a:rPr>
              <a:t>d+p</a:t>
            </a:r>
            <a:r>
              <a:rPr lang="en-US" dirty="0" smtClean="0">
                <a:solidFill>
                  <a:prstClr val="black"/>
                </a:solidFill>
              </a:rPr>
              <a:t> running for proper comparison.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247900" y="2019299"/>
            <a:ext cx="228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3010153" y="4670516"/>
            <a:ext cx="228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800" y="5715000"/>
            <a:ext cx="468756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…</a:t>
            </a:r>
            <a:r>
              <a:rPr lang="en-US" b="1" i="1" dirty="0" smtClean="0">
                <a:solidFill>
                  <a:prstClr val="black"/>
                </a:solidFill>
              </a:rPr>
              <a:t>and you can’t polarize the deuteron at RHIC</a:t>
            </a:r>
            <a:r>
              <a:rPr lang="en-US" b="1" dirty="0" smtClean="0">
                <a:solidFill>
                  <a:prstClr val="black"/>
                </a:solidFill>
              </a:rPr>
              <a:t>…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400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30763"/>
          </a:xfrm>
        </p:spPr>
        <p:txBody>
          <a:bodyPr/>
          <a:lstStyle/>
          <a:p>
            <a:r>
              <a:rPr lang="en-US" dirty="0" smtClean="0"/>
              <a:t>Kang and Yuan,  PRD 84, 034019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BEB6-B262-4920-AF35-4C612F36C0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BNL p+A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294B-4C32-4B9A-B98F-BE3012D73D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SSA’s in polarized </a:t>
            </a:r>
            <a:r>
              <a:rPr lang="en-US" b="1" dirty="0" err="1" smtClean="0">
                <a:solidFill>
                  <a:schemeClr val="accent1"/>
                </a:solidFill>
              </a:rPr>
              <a:t>p+A</a:t>
            </a:r>
            <a:r>
              <a:rPr lang="en-US" b="1" dirty="0" smtClean="0">
                <a:solidFill>
                  <a:schemeClr val="accent1"/>
                </a:solidFill>
              </a:rPr>
              <a:t> Collisions</a:t>
            </a:r>
            <a:endParaRPr lang="en-US" b="1" baseline="-25000" dirty="0">
              <a:solidFill>
                <a:schemeClr val="accent1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158022"/>
              </p:ext>
            </p:extLst>
          </p:nvPr>
        </p:nvGraphicFramePr>
        <p:xfrm>
          <a:off x="1643865" y="2209800"/>
          <a:ext cx="585627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" name="Equation" r:id="rId3" imgW="2843280" imgH="548280" progId="Equation.DSMT4">
                  <p:embed/>
                </p:oleObj>
              </mc:Choice>
              <mc:Fallback>
                <p:oleObj name="Equation" r:id="rId3" imgW="2843280" imgH="5482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865" y="2209800"/>
                        <a:ext cx="5856270" cy="1143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38200" y="4114800"/>
            <a:ext cx="7772400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 systematic study of SSA’s in spin-polarized </a:t>
            </a:r>
            <a:r>
              <a:rPr lang="en-US" sz="2000" b="1" dirty="0" err="1" smtClean="0"/>
              <a:t>p+A</a:t>
            </a:r>
            <a:r>
              <a:rPr lang="en-US" sz="2000" b="1" dirty="0" smtClean="0"/>
              <a:t> collisions would allow us to study the gluon saturation scale. 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3289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017446"/>
            <a:ext cx="8010525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228F-B91E-496C-AA7D-93CE3913C243}" type="datetime1">
              <a:rPr lang="en-US" smtClean="0"/>
              <a:t>1/8/13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BNL p+A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1394-D871-428A-AE9E-C0026491D525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EPS09 Limits from Direct Photons</a:t>
            </a:r>
            <a:endParaRPr lang="en-US" b="1" baseline="-25000" dirty="0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6738" y="4661830"/>
            <a:ext cx="2874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ssuming EPS09 upper curve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66517" y="4672715"/>
            <a:ext cx="284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ssuming EPS09 lower curve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27124" y="5435380"/>
            <a:ext cx="3489751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Ultimate sensitivity depends on the measurement and a full NLO fit.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752600" y="2667000"/>
            <a:ext cx="286336" cy="1936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6019800" y="3352800"/>
            <a:ext cx="609600" cy="13199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586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FAEB2-8084-48F7-946A-8DE6964F94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BNL p+A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1394-D871-428A-AE9E-C0026491D5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4170" y="152400"/>
            <a:ext cx="87630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Gluons in Nuclei</a:t>
            </a:r>
            <a:endParaRPr lang="en-US" b="1" baseline="-25000" dirty="0">
              <a:solidFill>
                <a:schemeClr val="accent1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 r="8086"/>
          <a:stretch>
            <a:fillRect/>
          </a:stretch>
        </p:blipFill>
        <p:spPr bwMode="auto">
          <a:xfrm>
            <a:off x="5681791" y="931456"/>
            <a:ext cx="3235569" cy="334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577" y="1453645"/>
            <a:ext cx="3114988" cy="247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189" y="729633"/>
            <a:ext cx="2104266" cy="59778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TextBox 15"/>
          <p:cNvSpPr txBox="1"/>
          <p:nvPr/>
        </p:nvSpPr>
        <p:spPr>
          <a:xfrm>
            <a:off x="148233" y="1046855"/>
            <a:ext cx="3105658" cy="369332"/>
          </a:xfrm>
          <a:prstGeom prst="rect">
            <a:avLst/>
          </a:prstGeom>
          <a:solidFill>
            <a:srgbClr val="F4EF1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</a:t>
            </a:r>
            <a:r>
              <a:rPr lang="en-US" dirty="0" smtClean="0"/>
              <a:t>hadowing/saturation in nuclei</a:t>
            </a:r>
          </a:p>
        </p:txBody>
      </p:sp>
      <p:sp>
        <p:nvSpPr>
          <p:cNvPr id="13" name="TextBox 20"/>
          <p:cNvSpPr txBox="1"/>
          <p:nvPr/>
        </p:nvSpPr>
        <p:spPr>
          <a:xfrm>
            <a:off x="3475320" y="1119642"/>
            <a:ext cx="21018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Fit data on nuclei:</a:t>
            </a:r>
          </a:p>
          <a:p>
            <a:r>
              <a:rPr lang="en-US" dirty="0" smtClean="0"/>
              <a:t>SLAC, NMC, EMC </a:t>
            </a:r>
          </a:p>
          <a:p>
            <a:r>
              <a:rPr lang="en-US" dirty="0" smtClean="0"/>
              <a:t>DIS+DY+PHENIX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midrapidty</a:t>
            </a:r>
            <a:r>
              <a:rPr lang="en-US" dirty="0" smtClean="0"/>
              <a:t> </a:t>
            </a:r>
            <a:r>
              <a:rPr lang="el-GR" dirty="0" smtClean="0">
                <a:latin typeface="Times New Roman"/>
                <a:cs typeface="Times New Roman"/>
              </a:rPr>
              <a:t>π</a:t>
            </a:r>
            <a:r>
              <a:rPr lang="en-US" baseline="30000" dirty="0" smtClean="0">
                <a:latin typeface="Times New Roman"/>
                <a:cs typeface="Times New Roman"/>
              </a:rPr>
              <a:t>0</a:t>
            </a:r>
            <a:endParaRPr lang="en-US" baseline="30000" dirty="0"/>
          </a:p>
        </p:txBody>
      </p:sp>
      <p:sp>
        <p:nvSpPr>
          <p:cNvPr id="14" name="Right Arrow 13"/>
          <p:cNvSpPr/>
          <p:nvPr/>
        </p:nvSpPr>
        <p:spPr>
          <a:xfrm>
            <a:off x="3710389" y="2315182"/>
            <a:ext cx="1877438" cy="194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Up-Down Arrow 14"/>
          <p:cNvSpPr/>
          <p:nvPr/>
        </p:nvSpPr>
        <p:spPr>
          <a:xfrm>
            <a:off x="6906620" y="2413956"/>
            <a:ext cx="87548" cy="1138136"/>
          </a:xfrm>
          <a:prstGeom prst="up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TextBox 23"/>
          <p:cNvSpPr txBox="1"/>
          <p:nvPr/>
        </p:nvSpPr>
        <p:spPr>
          <a:xfrm>
            <a:off x="7092123" y="3090401"/>
            <a:ext cx="1269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FF0000"/>
                </a:solidFill>
              </a:rPr>
              <a:t>Large uncertainty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At low-x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3471153" y="2562756"/>
            <a:ext cx="22252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Lack of data</a:t>
            </a:r>
          </a:p>
          <a:p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large uncertainly </a:t>
            </a:r>
          </a:p>
          <a:p>
            <a:r>
              <a:rPr lang="en-US" dirty="0" smtClean="0">
                <a:sym typeface="Wingdings"/>
              </a:rPr>
              <a:t>      in gluon </a:t>
            </a:r>
            <a:r>
              <a:rPr lang="en-US" dirty="0" err="1" smtClean="0">
                <a:sym typeface="Wingdings"/>
              </a:rPr>
              <a:t>pdf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      at low-x</a:t>
            </a:r>
            <a:endParaRPr lang="en-US" dirty="0" smtClean="0"/>
          </a:p>
        </p:txBody>
      </p:sp>
      <p:sp>
        <p:nvSpPr>
          <p:cNvPr id="18" name="TextBox 26"/>
          <p:cNvSpPr txBox="1"/>
          <p:nvPr/>
        </p:nvSpPr>
        <p:spPr>
          <a:xfrm>
            <a:off x="7818866" y="37500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9" name="TextBox 27"/>
          <p:cNvSpPr txBox="1"/>
          <p:nvPr/>
        </p:nvSpPr>
        <p:spPr>
          <a:xfrm>
            <a:off x="7771847" y="2592901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gluons</a:t>
            </a:r>
            <a:endParaRPr lang="en-US" dirty="0"/>
          </a:p>
        </p:txBody>
      </p:sp>
      <p:sp>
        <p:nvSpPr>
          <p:cNvPr id="20" name="TextBox 18"/>
          <p:cNvSpPr txBox="1"/>
          <p:nvPr/>
        </p:nvSpPr>
        <p:spPr>
          <a:xfrm>
            <a:off x="5743713" y="4029440"/>
            <a:ext cx="350901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 smtClean="0"/>
              <a:t>Eskola</a:t>
            </a:r>
            <a:r>
              <a:rPr lang="en-US" sz="1200" dirty="0" smtClean="0"/>
              <a:t> , </a:t>
            </a:r>
            <a:r>
              <a:rPr lang="en-US" sz="1200" dirty="0" err="1" smtClean="0"/>
              <a:t>Paukkunen</a:t>
            </a:r>
            <a:r>
              <a:rPr lang="en-US" sz="1200" dirty="0" smtClean="0"/>
              <a:t>, Salgado, JHP04 (2009)065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4523917"/>
            <a:ext cx="472440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Large uncertainties in low-x</a:t>
            </a:r>
            <a:r>
              <a:rPr lang="en-US" b="1" dirty="0"/>
              <a:t> </a:t>
            </a:r>
            <a:r>
              <a:rPr lang="en-US" b="1" dirty="0" smtClean="0"/>
              <a:t>gluons in nuclei!</a:t>
            </a:r>
          </a:p>
          <a:p>
            <a:endParaRPr lang="en-US" dirty="0"/>
          </a:p>
          <a:p>
            <a:r>
              <a:rPr lang="en-US" dirty="0" smtClean="0"/>
              <a:t>Important for fundamental understand of </a:t>
            </a:r>
            <a:r>
              <a:rPr lang="en-US" dirty="0" err="1" smtClean="0"/>
              <a:t>partonic</a:t>
            </a:r>
            <a:r>
              <a:rPr lang="en-US" dirty="0" smtClean="0"/>
              <a:t> processes in nuclei, as well as for the initial conditions at RHIC and the LHC.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51494" y="4648200"/>
            <a:ext cx="2833791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Use EPS09 as a </a:t>
            </a:r>
            <a:r>
              <a:rPr lang="en-US" u="sng" dirty="0" smtClean="0"/>
              <a:t>baseline</a:t>
            </a:r>
            <a:r>
              <a:rPr lang="en-US" dirty="0" smtClean="0"/>
              <a:t> for comparison. 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The MPC-EX measurement  will directly address any model of low-x gluons.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563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091974"/>
            <a:ext cx="4876800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FE7E-4722-4E84-BB03-32595259E2CD}" type="datetime1">
              <a:rPr lang="en-US" smtClean="0"/>
              <a:t>1/8/13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BNL p+A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1394-D871-428A-AE9E-C0026491D525}" type="slidenum">
              <a:rPr lang="en-US" smtClean="0"/>
              <a:t>25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EPS09 Limits from Prompt Photons</a:t>
            </a:r>
            <a:endParaRPr lang="en-US" b="1" baseline="-25000" dirty="0">
              <a:solidFill>
                <a:schemeClr val="accent1"/>
              </a:solidFill>
            </a:endParaRPr>
          </a:p>
        </p:txBody>
      </p:sp>
      <p:cxnSp>
        <p:nvCxnSpPr>
          <p:cNvPr id="13" name="Straight Arrow Connector 12"/>
          <p:cNvCxnSpPr>
            <a:stCxn id="18" idx="1"/>
          </p:cNvCxnSpPr>
          <p:nvPr/>
        </p:nvCxnSpPr>
        <p:spPr>
          <a:xfrm flipH="1" flipV="1">
            <a:off x="5994646" y="3646714"/>
            <a:ext cx="406890" cy="11210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8" idx="1"/>
          </p:cNvCxnSpPr>
          <p:nvPr/>
        </p:nvCxnSpPr>
        <p:spPr>
          <a:xfrm flipH="1" flipV="1">
            <a:off x="5994646" y="3200400"/>
            <a:ext cx="406890" cy="15673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01536" y="4583081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90% C.L.</a:t>
            </a:r>
            <a:endParaRPr lang="en-US" dirty="0"/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-130629" y="1091974"/>
            <a:ext cx="4114800" cy="4832865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dirty="0" smtClean="0"/>
              <a:t>Weight events in x,Q</a:t>
            </a:r>
            <a:r>
              <a:rPr lang="en-US" baseline="30000" dirty="0" smtClean="0"/>
              <a:t>2</a:t>
            </a:r>
            <a:r>
              <a:rPr lang="en-US" dirty="0" smtClean="0"/>
              <a:t> according to EPS09 to generate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dAu</a:t>
            </a:r>
            <a:r>
              <a:rPr lang="en-US" dirty="0" smtClean="0"/>
              <a:t> for each curve</a:t>
            </a:r>
          </a:p>
          <a:p>
            <a:pPr lvl="1"/>
            <a:r>
              <a:rPr lang="en-US" dirty="0" smtClean="0"/>
              <a:t>Assume the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dAu</a:t>
            </a:r>
            <a:r>
              <a:rPr lang="en-US" dirty="0" smtClean="0"/>
              <a:t> value we measure corresponds to the EPS09 baseline</a:t>
            </a:r>
          </a:p>
          <a:p>
            <a:pPr lvl="1"/>
            <a:r>
              <a:rPr lang="en-US" dirty="0" smtClean="0"/>
              <a:t>Vary </a:t>
            </a:r>
            <a:r>
              <a:rPr lang="en-US" dirty="0" err="1" smtClean="0"/>
              <a:t>R</a:t>
            </a:r>
            <a:r>
              <a:rPr lang="en-US" baseline="30000" dirty="0" err="1" smtClean="0"/>
              <a:t>pp</a:t>
            </a:r>
            <a:r>
              <a:rPr lang="en-US" baseline="-25000" dirty="0" err="1" smtClean="0">
                <a:latin typeface="Symbol" pitchFamily="18" charset="2"/>
              </a:rPr>
              <a:t>g</a:t>
            </a:r>
            <a:r>
              <a:rPr lang="en-US" dirty="0" smtClean="0"/>
              <a:t>, </a:t>
            </a:r>
            <a:r>
              <a:rPr lang="en-US" dirty="0" err="1" smtClean="0"/>
              <a:t>R</a:t>
            </a:r>
            <a:r>
              <a:rPr lang="en-US" baseline="30000" dirty="0" err="1" smtClean="0"/>
              <a:t>dAu</a:t>
            </a:r>
            <a:r>
              <a:rPr lang="en-US" baseline="-25000" dirty="0" err="1" smtClean="0">
                <a:latin typeface="Symbol" pitchFamily="18" charset="2"/>
              </a:rPr>
              <a:t>g</a:t>
            </a:r>
            <a:r>
              <a:rPr lang="en-US" dirty="0" smtClean="0"/>
              <a:t>, </a:t>
            </a:r>
            <a:r>
              <a:rPr lang="en-US" dirty="0" err="1" smtClean="0">
                <a:latin typeface="Symbol" pitchFamily="18" charset="2"/>
              </a:rPr>
              <a:t>g</a:t>
            </a:r>
            <a:r>
              <a:rPr lang="en-US" baseline="30000" dirty="0" err="1" smtClean="0"/>
              <a:t>dAu</a:t>
            </a:r>
            <a:r>
              <a:rPr lang="en-US" baseline="-25000" dirty="0" err="1" smtClean="0"/>
              <a:t>incl</a:t>
            </a:r>
            <a:r>
              <a:rPr lang="en-US" dirty="0" smtClean="0"/>
              <a:t> and </a:t>
            </a:r>
            <a:r>
              <a:rPr lang="en-US" dirty="0" err="1" smtClean="0">
                <a:latin typeface="Symbol" pitchFamily="18" charset="2"/>
              </a:rPr>
              <a:t>g</a:t>
            </a:r>
            <a:r>
              <a:rPr lang="en-US" baseline="30000" dirty="0" err="1" smtClean="0"/>
              <a:t>pp</a:t>
            </a:r>
            <a:r>
              <a:rPr lang="en-US" baseline="-25000" dirty="0" err="1" smtClean="0"/>
              <a:t>incl</a:t>
            </a:r>
            <a:r>
              <a:rPr lang="en-US" dirty="0" smtClean="0"/>
              <a:t> within 3-sigma systematic errors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Evaluate EPS09 curves to see which are consistent within 90% C.L.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800600" y="1447800"/>
            <a:ext cx="14494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MPC-EX</a:t>
            </a:r>
          </a:p>
          <a:p>
            <a:r>
              <a:rPr lang="en-US" dirty="0" smtClean="0"/>
              <a:t>350nb</a:t>
            </a:r>
            <a:r>
              <a:rPr lang="en-US" baseline="30000" dirty="0" smtClean="0"/>
              <a:t>-1</a:t>
            </a:r>
            <a:r>
              <a:rPr lang="en-US" dirty="0" smtClean="0"/>
              <a:t> </a:t>
            </a:r>
            <a:r>
              <a:rPr lang="en-US" dirty="0" err="1" smtClean="0"/>
              <a:t>d+Au</a:t>
            </a:r>
            <a:endParaRPr lang="en-US" dirty="0" smtClean="0"/>
          </a:p>
          <a:p>
            <a:r>
              <a:rPr lang="en-US" dirty="0" smtClean="0"/>
              <a:t>49pb</a:t>
            </a:r>
            <a:r>
              <a:rPr lang="en-US" baseline="30000" dirty="0" smtClean="0"/>
              <a:t>-1</a:t>
            </a:r>
            <a:r>
              <a:rPr lang="en-US" dirty="0" smtClean="0"/>
              <a:t> </a:t>
            </a:r>
            <a:r>
              <a:rPr lang="en-US" dirty="0" err="1" smtClean="0"/>
              <a:t>p+p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5899666"/>
            <a:ext cx="7782836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Prompt photons in MPC-EX -&gt; Precise Measurement of </a:t>
            </a:r>
            <a:r>
              <a:rPr lang="en-US" sz="2000" b="1" dirty="0"/>
              <a:t>G</a:t>
            </a:r>
            <a:r>
              <a:rPr lang="en-US" sz="2000" b="1" dirty="0" smtClean="0"/>
              <a:t>luons at Low-x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08518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24415"/>
            <a:ext cx="7896225" cy="494134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0E64-C8B9-4C2B-8FFB-335E019B3A9A}" type="datetime1">
              <a:rPr lang="en-US" smtClean="0"/>
              <a:t>1/8/13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BNL p+A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1394-D871-428A-AE9E-C0026491D525}" type="slidenum">
              <a:rPr lang="en-US" smtClean="0"/>
              <a:t>26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Direct Photon NLO Cross Sections</a:t>
            </a:r>
            <a:endParaRPr lang="en-US" b="1" baseline="-250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5802868"/>
            <a:ext cx="400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NLO calculations from Werner </a:t>
            </a:r>
            <a:r>
              <a:rPr lang="en-US" dirty="0" err="1" smtClean="0"/>
              <a:t>Vogelsang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820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4A02-EBC7-4380-A427-3457C21C9C14}" type="datetime1">
              <a:rPr lang="en-US" smtClean="0"/>
              <a:t>1/8/13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BNL p+A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1394-D871-428A-AE9E-C0026491D525}" type="slidenum">
              <a:rPr lang="en-US" smtClean="0"/>
              <a:t>27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Direct Photons in </a:t>
            </a:r>
            <a:r>
              <a:rPr lang="en-US" b="1" dirty="0" err="1" smtClean="0">
                <a:solidFill>
                  <a:schemeClr val="accent1"/>
                </a:solidFill>
              </a:rPr>
              <a:t>Pythia</a:t>
            </a:r>
            <a:endParaRPr lang="en-US" b="1" baseline="-25000" dirty="0">
              <a:solidFill>
                <a:schemeClr val="accent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7772400" cy="5376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914400"/>
            <a:ext cx="2895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667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93914" y="838200"/>
            <a:ext cx="5867400" cy="5715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US" altLang="zh-CN" dirty="0">
              <a:solidFill>
                <a:srgbClr val="0000CC"/>
              </a:solidFill>
              <a:ea typeface="宋体" pitchFamily="2" charset="-122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altLang="zh-CN" sz="2000" b="1" dirty="0" smtClean="0">
                <a:ea typeface="宋体" pitchFamily="2" charset="-122"/>
              </a:rPr>
              <a:t>“</a:t>
            </a:r>
            <a:r>
              <a:rPr lang="en-US" altLang="zh-CN" sz="2000" b="1" dirty="0" err="1" smtClean="0">
                <a:ea typeface="宋体" pitchFamily="2" charset="-122"/>
              </a:rPr>
              <a:t>Sivers</a:t>
            </a:r>
            <a:r>
              <a:rPr lang="en-US" altLang="zh-CN" sz="2000" b="1" dirty="0" smtClean="0">
                <a:ea typeface="宋体" pitchFamily="2" charset="-122"/>
              </a:rPr>
              <a:t> effect”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altLang="zh-CN" sz="1600" b="1" dirty="0" smtClean="0">
                <a:solidFill>
                  <a:srgbClr val="FF0000"/>
                </a:solidFill>
                <a:ea typeface="宋体" pitchFamily="2" charset="-122"/>
              </a:rPr>
              <a:t>TMD: </a:t>
            </a:r>
            <a:r>
              <a:rPr lang="en-US" altLang="zh-CN" sz="1600" dirty="0" smtClean="0">
                <a:ea typeface="宋体" pitchFamily="2" charset="-122"/>
              </a:rPr>
              <a:t>Correlation </a:t>
            </a:r>
            <a:r>
              <a:rPr lang="en-US" altLang="zh-CN" sz="1600" dirty="0">
                <a:ea typeface="宋体" pitchFamily="2" charset="-122"/>
              </a:rPr>
              <a:t>between nucleon spin and </a:t>
            </a:r>
            <a:r>
              <a:rPr lang="en-US" altLang="zh-CN" sz="1600" dirty="0" err="1">
                <a:ea typeface="宋体" pitchFamily="2" charset="-122"/>
              </a:rPr>
              <a:t>parton</a:t>
            </a:r>
            <a:r>
              <a:rPr lang="en-US" altLang="zh-CN" sz="1600" dirty="0">
                <a:ea typeface="宋体" pitchFamily="2" charset="-122"/>
              </a:rPr>
              <a:t> </a:t>
            </a:r>
            <a:r>
              <a:rPr lang="en-US" altLang="zh-CN" sz="1600" dirty="0" err="1">
                <a:ea typeface="宋体" pitchFamily="2" charset="-122"/>
              </a:rPr>
              <a:t>k</a:t>
            </a:r>
            <a:r>
              <a:rPr lang="en-US" altLang="zh-CN" sz="1600" baseline="-25000" dirty="0" err="1">
                <a:ea typeface="宋体" pitchFamily="2" charset="-122"/>
              </a:rPr>
              <a:t>T</a:t>
            </a:r>
            <a:r>
              <a:rPr lang="en-US" altLang="zh-CN" sz="1600" dirty="0" err="1">
                <a:ea typeface="宋体" pitchFamily="2" charset="-122"/>
              </a:rPr>
              <a:t>.</a:t>
            </a:r>
            <a:endParaRPr lang="en-US" altLang="zh-CN" sz="1600" dirty="0">
              <a:solidFill>
                <a:schemeClr val="accent2"/>
              </a:solidFill>
              <a:ea typeface="宋体" pitchFamily="2" charset="-12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zh-CN" sz="1600" dirty="0">
              <a:solidFill>
                <a:schemeClr val="accent2"/>
              </a:solidFill>
              <a:ea typeface="宋体" pitchFamily="2" charset="-122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en-US" altLang="zh-CN" dirty="0">
              <a:solidFill>
                <a:srgbClr val="FF0000"/>
              </a:solidFill>
              <a:ea typeface="宋体" pitchFamily="2" charset="-122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en-US" altLang="zh-CN" dirty="0">
              <a:solidFill>
                <a:srgbClr val="FF0000"/>
              </a:solidFill>
              <a:ea typeface="宋体" pitchFamily="2" charset="-122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altLang="zh-CN" sz="1600" b="1" dirty="0" smtClean="0">
                <a:solidFill>
                  <a:srgbClr val="FF0000"/>
                </a:solidFill>
                <a:ea typeface="宋体" pitchFamily="2" charset="-122"/>
              </a:rPr>
              <a:t>Twist-3: </a:t>
            </a:r>
            <a:r>
              <a:rPr lang="en-US" altLang="zh-CN" sz="1600" dirty="0" smtClean="0">
                <a:ea typeface="宋体" pitchFamily="2" charset="-122"/>
              </a:rPr>
              <a:t>Quark-gluon correlations in polarized hadron</a:t>
            </a:r>
            <a:endParaRPr lang="en-US" altLang="zh-CN" sz="1600" dirty="0">
              <a:solidFill>
                <a:schemeClr val="accent2"/>
              </a:solidFill>
              <a:ea typeface="宋体" pitchFamily="2" charset="-122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en-US" altLang="zh-CN" dirty="0" smtClean="0">
              <a:solidFill>
                <a:srgbClr val="FF0000"/>
              </a:solidFill>
              <a:ea typeface="宋体" pitchFamily="2" charset="-122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en-US" altLang="zh-CN" dirty="0" smtClean="0">
              <a:solidFill>
                <a:srgbClr val="FF0000"/>
              </a:solidFill>
              <a:ea typeface="宋体" pitchFamily="2" charset="-122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en-US" altLang="zh-CN" dirty="0">
              <a:solidFill>
                <a:srgbClr val="FF0000"/>
              </a:solidFill>
              <a:ea typeface="宋体" pitchFamily="2" charset="-122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en-US" altLang="zh-CN" dirty="0">
              <a:solidFill>
                <a:srgbClr val="FF0000"/>
              </a:solidFill>
              <a:ea typeface="宋体" pitchFamily="2" charset="-122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altLang="zh-CN" sz="2000" b="1" dirty="0" smtClean="0">
                <a:ea typeface="宋体" pitchFamily="2" charset="-122"/>
              </a:rPr>
              <a:t>“Collins effect”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altLang="zh-CN" sz="1600" b="1" dirty="0" smtClean="0">
                <a:solidFill>
                  <a:srgbClr val="FF0000"/>
                </a:solidFill>
                <a:ea typeface="宋体" pitchFamily="2" charset="-122"/>
              </a:rPr>
              <a:t>TMD:</a:t>
            </a:r>
            <a:r>
              <a:rPr lang="en-US" altLang="zh-CN" sz="1600" dirty="0" smtClean="0">
                <a:solidFill>
                  <a:srgbClr val="FF0000"/>
                </a:solidFill>
                <a:ea typeface="宋体" pitchFamily="2" charset="-122"/>
              </a:rPr>
              <a:t> </a:t>
            </a:r>
            <a:r>
              <a:rPr lang="en-US" altLang="zh-CN" sz="1600" dirty="0" err="1">
                <a:ea typeface="宋体" pitchFamily="2" charset="-122"/>
              </a:rPr>
              <a:t>Transversity</a:t>
            </a:r>
            <a:r>
              <a:rPr lang="en-US" altLang="zh-CN" sz="1600" dirty="0">
                <a:ea typeface="宋体" pitchFamily="2" charset="-122"/>
              </a:rPr>
              <a:t> distributions + Spin dependent fragmentation </a:t>
            </a:r>
            <a:r>
              <a:rPr lang="en-US" altLang="zh-CN" sz="1600" dirty="0" smtClean="0">
                <a:ea typeface="宋体" pitchFamily="2" charset="-122"/>
              </a:rPr>
              <a:t>functions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altLang="zh-CN" sz="1600" dirty="0">
              <a:solidFill>
                <a:srgbClr val="0000CC"/>
              </a:solidFill>
              <a:ea typeface="宋体" pitchFamily="2" charset="-122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altLang="zh-CN" sz="1600" dirty="0" smtClean="0">
              <a:solidFill>
                <a:srgbClr val="0000CC"/>
              </a:solidFill>
              <a:ea typeface="宋体" pitchFamily="2" charset="-122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altLang="zh-CN" sz="1600" dirty="0">
              <a:solidFill>
                <a:srgbClr val="0000CC"/>
              </a:solidFill>
              <a:ea typeface="宋体" pitchFamily="2" charset="-122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altLang="zh-CN" sz="1600" b="1" dirty="0" smtClean="0">
                <a:solidFill>
                  <a:srgbClr val="FF0000"/>
                </a:solidFill>
                <a:ea typeface="宋体" pitchFamily="2" charset="-122"/>
              </a:rPr>
              <a:t>Twist-3</a:t>
            </a:r>
            <a:r>
              <a:rPr lang="en-US" altLang="zh-CN" sz="1600" b="1" dirty="0">
                <a:solidFill>
                  <a:srgbClr val="FF0000"/>
                </a:solidFill>
                <a:ea typeface="宋体" pitchFamily="2" charset="-122"/>
              </a:rPr>
              <a:t>: </a:t>
            </a:r>
            <a:r>
              <a:rPr lang="en-US" altLang="zh-CN" sz="1600" dirty="0" err="1" smtClean="0">
                <a:ea typeface="宋体" pitchFamily="2" charset="-122"/>
              </a:rPr>
              <a:t>Transversity</a:t>
            </a:r>
            <a:r>
              <a:rPr lang="en-US" altLang="zh-CN" sz="1600" dirty="0" smtClean="0">
                <a:ea typeface="宋体" pitchFamily="2" charset="-122"/>
              </a:rPr>
              <a:t> combined with twist-3 </a:t>
            </a:r>
            <a:br>
              <a:rPr lang="en-US" altLang="zh-CN" sz="1600" dirty="0" smtClean="0">
                <a:ea typeface="宋体" pitchFamily="2" charset="-122"/>
              </a:rPr>
            </a:br>
            <a:r>
              <a:rPr lang="en-US" altLang="zh-CN" sz="1600" dirty="0" smtClean="0">
                <a:ea typeface="宋体" pitchFamily="2" charset="-122"/>
              </a:rPr>
              <a:t>quark-gluon fragmentation function</a:t>
            </a:r>
            <a:endParaRPr lang="en-US" altLang="zh-CN" sz="1600" dirty="0">
              <a:solidFill>
                <a:schemeClr val="accent2"/>
              </a:solidFill>
              <a:ea typeface="宋体" pitchFamily="2" charset="-122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altLang="zh-CN" dirty="0" smtClean="0">
              <a:solidFill>
                <a:srgbClr val="0000CC"/>
              </a:solidFill>
              <a:ea typeface="宋体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Sources of Transverse SSA’s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8013-E0E5-4AFE-AA15-FA84AE32929B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47AC-D8B5-43EB-93E9-9C99A937128C}" type="datetime1">
              <a:rPr lang="en-US" smtClean="0"/>
              <a:t>1/8/13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BNL p+A Workshop</a:t>
            </a:r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96" y="1541460"/>
            <a:ext cx="3135312" cy="135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751" y="4079693"/>
            <a:ext cx="333692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4771798"/>
            <a:ext cx="2514600" cy="430212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17241" y="17526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/>
              <a:t>Phys. Rev. </a:t>
            </a:r>
            <a:r>
              <a:rPr lang="en-US" sz="1200" dirty="0" smtClean="0"/>
              <a:t>D </a:t>
            </a:r>
            <a:r>
              <a:rPr lang="en-US" sz="1200" b="1" dirty="0"/>
              <a:t>41</a:t>
            </a:r>
            <a:r>
              <a:rPr lang="en-US" sz="1200" dirty="0"/>
              <a:t>, 83 (1990)     Phys. Rev. </a:t>
            </a:r>
            <a:r>
              <a:rPr lang="en-US" sz="1200" dirty="0" smtClean="0"/>
              <a:t>D </a:t>
            </a:r>
            <a:r>
              <a:rPr lang="en-US" sz="1200" b="1" dirty="0"/>
              <a:t>43</a:t>
            </a:r>
            <a:r>
              <a:rPr lang="en-US" sz="1200" dirty="0"/>
              <a:t>, 261, (1991)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09600" y="4897210"/>
            <a:ext cx="2286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 err="1"/>
              <a:t>Nucl</a:t>
            </a:r>
            <a:r>
              <a:rPr lang="en-US" sz="1200" dirty="0"/>
              <a:t>. Phys. </a:t>
            </a:r>
            <a:r>
              <a:rPr lang="en-US" sz="1200" dirty="0" smtClean="0"/>
              <a:t>B </a:t>
            </a:r>
            <a:r>
              <a:rPr lang="en-US" sz="1200" dirty="0"/>
              <a:t>396, 161 (1993)</a:t>
            </a: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752600"/>
            <a:ext cx="2522538" cy="433387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AutoShape 10"/>
          <p:cNvSpPr>
            <a:spLocks/>
          </p:cNvSpPr>
          <p:nvPr/>
        </p:nvSpPr>
        <p:spPr bwMode="auto">
          <a:xfrm rot="16200000">
            <a:off x="3924300" y="4973410"/>
            <a:ext cx="228600" cy="533400"/>
          </a:xfrm>
          <a:prstGeom prst="leftBrace">
            <a:avLst>
              <a:gd name="adj1" fmla="val 194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5" name="AutoShape 11"/>
          <p:cNvSpPr>
            <a:spLocks/>
          </p:cNvSpPr>
          <p:nvPr/>
        </p:nvSpPr>
        <p:spPr bwMode="auto">
          <a:xfrm rot="16200000">
            <a:off x="4838700" y="4744810"/>
            <a:ext cx="228600" cy="990600"/>
          </a:xfrm>
          <a:prstGeom prst="leftBrace">
            <a:avLst>
              <a:gd name="adj1" fmla="val 3611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6" name="AutoShape 12"/>
          <p:cNvSpPr>
            <a:spLocks/>
          </p:cNvSpPr>
          <p:nvPr/>
        </p:nvSpPr>
        <p:spPr bwMode="auto">
          <a:xfrm rot="16200000">
            <a:off x="3840316" y="1723230"/>
            <a:ext cx="228600" cy="990600"/>
          </a:xfrm>
          <a:prstGeom prst="leftBrace">
            <a:avLst>
              <a:gd name="adj1" fmla="val 3611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3185336" y="2298813"/>
            <a:ext cx="1584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altLang="ko-KR" sz="1400" dirty="0" err="1">
                <a:solidFill>
                  <a:srgbClr val="FF0000"/>
                </a:solidFill>
                <a:latin typeface="Arial Unicode MS" pitchFamily="34" charset="-128"/>
                <a:ea typeface="Gulim" pitchFamily="34" charset="-127"/>
              </a:rPr>
              <a:t>Sivers</a:t>
            </a:r>
            <a:r>
              <a:rPr lang="en-US" altLang="ko-KR" sz="1400" dirty="0">
                <a:solidFill>
                  <a:srgbClr val="FF0000"/>
                </a:solidFill>
                <a:latin typeface="Arial Unicode MS" pitchFamily="34" charset="-128"/>
                <a:ea typeface="Gulim" pitchFamily="34" charset="-127"/>
              </a:rPr>
              <a:t> distribution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3379554" y="5284722"/>
            <a:ext cx="1149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altLang="ko-KR" sz="1400" dirty="0" err="1">
                <a:solidFill>
                  <a:srgbClr val="FF0000"/>
                </a:solidFill>
                <a:latin typeface="Arial Unicode MS" pitchFamily="34" charset="-128"/>
                <a:ea typeface="Gulim" pitchFamily="34" charset="-127"/>
              </a:rPr>
              <a:t>Transversity</a:t>
            </a:r>
            <a:endParaRPr lang="en-US" altLang="ko-KR" sz="1400" dirty="0">
              <a:solidFill>
                <a:srgbClr val="FF0000"/>
              </a:solidFill>
              <a:latin typeface="Arial Unicode MS" pitchFamily="34" charset="-128"/>
              <a:ea typeface="Gulim" pitchFamily="34" charset="-127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4513031" y="5284722"/>
            <a:ext cx="9826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altLang="ko-KR" sz="1400" dirty="0">
                <a:solidFill>
                  <a:srgbClr val="FF0000"/>
                </a:solidFill>
                <a:latin typeface="Arial Unicode MS" pitchFamily="34" charset="-128"/>
                <a:ea typeface="Gulim" pitchFamily="34" charset="-127"/>
              </a:rPr>
              <a:t>Collins FF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533400" y="2819400"/>
            <a:ext cx="24384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/>
              <a:t>Phys. Rev. </a:t>
            </a:r>
            <a:r>
              <a:rPr lang="en-US" sz="1200" dirty="0" smtClean="0"/>
              <a:t>D </a:t>
            </a:r>
            <a:r>
              <a:rPr lang="en-US" sz="1200" b="1" dirty="0" smtClean="0"/>
              <a:t>59</a:t>
            </a:r>
            <a:r>
              <a:rPr lang="en-US" sz="1200" dirty="0" smtClean="0"/>
              <a:t>, 014004 </a:t>
            </a:r>
            <a:r>
              <a:rPr lang="en-US" sz="1200" dirty="0"/>
              <a:t>(</a:t>
            </a:r>
            <a:r>
              <a:rPr lang="en-US" sz="1200" dirty="0" smtClean="0"/>
              <a:t>1998)</a:t>
            </a:r>
            <a:endParaRPr lang="en-US" sz="12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457968"/>
              </p:ext>
            </p:extLst>
          </p:nvPr>
        </p:nvGraphicFramePr>
        <p:xfrm>
          <a:off x="1709738" y="3070225"/>
          <a:ext cx="3586162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6" name="Equation" r:id="rId7" imgW="2260440" imgH="457200" progId="Equation.DSMT4">
                  <p:embed/>
                </p:oleObj>
              </mc:Choice>
              <mc:Fallback>
                <p:oleObj name="Equation" r:id="rId7" imgW="22604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09738" y="3070225"/>
                        <a:ext cx="3586162" cy="725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3973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762000"/>
            <a:ext cx="5883729" cy="281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4326-D05E-46DD-8E64-869D04EF5258}" type="datetime1">
              <a:rPr lang="en-US" smtClean="0"/>
              <a:t>1/8/13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BNL p+A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1394-D871-428A-AE9E-C0026491D525}" type="slidenum">
              <a:rPr lang="en-US" smtClean="0"/>
              <a:t>4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Single Spin Asymmetries in PHENIX MPC</a:t>
            </a:r>
            <a:endParaRPr lang="en-US" b="1" baseline="-25000" dirty="0">
              <a:solidFill>
                <a:schemeClr val="accent1"/>
              </a:solidFill>
            </a:endParaRPr>
          </a:p>
        </p:txBody>
      </p:sp>
      <p:sp>
        <p:nvSpPr>
          <p:cNvPr id="9" name="Content Placeholder 6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91439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Current measurements cannot address the </a:t>
            </a:r>
            <a:r>
              <a:rPr lang="en-US" u="sng" dirty="0" smtClean="0"/>
              <a:t>source</a:t>
            </a:r>
            <a:r>
              <a:rPr lang="en-US" dirty="0" smtClean="0"/>
              <a:t> of these asymmetries</a:t>
            </a:r>
          </a:p>
          <a:p>
            <a:pPr lvl="1"/>
            <a:r>
              <a:rPr lang="en-US" dirty="0" smtClean="0"/>
              <a:t>Need more targeted measurements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5" y="2895600"/>
            <a:ext cx="4426927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43291" y="1447800"/>
            <a:ext cx="1708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Neutral Clusters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953000" y="4114800"/>
            <a:ext cx="2088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Identified </a:t>
            </a:r>
            <a:r>
              <a:rPr lang="en-US" b="1" dirty="0" smtClean="0">
                <a:latin typeface="Symbol" pitchFamily="18" charset="2"/>
              </a:rPr>
              <a:t>h</a:t>
            </a:r>
            <a:r>
              <a:rPr lang="en-US" b="1" dirty="0" smtClean="0"/>
              <a:t> mesons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91933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EFEC5-AEB0-44A6-8796-D5EEAAD461A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BNL p+A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1394-D871-428A-AE9E-C0026491D5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4170" y="304800"/>
            <a:ext cx="87630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1"/>
                </a:solidFill>
              </a:rPr>
              <a:t>Prompt Photons at Forward Rapidity</a:t>
            </a:r>
            <a:endParaRPr lang="en-US" b="1" baseline="-25000" dirty="0">
              <a:solidFill>
                <a:schemeClr val="accent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479556" y="1348738"/>
            <a:ext cx="2430493" cy="2367210"/>
            <a:chOff x="4419600" y="1366590"/>
            <a:chExt cx="3200400" cy="2748210"/>
          </a:xfrm>
        </p:grpSpPr>
        <p:pic>
          <p:nvPicPr>
            <p:cNvPr id="9" name="Picture 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45" r="48205"/>
            <a:stretch/>
          </p:blipFill>
          <p:spPr bwMode="auto">
            <a:xfrm>
              <a:off x="4555670" y="1366590"/>
              <a:ext cx="2900362" cy="17479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45" r="15253" b="24308"/>
            <a:stretch/>
          </p:blipFill>
          <p:spPr bwMode="auto">
            <a:xfrm>
              <a:off x="4479470" y="2528108"/>
              <a:ext cx="3048000" cy="14489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4419600" y="3733800"/>
              <a:ext cx="32004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4107" y="1305117"/>
            <a:ext cx="39460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Direct Photons</a:t>
            </a:r>
          </a:p>
          <a:p>
            <a:r>
              <a:rPr lang="en-US" dirty="0" smtClean="0"/>
              <a:t>Dominated by gluon Compton at forward </a:t>
            </a:r>
            <a:r>
              <a:rPr lang="en-US" dirty="0" err="1" smtClean="0"/>
              <a:t>rapidites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Same level of production in </a:t>
            </a:r>
            <a:r>
              <a:rPr lang="en-US" dirty="0" err="1" smtClean="0"/>
              <a:t>pythia</a:t>
            </a:r>
            <a:r>
              <a:rPr lang="en-US" dirty="0" smtClean="0"/>
              <a:t> and NLO calculations (within factor of </a:t>
            </a:r>
            <a:r>
              <a:rPr lang="en-US" smtClean="0"/>
              <a:t>~2)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698" y="4493201"/>
            <a:ext cx="15144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85" y="4514972"/>
            <a:ext cx="160972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910695" y="3591642"/>
            <a:ext cx="33802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QED Radiation (initial state)</a:t>
            </a:r>
          </a:p>
          <a:p>
            <a:r>
              <a:rPr lang="en-US" dirty="0" smtClean="0"/>
              <a:t>Production </a:t>
            </a:r>
            <a:r>
              <a:rPr lang="en-US" u="sng" dirty="0" smtClean="0"/>
              <a:t>over-estimated</a:t>
            </a:r>
            <a:r>
              <a:rPr lang="en-US" dirty="0" smtClean="0"/>
              <a:t> in </a:t>
            </a:r>
          </a:p>
          <a:p>
            <a:r>
              <a:rPr lang="en-US" dirty="0" err="1" smtClean="0"/>
              <a:t>Pythia</a:t>
            </a:r>
            <a:r>
              <a:rPr lang="en-US" dirty="0" smtClean="0"/>
              <a:t> (Included in direct in NLO 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865" y="3591642"/>
            <a:ext cx="2873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Fragmentation Photons</a:t>
            </a:r>
          </a:p>
          <a:p>
            <a:r>
              <a:rPr lang="en-US" dirty="0" smtClean="0"/>
              <a:t>Comparable between </a:t>
            </a:r>
            <a:r>
              <a:rPr lang="en-US" dirty="0" err="1" smtClean="0"/>
              <a:t>pythia</a:t>
            </a:r>
            <a:r>
              <a:rPr lang="en-US" dirty="0" smtClean="0"/>
              <a:t> and NLO calculations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858939" y="4961286"/>
            <a:ext cx="1106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(+ other diagrams)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4628080" y="5108409"/>
            <a:ext cx="1106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(+ other diagrams)</a:t>
            </a:r>
            <a:endParaRPr lang="en-US" sz="1600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3292414" y="1600200"/>
            <a:ext cx="517586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399" y="3200011"/>
            <a:ext cx="3187404" cy="21615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126" y="894979"/>
            <a:ext cx="3191667" cy="216446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787378" y="1277034"/>
            <a:ext cx="11384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3.1&lt;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&lt;3.8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086600" y="3673679"/>
            <a:ext cx="11384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/>
              <a:t>1</a:t>
            </a:r>
            <a:endParaRPr lang="en-US" baseline="-25000" dirty="0" smtClean="0"/>
          </a:p>
          <a:p>
            <a:r>
              <a:rPr lang="en-US" dirty="0" smtClean="0"/>
              <a:t>3.1&lt;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&lt;3.8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356605" y="2830679"/>
            <a:ext cx="7873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log(x</a:t>
            </a:r>
            <a:r>
              <a:rPr lang="en-US" baseline="-25000" dirty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220920" y="5225795"/>
            <a:ext cx="7873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log(x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585222" y="5693184"/>
            <a:ext cx="216508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dirty="0" smtClean="0">
                <a:sym typeface="Symbol"/>
              </a:rPr>
              <a:t></a:t>
            </a:r>
            <a:r>
              <a:rPr lang="en-US" dirty="0" smtClean="0"/>
              <a:t>+p : high-x quarks</a:t>
            </a:r>
          </a:p>
          <a:p>
            <a:r>
              <a:rPr lang="en-US" dirty="0" err="1" smtClean="0"/>
              <a:t>p+A</a:t>
            </a:r>
            <a:r>
              <a:rPr lang="en-US" dirty="0" smtClean="0"/>
              <a:t> </a:t>
            </a:r>
            <a:r>
              <a:rPr lang="en-US" dirty="0"/>
              <a:t>: low-x </a:t>
            </a:r>
            <a:r>
              <a:rPr lang="en-US" dirty="0" smtClean="0"/>
              <a:t>gluons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6190399" y="1020762"/>
            <a:ext cx="0" cy="55181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147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914400"/>
            <a:ext cx="5178338" cy="381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5801-3C3F-468B-89D9-DA845EFD30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BNL p+A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1394-D871-428A-AE9E-C0026491D5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5930" y="198438"/>
            <a:ext cx="87630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The MPC-EX Detector</a:t>
            </a:r>
            <a:endParaRPr lang="en-US" b="1" baseline="-25000" dirty="0">
              <a:solidFill>
                <a:schemeClr val="accen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" y="4467678"/>
            <a:ext cx="3124200" cy="2057605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5210995" y="1035971"/>
            <a:ext cx="3678641" cy="230832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A combined charged particle tracker and EM </a:t>
            </a:r>
            <a:r>
              <a:rPr lang="en-US" dirty="0" err="1" smtClean="0">
                <a:solidFill>
                  <a:prstClr val="black"/>
                </a:solidFill>
              </a:rPr>
              <a:t>preshower</a:t>
            </a:r>
            <a:r>
              <a:rPr lang="en-US" dirty="0" smtClean="0">
                <a:solidFill>
                  <a:prstClr val="black"/>
                </a:solidFill>
              </a:rPr>
              <a:t> detector – dual gain readout allows sensitivity to MIPs and full energy EM showers.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Symbol" pitchFamily="18" charset="2"/>
              </a:rPr>
              <a:t>p</a:t>
            </a:r>
            <a:r>
              <a:rPr lang="en-US" baseline="30000" dirty="0" smtClean="0">
                <a:solidFill>
                  <a:prstClr val="black"/>
                </a:solidFill>
              </a:rPr>
              <a:t>0</a:t>
            </a:r>
            <a:r>
              <a:rPr lang="en-US" dirty="0" smtClean="0">
                <a:solidFill>
                  <a:prstClr val="black"/>
                </a:solidFill>
              </a:rPr>
              <a:t> rejection (direct photons)</a:t>
            </a: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Symbol" pitchFamily="18" charset="2"/>
              </a:rPr>
              <a:t>p</a:t>
            </a:r>
            <a:r>
              <a:rPr lang="en-US" baseline="30000" dirty="0">
                <a:solidFill>
                  <a:prstClr val="black"/>
                </a:solidFill>
              </a:rPr>
              <a:t>0</a:t>
            </a:r>
            <a:r>
              <a:rPr lang="en-US" dirty="0">
                <a:solidFill>
                  <a:prstClr val="black"/>
                </a:solidFill>
              </a:rPr>
              <a:t> reconstruction out to &gt;</a:t>
            </a:r>
            <a:r>
              <a:rPr lang="en-US" dirty="0" smtClean="0">
                <a:solidFill>
                  <a:prstClr val="black"/>
                </a:solidFill>
              </a:rPr>
              <a:t>80GeV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Charged track identification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349" y="3487869"/>
            <a:ext cx="4312651" cy="248258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390255" y="4729162"/>
            <a:ext cx="76200" cy="1149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19975" y="4729163"/>
            <a:ext cx="76200" cy="1149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 flipV="1">
            <a:off x="4343400" y="1981200"/>
            <a:ext cx="2084955" cy="274796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4034296" y="4648200"/>
            <a:ext cx="2355959" cy="19594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508977" y="4920709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3.1&lt;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&lt;3.8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819400" y="5715000"/>
            <a:ext cx="3810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Approved by BNL and DOE  - </a:t>
            </a:r>
            <a:r>
              <a:rPr lang="en-US" dirty="0"/>
              <a:t> </a:t>
            </a:r>
            <a:r>
              <a:rPr lang="en-US" dirty="0" smtClean="0"/>
              <a:t>will be ready for Run-15 (earliest </a:t>
            </a:r>
            <a:r>
              <a:rPr lang="en-US" dirty="0" err="1" smtClean="0"/>
              <a:t>p+Au</a:t>
            </a:r>
            <a:r>
              <a:rPr lang="en-US" dirty="0" smtClean="0"/>
              <a:t> run)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554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252" y="810965"/>
            <a:ext cx="3120894" cy="266373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3ECD3-C1A4-4BBF-B03B-BDA93C6F747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BNL p+A Workshop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1394-D871-428A-AE9E-C0026491D5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5725" y="230671"/>
            <a:ext cx="8763000" cy="71596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accent1"/>
                </a:solidFill>
              </a:rPr>
              <a:t>Minipad</a:t>
            </a:r>
            <a:r>
              <a:rPr lang="en-US" b="1" dirty="0" smtClean="0">
                <a:solidFill>
                  <a:schemeClr val="accent1"/>
                </a:solidFill>
              </a:rPr>
              <a:t> Sensors</a:t>
            </a:r>
            <a:endParaRPr lang="en-US" b="1" baseline="-25000" dirty="0">
              <a:solidFill>
                <a:schemeClr val="accent1"/>
              </a:solidFill>
            </a:endParaRPr>
          </a:p>
        </p:txBody>
      </p:sp>
      <p:sp>
        <p:nvSpPr>
          <p:cNvPr id="2048" name="TextBox 2047"/>
          <p:cNvSpPr txBox="1"/>
          <p:nvPr/>
        </p:nvSpPr>
        <p:spPr>
          <a:xfrm>
            <a:off x="369003" y="2680062"/>
            <a:ext cx="2789226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mesons reconstructed 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 err="1" smtClean="0"/>
              <a:t>p+p</a:t>
            </a:r>
            <a:r>
              <a:rPr lang="en-US" dirty="0" smtClean="0"/>
              <a:t> jet events (E&gt;20GeV)</a:t>
            </a:r>
            <a:endParaRPr lang="en-US" dirty="0"/>
          </a:p>
        </p:txBody>
      </p:sp>
      <p:pic>
        <p:nvPicPr>
          <p:cNvPr id="117" name="Picture 1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06" y="3446273"/>
            <a:ext cx="3380214" cy="2535161"/>
          </a:xfrm>
          <a:prstGeom prst="rect">
            <a:avLst/>
          </a:prstGeom>
        </p:spPr>
      </p:pic>
      <p:sp>
        <p:nvSpPr>
          <p:cNvPr id="2049" name="TextBox 2048"/>
          <p:cNvSpPr txBox="1"/>
          <p:nvPr/>
        </p:nvSpPr>
        <p:spPr>
          <a:xfrm>
            <a:off x="1872898" y="5796768"/>
            <a:ext cx="1202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</a:t>
            </a:r>
            <a:r>
              <a:rPr lang="en-US" sz="1400" dirty="0" smtClean="0"/>
              <a:t>ass (</a:t>
            </a:r>
            <a:r>
              <a:rPr lang="en-US" sz="1400" dirty="0" err="1" smtClean="0"/>
              <a:t>GeV</a:t>
            </a:r>
            <a:r>
              <a:rPr lang="en-US" sz="1400" dirty="0" smtClean="0"/>
              <a:t>/c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81" name="TextBox 80"/>
          <p:cNvSpPr txBox="1"/>
          <p:nvPr/>
        </p:nvSpPr>
        <p:spPr>
          <a:xfrm>
            <a:off x="5262424" y="845512"/>
            <a:ext cx="298190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1.8mm x 15mm “</a:t>
            </a:r>
            <a:r>
              <a:rPr lang="en-US" sz="1600" dirty="0" err="1" smtClean="0"/>
              <a:t>minipad</a:t>
            </a:r>
            <a:r>
              <a:rPr lang="en-US" sz="1600" dirty="0" smtClean="0"/>
              <a:t>” sensor</a:t>
            </a:r>
            <a:endParaRPr lang="en-US" sz="1600" dirty="0"/>
          </a:p>
        </p:txBody>
      </p:sp>
      <p:sp>
        <p:nvSpPr>
          <p:cNvPr id="83" name="TextBox 82"/>
          <p:cNvSpPr txBox="1"/>
          <p:nvPr/>
        </p:nvSpPr>
        <p:spPr>
          <a:xfrm>
            <a:off x="3962400" y="3446819"/>
            <a:ext cx="227036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Dual SVX-4 Readout Card</a:t>
            </a:r>
            <a:endParaRPr lang="en-US" sz="1600" dirty="0"/>
          </a:p>
        </p:txBody>
      </p:sp>
      <p:sp>
        <p:nvSpPr>
          <p:cNvPr id="2051" name="TextBox 2050"/>
          <p:cNvSpPr txBox="1"/>
          <p:nvPr/>
        </p:nvSpPr>
        <p:spPr>
          <a:xfrm>
            <a:off x="6901389" y="3980295"/>
            <a:ext cx="2028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Cross-Section View:</a:t>
            </a:r>
            <a:endParaRPr lang="en-US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270397" y="1184066"/>
            <a:ext cx="313683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Detector elements are Si “</a:t>
            </a:r>
            <a:r>
              <a:rPr lang="en-US" dirty="0" err="1" smtClean="0"/>
              <a:t>minipad</a:t>
            </a:r>
            <a:r>
              <a:rPr lang="en-US" dirty="0" smtClean="0"/>
              <a:t>” detectors, one layer per tungsten gap, oriented in X and Y (alternating layers). </a:t>
            </a:r>
            <a:endParaRPr lang="en-US" dirty="0"/>
          </a:p>
        </p:txBody>
      </p:sp>
      <p:pic>
        <p:nvPicPr>
          <p:cNvPr id="2052" name="Picture 20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00" y="3907750"/>
            <a:ext cx="2605398" cy="207368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507833" y="1400490"/>
            <a:ext cx="2421612" cy="2333309"/>
            <a:chOff x="681037" y="1905000"/>
            <a:chExt cx="2443163" cy="2152648"/>
          </a:xfrm>
        </p:grpSpPr>
        <p:grpSp>
          <p:nvGrpSpPr>
            <p:cNvPr id="18" name="Group 17"/>
            <p:cNvGrpSpPr/>
            <p:nvPr/>
          </p:nvGrpSpPr>
          <p:grpSpPr>
            <a:xfrm>
              <a:off x="685800" y="1905000"/>
              <a:ext cx="2438400" cy="538162"/>
              <a:chOff x="685800" y="1905000"/>
              <a:chExt cx="2438400" cy="538162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685800" y="1905000"/>
                <a:ext cx="24384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766761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919161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062036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1219200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1371600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1524000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676400" y="1909762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828800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1981200" y="1909762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2133600" y="1909762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2286000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2438400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2590800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743200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2895600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048000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681037" y="2443162"/>
              <a:ext cx="2438400" cy="538162"/>
              <a:chOff x="685800" y="1905000"/>
              <a:chExt cx="2438400" cy="538162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685800" y="1905000"/>
                <a:ext cx="24384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766761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919161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062036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219200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1371600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1524000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676400" y="1909762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828800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981200" y="1909762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2133600" y="1909762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2286000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2438400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2590800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2743200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2895600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3048000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681037" y="2981324"/>
              <a:ext cx="2438400" cy="538162"/>
              <a:chOff x="685800" y="1905000"/>
              <a:chExt cx="2438400" cy="538162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685800" y="1905000"/>
                <a:ext cx="24384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66761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919161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1062036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219200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1371600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524000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676400" y="1909762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1828800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981200" y="1909762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2133600" y="1909762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2286000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438400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590800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2743200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2895600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3048000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681037" y="3519486"/>
              <a:ext cx="2438400" cy="538162"/>
              <a:chOff x="685800" y="1905000"/>
              <a:chExt cx="2438400" cy="538162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685800" y="1905000"/>
                <a:ext cx="24384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66761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919161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062036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219200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371600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524000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676400" y="1909762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828800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981200" y="1909762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133600" y="1909762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286000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438400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590800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743200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895600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048000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036" y="4333653"/>
            <a:ext cx="3619579" cy="2091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5257800" y="1184066"/>
            <a:ext cx="381000" cy="2205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638800" y="1184066"/>
            <a:ext cx="799346" cy="216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5448036" y="3050492"/>
            <a:ext cx="343164" cy="3963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108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E858-7E67-4E08-B84B-AF82CD5F1DAD}" type="datetime1">
              <a:rPr lang="en-US" smtClean="0"/>
              <a:t>1/8/13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BNL p+A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1394-D871-428A-AE9E-C0026491D525}" type="slidenum">
              <a:rPr lang="en-US" smtClean="0"/>
              <a:t>8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46633"/>
            <a:ext cx="8229600" cy="542371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25725" y="230671"/>
            <a:ext cx="87630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1"/>
                </a:solidFill>
              </a:rPr>
              <a:t>MPC-EX Event Reconstruction</a:t>
            </a:r>
            <a:endParaRPr lang="en-US" b="1" baseline="-250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124634"/>
            <a:ext cx="738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Layer </a:t>
            </a:r>
          </a:p>
          <a:p>
            <a:r>
              <a:rPr lang="en-US" dirty="0" smtClean="0"/>
              <a:t>Sum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3890" y="2406134"/>
            <a:ext cx="855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Layer 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2342" y="3429000"/>
            <a:ext cx="855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Layer 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4624039"/>
            <a:ext cx="855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Layer 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" y="5715000"/>
            <a:ext cx="855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Layer 4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47754" y="112463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191000" y="1124634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112553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C5A3-D54C-4619-86E9-F92972A18DBE}" type="datetime1">
              <a:rPr lang="en-US" smtClean="0"/>
              <a:t>1/8/13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BNL p+A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1394-D871-428A-AE9E-C0026491D525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The MPC-EX Physics Program</a:t>
            </a:r>
            <a:endParaRPr lang="en-US" b="1" baseline="-25000" dirty="0">
              <a:solidFill>
                <a:schemeClr val="accent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The Gluon Distribution in Cold Nuclear Matter</a:t>
            </a:r>
            <a:br>
              <a:rPr lang="en-US" b="1" dirty="0" smtClean="0"/>
            </a:br>
            <a:r>
              <a:rPr lang="en-US" b="1" dirty="0" smtClean="0"/>
              <a:t> at Low-x:</a:t>
            </a:r>
          </a:p>
          <a:p>
            <a:pPr lvl="1"/>
            <a:r>
              <a:rPr lang="en-US" dirty="0" smtClean="0"/>
              <a:t>Single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production</a:t>
            </a:r>
          </a:p>
          <a:p>
            <a:pPr lvl="1"/>
            <a:r>
              <a:rPr lang="en-US" dirty="0" smtClean="0"/>
              <a:t> </a:t>
            </a:r>
            <a:r>
              <a:rPr lang="en-US" dirty="0">
                <a:latin typeface="Symbol" pitchFamily="18" charset="2"/>
              </a:rPr>
              <a:t>p</a:t>
            </a:r>
            <a:r>
              <a:rPr lang="en-US" baseline="30000" dirty="0"/>
              <a:t>0 </a:t>
            </a:r>
            <a:r>
              <a:rPr lang="en-US" dirty="0" smtClean="0"/>
              <a:t>pairs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Prompt Photons</a:t>
            </a:r>
          </a:p>
          <a:p>
            <a:pPr marL="457200" lvl="1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/>
              <a:t>Source of A</a:t>
            </a:r>
            <a:r>
              <a:rPr lang="en-US" b="1" baseline="-25000" dirty="0" smtClean="0"/>
              <a:t>N</a:t>
            </a:r>
            <a:r>
              <a:rPr lang="en-US" b="1" dirty="0" smtClean="0"/>
              <a:t> in p</a:t>
            </a:r>
            <a:r>
              <a:rPr lang="en-US" b="1" dirty="0" smtClean="0">
                <a:sym typeface="Symbol"/>
              </a:rPr>
              <a:t></a:t>
            </a:r>
            <a:r>
              <a:rPr lang="en-US" b="1" dirty="0" smtClean="0"/>
              <a:t>+p Collisions: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Prompt </a:t>
            </a:r>
            <a:r>
              <a:rPr lang="en-US" b="1" dirty="0">
                <a:solidFill>
                  <a:srgbClr val="FF0000"/>
                </a:solidFill>
              </a:rPr>
              <a:t>Photon 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b="1" baseline="-25000" dirty="0" smtClean="0">
                <a:solidFill>
                  <a:srgbClr val="FF0000"/>
                </a:solidFill>
              </a:rPr>
              <a:t>N</a:t>
            </a:r>
            <a:r>
              <a:rPr lang="en-US" b="1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b="1" baseline="30000" dirty="0" smtClean="0">
                <a:solidFill>
                  <a:srgbClr val="FF0000"/>
                </a:solidFill>
              </a:rPr>
              <a:t>0 </a:t>
            </a:r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b="1" dirty="0" smtClean="0">
                <a:solidFill>
                  <a:srgbClr val="FF0000"/>
                </a:solidFill>
              </a:rPr>
              <a:t>orrelations with jet-like clusters</a:t>
            </a:r>
          </a:p>
          <a:p>
            <a:pPr lvl="2"/>
            <a:r>
              <a:rPr lang="en-US" dirty="0" smtClean="0"/>
              <a:t>“pioneering” measurement</a:t>
            </a:r>
          </a:p>
          <a:p>
            <a:pPr lvl="1"/>
            <a:r>
              <a:rPr lang="en-US" dirty="0" smtClean="0"/>
              <a:t>Jet A</a:t>
            </a:r>
            <a:r>
              <a:rPr lang="en-US" baseline="-25000" dirty="0" smtClean="0"/>
              <a:t>N </a:t>
            </a:r>
          </a:p>
        </p:txBody>
      </p:sp>
      <p:sp>
        <p:nvSpPr>
          <p:cNvPr id="3" name="Right Brace 2"/>
          <p:cNvSpPr/>
          <p:nvPr/>
        </p:nvSpPr>
        <p:spPr>
          <a:xfrm>
            <a:off x="4208656" y="1913930"/>
            <a:ext cx="381000" cy="762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44143" y="17526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Extended kinematic range for existing measurements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&gt;1 </a:t>
            </a:r>
            <a:r>
              <a:rPr lang="en-US" dirty="0" err="1" smtClean="0"/>
              <a:t>GeV</a:t>
            </a:r>
            <a:r>
              <a:rPr lang="en-US" dirty="0" smtClean="0"/>
              <a:t>/c, E&gt;20GeV)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3505200"/>
            <a:ext cx="6400800" cy="2667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84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3978</TotalTime>
  <Words>1686</Words>
  <Application>Microsoft Macintosh PowerPoint</Application>
  <PresentationFormat>On-screen Show (4:3)</PresentationFormat>
  <Paragraphs>363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Office Theme</vt:lpstr>
      <vt:lpstr>2_Office Theme</vt:lpstr>
      <vt:lpstr>3_Office Theme</vt:lpstr>
      <vt:lpstr>1_Office Theme</vt:lpstr>
      <vt:lpstr>4_Office Theme</vt:lpstr>
      <vt:lpstr>Equation</vt:lpstr>
      <vt:lpstr>Prompt Photon AN with the PHENIX MPC-EX Detector</vt:lpstr>
      <vt:lpstr>Single Transverse Spin Asymmetries</vt:lpstr>
      <vt:lpstr>Sources of Transverse SSA’s</vt:lpstr>
      <vt:lpstr>Single Spin Asymmetries in PHENIX MPC</vt:lpstr>
      <vt:lpstr>PowerPoint Presentation</vt:lpstr>
      <vt:lpstr>The MPC-EX Detector</vt:lpstr>
      <vt:lpstr>Minipad Sensors</vt:lpstr>
      <vt:lpstr>PowerPoint Presentation</vt:lpstr>
      <vt:lpstr>The MPC-EX Physics Program</vt:lpstr>
      <vt:lpstr>Prompt Photon Simulations (p0 cuts)</vt:lpstr>
      <vt:lpstr>Direct and Frag. Photon AN (xF&gt;0)</vt:lpstr>
      <vt:lpstr>Separating Direct and Frag. Photons</vt:lpstr>
      <vt:lpstr>Prompt Photon AN (xF&gt;0)</vt:lpstr>
      <vt:lpstr>Prompt Photon AN (xF&lt;0)</vt:lpstr>
      <vt:lpstr>Polarized p+A Collisions</vt:lpstr>
      <vt:lpstr>Collins Asymmetry in Jets</vt:lpstr>
      <vt:lpstr>Summary</vt:lpstr>
      <vt:lpstr>The PHENIX Muon Piston Calorimeter Extension (MPC-EX)</vt:lpstr>
      <vt:lpstr>BACKUP</vt:lpstr>
      <vt:lpstr>Process Breakdown</vt:lpstr>
      <vt:lpstr>Why p+A instead of d+A?</vt:lpstr>
      <vt:lpstr>SSA’s in polarized p+A Collisions</vt:lpstr>
      <vt:lpstr>EPS09 Limits from Direct Photons</vt:lpstr>
      <vt:lpstr>Gluons in Nuclei</vt:lpstr>
      <vt:lpstr>EPS09 Limits from Prompt Photons</vt:lpstr>
      <vt:lpstr>Direct Photon NLO Cross Sections</vt:lpstr>
      <vt:lpstr>Direct Photons in Pythia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Charged Track Reconstruction</dc:title>
  <dc:creator>Lajoie</dc:creator>
  <cp:lastModifiedBy>Xiaodong Jiang</cp:lastModifiedBy>
  <cp:revision>697</cp:revision>
  <cp:lastPrinted>2011-10-11T15:28:44Z</cp:lastPrinted>
  <dcterms:created xsi:type="dcterms:W3CDTF">2011-07-21T15:31:41Z</dcterms:created>
  <dcterms:modified xsi:type="dcterms:W3CDTF">2013-01-08T14:01:31Z</dcterms:modified>
</cp:coreProperties>
</file>