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83" r:id="rId6"/>
    <p:sldId id="260" r:id="rId7"/>
    <p:sldId id="269" r:id="rId8"/>
    <p:sldId id="261" r:id="rId9"/>
    <p:sldId id="278" r:id="rId10"/>
    <p:sldId id="287" r:id="rId11"/>
    <p:sldId id="295" r:id="rId12"/>
    <p:sldId id="273" r:id="rId13"/>
    <p:sldId id="288" r:id="rId14"/>
    <p:sldId id="262" r:id="rId15"/>
    <p:sldId id="313" r:id="rId16"/>
    <p:sldId id="281" r:id="rId17"/>
    <p:sldId id="289" r:id="rId18"/>
    <p:sldId id="291" r:id="rId19"/>
    <p:sldId id="282" r:id="rId20"/>
    <p:sldId id="293" r:id="rId21"/>
    <p:sldId id="303" r:id="rId22"/>
    <p:sldId id="271" r:id="rId23"/>
    <p:sldId id="304" r:id="rId24"/>
    <p:sldId id="299" r:id="rId25"/>
    <p:sldId id="306" r:id="rId26"/>
    <p:sldId id="312" r:id="rId27"/>
    <p:sldId id="290" r:id="rId28"/>
    <p:sldId id="311" r:id="rId29"/>
    <p:sldId id="307" r:id="rId30"/>
    <p:sldId id="300" r:id="rId31"/>
    <p:sldId id="274" r:id="rId32"/>
    <p:sldId id="275" r:id="rId33"/>
    <p:sldId id="276" r:id="rId34"/>
    <p:sldId id="301" r:id="rId35"/>
    <p:sldId id="302" r:id="rId36"/>
    <p:sldId id="265" r:id="rId37"/>
    <p:sldId id="266" r:id="rId38"/>
    <p:sldId id="267" r:id="rId39"/>
    <p:sldId id="294" r:id="rId40"/>
    <p:sldId id="292" r:id="rId41"/>
    <p:sldId id="308" r:id="rId42"/>
    <p:sldId id="314" r:id="rId43"/>
    <p:sldId id="315" r:id="rId44"/>
    <p:sldId id="316" r:id="rId45"/>
    <p:sldId id="309" r:id="rId46"/>
    <p:sldId id="297" r:id="rId4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0B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4745" autoAdjust="0"/>
  </p:normalViewPr>
  <p:slideViewPr>
    <p:cSldViewPr>
      <p:cViewPr varScale="1">
        <p:scale>
          <a:sx n="86" d="100"/>
          <a:sy n="86" d="100"/>
        </p:scale>
        <p:origin x="-492" y="-78"/>
      </p:cViewPr>
      <p:guideLst>
        <p:guide orient="horz" pos="2160"/>
        <p:guide pos="2880"/>
      </p:guideLst>
    </p:cSldViewPr>
  </p:slideViewPr>
  <p:outlineViewPr>
    <p:cViewPr>
      <p:scale>
        <a:sx n="33" d="100"/>
        <a:sy n="33" d="100"/>
      </p:scale>
      <p:origin x="0" y="52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20.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39.wmf"/><Relationship Id="rId4"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5" tIns="46478" rIns="92955" bIns="46478"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5" tIns="46478" rIns="92955" bIns="46478" rtlCol="0"/>
          <a:lstStyle>
            <a:lvl1pPr algn="r">
              <a:defRPr sz="1200"/>
            </a:lvl1pPr>
          </a:lstStyle>
          <a:p>
            <a:fld id="{392C204D-D9BF-43EA-B159-E847AFEB4AE1}" type="datetimeFigureOut">
              <a:rPr lang="en-US" smtClean="0"/>
              <a:pPr/>
              <a:t>1/7/2013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5" tIns="46478" rIns="92955" bIns="46478"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5" tIns="46478" rIns="92955" bIns="464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3"/>
            <a:ext cx="3026833" cy="464185"/>
          </a:xfrm>
          <a:prstGeom prst="rect">
            <a:avLst/>
          </a:prstGeom>
        </p:spPr>
        <p:txBody>
          <a:bodyPr vert="horz" lIns="92955" tIns="46478" rIns="92955" bIns="46478"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3"/>
            <a:ext cx="3026833" cy="464185"/>
          </a:xfrm>
          <a:prstGeom prst="rect">
            <a:avLst/>
          </a:prstGeom>
        </p:spPr>
        <p:txBody>
          <a:bodyPr vert="horz" lIns="92955" tIns="46478" rIns="92955" bIns="46478" rtlCol="0" anchor="b"/>
          <a:lstStyle>
            <a:lvl1pPr algn="r">
              <a:defRPr sz="1200"/>
            </a:lvl1pPr>
          </a:lstStyle>
          <a:p>
            <a:fld id="{14B39E10-C64B-4574-B859-6839E637B0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37CB8E-9D7F-4673-9A79-F2D9720EE945}" type="slidenum">
              <a:rPr lang="en-US" smtClean="0">
                <a:latin typeface="Arial" charset="0"/>
              </a:rPr>
              <a:pPr fontAlgn="base">
                <a:spcBef>
                  <a:spcPct val="0"/>
                </a:spcBef>
                <a:spcAft>
                  <a:spcPct val="0"/>
                </a:spcAft>
              </a:pPr>
              <a:t>6</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Ericson, Thomas PL 148B, 191 (1984)</a:t>
            </a:r>
          </a:p>
          <a:p>
            <a:r>
              <a:rPr lang="en-US" smtClean="0"/>
              <a:t>Bickerstaff, Thomas, PRL 53, 2531 (1984)</a:t>
            </a:r>
          </a:p>
          <a:p>
            <a:r>
              <a:rPr lang="en-US" smtClean="0"/>
              <a:t>Berger, Coester PRD 32, 1071 (1985)</a:t>
            </a:r>
          </a:p>
          <a:p>
            <a:r>
              <a:rPr lang="en-US" smtClean="0"/>
              <a:t>Close, Jaffe, Roberts, Ross, PRD 31, 1004 (1985)</a:t>
            </a:r>
          </a:p>
          <a:p>
            <a:r>
              <a:rPr lang="en-US" smtClean="0"/>
              <a:t>Pirner, Vary PRL 46, 1376 (1981)</a:t>
            </a:r>
          </a:p>
          <a:p>
            <a:r>
              <a:rPr lang="en-US" smtClean="0"/>
              <a:t>Carlson, Havens PRL 51, 261 (1983)</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481488-B788-4D3E-8D5E-15E8F21065AF}"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9A89D5-D6AC-43B9-8CC1-2532AAF653B0}" type="slidenum">
              <a:rPr lang="en-US" smtClean="0"/>
              <a:pPr/>
              <a:t>35</a:t>
            </a:fld>
            <a:endParaRPr lang="en-US" smtClean="0"/>
          </a:p>
        </p:txBody>
      </p:sp>
      <p:sp>
        <p:nvSpPr>
          <p:cNvPr id="35843" name="Rectangle 2"/>
          <p:cNvSpPr>
            <a:spLocks noGrp="1" noRot="1" noChangeAspect="1" noChangeArrowheads="1" noTextEdit="1"/>
          </p:cNvSpPr>
          <p:nvPr>
            <p:ph type="sldImg"/>
          </p:nvPr>
        </p:nvSpPr>
        <p:spPr bwMode="auto">
          <a:xfrm>
            <a:off x="1173163" y="696913"/>
            <a:ext cx="4640262" cy="3481387"/>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 or Enhanced resolution of higher Fock states by nuclei (Brodsky) emphasize higher multi-parton Fock states which fall more steeply toward xF = 1</a:t>
            </a:r>
          </a:p>
          <a:p>
            <a:pPr lvl="1"/>
            <a:r>
              <a:rPr lang="en-US" smtClean="0"/>
              <a:t> An effective dE/dx that rises linearly with energy also results from this picture</a:t>
            </a:r>
          </a:p>
          <a:p>
            <a:pPr>
              <a:spcBef>
                <a:spcPct val="0"/>
              </a:spcBef>
            </a:pPr>
            <a:r>
              <a:rPr lang="en-US" smtClean="0"/>
              <a:t>And also that coherence effects at small x2 vanish as x1 </a:t>
            </a:r>
            <a:r>
              <a:rPr lang="en-US" smtClean="0">
                <a:sym typeface="Symbol" pitchFamily="18" charset="2"/>
              </a:rPr>
              <a:t> 1</a:t>
            </a:r>
            <a:endParaRPr lang="en-US" smtClean="0"/>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2B4A6-94C3-4088-8D96-442407C9E712}" type="slidenum">
              <a:rPr lang="en-US"/>
              <a:pPr/>
              <a:t>37</a:t>
            </a:fld>
            <a:endParaRPr lang="en-US"/>
          </a:p>
        </p:txBody>
      </p:sp>
      <p:sp>
        <p:nvSpPr>
          <p:cNvPr id="313346" name="Rectangle 2"/>
          <p:cNvSpPr>
            <a:spLocks noGrp="1" noRot="1" noChangeAspect="1" noChangeArrowheads="1" noTextEdit="1"/>
          </p:cNvSpPr>
          <p:nvPr>
            <p:ph type="sldImg"/>
          </p:nvPr>
        </p:nvSpPr>
        <p:spPr>
          <a:xfrm>
            <a:off x="1173163" y="696913"/>
            <a:ext cx="4640262" cy="3481387"/>
          </a:xfrm>
          <a:ln/>
        </p:spPr>
      </p:sp>
      <p:sp>
        <p:nvSpPr>
          <p:cNvPr id="313347" name="Rectangle 3"/>
          <p:cNvSpPr>
            <a:spLocks noGrp="1" noChangeArrowheads="1"/>
          </p:cNvSpPr>
          <p:nvPr>
            <p:ph type="body" idx="1"/>
          </p:nvPr>
        </p:nvSpPr>
        <p:spPr>
          <a:xfrm>
            <a:off x="697875" y="4410539"/>
            <a:ext cx="5589252" cy="4177665"/>
          </a:xfrm>
        </p:spPr>
        <p:txBody>
          <a:bodyPr/>
          <a:lstStyle/>
          <a:p>
            <a:r>
              <a:rPr lang="en-US"/>
              <a:t>The NA38/NA50 apparatus is a classic muon spectrometer. The beam enters from the left. There’s a luminosity monitor, several detectors to measure the collision centrality, lot’s of material to absorb everything but the relatively rare muons, and detectors and magnets for measurement of the particle’s trajectory and momentum and for triggering.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7A734B-3AD6-4B03-829E-C08A3801CA41}" type="datetime1">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779B5-7834-4608-811B-1D53068E4F22}" type="datetime1">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F40D9-44FE-43E4-B0B1-970067FEE764}" type="datetime1">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2133600" cy="457200"/>
          </a:xfrm>
        </p:spPr>
        <p:txBody>
          <a:bodyPr/>
          <a:lstStyle>
            <a:lvl1pPr>
              <a:defRPr/>
            </a:lvl1pPr>
          </a:lstStyle>
          <a:p>
            <a:fld id="{D3738838-6E67-422E-9998-4F544CC27F20}" type="datetime1">
              <a:rPr lang="en-US" smtClean="0"/>
              <a:pPr/>
              <a:t>1/7/2013</a:t>
            </a:fld>
            <a:endParaRPr lang="en-US" i="1"/>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12553C12-CCF3-41D5-BD54-C121F4BE0ED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0B61F-245F-40AD-B537-E6DE34D7A287}" type="datetime1">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75B35-78FA-4FBF-907B-CBBCFF69B00B}" type="datetime1">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6C152A-FC4C-4CDA-97FD-12995D1D946B}" type="datetime1">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7C9FE-93A2-48B4-9B41-81BDC4270FA4}" type="datetime1">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FB8D1-F8D0-414B-9D76-4FF1FDF0A297}" type="datetime1">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15304-1A63-4589-8423-768F53F46EB8}" type="datetime1">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B8498-888C-4449-9D3A-E07F23F3DFB2}" type="datetime1">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BDFCB-B206-4989-BA8E-E9547AD8B668}" type="datetime1">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5B017-C7CC-4705-93BF-7378F901BEDB}" type="datetime1">
              <a:rPr lang="en-US" smtClean="0"/>
              <a:pPr/>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4.png"/><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57.png"/><Relationship Id="rId5" Type="http://schemas.openxmlformats.org/officeDocument/2006/relationships/oleObject" Target="../embeddings/oleObject14.bin"/><Relationship Id="rId10" Type="http://schemas.openxmlformats.org/officeDocument/2006/relationships/image" Target="../media/image56.png"/><Relationship Id="rId4" Type="http://schemas.openxmlformats.org/officeDocument/2006/relationships/oleObject" Target="../embeddings/oleObject13.bin"/><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58.jpeg"/><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2.jpeg"/><Relationship Id="rId7" Type="http://schemas.openxmlformats.org/officeDocument/2006/relationships/image" Target="../media/image73.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27.pn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2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32.bin"/><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0.wmf"/><Relationship Id="rId4" Type="http://schemas.openxmlformats.org/officeDocument/2006/relationships/image" Target="../media/image99.wmf"/></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1.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4.gif"/></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jpeg"/><Relationship Id="rId5" Type="http://schemas.openxmlformats.org/officeDocument/2006/relationships/image" Target="../media/image1.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33.pn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image" Target="../media/image34.jpeg"/><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513869" cy="1569660"/>
          </a:xfrm>
          <a:prstGeom prst="rect">
            <a:avLst/>
          </a:prstGeom>
          <a:noFill/>
        </p:spPr>
        <p:txBody>
          <a:bodyPr wrap="none" rtlCol="0">
            <a:spAutoFit/>
          </a:bodyPr>
          <a:lstStyle/>
          <a:p>
            <a:pPr algn="ctr"/>
            <a:r>
              <a:rPr lang="en-US" sz="2400" dirty="0" smtClean="0">
                <a:latin typeface="Comic Sans MS" pitchFamily="66" charset="0"/>
              </a:rPr>
              <a:t>A Summary of Earlier </a:t>
            </a:r>
            <a:r>
              <a:rPr lang="en-US" sz="2400" dirty="0" err="1" smtClean="0">
                <a:latin typeface="Comic Sans MS" pitchFamily="66" charset="0"/>
              </a:rPr>
              <a:t>p+A</a:t>
            </a:r>
            <a:r>
              <a:rPr lang="en-US" sz="2400" dirty="0" smtClean="0">
                <a:latin typeface="Comic Sans MS" pitchFamily="66" charset="0"/>
              </a:rPr>
              <a:t> Experiments' Physics &amp; Results</a:t>
            </a:r>
          </a:p>
          <a:p>
            <a:pPr algn="ctr"/>
            <a:r>
              <a:rPr lang="en-US" sz="2400" dirty="0" smtClean="0">
                <a:latin typeface="Comic Sans MS" pitchFamily="66" charset="0"/>
              </a:rPr>
              <a:t>Workshop on the Physics of </a:t>
            </a:r>
            <a:r>
              <a:rPr lang="en-US" sz="2400" dirty="0" err="1" smtClean="0">
                <a:latin typeface="Comic Sans MS" pitchFamily="66" charset="0"/>
              </a:rPr>
              <a:t>p+A</a:t>
            </a:r>
            <a:r>
              <a:rPr lang="en-US" sz="2400" dirty="0" smtClean="0">
                <a:latin typeface="Comic Sans MS" pitchFamily="66" charset="0"/>
              </a:rPr>
              <a:t> Collisions at RHIC</a:t>
            </a:r>
          </a:p>
          <a:p>
            <a:pPr algn="ctr"/>
            <a:r>
              <a:rPr lang="en-US" sz="2400" dirty="0" smtClean="0">
                <a:latin typeface="Comic Sans MS" pitchFamily="66" charset="0"/>
              </a:rPr>
              <a:t>BNL, Jan 7-9, 2013</a:t>
            </a:r>
          </a:p>
          <a:p>
            <a:pPr algn="ctr"/>
            <a:r>
              <a:rPr lang="en-US" sz="2400" i="1" dirty="0" smtClean="0">
                <a:latin typeface="Comic Sans MS" pitchFamily="66" charset="0"/>
              </a:rPr>
              <a:t>Mike Leitch, LANL Retired Fellow</a:t>
            </a:r>
          </a:p>
        </p:txBody>
      </p:sp>
      <p:sp>
        <p:nvSpPr>
          <p:cNvPr id="6" name="TextBox 5"/>
          <p:cNvSpPr txBox="1"/>
          <p:nvPr/>
        </p:nvSpPr>
        <p:spPr>
          <a:xfrm>
            <a:off x="381000" y="1905000"/>
            <a:ext cx="5257800" cy="4093428"/>
          </a:xfrm>
          <a:prstGeom prst="rect">
            <a:avLst/>
          </a:prstGeom>
          <a:noFill/>
        </p:spPr>
        <p:txBody>
          <a:bodyPr wrap="square" rtlCol="0">
            <a:spAutoFit/>
          </a:bodyPr>
          <a:lstStyle/>
          <a:p>
            <a:r>
              <a:rPr lang="en-US" sz="2000" dirty="0" smtClean="0">
                <a:latin typeface="Comic Sans MS" pitchFamily="66" charset="0"/>
              </a:rPr>
              <a:t>Cold Nuclear Matter (CNM) physics</a:t>
            </a:r>
          </a:p>
          <a:p>
            <a:endParaRPr lang="en-US" sz="2000" dirty="0" smtClean="0">
              <a:latin typeface="Comic Sans MS" pitchFamily="66" charset="0"/>
            </a:endParaRPr>
          </a:p>
          <a:p>
            <a:r>
              <a:rPr lang="en-US" sz="2000" dirty="0" smtClean="0">
                <a:latin typeface="Comic Sans MS" pitchFamily="66" charset="0"/>
              </a:rPr>
              <a:t>Lessons &amp; Clues from the data:</a:t>
            </a:r>
          </a:p>
          <a:p>
            <a:pPr>
              <a:buFont typeface="Arial" pitchFamily="34" charset="0"/>
              <a:buChar char="•"/>
            </a:pPr>
            <a:r>
              <a:rPr lang="en-US" sz="2000" dirty="0" smtClean="0">
                <a:latin typeface="Comic Sans MS" pitchFamily="66" charset="0"/>
              </a:rPr>
              <a:t> shadowing</a:t>
            </a:r>
          </a:p>
          <a:p>
            <a:pPr>
              <a:buFont typeface="Arial" pitchFamily="34" charset="0"/>
              <a:buChar char="•"/>
            </a:pPr>
            <a:r>
              <a:rPr lang="en-US" sz="2000" dirty="0" smtClean="0">
                <a:latin typeface="Comic Sans MS" pitchFamily="66" charset="0"/>
              </a:rPr>
              <a:t> initial-state </a:t>
            </a:r>
            <a:r>
              <a:rPr lang="en-US" sz="2000" dirty="0" err="1" smtClean="0">
                <a:latin typeface="Comic Sans MS" pitchFamily="66" charset="0"/>
              </a:rPr>
              <a:t>vs</a:t>
            </a:r>
            <a:r>
              <a:rPr lang="en-US" sz="2000" dirty="0" smtClean="0">
                <a:latin typeface="Comic Sans MS" pitchFamily="66" charset="0"/>
              </a:rPr>
              <a:t> final-state</a:t>
            </a:r>
          </a:p>
          <a:p>
            <a:pPr>
              <a:buFont typeface="Arial" pitchFamily="34" charset="0"/>
              <a:buChar char="•"/>
            </a:pPr>
            <a:r>
              <a:rPr lang="en-US" sz="2000" dirty="0" smtClean="0">
                <a:latin typeface="Comic Sans MS" pitchFamily="66" charset="0"/>
              </a:rPr>
              <a:t> absorption</a:t>
            </a:r>
          </a:p>
          <a:p>
            <a:pPr>
              <a:buFont typeface="Arial" pitchFamily="34" charset="0"/>
              <a:buChar char="•"/>
            </a:pPr>
            <a:r>
              <a:rPr lang="en-US" sz="2000" dirty="0" smtClean="0">
                <a:latin typeface="Comic Sans MS" pitchFamily="66" charset="0"/>
              </a:rPr>
              <a:t> </a:t>
            </a:r>
            <a:r>
              <a:rPr lang="en-US" sz="2000" dirty="0" err="1" smtClean="0">
                <a:latin typeface="Comic Sans MS" pitchFamily="66" charset="0"/>
              </a:rPr>
              <a:t>dE</a:t>
            </a:r>
            <a:r>
              <a:rPr lang="en-US" sz="2000" dirty="0" smtClean="0">
                <a:latin typeface="Comic Sans MS" pitchFamily="66" charset="0"/>
              </a:rPr>
              <a:t>/</a:t>
            </a:r>
            <a:r>
              <a:rPr lang="en-US" sz="2000" dirty="0" err="1" smtClean="0">
                <a:latin typeface="Comic Sans MS" pitchFamily="66" charset="0"/>
              </a:rPr>
              <a:t>dx</a:t>
            </a:r>
            <a:r>
              <a:rPr lang="en-US" sz="2000" dirty="0" smtClean="0">
                <a:latin typeface="Comic Sans MS" pitchFamily="66" charset="0"/>
              </a:rPr>
              <a:t> from </a:t>
            </a:r>
            <a:r>
              <a:rPr lang="en-US" sz="2000" dirty="0" err="1" smtClean="0">
                <a:latin typeface="Comic Sans MS" pitchFamily="66" charset="0"/>
              </a:rPr>
              <a:t>Drell</a:t>
            </a:r>
            <a:r>
              <a:rPr lang="en-US" sz="2000" dirty="0" smtClean="0">
                <a:latin typeface="Comic Sans MS" pitchFamily="66" charset="0"/>
              </a:rPr>
              <a:t>-Yan</a:t>
            </a:r>
          </a:p>
          <a:p>
            <a:pPr>
              <a:buFont typeface="Arial" pitchFamily="34" charset="0"/>
              <a:buChar char="•"/>
            </a:pPr>
            <a:r>
              <a:rPr lang="en-US" sz="2000" dirty="0" smtClean="0">
                <a:latin typeface="Comic Sans MS" pitchFamily="66" charset="0"/>
              </a:rPr>
              <a:t> </a:t>
            </a:r>
            <a:r>
              <a:rPr lang="en-US" sz="2000" dirty="0" err="1" smtClean="0">
                <a:latin typeface="Comic Sans MS" pitchFamily="66" charset="0"/>
              </a:rPr>
              <a:t>p</a:t>
            </a:r>
            <a:r>
              <a:rPr lang="en-US" sz="2000" baseline="-25000" dirty="0" err="1" smtClean="0">
                <a:latin typeface="Comic Sans MS" pitchFamily="66" charset="0"/>
              </a:rPr>
              <a:t>T</a:t>
            </a:r>
            <a:r>
              <a:rPr lang="en-US" sz="2000" dirty="0" smtClean="0">
                <a:latin typeface="Comic Sans MS" pitchFamily="66" charset="0"/>
              </a:rPr>
              <a:t> broadening</a:t>
            </a:r>
          </a:p>
          <a:p>
            <a:pPr>
              <a:buFont typeface="Arial" pitchFamily="34" charset="0"/>
              <a:buChar char="•"/>
            </a:pPr>
            <a:r>
              <a:rPr lang="en-US" sz="2000" dirty="0" smtClean="0">
                <a:latin typeface="Comic Sans MS" pitchFamily="66" charset="0"/>
              </a:rPr>
              <a:t> Intrinsic Charm</a:t>
            </a:r>
          </a:p>
          <a:p>
            <a:pPr>
              <a:buFont typeface="Arial" pitchFamily="34" charset="0"/>
              <a:buChar char="•"/>
            </a:pPr>
            <a:r>
              <a:rPr lang="en-US" sz="2000" dirty="0" smtClean="0">
                <a:latin typeface="Comic Sans MS" pitchFamily="66" charset="0"/>
              </a:rPr>
              <a:t> very small-x shadowing (E665)</a:t>
            </a:r>
          </a:p>
          <a:p>
            <a:endParaRPr lang="en-US" sz="2000" dirty="0" smtClean="0">
              <a:latin typeface="Comic Sans MS" pitchFamily="66" charset="0"/>
            </a:endParaRPr>
          </a:p>
          <a:p>
            <a:r>
              <a:rPr lang="en-US" i="1" dirty="0" smtClean="0">
                <a:latin typeface="Comic Sans MS" pitchFamily="66" charset="0"/>
              </a:rPr>
              <a:t>FNAL E772/789/866;  SPS NA38/50/60; FNAL E665 (DIS); Cronin </a:t>
            </a:r>
            <a:r>
              <a:rPr lang="en-US" i="1" dirty="0" err="1" smtClean="0">
                <a:latin typeface="Comic Sans MS" pitchFamily="66" charset="0"/>
              </a:rPr>
              <a:t>expt</a:t>
            </a:r>
            <a:r>
              <a:rPr lang="en-US" i="1" dirty="0" smtClean="0">
                <a:latin typeface="Comic Sans MS" pitchFamily="66" charset="0"/>
              </a:rPr>
              <a:t>, …</a:t>
            </a:r>
          </a:p>
        </p:txBody>
      </p:sp>
      <p:grpSp>
        <p:nvGrpSpPr>
          <p:cNvPr id="7" name="Group 20"/>
          <p:cNvGrpSpPr>
            <a:grpSpLocks/>
          </p:cNvGrpSpPr>
          <p:nvPr/>
        </p:nvGrpSpPr>
        <p:grpSpPr bwMode="auto">
          <a:xfrm>
            <a:off x="5586412" y="1665287"/>
            <a:ext cx="3252788" cy="2678113"/>
            <a:chOff x="5510213" y="1371600"/>
            <a:chExt cx="3252787" cy="2678113"/>
          </a:xfrm>
        </p:grpSpPr>
        <p:grpSp>
          <p:nvGrpSpPr>
            <p:cNvPr id="8" name="Group 15"/>
            <p:cNvGrpSpPr>
              <a:grpSpLocks/>
            </p:cNvGrpSpPr>
            <p:nvPr/>
          </p:nvGrpSpPr>
          <p:grpSpPr bwMode="auto">
            <a:xfrm>
              <a:off x="5510213" y="1371600"/>
              <a:ext cx="3252787" cy="2606200"/>
              <a:chOff x="533400" y="838200"/>
              <a:chExt cx="3252788" cy="2606200"/>
            </a:xfrm>
          </p:grpSpPr>
          <p:grpSp>
            <p:nvGrpSpPr>
              <p:cNvPr id="10" name="Group 21"/>
              <p:cNvGrpSpPr>
                <a:grpSpLocks/>
              </p:cNvGrpSpPr>
              <p:nvPr/>
            </p:nvGrpSpPr>
            <p:grpSpPr bwMode="auto">
              <a:xfrm>
                <a:off x="533400" y="838200"/>
                <a:ext cx="3252788" cy="2606200"/>
                <a:chOff x="533400" y="838200"/>
                <a:chExt cx="3252788" cy="2606200"/>
              </a:xfrm>
            </p:grpSpPr>
            <p:grpSp>
              <p:nvGrpSpPr>
                <p:cNvPr id="17" name="Group 5"/>
                <p:cNvGrpSpPr>
                  <a:grpSpLocks/>
                </p:cNvGrpSpPr>
                <p:nvPr/>
              </p:nvGrpSpPr>
              <p:grpSpPr bwMode="auto">
                <a:xfrm>
                  <a:off x="533400" y="838200"/>
                  <a:ext cx="3252788" cy="2606200"/>
                  <a:chOff x="228600" y="3657600"/>
                  <a:chExt cx="3252788" cy="2606200"/>
                </a:xfrm>
              </p:grpSpPr>
              <p:pic>
                <p:nvPicPr>
                  <p:cNvPr id="19" name="Picture 5"/>
                  <p:cNvPicPr>
                    <a:picLocks noChangeAspect="1" noChangeArrowheads="1"/>
                  </p:cNvPicPr>
                  <p:nvPr/>
                </p:nvPicPr>
                <p:blipFill>
                  <a:blip r:embed="rId2" cstate="print"/>
                  <a:srcRect t="11295" b="4234"/>
                  <a:stretch>
                    <a:fillRect/>
                  </a:stretch>
                </p:blipFill>
                <p:spPr bwMode="auto">
                  <a:xfrm>
                    <a:off x="685800" y="3657600"/>
                    <a:ext cx="2795588" cy="2606200"/>
                  </a:xfrm>
                  <a:prstGeom prst="rect">
                    <a:avLst/>
                  </a:prstGeom>
                  <a:noFill/>
                  <a:ln w="9525" algn="ctr">
                    <a:noFill/>
                    <a:miter lim="800000"/>
                    <a:headEnd/>
                    <a:tailEnd/>
                  </a:ln>
                </p:spPr>
              </p:pic>
              <p:sp>
                <p:nvSpPr>
                  <p:cNvPr id="20" name="TextBox 10"/>
                  <p:cNvSpPr txBox="1">
                    <a:spLocks noChangeArrowheads="1"/>
                  </p:cNvSpPr>
                  <p:nvPr/>
                </p:nvSpPr>
                <p:spPr bwMode="auto">
                  <a:xfrm rot="-5400000">
                    <a:off x="86518" y="3875881"/>
                    <a:ext cx="746125" cy="461962"/>
                  </a:xfrm>
                  <a:prstGeom prst="rect">
                    <a:avLst/>
                  </a:prstGeom>
                  <a:noFill/>
                  <a:ln w="9525">
                    <a:noFill/>
                    <a:miter lim="800000"/>
                    <a:headEnd/>
                    <a:tailEnd/>
                  </a:ln>
                </p:spPr>
                <p:txBody>
                  <a:bodyPr wrap="none">
                    <a:spAutoFit/>
                  </a:bodyPr>
                  <a:lstStyle/>
                  <a:p>
                    <a:r>
                      <a:rPr lang="en-US" sz="2400">
                        <a:latin typeface="Calibri" pitchFamily="34" charset="0"/>
                      </a:rPr>
                      <a:t>R</a:t>
                    </a:r>
                    <a:r>
                      <a:rPr lang="en-US" sz="2400" baseline="-25000">
                        <a:latin typeface="Calibri" pitchFamily="34" charset="0"/>
                      </a:rPr>
                      <a:t>G</a:t>
                    </a:r>
                    <a:r>
                      <a:rPr lang="en-US" sz="2400" baseline="30000">
                        <a:latin typeface="Calibri" pitchFamily="34" charset="0"/>
                      </a:rPr>
                      <a:t>Pb</a:t>
                    </a:r>
                  </a:p>
                </p:txBody>
              </p:sp>
            </p:grpSp>
            <p:pic>
              <p:nvPicPr>
                <p:cNvPr id="18" name="Picture 5"/>
                <p:cNvPicPr>
                  <a:picLocks noChangeAspect="1" noChangeArrowheads="1"/>
                </p:cNvPicPr>
                <p:nvPr/>
              </p:nvPicPr>
              <p:blipFill>
                <a:blip r:embed="rId2" cstate="print"/>
                <a:srcRect l="15794" t="84706" r="77222" b="7059"/>
                <a:stretch>
                  <a:fillRect/>
                </a:stretch>
              </p:blipFill>
              <p:spPr bwMode="auto">
                <a:xfrm>
                  <a:off x="829147" y="3106094"/>
                  <a:ext cx="195226" cy="254106"/>
                </a:xfrm>
                <a:prstGeom prst="rect">
                  <a:avLst/>
                </a:prstGeom>
                <a:noFill/>
                <a:ln w="9525" algn="ctr">
                  <a:noFill/>
                  <a:miter lim="800000"/>
                  <a:headEnd/>
                  <a:tailEnd/>
                </a:ln>
              </p:spPr>
            </p:pic>
          </p:grpSp>
          <p:sp>
            <p:nvSpPr>
              <p:cNvPr id="11" name="TextBox 17"/>
              <p:cNvSpPr txBox="1">
                <a:spLocks noChangeArrowheads="1"/>
              </p:cNvSpPr>
              <p:nvPr/>
            </p:nvSpPr>
            <p:spPr bwMode="auto">
              <a:xfrm>
                <a:off x="1066800" y="990600"/>
                <a:ext cx="1418978" cy="307777"/>
              </a:xfrm>
              <a:prstGeom prst="rect">
                <a:avLst/>
              </a:prstGeom>
              <a:noFill/>
              <a:ln w="9525">
                <a:noFill/>
                <a:miter lim="800000"/>
                <a:headEnd/>
                <a:tailEnd/>
              </a:ln>
            </p:spPr>
            <p:txBody>
              <a:bodyPr wrap="none">
                <a:spAutoFit/>
              </a:bodyPr>
              <a:lstStyle/>
              <a:p>
                <a:r>
                  <a:rPr lang="en-US" sz="1400">
                    <a:latin typeface="Comic Sans MS" pitchFamily="66" charset="0"/>
                  </a:rPr>
                  <a:t>Q</a:t>
                </a:r>
                <a:r>
                  <a:rPr lang="en-US" sz="1400" baseline="30000">
                    <a:latin typeface="Comic Sans MS" pitchFamily="66" charset="0"/>
                  </a:rPr>
                  <a:t>2</a:t>
                </a:r>
                <a:r>
                  <a:rPr lang="en-US" sz="1400">
                    <a:latin typeface="Comic Sans MS" pitchFamily="66" charset="0"/>
                  </a:rPr>
                  <a:t> = 1.69 GeV</a:t>
                </a:r>
                <a:r>
                  <a:rPr lang="en-US" sz="1400" baseline="30000">
                    <a:latin typeface="Comic Sans MS" pitchFamily="66" charset="0"/>
                  </a:rPr>
                  <a:t>2</a:t>
                </a:r>
              </a:p>
            </p:txBody>
          </p:sp>
          <p:sp>
            <p:nvSpPr>
              <p:cNvPr id="12" name="TextBox 18"/>
              <p:cNvSpPr txBox="1">
                <a:spLocks noChangeArrowheads="1"/>
              </p:cNvSpPr>
              <p:nvPr/>
            </p:nvSpPr>
            <p:spPr bwMode="auto">
              <a:xfrm>
                <a:off x="1963094" y="2514600"/>
                <a:ext cx="732893" cy="307777"/>
              </a:xfrm>
              <a:prstGeom prst="rect">
                <a:avLst/>
              </a:prstGeom>
              <a:noFill/>
              <a:ln w="9525">
                <a:noFill/>
                <a:miter lim="800000"/>
                <a:headEnd/>
                <a:tailEnd/>
              </a:ln>
            </p:spPr>
            <p:txBody>
              <a:bodyPr wrap="none">
                <a:spAutoFit/>
              </a:bodyPr>
              <a:lstStyle/>
              <a:p>
                <a:r>
                  <a:rPr lang="en-US" sz="1400">
                    <a:solidFill>
                      <a:srgbClr val="FF0000"/>
                    </a:solidFill>
                    <a:latin typeface="Comic Sans MS" pitchFamily="66" charset="0"/>
                  </a:rPr>
                  <a:t>EPS08</a:t>
                </a:r>
              </a:p>
            </p:txBody>
          </p:sp>
          <p:sp>
            <p:nvSpPr>
              <p:cNvPr id="13" name="TextBox 19"/>
              <p:cNvSpPr txBox="1">
                <a:spLocks noChangeArrowheads="1"/>
              </p:cNvSpPr>
              <p:nvPr/>
            </p:nvSpPr>
            <p:spPr bwMode="auto">
              <a:xfrm>
                <a:off x="1066800" y="2283023"/>
                <a:ext cx="732893" cy="307777"/>
              </a:xfrm>
              <a:prstGeom prst="rect">
                <a:avLst/>
              </a:prstGeom>
              <a:noFill/>
              <a:ln w="9525">
                <a:noFill/>
                <a:miter lim="800000"/>
                <a:headEnd/>
                <a:tailEnd/>
              </a:ln>
            </p:spPr>
            <p:txBody>
              <a:bodyPr wrap="none">
                <a:spAutoFit/>
              </a:bodyPr>
              <a:lstStyle/>
              <a:p>
                <a:r>
                  <a:rPr lang="en-US" sz="1400">
                    <a:latin typeface="Comic Sans MS" pitchFamily="66" charset="0"/>
                  </a:rPr>
                  <a:t>EPS09</a:t>
                </a:r>
              </a:p>
            </p:txBody>
          </p:sp>
          <p:sp>
            <p:nvSpPr>
              <p:cNvPr id="14" name="TextBox 20"/>
              <p:cNvSpPr txBox="1">
                <a:spLocks noChangeArrowheads="1"/>
              </p:cNvSpPr>
              <p:nvPr/>
            </p:nvSpPr>
            <p:spPr bwMode="auto">
              <a:xfrm>
                <a:off x="1219200" y="1371600"/>
                <a:ext cx="582211" cy="338554"/>
              </a:xfrm>
              <a:prstGeom prst="rect">
                <a:avLst/>
              </a:prstGeom>
              <a:noFill/>
              <a:ln w="9525">
                <a:noFill/>
                <a:miter lim="800000"/>
                <a:headEnd/>
                <a:tailEnd/>
              </a:ln>
            </p:spPr>
            <p:txBody>
              <a:bodyPr wrap="none">
                <a:spAutoFit/>
              </a:bodyPr>
              <a:lstStyle/>
              <a:p>
                <a:r>
                  <a:rPr lang="en-US" sz="1600">
                    <a:latin typeface="Comic Sans MS" pitchFamily="66" charset="0"/>
                  </a:rPr>
                  <a:t>nDS</a:t>
                </a:r>
              </a:p>
            </p:txBody>
          </p:sp>
          <p:sp>
            <p:nvSpPr>
              <p:cNvPr id="15" name="TextBox 21"/>
              <p:cNvSpPr txBox="1">
                <a:spLocks noChangeArrowheads="1"/>
              </p:cNvSpPr>
              <p:nvPr/>
            </p:nvSpPr>
            <p:spPr bwMode="auto">
              <a:xfrm>
                <a:off x="1030588" y="1950265"/>
                <a:ext cx="748923" cy="307777"/>
              </a:xfrm>
              <a:prstGeom prst="rect">
                <a:avLst/>
              </a:prstGeom>
              <a:noFill/>
              <a:ln w="9525">
                <a:noFill/>
                <a:miter lim="800000"/>
                <a:headEnd/>
                <a:tailEnd/>
              </a:ln>
            </p:spPr>
            <p:txBody>
              <a:bodyPr wrap="none">
                <a:spAutoFit/>
              </a:bodyPr>
              <a:lstStyle/>
              <a:p>
                <a:r>
                  <a:rPr lang="en-US" sz="1400">
                    <a:solidFill>
                      <a:srgbClr val="00B050"/>
                    </a:solidFill>
                    <a:latin typeface="Comic Sans MS" pitchFamily="66" charset="0"/>
                  </a:rPr>
                  <a:t>EKS98</a:t>
                </a:r>
              </a:p>
            </p:txBody>
          </p:sp>
          <p:sp>
            <p:nvSpPr>
              <p:cNvPr id="16" name="TextBox 22"/>
              <p:cNvSpPr txBox="1">
                <a:spLocks noChangeArrowheads="1"/>
              </p:cNvSpPr>
              <p:nvPr/>
            </p:nvSpPr>
            <p:spPr bwMode="auto">
              <a:xfrm>
                <a:off x="1447800" y="1636412"/>
                <a:ext cx="792205" cy="307777"/>
              </a:xfrm>
              <a:prstGeom prst="rect">
                <a:avLst/>
              </a:prstGeom>
              <a:noFill/>
              <a:ln w="9525">
                <a:noFill/>
                <a:miter lim="800000"/>
                <a:headEnd/>
                <a:tailEnd/>
              </a:ln>
            </p:spPr>
            <p:txBody>
              <a:bodyPr wrap="none">
                <a:spAutoFit/>
              </a:bodyPr>
              <a:lstStyle/>
              <a:p>
                <a:r>
                  <a:rPr lang="en-US" sz="1400">
                    <a:solidFill>
                      <a:srgbClr val="0000FF"/>
                    </a:solidFill>
                    <a:latin typeface="Comic Sans MS" pitchFamily="66" charset="0"/>
                  </a:rPr>
                  <a:t>HKN07</a:t>
                </a:r>
              </a:p>
            </p:txBody>
          </p:sp>
        </p:grpSp>
        <p:sp>
          <p:nvSpPr>
            <p:cNvPr id="9" name="TextBox 33"/>
            <p:cNvSpPr txBox="1">
              <a:spLocks noChangeArrowheads="1"/>
            </p:cNvSpPr>
            <p:nvPr/>
          </p:nvSpPr>
          <p:spPr bwMode="auto">
            <a:xfrm>
              <a:off x="7924800" y="3649663"/>
              <a:ext cx="334963" cy="400050"/>
            </a:xfrm>
            <a:prstGeom prst="rect">
              <a:avLst/>
            </a:prstGeom>
            <a:noFill/>
            <a:ln w="9525">
              <a:noFill/>
              <a:miter lim="800000"/>
              <a:headEnd/>
              <a:tailEnd/>
            </a:ln>
          </p:spPr>
          <p:txBody>
            <a:bodyPr wrap="none">
              <a:spAutoFit/>
            </a:bodyPr>
            <a:lstStyle/>
            <a:p>
              <a:r>
                <a:rPr lang="en-US" sz="2000">
                  <a:latin typeface="Comic Sans MS" pitchFamily="66" charset="0"/>
                </a:rPr>
                <a:t>x</a:t>
              </a:r>
            </a:p>
          </p:txBody>
        </p:sp>
      </p:grpSp>
      <p:pic>
        <p:nvPicPr>
          <p:cNvPr id="22" name="Picture 4" descr="e772int"/>
          <p:cNvPicPr>
            <a:picLocks noChangeAspect="1" noChangeArrowheads="1"/>
          </p:cNvPicPr>
          <p:nvPr/>
        </p:nvPicPr>
        <p:blipFill>
          <a:blip r:embed="rId3" cstate="print"/>
          <a:srcRect/>
          <a:stretch>
            <a:fillRect/>
          </a:stretch>
        </p:blipFill>
        <p:spPr bwMode="auto">
          <a:xfrm>
            <a:off x="5867400" y="4227368"/>
            <a:ext cx="2743200" cy="2478232"/>
          </a:xfrm>
          <a:prstGeom prst="rect">
            <a:avLst/>
          </a:prstGeom>
          <a:noFill/>
        </p:spPr>
      </p:pic>
      <p:sp>
        <p:nvSpPr>
          <p:cNvPr id="21" name="Date Placeholder 20"/>
          <p:cNvSpPr>
            <a:spLocks noGrp="1"/>
          </p:cNvSpPr>
          <p:nvPr>
            <p:ph type="dt" sz="half" idx="10"/>
          </p:nvPr>
        </p:nvSpPr>
        <p:spPr/>
        <p:txBody>
          <a:bodyPr/>
          <a:lstStyle/>
          <a:p>
            <a:fld id="{BF1228D7-75C5-4D22-8F70-B43683A01F5B}" type="datetime1">
              <a:rPr lang="en-US" smtClean="0"/>
              <a:pPr/>
              <a:t>1/7/2013</a:t>
            </a:fld>
            <a:endParaRPr lang="en-US"/>
          </a:p>
        </p:txBody>
      </p:sp>
      <p:sp>
        <p:nvSpPr>
          <p:cNvPr id="23" name="Slide Number Placeholder 22"/>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leitch\Documents\physics\2013\pA_bnl_jan13\papers\jpsi_review\sigabs_vs_roots.gif"/>
          <p:cNvPicPr>
            <a:picLocks noChangeAspect="1" noChangeArrowheads="1"/>
          </p:cNvPicPr>
          <p:nvPr/>
        </p:nvPicPr>
        <p:blipFill>
          <a:blip r:embed="rId2" cstate="print"/>
          <a:srcRect/>
          <a:stretch>
            <a:fillRect/>
          </a:stretch>
        </p:blipFill>
        <p:spPr bwMode="auto">
          <a:xfrm>
            <a:off x="228600" y="1524000"/>
            <a:ext cx="4010025" cy="4948103"/>
          </a:xfrm>
          <a:prstGeom prst="rect">
            <a:avLst/>
          </a:prstGeom>
          <a:noFill/>
        </p:spPr>
      </p:pic>
      <p:pic>
        <p:nvPicPr>
          <p:cNvPr id="38915" name="Picture 3" descr="C:\Users\leitch\Documents\physics\2013\pA_bnl_jan13\papers\jpsi_review\sigabs_vs_xf.gif"/>
          <p:cNvPicPr>
            <a:picLocks noChangeAspect="1" noChangeArrowheads="1"/>
          </p:cNvPicPr>
          <p:nvPr/>
        </p:nvPicPr>
        <p:blipFill>
          <a:blip r:embed="rId3" cstate="print"/>
          <a:srcRect/>
          <a:stretch>
            <a:fillRect/>
          </a:stretch>
        </p:blipFill>
        <p:spPr bwMode="auto">
          <a:xfrm>
            <a:off x="4419600" y="2438400"/>
            <a:ext cx="4724400" cy="3491497"/>
          </a:xfrm>
          <a:prstGeom prst="rect">
            <a:avLst/>
          </a:prstGeom>
          <a:noFill/>
        </p:spPr>
      </p:pic>
      <p:sp>
        <p:nvSpPr>
          <p:cNvPr id="4" name="Date Placeholder 3"/>
          <p:cNvSpPr>
            <a:spLocks noGrp="1"/>
          </p:cNvSpPr>
          <p:nvPr>
            <p:ph type="dt" sz="half" idx="10"/>
          </p:nvPr>
        </p:nvSpPr>
        <p:spPr/>
        <p:txBody>
          <a:bodyPr/>
          <a:lstStyle/>
          <a:p>
            <a:fld id="{7EDD7365-37A6-4EEB-A666-95E77F3A7535}" type="datetime1">
              <a:rPr lang="en-US" smtClean="0"/>
              <a:pPr/>
              <a:t>1/7/2013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2057400" y="152400"/>
            <a:ext cx="4724399" cy="707886"/>
          </a:xfrm>
          <a:prstGeom prst="rect">
            <a:avLst/>
          </a:prstGeom>
          <a:solidFill>
            <a:srgbClr val="00B0F0">
              <a:alpha val="48000"/>
            </a:srgbClr>
          </a:solidFill>
        </p:spPr>
        <p:txBody>
          <a:bodyPr wrap="square" rtlCol="0">
            <a:spAutoFit/>
          </a:bodyPr>
          <a:lstStyle/>
          <a:p>
            <a:pPr algn="ctr"/>
            <a:r>
              <a:rPr lang="en-US" sz="2000" dirty="0" smtClean="0">
                <a:latin typeface="Comic Sans MS" pitchFamily="66" charset="0"/>
              </a:rPr>
              <a:t>Absorption or Dissociation of J/</a:t>
            </a:r>
            <a:r>
              <a:rPr lang="en-US" sz="2000" dirty="0" smtClean="0">
                <a:latin typeface="Comic Sans MS" pitchFamily="66" charset="0"/>
                <a:sym typeface="Symbol"/>
              </a:rPr>
              <a:t> after correcting for shadowing</a:t>
            </a:r>
            <a:endParaRPr lang="en-US" sz="2000" dirty="0" smtClean="0">
              <a:latin typeface="Comic Sans MS" pitchFamily="66" charset="0"/>
            </a:endParaRPr>
          </a:p>
        </p:txBody>
      </p:sp>
      <p:sp>
        <p:nvSpPr>
          <p:cNvPr id="7" name="TextBox 6"/>
          <p:cNvSpPr txBox="1"/>
          <p:nvPr/>
        </p:nvSpPr>
        <p:spPr>
          <a:xfrm>
            <a:off x="561480" y="878304"/>
            <a:ext cx="4114800" cy="646331"/>
          </a:xfrm>
          <a:prstGeom prst="rect">
            <a:avLst/>
          </a:prstGeom>
          <a:noFill/>
        </p:spPr>
        <p:txBody>
          <a:bodyPr wrap="square" rtlCol="0">
            <a:spAutoFit/>
          </a:bodyPr>
          <a:lstStyle/>
          <a:p>
            <a:r>
              <a:rPr lang="en-US" dirty="0" smtClean="0">
                <a:latin typeface="Comic Sans MS" pitchFamily="66" charset="0"/>
              </a:rPr>
              <a:t>Energy Dependence; after corrections for EKS98 shadowing</a:t>
            </a:r>
          </a:p>
        </p:txBody>
      </p:sp>
      <p:sp>
        <p:nvSpPr>
          <p:cNvPr id="9" name="TextBox 8"/>
          <p:cNvSpPr txBox="1"/>
          <p:nvPr/>
        </p:nvSpPr>
        <p:spPr>
          <a:xfrm>
            <a:off x="4989096" y="1588168"/>
            <a:ext cx="3962400" cy="646331"/>
          </a:xfrm>
          <a:prstGeom prst="rect">
            <a:avLst/>
          </a:prstGeom>
          <a:noFill/>
        </p:spPr>
        <p:txBody>
          <a:bodyPr wrap="square" rtlCol="0">
            <a:spAutoFit/>
          </a:bodyPr>
          <a:lstStyle/>
          <a:p>
            <a:r>
              <a:rPr lang="en-US" dirty="0" smtClean="0">
                <a:latin typeface="Comic Sans MS" pitchFamily="66" charset="0"/>
              </a:rPr>
              <a:t>Apparent absorption </a:t>
            </a:r>
            <a:r>
              <a:rPr lang="en-US" dirty="0" err="1" smtClean="0">
                <a:latin typeface="Comic Sans MS" pitchFamily="66" charset="0"/>
              </a:rPr>
              <a:t>vs</a:t>
            </a:r>
            <a:r>
              <a:rPr lang="en-US" dirty="0" smtClean="0">
                <a:latin typeface="Comic Sans MS" pitchFamily="66" charset="0"/>
              </a:rPr>
              <a:t> </a:t>
            </a:r>
            <a:r>
              <a:rPr lang="en-US" dirty="0" err="1" smtClean="0">
                <a:latin typeface="Comic Sans MS" pitchFamily="66" charset="0"/>
              </a:rPr>
              <a:t>x</a:t>
            </a:r>
            <a:r>
              <a:rPr lang="en-US" baseline="-25000" dirty="0" err="1" smtClean="0">
                <a:latin typeface="Comic Sans MS" pitchFamily="66" charset="0"/>
              </a:rPr>
              <a:t>F</a:t>
            </a:r>
            <a:r>
              <a:rPr lang="en-US" dirty="0" smtClean="0">
                <a:latin typeface="Comic Sans MS" pitchFamily="66" charset="0"/>
              </a:rPr>
              <a:t>; after EKS98 shadowing is removed</a:t>
            </a:r>
          </a:p>
        </p:txBody>
      </p:sp>
      <p:sp>
        <p:nvSpPr>
          <p:cNvPr id="10" name="Rectangle 9"/>
          <p:cNvSpPr/>
          <p:nvPr/>
        </p:nvSpPr>
        <p:spPr>
          <a:xfrm>
            <a:off x="5780183" y="5050315"/>
            <a:ext cx="2648417" cy="338554"/>
          </a:xfrm>
          <a:prstGeom prst="rect">
            <a:avLst/>
          </a:prstGeom>
        </p:spPr>
        <p:txBody>
          <a:bodyPr wrap="none">
            <a:spAutoFit/>
          </a:bodyPr>
          <a:lstStyle/>
          <a:p>
            <a:r>
              <a:rPr lang="fr-FR" sz="1600" i="1" dirty="0" err="1" smtClean="0"/>
              <a:t>Eur</a:t>
            </a:r>
            <a:r>
              <a:rPr lang="fr-FR" sz="1600" i="1" dirty="0" smtClean="0"/>
              <a:t>. Phys. J. C (2011) 71: 1534</a:t>
            </a:r>
            <a:endParaRPr lang="en-US" sz="1600" i="1" dirty="0"/>
          </a:p>
        </p:txBody>
      </p:sp>
      <p:sp>
        <p:nvSpPr>
          <p:cNvPr id="11" name="Rectangle 10"/>
          <p:cNvSpPr/>
          <p:nvPr/>
        </p:nvSpPr>
        <p:spPr>
          <a:xfrm>
            <a:off x="1143000" y="3581400"/>
            <a:ext cx="2648417" cy="338554"/>
          </a:xfrm>
          <a:prstGeom prst="rect">
            <a:avLst/>
          </a:prstGeom>
        </p:spPr>
        <p:txBody>
          <a:bodyPr wrap="none">
            <a:spAutoFit/>
          </a:bodyPr>
          <a:lstStyle/>
          <a:p>
            <a:r>
              <a:rPr lang="fr-FR" sz="1600" i="1" dirty="0" err="1" smtClean="0"/>
              <a:t>Eur</a:t>
            </a:r>
            <a:r>
              <a:rPr lang="fr-FR" sz="1600" i="1" dirty="0" smtClean="0"/>
              <a:t>. Phys. J. C (2011) 71: 1534</a:t>
            </a:r>
            <a:endParaRPr lang="en-US" sz="16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0D254-139C-4E84-B9A8-C5CD5A0DA720}"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44034" name="Picture 2"/>
          <p:cNvPicPr>
            <a:picLocks noChangeAspect="1" noChangeArrowheads="1"/>
          </p:cNvPicPr>
          <p:nvPr/>
        </p:nvPicPr>
        <p:blipFill>
          <a:blip r:embed="rId2" cstate="print"/>
          <a:srcRect/>
          <a:stretch>
            <a:fillRect/>
          </a:stretch>
        </p:blipFill>
        <p:spPr bwMode="auto">
          <a:xfrm>
            <a:off x="621242" y="3019425"/>
            <a:ext cx="8001000" cy="3067050"/>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583142" y="6153150"/>
            <a:ext cx="8103658" cy="247650"/>
          </a:xfrm>
          <a:prstGeom prst="rect">
            <a:avLst/>
          </a:prstGeom>
          <a:noFill/>
          <a:ln w="9525">
            <a:noFill/>
            <a:miter lim="800000"/>
            <a:headEnd/>
            <a:tailEnd/>
          </a:ln>
        </p:spPr>
      </p:pic>
      <p:sp>
        <p:nvSpPr>
          <p:cNvPr id="8" name="TextBox 7"/>
          <p:cNvSpPr txBox="1"/>
          <p:nvPr/>
        </p:nvSpPr>
        <p:spPr>
          <a:xfrm>
            <a:off x="228600" y="228600"/>
            <a:ext cx="5731056" cy="461665"/>
          </a:xfrm>
          <a:prstGeom prst="rect">
            <a:avLst/>
          </a:prstGeom>
          <a:solidFill>
            <a:srgbClr val="00B0F0">
              <a:alpha val="50000"/>
            </a:srgbClr>
          </a:solidFill>
        </p:spPr>
        <p:txBody>
          <a:bodyPr wrap="none" rtlCol="0">
            <a:spAutoFit/>
          </a:bodyPr>
          <a:lstStyle/>
          <a:p>
            <a:r>
              <a:rPr lang="en-US" sz="2400" dirty="0" smtClean="0">
                <a:latin typeface="Comic Sans MS" pitchFamily="66" charset="0"/>
                <a:sym typeface="Symbol"/>
              </a:rPr>
              <a:t>’ absorbed more than J/ near </a:t>
            </a:r>
            <a:r>
              <a:rPr lang="en-US" sz="2400" dirty="0" err="1" smtClean="0">
                <a:latin typeface="Comic Sans MS" pitchFamily="66" charset="0"/>
                <a:sym typeface="Symbol"/>
              </a:rPr>
              <a:t>x</a:t>
            </a:r>
            <a:r>
              <a:rPr lang="en-US" sz="2400" baseline="-25000" dirty="0" err="1" smtClean="0">
                <a:latin typeface="Comic Sans MS" pitchFamily="66" charset="0"/>
                <a:sym typeface="Symbol"/>
              </a:rPr>
              <a:t>F</a:t>
            </a:r>
            <a:r>
              <a:rPr lang="en-US" sz="2400" dirty="0" smtClean="0">
                <a:latin typeface="Comic Sans MS" pitchFamily="66" charset="0"/>
                <a:sym typeface="Symbol"/>
              </a:rPr>
              <a:t> = 0</a:t>
            </a:r>
            <a:endParaRPr lang="en-US" sz="2400" dirty="0" smtClean="0">
              <a:latin typeface="Comic Sans MS" pitchFamily="66" charset="0"/>
            </a:endParaRPr>
          </a:p>
        </p:txBody>
      </p:sp>
      <p:pic>
        <p:nvPicPr>
          <p:cNvPr id="9" name="Picture 8" descr="axfd"/>
          <p:cNvPicPr>
            <a:picLocks noChangeAspect="1" noChangeArrowheads="1"/>
          </p:cNvPicPr>
          <p:nvPr/>
        </p:nvPicPr>
        <p:blipFill>
          <a:blip r:embed="rId4" cstate="print"/>
          <a:srcRect/>
          <a:stretch>
            <a:fillRect/>
          </a:stretch>
        </p:blipFill>
        <p:spPr bwMode="auto">
          <a:xfrm>
            <a:off x="6019800" y="228600"/>
            <a:ext cx="2659063" cy="2819400"/>
          </a:xfrm>
          <a:prstGeom prst="rect">
            <a:avLst/>
          </a:prstGeom>
          <a:noFill/>
          <a:ln w="9525">
            <a:noFill/>
            <a:miter lim="800000"/>
            <a:headEnd/>
            <a:tailEnd/>
          </a:ln>
        </p:spPr>
      </p:pic>
      <p:graphicFrame>
        <p:nvGraphicFramePr>
          <p:cNvPr id="12" name="Group 24"/>
          <p:cNvGraphicFramePr>
            <a:graphicFrameLocks noGrp="1"/>
          </p:cNvGraphicFramePr>
          <p:nvPr/>
        </p:nvGraphicFramePr>
        <p:xfrm>
          <a:off x="914400" y="990600"/>
          <a:ext cx="3886200" cy="1466469"/>
        </p:xfrm>
        <a:graphic>
          <a:graphicData uri="http://schemas.openxmlformats.org/drawingml/2006/table">
            <a:tbl>
              <a:tblPr/>
              <a:tblGrid>
                <a:gridCol w="838200"/>
                <a:gridCol w="1066800"/>
                <a:gridCol w="952500"/>
                <a:gridCol w="1028700"/>
              </a:tblGrid>
              <a:tr h="673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Meson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M(</a:t>
                      </a:r>
                      <a:r>
                        <a:rPr kumimoji="0" lang="en-US" sz="1800" b="0" i="0" u="none" strike="noStrike" cap="none" normalizeH="0" baseline="0" dirty="0" err="1" smtClean="0">
                          <a:ln>
                            <a:noFill/>
                          </a:ln>
                          <a:solidFill>
                            <a:schemeClr val="tx1"/>
                          </a:solidFill>
                          <a:effectLst/>
                          <a:latin typeface="Times New Roman" charset="0"/>
                        </a:rPr>
                        <a:t>GeV</a:t>
                      </a:r>
                      <a:r>
                        <a:rPr kumimoji="0" lang="en-US" sz="1800" b="0" i="0" u="none" strike="noStrike" cap="none" normalizeH="0" baseline="0" dirty="0" smtClean="0">
                          <a:ln>
                            <a:noFill/>
                          </a:ln>
                          <a:solidFill>
                            <a:schemeClr val="tx1"/>
                          </a:solidFill>
                          <a:effectLst/>
                          <a:latin typeface="Times New Roman"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R(Fm)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BE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a:t>
                      </a:r>
                      <a:r>
                        <a:rPr kumimoji="0" lang="en-US" sz="1800" b="0" i="0" u="none" strike="noStrike" cap="none" normalizeH="0" baseline="0" dirty="0" err="1" smtClean="0">
                          <a:ln>
                            <a:noFill/>
                          </a:ln>
                          <a:solidFill>
                            <a:schemeClr val="tx1"/>
                          </a:solidFill>
                          <a:effectLst/>
                          <a:latin typeface="Times New Roman" charset="0"/>
                        </a:rPr>
                        <a:t>MeV</a:t>
                      </a:r>
                      <a:r>
                        <a:rPr kumimoji="0" lang="en-US" sz="1800" b="0" i="0" u="none" strike="noStrike" cap="none" normalizeH="0" baseline="0" dirty="0" smtClean="0">
                          <a:ln>
                            <a:noFill/>
                          </a:ln>
                          <a:solidFill>
                            <a:schemeClr val="tx1"/>
                          </a:solidFill>
                          <a:effectLst/>
                          <a:latin typeface="Times New Roman"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4000"/>
                      </a:srgbClr>
                    </a:solid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J/</a:t>
                      </a:r>
                      <a:r>
                        <a:rPr kumimoji="0" lang="en-US" sz="1800" b="0" i="0" u="none" strike="noStrike" cap="none" normalizeH="0" baseline="0" dirty="0" smtClean="0">
                          <a:ln>
                            <a:noFill/>
                          </a:ln>
                          <a:solidFill>
                            <a:schemeClr val="tx1"/>
                          </a:solidFill>
                          <a:effectLst/>
                          <a:latin typeface="Times New Roman" charset="0"/>
                          <a:cs typeface="Times New Roman" charset="0"/>
                        </a:rPr>
                        <a:t>Ψ</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~640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cs typeface="Times New Roman" charset="0"/>
                        </a:rPr>
                        <a:t>Ψ΄</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24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Oval 10"/>
          <p:cNvSpPr>
            <a:spLocks noChangeArrowheads="1"/>
          </p:cNvSpPr>
          <p:nvPr/>
        </p:nvSpPr>
        <p:spPr bwMode="auto">
          <a:xfrm>
            <a:off x="6334125" y="609600"/>
            <a:ext cx="990600" cy="914400"/>
          </a:xfrm>
          <a:prstGeom prst="ellipse">
            <a:avLst/>
          </a:prstGeom>
          <a:noFill/>
          <a:ln w="9525" algn="ctr">
            <a:solidFill>
              <a:schemeClr val="tx1"/>
            </a:solidFill>
            <a:round/>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half" idx="10"/>
          </p:nvPr>
        </p:nvSpPr>
        <p:spPr/>
        <p:txBody>
          <a:bodyPr/>
          <a:lstStyle/>
          <a:p>
            <a:fld id="{0CC0880E-F4DC-4342-958B-DA22F976E401}" type="datetime1">
              <a:rPr lang="en-US" smtClean="0"/>
              <a:pPr/>
              <a:t>1/7/2013</a:t>
            </a:fld>
            <a:endParaRPr lang="en-US" i="1"/>
          </a:p>
        </p:txBody>
      </p:sp>
      <p:sp>
        <p:nvSpPr>
          <p:cNvPr id="20" name="Slide Number Placeholder 3"/>
          <p:cNvSpPr>
            <a:spLocks noGrp="1"/>
          </p:cNvSpPr>
          <p:nvPr>
            <p:ph type="sldNum" sz="quarter" idx="12"/>
          </p:nvPr>
        </p:nvSpPr>
        <p:spPr/>
        <p:txBody>
          <a:bodyPr/>
          <a:lstStyle/>
          <a:p>
            <a:fld id="{EA6D78D8-CB55-4F0F-93C1-428FEA3B08F7}" type="slidenum">
              <a:rPr lang="en-US"/>
              <a:pPr/>
              <a:t>12</a:t>
            </a:fld>
            <a:endParaRPr lang="en-US"/>
          </a:p>
        </p:txBody>
      </p:sp>
      <p:sp>
        <p:nvSpPr>
          <p:cNvPr id="302082" name="Text Box 2"/>
          <p:cNvSpPr txBox="1">
            <a:spLocks noChangeArrowheads="1"/>
          </p:cNvSpPr>
          <p:nvPr/>
        </p:nvSpPr>
        <p:spPr bwMode="auto">
          <a:xfrm>
            <a:off x="2438400" y="228600"/>
            <a:ext cx="3884397" cy="461665"/>
          </a:xfrm>
          <a:prstGeom prst="rect">
            <a:avLst/>
          </a:prstGeom>
          <a:solidFill>
            <a:srgbClr val="00B0F0">
              <a:alpha val="49000"/>
            </a:srgbClr>
          </a:solidFill>
          <a:ln w="9525" algn="ctr">
            <a:noFill/>
            <a:miter lim="800000"/>
            <a:headEnd/>
            <a:tailEnd/>
          </a:ln>
          <a:effectLst/>
        </p:spPr>
        <p:txBody>
          <a:bodyPr wrap="none">
            <a:spAutoFit/>
          </a:bodyPr>
          <a:lstStyle/>
          <a:p>
            <a:r>
              <a:rPr lang="en-US" sz="2400" dirty="0">
                <a:latin typeface="Comic Sans MS" pitchFamily="66" charset="0"/>
              </a:rPr>
              <a:t>Contrasting </a:t>
            </a:r>
            <a:r>
              <a:rPr lang="en-US" sz="2400" dirty="0">
                <a:latin typeface="Comic Sans MS" pitchFamily="66" charset="0"/>
                <a:sym typeface="Symbol" pitchFamily="18" charset="2"/>
              </a:rPr>
              <a:t>’s</a:t>
            </a:r>
            <a:r>
              <a:rPr lang="en-US" sz="2400" dirty="0">
                <a:latin typeface="Comic Sans MS" pitchFamily="66" charset="0"/>
              </a:rPr>
              <a:t> with J/</a:t>
            </a:r>
            <a:r>
              <a:rPr lang="el-GR" sz="2400" dirty="0">
                <a:latin typeface="Comic Sans MS" pitchFamily="66" charset="0"/>
              </a:rPr>
              <a:t>ψ</a:t>
            </a:r>
            <a:r>
              <a:rPr lang="en-US" sz="2400" dirty="0">
                <a:latin typeface="Comic Sans MS" pitchFamily="66" charset="0"/>
              </a:rPr>
              <a:t>’s</a:t>
            </a:r>
          </a:p>
        </p:txBody>
      </p:sp>
      <p:pic>
        <p:nvPicPr>
          <p:cNvPr id="302083" name="Picture 3" descr="e772int"/>
          <p:cNvPicPr>
            <a:picLocks noChangeAspect="1" noChangeArrowheads="1"/>
          </p:cNvPicPr>
          <p:nvPr/>
        </p:nvPicPr>
        <p:blipFill>
          <a:blip r:embed="rId3" cstate="print"/>
          <a:srcRect/>
          <a:stretch>
            <a:fillRect/>
          </a:stretch>
        </p:blipFill>
        <p:spPr bwMode="auto">
          <a:xfrm>
            <a:off x="6248400" y="457200"/>
            <a:ext cx="2743200" cy="2478088"/>
          </a:xfrm>
          <a:prstGeom prst="rect">
            <a:avLst/>
          </a:prstGeom>
          <a:noFill/>
          <a:ln w="9525">
            <a:noFill/>
            <a:miter lim="800000"/>
            <a:headEnd/>
            <a:tailEnd/>
          </a:ln>
        </p:spPr>
      </p:pic>
      <p:pic>
        <p:nvPicPr>
          <p:cNvPr id="302084" name="Picture 4" descr="masse866"/>
          <p:cNvPicPr>
            <a:picLocks noChangeAspect="1" noChangeArrowheads="1"/>
          </p:cNvPicPr>
          <p:nvPr/>
        </p:nvPicPr>
        <p:blipFill>
          <a:blip r:embed="rId4" cstate="print"/>
          <a:srcRect/>
          <a:stretch>
            <a:fillRect/>
          </a:stretch>
        </p:blipFill>
        <p:spPr bwMode="auto">
          <a:xfrm>
            <a:off x="76200" y="609600"/>
            <a:ext cx="2362200" cy="2293938"/>
          </a:xfrm>
          <a:prstGeom prst="rect">
            <a:avLst/>
          </a:prstGeom>
          <a:noFill/>
        </p:spPr>
      </p:pic>
      <p:grpSp>
        <p:nvGrpSpPr>
          <p:cNvPr id="2" name="Group 5"/>
          <p:cNvGrpSpPr>
            <a:grpSpLocks/>
          </p:cNvGrpSpPr>
          <p:nvPr/>
        </p:nvGrpSpPr>
        <p:grpSpPr bwMode="auto">
          <a:xfrm>
            <a:off x="457200" y="3048000"/>
            <a:ext cx="2362200" cy="3048000"/>
            <a:chOff x="701" y="2112"/>
            <a:chExt cx="1770" cy="2016"/>
          </a:xfrm>
        </p:grpSpPr>
        <p:pic>
          <p:nvPicPr>
            <p:cNvPr id="302086" name="Picture 6" descr="ptups"/>
            <p:cNvPicPr>
              <a:picLocks noChangeAspect="1" noChangeArrowheads="1"/>
            </p:cNvPicPr>
            <p:nvPr/>
          </p:nvPicPr>
          <p:blipFill>
            <a:blip r:embed="rId5" cstate="print"/>
            <a:srcRect/>
            <a:stretch>
              <a:fillRect/>
            </a:stretch>
          </p:blipFill>
          <p:spPr bwMode="auto">
            <a:xfrm>
              <a:off x="701" y="2112"/>
              <a:ext cx="1770" cy="2016"/>
            </a:xfrm>
            <a:prstGeom prst="rect">
              <a:avLst/>
            </a:prstGeom>
            <a:noFill/>
          </p:spPr>
        </p:pic>
        <p:sp>
          <p:nvSpPr>
            <p:cNvPr id="302087" name="Text Box 7"/>
            <p:cNvSpPr txBox="1">
              <a:spLocks noChangeArrowheads="1"/>
            </p:cNvSpPr>
            <p:nvPr/>
          </p:nvSpPr>
          <p:spPr bwMode="auto">
            <a:xfrm>
              <a:off x="1248" y="2784"/>
              <a:ext cx="627" cy="202"/>
            </a:xfrm>
            <a:prstGeom prst="rect">
              <a:avLst/>
            </a:prstGeom>
            <a:noFill/>
            <a:ln w="9525">
              <a:noFill/>
              <a:miter lim="800000"/>
              <a:headEnd/>
              <a:tailEnd/>
            </a:ln>
            <a:effectLst/>
          </p:spPr>
          <p:txBody>
            <a:bodyPr wrap="none">
              <a:spAutoFit/>
            </a:bodyPr>
            <a:lstStyle/>
            <a:p>
              <a:r>
                <a:rPr lang="en-US">
                  <a:solidFill>
                    <a:schemeClr val="accent2"/>
                  </a:solidFill>
                  <a:latin typeface="Times New Roman" pitchFamily="18" charset="0"/>
                </a:rPr>
                <a:t>Upsilons</a:t>
              </a:r>
            </a:p>
          </p:txBody>
        </p:sp>
        <p:sp>
          <p:nvSpPr>
            <p:cNvPr id="302088" name="Text Box 8"/>
            <p:cNvSpPr txBox="1">
              <a:spLocks noChangeArrowheads="1"/>
            </p:cNvSpPr>
            <p:nvPr/>
          </p:nvSpPr>
          <p:spPr bwMode="auto">
            <a:xfrm>
              <a:off x="1180" y="3336"/>
              <a:ext cx="708" cy="202"/>
            </a:xfrm>
            <a:prstGeom prst="rect">
              <a:avLst/>
            </a:prstGeom>
            <a:noFill/>
            <a:ln w="9525">
              <a:noFill/>
              <a:miter lim="800000"/>
              <a:headEnd/>
              <a:tailEnd/>
            </a:ln>
            <a:effectLst/>
          </p:spPr>
          <p:txBody>
            <a:bodyPr wrap="none">
              <a:spAutoFit/>
            </a:bodyPr>
            <a:lstStyle/>
            <a:p>
              <a:r>
                <a:rPr lang="en-US">
                  <a:solidFill>
                    <a:srgbClr val="00CC00"/>
                  </a:solidFill>
                  <a:latin typeface="Times New Roman" pitchFamily="18" charset="0"/>
                </a:rPr>
                <a:t>Drell-Yan</a:t>
              </a:r>
            </a:p>
          </p:txBody>
        </p:sp>
        <p:sp>
          <p:nvSpPr>
            <p:cNvPr id="302089" name="Text Box 9"/>
            <p:cNvSpPr txBox="1">
              <a:spLocks noChangeArrowheads="1"/>
            </p:cNvSpPr>
            <p:nvPr/>
          </p:nvSpPr>
          <p:spPr bwMode="auto">
            <a:xfrm>
              <a:off x="1566" y="3618"/>
              <a:ext cx="567" cy="302"/>
            </a:xfrm>
            <a:prstGeom prst="rect">
              <a:avLst/>
            </a:prstGeom>
            <a:noFill/>
            <a:ln w="9525">
              <a:noFill/>
              <a:miter lim="800000"/>
              <a:headEnd/>
              <a:tailEnd/>
            </a:ln>
            <a:effectLst/>
          </p:spPr>
          <p:txBody>
            <a:bodyPr>
              <a:spAutoFit/>
            </a:bodyPr>
            <a:lstStyle/>
            <a:p>
              <a:r>
                <a:rPr lang="en-US" sz="1200">
                  <a:solidFill>
                    <a:srgbClr val="FF0066"/>
                  </a:solidFill>
                  <a:latin typeface="Times New Roman" pitchFamily="18" charset="0"/>
                </a:rPr>
                <a:t>J/</a:t>
              </a:r>
              <a:r>
                <a:rPr lang="en-US" sz="1200">
                  <a:solidFill>
                    <a:srgbClr val="FF0066"/>
                  </a:solidFill>
                  <a:latin typeface="Symbol" pitchFamily="18" charset="2"/>
                </a:rPr>
                <a:t>Y</a:t>
              </a:r>
              <a:endParaRPr lang="en-US" sz="1200">
                <a:solidFill>
                  <a:schemeClr val="tx1"/>
                </a:solidFill>
                <a:latin typeface="Times New Roman" pitchFamily="18" charset="0"/>
              </a:endParaRPr>
            </a:p>
            <a:p>
              <a:r>
                <a:rPr lang="en-US" sz="1200">
                  <a:solidFill>
                    <a:schemeClr val="tx1"/>
                  </a:solidFill>
                  <a:latin typeface="Times New Roman" pitchFamily="18" charset="0"/>
                </a:rPr>
                <a:t>&amp; </a:t>
              </a:r>
              <a:r>
                <a:rPr lang="en-US" sz="1200">
                  <a:solidFill>
                    <a:schemeClr val="tx1"/>
                  </a:solidFill>
                  <a:latin typeface="Symbol" pitchFamily="18" charset="2"/>
                </a:rPr>
                <a:t>Y</a:t>
              </a:r>
              <a:r>
                <a:rPr lang="en-US" sz="1200">
                  <a:solidFill>
                    <a:schemeClr val="tx1"/>
                  </a:solidFill>
                  <a:latin typeface="Times New Roman" pitchFamily="18" charset="0"/>
                </a:rPr>
                <a:t>’</a:t>
              </a:r>
            </a:p>
          </p:txBody>
        </p:sp>
      </p:grpSp>
      <p:sp>
        <p:nvSpPr>
          <p:cNvPr id="302090" name="Text Box 10"/>
          <p:cNvSpPr txBox="1">
            <a:spLocks noChangeArrowheads="1"/>
          </p:cNvSpPr>
          <p:nvPr/>
        </p:nvSpPr>
        <p:spPr bwMode="auto">
          <a:xfrm>
            <a:off x="2362200" y="1066800"/>
            <a:ext cx="3962400" cy="1200329"/>
          </a:xfrm>
          <a:prstGeom prst="rect">
            <a:avLst/>
          </a:prstGeom>
          <a:noFill/>
          <a:ln w="9525" algn="ctr">
            <a:noFill/>
            <a:miter lim="800000"/>
            <a:headEnd/>
            <a:tailEnd/>
          </a:ln>
          <a:effectLst/>
        </p:spPr>
        <p:txBody>
          <a:bodyPr>
            <a:spAutoFit/>
          </a:bodyPr>
          <a:lstStyle/>
          <a:p>
            <a:r>
              <a:rPr lang="en-US" dirty="0">
                <a:solidFill>
                  <a:srgbClr val="FF3300"/>
                </a:solidFill>
                <a:latin typeface="Comic Sans MS" pitchFamily="66" charset="0"/>
              </a:rPr>
              <a:t> </a:t>
            </a:r>
            <a:r>
              <a:rPr lang="en-US" dirty="0">
                <a:solidFill>
                  <a:schemeClr val="tx1"/>
                </a:solidFill>
                <a:latin typeface="Comic Sans MS" pitchFamily="66" charset="0"/>
              </a:rPr>
              <a:t>√S =39 </a:t>
            </a:r>
            <a:r>
              <a:rPr lang="en-US" dirty="0" err="1">
                <a:solidFill>
                  <a:schemeClr val="tx1"/>
                </a:solidFill>
                <a:latin typeface="Comic Sans MS" pitchFamily="66" charset="0"/>
              </a:rPr>
              <a:t>GeV</a:t>
            </a:r>
            <a:r>
              <a:rPr lang="en-US" dirty="0">
                <a:solidFill>
                  <a:schemeClr val="tx1"/>
                </a:solidFill>
                <a:latin typeface="Comic Sans MS" pitchFamily="66" charset="0"/>
              </a:rPr>
              <a:t> (E772 &amp; E866)</a:t>
            </a:r>
          </a:p>
          <a:p>
            <a:pPr>
              <a:buFontTx/>
              <a:buChar char="•"/>
            </a:pPr>
            <a:r>
              <a:rPr lang="en-US" dirty="0">
                <a:solidFill>
                  <a:srgbClr val="FF3300"/>
                </a:solidFill>
                <a:latin typeface="Comic Sans MS" pitchFamily="66" charset="0"/>
              </a:rPr>
              <a:t> less absorption</a:t>
            </a:r>
          </a:p>
          <a:p>
            <a:pPr>
              <a:buFontTx/>
              <a:buChar char="•"/>
            </a:pPr>
            <a:r>
              <a:rPr lang="en-US" dirty="0">
                <a:solidFill>
                  <a:srgbClr val="FF3300"/>
                </a:solidFill>
                <a:latin typeface="Comic Sans MS" pitchFamily="66" charset="0"/>
              </a:rPr>
              <a:t> not in shadowing region (large x</a:t>
            </a:r>
            <a:r>
              <a:rPr lang="en-US" baseline="-25000" dirty="0">
                <a:solidFill>
                  <a:srgbClr val="FF3300"/>
                </a:solidFill>
                <a:latin typeface="Comic Sans MS" pitchFamily="66" charset="0"/>
              </a:rPr>
              <a:t>2</a:t>
            </a:r>
            <a:r>
              <a:rPr lang="en-US" dirty="0">
                <a:solidFill>
                  <a:srgbClr val="FF3300"/>
                </a:solidFill>
                <a:latin typeface="Comic Sans MS" pitchFamily="66" charset="0"/>
              </a:rPr>
              <a:t>)</a:t>
            </a:r>
          </a:p>
          <a:p>
            <a:pPr>
              <a:buFontTx/>
              <a:buChar char="•"/>
            </a:pPr>
            <a:r>
              <a:rPr lang="en-US" dirty="0">
                <a:solidFill>
                  <a:srgbClr val="FF3300"/>
                </a:solidFill>
                <a:latin typeface="Comic Sans MS" pitchFamily="66" charset="0"/>
              </a:rPr>
              <a:t> similar </a:t>
            </a:r>
            <a:r>
              <a:rPr lang="en-US" dirty="0" err="1">
                <a:solidFill>
                  <a:srgbClr val="FF3300"/>
                </a:solidFill>
                <a:latin typeface="Comic Sans MS" pitchFamily="66" charset="0"/>
              </a:rPr>
              <a:t>p</a:t>
            </a:r>
            <a:r>
              <a:rPr lang="en-US" baseline="-25000" dirty="0" err="1">
                <a:solidFill>
                  <a:srgbClr val="FF3300"/>
                </a:solidFill>
                <a:latin typeface="Comic Sans MS" pitchFamily="66" charset="0"/>
              </a:rPr>
              <a:t>T</a:t>
            </a:r>
            <a:r>
              <a:rPr lang="en-US" dirty="0">
                <a:solidFill>
                  <a:srgbClr val="FF3300"/>
                </a:solidFill>
                <a:latin typeface="Comic Sans MS" pitchFamily="66" charset="0"/>
              </a:rPr>
              <a:t> </a:t>
            </a:r>
            <a:r>
              <a:rPr lang="en-US" dirty="0" smtClean="0">
                <a:solidFill>
                  <a:srgbClr val="FF3300"/>
                </a:solidFill>
                <a:latin typeface="Comic Sans MS" pitchFamily="66" charset="0"/>
              </a:rPr>
              <a:t>broadening</a:t>
            </a:r>
            <a:endParaRPr lang="en-US" dirty="0">
              <a:solidFill>
                <a:srgbClr val="FF3300"/>
              </a:solidFill>
              <a:latin typeface="Comic Sans MS" pitchFamily="66" charset="0"/>
            </a:endParaRPr>
          </a:p>
        </p:txBody>
      </p:sp>
      <p:grpSp>
        <p:nvGrpSpPr>
          <p:cNvPr id="3" name="Group 11"/>
          <p:cNvGrpSpPr>
            <a:grpSpLocks/>
          </p:cNvGrpSpPr>
          <p:nvPr/>
        </p:nvGrpSpPr>
        <p:grpSpPr bwMode="auto">
          <a:xfrm>
            <a:off x="4800600" y="3048000"/>
            <a:ext cx="3962400" cy="3200400"/>
            <a:chOff x="2784" y="1920"/>
            <a:chExt cx="2496" cy="2016"/>
          </a:xfrm>
        </p:grpSpPr>
        <p:pic>
          <p:nvPicPr>
            <p:cNvPr id="302092" name="Picture 12" descr="ups_xfxf"/>
            <p:cNvPicPr>
              <a:picLocks noChangeAspect="1" noChangeArrowheads="1"/>
            </p:cNvPicPr>
            <p:nvPr/>
          </p:nvPicPr>
          <p:blipFill>
            <a:blip r:embed="rId6" cstate="print"/>
            <a:srcRect l="2353" t="14546" r="9412" b="11818"/>
            <a:stretch>
              <a:fillRect/>
            </a:stretch>
          </p:blipFill>
          <p:spPr bwMode="auto">
            <a:xfrm>
              <a:off x="2784" y="1920"/>
              <a:ext cx="2496" cy="2016"/>
            </a:xfrm>
            <a:prstGeom prst="rect">
              <a:avLst/>
            </a:prstGeom>
            <a:noFill/>
            <a:ln w="9525">
              <a:noFill/>
              <a:miter lim="800000"/>
              <a:headEnd/>
              <a:tailEnd/>
            </a:ln>
          </p:spPr>
        </p:pic>
        <p:sp>
          <p:nvSpPr>
            <p:cNvPr id="302093" name="Rectangle 13"/>
            <p:cNvSpPr>
              <a:spLocks noChangeArrowheads="1"/>
            </p:cNvSpPr>
            <p:nvPr/>
          </p:nvSpPr>
          <p:spPr bwMode="auto">
            <a:xfrm>
              <a:off x="3264" y="2112"/>
              <a:ext cx="839" cy="252"/>
            </a:xfrm>
            <a:prstGeom prst="rect">
              <a:avLst/>
            </a:prstGeom>
            <a:noFill/>
            <a:ln w="9525" algn="ctr">
              <a:noFill/>
              <a:miter lim="800000"/>
              <a:headEnd/>
              <a:tailEnd/>
            </a:ln>
            <a:effectLst/>
          </p:spPr>
          <p:txBody>
            <a:bodyPr wrap="none">
              <a:spAutoFit/>
            </a:bodyPr>
            <a:lstStyle/>
            <a:p>
              <a:r>
                <a:rPr lang="en-US" sz="2000" dirty="0">
                  <a:solidFill>
                    <a:srgbClr val="FF3300"/>
                  </a:solidFill>
                  <a:latin typeface="Arial" charset="0"/>
                  <a:sym typeface="Symbol" pitchFamily="18" charset="2"/>
                </a:rPr>
                <a:t></a:t>
              </a:r>
              <a:r>
                <a:rPr lang="en-US" sz="2000" baseline="-25000" dirty="0">
                  <a:solidFill>
                    <a:srgbClr val="FF3300"/>
                  </a:solidFill>
                  <a:latin typeface="Arial" charset="0"/>
                  <a:sym typeface="Symbol" pitchFamily="18" charset="2"/>
                </a:rPr>
                <a:t>1S </a:t>
              </a:r>
              <a:r>
                <a:rPr lang="en-US" sz="2000" dirty="0">
                  <a:solidFill>
                    <a:srgbClr val="0070C0"/>
                  </a:solidFill>
                  <a:latin typeface="Arial" charset="0"/>
                  <a:sym typeface="Symbol" pitchFamily="18" charset="2"/>
                </a:rPr>
                <a:t></a:t>
              </a:r>
              <a:r>
                <a:rPr lang="en-US" sz="2000" baseline="-25000" dirty="0">
                  <a:solidFill>
                    <a:srgbClr val="0070C0"/>
                  </a:solidFill>
                  <a:latin typeface="Arial" charset="0"/>
                  <a:sym typeface="Symbol" pitchFamily="18" charset="2"/>
                </a:rPr>
                <a:t>2S+3S</a:t>
              </a:r>
              <a:r>
                <a:rPr lang="en-US" sz="2400" baseline="-25000" dirty="0">
                  <a:solidFill>
                    <a:srgbClr val="0070C0"/>
                  </a:solidFill>
                  <a:latin typeface="Arial" charset="0"/>
                  <a:sym typeface="Symbol" pitchFamily="18" charset="2"/>
                </a:rPr>
                <a:t> </a:t>
              </a:r>
            </a:p>
          </p:txBody>
        </p:sp>
        <p:sp>
          <p:nvSpPr>
            <p:cNvPr id="302094" name="Oval 14"/>
            <p:cNvSpPr>
              <a:spLocks noChangeArrowheads="1"/>
            </p:cNvSpPr>
            <p:nvPr/>
          </p:nvSpPr>
          <p:spPr bwMode="auto">
            <a:xfrm>
              <a:off x="2976" y="2448"/>
              <a:ext cx="720" cy="720"/>
            </a:xfrm>
            <a:prstGeom prst="ellipse">
              <a:avLst/>
            </a:prstGeom>
            <a:noFill/>
            <a:ln w="19050" algn="ctr">
              <a:solidFill>
                <a:schemeClr val="tx1"/>
              </a:solidFill>
              <a:prstDash val="sysDot"/>
              <a:round/>
              <a:headEnd/>
              <a:tailEnd/>
            </a:ln>
            <a:effectLst/>
          </p:spPr>
          <p:txBody>
            <a:bodyPr wrap="none" anchor="ctr">
              <a:spAutoFit/>
            </a:bodyPr>
            <a:lstStyle/>
            <a:p>
              <a:endParaRPr lang="en-US"/>
            </a:p>
          </p:txBody>
        </p:sp>
        <p:graphicFrame>
          <p:nvGraphicFramePr>
            <p:cNvPr id="302095" name="Object 15"/>
            <p:cNvGraphicFramePr>
              <a:graphicFrameLocks noChangeAspect="1"/>
            </p:cNvGraphicFramePr>
            <p:nvPr/>
          </p:nvGraphicFramePr>
          <p:xfrm>
            <a:off x="4320" y="2112"/>
            <a:ext cx="720" cy="240"/>
          </p:xfrm>
          <a:graphic>
            <a:graphicData uri="http://schemas.openxmlformats.org/presentationml/2006/ole">
              <p:oleObj spid="_x0000_s6146" name="Equation" r:id="rId7" imgW="723600" imgH="241200" progId="Equation.3">
                <p:embed/>
              </p:oleObj>
            </a:graphicData>
          </a:graphic>
        </p:graphicFrame>
      </p:grpSp>
      <p:sp>
        <p:nvSpPr>
          <p:cNvPr id="302096" name="Line 16"/>
          <p:cNvSpPr>
            <a:spLocks noChangeShapeType="1"/>
          </p:cNvSpPr>
          <p:nvPr/>
        </p:nvSpPr>
        <p:spPr bwMode="auto">
          <a:xfrm flipV="1">
            <a:off x="6019800" y="1752600"/>
            <a:ext cx="2438400" cy="2286000"/>
          </a:xfrm>
          <a:prstGeom prst="line">
            <a:avLst/>
          </a:prstGeom>
          <a:noFill/>
          <a:ln w="12700">
            <a:solidFill>
              <a:schemeClr val="tx1"/>
            </a:solidFill>
            <a:round/>
            <a:headEnd/>
            <a:tailEnd type="triangle" w="med" len="med"/>
          </a:ln>
          <a:effectLst/>
        </p:spPr>
        <p:txBody>
          <a:bodyPr>
            <a:spAutoFit/>
          </a:bodyPr>
          <a:lstStyle/>
          <a:p>
            <a:endParaRPr lang="en-US"/>
          </a:p>
        </p:txBody>
      </p:sp>
      <p:sp>
        <p:nvSpPr>
          <p:cNvPr id="302097" name="Text Box 17"/>
          <p:cNvSpPr txBox="1">
            <a:spLocks noChangeArrowheads="1"/>
          </p:cNvSpPr>
          <p:nvPr/>
        </p:nvSpPr>
        <p:spPr bwMode="auto">
          <a:xfrm>
            <a:off x="2895600" y="3505200"/>
            <a:ext cx="1981200" cy="1477328"/>
          </a:xfrm>
          <a:prstGeom prst="rect">
            <a:avLst/>
          </a:prstGeom>
          <a:noFill/>
          <a:ln w="9525" algn="ctr">
            <a:noFill/>
            <a:miter lim="800000"/>
            <a:headEnd/>
            <a:tailEnd/>
          </a:ln>
          <a:effectLst/>
        </p:spPr>
        <p:txBody>
          <a:bodyPr>
            <a:spAutoFit/>
          </a:bodyPr>
          <a:lstStyle/>
          <a:p>
            <a:r>
              <a:rPr lang="en-US" dirty="0">
                <a:solidFill>
                  <a:schemeClr val="tx1"/>
                </a:solidFill>
                <a:latin typeface="Comic Sans MS" pitchFamily="66" charset="0"/>
              </a:rPr>
              <a:t>But careful: </a:t>
            </a:r>
            <a:r>
              <a:rPr lang="en-US" dirty="0">
                <a:solidFill>
                  <a:schemeClr val="tx1"/>
                </a:solidFill>
                <a:latin typeface="Comic Sans MS" pitchFamily="66" charset="0"/>
                <a:sym typeface="Symbol" pitchFamily="18" charset="2"/>
              </a:rPr>
              <a:t> suppression is from data for </a:t>
            </a:r>
            <a:r>
              <a:rPr lang="en-US" dirty="0" err="1">
                <a:solidFill>
                  <a:schemeClr val="tx1"/>
                </a:solidFill>
                <a:latin typeface="Comic Sans MS" pitchFamily="66" charset="0"/>
                <a:sym typeface="Symbol" pitchFamily="18" charset="2"/>
              </a:rPr>
              <a:t>x</a:t>
            </a:r>
            <a:r>
              <a:rPr lang="en-US" baseline="-25000" dirty="0" err="1">
                <a:solidFill>
                  <a:schemeClr val="tx1"/>
                </a:solidFill>
                <a:latin typeface="Comic Sans MS" pitchFamily="66" charset="0"/>
                <a:sym typeface="Symbol" pitchFamily="18" charset="2"/>
              </a:rPr>
              <a:t>F</a:t>
            </a:r>
            <a:r>
              <a:rPr lang="en-US" dirty="0">
                <a:solidFill>
                  <a:schemeClr val="tx1"/>
                </a:solidFill>
                <a:latin typeface="Comic Sans MS" pitchFamily="66" charset="0"/>
                <a:sym typeface="Symbol" pitchFamily="18" charset="2"/>
              </a:rPr>
              <a:t> &lt; 0 or x</a:t>
            </a:r>
            <a:r>
              <a:rPr lang="en-US" baseline="-25000" dirty="0">
                <a:solidFill>
                  <a:schemeClr val="tx1"/>
                </a:solidFill>
                <a:latin typeface="Comic Sans MS" pitchFamily="66" charset="0"/>
                <a:sym typeface="Symbol" pitchFamily="18" charset="2"/>
              </a:rPr>
              <a:t>2</a:t>
            </a:r>
            <a:r>
              <a:rPr lang="en-US" dirty="0">
                <a:solidFill>
                  <a:schemeClr val="tx1"/>
                </a:solidFill>
                <a:latin typeface="Comic Sans MS" pitchFamily="66" charset="0"/>
                <a:sym typeface="Symbol" pitchFamily="18" charset="2"/>
              </a:rPr>
              <a:t> &gt; 0.2 (in the EMC region)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A6548-BF10-4ADC-8511-9275D7D65B7A}"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TextBox 3"/>
          <p:cNvSpPr txBox="1"/>
          <p:nvPr/>
        </p:nvSpPr>
        <p:spPr>
          <a:xfrm>
            <a:off x="3501561" y="1295400"/>
            <a:ext cx="1984839" cy="584775"/>
          </a:xfrm>
          <a:prstGeom prst="rect">
            <a:avLst/>
          </a:prstGeom>
          <a:solidFill>
            <a:srgbClr val="00B0F0">
              <a:alpha val="49000"/>
            </a:srgbClr>
          </a:solidFill>
        </p:spPr>
        <p:txBody>
          <a:bodyPr wrap="none" rtlCol="0">
            <a:spAutoFit/>
          </a:bodyPr>
          <a:lstStyle/>
          <a:p>
            <a:r>
              <a:rPr lang="en-US" sz="3200" dirty="0" err="1" smtClean="0">
                <a:latin typeface="Comic Sans MS" pitchFamily="66" charset="0"/>
              </a:rPr>
              <a:t>Drell</a:t>
            </a:r>
            <a:r>
              <a:rPr lang="en-US" sz="3200" dirty="0" smtClean="0">
                <a:latin typeface="Comic Sans MS" pitchFamily="66" charset="0"/>
              </a:rPr>
              <a:t>-Yan</a:t>
            </a:r>
          </a:p>
        </p:txBody>
      </p:sp>
      <p:pic>
        <p:nvPicPr>
          <p:cNvPr id="5" name="Picture 7" descr="dy_diagram"/>
          <p:cNvPicPr>
            <a:picLocks noChangeAspect="1" noChangeArrowheads="1"/>
          </p:cNvPicPr>
          <p:nvPr/>
        </p:nvPicPr>
        <p:blipFill>
          <a:blip r:embed="rId2" cstate="print"/>
          <a:srcRect/>
          <a:stretch>
            <a:fillRect/>
          </a:stretch>
        </p:blipFill>
        <p:spPr bwMode="auto">
          <a:xfrm>
            <a:off x="2971800" y="2514600"/>
            <a:ext cx="2819400" cy="224303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46FDB6-F049-4C50-8B40-7475193CC9F4}" type="datetime1">
              <a:rPr lang="en-US" smtClean="0"/>
              <a:pPr/>
              <a:t>1/7/2013</a:t>
            </a:fld>
            <a:endParaRPr lang="en-US" i="1"/>
          </a:p>
        </p:txBody>
      </p:sp>
      <p:sp>
        <p:nvSpPr>
          <p:cNvPr id="9" name="Slide Number Placeholder 3"/>
          <p:cNvSpPr>
            <a:spLocks noGrp="1"/>
          </p:cNvSpPr>
          <p:nvPr>
            <p:ph type="sldNum" sz="quarter" idx="12"/>
          </p:nvPr>
        </p:nvSpPr>
        <p:spPr/>
        <p:txBody>
          <a:bodyPr/>
          <a:lstStyle/>
          <a:p>
            <a:fld id="{A8EF88B6-471C-4817-AA59-BB6B5C03F1A7}" type="slidenum">
              <a:rPr lang="en-US"/>
              <a:pPr/>
              <a:t>14</a:t>
            </a:fld>
            <a:endParaRPr lang="en-US"/>
          </a:p>
        </p:txBody>
      </p:sp>
      <p:sp>
        <p:nvSpPr>
          <p:cNvPr id="326661" name="Text Box 5"/>
          <p:cNvSpPr txBox="1">
            <a:spLocks noChangeArrowheads="1"/>
          </p:cNvSpPr>
          <p:nvPr/>
        </p:nvSpPr>
        <p:spPr bwMode="auto">
          <a:xfrm>
            <a:off x="1981200" y="228600"/>
            <a:ext cx="5660524" cy="400110"/>
          </a:xfrm>
          <a:prstGeom prst="rect">
            <a:avLst/>
          </a:prstGeom>
          <a:solidFill>
            <a:srgbClr val="00B0F0">
              <a:alpha val="52000"/>
            </a:srgbClr>
          </a:solidFill>
          <a:ln w="9525" algn="ctr">
            <a:noFill/>
            <a:miter lim="800000"/>
            <a:headEnd/>
            <a:tailEnd/>
          </a:ln>
          <a:effectLst/>
        </p:spPr>
        <p:txBody>
          <a:bodyPr wrap="none">
            <a:spAutoFit/>
          </a:bodyPr>
          <a:lstStyle/>
          <a:p>
            <a:r>
              <a:rPr lang="en-US" sz="2000" b="0" dirty="0" err="1">
                <a:solidFill>
                  <a:schemeClr val="tx1"/>
                </a:solidFill>
                <a:latin typeface="Comic Sans MS" pitchFamily="66" charset="0"/>
              </a:rPr>
              <a:t>Drell</a:t>
            </a:r>
            <a:r>
              <a:rPr lang="en-US" sz="2000" b="0" dirty="0">
                <a:solidFill>
                  <a:schemeClr val="tx1"/>
                </a:solidFill>
                <a:latin typeface="Comic Sans MS" pitchFamily="66" charset="0"/>
              </a:rPr>
              <a:t>-Yan </a:t>
            </a:r>
            <a:r>
              <a:rPr lang="en-US" sz="2000" b="0" dirty="0" smtClean="0">
                <a:solidFill>
                  <a:schemeClr val="tx1"/>
                </a:solidFill>
                <a:latin typeface="Comic Sans MS" pitchFamily="66" charset="0"/>
              </a:rPr>
              <a:t>from </a:t>
            </a:r>
            <a:r>
              <a:rPr lang="en-US" sz="2000" b="0" dirty="0">
                <a:solidFill>
                  <a:schemeClr val="tx1"/>
                </a:solidFill>
                <a:latin typeface="Comic Sans MS" pitchFamily="66" charset="0"/>
              </a:rPr>
              <a:t>E772/E789/E866 at </a:t>
            </a:r>
            <a:r>
              <a:rPr lang="en-US" sz="2000" b="0" dirty="0" err="1">
                <a:solidFill>
                  <a:schemeClr val="tx1"/>
                </a:solidFill>
                <a:latin typeface="Comic Sans MS" pitchFamily="66" charset="0"/>
              </a:rPr>
              <a:t>Fermilab</a:t>
            </a:r>
            <a:endParaRPr lang="en-US" sz="2000" b="0" dirty="0">
              <a:solidFill>
                <a:schemeClr val="tx1"/>
              </a:solidFill>
              <a:latin typeface="Comic Sans MS" pitchFamily="66" charset="0"/>
            </a:endParaRPr>
          </a:p>
        </p:txBody>
      </p:sp>
      <p:pic>
        <p:nvPicPr>
          <p:cNvPr id="326662" name="Picture 6" descr="mass"/>
          <p:cNvPicPr>
            <a:picLocks noChangeAspect="1" noChangeArrowheads="1"/>
          </p:cNvPicPr>
          <p:nvPr/>
        </p:nvPicPr>
        <p:blipFill>
          <a:blip r:embed="rId2" cstate="print"/>
          <a:srcRect/>
          <a:stretch>
            <a:fillRect/>
          </a:stretch>
        </p:blipFill>
        <p:spPr bwMode="auto">
          <a:xfrm>
            <a:off x="762000" y="3048000"/>
            <a:ext cx="3048000" cy="2962275"/>
          </a:xfrm>
          <a:prstGeom prst="rect">
            <a:avLst/>
          </a:prstGeom>
          <a:noFill/>
        </p:spPr>
      </p:pic>
      <p:pic>
        <p:nvPicPr>
          <p:cNvPr id="326663" name="Picture 7" descr="dy_diagram"/>
          <p:cNvPicPr>
            <a:picLocks noChangeAspect="1" noChangeArrowheads="1"/>
          </p:cNvPicPr>
          <p:nvPr/>
        </p:nvPicPr>
        <p:blipFill>
          <a:blip r:embed="rId3" cstate="print"/>
          <a:srcRect/>
          <a:stretch>
            <a:fillRect/>
          </a:stretch>
        </p:blipFill>
        <p:spPr bwMode="auto">
          <a:xfrm>
            <a:off x="1219200" y="838200"/>
            <a:ext cx="2438400" cy="1939925"/>
          </a:xfrm>
          <a:prstGeom prst="rect">
            <a:avLst/>
          </a:prstGeom>
          <a:noFill/>
        </p:spPr>
      </p:pic>
      <p:pic>
        <p:nvPicPr>
          <p:cNvPr id="326664" name="Picture 8" descr="dy_mass_x2"/>
          <p:cNvPicPr>
            <a:picLocks noChangeAspect="1" noChangeArrowheads="1"/>
          </p:cNvPicPr>
          <p:nvPr/>
        </p:nvPicPr>
        <p:blipFill>
          <a:blip r:embed="rId4" cstate="print"/>
          <a:srcRect/>
          <a:stretch>
            <a:fillRect/>
          </a:stretch>
        </p:blipFill>
        <p:spPr bwMode="auto">
          <a:xfrm>
            <a:off x="4800600" y="2819400"/>
            <a:ext cx="3733800" cy="3489325"/>
          </a:xfrm>
          <a:prstGeom prst="rect">
            <a:avLst/>
          </a:prstGeom>
          <a:noFill/>
        </p:spPr>
      </p:pic>
      <p:pic>
        <p:nvPicPr>
          <p:cNvPr id="326665" name="Picture 9" descr="e866_dy_mass"/>
          <p:cNvPicPr>
            <a:picLocks noChangeAspect="1" noChangeArrowheads="1"/>
          </p:cNvPicPr>
          <p:nvPr/>
        </p:nvPicPr>
        <p:blipFill>
          <a:blip r:embed="rId5" cstate="print"/>
          <a:srcRect/>
          <a:stretch>
            <a:fillRect/>
          </a:stretch>
        </p:blipFill>
        <p:spPr bwMode="auto">
          <a:xfrm>
            <a:off x="4343400" y="762000"/>
            <a:ext cx="4038600" cy="1944688"/>
          </a:xfrm>
          <a:prstGeom prst="rect">
            <a:avLst/>
          </a:prstGeom>
          <a:noFill/>
          <a:ln w="9525">
            <a:noFill/>
            <a:miter lim="800000"/>
            <a:headEnd/>
            <a:tailEnd/>
          </a:ln>
        </p:spPr>
      </p:pic>
      <p:sp>
        <p:nvSpPr>
          <p:cNvPr id="10" name="Rectangle 9"/>
          <p:cNvSpPr/>
          <p:nvPr/>
        </p:nvSpPr>
        <p:spPr>
          <a:xfrm>
            <a:off x="5465285" y="2623851"/>
            <a:ext cx="2895600" cy="338554"/>
          </a:xfrm>
          <a:prstGeom prst="rect">
            <a:avLst/>
          </a:prstGeom>
        </p:spPr>
        <p:txBody>
          <a:bodyPr wrap="square">
            <a:spAutoFit/>
          </a:bodyPr>
          <a:lstStyle/>
          <a:p>
            <a:r>
              <a:rPr lang="nb-NO" sz="1600" i="1" dirty="0" smtClean="0"/>
              <a:t>Phys. Rev. Lett. 83, 2304 (1999)</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866_dedx"/>
          <p:cNvPicPr>
            <a:picLocks noChangeAspect="1" noChangeArrowheads="1"/>
          </p:cNvPicPr>
          <p:nvPr/>
        </p:nvPicPr>
        <p:blipFill>
          <a:blip r:embed="rId2" cstate="print"/>
          <a:srcRect t="11324"/>
          <a:stretch>
            <a:fillRect/>
          </a:stretch>
        </p:blipFill>
        <p:spPr bwMode="auto">
          <a:xfrm>
            <a:off x="0" y="1905000"/>
            <a:ext cx="3505200" cy="4373715"/>
          </a:xfrm>
          <a:prstGeom prst="rect">
            <a:avLst/>
          </a:prstGeom>
          <a:noFill/>
        </p:spPr>
      </p:pic>
      <p:sp>
        <p:nvSpPr>
          <p:cNvPr id="2" name="Date Placeholder 1"/>
          <p:cNvSpPr>
            <a:spLocks noGrp="1"/>
          </p:cNvSpPr>
          <p:nvPr>
            <p:ph type="dt" sz="half" idx="10"/>
          </p:nvPr>
        </p:nvSpPr>
        <p:spPr/>
        <p:txBody>
          <a:bodyPr/>
          <a:lstStyle/>
          <a:p>
            <a:fld id="{1BA15304-1A63-4589-8423-768F53F46EB8}"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4" name="Text Box 8"/>
          <p:cNvSpPr txBox="1">
            <a:spLocks noChangeArrowheads="1"/>
          </p:cNvSpPr>
          <p:nvPr/>
        </p:nvSpPr>
        <p:spPr bwMode="auto">
          <a:xfrm>
            <a:off x="2286000" y="152400"/>
            <a:ext cx="4443845" cy="646331"/>
          </a:xfrm>
          <a:prstGeom prst="rect">
            <a:avLst/>
          </a:prstGeom>
          <a:solidFill>
            <a:srgbClr val="00B0F0">
              <a:alpha val="48000"/>
            </a:srgbClr>
          </a:solidFill>
          <a:ln w="9525" algn="ctr">
            <a:noFill/>
            <a:miter lim="800000"/>
            <a:headEnd/>
            <a:tailEnd/>
          </a:ln>
          <a:effectLst/>
        </p:spPr>
        <p:txBody>
          <a:bodyPr wrap="none">
            <a:spAutoFit/>
          </a:bodyPr>
          <a:lstStyle/>
          <a:p>
            <a:pPr algn="ctr"/>
            <a:r>
              <a:rPr lang="en-US" dirty="0">
                <a:solidFill>
                  <a:schemeClr val="tx1"/>
                </a:solidFill>
                <a:latin typeface="Comic Sans MS" pitchFamily="66" charset="0"/>
              </a:rPr>
              <a:t>Quark Energy Loss from </a:t>
            </a:r>
            <a:r>
              <a:rPr lang="en-US" dirty="0" err="1">
                <a:solidFill>
                  <a:schemeClr val="tx1"/>
                </a:solidFill>
                <a:latin typeface="Comic Sans MS" pitchFamily="66" charset="0"/>
              </a:rPr>
              <a:t>Drell</a:t>
            </a:r>
            <a:r>
              <a:rPr lang="en-US" dirty="0">
                <a:solidFill>
                  <a:schemeClr val="tx1"/>
                </a:solidFill>
                <a:latin typeface="Comic Sans MS" pitchFamily="66" charset="0"/>
              </a:rPr>
              <a:t>-Yan </a:t>
            </a:r>
            <a:r>
              <a:rPr lang="en-US" dirty="0" smtClean="0">
                <a:solidFill>
                  <a:schemeClr val="tx1"/>
                </a:solidFill>
                <a:latin typeface="Comic Sans MS" pitchFamily="66" charset="0"/>
              </a:rPr>
              <a:t>data</a:t>
            </a:r>
          </a:p>
          <a:p>
            <a:pPr algn="ctr"/>
            <a:r>
              <a:rPr lang="en-US" dirty="0" smtClean="0">
                <a:latin typeface="Comic Sans MS" pitchFamily="66" charset="0"/>
              </a:rPr>
              <a:t>Two ways</a:t>
            </a:r>
            <a:endParaRPr lang="en-US" dirty="0">
              <a:solidFill>
                <a:schemeClr val="tx1"/>
              </a:solidFill>
              <a:latin typeface="Comic Sans MS" pitchFamily="66" charset="0"/>
            </a:endParaRPr>
          </a:p>
        </p:txBody>
      </p:sp>
      <p:sp>
        <p:nvSpPr>
          <p:cNvPr id="5" name="Rectangle 4"/>
          <p:cNvSpPr/>
          <p:nvPr/>
        </p:nvSpPr>
        <p:spPr>
          <a:xfrm>
            <a:off x="533400" y="1143000"/>
            <a:ext cx="2852063" cy="369332"/>
          </a:xfrm>
          <a:prstGeom prst="rect">
            <a:avLst/>
          </a:prstGeom>
        </p:spPr>
        <p:txBody>
          <a:bodyPr wrap="none">
            <a:spAutoFit/>
          </a:bodyPr>
          <a:lstStyle/>
          <a:p>
            <a:r>
              <a:rPr lang="en-US" dirty="0" smtClean="0">
                <a:latin typeface="Comic Sans MS" pitchFamily="66" charset="0"/>
              </a:rPr>
              <a:t>assuming EKS Shadowing</a:t>
            </a:r>
            <a:endParaRPr lang="en-US" dirty="0">
              <a:latin typeface="Comic Sans MS" pitchFamily="66" charset="0"/>
            </a:endParaRPr>
          </a:p>
        </p:txBody>
      </p:sp>
      <p:sp>
        <p:nvSpPr>
          <p:cNvPr id="7" name="Rectangle 6"/>
          <p:cNvSpPr/>
          <p:nvPr/>
        </p:nvSpPr>
        <p:spPr>
          <a:xfrm>
            <a:off x="457200" y="1524000"/>
            <a:ext cx="2895600" cy="338554"/>
          </a:xfrm>
          <a:prstGeom prst="rect">
            <a:avLst/>
          </a:prstGeom>
        </p:spPr>
        <p:txBody>
          <a:bodyPr wrap="square">
            <a:spAutoFit/>
          </a:bodyPr>
          <a:lstStyle/>
          <a:p>
            <a:r>
              <a:rPr lang="nb-NO" sz="1600" i="1" dirty="0" smtClean="0"/>
              <a:t>Phys. Rev. Lett. 83, 2304 (1999)</a:t>
            </a:r>
            <a:endParaRPr lang="en-US" sz="1600" dirty="0"/>
          </a:p>
        </p:txBody>
      </p:sp>
      <p:sp>
        <p:nvSpPr>
          <p:cNvPr id="9" name="Rectangle 8"/>
          <p:cNvSpPr/>
          <p:nvPr/>
        </p:nvSpPr>
        <p:spPr>
          <a:xfrm>
            <a:off x="4572000" y="1066800"/>
            <a:ext cx="3595856" cy="369332"/>
          </a:xfrm>
          <a:prstGeom prst="rect">
            <a:avLst/>
          </a:prstGeom>
        </p:spPr>
        <p:txBody>
          <a:bodyPr wrap="none">
            <a:spAutoFit/>
          </a:bodyPr>
          <a:lstStyle/>
          <a:p>
            <a:pPr algn="ctr"/>
            <a:r>
              <a:rPr lang="en-US" dirty="0" smtClean="0">
                <a:latin typeface="Comic Sans MS" pitchFamily="66" charset="0"/>
              </a:rPr>
              <a:t>assuming </a:t>
            </a:r>
            <a:r>
              <a:rPr lang="en-US" dirty="0" err="1" smtClean="0">
                <a:latin typeface="Comic Sans MS" pitchFamily="66" charset="0"/>
              </a:rPr>
              <a:t>Kopeliovich</a:t>
            </a:r>
            <a:r>
              <a:rPr lang="en-US" dirty="0" smtClean="0">
                <a:latin typeface="Comic Sans MS" pitchFamily="66" charset="0"/>
              </a:rPr>
              <a:t> Shadowing</a:t>
            </a:r>
            <a:endParaRPr lang="en-US" dirty="0">
              <a:latin typeface="Comic Sans MS" pitchFamily="66" charset="0"/>
            </a:endParaRPr>
          </a:p>
        </p:txBody>
      </p:sp>
      <p:sp>
        <p:nvSpPr>
          <p:cNvPr id="10" name="Text Box 8"/>
          <p:cNvSpPr txBox="1">
            <a:spLocks noChangeArrowheads="1"/>
          </p:cNvSpPr>
          <p:nvPr/>
        </p:nvSpPr>
        <p:spPr bwMode="auto">
          <a:xfrm>
            <a:off x="4350010" y="1371600"/>
            <a:ext cx="4260590" cy="338554"/>
          </a:xfrm>
          <a:prstGeom prst="rect">
            <a:avLst/>
          </a:prstGeom>
          <a:noFill/>
          <a:ln w="9525">
            <a:noFill/>
            <a:miter lim="800000"/>
            <a:headEnd/>
            <a:tailEnd/>
          </a:ln>
          <a:effectLst/>
        </p:spPr>
        <p:txBody>
          <a:bodyPr wrap="none">
            <a:spAutoFit/>
          </a:bodyPr>
          <a:lstStyle/>
          <a:p>
            <a:r>
              <a:rPr lang="en-US" sz="1600" i="1" dirty="0">
                <a:latin typeface="Times New Roman" pitchFamily="18" charset="0"/>
              </a:rPr>
              <a:t>Johnson, </a:t>
            </a:r>
            <a:r>
              <a:rPr lang="en-US" sz="1600" i="1" dirty="0" err="1">
                <a:latin typeface="Times New Roman" pitchFamily="18" charset="0"/>
              </a:rPr>
              <a:t>Kopeliovich</a:t>
            </a:r>
            <a:r>
              <a:rPr lang="en-US" sz="1600" i="1" dirty="0">
                <a:latin typeface="Times New Roman" pitchFamily="18" charset="0"/>
              </a:rPr>
              <a:t> et al., PRL </a:t>
            </a:r>
            <a:r>
              <a:rPr lang="en-US" sz="1600" i="1" u="sng" dirty="0">
                <a:latin typeface="Times New Roman" pitchFamily="18" charset="0"/>
              </a:rPr>
              <a:t>86</a:t>
            </a:r>
            <a:r>
              <a:rPr lang="en-US" sz="1600" i="1" dirty="0">
                <a:latin typeface="Times New Roman" pitchFamily="18" charset="0"/>
              </a:rPr>
              <a:t>, 4483 (2001)</a:t>
            </a:r>
          </a:p>
        </p:txBody>
      </p:sp>
      <p:sp>
        <p:nvSpPr>
          <p:cNvPr id="11" name="Text Box 2"/>
          <p:cNvSpPr txBox="1">
            <a:spLocks noChangeArrowheads="1"/>
          </p:cNvSpPr>
          <p:nvPr/>
        </p:nvSpPr>
        <p:spPr bwMode="auto">
          <a:xfrm>
            <a:off x="4495800" y="4038600"/>
            <a:ext cx="4038600" cy="830997"/>
          </a:xfrm>
          <a:prstGeom prst="rect">
            <a:avLst/>
          </a:prstGeom>
          <a:noFill/>
          <a:ln w="9525">
            <a:noFill/>
            <a:miter lim="800000"/>
            <a:headEnd/>
            <a:tailEnd/>
          </a:ln>
          <a:effectLst/>
        </p:spPr>
        <p:txBody>
          <a:bodyPr>
            <a:spAutoFit/>
          </a:bodyPr>
          <a:lstStyle/>
          <a:p>
            <a:pPr eaLnBrk="0" hangingPunct="0"/>
            <a:r>
              <a:rPr lang="en-US" sz="1600" b="0" dirty="0">
                <a:solidFill>
                  <a:schemeClr val="tx1"/>
                </a:solidFill>
                <a:latin typeface="Comic Sans MS" pitchFamily="66" charset="0"/>
              </a:rPr>
              <a:t>Analysis of our p-A </a:t>
            </a:r>
            <a:r>
              <a:rPr lang="en-US" sz="1600" b="0" dirty="0" err="1">
                <a:solidFill>
                  <a:schemeClr val="tx1"/>
                </a:solidFill>
                <a:latin typeface="Comic Sans MS" pitchFamily="66" charset="0"/>
              </a:rPr>
              <a:t>Drell</a:t>
            </a:r>
            <a:r>
              <a:rPr lang="en-US" sz="1600" b="0" dirty="0">
                <a:solidFill>
                  <a:schemeClr val="tx1"/>
                </a:solidFill>
                <a:latin typeface="Comic Sans MS" pitchFamily="66" charset="0"/>
              </a:rPr>
              <a:t>-Yan data using the </a:t>
            </a:r>
            <a:r>
              <a:rPr lang="en-US" sz="1600" b="0" dirty="0" err="1">
                <a:solidFill>
                  <a:schemeClr val="tx1"/>
                </a:solidFill>
                <a:latin typeface="Comic Sans MS" pitchFamily="66" charset="0"/>
              </a:rPr>
              <a:t>Kopeliovich</a:t>
            </a:r>
            <a:r>
              <a:rPr lang="en-US" sz="1600" b="0" dirty="0">
                <a:solidFill>
                  <a:schemeClr val="tx1"/>
                </a:solidFill>
                <a:latin typeface="Comic Sans MS" pitchFamily="66" charset="0"/>
              </a:rPr>
              <a:t> model</a:t>
            </a:r>
            <a:r>
              <a:rPr lang="en-US" sz="1600" b="0" dirty="0" smtClean="0">
                <a:solidFill>
                  <a:schemeClr val="tx1"/>
                </a:solidFill>
                <a:latin typeface="Comic Sans MS" pitchFamily="66" charset="0"/>
              </a:rPr>
              <a:t>.</a:t>
            </a:r>
            <a:endParaRPr lang="en-US" sz="1600" b="0" dirty="0">
              <a:solidFill>
                <a:schemeClr val="tx1"/>
              </a:solidFill>
              <a:latin typeface="Comic Sans MS" pitchFamily="66" charset="0"/>
            </a:endParaRPr>
          </a:p>
          <a:p>
            <a:pPr eaLnBrk="0" hangingPunct="0"/>
            <a:r>
              <a:rPr lang="en-US" sz="1600" dirty="0" err="1">
                <a:solidFill>
                  <a:schemeClr val="tx1"/>
                </a:solidFill>
                <a:latin typeface="Comic Sans MS" pitchFamily="66" charset="0"/>
              </a:rPr>
              <a:t>dE</a:t>
            </a:r>
            <a:r>
              <a:rPr lang="en-US" sz="1600" dirty="0">
                <a:solidFill>
                  <a:schemeClr val="tx1"/>
                </a:solidFill>
                <a:latin typeface="Comic Sans MS" pitchFamily="66" charset="0"/>
              </a:rPr>
              <a:t>/</a:t>
            </a:r>
            <a:r>
              <a:rPr lang="en-US" sz="1600" dirty="0" err="1">
                <a:solidFill>
                  <a:schemeClr val="tx1"/>
                </a:solidFill>
                <a:latin typeface="Comic Sans MS" pitchFamily="66" charset="0"/>
              </a:rPr>
              <a:t>dx</a:t>
            </a:r>
            <a:r>
              <a:rPr lang="en-US" sz="1600" dirty="0">
                <a:solidFill>
                  <a:schemeClr val="tx1"/>
                </a:solidFill>
                <a:latin typeface="Comic Sans MS" pitchFamily="66" charset="0"/>
              </a:rPr>
              <a:t> = 2.32 </a:t>
            </a:r>
            <a:r>
              <a:rPr lang="en-US" sz="1600" dirty="0">
                <a:solidFill>
                  <a:schemeClr val="tx1"/>
                </a:solidFill>
                <a:latin typeface="Comic Sans MS" pitchFamily="66" charset="0"/>
                <a:cs typeface="Times New Roman" pitchFamily="18" charset="0"/>
              </a:rPr>
              <a:t>±</a:t>
            </a:r>
            <a:r>
              <a:rPr lang="en-US" sz="1600" dirty="0">
                <a:solidFill>
                  <a:schemeClr val="tx1"/>
                </a:solidFill>
                <a:latin typeface="Comic Sans MS" pitchFamily="66" charset="0"/>
              </a:rPr>
              <a:t> 0.52 </a:t>
            </a:r>
            <a:r>
              <a:rPr lang="en-US" sz="1600" dirty="0">
                <a:solidFill>
                  <a:schemeClr val="tx1"/>
                </a:solidFill>
                <a:latin typeface="Comic Sans MS" pitchFamily="66" charset="0"/>
                <a:cs typeface="Times New Roman" pitchFamily="18" charset="0"/>
              </a:rPr>
              <a:t>±</a:t>
            </a:r>
            <a:r>
              <a:rPr lang="en-US" sz="1600" dirty="0">
                <a:solidFill>
                  <a:schemeClr val="tx1"/>
                </a:solidFill>
                <a:latin typeface="Comic Sans MS" pitchFamily="66" charset="0"/>
              </a:rPr>
              <a:t> 0.5 </a:t>
            </a:r>
            <a:r>
              <a:rPr lang="en-US" sz="1600" dirty="0" err="1">
                <a:solidFill>
                  <a:schemeClr val="tx1"/>
                </a:solidFill>
                <a:latin typeface="Comic Sans MS" pitchFamily="66" charset="0"/>
              </a:rPr>
              <a:t>GeV</a:t>
            </a:r>
            <a:r>
              <a:rPr lang="en-US" sz="1600" dirty="0">
                <a:solidFill>
                  <a:schemeClr val="tx1"/>
                </a:solidFill>
                <a:latin typeface="Comic Sans MS" pitchFamily="66" charset="0"/>
              </a:rPr>
              <a:t>/fm</a:t>
            </a:r>
          </a:p>
        </p:txBody>
      </p:sp>
      <p:pic>
        <p:nvPicPr>
          <p:cNvPr id="12" name="Picture 7" descr="boris30"/>
          <p:cNvPicPr>
            <a:picLocks noChangeAspect="1" noChangeArrowheads="1"/>
          </p:cNvPicPr>
          <p:nvPr/>
        </p:nvPicPr>
        <p:blipFill>
          <a:blip r:embed="rId3" cstate="print"/>
          <a:srcRect l="53333" t="49908" r="1905"/>
          <a:stretch>
            <a:fillRect/>
          </a:stretch>
        </p:blipFill>
        <p:spPr bwMode="auto">
          <a:xfrm>
            <a:off x="4343400" y="1752600"/>
            <a:ext cx="1952685" cy="2251999"/>
          </a:xfrm>
          <a:prstGeom prst="rect">
            <a:avLst/>
          </a:prstGeom>
          <a:noFill/>
        </p:spPr>
      </p:pic>
      <p:sp>
        <p:nvSpPr>
          <p:cNvPr id="13" name="Text Box 10"/>
          <p:cNvSpPr txBox="1">
            <a:spLocks noChangeArrowheads="1"/>
          </p:cNvSpPr>
          <p:nvPr/>
        </p:nvSpPr>
        <p:spPr bwMode="auto">
          <a:xfrm>
            <a:off x="6629400" y="2743200"/>
            <a:ext cx="1539204" cy="646331"/>
          </a:xfrm>
          <a:prstGeom prst="rect">
            <a:avLst/>
          </a:prstGeom>
          <a:noFill/>
          <a:ln w="9525">
            <a:noFill/>
            <a:miter lim="800000"/>
            <a:headEnd/>
            <a:tailEnd/>
          </a:ln>
          <a:effectLst/>
        </p:spPr>
        <p:txBody>
          <a:bodyPr wrap="none">
            <a:spAutoFit/>
          </a:bodyPr>
          <a:lstStyle/>
          <a:p>
            <a:r>
              <a:rPr lang="en-US" dirty="0" err="1">
                <a:solidFill>
                  <a:srgbClr val="FF0000"/>
                </a:solidFill>
                <a:latin typeface="Comic Sans MS" pitchFamily="66" charset="0"/>
              </a:rPr>
              <a:t>dE</a:t>
            </a:r>
            <a:r>
              <a:rPr lang="en-US" dirty="0">
                <a:solidFill>
                  <a:srgbClr val="FF0000"/>
                </a:solidFill>
                <a:latin typeface="Comic Sans MS" pitchFamily="66" charset="0"/>
              </a:rPr>
              <a:t>/</a:t>
            </a:r>
            <a:r>
              <a:rPr lang="en-US" dirty="0" err="1">
                <a:solidFill>
                  <a:srgbClr val="FF0000"/>
                </a:solidFill>
                <a:latin typeface="Comic Sans MS" pitchFamily="66" charset="0"/>
              </a:rPr>
              <a:t>dx</a:t>
            </a:r>
            <a:endParaRPr lang="en-US" dirty="0">
              <a:solidFill>
                <a:srgbClr val="FF0000"/>
              </a:solidFill>
              <a:latin typeface="Comic Sans MS" pitchFamily="66" charset="0"/>
            </a:endParaRPr>
          </a:p>
          <a:p>
            <a:r>
              <a:rPr lang="en-US" dirty="0" smtClean="0">
                <a:solidFill>
                  <a:srgbClr val="FF0000"/>
                </a:solidFill>
                <a:latin typeface="Comic Sans MS" pitchFamily="66" charset="0"/>
              </a:rPr>
              <a:t>+ </a:t>
            </a:r>
            <a:r>
              <a:rPr lang="en-US" dirty="0">
                <a:solidFill>
                  <a:srgbClr val="FF0000"/>
                </a:solidFill>
                <a:latin typeface="Comic Sans MS" pitchFamily="66" charset="0"/>
              </a:rPr>
              <a:t>Shadowing</a:t>
            </a:r>
          </a:p>
        </p:txBody>
      </p:sp>
      <p:sp>
        <p:nvSpPr>
          <p:cNvPr id="14" name="Line 11"/>
          <p:cNvSpPr>
            <a:spLocks noChangeShapeType="1"/>
          </p:cNvSpPr>
          <p:nvPr/>
        </p:nvSpPr>
        <p:spPr bwMode="auto">
          <a:xfrm flipH="1" flipV="1">
            <a:off x="6096000" y="3048000"/>
            <a:ext cx="609600" cy="76200"/>
          </a:xfrm>
          <a:prstGeom prst="line">
            <a:avLst/>
          </a:prstGeom>
          <a:noFill/>
          <a:ln w="28575">
            <a:solidFill>
              <a:srgbClr val="FF0000"/>
            </a:solidFill>
            <a:round/>
            <a:headEnd/>
            <a:tailEnd type="triangle" w="med" len="med"/>
          </a:ln>
          <a:effectLst/>
        </p:spPr>
        <p:txBody>
          <a:bodyPr/>
          <a:lstStyle/>
          <a:p>
            <a:endParaRPr lang="en-US"/>
          </a:p>
        </p:txBody>
      </p:sp>
      <p:sp>
        <p:nvSpPr>
          <p:cNvPr id="15" name="Text Box 9"/>
          <p:cNvSpPr txBox="1">
            <a:spLocks noChangeArrowheads="1"/>
          </p:cNvSpPr>
          <p:nvPr/>
        </p:nvSpPr>
        <p:spPr bwMode="auto">
          <a:xfrm>
            <a:off x="6681408" y="1981200"/>
            <a:ext cx="1319592" cy="369332"/>
          </a:xfrm>
          <a:prstGeom prst="rect">
            <a:avLst/>
          </a:prstGeom>
          <a:noFill/>
          <a:ln w="9525">
            <a:noFill/>
            <a:miter lim="800000"/>
            <a:headEnd/>
            <a:tailEnd/>
          </a:ln>
          <a:effectLst/>
        </p:spPr>
        <p:txBody>
          <a:bodyPr wrap="none">
            <a:spAutoFit/>
          </a:bodyPr>
          <a:lstStyle/>
          <a:p>
            <a:r>
              <a:rPr lang="en-US" dirty="0">
                <a:solidFill>
                  <a:srgbClr val="FF0000"/>
                </a:solidFill>
                <a:latin typeface="Comic Sans MS" pitchFamily="66" charset="0"/>
              </a:rPr>
              <a:t>Shadowing</a:t>
            </a:r>
          </a:p>
        </p:txBody>
      </p:sp>
      <p:sp>
        <p:nvSpPr>
          <p:cNvPr id="16" name="Line 12"/>
          <p:cNvSpPr>
            <a:spLocks noChangeShapeType="1"/>
          </p:cNvSpPr>
          <p:nvPr/>
        </p:nvSpPr>
        <p:spPr bwMode="auto">
          <a:xfrm flipH="1">
            <a:off x="6148008" y="2209800"/>
            <a:ext cx="533400" cy="76200"/>
          </a:xfrm>
          <a:prstGeom prst="line">
            <a:avLst/>
          </a:prstGeom>
          <a:noFill/>
          <a:ln w="28575">
            <a:solidFill>
              <a:srgbClr val="FF0000"/>
            </a:solidFill>
            <a:round/>
            <a:headEnd/>
            <a:tailEnd type="triangle" w="med" len="med"/>
          </a:ln>
          <a:effectLst/>
        </p:spPr>
        <p:txBody>
          <a:bodyPr/>
          <a:lstStyle/>
          <a:p>
            <a:endParaRPr lang="en-US"/>
          </a:p>
        </p:txBody>
      </p:sp>
      <p:sp>
        <p:nvSpPr>
          <p:cNvPr id="17" name="Rectangle 16"/>
          <p:cNvSpPr/>
          <p:nvPr/>
        </p:nvSpPr>
        <p:spPr>
          <a:xfrm>
            <a:off x="4419600" y="4548554"/>
            <a:ext cx="3810000" cy="28875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 y="5257800"/>
            <a:ext cx="3352800" cy="990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22"/>
          <p:cNvSpPr txBox="1">
            <a:spLocks noChangeArrowheads="1"/>
          </p:cNvSpPr>
          <p:nvPr/>
        </p:nvSpPr>
        <p:spPr bwMode="auto">
          <a:xfrm>
            <a:off x="4191000" y="5105400"/>
            <a:ext cx="4724400" cy="1200329"/>
          </a:xfrm>
          <a:prstGeom prst="rect">
            <a:avLst/>
          </a:prstGeom>
          <a:noFill/>
          <a:ln w="9525" algn="ctr">
            <a:noFill/>
            <a:miter lim="800000"/>
            <a:headEnd/>
            <a:tailEnd/>
          </a:ln>
          <a:effectLst/>
        </p:spPr>
        <p:txBody>
          <a:bodyPr wrap="square">
            <a:spAutoFit/>
          </a:bodyPr>
          <a:lstStyle/>
          <a:p>
            <a:r>
              <a:rPr lang="en-US" b="1" dirty="0">
                <a:solidFill>
                  <a:srgbClr val="FF0000"/>
                </a:solidFill>
                <a:latin typeface="Comic Sans MS" pitchFamily="66" charset="0"/>
              </a:rPr>
              <a:t>Confusion due to </a:t>
            </a:r>
            <a:r>
              <a:rPr lang="en-US" b="1" dirty="0" smtClean="0">
                <a:solidFill>
                  <a:srgbClr val="FF0000"/>
                </a:solidFill>
                <a:latin typeface="Comic Sans MS" pitchFamily="66" charset="0"/>
              </a:rPr>
              <a:t>having both </a:t>
            </a:r>
            <a:r>
              <a:rPr lang="en-US" b="1" dirty="0">
                <a:solidFill>
                  <a:srgbClr val="FF0000"/>
                </a:solidFill>
                <a:latin typeface="Comic Sans MS" pitchFamily="66" charset="0"/>
              </a:rPr>
              <a:t>shadowing and </a:t>
            </a:r>
            <a:r>
              <a:rPr lang="en-US" b="1" dirty="0" err="1">
                <a:solidFill>
                  <a:srgbClr val="FF0000"/>
                </a:solidFill>
                <a:latin typeface="Comic Sans MS" pitchFamily="66" charset="0"/>
              </a:rPr>
              <a:t>dE</a:t>
            </a:r>
            <a:r>
              <a:rPr lang="en-US" b="1" dirty="0">
                <a:solidFill>
                  <a:srgbClr val="FF0000"/>
                </a:solidFill>
                <a:latin typeface="Comic Sans MS" pitchFamily="66" charset="0"/>
              </a:rPr>
              <a:t>/</a:t>
            </a:r>
            <a:r>
              <a:rPr lang="en-US" b="1" dirty="0" err="1">
                <a:solidFill>
                  <a:srgbClr val="FF0000"/>
                </a:solidFill>
                <a:latin typeface="Comic Sans MS" pitchFamily="66" charset="0"/>
              </a:rPr>
              <a:t>dx</a:t>
            </a:r>
            <a:r>
              <a:rPr lang="en-US" b="1" dirty="0">
                <a:solidFill>
                  <a:srgbClr val="FF0000"/>
                </a:solidFill>
                <a:latin typeface="Comic Sans MS" pitchFamily="66" charset="0"/>
              </a:rPr>
              <a:t> </a:t>
            </a:r>
            <a:r>
              <a:rPr lang="en-US" b="1" dirty="0" smtClean="0">
                <a:solidFill>
                  <a:srgbClr val="FF0000"/>
                </a:solidFill>
                <a:latin typeface="Comic Sans MS" pitchFamily="66" charset="0"/>
              </a:rPr>
              <a:t>contributing </a:t>
            </a:r>
            <a:r>
              <a:rPr lang="en-US" b="1" dirty="0">
                <a:solidFill>
                  <a:srgbClr val="FF0000"/>
                </a:solidFill>
                <a:latin typeface="Comic Sans MS" pitchFamily="66" charset="0"/>
              </a:rPr>
              <a:t>to </a:t>
            </a:r>
            <a:r>
              <a:rPr lang="en-US" b="1" dirty="0" err="1">
                <a:solidFill>
                  <a:srgbClr val="FF0000"/>
                </a:solidFill>
                <a:latin typeface="Comic Sans MS" pitchFamily="66" charset="0"/>
              </a:rPr>
              <a:t>Drell</a:t>
            </a:r>
            <a:r>
              <a:rPr lang="en-US" b="1" dirty="0">
                <a:solidFill>
                  <a:srgbClr val="FF0000"/>
                </a:solidFill>
                <a:latin typeface="Comic Sans MS" pitchFamily="66" charset="0"/>
              </a:rPr>
              <a:t>-Yan suppression for measurements at this energy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2" descr="ytaper"/>
          <p:cNvPicPr>
            <a:picLocks noChangeAspect="1" noChangeArrowheads="1"/>
          </p:cNvPicPr>
          <p:nvPr/>
        </p:nvPicPr>
        <p:blipFill>
          <a:blip r:embed="rId3" cstate="print"/>
          <a:srcRect l="3264" r="7201"/>
          <a:stretch>
            <a:fillRect/>
          </a:stretch>
        </p:blipFill>
        <p:spPr bwMode="auto">
          <a:xfrm>
            <a:off x="5807528" y="2362200"/>
            <a:ext cx="3336472" cy="2590800"/>
          </a:xfrm>
          <a:prstGeom prst="rect">
            <a:avLst/>
          </a:prstGeom>
          <a:noFill/>
          <a:ln w="9525">
            <a:noFill/>
            <a:miter lim="800000"/>
            <a:headEnd/>
            <a:tailEnd/>
          </a:ln>
        </p:spPr>
      </p:pic>
      <p:sp>
        <p:nvSpPr>
          <p:cNvPr id="4" name="Text Box 5"/>
          <p:cNvSpPr txBox="1">
            <a:spLocks noChangeArrowheads="1"/>
          </p:cNvSpPr>
          <p:nvPr/>
        </p:nvSpPr>
        <p:spPr bwMode="auto">
          <a:xfrm>
            <a:off x="228600" y="685800"/>
            <a:ext cx="8610600" cy="369332"/>
          </a:xfrm>
          <a:prstGeom prst="rect">
            <a:avLst/>
          </a:prstGeom>
          <a:noFill/>
          <a:ln w="9525">
            <a:noFill/>
            <a:miter lim="800000"/>
            <a:headEnd/>
            <a:tailEnd/>
          </a:ln>
          <a:effectLst/>
        </p:spPr>
        <p:txBody>
          <a:bodyPr wrap="square">
            <a:spAutoFit/>
          </a:bodyPr>
          <a:lstStyle/>
          <a:p>
            <a:pPr algn="ctr">
              <a:defRPr/>
            </a:pPr>
            <a:r>
              <a:rPr lang="en-US" dirty="0" smtClean="0">
                <a:latin typeface="Comic Sans MS" pitchFamily="66" charset="0"/>
              </a:rPr>
              <a:t>FNAL E906/</a:t>
            </a:r>
            <a:r>
              <a:rPr lang="en-US" dirty="0" err="1" smtClean="0">
                <a:latin typeface="Comic Sans MS" pitchFamily="66" charset="0"/>
              </a:rPr>
              <a:t>Seaquest</a:t>
            </a:r>
            <a:r>
              <a:rPr lang="en-US" dirty="0" smtClean="0">
                <a:latin typeface="Comic Sans MS" pitchFamily="66" charset="0"/>
              </a:rPr>
              <a:t> – </a:t>
            </a:r>
            <a:r>
              <a:rPr lang="en-US" dirty="0" err="1" smtClean="0">
                <a:latin typeface="Comic Sans MS" pitchFamily="66" charset="0"/>
              </a:rPr>
              <a:t>Drell</a:t>
            </a:r>
            <a:r>
              <a:rPr lang="en-US" dirty="0" smtClean="0">
                <a:latin typeface="Comic Sans MS" pitchFamily="66" charset="0"/>
              </a:rPr>
              <a:t>-Yan</a:t>
            </a:r>
            <a:endParaRPr lang="en-US" dirty="0">
              <a:latin typeface="Comic Sans MS" pitchFamily="66" charset="0"/>
            </a:endParaRPr>
          </a:p>
        </p:txBody>
      </p:sp>
      <p:sp>
        <p:nvSpPr>
          <p:cNvPr id="1035" name="Text Box 6"/>
          <p:cNvSpPr txBox="1">
            <a:spLocks noChangeArrowheads="1"/>
          </p:cNvSpPr>
          <p:nvPr/>
        </p:nvSpPr>
        <p:spPr bwMode="auto">
          <a:xfrm>
            <a:off x="304800" y="1219200"/>
            <a:ext cx="6019800" cy="707886"/>
          </a:xfrm>
          <a:prstGeom prst="rect">
            <a:avLst/>
          </a:prstGeom>
          <a:noFill/>
          <a:ln w="9525">
            <a:noFill/>
            <a:miter lim="800000"/>
            <a:headEnd/>
            <a:tailEnd/>
          </a:ln>
        </p:spPr>
        <p:txBody>
          <a:bodyPr>
            <a:spAutoFit/>
          </a:bodyPr>
          <a:lstStyle/>
          <a:p>
            <a:r>
              <a:rPr lang="en-US" sz="2000" dirty="0" smtClean="0">
                <a:solidFill>
                  <a:srgbClr val="FF0000"/>
                </a:solidFill>
                <a:latin typeface="Comic Sans MS" pitchFamily="-112" charset="0"/>
              </a:rPr>
              <a:t>In E906 at 120 GeV, nuclear suppression in Drell-Yan should only be from dE/dx (x</a:t>
            </a:r>
            <a:r>
              <a:rPr lang="en-US" sz="2000" baseline="-25000" dirty="0" smtClean="0">
                <a:solidFill>
                  <a:srgbClr val="FF0000"/>
                </a:solidFill>
                <a:latin typeface="Comic Sans MS" pitchFamily="-112" charset="0"/>
              </a:rPr>
              <a:t>2</a:t>
            </a:r>
            <a:r>
              <a:rPr lang="en-US" sz="2000" dirty="0" smtClean="0">
                <a:solidFill>
                  <a:srgbClr val="FF0000"/>
                </a:solidFill>
                <a:latin typeface="Comic Sans MS" pitchFamily="-112" charset="0"/>
              </a:rPr>
              <a:t> &gt; 0.1)</a:t>
            </a:r>
          </a:p>
        </p:txBody>
      </p:sp>
      <p:grpSp>
        <p:nvGrpSpPr>
          <p:cNvPr id="2" name="Group 44"/>
          <p:cNvGrpSpPr>
            <a:grpSpLocks/>
          </p:cNvGrpSpPr>
          <p:nvPr/>
        </p:nvGrpSpPr>
        <p:grpSpPr bwMode="auto">
          <a:xfrm>
            <a:off x="6553200" y="1143000"/>
            <a:ext cx="2057400" cy="1295400"/>
            <a:chOff x="2322" y="776"/>
            <a:chExt cx="2376" cy="1394"/>
          </a:xfrm>
        </p:grpSpPr>
        <p:grpSp>
          <p:nvGrpSpPr>
            <p:cNvPr id="3" name="Group 43"/>
            <p:cNvGrpSpPr>
              <a:grpSpLocks/>
            </p:cNvGrpSpPr>
            <p:nvPr/>
          </p:nvGrpSpPr>
          <p:grpSpPr bwMode="auto">
            <a:xfrm>
              <a:off x="2322" y="776"/>
              <a:ext cx="2376" cy="1394"/>
              <a:chOff x="1775" y="893"/>
              <a:chExt cx="3676" cy="2112"/>
            </a:xfrm>
          </p:grpSpPr>
          <p:grpSp>
            <p:nvGrpSpPr>
              <p:cNvPr id="5" name="Group 42"/>
              <p:cNvGrpSpPr>
                <a:grpSpLocks/>
              </p:cNvGrpSpPr>
              <p:nvPr/>
            </p:nvGrpSpPr>
            <p:grpSpPr bwMode="auto">
              <a:xfrm>
                <a:off x="1775" y="893"/>
                <a:ext cx="3676" cy="2112"/>
                <a:chOff x="1775" y="893"/>
                <a:chExt cx="3676" cy="2112"/>
              </a:xfrm>
            </p:grpSpPr>
            <p:sp>
              <p:nvSpPr>
                <p:cNvPr id="1045" name="Oval 3"/>
                <p:cNvSpPr>
                  <a:spLocks noChangeArrowheads="1"/>
                </p:cNvSpPr>
                <p:nvPr/>
              </p:nvSpPr>
              <p:spPr bwMode="auto">
                <a:xfrm>
                  <a:off x="2702" y="893"/>
                  <a:ext cx="2188" cy="2112"/>
                </a:xfrm>
                <a:prstGeom prst="ellipse">
                  <a:avLst/>
                </a:prstGeom>
                <a:gradFill rotWithShape="1">
                  <a:gsLst>
                    <a:gs pos="0">
                      <a:srgbClr val="CC3300"/>
                    </a:gs>
                    <a:gs pos="100000">
                      <a:srgbClr val="FF9900"/>
                    </a:gs>
                  </a:gsLst>
                  <a:path path="shape">
                    <a:fillToRect l="50000" t="50000" r="50000" b="50000"/>
                  </a:path>
                </a:gradFill>
                <a:ln w="9525">
                  <a:noFill/>
                  <a:round/>
                  <a:headEnd/>
                  <a:tailEnd/>
                </a:ln>
              </p:spPr>
              <p:txBody>
                <a:bodyPr wrap="none" anchor="ctr"/>
                <a:lstStyle/>
                <a:p>
                  <a:endParaRPr lang="en-US" dirty="0">
                    <a:latin typeface="Calibri" pitchFamily="34" charset="0"/>
                  </a:endParaRPr>
                </a:p>
              </p:txBody>
            </p:sp>
            <p:sp>
              <p:nvSpPr>
                <p:cNvPr id="1046" name="Line 6"/>
                <p:cNvSpPr>
                  <a:spLocks noChangeShapeType="1"/>
                </p:cNvSpPr>
                <p:nvPr/>
              </p:nvSpPr>
              <p:spPr bwMode="auto">
                <a:xfrm flipV="1">
                  <a:off x="4118" y="1653"/>
                  <a:ext cx="1236" cy="355"/>
                </a:xfrm>
                <a:prstGeom prst="line">
                  <a:avLst/>
                </a:prstGeom>
                <a:noFill/>
                <a:ln w="31750">
                  <a:solidFill>
                    <a:schemeClr val="tx1"/>
                  </a:solidFill>
                  <a:round/>
                  <a:headEnd/>
                  <a:tailEnd type="triangle" w="med" len="med"/>
                </a:ln>
              </p:spPr>
              <p:txBody>
                <a:bodyPr/>
                <a:lstStyle/>
                <a:p>
                  <a:endParaRPr lang="en-US" dirty="0"/>
                </a:p>
              </p:txBody>
            </p:sp>
            <p:sp>
              <p:nvSpPr>
                <p:cNvPr id="1047" name="Line 11"/>
                <p:cNvSpPr>
                  <a:spLocks noChangeShapeType="1"/>
                </p:cNvSpPr>
                <p:nvPr/>
              </p:nvSpPr>
              <p:spPr bwMode="auto">
                <a:xfrm>
                  <a:off x="4119" y="1998"/>
                  <a:ext cx="1281" cy="202"/>
                </a:xfrm>
                <a:prstGeom prst="line">
                  <a:avLst/>
                </a:prstGeom>
                <a:noFill/>
                <a:ln w="28575">
                  <a:solidFill>
                    <a:schemeClr val="tx1"/>
                  </a:solidFill>
                  <a:round/>
                  <a:headEnd/>
                  <a:tailEnd type="triangle" w="med" len="med"/>
                </a:ln>
              </p:spPr>
              <p:txBody>
                <a:bodyPr/>
                <a:lstStyle/>
                <a:p>
                  <a:endParaRPr lang="en-US" dirty="0"/>
                </a:p>
              </p:txBody>
            </p:sp>
            <p:graphicFrame>
              <p:nvGraphicFramePr>
                <p:cNvPr id="1026" name="Object 3"/>
                <p:cNvGraphicFramePr>
                  <a:graphicFrameLocks noChangeAspect="1"/>
                </p:cNvGraphicFramePr>
                <p:nvPr/>
              </p:nvGraphicFramePr>
              <p:xfrm>
                <a:off x="3321" y="1218"/>
                <a:ext cx="750" cy="244"/>
              </p:xfrm>
              <a:graphic>
                <a:graphicData uri="http://schemas.openxmlformats.org/presentationml/2006/ole">
                  <p:oleObj spid="_x0000_s10242" name="Equation" r:id="rId4" imgW="546023" imgH="178042" progId="">
                    <p:embed/>
                  </p:oleObj>
                </a:graphicData>
              </a:graphic>
            </p:graphicFrame>
            <p:sp>
              <p:nvSpPr>
                <p:cNvPr id="1048" name="Freeform 20"/>
                <p:cNvSpPr>
                  <a:spLocks/>
                </p:cNvSpPr>
                <p:nvPr/>
              </p:nvSpPr>
              <p:spPr bwMode="auto">
                <a:xfrm>
                  <a:off x="3351" y="1465"/>
                  <a:ext cx="458" cy="433"/>
                </a:xfrm>
                <a:custGeom>
                  <a:avLst/>
                  <a:gdLst>
                    <a:gd name="T0" fmla="*/ 0 w 458"/>
                    <a:gd name="T1" fmla="*/ 433 h 433"/>
                    <a:gd name="T2" fmla="*/ 61 w 458"/>
                    <a:gd name="T3" fmla="*/ 351 h 433"/>
                    <a:gd name="T4" fmla="*/ 187 w 458"/>
                    <a:gd name="T5" fmla="*/ 400 h 433"/>
                    <a:gd name="T6" fmla="*/ 170 w 458"/>
                    <a:gd name="T7" fmla="*/ 236 h 433"/>
                    <a:gd name="T8" fmla="*/ 329 w 458"/>
                    <a:gd name="T9" fmla="*/ 258 h 433"/>
                    <a:gd name="T10" fmla="*/ 302 w 458"/>
                    <a:gd name="T11" fmla="*/ 98 h 433"/>
                    <a:gd name="T12" fmla="*/ 434 w 458"/>
                    <a:gd name="T13" fmla="*/ 104 h 433"/>
                    <a:gd name="T14" fmla="*/ 445 w 458"/>
                    <a:gd name="T15" fmla="*/ 0 h 433"/>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433"/>
                    <a:gd name="T26" fmla="*/ 458 w 458"/>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433">
                      <a:moveTo>
                        <a:pt x="0" y="433"/>
                      </a:moveTo>
                      <a:cubicBezTo>
                        <a:pt x="15" y="394"/>
                        <a:pt x="30" y="356"/>
                        <a:pt x="61" y="351"/>
                      </a:cubicBezTo>
                      <a:cubicBezTo>
                        <a:pt x="92" y="346"/>
                        <a:pt x="169" y="419"/>
                        <a:pt x="187" y="400"/>
                      </a:cubicBezTo>
                      <a:cubicBezTo>
                        <a:pt x="205" y="381"/>
                        <a:pt x="146" y="260"/>
                        <a:pt x="170" y="236"/>
                      </a:cubicBezTo>
                      <a:cubicBezTo>
                        <a:pt x="194" y="212"/>
                        <a:pt x="307" y="281"/>
                        <a:pt x="329" y="258"/>
                      </a:cubicBezTo>
                      <a:cubicBezTo>
                        <a:pt x="351" y="235"/>
                        <a:pt x="285" y="124"/>
                        <a:pt x="302" y="98"/>
                      </a:cubicBezTo>
                      <a:cubicBezTo>
                        <a:pt x="319" y="72"/>
                        <a:pt x="410" y="120"/>
                        <a:pt x="434" y="104"/>
                      </a:cubicBezTo>
                      <a:cubicBezTo>
                        <a:pt x="458" y="88"/>
                        <a:pt x="451" y="44"/>
                        <a:pt x="445" y="0"/>
                      </a:cubicBezTo>
                    </a:path>
                  </a:pathLst>
                </a:custGeom>
                <a:noFill/>
                <a:ln w="31750">
                  <a:solidFill>
                    <a:srgbClr val="FFFF00"/>
                  </a:solidFill>
                  <a:round/>
                  <a:headEnd/>
                  <a:tailEnd type="triangle" w="med" len="med"/>
                </a:ln>
              </p:spPr>
              <p:txBody>
                <a:bodyPr/>
                <a:lstStyle/>
                <a:p>
                  <a:endParaRPr lang="en-US" dirty="0"/>
                </a:p>
              </p:txBody>
            </p:sp>
            <p:sp>
              <p:nvSpPr>
                <p:cNvPr id="1049" name="Freeform 21"/>
                <p:cNvSpPr>
                  <a:spLocks/>
                </p:cNvSpPr>
                <p:nvPr/>
              </p:nvSpPr>
              <p:spPr bwMode="auto">
                <a:xfrm>
                  <a:off x="2829" y="1942"/>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lstStyle/>
                <a:p>
                  <a:endParaRPr lang="en-US" dirty="0"/>
                </a:p>
              </p:txBody>
            </p:sp>
            <p:sp>
              <p:nvSpPr>
                <p:cNvPr id="1050" name="Freeform 22"/>
                <p:cNvSpPr>
                  <a:spLocks/>
                </p:cNvSpPr>
                <p:nvPr/>
              </p:nvSpPr>
              <p:spPr bwMode="auto">
                <a:xfrm>
                  <a:off x="3111" y="1939"/>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lstStyle/>
                <a:p>
                  <a:endParaRPr lang="en-US" dirty="0"/>
                </a:p>
              </p:txBody>
            </p:sp>
            <p:sp>
              <p:nvSpPr>
                <p:cNvPr id="1051" name="Freeform 23"/>
                <p:cNvSpPr>
                  <a:spLocks/>
                </p:cNvSpPr>
                <p:nvPr/>
              </p:nvSpPr>
              <p:spPr bwMode="auto">
                <a:xfrm>
                  <a:off x="3501" y="1929"/>
                  <a:ext cx="132" cy="394"/>
                </a:xfrm>
                <a:custGeom>
                  <a:avLst/>
                  <a:gdLst>
                    <a:gd name="T0" fmla="*/ 29 w 132"/>
                    <a:gd name="T1" fmla="*/ 0 h 378"/>
                    <a:gd name="T2" fmla="*/ 117 w 132"/>
                    <a:gd name="T3" fmla="*/ 1586 h 378"/>
                    <a:gd name="T4" fmla="*/ 2 w 132"/>
                    <a:gd name="T5" fmla="*/ 3195 h 378"/>
                    <a:gd name="T6" fmla="*/ 128 w 132"/>
                    <a:gd name="T7" fmla="*/ 5279 h 378"/>
                    <a:gd name="T8" fmla="*/ 24 w 132"/>
                    <a:gd name="T9" fmla="*/ 7015 h 378"/>
                    <a:gd name="T10" fmla="*/ 84 w 132"/>
                    <a:gd name="T11" fmla="*/ 8452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lstStyle/>
                <a:p>
                  <a:endParaRPr lang="en-US" dirty="0"/>
                </a:p>
              </p:txBody>
            </p:sp>
            <p:grpSp>
              <p:nvGrpSpPr>
                <p:cNvPr id="6" name="Group 32"/>
                <p:cNvGrpSpPr>
                  <a:grpSpLocks/>
                </p:cNvGrpSpPr>
                <p:nvPr/>
              </p:nvGrpSpPr>
              <p:grpSpPr bwMode="auto">
                <a:xfrm>
                  <a:off x="1775" y="1650"/>
                  <a:ext cx="363" cy="515"/>
                  <a:chOff x="840" y="1668"/>
                  <a:chExt cx="363" cy="515"/>
                </a:xfrm>
              </p:grpSpPr>
              <p:sp>
                <p:nvSpPr>
                  <p:cNvPr id="1055" name="Line 12"/>
                  <p:cNvSpPr>
                    <a:spLocks noChangeShapeType="1"/>
                  </p:cNvSpPr>
                  <p:nvPr/>
                </p:nvSpPr>
                <p:spPr bwMode="auto">
                  <a:xfrm>
                    <a:off x="898" y="1704"/>
                    <a:ext cx="302" cy="0"/>
                  </a:xfrm>
                  <a:prstGeom prst="line">
                    <a:avLst/>
                  </a:prstGeom>
                  <a:noFill/>
                  <a:ln w="34925">
                    <a:solidFill>
                      <a:srgbClr val="004AA5"/>
                    </a:solidFill>
                    <a:round/>
                    <a:headEnd/>
                    <a:tailEnd type="triangle" w="med" len="med"/>
                  </a:ln>
                </p:spPr>
                <p:txBody>
                  <a:bodyPr/>
                  <a:lstStyle/>
                  <a:p>
                    <a:endParaRPr lang="en-US" dirty="0"/>
                  </a:p>
                </p:txBody>
              </p:sp>
              <p:sp>
                <p:nvSpPr>
                  <p:cNvPr id="1056" name="Line 13"/>
                  <p:cNvSpPr>
                    <a:spLocks noChangeShapeType="1"/>
                  </p:cNvSpPr>
                  <p:nvPr/>
                </p:nvSpPr>
                <p:spPr bwMode="auto">
                  <a:xfrm>
                    <a:off x="901" y="2134"/>
                    <a:ext cx="302" cy="0"/>
                  </a:xfrm>
                  <a:prstGeom prst="line">
                    <a:avLst/>
                  </a:prstGeom>
                  <a:noFill/>
                  <a:ln w="34925">
                    <a:solidFill>
                      <a:srgbClr val="004AA5"/>
                    </a:solidFill>
                    <a:round/>
                    <a:headEnd/>
                    <a:tailEnd type="triangle" w="med" len="med"/>
                  </a:ln>
                </p:spPr>
                <p:txBody>
                  <a:bodyPr/>
                  <a:lstStyle/>
                  <a:p>
                    <a:endParaRPr lang="en-US" dirty="0"/>
                  </a:p>
                </p:txBody>
              </p:sp>
              <p:sp>
                <p:nvSpPr>
                  <p:cNvPr id="1057" name="Freeform 14"/>
                  <p:cNvSpPr>
                    <a:spLocks/>
                  </p:cNvSpPr>
                  <p:nvPr/>
                </p:nvSpPr>
                <p:spPr bwMode="auto">
                  <a:xfrm>
                    <a:off x="933" y="1776"/>
                    <a:ext cx="247" cy="104"/>
                  </a:xfrm>
                  <a:custGeom>
                    <a:avLst/>
                    <a:gdLst>
                      <a:gd name="T0" fmla="*/ 0 w 247"/>
                      <a:gd name="T1" fmla="*/ 193039 h 93"/>
                      <a:gd name="T2" fmla="*/ 77 w 247"/>
                      <a:gd name="T3" fmla="*/ 28859 h 93"/>
                      <a:gd name="T4" fmla="*/ 126 w 247"/>
                      <a:gd name="T5" fmla="*/ 394994 h 93"/>
                      <a:gd name="T6" fmla="*/ 192 w 247"/>
                      <a:gd name="T7" fmla="*/ 147754 h 93"/>
                      <a:gd name="T8" fmla="*/ 247 w 247"/>
                      <a:gd name="T9" fmla="*/ 241405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lstStyle/>
                  <a:p>
                    <a:endParaRPr lang="en-US" dirty="0"/>
                  </a:p>
                </p:txBody>
              </p:sp>
              <p:sp>
                <p:nvSpPr>
                  <p:cNvPr id="1058" name="Freeform 15"/>
                  <p:cNvSpPr>
                    <a:spLocks/>
                  </p:cNvSpPr>
                  <p:nvPr/>
                </p:nvSpPr>
                <p:spPr bwMode="auto">
                  <a:xfrm>
                    <a:off x="935" y="1965"/>
                    <a:ext cx="247" cy="121"/>
                  </a:xfrm>
                  <a:custGeom>
                    <a:avLst/>
                    <a:gdLst>
                      <a:gd name="T0" fmla="*/ 0 w 247"/>
                      <a:gd name="T1" fmla="*/ 2147483647 h 93"/>
                      <a:gd name="T2" fmla="*/ 77 w 247"/>
                      <a:gd name="T3" fmla="*/ 2147483647 h 93"/>
                      <a:gd name="T4" fmla="*/ 126 w 247"/>
                      <a:gd name="T5" fmla="*/ 2147483647 h 93"/>
                      <a:gd name="T6" fmla="*/ 192 w 247"/>
                      <a:gd name="T7" fmla="*/ 2147483647 h 93"/>
                      <a:gd name="T8" fmla="*/ 247 w 247"/>
                      <a:gd name="T9" fmla="*/ 2147483647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lstStyle/>
                  <a:p>
                    <a:endParaRPr lang="en-US" dirty="0"/>
                  </a:p>
                </p:txBody>
              </p:sp>
              <p:sp>
                <p:nvSpPr>
                  <p:cNvPr id="1059" name="Oval 7"/>
                  <p:cNvSpPr>
                    <a:spLocks noChangeArrowheads="1"/>
                  </p:cNvSpPr>
                  <p:nvPr/>
                </p:nvSpPr>
                <p:spPr bwMode="auto">
                  <a:xfrm>
                    <a:off x="840" y="1668"/>
                    <a:ext cx="93" cy="515"/>
                  </a:xfrm>
                  <a:prstGeom prst="ellipse">
                    <a:avLst/>
                  </a:prstGeom>
                  <a:solidFill>
                    <a:srgbClr val="FF0000"/>
                  </a:solidFill>
                  <a:ln w="9525">
                    <a:solidFill>
                      <a:schemeClr val="tx1"/>
                    </a:solidFill>
                    <a:round/>
                    <a:headEnd/>
                    <a:tailEnd/>
                  </a:ln>
                </p:spPr>
                <p:txBody>
                  <a:bodyPr wrap="none" anchor="ctr"/>
                  <a:lstStyle/>
                  <a:p>
                    <a:endParaRPr lang="en-US" dirty="0">
                      <a:latin typeface="Calibri" pitchFamily="34" charset="0"/>
                    </a:endParaRPr>
                  </a:p>
                </p:txBody>
              </p:sp>
            </p:grpSp>
            <p:sp>
              <p:nvSpPr>
                <p:cNvPr id="1053" name="Oval 36"/>
                <p:cNvSpPr>
                  <a:spLocks noChangeArrowheads="1"/>
                </p:cNvSpPr>
                <p:nvPr/>
              </p:nvSpPr>
              <p:spPr bwMode="auto">
                <a:xfrm>
                  <a:off x="3108" y="2255"/>
                  <a:ext cx="218" cy="147"/>
                </a:xfrm>
                <a:prstGeom prst="ellipse">
                  <a:avLst/>
                </a:prstGeom>
                <a:solidFill>
                  <a:srgbClr val="FF0000"/>
                </a:solidFill>
                <a:ln w="9525">
                  <a:solidFill>
                    <a:schemeClr val="tx1"/>
                  </a:solidFill>
                  <a:round/>
                  <a:headEnd/>
                  <a:tailEnd/>
                </a:ln>
              </p:spPr>
              <p:txBody>
                <a:bodyPr wrap="none" anchor="ctr"/>
                <a:lstStyle/>
                <a:p>
                  <a:endParaRPr lang="en-US" dirty="0">
                    <a:latin typeface="Calibri" pitchFamily="34" charset="0"/>
                  </a:endParaRPr>
                </a:p>
              </p:txBody>
            </p:sp>
            <p:sp>
              <p:nvSpPr>
                <p:cNvPr id="1054" name="Oval 37"/>
                <p:cNvSpPr>
                  <a:spLocks noChangeArrowheads="1"/>
                </p:cNvSpPr>
                <p:nvPr/>
              </p:nvSpPr>
              <p:spPr bwMode="auto">
                <a:xfrm>
                  <a:off x="3469" y="2256"/>
                  <a:ext cx="218" cy="147"/>
                </a:xfrm>
                <a:prstGeom prst="ellipse">
                  <a:avLst/>
                </a:prstGeom>
                <a:solidFill>
                  <a:srgbClr val="FF0000"/>
                </a:solidFill>
                <a:ln w="9525">
                  <a:solidFill>
                    <a:schemeClr val="tx1"/>
                  </a:solidFill>
                  <a:round/>
                  <a:headEnd/>
                  <a:tailEnd/>
                </a:ln>
              </p:spPr>
              <p:txBody>
                <a:bodyPr wrap="none" anchor="ctr"/>
                <a:lstStyle/>
                <a:p>
                  <a:endParaRPr lang="en-US" dirty="0">
                    <a:latin typeface="Calibri" pitchFamily="34" charset="0"/>
                  </a:endParaRPr>
                </a:p>
              </p:txBody>
            </p:sp>
            <p:graphicFrame>
              <p:nvGraphicFramePr>
                <p:cNvPr id="1027" name="Object 4"/>
                <p:cNvGraphicFramePr>
                  <a:graphicFrameLocks noChangeAspect="1"/>
                </p:cNvGraphicFramePr>
                <p:nvPr/>
              </p:nvGraphicFramePr>
              <p:xfrm>
                <a:off x="3025" y="1648"/>
                <a:ext cx="174" cy="226"/>
              </p:xfrm>
              <a:graphic>
                <a:graphicData uri="http://schemas.openxmlformats.org/presentationml/2006/ole">
                  <p:oleObj spid="_x0000_s10243" name="Equation" r:id="rId5" imgW="127000" imgH="165100" progId="">
                    <p:embed/>
                  </p:oleObj>
                </a:graphicData>
              </a:graphic>
            </p:graphicFrame>
            <p:graphicFrame>
              <p:nvGraphicFramePr>
                <p:cNvPr id="1028" name="Object 5"/>
                <p:cNvGraphicFramePr>
                  <a:graphicFrameLocks noChangeAspect="1"/>
                </p:cNvGraphicFramePr>
                <p:nvPr/>
              </p:nvGraphicFramePr>
              <p:xfrm>
                <a:off x="3859" y="2163"/>
                <a:ext cx="192" cy="260"/>
              </p:xfrm>
              <a:graphic>
                <a:graphicData uri="http://schemas.openxmlformats.org/presentationml/2006/ole">
                  <p:oleObj spid="_x0000_s10244" name="Equation" r:id="rId6" imgW="139700" imgH="190500" progId="">
                    <p:embed/>
                  </p:oleObj>
                </a:graphicData>
              </a:graphic>
            </p:graphicFrame>
            <p:graphicFrame>
              <p:nvGraphicFramePr>
                <p:cNvPr id="1029" name="Object 6"/>
                <p:cNvGraphicFramePr>
                  <a:graphicFrameLocks noChangeAspect="1"/>
                </p:cNvGraphicFramePr>
                <p:nvPr/>
              </p:nvGraphicFramePr>
              <p:xfrm>
                <a:off x="5276" y="1391"/>
                <a:ext cx="175" cy="197"/>
              </p:xfrm>
              <a:graphic>
                <a:graphicData uri="http://schemas.openxmlformats.org/presentationml/2006/ole">
                  <p:oleObj spid="_x0000_s10245" name="Equation" r:id="rId7" imgW="203200" imgH="228600" progId="">
                    <p:embed/>
                  </p:oleObj>
                </a:graphicData>
              </a:graphic>
            </p:graphicFrame>
            <p:graphicFrame>
              <p:nvGraphicFramePr>
                <p:cNvPr id="1030" name="Object 7"/>
                <p:cNvGraphicFramePr>
                  <a:graphicFrameLocks noChangeAspect="1"/>
                </p:cNvGraphicFramePr>
                <p:nvPr/>
              </p:nvGraphicFramePr>
              <p:xfrm>
                <a:off x="5254" y="2269"/>
                <a:ext cx="175" cy="197"/>
              </p:xfrm>
              <a:graphic>
                <a:graphicData uri="http://schemas.openxmlformats.org/presentationml/2006/ole">
                  <p:oleObj spid="_x0000_s10246" name="Equation" r:id="rId8" imgW="203200" imgH="228600" progId="">
                    <p:embed/>
                  </p:oleObj>
                </a:graphicData>
              </a:graphic>
            </p:graphicFrame>
          </p:grpSp>
          <p:sp>
            <p:nvSpPr>
              <p:cNvPr id="1042" name="Line 4"/>
              <p:cNvSpPr>
                <a:spLocks noChangeShapeType="1"/>
              </p:cNvSpPr>
              <p:nvPr/>
            </p:nvSpPr>
            <p:spPr bwMode="auto">
              <a:xfrm>
                <a:off x="1871" y="1925"/>
                <a:ext cx="1969" cy="11"/>
              </a:xfrm>
              <a:prstGeom prst="line">
                <a:avLst/>
              </a:prstGeom>
              <a:noFill/>
              <a:ln w="38100">
                <a:solidFill>
                  <a:srgbClr val="0000FF"/>
                </a:solidFill>
                <a:round/>
                <a:headEnd/>
                <a:tailEnd type="triangle" w="med" len="med"/>
              </a:ln>
            </p:spPr>
            <p:txBody>
              <a:bodyPr/>
              <a:lstStyle/>
              <a:p>
                <a:endParaRPr lang="en-US" dirty="0"/>
              </a:p>
            </p:txBody>
          </p:sp>
          <p:sp>
            <p:nvSpPr>
              <p:cNvPr id="1043" name="Freeform 9"/>
              <p:cNvSpPr>
                <a:spLocks/>
              </p:cNvSpPr>
              <p:nvPr/>
            </p:nvSpPr>
            <p:spPr bwMode="auto">
              <a:xfrm>
                <a:off x="3816" y="1901"/>
                <a:ext cx="317" cy="124"/>
              </a:xfrm>
              <a:custGeom>
                <a:avLst/>
                <a:gdLst>
                  <a:gd name="T0" fmla="*/ 2147483647 w 152"/>
                  <a:gd name="T1" fmla="*/ 1 h 225"/>
                  <a:gd name="T2" fmla="*/ 2147483647 w 152"/>
                  <a:gd name="T3" fmla="*/ 1 h 225"/>
                  <a:gd name="T4" fmla="*/ 2147483647 w 152"/>
                  <a:gd name="T5" fmla="*/ 1 h 225"/>
                  <a:gd name="T6" fmla="*/ 2147483647 w 152"/>
                  <a:gd name="T7" fmla="*/ 1 h 225"/>
                  <a:gd name="T8" fmla="*/ 2147483647 w 152"/>
                  <a:gd name="T9" fmla="*/ 1 h 225"/>
                  <a:gd name="T10" fmla="*/ 2147483647 w 152"/>
                  <a:gd name="T11" fmla="*/ 1 h 225"/>
                  <a:gd name="T12" fmla="*/ 0 60000 65536"/>
                  <a:gd name="T13" fmla="*/ 0 60000 65536"/>
                  <a:gd name="T14" fmla="*/ 0 60000 65536"/>
                  <a:gd name="T15" fmla="*/ 0 60000 65536"/>
                  <a:gd name="T16" fmla="*/ 0 60000 65536"/>
                  <a:gd name="T17" fmla="*/ 0 60000 65536"/>
                  <a:gd name="T18" fmla="*/ 0 w 152"/>
                  <a:gd name="T19" fmla="*/ 0 h 225"/>
                  <a:gd name="T20" fmla="*/ 152 w 152"/>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152" h="225">
                    <a:moveTo>
                      <a:pt x="3" y="39"/>
                    </a:moveTo>
                    <a:cubicBezTo>
                      <a:pt x="46" y="19"/>
                      <a:pt x="89" y="0"/>
                      <a:pt x="90" y="17"/>
                    </a:cubicBezTo>
                    <a:cubicBezTo>
                      <a:pt x="91" y="34"/>
                      <a:pt x="0" y="133"/>
                      <a:pt x="8" y="143"/>
                    </a:cubicBezTo>
                    <a:cubicBezTo>
                      <a:pt x="16" y="153"/>
                      <a:pt x="128" y="66"/>
                      <a:pt x="140" y="77"/>
                    </a:cubicBezTo>
                    <a:cubicBezTo>
                      <a:pt x="152" y="88"/>
                      <a:pt x="77" y="193"/>
                      <a:pt x="79" y="209"/>
                    </a:cubicBezTo>
                    <a:cubicBezTo>
                      <a:pt x="81" y="225"/>
                      <a:pt x="116" y="200"/>
                      <a:pt x="151" y="176"/>
                    </a:cubicBezTo>
                  </a:path>
                </a:pathLst>
              </a:custGeom>
              <a:noFill/>
              <a:ln w="28575">
                <a:solidFill>
                  <a:srgbClr val="33CC33"/>
                </a:solidFill>
                <a:round/>
                <a:headEnd/>
                <a:tailEnd/>
              </a:ln>
            </p:spPr>
            <p:txBody>
              <a:bodyPr/>
              <a:lstStyle/>
              <a:p>
                <a:endParaRPr lang="en-US" dirty="0"/>
              </a:p>
            </p:txBody>
          </p:sp>
          <p:sp>
            <p:nvSpPr>
              <p:cNvPr id="1044" name="Line 10"/>
              <p:cNvSpPr>
                <a:spLocks noChangeShapeType="1"/>
              </p:cNvSpPr>
              <p:nvPr/>
            </p:nvSpPr>
            <p:spPr bwMode="auto">
              <a:xfrm flipH="1" flipV="1">
                <a:off x="3824" y="1911"/>
                <a:ext cx="70" cy="212"/>
              </a:xfrm>
              <a:prstGeom prst="line">
                <a:avLst/>
              </a:prstGeom>
              <a:noFill/>
              <a:ln w="34925">
                <a:solidFill>
                  <a:srgbClr val="004AA5"/>
                </a:solidFill>
                <a:round/>
                <a:headEnd/>
                <a:tailEnd type="triangle" w="med" len="med"/>
              </a:ln>
            </p:spPr>
            <p:txBody>
              <a:bodyPr/>
              <a:lstStyle/>
              <a:p>
                <a:endParaRPr lang="en-US" dirty="0"/>
              </a:p>
            </p:txBody>
          </p:sp>
        </p:grpSp>
        <p:sp>
          <p:nvSpPr>
            <p:cNvPr id="1040" name="Oval 35"/>
            <p:cNvSpPr>
              <a:spLocks noChangeArrowheads="1"/>
            </p:cNvSpPr>
            <p:nvPr/>
          </p:nvSpPr>
          <p:spPr bwMode="auto">
            <a:xfrm>
              <a:off x="3007" y="1682"/>
              <a:ext cx="135" cy="100"/>
            </a:xfrm>
            <a:prstGeom prst="ellipse">
              <a:avLst/>
            </a:prstGeom>
            <a:solidFill>
              <a:srgbClr val="FF0000"/>
            </a:solidFill>
            <a:ln w="9525">
              <a:solidFill>
                <a:schemeClr val="tx1"/>
              </a:solidFill>
              <a:round/>
              <a:headEnd/>
              <a:tailEnd/>
            </a:ln>
          </p:spPr>
          <p:txBody>
            <a:bodyPr wrap="none" anchor="ctr"/>
            <a:lstStyle/>
            <a:p>
              <a:endParaRPr lang="en-US" dirty="0">
                <a:latin typeface="Calibri" pitchFamily="34" charset="0"/>
              </a:endParaRPr>
            </a:p>
          </p:txBody>
        </p:sp>
      </p:grpSp>
      <p:sp>
        <p:nvSpPr>
          <p:cNvPr id="37" name="TextBox 36"/>
          <p:cNvSpPr txBox="1"/>
          <p:nvPr/>
        </p:nvSpPr>
        <p:spPr bwMode="auto">
          <a:xfrm>
            <a:off x="7135956" y="819666"/>
            <a:ext cx="1194558" cy="369332"/>
          </a:xfrm>
          <a:prstGeom prst="rect">
            <a:avLst/>
          </a:prstGeom>
          <a:noFill/>
          <a:ln w="9525">
            <a:noFill/>
            <a:miter lim="800000"/>
            <a:headEnd/>
            <a:tailEnd/>
          </a:ln>
        </p:spPr>
        <p:txBody>
          <a:bodyPr wrap="none" rtlCol="0">
            <a:spAutoFit/>
          </a:bodyPr>
          <a:lstStyle/>
          <a:p>
            <a:r>
              <a:rPr lang="en-US" dirty="0" smtClean="0">
                <a:latin typeface="Comic Sans MS" pitchFamily="66" charset="0"/>
              </a:rPr>
              <a:t>Drell-Yan</a:t>
            </a:r>
          </a:p>
        </p:txBody>
      </p:sp>
      <p:sp>
        <p:nvSpPr>
          <p:cNvPr id="41" name="TextBox 40"/>
          <p:cNvSpPr txBox="1"/>
          <p:nvPr/>
        </p:nvSpPr>
        <p:spPr>
          <a:xfrm>
            <a:off x="457200" y="4953000"/>
            <a:ext cx="8153400" cy="1015663"/>
          </a:xfrm>
          <a:prstGeom prst="rect">
            <a:avLst/>
          </a:prstGeom>
          <a:noFill/>
        </p:spPr>
        <p:txBody>
          <a:bodyPr wrap="square" rtlCol="0">
            <a:spAutoFit/>
          </a:bodyPr>
          <a:lstStyle/>
          <a:p>
            <a:r>
              <a:rPr lang="en-US" sz="2000" dirty="0" smtClean="0">
                <a:latin typeface="Comic Sans MS" pitchFamily="66" charset="0"/>
              </a:rPr>
              <a:t>Distinguish </a:t>
            </a:r>
            <a:r>
              <a:rPr lang="en-US" sz="2000" dirty="0" err="1" smtClean="0">
                <a:latin typeface="Comic Sans MS" pitchFamily="66" charset="0"/>
              </a:rPr>
              <a:t>radiative</a:t>
            </a:r>
            <a:r>
              <a:rPr lang="en-US" sz="2000" dirty="0" smtClean="0">
                <a:latin typeface="Comic Sans MS" pitchFamily="66" charset="0"/>
              </a:rPr>
              <a:t> from </a:t>
            </a:r>
            <a:r>
              <a:rPr lang="en-US" sz="2000" dirty="0" err="1" smtClean="0">
                <a:latin typeface="Comic Sans MS" pitchFamily="66" charset="0"/>
              </a:rPr>
              <a:t>collisional</a:t>
            </a:r>
            <a:r>
              <a:rPr lang="en-US" sz="2000" dirty="0" smtClean="0">
                <a:latin typeface="Comic Sans MS" pitchFamily="66" charset="0"/>
              </a:rPr>
              <a:t> (L</a:t>
            </a:r>
            <a:r>
              <a:rPr lang="en-US" sz="2000" baseline="30000" dirty="0" smtClean="0">
                <a:latin typeface="Comic Sans MS" pitchFamily="66" charset="0"/>
              </a:rPr>
              <a:t>2</a:t>
            </a:r>
            <a:r>
              <a:rPr lang="en-US" sz="2000" dirty="0" smtClean="0">
                <a:latin typeface="Comic Sans MS" pitchFamily="66" charset="0"/>
              </a:rPr>
              <a:t> </a:t>
            </a:r>
            <a:r>
              <a:rPr lang="en-US" sz="2000" dirty="0" err="1" smtClean="0">
                <a:latin typeface="Comic Sans MS" pitchFamily="66" charset="0"/>
              </a:rPr>
              <a:t>vs</a:t>
            </a:r>
            <a:r>
              <a:rPr lang="en-US" sz="2000" dirty="0" smtClean="0">
                <a:latin typeface="Comic Sans MS" pitchFamily="66" charset="0"/>
              </a:rPr>
              <a:t> L)</a:t>
            </a:r>
          </a:p>
          <a:p>
            <a:endParaRPr lang="en-US" sz="2000" dirty="0" smtClean="0">
              <a:latin typeface="Comic Sans MS" pitchFamily="66" charset="0"/>
            </a:endParaRPr>
          </a:p>
          <a:p>
            <a:pPr algn="ctr"/>
            <a:r>
              <a:rPr lang="en-US" sz="2000" b="1" dirty="0" smtClean="0">
                <a:solidFill>
                  <a:srgbClr val="FF0000"/>
                </a:solidFill>
                <a:latin typeface="Comic Sans MS" pitchFamily="66" charset="0"/>
              </a:rPr>
              <a:t>See Paul Reimer’s talk</a:t>
            </a:r>
          </a:p>
        </p:txBody>
      </p:sp>
      <p:grpSp>
        <p:nvGrpSpPr>
          <p:cNvPr id="7" name="Group 19"/>
          <p:cNvGrpSpPr>
            <a:grpSpLocks/>
          </p:cNvGrpSpPr>
          <p:nvPr/>
        </p:nvGrpSpPr>
        <p:grpSpPr bwMode="auto">
          <a:xfrm>
            <a:off x="3581400" y="3276600"/>
            <a:ext cx="1628775" cy="823913"/>
            <a:chOff x="475678" y="2364624"/>
            <a:chExt cx="1627836" cy="822892"/>
          </a:xfrm>
        </p:grpSpPr>
        <p:pic>
          <p:nvPicPr>
            <p:cNvPr id="43" name="Picture 16" descr="U1.png"/>
            <p:cNvPicPr>
              <a:picLocks noChangeAspect="1"/>
            </p:cNvPicPr>
            <p:nvPr/>
          </p:nvPicPr>
          <p:blipFill>
            <a:blip r:embed="rId9" cstate="print"/>
            <a:srcRect r="66821"/>
            <a:stretch>
              <a:fillRect/>
            </a:stretch>
          </p:blipFill>
          <p:spPr bwMode="auto">
            <a:xfrm>
              <a:off x="475678" y="2364624"/>
              <a:ext cx="908081" cy="822892"/>
            </a:xfrm>
            <a:prstGeom prst="rect">
              <a:avLst/>
            </a:prstGeom>
            <a:noFill/>
            <a:ln w="9525">
              <a:noFill/>
              <a:miter lim="800000"/>
              <a:headEnd/>
              <a:tailEnd/>
            </a:ln>
          </p:spPr>
        </p:pic>
        <p:pic>
          <p:nvPicPr>
            <p:cNvPr id="44" name="Picture 18" descr="U1.png"/>
            <p:cNvPicPr>
              <a:picLocks noChangeAspect="1"/>
            </p:cNvPicPr>
            <p:nvPr/>
          </p:nvPicPr>
          <p:blipFill>
            <a:blip r:embed="rId9" cstate="print"/>
            <a:srcRect l="78514"/>
            <a:stretch>
              <a:fillRect/>
            </a:stretch>
          </p:blipFill>
          <p:spPr bwMode="auto">
            <a:xfrm>
              <a:off x="1515437" y="2364624"/>
              <a:ext cx="588077" cy="822892"/>
            </a:xfrm>
            <a:prstGeom prst="rect">
              <a:avLst/>
            </a:prstGeom>
            <a:noFill/>
            <a:ln w="9525">
              <a:noFill/>
              <a:miter lim="800000"/>
              <a:headEnd/>
              <a:tailEnd/>
            </a:ln>
          </p:spPr>
        </p:pic>
      </p:grpSp>
      <p:pic>
        <p:nvPicPr>
          <p:cNvPr id="45" name="Picture 17" descr="u2.png"/>
          <p:cNvPicPr>
            <a:picLocks noChangeAspect="1"/>
          </p:cNvPicPr>
          <p:nvPr/>
        </p:nvPicPr>
        <p:blipFill>
          <a:blip r:embed="rId10" cstate="print"/>
          <a:srcRect r="29764"/>
          <a:stretch>
            <a:fillRect/>
          </a:stretch>
        </p:blipFill>
        <p:spPr bwMode="auto">
          <a:xfrm>
            <a:off x="3581400" y="2362200"/>
            <a:ext cx="2157413" cy="804862"/>
          </a:xfrm>
          <a:prstGeom prst="rect">
            <a:avLst/>
          </a:prstGeom>
          <a:noFill/>
          <a:ln w="9525">
            <a:noFill/>
            <a:miter lim="800000"/>
            <a:headEnd/>
            <a:tailEnd/>
          </a:ln>
        </p:spPr>
      </p:pic>
      <p:grpSp>
        <p:nvGrpSpPr>
          <p:cNvPr id="8" name="Group 49"/>
          <p:cNvGrpSpPr/>
          <p:nvPr/>
        </p:nvGrpSpPr>
        <p:grpSpPr>
          <a:xfrm>
            <a:off x="0" y="2133600"/>
            <a:ext cx="3581400" cy="2743200"/>
            <a:chOff x="229575" y="4434356"/>
            <a:chExt cx="2827543" cy="2044232"/>
          </a:xfrm>
        </p:grpSpPr>
        <p:pic>
          <p:nvPicPr>
            <p:cNvPr id="39" name="Picture 4" descr="er-1"/>
            <p:cNvPicPr>
              <a:picLocks noChangeAspect="1" noChangeArrowheads="1"/>
            </p:cNvPicPr>
            <p:nvPr/>
          </p:nvPicPr>
          <p:blipFill>
            <a:blip r:embed="rId11" cstate="print"/>
            <a:srcRect l="2353" t="51825" r="11444"/>
            <a:stretch>
              <a:fillRect/>
            </a:stretch>
          </p:blipFill>
          <p:spPr bwMode="auto">
            <a:xfrm>
              <a:off x="229575" y="4434356"/>
              <a:ext cx="2827543" cy="2044232"/>
            </a:xfrm>
            <a:prstGeom prst="rect">
              <a:avLst/>
            </a:prstGeom>
            <a:noFill/>
            <a:ln w="9525">
              <a:noFill/>
              <a:miter lim="800000"/>
              <a:headEnd/>
              <a:tailEnd/>
            </a:ln>
          </p:spPr>
        </p:pic>
        <p:sp>
          <p:nvSpPr>
            <p:cNvPr id="46" name="TextBox 9"/>
            <p:cNvSpPr txBox="1">
              <a:spLocks noChangeArrowheads="1"/>
            </p:cNvSpPr>
            <p:nvPr/>
          </p:nvSpPr>
          <p:spPr bwMode="auto">
            <a:xfrm>
              <a:off x="726140" y="4892948"/>
              <a:ext cx="838200" cy="369332"/>
            </a:xfrm>
            <a:prstGeom prst="rect">
              <a:avLst/>
            </a:prstGeom>
            <a:noFill/>
            <a:ln w="9525">
              <a:noFill/>
              <a:miter lim="800000"/>
              <a:headEnd/>
              <a:tailEnd/>
            </a:ln>
          </p:spPr>
          <p:txBody>
            <a:bodyPr wrap="square">
              <a:spAutoFit/>
            </a:bodyPr>
            <a:lstStyle/>
            <a:p>
              <a:r>
                <a:rPr lang="en-US" sz="1800" dirty="0" err="1" smtClean="0">
                  <a:solidFill>
                    <a:srgbClr val="FF0000"/>
                  </a:solidFill>
                  <a:latin typeface="Comic Sans MS" pitchFamily="66" charset="0"/>
                </a:rPr>
                <a:t>Vitev</a:t>
              </a:r>
              <a:endParaRPr lang="en-US" sz="1800" dirty="0">
                <a:solidFill>
                  <a:srgbClr val="FF0000"/>
                </a:solidFill>
                <a:latin typeface="Comic Sans MS" pitchFamily="66" charset="0"/>
              </a:endParaRPr>
            </a:p>
          </p:txBody>
        </p:sp>
      </p:grpSp>
      <p:sp>
        <p:nvSpPr>
          <p:cNvPr id="47" name="Date Placeholder 46"/>
          <p:cNvSpPr>
            <a:spLocks noGrp="1"/>
          </p:cNvSpPr>
          <p:nvPr>
            <p:ph type="dt" sz="half" idx="10"/>
          </p:nvPr>
        </p:nvSpPr>
        <p:spPr/>
        <p:txBody>
          <a:bodyPr/>
          <a:lstStyle/>
          <a:p>
            <a:fld id="{0D7A6446-07F0-4B94-A681-D25A2257F90F}" type="datetime1">
              <a:rPr lang="en-US" smtClean="0"/>
              <a:pPr/>
              <a:t>1/7/2013</a:t>
            </a:fld>
            <a:endParaRPr lang="en-US" dirty="0"/>
          </a:p>
        </p:txBody>
      </p:sp>
      <p:sp>
        <p:nvSpPr>
          <p:cNvPr id="48" name="Slide Number Placeholder 47"/>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1" name="Rectangle 50"/>
          <p:cNvSpPr/>
          <p:nvPr/>
        </p:nvSpPr>
        <p:spPr>
          <a:xfrm>
            <a:off x="762000" y="228600"/>
            <a:ext cx="7315200" cy="369332"/>
          </a:xfrm>
          <a:prstGeom prst="rect">
            <a:avLst/>
          </a:prstGeom>
          <a:solidFill>
            <a:srgbClr val="00B0F0">
              <a:alpha val="48000"/>
            </a:srgbClr>
          </a:solidFill>
        </p:spPr>
        <p:txBody>
          <a:bodyPr wrap="square">
            <a:spAutoFit/>
          </a:bodyPr>
          <a:lstStyle/>
          <a:p>
            <a:pPr algn="ctr"/>
            <a:r>
              <a:rPr lang="en-US" dirty="0" smtClean="0">
                <a:latin typeface="Comic Sans MS" pitchFamily="66" charset="0"/>
              </a:rPr>
              <a:t>Drell-Yan to constrain </a:t>
            </a:r>
            <a:r>
              <a:rPr lang="en-US" dirty="0" err="1" smtClean="0">
                <a:latin typeface="Comic Sans MS" pitchFamily="66" charset="0"/>
              </a:rPr>
              <a:t>parton</a:t>
            </a:r>
            <a:r>
              <a:rPr lang="en-US" dirty="0" smtClean="0">
                <a:latin typeface="Comic Sans MS" pitchFamily="66" charset="0"/>
              </a:rPr>
              <a:t> energy loss in CNM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56317-F5D0-4148-9BB4-A199B243AB4A}"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4" name="TextBox 3"/>
          <p:cNvSpPr txBox="1"/>
          <p:nvPr/>
        </p:nvSpPr>
        <p:spPr>
          <a:xfrm>
            <a:off x="1458366" y="1219200"/>
            <a:ext cx="5933034" cy="523220"/>
          </a:xfrm>
          <a:prstGeom prst="rect">
            <a:avLst/>
          </a:prstGeom>
          <a:solidFill>
            <a:srgbClr val="00B0F0">
              <a:alpha val="48000"/>
            </a:srgbClr>
          </a:solidFill>
        </p:spPr>
        <p:txBody>
          <a:bodyPr wrap="none" rtlCol="0">
            <a:spAutoFit/>
          </a:bodyPr>
          <a:lstStyle/>
          <a:p>
            <a:r>
              <a:rPr lang="en-US" sz="2800" dirty="0" smtClean="0">
                <a:latin typeface="Comic Sans MS" pitchFamily="66" charset="0"/>
              </a:rPr>
              <a:t>Transverse Momentum Broadening</a:t>
            </a:r>
          </a:p>
        </p:txBody>
      </p:sp>
      <p:grpSp>
        <p:nvGrpSpPr>
          <p:cNvPr id="10" name="Group 13"/>
          <p:cNvGrpSpPr>
            <a:grpSpLocks/>
          </p:cNvGrpSpPr>
          <p:nvPr/>
        </p:nvGrpSpPr>
        <p:grpSpPr bwMode="auto">
          <a:xfrm>
            <a:off x="2362200" y="2819400"/>
            <a:ext cx="4191000" cy="1447800"/>
            <a:chOff x="3216" y="624"/>
            <a:chExt cx="1822" cy="672"/>
          </a:xfrm>
        </p:grpSpPr>
        <p:sp>
          <p:nvSpPr>
            <p:cNvPr id="11" name="Oval 14"/>
            <p:cNvSpPr>
              <a:spLocks noChangeArrowheads="1"/>
            </p:cNvSpPr>
            <p:nvPr/>
          </p:nvSpPr>
          <p:spPr bwMode="auto">
            <a:xfrm>
              <a:off x="3469" y="624"/>
              <a:ext cx="645" cy="672"/>
            </a:xfrm>
            <a:prstGeom prst="ellipse">
              <a:avLst/>
            </a:prstGeom>
            <a:solidFill>
              <a:schemeClr val="accent1"/>
            </a:solidFill>
            <a:ln w="9525">
              <a:solidFill>
                <a:srgbClr val="0000FF"/>
              </a:solidFill>
              <a:round/>
              <a:headEnd/>
              <a:tailEnd/>
            </a:ln>
            <a:effectLst/>
          </p:spPr>
          <p:txBody>
            <a:bodyPr wrap="none" anchor="ctr"/>
            <a:lstStyle/>
            <a:p>
              <a:pPr algn="ctr"/>
              <a:endParaRPr lang="en-US" sz="1800" b="0">
                <a:solidFill>
                  <a:schemeClr val="tx1"/>
                </a:solidFill>
                <a:latin typeface="Arial" charset="0"/>
              </a:endParaRPr>
            </a:p>
          </p:txBody>
        </p:sp>
        <p:sp>
          <p:nvSpPr>
            <p:cNvPr id="12" name="Line 15"/>
            <p:cNvSpPr>
              <a:spLocks noChangeShapeType="1"/>
            </p:cNvSpPr>
            <p:nvPr/>
          </p:nvSpPr>
          <p:spPr bwMode="auto">
            <a:xfrm>
              <a:off x="3216" y="960"/>
              <a:ext cx="336" cy="0"/>
            </a:xfrm>
            <a:prstGeom prst="line">
              <a:avLst/>
            </a:prstGeom>
            <a:noFill/>
            <a:ln w="28575">
              <a:solidFill>
                <a:srgbClr val="FF0000"/>
              </a:solidFill>
              <a:round/>
              <a:headEnd/>
              <a:tailEnd/>
            </a:ln>
            <a:effectLst/>
          </p:spPr>
          <p:txBody>
            <a:bodyPr/>
            <a:lstStyle/>
            <a:p>
              <a:endParaRPr lang="en-US"/>
            </a:p>
          </p:txBody>
        </p:sp>
        <p:sp>
          <p:nvSpPr>
            <p:cNvPr id="13" name="Line 16"/>
            <p:cNvSpPr>
              <a:spLocks noChangeShapeType="1"/>
            </p:cNvSpPr>
            <p:nvPr/>
          </p:nvSpPr>
          <p:spPr bwMode="auto">
            <a:xfrm>
              <a:off x="3936" y="960"/>
              <a:ext cx="624" cy="48"/>
            </a:xfrm>
            <a:prstGeom prst="line">
              <a:avLst/>
            </a:prstGeom>
            <a:noFill/>
            <a:ln w="28575">
              <a:solidFill>
                <a:srgbClr val="FF0000"/>
              </a:solidFill>
              <a:round/>
              <a:headEnd/>
              <a:tailEnd type="triangle" w="med" len="med"/>
            </a:ln>
            <a:effectLst/>
          </p:spPr>
          <p:txBody>
            <a:bodyPr/>
            <a:lstStyle/>
            <a:p>
              <a:endParaRPr lang="en-US"/>
            </a:p>
          </p:txBody>
        </p:sp>
        <p:sp>
          <p:nvSpPr>
            <p:cNvPr id="14" name="Line 17"/>
            <p:cNvSpPr>
              <a:spLocks noChangeShapeType="1"/>
            </p:cNvSpPr>
            <p:nvPr/>
          </p:nvSpPr>
          <p:spPr bwMode="auto">
            <a:xfrm flipV="1">
              <a:off x="3552" y="912"/>
              <a:ext cx="144" cy="48"/>
            </a:xfrm>
            <a:prstGeom prst="line">
              <a:avLst/>
            </a:prstGeom>
            <a:noFill/>
            <a:ln w="28575">
              <a:solidFill>
                <a:srgbClr val="FF0000"/>
              </a:solidFill>
              <a:round/>
              <a:headEnd/>
              <a:tailEnd/>
            </a:ln>
            <a:effectLst/>
          </p:spPr>
          <p:txBody>
            <a:bodyPr/>
            <a:lstStyle/>
            <a:p>
              <a:endParaRPr lang="en-US"/>
            </a:p>
          </p:txBody>
        </p:sp>
        <p:sp>
          <p:nvSpPr>
            <p:cNvPr id="15" name="Line 18"/>
            <p:cNvSpPr>
              <a:spLocks noChangeShapeType="1"/>
            </p:cNvSpPr>
            <p:nvPr/>
          </p:nvSpPr>
          <p:spPr bwMode="auto">
            <a:xfrm>
              <a:off x="3924" y="960"/>
              <a:ext cx="636" cy="96"/>
            </a:xfrm>
            <a:prstGeom prst="line">
              <a:avLst/>
            </a:prstGeom>
            <a:noFill/>
            <a:ln w="28575">
              <a:solidFill>
                <a:srgbClr val="FF0000"/>
              </a:solidFill>
              <a:round/>
              <a:headEnd/>
              <a:tailEnd type="triangle" w="med" len="med"/>
            </a:ln>
            <a:effectLst/>
          </p:spPr>
          <p:txBody>
            <a:bodyPr/>
            <a:lstStyle/>
            <a:p>
              <a:endParaRPr lang="en-US"/>
            </a:p>
          </p:txBody>
        </p:sp>
        <p:graphicFrame>
          <p:nvGraphicFramePr>
            <p:cNvPr id="16" name="Object 19"/>
            <p:cNvGraphicFramePr>
              <a:graphicFrameLocks noChangeAspect="1"/>
            </p:cNvGraphicFramePr>
            <p:nvPr/>
          </p:nvGraphicFramePr>
          <p:xfrm>
            <a:off x="4128" y="786"/>
            <a:ext cx="228" cy="221"/>
          </p:xfrm>
          <a:graphic>
            <a:graphicData uri="http://schemas.openxmlformats.org/presentationml/2006/ole">
              <p:oleObj spid="_x0000_s38913" name="Equation" r:id="rId3" imgW="190440" imgH="164880" progId="Equation.3">
                <p:embed/>
              </p:oleObj>
            </a:graphicData>
          </a:graphic>
        </p:graphicFrame>
        <p:sp>
          <p:nvSpPr>
            <p:cNvPr id="17" name="Oval 20"/>
            <p:cNvSpPr>
              <a:spLocks noChangeArrowheads="1"/>
            </p:cNvSpPr>
            <p:nvPr/>
          </p:nvSpPr>
          <p:spPr bwMode="auto">
            <a:xfrm>
              <a:off x="4542" y="990"/>
              <a:ext cx="38" cy="85"/>
            </a:xfrm>
            <a:prstGeom prst="ellipse">
              <a:avLst/>
            </a:prstGeom>
            <a:solidFill>
              <a:srgbClr val="FF0000"/>
            </a:solidFill>
            <a:ln w="9525">
              <a:solidFill>
                <a:srgbClr val="FF0000"/>
              </a:solidFill>
              <a:round/>
              <a:headEnd/>
              <a:tailEnd/>
            </a:ln>
            <a:effectLst/>
          </p:spPr>
          <p:txBody>
            <a:bodyPr wrap="none" anchor="ctr"/>
            <a:lstStyle/>
            <a:p>
              <a:pPr algn="ctr"/>
              <a:endParaRPr lang="en-US" sz="1800" b="0">
                <a:solidFill>
                  <a:srgbClr val="FF0000"/>
                </a:solidFill>
                <a:latin typeface="Arial" charset="0"/>
              </a:endParaRPr>
            </a:p>
          </p:txBody>
        </p:sp>
        <p:sp>
          <p:nvSpPr>
            <p:cNvPr id="18" name="Line 21"/>
            <p:cNvSpPr>
              <a:spLocks noChangeShapeType="1"/>
            </p:cNvSpPr>
            <p:nvPr/>
          </p:nvSpPr>
          <p:spPr bwMode="auto">
            <a:xfrm>
              <a:off x="4560" y="1032"/>
              <a:ext cx="192" cy="24"/>
            </a:xfrm>
            <a:prstGeom prst="line">
              <a:avLst/>
            </a:prstGeom>
            <a:noFill/>
            <a:ln w="38100">
              <a:solidFill>
                <a:srgbClr val="FF0000"/>
              </a:solidFill>
              <a:round/>
              <a:headEnd/>
              <a:tailEnd type="triangle" w="med" len="med"/>
            </a:ln>
            <a:effectLst/>
          </p:spPr>
          <p:txBody>
            <a:bodyPr/>
            <a:lstStyle/>
            <a:p>
              <a:endParaRPr lang="en-US"/>
            </a:p>
          </p:txBody>
        </p:sp>
        <p:graphicFrame>
          <p:nvGraphicFramePr>
            <p:cNvPr id="19" name="Object 22"/>
            <p:cNvGraphicFramePr>
              <a:graphicFrameLocks noChangeAspect="1"/>
            </p:cNvGraphicFramePr>
            <p:nvPr/>
          </p:nvGraphicFramePr>
          <p:xfrm>
            <a:off x="4704" y="954"/>
            <a:ext cx="334" cy="264"/>
          </p:xfrm>
          <a:graphic>
            <a:graphicData uri="http://schemas.openxmlformats.org/presentationml/2006/ole">
              <p:oleObj spid="_x0000_s38914" name="Equation" r:id="rId4" imgW="291960" imgH="203040" progId="Equation.3">
                <p:embed/>
              </p:oleObj>
            </a:graphicData>
          </a:graphic>
        </p:graphicFrame>
        <p:sp>
          <p:nvSpPr>
            <p:cNvPr id="20" name="Line 23"/>
            <p:cNvSpPr>
              <a:spLocks noChangeShapeType="1"/>
            </p:cNvSpPr>
            <p:nvPr/>
          </p:nvSpPr>
          <p:spPr bwMode="auto">
            <a:xfrm>
              <a:off x="3696" y="906"/>
              <a:ext cx="96" cy="102"/>
            </a:xfrm>
            <a:prstGeom prst="line">
              <a:avLst/>
            </a:prstGeom>
            <a:noFill/>
            <a:ln w="28575">
              <a:solidFill>
                <a:srgbClr val="FF0000"/>
              </a:solidFill>
              <a:round/>
              <a:headEnd/>
              <a:tailEnd/>
            </a:ln>
            <a:effectLst/>
          </p:spPr>
          <p:txBody>
            <a:bodyPr/>
            <a:lstStyle/>
            <a:p>
              <a:endParaRPr lang="en-US"/>
            </a:p>
          </p:txBody>
        </p:sp>
        <p:sp>
          <p:nvSpPr>
            <p:cNvPr id="21" name="Line 24"/>
            <p:cNvSpPr>
              <a:spLocks noChangeShapeType="1"/>
            </p:cNvSpPr>
            <p:nvPr/>
          </p:nvSpPr>
          <p:spPr bwMode="auto">
            <a:xfrm flipV="1">
              <a:off x="3798" y="954"/>
              <a:ext cx="144" cy="48"/>
            </a:xfrm>
            <a:prstGeom prst="line">
              <a:avLst/>
            </a:prstGeom>
            <a:noFill/>
            <a:ln w="28575">
              <a:solidFill>
                <a:srgbClr val="FF0000"/>
              </a:solidFill>
              <a:round/>
              <a:headEnd/>
              <a:tailEnd/>
            </a:ln>
            <a:effectLst/>
          </p:spPr>
          <p:txBody>
            <a:bodyPr/>
            <a:lstStyle/>
            <a:p>
              <a:endParaRPr lang="en-US"/>
            </a:p>
          </p:txBody>
        </p:sp>
        <p:graphicFrame>
          <p:nvGraphicFramePr>
            <p:cNvPr id="22" name="Object 25"/>
            <p:cNvGraphicFramePr>
              <a:graphicFrameLocks noChangeAspect="1"/>
            </p:cNvGraphicFramePr>
            <p:nvPr/>
          </p:nvGraphicFramePr>
          <p:xfrm>
            <a:off x="3516" y="740"/>
            <a:ext cx="420" cy="210"/>
          </p:xfrm>
          <a:graphic>
            <a:graphicData uri="http://schemas.openxmlformats.org/presentationml/2006/ole">
              <p:oleObj spid="_x0000_s38915" name="Equation" r:id="rId5" imgW="406080" imgH="203040" progId="Equation.3">
                <p:embed/>
              </p:oleObj>
            </a:graphicData>
          </a:graphic>
        </p:graphicFrame>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p:cNvSpPr>
            <a:spLocks noGrp="1"/>
          </p:cNvSpPr>
          <p:nvPr>
            <p:ph type="dt" sz="half" idx="10"/>
          </p:nvPr>
        </p:nvSpPr>
        <p:spPr/>
        <p:txBody>
          <a:bodyPr/>
          <a:lstStyle/>
          <a:p>
            <a:fld id="{0E5B8857-67F0-4AC3-A356-C27F62ED5B0D}" type="datetime1">
              <a:rPr lang="en-US" smtClean="0"/>
              <a:pPr/>
              <a:t>1/7/2013</a:t>
            </a:fld>
            <a:endParaRPr lang="en-US" i="1"/>
          </a:p>
        </p:txBody>
      </p:sp>
      <p:sp>
        <p:nvSpPr>
          <p:cNvPr id="30" name="Slide Number Placeholder 3"/>
          <p:cNvSpPr>
            <a:spLocks noGrp="1"/>
          </p:cNvSpPr>
          <p:nvPr>
            <p:ph type="sldNum" sz="quarter" idx="12"/>
          </p:nvPr>
        </p:nvSpPr>
        <p:spPr/>
        <p:txBody>
          <a:bodyPr/>
          <a:lstStyle/>
          <a:p>
            <a:fld id="{93EDCEFE-570D-46D6-A8F7-8EDE343E1873}" type="slidenum">
              <a:rPr lang="en-US"/>
              <a:pPr/>
              <a:t>18</a:t>
            </a:fld>
            <a:endParaRPr lang="en-US"/>
          </a:p>
        </p:txBody>
      </p:sp>
      <p:pic>
        <p:nvPicPr>
          <p:cNvPr id="301058" name="Picture 2" descr="alpha_pt2_noR"/>
          <p:cNvPicPr>
            <a:picLocks noChangeAspect="1" noChangeArrowheads="1"/>
          </p:cNvPicPr>
          <p:nvPr/>
        </p:nvPicPr>
        <p:blipFill>
          <a:blip r:embed="rId3" cstate="print"/>
          <a:srcRect/>
          <a:stretch>
            <a:fillRect/>
          </a:stretch>
        </p:blipFill>
        <p:spPr bwMode="auto">
          <a:xfrm>
            <a:off x="4114800" y="1066800"/>
            <a:ext cx="3295650" cy="5257800"/>
          </a:xfrm>
          <a:prstGeom prst="rect">
            <a:avLst/>
          </a:prstGeom>
          <a:noFill/>
        </p:spPr>
      </p:pic>
      <p:sp>
        <p:nvSpPr>
          <p:cNvPr id="301059" name="Text Box 3"/>
          <p:cNvSpPr txBox="1">
            <a:spLocks noChangeArrowheads="1"/>
          </p:cNvSpPr>
          <p:nvPr/>
        </p:nvSpPr>
        <p:spPr bwMode="auto">
          <a:xfrm>
            <a:off x="7315200" y="1600200"/>
            <a:ext cx="1050288" cy="646331"/>
          </a:xfrm>
          <a:prstGeom prst="rect">
            <a:avLst/>
          </a:prstGeom>
          <a:noFill/>
          <a:ln w="9525">
            <a:noFill/>
            <a:miter lim="800000"/>
            <a:headEnd/>
            <a:tailEnd/>
          </a:ln>
          <a:effectLst/>
        </p:spPr>
        <p:txBody>
          <a:bodyPr wrap="none">
            <a:spAutoFit/>
          </a:bodyPr>
          <a:lstStyle/>
          <a:p>
            <a:r>
              <a:rPr lang="en-US" sz="1800" dirty="0">
                <a:solidFill>
                  <a:srgbClr val="3333CC"/>
                </a:solidFill>
                <a:latin typeface="Comic Sans MS" pitchFamily="66" charset="0"/>
              </a:rPr>
              <a:t> High x</a:t>
            </a:r>
            <a:r>
              <a:rPr lang="en-US" sz="1800" baseline="-25000" dirty="0">
                <a:solidFill>
                  <a:srgbClr val="3333CC"/>
                </a:solidFill>
                <a:latin typeface="Comic Sans MS" pitchFamily="66" charset="0"/>
              </a:rPr>
              <a:t>2</a:t>
            </a:r>
          </a:p>
          <a:p>
            <a:r>
              <a:rPr lang="en-US" sz="1800" dirty="0">
                <a:solidFill>
                  <a:srgbClr val="3333CC"/>
                </a:solidFill>
                <a:latin typeface="Comic Sans MS" pitchFamily="66" charset="0"/>
              </a:rPr>
              <a:t>~ 0.09</a:t>
            </a:r>
          </a:p>
        </p:txBody>
      </p:sp>
      <p:sp>
        <p:nvSpPr>
          <p:cNvPr id="301060" name="Text Box 4"/>
          <p:cNvSpPr txBox="1">
            <a:spLocks noChangeArrowheads="1"/>
          </p:cNvSpPr>
          <p:nvPr/>
        </p:nvSpPr>
        <p:spPr bwMode="auto">
          <a:xfrm>
            <a:off x="7239000" y="4648200"/>
            <a:ext cx="1013419" cy="646331"/>
          </a:xfrm>
          <a:prstGeom prst="rect">
            <a:avLst/>
          </a:prstGeom>
          <a:noFill/>
          <a:ln w="9525">
            <a:noFill/>
            <a:miter lim="800000"/>
            <a:headEnd/>
            <a:tailEnd/>
          </a:ln>
          <a:effectLst/>
        </p:spPr>
        <p:txBody>
          <a:bodyPr wrap="none">
            <a:spAutoFit/>
          </a:bodyPr>
          <a:lstStyle/>
          <a:p>
            <a:r>
              <a:rPr lang="en-US" sz="1800" dirty="0">
                <a:solidFill>
                  <a:srgbClr val="FF0000"/>
                </a:solidFill>
                <a:latin typeface="Comic Sans MS" pitchFamily="66" charset="0"/>
              </a:rPr>
              <a:t> Low x</a:t>
            </a:r>
            <a:r>
              <a:rPr lang="en-US" sz="1800" baseline="-25000" dirty="0">
                <a:solidFill>
                  <a:srgbClr val="FF0000"/>
                </a:solidFill>
                <a:latin typeface="Comic Sans MS" pitchFamily="66" charset="0"/>
              </a:rPr>
              <a:t>2</a:t>
            </a:r>
          </a:p>
          <a:p>
            <a:r>
              <a:rPr lang="en-US" sz="1800" dirty="0">
                <a:solidFill>
                  <a:srgbClr val="FF0000"/>
                </a:solidFill>
                <a:latin typeface="Comic Sans MS" pitchFamily="66" charset="0"/>
              </a:rPr>
              <a:t>~ 0.003</a:t>
            </a:r>
          </a:p>
        </p:txBody>
      </p:sp>
      <p:sp>
        <p:nvSpPr>
          <p:cNvPr id="301061" name="Text Box 5"/>
          <p:cNvSpPr txBox="1">
            <a:spLocks noChangeArrowheads="1"/>
          </p:cNvSpPr>
          <p:nvPr/>
        </p:nvSpPr>
        <p:spPr bwMode="auto">
          <a:xfrm>
            <a:off x="609600" y="152400"/>
            <a:ext cx="7848600" cy="457200"/>
          </a:xfrm>
          <a:prstGeom prst="rect">
            <a:avLst/>
          </a:prstGeom>
          <a:solidFill>
            <a:srgbClr val="00B0F0">
              <a:alpha val="47000"/>
            </a:srgbClr>
          </a:solidFill>
          <a:ln w="9525">
            <a:noFill/>
            <a:miter lim="800000"/>
            <a:headEnd/>
            <a:tailEnd/>
          </a:ln>
          <a:effectLst/>
        </p:spPr>
        <p:txBody>
          <a:bodyPr>
            <a:spAutoFit/>
          </a:bodyPr>
          <a:lstStyle/>
          <a:p>
            <a:pPr algn="ctr"/>
            <a:r>
              <a:rPr lang="en-US" sz="2400" b="0" dirty="0">
                <a:solidFill>
                  <a:schemeClr val="tx1"/>
                </a:solidFill>
                <a:latin typeface="Comic Sans MS" pitchFamily="66" charset="0"/>
              </a:rPr>
              <a:t>Transverse </a:t>
            </a:r>
            <a:r>
              <a:rPr lang="en-US" sz="2400" b="0" dirty="0" smtClean="0">
                <a:solidFill>
                  <a:schemeClr val="tx1"/>
                </a:solidFill>
                <a:latin typeface="Comic Sans MS" pitchFamily="66" charset="0"/>
              </a:rPr>
              <a:t>Momentum Broadening – DY, J/</a:t>
            </a:r>
            <a:r>
              <a:rPr lang="el-GR" sz="2400" b="0" dirty="0" smtClean="0">
                <a:solidFill>
                  <a:schemeClr val="tx1"/>
                </a:solidFill>
                <a:latin typeface="Comic Sans MS" pitchFamily="66" charset="0"/>
              </a:rPr>
              <a:t>ψ</a:t>
            </a:r>
            <a:r>
              <a:rPr lang="en-US" sz="2400" dirty="0" smtClean="0">
                <a:latin typeface="Comic Sans MS" pitchFamily="66" charset="0"/>
              </a:rPr>
              <a:t>, Upsilon</a:t>
            </a:r>
            <a:endParaRPr lang="el-GR" sz="2400" b="0" dirty="0">
              <a:solidFill>
                <a:schemeClr val="tx1"/>
              </a:solidFill>
              <a:latin typeface="Comic Sans MS" pitchFamily="66" charset="0"/>
            </a:endParaRPr>
          </a:p>
        </p:txBody>
      </p:sp>
      <p:grpSp>
        <p:nvGrpSpPr>
          <p:cNvPr id="2" name="Group 6"/>
          <p:cNvGrpSpPr>
            <a:grpSpLocks/>
          </p:cNvGrpSpPr>
          <p:nvPr/>
        </p:nvGrpSpPr>
        <p:grpSpPr bwMode="auto">
          <a:xfrm>
            <a:off x="533400" y="3048000"/>
            <a:ext cx="2809875" cy="3200400"/>
            <a:chOff x="701" y="2112"/>
            <a:chExt cx="1770" cy="2016"/>
          </a:xfrm>
        </p:grpSpPr>
        <p:pic>
          <p:nvPicPr>
            <p:cNvPr id="301063" name="Picture 7" descr="ptups"/>
            <p:cNvPicPr>
              <a:picLocks noChangeAspect="1" noChangeArrowheads="1"/>
            </p:cNvPicPr>
            <p:nvPr/>
          </p:nvPicPr>
          <p:blipFill>
            <a:blip r:embed="rId4" cstate="print"/>
            <a:srcRect/>
            <a:stretch>
              <a:fillRect/>
            </a:stretch>
          </p:blipFill>
          <p:spPr bwMode="auto">
            <a:xfrm>
              <a:off x="701" y="2112"/>
              <a:ext cx="1770" cy="2016"/>
            </a:xfrm>
            <a:prstGeom prst="rect">
              <a:avLst/>
            </a:prstGeom>
            <a:noFill/>
          </p:spPr>
        </p:pic>
        <p:sp>
          <p:nvSpPr>
            <p:cNvPr id="301064" name="Text Box 8"/>
            <p:cNvSpPr txBox="1">
              <a:spLocks noChangeArrowheads="1"/>
            </p:cNvSpPr>
            <p:nvPr/>
          </p:nvSpPr>
          <p:spPr bwMode="auto">
            <a:xfrm>
              <a:off x="1248" y="2784"/>
              <a:ext cx="649" cy="233"/>
            </a:xfrm>
            <a:prstGeom prst="rect">
              <a:avLst/>
            </a:prstGeom>
            <a:noFill/>
            <a:ln w="9525">
              <a:noFill/>
              <a:miter lim="800000"/>
              <a:headEnd/>
              <a:tailEnd/>
            </a:ln>
            <a:effectLst/>
          </p:spPr>
          <p:txBody>
            <a:bodyPr wrap="none">
              <a:spAutoFit/>
            </a:bodyPr>
            <a:lstStyle/>
            <a:p>
              <a:r>
                <a:rPr lang="en-US" b="1" dirty="0">
                  <a:solidFill>
                    <a:schemeClr val="accent2"/>
                  </a:solidFill>
                  <a:latin typeface="Times New Roman" pitchFamily="18" charset="0"/>
                </a:rPr>
                <a:t>Upsilons</a:t>
              </a:r>
            </a:p>
          </p:txBody>
        </p:sp>
        <p:sp>
          <p:nvSpPr>
            <p:cNvPr id="301065" name="Text Box 9"/>
            <p:cNvSpPr txBox="1">
              <a:spLocks noChangeArrowheads="1"/>
            </p:cNvSpPr>
            <p:nvPr/>
          </p:nvSpPr>
          <p:spPr bwMode="auto">
            <a:xfrm>
              <a:off x="1099" y="3321"/>
              <a:ext cx="720" cy="233"/>
            </a:xfrm>
            <a:prstGeom prst="rect">
              <a:avLst/>
            </a:prstGeom>
            <a:noFill/>
            <a:ln w="9525">
              <a:noFill/>
              <a:miter lim="800000"/>
              <a:headEnd/>
              <a:tailEnd/>
            </a:ln>
            <a:effectLst/>
          </p:spPr>
          <p:txBody>
            <a:bodyPr wrap="none">
              <a:spAutoFit/>
            </a:bodyPr>
            <a:lstStyle/>
            <a:p>
              <a:r>
                <a:rPr lang="en-US" b="1" dirty="0" err="1">
                  <a:solidFill>
                    <a:srgbClr val="00CC00"/>
                  </a:solidFill>
                  <a:latin typeface="Times New Roman" pitchFamily="18" charset="0"/>
                </a:rPr>
                <a:t>Drell</a:t>
              </a:r>
              <a:r>
                <a:rPr lang="en-US" b="1" dirty="0">
                  <a:solidFill>
                    <a:srgbClr val="00CC00"/>
                  </a:solidFill>
                  <a:latin typeface="Times New Roman" pitchFamily="18" charset="0"/>
                </a:rPr>
                <a:t>-Yan</a:t>
              </a:r>
            </a:p>
          </p:txBody>
        </p:sp>
        <p:sp>
          <p:nvSpPr>
            <p:cNvPr id="301066" name="Text Box 10"/>
            <p:cNvSpPr txBox="1">
              <a:spLocks noChangeArrowheads="1"/>
            </p:cNvSpPr>
            <p:nvPr/>
          </p:nvSpPr>
          <p:spPr bwMode="auto">
            <a:xfrm>
              <a:off x="1566" y="3618"/>
              <a:ext cx="704" cy="233"/>
            </a:xfrm>
            <a:prstGeom prst="rect">
              <a:avLst/>
            </a:prstGeom>
            <a:noFill/>
            <a:ln w="9525">
              <a:noFill/>
              <a:miter lim="800000"/>
              <a:headEnd/>
              <a:tailEnd/>
            </a:ln>
            <a:effectLst/>
          </p:spPr>
          <p:txBody>
            <a:bodyPr wrap="none">
              <a:spAutoFit/>
            </a:bodyPr>
            <a:lstStyle/>
            <a:p>
              <a:r>
                <a:rPr lang="en-US" b="1" dirty="0">
                  <a:solidFill>
                    <a:srgbClr val="FF0066"/>
                  </a:solidFill>
                  <a:latin typeface="Times New Roman" pitchFamily="18" charset="0"/>
                </a:rPr>
                <a:t>J/</a:t>
              </a:r>
              <a:r>
                <a:rPr lang="en-US" b="1" dirty="0">
                  <a:solidFill>
                    <a:srgbClr val="FF0066"/>
                  </a:solidFill>
                  <a:latin typeface="Symbol" pitchFamily="18" charset="2"/>
                </a:rPr>
                <a:t>Y</a:t>
              </a:r>
              <a:r>
                <a:rPr lang="en-US" b="1" dirty="0">
                  <a:solidFill>
                    <a:schemeClr val="tx1"/>
                  </a:solidFill>
                  <a:latin typeface="Times New Roman" pitchFamily="18" charset="0"/>
                </a:rPr>
                <a:t> &amp; </a:t>
              </a:r>
              <a:r>
                <a:rPr lang="en-US" b="1" dirty="0">
                  <a:solidFill>
                    <a:schemeClr val="tx1"/>
                  </a:solidFill>
                  <a:latin typeface="Symbol" pitchFamily="18" charset="2"/>
                </a:rPr>
                <a:t>Y</a:t>
              </a:r>
              <a:r>
                <a:rPr lang="en-US" b="1" dirty="0">
                  <a:solidFill>
                    <a:schemeClr val="tx1"/>
                  </a:solidFill>
                  <a:latin typeface="Times New Roman" pitchFamily="18" charset="0"/>
                </a:rPr>
                <a:t>’</a:t>
              </a:r>
            </a:p>
          </p:txBody>
        </p:sp>
      </p:grpSp>
      <p:sp>
        <p:nvSpPr>
          <p:cNvPr id="301067" name="Rectangle 11"/>
          <p:cNvSpPr>
            <a:spLocks noChangeArrowheads="1"/>
          </p:cNvSpPr>
          <p:nvPr/>
        </p:nvSpPr>
        <p:spPr bwMode="auto">
          <a:xfrm>
            <a:off x="4802188" y="866775"/>
            <a:ext cx="2370137" cy="336550"/>
          </a:xfrm>
          <a:prstGeom prst="rect">
            <a:avLst/>
          </a:prstGeom>
          <a:noFill/>
          <a:ln w="9525" algn="ctr">
            <a:noFill/>
            <a:miter lim="800000"/>
            <a:headEnd/>
            <a:tailEnd/>
          </a:ln>
          <a:effectLst/>
        </p:spPr>
        <p:txBody>
          <a:bodyPr wrap="none">
            <a:spAutoFit/>
          </a:bodyPr>
          <a:lstStyle/>
          <a:p>
            <a:r>
              <a:rPr lang="en-US" sz="1600" b="0" i="1" dirty="0">
                <a:solidFill>
                  <a:srgbClr val="FF3300"/>
                </a:solidFill>
                <a:latin typeface="Comic Sans MS" pitchFamily="66" charset="0"/>
              </a:rPr>
              <a:t>PRL </a:t>
            </a:r>
            <a:r>
              <a:rPr lang="en-US" sz="1600" b="0" i="1" u="sng" dirty="0">
                <a:solidFill>
                  <a:srgbClr val="FF3300"/>
                </a:solidFill>
                <a:latin typeface="Comic Sans MS" pitchFamily="66" charset="0"/>
              </a:rPr>
              <a:t>96</a:t>
            </a:r>
            <a:r>
              <a:rPr lang="en-US" sz="1600" b="0" i="1" dirty="0">
                <a:solidFill>
                  <a:srgbClr val="FF3300"/>
                </a:solidFill>
                <a:latin typeface="Comic Sans MS" pitchFamily="66" charset="0"/>
              </a:rPr>
              <a:t>, 012304 (2006)</a:t>
            </a:r>
          </a:p>
        </p:txBody>
      </p:sp>
      <p:graphicFrame>
        <p:nvGraphicFramePr>
          <p:cNvPr id="301068" name="Object 12"/>
          <p:cNvGraphicFramePr>
            <a:graphicFrameLocks noChangeAspect="1"/>
          </p:cNvGraphicFramePr>
          <p:nvPr/>
        </p:nvGraphicFramePr>
        <p:xfrm>
          <a:off x="1447800" y="2667000"/>
          <a:ext cx="1295400" cy="431800"/>
        </p:xfrm>
        <a:graphic>
          <a:graphicData uri="http://schemas.openxmlformats.org/presentationml/2006/ole">
            <p:oleObj spid="_x0000_s37890" name="Equation" r:id="rId5" imgW="723600" imgH="241200" progId="Equation.3">
              <p:embed/>
            </p:oleObj>
          </a:graphicData>
        </a:graphic>
      </p:graphicFrame>
      <p:grpSp>
        <p:nvGrpSpPr>
          <p:cNvPr id="3" name="Group 13"/>
          <p:cNvGrpSpPr>
            <a:grpSpLocks/>
          </p:cNvGrpSpPr>
          <p:nvPr/>
        </p:nvGrpSpPr>
        <p:grpSpPr bwMode="auto">
          <a:xfrm>
            <a:off x="990600" y="685800"/>
            <a:ext cx="2892425" cy="1066800"/>
            <a:chOff x="3216" y="624"/>
            <a:chExt cx="1822" cy="672"/>
          </a:xfrm>
        </p:grpSpPr>
        <p:sp>
          <p:nvSpPr>
            <p:cNvPr id="301070" name="Oval 14"/>
            <p:cNvSpPr>
              <a:spLocks noChangeArrowheads="1"/>
            </p:cNvSpPr>
            <p:nvPr/>
          </p:nvSpPr>
          <p:spPr bwMode="auto">
            <a:xfrm>
              <a:off x="3469" y="624"/>
              <a:ext cx="645" cy="672"/>
            </a:xfrm>
            <a:prstGeom prst="ellipse">
              <a:avLst/>
            </a:prstGeom>
            <a:solidFill>
              <a:schemeClr val="accent1"/>
            </a:solidFill>
            <a:ln w="9525">
              <a:solidFill>
                <a:srgbClr val="0000FF"/>
              </a:solidFill>
              <a:round/>
              <a:headEnd/>
              <a:tailEnd/>
            </a:ln>
            <a:effectLst/>
          </p:spPr>
          <p:txBody>
            <a:bodyPr wrap="none" anchor="ctr"/>
            <a:lstStyle/>
            <a:p>
              <a:pPr algn="ctr"/>
              <a:endParaRPr lang="en-US" sz="1800" b="0">
                <a:solidFill>
                  <a:schemeClr val="tx1"/>
                </a:solidFill>
                <a:latin typeface="Arial" charset="0"/>
              </a:endParaRPr>
            </a:p>
          </p:txBody>
        </p:sp>
        <p:sp>
          <p:nvSpPr>
            <p:cNvPr id="301071" name="Line 15"/>
            <p:cNvSpPr>
              <a:spLocks noChangeShapeType="1"/>
            </p:cNvSpPr>
            <p:nvPr/>
          </p:nvSpPr>
          <p:spPr bwMode="auto">
            <a:xfrm>
              <a:off x="3216" y="960"/>
              <a:ext cx="336" cy="0"/>
            </a:xfrm>
            <a:prstGeom prst="line">
              <a:avLst/>
            </a:prstGeom>
            <a:noFill/>
            <a:ln w="28575">
              <a:solidFill>
                <a:srgbClr val="FF0000"/>
              </a:solidFill>
              <a:round/>
              <a:headEnd/>
              <a:tailEnd/>
            </a:ln>
            <a:effectLst/>
          </p:spPr>
          <p:txBody>
            <a:bodyPr/>
            <a:lstStyle/>
            <a:p>
              <a:endParaRPr lang="en-US"/>
            </a:p>
          </p:txBody>
        </p:sp>
        <p:sp>
          <p:nvSpPr>
            <p:cNvPr id="301072" name="Line 16"/>
            <p:cNvSpPr>
              <a:spLocks noChangeShapeType="1"/>
            </p:cNvSpPr>
            <p:nvPr/>
          </p:nvSpPr>
          <p:spPr bwMode="auto">
            <a:xfrm>
              <a:off x="3936" y="960"/>
              <a:ext cx="624" cy="48"/>
            </a:xfrm>
            <a:prstGeom prst="line">
              <a:avLst/>
            </a:prstGeom>
            <a:noFill/>
            <a:ln w="28575">
              <a:solidFill>
                <a:srgbClr val="FF0000"/>
              </a:solidFill>
              <a:round/>
              <a:headEnd/>
              <a:tailEnd type="triangle" w="med" len="med"/>
            </a:ln>
            <a:effectLst/>
          </p:spPr>
          <p:txBody>
            <a:bodyPr/>
            <a:lstStyle/>
            <a:p>
              <a:endParaRPr lang="en-US"/>
            </a:p>
          </p:txBody>
        </p:sp>
        <p:sp>
          <p:nvSpPr>
            <p:cNvPr id="301073" name="Line 17"/>
            <p:cNvSpPr>
              <a:spLocks noChangeShapeType="1"/>
            </p:cNvSpPr>
            <p:nvPr/>
          </p:nvSpPr>
          <p:spPr bwMode="auto">
            <a:xfrm flipV="1">
              <a:off x="3552" y="912"/>
              <a:ext cx="144" cy="48"/>
            </a:xfrm>
            <a:prstGeom prst="line">
              <a:avLst/>
            </a:prstGeom>
            <a:noFill/>
            <a:ln w="28575">
              <a:solidFill>
                <a:srgbClr val="FF0000"/>
              </a:solidFill>
              <a:round/>
              <a:headEnd/>
              <a:tailEnd/>
            </a:ln>
            <a:effectLst/>
          </p:spPr>
          <p:txBody>
            <a:bodyPr/>
            <a:lstStyle/>
            <a:p>
              <a:endParaRPr lang="en-US"/>
            </a:p>
          </p:txBody>
        </p:sp>
        <p:sp>
          <p:nvSpPr>
            <p:cNvPr id="301074" name="Line 18"/>
            <p:cNvSpPr>
              <a:spLocks noChangeShapeType="1"/>
            </p:cNvSpPr>
            <p:nvPr/>
          </p:nvSpPr>
          <p:spPr bwMode="auto">
            <a:xfrm>
              <a:off x="3924" y="960"/>
              <a:ext cx="636" cy="96"/>
            </a:xfrm>
            <a:prstGeom prst="line">
              <a:avLst/>
            </a:prstGeom>
            <a:noFill/>
            <a:ln w="28575">
              <a:solidFill>
                <a:srgbClr val="FF0000"/>
              </a:solidFill>
              <a:round/>
              <a:headEnd/>
              <a:tailEnd type="triangle" w="med" len="med"/>
            </a:ln>
            <a:effectLst/>
          </p:spPr>
          <p:txBody>
            <a:bodyPr/>
            <a:lstStyle/>
            <a:p>
              <a:endParaRPr lang="en-US"/>
            </a:p>
          </p:txBody>
        </p:sp>
        <p:graphicFrame>
          <p:nvGraphicFramePr>
            <p:cNvPr id="301075" name="Object 19"/>
            <p:cNvGraphicFramePr>
              <a:graphicFrameLocks noChangeAspect="1"/>
            </p:cNvGraphicFramePr>
            <p:nvPr/>
          </p:nvGraphicFramePr>
          <p:xfrm>
            <a:off x="4128" y="786"/>
            <a:ext cx="228" cy="221"/>
          </p:xfrm>
          <a:graphic>
            <a:graphicData uri="http://schemas.openxmlformats.org/presentationml/2006/ole">
              <p:oleObj spid="_x0000_s37891" name="Equation" r:id="rId6" imgW="190440" imgH="164880" progId="Equation.3">
                <p:embed/>
              </p:oleObj>
            </a:graphicData>
          </a:graphic>
        </p:graphicFrame>
        <p:sp>
          <p:nvSpPr>
            <p:cNvPr id="301076" name="Oval 20"/>
            <p:cNvSpPr>
              <a:spLocks noChangeArrowheads="1"/>
            </p:cNvSpPr>
            <p:nvPr/>
          </p:nvSpPr>
          <p:spPr bwMode="auto">
            <a:xfrm>
              <a:off x="4542" y="990"/>
              <a:ext cx="38" cy="85"/>
            </a:xfrm>
            <a:prstGeom prst="ellipse">
              <a:avLst/>
            </a:prstGeom>
            <a:solidFill>
              <a:srgbClr val="FF0000"/>
            </a:solidFill>
            <a:ln w="9525">
              <a:solidFill>
                <a:srgbClr val="FF0000"/>
              </a:solidFill>
              <a:round/>
              <a:headEnd/>
              <a:tailEnd/>
            </a:ln>
            <a:effectLst/>
          </p:spPr>
          <p:txBody>
            <a:bodyPr wrap="none" anchor="ctr"/>
            <a:lstStyle/>
            <a:p>
              <a:pPr algn="ctr"/>
              <a:endParaRPr lang="en-US" sz="1800" b="0">
                <a:solidFill>
                  <a:srgbClr val="FF0000"/>
                </a:solidFill>
                <a:latin typeface="Arial" charset="0"/>
              </a:endParaRPr>
            </a:p>
          </p:txBody>
        </p:sp>
        <p:sp>
          <p:nvSpPr>
            <p:cNvPr id="301077" name="Line 21"/>
            <p:cNvSpPr>
              <a:spLocks noChangeShapeType="1"/>
            </p:cNvSpPr>
            <p:nvPr/>
          </p:nvSpPr>
          <p:spPr bwMode="auto">
            <a:xfrm>
              <a:off x="4560" y="1032"/>
              <a:ext cx="192" cy="24"/>
            </a:xfrm>
            <a:prstGeom prst="line">
              <a:avLst/>
            </a:prstGeom>
            <a:noFill/>
            <a:ln w="38100">
              <a:solidFill>
                <a:srgbClr val="FF0000"/>
              </a:solidFill>
              <a:round/>
              <a:headEnd/>
              <a:tailEnd type="triangle" w="med" len="med"/>
            </a:ln>
            <a:effectLst/>
          </p:spPr>
          <p:txBody>
            <a:bodyPr/>
            <a:lstStyle/>
            <a:p>
              <a:endParaRPr lang="en-US"/>
            </a:p>
          </p:txBody>
        </p:sp>
        <p:graphicFrame>
          <p:nvGraphicFramePr>
            <p:cNvPr id="301078" name="Object 22"/>
            <p:cNvGraphicFramePr>
              <a:graphicFrameLocks noChangeAspect="1"/>
            </p:cNvGraphicFramePr>
            <p:nvPr/>
          </p:nvGraphicFramePr>
          <p:xfrm>
            <a:off x="4704" y="954"/>
            <a:ext cx="334" cy="264"/>
          </p:xfrm>
          <a:graphic>
            <a:graphicData uri="http://schemas.openxmlformats.org/presentationml/2006/ole">
              <p:oleObj spid="_x0000_s37892" name="Equation" r:id="rId7" imgW="291960" imgH="203040" progId="Equation.3">
                <p:embed/>
              </p:oleObj>
            </a:graphicData>
          </a:graphic>
        </p:graphicFrame>
        <p:sp>
          <p:nvSpPr>
            <p:cNvPr id="301079" name="Line 23"/>
            <p:cNvSpPr>
              <a:spLocks noChangeShapeType="1"/>
            </p:cNvSpPr>
            <p:nvPr/>
          </p:nvSpPr>
          <p:spPr bwMode="auto">
            <a:xfrm>
              <a:off x="3696" y="906"/>
              <a:ext cx="96" cy="102"/>
            </a:xfrm>
            <a:prstGeom prst="line">
              <a:avLst/>
            </a:prstGeom>
            <a:noFill/>
            <a:ln w="28575">
              <a:solidFill>
                <a:srgbClr val="FF0000"/>
              </a:solidFill>
              <a:round/>
              <a:headEnd/>
              <a:tailEnd/>
            </a:ln>
            <a:effectLst/>
          </p:spPr>
          <p:txBody>
            <a:bodyPr/>
            <a:lstStyle/>
            <a:p>
              <a:endParaRPr lang="en-US"/>
            </a:p>
          </p:txBody>
        </p:sp>
        <p:sp>
          <p:nvSpPr>
            <p:cNvPr id="301080" name="Line 24"/>
            <p:cNvSpPr>
              <a:spLocks noChangeShapeType="1"/>
            </p:cNvSpPr>
            <p:nvPr/>
          </p:nvSpPr>
          <p:spPr bwMode="auto">
            <a:xfrm flipV="1">
              <a:off x="3798" y="954"/>
              <a:ext cx="144" cy="48"/>
            </a:xfrm>
            <a:prstGeom prst="line">
              <a:avLst/>
            </a:prstGeom>
            <a:noFill/>
            <a:ln w="28575">
              <a:solidFill>
                <a:srgbClr val="FF0000"/>
              </a:solidFill>
              <a:round/>
              <a:headEnd/>
              <a:tailEnd/>
            </a:ln>
            <a:effectLst/>
          </p:spPr>
          <p:txBody>
            <a:bodyPr/>
            <a:lstStyle/>
            <a:p>
              <a:endParaRPr lang="en-US"/>
            </a:p>
          </p:txBody>
        </p:sp>
        <p:graphicFrame>
          <p:nvGraphicFramePr>
            <p:cNvPr id="301081" name="Object 25"/>
            <p:cNvGraphicFramePr>
              <a:graphicFrameLocks noChangeAspect="1"/>
            </p:cNvGraphicFramePr>
            <p:nvPr/>
          </p:nvGraphicFramePr>
          <p:xfrm>
            <a:off x="3516" y="740"/>
            <a:ext cx="420" cy="210"/>
          </p:xfrm>
          <a:graphic>
            <a:graphicData uri="http://schemas.openxmlformats.org/presentationml/2006/ole">
              <p:oleObj spid="_x0000_s37893" name="Equation" r:id="rId8" imgW="406080" imgH="203040" progId="Equation.3">
                <p:embed/>
              </p:oleObj>
            </a:graphicData>
          </a:graphic>
        </p:graphicFrame>
      </p:grpSp>
      <p:sp>
        <p:nvSpPr>
          <p:cNvPr id="301082" name="Text Box 26"/>
          <p:cNvSpPr txBox="1">
            <a:spLocks noChangeArrowheads="1"/>
          </p:cNvSpPr>
          <p:nvPr/>
        </p:nvSpPr>
        <p:spPr bwMode="auto">
          <a:xfrm>
            <a:off x="381000" y="1905000"/>
            <a:ext cx="3886200" cy="825500"/>
          </a:xfrm>
          <a:prstGeom prst="rect">
            <a:avLst/>
          </a:prstGeom>
          <a:noFill/>
          <a:ln w="9525">
            <a:noFill/>
            <a:miter lim="800000"/>
            <a:headEnd/>
            <a:tailEnd/>
          </a:ln>
          <a:effectLst/>
        </p:spPr>
        <p:txBody>
          <a:bodyPr>
            <a:spAutoFit/>
          </a:bodyPr>
          <a:lstStyle/>
          <a:p>
            <a:r>
              <a:rPr lang="en-US" sz="1600" b="0" dirty="0">
                <a:solidFill>
                  <a:schemeClr val="tx1"/>
                </a:solidFill>
                <a:latin typeface="Comic Sans MS" pitchFamily="66" charset="0"/>
              </a:rPr>
              <a:t>Initial-state gluon multiple scattering causes </a:t>
            </a:r>
            <a:r>
              <a:rPr lang="en-US" sz="1600" dirty="0" err="1">
                <a:solidFill>
                  <a:schemeClr val="tx1"/>
                </a:solidFill>
                <a:latin typeface="Comic Sans MS" pitchFamily="66" charset="0"/>
              </a:rPr>
              <a:t>p</a:t>
            </a:r>
            <a:r>
              <a:rPr lang="en-US" sz="1600" baseline="-25000" dirty="0" err="1">
                <a:solidFill>
                  <a:schemeClr val="tx1"/>
                </a:solidFill>
                <a:latin typeface="Comic Sans MS" pitchFamily="66" charset="0"/>
              </a:rPr>
              <a:t>T</a:t>
            </a:r>
            <a:r>
              <a:rPr lang="en-US" sz="1600" dirty="0">
                <a:solidFill>
                  <a:schemeClr val="tx1"/>
                </a:solidFill>
                <a:latin typeface="Comic Sans MS" pitchFamily="66" charset="0"/>
              </a:rPr>
              <a:t> broadening</a:t>
            </a:r>
            <a:r>
              <a:rPr lang="en-US" sz="1600" b="0" dirty="0">
                <a:solidFill>
                  <a:schemeClr val="tx1"/>
                </a:solidFill>
                <a:latin typeface="Comic Sans MS" pitchFamily="66" charset="0"/>
              </a:rPr>
              <a:t> (or Cronin effect)</a:t>
            </a:r>
          </a:p>
        </p:txBody>
      </p:sp>
      <p:sp>
        <p:nvSpPr>
          <p:cNvPr id="301083" name="Text Box 27"/>
          <p:cNvSpPr txBox="1">
            <a:spLocks noChangeArrowheads="1"/>
          </p:cNvSpPr>
          <p:nvPr/>
        </p:nvSpPr>
        <p:spPr bwMode="auto">
          <a:xfrm>
            <a:off x="7315200" y="2438400"/>
            <a:ext cx="1920875" cy="2062103"/>
          </a:xfrm>
          <a:prstGeom prst="rect">
            <a:avLst/>
          </a:prstGeom>
          <a:noFill/>
          <a:ln w="9525" algn="ctr">
            <a:noFill/>
            <a:miter lim="800000"/>
            <a:headEnd/>
            <a:tailEnd/>
          </a:ln>
          <a:effectLst/>
        </p:spPr>
        <p:txBody>
          <a:bodyPr>
            <a:spAutoFit/>
          </a:bodyPr>
          <a:lstStyle/>
          <a:p>
            <a:r>
              <a:rPr lang="en-US" sz="1600" dirty="0">
                <a:solidFill>
                  <a:schemeClr val="tx1"/>
                </a:solidFill>
                <a:latin typeface="Comic Sans MS" pitchFamily="66" charset="0"/>
              </a:rPr>
              <a:t>PHENIX 200 </a:t>
            </a:r>
            <a:r>
              <a:rPr lang="en-US" sz="1600" dirty="0" err="1">
                <a:solidFill>
                  <a:schemeClr val="tx1"/>
                </a:solidFill>
                <a:latin typeface="Comic Sans MS" pitchFamily="66" charset="0"/>
              </a:rPr>
              <a:t>GeV</a:t>
            </a:r>
            <a:r>
              <a:rPr lang="en-US" sz="1600" dirty="0">
                <a:solidFill>
                  <a:schemeClr val="tx1"/>
                </a:solidFill>
                <a:latin typeface="Comic Sans MS" pitchFamily="66" charset="0"/>
              </a:rPr>
              <a:t> results show </a:t>
            </a:r>
            <a:r>
              <a:rPr lang="en-US" sz="1600" dirty="0" err="1">
                <a:solidFill>
                  <a:schemeClr val="tx1"/>
                </a:solidFill>
                <a:latin typeface="Comic Sans MS" pitchFamily="66" charset="0"/>
              </a:rPr>
              <a:t>p</a:t>
            </a:r>
            <a:r>
              <a:rPr lang="en-US" sz="1600" baseline="-25000" dirty="0" err="1">
                <a:solidFill>
                  <a:schemeClr val="tx1"/>
                </a:solidFill>
                <a:latin typeface="Comic Sans MS" pitchFamily="66" charset="0"/>
              </a:rPr>
              <a:t>T</a:t>
            </a:r>
            <a:r>
              <a:rPr lang="en-US" sz="1600" dirty="0">
                <a:solidFill>
                  <a:schemeClr val="tx1"/>
                </a:solidFill>
                <a:latin typeface="Comic Sans MS" pitchFamily="66" charset="0"/>
              </a:rPr>
              <a:t> broadening comparable to that at lower energy (</a:t>
            </a:r>
            <a:r>
              <a:rPr lang="en-US" sz="1600" dirty="0">
                <a:solidFill>
                  <a:schemeClr val="tx1"/>
                </a:solidFill>
                <a:latin typeface="Comic Sans MS" pitchFamily="66" charset="0"/>
                <a:sym typeface="Symbol" pitchFamily="18" charset="2"/>
              </a:rPr>
              <a:t></a:t>
            </a:r>
            <a:r>
              <a:rPr lang="en-US" sz="1600" dirty="0">
                <a:solidFill>
                  <a:schemeClr val="tx1"/>
                </a:solidFill>
                <a:latin typeface="Comic Sans MS" pitchFamily="66" charset="0"/>
              </a:rPr>
              <a:t>s=39 </a:t>
            </a:r>
            <a:r>
              <a:rPr lang="en-US" sz="1600" dirty="0" err="1">
                <a:solidFill>
                  <a:schemeClr val="tx1"/>
                </a:solidFill>
                <a:latin typeface="Comic Sans MS" pitchFamily="66" charset="0"/>
              </a:rPr>
              <a:t>GeV</a:t>
            </a:r>
            <a:r>
              <a:rPr lang="en-US" sz="1600" dirty="0">
                <a:solidFill>
                  <a:schemeClr val="tx1"/>
                </a:solidFill>
                <a:latin typeface="Comic Sans MS" pitchFamily="66" charset="0"/>
              </a:rPr>
              <a:t> in E866/</a:t>
            </a:r>
            <a:r>
              <a:rPr lang="en-US" sz="1600" dirty="0" err="1">
                <a:solidFill>
                  <a:schemeClr val="tx1"/>
                </a:solidFill>
                <a:latin typeface="Comic Sans MS" pitchFamily="66" charset="0"/>
              </a:rPr>
              <a:t>NuSea</a:t>
            </a:r>
            <a:r>
              <a:rPr lang="en-US" sz="1600" dirty="0">
                <a:solidFill>
                  <a:schemeClr val="tx1"/>
                </a:solidFill>
                <a:latin typeface="Comic Sans MS" pitchFamily="66"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mjl\highpt\cpt2.jpg"/>
          <p:cNvPicPr>
            <a:picLocks noChangeAspect="1" noChangeArrowheads="1"/>
          </p:cNvPicPr>
          <p:nvPr/>
        </p:nvPicPr>
        <p:blipFill>
          <a:blip r:embed="rId3" cstate="print"/>
          <a:srcRect t="8019"/>
          <a:stretch>
            <a:fillRect/>
          </a:stretch>
        </p:blipFill>
        <p:spPr bwMode="auto">
          <a:xfrm>
            <a:off x="4419600" y="2560505"/>
            <a:ext cx="4152900" cy="3148145"/>
          </a:xfrm>
          <a:prstGeom prst="rect">
            <a:avLst/>
          </a:prstGeom>
          <a:noFill/>
        </p:spPr>
      </p:pic>
      <p:sp>
        <p:nvSpPr>
          <p:cNvPr id="3" name="Text Box 5"/>
          <p:cNvSpPr txBox="1">
            <a:spLocks noChangeArrowheads="1"/>
          </p:cNvSpPr>
          <p:nvPr/>
        </p:nvSpPr>
        <p:spPr bwMode="auto">
          <a:xfrm>
            <a:off x="2209800" y="381000"/>
            <a:ext cx="4431021" cy="830997"/>
          </a:xfrm>
          <a:prstGeom prst="rect">
            <a:avLst/>
          </a:prstGeom>
          <a:solidFill>
            <a:srgbClr val="00B0F0">
              <a:alpha val="49000"/>
            </a:srgbClr>
          </a:solidFill>
          <a:ln w="9525">
            <a:noFill/>
            <a:miter lim="800000"/>
            <a:headEnd/>
            <a:tailEnd/>
          </a:ln>
          <a:effectLst/>
        </p:spPr>
        <p:txBody>
          <a:bodyPr wrap="none">
            <a:spAutoFit/>
          </a:bodyPr>
          <a:lstStyle/>
          <a:p>
            <a:pPr algn="ctr"/>
            <a:r>
              <a:rPr lang="en-US" sz="2400" dirty="0" err="1">
                <a:latin typeface="Comic Sans MS" pitchFamily="66" charset="0"/>
              </a:rPr>
              <a:t>Systematics</a:t>
            </a:r>
            <a:r>
              <a:rPr lang="en-US" sz="2400" dirty="0">
                <a:latin typeface="Comic Sans MS" pitchFamily="66" charset="0"/>
              </a:rPr>
              <a:t> of P</a:t>
            </a:r>
            <a:r>
              <a:rPr lang="en-US" sz="2400" baseline="-25000" dirty="0">
                <a:latin typeface="Comic Sans MS" pitchFamily="66" charset="0"/>
              </a:rPr>
              <a:t>T</a:t>
            </a:r>
            <a:r>
              <a:rPr lang="en-US" sz="2400" dirty="0">
                <a:latin typeface="Comic Sans MS" pitchFamily="66" charset="0"/>
              </a:rPr>
              <a:t> </a:t>
            </a:r>
            <a:r>
              <a:rPr lang="en-US" sz="2400" dirty="0" smtClean="0">
                <a:latin typeface="Comic Sans MS" pitchFamily="66" charset="0"/>
              </a:rPr>
              <a:t>Broadening</a:t>
            </a:r>
          </a:p>
          <a:p>
            <a:pPr algn="ctr"/>
            <a:r>
              <a:rPr lang="en-US" sz="2400" dirty="0" smtClean="0">
                <a:latin typeface="Comic Sans MS" pitchFamily="66" charset="0"/>
              </a:rPr>
              <a:t>E866/</a:t>
            </a:r>
            <a:r>
              <a:rPr lang="en-US" sz="2400" dirty="0" err="1" smtClean="0">
                <a:latin typeface="Comic Sans MS" pitchFamily="66" charset="0"/>
              </a:rPr>
              <a:t>NuSea</a:t>
            </a:r>
            <a:r>
              <a:rPr lang="en-US" sz="2000" dirty="0" smtClean="0">
                <a:latin typeface="Comic Sans MS" pitchFamily="66" charset="0"/>
              </a:rPr>
              <a:t> </a:t>
            </a:r>
            <a:endParaRPr lang="en-US" sz="2000" dirty="0">
              <a:latin typeface="Comic Sans MS" pitchFamily="66" charset="0"/>
            </a:endParaRPr>
          </a:p>
        </p:txBody>
      </p:sp>
      <p:pic>
        <p:nvPicPr>
          <p:cNvPr id="4" name="Picture 6" descr="C:\mjl\highpt\dpt2.jpg"/>
          <p:cNvPicPr>
            <a:picLocks noChangeAspect="1" noChangeArrowheads="1"/>
          </p:cNvPicPr>
          <p:nvPr/>
        </p:nvPicPr>
        <p:blipFill>
          <a:blip r:embed="rId4" cstate="print"/>
          <a:srcRect t="6100"/>
          <a:stretch>
            <a:fillRect/>
          </a:stretch>
        </p:blipFill>
        <p:spPr bwMode="auto">
          <a:xfrm>
            <a:off x="609600" y="2026835"/>
            <a:ext cx="3522663" cy="4221565"/>
          </a:xfrm>
          <a:prstGeom prst="rect">
            <a:avLst/>
          </a:prstGeom>
          <a:noFill/>
        </p:spPr>
      </p:pic>
      <p:sp>
        <p:nvSpPr>
          <p:cNvPr id="5" name="Date Placeholder 4"/>
          <p:cNvSpPr>
            <a:spLocks noGrp="1"/>
          </p:cNvSpPr>
          <p:nvPr>
            <p:ph type="dt" sz="half" idx="10"/>
          </p:nvPr>
        </p:nvSpPr>
        <p:spPr/>
        <p:txBody>
          <a:bodyPr/>
          <a:lstStyle/>
          <a:p>
            <a:fld id="{CA3D2269-B862-40E9-9310-32AC538D4306}" type="datetime1">
              <a:rPr lang="en-US" smtClean="0"/>
              <a:pPr/>
              <a:t>1/7/2013</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graphicFrame>
        <p:nvGraphicFramePr>
          <p:cNvPr id="7" name="Object 6"/>
          <p:cNvGraphicFramePr>
            <a:graphicFrameLocks noChangeAspect="1"/>
          </p:cNvGraphicFramePr>
          <p:nvPr/>
        </p:nvGraphicFramePr>
        <p:xfrm>
          <a:off x="5257800" y="1981200"/>
          <a:ext cx="2794000" cy="508000"/>
        </p:xfrm>
        <a:graphic>
          <a:graphicData uri="http://schemas.openxmlformats.org/presentationml/2006/ole">
            <p:oleObj spid="_x0000_s39937" name="Equation" r:id="rId5" imgW="1536480" imgH="279360" progId="Equation.3">
              <p:embed/>
            </p:oleObj>
          </a:graphicData>
        </a:graphic>
      </p:graphicFrame>
      <p:graphicFrame>
        <p:nvGraphicFramePr>
          <p:cNvPr id="8" name="Object 7"/>
          <p:cNvGraphicFramePr>
            <a:graphicFrameLocks noChangeAspect="1"/>
          </p:cNvGraphicFramePr>
          <p:nvPr/>
        </p:nvGraphicFramePr>
        <p:xfrm>
          <a:off x="1066800" y="1447800"/>
          <a:ext cx="2991679" cy="533400"/>
        </p:xfrm>
        <a:graphic>
          <a:graphicData uri="http://schemas.openxmlformats.org/presentationml/2006/ole">
            <p:oleObj spid="_x0000_s39938" name="Equation" r:id="rId6" imgW="1638000" imgH="29196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A608BDA-D1E4-4C96-9485-2E0DD48FC3F0}" type="datetime1">
              <a:rPr lang="en-US" smtClean="0"/>
              <a:pPr>
                <a:defRPr/>
              </a:pPr>
              <a:t>1/7/2013</a:t>
            </a:fld>
            <a:endParaRPr lang="en-US" dirty="0"/>
          </a:p>
        </p:txBody>
      </p:sp>
      <p:sp>
        <p:nvSpPr>
          <p:cNvPr id="5" name="Slide Number Placeholder 4"/>
          <p:cNvSpPr>
            <a:spLocks noGrp="1"/>
          </p:cNvSpPr>
          <p:nvPr>
            <p:ph type="sldNum" sz="quarter" idx="12"/>
          </p:nvPr>
        </p:nvSpPr>
        <p:spPr/>
        <p:txBody>
          <a:bodyPr/>
          <a:lstStyle/>
          <a:p>
            <a:pPr>
              <a:defRPr/>
            </a:pPr>
            <a:fld id="{4E217189-FDFA-428B-AF6A-7CCD50CBD225}" type="slidenum">
              <a:rPr lang="en-US"/>
              <a:pPr>
                <a:defRPr/>
              </a:pPr>
              <a:t>2</a:t>
            </a:fld>
            <a:endParaRPr lang="en-US"/>
          </a:p>
        </p:txBody>
      </p:sp>
      <p:sp>
        <p:nvSpPr>
          <p:cNvPr id="1029" name="TextBox 6"/>
          <p:cNvSpPr txBox="1">
            <a:spLocks noChangeArrowheads="1"/>
          </p:cNvSpPr>
          <p:nvPr/>
        </p:nvSpPr>
        <p:spPr bwMode="auto">
          <a:xfrm>
            <a:off x="1362075" y="300038"/>
            <a:ext cx="6334125" cy="461962"/>
          </a:xfrm>
          <a:prstGeom prst="rect">
            <a:avLst/>
          </a:prstGeom>
          <a:solidFill>
            <a:srgbClr val="00B0F0">
              <a:alpha val="52156"/>
            </a:srgbClr>
          </a:solidFill>
          <a:ln w="9525">
            <a:noFill/>
            <a:miter lim="800000"/>
            <a:headEnd/>
            <a:tailEnd/>
          </a:ln>
        </p:spPr>
        <p:txBody>
          <a:bodyPr wrap="none">
            <a:spAutoFit/>
          </a:bodyPr>
          <a:lstStyle/>
          <a:p>
            <a:r>
              <a:rPr lang="en-US" sz="2400">
                <a:latin typeface="Comic Sans MS" pitchFamily="66" charset="0"/>
              </a:rPr>
              <a:t>Saturation of Small-x Gluons or Shadowing</a:t>
            </a:r>
          </a:p>
        </p:txBody>
      </p:sp>
      <p:pic>
        <p:nvPicPr>
          <p:cNvPr id="1031" name="Picture 20"/>
          <p:cNvPicPr>
            <a:picLocks noChangeAspect="1" noChangeArrowheads="1"/>
          </p:cNvPicPr>
          <p:nvPr/>
        </p:nvPicPr>
        <p:blipFill>
          <a:blip r:embed="rId3" cstate="print"/>
          <a:srcRect/>
          <a:stretch>
            <a:fillRect/>
          </a:stretch>
        </p:blipFill>
        <p:spPr bwMode="auto">
          <a:xfrm>
            <a:off x="5334000" y="4114800"/>
            <a:ext cx="3124200" cy="2460625"/>
          </a:xfrm>
          <a:prstGeom prst="rect">
            <a:avLst/>
          </a:prstGeom>
          <a:noFill/>
          <a:ln w="12700">
            <a:noFill/>
            <a:miter lim="800000"/>
            <a:headEnd/>
            <a:tailEnd/>
          </a:ln>
        </p:spPr>
      </p:pic>
      <p:sp>
        <p:nvSpPr>
          <p:cNvPr id="1032" name="Text Box 29"/>
          <p:cNvSpPr txBox="1">
            <a:spLocks noChangeArrowheads="1"/>
          </p:cNvSpPr>
          <p:nvPr/>
        </p:nvSpPr>
        <p:spPr bwMode="auto">
          <a:xfrm>
            <a:off x="152400" y="1447800"/>
            <a:ext cx="5181600" cy="1754188"/>
          </a:xfrm>
          <a:prstGeom prst="rect">
            <a:avLst/>
          </a:prstGeom>
          <a:noFill/>
          <a:ln w="9525">
            <a:noFill/>
            <a:miter lim="800000"/>
            <a:headEnd/>
            <a:tailEnd/>
          </a:ln>
        </p:spPr>
        <p:txBody>
          <a:bodyPr>
            <a:spAutoFit/>
          </a:bodyPr>
          <a:lstStyle/>
          <a:p>
            <a:r>
              <a:rPr lang="en-US" dirty="0">
                <a:latin typeface="Comic Sans MS" pitchFamily="66" charset="0"/>
              </a:rPr>
              <a:t>Leading twist gluon shadowing, e.g.:</a:t>
            </a:r>
          </a:p>
          <a:p>
            <a:pPr>
              <a:buFontTx/>
              <a:buChar char="•"/>
            </a:pPr>
            <a:r>
              <a:rPr lang="en-US" dirty="0">
                <a:latin typeface="Comic Sans MS" pitchFamily="66" charset="0"/>
              </a:rPr>
              <a:t> EPS09 - phenomenological fit to DIS &amp; DY data with large uncertainties, </a:t>
            </a:r>
            <a:r>
              <a:rPr lang="en-US" dirty="0" err="1">
                <a:latin typeface="Comic Sans MS" pitchFamily="66" charset="0"/>
              </a:rPr>
              <a:t>Eskola</a:t>
            </a:r>
            <a:r>
              <a:rPr lang="en-US" dirty="0">
                <a:latin typeface="Comic Sans MS" pitchFamily="66" charset="0"/>
              </a:rPr>
              <a:t>, </a:t>
            </a:r>
            <a:r>
              <a:rPr lang="en-US" dirty="0" err="1">
                <a:latin typeface="Comic Sans MS" pitchFamily="66" charset="0"/>
              </a:rPr>
              <a:t>Paukkunen</a:t>
            </a:r>
            <a:r>
              <a:rPr lang="en-US" dirty="0">
                <a:latin typeface="Comic Sans MS" pitchFamily="66" charset="0"/>
              </a:rPr>
              <a:t>, Salgado,</a:t>
            </a:r>
            <a:r>
              <a:rPr lang="en-US" sz="1600" dirty="0">
                <a:latin typeface="Comic Sans MS" pitchFamily="66" charset="0"/>
              </a:rPr>
              <a:t> </a:t>
            </a:r>
            <a:r>
              <a:rPr lang="en-US" sz="1600" dirty="0" smtClean="0">
                <a:latin typeface="Comic Sans MS" pitchFamily="66" charset="0"/>
              </a:rPr>
              <a:t>JHEP 0904:065,2009</a:t>
            </a:r>
            <a:endParaRPr lang="en-US" dirty="0">
              <a:latin typeface="Comic Sans MS" pitchFamily="66" charset="0"/>
            </a:endParaRPr>
          </a:p>
          <a:p>
            <a:pPr>
              <a:buFont typeface="Arial" charset="0"/>
              <a:buChar char="•"/>
            </a:pPr>
            <a:r>
              <a:rPr lang="en-US" dirty="0">
                <a:latin typeface="Comic Sans MS" pitchFamily="66" charset="0"/>
              </a:rPr>
              <a:t> Also coherence models &amp; higher-twist (HT) shadowing, e.g. </a:t>
            </a:r>
            <a:r>
              <a:rPr lang="en-US" dirty="0" err="1">
                <a:latin typeface="Comic Sans MS" pitchFamily="66" charset="0"/>
              </a:rPr>
              <a:t>Vitev</a:t>
            </a:r>
            <a:endParaRPr lang="en-US" dirty="0">
              <a:latin typeface="Comic Sans MS" pitchFamily="66" charset="0"/>
            </a:endParaRPr>
          </a:p>
        </p:txBody>
      </p:sp>
      <p:sp>
        <p:nvSpPr>
          <p:cNvPr id="1033" name="Text Box 31"/>
          <p:cNvSpPr txBox="1">
            <a:spLocks noChangeArrowheads="1"/>
          </p:cNvSpPr>
          <p:nvPr/>
        </p:nvSpPr>
        <p:spPr bwMode="auto">
          <a:xfrm>
            <a:off x="228600" y="3810000"/>
            <a:ext cx="4800600" cy="2419350"/>
          </a:xfrm>
          <a:prstGeom prst="rect">
            <a:avLst/>
          </a:prstGeom>
          <a:noFill/>
          <a:ln w="9525">
            <a:noFill/>
            <a:miter lim="800000"/>
            <a:headEnd/>
            <a:tailEnd/>
          </a:ln>
        </p:spPr>
        <p:txBody>
          <a:bodyPr>
            <a:spAutoFit/>
          </a:bodyPr>
          <a:lstStyle/>
          <a:p>
            <a:pPr>
              <a:lnSpc>
                <a:spcPct val="105000"/>
              </a:lnSpc>
            </a:pPr>
            <a:r>
              <a:rPr lang="en-US">
                <a:solidFill>
                  <a:srgbClr val="0000FF"/>
                </a:solidFill>
                <a:latin typeface="Comic Sans MS" pitchFamily="66" charset="0"/>
              </a:rPr>
              <a:t>Small-x gluon saturation or Color Glass Condensate (CGC)</a:t>
            </a:r>
          </a:p>
          <a:p>
            <a:pPr>
              <a:lnSpc>
                <a:spcPct val="105000"/>
              </a:lnSpc>
              <a:buFontTx/>
              <a:buChar char="•"/>
            </a:pPr>
            <a:r>
              <a:rPr lang="en-US">
                <a:solidFill>
                  <a:srgbClr val="0000FF"/>
                </a:solidFill>
                <a:latin typeface="Comic Sans MS" pitchFamily="66" charset="0"/>
              </a:rPr>
              <a:t> At low-x there are so many gluons that 2</a:t>
            </a:r>
            <a:r>
              <a:rPr lang="en-US">
                <a:solidFill>
                  <a:srgbClr val="0000FF"/>
                </a:solidFill>
                <a:latin typeface="Comic Sans MS" pitchFamily="66" charset="0"/>
                <a:sym typeface="Symbol" pitchFamily="18" charset="2"/>
              </a:rPr>
              <a:t> 1 diagrams become important and deplete the low-x region</a:t>
            </a:r>
            <a:endParaRPr lang="en-US">
              <a:solidFill>
                <a:srgbClr val="0000FF"/>
              </a:solidFill>
              <a:latin typeface="Comic Sans MS" pitchFamily="66" charset="0"/>
            </a:endParaRPr>
          </a:p>
          <a:p>
            <a:pPr>
              <a:lnSpc>
                <a:spcPct val="105000"/>
              </a:lnSpc>
              <a:buFontTx/>
              <a:buChar char="•"/>
            </a:pPr>
            <a:r>
              <a:rPr lang="en-US">
                <a:solidFill>
                  <a:srgbClr val="0000FF"/>
                </a:solidFill>
                <a:latin typeface="Comic Sans MS" pitchFamily="66" charset="0"/>
                <a:sym typeface="Math A" pitchFamily="18" charset="2"/>
              </a:rPr>
              <a:t>  Nuclear amplification: x</a:t>
            </a:r>
            <a:r>
              <a:rPr lang="en-US" baseline="-25000">
                <a:solidFill>
                  <a:srgbClr val="0000FF"/>
                </a:solidFill>
                <a:latin typeface="Comic Sans MS" pitchFamily="66" charset="0"/>
                <a:sym typeface="Math A" pitchFamily="18" charset="2"/>
              </a:rPr>
              <a:t>A</a:t>
            </a:r>
            <a:r>
              <a:rPr lang="en-US">
                <a:solidFill>
                  <a:srgbClr val="0000FF"/>
                </a:solidFill>
                <a:latin typeface="Comic Sans MS" pitchFamily="66" charset="0"/>
                <a:sym typeface="Math A" pitchFamily="18" charset="2"/>
              </a:rPr>
              <a:t>G(x</a:t>
            </a:r>
            <a:r>
              <a:rPr lang="en-US" baseline="-25000">
                <a:solidFill>
                  <a:srgbClr val="0000FF"/>
                </a:solidFill>
                <a:latin typeface="Comic Sans MS" pitchFamily="66" charset="0"/>
                <a:sym typeface="Math A" pitchFamily="18" charset="2"/>
              </a:rPr>
              <a:t>A</a:t>
            </a:r>
            <a:r>
              <a:rPr lang="en-US">
                <a:solidFill>
                  <a:srgbClr val="0000FF"/>
                </a:solidFill>
                <a:latin typeface="Comic Sans MS" pitchFamily="66" charset="0"/>
                <a:sym typeface="Math A" pitchFamily="18" charset="2"/>
              </a:rPr>
              <a:t>) = A</a:t>
            </a:r>
            <a:r>
              <a:rPr lang="en-US" baseline="30000">
                <a:solidFill>
                  <a:srgbClr val="0000FF"/>
                </a:solidFill>
                <a:latin typeface="Comic Sans MS" pitchFamily="66" charset="0"/>
                <a:sym typeface="Math A" pitchFamily="18" charset="2"/>
              </a:rPr>
              <a:t>1/3</a:t>
            </a:r>
            <a:r>
              <a:rPr lang="en-US">
                <a:solidFill>
                  <a:srgbClr val="0000FF"/>
                </a:solidFill>
                <a:latin typeface="Comic Sans MS" pitchFamily="66" charset="0"/>
                <a:sym typeface="Math A" pitchFamily="18" charset="2"/>
              </a:rPr>
              <a:t>x</a:t>
            </a:r>
            <a:r>
              <a:rPr lang="en-US" baseline="-25000">
                <a:solidFill>
                  <a:srgbClr val="0000FF"/>
                </a:solidFill>
                <a:latin typeface="Comic Sans MS" pitchFamily="66" charset="0"/>
                <a:sym typeface="Math A" pitchFamily="18" charset="2"/>
              </a:rPr>
              <a:t>p</a:t>
            </a:r>
            <a:r>
              <a:rPr lang="en-US">
                <a:solidFill>
                  <a:srgbClr val="0000FF"/>
                </a:solidFill>
                <a:latin typeface="Comic Sans MS" pitchFamily="66" charset="0"/>
                <a:sym typeface="Math A" pitchFamily="18" charset="2"/>
              </a:rPr>
              <a:t>G(x</a:t>
            </a:r>
            <a:r>
              <a:rPr lang="en-US" baseline="-25000">
                <a:solidFill>
                  <a:srgbClr val="0000FF"/>
                </a:solidFill>
                <a:latin typeface="Comic Sans MS" pitchFamily="66" charset="0"/>
                <a:sym typeface="Math A" pitchFamily="18" charset="2"/>
              </a:rPr>
              <a:t>p</a:t>
            </a:r>
            <a:r>
              <a:rPr lang="en-US">
                <a:solidFill>
                  <a:srgbClr val="0000FF"/>
                </a:solidFill>
                <a:latin typeface="Comic Sans MS" pitchFamily="66" charset="0"/>
                <a:sym typeface="Math A" pitchFamily="18" charset="2"/>
              </a:rPr>
              <a:t>),  i.e. gluon density is ~6x higher in Gold than the nucleon</a:t>
            </a:r>
            <a:endParaRPr lang="en-US" i="1">
              <a:solidFill>
                <a:srgbClr val="0000FF"/>
              </a:solidFill>
              <a:latin typeface="Comic Sans MS" pitchFamily="66" charset="0"/>
            </a:endParaRPr>
          </a:p>
        </p:txBody>
      </p:sp>
      <p:grpSp>
        <p:nvGrpSpPr>
          <p:cNvPr id="2" name="Group 29"/>
          <p:cNvGrpSpPr>
            <a:grpSpLocks/>
          </p:cNvGrpSpPr>
          <p:nvPr/>
        </p:nvGrpSpPr>
        <p:grpSpPr bwMode="auto">
          <a:xfrm>
            <a:off x="4778566" y="3886200"/>
            <a:ext cx="4289234" cy="2743200"/>
            <a:chOff x="89092" y="3581400"/>
            <a:chExt cx="4289007" cy="2743200"/>
          </a:xfrm>
        </p:grpSpPr>
        <p:pic>
          <p:nvPicPr>
            <p:cNvPr id="1050" name="Picture 5" descr="phase"/>
            <p:cNvPicPr>
              <a:picLocks noChangeAspect="1" noChangeArrowheads="1"/>
            </p:cNvPicPr>
            <p:nvPr/>
          </p:nvPicPr>
          <p:blipFill>
            <a:blip r:embed="rId4" cstate="print"/>
            <a:srcRect t="15918" r="25899"/>
            <a:stretch>
              <a:fillRect/>
            </a:stretch>
          </p:blipFill>
          <p:spPr bwMode="auto">
            <a:xfrm>
              <a:off x="685800" y="3581400"/>
              <a:ext cx="3429000" cy="2743200"/>
            </a:xfrm>
            <a:prstGeom prst="rect">
              <a:avLst/>
            </a:prstGeom>
            <a:noFill/>
            <a:ln w="9525">
              <a:noFill/>
              <a:miter lim="800000"/>
              <a:headEnd/>
              <a:tailEnd/>
            </a:ln>
          </p:spPr>
        </p:pic>
        <p:sp>
          <p:nvSpPr>
            <p:cNvPr id="1051" name="Text Box 33"/>
            <p:cNvSpPr txBox="1">
              <a:spLocks noChangeArrowheads="1"/>
            </p:cNvSpPr>
            <p:nvPr/>
          </p:nvSpPr>
          <p:spPr bwMode="auto">
            <a:xfrm>
              <a:off x="2473099" y="4679135"/>
              <a:ext cx="1905000" cy="461665"/>
            </a:xfrm>
            <a:prstGeom prst="rect">
              <a:avLst/>
            </a:prstGeom>
            <a:noFill/>
            <a:ln w="9525">
              <a:noFill/>
              <a:miter lim="800000"/>
              <a:headEnd/>
              <a:tailEnd/>
            </a:ln>
          </p:spPr>
          <p:txBody>
            <a:bodyPr>
              <a:spAutoFit/>
            </a:bodyPr>
            <a:lstStyle/>
            <a:p>
              <a:r>
                <a:rPr lang="en-US" sz="1200" i="1"/>
                <a:t>Iancu and Venugopalan hep-ph/0303204</a:t>
              </a:r>
            </a:p>
          </p:txBody>
        </p:sp>
        <p:graphicFrame>
          <p:nvGraphicFramePr>
            <p:cNvPr id="1026" name="Object 2"/>
            <p:cNvGraphicFramePr>
              <a:graphicFrameLocks noChangeAspect="1"/>
            </p:cNvGraphicFramePr>
            <p:nvPr/>
          </p:nvGraphicFramePr>
          <p:xfrm>
            <a:off x="89092" y="4038600"/>
            <a:ext cx="914400" cy="387350"/>
          </p:xfrm>
          <a:graphic>
            <a:graphicData uri="http://schemas.openxmlformats.org/presentationml/2006/ole">
              <p:oleObj spid="_x0000_s1026" name="Equation" r:id="rId5" imgW="660400" imgH="279400" progId="Equation.3">
                <p:embed/>
              </p:oleObj>
            </a:graphicData>
          </a:graphic>
        </p:graphicFrame>
      </p:grpSp>
      <p:grpSp>
        <p:nvGrpSpPr>
          <p:cNvPr id="3" name="Group 25"/>
          <p:cNvGrpSpPr>
            <a:grpSpLocks/>
          </p:cNvGrpSpPr>
          <p:nvPr/>
        </p:nvGrpSpPr>
        <p:grpSpPr bwMode="auto">
          <a:xfrm>
            <a:off x="5510213" y="1371600"/>
            <a:ext cx="3252787" cy="2736850"/>
            <a:chOff x="5510213" y="1371600"/>
            <a:chExt cx="3252787" cy="2736850"/>
          </a:xfrm>
        </p:grpSpPr>
        <p:grpSp>
          <p:nvGrpSpPr>
            <p:cNvPr id="6" name="Group 15"/>
            <p:cNvGrpSpPr>
              <a:grpSpLocks/>
            </p:cNvGrpSpPr>
            <p:nvPr/>
          </p:nvGrpSpPr>
          <p:grpSpPr bwMode="auto">
            <a:xfrm>
              <a:off x="5510213" y="1371600"/>
              <a:ext cx="3252787" cy="2736850"/>
              <a:chOff x="533400" y="838200"/>
              <a:chExt cx="3252788" cy="2736850"/>
            </a:xfrm>
          </p:grpSpPr>
          <p:grpSp>
            <p:nvGrpSpPr>
              <p:cNvPr id="7" name="Group 21"/>
              <p:cNvGrpSpPr>
                <a:grpSpLocks/>
              </p:cNvGrpSpPr>
              <p:nvPr/>
            </p:nvGrpSpPr>
            <p:grpSpPr bwMode="auto">
              <a:xfrm>
                <a:off x="533400" y="838200"/>
                <a:ext cx="3252788" cy="2736850"/>
                <a:chOff x="533400" y="838200"/>
                <a:chExt cx="3252788" cy="2736850"/>
              </a:xfrm>
            </p:grpSpPr>
            <p:grpSp>
              <p:nvGrpSpPr>
                <p:cNvPr id="8" name="Group 5"/>
                <p:cNvGrpSpPr>
                  <a:grpSpLocks/>
                </p:cNvGrpSpPr>
                <p:nvPr/>
              </p:nvGrpSpPr>
              <p:grpSpPr bwMode="auto">
                <a:xfrm>
                  <a:off x="533400" y="838200"/>
                  <a:ext cx="3252788" cy="2736850"/>
                  <a:chOff x="228600" y="3657600"/>
                  <a:chExt cx="3252788" cy="2736850"/>
                </a:xfrm>
              </p:grpSpPr>
              <p:pic>
                <p:nvPicPr>
                  <p:cNvPr id="1048" name="Picture 5"/>
                  <p:cNvPicPr>
                    <a:picLocks noChangeAspect="1" noChangeArrowheads="1"/>
                  </p:cNvPicPr>
                  <p:nvPr/>
                </p:nvPicPr>
                <p:blipFill>
                  <a:blip r:embed="rId6" cstate="print"/>
                  <a:srcRect t="11295"/>
                  <a:stretch>
                    <a:fillRect/>
                  </a:stretch>
                </p:blipFill>
                <p:spPr bwMode="auto">
                  <a:xfrm>
                    <a:off x="685800" y="3657600"/>
                    <a:ext cx="2795588" cy="2736850"/>
                  </a:xfrm>
                  <a:prstGeom prst="rect">
                    <a:avLst/>
                  </a:prstGeom>
                  <a:noFill/>
                  <a:ln w="9525" algn="ctr">
                    <a:noFill/>
                    <a:miter lim="800000"/>
                    <a:headEnd/>
                    <a:tailEnd/>
                  </a:ln>
                </p:spPr>
              </p:pic>
              <p:sp>
                <p:nvSpPr>
                  <p:cNvPr id="1049" name="TextBox 10"/>
                  <p:cNvSpPr txBox="1">
                    <a:spLocks noChangeArrowheads="1"/>
                  </p:cNvSpPr>
                  <p:nvPr/>
                </p:nvSpPr>
                <p:spPr bwMode="auto">
                  <a:xfrm rot="-5400000">
                    <a:off x="86518" y="3875881"/>
                    <a:ext cx="746125" cy="461962"/>
                  </a:xfrm>
                  <a:prstGeom prst="rect">
                    <a:avLst/>
                  </a:prstGeom>
                  <a:noFill/>
                  <a:ln w="9525">
                    <a:noFill/>
                    <a:miter lim="800000"/>
                    <a:headEnd/>
                    <a:tailEnd/>
                  </a:ln>
                </p:spPr>
                <p:txBody>
                  <a:bodyPr wrap="none">
                    <a:spAutoFit/>
                  </a:bodyPr>
                  <a:lstStyle/>
                  <a:p>
                    <a:r>
                      <a:rPr lang="en-US" sz="2400">
                        <a:latin typeface="Calibri" pitchFamily="34" charset="0"/>
                      </a:rPr>
                      <a:t>R</a:t>
                    </a:r>
                    <a:r>
                      <a:rPr lang="en-US" sz="2400" baseline="-25000">
                        <a:latin typeface="Calibri" pitchFamily="34" charset="0"/>
                      </a:rPr>
                      <a:t>G</a:t>
                    </a:r>
                    <a:r>
                      <a:rPr lang="en-US" sz="2400" baseline="30000">
                        <a:latin typeface="Calibri" pitchFamily="34" charset="0"/>
                      </a:rPr>
                      <a:t>Pb</a:t>
                    </a:r>
                  </a:p>
                </p:txBody>
              </p:sp>
            </p:grpSp>
            <p:pic>
              <p:nvPicPr>
                <p:cNvPr id="1047" name="Picture 5"/>
                <p:cNvPicPr>
                  <a:picLocks noChangeAspect="1" noChangeArrowheads="1"/>
                </p:cNvPicPr>
                <p:nvPr/>
              </p:nvPicPr>
              <p:blipFill>
                <a:blip r:embed="rId6" cstate="print"/>
                <a:srcRect l="15794" t="84706" r="77222" b="7059"/>
                <a:stretch>
                  <a:fillRect/>
                </a:stretch>
              </p:blipFill>
              <p:spPr bwMode="auto">
                <a:xfrm>
                  <a:off x="829147" y="3106094"/>
                  <a:ext cx="195226" cy="254106"/>
                </a:xfrm>
                <a:prstGeom prst="rect">
                  <a:avLst/>
                </a:prstGeom>
                <a:noFill/>
                <a:ln w="9525" algn="ctr">
                  <a:noFill/>
                  <a:miter lim="800000"/>
                  <a:headEnd/>
                  <a:tailEnd/>
                </a:ln>
              </p:spPr>
            </p:pic>
          </p:grpSp>
          <p:sp>
            <p:nvSpPr>
              <p:cNvPr id="1040" name="TextBox 17"/>
              <p:cNvSpPr txBox="1">
                <a:spLocks noChangeArrowheads="1"/>
              </p:cNvSpPr>
              <p:nvPr/>
            </p:nvSpPr>
            <p:spPr bwMode="auto">
              <a:xfrm>
                <a:off x="1066800" y="990600"/>
                <a:ext cx="1418978" cy="307777"/>
              </a:xfrm>
              <a:prstGeom prst="rect">
                <a:avLst/>
              </a:prstGeom>
              <a:noFill/>
              <a:ln w="9525">
                <a:noFill/>
                <a:miter lim="800000"/>
                <a:headEnd/>
                <a:tailEnd/>
              </a:ln>
            </p:spPr>
            <p:txBody>
              <a:bodyPr wrap="none">
                <a:spAutoFit/>
              </a:bodyPr>
              <a:lstStyle/>
              <a:p>
                <a:r>
                  <a:rPr lang="en-US" sz="1400">
                    <a:latin typeface="Comic Sans MS" pitchFamily="66" charset="0"/>
                  </a:rPr>
                  <a:t>Q</a:t>
                </a:r>
                <a:r>
                  <a:rPr lang="en-US" sz="1400" baseline="30000">
                    <a:latin typeface="Comic Sans MS" pitchFamily="66" charset="0"/>
                  </a:rPr>
                  <a:t>2</a:t>
                </a:r>
                <a:r>
                  <a:rPr lang="en-US" sz="1400">
                    <a:latin typeface="Comic Sans MS" pitchFamily="66" charset="0"/>
                  </a:rPr>
                  <a:t> = 1.69 GeV</a:t>
                </a:r>
                <a:r>
                  <a:rPr lang="en-US" sz="1400" baseline="30000">
                    <a:latin typeface="Comic Sans MS" pitchFamily="66" charset="0"/>
                  </a:rPr>
                  <a:t>2</a:t>
                </a:r>
              </a:p>
            </p:txBody>
          </p:sp>
          <p:sp>
            <p:nvSpPr>
              <p:cNvPr id="1041" name="TextBox 18"/>
              <p:cNvSpPr txBox="1">
                <a:spLocks noChangeArrowheads="1"/>
              </p:cNvSpPr>
              <p:nvPr/>
            </p:nvSpPr>
            <p:spPr bwMode="auto">
              <a:xfrm>
                <a:off x="1963094" y="2514600"/>
                <a:ext cx="732893" cy="307777"/>
              </a:xfrm>
              <a:prstGeom prst="rect">
                <a:avLst/>
              </a:prstGeom>
              <a:noFill/>
              <a:ln w="9525">
                <a:noFill/>
                <a:miter lim="800000"/>
                <a:headEnd/>
                <a:tailEnd/>
              </a:ln>
            </p:spPr>
            <p:txBody>
              <a:bodyPr wrap="none">
                <a:spAutoFit/>
              </a:bodyPr>
              <a:lstStyle/>
              <a:p>
                <a:r>
                  <a:rPr lang="en-US" sz="1400">
                    <a:solidFill>
                      <a:srgbClr val="FF0000"/>
                    </a:solidFill>
                    <a:latin typeface="Comic Sans MS" pitchFamily="66" charset="0"/>
                  </a:rPr>
                  <a:t>EPS08</a:t>
                </a:r>
              </a:p>
            </p:txBody>
          </p:sp>
          <p:sp>
            <p:nvSpPr>
              <p:cNvPr id="1042" name="TextBox 19"/>
              <p:cNvSpPr txBox="1">
                <a:spLocks noChangeArrowheads="1"/>
              </p:cNvSpPr>
              <p:nvPr/>
            </p:nvSpPr>
            <p:spPr bwMode="auto">
              <a:xfrm>
                <a:off x="1066800" y="2283023"/>
                <a:ext cx="732893" cy="307777"/>
              </a:xfrm>
              <a:prstGeom prst="rect">
                <a:avLst/>
              </a:prstGeom>
              <a:noFill/>
              <a:ln w="9525">
                <a:noFill/>
                <a:miter lim="800000"/>
                <a:headEnd/>
                <a:tailEnd/>
              </a:ln>
            </p:spPr>
            <p:txBody>
              <a:bodyPr wrap="none">
                <a:spAutoFit/>
              </a:bodyPr>
              <a:lstStyle/>
              <a:p>
                <a:r>
                  <a:rPr lang="en-US" sz="1400">
                    <a:latin typeface="Comic Sans MS" pitchFamily="66" charset="0"/>
                  </a:rPr>
                  <a:t>EPS09</a:t>
                </a:r>
              </a:p>
            </p:txBody>
          </p:sp>
          <p:sp>
            <p:nvSpPr>
              <p:cNvPr id="1043" name="TextBox 20"/>
              <p:cNvSpPr txBox="1">
                <a:spLocks noChangeArrowheads="1"/>
              </p:cNvSpPr>
              <p:nvPr/>
            </p:nvSpPr>
            <p:spPr bwMode="auto">
              <a:xfrm>
                <a:off x="1219200" y="1371600"/>
                <a:ext cx="582211" cy="338554"/>
              </a:xfrm>
              <a:prstGeom prst="rect">
                <a:avLst/>
              </a:prstGeom>
              <a:noFill/>
              <a:ln w="9525">
                <a:noFill/>
                <a:miter lim="800000"/>
                <a:headEnd/>
                <a:tailEnd/>
              </a:ln>
            </p:spPr>
            <p:txBody>
              <a:bodyPr wrap="none">
                <a:spAutoFit/>
              </a:bodyPr>
              <a:lstStyle/>
              <a:p>
                <a:r>
                  <a:rPr lang="en-US" sz="1600">
                    <a:latin typeface="Comic Sans MS" pitchFamily="66" charset="0"/>
                  </a:rPr>
                  <a:t>nDS</a:t>
                </a:r>
              </a:p>
            </p:txBody>
          </p:sp>
          <p:sp>
            <p:nvSpPr>
              <p:cNvPr id="1044" name="TextBox 21"/>
              <p:cNvSpPr txBox="1">
                <a:spLocks noChangeArrowheads="1"/>
              </p:cNvSpPr>
              <p:nvPr/>
            </p:nvSpPr>
            <p:spPr bwMode="auto">
              <a:xfrm>
                <a:off x="1030588" y="1950265"/>
                <a:ext cx="748923" cy="307777"/>
              </a:xfrm>
              <a:prstGeom prst="rect">
                <a:avLst/>
              </a:prstGeom>
              <a:noFill/>
              <a:ln w="9525">
                <a:noFill/>
                <a:miter lim="800000"/>
                <a:headEnd/>
                <a:tailEnd/>
              </a:ln>
            </p:spPr>
            <p:txBody>
              <a:bodyPr wrap="none">
                <a:spAutoFit/>
              </a:bodyPr>
              <a:lstStyle/>
              <a:p>
                <a:r>
                  <a:rPr lang="en-US" sz="1400">
                    <a:solidFill>
                      <a:srgbClr val="00B050"/>
                    </a:solidFill>
                    <a:latin typeface="Comic Sans MS" pitchFamily="66" charset="0"/>
                  </a:rPr>
                  <a:t>EKS98</a:t>
                </a:r>
              </a:p>
            </p:txBody>
          </p:sp>
          <p:sp>
            <p:nvSpPr>
              <p:cNvPr id="1045" name="TextBox 22"/>
              <p:cNvSpPr txBox="1">
                <a:spLocks noChangeArrowheads="1"/>
              </p:cNvSpPr>
              <p:nvPr/>
            </p:nvSpPr>
            <p:spPr bwMode="auto">
              <a:xfrm>
                <a:off x="1447800" y="1636412"/>
                <a:ext cx="792205" cy="307777"/>
              </a:xfrm>
              <a:prstGeom prst="rect">
                <a:avLst/>
              </a:prstGeom>
              <a:noFill/>
              <a:ln w="9525">
                <a:noFill/>
                <a:miter lim="800000"/>
                <a:headEnd/>
                <a:tailEnd/>
              </a:ln>
            </p:spPr>
            <p:txBody>
              <a:bodyPr wrap="none">
                <a:spAutoFit/>
              </a:bodyPr>
              <a:lstStyle/>
              <a:p>
                <a:r>
                  <a:rPr lang="en-US" sz="1400">
                    <a:solidFill>
                      <a:srgbClr val="0000FF"/>
                    </a:solidFill>
                    <a:latin typeface="Comic Sans MS" pitchFamily="66" charset="0"/>
                  </a:rPr>
                  <a:t>HKN07</a:t>
                </a:r>
              </a:p>
            </p:txBody>
          </p:sp>
        </p:grpSp>
        <p:sp>
          <p:nvSpPr>
            <p:cNvPr id="1038" name="TextBox 33"/>
            <p:cNvSpPr txBox="1">
              <a:spLocks noChangeArrowheads="1"/>
            </p:cNvSpPr>
            <p:nvPr/>
          </p:nvSpPr>
          <p:spPr bwMode="auto">
            <a:xfrm>
              <a:off x="7924800" y="3649663"/>
              <a:ext cx="334963" cy="400050"/>
            </a:xfrm>
            <a:prstGeom prst="rect">
              <a:avLst/>
            </a:prstGeom>
            <a:noFill/>
            <a:ln w="9525">
              <a:noFill/>
              <a:miter lim="800000"/>
              <a:headEnd/>
              <a:tailEnd/>
            </a:ln>
          </p:spPr>
          <p:txBody>
            <a:bodyPr wrap="none">
              <a:spAutoFit/>
            </a:bodyPr>
            <a:lstStyle/>
            <a:p>
              <a:r>
                <a:rPr lang="en-US" sz="2000">
                  <a:latin typeface="Comic Sans MS" pitchFamily="66" charset="0"/>
                </a:rPr>
                <a:t>x</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half" idx="10"/>
          </p:nvPr>
        </p:nvSpPr>
        <p:spPr/>
        <p:txBody>
          <a:bodyPr/>
          <a:lstStyle/>
          <a:p>
            <a:fld id="{E6F64930-9AFD-4EC9-BA3D-45F76485A4F7}" type="datetime1">
              <a:rPr lang="en-US" smtClean="0"/>
              <a:pPr/>
              <a:t>1/7/2013</a:t>
            </a:fld>
            <a:endParaRPr lang="en-US" i="1"/>
          </a:p>
        </p:txBody>
      </p:sp>
      <p:sp>
        <p:nvSpPr>
          <p:cNvPr id="15" name="Slide Number Placeholder 3"/>
          <p:cNvSpPr>
            <a:spLocks noGrp="1"/>
          </p:cNvSpPr>
          <p:nvPr>
            <p:ph type="sldNum" sz="quarter" idx="12"/>
          </p:nvPr>
        </p:nvSpPr>
        <p:spPr/>
        <p:txBody>
          <a:bodyPr/>
          <a:lstStyle/>
          <a:p>
            <a:fld id="{918C2169-F48C-45D5-980A-0B6D81D4F80C}" type="slidenum">
              <a:rPr lang="en-US"/>
              <a:pPr/>
              <a:t>20</a:t>
            </a:fld>
            <a:endParaRPr lang="en-US"/>
          </a:p>
        </p:txBody>
      </p:sp>
      <p:pic>
        <p:nvPicPr>
          <p:cNvPr id="318466" name="Picture 2" descr="antipovpt"/>
          <p:cNvPicPr>
            <a:picLocks noChangeAspect="1" noChangeArrowheads="1"/>
          </p:cNvPicPr>
          <p:nvPr/>
        </p:nvPicPr>
        <p:blipFill>
          <a:blip r:embed="rId2" cstate="print"/>
          <a:srcRect t="5894"/>
          <a:stretch>
            <a:fillRect/>
          </a:stretch>
        </p:blipFill>
        <p:spPr bwMode="auto">
          <a:xfrm>
            <a:off x="685800" y="4343400"/>
            <a:ext cx="3733800" cy="1933575"/>
          </a:xfrm>
          <a:prstGeom prst="rect">
            <a:avLst/>
          </a:prstGeom>
          <a:noFill/>
          <a:ln w="9525">
            <a:noFill/>
            <a:miter lim="800000"/>
            <a:headEnd/>
            <a:tailEnd/>
          </a:ln>
        </p:spPr>
      </p:pic>
      <p:pic>
        <p:nvPicPr>
          <p:cNvPr id="318467" name="Picture 3" descr="omegapt"/>
          <p:cNvPicPr>
            <a:picLocks noChangeAspect="1" noChangeArrowheads="1"/>
          </p:cNvPicPr>
          <p:nvPr/>
        </p:nvPicPr>
        <p:blipFill>
          <a:blip r:embed="rId3" cstate="print"/>
          <a:srcRect/>
          <a:stretch>
            <a:fillRect/>
          </a:stretch>
        </p:blipFill>
        <p:spPr bwMode="auto">
          <a:xfrm>
            <a:off x="4724400" y="3886200"/>
            <a:ext cx="3149600" cy="2355850"/>
          </a:xfrm>
          <a:prstGeom prst="rect">
            <a:avLst/>
          </a:prstGeom>
          <a:noFill/>
        </p:spPr>
      </p:pic>
      <p:pic>
        <p:nvPicPr>
          <p:cNvPr id="318468" name="Picture 4" descr="e288pt"/>
          <p:cNvPicPr>
            <a:picLocks noChangeAspect="1" noChangeArrowheads="1"/>
          </p:cNvPicPr>
          <p:nvPr/>
        </p:nvPicPr>
        <p:blipFill>
          <a:blip r:embed="rId4" cstate="print"/>
          <a:srcRect/>
          <a:stretch>
            <a:fillRect/>
          </a:stretch>
        </p:blipFill>
        <p:spPr bwMode="auto">
          <a:xfrm>
            <a:off x="3429000" y="533400"/>
            <a:ext cx="2047875" cy="2843213"/>
          </a:xfrm>
          <a:prstGeom prst="rect">
            <a:avLst/>
          </a:prstGeom>
          <a:noFill/>
        </p:spPr>
      </p:pic>
      <p:pic>
        <p:nvPicPr>
          <p:cNvPr id="318469" name="Picture 5" descr="e537pt"/>
          <p:cNvPicPr>
            <a:picLocks noChangeAspect="1" noChangeArrowheads="1"/>
          </p:cNvPicPr>
          <p:nvPr/>
        </p:nvPicPr>
        <p:blipFill>
          <a:blip r:embed="rId5" cstate="print"/>
          <a:srcRect/>
          <a:stretch>
            <a:fillRect/>
          </a:stretch>
        </p:blipFill>
        <p:spPr bwMode="auto">
          <a:xfrm>
            <a:off x="685800" y="1552575"/>
            <a:ext cx="2667000" cy="2520950"/>
          </a:xfrm>
          <a:prstGeom prst="rect">
            <a:avLst/>
          </a:prstGeom>
          <a:noFill/>
        </p:spPr>
      </p:pic>
      <p:pic>
        <p:nvPicPr>
          <p:cNvPr id="318470" name="Picture 6" descr="na10"/>
          <p:cNvPicPr>
            <a:picLocks noChangeAspect="1" noChangeArrowheads="1"/>
          </p:cNvPicPr>
          <p:nvPr/>
        </p:nvPicPr>
        <p:blipFill>
          <a:blip r:embed="rId6" cstate="print"/>
          <a:srcRect l="2802" t="1125" r="5605"/>
          <a:stretch>
            <a:fillRect/>
          </a:stretch>
        </p:blipFill>
        <p:spPr bwMode="auto">
          <a:xfrm>
            <a:off x="5867400" y="304800"/>
            <a:ext cx="2354263" cy="3163888"/>
          </a:xfrm>
          <a:prstGeom prst="rect">
            <a:avLst/>
          </a:prstGeom>
          <a:noFill/>
          <a:ln w="9525">
            <a:noFill/>
            <a:miter lim="800000"/>
            <a:headEnd/>
            <a:tailEnd/>
          </a:ln>
        </p:spPr>
      </p:pic>
      <p:sp>
        <p:nvSpPr>
          <p:cNvPr id="318471" name="Text Box 7"/>
          <p:cNvSpPr txBox="1">
            <a:spLocks noChangeArrowheads="1"/>
          </p:cNvSpPr>
          <p:nvPr/>
        </p:nvSpPr>
        <p:spPr bwMode="auto">
          <a:xfrm>
            <a:off x="228600" y="304800"/>
            <a:ext cx="2911475" cy="1015663"/>
          </a:xfrm>
          <a:prstGeom prst="rect">
            <a:avLst/>
          </a:prstGeom>
          <a:solidFill>
            <a:srgbClr val="00B0F0">
              <a:alpha val="48000"/>
            </a:srgbClr>
          </a:solidFill>
          <a:ln w="9525">
            <a:noFill/>
            <a:miter lim="800000"/>
            <a:headEnd/>
            <a:tailEnd/>
          </a:ln>
          <a:effectLst/>
        </p:spPr>
        <p:txBody>
          <a:bodyPr wrap="square">
            <a:spAutoFit/>
          </a:bodyPr>
          <a:lstStyle/>
          <a:p>
            <a:r>
              <a:rPr lang="en-US" sz="2000" dirty="0">
                <a:latin typeface="Comic Sans MS" pitchFamily="66" charset="0"/>
              </a:rPr>
              <a:t>P</a:t>
            </a:r>
            <a:r>
              <a:rPr lang="en-US" sz="2000" baseline="-25000" dirty="0">
                <a:latin typeface="Comic Sans MS" pitchFamily="66" charset="0"/>
              </a:rPr>
              <a:t>T</a:t>
            </a:r>
            <a:r>
              <a:rPr lang="en-US" sz="2000" dirty="0">
                <a:latin typeface="Comic Sans MS" pitchFamily="66" charset="0"/>
              </a:rPr>
              <a:t> Broadening for different energies and probes – other data</a:t>
            </a:r>
          </a:p>
        </p:txBody>
      </p:sp>
      <p:sp>
        <p:nvSpPr>
          <p:cNvPr id="318472" name="Text Box 8"/>
          <p:cNvSpPr txBox="1">
            <a:spLocks noChangeArrowheads="1"/>
          </p:cNvSpPr>
          <p:nvPr/>
        </p:nvSpPr>
        <p:spPr bwMode="auto">
          <a:xfrm>
            <a:off x="6781800" y="2362200"/>
            <a:ext cx="2295821" cy="523220"/>
          </a:xfrm>
          <a:prstGeom prst="rect">
            <a:avLst/>
          </a:prstGeom>
          <a:noFill/>
          <a:ln w="9525">
            <a:noFill/>
            <a:miter lim="800000"/>
            <a:headEnd/>
            <a:tailEnd/>
          </a:ln>
          <a:effectLst/>
        </p:spPr>
        <p:txBody>
          <a:bodyPr wrap="none">
            <a:spAutoFit/>
          </a:bodyPr>
          <a:lstStyle/>
          <a:p>
            <a:r>
              <a:rPr lang="en-US" sz="1400" dirty="0" smtClean="0">
                <a:solidFill>
                  <a:srgbClr val="FF0066"/>
                </a:solidFill>
                <a:latin typeface="Comic Sans MS" pitchFamily="66" charset="0"/>
              </a:rPr>
              <a:t>NA10: </a:t>
            </a:r>
            <a:r>
              <a:rPr lang="en-US" sz="1400" dirty="0">
                <a:solidFill>
                  <a:srgbClr val="FF0066"/>
                </a:solidFill>
                <a:latin typeface="Comic Sans MS" pitchFamily="66" charset="0"/>
              </a:rPr>
              <a:t>140,286 </a:t>
            </a:r>
            <a:r>
              <a:rPr lang="en-US" sz="1400" dirty="0" err="1">
                <a:solidFill>
                  <a:srgbClr val="FF0066"/>
                </a:solidFill>
                <a:latin typeface="Comic Sans MS" pitchFamily="66" charset="0"/>
              </a:rPr>
              <a:t>GeV</a:t>
            </a:r>
            <a:r>
              <a:rPr lang="en-US" sz="1400" dirty="0">
                <a:solidFill>
                  <a:srgbClr val="FF0066"/>
                </a:solidFill>
                <a:latin typeface="Comic Sans MS" pitchFamily="66" charset="0"/>
              </a:rPr>
              <a:t> </a:t>
            </a:r>
            <a:r>
              <a:rPr lang="en-US" sz="1400" dirty="0" smtClean="0">
                <a:solidFill>
                  <a:srgbClr val="FF0066"/>
                </a:solidFill>
                <a:latin typeface="Comic Sans MS" pitchFamily="66" charset="0"/>
                <a:sym typeface="Symbol"/>
              </a:rPr>
              <a:t></a:t>
            </a:r>
            <a:r>
              <a:rPr lang="en-US" sz="1400" baseline="30000" dirty="0" smtClean="0">
                <a:solidFill>
                  <a:srgbClr val="FF0066"/>
                </a:solidFill>
                <a:latin typeface="Comic Sans MS" pitchFamily="66" charset="0"/>
              </a:rPr>
              <a:t>- </a:t>
            </a:r>
            <a:r>
              <a:rPr lang="en-US" sz="1400" dirty="0">
                <a:solidFill>
                  <a:srgbClr val="FF0066"/>
                </a:solidFill>
                <a:latin typeface="Comic Sans MS" pitchFamily="66" charset="0"/>
              </a:rPr>
              <a:t>DY</a:t>
            </a:r>
          </a:p>
          <a:p>
            <a:r>
              <a:rPr lang="en-US" sz="1400" i="1" dirty="0">
                <a:solidFill>
                  <a:srgbClr val="FF0066"/>
                </a:solidFill>
                <a:latin typeface="Comic Sans MS" pitchFamily="66" charset="0"/>
              </a:rPr>
              <a:t>PLB </a:t>
            </a:r>
            <a:r>
              <a:rPr lang="en-US" sz="1400" i="1" u="sng" dirty="0">
                <a:solidFill>
                  <a:srgbClr val="FF0066"/>
                </a:solidFill>
                <a:latin typeface="Comic Sans MS" pitchFamily="66" charset="0"/>
              </a:rPr>
              <a:t>193</a:t>
            </a:r>
            <a:r>
              <a:rPr lang="en-US" sz="1400" i="1" dirty="0">
                <a:solidFill>
                  <a:srgbClr val="FF0066"/>
                </a:solidFill>
                <a:latin typeface="Comic Sans MS" pitchFamily="66" charset="0"/>
              </a:rPr>
              <a:t>, 368 (1987)</a:t>
            </a:r>
          </a:p>
        </p:txBody>
      </p:sp>
      <p:sp>
        <p:nvSpPr>
          <p:cNvPr id="318473" name="Text Box 9"/>
          <p:cNvSpPr txBox="1">
            <a:spLocks noChangeArrowheads="1"/>
          </p:cNvSpPr>
          <p:nvPr/>
        </p:nvSpPr>
        <p:spPr bwMode="auto">
          <a:xfrm>
            <a:off x="3713387" y="2133600"/>
            <a:ext cx="2077813" cy="584775"/>
          </a:xfrm>
          <a:prstGeom prst="rect">
            <a:avLst/>
          </a:prstGeom>
          <a:noFill/>
          <a:ln w="9525">
            <a:noFill/>
            <a:miter lim="800000"/>
            <a:headEnd/>
            <a:tailEnd/>
          </a:ln>
          <a:effectLst/>
        </p:spPr>
        <p:txBody>
          <a:bodyPr wrap="none">
            <a:spAutoFit/>
          </a:bodyPr>
          <a:lstStyle/>
          <a:p>
            <a:r>
              <a:rPr lang="en-US" sz="1600" dirty="0">
                <a:solidFill>
                  <a:srgbClr val="FF0066"/>
                </a:solidFill>
                <a:latin typeface="Comic Sans MS" pitchFamily="66" charset="0"/>
              </a:rPr>
              <a:t>E288 400 </a:t>
            </a:r>
            <a:r>
              <a:rPr lang="en-US" sz="1600" dirty="0" err="1">
                <a:solidFill>
                  <a:srgbClr val="FF0066"/>
                </a:solidFill>
                <a:latin typeface="Comic Sans MS" pitchFamily="66" charset="0"/>
              </a:rPr>
              <a:t>GeV</a:t>
            </a:r>
            <a:r>
              <a:rPr lang="en-US" sz="1600" dirty="0">
                <a:solidFill>
                  <a:srgbClr val="FF0066"/>
                </a:solidFill>
                <a:latin typeface="Comic Sans MS" pitchFamily="66" charset="0"/>
              </a:rPr>
              <a:t> p DY</a:t>
            </a:r>
          </a:p>
          <a:p>
            <a:r>
              <a:rPr lang="en-US" sz="1600" i="1" dirty="0">
                <a:solidFill>
                  <a:srgbClr val="FF0066"/>
                </a:solidFill>
                <a:latin typeface="Comic Sans MS" pitchFamily="66" charset="0"/>
              </a:rPr>
              <a:t>PRD </a:t>
            </a:r>
            <a:r>
              <a:rPr lang="en-US" sz="1600" i="1" u="sng" dirty="0">
                <a:solidFill>
                  <a:srgbClr val="FF0066"/>
                </a:solidFill>
                <a:latin typeface="Comic Sans MS" pitchFamily="66" charset="0"/>
              </a:rPr>
              <a:t>23</a:t>
            </a:r>
            <a:r>
              <a:rPr lang="en-US" sz="1600" i="1" dirty="0">
                <a:solidFill>
                  <a:srgbClr val="FF0066"/>
                </a:solidFill>
                <a:latin typeface="Comic Sans MS" pitchFamily="66" charset="0"/>
              </a:rPr>
              <a:t>, 604 (1981)</a:t>
            </a:r>
          </a:p>
        </p:txBody>
      </p:sp>
      <p:sp>
        <p:nvSpPr>
          <p:cNvPr id="318474" name="Text Box 10"/>
          <p:cNvSpPr txBox="1">
            <a:spLocks noChangeArrowheads="1"/>
          </p:cNvSpPr>
          <p:nvPr/>
        </p:nvSpPr>
        <p:spPr bwMode="auto">
          <a:xfrm>
            <a:off x="1905000" y="5562600"/>
            <a:ext cx="2364750" cy="584775"/>
          </a:xfrm>
          <a:prstGeom prst="rect">
            <a:avLst/>
          </a:prstGeom>
          <a:noFill/>
          <a:ln w="9525">
            <a:noFill/>
            <a:miter lim="800000"/>
            <a:headEnd/>
            <a:tailEnd/>
          </a:ln>
          <a:effectLst/>
        </p:spPr>
        <p:txBody>
          <a:bodyPr wrap="none">
            <a:spAutoFit/>
          </a:bodyPr>
          <a:lstStyle/>
          <a:p>
            <a:r>
              <a:rPr lang="en-US" sz="1600" dirty="0" err="1" smtClean="0">
                <a:solidFill>
                  <a:srgbClr val="FF0066"/>
                </a:solidFill>
                <a:latin typeface="Comic Sans MS" pitchFamily="66" charset="0"/>
              </a:rPr>
              <a:t>Antipov</a:t>
            </a:r>
            <a:r>
              <a:rPr lang="en-US" sz="1600" dirty="0">
                <a:solidFill>
                  <a:srgbClr val="FF0066"/>
                </a:solidFill>
                <a:latin typeface="Comic Sans MS" pitchFamily="66" charset="0"/>
              </a:rPr>
              <a:t>:</a:t>
            </a:r>
            <a:r>
              <a:rPr lang="en-US" sz="1600" dirty="0" smtClean="0">
                <a:solidFill>
                  <a:srgbClr val="FF0066"/>
                </a:solidFill>
                <a:latin typeface="Comic Sans MS" pitchFamily="66" charset="0"/>
              </a:rPr>
              <a:t> </a:t>
            </a:r>
            <a:r>
              <a:rPr lang="en-US" sz="1600" dirty="0">
                <a:solidFill>
                  <a:srgbClr val="FF0066"/>
                </a:solidFill>
                <a:latin typeface="Comic Sans MS" pitchFamily="66" charset="0"/>
              </a:rPr>
              <a:t>43 </a:t>
            </a:r>
            <a:r>
              <a:rPr lang="en-US" sz="1600" dirty="0" err="1">
                <a:solidFill>
                  <a:srgbClr val="FF0066"/>
                </a:solidFill>
                <a:latin typeface="Comic Sans MS" pitchFamily="66" charset="0"/>
              </a:rPr>
              <a:t>GeV</a:t>
            </a:r>
            <a:r>
              <a:rPr lang="en-US" sz="1600" dirty="0">
                <a:solidFill>
                  <a:srgbClr val="FF0066"/>
                </a:solidFill>
                <a:latin typeface="Comic Sans MS" pitchFamily="66" charset="0"/>
              </a:rPr>
              <a:t> </a:t>
            </a:r>
            <a:r>
              <a:rPr lang="en-US" sz="1600" dirty="0" smtClean="0">
                <a:solidFill>
                  <a:srgbClr val="FF0066"/>
                </a:solidFill>
                <a:latin typeface="Comic Sans MS" pitchFamily="66" charset="0"/>
                <a:sym typeface="Symbol"/>
              </a:rPr>
              <a:t></a:t>
            </a:r>
            <a:r>
              <a:rPr lang="en-US" sz="1600" baseline="30000" dirty="0" smtClean="0">
                <a:solidFill>
                  <a:srgbClr val="FF0066"/>
                </a:solidFill>
                <a:latin typeface="Comic Sans MS" pitchFamily="66" charset="0"/>
              </a:rPr>
              <a:t>- </a:t>
            </a:r>
            <a:r>
              <a:rPr lang="en-US" sz="1600" dirty="0">
                <a:solidFill>
                  <a:srgbClr val="FF0066"/>
                </a:solidFill>
                <a:latin typeface="Comic Sans MS" pitchFamily="66" charset="0"/>
              </a:rPr>
              <a:t>J</a:t>
            </a:r>
            <a:r>
              <a:rPr lang="en-US" sz="1600" dirty="0" smtClean="0">
                <a:solidFill>
                  <a:srgbClr val="FF0066"/>
                </a:solidFill>
                <a:latin typeface="Comic Sans MS" pitchFamily="66" charset="0"/>
              </a:rPr>
              <a:t>/</a:t>
            </a:r>
            <a:r>
              <a:rPr lang="en-US" sz="1600" dirty="0" smtClean="0">
                <a:solidFill>
                  <a:srgbClr val="FF0066"/>
                </a:solidFill>
                <a:latin typeface="Comic Sans MS" pitchFamily="66" charset="0"/>
                <a:sym typeface="Symbol"/>
              </a:rPr>
              <a:t></a:t>
            </a:r>
            <a:endParaRPr lang="en-US" sz="1600" baseline="30000" dirty="0">
              <a:solidFill>
                <a:srgbClr val="FF0066"/>
              </a:solidFill>
              <a:latin typeface="Comic Sans MS" pitchFamily="66" charset="0"/>
            </a:endParaRPr>
          </a:p>
          <a:p>
            <a:r>
              <a:rPr lang="en-US" sz="1600" i="1" dirty="0">
                <a:solidFill>
                  <a:srgbClr val="FF0066"/>
                </a:solidFill>
                <a:latin typeface="Comic Sans MS" pitchFamily="66" charset="0"/>
              </a:rPr>
              <a:t>PL</a:t>
            </a:r>
            <a:r>
              <a:rPr lang="en-US" sz="1600" i="1" u="sng" dirty="0">
                <a:solidFill>
                  <a:srgbClr val="FF0066"/>
                </a:solidFill>
                <a:latin typeface="Comic Sans MS" pitchFamily="66" charset="0"/>
              </a:rPr>
              <a:t>76B</a:t>
            </a:r>
            <a:r>
              <a:rPr lang="en-US" sz="1600" i="1" dirty="0">
                <a:solidFill>
                  <a:srgbClr val="FF0066"/>
                </a:solidFill>
                <a:latin typeface="Comic Sans MS" pitchFamily="66" charset="0"/>
              </a:rPr>
              <a:t>, 235 (1978)</a:t>
            </a:r>
          </a:p>
        </p:txBody>
      </p:sp>
      <p:sp>
        <p:nvSpPr>
          <p:cNvPr id="318475" name="Text Box 11"/>
          <p:cNvSpPr txBox="1">
            <a:spLocks noChangeArrowheads="1"/>
          </p:cNvSpPr>
          <p:nvPr/>
        </p:nvSpPr>
        <p:spPr bwMode="auto">
          <a:xfrm>
            <a:off x="-76200" y="1676400"/>
            <a:ext cx="2765501" cy="584775"/>
          </a:xfrm>
          <a:prstGeom prst="rect">
            <a:avLst/>
          </a:prstGeom>
          <a:noFill/>
          <a:ln w="9525">
            <a:noFill/>
            <a:miter lim="800000"/>
            <a:headEnd/>
            <a:tailEnd/>
          </a:ln>
          <a:effectLst/>
        </p:spPr>
        <p:txBody>
          <a:bodyPr wrap="none">
            <a:spAutoFit/>
          </a:bodyPr>
          <a:lstStyle/>
          <a:p>
            <a:r>
              <a:rPr lang="en-US" sz="1600" dirty="0" smtClean="0">
                <a:solidFill>
                  <a:srgbClr val="FF0066"/>
                </a:solidFill>
                <a:latin typeface="Comic Sans MS" pitchFamily="66" charset="0"/>
              </a:rPr>
              <a:t>E537: </a:t>
            </a:r>
            <a:r>
              <a:rPr lang="en-US" sz="1600" dirty="0">
                <a:solidFill>
                  <a:srgbClr val="FF0066"/>
                </a:solidFill>
                <a:latin typeface="Comic Sans MS" pitchFamily="66" charset="0"/>
              </a:rPr>
              <a:t>125 </a:t>
            </a:r>
            <a:r>
              <a:rPr lang="en-US" sz="1600" dirty="0" err="1">
                <a:solidFill>
                  <a:srgbClr val="FF0066"/>
                </a:solidFill>
                <a:latin typeface="Comic Sans MS" pitchFamily="66" charset="0"/>
              </a:rPr>
              <a:t>GeV</a:t>
            </a:r>
            <a:r>
              <a:rPr lang="en-US" sz="1600" dirty="0">
                <a:solidFill>
                  <a:srgbClr val="FF0066"/>
                </a:solidFill>
                <a:latin typeface="Comic Sans MS" pitchFamily="66" charset="0"/>
              </a:rPr>
              <a:t> </a:t>
            </a:r>
            <a:r>
              <a:rPr lang="en-US" sz="1600" dirty="0" err="1" smtClean="0">
                <a:solidFill>
                  <a:srgbClr val="FF0066"/>
                </a:solidFill>
                <a:latin typeface="Comic Sans MS" pitchFamily="66" charset="0"/>
              </a:rPr>
              <a:t>pbar</a:t>
            </a:r>
            <a:r>
              <a:rPr lang="en-US" sz="1600" dirty="0" smtClean="0">
                <a:solidFill>
                  <a:srgbClr val="FF0066"/>
                </a:solidFill>
                <a:latin typeface="Comic Sans MS" pitchFamily="66" charset="0"/>
              </a:rPr>
              <a:t>,</a:t>
            </a:r>
            <a:r>
              <a:rPr lang="en-US" sz="1600" dirty="0" smtClean="0">
                <a:solidFill>
                  <a:srgbClr val="FF0066"/>
                </a:solidFill>
                <a:latin typeface="Comic Sans MS" pitchFamily="66" charset="0"/>
                <a:sym typeface="Symbol"/>
              </a:rPr>
              <a:t></a:t>
            </a:r>
            <a:r>
              <a:rPr lang="en-US" sz="1600" baseline="30000" dirty="0" smtClean="0">
                <a:solidFill>
                  <a:srgbClr val="FF0066"/>
                </a:solidFill>
                <a:latin typeface="Comic Sans MS" pitchFamily="66" charset="0"/>
              </a:rPr>
              <a:t>-</a:t>
            </a:r>
            <a:r>
              <a:rPr lang="en-US" sz="1600" dirty="0" smtClean="0">
                <a:solidFill>
                  <a:srgbClr val="FF0066"/>
                </a:solidFill>
                <a:latin typeface="Comic Sans MS" pitchFamily="66" charset="0"/>
              </a:rPr>
              <a:t> </a:t>
            </a:r>
            <a:r>
              <a:rPr lang="en-US" sz="1600" dirty="0">
                <a:solidFill>
                  <a:srgbClr val="FF0066"/>
                </a:solidFill>
                <a:latin typeface="Comic Sans MS" pitchFamily="66" charset="0"/>
              </a:rPr>
              <a:t>J</a:t>
            </a:r>
            <a:r>
              <a:rPr lang="en-US" sz="1600" dirty="0" smtClean="0">
                <a:solidFill>
                  <a:srgbClr val="FF0066"/>
                </a:solidFill>
                <a:latin typeface="Comic Sans MS" pitchFamily="66" charset="0"/>
              </a:rPr>
              <a:t>/</a:t>
            </a:r>
            <a:r>
              <a:rPr lang="en-US" sz="1600" dirty="0" smtClean="0">
                <a:solidFill>
                  <a:srgbClr val="FF0066"/>
                </a:solidFill>
                <a:latin typeface="Comic Sans MS" pitchFamily="66" charset="0"/>
                <a:sym typeface="Symbol"/>
              </a:rPr>
              <a:t></a:t>
            </a:r>
            <a:endParaRPr lang="en-US" sz="1600" dirty="0">
              <a:solidFill>
                <a:srgbClr val="FF0066"/>
              </a:solidFill>
              <a:latin typeface="Comic Sans MS" pitchFamily="66" charset="0"/>
            </a:endParaRPr>
          </a:p>
          <a:p>
            <a:r>
              <a:rPr lang="en-US" sz="1600" i="1" dirty="0">
                <a:solidFill>
                  <a:srgbClr val="FF0066"/>
                </a:solidFill>
                <a:latin typeface="Comic Sans MS" pitchFamily="66" charset="0"/>
              </a:rPr>
              <a:t>PRL </a:t>
            </a:r>
            <a:r>
              <a:rPr lang="en-US" sz="1600" i="1" u="sng" dirty="0">
                <a:solidFill>
                  <a:srgbClr val="FF0066"/>
                </a:solidFill>
                <a:latin typeface="Comic Sans MS" pitchFamily="66" charset="0"/>
              </a:rPr>
              <a:t>60</a:t>
            </a:r>
            <a:r>
              <a:rPr lang="en-US" sz="1600" i="1" dirty="0">
                <a:solidFill>
                  <a:srgbClr val="FF0066"/>
                </a:solidFill>
                <a:latin typeface="Comic Sans MS" pitchFamily="66" charset="0"/>
              </a:rPr>
              <a:t>, 2121 (1988)</a:t>
            </a:r>
          </a:p>
        </p:txBody>
      </p:sp>
      <p:sp>
        <p:nvSpPr>
          <p:cNvPr id="318476" name="Text Box 12"/>
          <p:cNvSpPr txBox="1">
            <a:spLocks noChangeArrowheads="1"/>
          </p:cNvSpPr>
          <p:nvPr/>
        </p:nvSpPr>
        <p:spPr bwMode="auto">
          <a:xfrm>
            <a:off x="6248400" y="4648200"/>
            <a:ext cx="2478564" cy="584775"/>
          </a:xfrm>
          <a:prstGeom prst="rect">
            <a:avLst/>
          </a:prstGeom>
          <a:noFill/>
          <a:ln w="9525">
            <a:noFill/>
            <a:miter lim="800000"/>
            <a:headEnd/>
            <a:tailEnd/>
          </a:ln>
          <a:effectLst/>
        </p:spPr>
        <p:txBody>
          <a:bodyPr wrap="none">
            <a:spAutoFit/>
          </a:bodyPr>
          <a:lstStyle/>
          <a:p>
            <a:r>
              <a:rPr lang="en-US" sz="1600" dirty="0" smtClean="0">
                <a:solidFill>
                  <a:srgbClr val="FF0066"/>
                </a:solidFill>
                <a:latin typeface="Comic Sans MS" pitchFamily="66" charset="0"/>
              </a:rPr>
              <a:t>Omega: </a:t>
            </a:r>
            <a:r>
              <a:rPr lang="en-US" sz="1600" dirty="0">
                <a:solidFill>
                  <a:srgbClr val="FF0066"/>
                </a:solidFill>
                <a:latin typeface="Comic Sans MS" pitchFamily="66" charset="0"/>
              </a:rPr>
              <a:t>39.5 </a:t>
            </a:r>
            <a:r>
              <a:rPr lang="en-US" sz="1600" dirty="0" err="1">
                <a:solidFill>
                  <a:srgbClr val="FF0066"/>
                </a:solidFill>
                <a:latin typeface="Comic Sans MS" pitchFamily="66" charset="0"/>
              </a:rPr>
              <a:t>GeV</a:t>
            </a:r>
            <a:r>
              <a:rPr lang="en-US" sz="1600" dirty="0">
                <a:solidFill>
                  <a:srgbClr val="FF0066"/>
                </a:solidFill>
                <a:latin typeface="Comic Sans MS" pitchFamily="66" charset="0"/>
              </a:rPr>
              <a:t> </a:t>
            </a:r>
            <a:r>
              <a:rPr lang="en-US" sz="1600" dirty="0" smtClean="0">
                <a:solidFill>
                  <a:srgbClr val="FF0066"/>
                </a:solidFill>
                <a:latin typeface="Comic Sans MS" pitchFamily="66" charset="0"/>
                <a:sym typeface="Symbol"/>
              </a:rPr>
              <a:t></a:t>
            </a:r>
            <a:r>
              <a:rPr lang="en-US" sz="1600" baseline="30000" dirty="0" smtClean="0">
                <a:solidFill>
                  <a:srgbClr val="FF0066"/>
                </a:solidFill>
                <a:latin typeface="Comic Sans MS" pitchFamily="66" charset="0"/>
              </a:rPr>
              <a:t>- </a:t>
            </a:r>
            <a:r>
              <a:rPr lang="en-US" sz="1600" dirty="0">
                <a:solidFill>
                  <a:srgbClr val="FF0066"/>
                </a:solidFill>
                <a:latin typeface="Comic Sans MS" pitchFamily="66" charset="0"/>
              </a:rPr>
              <a:t>J</a:t>
            </a:r>
            <a:r>
              <a:rPr lang="en-US" sz="1600" dirty="0" smtClean="0">
                <a:solidFill>
                  <a:srgbClr val="FF0066"/>
                </a:solidFill>
                <a:latin typeface="Comic Sans MS" pitchFamily="66" charset="0"/>
              </a:rPr>
              <a:t>/</a:t>
            </a:r>
            <a:r>
              <a:rPr lang="en-US" sz="1600" dirty="0" smtClean="0">
                <a:solidFill>
                  <a:srgbClr val="FF0066"/>
                </a:solidFill>
                <a:latin typeface="Comic Sans MS" pitchFamily="66" charset="0"/>
                <a:sym typeface="Symbol"/>
              </a:rPr>
              <a:t></a:t>
            </a:r>
            <a:endParaRPr lang="en-US" sz="1600" baseline="30000" dirty="0">
              <a:solidFill>
                <a:srgbClr val="FF0066"/>
              </a:solidFill>
              <a:latin typeface="Comic Sans MS" pitchFamily="66" charset="0"/>
            </a:endParaRPr>
          </a:p>
          <a:p>
            <a:r>
              <a:rPr lang="en-US" sz="1600" i="1" dirty="0">
                <a:solidFill>
                  <a:srgbClr val="FF0066"/>
                </a:solidFill>
                <a:latin typeface="Comic Sans MS" pitchFamily="66" charset="0"/>
              </a:rPr>
              <a:t>PL</a:t>
            </a:r>
            <a:r>
              <a:rPr lang="en-US" sz="1600" i="1" u="sng" dirty="0">
                <a:solidFill>
                  <a:srgbClr val="FF0066"/>
                </a:solidFill>
                <a:latin typeface="Comic Sans MS" pitchFamily="66" charset="0"/>
              </a:rPr>
              <a:t>110B</a:t>
            </a:r>
            <a:r>
              <a:rPr lang="en-US" sz="1600" i="1" dirty="0">
                <a:solidFill>
                  <a:srgbClr val="FF0066"/>
                </a:solidFill>
                <a:latin typeface="Comic Sans MS" pitchFamily="66" charset="0"/>
              </a:rPr>
              <a:t>, 415 (1982)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C88A7-5CAC-4505-B02F-24194B78B179}"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4" name="TextBox 3"/>
          <p:cNvSpPr txBox="1"/>
          <p:nvPr/>
        </p:nvSpPr>
        <p:spPr>
          <a:xfrm>
            <a:off x="2209800" y="457200"/>
            <a:ext cx="4086375" cy="523220"/>
          </a:xfrm>
          <a:prstGeom prst="rect">
            <a:avLst/>
          </a:prstGeom>
          <a:solidFill>
            <a:srgbClr val="00B0F0">
              <a:alpha val="48000"/>
            </a:srgbClr>
          </a:solidFill>
        </p:spPr>
        <p:txBody>
          <a:bodyPr wrap="none" rtlCol="0">
            <a:spAutoFit/>
          </a:bodyPr>
          <a:lstStyle/>
          <a:p>
            <a:r>
              <a:rPr lang="en-US" sz="2800" dirty="0" smtClean="0">
                <a:latin typeface="Comic Sans MS" pitchFamily="66" charset="0"/>
              </a:rPr>
              <a:t>Deuteron </a:t>
            </a:r>
            <a:r>
              <a:rPr lang="en-US" sz="2800" dirty="0" err="1" smtClean="0">
                <a:latin typeface="Comic Sans MS" pitchFamily="66" charset="0"/>
              </a:rPr>
              <a:t>vs</a:t>
            </a:r>
            <a:r>
              <a:rPr lang="en-US" sz="2800" dirty="0" smtClean="0">
                <a:latin typeface="Comic Sans MS" pitchFamily="66" charset="0"/>
              </a:rPr>
              <a:t> the Proton</a:t>
            </a:r>
          </a:p>
        </p:txBody>
      </p:sp>
      <p:pic>
        <p:nvPicPr>
          <p:cNvPr id="40962" name="Picture 2" descr="https://encrypted-tbn2.gstatic.com/images?q=tbn:ANd9GcQgwB3QOutfJMfRkGdX7itRxtjb25W87qWpF_9_0_zciYIiwbNNPQ"/>
          <p:cNvPicPr>
            <a:picLocks noChangeAspect="1" noChangeArrowheads="1"/>
          </p:cNvPicPr>
          <p:nvPr/>
        </p:nvPicPr>
        <p:blipFill>
          <a:blip r:embed="rId2" cstate="print"/>
          <a:srcRect/>
          <a:stretch>
            <a:fillRect/>
          </a:stretch>
        </p:blipFill>
        <p:spPr bwMode="auto">
          <a:xfrm>
            <a:off x="2819400" y="1066800"/>
            <a:ext cx="2792061" cy="1828800"/>
          </a:xfrm>
          <a:prstGeom prst="rect">
            <a:avLst/>
          </a:prstGeom>
          <a:noFill/>
        </p:spPr>
      </p:pic>
      <p:sp>
        <p:nvSpPr>
          <p:cNvPr id="8" name="TextBox 7"/>
          <p:cNvSpPr txBox="1"/>
          <p:nvPr/>
        </p:nvSpPr>
        <p:spPr>
          <a:xfrm>
            <a:off x="304800" y="3581400"/>
            <a:ext cx="3886200" cy="1754326"/>
          </a:xfrm>
          <a:prstGeom prst="rect">
            <a:avLst/>
          </a:prstGeom>
          <a:noFill/>
        </p:spPr>
        <p:txBody>
          <a:bodyPr wrap="square" rtlCol="0">
            <a:spAutoFit/>
          </a:bodyPr>
          <a:lstStyle/>
          <a:p>
            <a:r>
              <a:rPr lang="en-US" dirty="0" smtClean="0">
                <a:latin typeface="Comic Sans MS" pitchFamily="66" charset="0"/>
              </a:rPr>
              <a:t>Deuteron is very weakly bound &amp; not a typical nucleus in terms of CNM effects</a:t>
            </a:r>
          </a:p>
          <a:p>
            <a:pPr>
              <a:buFont typeface="Arial" pitchFamily="34" charset="0"/>
              <a:buChar char="•"/>
            </a:pPr>
            <a:r>
              <a:rPr lang="en-US" dirty="0" smtClean="0">
                <a:latin typeface="Comic Sans MS" pitchFamily="66" charset="0"/>
              </a:rPr>
              <a:t> Binding energies:</a:t>
            </a:r>
          </a:p>
          <a:p>
            <a:pPr lvl="1">
              <a:buFont typeface="Arial" pitchFamily="34" charset="0"/>
              <a:buChar char="•"/>
            </a:pPr>
            <a:r>
              <a:rPr lang="en-US" dirty="0" smtClean="0">
                <a:latin typeface="Comic Sans MS" pitchFamily="66" charset="0"/>
              </a:rPr>
              <a:t> D – 2.22 </a:t>
            </a:r>
            <a:r>
              <a:rPr lang="en-US" dirty="0" err="1" smtClean="0">
                <a:latin typeface="Comic Sans MS" pitchFamily="66" charset="0"/>
              </a:rPr>
              <a:t>MeV</a:t>
            </a:r>
            <a:endParaRPr lang="en-US" dirty="0" smtClean="0">
              <a:latin typeface="Comic Sans MS" pitchFamily="66" charset="0"/>
            </a:endParaRPr>
          </a:p>
          <a:p>
            <a:pPr lvl="1">
              <a:buFont typeface="Arial" pitchFamily="34" charset="0"/>
              <a:buChar char="•"/>
            </a:pPr>
            <a:r>
              <a:rPr lang="en-US" dirty="0" smtClean="0">
                <a:latin typeface="Comic Sans MS" pitchFamily="66" charset="0"/>
              </a:rPr>
              <a:t> Alpha – 28.3 </a:t>
            </a:r>
            <a:r>
              <a:rPr lang="en-US" dirty="0" err="1" smtClean="0">
                <a:latin typeface="Comic Sans MS" pitchFamily="66" charset="0"/>
              </a:rPr>
              <a:t>MeV</a:t>
            </a:r>
            <a:endParaRPr lang="en-US" dirty="0" smtClean="0">
              <a:latin typeface="Comic Sans MS" pitchFamily="66" charset="0"/>
            </a:endParaRPr>
          </a:p>
        </p:txBody>
      </p:sp>
      <p:pic>
        <p:nvPicPr>
          <p:cNvPr id="40966" name="Picture 6" descr="http://www.schoolphysics.co.uk/age16-19/Nuclear%20physics/Nuclear%20structure/text/Binding_energy_per_nucleon/images/1.png"/>
          <p:cNvPicPr>
            <a:picLocks noChangeAspect="1" noChangeArrowheads="1"/>
          </p:cNvPicPr>
          <p:nvPr/>
        </p:nvPicPr>
        <p:blipFill>
          <a:blip r:embed="rId3" cstate="print"/>
          <a:srcRect/>
          <a:stretch>
            <a:fillRect/>
          </a:stretch>
        </p:blipFill>
        <p:spPr bwMode="auto">
          <a:xfrm>
            <a:off x="4495800" y="3048000"/>
            <a:ext cx="4365968" cy="33194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half" idx="10"/>
          </p:nvPr>
        </p:nvSpPr>
        <p:spPr/>
        <p:txBody>
          <a:bodyPr/>
          <a:lstStyle/>
          <a:p>
            <a:fld id="{F88CB4BF-3EED-4943-9DFD-09D86D094E9E}" type="datetime1">
              <a:rPr lang="en-US" smtClean="0"/>
              <a:pPr/>
              <a:t>1/7/2013</a:t>
            </a:fld>
            <a:endParaRPr lang="en-US" i="1"/>
          </a:p>
        </p:txBody>
      </p:sp>
      <p:sp>
        <p:nvSpPr>
          <p:cNvPr id="19" name="Slide Number Placeholder 3"/>
          <p:cNvSpPr>
            <a:spLocks noGrp="1"/>
          </p:cNvSpPr>
          <p:nvPr>
            <p:ph type="sldNum" sz="quarter" idx="12"/>
          </p:nvPr>
        </p:nvSpPr>
        <p:spPr/>
        <p:txBody>
          <a:bodyPr/>
          <a:lstStyle/>
          <a:p>
            <a:fld id="{8A99FB91-D600-4589-8AFA-BA3C7C2E91DD}" type="slidenum">
              <a:rPr lang="en-US"/>
              <a:pPr/>
              <a:t>22</a:t>
            </a:fld>
            <a:endParaRPr lang="en-US"/>
          </a:p>
        </p:txBody>
      </p:sp>
      <p:grpSp>
        <p:nvGrpSpPr>
          <p:cNvPr id="2" name="Group 3"/>
          <p:cNvGrpSpPr>
            <a:grpSpLocks/>
          </p:cNvGrpSpPr>
          <p:nvPr/>
        </p:nvGrpSpPr>
        <p:grpSpPr bwMode="auto">
          <a:xfrm>
            <a:off x="4613275" y="5410200"/>
            <a:ext cx="3176588" cy="692150"/>
            <a:chOff x="2906" y="3408"/>
            <a:chExt cx="2001" cy="436"/>
          </a:xfrm>
        </p:grpSpPr>
        <p:graphicFrame>
          <p:nvGraphicFramePr>
            <p:cNvPr id="292868" name="Object 4"/>
            <p:cNvGraphicFramePr>
              <a:graphicFrameLocks noChangeAspect="1"/>
            </p:cNvGraphicFramePr>
            <p:nvPr/>
          </p:nvGraphicFramePr>
          <p:xfrm>
            <a:off x="3018" y="3601"/>
            <a:ext cx="1766" cy="243"/>
          </p:xfrm>
          <a:graphic>
            <a:graphicData uri="http://schemas.openxmlformats.org/presentationml/2006/ole">
              <p:oleObj spid="_x0000_s4098" name="Equation" r:id="rId3" imgW="1650960" imgH="228600" progId="Equation.3">
                <p:embed/>
              </p:oleObj>
            </a:graphicData>
          </a:graphic>
        </p:graphicFrame>
        <p:graphicFrame>
          <p:nvGraphicFramePr>
            <p:cNvPr id="292869" name="Object 5"/>
            <p:cNvGraphicFramePr>
              <a:graphicFrameLocks noChangeAspect="1"/>
            </p:cNvGraphicFramePr>
            <p:nvPr/>
          </p:nvGraphicFramePr>
          <p:xfrm>
            <a:off x="2906" y="3408"/>
            <a:ext cx="2001" cy="241"/>
          </p:xfrm>
          <a:graphic>
            <a:graphicData uri="http://schemas.openxmlformats.org/presentationml/2006/ole">
              <p:oleObj spid="_x0000_s4099" name="Equation" r:id="rId4" imgW="1892160" imgH="228600" progId="Equation.3">
                <p:embed/>
              </p:oleObj>
            </a:graphicData>
          </a:graphic>
        </p:graphicFrame>
      </p:grpSp>
      <p:sp>
        <p:nvSpPr>
          <p:cNvPr id="292870" name="Text Box 6"/>
          <p:cNvSpPr txBox="1">
            <a:spLocks noChangeArrowheads="1"/>
          </p:cNvSpPr>
          <p:nvPr/>
        </p:nvSpPr>
        <p:spPr bwMode="auto">
          <a:xfrm>
            <a:off x="685800" y="5410200"/>
            <a:ext cx="3381054" cy="677108"/>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From fits to E866/</a:t>
            </a:r>
            <a:r>
              <a:rPr lang="en-US" sz="1800" dirty="0" err="1">
                <a:solidFill>
                  <a:schemeClr val="tx1"/>
                </a:solidFill>
                <a:latin typeface="Comic Sans MS" pitchFamily="66" charset="0"/>
              </a:rPr>
              <a:t>NuSea</a:t>
            </a:r>
            <a:endParaRPr lang="en-US" sz="1800" dirty="0">
              <a:solidFill>
                <a:schemeClr val="tx1"/>
              </a:solidFill>
              <a:latin typeface="Comic Sans MS" pitchFamily="66" charset="0"/>
            </a:endParaRPr>
          </a:p>
          <a:p>
            <a:r>
              <a:rPr lang="en-US" sz="1800" dirty="0">
                <a:solidFill>
                  <a:schemeClr val="tx1"/>
                </a:solidFill>
                <a:latin typeface="Comic Sans MS" pitchFamily="66" charset="0"/>
              </a:rPr>
              <a:t>p + Be, Fe, W data: </a:t>
            </a:r>
            <a:r>
              <a:rPr lang="el-GR" sz="1800" dirty="0">
                <a:solidFill>
                  <a:schemeClr val="tx1"/>
                </a:solidFill>
                <a:latin typeface="Comic Sans MS" pitchFamily="66" charset="0"/>
              </a:rPr>
              <a:t>σ</a:t>
            </a:r>
            <a:r>
              <a:rPr lang="en-US" sz="1800" baseline="-25000" dirty="0" err="1">
                <a:solidFill>
                  <a:schemeClr val="tx1"/>
                </a:solidFill>
                <a:latin typeface="Comic Sans MS" pitchFamily="66" charset="0"/>
              </a:rPr>
              <a:t>pA</a:t>
            </a:r>
            <a:r>
              <a:rPr lang="en-US" sz="1800" dirty="0">
                <a:solidFill>
                  <a:schemeClr val="tx1"/>
                </a:solidFill>
                <a:latin typeface="Comic Sans MS" pitchFamily="66" charset="0"/>
              </a:rPr>
              <a:t>~ </a:t>
            </a:r>
            <a:r>
              <a:rPr lang="el-GR" sz="2000" dirty="0">
                <a:solidFill>
                  <a:schemeClr val="tx1"/>
                </a:solidFill>
                <a:latin typeface="Comic Sans MS" pitchFamily="66" charset="0"/>
              </a:rPr>
              <a:t>σ</a:t>
            </a:r>
            <a:r>
              <a:rPr lang="en-US" sz="2000" baseline="-25000" dirty="0" err="1">
                <a:solidFill>
                  <a:schemeClr val="tx1"/>
                </a:solidFill>
                <a:latin typeface="Comic Sans MS" pitchFamily="66" charset="0"/>
              </a:rPr>
              <a:t>pp</a:t>
            </a:r>
            <a:r>
              <a:rPr lang="en-US" sz="1800" dirty="0" err="1">
                <a:solidFill>
                  <a:schemeClr val="tx1"/>
                </a:solidFill>
                <a:latin typeface="Comic Sans MS" pitchFamily="66" charset="0"/>
              </a:rPr>
              <a:t>A</a:t>
            </a:r>
            <a:r>
              <a:rPr lang="el-GR" sz="1800" baseline="30000" dirty="0">
                <a:solidFill>
                  <a:schemeClr val="tx1"/>
                </a:solidFill>
                <a:latin typeface="Comic Sans MS" pitchFamily="66" charset="0"/>
              </a:rPr>
              <a:t>α</a:t>
            </a:r>
          </a:p>
        </p:txBody>
      </p:sp>
      <p:grpSp>
        <p:nvGrpSpPr>
          <p:cNvPr id="3" name="Group 7"/>
          <p:cNvGrpSpPr>
            <a:grpSpLocks/>
          </p:cNvGrpSpPr>
          <p:nvPr/>
        </p:nvGrpSpPr>
        <p:grpSpPr bwMode="auto">
          <a:xfrm>
            <a:off x="609600" y="990600"/>
            <a:ext cx="3810000" cy="3741738"/>
            <a:chOff x="384" y="672"/>
            <a:chExt cx="2400" cy="2357"/>
          </a:xfrm>
        </p:grpSpPr>
        <p:pic>
          <p:nvPicPr>
            <p:cNvPr id="292872" name="Picture 8" descr="dhpeng3a"/>
            <p:cNvPicPr>
              <a:picLocks noChangeAspect="1" noChangeArrowheads="1"/>
            </p:cNvPicPr>
            <p:nvPr/>
          </p:nvPicPr>
          <p:blipFill>
            <a:blip r:embed="rId5" cstate="print"/>
            <a:srcRect/>
            <a:stretch>
              <a:fillRect/>
            </a:stretch>
          </p:blipFill>
          <p:spPr bwMode="auto">
            <a:xfrm>
              <a:off x="384" y="672"/>
              <a:ext cx="2400" cy="2357"/>
            </a:xfrm>
            <a:prstGeom prst="rect">
              <a:avLst/>
            </a:prstGeom>
            <a:noFill/>
          </p:spPr>
        </p:pic>
        <p:sp>
          <p:nvSpPr>
            <p:cNvPr id="292873" name="Text Box 9"/>
            <p:cNvSpPr txBox="1">
              <a:spLocks noChangeArrowheads="1"/>
            </p:cNvSpPr>
            <p:nvPr/>
          </p:nvSpPr>
          <p:spPr bwMode="auto">
            <a:xfrm>
              <a:off x="1869" y="1587"/>
              <a:ext cx="725" cy="231"/>
            </a:xfrm>
            <a:prstGeom prst="rect">
              <a:avLst/>
            </a:prstGeom>
            <a:noFill/>
            <a:ln w="9525">
              <a:noFill/>
              <a:miter lim="800000"/>
              <a:headEnd/>
              <a:tailEnd/>
            </a:ln>
            <a:effectLst/>
          </p:spPr>
          <p:txBody>
            <a:bodyPr wrap="none">
              <a:spAutoFit/>
            </a:bodyPr>
            <a:lstStyle/>
            <a:p>
              <a:r>
                <a:rPr lang="en-US" sz="1800" i="1">
                  <a:solidFill>
                    <a:schemeClr val="accent2"/>
                  </a:solidFill>
                  <a:latin typeface="Times New Roman" pitchFamily="18" charset="0"/>
                </a:rPr>
                <a:t>A</a:t>
              </a:r>
              <a:r>
                <a:rPr lang="en-US" sz="1800" i="1" baseline="-25000">
                  <a:solidFill>
                    <a:schemeClr val="accent2"/>
                  </a:solidFill>
                  <a:latin typeface="Times New Roman" pitchFamily="18" charset="0"/>
                </a:rPr>
                <a:t>eff</a:t>
              </a:r>
              <a:r>
                <a:rPr lang="en-US" sz="1800" i="1">
                  <a:solidFill>
                    <a:schemeClr val="accent2"/>
                  </a:solidFill>
                  <a:latin typeface="Times New Roman" pitchFamily="18" charset="0"/>
                </a:rPr>
                <a:t> = 1.35</a:t>
              </a:r>
            </a:p>
          </p:txBody>
        </p:sp>
        <p:sp>
          <p:nvSpPr>
            <p:cNvPr id="292874" name="Text Box 10"/>
            <p:cNvSpPr txBox="1">
              <a:spLocks noChangeArrowheads="1"/>
            </p:cNvSpPr>
            <p:nvPr/>
          </p:nvSpPr>
          <p:spPr bwMode="auto">
            <a:xfrm>
              <a:off x="2010" y="2238"/>
              <a:ext cx="438" cy="231"/>
            </a:xfrm>
            <a:prstGeom prst="rect">
              <a:avLst/>
            </a:prstGeom>
            <a:noFill/>
            <a:ln w="9525">
              <a:noFill/>
              <a:miter lim="800000"/>
              <a:headEnd/>
              <a:tailEnd/>
            </a:ln>
            <a:effectLst/>
          </p:spPr>
          <p:txBody>
            <a:bodyPr wrap="none">
              <a:spAutoFit/>
            </a:bodyPr>
            <a:lstStyle/>
            <a:p>
              <a:r>
                <a:rPr lang="en-US" sz="1800" i="1">
                  <a:solidFill>
                    <a:schemeClr val="accent2"/>
                  </a:solidFill>
                  <a:latin typeface="Times New Roman" pitchFamily="18" charset="0"/>
                </a:rPr>
                <a:t>A = 2</a:t>
              </a:r>
            </a:p>
          </p:txBody>
        </p:sp>
        <p:sp>
          <p:nvSpPr>
            <p:cNvPr id="292875" name="Text Box 11"/>
            <p:cNvSpPr txBox="1">
              <a:spLocks noChangeArrowheads="1"/>
            </p:cNvSpPr>
            <p:nvPr/>
          </p:nvSpPr>
          <p:spPr bwMode="auto">
            <a:xfrm>
              <a:off x="1094" y="1224"/>
              <a:ext cx="874" cy="410"/>
            </a:xfrm>
            <a:prstGeom prst="rect">
              <a:avLst/>
            </a:prstGeom>
            <a:noFill/>
            <a:ln w="9525">
              <a:solidFill>
                <a:srgbClr val="FF0066"/>
              </a:solidFill>
              <a:miter lim="800000"/>
              <a:headEnd/>
              <a:tailEnd/>
            </a:ln>
            <a:effectLst/>
          </p:spPr>
          <p:txBody>
            <a:bodyPr wrap="none">
              <a:spAutoFit/>
            </a:bodyPr>
            <a:lstStyle/>
            <a:p>
              <a:r>
                <a:rPr lang="en-US" sz="1800" i="1">
                  <a:solidFill>
                    <a:srgbClr val="FF0066"/>
                  </a:solidFill>
                  <a:latin typeface="Times New Roman" pitchFamily="18" charset="0"/>
                </a:rPr>
                <a:t>E866/NuSea</a:t>
              </a:r>
            </a:p>
            <a:p>
              <a:r>
                <a:rPr lang="en-US" sz="1800" i="1">
                  <a:solidFill>
                    <a:srgbClr val="FF0066"/>
                  </a:solidFill>
                  <a:latin typeface="Times New Roman" pitchFamily="18" charset="0"/>
                </a:rPr>
                <a:t>Preliminary</a:t>
              </a:r>
            </a:p>
          </p:txBody>
        </p:sp>
      </p:grpSp>
      <p:pic>
        <p:nvPicPr>
          <p:cNvPr id="292876" name="Picture 12" descr="dhpeng3b"/>
          <p:cNvPicPr>
            <a:picLocks noChangeAspect="1" noChangeArrowheads="1"/>
          </p:cNvPicPr>
          <p:nvPr/>
        </p:nvPicPr>
        <p:blipFill>
          <a:blip r:embed="rId6" cstate="print"/>
          <a:srcRect/>
          <a:stretch>
            <a:fillRect/>
          </a:stretch>
        </p:blipFill>
        <p:spPr bwMode="auto">
          <a:xfrm>
            <a:off x="4572000" y="914400"/>
            <a:ext cx="3886200" cy="3824288"/>
          </a:xfrm>
          <a:prstGeom prst="rect">
            <a:avLst/>
          </a:prstGeom>
          <a:noFill/>
        </p:spPr>
      </p:pic>
      <p:sp>
        <p:nvSpPr>
          <p:cNvPr id="292877" name="Text Box 13"/>
          <p:cNvSpPr txBox="1">
            <a:spLocks noChangeArrowheads="1"/>
          </p:cNvSpPr>
          <p:nvPr/>
        </p:nvSpPr>
        <p:spPr bwMode="auto">
          <a:xfrm>
            <a:off x="5514975" y="2233613"/>
            <a:ext cx="1036638" cy="366712"/>
          </a:xfrm>
          <a:prstGeom prst="rect">
            <a:avLst/>
          </a:prstGeom>
          <a:noFill/>
          <a:ln w="9525">
            <a:noFill/>
            <a:miter lim="800000"/>
            <a:headEnd/>
            <a:tailEnd/>
          </a:ln>
          <a:effectLst/>
        </p:spPr>
        <p:txBody>
          <a:bodyPr wrap="none">
            <a:spAutoFit/>
          </a:bodyPr>
          <a:lstStyle/>
          <a:p>
            <a:r>
              <a:rPr lang="en-US" sz="1800" i="1">
                <a:solidFill>
                  <a:schemeClr val="accent2"/>
                </a:solidFill>
                <a:latin typeface="Times New Roman" pitchFamily="18" charset="0"/>
              </a:rPr>
              <a:t>A</a:t>
            </a:r>
            <a:r>
              <a:rPr lang="en-US" sz="1800" i="1" baseline="-25000">
                <a:solidFill>
                  <a:schemeClr val="accent2"/>
                </a:solidFill>
                <a:latin typeface="Times New Roman" pitchFamily="18" charset="0"/>
              </a:rPr>
              <a:t>eff</a:t>
            </a:r>
            <a:r>
              <a:rPr lang="en-US" sz="1800" i="1">
                <a:solidFill>
                  <a:schemeClr val="accent2"/>
                </a:solidFill>
                <a:latin typeface="Times New Roman" pitchFamily="18" charset="0"/>
              </a:rPr>
              <a:t> = 1.2</a:t>
            </a:r>
          </a:p>
        </p:txBody>
      </p:sp>
      <p:sp>
        <p:nvSpPr>
          <p:cNvPr id="292878" name="Text Box 14"/>
          <p:cNvSpPr txBox="1">
            <a:spLocks noChangeArrowheads="1"/>
          </p:cNvSpPr>
          <p:nvPr/>
        </p:nvSpPr>
        <p:spPr bwMode="auto">
          <a:xfrm>
            <a:off x="5867400" y="3276600"/>
            <a:ext cx="695325" cy="366713"/>
          </a:xfrm>
          <a:prstGeom prst="rect">
            <a:avLst/>
          </a:prstGeom>
          <a:noFill/>
          <a:ln w="9525">
            <a:noFill/>
            <a:miter lim="800000"/>
            <a:headEnd/>
            <a:tailEnd/>
          </a:ln>
          <a:effectLst/>
        </p:spPr>
        <p:txBody>
          <a:bodyPr wrap="none">
            <a:spAutoFit/>
          </a:bodyPr>
          <a:lstStyle/>
          <a:p>
            <a:r>
              <a:rPr lang="en-US" sz="1800" i="1">
                <a:solidFill>
                  <a:schemeClr val="accent2"/>
                </a:solidFill>
                <a:latin typeface="Times New Roman" pitchFamily="18" charset="0"/>
              </a:rPr>
              <a:t>A = 2</a:t>
            </a:r>
          </a:p>
        </p:txBody>
      </p:sp>
      <p:sp>
        <p:nvSpPr>
          <p:cNvPr id="292879" name="Text Box 15"/>
          <p:cNvSpPr txBox="1">
            <a:spLocks noChangeArrowheads="1"/>
          </p:cNvSpPr>
          <p:nvPr/>
        </p:nvSpPr>
        <p:spPr bwMode="auto">
          <a:xfrm>
            <a:off x="6629400" y="3429000"/>
            <a:ext cx="1387475" cy="650875"/>
          </a:xfrm>
          <a:prstGeom prst="rect">
            <a:avLst/>
          </a:prstGeom>
          <a:noFill/>
          <a:ln w="9525">
            <a:solidFill>
              <a:srgbClr val="FF0066"/>
            </a:solidFill>
            <a:miter lim="800000"/>
            <a:headEnd/>
            <a:tailEnd/>
          </a:ln>
          <a:effectLst/>
        </p:spPr>
        <p:txBody>
          <a:bodyPr wrap="none">
            <a:spAutoFit/>
          </a:bodyPr>
          <a:lstStyle/>
          <a:p>
            <a:r>
              <a:rPr lang="en-US" sz="1800" i="1">
                <a:solidFill>
                  <a:srgbClr val="FF0066"/>
                </a:solidFill>
                <a:latin typeface="Times New Roman" pitchFamily="18" charset="0"/>
              </a:rPr>
              <a:t>E866/NuSea</a:t>
            </a:r>
          </a:p>
          <a:p>
            <a:r>
              <a:rPr lang="en-US" sz="1800" i="1">
                <a:solidFill>
                  <a:srgbClr val="FF0066"/>
                </a:solidFill>
                <a:latin typeface="Times New Roman" pitchFamily="18" charset="0"/>
              </a:rPr>
              <a:t>Preliminary</a:t>
            </a:r>
          </a:p>
        </p:txBody>
      </p:sp>
      <p:sp>
        <p:nvSpPr>
          <p:cNvPr id="292880" name="Text Box 16"/>
          <p:cNvSpPr txBox="1">
            <a:spLocks noChangeArrowheads="1"/>
          </p:cNvSpPr>
          <p:nvPr/>
        </p:nvSpPr>
        <p:spPr bwMode="auto">
          <a:xfrm>
            <a:off x="457200" y="4696328"/>
            <a:ext cx="8458200" cy="646331"/>
          </a:xfrm>
          <a:prstGeom prst="rect">
            <a:avLst/>
          </a:prstGeom>
          <a:noFill/>
          <a:ln w="9525">
            <a:noFill/>
            <a:miter lim="800000"/>
            <a:headEnd/>
            <a:tailEnd/>
          </a:ln>
          <a:effectLst/>
        </p:spPr>
        <p:txBody>
          <a:bodyPr wrap="square">
            <a:spAutoFit/>
          </a:bodyPr>
          <a:lstStyle/>
          <a:p>
            <a:r>
              <a:rPr lang="en-US" sz="1800" dirty="0">
                <a:solidFill>
                  <a:srgbClr val="FF0000"/>
                </a:solidFill>
                <a:latin typeface="Comic Sans MS" pitchFamily="66" charset="0"/>
              </a:rPr>
              <a:t>Nuclear dependence in deuterium seems to follow the </a:t>
            </a:r>
            <a:r>
              <a:rPr lang="en-US" sz="1800" dirty="0" err="1">
                <a:solidFill>
                  <a:srgbClr val="FF0000"/>
                </a:solidFill>
                <a:latin typeface="Comic Sans MS" pitchFamily="66" charset="0"/>
              </a:rPr>
              <a:t>systematics</a:t>
            </a:r>
            <a:r>
              <a:rPr lang="en-US" sz="1800" dirty="0">
                <a:solidFill>
                  <a:srgbClr val="FF0000"/>
                </a:solidFill>
                <a:latin typeface="Comic Sans MS" pitchFamily="66" charset="0"/>
              </a:rPr>
              <a:t> of larger nuclei, but with an </a:t>
            </a:r>
            <a:r>
              <a:rPr lang="en-US" sz="1800" dirty="0" smtClean="0">
                <a:solidFill>
                  <a:srgbClr val="FF0000"/>
                </a:solidFill>
                <a:latin typeface="Comic Sans MS" pitchFamily="66" charset="0"/>
              </a:rPr>
              <a:t>effective, </a:t>
            </a:r>
            <a:r>
              <a:rPr lang="en-US" sz="1800" dirty="0" err="1">
                <a:solidFill>
                  <a:srgbClr val="FF0000"/>
                </a:solidFill>
                <a:latin typeface="Comic Sans MS" pitchFamily="66" charset="0"/>
              </a:rPr>
              <a:t>A</a:t>
            </a:r>
            <a:r>
              <a:rPr lang="en-US" sz="1800" baseline="-25000" dirty="0" err="1">
                <a:solidFill>
                  <a:srgbClr val="FF0000"/>
                </a:solidFill>
                <a:latin typeface="Comic Sans MS" pitchFamily="66" charset="0"/>
              </a:rPr>
              <a:t>eff</a:t>
            </a:r>
            <a:r>
              <a:rPr lang="en-US" sz="1800" baseline="-25000" dirty="0">
                <a:solidFill>
                  <a:srgbClr val="FF0000"/>
                </a:solidFill>
                <a:latin typeface="Comic Sans MS" pitchFamily="66" charset="0"/>
              </a:rPr>
              <a:t>,</a:t>
            </a:r>
            <a:r>
              <a:rPr lang="en-US" sz="1800" dirty="0">
                <a:solidFill>
                  <a:srgbClr val="FF0000"/>
                </a:solidFill>
                <a:latin typeface="Comic Sans MS" pitchFamily="66" charset="0"/>
              </a:rPr>
              <a:t> smaller than </a:t>
            </a:r>
            <a:r>
              <a:rPr lang="en-US" sz="1800" dirty="0" smtClean="0">
                <a:solidFill>
                  <a:srgbClr val="FF0000"/>
                </a:solidFill>
                <a:latin typeface="Comic Sans MS" pitchFamily="66" charset="0"/>
              </a:rPr>
              <a:t>the A=2 of deuterium</a:t>
            </a:r>
            <a:endParaRPr lang="en-US" sz="1800" dirty="0">
              <a:solidFill>
                <a:srgbClr val="FF0000"/>
              </a:solidFill>
              <a:latin typeface="Comic Sans MS" pitchFamily="66" charset="0"/>
            </a:endParaRPr>
          </a:p>
        </p:txBody>
      </p:sp>
      <p:sp>
        <p:nvSpPr>
          <p:cNvPr id="292866" name="Text Box 2"/>
          <p:cNvSpPr txBox="1">
            <a:spLocks noChangeArrowheads="1"/>
          </p:cNvSpPr>
          <p:nvPr/>
        </p:nvSpPr>
        <p:spPr bwMode="auto">
          <a:xfrm>
            <a:off x="1676400" y="164592"/>
            <a:ext cx="5715000" cy="830997"/>
          </a:xfrm>
          <a:prstGeom prst="rect">
            <a:avLst/>
          </a:prstGeom>
          <a:solidFill>
            <a:srgbClr val="00B0F0">
              <a:alpha val="49000"/>
            </a:srgbClr>
          </a:solidFill>
          <a:ln w="9525">
            <a:noFill/>
            <a:miter lim="800000"/>
            <a:headEnd/>
            <a:tailEnd/>
          </a:ln>
          <a:effectLst/>
        </p:spPr>
        <p:txBody>
          <a:bodyPr wrap="square">
            <a:spAutoFit/>
          </a:bodyPr>
          <a:lstStyle/>
          <a:p>
            <a:pPr algn="ctr"/>
            <a:r>
              <a:rPr lang="en-US" sz="2400" dirty="0">
                <a:latin typeface="Comic Sans MS" pitchFamily="66" charset="0"/>
              </a:rPr>
              <a:t>J/</a:t>
            </a:r>
            <a:r>
              <a:rPr lang="el-GR" sz="2400" dirty="0">
                <a:latin typeface="Comic Sans MS" pitchFamily="66" charset="0"/>
              </a:rPr>
              <a:t>ψ</a:t>
            </a:r>
            <a:r>
              <a:rPr lang="en-US" sz="2400" dirty="0">
                <a:latin typeface="Comic Sans MS" pitchFamily="66" charset="0"/>
              </a:rPr>
              <a:t> Nuclear dependence </a:t>
            </a:r>
            <a:r>
              <a:rPr lang="en-US" sz="2400" dirty="0" smtClean="0">
                <a:latin typeface="Comic Sans MS" pitchFamily="66" charset="0"/>
              </a:rPr>
              <a:t>weaker than expected for Deuterium/Hydrogen !</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CD9CC-9D1B-4B2F-9132-0268B5AB1215}"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4" name="TextBox 3"/>
          <p:cNvSpPr txBox="1"/>
          <p:nvPr/>
        </p:nvSpPr>
        <p:spPr>
          <a:xfrm>
            <a:off x="2895600" y="1066800"/>
            <a:ext cx="3206327" cy="584775"/>
          </a:xfrm>
          <a:prstGeom prst="rect">
            <a:avLst/>
          </a:prstGeom>
          <a:solidFill>
            <a:srgbClr val="00B0F0">
              <a:alpha val="48000"/>
            </a:srgbClr>
          </a:solidFill>
        </p:spPr>
        <p:txBody>
          <a:bodyPr wrap="none" rtlCol="0">
            <a:spAutoFit/>
          </a:bodyPr>
          <a:lstStyle/>
          <a:p>
            <a:r>
              <a:rPr lang="en-US" sz="3200" dirty="0" smtClean="0">
                <a:latin typeface="Comic Sans MS" pitchFamily="66" charset="0"/>
              </a:rPr>
              <a:t>Intrinsic Charm</a:t>
            </a:r>
          </a:p>
        </p:txBody>
      </p:sp>
      <p:sp>
        <p:nvSpPr>
          <p:cNvPr id="6" name="Text Box 27"/>
          <p:cNvSpPr txBox="1">
            <a:spLocks noChangeArrowheads="1"/>
          </p:cNvSpPr>
          <p:nvPr/>
        </p:nvSpPr>
        <p:spPr bwMode="auto">
          <a:xfrm>
            <a:off x="1600200" y="4267200"/>
            <a:ext cx="6705600" cy="1015663"/>
          </a:xfrm>
          <a:prstGeom prst="rect">
            <a:avLst/>
          </a:prstGeom>
          <a:noFill/>
          <a:ln w="9525">
            <a:noFill/>
            <a:miter lim="800000"/>
            <a:headEnd/>
            <a:tailEnd/>
          </a:ln>
          <a:effectLst/>
        </p:spPr>
        <p:txBody>
          <a:bodyPr wrap="square">
            <a:spAutoFit/>
          </a:bodyPr>
          <a:lstStyle/>
          <a:p>
            <a:r>
              <a:rPr lang="en-US" sz="2000" dirty="0">
                <a:solidFill>
                  <a:schemeClr val="tx1"/>
                </a:solidFill>
                <a:latin typeface="Comic Sans MS" pitchFamily="66" charset="0"/>
              </a:rPr>
              <a:t>Intrinsic charm</a:t>
            </a:r>
            <a:r>
              <a:rPr lang="en-US" sz="2000" b="0" dirty="0">
                <a:solidFill>
                  <a:schemeClr val="tx1"/>
                </a:solidFill>
                <a:latin typeface="Comic Sans MS" pitchFamily="66" charset="0"/>
              </a:rPr>
              <a:t> components of incident proton produce J/</a:t>
            </a:r>
            <a:r>
              <a:rPr lang="en-US" sz="2000" b="0" dirty="0">
                <a:solidFill>
                  <a:schemeClr val="tx1"/>
                </a:solidFill>
                <a:latin typeface="Comic Sans MS" pitchFamily="66" charset="0"/>
                <a:sym typeface="Symbol" pitchFamily="18" charset="2"/>
              </a:rPr>
              <a:t></a:t>
            </a:r>
            <a:r>
              <a:rPr lang="en-US" sz="2000" b="0" dirty="0">
                <a:solidFill>
                  <a:schemeClr val="tx1"/>
                </a:solidFill>
                <a:latin typeface="Comic Sans MS" pitchFamily="66" charset="0"/>
              </a:rPr>
              <a:t> at large </a:t>
            </a:r>
            <a:r>
              <a:rPr lang="en-US" sz="2000" b="0" dirty="0" err="1">
                <a:solidFill>
                  <a:schemeClr val="tx1"/>
                </a:solidFill>
                <a:latin typeface="Comic Sans MS" pitchFamily="66" charset="0"/>
              </a:rPr>
              <a:t>x</a:t>
            </a:r>
            <a:r>
              <a:rPr lang="en-US" sz="2000" b="0" baseline="-25000" dirty="0" err="1">
                <a:solidFill>
                  <a:schemeClr val="tx1"/>
                </a:solidFill>
                <a:latin typeface="Comic Sans MS" pitchFamily="66" charset="0"/>
              </a:rPr>
              <a:t>F</a:t>
            </a:r>
            <a:r>
              <a:rPr lang="en-US" sz="2000" b="0" dirty="0">
                <a:solidFill>
                  <a:schemeClr val="tx1"/>
                </a:solidFill>
                <a:latin typeface="Comic Sans MS" pitchFamily="66" charset="0"/>
              </a:rPr>
              <a:t>. A</a:t>
            </a:r>
            <a:r>
              <a:rPr lang="en-US" sz="2000" b="0" baseline="30000" dirty="0">
                <a:solidFill>
                  <a:schemeClr val="tx1"/>
                </a:solidFill>
                <a:latin typeface="Comic Sans MS" pitchFamily="66" charset="0"/>
              </a:rPr>
              <a:t>2/3</a:t>
            </a:r>
            <a:r>
              <a:rPr lang="en-US" sz="2000" b="0" dirty="0">
                <a:solidFill>
                  <a:schemeClr val="tx1"/>
                </a:solidFill>
                <a:latin typeface="Comic Sans MS" pitchFamily="66" charset="0"/>
              </a:rPr>
              <a:t> dependence from surface stripping of proton’s light quarks (Brodsky)</a:t>
            </a:r>
          </a:p>
        </p:txBody>
      </p:sp>
      <p:grpSp>
        <p:nvGrpSpPr>
          <p:cNvPr id="7" name="Group 28"/>
          <p:cNvGrpSpPr>
            <a:grpSpLocks/>
          </p:cNvGrpSpPr>
          <p:nvPr/>
        </p:nvGrpSpPr>
        <p:grpSpPr bwMode="auto">
          <a:xfrm>
            <a:off x="2438784" y="2362200"/>
            <a:ext cx="3722932" cy="1371600"/>
            <a:chOff x="-115" y="1968"/>
            <a:chExt cx="2361" cy="624"/>
          </a:xfrm>
        </p:grpSpPr>
        <p:sp>
          <p:nvSpPr>
            <p:cNvPr id="8" name="Oval 29"/>
            <p:cNvSpPr>
              <a:spLocks noChangeArrowheads="1"/>
            </p:cNvSpPr>
            <p:nvPr/>
          </p:nvSpPr>
          <p:spPr bwMode="auto">
            <a:xfrm>
              <a:off x="1104" y="1968"/>
              <a:ext cx="672" cy="624"/>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 name="Oval 30"/>
            <p:cNvSpPr>
              <a:spLocks noChangeArrowheads="1"/>
            </p:cNvSpPr>
            <p:nvPr/>
          </p:nvSpPr>
          <p:spPr bwMode="auto">
            <a:xfrm>
              <a:off x="576" y="2120"/>
              <a:ext cx="240" cy="240"/>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10" name="Line 31"/>
            <p:cNvSpPr>
              <a:spLocks noChangeShapeType="1"/>
            </p:cNvSpPr>
            <p:nvPr/>
          </p:nvSpPr>
          <p:spPr bwMode="auto">
            <a:xfrm>
              <a:off x="672" y="2256"/>
              <a:ext cx="1344" cy="0"/>
            </a:xfrm>
            <a:prstGeom prst="line">
              <a:avLst/>
            </a:prstGeom>
            <a:noFill/>
            <a:ln w="38100">
              <a:solidFill>
                <a:srgbClr val="FF0000"/>
              </a:solidFill>
              <a:round/>
              <a:headEnd/>
              <a:tailEnd type="triangle" w="med" len="med"/>
            </a:ln>
            <a:effectLst/>
          </p:spPr>
          <p:txBody>
            <a:bodyPr/>
            <a:lstStyle/>
            <a:p>
              <a:endParaRPr lang="en-US"/>
            </a:p>
          </p:txBody>
        </p:sp>
        <p:graphicFrame>
          <p:nvGraphicFramePr>
            <p:cNvPr id="11" name="Object 32"/>
            <p:cNvGraphicFramePr>
              <a:graphicFrameLocks noChangeAspect="1"/>
            </p:cNvGraphicFramePr>
            <p:nvPr/>
          </p:nvGraphicFramePr>
          <p:xfrm>
            <a:off x="1866" y="2003"/>
            <a:ext cx="380" cy="264"/>
          </p:xfrm>
          <a:graphic>
            <a:graphicData uri="http://schemas.openxmlformats.org/presentationml/2006/ole">
              <p:oleObj spid="_x0000_s55297" name="Equation" r:id="rId3" imgW="291960" imgH="203040" progId="Equation.3">
                <p:embed/>
              </p:oleObj>
            </a:graphicData>
          </a:graphic>
        </p:graphicFrame>
        <p:sp>
          <p:nvSpPr>
            <p:cNvPr id="12" name="Line 33"/>
            <p:cNvSpPr>
              <a:spLocks noChangeShapeType="1"/>
            </p:cNvSpPr>
            <p:nvPr/>
          </p:nvSpPr>
          <p:spPr bwMode="auto">
            <a:xfrm>
              <a:off x="624" y="2208"/>
              <a:ext cx="576" cy="0"/>
            </a:xfrm>
            <a:prstGeom prst="line">
              <a:avLst/>
            </a:prstGeom>
            <a:noFill/>
            <a:ln w="9525">
              <a:solidFill>
                <a:schemeClr val="tx1"/>
              </a:solidFill>
              <a:round/>
              <a:headEnd/>
              <a:tailEnd type="triangle" w="med" len="med"/>
            </a:ln>
            <a:effectLst/>
          </p:spPr>
          <p:txBody>
            <a:bodyPr/>
            <a:lstStyle/>
            <a:p>
              <a:endParaRPr lang="en-US"/>
            </a:p>
          </p:txBody>
        </p:sp>
        <p:sp>
          <p:nvSpPr>
            <p:cNvPr id="13" name="Line 34"/>
            <p:cNvSpPr>
              <a:spLocks noChangeShapeType="1"/>
            </p:cNvSpPr>
            <p:nvPr/>
          </p:nvSpPr>
          <p:spPr bwMode="auto">
            <a:xfrm>
              <a:off x="624" y="2304"/>
              <a:ext cx="576" cy="0"/>
            </a:xfrm>
            <a:prstGeom prst="line">
              <a:avLst/>
            </a:prstGeom>
            <a:noFill/>
            <a:ln w="9525">
              <a:solidFill>
                <a:schemeClr val="tx1"/>
              </a:solidFill>
              <a:round/>
              <a:headEnd/>
              <a:tailEnd type="triangle" w="med" len="med"/>
            </a:ln>
            <a:effectLst/>
          </p:spPr>
          <p:txBody>
            <a:bodyPr/>
            <a:lstStyle/>
            <a:p>
              <a:endParaRPr lang="en-US"/>
            </a:p>
          </p:txBody>
        </p:sp>
        <p:sp>
          <p:nvSpPr>
            <p:cNvPr id="14" name="Line 35"/>
            <p:cNvSpPr>
              <a:spLocks noChangeShapeType="1"/>
            </p:cNvSpPr>
            <p:nvPr/>
          </p:nvSpPr>
          <p:spPr bwMode="auto">
            <a:xfrm>
              <a:off x="720" y="2160"/>
              <a:ext cx="528" cy="0"/>
            </a:xfrm>
            <a:prstGeom prst="line">
              <a:avLst/>
            </a:prstGeom>
            <a:noFill/>
            <a:ln w="9525">
              <a:solidFill>
                <a:schemeClr val="tx1"/>
              </a:solidFill>
              <a:round/>
              <a:headEnd/>
              <a:tailEnd type="triangle" w="med" len="med"/>
            </a:ln>
            <a:effectLst/>
          </p:spPr>
          <p:txBody>
            <a:bodyPr/>
            <a:lstStyle/>
            <a:p>
              <a:endParaRPr lang="en-US"/>
            </a:p>
          </p:txBody>
        </p:sp>
        <p:graphicFrame>
          <p:nvGraphicFramePr>
            <p:cNvPr id="15" name="Object 36"/>
            <p:cNvGraphicFramePr>
              <a:graphicFrameLocks noChangeAspect="1"/>
            </p:cNvGraphicFramePr>
            <p:nvPr/>
          </p:nvGraphicFramePr>
          <p:xfrm>
            <a:off x="1312" y="2032"/>
            <a:ext cx="288" cy="249"/>
          </p:xfrm>
          <a:graphic>
            <a:graphicData uri="http://schemas.openxmlformats.org/presentationml/2006/ole">
              <p:oleObj spid="_x0000_s55298" name="Equation" r:id="rId4" imgW="190440" imgH="164880" progId="Equation.3">
                <p:embed/>
              </p:oleObj>
            </a:graphicData>
          </a:graphic>
        </p:graphicFrame>
        <p:graphicFrame>
          <p:nvGraphicFramePr>
            <p:cNvPr id="16" name="Object 37"/>
            <p:cNvGraphicFramePr>
              <a:graphicFrameLocks noChangeAspect="1"/>
            </p:cNvGraphicFramePr>
            <p:nvPr/>
          </p:nvGraphicFramePr>
          <p:xfrm>
            <a:off x="-115" y="1968"/>
            <a:ext cx="966" cy="208"/>
          </p:xfrm>
          <a:graphic>
            <a:graphicData uri="http://schemas.openxmlformats.org/presentationml/2006/ole">
              <p:oleObj spid="_x0000_s55299" name="Equation" r:id="rId5" imgW="469800" imgH="177480" progId="Equation.3">
                <p:embed/>
              </p:oleObj>
            </a:graphicData>
          </a:graphic>
        </p:graphicFrame>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D2D747D-C88F-48D4-B0E5-5AAD47EF50A5}" type="datetime1">
              <a:rPr lang="en-US" smtClean="0"/>
              <a:pPr>
                <a:defRPr/>
              </a:pPr>
              <a:t>1/7/2013</a:t>
            </a:fld>
            <a:endParaRPr lang="en-US"/>
          </a:p>
        </p:txBody>
      </p:sp>
      <p:sp>
        <p:nvSpPr>
          <p:cNvPr id="20485" name="TextBox 6"/>
          <p:cNvSpPr txBox="1">
            <a:spLocks noChangeArrowheads="1"/>
          </p:cNvSpPr>
          <p:nvPr/>
        </p:nvSpPr>
        <p:spPr bwMode="auto">
          <a:xfrm>
            <a:off x="381000" y="990600"/>
            <a:ext cx="4038600" cy="2246313"/>
          </a:xfrm>
          <a:prstGeom prst="rect">
            <a:avLst/>
          </a:prstGeom>
          <a:noFill/>
          <a:ln w="9525">
            <a:noFill/>
            <a:miter lim="800000"/>
            <a:headEnd/>
            <a:tailEnd/>
          </a:ln>
        </p:spPr>
        <p:txBody>
          <a:bodyPr>
            <a:spAutoFit/>
          </a:bodyPr>
          <a:lstStyle/>
          <a:p>
            <a:r>
              <a:rPr lang="en-US" sz="2000">
                <a:latin typeface="Comic Sans MS" pitchFamily="66" charset="0"/>
              </a:rPr>
              <a:t>At large x</a:t>
            </a:r>
            <a:r>
              <a:rPr lang="en-US" sz="2000" baseline="-25000">
                <a:latin typeface="Comic Sans MS" pitchFamily="66" charset="0"/>
              </a:rPr>
              <a:t>F</a:t>
            </a:r>
            <a:r>
              <a:rPr lang="en-US" sz="2000">
                <a:latin typeface="Comic Sans MS" pitchFamily="66" charset="0"/>
              </a:rPr>
              <a:t> (</a:t>
            </a:r>
            <a:r>
              <a:rPr lang="en-US" sz="2000">
                <a:latin typeface="Comic Sans MS" pitchFamily="66" charset="0"/>
                <a:sym typeface="Symbol" pitchFamily="18" charset="2"/>
              </a:rPr>
              <a:t></a:t>
            </a:r>
            <a:r>
              <a:rPr lang="en-US" sz="2000">
                <a:latin typeface="Comic Sans MS" pitchFamily="66" charset="0"/>
              </a:rPr>
              <a:t> 0.5) intrinsic cc components of the projectile proton can dominate the production of charm pairs</a:t>
            </a:r>
          </a:p>
          <a:p>
            <a:pPr>
              <a:buFont typeface="Arial" charset="0"/>
              <a:buChar char="•"/>
            </a:pPr>
            <a:r>
              <a:rPr lang="en-US" sz="2000">
                <a:latin typeface="Comic Sans MS" pitchFamily="66" charset="0"/>
              </a:rPr>
              <a:t> A</a:t>
            </a:r>
            <a:r>
              <a:rPr lang="en-US" sz="2000" baseline="30000">
                <a:latin typeface="Comic Sans MS" pitchFamily="66" charset="0"/>
              </a:rPr>
              <a:t>2/3</a:t>
            </a:r>
            <a:r>
              <a:rPr lang="en-US" sz="2000">
                <a:latin typeface="Comic Sans MS" pitchFamily="66" charset="0"/>
              </a:rPr>
              <a:t> dependence via surface stripping of light quarks to free charm pair component</a:t>
            </a:r>
          </a:p>
        </p:txBody>
      </p:sp>
      <p:sp>
        <p:nvSpPr>
          <p:cNvPr id="20486" name="TextBox 8"/>
          <p:cNvSpPr txBox="1">
            <a:spLocks noChangeArrowheads="1"/>
          </p:cNvSpPr>
          <p:nvPr/>
        </p:nvSpPr>
        <p:spPr bwMode="auto">
          <a:xfrm>
            <a:off x="304800" y="3200400"/>
            <a:ext cx="4191000" cy="584200"/>
          </a:xfrm>
          <a:prstGeom prst="rect">
            <a:avLst/>
          </a:prstGeom>
          <a:noFill/>
          <a:ln w="9525">
            <a:noFill/>
            <a:miter lim="800000"/>
            <a:headEnd/>
            <a:tailEnd/>
          </a:ln>
        </p:spPr>
        <p:txBody>
          <a:bodyPr wrap="none">
            <a:spAutoFit/>
          </a:bodyPr>
          <a:lstStyle/>
          <a:p>
            <a:r>
              <a:rPr lang="en-US" sz="1600" i="1" dirty="0">
                <a:latin typeface="Comic Sans MS" pitchFamily="66" charset="0"/>
              </a:rPr>
              <a:t>Vogt, Brodsky, Hoyer, NP B360, 67 (1991)</a:t>
            </a:r>
          </a:p>
          <a:p>
            <a:r>
              <a:rPr lang="en-US" sz="1600" dirty="0">
                <a:latin typeface="Comic Sans MS" pitchFamily="66" charset="0"/>
              </a:rPr>
              <a:t>(also includes absorption and shadowing)</a:t>
            </a:r>
          </a:p>
        </p:txBody>
      </p:sp>
      <p:sp>
        <p:nvSpPr>
          <p:cNvPr id="20489" name="TextBox 11"/>
          <p:cNvSpPr txBox="1">
            <a:spLocks noChangeArrowheads="1"/>
          </p:cNvSpPr>
          <p:nvPr/>
        </p:nvSpPr>
        <p:spPr bwMode="auto">
          <a:xfrm>
            <a:off x="1881188" y="192088"/>
            <a:ext cx="5219700" cy="400050"/>
          </a:xfrm>
          <a:prstGeom prst="rect">
            <a:avLst/>
          </a:prstGeom>
          <a:solidFill>
            <a:srgbClr val="00B0F0">
              <a:alpha val="48000"/>
            </a:srgbClr>
          </a:solidFill>
          <a:ln w="9525">
            <a:noFill/>
            <a:miter lim="800000"/>
            <a:headEnd/>
            <a:tailEnd/>
          </a:ln>
        </p:spPr>
        <p:txBody>
          <a:bodyPr wrap="none">
            <a:spAutoFit/>
          </a:bodyPr>
          <a:lstStyle/>
          <a:p>
            <a:r>
              <a:rPr lang="en-US" sz="2000" dirty="0">
                <a:latin typeface="Comic Sans MS" pitchFamily="66" charset="0"/>
              </a:rPr>
              <a:t>Intrinsic charm contribution to </a:t>
            </a:r>
            <a:r>
              <a:rPr lang="en-US" sz="2000" dirty="0" err="1">
                <a:latin typeface="Comic Sans MS" pitchFamily="66" charset="0"/>
              </a:rPr>
              <a:t>Quarkonia</a:t>
            </a:r>
            <a:endParaRPr lang="en-US" sz="2000" dirty="0">
              <a:latin typeface="Comic Sans MS" pitchFamily="66" charset="0"/>
            </a:endParaRPr>
          </a:p>
        </p:txBody>
      </p:sp>
      <p:grpSp>
        <p:nvGrpSpPr>
          <p:cNvPr id="6" name="Group 15"/>
          <p:cNvGrpSpPr>
            <a:grpSpLocks/>
          </p:cNvGrpSpPr>
          <p:nvPr/>
        </p:nvGrpSpPr>
        <p:grpSpPr bwMode="auto">
          <a:xfrm>
            <a:off x="4495800" y="609600"/>
            <a:ext cx="3962400" cy="2971800"/>
            <a:chOff x="4343400" y="685800"/>
            <a:chExt cx="4359774" cy="3352800"/>
          </a:xfrm>
        </p:grpSpPr>
        <p:pic>
          <p:nvPicPr>
            <p:cNvPr id="20494" name="Picture 7"/>
            <p:cNvPicPr>
              <a:picLocks noChangeAspect="1" noChangeArrowheads="1"/>
            </p:cNvPicPr>
            <p:nvPr/>
          </p:nvPicPr>
          <p:blipFill>
            <a:blip r:embed="rId2" cstate="print"/>
            <a:srcRect/>
            <a:stretch>
              <a:fillRect/>
            </a:stretch>
          </p:blipFill>
          <p:spPr bwMode="auto">
            <a:xfrm>
              <a:off x="4343400" y="762000"/>
              <a:ext cx="4359774" cy="3276600"/>
            </a:xfrm>
            <a:prstGeom prst="rect">
              <a:avLst/>
            </a:prstGeom>
            <a:noFill/>
            <a:ln w="9525">
              <a:noFill/>
              <a:miter lim="800000"/>
              <a:headEnd/>
              <a:tailEnd/>
            </a:ln>
          </p:spPr>
        </p:pic>
        <p:sp>
          <p:nvSpPr>
            <p:cNvPr id="15" name="Rectangle 14"/>
            <p:cNvSpPr/>
            <p:nvPr/>
          </p:nvSpPr>
          <p:spPr>
            <a:xfrm>
              <a:off x="6858654" y="685800"/>
              <a:ext cx="455890" cy="152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91" name="TextBox 17"/>
          <p:cNvSpPr txBox="1">
            <a:spLocks noChangeArrowheads="1"/>
          </p:cNvSpPr>
          <p:nvPr/>
        </p:nvSpPr>
        <p:spPr bwMode="auto">
          <a:xfrm>
            <a:off x="6681788" y="1017588"/>
            <a:ext cx="952500" cy="400050"/>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no I.C.</a:t>
            </a:r>
          </a:p>
        </p:txBody>
      </p:sp>
      <p:sp>
        <p:nvSpPr>
          <p:cNvPr id="20492" name="TextBox 18"/>
          <p:cNvSpPr txBox="1">
            <a:spLocks noChangeArrowheads="1"/>
          </p:cNvSpPr>
          <p:nvPr/>
        </p:nvSpPr>
        <p:spPr bwMode="auto">
          <a:xfrm>
            <a:off x="7337425" y="1752600"/>
            <a:ext cx="698500" cy="708025"/>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with</a:t>
            </a:r>
          </a:p>
          <a:p>
            <a:r>
              <a:rPr lang="en-US" sz="2000">
                <a:solidFill>
                  <a:srgbClr val="FF0000"/>
                </a:solidFill>
                <a:latin typeface="Comic Sans MS" pitchFamily="66" charset="0"/>
              </a:rPr>
              <a:t>I.C.</a:t>
            </a:r>
          </a:p>
        </p:txBody>
      </p:sp>
      <p:sp>
        <p:nvSpPr>
          <p:cNvPr id="20493" name="Line 6"/>
          <p:cNvSpPr>
            <a:spLocks noChangeShapeType="1"/>
          </p:cNvSpPr>
          <p:nvPr/>
        </p:nvSpPr>
        <p:spPr bwMode="auto">
          <a:xfrm flipV="1">
            <a:off x="3890963" y="1095375"/>
            <a:ext cx="115887" cy="0"/>
          </a:xfrm>
          <a:prstGeom prst="line">
            <a:avLst/>
          </a:prstGeom>
          <a:noFill/>
          <a:ln w="28575">
            <a:solidFill>
              <a:schemeClr val="tx1"/>
            </a:solidFill>
            <a:round/>
            <a:headEnd/>
            <a:tailEnd/>
          </a:ln>
        </p:spPr>
        <p:txBody>
          <a:bodyPr>
            <a:spAutoFit/>
          </a:bodyPr>
          <a:lstStyle/>
          <a:p>
            <a:endParaRPr lang="en-US"/>
          </a:p>
        </p:txBody>
      </p:sp>
      <p:sp>
        <p:nvSpPr>
          <p:cNvPr id="19" name="TextBox 18"/>
          <p:cNvSpPr txBox="1"/>
          <p:nvPr/>
        </p:nvSpPr>
        <p:spPr>
          <a:xfrm>
            <a:off x="5943600" y="1524000"/>
            <a:ext cx="615874" cy="369332"/>
          </a:xfrm>
          <a:prstGeom prst="rect">
            <a:avLst/>
          </a:prstGeom>
          <a:noFill/>
        </p:spPr>
        <p:txBody>
          <a:bodyPr wrap="none" rtlCol="0">
            <a:spAutoFit/>
          </a:bodyPr>
          <a:lstStyle/>
          <a:p>
            <a:r>
              <a:rPr lang="en-US" dirty="0" smtClean="0">
                <a:latin typeface="Comic Sans MS" pitchFamily="66" charset="0"/>
              </a:rPr>
              <a:t>J/</a:t>
            </a:r>
            <a:r>
              <a:rPr lang="en-US" dirty="0" smtClean="0">
                <a:latin typeface="Comic Sans MS" pitchFamily="66" charset="0"/>
                <a:sym typeface="Symbol"/>
              </a:rPr>
              <a:t></a:t>
            </a:r>
            <a:endParaRPr lang="en-US" dirty="0" smtClean="0">
              <a:latin typeface="Comic Sans MS" pitchFamily="66" charset="0"/>
            </a:endParaRPr>
          </a:p>
        </p:txBody>
      </p:sp>
      <p:pic>
        <p:nvPicPr>
          <p:cNvPr id="20" name="Picture 2"/>
          <p:cNvPicPr>
            <a:picLocks noChangeAspect="1" noChangeArrowheads="1"/>
          </p:cNvPicPr>
          <p:nvPr/>
        </p:nvPicPr>
        <p:blipFill>
          <a:blip r:embed="rId3" cstate="print"/>
          <a:srcRect l="1034" t="37704" r="57931" b="11601"/>
          <a:stretch>
            <a:fillRect/>
          </a:stretch>
        </p:blipFill>
        <p:spPr bwMode="auto">
          <a:xfrm>
            <a:off x="4876800" y="3432918"/>
            <a:ext cx="3627028" cy="3196482"/>
          </a:xfrm>
          <a:prstGeom prst="rect">
            <a:avLst/>
          </a:prstGeom>
          <a:noFill/>
          <a:ln w="9525">
            <a:noFill/>
            <a:miter lim="800000"/>
            <a:headEnd/>
            <a:tailEnd/>
          </a:ln>
        </p:spPr>
      </p:pic>
      <p:sp>
        <p:nvSpPr>
          <p:cNvPr id="21" name="TextBox 20"/>
          <p:cNvSpPr txBox="1"/>
          <p:nvPr/>
        </p:nvSpPr>
        <p:spPr>
          <a:xfrm>
            <a:off x="7467600" y="4194918"/>
            <a:ext cx="779381" cy="338554"/>
          </a:xfrm>
          <a:prstGeom prst="rect">
            <a:avLst/>
          </a:prstGeom>
          <a:noFill/>
        </p:spPr>
        <p:txBody>
          <a:bodyPr wrap="none" rtlCol="0">
            <a:spAutoFit/>
          </a:bodyPr>
          <a:lstStyle/>
          <a:p>
            <a:r>
              <a:rPr lang="en-US" sz="1600" dirty="0" smtClean="0">
                <a:solidFill>
                  <a:srgbClr val="FF0000"/>
                </a:solidFill>
                <a:latin typeface="Comic Sans MS" pitchFamily="66" charset="0"/>
              </a:rPr>
              <a:t>0.57%</a:t>
            </a:r>
          </a:p>
        </p:txBody>
      </p:sp>
      <p:sp>
        <p:nvSpPr>
          <p:cNvPr id="22" name="TextBox 21"/>
          <p:cNvSpPr txBox="1"/>
          <p:nvPr/>
        </p:nvSpPr>
        <p:spPr>
          <a:xfrm>
            <a:off x="7315200" y="3737718"/>
            <a:ext cx="950901" cy="338554"/>
          </a:xfrm>
          <a:prstGeom prst="rect">
            <a:avLst/>
          </a:prstGeom>
          <a:noFill/>
        </p:spPr>
        <p:txBody>
          <a:bodyPr wrap="none" rtlCol="0">
            <a:spAutoFit/>
          </a:bodyPr>
          <a:lstStyle/>
          <a:p>
            <a:r>
              <a:rPr lang="en-US" sz="1600" dirty="0" smtClean="0">
                <a:solidFill>
                  <a:srgbClr val="FF0000"/>
                </a:solidFill>
                <a:latin typeface="Comic Sans MS" pitchFamily="66" charset="0"/>
              </a:rPr>
              <a:t>2.0% IC</a:t>
            </a:r>
          </a:p>
        </p:txBody>
      </p:sp>
      <p:sp>
        <p:nvSpPr>
          <p:cNvPr id="23" name="TextBox 22"/>
          <p:cNvSpPr txBox="1"/>
          <p:nvPr/>
        </p:nvSpPr>
        <p:spPr>
          <a:xfrm>
            <a:off x="6934200" y="5033118"/>
            <a:ext cx="1143000" cy="646331"/>
          </a:xfrm>
          <a:prstGeom prst="rect">
            <a:avLst/>
          </a:prstGeom>
          <a:noFill/>
        </p:spPr>
        <p:txBody>
          <a:bodyPr wrap="square" rtlCol="0">
            <a:spAutoFit/>
          </a:bodyPr>
          <a:lstStyle/>
          <a:p>
            <a:r>
              <a:rPr lang="en-US" dirty="0" smtClean="0">
                <a:solidFill>
                  <a:srgbClr val="3E10B0"/>
                </a:solidFill>
                <a:latin typeface="Comic Sans MS" pitchFamily="66" charset="0"/>
              </a:rPr>
              <a:t>CTEQ6 best fit</a:t>
            </a:r>
          </a:p>
        </p:txBody>
      </p:sp>
      <p:sp>
        <p:nvSpPr>
          <p:cNvPr id="24" name="TextBox 23"/>
          <p:cNvSpPr txBox="1"/>
          <p:nvPr/>
        </p:nvSpPr>
        <p:spPr>
          <a:xfrm>
            <a:off x="304800" y="5715000"/>
            <a:ext cx="4253087" cy="338554"/>
          </a:xfrm>
          <a:prstGeom prst="rect">
            <a:avLst/>
          </a:prstGeom>
          <a:noFill/>
        </p:spPr>
        <p:txBody>
          <a:bodyPr wrap="none" rtlCol="0">
            <a:spAutoFit/>
          </a:bodyPr>
          <a:lstStyle/>
          <a:p>
            <a:r>
              <a:rPr lang="en-US" sz="1600" i="1" dirty="0" err="1" smtClean="0">
                <a:latin typeface="Comic Sans MS" pitchFamily="66" charset="0"/>
              </a:rPr>
              <a:t>Pumplin</a:t>
            </a:r>
            <a:r>
              <a:rPr lang="en-US" sz="1600" i="1" dirty="0" smtClean="0">
                <a:latin typeface="Comic Sans MS" pitchFamily="66" charset="0"/>
              </a:rPr>
              <a:t>, Lai, Tung, PRD 75, 054029 (2007)</a:t>
            </a:r>
          </a:p>
        </p:txBody>
      </p:sp>
      <p:sp>
        <p:nvSpPr>
          <p:cNvPr id="25" name="TextBox 24"/>
          <p:cNvSpPr txBox="1"/>
          <p:nvPr/>
        </p:nvSpPr>
        <p:spPr>
          <a:xfrm>
            <a:off x="381000" y="4419600"/>
            <a:ext cx="4191000" cy="1200329"/>
          </a:xfrm>
          <a:prstGeom prst="rect">
            <a:avLst/>
          </a:prstGeom>
          <a:noFill/>
        </p:spPr>
        <p:txBody>
          <a:bodyPr wrap="square" rtlCol="0">
            <a:spAutoFit/>
          </a:bodyPr>
          <a:lstStyle/>
          <a:p>
            <a:r>
              <a:rPr lang="en-US" dirty="0" smtClean="0">
                <a:latin typeface="Comic Sans MS" pitchFamily="66" charset="0"/>
              </a:rPr>
              <a:t>No conclusive evidence for IC:</a:t>
            </a:r>
          </a:p>
          <a:p>
            <a:r>
              <a:rPr lang="en-US" dirty="0" smtClean="0">
                <a:latin typeface="Comic Sans MS" pitchFamily="66" charset="0"/>
              </a:rPr>
              <a:t>“IC constrained to be from zero (no IC) to a level 2-3 times larger than previous model estimates”</a:t>
            </a:r>
          </a:p>
        </p:txBody>
      </p:sp>
      <p:sp>
        <p:nvSpPr>
          <p:cNvPr id="4" name="Slide Number Placeholder 3"/>
          <p:cNvSpPr>
            <a:spLocks noGrp="1"/>
          </p:cNvSpPr>
          <p:nvPr>
            <p:ph type="sldNum" sz="quarter" idx="12"/>
          </p:nvPr>
        </p:nvSpPr>
        <p:spPr/>
        <p:txBody>
          <a:bodyPr/>
          <a:lstStyle/>
          <a:p>
            <a:pPr>
              <a:defRPr/>
            </a:pPr>
            <a:fld id="{4349ACD6-B0EE-49FA-BDCF-9BCF4B653E80}"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1A35A-576B-4E29-BD4E-D1DAAE106B13}" type="datetime1">
              <a:rPr lang="en-US" smtClean="0"/>
              <a:pPr/>
              <a:t>1/7/2013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36866" name="Picture 2"/>
          <p:cNvPicPr>
            <a:picLocks noChangeAspect="1" noChangeArrowheads="1"/>
          </p:cNvPicPr>
          <p:nvPr/>
        </p:nvPicPr>
        <p:blipFill>
          <a:blip r:embed="rId2" cstate="print"/>
          <a:srcRect b="28045"/>
          <a:stretch>
            <a:fillRect/>
          </a:stretch>
        </p:blipFill>
        <p:spPr bwMode="auto">
          <a:xfrm>
            <a:off x="685800" y="1644021"/>
            <a:ext cx="7743825" cy="3049875"/>
          </a:xfrm>
          <a:prstGeom prst="rect">
            <a:avLst/>
          </a:prstGeom>
          <a:noFill/>
          <a:ln w="9525">
            <a:noFill/>
            <a:miter lim="800000"/>
            <a:headEnd/>
            <a:tailEnd/>
          </a:ln>
        </p:spPr>
      </p:pic>
      <p:sp>
        <p:nvSpPr>
          <p:cNvPr id="6" name="TextBox 5"/>
          <p:cNvSpPr txBox="1"/>
          <p:nvPr/>
        </p:nvSpPr>
        <p:spPr>
          <a:xfrm>
            <a:off x="304800" y="762000"/>
            <a:ext cx="8610600" cy="707886"/>
          </a:xfrm>
          <a:prstGeom prst="rect">
            <a:avLst/>
          </a:prstGeom>
          <a:noFill/>
        </p:spPr>
        <p:txBody>
          <a:bodyPr wrap="square" rtlCol="0">
            <a:spAutoFit/>
          </a:bodyPr>
          <a:lstStyle/>
          <a:p>
            <a:r>
              <a:rPr lang="en-US" sz="2000" dirty="0" smtClean="0">
                <a:latin typeface="Comic Sans MS" pitchFamily="66" charset="0"/>
              </a:rPr>
              <a:t>F</a:t>
            </a:r>
            <a:r>
              <a:rPr lang="en-US" sz="2000" baseline="-25000" dirty="0" smtClean="0">
                <a:latin typeface="Comic Sans MS" pitchFamily="66" charset="0"/>
              </a:rPr>
              <a:t>2</a:t>
            </a:r>
            <a:r>
              <a:rPr lang="en-US" sz="2000" dirty="0" smtClean="0">
                <a:latin typeface="Comic Sans MS" pitchFamily="66" charset="0"/>
              </a:rPr>
              <a:t> structure functions (q &amp; </a:t>
            </a:r>
            <a:r>
              <a:rPr lang="en-US" sz="2000" dirty="0" err="1" smtClean="0">
                <a:latin typeface="Comic Sans MS" pitchFamily="66" charset="0"/>
              </a:rPr>
              <a:t>qbar</a:t>
            </a:r>
            <a:r>
              <a:rPr lang="en-US" sz="2000" dirty="0" smtClean="0">
                <a:latin typeface="Comic Sans MS" pitchFamily="66" charset="0"/>
              </a:rPr>
              <a:t>) may show leveling out of shadowing at smallest x values probed by DIS on nuclear targets (E665)</a:t>
            </a:r>
          </a:p>
        </p:txBody>
      </p:sp>
      <p:sp>
        <p:nvSpPr>
          <p:cNvPr id="7" name="TextBox 6"/>
          <p:cNvSpPr txBox="1"/>
          <p:nvPr/>
        </p:nvSpPr>
        <p:spPr>
          <a:xfrm>
            <a:off x="1682262" y="2341544"/>
            <a:ext cx="1524000" cy="523220"/>
          </a:xfrm>
          <a:prstGeom prst="rect">
            <a:avLst/>
          </a:prstGeom>
          <a:noFill/>
        </p:spPr>
        <p:txBody>
          <a:bodyPr wrap="square" rtlCol="0">
            <a:spAutoFit/>
          </a:bodyPr>
          <a:lstStyle/>
          <a:p>
            <a:r>
              <a:rPr lang="en-US" sz="1400" dirty="0" err="1" smtClean="0">
                <a:solidFill>
                  <a:srgbClr val="0000FF"/>
                </a:solidFill>
                <a:latin typeface="Comic Sans MS" pitchFamily="66" charset="0"/>
              </a:rPr>
              <a:t>Vitev</a:t>
            </a:r>
            <a:r>
              <a:rPr lang="en-US" sz="1400" dirty="0" smtClean="0">
                <a:solidFill>
                  <a:srgbClr val="0000FF"/>
                </a:solidFill>
                <a:latin typeface="Comic Sans MS" pitchFamily="66" charset="0"/>
              </a:rPr>
              <a:t> – higher-twist shadowing</a:t>
            </a:r>
          </a:p>
        </p:txBody>
      </p:sp>
      <p:sp>
        <p:nvSpPr>
          <p:cNvPr id="8" name="TextBox 7"/>
          <p:cNvSpPr txBox="1"/>
          <p:nvPr/>
        </p:nvSpPr>
        <p:spPr>
          <a:xfrm>
            <a:off x="5181600" y="2177421"/>
            <a:ext cx="2133600" cy="738664"/>
          </a:xfrm>
          <a:prstGeom prst="rect">
            <a:avLst/>
          </a:prstGeom>
          <a:noFill/>
        </p:spPr>
        <p:txBody>
          <a:bodyPr wrap="square" rtlCol="0">
            <a:spAutoFit/>
          </a:bodyPr>
          <a:lstStyle/>
          <a:p>
            <a:r>
              <a:rPr lang="en-US" sz="1400" dirty="0" err="1" smtClean="0">
                <a:solidFill>
                  <a:srgbClr val="0000FF"/>
                </a:solidFill>
                <a:latin typeface="Comic Sans MS" pitchFamily="66" charset="0"/>
              </a:rPr>
              <a:t>Kopeliovich</a:t>
            </a:r>
            <a:r>
              <a:rPr lang="en-US" sz="1400" dirty="0" smtClean="0">
                <a:solidFill>
                  <a:srgbClr val="0000FF"/>
                </a:solidFill>
                <a:latin typeface="Comic Sans MS" pitchFamily="66" charset="0"/>
              </a:rPr>
              <a:t> – color transparency &amp; coherence effects</a:t>
            </a:r>
          </a:p>
        </p:txBody>
      </p:sp>
      <p:pic>
        <p:nvPicPr>
          <p:cNvPr id="10" name="Picture 2"/>
          <p:cNvPicPr>
            <a:picLocks noChangeAspect="1" noChangeArrowheads="1"/>
          </p:cNvPicPr>
          <p:nvPr/>
        </p:nvPicPr>
        <p:blipFill>
          <a:blip r:embed="rId2" cstate="print"/>
          <a:srcRect t="77663"/>
          <a:stretch>
            <a:fillRect/>
          </a:stretch>
        </p:blipFill>
        <p:spPr bwMode="auto">
          <a:xfrm>
            <a:off x="685800" y="4692021"/>
            <a:ext cx="7743825" cy="946779"/>
          </a:xfrm>
          <a:prstGeom prst="rect">
            <a:avLst/>
          </a:prstGeom>
          <a:noFill/>
          <a:ln w="9525">
            <a:noFill/>
            <a:miter lim="800000"/>
            <a:headEnd/>
            <a:tailEnd/>
          </a:ln>
        </p:spPr>
      </p:pic>
      <p:sp>
        <p:nvSpPr>
          <p:cNvPr id="11" name="TextBox 10"/>
          <p:cNvSpPr txBox="1"/>
          <p:nvPr/>
        </p:nvSpPr>
        <p:spPr>
          <a:xfrm>
            <a:off x="762000" y="5697415"/>
            <a:ext cx="7677102" cy="400110"/>
          </a:xfrm>
          <a:prstGeom prst="rect">
            <a:avLst/>
          </a:prstGeom>
          <a:noFill/>
        </p:spPr>
        <p:txBody>
          <a:bodyPr wrap="none" rtlCol="0">
            <a:spAutoFit/>
          </a:bodyPr>
          <a:lstStyle/>
          <a:p>
            <a:r>
              <a:rPr lang="en-US" sz="2000" dirty="0" smtClean="0">
                <a:latin typeface="Comic Sans MS" pitchFamily="66" charset="0"/>
              </a:rPr>
              <a:t>e.g. probe </a:t>
            </a:r>
            <a:r>
              <a:rPr lang="en-US" sz="2000" dirty="0" err="1" smtClean="0">
                <a:latin typeface="Comic Sans MS" pitchFamily="66" charset="0"/>
              </a:rPr>
              <a:t>qbar</a:t>
            </a:r>
            <a:r>
              <a:rPr lang="en-US" sz="2000" dirty="0" smtClean="0">
                <a:latin typeface="Comic Sans MS" pitchFamily="66" charset="0"/>
              </a:rPr>
              <a:t> with very-forward </a:t>
            </a:r>
            <a:r>
              <a:rPr lang="en-US" sz="2000" dirty="0" err="1" smtClean="0">
                <a:latin typeface="Comic Sans MS" pitchFamily="66" charset="0"/>
              </a:rPr>
              <a:t>Drell</a:t>
            </a:r>
            <a:r>
              <a:rPr lang="en-US" sz="2000" dirty="0" smtClean="0">
                <a:latin typeface="Comic Sans MS" pitchFamily="66" charset="0"/>
              </a:rPr>
              <a:t>-Yan on nuclear targets</a:t>
            </a:r>
          </a:p>
        </p:txBody>
      </p:sp>
      <p:sp>
        <p:nvSpPr>
          <p:cNvPr id="12" name="TextBox 11"/>
          <p:cNvSpPr txBox="1"/>
          <p:nvPr/>
        </p:nvSpPr>
        <p:spPr>
          <a:xfrm>
            <a:off x="1445542" y="152400"/>
            <a:ext cx="5945858" cy="461665"/>
          </a:xfrm>
          <a:prstGeom prst="rect">
            <a:avLst/>
          </a:prstGeom>
          <a:solidFill>
            <a:srgbClr val="00B0F0">
              <a:alpha val="48000"/>
            </a:srgbClr>
          </a:solidFill>
        </p:spPr>
        <p:txBody>
          <a:bodyPr wrap="none" rtlCol="0">
            <a:spAutoFit/>
          </a:bodyPr>
          <a:lstStyle/>
          <a:p>
            <a:r>
              <a:rPr lang="en-US" sz="2400" dirty="0" smtClean="0">
                <a:latin typeface="Comic Sans MS" pitchFamily="66" charset="0"/>
              </a:rPr>
              <a:t>Flattening of shadowing at very small x?</a:t>
            </a:r>
          </a:p>
        </p:txBody>
      </p:sp>
      <p:sp>
        <p:nvSpPr>
          <p:cNvPr id="13" name="TextBox 12"/>
          <p:cNvSpPr txBox="1"/>
          <p:nvPr/>
        </p:nvSpPr>
        <p:spPr>
          <a:xfrm>
            <a:off x="1883885" y="1578817"/>
            <a:ext cx="1818126" cy="338554"/>
          </a:xfrm>
          <a:prstGeom prst="rect">
            <a:avLst/>
          </a:prstGeom>
          <a:noFill/>
        </p:spPr>
        <p:txBody>
          <a:bodyPr wrap="none" rtlCol="0">
            <a:spAutoFit/>
          </a:bodyPr>
          <a:lstStyle/>
          <a:p>
            <a:r>
              <a:rPr lang="en-US" sz="1600" i="1" dirty="0" err="1" smtClean="0">
                <a:latin typeface="Comic Sans MS" pitchFamily="66" charset="0"/>
              </a:rPr>
              <a:t>hep</a:t>
            </a:r>
            <a:r>
              <a:rPr lang="en-US" sz="1600" i="1" dirty="0" smtClean="0">
                <a:latin typeface="Comic Sans MS" pitchFamily="66" charset="0"/>
              </a:rPr>
              <a:t>-ph/0506039</a:t>
            </a:r>
          </a:p>
        </p:txBody>
      </p:sp>
      <p:sp>
        <p:nvSpPr>
          <p:cNvPr id="14" name="TextBox 13"/>
          <p:cNvSpPr txBox="1"/>
          <p:nvPr/>
        </p:nvSpPr>
        <p:spPr>
          <a:xfrm>
            <a:off x="4998140" y="1524000"/>
            <a:ext cx="2850460" cy="338554"/>
          </a:xfrm>
          <a:prstGeom prst="rect">
            <a:avLst/>
          </a:prstGeom>
          <a:noFill/>
        </p:spPr>
        <p:txBody>
          <a:bodyPr wrap="none" rtlCol="0">
            <a:spAutoFit/>
          </a:bodyPr>
          <a:lstStyle/>
          <a:p>
            <a:r>
              <a:rPr lang="en-US" sz="1600" i="1" dirty="0" smtClean="0">
                <a:latin typeface="Comic Sans MS" pitchFamily="66" charset="0"/>
              </a:rPr>
              <a:t>J. Phys. G35, 115010 (2008)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1"/>
          <p:cNvGrpSpPr/>
          <p:nvPr/>
        </p:nvGrpSpPr>
        <p:grpSpPr>
          <a:xfrm>
            <a:off x="0" y="2216528"/>
            <a:ext cx="4058204" cy="2276299"/>
            <a:chOff x="-7744503" y="2294906"/>
            <a:chExt cx="4058204" cy="2276299"/>
          </a:xfrm>
        </p:grpSpPr>
        <p:grpSp>
          <p:nvGrpSpPr>
            <p:cNvPr id="11" name="Group 31"/>
            <p:cNvGrpSpPr/>
            <p:nvPr/>
          </p:nvGrpSpPr>
          <p:grpSpPr>
            <a:xfrm>
              <a:off x="-7744503" y="2294906"/>
              <a:ext cx="1800903" cy="2276299"/>
              <a:chOff x="381000" y="2209800"/>
              <a:chExt cx="1800903" cy="2276299"/>
            </a:xfrm>
          </p:grpSpPr>
          <p:grpSp>
            <p:nvGrpSpPr>
              <p:cNvPr id="12" name="Group 5"/>
              <p:cNvGrpSpPr/>
              <p:nvPr/>
            </p:nvGrpSpPr>
            <p:grpSpPr>
              <a:xfrm>
                <a:off x="381000" y="2209800"/>
                <a:ext cx="1800903" cy="2276299"/>
                <a:chOff x="0" y="2438400"/>
                <a:chExt cx="2642936" cy="3352800"/>
              </a:xfrm>
            </p:grpSpPr>
            <p:pic>
              <p:nvPicPr>
                <p:cNvPr id="7" name="Picture 3" descr="C:\Documents and Settings\leitch\My Documents\physics\2011\emmi_sicily_sep11\ppg109\alpha_x2ycm_new.png"/>
                <p:cNvPicPr>
                  <a:picLocks noChangeAspect="1" noChangeArrowheads="1"/>
                </p:cNvPicPr>
                <p:nvPr/>
              </p:nvPicPr>
              <p:blipFill>
                <a:blip r:embed="rId2" cstate="print"/>
                <a:srcRect l="2222" t="8251" r="47784" b="4501"/>
                <a:stretch>
                  <a:fillRect/>
                </a:stretch>
              </p:blipFill>
              <p:spPr bwMode="auto">
                <a:xfrm>
                  <a:off x="0" y="2438400"/>
                  <a:ext cx="2592952" cy="3352800"/>
                </a:xfrm>
                <a:prstGeom prst="rect">
                  <a:avLst/>
                </a:prstGeom>
                <a:noFill/>
              </p:spPr>
            </p:pic>
            <p:sp>
              <p:nvSpPr>
                <p:cNvPr id="8" name="Text Box 13"/>
                <p:cNvSpPr txBox="1">
                  <a:spLocks noChangeArrowheads="1"/>
                </p:cNvSpPr>
                <p:nvPr/>
              </p:nvSpPr>
              <p:spPr bwMode="auto">
                <a:xfrm>
                  <a:off x="365336" y="3006382"/>
                  <a:ext cx="892175" cy="307975"/>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200 GeV</a:t>
                  </a:r>
                </a:p>
              </p:txBody>
            </p:sp>
            <p:sp>
              <p:nvSpPr>
                <p:cNvPr id="9" name="Text Box 12"/>
                <p:cNvSpPr txBox="1">
                  <a:spLocks noChangeArrowheads="1"/>
                </p:cNvSpPr>
                <p:nvPr/>
              </p:nvSpPr>
              <p:spPr bwMode="auto">
                <a:xfrm>
                  <a:off x="1133609" y="4899053"/>
                  <a:ext cx="792162" cy="307975"/>
                </a:xfrm>
                <a:prstGeom prst="rect">
                  <a:avLst/>
                </a:prstGeom>
                <a:noFill/>
                <a:ln w="9525">
                  <a:noFill/>
                  <a:miter lim="800000"/>
                  <a:headEnd/>
                  <a:tailEnd/>
                </a:ln>
              </p:spPr>
              <p:txBody>
                <a:bodyPr wrap="none">
                  <a:spAutoFit/>
                </a:bodyPr>
                <a:lstStyle/>
                <a:p>
                  <a:r>
                    <a:rPr lang="en-US" sz="1400" b="1" dirty="0">
                      <a:solidFill>
                        <a:srgbClr val="0000FF"/>
                      </a:solidFill>
                      <a:latin typeface="Calibri" pitchFamily="34" charset="0"/>
                    </a:rPr>
                    <a:t>39 GeV</a:t>
                  </a:r>
                </a:p>
              </p:txBody>
            </p:sp>
            <p:sp>
              <p:nvSpPr>
                <p:cNvPr id="10" name="Text Box 11"/>
                <p:cNvSpPr txBox="1">
                  <a:spLocks noChangeArrowheads="1"/>
                </p:cNvSpPr>
                <p:nvPr/>
              </p:nvSpPr>
              <p:spPr bwMode="auto">
                <a:xfrm>
                  <a:off x="1850774" y="4440489"/>
                  <a:ext cx="792162" cy="307975"/>
                </a:xfrm>
                <a:prstGeom prst="rect">
                  <a:avLst/>
                </a:prstGeom>
                <a:noFill/>
                <a:ln w="9525">
                  <a:noFill/>
                  <a:miter lim="800000"/>
                  <a:headEnd/>
                  <a:tailEnd/>
                </a:ln>
              </p:spPr>
              <p:txBody>
                <a:bodyPr wrap="none">
                  <a:spAutoFit/>
                </a:bodyPr>
                <a:lstStyle/>
                <a:p>
                  <a:r>
                    <a:rPr lang="en-US" sz="1400" b="1" dirty="0">
                      <a:solidFill>
                        <a:srgbClr val="33CC33"/>
                      </a:solidFill>
                      <a:latin typeface="Calibri" pitchFamily="34" charset="0"/>
                    </a:rPr>
                    <a:t>19 GeV</a:t>
                  </a:r>
                </a:p>
              </p:txBody>
            </p:sp>
          </p:grpSp>
          <p:sp>
            <p:nvSpPr>
              <p:cNvPr id="31" name="TextBox 30"/>
              <p:cNvSpPr txBox="1"/>
              <p:nvPr/>
            </p:nvSpPr>
            <p:spPr>
              <a:xfrm>
                <a:off x="1343703" y="2257300"/>
                <a:ext cx="567784" cy="338554"/>
              </a:xfrm>
              <a:prstGeom prst="rect">
                <a:avLst/>
              </a:prstGeom>
              <a:noFill/>
            </p:spPr>
            <p:txBody>
              <a:bodyPr wrap="none" rtlCol="0">
                <a:spAutoFit/>
              </a:bodyPr>
              <a:lstStyle/>
              <a:p>
                <a:r>
                  <a:rPr lang="en-US" sz="1600" dirty="0" smtClean="0">
                    <a:latin typeface="Comic Sans MS" pitchFamily="66" charset="0"/>
                  </a:rPr>
                  <a:t>J/</a:t>
                </a:r>
                <a:r>
                  <a:rPr lang="en-US" sz="1600" dirty="0" smtClean="0">
                    <a:latin typeface="Comic Sans MS" pitchFamily="66" charset="0"/>
                    <a:sym typeface="Symbol"/>
                  </a:rPr>
                  <a:t></a:t>
                </a:r>
                <a:endParaRPr lang="en-US" sz="1600" dirty="0" smtClean="0">
                  <a:latin typeface="Comic Sans MS" pitchFamily="66" charset="0"/>
                </a:endParaRPr>
              </a:p>
            </p:txBody>
          </p:sp>
        </p:grpSp>
        <p:sp>
          <p:nvSpPr>
            <p:cNvPr id="34" name="TextBox 33"/>
            <p:cNvSpPr txBox="1"/>
            <p:nvPr/>
          </p:nvSpPr>
          <p:spPr>
            <a:xfrm>
              <a:off x="-5896099" y="2341418"/>
              <a:ext cx="2209800" cy="923330"/>
            </a:xfrm>
            <a:prstGeom prst="rect">
              <a:avLst/>
            </a:prstGeom>
            <a:noFill/>
          </p:spPr>
          <p:txBody>
            <a:bodyPr wrap="square" rtlCol="0">
              <a:spAutoFit/>
            </a:bodyPr>
            <a:lstStyle/>
            <a:p>
              <a:r>
                <a:rPr lang="en-US" dirty="0" smtClean="0">
                  <a:latin typeface="Comic Sans MS" pitchFamily="66" charset="0"/>
                </a:rPr>
                <a:t>J/</a:t>
              </a:r>
              <a:r>
                <a:rPr lang="en-US" dirty="0" smtClean="0">
                  <a:latin typeface="Comic Sans MS" pitchFamily="66" charset="0"/>
                  <a:sym typeface="Symbol"/>
                </a:rPr>
                <a:t> </a:t>
              </a:r>
              <a:r>
                <a:rPr lang="en-US" dirty="0" smtClean="0">
                  <a:latin typeface="Comic Sans MS" pitchFamily="66" charset="0"/>
                </a:rPr>
                <a:t>suppression doesn’t scale like shadowing</a:t>
              </a:r>
            </a:p>
          </p:txBody>
        </p:sp>
      </p:grpSp>
      <p:sp>
        <p:nvSpPr>
          <p:cNvPr id="2" name="Date Placeholder 1"/>
          <p:cNvSpPr>
            <a:spLocks noGrp="1"/>
          </p:cNvSpPr>
          <p:nvPr>
            <p:ph type="dt" sz="half" idx="10"/>
          </p:nvPr>
        </p:nvSpPr>
        <p:spPr/>
        <p:txBody>
          <a:bodyPr/>
          <a:lstStyle/>
          <a:p>
            <a:fld id="{AD65C672-D16C-4AF1-95D1-542EBA99E196}" type="datetime1">
              <a:rPr lang="en-US" smtClean="0"/>
              <a:pPr/>
              <a:t>1/7/2013</a:t>
            </a:fld>
            <a:endParaRPr lang="en-US"/>
          </a:p>
        </p:txBody>
      </p:sp>
      <p:sp>
        <p:nvSpPr>
          <p:cNvPr id="4" name="TextBox 3"/>
          <p:cNvSpPr txBox="1"/>
          <p:nvPr/>
        </p:nvSpPr>
        <p:spPr>
          <a:xfrm>
            <a:off x="3733800" y="228600"/>
            <a:ext cx="1524000" cy="1200329"/>
          </a:xfrm>
          <a:prstGeom prst="rect">
            <a:avLst/>
          </a:prstGeom>
          <a:noFill/>
          <a:ln w="22225">
            <a:solidFill>
              <a:srgbClr val="FF0000"/>
            </a:solidFill>
          </a:ln>
        </p:spPr>
        <p:txBody>
          <a:bodyPr wrap="square" rtlCol="0">
            <a:spAutoFit/>
          </a:bodyPr>
          <a:lstStyle/>
          <a:p>
            <a:pPr algn="ctr"/>
            <a:r>
              <a:rPr lang="en-US" sz="2400" dirty="0" smtClean="0">
                <a:latin typeface="Comic Sans MS" pitchFamily="66" charset="0"/>
              </a:rPr>
              <a:t>Summary p-A data lessons</a:t>
            </a:r>
          </a:p>
        </p:txBody>
      </p:sp>
      <p:pic>
        <p:nvPicPr>
          <p:cNvPr id="5" name="Picture 4" descr="e772int"/>
          <p:cNvPicPr>
            <a:picLocks noChangeAspect="1" noChangeArrowheads="1"/>
          </p:cNvPicPr>
          <p:nvPr/>
        </p:nvPicPr>
        <p:blipFill>
          <a:blip r:embed="rId3" cstate="print"/>
          <a:srcRect/>
          <a:stretch>
            <a:fillRect/>
          </a:stretch>
        </p:blipFill>
        <p:spPr bwMode="auto">
          <a:xfrm>
            <a:off x="76200" y="152400"/>
            <a:ext cx="2133600" cy="1927514"/>
          </a:xfrm>
          <a:prstGeom prst="rect">
            <a:avLst/>
          </a:prstGeom>
          <a:noFill/>
        </p:spPr>
      </p:pic>
      <p:sp>
        <p:nvSpPr>
          <p:cNvPr id="33" name="TextBox 32"/>
          <p:cNvSpPr txBox="1"/>
          <p:nvPr/>
        </p:nvSpPr>
        <p:spPr>
          <a:xfrm>
            <a:off x="2209800" y="685800"/>
            <a:ext cx="1447800" cy="923330"/>
          </a:xfrm>
          <a:prstGeom prst="rect">
            <a:avLst/>
          </a:prstGeom>
          <a:noFill/>
        </p:spPr>
        <p:txBody>
          <a:bodyPr wrap="square" rtlCol="0">
            <a:spAutoFit/>
          </a:bodyPr>
          <a:lstStyle/>
          <a:p>
            <a:r>
              <a:rPr lang="en-US" dirty="0" smtClean="0">
                <a:latin typeface="Comic Sans MS" pitchFamily="66" charset="0"/>
              </a:rPr>
              <a:t>suppression of vector mesons</a:t>
            </a:r>
          </a:p>
        </p:txBody>
      </p:sp>
      <p:grpSp>
        <p:nvGrpSpPr>
          <p:cNvPr id="14" name="Group 27"/>
          <p:cNvGrpSpPr/>
          <p:nvPr/>
        </p:nvGrpSpPr>
        <p:grpSpPr>
          <a:xfrm>
            <a:off x="6781800" y="0"/>
            <a:ext cx="2164071" cy="1935731"/>
            <a:chOff x="6781800" y="223650"/>
            <a:chExt cx="2164071" cy="1935731"/>
          </a:xfrm>
        </p:grpSpPr>
        <p:pic>
          <p:nvPicPr>
            <p:cNvPr id="17" name="Picture 8" descr="dy_mass_x2"/>
            <p:cNvPicPr>
              <a:picLocks noChangeAspect="1" noChangeArrowheads="1"/>
            </p:cNvPicPr>
            <p:nvPr/>
          </p:nvPicPr>
          <p:blipFill>
            <a:blip r:embed="rId4" cstate="print"/>
            <a:srcRect l="53898" t="44524" r="1225" b="1310"/>
            <a:stretch>
              <a:fillRect/>
            </a:stretch>
          </p:blipFill>
          <p:spPr bwMode="auto">
            <a:xfrm>
              <a:off x="7270159" y="228585"/>
              <a:ext cx="1675712" cy="1890051"/>
            </a:xfrm>
            <a:prstGeom prst="rect">
              <a:avLst/>
            </a:prstGeom>
            <a:noFill/>
          </p:spPr>
        </p:pic>
        <p:pic>
          <p:nvPicPr>
            <p:cNvPr id="25" name="Picture 8" descr="dy_mass_x2"/>
            <p:cNvPicPr>
              <a:picLocks noChangeAspect="1" noChangeArrowheads="1"/>
            </p:cNvPicPr>
            <p:nvPr/>
          </p:nvPicPr>
          <p:blipFill>
            <a:blip r:embed="rId4" cstate="print"/>
            <a:srcRect t="44524" r="85746"/>
            <a:stretch>
              <a:fillRect/>
            </a:stretch>
          </p:blipFill>
          <p:spPr bwMode="auto">
            <a:xfrm>
              <a:off x="6781800" y="223650"/>
              <a:ext cx="532184" cy="1935731"/>
            </a:xfrm>
            <a:prstGeom prst="rect">
              <a:avLst/>
            </a:prstGeom>
            <a:noFill/>
          </p:spPr>
        </p:pic>
      </p:grpSp>
      <p:sp>
        <p:nvSpPr>
          <p:cNvPr id="29" name="TextBox 28"/>
          <p:cNvSpPr txBox="1"/>
          <p:nvPr/>
        </p:nvSpPr>
        <p:spPr>
          <a:xfrm>
            <a:off x="7496355" y="46892"/>
            <a:ext cx="973343" cy="307777"/>
          </a:xfrm>
          <a:prstGeom prst="rect">
            <a:avLst/>
          </a:prstGeom>
          <a:noFill/>
        </p:spPr>
        <p:txBody>
          <a:bodyPr wrap="none" rtlCol="0">
            <a:spAutoFit/>
          </a:bodyPr>
          <a:lstStyle/>
          <a:p>
            <a:r>
              <a:rPr lang="en-US" sz="1400" dirty="0" err="1" smtClean="0">
                <a:latin typeface="Comic Sans MS" pitchFamily="66" charset="0"/>
              </a:rPr>
              <a:t>Drell</a:t>
            </a:r>
            <a:r>
              <a:rPr lang="en-US" sz="1400" dirty="0" smtClean="0">
                <a:latin typeface="Comic Sans MS" pitchFamily="66" charset="0"/>
              </a:rPr>
              <a:t>-Yan</a:t>
            </a:r>
          </a:p>
        </p:txBody>
      </p:sp>
      <p:sp>
        <p:nvSpPr>
          <p:cNvPr id="37" name="TextBox 36"/>
          <p:cNvSpPr txBox="1"/>
          <p:nvPr/>
        </p:nvSpPr>
        <p:spPr>
          <a:xfrm>
            <a:off x="5638800" y="0"/>
            <a:ext cx="1371600" cy="923330"/>
          </a:xfrm>
          <a:prstGeom prst="rect">
            <a:avLst/>
          </a:prstGeom>
          <a:noFill/>
        </p:spPr>
        <p:txBody>
          <a:bodyPr wrap="square" rtlCol="0">
            <a:spAutoFit/>
          </a:bodyPr>
          <a:lstStyle/>
          <a:p>
            <a:r>
              <a:rPr lang="en-US" dirty="0" smtClean="0">
                <a:latin typeface="Comic Sans MS" pitchFamily="66" charset="0"/>
              </a:rPr>
              <a:t>DY shows shadowing or </a:t>
            </a:r>
            <a:r>
              <a:rPr lang="en-US" dirty="0" err="1" smtClean="0">
                <a:latin typeface="Comic Sans MS" pitchFamily="66" charset="0"/>
              </a:rPr>
              <a:t>dE</a:t>
            </a:r>
            <a:r>
              <a:rPr lang="en-US" dirty="0" smtClean="0">
                <a:latin typeface="Comic Sans MS" pitchFamily="66" charset="0"/>
              </a:rPr>
              <a:t>/</a:t>
            </a:r>
            <a:r>
              <a:rPr lang="en-US" dirty="0" err="1" smtClean="0">
                <a:latin typeface="Comic Sans MS" pitchFamily="66" charset="0"/>
              </a:rPr>
              <a:t>dx</a:t>
            </a:r>
            <a:endParaRPr lang="en-US" dirty="0" smtClean="0">
              <a:latin typeface="Comic Sans MS" pitchFamily="66" charset="0"/>
            </a:endParaRPr>
          </a:p>
        </p:txBody>
      </p:sp>
      <p:pic>
        <p:nvPicPr>
          <p:cNvPr id="16" name="Picture 9" descr="C:\Documents and Settings\leitch\My Documents\e866\single_muon_paper\paw\alpha_ycm.gif"/>
          <p:cNvPicPr>
            <a:picLocks noChangeAspect="1" noChangeArrowheads="1"/>
          </p:cNvPicPr>
          <p:nvPr/>
        </p:nvPicPr>
        <p:blipFill>
          <a:blip r:embed="rId5" cstate="print"/>
          <a:srcRect/>
          <a:stretch>
            <a:fillRect/>
          </a:stretch>
        </p:blipFill>
        <p:spPr bwMode="auto">
          <a:xfrm>
            <a:off x="6477000" y="2057400"/>
            <a:ext cx="2532266" cy="1829562"/>
          </a:xfrm>
          <a:prstGeom prst="rect">
            <a:avLst/>
          </a:prstGeom>
          <a:noFill/>
          <a:ln w="9525">
            <a:noFill/>
            <a:miter lim="800000"/>
            <a:headEnd/>
            <a:tailEnd/>
          </a:ln>
        </p:spPr>
      </p:pic>
      <p:sp>
        <p:nvSpPr>
          <p:cNvPr id="38" name="TextBox 37"/>
          <p:cNvSpPr txBox="1"/>
          <p:nvPr/>
        </p:nvSpPr>
        <p:spPr>
          <a:xfrm>
            <a:off x="4800600" y="1828800"/>
            <a:ext cx="1981200" cy="923330"/>
          </a:xfrm>
          <a:prstGeom prst="rect">
            <a:avLst/>
          </a:prstGeom>
          <a:noFill/>
        </p:spPr>
        <p:txBody>
          <a:bodyPr wrap="square" rtlCol="0">
            <a:spAutoFit/>
          </a:bodyPr>
          <a:lstStyle/>
          <a:p>
            <a:r>
              <a:rPr lang="en-US" dirty="0" smtClean="0">
                <a:latin typeface="Comic Sans MS" pitchFamily="66" charset="0"/>
              </a:rPr>
              <a:t>Open </a:t>
            </a:r>
            <a:r>
              <a:rPr lang="en-US" dirty="0" err="1" smtClean="0">
                <a:latin typeface="Comic Sans MS" pitchFamily="66" charset="0"/>
              </a:rPr>
              <a:t>vs</a:t>
            </a:r>
            <a:r>
              <a:rPr lang="en-US" dirty="0" smtClean="0">
                <a:latin typeface="Comic Sans MS" pitchFamily="66" charset="0"/>
              </a:rPr>
              <a:t> closed charm isolates initial state</a:t>
            </a:r>
          </a:p>
        </p:txBody>
      </p:sp>
      <p:cxnSp>
        <p:nvCxnSpPr>
          <p:cNvPr id="15" name="Straight Connector 14"/>
          <p:cNvCxnSpPr/>
          <p:nvPr/>
        </p:nvCxnSpPr>
        <p:spPr>
          <a:xfrm>
            <a:off x="5562600" y="-304800"/>
            <a:ext cx="22306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6" cstate="print"/>
          <a:srcRect l="3542" t="4315" r="53137" b="28045"/>
          <a:stretch>
            <a:fillRect/>
          </a:stretch>
        </p:blipFill>
        <p:spPr bwMode="auto">
          <a:xfrm>
            <a:off x="6526475" y="4621505"/>
            <a:ext cx="2590800" cy="2214193"/>
          </a:xfrm>
          <a:prstGeom prst="rect">
            <a:avLst/>
          </a:prstGeom>
          <a:noFill/>
          <a:ln w="9525">
            <a:noFill/>
            <a:miter lim="800000"/>
            <a:headEnd/>
            <a:tailEnd/>
          </a:ln>
        </p:spPr>
      </p:pic>
      <p:sp>
        <p:nvSpPr>
          <p:cNvPr id="26" name="TextBox 25"/>
          <p:cNvSpPr txBox="1"/>
          <p:nvPr/>
        </p:nvSpPr>
        <p:spPr>
          <a:xfrm>
            <a:off x="7288475" y="5078705"/>
            <a:ext cx="683200" cy="338554"/>
          </a:xfrm>
          <a:prstGeom prst="rect">
            <a:avLst/>
          </a:prstGeom>
          <a:noFill/>
        </p:spPr>
        <p:txBody>
          <a:bodyPr wrap="none" rtlCol="0">
            <a:spAutoFit/>
          </a:bodyPr>
          <a:lstStyle/>
          <a:p>
            <a:r>
              <a:rPr lang="en-US" sz="1600" dirty="0" err="1" smtClean="0">
                <a:solidFill>
                  <a:srgbClr val="FF0000"/>
                </a:solidFill>
                <a:latin typeface="Comic Sans MS" pitchFamily="66" charset="0"/>
              </a:rPr>
              <a:t>Vitev</a:t>
            </a:r>
            <a:endParaRPr lang="en-US" sz="1600" dirty="0" smtClean="0">
              <a:solidFill>
                <a:srgbClr val="FF0000"/>
              </a:solidFill>
              <a:latin typeface="Comic Sans MS" pitchFamily="66" charset="0"/>
            </a:endParaRPr>
          </a:p>
        </p:txBody>
      </p:sp>
      <p:sp>
        <p:nvSpPr>
          <p:cNvPr id="39" name="TextBox 38"/>
          <p:cNvSpPr txBox="1"/>
          <p:nvPr/>
        </p:nvSpPr>
        <p:spPr>
          <a:xfrm>
            <a:off x="7010400" y="4038600"/>
            <a:ext cx="2286000" cy="584775"/>
          </a:xfrm>
          <a:prstGeom prst="rect">
            <a:avLst/>
          </a:prstGeom>
          <a:noFill/>
        </p:spPr>
        <p:txBody>
          <a:bodyPr wrap="square" rtlCol="0">
            <a:spAutoFit/>
          </a:bodyPr>
          <a:lstStyle/>
          <a:p>
            <a:r>
              <a:rPr lang="en-US" sz="1600" dirty="0" smtClean="0">
                <a:latin typeface="Comic Sans MS" pitchFamily="66" charset="0"/>
              </a:rPr>
              <a:t>Shadowing may flatten for x&lt;10</a:t>
            </a:r>
            <a:r>
              <a:rPr lang="en-US" sz="1600" baseline="30000" dirty="0" smtClean="0">
                <a:latin typeface="Comic Sans MS" pitchFamily="66" charset="0"/>
              </a:rPr>
              <a:t>-3</a:t>
            </a:r>
            <a:r>
              <a:rPr lang="en-US" sz="1600" dirty="0" smtClean="0">
                <a:latin typeface="Comic Sans MS" pitchFamily="66" charset="0"/>
              </a:rPr>
              <a:t>?</a:t>
            </a:r>
          </a:p>
        </p:txBody>
      </p:sp>
      <p:grpSp>
        <p:nvGrpSpPr>
          <p:cNvPr id="30" name="Group 62"/>
          <p:cNvGrpSpPr/>
          <p:nvPr/>
        </p:nvGrpSpPr>
        <p:grpSpPr>
          <a:xfrm>
            <a:off x="253365" y="4580930"/>
            <a:ext cx="2160270" cy="2234596"/>
            <a:chOff x="-3099435" y="8314730"/>
            <a:chExt cx="2160270" cy="2234596"/>
          </a:xfrm>
        </p:grpSpPr>
        <p:pic>
          <p:nvPicPr>
            <p:cNvPr id="20" name="Picture 8" descr="dhpeng3a"/>
            <p:cNvPicPr>
              <a:picLocks noChangeAspect="1" noChangeArrowheads="1"/>
            </p:cNvPicPr>
            <p:nvPr/>
          </p:nvPicPr>
          <p:blipFill>
            <a:blip r:embed="rId7" cstate="print"/>
            <a:srcRect t="5587" r="5484" b="2793"/>
            <a:stretch>
              <a:fillRect/>
            </a:stretch>
          </p:blipFill>
          <p:spPr bwMode="auto">
            <a:xfrm>
              <a:off x="-3099435" y="8314730"/>
              <a:ext cx="2160270" cy="2234596"/>
            </a:xfrm>
            <a:prstGeom prst="rect">
              <a:avLst/>
            </a:prstGeom>
            <a:noFill/>
          </p:spPr>
        </p:pic>
        <p:sp>
          <p:nvSpPr>
            <p:cNvPr id="21" name="Text Box 9"/>
            <p:cNvSpPr txBox="1">
              <a:spLocks noChangeArrowheads="1"/>
            </p:cNvSpPr>
            <p:nvPr/>
          </p:nvSpPr>
          <p:spPr bwMode="auto">
            <a:xfrm>
              <a:off x="-1919288" y="8991316"/>
              <a:ext cx="909638" cy="297946"/>
            </a:xfrm>
            <a:prstGeom prst="rect">
              <a:avLst/>
            </a:prstGeom>
            <a:noFill/>
            <a:ln w="9525">
              <a:noFill/>
              <a:miter lim="800000"/>
              <a:headEnd/>
              <a:tailEnd/>
            </a:ln>
            <a:effectLst/>
          </p:spPr>
          <p:txBody>
            <a:bodyPr wrap="none">
              <a:spAutoFit/>
            </a:bodyPr>
            <a:lstStyle/>
            <a:p>
              <a:r>
                <a:rPr lang="en-US" sz="1400" i="1" dirty="0" err="1">
                  <a:solidFill>
                    <a:schemeClr val="accent2"/>
                  </a:solidFill>
                  <a:latin typeface="Times New Roman" pitchFamily="18" charset="0"/>
                </a:rPr>
                <a:t>A</a:t>
              </a:r>
              <a:r>
                <a:rPr lang="en-US" sz="1400" i="1" baseline="-25000" dirty="0" err="1">
                  <a:solidFill>
                    <a:schemeClr val="accent2"/>
                  </a:solidFill>
                  <a:latin typeface="Times New Roman" pitchFamily="18" charset="0"/>
                </a:rPr>
                <a:t>eff</a:t>
              </a:r>
              <a:r>
                <a:rPr lang="en-US" sz="1400" i="1" dirty="0">
                  <a:solidFill>
                    <a:schemeClr val="accent2"/>
                  </a:solidFill>
                  <a:latin typeface="Times New Roman" pitchFamily="18" charset="0"/>
                </a:rPr>
                <a:t> = 1.35</a:t>
              </a:r>
            </a:p>
          </p:txBody>
        </p:sp>
        <p:sp>
          <p:nvSpPr>
            <p:cNvPr id="22" name="Text Box 10"/>
            <p:cNvSpPr txBox="1">
              <a:spLocks noChangeArrowheads="1"/>
            </p:cNvSpPr>
            <p:nvPr/>
          </p:nvSpPr>
          <p:spPr bwMode="auto">
            <a:xfrm>
              <a:off x="-1550670" y="9798253"/>
              <a:ext cx="572453" cy="297946"/>
            </a:xfrm>
            <a:prstGeom prst="rect">
              <a:avLst/>
            </a:prstGeom>
            <a:noFill/>
            <a:ln w="9525">
              <a:noFill/>
              <a:miter lim="800000"/>
              <a:headEnd/>
              <a:tailEnd/>
            </a:ln>
            <a:effectLst/>
          </p:spPr>
          <p:txBody>
            <a:bodyPr wrap="none">
              <a:spAutoFit/>
            </a:bodyPr>
            <a:lstStyle/>
            <a:p>
              <a:r>
                <a:rPr lang="en-US" sz="1400" i="1" dirty="0">
                  <a:solidFill>
                    <a:schemeClr val="accent2"/>
                  </a:solidFill>
                  <a:latin typeface="Times New Roman" pitchFamily="18" charset="0"/>
                </a:rPr>
                <a:t>A = 2</a:t>
              </a:r>
            </a:p>
          </p:txBody>
        </p:sp>
        <p:sp>
          <p:nvSpPr>
            <p:cNvPr id="23" name="Text Box 11"/>
            <p:cNvSpPr txBox="1">
              <a:spLocks noChangeArrowheads="1"/>
            </p:cNvSpPr>
            <p:nvPr/>
          </p:nvSpPr>
          <p:spPr bwMode="auto">
            <a:xfrm>
              <a:off x="-2362200" y="8621987"/>
              <a:ext cx="924878" cy="447954"/>
            </a:xfrm>
            <a:prstGeom prst="rect">
              <a:avLst/>
            </a:prstGeom>
            <a:noFill/>
            <a:ln w="9525">
              <a:noFill/>
              <a:miter lim="800000"/>
              <a:headEnd/>
              <a:tailEnd/>
            </a:ln>
            <a:effectLst/>
          </p:spPr>
          <p:txBody>
            <a:bodyPr wrap="none">
              <a:spAutoFit/>
            </a:bodyPr>
            <a:lstStyle/>
            <a:p>
              <a:r>
                <a:rPr lang="en-US" sz="1200" i="1" dirty="0">
                  <a:solidFill>
                    <a:srgbClr val="FF0066"/>
                  </a:solidFill>
                  <a:latin typeface="Times New Roman" pitchFamily="18" charset="0"/>
                </a:rPr>
                <a:t>E866/</a:t>
              </a:r>
              <a:r>
                <a:rPr lang="en-US" sz="1200" i="1" dirty="0" err="1">
                  <a:solidFill>
                    <a:srgbClr val="FF0066"/>
                  </a:solidFill>
                  <a:latin typeface="Times New Roman" pitchFamily="18" charset="0"/>
                </a:rPr>
                <a:t>NuSea</a:t>
              </a:r>
              <a:endParaRPr lang="en-US" sz="1200" i="1" dirty="0">
                <a:solidFill>
                  <a:srgbClr val="FF0066"/>
                </a:solidFill>
                <a:latin typeface="Times New Roman" pitchFamily="18" charset="0"/>
              </a:endParaRPr>
            </a:p>
            <a:p>
              <a:r>
                <a:rPr lang="en-US" sz="1200" i="1" dirty="0">
                  <a:solidFill>
                    <a:srgbClr val="FF0066"/>
                  </a:solidFill>
                  <a:latin typeface="Times New Roman" pitchFamily="18" charset="0"/>
                </a:rPr>
                <a:t>Preliminary</a:t>
              </a:r>
            </a:p>
          </p:txBody>
        </p:sp>
      </p:grpSp>
      <p:pic>
        <p:nvPicPr>
          <p:cNvPr id="18" name="Picture 7" descr="ptups"/>
          <p:cNvPicPr>
            <a:picLocks noChangeAspect="1" noChangeArrowheads="1"/>
          </p:cNvPicPr>
          <p:nvPr/>
        </p:nvPicPr>
        <p:blipFill>
          <a:blip r:embed="rId8" cstate="print"/>
          <a:srcRect/>
          <a:stretch>
            <a:fillRect/>
          </a:stretch>
        </p:blipFill>
        <p:spPr bwMode="auto">
          <a:xfrm>
            <a:off x="4038600" y="4254284"/>
            <a:ext cx="2286000" cy="2603716"/>
          </a:xfrm>
          <a:prstGeom prst="rect">
            <a:avLst/>
          </a:prstGeom>
          <a:noFill/>
        </p:spPr>
      </p:pic>
      <p:sp>
        <p:nvSpPr>
          <p:cNvPr id="36" name="TextBox 35"/>
          <p:cNvSpPr txBox="1"/>
          <p:nvPr/>
        </p:nvSpPr>
        <p:spPr>
          <a:xfrm>
            <a:off x="4419600" y="3657600"/>
            <a:ext cx="1828800" cy="646331"/>
          </a:xfrm>
          <a:prstGeom prst="rect">
            <a:avLst/>
          </a:prstGeom>
          <a:noFill/>
        </p:spPr>
        <p:txBody>
          <a:bodyPr wrap="square" rtlCol="0">
            <a:spAutoFit/>
          </a:bodyPr>
          <a:lstStyle/>
          <a:p>
            <a:r>
              <a:rPr lang="en-US" dirty="0" smtClean="0">
                <a:latin typeface="Comic Sans MS" pitchFamily="66" charset="0"/>
              </a:rPr>
              <a:t>everything has </a:t>
            </a:r>
            <a:r>
              <a:rPr lang="en-US" dirty="0" err="1" smtClean="0">
                <a:latin typeface="Comic Sans MS" pitchFamily="66" charset="0"/>
              </a:rPr>
              <a:t>p</a:t>
            </a:r>
            <a:r>
              <a:rPr lang="en-US" baseline="-25000" dirty="0" err="1" smtClean="0">
                <a:latin typeface="Comic Sans MS" pitchFamily="66" charset="0"/>
              </a:rPr>
              <a:t>T</a:t>
            </a:r>
            <a:r>
              <a:rPr lang="en-US" dirty="0" smtClean="0">
                <a:latin typeface="Comic Sans MS" pitchFamily="66" charset="0"/>
              </a:rPr>
              <a:t> broadening</a:t>
            </a:r>
          </a:p>
        </p:txBody>
      </p:sp>
      <p:sp>
        <p:nvSpPr>
          <p:cNvPr id="53" name="TextBox 52"/>
          <p:cNvSpPr txBox="1"/>
          <p:nvPr/>
        </p:nvSpPr>
        <p:spPr>
          <a:xfrm>
            <a:off x="2362200" y="4114800"/>
            <a:ext cx="1447800" cy="923330"/>
          </a:xfrm>
          <a:prstGeom prst="rect">
            <a:avLst/>
          </a:prstGeom>
          <a:noFill/>
        </p:spPr>
        <p:txBody>
          <a:bodyPr wrap="square" rtlCol="0">
            <a:spAutoFit/>
          </a:bodyPr>
          <a:lstStyle/>
          <a:p>
            <a:r>
              <a:rPr lang="en-US" dirty="0" err="1" smtClean="0">
                <a:latin typeface="Comic Sans MS" pitchFamily="66" charset="0"/>
              </a:rPr>
              <a:t>p+d</a:t>
            </a:r>
            <a:r>
              <a:rPr lang="en-US" dirty="0" smtClean="0">
                <a:latin typeface="Comic Sans MS" pitchFamily="66" charset="0"/>
              </a:rPr>
              <a:t> J/</a:t>
            </a:r>
            <a:r>
              <a:rPr lang="en-US" dirty="0" smtClean="0">
                <a:latin typeface="Comic Sans MS" pitchFamily="66" charset="0"/>
                <a:sym typeface="Symbol"/>
              </a:rPr>
              <a:t> </a:t>
            </a:r>
            <a:r>
              <a:rPr lang="en-US" dirty="0" smtClean="0">
                <a:latin typeface="Comic Sans MS" pitchFamily="66" charset="0"/>
              </a:rPr>
              <a:t>suppression is weak</a:t>
            </a:r>
          </a:p>
        </p:txBody>
      </p:sp>
      <p:sp>
        <p:nvSpPr>
          <p:cNvPr id="35" name="Slide Number Placeholder 3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7" grpId="0"/>
      <p:bldP spid="38" grpId="0"/>
      <p:bldP spid="26" grpId="0"/>
      <p:bldP spid="39" grpId="0"/>
      <p:bldP spid="36"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AEA1-BE29-4D0A-A31A-D1F570880894}"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
        <p:nvSpPr>
          <p:cNvPr id="4" name="TextBox 3"/>
          <p:cNvSpPr txBox="1"/>
          <p:nvPr/>
        </p:nvSpPr>
        <p:spPr>
          <a:xfrm>
            <a:off x="2667000" y="2438400"/>
            <a:ext cx="3505200" cy="707886"/>
          </a:xfrm>
          <a:prstGeom prst="rect">
            <a:avLst/>
          </a:prstGeom>
          <a:noFill/>
        </p:spPr>
        <p:txBody>
          <a:bodyPr wrap="square" rtlCol="0">
            <a:spAutoFit/>
          </a:bodyPr>
          <a:lstStyle/>
          <a:p>
            <a:pPr algn="ctr"/>
            <a:r>
              <a:rPr lang="en-US" sz="4000" dirty="0" smtClean="0">
                <a:latin typeface="Comic Sans MS" pitchFamily="66" charset="0"/>
              </a:rPr>
              <a:t>Backups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6956" y="45156"/>
            <a:ext cx="2906565" cy="584775"/>
          </a:xfrm>
          <a:prstGeom prst="rect">
            <a:avLst/>
          </a:prstGeom>
          <a:solidFill>
            <a:srgbClr val="00B0F0">
              <a:alpha val="22000"/>
            </a:srgbClr>
          </a:solidFill>
        </p:spPr>
        <p:txBody>
          <a:bodyPr wrap="none" rtlCol="0">
            <a:spAutoFit/>
          </a:bodyPr>
          <a:lstStyle/>
          <a:p>
            <a:pPr algn="ctr"/>
            <a:r>
              <a:rPr lang="en-US" sz="2000" dirty="0" smtClean="0">
                <a:latin typeface="Comic Sans MS" pitchFamily="66" charset="0"/>
              </a:rPr>
              <a:t>Solving the J/</a:t>
            </a:r>
            <a:r>
              <a:rPr lang="en-US" sz="2000" dirty="0" smtClean="0">
                <a:latin typeface="Comic Sans MS" pitchFamily="66" charset="0"/>
                <a:sym typeface="Symbol"/>
              </a:rPr>
              <a:t> Puzzle</a:t>
            </a:r>
          </a:p>
          <a:p>
            <a:pPr algn="ctr"/>
            <a:r>
              <a:rPr lang="en-US" sz="1200" dirty="0" smtClean="0">
                <a:latin typeface="Comic Sans MS" pitchFamily="66" charset="0"/>
                <a:sym typeface="Symbol"/>
              </a:rPr>
              <a:t>MJL – 4/3/12</a:t>
            </a:r>
            <a:endParaRPr lang="en-US" sz="1200" dirty="0">
              <a:latin typeface="Comic Sans MS" pitchFamily="66" charset="0"/>
            </a:endParaRPr>
          </a:p>
        </p:txBody>
      </p:sp>
      <p:sp>
        <p:nvSpPr>
          <p:cNvPr id="5" name="Oval 4"/>
          <p:cNvSpPr/>
          <p:nvPr/>
        </p:nvSpPr>
        <p:spPr>
          <a:xfrm>
            <a:off x="152400" y="381000"/>
            <a:ext cx="1295400" cy="6096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FF0000"/>
                </a:solidFill>
                <a:latin typeface="Comic Sans MS" pitchFamily="66" charset="0"/>
              </a:rPr>
              <a:t>E906 &amp; </a:t>
            </a:r>
            <a:r>
              <a:rPr lang="en-US" sz="1400" dirty="0" smtClean="0">
                <a:solidFill>
                  <a:srgbClr val="FF0000"/>
                </a:solidFill>
                <a:latin typeface="Comic Sans MS" pitchFamily="66" charset="0"/>
                <a:sym typeface="Symbol"/>
              </a:rPr>
              <a:t>s-dep. of </a:t>
            </a:r>
            <a:r>
              <a:rPr lang="en-US" sz="1400" i="1" dirty="0" smtClean="0">
                <a:solidFill>
                  <a:srgbClr val="FF0000"/>
                </a:solidFill>
                <a:latin typeface="Comic Sans MS" pitchFamily="66" charset="0"/>
                <a:sym typeface="Symbol"/>
              </a:rPr>
              <a:t>DY</a:t>
            </a:r>
            <a:endParaRPr lang="en-US" sz="1400" i="1" dirty="0">
              <a:solidFill>
                <a:srgbClr val="FF0000"/>
              </a:solidFill>
              <a:latin typeface="Comic Sans MS" pitchFamily="66" charset="0"/>
            </a:endParaRPr>
          </a:p>
        </p:txBody>
      </p:sp>
      <p:sp>
        <p:nvSpPr>
          <p:cNvPr id="6" name="Rectangle 5"/>
          <p:cNvSpPr/>
          <p:nvPr/>
        </p:nvSpPr>
        <p:spPr>
          <a:xfrm>
            <a:off x="5715000" y="2743200"/>
            <a:ext cx="838200" cy="533400"/>
          </a:xfrm>
          <a:prstGeom prst="rect">
            <a:avLst/>
          </a:prstGeom>
          <a:blipFill>
            <a:blip r:embed="rId2" cstate="prin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CNM</a:t>
            </a:r>
            <a:endParaRPr lang="en-US" sz="1600" dirty="0">
              <a:solidFill>
                <a:schemeClr val="tx1"/>
              </a:solidFill>
              <a:latin typeface="Comic Sans MS" pitchFamily="66" charset="0"/>
            </a:endParaRPr>
          </a:p>
        </p:txBody>
      </p:sp>
      <p:sp>
        <p:nvSpPr>
          <p:cNvPr id="7" name="Rectangle 6"/>
          <p:cNvSpPr/>
          <p:nvPr/>
        </p:nvSpPr>
        <p:spPr>
          <a:xfrm>
            <a:off x="7239000" y="2133600"/>
            <a:ext cx="1219200" cy="533400"/>
          </a:xfrm>
          <a:prstGeom prst="rect">
            <a:avLst/>
          </a:prstGeom>
          <a:blipFill>
            <a:blip r:embed="rId3" cstate="prin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Screening in QGP</a:t>
            </a:r>
            <a:endParaRPr lang="en-US" sz="1600" dirty="0">
              <a:solidFill>
                <a:schemeClr val="tx1"/>
              </a:solidFill>
              <a:latin typeface="Comic Sans MS" pitchFamily="66" charset="0"/>
            </a:endParaRPr>
          </a:p>
        </p:txBody>
      </p:sp>
      <p:sp>
        <p:nvSpPr>
          <p:cNvPr id="8" name="Rectangle 7"/>
          <p:cNvSpPr/>
          <p:nvPr/>
        </p:nvSpPr>
        <p:spPr>
          <a:xfrm>
            <a:off x="6248400" y="838200"/>
            <a:ext cx="1752600" cy="762000"/>
          </a:xfrm>
          <a:prstGeom prst="rect">
            <a:avLst/>
          </a:prstGeom>
          <a:blipFill dpi="0" rotWithShape="1">
            <a:blip r:embed="rId3" cstate="print"/>
            <a:srcRec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diff. Screening for diff. </a:t>
            </a:r>
            <a:r>
              <a:rPr lang="en-US" sz="1600" dirty="0" err="1" smtClean="0">
                <a:solidFill>
                  <a:schemeClr val="tx1"/>
                </a:solidFill>
                <a:latin typeface="Comic Sans MS" pitchFamily="66" charset="0"/>
              </a:rPr>
              <a:t>quarkonia</a:t>
            </a:r>
            <a:r>
              <a:rPr lang="en-US" sz="1600" dirty="0" smtClean="0">
                <a:solidFill>
                  <a:schemeClr val="tx1"/>
                </a:solidFill>
                <a:latin typeface="Comic Sans MS" pitchFamily="66" charset="0"/>
              </a:rPr>
              <a:t> states</a:t>
            </a:r>
            <a:endParaRPr lang="en-US" sz="1600" dirty="0">
              <a:solidFill>
                <a:schemeClr val="tx1"/>
              </a:solidFill>
              <a:latin typeface="Comic Sans MS" pitchFamily="66" charset="0"/>
            </a:endParaRPr>
          </a:p>
        </p:txBody>
      </p:sp>
      <p:sp>
        <p:nvSpPr>
          <p:cNvPr id="9" name="Rectangle 8"/>
          <p:cNvSpPr/>
          <p:nvPr/>
        </p:nvSpPr>
        <p:spPr>
          <a:xfrm>
            <a:off x="7010400" y="3200400"/>
            <a:ext cx="1600200" cy="533400"/>
          </a:xfrm>
          <a:prstGeom prst="rect">
            <a:avLst/>
          </a:prstGeom>
          <a:blipFill dpi="0" rotWithShape="1">
            <a:blip r:embed="rId4" cstate="print">
              <a:alphaModFix amt="26000"/>
            </a:blip>
            <a:srcRec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Regeneration</a:t>
            </a:r>
            <a:endParaRPr lang="en-US" sz="1600" dirty="0">
              <a:solidFill>
                <a:schemeClr val="tx1"/>
              </a:solidFill>
              <a:latin typeface="Comic Sans MS" pitchFamily="66" charset="0"/>
            </a:endParaRPr>
          </a:p>
        </p:txBody>
      </p:sp>
      <p:sp>
        <p:nvSpPr>
          <p:cNvPr id="10" name="Oval 9"/>
          <p:cNvSpPr/>
          <p:nvPr/>
        </p:nvSpPr>
        <p:spPr>
          <a:xfrm>
            <a:off x="5715000" y="4038600"/>
            <a:ext cx="1622778" cy="7620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rgbClr val="FF0000"/>
                </a:solidFill>
                <a:latin typeface="Comic Sans MS" pitchFamily="66" charset="0"/>
              </a:rPr>
              <a:t>large </a:t>
            </a:r>
            <a:r>
              <a:rPr lang="en-US" sz="1600" dirty="0" err="1" smtClean="0">
                <a:solidFill>
                  <a:srgbClr val="FF0000"/>
                </a:solidFill>
                <a:latin typeface="Comic Sans MS" pitchFamily="66" charset="0"/>
              </a:rPr>
              <a:t>regen</a:t>
            </a:r>
            <a:r>
              <a:rPr lang="en-US" sz="1600" dirty="0" smtClean="0">
                <a:solidFill>
                  <a:srgbClr val="FF0000"/>
                </a:solidFill>
                <a:latin typeface="Comic Sans MS" pitchFamily="66" charset="0"/>
              </a:rPr>
              <a:t>.</a:t>
            </a:r>
          </a:p>
          <a:p>
            <a:pPr algn="ctr"/>
            <a:r>
              <a:rPr lang="en-US" sz="1600" dirty="0" smtClean="0">
                <a:solidFill>
                  <a:srgbClr val="FF0000"/>
                </a:solidFill>
                <a:latin typeface="Comic Sans MS" pitchFamily="66" charset="0"/>
              </a:rPr>
              <a:t> @ LHC?</a:t>
            </a:r>
            <a:endParaRPr lang="en-US" sz="1600" dirty="0">
              <a:solidFill>
                <a:srgbClr val="FF0000"/>
              </a:solidFill>
              <a:latin typeface="Comic Sans MS" pitchFamily="66" charset="0"/>
            </a:endParaRPr>
          </a:p>
        </p:txBody>
      </p:sp>
      <p:cxnSp>
        <p:nvCxnSpPr>
          <p:cNvPr id="12" name="Straight Arrow Connector 11"/>
          <p:cNvCxnSpPr>
            <a:stCxn id="10" idx="0"/>
            <a:endCxn id="9" idx="2"/>
          </p:cNvCxnSpPr>
          <p:nvPr/>
        </p:nvCxnSpPr>
        <p:spPr>
          <a:xfrm flipV="1">
            <a:off x="6526389" y="3733800"/>
            <a:ext cx="1284111"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a:endCxn id="7" idx="2"/>
          </p:cNvCxnSpPr>
          <p:nvPr/>
        </p:nvCxnSpPr>
        <p:spPr>
          <a:xfrm flipV="1">
            <a:off x="7810500" y="2667000"/>
            <a:ext cx="381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a:endCxn id="8" idx="2"/>
          </p:cNvCxnSpPr>
          <p:nvPr/>
        </p:nvCxnSpPr>
        <p:spPr>
          <a:xfrm flipH="1" flipV="1">
            <a:off x="7124700" y="1600200"/>
            <a:ext cx="7239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7" idx="1"/>
          </p:cNvCxnSpPr>
          <p:nvPr/>
        </p:nvCxnSpPr>
        <p:spPr>
          <a:xfrm flipV="1">
            <a:off x="6553200" y="2400300"/>
            <a:ext cx="6858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621865" y="5029200"/>
            <a:ext cx="1828800" cy="7620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smtClean="0">
                <a:solidFill>
                  <a:srgbClr val="FF0000"/>
                </a:solidFill>
                <a:latin typeface="Comic Sans MS" pitchFamily="66" charset="0"/>
              </a:rPr>
              <a:t>p</a:t>
            </a:r>
            <a:r>
              <a:rPr lang="en-US" sz="1400" baseline="-25000" dirty="0" err="1" smtClean="0">
                <a:solidFill>
                  <a:srgbClr val="FF0000"/>
                </a:solidFill>
                <a:latin typeface="Comic Sans MS" pitchFamily="66" charset="0"/>
              </a:rPr>
              <a:t>T</a:t>
            </a:r>
            <a:r>
              <a:rPr lang="en-US" sz="1400" dirty="0" smtClean="0">
                <a:solidFill>
                  <a:srgbClr val="FF0000"/>
                </a:solidFill>
                <a:latin typeface="Comic Sans MS" pitchFamily="66" charset="0"/>
              </a:rPr>
              <a:t> of R</a:t>
            </a:r>
            <a:r>
              <a:rPr lang="en-US" sz="1400" baseline="-25000" dirty="0" smtClean="0">
                <a:solidFill>
                  <a:srgbClr val="FF0000"/>
                </a:solidFill>
                <a:latin typeface="Comic Sans MS" pitchFamily="66" charset="0"/>
              </a:rPr>
              <a:t>AA</a:t>
            </a:r>
            <a:r>
              <a:rPr lang="en-US" sz="1400" dirty="0" smtClean="0">
                <a:solidFill>
                  <a:srgbClr val="FF0000"/>
                </a:solidFill>
                <a:latin typeface="Comic Sans MS" pitchFamily="66" charset="0"/>
              </a:rPr>
              <a:t> from </a:t>
            </a:r>
            <a:r>
              <a:rPr lang="en-US" sz="1400" dirty="0" err="1" smtClean="0">
                <a:solidFill>
                  <a:srgbClr val="FF0000"/>
                </a:solidFill>
                <a:latin typeface="Comic Sans MS" pitchFamily="66" charset="0"/>
              </a:rPr>
              <a:t>regen</a:t>
            </a:r>
            <a:r>
              <a:rPr lang="en-US" sz="1400" dirty="0" smtClean="0">
                <a:solidFill>
                  <a:srgbClr val="FF0000"/>
                </a:solidFill>
                <a:latin typeface="Comic Sans MS" pitchFamily="66" charset="0"/>
              </a:rPr>
              <a:t>.: diagonal or random?</a:t>
            </a:r>
            <a:endParaRPr lang="en-US" sz="1400" dirty="0">
              <a:solidFill>
                <a:srgbClr val="FF0000"/>
              </a:solidFill>
              <a:latin typeface="Comic Sans MS" pitchFamily="66" charset="0"/>
            </a:endParaRPr>
          </a:p>
        </p:txBody>
      </p:sp>
      <p:sp>
        <p:nvSpPr>
          <p:cNvPr id="37" name="Oval 36"/>
          <p:cNvSpPr/>
          <p:nvPr/>
        </p:nvSpPr>
        <p:spPr>
          <a:xfrm>
            <a:off x="5703711" y="6019800"/>
            <a:ext cx="1752600" cy="6096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FF0000"/>
                </a:solidFill>
                <a:latin typeface="Comic Sans MS" pitchFamily="66" charset="0"/>
              </a:rPr>
              <a:t>flat or rising R</a:t>
            </a:r>
            <a:r>
              <a:rPr lang="en-US" sz="1400" baseline="-25000" dirty="0" smtClean="0">
                <a:solidFill>
                  <a:srgbClr val="FF0000"/>
                </a:solidFill>
                <a:latin typeface="Comic Sans MS" pitchFamily="66" charset="0"/>
              </a:rPr>
              <a:t>AA</a:t>
            </a:r>
            <a:r>
              <a:rPr lang="en-US" sz="1400" dirty="0" smtClean="0">
                <a:solidFill>
                  <a:srgbClr val="FF0000"/>
                </a:solidFill>
                <a:latin typeface="Comic Sans MS" pitchFamily="66" charset="0"/>
              </a:rPr>
              <a:t>  as b</a:t>
            </a:r>
            <a:r>
              <a:rPr lang="en-US" sz="1400" dirty="0" smtClean="0">
                <a:solidFill>
                  <a:srgbClr val="FF0000"/>
                </a:solidFill>
                <a:latin typeface="Comic Sans MS" pitchFamily="66" charset="0"/>
                <a:sym typeface="Symbol"/>
              </a:rPr>
              <a:t></a:t>
            </a:r>
            <a:r>
              <a:rPr lang="en-US" sz="1400" dirty="0" smtClean="0">
                <a:solidFill>
                  <a:srgbClr val="FF0000"/>
                </a:solidFill>
                <a:latin typeface="Comic Sans MS" pitchFamily="66" charset="0"/>
              </a:rPr>
              <a:t>0?</a:t>
            </a:r>
            <a:endParaRPr lang="en-US" sz="1400" dirty="0">
              <a:solidFill>
                <a:srgbClr val="FF0000"/>
              </a:solidFill>
              <a:latin typeface="Comic Sans MS" pitchFamily="66" charset="0"/>
            </a:endParaRPr>
          </a:p>
        </p:txBody>
      </p:sp>
      <p:sp>
        <p:nvSpPr>
          <p:cNvPr id="38" name="Oval 37"/>
          <p:cNvSpPr/>
          <p:nvPr/>
        </p:nvSpPr>
        <p:spPr>
          <a:xfrm>
            <a:off x="7543800" y="4038600"/>
            <a:ext cx="1524000" cy="7620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33CC"/>
                </a:solidFill>
                <a:latin typeface="Comic Sans MS" pitchFamily="66" charset="0"/>
              </a:rPr>
              <a:t>Theory for RHIC </a:t>
            </a:r>
            <a:r>
              <a:rPr lang="en-US" sz="1400" dirty="0" err="1" smtClean="0">
                <a:solidFill>
                  <a:srgbClr val="0033CC"/>
                </a:solidFill>
                <a:latin typeface="Comic Sans MS" pitchFamily="66" charset="0"/>
              </a:rPr>
              <a:t>regen</a:t>
            </a:r>
            <a:r>
              <a:rPr lang="en-US" sz="1400" dirty="0" smtClean="0">
                <a:solidFill>
                  <a:srgbClr val="0033CC"/>
                </a:solidFill>
                <a:latin typeface="Comic Sans MS" pitchFamily="66" charset="0"/>
              </a:rPr>
              <a:t>.</a:t>
            </a:r>
            <a:endParaRPr lang="en-US" sz="1400" dirty="0">
              <a:solidFill>
                <a:srgbClr val="0033CC"/>
              </a:solidFill>
              <a:latin typeface="Comic Sans MS" pitchFamily="66" charset="0"/>
            </a:endParaRPr>
          </a:p>
        </p:txBody>
      </p:sp>
      <p:cxnSp>
        <p:nvCxnSpPr>
          <p:cNvPr id="40" name="Straight Arrow Connector 39"/>
          <p:cNvCxnSpPr>
            <a:stCxn id="38" idx="0"/>
            <a:endCxn id="9" idx="2"/>
          </p:cNvCxnSpPr>
          <p:nvPr/>
        </p:nvCxnSpPr>
        <p:spPr>
          <a:xfrm flipH="1" flipV="1">
            <a:off x="7810500" y="3733800"/>
            <a:ext cx="4953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 idx="0"/>
          </p:cNvCxnSpPr>
          <p:nvPr/>
        </p:nvCxnSpPr>
        <p:spPr>
          <a:xfrm flipH="1" flipV="1">
            <a:off x="6572955" y="5791200"/>
            <a:ext cx="7056"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6" idx="0"/>
            <a:endCxn id="10" idx="4"/>
          </p:cNvCxnSpPr>
          <p:nvPr/>
        </p:nvCxnSpPr>
        <p:spPr>
          <a:xfrm flipH="1" flipV="1">
            <a:off x="6526389" y="4800600"/>
            <a:ext cx="9876"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6"/>
            <a:endCxn id="38" idx="2"/>
          </p:cNvCxnSpPr>
          <p:nvPr/>
        </p:nvCxnSpPr>
        <p:spPr>
          <a:xfrm>
            <a:off x="7337778" y="4419600"/>
            <a:ext cx="20602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590800" y="685800"/>
            <a:ext cx="1524000" cy="6096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33CC"/>
                </a:solidFill>
                <a:latin typeface="Comic Sans MS" pitchFamily="66" charset="0"/>
              </a:rPr>
              <a:t>Theory: </a:t>
            </a:r>
            <a:r>
              <a:rPr lang="en-US" sz="1400" i="1" dirty="0" smtClean="0">
                <a:solidFill>
                  <a:srgbClr val="0033CC"/>
                </a:solidFill>
                <a:latin typeface="Comic Sans MS" pitchFamily="66" charset="0"/>
              </a:rPr>
              <a:t>q</a:t>
            </a:r>
            <a:r>
              <a:rPr lang="en-US" sz="1400" dirty="0" smtClean="0">
                <a:solidFill>
                  <a:srgbClr val="0033CC"/>
                </a:solidFill>
                <a:latin typeface="Comic Sans MS" pitchFamily="66" charset="0"/>
              </a:rPr>
              <a:t> </a:t>
            </a:r>
            <a:r>
              <a:rPr lang="en-US" sz="1400" dirty="0" err="1" smtClean="0">
                <a:solidFill>
                  <a:srgbClr val="0033CC"/>
                </a:solidFill>
                <a:latin typeface="Comic Sans MS" pitchFamily="66" charset="0"/>
              </a:rPr>
              <a:t>vs</a:t>
            </a:r>
            <a:r>
              <a:rPr lang="en-US" sz="1400" dirty="0" smtClean="0">
                <a:solidFill>
                  <a:srgbClr val="0033CC"/>
                </a:solidFill>
                <a:latin typeface="Comic Sans MS" pitchFamily="66" charset="0"/>
              </a:rPr>
              <a:t> </a:t>
            </a:r>
            <a:r>
              <a:rPr lang="en-US" sz="1400" i="1" dirty="0" smtClean="0">
                <a:solidFill>
                  <a:srgbClr val="0033CC"/>
                </a:solidFill>
                <a:latin typeface="Comic Sans MS" pitchFamily="66" charset="0"/>
              </a:rPr>
              <a:t>gluon</a:t>
            </a:r>
            <a:r>
              <a:rPr lang="en-US" sz="1400" dirty="0" smtClean="0">
                <a:solidFill>
                  <a:srgbClr val="0033CC"/>
                </a:solidFill>
                <a:latin typeface="Comic Sans MS" pitchFamily="66" charset="0"/>
              </a:rPr>
              <a:t> </a:t>
            </a:r>
            <a:r>
              <a:rPr lang="en-US" sz="1400" dirty="0" err="1" smtClean="0">
                <a:solidFill>
                  <a:srgbClr val="0033CC"/>
                </a:solidFill>
                <a:latin typeface="Comic Sans MS" pitchFamily="66" charset="0"/>
              </a:rPr>
              <a:t>dE</a:t>
            </a:r>
            <a:r>
              <a:rPr lang="en-US" sz="1400" dirty="0" smtClean="0">
                <a:solidFill>
                  <a:srgbClr val="0033CC"/>
                </a:solidFill>
                <a:latin typeface="Comic Sans MS" pitchFamily="66" charset="0"/>
              </a:rPr>
              <a:t>/</a:t>
            </a:r>
            <a:r>
              <a:rPr lang="en-US" sz="1400" dirty="0" err="1" smtClean="0">
                <a:solidFill>
                  <a:srgbClr val="0033CC"/>
                </a:solidFill>
                <a:latin typeface="Comic Sans MS" pitchFamily="66" charset="0"/>
              </a:rPr>
              <a:t>dx</a:t>
            </a:r>
            <a:endParaRPr lang="en-US" sz="1400" dirty="0">
              <a:solidFill>
                <a:srgbClr val="0033CC"/>
              </a:solidFill>
              <a:latin typeface="Comic Sans MS" pitchFamily="66" charset="0"/>
            </a:endParaRPr>
          </a:p>
        </p:txBody>
      </p:sp>
      <p:sp>
        <p:nvSpPr>
          <p:cNvPr id="57" name="Rectangle 56"/>
          <p:cNvSpPr/>
          <p:nvPr/>
        </p:nvSpPr>
        <p:spPr>
          <a:xfrm>
            <a:off x="208844" y="1151466"/>
            <a:ext cx="1391355" cy="38100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1"/>
                </a:solidFill>
                <a:latin typeface="Comic Sans MS" pitchFamily="66" charset="0"/>
              </a:rPr>
              <a:t>quark</a:t>
            </a:r>
            <a:r>
              <a:rPr lang="en-US" sz="1600" dirty="0" smtClean="0">
                <a:solidFill>
                  <a:schemeClr val="tx1"/>
                </a:solidFill>
                <a:latin typeface="Comic Sans MS" pitchFamily="66" charset="0"/>
              </a:rPr>
              <a:t> </a:t>
            </a:r>
            <a:r>
              <a:rPr lang="en-US" sz="1600" dirty="0" err="1" smtClean="0">
                <a:solidFill>
                  <a:schemeClr val="tx1"/>
                </a:solidFill>
                <a:latin typeface="Comic Sans MS" pitchFamily="66" charset="0"/>
              </a:rPr>
              <a:t>dE</a:t>
            </a:r>
            <a:r>
              <a:rPr lang="en-US" sz="1600" dirty="0" smtClean="0">
                <a:solidFill>
                  <a:schemeClr val="tx1"/>
                </a:solidFill>
                <a:latin typeface="Comic Sans MS" pitchFamily="66" charset="0"/>
              </a:rPr>
              <a:t>/</a:t>
            </a:r>
            <a:r>
              <a:rPr lang="en-US" sz="1600" dirty="0" err="1" smtClean="0">
                <a:solidFill>
                  <a:schemeClr val="tx1"/>
                </a:solidFill>
                <a:latin typeface="Comic Sans MS" pitchFamily="66" charset="0"/>
              </a:rPr>
              <a:t>dx</a:t>
            </a:r>
            <a:endParaRPr lang="en-US" sz="1600" dirty="0">
              <a:solidFill>
                <a:schemeClr val="tx1"/>
              </a:solidFill>
              <a:latin typeface="Comic Sans MS" pitchFamily="66" charset="0"/>
            </a:endParaRPr>
          </a:p>
        </p:txBody>
      </p:sp>
      <p:sp>
        <p:nvSpPr>
          <p:cNvPr id="58" name="Rectangle 57"/>
          <p:cNvSpPr/>
          <p:nvPr/>
        </p:nvSpPr>
        <p:spPr>
          <a:xfrm>
            <a:off x="2057400" y="1524000"/>
            <a:ext cx="1295400" cy="533400"/>
          </a:xfrm>
          <a:prstGeom prst="rect">
            <a:avLst/>
          </a:prstGeom>
          <a:blipFill>
            <a:blip r:embed="rId2" cstate="prin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omic Sans MS" pitchFamily="66" charset="0"/>
              </a:rPr>
              <a:t>initial state </a:t>
            </a:r>
            <a:r>
              <a:rPr lang="en-US" sz="1400" i="1" dirty="0" smtClean="0">
                <a:solidFill>
                  <a:schemeClr val="tx1"/>
                </a:solidFill>
                <a:latin typeface="Comic Sans MS" pitchFamily="66" charset="0"/>
              </a:rPr>
              <a:t>gluon </a:t>
            </a:r>
            <a:r>
              <a:rPr lang="en-US" sz="1400" dirty="0" err="1" smtClean="0">
                <a:solidFill>
                  <a:schemeClr val="tx1"/>
                </a:solidFill>
                <a:latin typeface="Comic Sans MS" pitchFamily="66" charset="0"/>
              </a:rPr>
              <a:t>dE</a:t>
            </a:r>
            <a:r>
              <a:rPr lang="en-US" sz="1400" dirty="0" smtClean="0">
                <a:solidFill>
                  <a:schemeClr val="tx1"/>
                </a:solidFill>
                <a:latin typeface="Comic Sans MS" pitchFamily="66" charset="0"/>
              </a:rPr>
              <a:t>/</a:t>
            </a:r>
            <a:r>
              <a:rPr lang="en-US" sz="1400" dirty="0" err="1" smtClean="0">
                <a:solidFill>
                  <a:schemeClr val="tx1"/>
                </a:solidFill>
                <a:latin typeface="Comic Sans MS" pitchFamily="66" charset="0"/>
              </a:rPr>
              <a:t>dx</a:t>
            </a:r>
            <a:endParaRPr lang="en-US" sz="1400" dirty="0">
              <a:solidFill>
                <a:schemeClr val="tx1"/>
              </a:solidFill>
              <a:latin typeface="Comic Sans MS" pitchFamily="66" charset="0"/>
            </a:endParaRPr>
          </a:p>
        </p:txBody>
      </p:sp>
      <p:cxnSp>
        <p:nvCxnSpPr>
          <p:cNvPr id="59" name="Straight Arrow Connector 58"/>
          <p:cNvCxnSpPr>
            <a:stCxn id="58" idx="3"/>
            <a:endCxn id="6" idx="1"/>
          </p:cNvCxnSpPr>
          <p:nvPr/>
        </p:nvCxnSpPr>
        <p:spPr>
          <a:xfrm>
            <a:off x="3352800" y="1790700"/>
            <a:ext cx="2362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6" idx="3"/>
            <a:endCxn id="58" idx="0"/>
          </p:cNvCxnSpPr>
          <p:nvPr/>
        </p:nvCxnSpPr>
        <p:spPr>
          <a:xfrm flipH="1">
            <a:off x="2705100" y="1206126"/>
            <a:ext cx="108885" cy="3178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 idx="4"/>
            <a:endCxn id="57" idx="0"/>
          </p:cNvCxnSpPr>
          <p:nvPr/>
        </p:nvCxnSpPr>
        <p:spPr>
          <a:xfrm>
            <a:off x="800100" y="990600"/>
            <a:ext cx="104422" cy="160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7" idx="2"/>
            <a:endCxn id="58" idx="1"/>
          </p:cNvCxnSpPr>
          <p:nvPr/>
        </p:nvCxnSpPr>
        <p:spPr>
          <a:xfrm>
            <a:off x="904522" y="1532466"/>
            <a:ext cx="1152878" cy="2582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194733" y="1792110"/>
            <a:ext cx="1430865" cy="6096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smtClean="0">
                <a:solidFill>
                  <a:srgbClr val="FF0000"/>
                </a:solidFill>
                <a:latin typeface="Comic Sans MS" pitchFamily="66" charset="0"/>
              </a:rPr>
              <a:t>quarkonia</a:t>
            </a:r>
            <a:r>
              <a:rPr lang="en-US" sz="1400" dirty="0" smtClean="0">
                <a:solidFill>
                  <a:srgbClr val="FF0000"/>
                </a:solidFill>
                <a:latin typeface="Comic Sans MS" pitchFamily="66" charset="0"/>
              </a:rPr>
              <a:t> </a:t>
            </a:r>
            <a:r>
              <a:rPr lang="en-US" sz="1400" dirty="0" err="1" smtClean="0">
                <a:solidFill>
                  <a:srgbClr val="FF0000"/>
                </a:solidFill>
                <a:latin typeface="Comic Sans MS" pitchFamily="66" charset="0"/>
              </a:rPr>
              <a:t>vs</a:t>
            </a:r>
            <a:r>
              <a:rPr lang="en-US" sz="1400" dirty="0" smtClean="0">
                <a:solidFill>
                  <a:srgbClr val="FF0000"/>
                </a:solidFill>
                <a:latin typeface="Comic Sans MS" pitchFamily="66" charset="0"/>
              </a:rPr>
              <a:t> open-heavy</a:t>
            </a:r>
            <a:endParaRPr lang="en-US" sz="1400" dirty="0">
              <a:solidFill>
                <a:srgbClr val="FF0000"/>
              </a:solidFill>
              <a:latin typeface="Comic Sans MS" pitchFamily="66" charset="0"/>
            </a:endParaRPr>
          </a:p>
        </p:txBody>
      </p:sp>
      <p:sp>
        <p:nvSpPr>
          <p:cNvPr id="93" name="Rectangle 92"/>
          <p:cNvSpPr/>
          <p:nvPr/>
        </p:nvSpPr>
        <p:spPr>
          <a:xfrm>
            <a:off x="2819400" y="2438400"/>
            <a:ext cx="1143000" cy="381000"/>
          </a:xfrm>
          <a:prstGeom prst="rect">
            <a:avLst/>
          </a:prstGeom>
          <a:blipFill>
            <a:blip r:embed="rId2" cstate="prin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breakup</a:t>
            </a:r>
            <a:endParaRPr lang="en-US" sz="1600" dirty="0">
              <a:solidFill>
                <a:schemeClr val="tx1"/>
              </a:solidFill>
              <a:latin typeface="Comic Sans MS" pitchFamily="66" charset="0"/>
            </a:endParaRPr>
          </a:p>
        </p:txBody>
      </p:sp>
      <p:sp>
        <p:nvSpPr>
          <p:cNvPr id="94" name="Oval 93"/>
          <p:cNvSpPr/>
          <p:nvPr/>
        </p:nvSpPr>
        <p:spPr>
          <a:xfrm>
            <a:off x="152400" y="2743200"/>
            <a:ext cx="1523999" cy="5334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FF0000"/>
                </a:solidFill>
                <a:latin typeface="Comic Sans MS" pitchFamily="66" charset="0"/>
              </a:rPr>
              <a:t>J/</a:t>
            </a:r>
            <a:r>
              <a:rPr lang="en-US" dirty="0" smtClean="0">
                <a:solidFill>
                  <a:srgbClr val="FF0000"/>
                </a:solidFill>
                <a:latin typeface="Comic Sans MS" pitchFamily="66" charset="0"/>
                <a:sym typeface="Symbol"/>
              </a:rPr>
              <a:t> </a:t>
            </a:r>
            <a:r>
              <a:rPr lang="en-US" dirty="0" err="1" smtClean="0">
                <a:solidFill>
                  <a:srgbClr val="FF0000"/>
                </a:solidFill>
                <a:latin typeface="Comic Sans MS" pitchFamily="66" charset="0"/>
                <a:sym typeface="Symbol"/>
              </a:rPr>
              <a:t>vs</a:t>
            </a:r>
            <a:r>
              <a:rPr lang="en-US" dirty="0" smtClean="0">
                <a:solidFill>
                  <a:srgbClr val="FF0000"/>
                </a:solidFill>
                <a:latin typeface="Comic Sans MS" pitchFamily="66" charset="0"/>
                <a:sym typeface="Symbol"/>
              </a:rPr>
              <a:t> s </a:t>
            </a:r>
            <a:endParaRPr lang="en-US" dirty="0">
              <a:solidFill>
                <a:srgbClr val="FF0000"/>
              </a:solidFill>
              <a:latin typeface="Comic Sans MS" pitchFamily="66" charset="0"/>
            </a:endParaRPr>
          </a:p>
        </p:txBody>
      </p:sp>
      <p:sp>
        <p:nvSpPr>
          <p:cNvPr id="95" name="Oval 94"/>
          <p:cNvSpPr/>
          <p:nvPr/>
        </p:nvSpPr>
        <p:spPr>
          <a:xfrm>
            <a:off x="228600" y="3505200"/>
            <a:ext cx="1371600" cy="5334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FF0000"/>
                </a:solidFill>
                <a:latin typeface="Comic Sans MS" pitchFamily="66" charset="0"/>
              </a:rPr>
              <a:t>J/</a:t>
            </a:r>
            <a:r>
              <a:rPr lang="en-US" dirty="0" smtClean="0">
                <a:solidFill>
                  <a:srgbClr val="FF0000"/>
                </a:solidFill>
                <a:latin typeface="Comic Sans MS" pitchFamily="66" charset="0"/>
                <a:sym typeface="Symbol"/>
              </a:rPr>
              <a:t> </a:t>
            </a:r>
            <a:r>
              <a:rPr lang="en-US" dirty="0" err="1" smtClean="0">
                <a:solidFill>
                  <a:srgbClr val="FF0000"/>
                </a:solidFill>
                <a:latin typeface="Comic Sans MS" pitchFamily="66" charset="0"/>
                <a:sym typeface="Symbol"/>
              </a:rPr>
              <a:t>vs</a:t>
            </a:r>
            <a:r>
              <a:rPr lang="en-US" dirty="0" smtClean="0">
                <a:solidFill>
                  <a:srgbClr val="FF0000"/>
                </a:solidFill>
                <a:latin typeface="Comic Sans MS" pitchFamily="66" charset="0"/>
                <a:sym typeface="Symbol"/>
              </a:rPr>
              <a:t>  </a:t>
            </a:r>
            <a:endParaRPr lang="en-US" dirty="0">
              <a:solidFill>
                <a:srgbClr val="FF0000"/>
              </a:solidFill>
              <a:latin typeface="Comic Sans MS" pitchFamily="66" charset="0"/>
            </a:endParaRPr>
          </a:p>
        </p:txBody>
      </p:sp>
      <p:sp>
        <p:nvSpPr>
          <p:cNvPr id="96" name="Rectangle 95"/>
          <p:cNvSpPr/>
          <p:nvPr/>
        </p:nvSpPr>
        <p:spPr>
          <a:xfrm>
            <a:off x="3733800" y="3124200"/>
            <a:ext cx="1295400" cy="533400"/>
          </a:xfrm>
          <a:prstGeom prst="rect">
            <a:avLst/>
          </a:prstGeom>
          <a:blipFill>
            <a:blip r:embed="rId2" cstate="prin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gluon shadowing</a:t>
            </a:r>
            <a:endParaRPr lang="en-US" sz="1600" dirty="0">
              <a:solidFill>
                <a:schemeClr val="tx1"/>
              </a:solidFill>
              <a:latin typeface="Comic Sans MS" pitchFamily="66" charset="0"/>
            </a:endParaRPr>
          </a:p>
        </p:txBody>
      </p:sp>
      <p:cxnSp>
        <p:nvCxnSpPr>
          <p:cNvPr id="98" name="Straight Arrow Connector 97"/>
          <p:cNvCxnSpPr>
            <a:stCxn id="93" idx="3"/>
            <a:endCxn id="6" idx="1"/>
          </p:cNvCxnSpPr>
          <p:nvPr/>
        </p:nvCxnSpPr>
        <p:spPr>
          <a:xfrm>
            <a:off x="3962400" y="2628900"/>
            <a:ext cx="17526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6" idx="3"/>
            <a:endCxn id="6" idx="1"/>
          </p:cNvCxnSpPr>
          <p:nvPr/>
        </p:nvCxnSpPr>
        <p:spPr>
          <a:xfrm flipV="1">
            <a:off x="5029200" y="3009900"/>
            <a:ext cx="685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2" idx="6"/>
            <a:endCxn id="93" idx="1"/>
          </p:cNvCxnSpPr>
          <p:nvPr/>
        </p:nvCxnSpPr>
        <p:spPr>
          <a:xfrm>
            <a:off x="1625598" y="2096910"/>
            <a:ext cx="1193802" cy="5319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95" idx="6"/>
            <a:endCxn id="96" idx="1"/>
          </p:cNvCxnSpPr>
          <p:nvPr/>
        </p:nvCxnSpPr>
        <p:spPr>
          <a:xfrm flipV="1">
            <a:off x="1600200" y="3390900"/>
            <a:ext cx="21336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94" idx="6"/>
            <a:endCxn id="96" idx="1"/>
          </p:cNvCxnSpPr>
          <p:nvPr/>
        </p:nvCxnSpPr>
        <p:spPr>
          <a:xfrm>
            <a:off x="1676399" y="3009900"/>
            <a:ext cx="2057401"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1447800" y="4495800"/>
            <a:ext cx="1295400" cy="12954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rgbClr val="FF0000"/>
                </a:solidFill>
                <a:latin typeface="Comic Sans MS" pitchFamily="66" charset="0"/>
              </a:rPr>
              <a:t>direct-</a:t>
            </a:r>
            <a:r>
              <a:rPr lang="en-US" dirty="0" smtClean="0">
                <a:solidFill>
                  <a:srgbClr val="FF0000"/>
                </a:solidFill>
                <a:latin typeface="Comic Sans MS" pitchFamily="66" charset="0"/>
                <a:sym typeface="Symbol"/>
              </a:rPr>
              <a:t></a:t>
            </a:r>
          </a:p>
          <a:p>
            <a:pPr algn="ctr"/>
            <a:r>
              <a:rPr lang="en-US" dirty="0" err="1" smtClean="0">
                <a:solidFill>
                  <a:srgbClr val="FF0000"/>
                </a:solidFill>
                <a:latin typeface="Comic Sans MS" pitchFamily="66" charset="0"/>
                <a:sym typeface="Symbol"/>
              </a:rPr>
              <a:t>vs</a:t>
            </a:r>
            <a:r>
              <a:rPr lang="en-US" dirty="0" smtClean="0">
                <a:solidFill>
                  <a:srgbClr val="FF0000"/>
                </a:solidFill>
                <a:latin typeface="Comic Sans MS" pitchFamily="66" charset="0"/>
                <a:sym typeface="Symbol"/>
              </a:rPr>
              <a:t> </a:t>
            </a:r>
            <a:r>
              <a:rPr lang="en-US" i="1" dirty="0" smtClean="0">
                <a:solidFill>
                  <a:srgbClr val="FF0000"/>
                </a:solidFill>
                <a:latin typeface="Comic Sans MS" pitchFamily="66" charset="0"/>
                <a:sym typeface="Symbol"/>
              </a:rPr>
              <a:t>HQ</a:t>
            </a:r>
          </a:p>
          <a:p>
            <a:pPr algn="ctr"/>
            <a:r>
              <a:rPr lang="en-US" dirty="0" err="1" smtClean="0">
                <a:solidFill>
                  <a:srgbClr val="FF0000"/>
                </a:solidFill>
                <a:latin typeface="Comic Sans MS" pitchFamily="66" charset="0"/>
                <a:sym typeface="Symbol"/>
              </a:rPr>
              <a:t>vs</a:t>
            </a:r>
            <a:r>
              <a:rPr lang="en-US" dirty="0" smtClean="0">
                <a:solidFill>
                  <a:srgbClr val="FF0000"/>
                </a:solidFill>
                <a:latin typeface="Comic Sans MS" pitchFamily="66" charset="0"/>
                <a:sym typeface="Symbol"/>
              </a:rPr>
              <a:t> </a:t>
            </a:r>
            <a:r>
              <a:rPr lang="en-US" i="1" dirty="0" smtClean="0">
                <a:solidFill>
                  <a:srgbClr val="FF0000"/>
                </a:solidFill>
                <a:latin typeface="Comic Sans MS" pitchFamily="66" charset="0"/>
                <a:sym typeface="Symbol"/>
              </a:rPr>
              <a:t>DY</a:t>
            </a:r>
            <a:endParaRPr lang="en-US" i="1" dirty="0">
              <a:solidFill>
                <a:srgbClr val="FF0000"/>
              </a:solidFill>
              <a:latin typeface="Comic Sans MS" pitchFamily="66" charset="0"/>
            </a:endParaRPr>
          </a:p>
        </p:txBody>
      </p:sp>
      <p:cxnSp>
        <p:nvCxnSpPr>
          <p:cNvPr id="114" name="Straight Arrow Connector 113"/>
          <p:cNvCxnSpPr>
            <a:stCxn id="113" idx="0"/>
            <a:endCxn id="96" idx="1"/>
          </p:cNvCxnSpPr>
          <p:nvPr/>
        </p:nvCxnSpPr>
        <p:spPr>
          <a:xfrm flipV="1">
            <a:off x="2095500" y="3390900"/>
            <a:ext cx="1638300" cy="110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2590800" y="3962400"/>
            <a:ext cx="2209800" cy="7620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33CC"/>
                </a:solidFill>
                <a:latin typeface="Comic Sans MS" pitchFamily="66" charset="0"/>
              </a:rPr>
              <a:t>Theory: EPS09; coherence models; gluon saturation</a:t>
            </a:r>
            <a:endParaRPr lang="en-US" sz="1400" dirty="0">
              <a:solidFill>
                <a:srgbClr val="0033CC"/>
              </a:solidFill>
              <a:latin typeface="Comic Sans MS" pitchFamily="66" charset="0"/>
            </a:endParaRPr>
          </a:p>
        </p:txBody>
      </p:sp>
      <p:cxnSp>
        <p:nvCxnSpPr>
          <p:cNvPr id="118" name="Straight Arrow Connector 117"/>
          <p:cNvCxnSpPr>
            <a:stCxn id="117" idx="0"/>
            <a:endCxn id="96" idx="2"/>
          </p:cNvCxnSpPr>
          <p:nvPr/>
        </p:nvCxnSpPr>
        <p:spPr>
          <a:xfrm flipV="1">
            <a:off x="3695700" y="3657600"/>
            <a:ext cx="685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447800" y="5791200"/>
            <a:ext cx="2704587" cy="738664"/>
          </a:xfrm>
          <a:prstGeom prst="rect">
            <a:avLst/>
          </a:prstGeom>
          <a:noFill/>
        </p:spPr>
        <p:txBody>
          <a:bodyPr wrap="none" rtlCol="0">
            <a:spAutoFit/>
          </a:bodyPr>
          <a:lstStyle/>
          <a:p>
            <a:pPr>
              <a:buFont typeface="Arial" pitchFamily="34" charset="0"/>
              <a:buChar char="•"/>
            </a:pPr>
            <a:r>
              <a:rPr lang="en-US" sz="1400" i="1" dirty="0" smtClean="0">
                <a:latin typeface="Comic Sans MS" pitchFamily="66" charset="0"/>
              </a:rPr>
              <a:t> q or g in deuteron – </a:t>
            </a:r>
            <a:r>
              <a:rPr lang="en-US" sz="1400" i="1" dirty="0" err="1" smtClean="0">
                <a:latin typeface="Comic Sans MS" pitchFamily="66" charset="0"/>
              </a:rPr>
              <a:t>dE</a:t>
            </a:r>
            <a:r>
              <a:rPr lang="en-US" sz="1400" i="1" dirty="0" smtClean="0">
                <a:latin typeface="Comic Sans MS" pitchFamily="66" charset="0"/>
              </a:rPr>
              <a:t>/</a:t>
            </a:r>
            <a:r>
              <a:rPr lang="en-US" sz="1400" i="1" dirty="0" err="1" smtClean="0">
                <a:latin typeface="Comic Sans MS" pitchFamily="66" charset="0"/>
              </a:rPr>
              <a:t>dx</a:t>
            </a:r>
            <a:endParaRPr lang="en-US" sz="1400" i="1" dirty="0" smtClean="0">
              <a:latin typeface="Comic Sans MS" pitchFamily="66" charset="0"/>
            </a:endParaRPr>
          </a:p>
          <a:p>
            <a:pPr>
              <a:buFont typeface="Arial" pitchFamily="34" charset="0"/>
              <a:buChar char="•"/>
            </a:pPr>
            <a:r>
              <a:rPr lang="en-US" sz="1400" i="1" dirty="0" smtClean="0">
                <a:latin typeface="Comic Sans MS" pitchFamily="66" charset="0"/>
              </a:rPr>
              <a:t> q or g in nucleus – shadowing</a:t>
            </a:r>
          </a:p>
          <a:p>
            <a:pPr>
              <a:buFont typeface="Arial" pitchFamily="34" charset="0"/>
              <a:buChar char="•"/>
            </a:pPr>
            <a:r>
              <a:rPr lang="en-US" sz="1400" i="1" dirty="0" smtClean="0">
                <a:latin typeface="Comic Sans MS" pitchFamily="66" charset="0"/>
              </a:rPr>
              <a:t> 2 unknowns, 3 measurements</a:t>
            </a:r>
            <a:endParaRPr lang="en-US" sz="1400" i="1" dirty="0">
              <a:latin typeface="Comic Sans MS" pitchFamily="66" charset="0"/>
            </a:endParaRPr>
          </a:p>
        </p:txBody>
      </p:sp>
      <p:sp>
        <p:nvSpPr>
          <p:cNvPr id="142" name="TextBox 141"/>
          <p:cNvSpPr txBox="1"/>
          <p:nvPr/>
        </p:nvSpPr>
        <p:spPr>
          <a:xfrm>
            <a:off x="5640" y="3254022"/>
            <a:ext cx="3110088" cy="307777"/>
          </a:xfrm>
          <a:prstGeom prst="rect">
            <a:avLst/>
          </a:prstGeom>
          <a:noFill/>
        </p:spPr>
        <p:txBody>
          <a:bodyPr wrap="square" rtlCol="0">
            <a:spAutoFit/>
          </a:bodyPr>
          <a:lstStyle/>
          <a:p>
            <a:r>
              <a:rPr lang="en-US" sz="1400" i="1" dirty="0" smtClean="0">
                <a:latin typeface="Comic Sans MS" pitchFamily="66" charset="0"/>
              </a:rPr>
              <a:t>diff. x ranges for shadowing</a:t>
            </a:r>
            <a:endParaRPr lang="en-US" sz="1400" i="1" dirty="0">
              <a:latin typeface="Comic Sans MS" pitchFamily="66" charset="0"/>
            </a:endParaRPr>
          </a:p>
        </p:txBody>
      </p:sp>
      <p:sp>
        <p:nvSpPr>
          <p:cNvPr id="147" name="TextBox 146"/>
          <p:cNvSpPr txBox="1"/>
          <p:nvPr/>
        </p:nvSpPr>
        <p:spPr>
          <a:xfrm>
            <a:off x="1377243" y="316847"/>
            <a:ext cx="1219200" cy="738664"/>
          </a:xfrm>
          <a:prstGeom prst="rect">
            <a:avLst/>
          </a:prstGeom>
          <a:noFill/>
        </p:spPr>
        <p:txBody>
          <a:bodyPr wrap="square" rtlCol="0">
            <a:spAutoFit/>
          </a:bodyPr>
          <a:lstStyle/>
          <a:p>
            <a:r>
              <a:rPr lang="en-US" sz="1400" i="1" dirty="0" smtClean="0">
                <a:latin typeface="Comic Sans MS" pitchFamily="66" charset="0"/>
              </a:rPr>
              <a:t>separate </a:t>
            </a:r>
            <a:r>
              <a:rPr lang="en-US" sz="1400" i="1" dirty="0" err="1" smtClean="0">
                <a:latin typeface="Comic Sans MS" pitchFamily="66" charset="0"/>
              </a:rPr>
              <a:t>dE</a:t>
            </a:r>
            <a:r>
              <a:rPr lang="en-US" sz="1400" i="1" dirty="0" smtClean="0">
                <a:latin typeface="Comic Sans MS" pitchFamily="66" charset="0"/>
              </a:rPr>
              <a:t>/</a:t>
            </a:r>
            <a:r>
              <a:rPr lang="en-US" sz="1400" i="1" dirty="0" err="1" smtClean="0">
                <a:latin typeface="Comic Sans MS" pitchFamily="66" charset="0"/>
              </a:rPr>
              <a:t>dx</a:t>
            </a:r>
            <a:r>
              <a:rPr lang="en-US" sz="1400" i="1" dirty="0" smtClean="0">
                <a:latin typeface="Comic Sans MS" pitchFamily="66" charset="0"/>
              </a:rPr>
              <a:t> from shadowing</a:t>
            </a:r>
            <a:endParaRPr lang="en-US" sz="1400" i="1" dirty="0">
              <a:latin typeface="Comic Sans MS" pitchFamily="66" charset="0"/>
            </a:endParaRPr>
          </a:p>
        </p:txBody>
      </p:sp>
      <p:sp>
        <p:nvSpPr>
          <p:cNvPr id="152" name="TextBox 151"/>
          <p:cNvSpPr txBox="1"/>
          <p:nvPr/>
        </p:nvSpPr>
        <p:spPr>
          <a:xfrm>
            <a:off x="7953021" y="4766733"/>
            <a:ext cx="1219200" cy="738664"/>
          </a:xfrm>
          <a:prstGeom prst="rect">
            <a:avLst/>
          </a:prstGeom>
          <a:noFill/>
        </p:spPr>
        <p:txBody>
          <a:bodyPr wrap="square" rtlCol="0">
            <a:spAutoFit/>
          </a:bodyPr>
          <a:lstStyle/>
          <a:p>
            <a:r>
              <a:rPr lang="en-US" sz="1400" i="1" dirty="0" smtClean="0">
                <a:latin typeface="Comic Sans MS" pitchFamily="66" charset="0"/>
              </a:rPr>
              <a:t>predict small </a:t>
            </a:r>
            <a:r>
              <a:rPr lang="en-US" sz="1400" i="1" dirty="0" err="1" smtClean="0">
                <a:latin typeface="Comic Sans MS" pitchFamily="66" charset="0"/>
              </a:rPr>
              <a:t>regen</a:t>
            </a:r>
            <a:r>
              <a:rPr lang="en-US" sz="1400" i="1" dirty="0" smtClean="0">
                <a:latin typeface="Comic Sans MS" pitchFamily="66" charset="0"/>
              </a:rPr>
              <a:t>. @ RHIC?</a:t>
            </a:r>
            <a:endParaRPr lang="en-US" sz="1400" i="1" dirty="0">
              <a:latin typeface="Comic Sans MS" pitchFamily="66" charset="0"/>
            </a:endParaRPr>
          </a:p>
        </p:txBody>
      </p:sp>
      <p:grpSp>
        <p:nvGrpSpPr>
          <p:cNvPr id="2" name="Group 169"/>
          <p:cNvGrpSpPr/>
          <p:nvPr/>
        </p:nvGrpSpPr>
        <p:grpSpPr>
          <a:xfrm>
            <a:off x="0" y="4099200"/>
            <a:ext cx="1440342" cy="2555598"/>
            <a:chOff x="236058" y="1409998"/>
            <a:chExt cx="1440342" cy="2555598"/>
          </a:xfrm>
        </p:grpSpPr>
        <p:sp>
          <p:nvSpPr>
            <p:cNvPr id="171" name="Freeform 170"/>
            <p:cNvSpPr/>
            <p:nvPr/>
          </p:nvSpPr>
          <p:spPr>
            <a:xfrm rot="20161721">
              <a:off x="534649" y="2366609"/>
              <a:ext cx="330246" cy="467501"/>
            </a:xfrm>
            <a:custGeom>
              <a:avLst/>
              <a:gdLst>
                <a:gd name="connsiteX0" fmla="*/ 0 w 496711"/>
                <a:gd name="connsiteY0" fmla="*/ 0 h 553156"/>
                <a:gd name="connsiteX1" fmla="*/ 67734 w 496711"/>
                <a:gd name="connsiteY1" fmla="*/ 45156 h 553156"/>
                <a:gd name="connsiteX2" fmla="*/ 124178 w 496711"/>
                <a:gd name="connsiteY2" fmla="*/ 101600 h 553156"/>
                <a:gd name="connsiteX3" fmla="*/ 169334 w 496711"/>
                <a:gd name="connsiteY3" fmla="*/ 90311 h 553156"/>
                <a:gd name="connsiteX4" fmla="*/ 191911 w 496711"/>
                <a:gd name="connsiteY4" fmla="*/ 56445 h 553156"/>
                <a:gd name="connsiteX5" fmla="*/ 124178 w 496711"/>
                <a:gd name="connsiteY5" fmla="*/ 67734 h 553156"/>
                <a:gd name="connsiteX6" fmla="*/ 135467 w 496711"/>
                <a:gd name="connsiteY6" fmla="*/ 146756 h 553156"/>
                <a:gd name="connsiteX7" fmla="*/ 169334 w 496711"/>
                <a:gd name="connsiteY7" fmla="*/ 169334 h 553156"/>
                <a:gd name="connsiteX8" fmla="*/ 237067 w 496711"/>
                <a:gd name="connsiteY8" fmla="*/ 191911 h 553156"/>
                <a:gd name="connsiteX9" fmla="*/ 237067 w 496711"/>
                <a:gd name="connsiteY9" fmla="*/ 158045 h 553156"/>
                <a:gd name="connsiteX10" fmla="*/ 203200 w 496711"/>
                <a:gd name="connsiteY10" fmla="*/ 169334 h 553156"/>
                <a:gd name="connsiteX11" fmla="*/ 225778 w 496711"/>
                <a:gd name="connsiteY11" fmla="*/ 259645 h 553156"/>
                <a:gd name="connsiteX12" fmla="*/ 259645 w 496711"/>
                <a:gd name="connsiteY12" fmla="*/ 282222 h 553156"/>
                <a:gd name="connsiteX13" fmla="*/ 327378 w 496711"/>
                <a:gd name="connsiteY13" fmla="*/ 304800 h 553156"/>
                <a:gd name="connsiteX14" fmla="*/ 338667 w 496711"/>
                <a:gd name="connsiteY14" fmla="*/ 270934 h 553156"/>
                <a:gd name="connsiteX15" fmla="*/ 282223 w 496711"/>
                <a:gd name="connsiteY15" fmla="*/ 282222 h 553156"/>
                <a:gd name="connsiteX16" fmla="*/ 270934 w 496711"/>
                <a:gd name="connsiteY16" fmla="*/ 338667 h 553156"/>
                <a:gd name="connsiteX17" fmla="*/ 316089 w 496711"/>
                <a:gd name="connsiteY17" fmla="*/ 406400 h 553156"/>
                <a:gd name="connsiteX18" fmla="*/ 383823 w 496711"/>
                <a:gd name="connsiteY18" fmla="*/ 428978 h 553156"/>
                <a:gd name="connsiteX19" fmla="*/ 428978 w 496711"/>
                <a:gd name="connsiteY19" fmla="*/ 417689 h 553156"/>
                <a:gd name="connsiteX20" fmla="*/ 406400 w 496711"/>
                <a:gd name="connsiteY20" fmla="*/ 383822 h 553156"/>
                <a:gd name="connsiteX21" fmla="*/ 349956 w 496711"/>
                <a:gd name="connsiteY21" fmla="*/ 395111 h 553156"/>
                <a:gd name="connsiteX22" fmla="*/ 338667 w 496711"/>
                <a:gd name="connsiteY22" fmla="*/ 428978 h 553156"/>
                <a:gd name="connsiteX23" fmla="*/ 383823 w 496711"/>
                <a:gd name="connsiteY23" fmla="*/ 474134 h 553156"/>
                <a:gd name="connsiteX24" fmla="*/ 451556 w 496711"/>
                <a:gd name="connsiteY24" fmla="*/ 508000 h 553156"/>
                <a:gd name="connsiteX25" fmla="*/ 496711 w 496711"/>
                <a:gd name="connsiteY25" fmla="*/ 553156 h 55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6711" h="553156">
                  <a:moveTo>
                    <a:pt x="0" y="0"/>
                  </a:moveTo>
                  <a:cubicBezTo>
                    <a:pt x="22578" y="15052"/>
                    <a:pt x="52682" y="22578"/>
                    <a:pt x="67734" y="45156"/>
                  </a:cubicBezTo>
                  <a:cubicBezTo>
                    <a:pt x="97837" y="90311"/>
                    <a:pt x="79022" y="71496"/>
                    <a:pt x="124178" y="101600"/>
                  </a:cubicBezTo>
                  <a:cubicBezTo>
                    <a:pt x="139230" y="97837"/>
                    <a:pt x="156425" y="98917"/>
                    <a:pt x="169334" y="90311"/>
                  </a:cubicBezTo>
                  <a:cubicBezTo>
                    <a:pt x="180623" y="82785"/>
                    <a:pt x="204046" y="62512"/>
                    <a:pt x="191911" y="56445"/>
                  </a:cubicBezTo>
                  <a:cubicBezTo>
                    <a:pt x="171438" y="46209"/>
                    <a:pt x="146756" y="63971"/>
                    <a:pt x="124178" y="67734"/>
                  </a:cubicBezTo>
                  <a:cubicBezTo>
                    <a:pt x="127941" y="94075"/>
                    <a:pt x="124660" y="122441"/>
                    <a:pt x="135467" y="146756"/>
                  </a:cubicBezTo>
                  <a:cubicBezTo>
                    <a:pt x="140977" y="159154"/>
                    <a:pt x="156936" y="163824"/>
                    <a:pt x="169334" y="169334"/>
                  </a:cubicBezTo>
                  <a:cubicBezTo>
                    <a:pt x="191082" y="179000"/>
                    <a:pt x="237067" y="191911"/>
                    <a:pt x="237067" y="191911"/>
                  </a:cubicBezTo>
                  <a:cubicBezTo>
                    <a:pt x="245417" y="189128"/>
                    <a:pt x="324603" y="172633"/>
                    <a:pt x="237067" y="158045"/>
                  </a:cubicBezTo>
                  <a:cubicBezTo>
                    <a:pt x="225329" y="156089"/>
                    <a:pt x="214489" y="165571"/>
                    <a:pt x="203200" y="169334"/>
                  </a:cubicBezTo>
                  <a:cubicBezTo>
                    <a:pt x="203762" y="172145"/>
                    <a:pt x="216521" y="248074"/>
                    <a:pt x="225778" y="259645"/>
                  </a:cubicBezTo>
                  <a:cubicBezTo>
                    <a:pt x="234254" y="270239"/>
                    <a:pt x="247247" y="276712"/>
                    <a:pt x="259645" y="282222"/>
                  </a:cubicBezTo>
                  <a:cubicBezTo>
                    <a:pt x="281393" y="291888"/>
                    <a:pt x="327378" y="304800"/>
                    <a:pt x="327378" y="304800"/>
                  </a:cubicBezTo>
                  <a:cubicBezTo>
                    <a:pt x="331141" y="293511"/>
                    <a:pt x="349310" y="276256"/>
                    <a:pt x="338667" y="270934"/>
                  </a:cubicBezTo>
                  <a:cubicBezTo>
                    <a:pt x="321506" y="262353"/>
                    <a:pt x="295790" y="268655"/>
                    <a:pt x="282223" y="282222"/>
                  </a:cubicBezTo>
                  <a:cubicBezTo>
                    <a:pt x="268655" y="295790"/>
                    <a:pt x="274697" y="319852"/>
                    <a:pt x="270934" y="338667"/>
                  </a:cubicBezTo>
                  <a:cubicBezTo>
                    <a:pt x="282170" y="383611"/>
                    <a:pt x="272238" y="386910"/>
                    <a:pt x="316089" y="406400"/>
                  </a:cubicBezTo>
                  <a:cubicBezTo>
                    <a:pt x="337837" y="416066"/>
                    <a:pt x="383823" y="428978"/>
                    <a:pt x="383823" y="428978"/>
                  </a:cubicBezTo>
                  <a:cubicBezTo>
                    <a:pt x="398875" y="425215"/>
                    <a:pt x="422040" y="431566"/>
                    <a:pt x="428978" y="417689"/>
                  </a:cubicBezTo>
                  <a:cubicBezTo>
                    <a:pt x="435045" y="405554"/>
                    <a:pt x="419446" y="387549"/>
                    <a:pt x="406400" y="383822"/>
                  </a:cubicBezTo>
                  <a:cubicBezTo>
                    <a:pt x="387951" y="378551"/>
                    <a:pt x="368771" y="391348"/>
                    <a:pt x="349956" y="395111"/>
                  </a:cubicBezTo>
                  <a:cubicBezTo>
                    <a:pt x="346193" y="406400"/>
                    <a:pt x="338667" y="417078"/>
                    <a:pt x="338667" y="428978"/>
                  </a:cubicBezTo>
                  <a:cubicBezTo>
                    <a:pt x="338667" y="474134"/>
                    <a:pt x="353719" y="459082"/>
                    <a:pt x="383823" y="474134"/>
                  </a:cubicBezTo>
                  <a:cubicBezTo>
                    <a:pt x="471359" y="517901"/>
                    <a:pt x="366429" y="479624"/>
                    <a:pt x="451556" y="508000"/>
                  </a:cubicBezTo>
                  <a:cubicBezTo>
                    <a:pt x="478801" y="548868"/>
                    <a:pt x="461999" y="535799"/>
                    <a:pt x="496711" y="55315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rot="17036151">
              <a:off x="499837" y="2697954"/>
              <a:ext cx="419796" cy="367774"/>
            </a:xfrm>
            <a:custGeom>
              <a:avLst/>
              <a:gdLst>
                <a:gd name="connsiteX0" fmla="*/ 0 w 496711"/>
                <a:gd name="connsiteY0" fmla="*/ 0 h 553156"/>
                <a:gd name="connsiteX1" fmla="*/ 67734 w 496711"/>
                <a:gd name="connsiteY1" fmla="*/ 45156 h 553156"/>
                <a:gd name="connsiteX2" fmla="*/ 124178 w 496711"/>
                <a:gd name="connsiteY2" fmla="*/ 101600 h 553156"/>
                <a:gd name="connsiteX3" fmla="*/ 169334 w 496711"/>
                <a:gd name="connsiteY3" fmla="*/ 90311 h 553156"/>
                <a:gd name="connsiteX4" fmla="*/ 191911 w 496711"/>
                <a:gd name="connsiteY4" fmla="*/ 56445 h 553156"/>
                <a:gd name="connsiteX5" fmla="*/ 124178 w 496711"/>
                <a:gd name="connsiteY5" fmla="*/ 67734 h 553156"/>
                <a:gd name="connsiteX6" fmla="*/ 135467 w 496711"/>
                <a:gd name="connsiteY6" fmla="*/ 146756 h 553156"/>
                <a:gd name="connsiteX7" fmla="*/ 169334 w 496711"/>
                <a:gd name="connsiteY7" fmla="*/ 169334 h 553156"/>
                <a:gd name="connsiteX8" fmla="*/ 237067 w 496711"/>
                <a:gd name="connsiteY8" fmla="*/ 191911 h 553156"/>
                <a:gd name="connsiteX9" fmla="*/ 237067 w 496711"/>
                <a:gd name="connsiteY9" fmla="*/ 158045 h 553156"/>
                <a:gd name="connsiteX10" fmla="*/ 203200 w 496711"/>
                <a:gd name="connsiteY10" fmla="*/ 169334 h 553156"/>
                <a:gd name="connsiteX11" fmla="*/ 225778 w 496711"/>
                <a:gd name="connsiteY11" fmla="*/ 259645 h 553156"/>
                <a:gd name="connsiteX12" fmla="*/ 259645 w 496711"/>
                <a:gd name="connsiteY12" fmla="*/ 282222 h 553156"/>
                <a:gd name="connsiteX13" fmla="*/ 327378 w 496711"/>
                <a:gd name="connsiteY13" fmla="*/ 304800 h 553156"/>
                <a:gd name="connsiteX14" fmla="*/ 338667 w 496711"/>
                <a:gd name="connsiteY14" fmla="*/ 270934 h 553156"/>
                <a:gd name="connsiteX15" fmla="*/ 282223 w 496711"/>
                <a:gd name="connsiteY15" fmla="*/ 282222 h 553156"/>
                <a:gd name="connsiteX16" fmla="*/ 270934 w 496711"/>
                <a:gd name="connsiteY16" fmla="*/ 338667 h 553156"/>
                <a:gd name="connsiteX17" fmla="*/ 316089 w 496711"/>
                <a:gd name="connsiteY17" fmla="*/ 406400 h 553156"/>
                <a:gd name="connsiteX18" fmla="*/ 383823 w 496711"/>
                <a:gd name="connsiteY18" fmla="*/ 428978 h 553156"/>
                <a:gd name="connsiteX19" fmla="*/ 428978 w 496711"/>
                <a:gd name="connsiteY19" fmla="*/ 417689 h 553156"/>
                <a:gd name="connsiteX20" fmla="*/ 406400 w 496711"/>
                <a:gd name="connsiteY20" fmla="*/ 383822 h 553156"/>
                <a:gd name="connsiteX21" fmla="*/ 349956 w 496711"/>
                <a:gd name="connsiteY21" fmla="*/ 395111 h 553156"/>
                <a:gd name="connsiteX22" fmla="*/ 338667 w 496711"/>
                <a:gd name="connsiteY22" fmla="*/ 428978 h 553156"/>
                <a:gd name="connsiteX23" fmla="*/ 383823 w 496711"/>
                <a:gd name="connsiteY23" fmla="*/ 474134 h 553156"/>
                <a:gd name="connsiteX24" fmla="*/ 451556 w 496711"/>
                <a:gd name="connsiteY24" fmla="*/ 508000 h 553156"/>
                <a:gd name="connsiteX25" fmla="*/ 496711 w 496711"/>
                <a:gd name="connsiteY25" fmla="*/ 553156 h 55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6711" h="553156">
                  <a:moveTo>
                    <a:pt x="0" y="0"/>
                  </a:moveTo>
                  <a:cubicBezTo>
                    <a:pt x="22578" y="15052"/>
                    <a:pt x="52682" y="22578"/>
                    <a:pt x="67734" y="45156"/>
                  </a:cubicBezTo>
                  <a:cubicBezTo>
                    <a:pt x="97837" y="90311"/>
                    <a:pt x="79022" y="71496"/>
                    <a:pt x="124178" y="101600"/>
                  </a:cubicBezTo>
                  <a:cubicBezTo>
                    <a:pt x="139230" y="97837"/>
                    <a:pt x="156425" y="98917"/>
                    <a:pt x="169334" y="90311"/>
                  </a:cubicBezTo>
                  <a:cubicBezTo>
                    <a:pt x="180623" y="82785"/>
                    <a:pt x="204046" y="62512"/>
                    <a:pt x="191911" y="56445"/>
                  </a:cubicBezTo>
                  <a:cubicBezTo>
                    <a:pt x="171438" y="46209"/>
                    <a:pt x="146756" y="63971"/>
                    <a:pt x="124178" y="67734"/>
                  </a:cubicBezTo>
                  <a:cubicBezTo>
                    <a:pt x="127941" y="94075"/>
                    <a:pt x="124660" y="122441"/>
                    <a:pt x="135467" y="146756"/>
                  </a:cubicBezTo>
                  <a:cubicBezTo>
                    <a:pt x="140977" y="159154"/>
                    <a:pt x="156936" y="163824"/>
                    <a:pt x="169334" y="169334"/>
                  </a:cubicBezTo>
                  <a:cubicBezTo>
                    <a:pt x="191082" y="179000"/>
                    <a:pt x="237067" y="191911"/>
                    <a:pt x="237067" y="191911"/>
                  </a:cubicBezTo>
                  <a:cubicBezTo>
                    <a:pt x="245417" y="189128"/>
                    <a:pt x="324603" y="172633"/>
                    <a:pt x="237067" y="158045"/>
                  </a:cubicBezTo>
                  <a:cubicBezTo>
                    <a:pt x="225329" y="156089"/>
                    <a:pt x="214489" y="165571"/>
                    <a:pt x="203200" y="169334"/>
                  </a:cubicBezTo>
                  <a:cubicBezTo>
                    <a:pt x="203762" y="172145"/>
                    <a:pt x="216521" y="248074"/>
                    <a:pt x="225778" y="259645"/>
                  </a:cubicBezTo>
                  <a:cubicBezTo>
                    <a:pt x="234254" y="270239"/>
                    <a:pt x="247247" y="276712"/>
                    <a:pt x="259645" y="282222"/>
                  </a:cubicBezTo>
                  <a:cubicBezTo>
                    <a:pt x="281393" y="291888"/>
                    <a:pt x="327378" y="304800"/>
                    <a:pt x="327378" y="304800"/>
                  </a:cubicBezTo>
                  <a:cubicBezTo>
                    <a:pt x="331141" y="293511"/>
                    <a:pt x="349310" y="276256"/>
                    <a:pt x="338667" y="270934"/>
                  </a:cubicBezTo>
                  <a:cubicBezTo>
                    <a:pt x="321506" y="262353"/>
                    <a:pt x="295790" y="268655"/>
                    <a:pt x="282223" y="282222"/>
                  </a:cubicBezTo>
                  <a:cubicBezTo>
                    <a:pt x="268655" y="295790"/>
                    <a:pt x="274697" y="319852"/>
                    <a:pt x="270934" y="338667"/>
                  </a:cubicBezTo>
                  <a:cubicBezTo>
                    <a:pt x="282170" y="383611"/>
                    <a:pt x="272238" y="386910"/>
                    <a:pt x="316089" y="406400"/>
                  </a:cubicBezTo>
                  <a:cubicBezTo>
                    <a:pt x="337837" y="416066"/>
                    <a:pt x="383823" y="428978"/>
                    <a:pt x="383823" y="428978"/>
                  </a:cubicBezTo>
                  <a:cubicBezTo>
                    <a:pt x="398875" y="425215"/>
                    <a:pt x="422040" y="431566"/>
                    <a:pt x="428978" y="417689"/>
                  </a:cubicBezTo>
                  <a:cubicBezTo>
                    <a:pt x="435045" y="405554"/>
                    <a:pt x="419446" y="387549"/>
                    <a:pt x="406400" y="383822"/>
                  </a:cubicBezTo>
                  <a:cubicBezTo>
                    <a:pt x="387951" y="378551"/>
                    <a:pt x="368771" y="391348"/>
                    <a:pt x="349956" y="395111"/>
                  </a:cubicBezTo>
                  <a:cubicBezTo>
                    <a:pt x="346193" y="406400"/>
                    <a:pt x="338667" y="417078"/>
                    <a:pt x="338667" y="428978"/>
                  </a:cubicBezTo>
                  <a:cubicBezTo>
                    <a:pt x="338667" y="474134"/>
                    <a:pt x="353719" y="459082"/>
                    <a:pt x="383823" y="474134"/>
                  </a:cubicBezTo>
                  <a:cubicBezTo>
                    <a:pt x="471359" y="517901"/>
                    <a:pt x="366429" y="479624"/>
                    <a:pt x="451556" y="508000"/>
                  </a:cubicBezTo>
                  <a:cubicBezTo>
                    <a:pt x="478801" y="548868"/>
                    <a:pt x="461999" y="535799"/>
                    <a:pt x="496711" y="55315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3" name="Straight Arrow Connector 172"/>
            <p:cNvCxnSpPr/>
            <p:nvPr/>
          </p:nvCxnSpPr>
          <p:spPr>
            <a:xfrm flipV="1">
              <a:off x="915559" y="2688612"/>
              <a:ext cx="502873" cy="262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911805" y="2753013"/>
              <a:ext cx="50662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endCxn id="177" idx="6"/>
            </p:cNvCxnSpPr>
            <p:nvPr/>
          </p:nvCxnSpPr>
          <p:spPr>
            <a:xfrm flipV="1">
              <a:off x="475173" y="3524703"/>
              <a:ext cx="334701" cy="2673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endCxn id="177" idx="1"/>
            </p:cNvCxnSpPr>
            <p:nvPr/>
          </p:nvCxnSpPr>
          <p:spPr>
            <a:xfrm>
              <a:off x="475173" y="3276817"/>
              <a:ext cx="286524" cy="2447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Freeform 176"/>
            <p:cNvSpPr/>
            <p:nvPr/>
          </p:nvSpPr>
          <p:spPr>
            <a:xfrm rot="19074466">
              <a:off x="756319" y="3399303"/>
              <a:ext cx="249897" cy="236327"/>
            </a:xfrm>
            <a:custGeom>
              <a:avLst/>
              <a:gdLst>
                <a:gd name="connsiteX0" fmla="*/ 0 w 496711"/>
                <a:gd name="connsiteY0" fmla="*/ 0 h 553156"/>
                <a:gd name="connsiteX1" fmla="*/ 67734 w 496711"/>
                <a:gd name="connsiteY1" fmla="*/ 45156 h 553156"/>
                <a:gd name="connsiteX2" fmla="*/ 124178 w 496711"/>
                <a:gd name="connsiteY2" fmla="*/ 101600 h 553156"/>
                <a:gd name="connsiteX3" fmla="*/ 169334 w 496711"/>
                <a:gd name="connsiteY3" fmla="*/ 90311 h 553156"/>
                <a:gd name="connsiteX4" fmla="*/ 191911 w 496711"/>
                <a:gd name="connsiteY4" fmla="*/ 56445 h 553156"/>
                <a:gd name="connsiteX5" fmla="*/ 124178 w 496711"/>
                <a:gd name="connsiteY5" fmla="*/ 67734 h 553156"/>
                <a:gd name="connsiteX6" fmla="*/ 135467 w 496711"/>
                <a:gd name="connsiteY6" fmla="*/ 146756 h 553156"/>
                <a:gd name="connsiteX7" fmla="*/ 169334 w 496711"/>
                <a:gd name="connsiteY7" fmla="*/ 169334 h 553156"/>
                <a:gd name="connsiteX8" fmla="*/ 237067 w 496711"/>
                <a:gd name="connsiteY8" fmla="*/ 191911 h 553156"/>
                <a:gd name="connsiteX9" fmla="*/ 237067 w 496711"/>
                <a:gd name="connsiteY9" fmla="*/ 158045 h 553156"/>
                <a:gd name="connsiteX10" fmla="*/ 203200 w 496711"/>
                <a:gd name="connsiteY10" fmla="*/ 169334 h 553156"/>
                <a:gd name="connsiteX11" fmla="*/ 225778 w 496711"/>
                <a:gd name="connsiteY11" fmla="*/ 259645 h 553156"/>
                <a:gd name="connsiteX12" fmla="*/ 259645 w 496711"/>
                <a:gd name="connsiteY12" fmla="*/ 282222 h 553156"/>
                <a:gd name="connsiteX13" fmla="*/ 327378 w 496711"/>
                <a:gd name="connsiteY13" fmla="*/ 304800 h 553156"/>
                <a:gd name="connsiteX14" fmla="*/ 338667 w 496711"/>
                <a:gd name="connsiteY14" fmla="*/ 270934 h 553156"/>
                <a:gd name="connsiteX15" fmla="*/ 282223 w 496711"/>
                <a:gd name="connsiteY15" fmla="*/ 282222 h 553156"/>
                <a:gd name="connsiteX16" fmla="*/ 270934 w 496711"/>
                <a:gd name="connsiteY16" fmla="*/ 338667 h 553156"/>
                <a:gd name="connsiteX17" fmla="*/ 316089 w 496711"/>
                <a:gd name="connsiteY17" fmla="*/ 406400 h 553156"/>
                <a:gd name="connsiteX18" fmla="*/ 383823 w 496711"/>
                <a:gd name="connsiteY18" fmla="*/ 428978 h 553156"/>
                <a:gd name="connsiteX19" fmla="*/ 428978 w 496711"/>
                <a:gd name="connsiteY19" fmla="*/ 417689 h 553156"/>
                <a:gd name="connsiteX20" fmla="*/ 406400 w 496711"/>
                <a:gd name="connsiteY20" fmla="*/ 383822 h 553156"/>
                <a:gd name="connsiteX21" fmla="*/ 349956 w 496711"/>
                <a:gd name="connsiteY21" fmla="*/ 395111 h 553156"/>
                <a:gd name="connsiteX22" fmla="*/ 338667 w 496711"/>
                <a:gd name="connsiteY22" fmla="*/ 428978 h 553156"/>
                <a:gd name="connsiteX23" fmla="*/ 383823 w 496711"/>
                <a:gd name="connsiteY23" fmla="*/ 474134 h 553156"/>
                <a:gd name="connsiteX24" fmla="*/ 451556 w 496711"/>
                <a:gd name="connsiteY24" fmla="*/ 508000 h 553156"/>
                <a:gd name="connsiteX25" fmla="*/ 496711 w 496711"/>
                <a:gd name="connsiteY25" fmla="*/ 553156 h 55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6711" h="553156">
                  <a:moveTo>
                    <a:pt x="0" y="0"/>
                  </a:moveTo>
                  <a:cubicBezTo>
                    <a:pt x="22578" y="15052"/>
                    <a:pt x="52682" y="22578"/>
                    <a:pt x="67734" y="45156"/>
                  </a:cubicBezTo>
                  <a:cubicBezTo>
                    <a:pt x="97837" y="90311"/>
                    <a:pt x="79022" y="71496"/>
                    <a:pt x="124178" y="101600"/>
                  </a:cubicBezTo>
                  <a:cubicBezTo>
                    <a:pt x="139230" y="97837"/>
                    <a:pt x="156425" y="98917"/>
                    <a:pt x="169334" y="90311"/>
                  </a:cubicBezTo>
                  <a:cubicBezTo>
                    <a:pt x="180623" y="82785"/>
                    <a:pt x="204046" y="62512"/>
                    <a:pt x="191911" y="56445"/>
                  </a:cubicBezTo>
                  <a:cubicBezTo>
                    <a:pt x="171438" y="46209"/>
                    <a:pt x="146756" y="63971"/>
                    <a:pt x="124178" y="67734"/>
                  </a:cubicBezTo>
                  <a:cubicBezTo>
                    <a:pt x="127941" y="94075"/>
                    <a:pt x="124660" y="122441"/>
                    <a:pt x="135467" y="146756"/>
                  </a:cubicBezTo>
                  <a:cubicBezTo>
                    <a:pt x="140977" y="159154"/>
                    <a:pt x="156936" y="163824"/>
                    <a:pt x="169334" y="169334"/>
                  </a:cubicBezTo>
                  <a:cubicBezTo>
                    <a:pt x="191082" y="179000"/>
                    <a:pt x="237067" y="191911"/>
                    <a:pt x="237067" y="191911"/>
                  </a:cubicBezTo>
                  <a:cubicBezTo>
                    <a:pt x="245417" y="189128"/>
                    <a:pt x="324603" y="172633"/>
                    <a:pt x="237067" y="158045"/>
                  </a:cubicBezTo>
                  <a:cubicBezTo>
                    <a:pt x="225329" y="156089"/>
                    <a:pt x="214489" y="165571"/>
                    <a:pt x="203200" y="169334"/>
                  </a:cubicBezTo>
                  <a:cubicBezTo>
                    <a:pt x="203762" y="172145"/>
                    <a:pt x="216521" y="248074"/>
                    <a:pt x="225778" y="259645"/>
                  </a:cubicBezTo>
                  <a:cubicBezTo>
                    <a:pt x="234254" y="270239"/>
                    <a:pt x="247247" y="276712"/>
                    <a:pt x="259645" y="282222"/>
                  </a:cubicBezTo>
                  <a:cubicBezTo>
                    <a:pt x="281393" y="291888"/>
                    <a:pt x="327378" y="304800"/>
                    <a:pt x="327378" y="304800"/>
                  </a:cubicBezTo>
                  <a:cubicBezTo>
                    <a:pt x="331141" y="293511"/>
                    <a:pt x="349310" y="276256"/>
                    <a:pt x="338667" y="270934"/>
                  </a:cubicBezTo>
                  <a:cubicBezTo>
                    <a:pt x="321506" y="262353"/>
                    <a:pt x="295790" y="268655"/>
                    <a:pt x="282223" y="282222"/>
                  </a:cubicBezTo>
                  <a:cubicBezTo>
                    <a:pt x="268655" y="295790"/>
                    <a:pt x="274697" y="319852"/>
                    <a:pt x="270934" y="338667"/>
                  </a:cubicBezTo>
                  <a:cubicBezTo>
                    <a:pt x="282170" y="383611"/>
                    <a:pt x="272238" y="386910"/>
                    <a:pt x="316089" y="406400"/>
                  </a:cubicBezTo>
                  <a:cubicBezTo>
                    <a:pt x="337837" y="416066"/>
                    <a:pt x="383823" y="428978"/>
                    <a:pt x="383823" y="428978"/>
                  </a:cubicBezTo>
                  <a:cubicBezTo>
                    <a:pt x="398875" y="425215"/>
                    <a:pt x="422040" y="431566"/>
                    <a:pt x="428978" y="417689"/>
                  </a:cubicBezTo>
                  <a:cubicBezTo>
                    <a:pt x="435045" y="405554"/>
                    <a:pt x="419446" y="387549"/>
                    <a:pt x="406400" y="383822"/>
                  </a:cubicBezTo>
                  <a:cubicBezTo>
                    <a:pt x="387951" y="378551"/>
                    <a:pt x="368771" y="391348"/>
                    <a:pt x="349956" y="395111"/>
                  </a:cubicBezTo>
                  <a:cubicBezTo>
                    <a:pt x="346193" y="406400"/>
                    <a:pt x="338667" y="417078"/>
                    <a:pt x="338667" y="428978"/>
                  </a:cubicBezTo>
                  <a:cubicBezTo>
                    <a:pt x="338667" y="474134"/>
                    <a:pt x="353719" y="459082"/>
                    <a:pt x="383823" y="474134"/>
                  </a:cubicBezTo>
                  <a:cubicBezTo>
                    <a:pt x="471359" y="517901"/>
                    <a:pt x="366429" y="479624"/>
                    <a:pt x="451556" y="508000"/>
                  </a:cubicBezTo>
                  <a:cubicBezTo>
                    <a:pt x="478801" y="548868"/>
                    <a:pt x="461999" y="535799"/>
                    <a:pt x="496711" y="55315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8" name="Straight Arrow Connector 177"/>
            <p:cNvCxnSpPr>
              <a:stCxn id="177" idx="25"/>
            </p:cNvCxnSpPr>
            <p:nvPr/>
          </p:nvCxnSpPr>
          <p:spPr>
            <a:xfrm flipV="1">
              <a:off x="1036300" y="3276817"/>
              <a:ext cx="350802" cy="221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77" idx="25"/>
            </p:cNvCxnSpPr>
            <p:nvPr/>
          </p:nvCxnSpPr>
          <p:spPr>
            <a:xfrm>
              <a:off x="1036300" y="3498683"/>
              <a:ext cx="300139" cy="293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0" name="Freeform 179"/>
            <p:cNvSpPr/>
            <p:nvPr/>
          </p:nvSpPr>
          <p:spPr>
            <a:xfrm rot="17036151">
              <a:off x="483665" y="1841997"/>
              <a:ext cx="419796" cy="367774"/>
            </a:xfrm>
            <a:custGeom>
              <a:avLst/>
              <a:gdLst>
                <a:gd name="connsiteX0" fmla="*/ 0 w 496711"/>
                <a:gd name="connsiteY0" fmla="*/ 0 h 553156"/>
                <a:gd name="connsiteX1" fmla="*/ 67734 w 496711"/>
                <a:gd name="connsiteY1" fmla="*/ 45156 h 553156"/>
                <a:gd name="connsiteX2" fmla="*/ 124178 w 496711"/>
                <a:gd name="connsiteY2" fmla="*/ 101600 h 553156"/>
                <a:gd name="connsiteX3" fmla="*/ 169334 w 496711"/>
                <a:gd name="connsiteY3" fmla="*/ 90311 h 553156"/>
                <a:gd name="connsiteX4" fmla="*/ 191911 w 496711"/>
                <a:gd name="connsiteY4" fmla="*/ 56445 h 553156"/>
                <a:gd name="connsiteX5" fmla="*/ 124178 w 496711"/>
                <a:gd name="connsiteY5" fmla="*/ 67734 h 553156"/>
                <a:gd name="connsiteX6" fmla="*/ 135467 w 496711"/>
                <a:gd name="connsiteY6" fmla="*/ 146756 h 553156"/>
                <a:gd name="connsiteX7" fmla="*/ 169334 w 496711"/>
                <a:gd name="connsiteY7" fmla="*/ 169334 h 553156"/>
                <a:gd name="connsiteX8" fmla="*/ 237067 w 496711"/>
                <a:gd name="connsiteY8" fmla="*/ 191911 h 553156"/>
                <a:gd name="connsiteX9" fmla="*/ 237067 w 496711"/>
                <a:gd name="connsiteY9" fmla="*/ 158045 h 553156"/>
                <a:gd name="connsiteX10" fmla="*/ 203200 w 496711"/>
                <a:gd name="connsiteY10" fmla="*/ 169334 h 553156"/>
                <a:gd name="connsiteX11" fmla="*/ 225778 w 496711"/>
                <a:gd name="connsiteY11" fmla="*/ 259645 h 553156"/>
                <a:gd name="connsiteX12" fmla="*/ 259645 w 496711"/>
                <a:gd name="connsiteY12" fmla="*/ 282222 h 553156"/>
                <a:gd name="connsiteX13" fmla="*/ 327378 w 496711"/>
                <a:gd name="connsiteY13" fmla="*/ 304800 h 553156"/>
                <a:gd name="connsiteX14" fmla="*/ 338667 w 496711"/>
                <a:gd name="connsiteY14" fmla="*/ 270934 h 553156"/>
                <a:gd name="connsiteX15" fmla="*/ 282223 w 496711"/>
                <a:gd name="connsiteY15" fmla="*/ 282222 h 553156"/>
                <a:gd name="connsiteX16" fmla="*/ 270934 w 496711"/>
                <a:gd name="connsiteY16" fmla="*/ 338667 h 553156"/>
                <a:gd name="connsiteX17" fmla="*/ 316089 w 496711"/>
                <a:gd name="connsiteY17" fmla="*/ 406400 h 553156"/>
                <a:gd name="connsiteX18" fmla="*/ 383823 w 496711"/>
                <a:gd name="connsiteY18" fmla="*/ 428978 h 553156"/>
                <a:gd name="connsiteX19" fmla="*/ 428978 w 496711"/>
                <a:gd name="connsiteY19" fmla="*/ 417689 h 553156"/>
                <a:gd name="connsiteX20" fmla="*/ 406400 w 496711"/>
                <a:gd name="connsiteY20" fmla="*/ 383822 h 553156"/>
                <a:gd name="connsiteX21" fmla="*/ 349956 w 496711"/>
                <a:gd name="connsiteY21" fmla="*/ 395111 h 553156"/>
                <a:gd name="connsiteX22" fmla="*/ 338667 w 496711"/>
                <a:gd name="connsiteY22" fmla="*/ 428978 h 553156"/>
                <a:gd name="connsiteX23" fmla="*/ 383823 w 496711"/>
                <a:gd name="connsiteY23" fmla="*/ 474134 h 553156"/>
                <a:gd name="connsiteX24" fmla="*/ 451556 w 496711"/>
                <a:gd name="connsiteY24" fmla="*/ 508000 h 553156"/>
                <a:gd name="connsiteX25" fmla="*/ 496711 w 496711"/>
                <a:gd name="connsiteY25" fmla="*/ 553156 h 55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6711" h="553156">
                  <a:moveTo>
                    <a:pt x="0" y="0"/>
                  </a:moveTo>
                  <a:cubicBezTo>
                    <a:pt x="22578" y="15052"/>
                    <a:pt x="52682" y="22578"/>
                    <a:pt x="67734" y="45156"/>
                  </a:cubicBezTo>
                  <a:cubicBezTo>
                    <a:pt x="97837" y="90311"/>
                    <a:pt x="79022" y="71496"/>
                    <a:pt x="124178" y="101600"/>
                  </a:cubicBezTo>
                  <a:cubicBezTo>
                    <a:pt x="139230" y="97837"/>
                    <a:pt x="156425" y="98917"/>
                    <a:pt x="169334" y="90311"/>
                  </a:cubicBezTo>
                  <a:cubicBezTo>
                    <a:pt x="180623" y="82785"/>
                    <a:pt x="204046" y="62512"/>
                    <a:pt x="191911" y="56445"/>
                  </a:cubicBezTo>
                  <a:cubicBezTo>
                    <a:pt x="171438" y="46209"/>
                    <a:pt x="146756" y="63971"/>
                    <a:pt x="124178" y="67734"/>
                  </a:cubicBezTo>
                  <a:cubicBezTo>
                    <a:pt x="127941" y="94075"/>
                    <a:pt x="124660" y="122441"/>
                    <a:pt x="135467" y="146756"/>
                  </a:cubicBezTo>
                  <a:cubicBezTo>
                    <a:pt x="140977" y="159154"/>
                    <a:pt x="156936" y="163824"/>
                    <a:pt x="169334" y="169334"/>
                  </a:cubicBezTo>
                  <a:cubicBezTo>
                    <a:pt x="191082" y="179000"/>
                    <a:pt x="237067" y="191911"/>
                    <a:pt x="237067" y="191911"/>
                  </a:cubicBezTo>
                  <a:cubicBezTo>
                    <a:pt x="245417" y="189128"/>
                    <a:pt x="324603" y="172633"/>
                    <a:pt x="237067" y="158045"/>
                  </a:cubicBezTo>
                  <a:cubicBezTo>
                    <a:pt x="225329" y="156089"/>
                    <a:pt x="214489" y="165571"/>
                    <a:pt x="203200" y="169334"/>
                  </a:cubicBezTo>
                  <a:cubicBezTo>
                    <a:pt x="203762" y="172145"/>
                    <a:pt x="216521" y="248074"/>
                    <a:pt x="225778" y="259645"/>
                  </a:cubicBezTo>
                  <a:cubicBezTo>
                    <a:pt x="234254" y="270239"/>
                    <a:pt x="247247" y="276712"/>
                    <a:pt x="259645" y="282222"/>
                  </a:cubicBezTo>
                  <a:cubicBezTo>
                    <a:pt x="281393" y="291888"/>
                    <a:pt x="327378" y="304800"/>
                    <a:pt x="327378" y="304800"/>
                  </a:cubicBezTo>
                  <a:cubicBezTo>
                    <a:pt x="331141" y="293511"/>
                    <a:pt x="349310" y="276256"/>
                    <a:pt x="338667" y="270934"/>
                  </a:cubicBezTo>
                  <a:cubicBezTo>
                    <a:pt x="321506" y="262353"/>
                    <a:pt x="295790" y="268655"/>
                    <a:pt x="282223" y="282222"/>
                  </a:cubicBezTo>
                  <a:cubicBezTo>
                    <a:pt x="268655" y="295790"/>
                    <a:pt x="274697" y="319852"/>
                    <a:pt x="270934" y="338667"/>
                  </a:cubicBezTo>
                  <a:cubicBezTo>
                    <a:pt x="282170" y="383611"/>
                    <a:pt x="272238" y="386910"/>
                    <a:pt x="316089" y="406400"/>
                  </a:cubicBezTo>
                  <a:cubicBezTo>
                    <a:pt x="337837" y="416066"/>
                    <a:pt x="383823" y="428978"/>
                    <a:pt x="383823" y="428978"/>
                  </a:cubicBezTo>
                  <a:cubicBezTo>
                    <a:pt x="398875" y="425215"/>
                    <a:pt x="422040" y="431566"/>
                    <a:pt x="428978" y="417689"/>
                  </a:cubicBezTo>
                  <a:cubicBezTo>
                    <a:pt x="435045" y="405554"/>
                    <a:pt x="419446" y="387549"/>
                    <a:pt x="406400" y="383822"/>
                  </a:cubicBezTo>
                  <a:cubicBezTo>
                    <a:pt x="387951" y="378551"/>
                    <a:pt x="368771" y="391348"/>
                    <a:pt x="349956" y="395111"/>
                  </a:cubicBezTo>
                  <a:cubicBezTo>
                    <a:pt x="346193" y="406400"/>
                    <a:pt x="338667" y="417078"/>
                    <a:pt x="338667" y="428978"/>
                  </a:cubicBezTo>
                  <a:cubicBezTo>
                    <a:pt x="338667" y="474134"/>
                    <a:pt x="353719" y="459082"/>
                    <a:pt x="383823" y="474134"/>
                  </a:cubicBezTo>
                  <a:cubicBezTo>
                    <a:pt x="471359" y="517901"/>
                    <a:pt x="366429" y="479624"/>
                    <a:pt x="451556" y="508000"/>
                  </a:cubicBezTo>
                  <a:cubicBezTo>
                    <a:pt x="478801" y="548868"/>
                    <a:pt x="461999" y="535799"/>
                    <a:pt x="496711" y="55315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1" name="Straight Arrow Connector 180"/>
            <p:cNvCxnSpPr>
              <a:endCxn id="180" idx="25"/>
            </p:cNvCxnSpPr>
            <p:nvPr/>
          </p:nvCxnSpPr>
          <p:spPr>
            <a:xfrm>
              <a:off x="506504" y="1637067"/>
              <a:ext cx="405301" cy="2413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900546" y="1894669"/>
              <a:ext cx="1632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1013131" y="1894669"/>
              <a:ext cx="303976" cy="3220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1013131" y="1894669"/>
              <a:ext cx="253314" cy="3864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1013131" y="1894669"/>
              <a:ext cx="354639" cy="3864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1013131" y="1894669"/>
              <a:ext cx="303976" cy="2576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7" name="Freeform 186"/>
            <p:cNvSpPr/>
            <p:nvPr/>
          </p:nvSpPr>
          <p:spPr>
            <a:xfrm>
              <a:off x="1031895" y="1637067"/>
              <a:ext cx="487863" cy="250446"/>
            </a:xfrm>
            <a:custGeom>
              <a:avLst/>
              <a:gdLst>
                <a:gd name="connsiteX0" fmla="*/ 0 w 654756"/>
                <a:gd name="connsiteY0" fmla="*/ 261731 h 261731"/>
                <a:gd name="connsiteX1" fmla="*/ 45156 w 654756"/>
                <a:gd name="connsiteY1" fmla="*/ 205287 h 261731"/>
                <a:gd name="connsiteX2" fmla="*/ 101600 w 654756"/>
                <a:gd name="connsiteY2" fmla="*/ 216576 h 261731"/>
                <a:gd name="connsiteX3" fmla="*/ 169334 w 654756"/>
                <a:gd name="connsiteY3" fmla="*/ 239154 h 261731"/>
                <a:gd name="connsiteX4" fmla="*/ 203200 w 654756"/>
                <a:gd name="connsiteY4" fmla="*/ 227865 h 261731"/>
                <a:gd name="connsiteX5" fmla="*/ 214489 w 654756"/>
                <a:gd name="connsiteY5" fmla="*/ 193998 h 261731"/>
                <a:gd name="connsiteX6" fmla="*/ 225778 w 654756"/>
                <a:gd name="connsiteY6" fmla="*/ 126265 h 261731"/>
                <a:gd name="connsiteX7" fmla="*/ 259645 w 654756"/>
                <a:gd name="connsiteY7" fmla="*/ 114976 h 261731"/>
                <a:gd name="connsiteX8" fmla="*/ 293511 w 654756"/>
                <a:gd name="connsiteY8" fmla="*/ 126265 h 261731"/>
                <a:gd name="connsiteX9" fmla="*/ 316089 w 654756"/>
                <a:gd name="connsiteY9" fmla="*/ 160131 h 261731"/>
                <a:gd name="connsiteX10" fmla="*/ 383822 w 654756"/>
                <a:gd name="connsiteY10" fmla="*/ 148842 h 261731"/>
                <a:gd name="connsiteX11" fmla="*/ 395111 w 654756"/>
                <a:gd name="connsiteY11" fmla="*/ 114976 h 261731"/>
                <a:gd name="connsiteX12" fmla="*/ 406400 w 654756"/>
                <a:gd name="connsiteY12" fmla="*/ 69820 h 261731"/>
                <a:gd name="connsiteX13" fmla="*/ 428978 w 654756"/>
                <a:gd name="connsiteY13" fmla="*/ 35954 h 261731"/>
                <a:gd name="connsiteX14" fmla="*/ 496711 w 654756"/>
                <a:gd name="connsiteY14" fmla="*/ 47242 h 261731"/>
                <a:gd name="connsiteX15" fmla="*/ 530578 w 654756"/>
                <a:gd name="connsiteY15" fmla="*/ 69820 h 261731"/>
                <a:gd name="connsiteX16" fmla="*/ 564445 w 654756"/>
                <a:gd name="connsiteY16" fmla="*/ 81109 h 261731"/>
                <a:gd name="connsiteX17" fmla="*/ 598311 w 654756"/>
                <a:gd name="connsiteY17" fmla="*/ 58531 h 261731"/>
                <a:gd name="connsiteX18" fmla="*/ 609600 w 654756"/>
                <a:gd name="connsiteY18" fmla="*/ 24665 h 261731"/>
                <a:gd name="connsiteX19" fmla="*/ 654756 w 654756"/>
                <a:gd name="connsiteY19" fmla="*/ 2087 h 26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4756" h="261731">
                  <a:moveTo>
                    <a:pt x="0" y="261731"/>
                  </a:moveTo>
                  <a:cubicBezTo>
                    <a:pt x="8347" y="236690"/>
                    <a:pt x="9635" y="209727"/>
                    <a:pt x="45156" y="205287"/>
                  </a:cubicBezTo>
                  <a:cubicBezTo>
                    <a:pt x="64195" y="202907"/>
                    <a:pt x="83089" y="211527"/>
                    <a:pt x="101600" y="216576"/>
                  </a:cubicBezTo>
                  <a:cubicBezTo>
                    <a:pt x="124561" y="222838"/>
                    <a:pt x="169334" y="239154"/>
                    <a:pt x="169334" y="239154"/>
                  </a:cubicBezTo>
                  <a:cubicBezTo>
                    <a:pt x="180623" y="235391"/>
                    <a:pt x="194786" y="236279"/>
                    <a:pt x="203200" y="227865"/>
                  </a:cubicBezTo>
                  <a:cubicBezTo>
                    <a:pt x="211614" y="219451"/>
                    <a:pt x="211908" y="205614"/>
                    <a:pt x="214489" y="193998"/>
                  </a:cubicBezTo>
                  <a:cubicBezTo>
                    <a:pt x="219454" y="171654"/>
                    <a:pt x="214422" y="146138"/>
                    <a:pt x="225778" y="126265"/>
                  </a:cubicBezTo>
                  <a:cubicBezTo>
                    <a:pt x="231682" y="115933"/>
                    <a:pt x="248356" y="118739"/>
                    <a:pt x="259645" y="114976"/>
                  </a:cubicBezTo>
                  <a:cubicBezTo>
                    <a:pt x="270934" y="118739"/>
                    <a:pt x="284219" y="118832"/>
                    <a:pt x="293511" y="126265"/>
                  </a:cubicBezTo>
                  <a:cubicBezTo>
                    <a:pt x="304105" y="134740"/>
                    <a:pt x="302927" y="156841"/>
                    <a:pt x="316089" y="160131"/>
                  </a:cubicBezTo>
                  <a:cubicBezTo>
                    <a:pt x="338295" y="165682"/>
                    <a:pt x="361244" y="152605"/>
                    <a:pt x="383822" y="148842"/>
                  </a:cubicBezTo>
                  <a:cubicBezTo>
                    <a:pt x="387585" y="137553"/>
                    <a:pt x="391842" y="126417"/>
                    <a:pt x="395111" y="114976"/>
                  </a:cubicBezTo>
                  <a:cubicBezTo>
                    <a:pt x="399373" y="100058"/>
                    <a:pt x="400288" y="84081"/>
                    <a:pt x="406400" y="69820"/>
                  </a:cubicBezTo>
                  <a:cubicBezTo>
                    <a:pt x="411745" y="57350"/>
                    <a:pt x="421452" y="47243"/>
                    <a:pt x="428978" y="35954"/>
                  </a:cubicBezTo>
                  <a:cubicBezTo>
                    <a:pt x="451556" y="39717"/>
                    <a:pt x="474996" y="40004"/>
                    <a:pt x="496711" y="47242"/>
                  </a:cubicBezTo>
                  <a:cubicBezTo>
                    <a:pt x="509582" y="51532"/>
                    <a:pt x="518443" y="63752"/>
                    <a:pt x="530578" y="69820"/>
                  </a:cubicBezTo>
                  <a:cubicBezTo>
                    <a:pt x="541221" y="75142"/>
                    <a:pt x="553156" y="77346"/>
                    <a:pt x="564445" y="81109"/>
                  </a:cubicBezTo>
                  <a:cubicBezTo>
                    <a:pt x="575734" y="73583"/>
                    <a:pt x="589836" y="69125"/>
                    <a:pt x="598311" y="58531"/>
                  </a:cubicBezTo>
                  <a:cubicBezTo>
                    <a:pt x="605744" y="49239"/>
                    <a:pt x="602166" y="33957"/>
                    <a:pt x="609600" y="24665"/>
                  </a:cubicBezTo>
                  <a:cubicBezTo>
                    <a:pt x="629333" y="0"/>
                    <a:pt x="634688" y="2087"/>
                    <a:pt x="654756" y="2087"/>
                  </a:cubicBezTo>
                </a:path>
              </a:pathLst>
            </a:cu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p:cNvSpPr txBox="1"/>
            <p:nvPr/>
          </p:nvSpPr>
          <p:spPr>
            <a:xfrm>
              <a:off x="242283" y="3048000"/>
              <a:ext cx="203777" cy="312142"/>
            </a:xfrm>
            <a:prstGeom prst="rect">
              <a:avLst/>
            </a:prstGeom>
            <a:noFill/>
          </p:spPr>
          <p:txBody>
            <a:bodyPr wrap="none" rtlCol="0">
              <a:spAutoFit/>
            </a:bodyPr>
            <a:lstStyle/>
            <a:p>
              <a:r>
                <a:rPr lang="en-US" b="1" dirty="0" smtClean="0"/>
                <a:t>q</a:t>
              </a:r>
              <a:endParaRPr lang="en-US" b="1" dirty="0"/>
            </a:p>
          </p:txBody>
        </p:sp>
        <p:grpSp>
          <p:nvGrpSpPr>
            <p:cNvPr id="3" name="Group 78"/>
            <p:cNvGrpSpPr/>
            <p:nvPr/>
          </p:nvGrpSpPr>
          <p:grpSpPr>
            <a:xfrm>
              <a:off x="246036" y="3602477"/>
              <a:ext cx="203777" cy="312142"/>
              <a:chOff x="188765" y="4423928"/>
              <a:chExt cx="306494" cy="369332"/>
            </a:xfrm>
          </p:grpSpPr>
          <p:sp>
            <p:nvSpPr>
              <p:cNvPr id="202" name="TextBox 201"/>
              <p:cNvSpPr txBox="1"/>
              <p:nvPr/>
            </p:nvSpPr>
            <p:spPr>
              <a:xfrm>
                <a:off x="188765" y="4423928"/>
                <a:ext cx="306494" cy="369332"/>
              </a:xfrm>
              <a:prstGeom prst="rect">
                <a:avLst/>
              </a:prstGeom>
              <a:noFill/>
            </p:spPr>
            <p:txBody>
              <a:bodyPr wrap="none" rtlCol="0">
                <a:spAutoFit/>
              </a:bodyPr>
              <a:lstStyle/>
              <a:p>
                <a:r>
                  <a:rPr lang="en-US" b="1" dirty="0" smtClean="0"/>
                  <a:t>q</a:t>
                </a:r>
                <a:endParaRPr lang="en-US" b="1" dirty="0"/>
              </a:p>
            </p:txBody>
          </p:sp>
          <p:cxnSp>
            <p:nvCxnSpPr>
              <p:cNvPr id="203" name="Straight Connector 202"/>
              <p:cNvCxnSpPr/>
              <p:nvPr/>
            </p:nvCxnSpPr>
            <p:spPr>
              <a:xfrm>
                <a:off x="412044" y="4574823"/>
                <a:ext cx="76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a:off x="236058" y="2230816"/>
              <a:ext cx="203777" cy="312142"/>
            </a:xfrm>
            <a:prstGeom prst="rect">
              <a:avLst/>
            </a:prstGeom>
            <a:noFill/>
          </p:spPr>
          <p:txBody>
            <a:bodyPr wrap="none" rtlCol="0">
              <a:spAutoFit/>
            </a:bodyPr>
            <a:lstStyle/>
            <a:p>
              <a:r>
                <a:rPr lang="en-US" b="1" i="1" dirty="0" smtClean="0"/>
                <a:t>g</a:t>
              </a:r>
              <a:endParaRPr lang="en-US" b="1" i="1" dirty="0"/>
            </a:p>
          </p:txBody>
        </p:sp>
        <p:sp>
          <p:nvSpPr>
            <p:cNvPr id="191" name="TextBox 190"/>
            <p:cNvSpPr txBox="1"/>
            <p:nvPr/>
          </p:nvSpPr>
          <p:spPr>
            <a:xfrm>
              <a:off x="341381" y="2817414"/>
              <a:ext cx="203777" cy="312142"/>
            </a:xfrm>
            <a:prstGeom prst="rect">
              <a:avLst/>
            </a:prstGeom>
            <a:noFill/>
          </p:spPr>
          <p:txBody>
            <a:bodyPr wrap="none" rtlCol="0">
              <a:spAutoFit/>
            </a:bodyPr>
            <a:lstStyle/>
            <a:p>
              <a:r>
                <a:rPr lang="en-US" b="1" i="1" dirty="0" smtClean="0"/>
                <a:t>g</a:t>
              </a:r>
              <a:endParaRPr lang="en-US" b="1" i="1" dirty="0"/>
            </a:p>
          </p:txBody>
        </p:sp>
        <p:sp>
          <p:nvSpPr>
            <p:cNvPr id="192" name="TextBox 191"/>
            <p:cNvSpPr txBox="1"/>
            <p:nvPr/>
          </p:nvSpPr>
          <p:spPr>
            <a:xfrm>
              <a:off x="247347" y="1959069"/>
              <a:ext cx="203777" cy="312142"/>
            </a:xfrm>
            <a:prstGeom prst="rect">
              <a:avLst/>
            </a:prstGeom>
            <a:noFill/>
          </p:spPr>
          <p:txBody>
            <a:bodyPr wrap="none" rtlCol="0">
              <a:spAutoFit/>
            </a:bodyPr>
            <a:lstStyle/>
            <a:p>
              <a:r>
                <a:rPr lang="en-US" b="1" i="1" dirty="0" smtClean="0"/>
                <a:t>g</a:t>
              </a:r>
              <a:endParaRPr lang="en-US" b="1" i="1" dirty="0"/>
            </a:p>
          </p:txBody>
        </p:sp>
        <p:sp>
          <p:nvSpPr>
            <p:cNvPr id="193" name="TextBox 192"/>
            <p:cNvSpPr txBox="1"/>
            <p:nvPr/>
          </p:nvSpPr>
          <p:spPr>
            <a:xfrm>
              <a:off x="264204" y="1409998"/>
              <a:ext cx="308098" cy="369332"/>
            </a:xfrm>
            <a:prstGeom prst="rect">
              <a:avLst/>
            </a:prstGeom>
            <a:noFill/>
          </p:spPr>
          <p:txBody>
            <a:bodyPr wrap="none" rtlCol="0">
              <a:spAutoFit/>
            </a:bodyPr>
            <a:lstStyle/>
            <a:p>
              <a:r>
                <a:rPr lang="en-US" b="1" dirty="0" smtClean="0"/>
                <a:t>q</a:t>
              </a:r>
              <a:endParaRPr lang="en-US" b="1" dirty="0"/>
            </a:p>
          </p:txBody>
        </p:sp>
        <p:sp>
          <p:nvSpPr>
            <p:cNvPr id="194" name="TextBox 193"/>
            <p:cNvSpPr txBox="1"/>
            <p:nvPr/>
          </p:nvSpPr>
          <p:spPr>
            <a:xfrm>
              <a:off x="1342068" y="3150402"/>
              <a:ext cx="258132" cy="338154"/>
            </a:xfrm>
            <a:prstGeom prst="rect">
              <a:avLst/>
            </a:prstGeom>
            <a:noFill/>
          </p:spPr>
          <p:txBody>
            <a:bodyPr wrap="none" rtlCol="0">
              <a:spAutoFit/>
            </a:bodyPr>
            <a:lstStyle/>
            <a:p>
              <a:r>
                <a:rPr lang="en-US" sz="2000" b="1" dirty="0" smtClean="0">
                  <a:latin typeface="Freestyle Script"/>
                </a:rPr>
                <a:t>l </a:t>
              </a:r>
              <a:r>
                <a:rPr lang="en-US" sz="2000" b="1" baseline="30000" dirty="0" smtClean="0"/>
                <a:t>+</a:t>
              </a:r>
              <a:endParaRPr lang="en-US" sz="2000" b="1" baseline="30000" dirty="0"/>
            </a:p>
          </p:txBody>
        </p:sp>
        <p:sp>
          <p:nvSpPr>
            <p:cNvPr id="195" name="TextBox 194"/>
            <p:cNvSpPr txBox="1"/>
            <p:nvPr/>
          </p:nvSpPr>
          <p:spPr>
            <a:xfrm>
              <a:off x="1309103" y="3627442"/>
              <a:ext cx="236817" cy="338154"/>
            </a:xfrm>
            <a:prstGeom prst="rect">
              <a:avLst/>
            </a:prstGeom>
            <a:noFill/>
          </p:spPr>
          <p:txBody>
            <a:bodyPr wrap="none" rtlCol="0">
              <a:spAutoFit/>
            </a:bodyPr>
            <a:lstStyle/>
            <a:p>
              <a:r>
                <a:rPr lang="en-US" sz="2000" b="1" dirty="0" smtClean="0">
                  <a:latin typeface="Freestyle Script"/>
                </a:rPr>
                <a:t>l </a:t>
              </a:r>
              <a:r>
                <a:rPr lang="en-US" sz="2000" b="1" baseline="30000" dirty="0" smtClean="0"/>
                <a:t>-</a:t>
              </a:r>
              <a:endParaRPr lang="en-US" sz="2000" b="1" baseline="30000" dirty="0"/>
            </a:p>
          </p:txBody>
        </p:sp>
        <p:sp>
          <p:nvSpPr>
            <p:cNvPr id="196" name="TextBox 195"/>
            <p:cNvSpPr txBox="1"/>
            <p:nvPr/>
          </p:nvSpPr>
          <p:spPr>
            <a:xfrm>
              <a:off x="994214" y="2404936"/>
              <a:ext cx="280846" cy="369332"/>
            </a:xfrm>
            <a:prstGeom prst="rect">
              <a:avLst/>
            </a:prstGeom>
            <a:noFill/>
          </p:spPr>
          <p:txBody>
            <a:bodyPr wrap="none" rtlCol="0">
              <a:spAutoFit/>
            </a:bodyPr>
            <a:lstStyle/>
            <a:p>
              <a:r>
                <a:rPr lang="en-US" b="1" dirty="0" smtClean="0"/>
                <a:t>c</a:t>
              </a:r>
              <a:endParaRPr lang="en-US" b="1" dirty="0"/>
            </a:p>
          </p:txBody>
        </p:sp>
        <p:grpSp>
          <p:nvGrpSpPr>
            <p:cNvPr id="11" name="Group 79"/>
            <p:cNvGrpSpPr/>
            <p:nvPr/>
          </p:nvGrpSpPr>
          <p:grpSpPr>
            <a:xfrm>
              <a:off x="998748" y="2673189"/>
              <a:ext cx="280847" cy="369331"/>
              <a:chOff x="239700" y="4423929"/>
              <a:chExt cx="422411" cy="437000"/>
            </a:xfrm>
          </p:grpSpPr>
          <p:sp>
            <p:nvSpPr>
              <p:cNvPr id="200" name="TextBox 199"/>
              <p:cNvSpPr txBox="1"/>
              <p:nvPr/>
            </p:nvSpPr>
            <p:spPr>
              <a:xfrm>
                <a:off x="239700" y="4423929"/>
                <a:ext cx="422411" cy="437000"/>
              </a:xfrm>
              <a:prstGeom prst="rect">
                <a:avLst/>
              </a:prstGeom>
              <a:noFill/>
            </p:spPr>
            <p:txBody>
              <a:bodyPr wrap="none" rtlCol="0">
                <a:spAutoFit/>
              </a:bodyPr>
              <a:lstStyle/>
              <a:p>
                <a:r>
                  <a:rPr lang="en-US" b="1" dirty="0" smtClean="0"/>
                  <a:t>c</a:t>
                </a:r>
                <a:endParaRPr lang="en-US" b="1" dirty="0"/>
              </a:p>
            </p:txBody>
          </p:sp>
          <p:cxnSp>
            <p:nvCxnSpPr>
              <p:cNvPr id="201" name="Straight Connector 200"/>
              <p:cNvCxnSpPr/>
              <p:nvPr/>
            </p:nvCxnSpPr>
            <p:spPr>
              <a:xfrm>
                <a:off x="412044" y="4574823"/>
                <a:ext cx="76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8" name="TextBox 197"/>
            <p:cNvSpPr txBox="1"/>
            <p:nvPr/>
          </p:nvSpPr>
          <p:spPr>
            <a:xfrm>
              <a:off x="1490740" y="1443865"/>
              <a:ext cx="185660" cy="312142"/>
            </a:xfrm>
            <a:prstGeom prst="rect">
              <a:avLst/>
            </a:prstGeom>
            <a:noFill/>
          </p:spPr>
          <p:txBody>
            <a:bodyPr wrap="none" rtlCol="0">
              <a:spAutoFit/>
            </a:bodyPr>
            <a:lstStyle/>
            <a:p>
              <a:r>
                <a:rPr lang="en-US" b="1" dirty="0" smtClean="0">
                  <a:sym typeface="Symbol"/>
                </a:rPr>
                <a:t></a:t>
              </a:r>
              <a:endParaRPr lang="en-US" b="1" dirty="0"/>
            </a:p>
          </p:txBody>
        </p:sp>
        <p:sp>
          <p:nvSpPr>
            <p:cNvPr id="199" name="TextBox 198"/>
            <p:cNvSpPr txBox="1"/>
            <p:nvPr/>
          </p:nvSpPr>
          <p:spPr>
            <a:xfrm>
              <a:off x="1317107" y="2152271"/>
              <a:ext cx="272115" cy="286129"/>
            </a:xfrm>
            <a:prstGeom prst="rect">
              <a:avLst/>
            </a:prstGeom>
            <a:noFill/>
          </p:spPr>
          <p:txBody>
            <a:bodyPr wrap="none" rtlCol="0">
              <a:spAutoFit/>
            </a:bodyPr>
            <a:lstStyle/>
            <a:p>
              <a:r>
                <a:rPr lang="en-US" sz="1600" b="1" dirty="0" smtClean="0"/>
                <a:t>jet</a:t>
              </a:r>
              <a:endParaRPr lang="en-US" sz="1600" b="1" dirty="0"/>
            </a:p>
          </p:txBody>
        </p:sp>
      </p:grpSp>
      <p:sp>
        <p:nvSpPr>
          <p:cNvPr id="205" name="TextBox 204"/>
          <p:cNvSpPr txBox="1"/>
          <p:nvPr/>
        </p:nvSpPr>
        <p:spPr>
          <a:xfrm>
            <a:off x="-56445" y="2359377"/>
            <a:ext cx="2362200" cy="307777"/>
          </a:xfrm>
          <a:prstGeom prst="rect">
            <a:avLst/>
          </a:prstGeom>
          <a:noFill/>
        </p:spPr>
        <p:txBody>
          <a:bodyPr wrap="square" rtlCol="0">
            <a:spAutoFit/>
          </a:bodyPr>
          <a:lstStyle/>
          <a:p>
            <a:r>
              <a:rPr lang="en-US" sz="1400" i="1" dirty="0" smtClean="0">
                <a:latin typeface="Comic Sans MS" pitchFamily="66" charset="0"/>
              </a:rPr>
              <a:t>isolates I.S. from breakup</a:t>
            </a:r>
            <a:endParaRPr lang="en-US" sz="1400" i="1" dirty="0">
              <a:latin typeface="Comic Sans MS" pitchFamily="66" charset="0"/>
            </a:endParaRPr>
          </a:p>
        </p:txBody>
      </p:sp>
      <p:sp>
        <p:nvSpPr>
          <p:cNvPr id="85" name="Rectangle 84"/>
          <p:cNvSpPr/>
          <p:nvPr/>
        </p:nvSpPr>
        <p:spPr>
          <a:xfrm>
            <a:off x="4114800" y="4800600"/>
            <a:ext cx="1447800" cy="533400"/>
          </a:xfrm>
          <a:prstGeom prst="rect">
            <a:avLst/>
          </a:prstGeom>
          <a:blipFill>
            <a:blip r:embed="rId2" cstate="print"/>
            <a:tile tx="6350" ty="635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itchFamily="66" charset="0"/>
              </a:rPr>
              <a:t>path length dep. of CNM</a:t>
            </a:r>
            <a:endParaRPr lang="en-US" sz="1600" dirty="0">
              <a:solidFill>
                <a:schemeClr val="tx1"/>
              </a:solidFill>
              <a:latin typeface="Comic Sans MS" pitchFamily="66" charset="0"/>
            </a:endParaRPr>
          </a:p>
        </p:txBody>
      </p:sp>
      <p:sp>
        <p:nvSpPr>
          <p:cNvPr id="86" name="Oval 85"/>
          <p:cNvSpPr/>
          <p:nvPr/>
        </p:nvSpPr>
        <p:spPr>
          <a:xfrm>
            <a:off x="3970866" y="5562600"/>
            <a:ext cx="1896534" cy="6096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smtClean="0">
                <a:solidFill>
                  <a:srgbClr val="FF0000"/>
                </a:solidFill>
                <a:latin typeface="Comic Sans MS" pitchFamily="66" charset="0"/>
              </a:rPr>
              <a:t>d+Au</a:t>
            </a:r>
            <a:r>
              <a:rPr lang="en-US" sz="1400" dirty="0" smtClean="0">
                <a:solidFill>
                  <a:srgbClr val="FF0000"/>
                </a:solidFill>
                <a:latin typeface="Comic Sans MS" pitchFamily="66" charset="0"/>
              </a:rPr>
              <a:t> </a:t>
            </a:r>
            <a:r>
              <a:rPr lang="en-US" sz="1400" dirty="0" err="1" smtClean="0">
                <a:solidFill>
                  <a:srgbClr val="FF0000"/>
                </a:solidFill>
                <a:latin typeface="Comic Sans MS" pitchFamily="66" charset="0"/>
              </a:rPr>
              <a:t>vs</a:t>
            </a:r>
            <a:r>
              <a:rPr lang="en-US" sz="1400" dirty="0" smtClean="0">
                <a:solidFill>
                  <a:srgbClr val="FF0000"/>
                </a:solidFill>
                <a:latin typeface="Comic Sans MS" pitchFamily="66" charset="0"/>
              </a:rPr>
              <a:t> </a:t>
            </a:r>
            <a:r>
              <a:rPr lang="en-US" sz="1400" dirty="0" err="1" smtClean="0">
                <a:solidFill>
                  <a:srgbClr val="FF0000"/>
                </a:solidFill>
                <a:latin typeface="Comic Sans MS" pitchFamily="66" charset="0"/>
              </a:rPr>
              <a:t>d+Cu</a:t>
            </a:r>
            <a:r>
              <a:rPr lang="en-US" sz="1400" dirty="0" smtClean="0">
                <a:solidFill>
                  <a:srgbClr val="FF0000"/>
                </a:solidFill>
                <a:latin typeface="Comic Sans MS" pitchFamily="66" charset="0"/>
              </a:rPr>
              <a:t> &amp; centrality dep.</a:t>
            </a:r>
            <a:endParaRPr lang="en-US" sz="1400" dirty="0">
              <a:solidFill>
                <a:srgbClr val="FF0000"/>
              </a:solidFill>
              <a:latin typeface="Comic Sans MS" pitchFamily="66" charset="0"/>
            </a:endParaRPr>
          </a:p>
        </p:txBody>
      </p:sp>
      <p:cxnSp>
        <p:nvCxnSpPr>
          <p:cNvPr id="87" name="Straight Arrow Connector 86"/>
          <p:cNvCxnSpPr>
            <a:endCxn id="6" idx="2"/>
          </p:cNvCxnSpPr>
          <p:nvPr/>
        </p:nvCxnSpPr>
        <p:spPr>
          <a:xfrm flipV="1">
            <a:off x="5105400" y="3276600"/>
            <a:ext cx="1028700" cy="1524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6" idx="0"/>
            <a:endCxn id="85" idx="2"/>
          </p:cNvCxnSpPr>
          <p:nvPr/>
        </p:nvCxnSpPr>
        <p:spPr>
          <a:xfrm flipH="1" flipV="1">
            <a:off x="4838700" y="5334000"/>
            <a:ext cx="80433"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Date Placeholder 83"/>
          <p:cNvSpPr>
            <a:spLocks noGrp="1"/>
          </p:cNvSpPr>
          <p:nvPr>
            <p:ph type="dt" sz="half" idx="10"/>
          </p:nvPr>
        </p:nvSpPr>
        <p:spPr/>
        <p:txBody>
          <a:bodyPr/>
          <a:lstStyle/>
          <a:p>
            <a:fld id="{6EA7E3F8-46FA-46B8-987E-46201B54934B}" type="datetime1">
              <a:rPr lang="en-US" smtClean="0"/>
              <a:pPr/>
              <a:t>1/7/2013</a:t>
            </a:fld>
            <a:endParaRPr lang="en-US"/>
          </a:p>
        </p:txBody>
      </p:sp>
      <p:sp>
        <p:nvSpPr>
          <p:cNvPr id="88" name="Slide Number Placeholder 87"/>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fld id="{5D1D3D09-B664-4EF9-A559-89FAF87A194D}" type="datetime1">
              <a:rPr lang="en-US" smtClean="0"/>
              <a:pPr/>
              <a:t>1/7/2013</a:t>
            </a:fld>
            <a:endParaRPr lang="en-US" i="1"/>
          </a:p>
        </p:txBody>
      </p:sp>
      <p:sp>
        <p:nvSpPr>
          <p:cNvPr id="14" name="Slide Number Placeholder 3"/>
          <p:cNvSpPr>
            <a:spLocks noGrp="1"/>
          </p:cNvSpPr>
          <p:nvPr>
            <p:ph type="sldNum" sz="quarter" idx="12"/>
          </p:nvPr>
        </p:nvSpPr>
        <p:spPr/>
        <p:txBody>
          <a:bodyPr/>
          <a:lstStyle/>
          <a:p>
            <a:fld id="{C1FF42D4-5B7C-4561-8173-91D5425499FE}" type="slidenum">
              <a:rPr lang="en-US"/>
              <a:pPr/>
              <a:t>29</a:t>
            </a:fld>
            <a:endParaRPr lang="en-US"/>
          </a:p>
        </p:txBody>
      </p:sp>
      <p:pic>
        <p:nvPicPr>
          <p:cNvPr id="291842" name="Picture 2" descr="Adeppt"/>
          <p:cNvPicPr>
            <a:picLocks noChangeAspect="1" noChangeArrowheads="1"/>
          </p:cNvPicPr>
          <p:nvPr/>
        </p:nvPicPr>
        <p:blipFill>
          <a:blip r:embed="rId3" cstate="print"/>
          <a:srcRect/>
          <a:stretch>
            <a:fillRect/>
          </a:stretch>
        </p:blipFill>
        <p:spPr bwMode="auto">
          <a:xfrm>
            <a:off x="228600" y="1104900"/>
            <a:ext cx="3987800" cy="2857500"/>
          </a:xfrm>
          <a:prstGeom prst="rect">
            <a:avLst/>
          </a:prstGeom>
          <a:noFill/>
          <a:ln w="9525">
            <a:noFill/>
            <a:miter lim="800000"/>
            <a:headEnd/>
            <a:tailEnd/>
          </a:ln>
        </p:spPr>
      </p:pic>
      <p:sp>
        <p:nvSpPr>
          <p:cNvPr id="291843" name="Rectangle 3"/>
          <p:cNvSpPr>
            <a:spLocks noChangeArrowheads="1"/>
          </p:cNvSpPr>
          <p:nvPr/>
        </p:nvSpPr>
        <p:spPr bwMode="auto">
          <a:xfrm>
            <a:off x="1030704" y="24064"/>
            <a:ext cx="6837363" cy="685800"/>
          </a:xfrm>
          <a:prstGeom prst="rect">
            <a:avLst/>
          </a:prstGeom>
          <a:noFill/>
          <a:ln w="9525">
            <a:noFill/>
            <a:miter lim="800000"/>
            <a:headEnd/>
            <a:tailEnd/>
          </a:ln>
          <a:effectLst/>
        </p:spPr>
        <p:txBody>
          <a:bodyPr anchor="ctr"/>
          <a:lstStyle/>
          <a:p>
            <a:pPr algn="ctr"/>
            <a:r>
              <a:rPr lang="en-US" sz="2400" b="0" dirty="0">
                <a:latin typeface="Comic Sans MS" pitchFamily="66" charset="0"/>
              </a:rPr>
              <a:t>HERA-B - J/</a:t>
            </a:r>
            <a:r>
              <a:rPr lang="el-GR" sz="2400" b="0" dirty="0">
                <a:latin typeface="Comic Sans MS" pitchFamily="66" charset="0"/>
              </a:rPr>
              <a:t>ψ</a:t>
            </a:r>
            <a:r>
              <a:rPr lang="en-US" sz="2400" b="0" dirty="0">
                <a:latin typeface="Comic Sans MS" pitchFamily="66" charset="0"/>
              </a:rPr>
              <a:t> </a:t>
            </a:r>
            <a:r>
              <a:rPr lang="en-US" sz="2800" b="0" dirty="0">
                <a:latin typeface="Comic Sans MS" pitchFamily="66" charset="0"/>
              </a:rPr>
              <a:t>A dependence</a:t>
            </a:r>
          </a:p>
        </p:txBody>
      </p:sp>
      <p:sp>
        <p:nvSpPr>
          <p:cNvPr id="291844" name="Rectangle 4"/>
          <p:cNvSpPr>
            <a:spLocks noChangeArrowheads="1"/>
          </p:cNvSpPr>
          <p:nvPr/>
        </p:nvSpPr>
        <p:spPr bwMode="auto">
          <a:xfrm>
            <a:off x="381000" y="4267200"/>
            <a:ext cx="8596313" cy="1676400"/>
          </a:xfrm>
          <a:prstGeom prst="rect">
            <a:avLst/>
          </a:prstGeom>
          <a:solidFill>
            <a:schemeClr val="bg1"/>
          </a:solidFill>
          <a:ln w="9525">
            <a:noFill/>
            <a:miter lim="800000"/>
            <a:headEnd/>
            <a:tailEnd/>
          </a:ln>
        </p:spPr>
        <p:txBody>
          <a:bodyPr/>
          <a:lstStyle/>
          <a:p>
            <a:pPr marL="342900" indent="-342900" defTabSz="711200">
              <a:spcBef>
                <a:spcPct val="20000"/>
              </a:spcBef>
              <a:buFontTx/>
              <a:buChar char="•"/>
            </a:pPr>
            <a:r>
              <a:rPr lang="en-US" sz="2000" b="0" dirty="0">
                <a:solidFill>
                  <a:schemeClr val="tx1"/>
                </a:solidFill>
                <a:latin typeface="Comic Sans MS" pitchFamily="66" charset="0"/>
              </a:rPr>
              <a:t>Previous result of FNAL E866 </a:t>
            </a:r>
            <a:r>
              <a:rPr lang="en-US" sz="2000" b="0" dirty="0">
                <a:solidFill>
                  <a:srgbClr val="B91F09"/>
                </a:solidFill>
                <a:latin typeface="Comic Sans MS" pitchFamily="66" charset="0"/>
              </a:rPr>
              <a:t>extended to </a:t>
            </a:r>
            <a:r>
              <a:rPr lang="en-US" sz="2000" b="0" i="1" dirty="0" err="1">
                <a:solidFill>
                  <a:srgbClr val="B91F09"/>
                </a:solidFill>
                <a:latin typeface="Comic Sans MS" pitchFamily="66" charset="0"/>
              </a:rPr>
              <a:t>x</a:t>
            </a:r>
            <a:r>
              <a:rPr lang="en-US" sz="2000" b="0" baseline="-25000" dirty="0" err="1">
                <a:solidFill>
                  <a:srgbClr val="B91F09"/>
                </a:solidFill>
                <a:latin typeface="Comic Sans MS" pitchFamily="66" charset="0"/>
              </a:rPr>
              <a:t>F</a:t>
            </a:r>
            <a:r>
              <a:rPr lang="en-US" sz="2000" b="0" dirty="0">
                <a:solidFill>
                  <a:srgbClr val="B91F09"/>
                </a:solidFill>
                <a:latin typeface="Comic Sans MS" pitchFamily="66" charset="0"/>
              </a:rPr>
              <a:t> = –0.35</a:t>
            </a:r>
          </a:p>
          <a:p>
            <a:pPr marL="342900" indent="-342900" defTabSz="711200">
              <a:spcBef>
                <a:spcPct val="20000"/>
              </a:spcBef>
              <a:buFontTx/>
              <a:buChar char="•"/>
            </a:pPr>
            <a:r>
              <a:rPr lang="en-US" sz="2000" b="0" dirty="0">
                <a:solidFill>
                  <a:schemeClr val="tx1"/>
                </a:solidFill>
                <a:latin typeface="Comic Sans MS" pitchFamily="66" charset="0"/>
              </a:rPr>
              <a:t>Result from </a:t>
            </a:r>
            <a:r>
              <a:rPr lang="en-US" sz="2000" b="0" dirty="0">
                <a:solidFill>
                  <a:srgbClr val="B91F09"/>
                </a:solidFill>
                <a:latin typeface="Comic Sans MS" pitchFamily="66" charset="0"/>
              </a:rPr>
              <a:t>15% of full </a:t>
            </a:r>
            <a:r>
              <a:rPr lang="el-GR" sz="2000" b="0" dirty="0">
                <a:solidFill>
                  <a:srgbClr val="B91F09"/>
                </a:solidFill>
                <a:latin typeface="Comic Sans MS" pitchFamily="66" charset="0"/>
              </a:rPr>
              <a:t>μ</a:t>
            </a:r>
            <a:r>
              <a:rPr lang="en-US" sz="2000" b="0" baseline="30000" dirty="0">
                <a:solidFill>
                  <a:srgbClr val="B91F09"/>
                </a:solidFill>
                <a:latin typeface="Comic Sans MS" pitchFamily="66" charset="0"/>
              </a:rPr>
              <a:t>+ </a:t>
            </a:r>
            <a:r>
              <a:rPr lang="el-GR" sz="2000" b="0" dirty="0">
                <a:solidFill>
                  <a:srgbClr val="B91F09"/>
                </a:solidFill>
                <a:latin typeface="Comic Sans MS" pitchFamily="66" charset="0"/>
              </a:rPr>
              <a:t>μ</a:t>
            </a:r>
            <a:r>
              <a:rPr lang="en-US" sz="2000" b="0" baseline="30000" dirty="0">
                <a:solidFill>
                  <a:srgbClr val="B91F09"/>
                </a:solidFill>
                <a:latin typeface="Comic Sans MS" pitchFamily="66" charset="0"/>
              </a:rPr>
              <a:t>–</a:t>
            </a:r>
            <a:r>
              <a:rPr lang="en-US" sz="2000" b="0" dirty="0">
                <a:solidFill>
                  <a:srgbClr val="B91F09"/>
                </a:solidFill>
                <a:latin typeface="Comic Sans MS" pitchFamily="66" charset="0"/>
              </a:rPr>
              <a:t> sample</a:t>
            </a:r>
            <a:r>
              <a:rPr lang="en-US" sz="2000" b="0" dirty="0">
                <a:solidFill>
                  <a:schemeClr val="tx1"/>
                </a:solidFill>
                <a:latin typeface="Comic Sans MS" pitchFamily="66" charset="0"/>
              </a:rPr>
              <a:t>, statistical uncertainties only, </a:t>
            </a:r>
            <a:r>
              <a:rPr lang="en-US" sz="2000" b="0" dirty="0">
                <a:solidFill>
                  <a:srgbClr val="B91F09"/>
                </a:solidFill>
                <a:latin typeface="Comic Sans MS" pitchFamily="66" charset="0"/>
              </a:rPr>
              <a:t>similar results for </a:t>
            </a:r>
            <a:r>
              <a:rPr lang="en-US" sz="2000" b="0" dirty="0" err="1">
                <a:solidFill>
                  <a:srgbClr val="B91F09"/>
                </a:solidFill>
                <a:latin typeface="Comic Sans MS" pitchFamily="66" charset="0"/>
              </a:rPr>
              <a:t>e</a:t>
            </a:r>
            <a:r>
              <a:rPr lang="en-US" sz="2000" b="0" baseline="30000" dirty="0" err="1">
                <a:solidFill>
                  <a:srgbClr val="B91F09"/>
                </a:solidFill>
                <a:latin typeface="Comic Sans MS" pitchFamily="66" charset="0"/>
              </a:rPr>
              <a:t>+</a:t>
            </a:r>
            <a:r>
              <a:rPr lang="en-US" sz="2000" b="0" dirty="0" err="1">
                <a:solidFill>
                  <a:srgbClr val="B91F09"/>
                </a:solidFill>
                <a:latin typeface="Comic Sans MS" pitchFamily="66" charset="0"/>
              </a:rPr>
              <a:t>e</a:t>
            </a:r>
            <a:r>
              <a:rPr lang="en-US" sz="2000" b="0" baseline="30000" dirty="0">
                <a:solidFill>
                  <a:srgbClr val="B91F09"/>
                </a:solidFill>
                <a:latin typeface="Comic Sans MS" pitchFamily="66" charset="0"/>
              </a:rPr>
              <a:t>-</a:t>
            </a:r>
            <a:endParaRPr lang="en-US" sz="2000" b="0" dirty="0">
              <a:solidFill>
                <a:srgbClr val="B91F09"/>
              </a:solidFill>
              <a:latin typeface="Comic Sans MS" pitchFamily="66" charset="0"/>
            </a:endParaRPr>
          </a:p>
          <a:p>
            <a:pPr marL="342900" indent="-342900" defTabSz="711200">
              <a:spcBef>
                <a:spcPct val="20000"/>
              </a:spcBef>
              <a:buFontTx/>
              <a:buChar char="•"/>
            </a:pPr>
            <a:r>
              <a:rPr lang="en-US" sz="2000" b="0" dirty="0">
                <a:solidFill>
                  <a:schemeClr val="tx1"/>
                </a:solidFill>
                <a:latin typeface="Comic Sans MS" pitchFamily="66" charset="0"/>
              </a:rPr>
              <a:t>Work on </a:t>
            </a:r>
            <a:r>
              <a:rPr lang="en-US" sz="2000" b="0" dirty="0" err="1">
                <a:solidFill>
                  <a:schemeClr val="tx1"/>
                </a:solidFill>
                <a:latin typeface="Comic Sans MS" pitchFamily="66" charset="0"/>
              </a:rPr>
              <a:t>systematics</a:t>
            </a:r>
            <a:r>
              <a:rPr lang="en-US" sz="2000" b="0" dirty="0">
                <a:solidFill>
                  <a:schemeClr val="tx1"/>
                </a:solidFill>
                <a:latin typeface="Comic Sans MS" pitchFamily="66" charset="0"/>
              </a:rPr>
              <a:t> ongoing. Complete the analysis on the full data sample.</a:t>
            </a:r>
          </a:p>
        </p:txBody>
      </p:sp>
      <p:grpSp>
        <p:nvGrpSpPr>
          <p:cNvPr id="2" name="Group 5"/>
          <p:cNvGrpSpPr>
            <a:grpSpLocks/>
          </p:cNvGrpSpPr>
          <p:nvPr/>
        </p:nvGrpSpPr>
        <p:grpSpPr bwMode="auto">
          <a:xfrm>
            <a:off x="4495800" y="1031875"/>
            <a:ext cx="4419600" cy="3235325"/>
            <a:chOff x="2832" y="336"/>
            <a:chExt cx="2784" cy="2038"/>
          </a:xfrm>
        </p:grpSpPr>
        <p:pic>
          <p:nvPicPr>
            <p:cNvPr id="291846" name="Picture 6" descr="adep_i1b1_theory"/>
            <p:cNvPicPr>
              <a:picLocks noChangeAspect="1" noChangeArrowheads="1"/>
            </p:cNvPicPr>
            <p:nvPr/>
          </p:nvPicPr>
          <p:blipFill>
            <a:blip r:embed="rId4" cstate="print"/>
            <a:srcRect/>
            <a:stretch>
              <a:fillRect/>
            </a:stretch>
          </p:blipFill>
          <p:spPr bwMode="auto">
            <a:xfrm>
              <a:off x="2832" y="528"/>
              <a:ext cx="2648" cy="1846"/>
            </a:xfrm>
            <a:prstGeom prst="rect">
              <a:avLst/>
            </a:prstGeom>
            <a:noFill/>
          </p:spPr>
        </p:pic>
        <p:sp>
          <p:nvSpPr>
            <p:cNvPr id="291847" name="Text Box 7"/>
            <p:cNvSpPr txBox="1">
              <a:spLocks noChangeArrowheads="1"/>
            </p:cNvSpPr>
            <p:nvPr/>
          </p:nvSpPr>
          <p:spPr bwMode="auto">
            <a:xfrm>
              <a:off x="3360" y="576"/>
              <a:ext cx="1215" cy="518"/>
            </a:xfrm>
            <a:prstGeom prst="rect">
              <a:avLst/>
            </a:prstGeom>
            <a:noFill/>
            <a:ln w="9525" algn="ctr">
              <a:noFill/>
              <a:miter lim="800000"/>
              <a:headEnd/>
              <a:tailEnd/>
            </a:ln>
            <a:effectLst/>
          </p:spPr>
          <p:txBody>
            <a:bodyPr wrap="none">
              <a:spAutoFit/>
            </a:bodyPr>
            <a:lstStyle/>
            <a:p>
              <a:r>
                <a:rPr lang="en-US" sz="1200" b="0">
                  <a:solidFill>
                    <a:schemeClr val="tx1"/>
                  </a:solidFill>
                </a:rPr>
                <a:t>Vogt – hep-ph-/9907317</a:t>
              </a:r>
            </a:p>
            <a:p>
              <a:pPr>
                <a:buFontTx/>
                <a:buChar char="•"/>
              </a:pPr>
              <a:r>
                <a:rPr lang="en-US" sz="1200" b="0">
                  <a:solidFill>
                    <a:srgbClr val="FFCC00"/>
                  </a:solidFill>
                </a:rPr>
                <a:t> Gavin, Milana dE/dx</a:t>
              </a:r>
            </a:p>
            <a:p>
              <a:pPr>
                <a:buFontTx/>
                <a:buChar char="•"/>
              </a:pPr>
              <a:r>
                <a:rPr lang="en-US" sz="1200" b="0">
                  <a:solidFill>
                    <a:srgbClr val="009900"/>
                  </a:solidFill>
                </a:rPr>
                <a:t> Brodsky, Hoyer </a:t>
              </a:r>
            </a:p>
            <a:p>
              <a:r>
                <a:rPr lang="en-US" sz="1200" b="0">
                  <a:solidFill>
                    <a:srgbClr val="009900"/>
                  </a:solidFill>
                </a:rPr>
                <a:t>(minimum) dE/dx</a:t>
              </a:r>
            </a:p>
          </p:txBody>
        </p:sp>
        <p:sp>
          <p:nvSpPr>
            <p:cNvPr id="291848" name="Text Box 8"/>
            <p:cNvSpPr txBox="1">
              <a:spLocks noChangeArrowheads="1"/>
            </p:cNvSpPr>
            <p:nvPr/>
          </p:nvSpPr>
          <p:spPr bwMode="auto">
            <a:xfrm>
              <a:off x="4368" y="1584"/>
              <a:ext cx="855" cy="250"/>
            </a:xfrm>
            <a:prstGeom prst="rect">
              <a:avLst/>
            </a:prstGeom>
            <a:noFill/>
            <a:ln w="9525" algn="ctr">
              <a:noFill/>
              <a:miter lim="800000"/>
              <a:headEnd/>
              <a:tailEnd/>
            </a:ln>
            <a:effectLst/>
          </p:spPr>
          <p:txBody>
            <a:bodyPr wrap="none">
              <a:spAutoFit/>
            </a:bodyPr>
            <a:lstStyle/>
            <a:p>
              <a:r>
                <a:rPr lang="en-US" sz="1000">
                  <a:solidFill>
                    <a:srgbClr val="33CCFF"/>
                  </a:solidFill>
                  <a:latin typeface="Arial" charset="0"/>
                </a:rPr>
                <a:t>Boreskov, Kaidalov</a:t>
              </a:r>
            </a:p>
            <a:p>
              <a:r>
                <a:rPr lang="en-US" sz="1000">
                  <a:solidFill>
                    <a:srgbClr val="33CCFF"/>
                  </a:solidFill>
                  <a:latin typeface="Arial" charset="0"/>
                </a:rPr>
                <a:t>hep-ph/0303033</a:t>
              </a:r>
            </a:p>
          </p:txBody>
        </p:sp>
        <p:sp>
          <p:nvSpPr>
            <p:cNvPr id="291849" name="Text Box 9"/>
            <p:cNvSpPr txBox="1">
              <a:spLocks noChangeArrowheads="1"/>
            </p:cNvSpPr>
            <p:nvPr/>
          </p:nvSpPr>
          <p:spPr bwMode="auto">
            <a:xfrm>
              <a:off x="4656" y="336"/>
              <a:ext cx="960" cy="233"/>
            </a:xfrm>
            <a:prstGeom prst="rect">
              <a:avLst/>
            </a:prstGeom>
            <a:noFill/>
            <a:ln w="9525" algn="ctr">
              <a:noFill/>
              <a:miter lim="800000"/>
              <a:headEnd/>
              <a:tailEnd/>
            </a:ln>
            <a:effectLst/>
          </p:spPr>
          <p:txBody>
            <a:bodyPr wrap="square">
              <a:spAutoFit/>
            </a:bodyPr>
            <a:lstStyle/>
            <a:p>
              <a:r>
                <a:rPr lang="en-US" i="1" dirty="0">
                  <a:solidFill>
                    <a:srgbClr val="FF0000"/>
                  </a:solidFill>
                  <a:latin typeface="Arial" charset="0"/>
                </a:rPr>
                <a:t>Preliminary</a:t>
              </a:r>
              <a:endParaRPr lang="en-GB" i="1" dirty="0">
                <a:solidFill>
                  <a:srgbClr val="FF0000"/>
                </a:solidFill>
                <a:latin typeface="Arial" charset="0"/>
              </a:endParaRPr>
            </a:p>
          </p:txBody>
        </p:sp>
      </p:grpSp>
      <p:sp>
        <p:nvSpPr>
          <p:cNvPr id="291850" name="Text Box 10"/>
          <p:cNvSpPr txBox="1">
            <a:spLocks noChangeArrowheads="1"/>
          </p:cNvSpPr>
          <p:nvPr/>
        </p:nvSpPr>
        <p:spPr bwMode="auto">
          <a:xfrm>
            <a:off x="4962525" y="819150"/>
            <a:ext cx="3600450" cy="274638"/>
          </a:xfrm>
          <a:prstGeom prst="rect">
            <a:avLst/>
          </a:prstGeom>
          <a:noFill/>
          <a:ln w="9525" algn="ctr">
            <a:noFill/>
            <a:miter lim="800000"/>
            <a:headEnd/>
            <a:tailEnd/>
          </a:ln>
          <a:effectLst/>
        </p:spPr>
        <p:txBody>
          <a:bodyPr wrap="none">
            <a:spAutoFit/>
          </a:bodyPr>
          <a:lstStyle/>
          <a:p>
            <a:r>
              <a:rPr lang="en-US" sz="1200" b="1" dirty="0">
                <a:solidFill>
                  <a:schemeClr val="tx1"/>
                </a:solidFill>
                <a:latin typeface="Arial" charset="0"/>
              </a:rPr>
              <a:t>A. </a:t>
            </a:r>
            <a:r>
              <a:rPr lang="en-US" sz="1200" b="1" dirty="0" err="1">
                <a:solidFill>
                  <a:schemeClr val="tx1"/>
                </a:solidFill>
                <a:latin typeface="Arial" charset="0"/>
              </a:rPr>
              <a:t>Zoccoli</a:t>
            </a:r>
            <a:r>
              <a:rPr lang="en-US" sz="1200" b="1" dirty="0">
                <a:solidFill>
                  <a:schemeClr val="tx1"/>
                </a:solidFill>
                <a:latin typeface="Arial" charset="0"/>
              </a:rPr>
              <a:t> (HERA-B) – talk @ Hard Probes 2004</a:t>
            </a:r>
          </a:p>
        </p:txBody>
      </p:sp>
      <p:graphicFrame>
        <p:nvGraphicFramePr>
          <p:cNvPr id="291851" name="Object 11"/>
          <p:cNvGraphicFramePr>
            <a:graphicFrameLocks noChangeAspect="1"/>
          </p:cNvGraphicFramePr>
          <p:nvPr/>
        </p:nvGraphicFramePr>
        <p:xfrm>
          <a:off x="1752600" y="762000"/>
          <a:ext cx="1295400" cy="431800"/>
        </p:xfrm>
        <a:graphic>
          <a:graphicData uri="http://schemas.openxmlformats.org/presentationml/2006/ole">
            <p:oleObj spid="_x0000_s64514" name="Equation" r:id="rId5" imgW="723600" imgH="2412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a:stretch>
            <a:fillRect/>
          </a:stretch>
        </p:blipFill>
        <p:spPr bwMode="auto">
          <a:xfrm>
            <a:off x="3886200" y="2286000"/>
            <a:ext cx="4998234" cy="32004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8124D212-5324-4055-A09C-35243CA3956F}" type="datetime1">
              <a:rPr lang="en-US" smtClean="0"/>
              <a:pPr>
                <a:defRPr/>
              </a:pPr>
              <a:t>1/7/2013</a:t>
            </a:fld>
            <a:endParaRPr lang="en-US"/>
          </a:p>
        </p:txBody>
      </p:sp>
      <p:sp>
        <p:nvSpPr>
          <p:cNvPr id="3" name="Slide Number Placeholder 2"/>
          <p:cNvSpPr>
            <a:spLocks noGrp="1"/>
          </p:cNvSpPr>
          <p:nvPr>
            <p:ph type="sldNum" sz="quarter" idx="12"/>
          </p:nvPr>
        </p:nvSpPr>
        <p:spPr/>
        <p:txBody>
          <a:bodyPr/>
          <a:lstStyle/>
          <a:p>
            <a:pPr>
              <a:defRPr/>
            </a:pPr>
            <a:fld id="{E94129EE-279F-4243-8DC1-5007886A0AF6}" type="slidenum">
              <a:rPr lang="en-US"/>
              <a:pPr>
                <a:defRPr/>
              </a:pPr>
              <a:t>3</a:t>
            </a:fld>
            <a:endParaRPr lang="en-US"/>
          </a:p>
        </p:txBody>
      </p:sp>
      <p:sp>
        <p:nvSpPr>
          <p:cNvPr id="8196" name="TextBox 4"/>
          <p:cNvSpPr txBox="1">
            <a:spLocks noChangeArrowheads="1"/>
          </p:cNvSpPr>
          <p:nvPr/>
        </p:nvSpPr>
        <p:spPr bwMode="auto">
          <a:xfrm>
            <a:off x="2133600" y="300037"/>
            <a:ext cx="4819650" cy="461963"/>
          </a:xfrm>
          <a:prstGeom prst="rect">
            <a:avLst/>
          </a:prstGeom>
          <a:solidFill>
            <a:srgbClr val="00B0F0">
              <a:alpha val="49019"/>
            </a:srgbClr>
          </a:solidFill>
          <a:ln w="9525">
            <a:noFill/>
            <a:miter lim="800000"/>
            <a:headEnd/>
            <a:tailEnd/>
          </a:ln>
        </p:spPr>
        <p:txBody>
          <a:bodyPr wrap="none">
            <a:spAutoFit/>
          </a:bodyPr>
          <a:lstStyle/>
          <a:p>
            <a:r>
              <a:rPr lang="en-US" sz="2400" dirty="0">
                <a:latin typeface="Comic Sans MS" pitchFamily="66" charset="0"/>
              </a:rPr>
              <a:t>Energy Loss of </a:t>
            </a:r>
            <a:r>
              <a:rPr lang="en-US" sz="2400" dirty="0" err="1">
                <a:latin typeface="Comic Sans MS" pitchFamily="66" charset="0"/>
              </a:rPr>
              <a:t>Partons</a:t>
            </a:r>
            <a:r>
              <a:rPr lang="en-US" sz="2400" dirty="0">
                <a:latin typeface="Comic Sans MS" pitchFamily="66" charset="0"/>
              </a:rPr>
              <a:t> in Nuclei</a:t>
            </a:r>
          </a:p>
        </p:txBody>
      </p:sp>
      <p:grpSp>
        <p:nvGrpSpPr>
          <p:cNvPr id="4" name="Group 23"/>
          <p:cNvGrpSpPr>
            <a:grpSpLocks/>
          </p:cNvGrpSpPr>
          <p:nvPr/>
        </p:nvGrpSpPr>
        <p:grpSpPr bwMode="auto">
          <a:xfrm>
            <a:off x="304800" y="1905000"/>
            <a:ext cx="2971800" cy="3352800"/>
            <a:chOff x="7024688" y="3962402"/>
            <a:chExt cx="1847850" cy="2054224"/>
          </a:xfrm>
        </p:grpSpPr>
        <p:pic>
          <p:nvPicPr>
            <p:cNvPr id="8210" name="Picture 5" descr="xf1"/>
            <p:cNvPicPr>
              <a:picLocks noChangeAspect="1" noChangeArrowheads="1"/>
            </p:cNvPicPr>
            <p:nvPr/>
          </p:nvPicPr>
          <p:blipFill>
            <a:blip r:embed="rId3" cstate="print"/>
            <a:srcRect/>
            <a:stretch>
              <a:fillRect/>
            </a:stretch>
          </p:blipFill>
          <p:spPr bwMode="auto">
            <a:xfrm>
              <a:off x="7391400" y="3962402"/>
              <a:ext cx="1225550" cy="1068388"/>
            </a:xfrm>
            <a:prstGeom prst="rect">
              <a:avLst/>
            </a:prstGeom>
            <a:noFill/>
            <a:ln w="9525">
              <a:noFill/>
              <a:miter lim="800000"/>
              <a:headEnd/>
              <a:tailEnd/>
            </a:ln>
          </p:spPr>
        </p:pic>
        <p:grpSp>
          <p:nvGrpSpPr>
            <p:cNvPr id="5" name="Group 62"/>
            <p:cNvGrpSpPr>
              <a:grpSpLocks/>
            </p:cNvGrpSpPr>
            <p:nvPr/>
          </p:nvGrpSpPr>
          <p:grpSpPr bwMode="auto">
            <a:xfrm>
              <a:off x="7024688" y="5040313"/>
              <a:ext cx="1847850" cy="976313"/>
              <a:chOff x="1544" y="3225"/>
              <a:chExt cx="1158" cy="615"/>
            </a:xfrm>
          </p:grpSpPr>
          <p:sp>
            <p:nvSpPr>
              <p:cNvPr id="8212" name="Line 56"/>
              <p:cNvSpPr>
                <a:spLocks noChangeShapeType="1"/>
              </p:cNvSpPr>
              <p:nvPr/>
            </p:nvSpPr>
            <p:spPr bwMode="auto">
              <a:xfrm>
                <a:off x="1920" y="3408"/>
                <a:ext cx="576" cy="432"/>
              </a:xfrm>
              <a:prstGeom prst="line">
                <a:avLst/>
              </a:prstGeom>
              <a:noFill/>
              <a:ln w="28575">
                <a:solidFill>
                  <a:srgbClr val="0000FF"/>
                </a:solidFill>
                <a:prstDash val="sysDot"/>
                <a:round/>
                <a:headEnd/>
                <a:tailEnd/>
              </a:ln>
            </p:spPr>
            <p:txBody>
              <a:bodyPr>
                <a:spAutoFit/>
              </a:bodyPr>
              <a:lstStyle/>
              <a:p>
                <a:endParaRPr lang="en-US"/>
              </a:p>
            </p:txBody>
          </p:sp>
          <p:sp>
            <p:nvSpPr>
              <p:cNvPr id="8213" name="Text Box 57"/>
              <p:cNvSpPr txBox="1">
                <a:spLocks noChangeArrowheads="1"/>
              </p:cNvSpPr>
              <p:nvPr/>
            </p:nvSpPr>
            <p:spPr bwMode="auto">
              <a:xfrm>
                <a:off x="2132" y="3225"/>
                <a:ext cx="570" cy="233"/>
              </a:xfrm>
              <a:prstGeom prst="rect">
                <a:avLst/>
              </a:prstGeom>
              <a:noFill/>
              <a:ln w="9525" algn="ctr">
                <a:noFill/>
                <a:miter lim="800000"/>
                <a:headEnd/>
                <a:tailEnd/>
              </a:ln>
            </p:spPr>
            <p:txBody>
              <a:bodyPr wrap="none">
                <a:spAutoFit/>
              </a:bodyPr>
              <a:lstStyle/>
              <a:p>
                <a:r>
                  <a:rPr lang="en-US">
                    <a:latin typeface="Calibri" pitchFamily="34" charset="0"/>
                  </a:rPr>
                  <a:t>R(A/p)</a:t>
                </a:r>
              </a:p>
            </p:txBody>
          </p:sp>
          <p:sp>
            <p:nvSpPr>
              <p:cNvPr id="8214" name="Text Box 58"/>
              <p:cNvSpPr txBox="1">
                <a:spLocks noChangeArrowheads="1"/>
              </p:cNvSpPr>
              <p:nvPr/>
            </p:nvSpPr>
            <p:spPr bwMode="auto">
              <a:xfrm>
                <a:off x="1544" y="3456"/>
                <a:ext cx="345" cy="233"/>
              </a:xfrm>
              <a:prstGeom prst="rect">
                <a:avLst/>
              </a:prstGeom>
              <a:noFill/>
              <a:ln w="9525" algn="ctr">
                <a:noFill/>
                <a:miter lim="800000"/>
                <a:headEnd/>
                <a:tailEnd/>
              </a:ln>
            </p:spPr>
            <p:txBody>
              <a:bodyPr wrap="none">
                <a:spAutoFit/>
              </a:bodyPr>
              <a:lstStyle/>
              <a:p>
                <a:r>
                  <a:rPr lang="en-US">
                    <a:latin typeface="Calibri" pitchFamily="34" charset="0"/>
                  </a:rPr>
                  <a:t>R=1</a:t>
                </a:r>
              </a:p>
            </p:txBody>
          </p:sp>
          <p:sp>
            <p:nvSpPr>
              <p:cNvPr id="8215" name="Line 59"/>
              <p:cNvSpPr>
                <a:spLocks noChangeShapeType="1"/>
              </p:cNvSpPr>
              <p:nvPr/>
            </p:nvSpPr>
            <p:spPr bwMode="auto">
              <a:xfrm flipV="1">
                <a:off x="2160" y="3312"/>
                <a:ext cx="0" cy="528"/>
              </a:xfrm>
              <a:prstGeom prst="line">
                <a:avLst/>
              </a:prstGeom>
              <a:noFill/>
              <a:ln w="19050">
                <a:solidFill>
                  <a:schemeClr val="tx1"/>
                </a:solidFill>
                <a:round/>
                <a:headEnd/>
                <a:tailEnd type="triangle" w="med" len="med"/>
              </a:ln>
            </p:spPr>
            <p:txBody>
              <a:bodyPr wrap="none">
                <a:spAutoFit/>
              </a:bodyPr>
              <a:lstStyle/>
              <a:p>
                <a:endParaRPr lang="en-US"/>
              </a:p>
            </p:txBody>
          </p:sp>
          <p:sp>
            <p:nvSpPr>
              <p:cNvPr id="8216" name="Line 60"/>
              <p:cNvSpPr>
                <a:spLocks noChangeShapeType="1"/>
              </p:cNvSpPr>
              <p:nvPr/>
            </p:nvSpPr>
            <p:spPr bwMode="auto">
              <a:xfrm>
                <a:off x="1824" y="3552"/>
                <a:ext cx="672" cy="0"/>
              </a:xfrm>
              <a:prstGeom prst="line">
                <a:avLst/>
              </a:prstGeom>
              <a:noFill/>
              <a:ln w="12700">
                <a:solidFill>
                  <a:schemeClr val="tx1"/>
                </a:solidFill>
                <a:round/>
                <a:headEnd/>
                <a:tailEnd type="triangle" w="med" len="med"/>
              </a:ln>
            </p:spPr>
            <p:txBody>
              <a:bodyPr wrap="none">
                <a:spAutoFit/>
              </a:bodyPr>
              <a:lstStyle/>
              <a:p>
                <a:endParaRPr lang="en-US"/>
              </a:p>
            </p:txBody>
          </p:sp>
          <p:sp>
            <p:nvSpPr>
              <p:cNvPr id="8217" name="Text Box 61"/>
              <p:cNvSpPr txBox="1">
                <a:spLocks noChangeArrowheads="1"/>
              </p:cNvSpPr>
              <p:nvPr/>
            </p:nvSpPr>
            <p:spPr bwMode="auto">
              <a:xfrm>
                <a:off x="2391" y="3497"/>
                <a:ext cx="259" cy="233"/>
              </a:xfrm>
              <a:prstGeom prst="rect">
                <a:avLst/>
              </a:prstGeom>
              <a:noFill/>
              <a:ln w="9525" algn="ctr">
                <a:noFill/>
                <a:miter lim="800000"/>
                <a:headEnd/>
                <a:tailEnd/>
              </a:ln>
            </p:spPr>
            <p:txBody>
              <a:bodyPr wrap="none">
                <a:spAutoFit/>
              </a:bodyPr>
              <a:lstStyle/>
              <a:p>
                <a:r>
                  <a:rPr lang="en-US">
                    <a:latin typeface="Calibri" pitchFamily="34" charset="0"/>
                  </a:rPr>
                  <a:t>x</a:t>
                </a:r>
                <a:r>
                  <a:rPr lang="en-US" baseline="-25000">
                    <a:latin typeface="Calibri" pitchFamily="34" charset="0"/>
                  </a:rPr>
                  <a:t>F</a:t>
                </a:r>
              </a:p>
            </p:txBody>
          </p:sp>
        </p:grpSp>
      </p:grpSp>
      <p:sp>
        <p:nvSpPr>
          <p:cNvPr id="8200" name="Text Box 26"/>
          <p:cNvSpPr txBox="1">
            <a:spLocks noChangeArrowheads="1"/>
          </p:cNvSpPr>
          <p:nvPr/>
        </p:nvSpPr>
        <p:spPr bwMode="auto">
          <a:xfrm>
            <a:off x="6934200" y="4191000"/>
            <a:ext cx="1447799" cy="738664"/>
          </a:xfrm>
          <a:prstGeom prst="rect">
            <a:avLst/>
          </a:prstGeom>
          <a:noFill/>
          <a:ln w="9525">
            <a:noFill/>
            <a:miter lim="800000"/>
            <a:headEnd/>
            <a:tailEnd/>
          </a:ln>
        </p:spPr>
        <p:txBody>
          <a:bodyPr wrap="square">
            <a:spAutoFit/>
          </a:bodyPr>
          <a:lstStyle/>
          <a:p>
            <a:r>
              <a:rPr lang="en-US" sz="1400" dirty="0" smtClean="0">
                <a:solidFill>
                  <a:srgbClr val="FF0000"/>
                </a:solidFill>
                <a:latin typeface="Comic Sans MS" pitchFamily="66" charset="0"/>
              </a:rPr>
              <a:t>With various</a:t>
            </a:r>
          </a:p>
          <a:p>
            <a:r>
              <a:rPr lang="en-US" sz="1400" dirty="0" smtClean="0">
                <a:solidFill>
                  <a:srgbClr val="FF0000"/>
                </a:solidFill>
                <a:latin typeface="Comic Sans MS" pitchFamily="66" charset="0"/>
              </a:rPr>
              <a:t>amounts of</a:t>
            </a:r>
          </a:p>
          <a:p>
            <a:r>
              <a:rPr lang="en-US" sz="1400" dirty="0" smtClean="0">
                <a:solidFill>
                  <a:srgbClr val="FF0000"/>
                </a:solidFill>
                <a:latin typeface="Comic Sans MS" pitchFamily="66" charset="0"/>
              </a:rPr>
              <a:t>energy loss</a:t>
            </a:r>
            <a:endParaRPr lang="en-US" sz="1400" dirty="0">
              <a:solidFill>
                <a:srgbClr val="FF0000"/>
              </a:solidFill>
              <a:latin typeface="Comic Sans MS" pitchFamily="66" charset="0"/>
            </a:endParaRPr>
          </a:p>
        </p:txBody>
      </p:sp>
      <p:sp>
        <p:nvSpPr>
          <p:cNvPr id="8202" name="Text Box 8"/>
          <p:cNvSpPr txBox="1">
            <a:spLocks noChangeArrowheads="1"/>
          </p:cNvSpPr>
          <p:nvPr/>
        </p:nvSpPr>
        <p:spPr bwMode="auto">
          <a:xfrm>
            <a:off x="4876800" y="1600200"/>
            <a:ext cx="3352800" cy="646331"/>
          </a:xfrm>
          <a:prstGeom prst="rect">
            <a:avLst/>
          </a:prstGeom>
          <a:noFill/>
          <a:ln w="28575">
            <a:noFill/>
            <a:miter lim="800000"/>
            <a:headEnd/>
            <a:tailEnd/>
          </a:ln>
        </p:spPr>
        <p:txBody>
          <a:bodyPr wrap="square">
            <a:spAutoFit/>
          </a:bodyPr>
          <a:lstStyle/>
          <a:p>
            <a:r>
              <a:rPr lang="en-US" dirty="0">
                <a:latin typeface="Comic Sans MS" pitchFamily="66" charset="0"/>
              </a:rPr>
              <a:t>E866/</a:t>
            </a:r>
            <a:r>
              <a:rPr lang="en-US" dirty="0" err="1">
                <a:latin typeface="Comic Sans MS" pitchFamily="66" charset="0"/>
              </a:rPr>
              <a:t>NuSea</a:t>
            </a:r>
            <a:r>
              <a:rPr lang="en-US" dirty="0">
                <a:latin typeface="Comic Sans MS" pitchFamily="66" charset="0"/>
              </a:rPr>
              <a:t>, 800 </a:t>
            </a:r>
            <a:r>
              <a:rPr lang="en-US" dirty="0" err="1">
                <a:latin typeface="Comic Sans MS" pitchFamily="66" charset="0"/>
              </a:rPr>
              <a:t>GeV</a:t>
            </a:r>
            <a:r>
              <a:rPr lang="en-US" dirty="0">
                <a:latin typeface="Comic Sans MS" pitchFamily="66" charset="0"/>
              </a:rPr>
              <a:t>, J/</a:t>
            </a:r>
            <a:r>
              <a:rPr lang="el-GR" dirty="0">
                <a:latin typeface="Comic Sans MS" pitchFamily="66" charset="0"/>
              </a:rPr>
              <a:t>Ψ</a:t>
            </a:r>
            <a:r>
              <a:rPr lang="en-US" dirty="0">
                <a:latin typeface="Comic Sans MS" pitchFamily="66" charset="0"/>
              </a:rPr>
              <a:t> </a:t>
            </a:r>
            <a:r>
              <a:rPr lang="en-US" dirty="0" err="1">
                <a:latin typeface="Comic Sans MS" pitchFamily="66" charset="0"/>
              </a:rPr>
              <a:t>p+W</a:t>
            </a:r>
            <a:r>
              <a:rPr lang="en-US" dirty="0">
                <a:latin typeface="Comic Sans MS" pitchFamily="66" charset="0"/>
              </a:rPr>
              <a:t> / </a:t>
            </a:r>
            <a:r>
              <a:rPr lang="en-US" dirty="0" err="1">
                <a:latin typeface="Comic Sans MS" pitchFamily="66" charset="0"/>
              </a:rPr>
              <a:t>p+Be</a:t>
            </a:r>
            <a:r>
              <a:rPr lang="en-US" dirty="0">
                <a:latin typeface="Comic Sans MS" pitchFamily="66" charset="0"/>
              </a:rPr>
              <a:t> ratio</a:t>
            </a:r>
          </a:p>
        </p:txBody>
      </p:sp>
      <p:sp>
        <p:nvSpPr>
          <p:cNvPr id="8206" name="TextBox 22"/>
          <p:cNvSpPr txBox="1">
            <a:spLocks noChangeArrowheads="1"/>
          </p:cNvSpPr>
          <p:nvPr/>
        </p:nvSpPr>
        <p:spPr bwMode="auto">
          <a:xfrm>
            <a:off x="457200" y="1371600"/>
            <a:ext cx="3124200" cy="400050"/>
          </a:xfrm>
          <a:prstGeom prst="rect">
            <a:avLst/>
          </a:prstGeom>
          <a:noFill/>
          <a:ln w="9525">
            <a:noFill/>
            <a:miter lim="800000"/>
            <a:headEnd/>
            <a:tailEnd/>
          </a:ln>
        </p:spPr>
        <p:txBody>
          <a:bodyPr>
            <a:spAutoFit/>
          </a:bodyPr>
          <a:lstStyle/>
          <a:p>
            <a:r>
              <a:rPr lang="en-US" sz="2000" dirty="0">
                <a:latin typeface="Comic Sans MS" pitchFamily="66" charset="0"/>
              </a:rPr>
              <a:t>Initial-state energy loss</a:t>
            </a:r>
          </a:p>
        </p:txBody>
      </p:sp>
      <p:sp>
        <p:nvSpPr>
          <p:cNvPr id="8207" name="TextBox 23"/>
          <p:cNvSpPr txBox="1">
            <a:spLocks noChangeArrowheads="1"/>
          </p:cNvSpPr>
          <p:nvPr/>
        </p:nvSpPr>
        <p:spPr bwMode="auto">
          <a:xfrm rot="-5400000">
            <a:off x="3429794" y="2513806"/>
            <a:ext cx="1130300" cy="369887"/>
          </a:xfrm>
          <a:prstGeom prst="rect">
            <a:avLst/>
          </a:prstGeom>
          <a:solidFill>
            <a:schemeClr val="bg1"/>
          </a:solidFill>
          <a:ln w="9525">
            <a:noFill/>
            <a:miter lim="800000"/>
            <a:headEnd/>
            <a:tailEnd/>
          </a:ln>
        </p:spPr>
        <p:txBody>
          <a:bodyPr wrap="none">
            <a:spAutoFit/>
          </a:bodyPr>
          <a:lstStyle/>
          <a:p>
            <a:r>
              <a:rPr lang="en-US" dirty="0">
                <a:latin typeface="Comic Sans MS" pitchFamily="66" charset="0"/>
              </a:rPr>
              <a:t>R(W/Be)</a:t>
            </a:r>
          </a:p>
        </p:txBody>
      </p:sp>
      <p:sp>
        <p:nvSpPr>
          <p:cNvPr id="8208" name="TextBox 24"/>
          <p:cNvSpPr txBox="1">
            <a:spLocks noChangeArrowheads="1"/>
          </p:cNvSpPr>
          <p:nvPr/>
        </p:nvSpPr>
        <p:spPr bwMode="auto">
          <a:xfrm>
            <a:off x="8458200" y="5257800"/>
            <a:ext cx="533400" cy="307975"/>
          </a:xfrm>
          <a:prstGeom prst="rect">
            <a:avLst/>
          </a:prstGeom>
          <a:solidFill>
            <a:schemeClr val="bg1"/>
          </a:solidFill>
          <a:ln w="9525">
            <a:noFill/>
            <a:miter lim="800000"/>
            <a:headEnd/>
            <a:tailEnd/>
          </a:ln>
        </p:spPr>
        <p:txBody>
          <a:bodyPr lIns="0" tIns="0" rIns="0" bIns="0">
            <a:spAutoFit/>
          </a:bodyPr>
          <a:lstStyle/>
          <a:p>
            <a:r>
              <a:rPr lang="en-US" sz="2000" dirty="0" err="1">
                <a:latin typeface="Comic Sans MS" pitchFamily="66" charset="0"/>
              </a:rPr>
              <a:t>x</a:t>
            </a:r>
            <a:r>
              <a:rPr lang="en-US" sz="2000" baseline="-25000" dirty="0" err="1">
                <a:latin typeface="Comic Sans MS" pitchFamily="66" charset="0"/>
              </a:rPr>
              <a:t>F</a:t>
            </a:r>
            <a:endParaRPr lang="en-US" sz="2000" baseline="-25000" dirty="0">
              <a:latin typeface="Comic Sans MS" pitchFamily="66" charset="0"/>
            </a:endParaRPr>
          </a:p>
        </p:txBody>
      </p:sp>
      <p:sp>
        <p:nvSpPr>
          <p:cNvPr id="8209" name="TextBox 25"/>
          <p:cNvSpPr txBox="1">
            <a:spLocks noChangeArrowheads="1"/>
          </p:cNvSpPr>
          <p:nvPr/>
        </p:nvSpPr>
        <p:spPr bwMode="auto">
          <a:xfrm rot="182695">
            <a:off x="7093980" y="3206070"/>
            <a:ext cx="1632178" cy="307777"/>
          </a:xfrm>
          <a:prstGeom prst="rect">
            <a:avLst/>
          </a:prstGeom>
          <a:noFill/>
          <a:ln w="9525">
            <a:noFill/>
            <a:miter lim="800000"/>
            <a:headEnd/>
            <a:tailEnd/>
          </a:ln>
        </p:spPr>
        <p:txBody>
          <a:bodyPr wrap="none">
            <a:spAutoFit/>
          </a:bodyPr>
          <a:lstStyle/>
          <a:p>
            <a:r>
              <a:rPr lang="en-US" sz="1400" dirty="0" smtClean="0">
                <a:latin typeface="Comic Sans MS" pitchFamily="66" charset="0"/>
              </a:rPr>
              <a:t>EPS09 shadowing</a:t>
            </a:r>
            <a:endParaRPr lang="en-US" sz="1400" dirty="0">
              <a:latin typeface="Comic Sans MS" pitchFamily="66" charset="0"/>
            </a:endParaRPr>
          </a:p>
        </p:txBody>
      </p:sp>
      <p:sp>
        <p:nvSpPr>
          <p:cNvPr id="25" name="TextBox 24"/>
          <p:cNvSpPr txBox="1"/>
          <p:nvPr/>
        </p:nvSpPr>
        <p:spPr>
          <a:xfrm>
            <a:off x="5410200" y="5486400"/>
            <a:ext cx="2209259" cy="369332"/>
          </a:xfrm>
          <a:prstGeom prst="rect">
            <a:avLst/>
          </a:prstGeom>
          <a:noFill/>
        </p:spPr>
        <p:txBody>
          <a:bodyPr wrap="none" rtlCol="0">
            <a:spAutoFit/>
          </a:bodyPr>
          <a:lstStyle/>
          <a:p>
            <a:r>
              <a:rPr lang="en-US" i="1" dirty="0" smtClean="0">
                <a:latin typeface="Comic Sans MS" pitchFamily="66" charset="0"/>
              </a:rPr>
              <a:t>R. Vogt – Jan. 2011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p:txBody>
          <a:bodyPr/>
          <a:lstStyle/>
          <a:p>
            <a:pPr>
              <a:defRPr/>
            </a:pPr>
            <a:fld id="{8D7FB247-0849-4182-A5B4-68DADBF4DA5B}" type="datetime1">
              <a:rPr lang="en-US" i="1" smtClean="0"/>
              <a:pPr>
                <a:defRPr/>
              </a:pPr>
              <a:t>1/7/2013</a:t>
            </a:fld>
            <a:endParaRPr lang="en-US" i="1"/>
          </a:p>
        </p:txBody>
      </p:sp>
      <p:sp>
        <p:nvSpPr>
          <p:cNvPr id="15" name="Slide Number Placeholder 3"/>
          <p:cNvSpPr>
            <a:spLocks noGrp="1"/>
          </p:cNvSpPr>
          <p:nvPr>
            <p:ph type="sldNum" sz="quarter" idx="12"/>
          </p:nvPr>
        </p:nvSpPr>
        <p:spPr/>
        <p:txBody>
          <a:bodyPr/>
          <a:lstStyle/>
          <a:p>
            <a:pPr>
              <a:defRPr/>
            </a:pPr>
            <a:fld id="{CD40F6C1-978D-482D-A791-A1C0ED43EE8B}" type="slidenum">
              <a:rPr lang="en-US"/>
              <a:pPr>
                <a:defRPr/>
              </a:pPr>
              <a:t>30</a:t>
            </a:fld>
            <a:endParaRPr lang="en-US"/>
          </a:p>
        </p:txBody>
      </p:sp>
      <p:pic>
        <p:nvPicPr>
          <p:cNvPr id="43013" name="Picture 2" descr="prl70_722_1993"/>
          <p:cNvPicPr>
            <a:picLocks noChangeAspect="1" noChangeArrowheads="1"/>
          </p:cNvPicPr>
          <p:nvPr/>
        </p:nvPicPr>
        <p:blipFill>
          <a:blip r:embed="rId2" cstate="print"/>
          <a:srcRect/>
          <a:stretch>
            <a:fillRect/>
          </a:stretch>
        </p:blipFill>
        <p:spPr bwMode="auto">
          <a:xfrm>
            <a:off x="914400" y="1524000"/>
            <a:ext cx="3810000" cy="2009775"/>
          </a:xfrm>
          <a:prstGeom prst="rect">
            <a:avLst/>
          </a:prstGeom>
          <a:noFill/>
          <a:ln w="9525">
            <a:noFill/>
            <a:miter lim="800000"/>
            <a:headEnd/>
            <a:tailEnd/>
          </a:ln>
        </p:spPr>
      </p:pic>
      <p:sp>
        <p:nvSpPr>
          <p:cNvPr id="43014" name="Text Box 3"/>
          <p:cNvSpPr txBox="1">
            <a:spLocks noChangeArrowheads="1"/>
          </p:cNvSpPr>
          <p:nvPr/>
        </p:nvSpPr>
        <p:spPr bwMode="auto">
          <a:xfrm>
            <a:off x="1066800" y="457200"/>
            <a:ext cx="6996113" cy="457200"/>
          </a:xfrm>
          <a:prstGeom prst="rect">
            <a:avLst/>
          </a:prstGeom>
          <a:noFill/>
          <a:ln w="9525">
            <a:noFill/>
            <a:miter lim="800000"/>
            <a:headEnd/>
            <a:tailEnd/>
          </a:ln>
        </p:spPr>
        <p:txBody>
          <a:bodyPr wrap="none">
            <a:spAutoFit/>
          </a:bodyPr>
          <a:lstStyle/>
          <a:p>
            <a:r>
              <a:rPr lang="en-US" sz="2400" u="sng">
                <a:latin typeface="Times New Roman" pitchFamily="18" charset="0"/>
              </a:rPr>
              <a:t>Open Charm Nuclear Dependence : x</a:t>
            </a:r>
            <a:r>
              <a:rPr lang="en-US" sz="2400" u="sng" baseline="-25000">
                <a:latin typeface="Times New Roman" pitchFamily="18" charset="0"/>
              </a:rPr>
              <a:t>F</a:t>
            </a:r>
            <a:r>
              <a:rPr lang="en-US" sz="2400" u="sng">
                <a:latin typeface="Times New Roman" pitchFamily="18" charset="0"/>
              </a:rPr>
              <a:t> Dependence?</a:t>
            </a:r>
          </a:p>
        </p:txBody>
      </p:sp>
      <p:pic>
        <p:nvPicPr>
          <p:cNvPr id="43015" name="Picture 4" descr="wa82_d"/>
          <p:cNvPicPr>
            <a:picLocks noChangeAspect="1" noChangeArrowheads="1"/>
          </p:cNvPicPr>
          <p:nvPr/>
        </p:nvPicPr>
        <p:blipFill>
          <a:blip r:embed="rId3" cstate="print"/>
          <a:srcRect/>
          <a:stretch>
            <a:fillRect/>
          </a:stretch>
        </p:blipFill>
        <p:spPr bwMode="auto">
          <a:xfrm>
            <a:off x="5638800" y="1524000"/>
            <a:ext cx="2122488" cy="2362200"/>
          </a:xfrm>
          <a:prstGeom prst="rect">
            <a:avLst/>
          </a:prstGeom>
          <a:noFill/>
          <a:ln w="9525">
            <a:noFill/>
            <a:miter lim="800000"/>
            <a:headEnd/>
            <a:tailEnd/>
          </a:ln>
        </p:spPr>
      </p:pic>
      <p:pic>
        <p:nvPicPr>
          <p:cNvPr id="43016" name="Picture 5" descr="vogt_d"/>
          <p:cNvPicPr>
            <a:picLocks noChangeAspect="1" noChangeArrowheads="1"/>
          </p:cNvPicPr>
          <p:nvPr/>
        </p:nvPicPr>
        <p:blipFill>
          <a:blip r:embed="rId4" cstate="print"/>
          <a:srcRect/>
          <a:stretch>
            <a:fillRect/>
          </a:stretch>
        </p:blipFill>
        <p:spPr bwMode="auto">
          <a:xfrm>
            <a:off x="914400" y="3886200"/>
            <a:ext cx="4038600" cy="2184400"/>
          </a:xfrm>
          <a:prstGeom prst="rect">
            <a:avLst/>
          </a:prstGeom>
          <a:noFill/>
          <a:ln w="9525">
            <a:noFill/>
            <a:miter lim="800000"/>
            <a:headEnd/>
            <a:tailEnd/>
          </a:ln>
        </p:spPr>
      </p:pic>
      <p:sp>
        <p:nvSpPr>
          <p:cNvPr id="43017" name="Text Box 6"/>
          <p:cNvSpPr txBox="1">
            <a:spLocks noChangeArrowheads="1"/>
          </p:cNvSpPr>
          <p:nvPr/>
        </p:nvSpPr>
        <p:spPr bwMode="auto">
          <a:xfrm>
            <a:off x="1447800" y="1295400"/>
            <a:ext cx="2873375" cy="304800"/>
          </a:xfrm>
          <a:prstGeom prst="rect">
            <a:avLst/>
          </a:prstGeom>
          <a:noFill/>
          <a:ln w="9525">
            <a:noFill/>
            <a:miter lim="800000"/>
            <a:headEnd/>
            <a:tailEnd/>
          </a:ln>
        </p:spPr>
        <p:txBody>
          <a:bodyPr wrap="none">
            <a:spAutoFit/>
          </a:bodyPr>
          <a:lstStyle/>
          <a:p>
            <a:r>
              <a:rPr lang="en-US" i="1">
                <a:solidFill>
                  <a:schemeClr val="accent2"/>
                </a:solidFill>
                <a:latin typeface="Times New Roman" pitchFamily="18" charset="0"/>
              </a:rPr>
              <a:t>E769 250 GeV </a:t>
            </a:r>
            <a:r>
              <a:rPr lang="en-US" i="1">
                <a:solidFill>
                  <a:schemeClr val="accent2"/>
                </a:solidFill>
                <a:latin typeface="Times New Roman" pitchFamily="18" charset="0"/>
                <a:sym typeface="Symbol" pitchFamily="18" charset="2"/>
              </a:rPr>
              <a:t></a:t>
            </a:r>
            <a:r>
              <a:rPr lang="en-US" i="1" baseline="30000">
                <a:solidFill>
                  <a:schemeClr val="accent2"/>
                </a:solidFill>
                <a:latin typeface="Times New Roman" pitchFamily="18" charset="0"/>
                <a:cs typeface="Times New Roman" pitchFamily="18" charset="0"/>
                <a:sym typeface="Symbol" pitchFamily="18" charset="2"/>
              </a:rPr>
              <a:t>± </a:t>
            </a:r>
            <a:r>
              <a:rPr lang="en-US" i="1">
                <a:solidFill>
                  <a:schemeClr val="accent2"/>
                </a:solidFill>
                <a:latin typeface="Times New Roman" pitchFamily="18" charset="0"/>
              </a:rPr>
              <a:t> PRL </a:t>
            </a:r>
            <a:r>
              <a:rPr lang="en-US" i="1" u="sng">
                <a:solidFill>
                  <a:schemeClr val="accent2"/>
                </a:solidFill>
                <a:latin typeface="Times New Roman" pitchFamily="18" charset="0"/>
              </a:rPr>
              <a:t>70</a:t>
            </a:r>
            <a:r>
              <a:rPr lang="en-US" i="1">
                <a:solidFill>
                  <a:schemeClr val="accent2"/>
                </a:solidFill>
                <a:latin typeface="Times New Roman" pitchFamily="18" charset="0"/>
              </a:rPr>
              <a:t>,722 (1993)</a:t>
            </a:r>
          </a:p>
        </p:txBody>
      </p:sp>
      <p:sp>
        <p:nvSpPr>
          <p:cNvPr id="43018" name="Text Box 7"/>
          <p:cNvSpPr txBox="1">
            <a:spLocks noChangeArrowheads="1"/>
          </p:cNvSpPr>
          <p:nvPr/>
        </p:nvSpPr>
        <p:spPr bwMode="auto">
          <a:xfrm>
            <a:off x="5257800" y="1219200"/>
            <a:ext cx="3005138" cy="304800"/>
          </a:xfrm>
          <a:prstGeom prst="rect">
            <a:avLst/>
          </a:prstGeom>
          <a:noFill/>
          <a:ln w="9525">
            <a:noFill/>
            <a:miter lim="800000"/>
            <a:headEnd/>
            <a:tailEnd/>
          </a:ln>
        </p:spPr>
        <p:txBody>
          <a:bodyPr wrap="none">
            <a:spAutoFit/>
          </a:bodyPr>
          <a:lstStyle/>
          <a:p>
            <a:r>
              <a:rPr lang="en-US" i="1">
                <a:solidFill>
                  <a:schemeClr val="accent2"/>
                </a:solidFill>
                <a:latin typeface="Times New Roman" pitchFamily="18" charset="0"/>
              </a:rPr>
              <a:t>WA82 340 GeV </a:t>
            </a:r>
            <a:r>
              <a:rPr lang="en-US" i="1">
                <a:solidFill>
                  <a:schemeClr val="accent2"/>
                </a:solidFill>
                <a:latin typeface="Times New Roman" pitchFamily="18" charset="0"/>
                <a:sym typeface="Symbol" pitchFamily="18" charset="2"/>
              </a:rPr>
              <a:t></a:t>
            </a:r>
            <a:r>
              <a:rPr lang="en-US" i="1" baseline="30000">
                <a:solidFill>
                  <a:schemeClr val="accent2"/>
                </a:solidFill>
                <a:latin typeface="Times New Roman" pitchFamily="18" charset="0"/>
                <a:cs typeface="Times New Roman" pitchFamily="18" charset="0"/>
                <a:sym typeface="Symbol" pitchFamily="18" charset="2"/>
              </a:rPr>
              <a:t>- </a:t>
            </a:r>
            <a:r>
              <a:rPr lang="en-US" i="1">
                <a:solidFill>
                  <a:schemeClr val="accent2"/>
                </a:solidFill>
                <a:latin typeface="Times New Roman" pitchFamily="18" charset="0"/>
              </a:rPr>
              <a:t> PRB </a:t>
            </a:r>
            <a:r>
              <a:rPr lang="en-US" i="1" u="sng">
                <a:solidFill>
                  <a:schemeClr val="accent2"/>
                </a:solidFill>
                <a:latin typeface="Times New Roman" pitchFamily="18" charset="0"/>
              </a:rPr>
              <a:t>284</a:t>
            </a:r>
            <a:r>
              <a:rPr lang="en-US" i="1">
                <a:solidFill>
                  <a:schemeClr val="accent2"/>
                </a:solidFill>
                <a:latin typeface="Times New Roman" pitchFamily="18" charset="0"/>
              </a:rPr>
              <a:t>,453 (1992)</a:t>
            </a:r>
          </a:p>
        </p:txBody>
      </p:sp>
      <p:sp>
        <p:nvSpPr>
          <p:cNvPr id="43019" name="Text Box 8"/>
          <p:cNvSpPr txBox="1">
            <a:spLocks noChangeArrowheads="1"/>
          </p:cNvSpPr>
          <p:nvPr/>
        </p:nvSpPr>
        <p:spPr bwMode="auto">
          <a:xfrm>
            <a:off x="1524000" y="3584575"/>
            <a:ext cx="2374900" cy="304800"/>
          </a:xfrm>
          <a:prstGeom prst="rect">
            <a:avLst/>
          </a:prstGeom>
          <a:noFill/>
          <a:ln w="9525">
            <a:noFill/>
            <a:miter lim="800000"/>
            <a:headEnd/>
            <a:tailEnd/>
          </a:ln>
        </p:spPr>
        <p:txBody>
          <a:bodyPr wrap="none">
            <a:spAutoFit/>
          </a:bodyPr>
          <a:lstStyle/>
          <a:p>
            <a:r>
              <a:rPr lang="en-US" i="1">
                <a:solidFill>
                  <a:schemeClr val="accent2"/>
                </a:solidFill>
                <a:latin typeface="Times New Roman" pitchFamily="18" charset="0"/>
              </a:rPr>
              <a:t>Vogt et al., NP </a:t>
            </a:r>
            <a:r>
              <a:rPr lang="en-US" i="1" u="sng">
                <a:solidFill>
                  <a:schemeClr val="accent2"/>
                </a:solidFill>
                <a:latin typeface="Times New Roman" pitchFamily="18" charset="0"/>
              </a:rPr>
              <a:t>383</a:t>
            </a:r>
            <a:r>
              <a:rPr lang="en-US" i="1">
                <a:solidFill>
                  <a:schemeClr val="accent2"/>
                </a:solidFill>
                <a:latin typeface="Times New Roman" pitchFamily="18" charset="0"/>
              </a:rPr>
              <a:t>,643 (1992)</a:t>
            </a:r>
          </a:p>
        </p:txBody>
      </p:sp>
      <p:sp>
        <p:nvSpPr>
          <p:cNvPr id="43020" name="Text Box 9"/>
          <p:cNvSpPr txBox="1">
            <a:spLocks noChangeArrowheads="1"/>
          </p:cNvSpPr>
          <p:nvPr/>
        </p:nvSpPr>
        <p:spPr bwMode="auto">
          <a:xfrm>
            <a:off x="4038600" y="4038600"/>
            <a:ext cx="1474788" cy="304800"/>
          </a:xfrm>
          <a:prstGeom prst="rect">
            <a:avLst/>
          </a:prstGeom>
          <a:noFill/>
          <a:ln w="9525">
            <a:noFill/>
            <a:miter lim="800000"/>
            <a:headEnd/>
            <a:tailEnd/>
          </a:ln>
        </p:spPr>
        <p:txBody>
          <a:bodyPr wrap="none">
            <a:spAutoFit/>
          </a:bodyPr>
          <a:lstStyle/>
          <a:p>
            <a:r>
              <a:rPr lang="en-US">
                <a:solidFill>
                  <a:schemeClr val="accent2"/>
                </a:solidFill>
                <a:latin typeface="Times New Roman" pitchFamily="18" charset="0"/>
              </a:rPr>
              <a:t>E769 250 GeV </a:t>
            </a:r>
            <a:r>
              <a:rPr lang="en-US" i="1">
                <a:solidFill>
                  <a:schemeClr val="accent2"/>
                </a:solidFill>
                <a:latin typeface="Times New Roman" pitchFamily="18" charset="0"/>
                <a:sym typeface="Symbol" pitchFamily="18" charset="2"/>
              </a:rPr>
              <a:t></a:t>
            </a:r>
            <a:r>
              <a:rPr lang="en-US" i="1" baseline="30000">
                <a:solidFill>
                  <a:schemeClr val="accent2"/>
                </a:solidFill>
                <a:latin typeface="Times New Roman" pitchFamily="18" charset="0"/>
                <a:cs typeface="Times New Roman" pitchFamily="18" charset="0"/>
                <a:sym typeface="Symbol" pitchFamily="18" charset="2"/>
              </a:rPr>
              <a:t>-</a:t>
            </a:r>
            <a:r>
              <a:rPr lang="en-US">
                <a:latin typeface="Times New Roman" pitchFamily="18" charset="0"/>
              </a:rPr>
              <a:t> </a:t>
            </a:r>
          </a:p>
        </p:txBody>
      </p:sp>
      <p:sp>
        <p:nvSpPr>
          <p:cNvPr id="43021" name="Text Box 10"/>
          <p:cNvSpPr txBox="1">
            <a:spLocks noChangeArrowheads="1"/>
          </p:cNvSpPr>
          <p:nvPr/>
        </p:nvSpPr>
        <p:spPr bwMode="auto">
          <a:xfrm>
            <a:off x="4038600" y="4953000"/>
            <a:ext cx="2565400" cy="304800"/>
          </a:xfrm>
          <a:prstGeom prst="rect">
            <a:avLst/>
          </a:prstGeom>
          <a:noFill/>
          <a:ln w="9525">
            <a:noFill/>
            <a:miter lim="800000"/>
            <a:headEnd/>
            <a:tailEnd/>
          </a:ln>
        </p:spPr>
        <p:txBody>
          <a:bodyPr wrap="none">
            <a:spAutoFit/>
          </a:bodyPr>
          <a:lstStyle/>
          <a:p>
            <a:r>
              <a:rPr lang="en-US">
                <a:solidFill>
                  <a:schemeClr val="accent2"/>
                </a:solidFill>
                <a:latin typeface="Times New Roman" pitchFamily="18" charset="0"/>
              </a:rPr>
              <a:t>WA78 320 GeV </a:t>
            </a:r>
            <a:r>
              <a:rPr lang="en-US" i="1">
                <a:solidFill>
                  <a:schemeClr val="accent2"/>
                </a:solidFill>
                <a:latin typeface="Times New Roman" pitchFamily="18" charset="0"/>
                <a:sym typeface="Symbol" pitchFamily="18" charset="2"/>
              </a:rPr>
              <a:t></a:t>
            </a:r>
            <a:r>
              <a:rPr lang="en-US" i="1" baseline="30000">
                <a:solidFill>
                  <a:schemeClr val="accent2"/>
                </a:solidFill>
                <a:latin typeface="Times New Roman" pitchFamily="18" charset="0"/>
                <a:cs typeface="Times New Roman" pitchFamily="18" charset="0"/>
                <a:sym typeface="Symbol" pitchFamily="18" charset="2"/>
              </a:rPr>
              <a:t>- </a:t>
            </a:r>
            <a:r>
              <a:rPr lang="en-US" i="1">
                <a:solidFill>
                  <a:schemeClr val="accent2"/>
                </a:solidFill>
                <a:latin typeface="Times New Roman" pitchFamily="18" charset="0"/>
                <a:cs typeface="Times New Roman" pitchFamily="18" charset="0"/>
                <a:sym typeface="Symbol" pitchFamily="18" charset="2"/>
              </a:rPr>
              <a:t>(Beam dump)</a:t>
            </a:r>
            <a:r>
              <a:rPr lang="en-US">
                <a:latin typeface="Times New Roman" pitchFamily="18" charset="0"/>
              </a:rPr>
              <a:t> </a:t>
            </a:r>
          </a:p>
        </p:txBody>
      </p:sp>
      <p:sp>
        <p:nvSpPr>
          <p:cNvPr id="43022" name="Line 11"/>
          <p:cNvSpPr>
            <a:spLocks noChangeShapeType="1"/>
          </p:cNvSpPr>
          <p:nvPr/>
        </p:nvSpPr>
        <p:spPr bwMode="auto">
          <a:xfrm flipH="1">
            <a:off x="2971800" y="4191000"/>
            <a:ext cx="990600" cy="152400"/>
          </a:xfrm>
          <a:prstGeom prst="line">
            <a:avLst/>
          </a:prstGeom>
          <a:noFill/>
          <a:ln w="9525">
            <a:solidFill>
              <a:schemeClr val="accent2"/>
            </a:solidFill>
            <a:round/>
            <a:headEnd/>
            <a:tailEnd type="triangle" w="med" len="med"/>
          </a:ln>
        </p:spPr>
        <p:txBody>
          <a:bodyPr/>
          <a:lstStyle/>
          <a:p>
            <a:endParaRPr lang="en-US"/>
          </a:p>
        </p:txBody>
      </p:sp>
      <p:sp>
        <p:nvSpPr>
          <p:cNvPr id="43023" name="Line 12"/>
          <p:cNvSpPr>
            <a:spLocks noChangeShapeType="1"/>
          </p:cNvSpPr>
          <p:nvPr/>
        </p:nvSpPr>
        <p:spPr bwMode="auto">
          <a:xfrm flipH="1" flipV="1">
            <a:off x="3505200" y="5029200"/>
            <a:ext cx="533400" cy="76200"/>
          </a:xfrm>
          <a:prstGeom prst="line">
            <a:avLst/>
          </a:prstGeom>
          <a:noFill/>
          <a:ln w="9525">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343B9BC9-C5F0-4457-931B-3408D4596A47}" type="datetime1">
              <a:rPr lang="en-US" smtClean="0"/>
              <a:pPr/>
              <a:t>1/7/2013</a:t>
            </a:fld>
            <a:endParaRPr lang="en-US" i="1"/>
          </a:p>
        </p:txBody>
      </p:sp>
      <p:sp>
        <p:nvSpPr>
          <p:cNvPr id="6" name="Slide Number Placeholder 3"/>
          <p:cNvSpPr>
            <a:spLocks noGrp="1"/>
          </p:cNvSpPr>
          <p:nvPr>
            <p:ph type="sldNum" sz="quarter" idx="12"/>
          </p:nvPr>
        </p:nvSpPr>
        <p:spPr/>
        <p:txBody>
          <a:bodyPr/>
          <a:lstStyle/>
          <a:p>
            <a:fld id="{C2CE9C60-642A-4F5F-8982-2DB110D16A45}" type="slidenum">
              <a:rPr lang="en-US"/>
              <a:pPr/>
              <a:t>31</a:t>
            </a:fld>
            <a:endParaRPr lang="en-US"/>
          </a:p>
        </p:txBody>
      </p:sp>
      <p:pic>
        <p:nvPicPr>
          <p:cNvPr id="340996" name="Picture 4" descr="scan0005"/>
          <p:cNvPicPr>
            <a:picLocks noChangeAspect="1" noChangeArrowheads="1"/>
          </p:cNvPicPr>
          <p:nvPr/>
        </p:nvPicPr>
        <p:blipFill>
          <a:blip r:embed="rId2" cstate="print"/>
          <a:srcRect/>
          <a:stretch>
            <a:fillRect/>
          </a:stretch>
        </p:blipFill>
        <p:spPr bwMode="auto">
          <a:xfrm>
            <a:off x="142875" y="457200"/>
            <a:ext cx="4276725" cy="5976938"/>
          </a:xfrm>
          <a:prstGeom prst="rect">
            <a:avLst/>
          </a:prstGeom>
          <a:noFill/>
        </p:spPr>
      </p:pic>
      <p:pic>
        <p:nvPicPr>
          <p:cNvPr id="340997" name="Picture 5" descr="scan0012"/>
          <p:cNvPicPr>
            <a:picLocks noChangeAspect="1" noChangeArrowheads="1"/>
          </p:cNvPicPr>
          <p:nvPr/>
        </p:nvPicPr>
        <p:blipFill>
          <a:blip r:embed="rId3" cstate="print"/>
          <a:srcRect/>
          <a:stretch>
            <a:fillRect/>
          </a:stretch>
        </p:blipFill>
        <p:spPr bwMode="auto">
          <a:xfrm>
            <a:off x="4648200" y="381000"/>
            <a:ext cx="4357688" cy="60928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5D938262-5216-4B71-8DF5-6E6C6CE81EB4}" type="datetime1">
              <a:rPr lang="en-US" smtClean="0"/>
              <a:pPr/>
              <a:t>1/7/2013</a:t>
            </a:fld>
            <a:endParaRPr lang="en-US" i="1"/>
          </a:p>
        </p:txBody>
      </p:sp>
      <p:sp>
        <p:nvSpPr>
          <p:cNvPr id="6" name="Slide Number Placeholder 3"/>
          <p:cNvSpPr>
            <a:spLocks noGrp="1"/>
          </p:cNvSpPr>
          <p:nvPr>
            <p:ph type="sldNum" sz="quarter" idx="12"/>
          </p:nvPr>
        </p:nvSpPr>
        <p:spPr/>
        <p:txBody>
          <a:bodyPr/>
          <a:lstStyle/>
          <a:p>
            <a:fld id="{06181873-1414-45ED-B005-3CF0EDCFDA12}" type="slidenum">
              <a:rPr lang="en-US"/>
              <a:pPr/>
              <a:t>32</a:t>
            </a:fld>
            <a:endParaRPr lang="en-US"/>
          </a:p>
        </p:txBody>
      </p:sp>
      <p:pic>
        <p:nvPicPr>
          <p:cNvPr id="344066" name="Picture 2" descr="scan0009"/>
          <p:cNvPicPr>
            <a:picLocks noChangeAspect="1" noChangeArrowheads="1"/>
          </p:cNvPicPr>
          <p:nvPr/>
        </p:nvPicPr>
        <p:blipFill>
          <a:blip r:embed="rId2" cstate="print"/>
          <a:srcRect/>
          <a:stretch>
            <a:fillRect/>
          </a:stretch>
        </p:blipFill>
        <p:spPr bwMode="auto">
          <a:xfrm>
            <a:off x="0" y="304800"/>
            <a:ext cx="4376738" cy="6096000"/>
          </a:xfrm>
          <a:prstGeom prst="rect">
            <a:avLst/>
          </a:prstGeom>
          <a:noFill/>
        </p:spPr>
      </p:pic>
      <p:pic>
        <p:nvPicPr>
          <p:cNvPr id="344067" name="Picture 3" descr="scan0010"/>
          <p:cNvPicPr>
            <a:picLocks noChangeAspect="1" noChangeArrowheads="1"/>
          </p:cNvPicPr>
          <p:nvPr/>
        </p:nvPicPr>
        <p:blipFill>
          <a:blip r:embed="rId3" cstate="print"/>
          <a:srcRect/>
          <a:stretch>
            <a:fillRect/>
          </a:stretch>
        </p:blipFill>
        <p:spPr bwMode="auto">
          <a:xfrm>
            <a:off x="4602163" y="0"/>
            <a:ext cx="4541837" cy="6324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EBBE4615-414F-4A1D-B9AC-F1A4B92FEEC8}" type="datetime1">
              <a:rPr lang="en-US" smtClean="0"/>
              <a:pPr/>
              <a:t>1/7/2013</a:t>
            </a:fld>
            <a:endParaRPr lang="en-US" i="1"/>
          </a:p>
        </p:txBody>
      </p:sp>
      <p:sp>
        <p:nvSpPr>
          <p:cNvPr id="5" name="Slide Number Placeholder 3"/>
          <p:cNvSpPr>
            <a:spLocks noGrp="1"/>
          </p:cNvSpPr>
          <p:nvPr>
            <p:ph type="sldNum" sz="quarter" idx="12"/>
          </p:nvPr>
        </p:nvSpPr>
        <p:spPr/>
        <p:txBody>
          <a:bodyPr/>
          <a:lstStyle/>
          <a:p>
            <a:fld id="{E8BB303A-7F43-4FE4-90F9-DAEB2A5FCCDD}" type="slidenum">
              <a:rPr lang="en-US"/>
              <a:pPr/>
              <a:t>33</a:t>
            </a:fld>
            <a:endParaRPr lang="en-US"/>
          </a:p>
        </p:txBody>
      </p:sp>
      <p:pic>
        <p:nvPicPr>
          <p:cNvPr id="345092" name="Picture 4" descr="scan0011"/>
          <p:cNvPicPr>
            <a:picLocks noChangeAspect="1" noChangeArrowheads="1"/>
          </p:cNvPicPr>
          <p:nvPr/>
        </p:nvPicPr>
        <p:blipFill>
          <a:blip r:embed="rId2" cstate="print"/>
          <a:srcRect/>
          <a:stretch>
            <a:fillRect/>
          </a:stretch>
        </p:blipFill>
        <p:spPr bwMode="auto">
          <a:xfrm>
            <a:off x="2133600" y="304800"/>
            <a:ext cx="4354513" cy="59166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44CA57DE-DCCE-4820-A8C4-189EACF306F6}" type="datetime1">
              <a:rPr lang="en-US" smtClean="0"/>
              <a:pPr>
                <a:defRPr/>
              </a:pPr>
              <a:t>1/7/2013</a:t>
            </a:fld>
            <a:endParaRPr lang="en-US"/>
          </a:p>
        </p:txBody>
      </p:sp>
      <p:sp>
        <p:nvSpPr>
          <p:cNvPr id="4" name="Slide Number Placeholder 3"/>
          <p:cNvSpPr>
            <a:spLocks noGrp="1"/>
          </p:cNvSpPr>
          <p:nvPr>
            <p:ph type="sldNum" sz="quarter" idx="12"/>
          </p:nvPr>
        </p:nvSpPr>
        <p:spPr/>
        <p:txBody>
          <a:bodyPr/>
          <a:lstStyle/>
          <a:p>
            <a:pPr>
              <a:defRPr/>
            </a:pPr>
            <a:fld id="{BFD85287-1EE7-4BFA-A1F5-4D100FA76095}" type="slidenum">
              <a:rPr lang="en-US" smtClean="0"/>
              <a:pPr>
                <a:defRPr/>
              </a:pPr>
              <a:t>34</a:t>
            </a:fld>
            <a:endParaRPr lang="en-US"/>
          </a:p>
        </p:txBody>
      </p:sp>
      <p:pic>
        <p:nvPicPr>
          <p:cNvPr id="1030" name="Picture 2"/>
          <p:cNvPicPr>
            <a:picLocks noChangeAspect="1" noChangeArrowheads="1"/>
          </p:cNvPicPr>
          <p:nvPr/>
        </p:nvPicPr>
        <p:blipFill>
          <a:blip r:embed="rId4" cstate="print"/>
          <a:srcRect/>
          <a:stretch>
            <a:fillRect/>
          </a:stretch>
        </p:blipFill>
        <p:spPr bwMode="auto">
          <a:xfrm>
            <a:off x="5934075" y="457200"/>
            <a:ext cx="2546350" cy="2943225"/>
          </a:xfrm>
          <a:prstGeom prst="rect">
            <a:avLst/>
          </a:prstGeom>
          <a:noFill/>
          <a:ln w="9525">
            <a:noFill/>
            <a:miter lim="800000"/>
            <a:headEnd/>
            <a:tailEnd/>
          </a:ln>
        </p:spPr>
      </p:pic>
      <p:sp>
        <p:nvSpPr>
          <p:cNvPr id="6" name="TextBox 5"/>
          <p:cNvSpPr txBox="1"/>
          <p:nvPr/>
        </p:nvSpPr>
        <p:spPr>
          <a:xfrm>
            <a:off x="228600" y="909638"/>
            <a:ext cx="5181600" cy="2062162"/>
          </a:xfrm>
          <a:prstGeom prst="rect">
            <a:avLst/>
          </a:prstGeom>
          <a:noFill/>
        </p:spPr>
        <p:txBody>
          <a:bodyPr>
            <a:spAutoFit/>
          </a:bodyPr>
          <a:lstStyle/>
          <a:p>
            <a:pPr>
              <a:defRPr/>
            </a:pPr>
            <a:r>
              <a:rPr lang="en-US" sz="1600" u="sng" dirty="0">
                <a:latin typeface="Comic Sans MS" pitchFamily="66" charset="0"/>
              </a:rPr>
              <a:t>Nuclear Binding &amp; Fermi Motion</a:t>
            </a:r>
          </a:p>
          <a:p>
            <a:pPr>
              <a:defRPr/>
            </a:pPr>
            <a:r>
              <a:rPr lang="en-US" sz="1600" dirty="0">
                <a:latin typeface="Comic Sans MS" pitchFamily="66" charset="0"/>
              </a:rPr>
              <a:t>Excess </a:t>
            </a:r>
            <a:r>
              <a:rPr lang="en-US" sz="1600" dirty="0" err="1">
                <a:latin typeface="Comic Sans MS" pitchFamily="66" charset="0"/>
              </a:rPr>
              <a:t>pions</a:t>
            </a:r>
            <a:r>
              <a:rPr lang="en-US" sz="1600" dirty="0">
                <a:latin typeface="Comic Sans MS" pitchFamily="66" charset="0"/>
              </a:rPr>
              <a:t> (nuclear binding)</a:t>
            </a:r>
          </a:p>
          <a:p>
            <a:pPr marL="228600" indent="-228600">
              <a:buFont typeface="Arial" pitchFamily="34" charset="0"/>
              <a:buChar char="•"/>
              <a:defRPr/>
            </a:pPr>
            <a:r>
              <a:rPr lang="en-US" sz="1600" dirty="0">
                <a:solidFill>
                  <a:srgbClr val="00B050"/>
                </a:solidFill>
                <a:latin typeface="Comic Sans MS" pitchFamily="66" charset="0"/>
              </a:rPr>
              <a:t>Loss of valence quark momentum </a:t>
            </a:r>
            <a:r>
              <a:rPr lang="en-US" sz="1600" dirty="0">
                <a:latin typeface="Comic Sans MS" pitchFamily="66" charset="0"/>
              </a:rPr>
              <a:t>&amp; </a:t>
            </a:r>
            <a:r>
              <a:rPr lang="en-US" sz="1600" dirty="0">
                <a:solidFill>
                  <a:srgbClr val="FF0000"/>
                </a:solidFill>
                <a:latin typeface="Comic Sans MS" pitchFamily="66" charset="0"/>
              </a:rPr>
              <a:t>enhanced sea (</a:t>
            </a:r>
            <a:r>
              <a:rPr lang="en-US" sz="1600" dirty="0" err="1">
                <a:solidFill>
                  <a:srgbClr val="FF0000"/>
                </a:solidFill>
                <a:latin typeface="Comic Sans MS" pitchFamily="66" charset="0"/>
              </a:rPr>
              <a:t>pions</a:t>
            </a:r>
            <a:r>
              <a:rPr lang="en-US" sz="1600" dirty="0">
                <a:solidFill>
                  <a:srgbClr val="FF0000"/>
                </a:solidFill>
                <a:latin typeface="Comic Sans MS" pitchFamily="66" charset="0"/>
              </a:rPr>
              <a:t>)</a:t>
            </a:r>
          </a:p>
          <a:p>
            <a:pPr marL="228600" indent="-228600">
              <a:buFont typeface="Arial" pitchFamily="34" charset="0"/>
              <a:buChar char="•"/>
              <a:defRPr/>
            </a:pPr>
            <a:r>
              <a:rPr lang="en-US" sz="1600" dirty="0" err="1">
                <a:solidFill>
                  <a:srgbClr val="FF0000"/>
                </a:solidFill>
                <a:latin typeface="Comic Sans MS" pitchFamily="66" charset="0"/>
              </a:rPr>
              <a:t>Pions</a:t>
            </a:r>
            <a:r>
              <a:rPr lang="en-US" sz="1600" dirty="0">
                <a:solidFill>
                  <a:srgbClr val="FF0000"/>
                </a:solidFill>
                <a:latin typeface="Comic Sans MS" pitchFamily="66" charset="0"/>
              </a:rPr>
              <a:t> have valence (large x) anti-quarks so anti-quark momentum is enhanced</a:t>
            </a:r>
          </a:p>
          <a:p>
            <a:pPr marL="228600" indent="-228600">
              <a:defRPr/>
            </a:pPr>
            <a:r>
              <a:rPr lang="en-US" sz="1600" dirty="0">
                <a:latin typeface="Comic Sans MS" pitchFamily="66" charset="0"/>
              </a:rPr>
              <a:t>Fermi motion</a:t>
            </a:r>
          </a:p>
          <a:p>
            <a:pPr marL="228600" indent="-228600">
              <a:buFont typeface="Arial" pitchFamily="34" charset="0"/>
              <a:buChar char="•"/>
              <a:defRPr/>
            </a:pPr>
            <a:r>
              <a:rPr lang="en-US" sz="1600" dirty="0">
                <a:solidFill>
                  <a:srgbClr val="0000FF"/>
                </a:solidFill>
                <a:latin typeface="Comic Sans MS" pitchFamily="66" charset="0"/>
              </a:rPr>
              <a:t>Spreads quark momentum near x=1</a:t>
            </a:r>
          </a:p>
        </p:txBody>
      </p:sp>
      <p:sp>
        <p:nvSpPr>
          <p:cNvPr id="8" name="TextBox 7"/>
          <p:cNvSpPr txBox="1"/>
          <p:nvPr/>
        </p:nvSpPr>
        <p:spPr>
          <a:xfrm>
            <a:off x="228600" y="4876800"/>
            <a:ext cx="5562600" cy="1077913"/>
          </a:xfrm>
          <a:prstGeom prst="rect">
            <a:avLst/>
          </a:prstGeom>
          <a:noFill/>
        </p:spPr>
        <p:txBody>
          <a:bodyPr>
            <a:spAutoFit/>
          </a:bodyPr>
          <a:lstStyle/>
          <a:p>
            <a:pPr>
              <a:defRPr/>
            </a:pPr>
            <a:r>
              <a:rPr lang="en-US" sz="1600" u="sng" dirty="0">
                <a:latin typeface="Comic Sans MS" pitchFamily="66" charset="0"/>
              </a:rPr>
              <a:t>Multi-quark Clusters</a:t>
            </a:r>
            <a:r>
              <a:rPr lang="en-US" sz="1600" dirty="0">
                <a:latin typeface="Comic Sans MS" pitchFamily="66" charset="0"/>
              </a:rPr>
              <a:t> (</a:t>
            </a:r>
            <a:r>
              <a:rPr lang="en-US" sz="1600" dirty="0" err="1">
                <a:latin typeface="Comic Sans MS" pitchFamily="66" charset="0"/>
              </a:rPr>
              <a:t>Pirner</a:t>
            </a:r>
            <a:r>
              <a:rPr lang="en-US" sz="1600" dirty="0">
                <a:latin typeface="Comic Sans MS" pitchFamily="66" charset="0"/>
              </a:rPr>
              <a:t> &amp; Vary; Carlson &amp; Havens)</a:t>
            </a:r>
            <a:endParaRPr lang="en-US" sz="1600" u="sng" dirty="0">
              <a:latin typeface="Comic Sans MS" pitchFamily="66" charset="0"/>
            </a:endParaRPr>
          </a:p>
          <a:p>
            <a:pPr marL="228600" indent="-228600">
              <a:defRPr/>
            </a:pPr>
            <a:r>
              <a:rPr lang="en-US" sz="1600" dirty="0">
                <a:solidFill>
                  <a:srgbClr val="00B050"/>
                </a:solidFill>
                <a:latin typeface="Comic Sans MS" pitchFamily="66" charset="0"/>
              </a:rPr>
              <a:t>Loss of valence quark momentum</a:t>
            </a:r>
            <a:endParaRPr lang="en-US" sz="1600" dirty="0">
              <a:latin typeface="Comic Sans MS" pitchFamily="66" charset="0"/>
            </a:endParaRPr>
          </a:p>
          <a:p>
            <a:pPr marL="228600" indent="-228600">
              <a:defRPr/>
            </a:pPr>
            <a:r>
              <a:rPr lang="en-US" sz="1600" dirty="0">
                <a:solidFill>
                  <a:srgbClr val="0000FF"/>
                </a:solidFill>
                <a:latin typeface="Comic Sans MS" pitchFamily="66" charset="0"/>
              </a:rPr>
              <a:t>relative enhancement at x~1  (one quark can have &gt; nucleon momentum)</a:t>
            </a:r>
          </a:p>
        </p:txBody>
      </p:sp>
      <p:pic>
        <p:nvPicPr>
          <p:cNvPr id="1033" name="Picture 9"/>
          <p:cNvPicPr>
            <a:picLocks noChangeAspect="1" noChangeArrowheads="1"/>
          </p:cNvPicPr>
          <p:nvPr/>
        </p:nvPicPr>
        <p:blipFill>
          <a:blip r:embed="rId5" cstate="print"/>
          <a:srcRect/>
          <a:stretch>
            <a:fillRect/>
          </a:stretch>
        </p:blipFill>
        <p:spPr bwMode="auto">
          <a:xfrm>
            <a:off x="6315075" y="5029200"/>
            <a:ext cx="1901825" cy="1114425"/>
          </a:xfrm>
          <a:prstGeom prst="rect">
            <a:avLst/>
          </a:prstGeom>
          <a:noFill/>
          <a:ln w="9525">
            <a:noFill/>
            <a:miter lim="800000"/>
            <a:headEnd/>
            <a:tailEnd/>
          </a:ln>
        </p:spPr>
      </p:pic>
      <p:grpSp>
        <p:nvGrpSpPr>
          <p:cNvPr id="5" name="Group 11"/>
          <p:cNvGrpSpPr>
            <a:grpSpLocks/>
          </p:cNvGrpSpPr>
          <p:nvPr/>
        </p:nvGrpSpPr>
        <p:grpSpPr bwMode="auto">
          <a:xfrm>
            <a:off x="6162675" y="3581400"/>
            <a:ext cx="2524125" cy="1354138"/>
            <a:chOff x="6096000" y="3657600"/>
            <a:chExt cx="2143858" cy="1048694"/>
          </a:xfrm>
        </p:grpSpPr>
        <p:pic>
          <p:nvPicPr>
            <p:cNvPr id="1048" name="Picture 10"/>
            <p:cNvPicPr>
              <a:picLocks noChangeAspect="1" noChangeArrowheads="1"/>
            </p:cNvPicPr>
            <p:nvPr/>
          </p:nvPicPr>
          <p:blipFill>
            <a:blip r:embed="rId6" cstate="print"/>
            <a:srcRect/>
            <a:stretch>
              <a:fillRect/>
            </a:stretch>
          </p:blipFill>
          <p:spPr bwMode="auto">
            <a:xfrm>
              <a:off x="6172200" y="3657600"/>
              <a:ext cx="2067658" cy="971550"/>
            </a:xfrm>
            <a:prstGeom prst="rect">
              <a:avLst/>
            </a:prstGeom>
            <a:noFill/>
            <a:ln w="9525">
              <a:noFill/>
              <a:miter lim="800000"/>
              <a:headEnd/>
              <a:tailEnd/>
            </a:ln>
          </p:spPr>
        </p:pic>
        <p:sp>
          <p:nvSpPr>
            <p:cNvPr id="11" name="Rectangle 10"/>
            <p:cNvSpPr/>
            <p:nvPr/>
          </p:nvSpPr>
          <p:spPr>
            <a:xfrm>
              <a:off x="6096000" y="4477622"/>
              <a:ext cx="1143391" cy="22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16"/>
          <p:cNvGrpSpPr>
            <a:grpSpLocks/>
          </p:cNvGrpSpPr>
          <p:nvPr/>
        </p:nvGrpSpPr>
        <p:grpSpPr bwMode="auto">
          <a:xfrm>
            <a:off x="228600" y="3078163"/>
            <a:ext cx="5943600" cy="1570037"/>
            <a:chOff x="228600" y="2743200"/>
            <a:chExt cx="5943600" cy="1569660"/>
          </a:xfrm>
        </p:grpSpPr>
        <p:sp>
          <p:nvSpPr>
            <p:cNvPr id="7" name="TextBox 6"/>
            <p:cNvSpPr txBox="1"/>
            <p:nvPr/>
          </p:nvSpPr>
          <p:spPr>
            <a:xfrm>
              <a:off x="228600" y="2743200"/>
              <a:ext cx="5943600" cy="1569660"/>
            </a:xfrm>
            <a:prstGeom prst="rect">
              <a:avLst/>
            </a:prstGeom>
            <a:noFill/>
          </p:spPr>
          <p:txBody>
            <a:bodyPr>
              <a:spAutoFit/>
            </a:bodyPr>
            <a:lstStyle/>
            <a:p>
              <a:pPr>
                <a:defRPr/>
              </a:pPr>
              <a:r>
                <a:rPr lang="en-US" sz="1600" u="sng" dirty="0">
                  <a:latin typeface="Comic Sans MS" pitchFamily="66" charset="0"/>
                </a:rPr>
                <a:t>Rescaling (Close et al.; Jaffe)</a:t>
              </a:r>
            </a:p>
            <a:p>
              <a:pPr>
                <a:defRPr/>
              </a:pPr>
              <a:endParaRPr lang="en-US" sz="1600" dirty="0">
                <a:latin typeface="Comic Sans MS" pitchFamily="66" charset="0"/>
              </a:endParaRPr>
            </a:p>
            <a:p>
              <a:pPr>
                <a:defRPr/>
              </a:pPr>
              <a:endParaRPr lang="en-US" sz="1600" dirty="0">
                <a:latin typeface="Comic Sans MS" pitchFamily="66" charset="0"/>
              </a:endParaRPr>
            </a:p>
            <a:p>
              <a:pPr>
                <a:defRPr/>
              </a:pPr>
              <a:r>
                <a:rPr lang="en-US" sz="1600" dirty="0">
                  <a:latin typeface="Comic Sans MS" pitchFamily="66" charset="0"/>
                </a:rPr>
                <a:t>~15% </a:t>
              </a:r>
              <a:r>
                <a:rPr lang="en-US" sz="1600" dirty="0" err="1">
                  <a:latin typeface="Comic Sans MS" pitchFamily="66" charset="0"/>
                </a:rPr>
                <a:t>phenomological</a:t>
              </a:r>
              <a:r>
                <a:rPr lang="en-US" sz="1600" dirty="0">
                  <a:latin typeface="Comic Sans MS" pitchFamily="66" charset="0"/>
                </a:rPr>
                <a:t> increase in confinement scale</a:t>
              </a:r>
            </a:p>
            <a:p>
              <a:pPr>
                <a:defRPr/>
              </a:pPr>
              <a:r>
                <a:rPr lang="en-US" sz="1600" dirty="0">
                  <a:latin typeface="Comic Sans MS" pitchFamily="66" charset="0"/>
                </a:rPr>
                <a:t> Overlapping nucleons (6-quark clusters, Close, Jaffe,…)</a:t>
              </a:r>
            </a:p>
            <a:p>
              <a:pPr marL="228600" indent="-228600">
                <a:buFont typeface="Arial" pitchFamily="34" charset="0"/>
                <a:buChar char="•"/>
                <a:defRPr/>
              </a:pPr>
              <a:r>
                <a:rPr lang="en-US" sz="1600" dirty="0">
                  <a:solidFill>
                    <a:srgbClr val="00B050"/>
                  </a:solidFill>
                  <a:latin typeface="Comic Sans MS" pitchFamily="66" charset="0"/>
                </a:rPr>
                <a:t>Loss of valence quark momentum</a:t>
              </a:r>
            </a:p>
          </p:txBody>
        </p:sp>
        <p:graphicFrame>
          <p:nvGraphicFramePr>
            <p:cNvPr id="1026" name="Object 11"/>
            <p:cNvGraphicFramePr>
              <a:graphicFrameLocks noChangeAspect="1"/>
            </p:cNvGraphicFramePr>
            <p:nvPr/>
          </p:nvGraphicFramePr>
          <p:xfrm>
            <a:off x="609600" y="3061932"/>
            <a:ext cx="3505200" cy="407055"/>
          </p:xfrm>
          <a:graphic>
            <a:graphicData uri="http://schemas.openxmlformats.org/presentationml/2006/ole">
              <p:oleObj spid="_x0000_s43010" name="Equation" r:id="rId7" imgW="1968480" imgH="228600" progId="Equation.3">
                <p:embed/>
              </p:oleObj>
            </a:graphicData>
          </a:graphic>
        </p:graphicFrame>
      </p:grpSp>
      <p:sp>
        <p:nvSpPr>
          <p:cNvPr id="1036" name="TextBox 14"/>
          <p:cNvSpPr txBox="1">
            <a:spLocks noChangeArrowheads="1"/>
          </p:cNvSpPr>
          <p:nvPr/>
        </p:nvSpPr>
        <p:spPr bwMode="auto">
          <a:xfrm>
            <a:off x="3429000" y="762000"/>
            <a:ext cx="1770063" cy="646113"/>
          </a:xfrm>
          <a:prstGeom prst="rect">
            <a:avLst/>
          </a:prstGeom>
          <a:noFill/>
          <a:ln w="9525">
            <a:noFill/>
            <a:miter lim="800000"/>
            <a:headEnd/>
            <a:tailEnd/>
          </a:ln>
        </p:spPr>
        <p:txBody>
          <a:bodyPr wrap="none">
            <a:spAutoFit/>
          </a:bodyPr>
          <a:lstStyle/>
          <a:p>
            <a:r>
              <a:rPr lang="en-US" sz="1200">
                <a:latin typeface="Comic Sans MS" pitchFamily="66" charset="0"/>
              </a:rPr>
              <a:t>(Ericson &amp; Thomas</a:t>
            </a:r>
          </a:p>
          <a:p>
            <a:r>
              <a:rPr lang="en-US" sz="1200">
                <a:latin typeface="Comic Sans MS" pitchFamily="66" charset="0"/>
              </a:rPr>
              <a:t>Bickerstaff &amp; Thomas</a:t>
            </a:r>
          </a:p>
          <a:p>
            <a:r>
              <a:rPr lang="en-US" sz="1200">
                <a:latin typeface="Comic Sans MS" pitchFamily="66" charset="0"/>
              </a:rPr>
              <a:t>Berger &amp; Coester)</a:t>
            </a:r>
          </a:p>
        </p:txBody>
      </p:sp>
      <p:sp>
        <p:nvSpPr>
          <p:cNvPr id="1037" name="TextBox 15"/>
          <p:cNvSpPr txBox="1">
            <a:spLocks noChangeArrowheads="1"/>
          </p:cNvSpPr>
          <p:nvPr/>
        </p:nvSpPr>
        <p:spPr bwMode="auto">
          <a:xfrm>
            <a:off x="2133600" y="76200"/>
            <a:ext cx="3929063" cy="461963"/>
          </a:xfrm>
          <a:prstGeom prst="rect">
            <a:avLst/>
          </a:prstGeom>
          <a:noFill/>
          <a:ln w="9525">
            <a:noFill/>
            <a:miter lim="800000"/>
            <a:headEnd/>
            <a:tailEnd/>
          </a:ln>
        </p:spPr>
        <p:txBody>
          <a:bodyPr wrap="none">
            <a:spAutoFit/>
          </a:bodyPr>
          <a:lstStyle/>
          <a:p>
            <a:r>
              <a:rPr lang="en-US" sz="2400">
                <a:latin typeface="Comic Sans MS" pitchFamily="66" charset="0"/>
              </a:rPr>
              <a:t>EMC – Theoretical Models</a:t>
            </a:r>
          </a:p>
        </p:txBody>
      </p:sp>
      <p:sp>
        <p:nvSpPr>
          <p:cNvPr id="17" name="Oval 16"/>
          <p:cNvSpPr/>
          <p:nvPr/>
        </p:nvSpPr>
        <p:spPr>
          <a:xfrm>
            <a:off x="7620000" y="5105400"/>
            <a:ext cx="381000" cy="6096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618413" y="2232025"/>
            <a:ext cx="381000" cy="6096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705600" y="1371600"/>
            <a:ext cx="1143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cxnSp>
        <p:nvCxnSpPr>
          <p:cNvPr id="21" name="Straight Arrow Connector 20"/>
          <p:cNvCxnSpPr/>
          <p:nvPr/>
        </p:nvCxnSpPr>
        <p:spPr>
          <a:xfrm flipV="1">
            <a:off x="5105400" y="1752600"/>
            <a:ext cx="16002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429000" y="1066800"/>
            <a:ext cx="3810000" cy="3810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38600" y="2478088"/>
            <a:ext cx="3532188" cy="34131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7" idx="2"/>
          </p:cNvCxnSpPr>
          <p:nvPr/>
        </p:nvCxnSpPr>
        <p:spPr>
          <a:xfrm flipV="1">
            <a:off x="5105400" y="5410200"/>
            <a:ext cx="2514600" cy="2286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505200" y="5257800"/>
            <a:ext cx="3657600" cy="3810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721100" y="4191000"/>
            <a:ext cx="3594100" cy="28575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p:cNvSpPr>
            <a:spLocks noGrp="1"/>
          </p:cNvSpPr>
          <p:nvPr>
            <p:ph type="dt" sz="quarter" idx="10"/>
          </p:nvPr>
        </p:nvSpPr>
        <p:spPr/>
        <p:txBody>
          <a:bodyPr/>
          <a:lstStyle/>
          <a:p>
            <a:pPr>
              <a:defRPr/>
            </a:pPr>
            <a:fld id="{40E352E9-F857-4BAC-B9FD-3D7E007D40A4}" type="datetime1">
              <a:rPr lang="en-US" i="1" smtClean="0"/>
              <a:pPr>
                <a:defRPr/>
              </a:pPr>
              <a:t>1/7/2013</a:t>
            </a:fld>
            <a:endParaRPr lang="en-US" i="1" dirty="0"/>
          </a:p>
        </p:txBody>
      </p:sp>
      <p:sp>
        <p:nvSpPr>
          <p:cNvPr id="22" name="Slide Number Placeholder 3"/>
          <p:cNvSpPr>
            <a:spLocks noGrp="1"/>
          </p:cNvSpPr>
          <p:nvPr>
            <p:ph type="sldNum" sz="quarter" idx="12"/>
          </p:nvPr>
        </p:nvSpPr>
        <p:spPr/>
        <p:txBody>
          <a:bodyPr/>
          <a:lstStyle/>
          <a:p>
            <a:pPr>
              <a:defRPr/>
            </a:pPr>
            <a:fld id="{95E57F85-0CFC-436F-B3DB-EE8F15C8ADC8}" type="slidenum">
              <a:rPr lang="en-US"/>
              <a:pPr>
                <a:defRPr/>
              </a:pPr>
              <a:t>35</a:t>
            </a:fld>
            <a:endParaRPr lang="en-US"/>
          </a:p>
        </p:txBody>
      </p:sp>
      <p:sp>
        <p:nvSpPr>
          <p:cNvPr id="11269" name="Text Box 2"/>
          <p:cNvSpPr txBox="1">
            <a:spLocks noChangeArrowheads="1"/>
          </p:cNvSpPr>
          <p:nvPr/>
        </p:nvSpPr>
        <p:spPr bwMode="auto">
          <a:xfrm>
            <a:off x="1066800" y="228600"/>
            <a:ext cx="3246438" cy="738188"/>
          </a:xfrm>
          <a:prstGeom prst="rect">
            <a:avLst/>
          </a:prstGeom>
          <a:noFill/>
          <a:ln w="9525">
            <a:noFill/>
            <a:miter lim="800000"/>
            <a:headEnd/>
            <a:tailEnd/>
          </a:ln>
        </p:spPr>
        <p:txBody>
          <a:bodyPr wrap="none">
            <a:spAutoFit/>
          </a:bodyPr>
          <a:lstStyle/>
          <a:p>
            <a:pPr algn="ctr"/>
            <a:r>
              <a:rPr lang="en-US" sz="2400">
                <a:latin typeface="Comic Sans MS" pitchFamily="66" charset="0"/>
              </a:rPr>
              <a:t>Sudakov suppression</a:t>
            </a:r>
          </a:p>
          <a:p>
            <a:pPr algn="ctr"/>
            <a:r>
              <a:rPr lang="en-US" i="1">
                <a:latin typeface="Comic Sans MS" pitchFamily="66" charset="0"/>
              </a:rPr>
              <a:t>Kopeliovich hep-ph/0501260</a:t>
            </a:r>
          </a:p>
        </p:txBody>
      </p:sp>
      <p:sp>
        <p:nvSpPr>
          <p:cNvPr id="11270" name="Text Box 3"/>
          <p:cNvSpPr txBox="1">
            <a:spLocks noChangeArrowheads="1"/>
          </p:cNvSpPr>
          <p:nvPr/>
        </p:nvSpPr>
        <p:spPr bwMode="auto">
          <a:xfrm>
            <a:off x="228600" y="1524000"/>
            <a:ext cx="5410200" cy="4094163"/>
          </a:xfrm>
          <a:prstGeom prst="rect">
            <a:avLst/>
          </a:prstGeom>
          <a:noFill/>
          <a:ln w="9525">
            <a:noFill/>
            <a:miter lim="800000"/>
            <a:headEnd/>
            <a:tailEnd/>
          </a:ln>
        </p:spPr>
        <p:txBody>
          <a:bodyPr>
            <a:spAutoFit/>
          </a:bodyPr>
          <a:lstStyle/>
          <a:p>
            <a:r>
              <a:rPr lang="en-US" sz="2000">
                <a:latin typeface="Comic Sans MS" pitchFamily="66" charset="0"/>
              </a:rPr>
              <a:t>Universal suppression at large x</a:t>
            </a:r>
            <a:r>
              <a:rPr lang="en-US" sz="2000" baseline="-25000">
                <a:latin typeface="Comic Sans MS" pitchFamily="66" charset="0"/>
              </a:rPr>
              <a:t>F</a:t>
            </a:r>
            <a:r>
              <a:rPr lang="en-US" sz="2000">
                <a:latin typeface="Comic Sans MS" pitchFamily="66" charset="0"/>
              </a:rPr>
              <a:t> seen in data for various reactions:</a:t>
            </a:r>
          </a:p>
          <a:p>
            <a:pPr>
              <a:buFontTx/>
              <a:buChar char="•"/>
            </a:pPr>
            <a:r>
              <a:rPr lang="en-US" sz="2000">
                <a:latin typeface="Comic Sans MS" pitchFamily="66" charset="0"/>
              </a:rPr>
              <a:t> forward light hadrons, Drell-Yan, heavy flavor</a:t>
            </a:r>
          </a:p>
          <a:p>
            <a:pPr>
              <a:buFontTx/>
              <a:buChar char="•"/>
            </a:pPr>
            <a:r>
              <a:rPr lang="en-US" sz="2000">
                <a:latin typeface="Comic Sans MS" pitchFamily="66" charset="0"/>
              </a:rPr>
              <a:t> often attributed to shadowing since x</a:t>
            </a:r>
            <a:r>
              <a:rPr lang="en-US" sz="2000" baseline="-25000">
                <a:latin typeface="Comic Sans MS" pitchFamily="66" charset="0"/>
              </a:rPr>
              <a:t>2</a:t>
            </a:r>
            <a:r>
              <a:rPr lang="en-US" sz="2000">
                <a:latin typeface="Comic Sans MS" pitchFamily="66" charset="0"/>
              </a:rPr>
              <a:t> is small</a:t>
            </a:r>
          </a:p>
          <a:p>
            <a:endParaRPr lang="en-US" sz="2000">
              <a:latin typeface="Comic Sans MS" pitchFamily="66" charset="0"/>
            </a:endParaRPr>
          </a:p>
          <a:p>
            <a:r>
              <a:rPr lang="en-US" sz="2000">
                <a:solidFill>
                  <a:srgbClr val="FF0000"/>
                </a:solidFill>
                <a:latin typeface="Comic Sans MS" pitchFamily="66" charset="0"/>
              </a:rPr>
              <a:t>But this common suppression mechanism can also be viewed as Sudakov suppression :</a:t>
            </a:r>
          </a:p>
          <a:p>
            <a:pPr>
              <a:buFontTx/>
              <a:buChar char="•"/>
            </a:pPr>
            <a:r>
              <a:rPr lang="en-US" sz="2000">
                <a:latin typeface="Comic Sans MS" pitchFamily="66" charset="0"/>
              </a:rPr>
              <a:t> no particles produced as x</a:t>
            </a:r>
            <a:r>
              <a:rPr lang="en-US" sz="2000" baseline="-25000">
                <a:latin typeface="Comic Sans MS" pitchFamily="66" charset="0"/>
              </a:rPr>
              <a:t>F</a:t>
            </a:r>
            <a:r>
              <a:rPr lang="en-US" sz="2000">
                <a:latin typeface="Comic Sans MS" pitchFamily="66" charset="0"/>
              </a:rPr>
              <a:t> </a:t>
            </a:r>
            <a:r>
              <a:rPr lang="en-US" sz="2000">
                <a:latin typeface="Comic Sans MS" pitchFamily="66" charset="0"/>
                <a:sym typeface="Symbol" pitchFamily="18" charset="2"/>
              </a:rPr>
              <a:t> 1 due to energy conservation</a:t>
            </a:r>
          </a:p>
          <a:p>
            <a:pPr>
              <a:buFontTx/>
              <a:buChar char="•"/>
            </a:pPr>
            <a:r>
              <a:rPr lang="en-US" sz="2000">
                <a:latin typeface="Comic Sans MS" pitchFamily="66" charset="0"/>
                <a:sym typeface="Symbol" pitchFamily="18" charset="2"/>
              </a:rPr>
              <a:t> more multiple interactions make the effect larger in nuclei</a:t>
            </a:r>
            <a:endParaRPr lang="en-US" sz="2000">
              <a:latin typeface="Comic Sans MS" pitchFamily="66" charset="0"/>
            </a:endParaRPr>
          </a:p>
        </p:txBody>
      </p:sp>
      <p:pic>
        <p:nvPicPr>
          <p:cNvPr id="11271" name="Picture 4"/>
          <p:cNvPicPr>
            <a:picLocks noChangeAspect="1" noChangeArrowheads="1"/>
          </p:cNvPicPr>
          <p:nvPr/>
        </p:nvPicPr>
        <p:blipFill>
          <a:blip r:embed="rId3" cstate="print"/>
          <a:srcRect/>
          <a:stretch>
            <a:fillRect/>
          </a:stretch>
        </p:blipFill>
        <p:spPr bwMode="auto">
          <a:xfrm>
            <a:off x="5715000" y="2514600"/>
            <a:ext cx="2000250" cy="2057400"/>
          </a:xfrm>
          <a:prstGeom prst="rect">
            <a:avLst/>
          </a:prstGeom>
          <a:noFill/>
          <a:ln w="9525">
            <a:noFill/>
            <a:miter lim="800000"/>
            <a:headEnd/>
            <a:tailEnd/>
          </a:ln>
        </p:spPr>
      </p:pic>
      <p:pic>
        <p:nvPicPr>
          <p:cNvPr id="11272" name="Picture 5"/>
          <p:cNvPicPr>
            <a:picLocks noChangeAspect="1" noChangeArrowheads="1"/>
          </p:cNvPicPr>
          <p:nvPr/>
        </p:nvPicPr>
        <p:blipFill>
          <a:blip r:embed="rId4" cstate="print"/>
          <a:srcRect/>
          <a:stretch>
            <a:fillRect/>
          </a:stretch>
        </p:blipFill>
        <p:spPr bwMode="auto">
          <a:xfrm>
            <a:off x="5791200" y="4572000"/>
            <a:ext cx="1885950" cy="1981200"/>
          </a:xfrm>
          <a:prstGeom prst="rect">
            <a:avLst/>
          </a:prstGeom>
          <a:noFill/>
          <a:ln w="9525">
            <a:noFill/>
            <a:miter lim="800000"/>
            <a:headEnd/>
            <a:tailEnd/>
          </a:ln>
        </p:spPr>
      </p:pic>
      <p:sp>
        <p:nvSpPr>
          <p:cNvPr id="11273" name="Text Box 6"/>
          <p:cNvSpPr txBox="1">
            <a:spLocks noChangeArrowheads="1"/>
          </p:cNvSpPr>
          <p:nvPr/>
        </p:nvSpPr>
        <p:spPr bwMode="auto">
          <a:xfrm>
            <a:off x="7772400" y="2743200"/>
            <a:ext cx="1371600" cy="1314450"/>
          </a:xfrm>
          <a:prstGeom prst="rect">
            <a:avLst/>
          </a:prstGeom>
          <a:noFill/>
          <a:ln w="9525">
            <a:noFill/>
            <a:miter lim="800000"/>
            <a:headEnd/>
            <a:tailEnd/>
          </a:ln>
        </p:spPr>
        <p:txBody>
          <a:bodyPr>
            <a:spAutoFit/>
          </a:bodyPr>
          <a:lstStyle/>
          <a:p>
            <a:r>
              <a:rPr lang="en-US" sz="1600">
                <a:latin typeface="Comic Sans MS" pitchFamily="66" charset="0"/>
              </a:rPr>
              <a:t>Close to  800 GeV J/</a:t>
            </a:r>
            <a:r>
              <a:rPr lang="en-US" sz="1600">
                <a:latin typeface="Comic Sans MS" pitchFamily="66" charset="0"/>
                <a:sym typeface="Symbol" pitchFamily="18" charset="2"/>
              </a:rPr>
              <a:t></a:t>
            </a:r>
            <a:r>
              <a:rPr lang="en-US" sz="1600">
                <a:latin typeface="Comic Sans MS" pitchFamily="66" charset="0"/>
              </a:rPr>
              <a:t> suppression vs x</a:t>
            </a:r>
            <a:r>
              <a:rPr lang="en-US" sz="1600" baseline="-25000">
                <a:latin typeface="Comic Sans MS" pitchFamily="66" charset="0"/>
              </a:rPr>
              <a:t>1</a:t>
            </a:r>
            <a:r>
              <a:rPr lang="en-US" sz="1600">
                <a:latin typeface="Comic Sans MS" pitchFamily="66" charset="0"/>
              </a:rPr>
              <a:t> (x</a:t>
            </a:r>
            <a:r>
              <a:rPr lang="en-US" sz="1600" baseline="-25000">
                <a:latin typeface="Comic Sans MS" pitchFamily="66" charset="0"/>
              </a:rPr>
              <a:t>1</a:t>
            </a:r>
            <a:r>
              <a:rPr lang="en-US" sz="1600">
                <a:latin typeface="Comic Sans MS" pitchFamily="66" charset="0"/>
                <a:sym typeface="Symbol" pitchFamily="18" charset="2"/>
              </a:rPr>
              <a:t>x</a:t>
            </a:r>
            <a:r>
              <a:rPr lang="en-US" sz="1600" baseline="-25000">
                <a:latin typeface="Comic Sans MS" pitchFamily="66" charset="0"/>
              </a:rPr>
              <a:t>F</a:t>
            </a:r>
            <a:r>
              <a:rPr lang="en-US" sz="1600">
                <a:latin typeface="Comic Sans MS" pitchFamily="66" charset="0"/>
              </a:rPr>
              <a:t>)</a:t>
            </a:r>
          </a:p>
        </p:txBody>
      </p:sp>
      <p:sp>
        <p:nvSpPr>
          <p:cNvPr id="11274" name="Text Box 7"/>
          <p:cNvSpPr txBox="1">
            <a:spLocks noChangeArrowheads="1"/>
          </p:cNvSpPr>
          <p:nvPr/>
        </p:nvSpPr>
        <p:spPr bwMode="auto">
          <a:xfrm>
            <a:off x="7848600" y="4648200"/>
            <a:ext cx="1082675" cy="1558925"/>
          </a:xfrm>
          <a:prstGeom prst="rect">
            <a:avLst/>
          </a:prstGeom>
          <a:noFill/>
          <a:ln w="9525">
            <a:noFill/>
            <a:miter lim="800000"/>
            <a:headEnd/>
            <a:tailEnd/>
          </a:ln>
        </p:spPr>
        <p:txBody>
          <a:bodyPr>
            <a:spAutoFit/>
          </a:bodyPr>
          <a:lstStyle/>
          <a:p>
            <a:r>
              <a:rPr lang="en-US" sz="1600">
                <a:latin typeface="Comic Sans MS" pitchFamily="66" charset="0"/>
              </a:rPr>
              <a:t>and Brahms forward rapidity (</a:t>
            </a:r>
            <a:r>
              <a:rPr lang="en-US" sz="1600">
                <a:latin typeface="Comic Sans MS" pitchFamily="66" charset="0"/>
                <a:sym typeface="Symbol" pitchFamily="18" charset="2"/>
              </a:rPr>
              <a:t>=3.2) </a:t>
            </a:r>
            <a:r>
              <a:rPr lang="en-US" sz="1600">
                <a:latin typeface="Comic Sans MS" pitchFamily="66" charset="0"/>
              </a:rPr>
              <a:t>hadrons</a:t>
            </a:r>
          </a:p>
        </p:txBody>
      </p:sp>
      <p:pic>
        <p:nvPicPr>
          <p:cNvPr id="11275" name="Picture 8"/>
          <p:cNvPicPr>
            <a:picLocks noChangeAspect="1" noChangeArrowheads="1"/>
          </p:cNvPicPr>
          <p:nvPr/>
        </p:nvPicPr>
        <p:blipFill>
          <a:blip r:embed="rId5" cstate="print"/>
          <a:srcRect b="6737"/>
          <a:stretch>
            <a:fillRect/>
          </a:stretch>
        </p:blipFill>
        <p:spPr bwMode="auto">
          <a:xfrm>
            <a:off x="5715000" y="304800"/>
            <a:ext cx="1911350" cy="2105025"/>
          </a:xfrm>
          <a:prstGeom prst="rect">
            <a:avLst/>
          </a:prstGeom>
          <a:noFill/>
          <a:ln w="9525">
            <a:noFill/>
            <a:miter lim="800000"/>
            <a:headEnd/>
            <a:tailEnd/>
          </a:ln>
        </p:spPr>
      </p:pic>
      <p:sp>
        <p:nvSpPr>
          <p:cNvPr id="11276" name="Text Box 9"/>
          <p:cNvSpPr txBox="1">
            <a:spLocks noChangeArrowheads="1"/>
          </p:cNvSpPr>
          <p:nvPr/>
        </p:nvSpPr>
        <p:spPr bwMode="auto">
          <a:xfrm>
            <a:off x="7680325" y="609600"/>
            <a:ext cx="1463675" cy="1314450"/>
          </a:xfrm>
          <a:prstGeom prst="rect">
            <a:avLst/>
          </a:prstGeom>
          <a:noFill/>
          <a:ln w="9525">
            <a:noFill/>
            <a:miter lim="800000"/>
            <a:headEnd/>
            <a:tailEnd/>
          </a:ln>
        </p:spPr>
        <p:txBody>
          <a:bodyPr>
            <a:spAutoFit/>
          </a:bodyPr>
          <a:lstStyle/>
          <a:p>
            <a:r>
              <a:rPr lang="en-US" sz="1600">
                <a:latin typeface="Comic Sans MS" pitchFamily="66" charset="0"/>
              </a:rPr>
              <a:t>describes universal suppression vs x</a:t>
            </a:r>
            <a:r>
              <a:rPr lang="en-US" sz="1600" baseline="-25000">
                <a:latin typeface="Comic Sans MS" pitchFamily="66" charset="0"/>
              </a:rPr>
              <a:t>F</a:t>
            </a:r>
            <a:r>
              <a:rPr lang="en-US" sz="1600">
                <a:latin typeface="Comic Sans MS" pitchFamily="66" charset="0"/>
              </a:rPr>
              <a:t> for low energy data</a:t>
            </a:r>
          </a:p>
        </p:txBody>
      </p:sp>
      <p:sp>
        <p:nvSpPr>
          <p:cNvPr id="11277" name="Text Box 10"/>
          <p:cNvSpPr txBox="1">
            <a:spLocks noChangeArrowheads="1"/>
          </p:cNvSpPr>
          <p:nvPr/>
        </p:nvSpPr>
        <p:spPr bwMode="auto">
          <a:xfrm>
            <a:off x="7467600" y="2057400"/>
            <a:ext cx="404813" cy="366713"/>
          </a:xfrm>
          <a:prstGeom prst="rect">
            <a:avLst/>
          </a:prstGeom>
          <a:noFill/>
          <a:ln w="9525">
            <a:noFill/>
            <a:miter lim="800000"/>
            <a:headEnd/>
            <a:tailEnd/>
          </a:ln>
        </p:spPr>
        <p:txBody>
          <a:bodyPr wrap="none">
            <a:spAutoFit/>
          </a:bodyPr>
          <a:lstStyle/>
          <a:p>
            <a:r>
              <a:rPr lang="en-US" b="1"/>
              <a:t>x</a:t>
            </a:r>
            <a:r>
              <a:rPr lang="en-US" b="1" baseline="-25000"/>
              <a:t>F</a:t>
            </a:r>
          </a:p>
        </p:txBody>
      </p:sp>
      <p:sp>
        <p:nvSpPr>
          <p:cNvPr id="11278" name="Text Box 11"/>
          <p:cNvSpPr txBox="1">
            <a:spLocks noChangeArrowheads="1"/>
          </p:cNvSpPr>
          <p:nvPr/>
        </p:nvSpPr>
        <p:spPr bwMode="auto">
          <a:xfrm>
            <a:off x="7543800" y="4114800"/>
            <a:ext cx="395288" cy="366713"/>
          </a:xfrm>
          <a:prstGeom prst="rect">
            <a:avLst/>
          </a:prstGeom>
          <a:noFill/>
          <a:ln w="9525">
            <a:noFill/>
            <a:miter lim="800000"/>
            <a:headEnd/>
            <a:tailEnd/>
          </a:ln>
        </p:spPr>
        <p:txBody>
          <a:bodyPr wrap="none">
            <a:spAutoFit/>
          </a:bodyPr>
          <a:lstStyle/>
          <a:p>
            <a:r>
              <a:rPr lang="en-US" b="1"/>
              <a:t>x</a:t>
            </a:r>
            <a:r>
              <a:rPr lang="en-US" b="1" baseline="-25000"/>
              <a:t>1</a:t>
            </a:r>
          </a:p>
        </p:txBody>
      </p:sp>
      <p:sp>
        <p:nvSpPr>
          <p:cNvPr id="11279" name="Text Box 12"/>
          <p:cNvSpPr txBox="1">
            <a:spLocks noChangeArrowheads="1"/>
          </p:cNvSpPr>
          <p:nvPr/>
        </p:nvSpPr>
        <p:spPr bwMode="auto">
          <a:xfrm>
            <a:off x="6688138" y="2514600"/>
            <a:ext cx="1008062" cy="457200"/>
          </a:xfrm>
          <a:prstGeom prst="rect">
            <a:avLst/>
          </a:prstGeom>
          <a:noFill/>
          <a:ln w="9525">
            <a:noFill/>
            <a:miter lim="800000"/>
            <a:headEnd/>
            <a:tailEnd/>
          </a:ln>
        </p:spPr>
        <p:txBody>
          <a:bodyPr wrap="none">
            <a:spAutoFit/>
          </a:bodyPr>
          <a:lstStyle/>
          <a:p>
            <a:r>
              <a:rPr lang="en-US" sz="1200">
                <a:solidFill>
                  <a:srgbClr val="FF0000"/>
                </a:solidFill>
              </a:rPr>
              <a:t>Sudakov</a:t>
            </a:r>
          </a:p>
          <a:p>
            <a:r>
              <a:rPr lang="en-US" sz="1200">
                <a:solidFill>
                  <a:srgbClr val="FF0000"/>
                </a:solidFill>
              </a:rPr>
              <a:t>suppression</a:t>
            </a:r>
          </a:p>
        </p:txBody>
      </p:sp>
      <p:sp>
        <p:nvSpPr>
          <p:cNvPr id="11280" name="Line 13"/>
          <p:cNvSpPr>
            <a:spLocks noChangeShapeType="1"/>
          </p:cNvSpPr>
          <p:nvPr/>
        </p:nvSpPr>
        <p:spPr bwMode="auto">
          <a:xfrm flipH="1">
            <a:off x="7086600" y="2895600"/>
            <a:ext cx="76200" cy="228600"/>
          </a:xfrm>
          <a:prstGeom prst="line">
            <a:avLst/>
          </a:prstGeom>
          <a:noFill/>
          <a:ln w="9525">
            <a:solidFill>
              <a:srgbClr val="FF0000"/>
            </a:solidFill>
            <a:round/>
            <a:headEnd/>
            <a:tailEnd type="triangle" w="med" len="med"/>
          </a:ln>
        </p:spPr>
        <p:txBody>
          <a:bodyPr/>
          <a:lstStyle/>
          <a:p>
            <a:endParaRPr lang="en-US"/>
          </a:p>
        </p:txBody>
      </p:sp>
      <p:sp>
        <p:nvSpPr>
          <p:cNvPr id="11281" name="Text Box 14"/>
          <p:cNvSpPr txBox="1">
            <a:spLocks noChangeArrowheads="1"/>
          </p:cNvSpPr>
          <p:nvPr/>
        </p:nvSpPr>
        <p:spPr bwMode="auto">
          <a:xfrm>
            <a:off x="6096000" y="3733800"/>
            <a:ext cx="1169988" cy="457200"/>
          </a:xfrm>
          <a:prstGeom prst="rect">
            <a:avLst/>
          </a:prstGeom>
          <a:noFill/>
          <a:ln w="9525">
            <a:noFill/>
            <a:miter lim="800000"/>
            <a:headEnd/>
            <a:tailEnd/>
          </a:ln>
        </p:spPr>
        <p:txBody>
          <a:bodyPr wrap="none">
            <a:spAutoFit/>
          </a:bodyPr>
          <a:lstStyle/>
          <a:p>
            <a:r>
              <a:rPr lang="en-US" sz="1200">
                <a:solidFill>
                  <a:srgbClr val="FF0000"/>
                </a:solidFill>
              </a:rPr>
              <a:t>+ higher twist</a:t>
            </a:r>
          </a:p>
          <a:p>
            <a:r>
              <a:rPr lang="en-US" sz="1200">
                <a:solidFill>
                  <a:srgbClr val="FF0000"/>
                </a:solidFill>
              </a:rPr>
              <a:t>shadowing</a:t>
            </a:r>
          </a:p>
        </p:txBody>
      </p:sp>
      <p:sp>
        <p:nvSpPr>
          <p:cNvPr id="11282" name="Line 15"/>
          <p:cNvSpPr>
            <a:spLocks noChangeShapeType="1"/>
          </p:cNvSpPr>
          <p:nvPr/>
        </p:nvSpPr>
        <p:spPr bwMode="auto">
          <a:xfrm flipV="1">
            <a:off x="6553200" y="3352800"/>
            <a:ext cx="76200" cy="381000"/>
          </a:xfrm>
          <a:prstGeom prst="line">
            <a:avLst/>
          </a:prstGeom>
          <a:noFill/>
          <a:ln w="9525">
            <a:solidFill>
              <a:srgbClr val="FF0000"/>
            </a:solidFill>
            <a:round/>
            <a:headEnd/>
            <a:tailEnd type="triangle" w="med" len="med"/>
          </a:ln>
        </p:spPr>
        <p:txBody>
          <a:bodyPr/>
          <a:lstStyle/>
          <a:p>
            <a:endParaRPr lang="en-US"/>
          </a:p>
        </p:txBody>
      </p:sp>
      <p:sp>
        <p:nvSpPr>
          <p:cNvPr id="11283" name="Text Box 16"/>
          <p:cNvSpPr txBox="1">
            <a:spLocks noChangeArrowheads="1"/>
          </p:cNvSpPr>
          <p:nvPr/>
        </p:nvSpPr>
        <p:spPr bwMode="auto">
          <a:xfrm>
            <a:off x="6096000" y="152400"/>
            <a:ext cx="1306513" cy="274638"/>
          </a:xfrm>
          <a:prstGeom prst="rect">
            <a:avLst/>
          </a:prstGeom>
          <a:noFill/>
          <a:ln w="9525">
            <a:noFill/>
            <a:miter lim="800000"/>
            <a:headEnd/>
            <a:tailEnd/>
          </a:ln>
        </p:spPr>
        <p:txBody>
          <a:bodyPr wrap="none">
            <a:spAutoFit/>
          </a:bodyPr>
          <a:lstStyle/>
          <a:p>
            <a:r>
              <a:rPr lang="en-US" sz="1200">
                <a:solidFill>
                  <a:srgbClr val="FF0000"/>
                </a:solidFill>
                <a:sym typeface="Symbol" pitchFamily="18" charset="2"/>
              </a:rPr>
              <a:t>,p,K,,, data</a:t>
            </a:r>
          </a:p>
        </p:txBody>
      </p:sp>
      <p:sp>
        <p:nvSpPr>
          <p:cNvPr id="11284" name="Text Box 17"/>
          <p:cNvSpPr txBox="1">
            <a:spLocks noChangeArrowheads="1"/>
          </p:cNvSpPr>
          <p:nvPr/>
        </p:nvSpPr>
        <p:spPr bwMode="auto">
          <a:xfrm>
            <a:off x="6096000" y="2590800"/>
            <a:ext cx="482600" cy="336550"/>
          </a:xfrm>
          <a:prstGeom prst="rect">
            <a:avLst/>
          </a:prstGeom>
          <a:noFill/>
          <a:ln w="9525">
            <a:noFill/>
            <a:miter lim="800000"/>
            <a:headEnd/>
            <a:tailEnd/>
          </a:ln>
        </p:spPr>
        <p:txBody>
          <a:bodyPr wrap="none">
            <a:spAutoFit/>
          </a:bodyPr>
          <a:lstStyle/>
          <a:p>
            <a:r>
              <a:rPr lang="en-US" sz="1600"/>
              <a:t>J/</a:t>
            </a:r>
            <a:r>
              <a:rPr lang="en-US" sz="1600">
                <a:sym typeface="Symbol" pitchFamily="18" charset="2"/>
              </a:rPr>
              <a:t></a:t>
            </a:r>
          </a:p>
        </p:txBody>
      </p:sp>
      <p:sp>
        <p:nvSpPr>
          <p:cNvPr id="11285" name="Text Box 18"/>
          <p:cNvSpPr txBox="1">
            <a:spLocks noChangeArrowheads="1"/>
          </p:cNvSpPr>
          <p:nvPr/>
        </p:nvSpPr>
        <p:spPr bwMode="auto">
          <a:xfrm>
            <a:off x="6303963" y="5745163"/>
            <a:ext cx="1316037" cy="274637"/>
          </a:xfrm>
          <a:prstGeom prst="rect">
            <a:avLst/>
          </a:prstGeom>
          <a:noFill/>
          <a:ln w="9525">
            <a:noFill/>
            <a:miter lim="800000"/>
            <a:headEnd/>
            <a:tailEnd/>
          </a:ln>
        </p:spPr>
        <p:txBody>
          <a:bodyPr wrap="none">
            <a:spAutoFit/>
          </a:bodyPr>
          <a:lstStyle/>
          <a:p>
            <a:r>
              <a:rPr lang="en-US" sz="1200">
                <a:solidFill>
                  <a:srgbClr val="FF0000"/>
                </a:solidFill>
              </a:rPr>
              <a:t>0-20% (central)</a:t>
            </a:r>
          </a:p>
        </p:txBody>
      </p:sp>
      <p:sp>
        <p:nvSpPr>
          <p:cNvPr id="11286" name="Text Box 19"/>
          <p:cNvSpPr txBox="1">
            <a:spLocks noChangeArrowheads="1"/>
          </p:cNvSpPr>
          <p:nvPr/>
        </p:nvSpPr>
        <p:spPr bwMode="auto">
          <a:xfrm>
            <a:off x="6415088" y="5105400"/>
            <a:ext cx="747712" cy="274638"/>
          </a:xfrm>
          <a:prstGeom prst="rect">
            <a:avLst/>
          </a:prstGeom>
          <a:noFill/>
          <a:ln w="9525">
            <a:noFill/>
            <a:miter lim="800000"/>
            <a:headEnd/>
            <a:tailEnd/>
          </a:ln>
        </p:spPr>
        <p:txBody>
          <a:bodyPr wrap="none">
            <a:spAutoFit/>
          </a:bodyPr>
          <a:lstStyle/>
          <a:p>
            <a:r>
              <a:rPr lang="en-US" sz="1200">
                <a:solidFill>
                  <a:srgbClr val="FF0000"/>
                </a:solidFill>
              </a:rPr>
              <a:t>30-50%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fld id="{A2CD0DEC-E6F7-4AEB-9887-0AB20B8735D1}" type="datetime1">
              <a:rPr lang="en-US" smtClean="0"/>
              <a:pPr/>
              <a:t>1/7/2013</a:t>
            </a:fld>
            <a:endParaRPr lang="en-US" i="1"/>
          </a:p>
        </p:txBody>
      </p:sp>
      <p:sp>
        <p:nvSpPr>
          <p:cNvPr id="9" name="Slide Number Placeholder 4"/>
          <p:cNvSpPr>
            <a:spLocks noGrp="1"/>
          </p:cNvSpPr>
          <p:nvPr>
            <p:ph type="sldNum" sz="quarter" idx="12"/>
          </p:nvPr>
        </p:nvSpPr>
        <p:spPr/>
        <p:txBody>
          <a:bodyPr/>
          <a:lstStyle/>
          <a:p>
            <a:fld id="{778299D3-9CC4-40F0-BB2D-365C46D9653D}" type="slidenum">
              <a:rPr lang="en-US"/>
              <a:pPr/>
              <a:t>36</a:t>
            </a:fld>
            <a:endParaRPr lang="en-US"/>
          </a:p>
        </p:txBody>
      </p:sp>
      <p:pic>
        <p:nvPicPr>
          <p:cNvPr id="320514" name="Picture 2" descr="det_liquid_color"/>
          <p:cNvPicPr>
            <a:picLocks noChangeAspect="1" noChangeArrowheads="1"/>
          </p:cNvPicPr>
          <p:nvPr/>
        </p:nvPicPr>
        <p:blipFill>
          <a:blip r:embed="rId2" cstate="print"/>
          <a:srcRect t="6215"/>
          <a:stretch>
            <a:fillRect/>
          </a:stretch>
        </p:blipFill>
        <p:spPr bwMode="auto">
          <a:xfrm>
            <a:off x="150813" y="746125"/>
            <a:ext cx="8864600" cy="4140200"/>
          </a:xfrm>
          <a:prstGeom prst="rect">
            <a:avLst/>
          </a:prstGeom>
          <a:noFill/>
        </p:spPr>
      </p:pic>
      <p:sp>
        <p:nvSpPr>
          <p:cNvPr id="320515" name="Rectangle 3"/>
          <p:cNvSpPr>
            <a:spLocks noGrp="1" noChangeArrowheads="1"/>
          </p:cNvSpPr>
          <p:nvPr>
            <p:ph type="title"/>
          </p:nvPr>
        </p:nvSpPr>
        <p:spPr>
          <a:xfrm>
            <a:off x="762000" y="228600"/>
            <a:ext cx="7772400" cy="381000"/>
          </a:xfrm>
        </p:spPr>
        <p:txBody>
          <a:bodyPr>
            <a:normAutofit fontScale="90000"/>
          </a:bodyPr>
          <a:lstStyle/>
          <a:p>
            <a:r>
              <a:rPr lang="en-US" sz="3200">
                <a:latin typeface="Comic Sans MS" pitchFamily="66" charset="0"/>
              </a:rPr>
              <a:t>Fermilab E866/NuSea Detector</a:t>
            </a:r>
          </a:p>
        </p:txBody>
      </p:sp>
      <p:sp>
        <p:nvSpPr>
          <p:cNvPr id="320516" name="Text Box 4"/>
          <p:cNvSpPr txBox="1">
            <a:spLocks noChangeArrowheads="1"/>
          </p:cNvSpPr>
          <p:nvPr/>
        </p:nvSpPr>
        <p:spPr bwMode="auto">
          <a:xfrm>
            <a:off x="66675" y="4840288"/>
            <a:ext cx="4402138" cy="1220787"/>
          </a:xfrm>
          <a:prstGeom prst="rect">
            <a:avLst/>
          </a:prstGeom>
          <a:noFill/>
          <a:ln w="9525">
            <a:noFill/>
            <a:miter lim="800000"/>
            <a:headEnd/>
            <a:tailEnd/>
          </a:ln>
          <a:effectLst/>
        </p:spPr>
        <p:txBody>
          <a:bodyPr lIns="91432" tIns="45716" rIns="91432" bIns="45716">
            <a:spAutoFit/>
          </a:bodyPr>
          <a:lstStyle/>
          <a:p>
            <a:pPr marL="112713" indent="-112713">
              <a:buFontTx/>
              <a:buChar char="•"/>
            </a:pPr>
            <a:r>
              <a:rPr lang="en-US" sz="2000" b="0">
                <a:solidFill>
                  <a:schemeClr val="tx1"/>
                </a:solidFill>
                <a:latin typeface="Times New Roman" pitchFamily="18" charset="0"/>
              </a:rPr>
              <a:t> </a:t>
            </a:r>
            <a:r>
              <a:rPr lang="en-US" sz="1800" b="0">
                <a:solidFill>
                  <a:schemeClr val="tx1"/>
                </a:solidFill>
                <a:latin typeface="Times New Roman" pitchFamily="18" charset="0"/>
              </a:rPr>
              <a:t>Forward </a:t>
            </a:r>
            <a:r>
              <a:rPr lang="en-US" sz="1800" b="0" i="1">
                <a:solidFill>
                  <a:schemeClr val="tx1"/>
                </a:solidFill>
                <a:latin typeface="Times New Roman" pitchFamily="18" charset="0"/>
              </a:rPr>
              <a:t>x</a:t>
            </a:r>
            <a:r>
              <a:rPr lang="en-US" sz="1800" b="0" i="1" baseline="-25000">
                <a:solidFill>
                  <a:schemeClr val="tx1"/>
                </a:solidFill>
                <a:latin typeface="Times New Roman" pitchFamily="18" charset="0"/>
              </a:rPr>
              <a:t>F</a:t>
            </a:r>
            <a:r>
              <a:rPr lang="en-US" sz="1800" b="0" i="1">
                <a:solidFill>
                  <a:schemeClr val="tx1"/>
                </a:solidFill>
                <a:latin typeface="Times New Roman" pitchFamily="18" charset="0"/>
              </a:rPr>
              <a:t>, </a:t>
            </a:r>
            <a:r>
              <a:rPr lang="en-US" sz="1800" b="0">
                <a:solidFill>
                  <a:schemeClr val="tx1"/>
                </a:solidFill>
                <a:latin typeface="Times New Roman" pitchFamily="18" charset="0"/>
              </a:rPr>
              <a:t>high mass </a:t>
            </a:r>
            <a:r>
              <a:rPr lang="en-US" sz="1800" b="0">
                <a:solidFill>
                  <a:schemeClr val="tx1"/>
                </a:solidFill>
                <a:latin typeface="Symbol" pitchFamily="18" charset="2"/>
              </a:rPr>
              <a:t>m</a:t>
            </a:r>
            <a:r>
              <a:rPr lang="en-US" sz="1800" b="0">
                <a:solidFill>
                  <a:schemeClr val="tx1"/>
                </a:solidFill>
                <a:latin typeface="Times New Roman" pitchFamily="18" charset="0"/>
              </a:rPr>
              <a:t>-pair spectrometer</a:t>
            </a:r>
          </a:p>
          <a:p>
            <a:pPr marL="112713" indent="-112713">
              <a:buFontTx/>
              <a:buChar char="•"/>
            </a:pPr>
            <a:r>
              <a:rPr lang="en-US" sz="1800" b="0">
                <a:solidFill>
                  <a:schemeClr val="tx1"/>
                </a:solidFill>
                <a:latin typeface="Times New Roman" pitchFamily="18" charset="0"/>
              </a:rPr>
              <a:t> </a:t>
            </a:r>
            <a:r>
              <a:rPr lang="en-US" sz="1800" b="0">
                <a:solidFill>
                  <a:srgbClr val="FF33CC"/>
                </a:solidFill>
                <a:latin typeface="Times New Roman" pitchFamily="18" charset="0"/>
              </a:rPr>
              <a:t>Liquid hydrogen and deuterium targets</a:t>
            </a:r>
          </a:p>
          <a:p>
            <a:pPr marL="112713" indent="-112713">
              <a:buFontTx/>
              <a:buChar char="•"/>
            </a:pPr>
            <a:r>
              <a:rPr lang="en-US" sz="1800" b="0">
                <a:solidFill>
                  <a:schemeClr val="tx1"/>
                </a:solidFill>
                <a:latin typeface="Times New Roman" pitchFamily="18" charset="0"/>
              </a:rPr>
              <a:t> Two acceptance defining magnets (</a:t>
            </a:r>
            <a:r>
              <a:rPr lang="en-US" sz="1800" b="0">
                <a:solidFill>
                  <a:srgbClr val="FF0101"/>
                </a:solidFill>
                <a:latin typeface="Times New Roman" pitchFamily="18" charset="0"/>
              </a:rPr>
              <a:t>SM0</a:t>
            </a:r>
            <a:r>
              <a:rPr lang="en-US" sz="1800" b="0">
                <a:solidFill>
                  <a:schemeClr val="tx1"/>
                </a:solidFill>
                <a:latin typeface="Times New Roman" pitchFamily="18" charset="0"/>
              </a:rPr>
              <a:t>, </a:t>
            </a:r>
            <a:r>
              <a:rPr lang="en-US" sz="1800" b="0">
                <a:solidFill>
                  <a:srgbClr val="FF0101"/>
                </a:solidFill>
                <a:latin typeface="Times New Roman" pitchFamily="18" charset="0"/>
              </a:rPr>
              <a:t>SM12</a:t>
            </a:r>
            <a:r>
              <a:rPr lang="en-US" sz="1800" b="0">
                <a:solidFill>
                  <a:schemeClr val="tx1"/>
                </a:solidFill>
                <a:latin typeface="Times New Roman" pitchFamily="18" charset="0"/>
              </a:rPr>
              <a:t>)</a:t>
            </a:r>
          </a:p>
        </p:txBody>
      </p:sp>
      <p:sp>
        <p:nvSpPr>
          <p:cNvPr id="320517" name="Text Box 5"/>
          <p:cNvSpPr txBox="1">
            <a:spLocks noChangeArrowheads="1"/>
          </p:cNvSpPr>
          <p:nvPr/>
        </p:nvSpPr>
        <p:spPr bwMode="auto">
          <a:xfrm>
            <a:off x="4614863" y="4840288"/>
            <a:ext cx="4451350" cy="1465262"/>
          </a:xfrm>
          <a:prstGeom prst="rect">
            <a:avLst/>
          </a:prstGeom>
          <a:noFill/>
          <a:ln w="9525">
            <a:noFill/>
            <a:miter lim="800000"/>
            <a:headEnd/>
            <a:tailEnd/>
          </a:ln>
          <a:effectLst/>
        </p:spPr>
        <p:txBody>
          <a:bodyPr lIns="91432" tIns="45716" rIns="91432" bIns="45716">
            <a:spAutoFit/>
          </a:bodyPr>
          <a:lstStyle/>
          <a:p>
            <a:pPr marL="112713" indent="-112713">
              <a:buFontTx/>
              <a:buChar char="•"/>
            </a:pPr>
            <a:r>
              <a:rPr lang="en-US" sz="1800" b="0">
                <a:solidFill>
                  <a:schemeClr val="tx1"/>
                </a:solidFill>
                <a:latin typeface="Times New Roman" pitchFamily="18" charset="0"/>
              </a:rPr>
              <a:t> </a:t>
            </a:r>
            <a:r>
              <a:rPr lang="en-US" sz="1800" b="0">
                <a:solidFill>
                  <a:srgbClr val="00FFFF"/>
                </a:solidFill>
                <a:latin typeface="Times New Roman" pitchFamily="18" charset="0"/>
              </a:rPr>
              <a:t>Beam dump</a:t>
            </a:r>
            <a:r>
              <a:rPr lang="en-US" sz="1800" b="0">
                <a:solidFill>
                  <a:schemeClr val="tx1"/>
                </a:solidFill>
                <a:latin typeface="Times New Roman" pitchFamily="18" charset="0"/>
              </a:rPr>
              <a:t> (4.3m Cu)</a:t>
            </a:r>
          </a:p>
          <a:p>
            <a:pPr marL="112713" indent="-112713">
              <a:buFontTx/>
              <a:buChar char="•"/>
            </a:pPr>
            <a:r>
              <a:rPr lang="en-US" sz="1800" b="0">
                <a:solidFill>
                  <a:schemeClr val="tx1"/>
                </a:solidFill>
                <a:latin typeface="Times New Roman" pitchFamily="18" charset="0"/>
              </a:rPr>
              <a:t> </a:t>
            </a:r>
            <a:r>
              <a:rPr lang="en-US" sz="1800" b="0">
                <a:solidFill>
                  <a:srgbClr val="00FFFF"/>
                </a:solidFill>
                <a:latin typeface="Times New Roman" pitchFamily="18" charset="0"/>
              </a:rPr>
              <a:t>Hadronic absorber</a:t>
            </a:r>
            <a:r>
              <a:rPr lang="en-US" sz="1800" b="0">
                <a:solidFill>
                  <a:schemeClr val="tx1"/>
                </a:solidFill>
                <a:latin typeface="Times New Roman" pitchFamily="18" charset="0"/>
              </a:rPr>
              <a:t> (13.4 I</a:t>
            </a:r>
            <a:r>
              <a:rPr lang="en-US" sz="1800" b="0" baseline="-25000">
                <a:solidFill>
                  <a:schemeClr val="tx1"/>
                </a:solidFill>
                <a:latin typeface="Times New Roman" pitchFamily="18" charset="0"/>
              </a:rPr>
              <a:t>0</a:t>
            </a:r>
            <a:r>
              <a:rPr lang="en-US" sz="1800" b="0">
                <a:solidFill>
                  <a:schemeClr val="tx1"/>
                </a:solidFill>
                <a:latin typeface="Times New Roman" pitchFamily="18" charset="0"/>
              </a:rPr>
              <a:t>-Cu, C, CH</a:t>
            </a:r>
            <a:r>
              <a:rPr lang="en-US" sz="1800" b="0" baseline="-25000">
                <a:solidFill>
                  <a:schemeClr val="tx1"/>
                </a:solidFill>
                <a:latin typeface="Times New Roman" pitchFamily="18" charset="0"/>
              </a:rPr>
              <a:t>2</a:t>
            </a:r>
            <a:r>
              <a:rPr lang="en-US" sz="1800" b="0">
                <a:solidFill>
                  <a:schemeClr val="tx1"/>
                </a:solidFill>
                <a:latin typeface="Times New Roman" pitchFamily="18" charset="0"/>
              </a:rPr>
              <a:t>)</a:t>
            </a:r>
          </a:p>
          <a:p>
            <a:pPr marL="112713" indent="-112713">
              <a:buFontTx/>
              <a:buChar char="•"/>
            </a:pPr>
            <a:r>
              <a:rPr lang="en-US" sz="1800" b="0">
                <a:solidFill>
                  <a:schemeClr val="tx1"/>
                </a:solidFill>
                <a:latin typeface="Times New Roman" pitchFamily="18" charset="0"/>
              </a:rPr>
              <a:t> Momentum analyzing magnet (</a:t>
            </a:r>
            <a:r>
              <a:rPr lang="en-US" sz="1800" b="0">
                <a:solidFill>
                  <a:srgbClr val="FF0101"/>
                </a:solidFill>
                <a:latin typeface="Times New Roman" pitchFamily="18" charset="0"/>
              </a:rPr>
              <a:t>SM3</a:t>
            </a:r>
            <a:r>
              <a:rPr lang="en-US" sz="1800" b="0">
                <a:solidFill>
                  <a:schemeClr val="tx1"/>
                </a:solidFill>
                <a:latin typeface="Times New Roman" pitchFamily="18" charset="0"/>
              </a:rPr>
              <a:t>)</a:t>
            </a:r>
          </a:p>
          <a:p>
            <a:pPr marL="112713" indent="-112713">
              <a:buFontTx/>
              <a:buChar char="•"/>
            </a:pPr>
            <a:r>
              <a:rPr lang="en-US" sz="1800" b="0">
                <a:solidFill>
                  <a:schemeClr val="tx1"/>
                </a:solidFill>
                <a:latin typeface="Times New Roman" pitchFamily="18" charset="0"/>
              </a:rPr>
              <a:t> </a:t>
            </a:r>
            <a:r>
              <a:rPr lang="en-US" sz="1800" b="0">
                <a:solidFill>
                  <a:schemeClr val="accent2"/>
                </a:solidFill>
                <a:latin typeface="Times New Roman" pitchFamily="18" charset="0"/>
              </a:rPr>
              <a:t>Three tracking stations</a:t>
            </a:r>
            <a:r>
              <a:rPr lang="en-US" sz="1800" b="0">
                <a:solidFill>
                  <a:schemeClr val="tx1"/>
                </a:solidFill>
                <a:latin typeface="Times New Roman" pitchFamily="18" charset="0"/>
              </a:rPr>
              <a:t> </a:t>
            </a:r>
          </a:p>
          <a:p>
            <a:pPr marL="112713" indent="-112713">
              <a:buFontTx/>
              <a:buChar char="•"/>
            </a:pPr>
            <a:r>
              <a:rPr lang="en-US" sz="1800" b="0">
                <a:solidFill>
                  <a:schemeClr val="tx1"/>
                </a:solidFill>
                <a:latin typeface="Times New Roman" pitchFamily="18" charset="0"/>
              </a:rPr>
              <a:t> </a:t>
            </a:r>
            <a:r>
              <a:rPr lang="en-US" sz="1800" b="0">
                <a:solidFill>
                  <a:srgbClr val="66FF66"/>
                </a:solidFill>
                <a:latin typeface="Times New Roman" pitchFamily="18" charset="0"/>
              </a:rPr>
              <a:t>Muon identifier wall</a:t>
            </a:r>
            <a:r>
              <a:rPr lang="en-US" sz="1800" b="0">
                <a:solidFill>
                  <a:schemeClr val="tx1"/>
                </a:solidFill>
                <a:latin typeface="Times New Roman" pitchFamily="18" charset="0"/>
              </a:rPr>
              <a:t> &amp; </a:t>
            </a:r>
            <a:r>
              <a:rPr lang="en-US" sz="1800" b="0">
                <a:solidFill>
                  <a:schemeClr val="accent2"/>
                </a:solidFill>
                <a:latin typeface="Times New Roman" pitchFamily="18" charset="0"/>
              </a:rPr>
              <a:t>4</a:t>
            </a:r>
            <a:r>
              <a:rPr lang="en-US" sz="1800" b="0" baseline="30000">
                <a:solidFill>
                  <a:schemeClr val="accent2"/>
                </a:solidFill>
                <a:latin typeface="Times New Roman" pitchFamily="18" charset="0"/>
              </a:rPr>
              <a:t>th</a:t>
            </a:r>
            <a:r>
              <a:rPr lang="en-US" sz="1800" b="0">
                <a:solidFill>
                  <a:schemeClr val="accent2"/>
                </a:solidFill>
                <a:latin typeface="Times New Roman" pitchFamily="18" charset="0"/>
              </a:rPr>
              <a:t> tracking</a:t>
            </a:r>
          </a:p>
        </p:txBody>
      </p:sp>
      <p:sp>
        <p:nvSpPr>
          <p:cNvPr id="320519" name="Text Box 7"/>
          <p:cNvSpPr txBox="1">
            <a:spLocks noChangeArrowheads="1"/>
          </p:cNvSpPr>
          <p:nvPr/>
        </p:nvSpPr>
        <p:spPr bwMode="auto">
          <a:xfrm rot="-655930">
            <a:off x="1985963" y="1106488"/>
            <a:ext cx="2052637" cy="436562"/>
          </a:xfrm>
          <a:prstGeom prst="rect">
            <a:avLst/>
          </a:prstGeom>
          <a:noFill/>
          <a:ln w="9525">
            <a:noFill/>
            <a:miter lim="800000"/>
            <a:headEnd/>
            <a:tailEnd/>
          </a:ln>
          <a:effectLst/>
        </p:spPr>
        <p:txBody>
          <a:bodyPr wrap="none" lIns="86493" tIns="43247" rIns="86493" bIns="43247">
            <a:spAutoFit/>
          </a:bodyPr>
          <a:lstStyle/>
          <a:p>
            <a:pPr defTabSz="865188"/>
            <a:r>
              <a:rPr lang="en-US" sz="2300" b="0">
                <a:solidFill>
                  <a:schemeClr val="accent2"/>
                </a:solidFill>
                <a:latin typeface="Times New Roman" pitchFamily="18" charset="0"/>
              </a:rPr>
              <a:t>60m </a:t>
            </a:r>
            <a:r>
              <a:rPr lang="en-US" sz="2300">
                <a:solidFill>
                  <a:schemeClr val="accent2"/>
                </a:solidFill>
                <a:latin typeface="cmsy10" pitchFamily="34" charset="0"/>
              </a:rPr>
              <a:t>x</a:t>
            </a:r>
            <a:r>
              <a:rPr lang="en-US" sz="2300" b="0">
                <a:solidFill>
                  <a:schemeClr val="accent2"/>
                </a:solidFill>
                <a:latin typeface="Times New Roman" pitchFamily="18" charset="0"/>
              </a:rPr>
              <a:t> 3m </a:t>
            </a:r>
            <a:r>
              <a:rPr lang="en-US" sz="2300">
                <a:solidFill>
                  <a:schemeClr val="accent2"/>
                </a:solidFill>
                <a:latin typeface="cmsy10" pitchFamily="34" charset="0"/>
              </a:rPr>
              <a:t>x</a:t>
            </a:r>
            <a:r>
              <a:rPr lang="en-US" sz="2300" b="0">
                <a:solidFill>
                  <a:schemeClr val="accent2"/>
                </a:solidFill>
                <a:latin typeface="Times New Roman" pitchFamily="18" charset="0"/>
              </a:rPr>
              <a:t> 3m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fld id="{98F8E47D-E7B8-443E-B72A-0B1B6D0F177E}" type="datetime1">
              <a:rPr lang="en-US" smtClean="0"/>
              <a:pPr/>
              <a:t>1/7/2013</a:t>
            </a:fld>
            <a:endParaRPr lang="en-US" i="1"/>
          </a:p>
        </p:txBody>
      </p:sp>
      <p:sp>
        <p:nvSpPr>
          <p:cNvPr id="18" name="Slide Number Placeholder 4"/>
          <p:cNvSpPr>
            <a:spLocks noGrp="1"/>
          </p:cNvSpPr>
          <p:nvPr>
            <p:ph type="sldNum" sz="quarter" idx="12"/>
          </p:nvPr>
        </p:nvSpPr>
        <p:spPr/>
        <p:txBody>
          <a:bodyPr/>
          <a:lstStyle/>
          <a:p>
            <a:fld id="{FC5F09FB-0142-404E-9568-B1F3D4E6AEC1}" type="slidenum">
              <a:rPr lang="en-US"/>
              <a:pPr/>
              <a:t>37</a:t>
            </a:fld>
            <a:endParaRPr lang="en-US"/>
          </a:p>
        </p:txBody>
      </p:sp>
      <p:sp>
        <p:nvSpPr>
          <p:cNvPr id="312322" name="Rectangle 2"/>
          <p:cNvSpPr>
            <a:spLocks noGrp="1" noChangeArrowheads="1"/>
          </p:cNvSpPr>
          <p:nvPr>
            <p:ph type="title"/>
          </p:nvPr>
        </p:nvSpPr>
        <p:spPr>
          <a:xfrm>
            <a:off x="2713038" y="247650"/>
            <a:ext cx="6142037" cy="639763"/>
          </a:xfrm>
        </p:spPr>
        <p:txBody>
          <a:bodyPr>
            <a:normAutofit fontScale="90000"/>
          </a:bodyPr>
          <a:lstStyle/>
          <a:p>
            <a:r>
              <a:rPr lang="en-US" sz="4000"/>
              <a:t>NA38/NA50</a:t>
            </a:r>
          </a:p>
        </p:txBody>
      </p:sp>
      <p:pic>
        <p:nvPicPr>
          <p:cNvPr id="312323" name="Picture 3" descr="na50 layout"/>
          <p:cNvPicPr>
            <a:picLocks noChangeAspect="1" noChangeArrowheads="1"/>
          </p:cNvPicPr>
          <p:nvPr/>
        </p:nvPicPr>
        <p:blipFill>
          <a:blip r:embed="rId3" cstate="print"/>
          <a:srcRect l="3029" t="25851" r="3474" b="28120"/>
          <a:stretch>
            <a:fillRect/>
          </a:stretch>
        </p:blipFill>
        <p:spPr bwMode="auto">
          <a:xfrm>
            <a:off x="34925" y="1074738"/>
            <a:ext cx="9102725" cy="3165475"/>
          </a:xfrm>
          <a:prstGeom prst="rect">
            <a:avLst/>
          </a:prstGeom>
          <a:noFill/>
        </p:spPr>
      </p:pic>
      <p:sp>
        <p:nvSpPr>
          <p:cNvPr id="312324" name="Text Box 4"/>
          <p:cNvSpPr txBox="1">
            <a:spLocks noChangeArrowheads="1"/>
          </p:cNvSpPr>
          <p:nvPr/>
        </p:nvSpPr>
        <p:spPr bwMode="auto">
          <a:xfrm>
            <a:off x="4070350" y="1516063"/>
            <a:ext cx="2632075" cy="336550"/>
          </a:xfrm>
          <a:prstGeom prst="rect">
            <a:avLst/>
          </a:prstGeom>
          <a:solidFill>
            <a:srgbClr val="0099FF"/>
          </a:solidFill>
          <a:ln w="9525">
            <a:noFill/>
            <a:miter lim="800000"/>
            <a:headEnd/>
            <a:tailEnd/>
          </a:ln>
          <a:effectLst/>
        </p:spPr>
        <p:txBody>
          <a:bodyPr wrap="none">
            <a:spAutoFit/>
          </a:bodyPr>
          <a:lstStyle/>
          <a:p>
            <a:r>
              <a:rPr lang="en-US" sz="1600" b="0">
                <a:solidFill>
                  <a:schemeClr val="tx1"/>
                </a:solidFill>
              </a:rPr>
              <a:t>Toroidal analyzing magnet</a:t>
            </a:r>
          </a:p>
        </p:txBody>
      </p:sp>
      <p:sp>
        <p:nvSpPr>
          <p:cNvPr id="312325" name="Text Box 5"/>
          <p:cNvSpPr txBox="1">
            <a:spLocks noChangeArrowheads="1"/>
          </p:cNvSpPr>
          <p:nvPr/>
        </p:nvSpPr>
        <p:spPr bwMode="auto">
          <a:xfrm>
            <a:off x="219075" y="363538"/>
            <a:ext cx="1974850" cy="336550"/>
          </a:xfrm>
          <a:prstGeom prst="rect">
            <a:avLst/>
          </a:prstGeom>
          <a:solidFill>
            <a:srgbClr val="990033"/>
          </a:solidFill>
          <a:ln w="9525">
            <a:noFill/>
            <a:miter lim="800000"/>
            <a:headEnd/>
            <a:tailEnd/>
          </a:ln>
          <a:effectLst/>
        </p:spPr>
        <p:txBody>
          <a:bodyPr wrap="none">
            <a:spAutoFit/>
          </a:bodyPr>
          <a:lstStyle/>
          <a:p>
            <a:r>
              <a:rPr lang="en-US" sz="1600" b="0">
                <a:solidFill>
                  <a:schemeClr val="bg1"/>
                </a:solidFill>
              </a:rPr>
              <a:t>Luminosity monitor</a:t>
            </a:r>
          </a:p>
        </p:txBody>
      </p:sp>
      <p:sp>
        <p:nvSpPr>
          <p:cNvPr id="312326" name="Text Box 6"/>
          <p:cNvSpPr txBox="1">
            <a:spLocks noChangeArrowheads="1"/>
          </p:cNvSpPr>
          <p:nvPr/>
        </p:nvSpPr>
        <p:spPr bwMode="auto">
          <a:xfrm>
            <a:off x="0" y="4135438"/>
            <a:ext cx="2549525" cy="336550"/>
          </a:xfrm>
          <a:prstGeom prst="rect">
            <a:avLst/>
          </a:prstGeom>
          <a:solidFill>
            <a:srgbClr val="66FF33"/>
          </a:solidFill>
          <a:ln w="9525">
            <a:noFill/>
            <a:miter lim="800000"/>
            <a:headEnd/>
            <a:tailEnd/>
          </a:ln>
          <a:effectLst/>
        </p:spPr>
        <p:txBody>
          <a:bodyPr wrap="none">
            <a:spAutoFit/>
          </a:bodyPr>
          <a:lstStyle/>
          <a:p>
            <a:r>
              <a:rPr lang="en-US" sz="1600" b="0">
                <a:solidFill>
                  <a:schemeClr val="tx1"/>
                </a:solidFill>
              </a:rPr>
              <a:t>Segmented active target</a:t>
            </a:r>
          </a:p>
        </p:txBody>
      </p:sp>
      <p:sp>
        <p:nvSpPr>
          <p:cNvPr id="312327" name="Text Box 7"/>
          <p:cNvSpPr txBox="1">
            <a:spLocks noChangeArrowheads="1"/>
          </p:cNvSpPr>
          <p:nvPr/>
        </p:nvSpPr>
        <p:spPr bwMode="auto">
          <a:xfrm>
            <a:off x="3317875" y="4278313"/>
            <a:ext cx="4359275" cy="336550"/>
          </a:xfrm>
          <a:prstGeom prst="rect">
            <a:avLst/>
          </a:prstGeom>
          <a:solidFill>
            <a:srgbClr val="CC0000"/>
          </a:solidFill>
          <a:ln w="9525">
            <a:noFill/>
            <a:miter lim="800000"/>
            <a:headEnd/>
            <a:tailEnd/>
          </a:ln>
          <a:effectLst/>
        </p:spPr>
        <p:txBody>
          <a:bodyPr wrap="none">
            <a:spAutoFit/>
          </a:bodyPr>
          <a:lstStyle/>
          <a:p>
            <a:r>
              <a:rPr lang="en-US" sz="1600" b="0">
                <a:solidFill>
                  <a:schemeClr val="tx1"/>
                </a:solidFill>
              </a:rPr>
              <a:t>MWPCs, hodoscopes for tracking/triggering</a:t>
            </a:r>
          </a:p>
        </p:txBody>
      </p:sp>
      <p:sp>
        <p:nvSpPr>
          <p:cNvPr id="312328" name="Text Box 8"/>
          <p:cNvSpPr txBox="1">
            <a:spLocks noChangeArrowheads="1"/>
          </p:cNvSpPr>
          <p:nvPr/>
        </p:nvSpPr>
        <p:spPr bwMode="auto">
          <a:xfrm>
            <a:off x="790575" y="944563"/>
            <a:ext cx="2581275" cy="825500"/>
          </a:xfrm>
          <a:prstGeom prst="rect">
            <a:avLst/>
          </a:prstGeom>
          <a:solidFill>
            <a:srgbClr val="9933FF"/>
          </a:solidFill>
          <a:ln w="9525">
            <a:noFill/>
            <a:miter lim="800000"/>
            <a:headEnd/>
            <a:tailEnd/>
          </a:ln>
          <a:effectLst/>
        </p:spPr>
        <p:txBody>
          <a:bodyPr>
            <a:spAutoFit/>
          </a:bodyPr>
          <a:lstStyle/>
          <a:p>
            <a:r>
              <a:rPr lang="en-US" sz="1600" b="0">
                <a:solidFill>
                  <a:schemeClr val="tx1"/>
                </a:solidFill>
              </a:rPr>
              <a:t>EmCAL, ZDC, Si-strip multiplicity detector for centrality determination</a:t>
            </a:r>
          </a:p>
        </p:txBody>
      </p:sp>
      <p:sp>
        <p:nvSpPr>
          <p:cNvPr id="312329" name="Text Box 9"/>
          <p:cNvSpPr txBox="1">
            <a:spLocks noChangeArrowheads="1"/>
          </p:cNvSpPr>
          <p:nvPr/>
        </p:nvSpPr>
        <p:spPr bwMode="auto">
          <a:xfrm>
            <a:off x="1041400" y="3392488"/>
            <a:ext cx="2630488" cy="336550"/>
          </a:xfrm>
          <a:prstGeom prst="rect">
            <a:avLst/>
          </a:prstGeom>
          <a:solidFill>
            <a:schemeClr val="bg2"/>
          </a:solidFill>
          <a:ln w="9525">
            <a:noFill/>
            <a:miter lim="800000"/>
            <a:headEnd/>
            <a:tailEnd/>
          </a:ln>
          <a:effectLst/>
        </p:spPr>
        <p:txBody>
          <a:bodyPr wrap="none">
            <a:spAutoFit/>
          </a:bodyPr>
          <a:lstStyle/>
          <a:p>
            <a:r>
              <a:rPr lang="en-US" sz="1600" b="0">
                <a:solidFill>
                  <a:schemeClr val="tx1"/>
                </a:solidFill>
              </a:rPr>
              <a:t>Lots of absorber material</a:t>
            </a:r>
          </a:p>
        </p:txBody>
      </p:sp>
      <p:sp>
        <p:nvSpPr>
          <p:cNvPr id="312330" name="Line 10"/>
          <p:cNvSpPr>
            <a:spLocks noChangeShapeType="1"/>
          </p:cNvSpPr>
          <p:nvPr/>
        </p:nvSpPr>
        <p:spPr bwMode="auto">
          <a:xfrm flipH="1">
            <a:off x="152400" y="660400"/>
            <a:ext cx="542925" cy="1943100"/>
          </a:xfrm>
          <a:prstGeom prst="line">
            <a:avLst/>
          </a:prstGeom>
          <a:noFill/>
          <a:ln w="28575">
            <a:solidFill>
              <a:srgbClr val="990033"/>
            </a:solidFill>
            <a:round/>
            <a:headEnd/>
            <a:tailEnd type="triangle" w="med" len="med"/>
          </a:ln>
          <a:effectLst/>
        </p:spPr>
        <p:txBody>
          <a:bodyPr/>
          <a:lstStyle/>
          <a:p>
            <a:endParaRPr lang="en-US"/>
          </a:p>
        </p:txBody>
      </p:sp>
      <p:sp>
        <p:nvSpPr>
          <p:cNvPr id="312331" name="Line 11"/>
          <p:cNvSpPr>
            <a:spLocks noChangeShapeType="1"/>
          </p:cNvSpPr>
          <p:nvPr/>
        </p:nvSpPr>
        <p:spPr bwMode="auto">
          <a:xfrm flipV="1">
            <a:off x="466725" y="3727450"/>
            <a:ext cx="0" cy="457200"/>
          </a:xfrm>
          <a:prstGeom prst="line">
            <a:avLst/>
          </a:prstGeom>
          <a:noFill/>
          <a:ln w="28575">
            <a:solidFill>
              <a:srgbClr val="66FF33"/>
            </a:solidFill>
            <a:round/>
            <a:headEnd/>
            <a:tailEnd type="triangle" w="med" len="med"/>
          </a:ln>
          <a:effectLst/>
        </p:spPr>
        <p:txBody>
          <a:bodyPr/>
          <a:lstStyle/>
          <a:p>
            <a:endParaRPr lang="en-US"/>
          </a:p>
        </p:txBody>
      </p:sp>
      <p:sp>
        <p:nvSpPr>
          <p:cNvPr id="312332" name="Line 12"/>
          <p:cNvSpPr>
            <a:spLocks noChangeShapeType="1"/>
          </p:cNvSpPr>
          <p:nvPr/>
        </p:nvSpPr>
        <p:spPr bwMode="auto">
          <a:xfrm flipH="1">
            <a:off x="638175" y="1708150"/>
            <a:ext cx="238125" cy="876300"/>
          </a:xfrm>
          <a:prstGeom prst="line">
            <a:avLst/>
          </a:prstGeom>
          <a:noFill/>
          <a:ln w="28575">
            <a:solidFill>
              <a:srgbClr val="9933FF"/>
            </a:solidFill>
            <a:round/>
            <a:headEnd/>
            <a:tailEnd type="triangle" w="med" len="med"/>
          </a:ln>
          <a:effectLst/>
        </p:spPr>
        <p:txBody>
          <a:bodyPr/>
          <a:lstStyle/>
          <a:p>
            <a:endParaRPr lang="en-US"/>
          </a:p>
        </p:txBody>
      </p:sp>
      <p:sp>
        <p:nvSpPr>
          <p:cNvPr id="312333" name="Line 13"/>
          <p:cNvSpPr>
            <a:spLocks noChangeShapeType="1"/>
          </p:cNvSpPr>
          <p:nvPr/>
        </p:nvSpPr>
        <p:spPr bwMode="auto">
          <a:xfrm flipH="1">
            <a:off x="752475" y="1736725"/>
            <a:ext cx="190500" cy="790575"/>
          </a:xfrm>
          <a:prstGeom prst="line">
            <a:avLst/>
          </a:prstGeom>
          <a:noFill/>
          <a:ln w="28575">
            <a:solidFill>
              <a:srgbClr val="9933FF"/>
            </a:solidFill>
            <a:round/>
            <a:headEnd/>
            <a:tailEnd type="triangle" w="med" len="med"/>
          </a:ln>
          <a:effectLst/>
        </p:spPr>
        <p:txBody>
          <a:bodyPr/>
          <a:lstStyle/>
          <a:p>
            <a:endParaRPr lang="en-US"/>
          </a:p>
        </p:txBody>
      </p:sp>
      <p:sp>
        <p:nvSpPr>
          <p:cNvPr id="312334" name="Line 14"/>
          <p:cNvSpPr>
            <a:spLocks noChangeShapeType="1"/>
          </p:cNvSpPr>
          <p:nvPr/>
        </p:nvSpPr>
        <p:spPr bwMode="auto">
          <a:xfrm>
            <a:off x="1114425" y="1755775"/>
            <a:ext cx="400050" cy="895350"/>
          </a:xfrm>
          <a:prstGeom prst="line">
            <a:avLst/>
          </a:prstGeom>
          <a:noFill/>
          <a:ln w="28575">
            <a:solidFill>
              <a:srgbClr val="9933FF"/>
            </a:solidFill>
            <a:round/>
            <a:headEnd/>
            <a:tailEnd type="triangle" w="med" len="med"/>
          </a:ln>
          <a:effectLst/>
        </p:spPr>
        <p:txBody>
          <a:bodyPr/>
          <a:lstStyle/>
          <a:p>
            <a:endParaRPr lang="en-US"/>
          </a:p>
        </p:txBody>
      </p:sp>
      <p:sp>
        <p:nvSpPr>
          <p:cNvPr id="312335" name="Text Box 15"/>
          <p:cNvSpPr txBox="1">
            <a:spLocks noChangeArrowheads="1"/>
          </p:cNvSpPr>
          <p:nvPr/>
        </p:nvSpPr>
        <p:spPr bwMode="auto">
          <a:xfrm>
            <a:off x="212725" y="5030788"/>
            <a:ext cx="7904163" cy="1465262"/>
          </a:xfrm>
          <a:prstGeom prst="rect">
            <a:avLst/>
          </a:prstGeom>
          <a:solidFill>
            <a:srgbClr val="FF9900"/>
          </a:solidFill>
          <a:ln w="9525">
            <a:noFill/>
            <a:miter lim="800000"/>
            <a:headEnd/>
            <a:tailEnd/>
          </a:ln>
          <a:effectLst/>
        </p:spPr>
        <p:txBody>
          <a:bodyPr>
            <a:spAutoFit/>
          </a:bodyPr>
          <a:lstStyle/>
          <a:p>
            <a:pPr marL="112713" indent="-112713"/>
            <a:r>
              <a:rPr lang="en-US" sz="1800" b="0">
                <a:solidFill>
                  <a:schemeClr val="tx1"/>
                </a:solidFill>
              </a:rPr>
              <a:t>Note benefits of a fixed target experiment:</a:t>
            </a:r>
          </a:p>
          <a:p>
            <a:pPr marL="112713" indent="-112713">
              <a:buFontTx/>
              <a:buChar char="•"/>
            </a:pPr>
            <a:r>
              <a:rPr lang="en-US" sz="1800" b="0">
                <a:solidFill>
                  <a:srgbClr val="FF0000"/>
                </a:solidFill>
              </a:rPr>
              <a:t>Lots of luminosity.</a:t>
            </a:r>
          </a:p>
          <a:p>
            <a:pPr marL="112713" indent="-112713">
              <a:buFontTx/>
              <a:buChar char="•"/>
            </a:pPr>
            <a:r>
              <a:rPr lang="en-US" sz="1800" b="0">
                <a:solidFill>
                  <a:srgbClr val="FF0000"/>
                </a:solidFill>
              </a:rPr>
              <a:t>Boost in lab frame gives very high momentum  particles, so resolution is improved and background can be greatly reduced by many meters of absorber.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179C4680-7FD9-46DA-8A44-3672D09D888A}" type="datetime1">
              <a:rPr lang="en-US" smtClean="0"/>
              <a:pPr/>
              <a:t>1/7/2013</a:t>
            </a:fld>
            <a:endParaRPr lang="en-US" i="1"/>
          </a:p>
        </p:txBody>
      </p:sp>
      <p:sp>
        <p:nvSpPr>
          <p:cNvPr id="5" name="Slide Number Placeholder 3"/>
          <p:cNvSpPr>
            <a:spLocks noGrp="1"/>
          </p:cNvSpPr>
          <p:nvPr>
            <p:ph type="sldNum" sz="quarter" idx="12"/>
          </p:nvPr>
        </p:nvSpPr>
        <p:spPr/>
        <p:txBody>
          <a:bodyPr/>
          <a:lstStyle/>
          <a:p>
            <a:fld id="{4198F1FA-ACC4-4BD9-835F-5637CC6CC3A8}" type="slidenum">
              <a:rPr lang="en-US"/>
              <a:pPr/>
              <a:t>38</a:t>
            </a:fld>
            <a:endParaRPr lang="en-US"/>
          </a:p>
        </p:txBody>
      </p:sp>
      <p:pic>
        <p:nvPicPr>
          <p:cNvPr id="359428" name="Picture 4"/>
          <p:cNvPicPr>
            <a:picLocks noChangeAspect="1" noChangeArrowheads="1"/>
          </p:cNvPicPr>
          <p:nvPr/>
        </p:nvPicPr>
        <p:blipFill>
          <a:blip r:embed="rId2" cstate="print"/>
          <a:srcRect/>
          <a:stretch>
            <a:fillRect/>
          </a:stretch>
        </p:blipFill>
        <p:spPr bwMode="auto">
          <a:xfrm>
            <a:off x="1143000" y="152400"/>
            <a:ext cx="7315200" cy="59896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30A68-4E8E-4876-9410-781DE5DAD1B8}"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pic>
        <p:nvPicPr>
          <p:cNvPr id="43010" name="Picture 2"/>
          <p:cNvPicPr>
            <a:picLocks noChangeAspect="1" noChangeArrowheads="1"/>
          </p:cNvPicPr>
          <p:nvPr/>
        </p:nvPicPr>
        <p:blipFill>
          <a:blip r:embed="rId2" cstate="print"/>
          <a:srcRect/>
          <a:stretch>
            <a:fillRect/>
          </a:stretch>
        </p:blipFill>
        <p:spPr bwMode="auto">
          <a:xfrm>
            <a:off x="328613" y="423863"/>
            <a:ext cx="8486775"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A3C8478-7FDD-4DF7-BCEA-778BED14B3DA}" type="datetime1">
              <a:rPr lang="en-US" smtClean="0"/>
              <a:pPr>
                <a:defRPr/>
              </a:pPr>
              <a:t>1/7/2013</a:t>
            </a:fld>
            <a:endParaRPr lang="en-US" dirty="0"/>
          </a:p>
        </p:txBody>
      </p:sp>
      <p:sp>
        <p:nvSpPr>
          <p:cNvPr id="4" name="Slide Number Placeholder 3"/>
          <p:cNvSpPr>
            <a:spLocks noGrp="1"/>
          </p:cNvSpPr>
          <p:nvPr>
            <p:ph type="sldNum" sz="quarter" idx="12"/>
          </p:nvPr>
        </p:nvSpPr>
        <p:spPr/>
        <p:txBody>
          <a:bodyPr/>
          <a:lstStyle/>
          <a:p>
            <a:pPr>
              <a:defRPr/>
            </a:pPr>
            <a:fld id="{A336492E-9939-42D0-B9B3-9E17F17B29DA}" type="slidenum">
              <a:rPr lang="en-US" smtClean="0"/>
              <a:pPr>
                <a:defRPr/>
              </a:pPr>
              <a:t>4</a:t>
            </a:fld>
            <a:endParaRPr lang="en-US"/>
          </a:p>
        </p:txBody>
      </p:sp>
      <p:pic>
        <p:nvPicPr>
          <p:cNvPr id="2061" name="Picture 3"/>
          <p:cNvPicPr>
            <a:picLocks noChangeAspect="1" noChangeArrowheads="1"/>
          </p:cNvPicPr>
          <p:nvPr/>
        </p:nvPicPr>
        <p:blipFill>
          <a:blip r:embed="rId3" cstate="print"/>
          <a:srcRect/>
          <a:stretch>
            <a:fillRect/>
          </a:stretch>
        </p:blipFill>
        <p:spPr bwMode="auto">
          <a:xfrm>
            <a:off x="3581400" y="2514600"/>
            <a:ext cx="2963863" cy="3444119"/>
          </a:xfrm>
          <a:prstGeom prst="rect">
            <a:avLst/>
          </a:prstGeom>
          <a:noFill/>
          <a:ln w="9525">
            <a:noFill/>
            <a:miter lim="800000"/>
            <a:headEnd/>
            <a:tailEnd/>
          </a:ln>
        </p:spPr>
      </p:pic>
      <p:sp>
        <p:nvSpPr>
          <p:cNvPr id="2062" name="Rectangle 9"/>
          <p:cNvSpPr>
            <a:spLocks noChangeArrowheads="1"/>
          </p:cNvSpPr>
          <p:nvPr/>
        </p:nvSpPr>
        <p:spPr bwMode="auto">
          <a:xfrm>
            <a:off x="3894137" y="2362200"/>
            <a:ext cx="2669320" cy="307777"/>
          </a:xfrm>
          <a:prstGeom prst="rect">
            <a:avLst/>
          </a:prstGeom>
          <a:noFill/>
          <a:ln w="9525">
            <a:noFill/>
            <a:miter lim="800000"/>
            <a:headEnd/>
            <a:tailEnd/>
          </a:ln>
        </p:spPr>
        <p:txBody>
          <a:bodyPr wrap="none">
            <a:spAutoFit/>
          </a:bodyPr>
          <a:lstStyle/>
          <a:p>
            <a:r>
              <a:rPr lang="en-US" sz="1400" dirty="0">
                <a:latin typeface="Comic Sans MS" pitchFamily="66" charset="0"/>
              </a:rPr>
              <a:t>P.B </a:t>
            </a:r>
            <a:r>
              <a:rPr lang="en-US" sz="1400" dirty="0" err="1">
                <a:latin typeface="Comic Sans MS" pitchFamily="66" charset="0"/>
              </a:rPr>
              <a:t>Straub,PRL</a:t>
            </a:r>
            <a:r>
              <a:rPr lang="en-US" sz="1400" dirty="0">
                <a:latin typeface="Comic Sans MS" pitchFamily="66" charset="0"/>
              </a:rPr>
              <a:t> 68, 452(1992)</a:t>
            </a:r>
          </a:p>
        </p:txBody>
      </p:sp>
      <p:sp>
        <p:nvSpPr>
          <p:cNvPr id="2063" name="TextBox 10"/>
          <p:cNvSpPr txBox="1">
            <a:spLocks noChangeArrowheads="1"/>
          </p:cNvSpPr>
          <p:nvPr/>
        </p:nvSpPr>
        <p:spPr bwMode="auto">
          <a:xfrm>
            <a:off x="4191000" y="4343400"/>
            <a:ext cx="663575" cy="261938"/>
          </a:xfrm>
          <a:prstGeom prst="rect">
            <a:avLst/>
          </a:prstGeom>
          <a:noFill/>
          <a:ln w="9525">
            <a:noFill/>
            <a:miter lim="800000"/>
            <a:headEnd/>
            <a:tailEnd/>
          </a:ln>
        </p:spPr>
        <p:txBody>
          <a:bodyPr wrap="none">
            <a:spAutoFit/>
          </a:bodyPr>
          <a:lstStyle/>
          <a:p>
            <a:r>
              <a:rPr lang="en-US" sz="1100" dirty="0">
                <a:solidFill>
                  <a:srgbClr val="FF0000"/>
                </a:solidFill>
                <a:latin typeface="Comic Sans MS" pitchFamily="66" charset="0"/>
              </a:rPr>
              <a:t>27 </a:t>
            </a:r>
            <a:r>
              <a:rPr lang="en-US" sz="1100" dirty="0" err="1">
                <a:solidFill>
                  <a:srgbClr val="FF0000"/>
                </a:solidFill>
                <a:latin typeface="Comic Sans MS" pitchFamily="66" charset="0"/>
              </a:rPr>
              <a:t>GeV</a:t>
            </a:r>
            <a:endParaRPr lang="en-US" sz="1100" dirty="0">
              <a:solidFill>
                <a:srgbClr val="FF0000"/>
              </a:solidFill>
              <a:latin typeface="Comic Sans MS" pitchFamily="66" charset="0"/>
            </a:endParaRPr>
          </a:p>
        </p:txBody>
      </p:sp>
      <p:sp>
        <p:nvSpPr>
          <p:cNvPr id="2064" name="TextBox 11"/>
          <p:cNvSpPr txBox="1">
            <a:spLocks noChangeArrowheads="1"/>
          </p:cNvSpPr>
          <p:nvPr/>
        </p:nvSpPr>
        <p:spPr bwMode="auto">
          <a:xfrm>
            <a:off x="4243128" y="5336758"/>
            <a:ext cx="663575" cy="261938"/>
          </a:xfrm>
          <a:prstGeom prst="rect">
            <a:avLst/>
          </a:prstGeom>
          <a:noFill/>
          <a:ln w="9525">
            <a:noFill/>
            <a:miter lim="800000"/>
            <a:headEnd/>
            <a:tailEnd/>
          </a:ln>
        </p:spPr>
        <p:txBody>
          <a:bodyPr wrap="none">
            <a:spAutoFit/>
          </a:bodyPr>
          <a:lstStyle/>
          <a:p>
            <a:r>
              <a:rPr lang="en-US" sz="1100" dirty="0">
                <a:solidFill>
                  <a:srgbClr val="FF0000"/>
                </a:solidFill>
                <a:latin typeface="Comic Sans MS" pitchFamily="66" charset="0"/>
              </a:rPr>
              <a:t>38 </a:t>
            </a:r>
            <a:r>
              <a:rPr lang="en-US" sz="1100" dirty="0" err="1">
                <a:solidFill>
                  <a:srgbClr val="FF0000"/>
                </a:solidFill>
                <a:latin typeface="Comic Sans MS" pitchFamily="66" charset="0"/>
              </a:rPr>
              <a:t>GeV</a:t>
            </a:r>
            <a:endParaRPr lang="en-US" sz="1100" dirty="0">
              <a:solidFill>
                <a:srgbClr val="FF0000"/>
              </a:solidFill>
              <a:latin typeface="Comic Sans MS" pitchFamily="66" charset="0"/>
            </a:endParaRPr>
          </a:p>
        </p:txBody>
      </p:sp>
      <p:sp>
        <p:nvSpPr>
          <p:cNvPr id="2065" name="TextBox 3"/>
          <p:cNvSpPr txBox="1">
            <a:spLocks noChangeArrowheads="1"/>
          </p:cNvSpPr>
          <p:nvPr/>
        </p:nvSpPr>
        <p:spPr bwMode="auto">
          <a:xfrm>
            <a:off x="1676400" y="48128"/>
            <a:ext cx="5867400" cy="707886"/>
          </a:xfrm>
          <a:prstGeom prst="rect">
            <a:avLst/>
          </a:prstGeom>
          <a:solidFill>
            <a:srgbClr val="00B0F0">
              <a:alpha val="52000"/>
            </a:srgbClr>
          </a:solidFill>
          <a:ln w="9525">
            <a:noFill/>
            <a:miter lim="800000"/>
            <a:headEnd/>
            <a:tailEnd/>
          </a:ln>
        </p:spPr>
        <p:txBody>
          <a:bodyPr wrap="square">
            <a:spAutoFit/>
          </a:bodyPr>
          <a:lstStyle/>
          <a:p>
            <a:r>
              <a:rPr lang="en-US" sz="2000" dirty="0">
                <a:latin typeface="Comic Sans MS" pitchFamily="66" charset="0"/>
              </a:rPr>
              <a:t>Cronin effect, or </a:t>
            </a:r>
            <a:r>
              <a:rPr lang="en-US" sz="2000" dirty="0" err="1">
                <a:latin typeface="Comic Sans MS" pitchFamily="66" charset="0"/>
              </a:rPr>
              <a:t>p</a:t>
            </a:r>
            <a:r>
              <a:rPr lang="en-US" sz="2000" baseline="-25000" dirty="0" err="1">
                <a:latin typeface="Comic Sans MS" pitchFamily="66" charset="0"/>
              </a:rPr>
              <a:t>T</a:t>
            </a:r>
            <a:r>
              <a:rPr lang="en-US" sz="2000" dirty="0">
                <a:latin typeface="Comic Sans MS" pitchFamily="66" charset="0"/>
              </a:rPr>
              <a:t> broadening from soft initial-state pre-hard-interaction scatterings</a:t>
            </a:r>
          </a:p>
        </p:txBody>
      </p:sp>
      <p:grpSp>
        <p:nvGrpSpPr>
          <p:cNvPr id="5" name="Group 15"/>
          <p:cNvGrpSpPr>
            <a:grpSpLocks/>
          </p:cNvGrpSpPr>
          <p:nvPr/>
        </p:nvGrpSpPr>
        <p:grpSpPr bwMode="auto">
          <a:xfrm>
            <a:off x="6537160" y="2438400"/>
            <a:ext cx="2514600" cy="3419475"/>
            <a:chOff x="257175" y="685800"/>
            <a:chExt cx="2105025" cy="3190875"/>
          </a:xfrm>
        </p:grpSpPr>
        <p:pic>
          <p:nvPicPr>
            <p:cNvPr id="2089" name="Picture 18" descr="C:\Documents and Settings\leitch\My Documents\e866\plt\prlj\apt.gif"/>
            <p:cNvPicPr>
              <a:picLocks noChangeAspect="1" noChangeArrowheads="1"/>
            </p:cNvPicPr>
            <p:nvPr/>
          </p:nvPicPr>
          <p:blipFill>
            <a:blip r:embed="rId4" cstate="print"/>
            <a:srcRect/>
            <a:stretch>
              <a:fillRect/>
            </a:stretch>
          </p:blipFill>
          <p:spPr bwMode="auto">
            <a:xfrm>
              <a:off x="257175" y="685800"/>
              <a:ext cx="2105025" cy="3190875"/>
            </a:xfrm>
            <a:prstGeom prst="rect">
              <a:avLst/>
            </a:prstGeom>
            <a:noFill/>
            <a:ln w="9525">
              <a:noFill/>
              <a:miter lim="800000"/>
              <a:headEnd/>
              <a:tailEnd/>
            </a:ln>
          </p:spPr>
        </p:pic>
        <p:sp>
          <p:nvSpPr>
            <p:cNvPr id="2090" name="Rectangle 23"/>
            <p:cNvSpPr>
              <a:spLocks noChangeArrowheads="1"/>
            </p:cNvSpPr>
            <p:nvPr/>
          </p:nvSpPr>
          <p:spPr bwMode="auto">
            <a:xfrm>
              <a:off x="639763" y="3276600"/>
              <a:ext cx="1676400" cy="277813"/>
            </a:xfrm>
            <a:prstGeom prst="rect">
              <a:avLst/>
            </a:prstGeom>
            <a:noFill/>
            <a:ln w="9525">
              <a:noFill/>
              <a:miter lim="800000"/>
              <a:headEnd/>
              <a:tailEnd/>
            </a:ln>
          </p:spPr>
          <p:txBody>
            <a:bodyPr>
              <a:spAutoFit/>
            </a:bodyPr>
            <a:lstStyle/>
            <a:p>
              <a:r>
                <a:rPr lang="en-US" sz="1200" i="1">
                  <a:latin typeface="Comic Sans MS" pitchFamily="66" charset="0"/>
                </a:rPr>
                <a:t>PRL 84, 3256 (2000) </a:t>
              </a:r>
              <a:endParaRPr lang="en-US" sz="1200">
                <a:latin typeface="Comic Sans MS" pitchFamily="66" charset="0"/>
              </a:endParaRPr>
            </a:p>
          </p:txBody>
        </p:sp>
      </p:grpSp>
      <p:grpSp>
        <p:nvGrpSpPr>
          <p:cNvPr id="7" name="Group 8"/>
          <p:cNvGrpSpPr>
            <a:grpSpLocks/>
          </p:cNvGrpSpPr>
          <p:nvPr/>
        </p:nvGrpSpPr>
        <p:grpSpPr bwMode="auto">
          <a:xfrm>
            <a:off x="5181600" y="1066800"/>
            <a:ext cx="2362200" cy="914400"/>
            <a:chOff x="3216" y="624"/>
            <a:chExt cx="1895" cy="672"/>
          </a:xfrm>
        </p:grpSpPr>
        <p:sp>
          <p:nvSpPr>
            <p:cNvPr id="2080" name="Oval 9"/>
            <p:cNvSpPr>
              <a:spLocks noChangeArrowheads="1"/>
            </p:cNvSpPr>
            <p:nvPr/>
          </p:nvSpPr>
          <p:spPr bwMode="auto">
            <a:xfrm>
              <a:off x="3469" y="624"/>
              <a:ext cx="645" cy="672"/>
            </a:xfrm>
            <a:prstGeom prst="ellipse">
              <a:avLst/>
            </a:prstGeom>
            <a:solidFill>
              <a:schemeClr val="accent1"/>
            </a:solidFill>
            <a:ln w="9525">
              <a:solidFill>
                <a:srgbClr val="0000FF"/>
              </a:solidFill>
              <a:round/>
              <a:headEnd/>
              <a:tailEnd/>
            </a:ln>
          </p:spPr>
          <p:txBody>
            <a:bodyPr wrap="none" anchor="ctr"/>
            <a:lstStyle/>
            <a:p>
              <a:pPr algn="ctr"/>
              <a:endParaRPr lang="en-US"/>
            </a:p>
          </p:txBody>
        </p:sp>
        <p:sp>
          <p:nvSpPr>
            <p:cNvPr id="2081" name="Line 10"/>
            <p:cNvSpPr>
              <a:spLocks noChangeShapeType="1"/>
            </p:cNvSpPr>
            <p:nvPr/>
          </p:nvSpPr>
          <p:spPr bwMode="auto">
            <a:xfrm>
              <a:off x="3216" y="960"/>
              <a:ext cx="336" cy="0"/>
            </a:xfrm>
            <a:prstGeom prst="line">
              <a:avLst/>
            </a:prstGeom>
            <a:noFill/>
            <a:ln w="28575">
              <a:solidFill>
                <a:srgbClr val="FF0000"/>
              </a:solidFill>
              <a:round/>
              <a:headEnd/>
              <a:tailEnd/>
            </a:ln>
          </p:spPr>
          <p:txBody>
            <a:bodyPr/>
            <a:lstStyle/>
            <a:p>
              <a:endParaRPr lang="en-US"/>
            </a:p>
          </p:txBody>
        </p:sp>
        <p:sp>
          <p:nvSpPr>
            <p:cNvPr id="2082" name="Line 11"/>
            <p:cNvSpPr>
              <a:spLocks noChangeShapeType="1"/>
            </p:cNvSpPr>
            <p:nvPr/>
          </p:nvSpPr>
          <p:spPr bwMode="auto">
            <a:xfrm>
              <a:off x="3936" y="960"/>
              <a:ext cx="624" cy="48"/>
            </a:xfrm>
            <a:prstGeom prst="line">
              <a:avLst/>
            </a:prstGeom>
            <a:noFill/>
            <a:ln w="28575">
              <a:solidFill>
                <a:srgbClr val="FF0000"/>
              </a:solidFill>
              <a:round/>
              <a:headEnd/>
              <a:tailEnd type="triangle" w="med" len="med"/>
            </a:ln>
          </p:spPr>
          <p:txBody>
            <a:bodyPr/>
            <a:lstStyle/>
            <a:p>
              <a:endParaRPr lang="en-US"/>
            </a:p>
          </p:txBody>
        </p:sp>
        <p:sp>
          <p:nvSpPr>
            <p:cNvPr id="2083" name="Line 12"/>
            <p:cNvSpPr>
              <a:spLocks noChangeShapeType="1"/>
            </p:cNvSpPr>
            <p:nvPr/>
          </p:nvSpPr>
          <p:spPr bwMode="auto">
            <a:xfrm flipV="1">
              <a:off x="3552" y="912"/>
              <a:ext cx="144" cy="48"/>
            </a:xfrm>
            <a:prstGeom prst="line">
              <a:avLst/>
            </a:prstGeom>
            <a:noFill/>
            <a:ln w="28575">
              <a:solidFill>
                <a:srgbClr val="FF0000"/>
              </a:solidFill>
              <a:round/>
              <a:headEnd/>
              <a:tailEnd/>
            </a:ln>
          </p:spPr>
          <p:txBody>
            <a:bodyPr/>
            <a:lstStyle/>
            <a:p>
              <a:endParaRPr lang="en-US"/>
            </a:p>
          </p:txBody>
        </p:sp>
        <p:sp>
          <p:nvSpPr>
            <p:cNvPr id="2084" name="Line 13"/>
            <p:cNvSpPr>
              <a:spLocks noChangeShapeType="1"/>
            </p:cNvSpPr>
            <p:nvPr/>
          </p:nvSpPr>
          <p:spPr bwMode="auto">
            <a:xfrm>
              <a:off x="3924" y="960"/>
              <a:ext cx="636" cy="96"/>
            </a:xfrm>
            <a:prstGeom prst="line">
              <a:avLst/>
            </a:prstGeom>
            <a:noFill/>
            <a:ln w="28575">
              <a:solidFill>
                <a:srgbClr val="FF0000"/>
              </a:solidFill>
              <a:round/>
              <a:headEnd/>
              <a:tailEnd type="triangle" w="med" len="med"/>
            </a:ln>
          </p:spPr>
          <p:txBody>
            <a:bodyPr/>
            <a:lstStyle/>
            <a:p>
              <a:endParaRPr lang="en-US"/>
            </a:p>
          </p:txBody>
        </p:sp>
        <p:graphicFrame>
          <p:nvGraphicFramePr>
            <p:cNvPr id="2050" name="Object 3"/>
            <p:cNvGraphicFramePr>
              <a:graphicFrameLocks noChangeAspect="1"/>
            </p:cNvGraphicFramePr>
            <p:nvPr/>
          </p:nvGraphicFramePr>
          <p:xfrm>
            <a:off x="4128" y="690"/>
            <a:ext cx="327" cy="317"/>
          </p:xfrm>
          <a:graphic>
            <a:graphicData uri="http://schemas.openxmlformats.org/presentationml/2006/ole">
              <p:oleObj spid="_x0000_s2050" name="Equation" r:id="rId5" imgW="190440" imgH="164880" progId="Equation.3">
                <p:embed/>
              </p:oleObj>
            </a:graphicData>
          </a:graphic>
        </p:graphicFrame>
        <p:sp>
          <p:nvSpPr>
            <p:cNvPr id="2085" name="Oval 15"/>
            <p:cNvSpPr>
              <a:spLocks noChangeArrowheads="1"/>
            </p:cNvSpPr>
            <p:nvPr/>
          </p:nvSpPr>
          <p:spPr bwMode="auto">
            <a:xfrm>
              <a:off x="4542" y="990"/>
              <a:ext cx="38" cy="85"/>
            </a:xfrm>
            <a:prstGeom prst="ellipse">
              <a:avLst/>
            </a:prstGeom>
            <a:solidFill>
              <a:srgbClr val="FF0000"/>
            </a:solidFill>
            <a:ln w="9525">
              <a:solidFill>
                <a:srgbClr val="FF0000"/>
              </a:solidFill>
              <a:round/>
              <a:headEnd/>
              <a:tailEnd/>
            </a:ln>
          </p:spPr>
          <p:txBody>
            <a:bodyPr wrap="none" anchor="ctr"/>
            <a:lstStyle/>
            <a:p>
              <a:pPr algn="ctr"/>
              <a:endParaRPr lang="en-US">
                <a:solidFill>
                  <a:srgbClr val="FF0000"/>
                </a:solidFill>
              </a:endParaRPr>
            </a:p>
          </p:txBody>
        </p:sp>
        <p:sp>
          <p:nvSpPr>
            <p:cNvPr id="2086" name="Line 16"/>
            <p:cNvSpPr>
              <a:spLocks noChangeShapeType="1"/>
            </p:cNvSpPr>
            <p:nvPr/>
          </p:nvSpPr>
          <p:spPr bwMode="auto">
            <a:xfrm>
              <a:off x="4560" y="1032"/>
              <a:ext cx="192" cy="24"/>
            </a:xfrm>
            <a:prstGeom prst="line">
              <a:avLst/>
            </a:prstGeom>
            <a:noFill/>
            <a:ln w="38100">
              <a:solidFill>
                <a:srgbClr val="FF0000"/>
              </a:solidFill>
              <a:round/>
              <a:headEnd/>
              <a:tailEnd type="triangle" w="med" len="med"/>
            </a:ln>
          </p:spPr>
          <p:txBody>
            <a:bodyPr/>
            <a:lstStyle/>
            <a:p>
              <a:endParaRPr lang="en-US"/>
            </a:p>
          </p:txBody>
        </p:sp>
        <p:graphicFrame>
          <p:nvGraphicFramePr>
            <p:cNvPr id="2051" name="Object 4"/>
            <p:cNvGraphicFramePr>
              <a:graphicFrameLocks noChangeAspect="1"/>
            </p:cNvGraphicFramePr>
            <p:nvPr/>
          </p:nvGraphicFramePr>
          <p:xfrm>
            <a:off x="4704" y="896"/>
            <a:ext cx="407" cy="322"/>
          </p:xfrm>
          <a:graphic>
            <a:graphicData uri="http://schemas.openxmlformats.org/presentationml/2006/ole">
              <p:oleObj spid="_x0000_s2051" name="Equation" r:id="rId6" imgW="291960" imgH="203040" progId="Equation.3">
                <p:embed/>
              </p:oleObj>
            </a:graphicData>
          </a:graphic>
        </p:graphicFrame>
        <p:sp>
          <p:nvSpPr>
            <p:cNvPr id="2087" name="Line 18"/>
            <p:cNvSpPr>
              <a:spLocks noChangeShapeType="1"/>
            </p:cNvSpPr>
            <p:nvPr/>
          </p:nvSpPr>
          <p:spPr bwMode="auto">
            <a:xfrm>
              <a:off x="3696" y="906"/>
              <a:ext cx="96" cy="102"/>
            </a:xfrm>
            <a:prstGeom prst="line">
              <a:avLst/>
            </a:prstGeom>
            <a:noFill/>
            <a:ln w="28575">
              <a:solidFill>
                <a:srgbClr val="FF0000"/>
              </a:solidFill>
              <a:round/>
              <a:headEnd/>
              <a:tailEnd/>
            </a:ln>
          </p:spPr>
          <p:txBody>
            <a:bodyPr/>
            <a:lstStyle/>
            <a:p>
              <a:endParaRPr lang="en-US"/>
            </a:p>
          </p:txBody>
        </p:sp>
        <p:sp>
          <p:nvSpPr>
            <p:cNvPr id="2088" name="Line 19"/>
            <p:cNvSpPr>
              <a:spLocks noChangeShapeType="1"/>
            </p:cNvSpPr>
            <p:nvPr/>
          </p:nvSpPr>
          <p:spPr bwMode="auto">
            <a:xfrm flipV="1">
              <a:off x="3798" y="954"/>
              <a:ext cx="144" cy="48"/>
            </a:xfrm>
            <a:prstGeom prst="line">
              <a:avLst/>
            </a:prstGeom>
            <a:noFill/>
            <a:ln w="28575">
              <a:solidFill>
                <a:srgbClr val="FF0000"/>
              </a:solidFill>
              <a:round/>
              <a:headEnd/>
              <a:tailEnd/>
            </a:ln>
          </p:spPr>
          <p:txBody>
            <a:bodyPr/>
            <a:lstStyle/>
            <a:p>
              <a:endParaRPr lang="en-US"/>
            </a:p>
          </p:txBody>
        </p:sp>
        <p:graphicFrame>
          <p:nvGraphicFramePr>
            <p:cNvPr id="2052" name="Object 5"/>
            <p:cNvGraphicFramePr>
              <a:graphicFrameLocks noChangeAspect="1"/>
            </p:cNvGraphicFramePr>
            <p:nvPr/>
          </p:nvGraphicFramePr>
          <p:xfrm>
            <a:off x="3516" y="740"/>
            <a:ext cx="420" cy="210"/>
          </p:xfrm>
          <a:graphic>
            <a:graphicData uri="http://schemas.openxmlformats.org/presentationml/2006/ole">
              <p:oleObj spid="_x0000_s2052" name="Equation" r:id="rId7" imgW="406080" imgH="203040" progId="Equation.3">
                <p:embed/>
              </p:oleObj>
            </a:graphicData>
          </a:graphic>
        </p:graphicFrame>
      </p:grpSp>
      <p:sp>
        <p:nvSpPr>
          <p:cNvPr id="2074" name="TextBox 34"/>
          <p:cNvSpPr txBox="1">
            <a:spLocks noChangeArrowheads="1"/>
          </p:cNvSpPr>
          <p:nvPr/>
        </p:nvSpPr>
        <p:spPr bwMode="auto">
          <a:xfrm>
            <a:off x="4016375" y="2646363"/>
            <a:ext cx="427037" cy="400050"/>
          </a:xfrm>
          <a:prstGeom prst="rect">
            <a:avLst/>
          </a:prstGeom>
          <a:noFill/>
          <a:ln w="9525">
            <a:noFill/>
            <a:miter lim="800000"/>
            <a:headEnd/>
            <a:tailEnd/>
          </a:ln>
        </p:spPr>
        <p:txBody>
          <a:bodyPr wrap="none">
            <a:spAutoFit/>
          </a:bodyPr>
          <a:lstStyle/>
          <a:p>
            <a:r>
              <a:rPr lang="el-GR" sz="2000">
                <a:solidFill>
                  <a:srgbClr val="FF0000"/>
                </a:solidFill>
                <a:latin typeface="Comic Sans MS" pitchFamily="66" charset="0"/>
              </a:rPr>
              <a:t>π</a:t>
            </a:r>
            <a:r>
              <a:rPr lang="en-US" sz="2000" baseline="30000">
                <a:solidFill>
                  <a:srgbClr val="FF0000"/>
                </a:solidFill>
                <a:latin typeface="Comic Sans MS" pitchFamily="66" charset="0"/>
              </a:rPr>
              <a:t>+</a:t>
            </a:r>
          </a:p>
        </p:txBody>
      </p:sp>
      <p:sp>
        <p:nvSpPr>
          <p:cNvPr id="2075" name="TextBox 35"/>
          <p:cNvSpPr txBox="1">
            <a:spLocks noChangeArrowheads="1"/>
          </p:cNvSpPr>
          <p:nvPr/>
        </p:nvSpPr>
        <p:spPr bwMode="auto">
          <a:xfrm>
            <a:off x="5185946" y="2627313"/>
            <a:ext cx="415925" cy="400050"/>
          </a:xfrm>
          <a:prstGeom prst="rect">
            <a:avLst/>
          </a:prstGeom>
          <a:noFill/>
          <a:ln w="9525">
            <a:noFill/>
            <a:miter lim="800000"/>
            <a:headEnd/>
            <a:tailEnd/>
          </a:ln>
        </p:spPr>
        <p:txBody>
          <a:bodyPr wrap="none">
            <a:spAutoFit/>
          </a:bodyPr>
          <a:lstStyle/>
          <a:p>
            <a:r>
              <a:rPr lang="el-GR" sz="2000" dirty="0">
                <a:solidFill>
                  <a:srgbClr val="FF0000"/>
                </a:solidFill>
                <a:latin typeface="Comic Sans MS" pitchFamily="66" charset="0"/>
              </a:rPr>
              <a:t>π</a:t>
            </a:r>
            <a:r>
              <a:rPr lang="en-US" sz="2000" baseline="30000" dirty="0">
                <a:solidFill>
                  <a:srgbClr val="FF0000"/>
                </a:solidFill>
                <a:latin typeface="Comic Sans MS" pitchFamily="66" charset="0"/>
              </a:rPr>
              <a:t>-</a:t>
            </a:r>
          </a:p>
        </p:txBody>
      </p:sp>
      <p:sp>
        <p:nvSpPr>
          <p:cNvPr id="2076" name="TextBox 36"/>
          <p:cNvSpPr txBox="1">
            <a:spLocks noChangeArrowheads="1"/>
          </p:cNvSpPr>
          <p:nvPr/>
        </p:nvSpPr>
        <p:spPr bwMode="auto">
          <a:xfrm>
            <a:off x="4046537" y="3641560"/>
            <a:ext cx="427038" cy="400050"/>
          </a:xfrm>
          <a:prstGeom prst="rect">
            <a:avLst/>
          </a:prstGeom>
          <a:noFill/>
          <a:ln w="9525">
            <a:noFill/>
            <a:miter lim="800000"/>
            <a:headEnd/>
            <a:tailEnd/>
          </a:ln>
        </p:spPr>
        <p:txBody>
          <a:bodyPr wrap="none">
            <a:spAutoFit/>
          </a:bodyPr>
          <a:lstStyle/>
          <a:p>
            <a:r>
              <a:rPr lang="en-US" sz="2000" dirty="0">
                <a:solidFill>
                  <a:srgbClr val="FF0000"/>
                </a:solidFill>
                <a:latin typeface="Comic Sans MS" pitchFamily="66" charset="0"/>
              </a:rPr>
              <a:t>K</a:t>
            </a:r>
            <a:r>
              <a:rPr lang="en-US" sz="2000" baseline="50000" dirty="0">
                <a:solidFill>
                  <a:srgbClr val="FF0000"/>
                </a:solidFill>
                <a:latin typeface="Comic Sans MS" pitchFamily="66" charset="0"/>
              </a:rPr>
              <a:t>+</a:t>
            </a:r>
          </a:p>
        </p:txBody>
      </p:sp>
      <p:sp>
        <p:nvSpPr>
          <p:cNvPr id="2077" name="TextBox 37"/>
          <p:cNvSpPr txBox="1">
            <a:spLocks noChangeArrowheads="1"/>
          </p:cNvSpPr>
          <p:nvPr/>
        </p:nvSpPr>
        <p:spPr bwMode="auto">
          <a:xfrm>
            <a:off x="4114800" y="4724400"/>
            <a:ext cx="322262" cy="400050"/>
          </a:xfrm>
          <a:prstGeom prst="rect">
            <a:avLst/>
          </a:prstGeom>
          <a:noFill/>
          <a:ln w="9525">
            <a:noFill/>
            <a:miter lim="800000"/>
            <a:headEnd/>
            <a:tailEnd/>
          </a:ln>
        </p:spPr>
        <p:txBody>
          <a:bodyPr wrap="none">
            <a:spAutoFit/>
          </a:bodyPr>
          <a:lstStyle/>
          <a:p>
            <a:r>
              <a:rPr lang="en-US" sz="2000" dirty="0">
                <a:solidFill>
                  <a:srgbClr val="FF0000"/>
                </a:solidFill>
                <a:latin typeface="Comic Sans MS" pitchFamily="66" charset="0"/>
              </a:rPr>
              <a:t>p</a:t>
            </a:r>
            <a:endParaRPr lang="en-US" sz="2000" baseline="30000" dirty="0">
              <a:solidFill>
                <a:srgbClr val="FF0000"/>
              </a:solidFill>
              <a:latin typeface="Comic Sans MS" pitchFamily="66" charset="0"/>
            </a:endParaRPr>
          </a:p>
        </p:txBody>
      </p:sp>
      <p:sp>
        <p:nvSpPr>
          <p:cNvPr id="2078" name="TextBox 38"/>
          <p:cNvSpPr txBox="1">
            <a:spLocks noChangeArrowheads="1"/>
          </p:cNvSpPr>
          <p:nvPr/>
        </p:nvSpPr>
        <p:spPr bwMode="auto">
          <a:xfrm>
            <a:off x="5218615" y="3604796"/>
            <a:ext cx="427038" cy="400050"/>
          </a:xfrm>
          <a:prstGeom prst="rect">
            <a:avLst/>
          </a:prstGeom>
          <a:noFill/>
          <a:ln w="9525">
            <a:noFill/>
            <a:miter lim="800000"/>
            <a:headEnd/>
            <a:tailEnd/>
          </a:ln>
        </p:spPr>
        <p:txBody>
          <a:bodyPr wrap="none">
            <a:spAutoFit/>
          </a:bodyPr>
          <a:lstStyle/>
          <a:p>
            <a:r>
              <a:rPr lang="en-US" sz="2000" dirty="0">
                <a:solidFill>
                  <a:srgbClr val="FF0000"/>
                </a:solidFill>
                <a:latin typeface="Comic Sans MS" pitchFamily="66" charset="0"/>
              </a:rPr>
              <a:t>K</a:t>
            </a:r>
            <a:r>
              <a:rPr lang="en-US" sz="2000" baseline="50000" dirty="0">
                <a:solidFill>
                  <a:srgbClr val="FF0000"/>
                </a:solidFill>
                <a:latin typeface="Comic Sans MS" pitchFamily="66" charset="0"/>
              </a:rPr>
              <a:t>-</a:t>
            </a:r>
          </a:p>
        </p:txBody>
      </p:sp>
      <p:sp>
        <p:nvSpPr>
          <p:cNvPr id="2079" name="TextBox 39"/>
          <p:cNvSpPr txBox="1">
            <a:spLocks noChangeArrowheads="1"/>
          </p:cNvSpPr>
          <p:nvPr/>
        </p:nvSpPr>
        <p:spPr bwMode="auto">
          <a:xfrm>
            <a:off x="5426240" y="5265824"/>
            <a:ext cx="730250" cy="400050"/>
          </a:xfrm>
          <a:prstGeom prst="rect">
            <a:avLst/>
          </a:prstGeom>
          <a:noFill/>
          <a:ln w="9525">
            <a:noFill/>
            <a:miter lim="800000"/>
            <a:headEnd/>
            <a:tailEnd/>
          </a:ln>
        </p:spPr>
        <p:txBody>
          <a:bodyPr wrap="none">
            <a:spAutoFit/>
          </a:bodyPr>
          <a:lstStyle/>
          <a:p>
            <a:r>
              <a:rPr lang="en-US" sz="2000" dirty="0" err="1">
                <a:solidFill>
                  <a:srgbClr val="FF0000"/>
                </a:solidFill>
                <a:latin typeface="Comic Sans MS" pitchFamily="66" charset="0"/>
              </a:rPr>
              <a:t>pbar</a:t>
            </a:r>
            <a:endParaRPr lang="en-US" sz="2000" baseline="30000" dirty="0">
              <a:solidFill>
                <a:srgbClr val="FF0000"/>
              </a:solidFill>
              <a:latin typeface="Comic Sans MS" pitchFamily="66" charset="0"/>
            </a:endParaRPr>
          </a:p>
        </p:txBody>
      </p:sp>
      <p:sp>
        <p:nvSpPr>
          <p:cNvPr id="42" name="TextBox 41"/>
          <p:cNvSpPr txBox="1"/>
          <p:nvPr/>
        </p:nvSpPr>
        <p:spPr>
          <a:xfrm>
            <a:off x="228600" y="1066800"/>
            <a:ext cx="3281668" cy="338554"/>
          </a:xfrm>
          <a:prstGeom prst="rect">
            <a:avLst/>
          </a:prstGeom>
          <a:noFill/>
        </p:spPr>
        <p:txBody>
          <a:bodyPr wrap="none" rtlCol="0">
            <a:spAutoFit/>
          </a:bodyPr>
          <a:lstStyle/>
          <a:p>
            <a:r>
              <a:rPr lang="en-US" sz="1600" dirty="0" smtClean="0">
                <a:latin typeface="Comic Sans MS" pitchFamily="66" charset="0"/>
              </a:rPr>
              <a:t>Cronin et al., PRD 11, 3105(1975)</a:t>
            </a:r>
          </a:p>
        </p:txBody>
      </p:sp>
      <p:pic>
        <p:nvPicPr>
          <p:cNvPr id="6" name="Picture 5" descr="C:\Users\leitch\Documents\physics\2013\pA_bnl_jan13\papers\cronin\cronin.gif"/>
          <p:cNvPicPr>
            <a:picLocks noChangeAspect="1" noChangeArrowheads="1"/>
          </p:cNvPicPr>
          <p:nvPr/>
        </p:nvPicPr>
        <p:blipFill>
          <a:blip r:embed="rId8" cstate="print"/>
          <a:srcRect/>
          <a:stretch>
            <a:fillRect/>
          </a:stretch>
        </p:blipFill>
        <p:spPr bwMode="auto">
          <a:xfrm>
            <a:off x="0" y="1371600"/>
            <a:ext cx="3095789" cy="4343400"/>
          </a:xfrm>
          <a:prstGeom prst="rect">
            <a:avLst/>
          </a:prstGeom>
          <a:noFill/>
        </p:spPr>
      </p:pic>
      <p:pic>
        <p:nvPicPr>
          <p:cNvPr id="2054" name="Picture 6" descr="C:\Users\leitch\Documents\physics\2013\pA_bnl_jan13\papers\cronin\cronin_caption.gif"/>
          <p:cNvPicPr>
            <a:picLocks noChangeAspect="1" noChangeArrowheads="1"/>
          </p:cNvPicPr>
          <p:nvPr/>
        </p:nvPicPr>
        <p:blipFill>
          <a:blip r:embed="rId9" cstate="print"/>
          <a:srcRect/>
          <a:stretch>
            <a:fillRect/>
          </a:stretch>
        </p:blipFill>
        <p:spPr bwMode="auto">
          <a:xfrm>
            <a:off x="0" y="5791200"/>
            <a:ext cx="3962400" cy="579766"/>
          </a:xfrm>
          <a:prstGeom prst="rect">
            <a:avLst/>
          </a:prstGeom>
          <a:noFill/>
        </p:spPr>
      </p:pic>
      <p:pic>
        <p:nvPicPr>
          <p:cNvPr id="2053" name="Picture 5"/>
          <p:cNvPicPr>
            <a:picLocks noChangeAspect="1" noChangeArrowheads="1"/>
          </p:cNvPicPr>
          <p:nvPr/>
        </p:nvPicPr>
        <p:blipFill>
          <a:blip r:embed="rId10" cstate="print"/>
          <a:srcRect/>
          <a:stretch>
            <a:fillRect/>
          </a:stretch>
        </p:blipFill>
        <p:spPr bwMode="auto">
          <a:xfrm>
            <a:off x="228600" y="1981200"/>
            <a:ext cx="3290455" cy="12954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P spid="2063" grpId="0"/>
      <p:bldP spid="2064" grpId="0"/>
      <p:bldP spid="2074" grpId="0"/>
      <p:bldP spid="2075" grpId="0"/>
      <p:bldP spid="2076" grpId="0"/>
      <p:bldP spid="2077" grpId="0"/>
      <p:bldP spid="2078" grpId="0"/>
      <p:bldP spid="207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CAE2F-2239-46F9-9550-25ADF4C801FA}"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pic>
        <p:nvPicPr>
          <p:cNvPr id="43010" name="Picture 2"/>
          <p:cNvPicPr>
            <a:picLocks noChangeAspect="1" noChangeArrowheads="1"/>
          </p:cNvPicPr>
          <p:nvPr/>
        </p:nvPicPr>
        <p:blipFill>
          <a:blip r:embed="rId2" cstate="print">
            <a:lum bright="-14000" contrast="22000"/>
          </a:blip>
          <a:srcRect/>
          <a:stretch>
            <a:fillRect/>
          </a:stretch>
        </p:blipFill>
        <p:spPr bwMode="auto">
          <a:xfrm rot="10800000" flipH="1" flipV="1">
            <a:off x="276225" y="1752600"/>
            <a:ext cx="8867775" cy="3733800"/>
          </a:xfrm>
          <a:prstGeom prst="rect">
            <a:avLst/>
          </a:prstGeom>
          <a:noFill/>
          <a:ln w="9525">
            <a:noFill/>
            <a:miter lim="800000"/>
            <a:headEnd/>
            <a:tailEnd/>
          </a:ln>
        </p:spPr>
      </p:pic>
      <p:sp>
        <p:nvSpPr>
          <p:cNvPr id="5" name="TextBox 4"/>
          <p:cNvSpPr txBox="1"/>
          <p:nvPr/>
        </p:nvSpPr>
        <p:spPr>
          <a:xfrm>
            <a:off x="1130406" y="381000"/>
            <a:ext cx="6530954" cy="1015663"/>
          </a:xfrm>
          <a:prstGeom prst="rect">
            <a:avLst/>
          </a:prstGeom>
          <a:noFill/>
        </p:spPr>
        <p:txBody>
          <a:bodyPr wrap="none" rtlCol="0">
            <a:spAutoFit/>
          </a:bodyPr>
          <a:lstStyle/>
          <a:p>
            <a:pPr algn="ctr"/>
            <a:r>
              <a:rPr lang="en-US" sz="2000" dirty="0" smtClean="0">
                <a:latin typeface="Comic Sans MS" pitchFamily="66" charset="0"/>
              </a:rPr>
              <a:t>Production of hadrons at large transverse momentum</a:t>
            </a:r>
          </a:p>
          <a:p>
            <a:pPr algn="ctr"/>
            <a:r>
              <a:rPr lang="en-US" sz="2000" dirty="0" smtClean="0">
                <a:latin typeface="Comic Sans MS" pitchFamily="66" charset="0"/>
              </a:rPr>
              <a:t>at 200, 300 and 400 </a:t>
            </a:r>
            <a:r>
              <a:rPr lang="en-US" sz="2000" dirty="0" err="1" smtClean="0">
                <a:latin typeface="Comic Sans MS" pitchFamily="66" charset="0"/>
              </a:rPr>
              <a:t>GeV</a:t>
            </a:r>
            <a:r>
              <a:rPr lang="en-US" sz="2000" dirty="0" smtClean="0">
                <a:latin typeface="Comic Sans MS" pitchFamily="66" charset="0"/>
              </a:rPr>
              <a:t> at </a:t>
            </a:r>
            <a:r>
              <a:rPr lang="en-US" sz="2000" dirty="0" err="1" smtClean="0">
                <a:latin typeface="Comic Sans MS" pitchFamily="66" charset="0"/>
              </a:rPr>
              <a:t>Fermilab</a:t>
            </a:r>
            <a:endParaRPr lang="en-US" sz="2000" dirty="0" smtClean="0">
              <a:latin typeface="Comic Sans MS" pitchFamily="66" charset="0"/>
            </a:endParaRPr>
          </a:p>
          <a:p>
            <a:pPr algn="ctr"/>
            <a:r>
              <a:rPr lang="en-US" sz="2000" dirty="0" smtClean="0">
                <a:latin typeface="Comic Sans MS" pitchFamily="66" charset="0"/>
              </a:rPr>
              <a:t>J.W. Cronin et al.,  PRD 11, 3105 (1975)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FDB61-1492-4DAE-AF5A-93EE168B2594}"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pic>
        <p:nvPicPr>
          <p:cNvPr id="47106" name="Picture 2"/>
          <p:cNvPicPr>
            <a:picLocks noChangeAspect="1" noChangeArrowheads="1"/>
          </p:cNvPicPr>
          <p:nvPr/>
        </p:nvPicPr>
        <p:blipFill>
          <a:blip r:embed="rId2" cstate="print"/>
          <a:srcRect/>
          <a:stretch>
            <a:fillRect/>
          </a:stretch>
        </p:blipFill>
        <p:spPr bwMode="auto">
          <a:xfrm>
            <a:off x="523875" y="571500"/>
            <a:ext cx="8096250" cy="5715000"/>
          </a:xfrm>
          <a:prstGeom prst="rect">
            <a:avLst/>
          </a:prstGeom>
          <a:noFill/>
          <a:ln w="9525">
            <a:noFill/>
            <a:miter lim="800000"/>
            <a:headEnd/>
            <a:tailEnd/>
          </a:ln>
        </p:spPr>
      </p:pic>
      <p:sp>
        <p:nvSpPr>
          <p:cNvPr id="5" name="TextBox 4"/>
          <p:cNvSpPr txBox="1"/>
          <p:nvPr/>
        </p:nvSpPr>
        <p:spPr>
          <a:xfrm>
            <a:off x="2819400" y="6324600"/>
            <a:ext cx="3377848" cy="369332"/>
          </a:xfrm>
          <a:prstGeom prst="rect">
            <a:avLst/>
          </a:prstGeom>
          <a:noFill/>
        </p:spPr>
        <p:txBody>
          <a:bodyPr wrap="none" rtlCol="0">
            <a:spAutoFit/>
          </a:bodyPr>
          <a:lstStyle/>
          <a:p>
            <a:r>
              <a:rPr lang="en-US" i="1" dirty="0" smtClean="0">
                <a:latin typeface="Comic Sans MS" pitchFamily="66" charset="0"/>
              </a:rPr>
              <a:t>slide from R. Vogt – Jan. 2011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16807EC6-94E4-474C-A600-303462682776}" type="datetime1">
              <a:rPr lang="en-US" smtClean="0"/>
              <a:pPr/>
              <a:t>1/7/2013</a:t>
            </a:fld>
            <a:endParaRPr lang="en-US" i="1"/>
          </a:p>
        </p:txBody>
      </p:sp>
      <p:sp>
        <p:nvSpPr>
          <p:cNvPr id="8" name="Slide Number Placeholder 3"/>
          <p:cNvSpPr>
            <a:spLocks noGrp="1"/>
          </p:cNvSpPr>
          <p:nvPr>
            <p:ph type="sldNum" sz="quarter" idx="12"/>
          </p:nvPr>
        </p:nvSpPr>
        <p:spPr/>
        <p:txBody>
          <a:bodyPr/>
          <a:lstStyle/>
          <a:p>
            <a:fld id="{44CA511F-0078-4123-B3E6-E26712BC37B4}" type="slidenum">
              <a:rPr lang="en-US"/>
              <a:pPr/>
              <a:t>42</a:t>
            </a:fld>
            <a:endParaRPr lang="en-US"/>
          </a:p>
        </p:txBody>
      </p:sp>
      <p:pic>
        <p:nvPicPr>
          <p:cNvPr id="355332" name="Picture 4" descr="e866_dedx"/>
          <p:cNvPicPr>
            <a:picLocks noChangeAspect="1" noChangeArrowheads="1"/>
          </p:cNvPicPr>
          <p:nvPr/>
        </p:nvPicPr>
        <p:blipFill>
          <a:blip r:embed="rId2" cstate="print"/>
          <a:srcRect/>
          <a:stretch>
            <a:fillRect/>
          </a:stretch>
        </p:blipFill>
        <p:spPr bwMode="auto">
          <a:xfrm>
            <a:off x="457200" y="457200"/>
            <a:ext cx="4016375" cy="5651500"/>
          </a:xfrm>
          <a:prstGeom prst="rect">
            <a:avLst/>
          </a:prstGeom>
          <a:noFill/>
        </p:spPr>
      </p:pic>
      <p:pic>
        <p:nvPicPr>
          <p:cNvPr id="355334" name="Picture 6" descr="e866_dedx_equations"/>
          <p:cNvPicPr>
            <a:picLocks noChangeAspect="1" noChangeArrowheads="1"/>
          </p:cNvPicPr>
          <p:nvPr/>
        </p:nvPicPr>
        <p:blipFill>
          <a:blip r:embed="rId3" cstate="print"/>
          <a:srcRect/>
          <a:stretch>
            <a:fillRect/>
          </a:stretch>
        </p:blipFill>
        <p:spPr bwMode="auto">
          <a:xfrm>
            <a:off x="4724400" y="685800"/>
            <a:ext cx="4013200" cy="5422900"/>
          </a:xfrm>
          <a:prstGeom prst="rect">
            <a:avLst/>
          </a:prstGeom>
          <a:noFill/>
        </p:spPr>
      </p:pic>
      <p:sp>
        <p:nvSpPr>
          <p:cNvPr id="355335" name="Text Box 7"/>
          <p:cNvSpPr txBox="1">
            <a:spLocks noChangeArrowheads="1"/>
          </p:cNvSpPr>
          <p:nvPr/>
        </p:nvSpPr>
        <p:spPr bwMode="auto">
          <a:xfrm>
            <a:off x="1066800" y="1219200"/>
            <a:ext cx="3201988" cy="304800"/>
          </a:xfrm>
          <a:prstGeom prst="rect">
            <a:avLst/>
          </a:prstGeom>
          <a:noFill/>
          <a:ln w="9525" algn="ctr">
            <a:noFill/>
            <a:miter lim="800000"/>
            <a:headEnd/>
            <a:tailEnd/>
          </a:ln>
          <a:effectLst/>
        </p:spPr>
        <p:txBody>
          <a:bodyPr wrap="none">
            <a:spAutoFit/>
          </a:bodyPr>
          <a:lstStyle/>
          <a:p>
            <a:r>
              <a:rPr lang="en-US">
                <a:solidFill>
                  <a:srgbClr val="FF0000"/>
                </a:solidFill>
              </a:rPr>
              <a:t>Data corrected for EKS shadowing</a:t>
            </a:r>
          </a:p>
        </p:txBody>
      </p:sp>
      <p:sp>
        <p:nvSpPr>
          <p:cNvPr id="355336" name="Text Box 8"/>
          <p:cNvSpPr txBox="1">
            <a:spLocks noChangeArrowheads="1"/>
          </p:cNvSpPr>
          <p:nvPr/>
        </p:nvSpPr>
        <p:spPr bwMode="auto">
          <a:xfrm>
            <a:off x="990600" y="104775"/>
            <a:ext cx="7180171" cy="369332"/>
          </a:xfrm>
          <a:prstGeom prst="rect">
            <a:avLst/>
          </a:prstGeom>
          <a:solidFill>
            <a:srgbClr val="00B0F0">
              <a:alpha val="48000"/>
            </a:srgbClr>
          </a:solidFill>
          <a:ln w="9525" algn="ctr">
            <a:noFill/>
            <a:miter lim="800000"/>
            <a:headEnd/>
            <a:tailEnd/>
          </a:ln>
          <a:effectLst/>
        </p:spPr>
        <p:txBody>
          <a:bodyPr wrap="none">
            <a:spAutoFit/>
          </a:bodyPr>
          <a:lstStyle/>
          <a:p>
            <a:r>
              <a:rPr lang="en-US" dirty="0">
                <a:solidFill>
                  <a:schemeClr val="tx1"/>
                </a:solidFill>
                <a:latin typeface="Comic Sans MS" pitchFamily="66" charset="0"/>
              </a:rPr>
              <a:t>Quark Energy Loss from </a:t>
            </a:r>
            <a:r>
              <a:rPr lang="en-US" dirty="0" err="1">
                <a:solidFill>
                  <a:schemeClr val="tx1"/>
                </a:solidFill>
                <a:latin typeface="Comic Sans MS" pitchFamily="66" charset="0"/>
              </a:rPr>
              <a:t>Drell</a:t>
            </a:r>
            <a:r>
              <a:rPr lang="en-US" dirty="0">
                <a:solidFill>
                  <a:schemeClr val="tx1"/>
                </a:solidFill>
                <a:latin typeface="Comic Sans MS" pitchFamily="66" charset="0"/>
              </a:rPr>
              <a:t>-Yan data assuming EKS Shadowing</a:t>
            </a:r>
          </a:p>
        </p:txBody>
      </p:sp>
      <p:sp>
        <p:nvSpPr>
          <p:cNvPr id="9" name="Rectangle 8"/>
          <p:cNvSpPr/>
          <p:nvPr/>
        </p:nvSpPr>
        <p:spPr>
          <a:xfrm>
            <a:off x="457200" y="4953000"/>
            <a:ext cx="3810000" cy="1143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6096000"/>
            <a:ext cx="2895600" cy="338554"/>
          </a:xfrm>
          <a:prstGeom prst="rect">
            <a:avLst/>
          </a:prstGeom>
        </p:spPr>
        <p:txBody>
          <a:bodyPr wrap="square">
            <a:spAutoFit/>
          </a:bodyPr>
          <a:lstStyle/>
          <a:p>
            <a:r>
              <a:rPr lang="nb-NO" sz="1600" i="1" dirty="0" smtClean="0"/>
              <a:t>Phys. Rev. Lett. 83, 2304 (1999)</a:t>
            </a:r>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fld id="{06A27EDF-A2D3-42A8-93B0-072A6BA8476C}" type="datetime1">
              <a:rPr lang="en-US" smtClean="0"/>
              <a:pPr/>
              <a:t>1/7/2013</a:t>
            </a:fld>
            <a:endParaRPr lang="en-US" i="1"/>
          </a:p>
        </p:txBody>
      </p:sp>
      <p:sp>
        <p:nvSpPr>
          <p:cNvPr id="14" name="Slide Number Placeholder 3"/>
          <p:cNvSpPr>
            <a:spLocks noGrp="1"/>
          </p:cNvSpPr>
          <p:nvPr>
            <p:ph type="sldNum" sz="quarter" idx="12"/>
          </p:nvPr>
        </p:nvSpPr>
        <p:spPr/>
        <p:txBody>
          <a:bodyPr/>
          <a:lstStyle/>
          <a:p>
            <a:fld id="{0769F034-C788-4BED-97B8-1134E8BAA262}" type="slidenum">
              <a:rPr lang="en-US"/>
              <a:pPr/>
              <a:t>43</a:t>
            </a:fld>
            <a:endParaRPr lang="en-US"/>
          </a:p>
        </p:txBody>
      </p:sp>
      <p:sp>
        <p:nvSpPr>
          <p:cNvPr id="330754" name="Text Box 2"/>
          <p:cNvSpPr txBox="1">
            <a:spLocks noChangeArrowheads="1"/>
          </p:cNvSpPr>
          <p:nvPr/>
        </p:nvSpPr>
        <p:spPr bwMode="auto">
          <a:xfrm>
            <a:off x="4800600" y="3124200"/>
            <a:ext cx="4038600" cy="1314450"/>
          </a:xfrm>
          <a:prstGeom prst="rect">
            <a:avLst/>
          </a:prstGeom>
          <a:noFill/>
          <a:ln w="9525">
            <a:noFill/>
            <a:miter lim="800000"/>
            <a:headEnd/>
            <a:tailEnd/>
          </a:ln>
          <a:effectLst/>
        </p:spPr>
        <p:txBody>
          <a:bodyPr>
            <a:spAutoFit/>
          </a:bodyPr>
          <a:lstStyle/>
          <a:p>
            <a:pPr eaLnBrk="0" hangingPunct="0"/>
            <a:r>
              <a:rPr lang="en-US" sz="1600" b="0" dirty="0">
                <a:solidFill>
                  <a:schemeClr val="tx1"/>
                </a:solidFill>
                <a:latin typeface="Comic Sans MS" pitchFamily="66" charset="0"/>
              </a:rPr>
              <a:t>Analysis of our p-A </a:t>
            </a:r>
            <a:r>
              <a:rPr lang="en-US" sz="1600" b="0" dirty="0" err="1">
                <a:solidFill>
                  <a:schemeClr val="tx1"/>
                </a:solidFill>
                <a:latin typeface="Comic Sans MS" pitchFamily="66" charset="0"/>
              </a:rPr>
              <a:t>Drell</a:t>
            </a:r>
            <a:r>
              <a:rPr lang="en-US" sz="1600" b="0" dirty="0">
                <a:solidFill>
                  <a:schemeClr val="tx1"/>
                </a:solidFill>
                <a:latin typeface="Comic Sans MS" pitchFamily="66" charset="0"/>
              </a:rPr>
              <a:t>-Yan data using the </a:t>
            </a:r>
            <a:r>
              <a:rPr lang="en-US" sz="1600" b="0" dirty="0" err="1">
                <a:solidFill>
                  <a:schemeClr val="tx1"/>
                </a:solidFill>
                <a:latin typeface="Comic Sans MS" pitchFamily="66" charset="0"/>
              </a:rPr>
              <a:t>Kopeliovich</a:t>
            </a:r>
            <a:r>
              <a:rPr lang="en-US" sz="1600" b="0" dirty="0">
                <a:solidFill>
                  <a:schemeClr val="tx1"/>
                </a:solidFill>
                <a:latin typeface="Comic Sans MS" pitchFamily="66" charset="0"/>
              </a:rPr>
              <a:t> model. Dashed lines with shadowing only; solid lines with </a:t>
            </a:r>
            <a:r>
              <a:rPr lang="en-US" sz="1600" b="0" dirty="0" err="1">
                <a:solidFill>
                  <a:schemeClr val="tx1"/>
                </a:solidFill>
                <a:latin typeface="Comic Sans MS" pitchFamily="66" charset="0"/>
              </a:rPr>
              <a:t>parton</a:t>
            </a:r>
            <a:r>
              <a:rPr lang="en-US" sz="1600" b="0" dirty="0">
                <a:solidFill>
                  <a:schemeClr val="tx1"/>
                </a:solidFill>
                <a:latin typeface="Comic Sans MS" pitchFamily="66" charset="0"/>
              </a:rPr>
              <a:t> energy loss of</a:t>
            </a:r>
          </a:p>
          <a:p>
            <a:pPr eaLnBrk="0" hangingPunct="0"/>
            <a:r>
              <a:rPr lang="en-US" sz="1600" dirty="0" err="1">
                <a:solidFill>
                  <a:schemeClr val="tx1"/>
                </a:solidFill>
                <a:latin typeface="Comic Sans MS" pitchFamily="66" charset="0"/>
              </a:rPr>
              <a:t>dE</a:t>
            </a:r>
            <a:r>
              <a:rPr lang="en-US" sz="1600" dirty="0">
                <a:solidFill>
                  <a:schemeClr val="tx1"/>
                </a:solidFill>
                <a:latin typeface="Comic Sans MS" pitchFamily="66" charset="0"/>
              </a:rPr>
              <a:t>/</a:t>
            </a:r>
            <a:r>
              <a:rPr lang="en-US" sz="1600" dirty="0" err="1">
                <a:solidFill>
                  <a:schemeClr val="tx1"/>
                </a:solidFill>
                <a:latin typeface="Comic Sans MS" pitchFamily="66" charset="0"/>
              </a:rPr>
              <a:t>dx</a:t>
            </a:r>
            <a:r>
              <a:rPr lang="en-US" sz="1600" dirty="0">
                <a:solidFill>
                  <a:schemeClr val="tx1"/>
                </a:solidFill>
                <a:latin typeface="Comic Sans MS" pitchFamily="66" charset="0"/>
              </a:rPr>
              <a:t> = 2.32 </a:t>
            </a:r>
            <a:r>
              <a:rPr lang="en-US" sz="1600" dirty="0">
                <a:solidFill>
                  <a:schemeClr val="tx1"/>
                </a:solidFill>
                <a:latin typeface="Comic Sans MS" pitchFamily="66" charset="0"/>
                <a:cs typeface="Times New Roman" pitchFamily="18" charset="0"/>
              </a:rPr>
              <a:t>±</a:t>
            </a:r>
            <a:r>
              <a:rPr lang="en-US" sz="1600" dirty="0">
                <a:solidFill>
                  <a:schemeClr val="tx1"/>
                </a:solidFill>
                <a:latin typeface="Comic Sans MS" pitchFamily="66" charset="0"/>
              </a:rPr>
              <a:t> 0.52 </a:t>
            </a:r>
            <a:r>
              <a:rPr lang="en-US" sz="1600" dirty="0">
                <a:solidFill>
                  <a:schemeClr val="tx1"/>
                </a:solidFill>
                <a:latin typeface="Comic Sans MS" pitchFamily="66" charset="0"/>
                <a:cs typeface="Times New Roman" pitchFamily="18" charset="0"/>
              </a:rPr>
              <a:t>±</a:t>
            </a:r>
            <a:r>
              <a:rPr lang="en-US" sz="1600" dirty="0">
                <a:solidFill>
                  <a:schemeClr val="tx1"/>
                </a:solidFill>
                <a:latin typeface="Comic Sans MS" pitchFamily="66" charset="0"/>
              </a:rPr>
              <a:t> 0.5 </a:t>
            </a:r>
            <a:r>
              <a:rPr lang="en-US" sz="1600" dirty="0" err="1">
                <a:solidFill>
                  <a:schemeClr val="tx1"/>
                </a:solidFill>
                <a:latin typeface="Comic Sans MS" pitchFamily="66" charset="0"/>
              </a:rPr>
              <a:t>GeV</a:t>
            </a:r>
            <a:r>
              <a:rPr lang="en-US" sz="1600" dirty="0">
                <a:solidFill>
                  <a:schemeClr val="tx1"/>
                </a:solidFill>
                <a:latin typeface="Comic Sans MS" pitchFamily="66" charset="0"/>
              </a:rPr>
              <a:t>/fm</a:t>
            </a:r>
          </a:p>
        </p:txBody>
      </p:sp>
      <p:pic>
        <p:nvPicPr>
          <p:cNvPr id="330759" name="Picture 7" descr="boris30"/>
          <p:cNvPicPr>
            <a:picLocks noChangeAspect="1" noChangeArrowheads="1"/>
          </p:cNvPicPr>
          <p:nvPr/>
        </p:nvPicPr>
        <p:blipFill>
          <a:blip r:embed="rId2" cstate="print"/>
          <a:srcRect/>
          <a:stretch>
            <a:fillRect/>
          </a:stretch>
        </p:blipFill>
        <p:spPr bwMode="auto">
          <a:xfrm>
            <a:off x="152400" y="1219200"/>
            <a:ext cx="4362450" cy="4495800"/>
          </a:xfrm>
          <a:prstGeom prst="rect">
            <a:avLst/>
          </a:prstGeom>
          <a:noFill/>
        </p:spPr>
      </p:pic>
      <p:sp>
        <p:nvSpPr>
          <p:cNvPr id="330760" name="Text Box 8"/>
          <p:cNvSpPr txBox="1">
            <a:spLocks noChangeArrowheads="1"/>
          </p:cNvSpPr>
          <p:nvPr/>
        </p:nvSpPr>
        <p:spPr bwMode="auto">
          <a:xfrm>
            <a:off x="609600" y="947451"/>
            <a:ext cx="4260590" cy="338554"/>
          </a:xfrm>
          <a:prstGeom prst="rect">
            <a:avLst/>
          </a:prstGeom>
          <a:noFill/>
          <a:ln w="9525">
            <a:noFill/>
            <a:miter lim="800000"/>
            <a:headEnd/>
            <a:tailEnd/>
          </a:ln>
          <a:effectLst/>
        </p:spPr>
        <p:txBody>
          <a:bodyPr wrap="none">
            <a:spAutoFit/>
          </a:bodyPr>
          <a:lstStyle/>
          <a:p>
            <a:r>
              <a:rPr lang="en-US" sz="1600" i="1" dirty="0">
                <a:latin typeface="Times New Roman" pitchFamily="18" charset="0"/>
              </a:rPr>
              <a:t>Johnson, </a:t>
            </a:r>
            <a:r>
              <a:rPr lang="en-US" sz="1600" i="1" dirty="0" err="1">
                <a:latin typeface="Times New Roman" pitchFamily="18" charset="0"/>
              </a:rPr>
              <a:t>Kopeliovich</a:t>
            </a:r>
            <a:r>
              <a:rPr lang="en-US" sz="1600" i="1" dirty="0">
                <a:latin typeface="Times New Roman" pitchFamily="18" charset="0"/>
              </a:rPr>
              <a:t> et al., PRL </a:t>
            </a:r>
            <a:r>
              <a:rPr lang="en-US" sz="1600" i="1" u="sng" dirty="0">
                <a:latin typeface="Times New Roman" pitchFamily="18" charset="0"/>
              </a:rPr>
              <a:t>86</a:t>
            </a:r>
            <a:r>
              <a:rPr lang="en-US" sz="1600" i="1" dirty="0">
                <a:latin typeface="Times New Roman" pitchFamily="18" charset="0"/>
              </a:rPr>
              <a:t>, 4483 (2001)</a:t>
            </a:r>
          </a:p>
        </p:txBody>
      </p:sp>
      <p:sp>
        <p:nvSpPr>
          <p:cNvPr id="330761" name="Text Box 9"/>
          <p:cNvSpPr txBox="1">
            <a:spLocks noChangeArrowheads="1"/>
          </p:cNvSpPr>
          <p:nvPr/>
        </p:nvSpPr>
        <p:spPr bwMode="auto">
          <a:xfrm>
            <a:off x="4800600" y="1600200"/>
            <a:ext cx="1319592" cy="369332"/>
          </a:xfrm>
          <a:prstGeom prst="rect">
            <a:avLst/>
          </a:prstGeom>
          <a:noFill/>
          <a:ln w="9525">
            <a:noFill/>
            <a:miter lim="800000"/>
            <a:headEnd/>
            <a:tailEnd/>
          </a:ln>
          <a:effectLst/>
        </p:spPr>
        <p:txBody>
          <a:bodyPr wrap="none">
            <a:spAutoFit/>
          </a:bodyPr>
          <a:lstStyle/>
          <a:p>
            <a:r>
              <a:rPr lang="en-US" dirty="0">
                <a:solidFill>
                  <a:srgbClr val="FF0000"/>
                </a:solidFill>
                <a:latin typeface="Comic Sans MS" pitchFamily="66" charset="0"/>
              </a:rPr>
              <a:t>Shadowing</a:t>
            </a:r>
          </a:p>
        </p:txBody>
      </p:sp>
      <p:sp>
        <p:nvSpPr>
          <p:cNvPr id="330762" name="Text Box 10"/>
          <p:cNvSpPr txBox="1">
            <a:spLocks noChangeArrowheads="1"/>
          </p:cNvSpPr>
          <p:nvPr/>
        </p:nvSpPr>
        <p:spPr bwMode="auto">
          <a:xfrm>
            <a:off x="4724400" y="2209800"/>
            <a:ext cx="1539204" cy="646331"/>
          </a:xfrm>
          <a:prstGeom prst="rect">
            <a:avLst/>
          </a:prstGeom>
          <a:noFill/>
          <a:ln w="9525">
            <a:noFill/>
            <a:miter lim="800000"/>
            <a:headEnd/>
            <a:tailEnd/>
          </a:ln>
          <a:effectLst/>
        </p:spPr>
        <p:txBody>
          <a:bodyPr wrap="none">
            <a:spAutoFit/>
          </a:bodyPr>
          <a:lstStyle/>
          <a:p>
            <a:r>
              <a:rPr lang="en-US" dirty="0" err="1">
                <a:solidFill>
                  <a:srgbClr val="FF0000"/>
                </a:solidFill>
                <a:latin typeface="Comic Sans MS" pitchFamily="66" charset="0"/>
              </a:rPr>
              <a:t>dE</a:t>
            </a:r>
            <a:r>
              <a:rPr lang="en-US" dirty="0">
                <a:solidFill>
                  <a:srgbClr val="FF0000"/>
                </a:solidFill>
                <a:latin typeface="Comic Sans MS" pitchFamily="66" charset="0"/>
              </a:rPr>
              <a:t>/</a:t>
            </a:r>
            <a:r>
              <a:rPr lang="en-US" dirty="0" err="1">
                <a:solidFill>
                  <a:srgbClr val="FF0000"/>
                </a:solidFill>
                <a:latin typeface="Comic Sans MS" pitchFamily="66" charset="0"/>
              </a:rPr>
              <a:t>dx</a:t>
            </a:r>
            <a:endParaRPr lang="en-US" dirty="0">
              <a:solidFill>
                <a:srgbClr val="FF0000"/>
              </a:solidFill>
              <a:latin typeface="Comic Sans MS" pitchFamily="66" charset="0"/>
            </a:endParaRPr>
          </a:p>
          <a:p>
            <a:r>
              <a:rPr lang="en-US" dirty="0" smtClean="0">
                <a:solidFill>
                  <a:srgbClr val="FF0000"/>
                </a:solidFill>
                <a:latin typeface="Comic Sans MS" pitchFamily="66" charset="0"/>
              </a:rPr>
              <a:t>+ </a:t>
            </a:r>
            <a:r>
              <a:rPr lang="en-US" dirty="0">
                <a:solidFill>
                  <a:srgbClr val="FF0000"/>
                </a:solidFill>
                <a:latin typeface="Comic Sans MS" pitchFamily="66" charset="0"/>
              </a:rPr>
              <a:t>Shadowing</a:t>
            </a:r>
          </a:p>
        </p:txBody>
      </p:sp>
      <p:sp>
        <p:nvSpPr>
          <p:cNvPr id="330763" name="Line 11"/>
          <p:cNvSpPr>
            <a:spLocks noChangeShapeType="1"/>
          </p:cNvSpPr>
          <p:nvPr/>
        </p:nvSpPr>
        <p:spPr bwMode="auto">
          <a:xfrm flipH="1" flipV="1">
            <a:off x="4191000" y="2514600"/>
            <a:ext cx="609600" cy="76200"/>
          </a:xfrm>
          <a:prstGeom prst="line">
            <a:avLst/>
          </a:prstGeom>
          <a:noFill/>
          <a:ln w="28575">
            <a:solidFill>
              <a:srgbClr val="FF0000"/>
            </a:solidFill>
            <a:round/>
            <a:headEnd/>
            <a:tailEnd type="triangle" w="med" len="med"/>
          </a:ln>
          <a:effectLst/>
        </p:spPr>
        <p:txBody>
          <a:bodyPr/>
          <a:lstStyle/>
          <a:p>
            <a:endParaRPr lang="en-US"/>
          </a:p>
        </p:txBody>
      </p:sp>
      <p:sp>
        <p:nvSpPr>
          <p:cNvPr id="330764" name="Line 12"/>
          <p:cNvSpPr>
            <a:spLocks noChangeShapeType="1"/>
          </p:cNvSpPr>
          <p:nvPr/>
        </p:nvSpPr>
        <p:spPr bwMode="auto">
          <a:xfrm flipH="1">
            <a:off x="4267200" y="1828800"/>
            <a:ext cx="533400" cy="76200"/>
          </a:xfrm>
          <a:prstGeom prst="line">
            <a:avLst/>
          </a:prstGeom>
          <a:noFill/>
          <a:ln w="28575">
            <a:solidFill>
              <a:srgbClr val="FF0000"/>
            </a:solidFill>
            <a:round/>
            <a:headEnd/>
            <a:tailEnd type="triangle" w="med" len="med"/>
          </a:ln>
          <a:effectLst/>
        </p:spPr>
        <p:txBody>
          <a:bodyPr/>
          <a:lstStyle/>
          <a:p>
            <a:endParaRPr lang="en-US"/>
          </a:p>
        </p:txBody>
      </p:sp>
      <p:sp>
        <p:nvSpPr>
          <p:cNvPr id="330772" name="Text Box 20"/>
          <p:cNvSpPr txBox="1">
            <a:spLocks noChangeArrowheads="1"/>
          </p:cNvSpPr>
          <p:nvPr/>
        </p:nvSpPr>
        <p:spPr bwMode="auto">
          <a:xfrm>
            <a:off x="1905000" y="152400"/>
            <a:ext cx="4921540" cy="707886"/>
          </a:xfrm>
          <a:prstGeom prst="rect">
            <a:avLst/>
          </a:prstGeom>
          <a:solidFill>
            <a:srgbClr val="00B0F0">
              <a:alpha val="51000"/>
            </a:srgbClr>
          </a:solidFill>
          <a:ln w="9525" algn="ctr">
            <a:noFill/>
            <a:miter lim="800000"/>
            <a:headEnd/>
            <a:tailEnd/>
          </a:ln>
          <a:effectLst/>
        </p:spPr>
        <p:txBody>
          <a:bodyPr wrap="none">
            <a:spAutoFit/>
          </a:bodyPr>
          <a:lstStyle/>
          <a:p>
            <a:pPr algn="ctr"/>
            <a:r>
              <a:rPr lang="en-US" sz="2000" dirty="0">
                <a:solidFill>
                  <a:schemeClr val="tx1"/>
                </a:solidFill>
                <a:latin typeface="Comic Sans MS" pitchFamily="66" charset="0"/>
              </a:rPr>
              <a:t>Quark Energy Loss from </a:t>
            </a:r>
            <a:r>
              <a:rPr lang="en-US" sz="2000" dirty="0" err="1">
                <a:solidFill>
                  <a:schemeClr val="tx1"/>
                </a:solidFill>
                <a:latin typeface="Comic Sans MS" pitchFamily="66" charset="0"/>
              </a:rPr>
              <a:t>Drell</a:t>
            </a:r>
            <a:r>
              <a:rPr lang="en-US" sz="2000" dirty="0">
                <a:solidFill>
                  <a:schemeClr val="tx1"/>
                </a:solidFill>
                <a:latin typeface="Comic Sans MS" pitchFamily="66" charset="0"/>
              </a:rPr>
              <a:t>-Yan data</a:t>
            </a:r>
          </a:p>
          <a:p>
            <a:pPr algn="ctr"/>
            <a:r>
              <a:rPr lang="en-US" sz="2000" dirty="0">
                <a:solidFill>
                  <a:schemeClr val="tx1"/>
                </a:solidFill>
                <a:latin typeface="Comic Sans MS" pitchFamily="66" charset="0"/>
              </a:rPr>
              <a:t>assuming </a:t>
            </a:r>
            <a:r>
              <a:rPr lang="en-US" sz="2000" dirty="0" err="1">
                <a:solidFill>
                  <a:schemeClr val="tx1"/>
                </a:solidFill>
                <a:latin typeface="Comic Sans MS" pitchFamily="66" charset="0"/>
              </a:rPr>
              <a:t>Kopeliovich</a:t>
            </a:r>
            <a:r>
              <a:rPr lang="en-US" sz="2000" dirty="0">
                <a:solidFill>
                  <a:schemeClr val="tx1"/>
                </a:solidFill>
                <a:latin typeface="Comic Sans MS" pitchFamily="66" charset="0"/>
              </a:rPr>
              <a:t> Shadowing</a:t>
            </a:r>
          </a:p>
        </p:txBody>
      </p:sp>
      <p:sp>
        <p:nvSpPr>
          <p:cNvPr id="330773" name="Rectangle 21"/>
          <p:cNvSpPr>
            <a:spLocks noChangeArrowheads="1"/>
          </p:cNvSpPr>
          <p:nvPr/>
        </p:nvSpPr>
        <p:spPr bwMode="auto">
          <a:xfrm>
            <a:off x="5952101" y="914400"/>
            <a:ext cx="3191899" cy="646331"/>
          </a:xfrm>
          <a:prstGeom prst="rect">
            <a:avLst/>
          </a:prstGeom>
          <a:noFill/>
          <a:ln w="9525" algn="ctr">
            <a:noFill/>
            <a:miter lim="800000"/>
            <a:headEnd/>
            <a:tailEnd/>
          </a:ln>
          <a:effectLst/>
        </p:spPr>
        <p:txBody>
          <a:bodyPr wrap="none">
            <a:spAutoFit/>
          </a:bodyPr>
          <a:lstStyle/>
          <a:p>
            <a:r>
              <a:rPr lang="en-US" b="0" i="1" dirty="0">
                <a:solidFill>
                  <a:srgbClr val="FF0000"/>
                </a:solidFill>
                <a:latin typeface="Comic Sans MS" pitchFamily="66" charset="0"/>
              </a:rPr>
              <a:t>data from</a:t>
            </a:r>
          </a:p>
          <a:p>
            <a:r>
              <a:rPr lang="en-US" b="0" i="1" dirty="0">
                <a:solidFill>
                  <a:srgbClr val="FF0000"/>
                </a:solidFill>
                <a:latin typeface="Comic Sans MS" pitchFamily="66" charset="0"/>
              </a:rPr>
              <a:t>E772 - PRL 64, 2479 (1990)</a:t>
            </a:r>
          </a:p>
        </p:txBody>
      </p:sp>
      <p:sp>
        <p:nvSpPr>
          <p:cNvPr id="330774" name="Text Box 22"/>
          <p:cNvSpPr txBox="1">
            <a:spLocks noChangeArrowheads="1"/>
          </p:cNvSpPr>
          <p:nvPr/>
        </p:nvSpPr>
        <p:spPr bwMode="auto">
          <a:xfrm>
            <a:off x="4800600" y="4876800"/>
            <a:ext cx="4054475" cy="1477328"/>
          </a:xfrm>
          <a:prstGeom prst="rect">
            <a:avLst/>
          </a:prstGeom>
          <a:noFill/>
          <a:ln w="9525" algn="ctr">
            <a:noFill/>
            <a:miter lim="800000"/>
            <a:headEnd/>
            <a:tailEnd/>
          </a:ln>
          <a:effectLst/>
        </p:spPr>
        <p:txBody>
          <a:bodyPr>
            <a:spAutoFit/>
          </a:bodyPr>
          <a:lstStyle/>
          <a:p>
            <a:r>
              <a:rPr lang="en-US" dirty="0">
                <a:solidFill>
                  <a:srgbClr val="FF0000"/>
                </a:solidFill>
                <a:latin typeface="Comic Sans MS" pitchFamily="66" charset="0"/>
              </a:rPr>
              <a:t>Confusion due to </a:t>
            </a:r>
            <a:r>
              <a:rPr lang="en-US" dirty="0" smtClean="0">
                <a:solidFill>
                  <a:srgbClr val="FF0000"/>
                </a:solidFill>
                <a:latin typeface="Comic Sans MS" pitchFamily="66" charset="0"/>
              </a:rPr>
              <a:t>having both </a:t>
            </a:r>
            <a:r>
              <a:rPr lang="en-US" dirty="0">
                <a:solidFill>
                  <a:srgbClr val="FF0000"/>
                </a:solidFill>
                <a:latin typeface="Comic Sans MS" pitchFamily="66" charset="0"/>
              </a:rPr>
              <a:t>shadowing and </a:t>
            </a:r>
            <a:r>
              <a:rPr lang="en-US" dirty="0" err="1">
                <a:solidFill>
                  <a:srgbClr val="FF0000"/>
                </a:solidFill>
                <a:latin typeface="Comic Sans MS" pitchFamily="66" charset="0"/>
              </a:rPr>
              <a:t>dE</a:t>
            </a:r>
            <a:r>
              <a:rPr lang="en-US" dirty="0">
                <a:solidFill>
                  <a:srgbClr val="FF0000"/>
                </a:solidFill>
                <a:latin typeface="Comic Sans MS" pitchFamily="66" charset="0"/>
              </a:rPr>
              <a:t>/</a:t>
            </a:r>
            <a:r>
              <a:rPr lang="en-US" dirty="0" err="1">
                <a:solidFill>
                  <a:srgbClr val="FF0000"/>
                </a:solidFill>
                <a:latin typeface="Comic Sans MS" pitchFamily="66" charset="0"/>
              </a:rPr>
              <a:t>dx</a:t>
            </a:r>
            <a:r>
              <a:rPr lang="en-US" dirty="0">
                <a:solidFill>
                  <a:srgbClr val="FF0000"/>
                </a:solidFill>
                <a:latin typeface="Comic Sans MS" pitchFamily="66" charset="0"/>
              </a:rPr>
              <a:t> </a:t>
            </a:r>
          </a:p>
          <a:p>
            <a:r>
              <a:rPr lang="en-US" dirty="0">
                <a:solidFill>
                  <a:srgbClr val="FF0000"/>
                </a:solidFill>
                <a:latin typeface="Comic Sans MS" pitchFamily="66" charset="0"/>
              </a:rPr>
              <a:t>contributing to </a:t>
            </a:r>
            <a:r>
              <a:rPr lang="en-US" dirty="0" err="1">
                <a:solidFill>
                  <a:srgbClr val="FF0000"/>
                </a:solidFill>
                <a:latin typeface="Comic Sans MS" pitchFamily="66" charset="0"/>
              </a:rPr>
              <a:t>Drell</a:t>
            </a:r>
            <a:r>
              <a:rPr lang="en-US" dirty="0">
                <a:solidFill>
                  <a:srgbClr val="FF0000"/>
                </a:solidFill>
                <a:latin typeface="Comic Sans MS" pitchFamily="66" charset="0"/>
              </a:rPr>
              <a:t>-Yan suppression for measurements at this energy</a:t>
            </a:r>
          </a:p>
        </p:txBody>
      </p:sp>
      <p:sp>
        <p:nvSpPr>
          <p:cNvPr id="15" name="Rectangle 14"/>
          <p:cNvSpPr/>
          <p:nvPr/>
        </p:nvSpPr>
        <p:spPr>
          <a:xfrm>
            <a:off x="4800600" y="4114800"/>
            <a:ext cx="3810000" cy="28875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D2D747D-C88F-48D4-B0E5-5AAD47EF50A5}" type="datetime1">
              <a:rPr lang="en-US" smtClean="0"/>
              <a:pPr>
                <a:defRPr/>
              </a:pPr>
              <a:t>1/7/2013</a:t>
            </a:fld>
            <a:endParaRPr lang="en-US"/>
          </a:p>
        </p:txBody>
      </p:sp>
      <p:sp>
        <p:nvSpPr>
          <p:cNvPr id="4" name="Slide Number Placeholder 3"/>
          <p:cNvSpPr>
            <a:spLocks noGrp="1"/>
          </p:cNvSpPr>
          <p:nvPr>
            <p:ph type="sldNum" sz="quarter" idx="12"/>
          </p:nvPr>
        </p:nvSpPr>
        <p:spPr/>
        <p:txBody>
          <a:bodyPr/>
          <a:lstStyle/>
          <a:p>
            <a:pPr>
              <a:defRPr/>
            </a:pPr>
            <a:fld id="{4349ACD6-B0EE-49FA-BDCF-9BCF4B653E80}" type="slidenum">
              <a:rPr lang="en-US" smtClean="0"/>
              <a:pPr>
                <a:defRPr/>
              </a:pPr>
              <a:t>44</a:t>
            </a:fld>
            <a:endParaRPr lang="en-US"/>
          </a:p>
        </p:txBody>
      </p:sp>
      <p:sp>
        <p:nvSpPr>
          <p:cNvPr id="20485" name="TextBox 6"/>
          <p:cNvSpPr txBox="1">
            <a:spLocks noChangeArrowheads="1"/>
          </p:cNvSpPr>
          <p:nvPr/>
        </p:nvSpPr>
        <p:spPr bwMode="auto">
          <a:xfrm>
            <a:off x="381000" y="990600"/>
            <a:ext cx="4038600" cy="2246313"/>
          </a:xfrm>
          <a:prstGeom prst="rect">
            <a:avLst/>
          </a:prstGeom>
          <a:noFill/>
          <a:ln w="9525">
            <a:noFill/>
            <a:miter lim="800000"/>
            <a:headEnd/>
            <a:tailEnd/>
          </a:ln>
        </p:spPr>
        <p:txBody>
          <a:bodyPr>
            <a:spAutoFit/>
          </a:bodyPr>
          <a:lstStyle/>
          <a:p>
            <a:r>
              <a:rPr lang="en-US" sz="2000">
                <a:latin typeface="Comic Sans MS" pitchFamily="66" charset="0"/>
              </a:rPr>
              <a:t>At large x</a:t>
            </a:r>
            <a:r>
              <a:rPr lang="en-US" sz="2000" baseline="-25000">
                <a:latin typeface="Comic Sans MS" pitchFamily="66" charset="0"/>
              </a:rPr>
              <a:t>F</a:t>
            </a:r>
            <a:r>
              <a:rPr lang="en-US" sz="2000">
                <a:latin typeface="Comic Sans MS" pitchFamily="66" charset="0"/>
              </a:rPr>
              <a:t> (</a:t>
            </a:r>
            <a:r>
              <a:rPr lang="en-US" sz="2000">
                <a:latin typeface="Comic Sans MS" pitchFamily="66" charset="0"/>
                <a:sym typeface="Symbol" pitchFamily="18" charset="2"/>
              </a:rPr>
              <a:t></a:t>
            </a:r>
            <a:r>
              <a:rPr lang="en-US" sz="2000">
                <a:latin typeface="Comic Sans MS" pitchFamily="66" charset="0"/>
              </a:rPr>
              <a:t> 0.5) intrinsic cc components of the projectile proton can dominate the production of charm pairs</a:t>
            </a:r>
          </a:p>
          <a:p>
            <a:pPr>
              <a:buFont typeface="Arial" charset="0"/>
              <a:buChar char="•"/>
            </a:pPr>
            <a:r>
              <a:rPr lang="en-US" sz="2000">
                <a:latin typeface="Comic Sans MS" pitchFamily="66" charset="0"/>
              </a:rPr>
              <a:t> A</a:t>
            </a:r>
            <a:r>
              <a:rPr lang="en-US" sz="2000" baseline="30000">
                <a:latin typeface="Comic Sans MS" pitchFamily="66" charset="0"/>
              </a:rPr>
              <a:t>2/3</a:t>
            </a:r>
            <a:r>
              <a:rPr lang="en-US" sz="2000">
                <a:latin typeface="Comic Sans MS" pitchFamily="66" charset="0"/>
              </a:rPr>
              <a:t> dependence via surface stripping of light quarks to free charm pair component</a:t>
            </a:r>
          </a:p>
        </p:txBody>
      </p:sp>
      <p:sp>
        <p:nvSpPr>
          <p:cNvPr id="20486" name="TextBox 8"/>
          <p:cNvSpPr txBox="1">
            <a:spLocks noChangeArrowheads="1"/>
          </p:cNvSpPr>
          <p:nvPr/>
        </p:nvSpPr>
        <p:spPr bwMode="auto">
          <a:xfrm>
            <a:off x="304800" y="3200400"/>
            <a:ext cx="4191000" cy="584200"/>
          </a:xfrm>
          <a:prstGeom prst="rect">
            <a:avLst/>
          </a:prstGeom>
          <a:noFill/>
          <a:ln w="9525">
            <a:noFill/>
            <a:miter lim="800000"/>
            <a:headEnd/>
            <a:tailEnd/>
          </a:ln>
        </p:spPr>
        <p:txBody>
          <a:bodyPr wrap="none">
            <a:spAutoFit/>
          </a:bodyPr>
          <a:lstStyle/>
          <a:p>
            <a:r>
              <a:rPr lang="en-US" sz="1600" i="1" dirty="0">
                <a:latin typeface="Comic Sans MS" pitchFamily="66" charset="0"/>
              </a:rPr>
              <a:t>Vogt, Brodsky, Hoyer, NP B360, 67 (1991)</a:t>
            </a:r>
          </a:p>
          <a:p>
            <a:r>
              <a:rPr lang="en-US" sz="1600" dirty="0">
                <a:latin typeface="Comic Sans MS" pitchFamily="66" charset="0"/>
              </a:rPr>
              <a:t>(also includes absorption and shadowing)</a:t>
            </a:r>
          </a:p>
        </p:txBody>
      </p:sp>
      <p:sp>
        <p:nvSpPr>
          <p:cNvPr id="20487" name="TextBox 9"/>
          <p:cNvSpPr txBox="1">
            <a:spLocks noChangeArrowheads="1"/>
          </p:cNvSpPr>
          <p:nvPr/>
        </p:nvSpPr>
        <p:spPr bwMode="auto">
          <a:xfrm>
            <a:off x="304800" y="4572000"/>
            <a:ext cx="4876800" cy="1323975"/>
          </a:xfrm>
          <a:prstGeom prst="rect">
            <a:avLst/>
          </a:prstGeom>
          <a:noFill/>
          <a:ln w="9525">
            <a:noFill/>
            <a:miter lim="800000"/>
            <a:headEnd/>
            <a:tailEnd/>
          </a:ln>
        </p:spPr>
        <p:txBody>
          <a:bodyPr>
            <a:spAutoFit/>
          </a:bodyPr>
          <a:lstStyle/>
          <a:p>
            <a:r>
              <a:rPr lang="en-US" sz="2000">
                <a:latin typeface="Comic Sans MS" pitchFamily="66" charset="0"/>
              </a:rPr>
              <a:t>But E789 set limit on I.C. contribution via shape of cross section vs x</a:t>
            </a:r>
            <a:r>
              <a:rPr lang="en-US" sz="2000" baseline="-25000">
                <a:latin typeface="Comic Sans MS" pitchFamily="66" charset="0"/>
              </a:rPr>
              <a:t>F</a:t>
            </a:r>
            <a:endParaRPr lang="en-US" sz="2000">
              <a:latin typeface="Comic Sans MS" pitchFamily="66" charset="0"/>
            </a:endParaRPr>
          </a:p>
          <a:p>
            <a:pPr>
              <a:buFont typeface="Arial" charset="0"/>
              <a:buChar char="•"/>
            </a:pPr>
            <a:r>
              <a:rPr lang="en-US" sz="2000">
                <a:latin typeface="Comic Sans MS" pitchFamily="66" charset="0"/>
              </a:rPr>
              <a:t> &lt; 2.3 x 10</a:t>
            </a:r>
            <a:r>
              <a:rPr lang="en-US" sz="2000" baseline="30000">
                <a:latin typeface="Comic Sans MS" pitchFamily="66" charset="0"/>
              </a:rPr>
              <a:t>-3</a:t>
            </a:r>
            <a:r>
              <a:rPr lang="en-US" sz="2000">
                <a:latin typeface="Comic Sans MS" pitchFamily="66" charset="0"/>
              </a:rPr>
              <a:t> nb/nucleon (1.8 nb/nucleon predicted)</a:t>
            </a:r>
          </a:p>
        </p:txBody>
      </p:sp>
      <p:grpSp>
        <p:nvGrpSpPr>
          <p:cNvPr id="3" name="Group 16"/>
          <p:cNvGrpSpPr>
            <a:grpSpLocks/>
          </p:cNvGrpSpPr>
          <p:nvPr/>
        </p:nvGrpSpPr>
        <p:grpSpPr bwMode="auto">
          <a:xfrm>
            <a:off x="5257800" y="3581400"/>
            <a:ext cx="3581400" cy="3048000"/>
            <a:chOff x="5334000" y="4129087"/>
            <a:chExt cx="2777557" cy="2500313"/>
          </a:xfrm>
        </p:grpSpPr>
        <p:pic>
          <p:nvPicPr>
            <p:cNvPr id="20496" name="Picture 3"/>
            <p:cNvPicPr>
              <a:picLocks noChangeAspect="1" noChangeArrowheads="1"/>
            </p:cNvPicPr>
            <p:nvPr/>
          </p:nvPicPr>
          <p:blipFill>
            <a:blip r:embed="rId2" cstate="print"/>
            <a:srcRect/>
            <a:stretch>
              <a:fillRect/>
            </a:stretch>
          </p:blipFill>
          <p:spPr bwMode="auto">
            <a:xfrm>
              <a:off x="5334000" y="4129087"/>
              <a:ext cx="2743200" cy="2500313"/>
            </a:xfrm>
            <a:prstGeom prst="rect">
              <a:avLst/>
            </a:prstGeom>
            <a:noFill/>
            <a:ln w="9525">
              <a:noFill/>
              <a:miter lim="800000"/>
              <a:headEnd/>
              <a:tailEnd/>
            </a:ln>
          </p:spPr>
        </p:pic>
        <p:sp>
          <p:nvSpPr>
            <p:cNvPr id="20497" name="TextBox 7"/>
            <p:cNvSpPr txBox="1">
              <a:spLocks noChangeArrowheads="1"/>
            </p:cNvSpPr>
            <p:nvPr/>
          </p:nvSpPr>
          <p:spPr bwMode="auto">
            <a:xfrm>
              <a:off x="5976036" y="4218801"/>
              <a:ext cx="2135521" cy="276999"/>
            </a:xfrm>
            <a:prstGeom prst="rect">
              <a:avLst/>
            </a:prstGeom>
            <a:noFill/>
            <a:ln w="9525">
              <a:noFill/>
              <a:miter lim="800000"/>
              <a:headEnd/>
              <a:tailEnd/>
            </a:ln>
          </p:spPr>
          <p:txBody>
            <a:bodyPr wrap="none">
              <a:spAutoFit/>
            </a:bodyPr>
            <a:lstStyle/>
            <a:p>
              <a:r>
                <a:rPr lang="en-US" sz="1200">
                  <a:latin typeface="Comic Sans MS" pitchFamily="66" charset="0"/>
                </a:rPr>
                <a:t>E789, PRL 72, 1318 (1994)</a:t>
              </a:r>
            </a:p>
          </p:txBody>
        </p:sp>
        <p:sp>
          <p:nvSpPr>
            <p:cNvPr id="20498" name="TextBox 10"/>
            <p:cNvSpPr txBox="1">
              <a:spLocks noChangeArrowheads="1"/>
            </p:cNvSpPr>
            <p:nvPr/>
          </p:nvSpPr>
          <p:spPr bwMode="auto">
            <a:xfrm>
              <a:off x="6324600" y="4447401"/>
              <a:ext cx="1596912" cy="276999"/>
            </a:xfrm>
            <a:prstGeom prst="rect">
              <a:avLst/>
            </a:prstGeom>
            <a:noFill/>
            <a:ln w="9525">
              <a:noFill/>
              <a:miter lim="800000"/>
              <a:headEnd/>
              <a:tailEnd/>
            </a:ln>
          </p:spPr>
          <p:txBody>
            <a:bodyPr wrap="none">
              <a:spAutoFit/>
            </a:bodyPr>
            <a:lstStyle/>
            <a:p>
              <a:r>
                <a:rPr lang="en-US" sz="1200">
                  <a:latin typeface="Comic Sans MS" pitchFamily="66" charset="0"/>
                </a:rPr>
                <a:t>Predictions w/o I.C.</a:t>
              </a:r>
            </a:p>
          </p:txBody>
        </p:sp>
      </p:grpSp>
      <p:sp>
        <p:nvSpPr>
          <p:cNvPr id="20489" name="TextBox 11"/>
          <p:cNvSpPr txBox="1">
            <a:spLocks noChangeArrowheads="1"/>
          </p:cNvSpPr>
          <p:nvPr/>
        </p:nvSpPr>
        <p:spPr bwMode="auto">
          <a:xfrm>
            <a:off x="1881188" y="192088"/>
            <a:ext cx="5219700" cy="400050"/>
          </a:xfrm>
          <a:prstGeom prst="rect">
            <a:avLst/>
          </a:prstGeom>
          <a:solidFill>
            <a:srgbClr val="00B0F0">
              <a:alpha val="48000"/>
            </a:srgbClr>
          </a:solidFill>
          <a:ln w="9525">
            <a:noFill/>
            <a:miter lim="800000"/>
            <a:headEnd/>
            <a:tailEnd/>
          </a:ln>
        </p:spPr>
        <p:txBody>
          <a:bodyPr wrap="none">
            <a:spAutoFit/>
          </a:bodyPr>
          <a:lstStyle/>
          <a:p>
            <a:r>
              <a:rPr lang="en-US" sz="2000" dirty="0">
                <a:latin typeface="Comic Sans MS" pitchFamily="66" charset="0"/>
              </a:rPr>
              <a:t>Intrinsic charm contribution to </a:t>
            </a:r>
            <a:r>
              <a:rPr lang="en-US" sz="2000" dirty="0" err="1">
                <a:latin typeface="Comic Sans MS" pitchFamily="66" charset="0"/>
              </a:rPr>
              <a:t>Quarkonia</a:t>
            </a:r>
            <a:endParaRPr lang="en-US" sz="2000" dirty="0">
              <a:latin typeface="Comic Sans MS" pitchFamily="66" charset="0"/>
            </a:endParaRPr>
          </a:p>
        </p:txBody>
      </p:sp>
      <p:grpSp>
        <p:nvGrpSpPr>
          <p:cNvPr id="5" name="Group 15"/>
          <p:cNvGrpSpPr>
            <a:grpSpLocks/>
          </p:cNvGrpSpPr>
          <p:nvPr/>
        </p:nvGrpSpPr>
        <p:grpSpPr bwMode="auto">
          <a:xfrm>
            <a:off x="4495800" y="609600"/>
            <a:ext cx="3962400" cy="2971800"/>
            <a:chOff x="4343400" y="685800"/>
            <a:chExt cx="4359774" cy="3352800"/>
          </a:xfrm>
        </p:grpSpPr>
        <p:pic>
          <p:nvPicPr>
            <p:cNvPr id="20494" name="Picture 7"/>
            <p:cNvPicPr>
              <a:picLocks noChangeAspect="1" noChangeArrowheads="1"/>
            </p:cNvPicPr>
            <p:nvPr/>
          </p:nvPicPr>
          <p:blipFill>
            <a:blip r:embed="rId3" cstate="print"/>
            <a:srcRect/>
            <a:stretch>
              <a:fillRect/>
            </a:stretch>
          </p:blipFill>
          <p:spPr bwMode="auto">
            <a:xfrm>
              <a:off x="4343400" y="762000"/>
              <a:ext cx="4359774" cy="3276600"/>
            </a:xfrm>
            <a:prstGeom prst="rect">
              <a:avLst/>
            </a:prstGeom>
            <a:noFill/>
            <a:ln w="9525">
              <a:noFill/>
              <a:miter lim="800000"/>
              <a:headEnd/>
              <a:tailEnd/>
            </a:ln>
          </p:spPr>
        </p:pic>
        <p:sp>
          <p:nvSpPr>
            <p:cNvPr id="15" name="Rectangle 14"/>
            <p:cNvSpPr/>
            <p:nvPr/>
          </p:nvSpPr>
          <p:spPr>
            <a:xfrm>
              <a:off x="6858654" y="685800"/>
              <a:ext cx="455890" cy="152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91" name="TextBox 17"/>
          <p:cNvSpPr txBox="1">
            <a:spLocks noChangeArrowheads="1"/>
          </p:cNvSpPr>
          <p:nvPr/>
        </p:nvSpPr>
        <p:spPr bwMode="auto">
          <a:xfrm>
            <a:off x="6681788" y="1017588"/>
            <a:ext cx="952500" cy="400050"/>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no I.C.</a:t>
            </a:r>
          </a:p>
        </p:txBody>
      </p:sp>
      <p:sp>
        <p:nvSpPr>
          <p:cNvPr id="20492" name="TextBox 18"/>
          <p:cNvSpPr txBox="1">
            <a:spLocks noChangeArrowheads="1"/>
          </p:cNvSpPr>
          <p:nvPr/>
        </p:nvSpPr>
        <p:spPr bwMode="auto">
          <a:xfrm>
            <a:off x="7337425" y="1752600"/>
            <a:ext cx="698500" cy="708025"/>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with</a:t>
            </a:r>
          </a:p>
          <a:p>
            <a:r>
              <a:rPr lang="en-US" sz="2000">
                <a:solidFill>
                  <a:srgbClr val="FF0000"/>
                </a:solidFill>
                <a:latin typeface="Comic Sans MS" pitchFamily="66" charset="0"/>
              </a:rPr>
              <a:t>I.C.</a:t>
            </a:r>
          </a:p>
        </p:txBody>
      </p:sp>
      <p:sp>
        <p:nvSpPr>
          <p:cNvPr id="20493" name="Line 6"/>
          <p:cNvSpPr>
            <a:spLocks noChangeShapeType="1"/>
          </p:cNvSpPr>
          <p:nvPr/>
        </p:nvSpPr>
        <p:spPr bwMode="auto">
          <a:xfrm flipV="1">
            <a:off x="3890963" y="1095375"/>
            <a:ext cx="115887" cy="0"/>
          </a:xfrm>
          <a:prstGeom prst="line">
            <a:avLst/>
          </a:prstGeom>
          <a:noFill/>
          <a:ln w="28575">
            <a:solidFill>
              <a:schemeClr val="tx1"/>
            </a:solidFill>
            <a:round/>
            <a:headEnd/>
            <a:tailEnd/>
          </a:ln>
        </p:spPr>
        <p:txBody>
          <a:bodyPr>
            <a:spAutoFit/>
          </a:bodyPr>
          <a:lstStyle/>
          <a:p>
            <a:endParaRPr lang="en-US"/>
          </a:p>
        </p:txBody>
      </p:sp>
      <p:sp>
        <p:nvSpPr>
          <p:cNvPr id="19" name="TextBox 18"/>
          <p:cNvSpPr txBox="1"/>
          <p:nvPr/>
        </p:nvSpPr>
        <p:spPr>
          <a:xfrm>
            <a:off x="5943600" y="1524000"/>
            <a:ext cx="615874" cy="369332"/>
          </a:xfrm>
          <a:prstGeom prst="rect">
            <a:avLst/>
          </a:prstGeom>
          <a:noFill/>
        </p:spPr>
        <p:txBody>
          <a:bodyPr wrap="none" rtlCol="0">
            <a:spAutoFit/>
          </a:bodyPr>
          <a:lstStyle/>
          <a:p>
            <a:r>
              <a:rPr lang="en-US" dirty="0" smtClean="0">
                <a:latin typeface="Comic Sans MS" pitchFamily="66" charset="0"/>
              </a:rPr>
              <a:t>J/</a:t>
            </a:r>
            <a:r>
              <a:rPr lang="en-US" dirty="0" smtClean="0">
                <a:latin typeface="Comic Sans MS" pitchFamily="66" charset="0"/>
                <a:sym typeface="Symbol"/>
              </a:rPr>
              <a:t></a:t>
            </a:r>
            <a:endParaRPr lang="en-US" dirty="0" smtClean="0">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0BCB6-7171-4751-B295-01F1688399C1}"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pic>
        <p:nvPicPr>
          <p:cNvPr id="45058" name="Picture 2"/>
          <p:cNvPicPr>
            <a:picLocks noChangeAspect="1" noChangeArrowheads="1"/>
          </p:cNvPicPr>
          <p:nvPr/>
        </p:nvPicPr>
        <p:blipFill>
          <a:blip r:embed="rId2" cstate="print"/>
          <a:srcRect/>
          <a:stretch>
            <a:fillRect/>
          </a:stretch>
        </p:blipFill>
        <p:spPr bwMode="auto">
          <a:xfrm>
            <a:off x="385763" y="490538"/>
            <a:ext cx="8372475" cy="5876925"/>
          </a:xfrm>
          <a:prstGeom prst="rect">
            <a:avLst/>
          </a:prstGeom>
          <a:noFill/>
          <a:ln w="9525">
            <a:noFill/>
            <a:miter lim="800000"/>
            <a:headEnd/>
            <a:tailEnd/>
          </a:ln>
        </p:spPr>
      </p:pic>
      <p:sp>
        <p:nvSpPr>
          <p:cNvPr id="5" name="TextBox 4"/>
          <p:cNvSpPr txBox="1"/>
          <p:nvPr/>
        </p:nvSpPr>
        <p:spPr>
          <a:xfrm>
            <a:off x="3352800" y="6324600"/>
            <a:ext cx="1814920" cy="369332"/>
          </a:xfrm>
          <a:prstGeom prst="rect">
            <a:avLst/>
          </a:prstGeom>
          <a:noFill/>
        </p:spPr>
        <p:txBody>
          <a:bodyPr wrap="none" rtlCol="0">
            <a:spAutoFit/>
          </a:bodyPr>
          <a:lstStyle/>
          <a:p>
            <a:r>
              <a:rPr lang="en-US" i="1" dirty="0" smtClean="0">
                <a:latin typeface="Comic Sans MS" pitchFamily="66" charset="0"/>
              </a:rPr>
              <a:t>Slide from JCP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F8BFF-8CCA-40D2-BF20-792360B9A8B7}" type="datetime1">
              <a:rPr lang="en-US" smtClean="0"/>
              <a:pPr/>
              <a:t>1/7/2013</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pic>
        <p:nvPicPr>
          <p:cNvPr id="46082" name="Picture 2"/>
          <p:cNvPicPr>
            <a:picLocks noChangeAspect="1" noChangeArrowheads="1"/>
          </p:cNvPicPr>
          <p:nvPr/>
        </p:nvPicPr>
        <p:blipFill>
          <a:blip r:embed="rId2" cstate="print"/>
          <a:srcRect/>
          <a:stretch>
            <a:fillRect/>
          </a:stretch>
        </p:blipFill>
        <p:spPr bwMode="auto">
          <a:xfrm>
            <a:off x="152400" y="0"/>
            <a:ext cx="8839200" cy="6305550"/>
          </a:xfrm>
          <a:prstGeom prst="rect">
            <a:avLst/>
          </a:prstGeom>
          <a:noFill/>
          <a:ln w="9525">
            <a:noFill/>
            <a:miter lim="800000"/>
            <a:headEnd/>
            <a:tailEnd/>
          </a:ln>
        </p:spPr>
      </p:pic>
      <p:sp>
        <p:nvSpPr>
          <p:cNvPr id="5" name="TextBox 4"/>
          <p:cNvSpPr txBox="1"/>
          <p:nvPr/>
        </p:nvSpPr>
        <p:spPr>
          <a:xfrm>
            <a:off x="3352800" y="6324600"/>
            <a:ext cx="2252540" cy="369332"/>
          </a:xfrm>
          <a:prstGeom prst="rect">
            <a:avLst/>
          </a:prstGeom>
          <a:noFill/>
        </p:spPr>
        <p:txBody>
          <a:bodyPr wrap="none" rtlCol="0">
            <a:spAutoFit/>
          </a:bodyPr>
          <a:lstStyle/>
          <a:p>
            <a:r>
              <a:rPr lang="en-US" i="1" dirty="0" smtClean="0">
                <a:latin typeface="Comic Sans MS" pitchFamily="66" charset="0"/>
              </a:rPr>
              <a:t>Slide from JC </a:t>
            </a:r>
            <a:r>
              <a:rPr lang="en-US" i="1" dirty="0" err="1" smtClean="0">
                <a:latin typeface="Comic Sans MS" pitchFamily="66" charset="0"/>
              </a:rPr>
              <a:t>Peng</a:t>
            </a:r>
            <a:endParaRPr lang="en-US" i="1" dirty="0" smtClean="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4627" y="304800"/>
            <a:ext cx="5668539" cy="523220"/>
          </a:xfrm>
          <a:prstGeom prst="rect">
            <a:avLst/>
          </a:prstGeom>
          <a:solidFill>
            <a:srgbClr val="00B0F0">
              <a:alpha val="51000"/>
            </a:srgbClr>
          </a:solidFill>
        </p:spPr>
        <p:txBody>
          <a:bodyPr wrap="none" rtlCol="0">
            <a:spAutoFit/>
          </a:bodyPr>
          <a:lstStyle/>
          <a:p>
            <a:r>
              <a:rPr lang="en-US" sz="2800" dirty="0" smtClean="0">
                <a:latin typeface="Comic Sans MS" pitchFamily="66" charset="0"/>
              </a:rPr>
              <a:t>Lessons and Clues from the Data</a:t>
            </a:r>
          </a:p>
        </p:txBody>
      </p:sp>
      <p:sp>
        <p:nvSpPr>
          <p:cNvPr id="3" name="Date Placeholder 2"/>
          <p:cNvSpPr>
            <a:spLocks noGrp="1"/>
          </p:cNvSpPr>
          <p:nvPr>
            <p:ph type="dt" sz="half" idx="10"/>
          </p:nvPr>
        </p:nvSpPr>
        <p:spPr/>
        <p:txBody>
          <a:bodyPr/>
          <a:lstStyle/>
          <a:p>
            <a:fld id="{85A16832-E2BD-415F-BFAE-1B636721B9C4}" type="datetime1">
              <a:rPr lang="en-US" smtClean="0"/>
              <a:pPr/>
              <a:t>1/7/2013</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2" descr="det_liquid_color"/>
          <p:cNvPicPr>
            <a:picLocks noChangeAspect="1" noChangeArrowheads="1"/>
          </p:cNvPicPr>
          <p:nvPr/>
        </p:nvPicPr>
        <p:blipFill>
          <a:blip r:embed="rId2" cstate="print"/>
          <a:srcRect t="6215"/>
          <a:stretch>
            <a:fillRect/>
          </a:stretch>
        </p:blipFill>
        <p:spPr bwMode="auto">
          <a:xfrm>
            <a:off x="4724400" y="1447800"/>
            <a:ext cx="4241955" cy="1981200"/>
          </a:xfrm>
          <a:prstGeom prst="rect">
            <a:avLst/>
          </a:prstGeom>
          <a:noFill/>
        </p:spPr>
      </p:pic>
      <p:pic>
        <p:nvPicPr>
          <p:cNvPr id="6" name="Picture 3" descr="na50 layout"/>
          <p:cNvPicPr>
            <a:picLocks noChangeAspect="1" noChangeArrowheads="1"/>
          </p:cNvPicPr>
          <p:nvPr/>
        </p:nvPicPr>
        <p:blipFill>
          <a:blip r:embed="rId3" cstate="print"/>
          <a:srcRect l="3029" t="25851" r="3474" b="28120"/>
          <a:stretch>
            <a:fillRect/>
          </a:stretch>
        </p:blipFill>
        <p:spPr bwMode="auto">
          <a:xfrm>
            <a:off x="228600" y="4268597"/>
            <a:ext cx="4114800" cy="1430923"/>
          </a:xfrm>
          <a:prstGeom prst="rect">
            <a:avLst/>
          </a:prstGeom>
          <a:noFill/>
        </p:spPr>
      </p:pic>
      <p:pic>
        <p:nvPicPr>
          <p:cNvPr id="7" name="Picture 2"/>
          <p:cNvPicPr>
            <a:picLocks noChangeAspect="1" noChangeArrowheads="1"/>
          </p:cNvPicPr>
          <p:nvPr/>
        </p:nvPicPr>
        <p:blipFill>
          <a:blip r:embed="rId4" cstate="print"/>
          <a:srcRect t="15214" r="7542" b="30428"/>
          <a:stretch>
            <a:fillRect/>
          </a:stretch>
        </p:blipFill>
        <p:spPr bwMode="auto">
          <a:xfrm>
            <a:off x="4572000" y="4116197"/>
            <a:ext cx="4572000" cy="1903603"/>
          </a:xfrm>
          <a:prstGeom prst="rect">
            <a:avLst/>
          </a:prstGeom>
          <a:noFill/>
          <a:ln w="9525">
            <a:noFill/>
            <a:miter lim="800000"/>
            <a:headEnd/>
            <a:tailEnd/>
          </a:ln>
        </p:spPr>
      </p:pic>
      <p:pic>
        <p:nvPicPr>
          <p:cNvPr id="8" name="Picture 2"/>
          <p:cNvPicPr>
            <a:picLocks noChangeAspect="1" noChangeArrowheads="1"/>
          </p:cNvPicPr>
          <p:nvPr/>
        </p:nvPicPr>
        <p:blipFill>
          <a:blip r:embed="rId5" cstate="print">
            <a:lum bright="-14000" contrast="22000"/>
          </a:blip>
          <a:srcRect/>
          <a:stretch>
            <a:fillRect/>
          </a:stretch>
        </p:blipFill>
        <p:spPr bwMode="auto">
          <a:xfrm rot="10800000" flipH="1" flipV="1">
            <a:off x="228600" y="1600199"/>
            <a:ext cx="4343400" cy="1828800"/>
          </a:xfrm>
          <a:prstGeom prst="rect">
            <a:avLst/>
          </a:prstGeom>
          <a:noFill/>
          <a:ln w="9525">
            <a:noFill/>
            <a:miter lim="800000"/>
            <a:headEnd/>
            <a:tailEnd/>
          </a:ln>
        </p:spPr>
      </p:pic>
      <p:sp>
        <p:nvSpPr>
          <p:cNvPr id="9" name="TextBox 8"/>
          <p:cNvSpPr txBox="1"/>
          <p:nvPr/>
        </p:nvSpPr>
        <p:spPr>
          <a:xfrm>
            <a:off x="1524000" y="1295400"/>
            <a:ext cx="1483098" cy="369332"/>
          </a:xfrm>
          <a:prstGeom prst="rect">
            <a:avLst/>
          </a:prstGeom>
          <a:noFill/>
        </p:spPr>
        <p:txBody>
          <a:bodyPr wrap="none" rtlCol="0">
            <a:spAutoFit/>
          </a:bodyPr>
          <a:lstStyle/>
          <a:p>
            <a:r>
              <a:rPr lang="en-US" dirty="0" smtClean="0">
                <a:latin typeface="Comic Sans MS" pitchFamily="66" charset="0"/>
              </a:rPr>
              <a:t>Cronin expt.</a:t>
            </a:r>
          </a:p>
        </p:txBody>
      </p:sp>
      <p:sp>
        <p:nvSpPr>
          <p:cNvPr id="10" name="TextBox 9"/>
          <p:cNvSpPr txBox="1"/>
          <p:nvPr/>
        </p:nvSpPr>
        <p:spPr>
          <a:xfrm>
            <a:off x="5867400" y="1295400"/>
            <a:ext cx="1580882" cy="369332"/>
          </a:xfrm>
          <a:prstGeom prst="rect">
            <a:avLst/>
          </a:prstGeom>
          <a:noFill/>
        </p:spPr>
        <p:txBody>
          <a:bodyPr wrap="none" rtlCol="0">
            <a:spAutoFit/>
          </a:bodyPr>
          <a:lstStyle/>
          <a:p>
            <a:r>
              <a:rPr lang="en-US" dirty="0" smtClean="0">
                <a:latin typeface="Comic Sans MS" pitchFamily="66" charset="0"/>
              </a:rPr>
              <a:t>E866/</a:t>
            </a:r>
            <a:r>
              <a:rPr lang="en-US" dirty="0" err="1" smtClean="0">
                <a:latin typeface="Comic Sans MS" pitchFamily="66" charset="0"/>
              </a:rPr>
              <a:t>NuSea</a:t>
            </a:r>
            <a:endParaRPr lang="en-US" dirty="0" smtClean="0">
              <a:latin typeface="Comic Sans MS" pitchFamily="66" charset="0"/>
            </a:endParaRPr>
          </a:p>
        </p:txBody>
      </p:sp>
      <p:sp>
        <p:nvSpPr>
          <p:cNvPr id="11" name="TextBox 10"/>
          <p:cNvSpPr txBox="1"/>
          <p:nvPr/>
        </p:nvSpPr>
        <p:spPr>
          <a:xfrm>
            <a:off x="7086600" y="3887597"/>
            <a:ext cx="1061509" cy="369332"/>
          </a:xfrm>
          <a:prstGeom prst="rect">
            <a:avLst/>
          </a:prstGeom>
          <a:noFill/>
        </p:spPr>
        <p:txBody>
          <a:bodyPr wrap="none" rtlCol="0">
            <a:spAutoFit/>
          </a:bodyPr>
          <a:lstStyle/>
          <a:p>
            <a:r>
              <a:rPr lang="en-US" dirty="0" smtClean="0">
                <a:latin typeface="Comic Sans MS" pitchFamily="66" charset="0"/>
              </a:rPr>
              <a:t>HERA-B</a:t>
            </a:r>
          </a:p>
        </p:txBody>
      </p:sp>
      <p:sp>
        <p:nvSpPr>
          <p:cNvPr id="12" name="TextBox 11"/>
          <p:cNvSpPr txBox="1"/>
          <p:nvPr/>
        </p:nvSpPr>
        <p:spPr>
          <a:xfrm>
            <a:off x="1676400" y="3887597"/>
            <a:ext cx="819455" cy="369332"/>
          </a:xfrm>
          <a:prstGeom prst="rect">
            <a:avLst/>
          </a:prstGeom>
          <a:noFill/>
        </p:spPr>
        <p:txBody>
          <a:bodyPr wrap="none" rtlCol="0">
            <a:spAutoFit/>
          </a:bodyPr>
          <a:lstStyle/>
          <a:p>
            <a:r>
              <a:rPr lang="en-US" dirty="0" smtClean="0">
                <a:latin typeface="Comic Sans MS" pitchFamily="66" charset="0"/>
              </a:rPr>
              <a:t>NA50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1524000" y="1524000"/>
          <a:ext cx="1768475" cy="560388"/>
        </p:xfrm>
        <a:graphic>
          <a:graphicData uri="http://schemas.openxmlformats.org/presentationml/2006/ole">
            <p:oleObj spid="_x0000_s3074" name="Equation" r:id="rId4" imgW="799920" imgH="253800" progId="Equation.3">
              <p:embed/>
            </p:oleObj>
          </a:graphicData>
        </a:graphic>
      </p:graphicFrame>
      <p:sp>
        <p:nvSpPr>
          <p:cNvPr id="17" name="Date Placeholder 16"/>
          <p:cNvSpPr>
            <a:spLocks noGrp="1"/>
          </p:cNvSpPr>
          <p:nvPr>
            <p:ph type="dt" sz="quarter" idx="10"/>
          </p:nvPr>
        </p:nvSpPr>
        <p:spPr/>
        <p:txBody>
          <a:bodyPr/>
          <a:lstStyle/>
          <a:p>
            <a:pPr>
              <a:defRPr/>
            </a:pPr>
            <a:fld id="{241DD763-1F97-46B4-A2BD-FE09C9219DDE}" type="datetime1">
              <a:rPr lang="en-US" smtClean="0"/>
              <a:pPr>
                <a:defRPr/>
              </a:pPr>
              <a:t>1/7/2013</a:t>
            </a:fld>
            <a:endParaRPr lang="en-US" dirty="0"/>
          </a:p>
        </p:txBody>
      </p:sp>
      <p:sp>
        <p:nvSpPr>
          <p:cNvPr id="18" name="Slide Number Placeholder 17"/>
          <p:cNvSpPr>
            <a:spLocks noGrp="1"/>
          </p:cNvSpPr>
          <p:nvPr>
            <p:ph type="sldNum" sz="quarter" idx="12"/>
          </p:nvPr>
        </p:nvSpPr>
        <p:spPr/>
        <p:txBody>
          <a:bodyPr/>
          <a:lstStyle/>
          <a:p>
            <a:pPr>
              <a:defRPr/>
            </a:pPr>
            <a:fld id="{0019DCB4-213B-4381-B650-3B62DBF6C1D2}" type="slidenum">
              <a:rPr lang="en-US"/>
              <a:pPr>
                <a:defRPr/>
              </a:pPr>
              <a:t>6</a:t>
            </a:fld>
            <a:endParaRPr lang="en-US"/>
          </a:p>
        </p:txBody>
      </p:sp>
      <p:sp>
        <p:nvSpPr>
          <p:cNvPr id="3086" name="Text Box 23"/>
          <p:cNvSpPr txBox="1">
            <a:spLocks noChangeArrowheads="1"/>
          </p:cNvSpPr>
          <p:nvPr/>
        </p:nvSpPr>
        <p:spPr bwMode="auto">
          <a:xfrm>
            <a:off x="4957763" y="4267200"/>
            <a:ext cx="4038600" cy="369888"/>
          </a:xfrm>
          <a:prstGeom prst="rect">
            <a:avLst/>
          </a:prstGeom>
          <a:noFill/>
          <a:ln w="9525">
            <a:noFill/>
            <a:miter lim="800000"/>
            <a:headEnd/>
            <a:tailEnd/>
          </a:ln>
        </p:spPr>
        <p:txBody>
          <a:bodyPr>
            <a:spAutoFit/>
          </a:bodyPr>
          <a:lstStyle/>
          <a:p>
            <a:pPr>
              <a:buFont typeface="Arial" charset="0"/>
              <a:buChar char="•"/>
            </a:pPr>
            <a:r>
              <a:rPr lang="en-US">
                <a:latin typeface="Comic Sans MS" pitchFamily="66" charset="0"/>
              </a:rPr>
              <a:t> or gluon saturation?</a:t>
            </a:r>
          </a:p>
        </p:txBody>
      </p:sp>
      <p:sp>
        <p:nvSpPr>
          <p:cNvPr id="3090" name="Text Box 24"/>
          <p:cNvSpPr txBox="1">
            <a:spLocks noChangeArrowheads="1"/>
          </p:cNvSpPr>
          <p:nvPr/>
        </p:nvSpPr>
        <p:spPr bwMode="auto">
          <a:xfrm>
            <a:off x="457200" y="5715000"/>
            <a:ext cx="2311400" cy="338138"/>
          </a:xfrm>
          <a:prstGeom prst="rect">
            <a:avLst/>
          </a:prstGeom>
          <a:noFill/>
          <a:ln w="9525" algn="ctr">
            <a:noFill/>
            <a:miter lim="800000"/>
            <a:headEnd/>
            <a:tailEnd/>
          </a:ln>
        </p:spPr>
        <p:txBody>
          <a:bodyPr wrap="none">
            <a:spAutoFit/>
          </a:bodyPr>
          <a:lstStyle/>
          <a:p>
            <a:r>
              <a:rPr lang="en-US" sz="1600" dirty="0">
                <a:latin typeface="Comic Sans MS" pitchFamily="66" charset="0"/>
              </a:rPr>
              <a:t>(x</a:t>
            </a:r>
            <a:r>
              <a:rPr lang="en-US" sz="1600" baseline="-25000" dirty="0">
                <a:latin typeface="Comic Sans MS" pitchFamily="66" charset="0"/>
              </a:rPr>
              <a:t>2</a:t>
            </a:r>
            <a:r>
              <a:rPr lang="en-US" sz="1600" dirty="0">
                <a:latin typeface="Comic Sans MS" pitchFamily="66" charset="0"/>
              </a:rPr>
              <a:t> is x in the nucleus)</a:t>
            </a:r>
          </a:p>
        </p:txBody>
      </p:sp>
      <p:grpSp>
        <p:nvGrpSpPr>
          <p:cNvPr id="2" name="Group 15"/>
          <p:cNvGrpSpPr>
            <a:grpSpLocks/>
          </p:cNvGrpSpPr>
          <p:nvPr/>
        </p:nvGrpSpPr>
        <p:grpSpPr bwMode="auto">
          <a:xfrm>
            <a:off x="5715000" y="838200"/>
            <a:ext cx="2308225" cy="1544638"/>
            <a:chOff x="501616" y="803786"/>
            <a:chExt cx="3284572" cy="2640614"/>
          </a:xfrm>
        </p:grpSpPr>
        <p:grpSp>
          <p:nvGrpSpPr>
            <p:cNvPr id="3" name="Group 21"/>
            <p:cNvGrpSpPr>
              <a:grpSpLocks/>
            </p:cNvGrpSpPr>
            <p:nvPr/>
          </p:nvGrpSpPr>
          <p:grpSpPr bwMode="auto">
            <a:xfrm>
              <a:off x="501616" y="803786"/>
              <a:ext cx="3284572" cy="2640614"/>
              <a:chOff x="501616" y="803786"/>
              <a:chExt cx="3284572" cy="2640614"/>
            </a:xfrm>
          </p:grpSpPr>
          <p:grpSp>
            <p:nvGrpSpPr>
              <p:cNvPr id="4" name="Group 5"/>
              <p:cNvGrpSpPr>
                <a:grpSpLocks/>
              </p:cNvGrpSpPr>
              <p:nvPr/>
            </p:nvGrpSpPr>
            <p:grpSpPr bwMode="auto">
              <a:xfrm>
                <a:off x="501616" y="803786"/>
                <a:ext cx="3284572" cy="2640614"/>
                <a:chOff x="196816" y="3623186"/>
                <a:chExt cx="3284572" cy="2640614"/>
              </a:xfrm>
            </p:grpSpPr>
            <p:pic>
              <p:nvPicPr>
                <p:cNvPr id="3151" name="Picture 5"/>
                <p:cNvPicPr>
                  <a:picLocks noChangeAspect="1" noChangeArrowheads="1"/>
                </p:cNvPicPr>
                <p:nvPr/>
              </p:nvPicPr>
              <p:blipFill>
                <a:blip r:embed="rId5" cstate="print"/>
                <a:srcRect t="11295" b="4234"/>
                <a:stretch>
                  <a:fillRect/>
                </a:stretch>
              </p:blipFill>
              <p:spPr bwMode="auto">
                <a:xfrm>
                  <a:off x="685800" y="3657600"/>
                  <a:ext cx="2795588" cy="2606200"/>
                </a:xfrm>
                <a:prstGeom prst="rect">
                  <a:avLst/>
                </a:prstGeom>
                <a:noFill/>
                <a:ln w="9525" algn="ctr">
                  <a:noFill/>
                  <a:miter lim="800000"/>
                  <a:headEnd/>
                  <a:tailEnd/>
                </a:ln>
              </p:spPr>
            </p:pic>
            <p:sp>
              <p:nvSpPr>
                <p:cNvPr id="3152" name="TextBox 10"/>
                <p:cNvSpPr txBox="1">
                  <a:spLocks noChangeArrowheads="1"/>
                </p:cNvSpPr>
                <p:nvPr/>
              </p:nvSpPr>
              <p:spPr bwMode="auto">
                <a:xfrm rot="-5400000">
                  <a:off x="-24095" y="3844097"/>
                  <a:ext cx="967352" cy="525529"/>
                </a:xfrm>
                <a:prstGeom prst="rect">
                  <a:avLst/>
                </a:prstGeom>
                <a:noFill/>
                <a:ln w="9525">
                  <a:noFill/>
                  <a:miter lim="800000"/>
                  <a:headEnd/>
                  <a:tailEnd/>
                </a:ln>
              </p:spPr>
              <p:txBody>
                <a:bodyPr wrap="none">
                  <a:spAutoFit/>
                </a:bodyPr>
                <a:lstStyle/>
                <a:p>
                  <a:r>
                    <a:rPr lang="en-US">
                      <a:latin typeface="Calibri" pitchFamily="34" charset="0"/>
                    </a:rPr>
                    <a:t>R</a:t>
                  </a:r>
                  <a:r>
                    <a:rPr lang="en-US" baseline="-25000">
                      <a:latin typeface="Calibri" pitchFamily="34" charset="0"/>
                    </a:rPr>
                    <a:t>G</a:t>
                  </a:r>
                  <a:r>
                    <a:rPr lang="en-US" baseline="30000">
                      <a:latin typeface="Calibri" pitchFamily="34" charset="0"/>
                    </a:rPr>
                    <a:t>Pb</a:t>
                  </a:r>
                </a:p>
              </p:txBody>
            </p:sp>
          </p:grpSp>
          <p:pic>
            <p:nvPicPr>
              <p:cNvPr id="3150" name="Picture 5"/>
              <p:cNvPicPr>
                <a:picLocks noChangeAspect="1" noChangeArrowheads="1"/>
              </p:cNvPicPr>
              <p:nvPr/>
            </p:nvPicPr>
            <p:blipFill>
              <a:blip r:embed="rId5" cstate="print"/>
              <a:srcRect l="15794" t="84706" r="77222" b="7059"/>
              <a:stretch>
                <a:fillRect/>
              </a:stretch>
            </p:blipFill>
            <p:spPr bwMode="auto">
              <a:xfrm>
                <a:off x="829147" y="3106094"/>
                <a:ext cx="195226" cy="254106"/>
              </a:xfrm>
              <a:prstGeom prst="rect">
                <a:avLst/>
              </a:prstGeom>
              <a:noFill/>
              <a:ln w="9525" algn="ctr">
                <a:noFill/>
                <a:miter lim="800000"/>
                <a:headEnd/>
                <a:tailEnd/>
              </a:ln>
            </p:spPr>
          </p:pic>
        </p:grpSp>
        <p:sp>
          <p:nvSpPr>
            <p:cNvPr id="3143" name="TextBox 17"/>
            <p:cNvSpPr txBox="1">
              <a:spLocks noChangeArrowheads="1"/>
            </p:cNvSpPr>
            <p:nvPr/>
          </p:nvSpPr>
          <p:spPr bwMode="auto">
            <a:xfrm>
              <a:off x="1028155" y="866747"/>
              <a:ext cx="1647295" cy="447381"/>
            </a:xfrm>
            <a:prstGeom prst="rect">
              <a:avLst/>
            </a:prstGeom>
            <a:noFill/>
            <a:ln w="9525">
              <a:noFill/>
              <a:miter lim="800000"/>
              <a:headEnd/>
              <a:tailEnd/>
            </a:ln>
          </p:spPr>
          <p:txBody>
            <a:bodyPr wrap="none">
              <a:spAutoFit/>
            </a:bodyPr>
            <a:lstStyle/>
            <a:p>
              <a:r>
                <a:rPr lang="en-US" sz="1100">
                  <a:latin typeface="Comic Sans MS" pitchFamily="66" charset="0"/>
                </a:rPr>
                <a:t>Q</a:t>
              </a:r>
              <a:r>
                <a:rPr lang="en-US" sz="1100" baseline="30000">
                  <a:latin typeface="Comic Sans MS" pitchFamily="66" charset="0"/>
                </a:rPr>
                <a:t>2</a:t>
              </a:r>
              <a:r>
                <a:rPr lang="en-US" sz="1100">
                  <a:latin typeface="Comic Sans MS" pitchFamily="66" charset="0"/>
                </a:rPr>
                <a:t> = 1.69 GeV</a:t>
              </a:r>
              <a:r>
                <a:rPr lang="en-US" sz="1100" baseline="30000">
                  <a:latin typeface="Comic Sans MS" pitchFamily="66" charset="0"/>
                </a:rPr>
                <a:t>2</a:t>
              </a:r>
            </a:p>
          </p:txBody>
        </p:sp>
        <p:sp>
          <p:nvSpPr>
            <p:cNvPr id="3144" name="TextBox 18"/>
            <p:cNvSpPr txBox="1">
              <a:spLocks noChangeArrowheads="1"/>
            </p:cNvSpPr>
            <p:nvPr/>
          </p:nvSpPr>
          <p:spPr bwMode="auto">
            <a:xfrm>
              <a:off x="1963094" y="2514601"/>
              <a:ext cx="878618" cy="447381"/>
            </a:xfrm>
            <a:prstGeom prst="rect">
              <a:avLst/>
            </a:prstGeom>
            <a:noFill/>
            <a:ln w="9525">
              <a:noFill/>
              <a:miter lim="800000"/>
              <a:headEnd/>
              <a:tailEnd/>
            </a:ln>
          </p:spPr>
          <p:txBody>
            <a:bodyPr wrap="none">
              <a:spAutoFit/>
            </a:bodyPr>
            <a:lstStyle/>
            <a:p>
              <a:r>
                <a:rPr lang="en-US" sz="1100">
                  <a:solidFill>
                    <a:srgbClr val="FF0000"/>
                  </a:solidFill>
                  <a:latin typeface="Comic Sans MS" pitchFamily="66" charset="0"/>
                </a:rPr>
                <a:t>EPS08</a:t>
              </a:r>
            </a:p>
          </p:txBody>
        </p:sp>
        <p:sp>
          <p:nvSpPr>
            <p:cNvPr id="3145" name="TextBox 19"/>
            <p:cNvSpPr txBox="1">
              <a:spLocks noChangeArrowheads="1"/>
            </p:cNvSpPr>
            <p:nvPr/>
          </p:nvSpPr>
          <p:spPr bwMode="auto">
            <a:xfrm>
              <a:off x="1066800" y="2221097"/>
              <a:ext cx="878619" cy="447381"/>
            </a:xfrm>
            <a:prstGeom prst="rect">
              <a:avLst/>
            </a:prstGeom>
            <a:noFill/>
            <a:ln w="9525">
              <a:noFill/>
              <a:miter lim="800000"/>
              <a:headEnd/>
              <a:tailEnd/>
            </a:ln>
          </p:spPr>
          <p:txBody>
            <a:bodyPr wrap="none">
              <a:spAutoFit/>
            </a:bodyPr>
            <a:lstStyle/>
            <a:p>
              <a:r>
                <a:rPr lang="en-US" sz="1100">
                  <a:latin typeface="Comic Sans MS" pitchFamily="66" charset="0"/>
                </a:rPr>
                <a:t>EPS09</a:t>
              </a:r>
            </a:p>
          </p:txBody>
        </p:sp>
        <p:sp>
          <p:nvSpPr>
            <p:cNvPr id="3146" name="TextBox 20"/>
            <p:cNvSpPr txBox="1">
              <a:spLocks noChangeArrowheads="1"/>
            </p:cNvSpPr>
            <p:nvPr/>
          </p:nvSpPr>
          <p:spPr bwMode="auto">
            <a:xfrm>
              <a:off x="1219200" y="1325156"/>
              <a:ext cx="687018" cy="473697"/>
            </a:xfrm>
            <a:prstGeom prst="rect">
              <a:avLst/>
            </a:prstGeom>
            <a:noFill/>
            <a:ln w="9525">
              <a:noFill/>
              <a:miter lim="800000"/>
              <a:headEnd/>
              <a:tailEnd/>
            </a:ln>
          </p:spPr>
          <p:txBody>
            <a:bodyPr wrap="none">
              <a:spAutoFit/>
            </a:bodyPr>
            <a:lstStyle/>
            <a:p>
              <a:r>
                <a:rPr lang="en-US" sz="1200">
                  <a:latin typeface="Comic Sans MS" pitchFamily="66" charset="0"/>
                </a:rPr>
                <a:t>nDS</a:t>
              </a:r>
              <a:endParaRPr lang="en-US" sz="1600">
                <a:latin typeface="Comic Sans MS" pitchFamily="66" charset="0"/>
              </a:endParaRPr>
            </a:p>
          </p:txBody>
        </p:sp>
        <p:sp>
          <p:nvSpPr>
            <p:cNvPr id="3147" name="TextBox 21"/>
            <p:cNvSpPr txBox="1">
              <a:spLocks noChangeArrowheads="1"/>
            </p:cNvSpPr>
            <p:nvPr/>
          </p:nvSpPr>
          <p:spPr bwMode="auto">
            <a:xfrm>
              <a:off x="953300" y="1903820"/>
              <a:ext cx="896866" cy="447381"/>
            </a:xfrm>
            <a:prstGeom prst="rect">
              <a:avLst/>
            </a:prstGeom>
            <a:noFill/>
            <a:ln w="9525">
              <a:noFill/>
              <a:miter lim="800000"/>
              <a:headEnd/>
              <a:tailEnd/>
            </a:ln>
          </p:spPr>
          <p:txBody>
            <a:bodyPr wrap="none">
              <a:spAutoFit/>
            </a:bodyPr>
            <a:lstStyle/>
            <a:p>
              <a:r>
                <a:rPr lang="en-US" sz="1100">
                  <a:solidFill>
                    <a:srgbClr val="00B050"/>
                  </a:solidFill>
                  <a:latin typeface="Comic Sans MS" pitchFamily="66" charset="0"/>
                </a:rPr>
                <a:t>EKS98</a:t>
              </a:r>
              <a:endParaRPr lang="en-US" sz="1400">
                <a:solidFill>
                  <a:srgbClr val="00B050"/>
                </a:solidFill>
                <a:latin typeface="Comic Sans MS" pitchFamily="66" charset="0"/>
              </a:endParaRPr>
            </a:p>
          </p:txBody>
        </p:sp>
        <p:sp>
          <p:nvSpPr>
            <p:cNvPr id="3148" name="TextBox 22"/>
            <p:cNvSpPr txBox="1">
              <a:spLocks noChangeArrowheads="1"/>
            </p:cNvSpPr>
            <p:nvPr/>
          </p:nvSpPr>
          <p:spPr bwMode="auto">
            <a:xfrm>
              <a:off x="1331865" y="1636412"/>
              <a:ext cx="947047" cy="447381"/>
            </a:xfrm>
            <a:prstGeom prst="rect">
              <a:avLst/>
            </a:prstGeom>
            <a:noFill/>
            <a:ln w="9525">
              <a:noFill/>
              <a:miter lim="800000"/>
              <a:headEnd/>
              <a:tailEnd/>
            </a:ln>
          </p:spPr>
          <p:txBody>
            <a:bodyPr wrap="none">
              <a:spAutoFit/>
            </a:bodyPr>
            <a:lstStyle/>
            <a:p>
              <a:r>
                <a:rPr lang="en-US" sz="1100">
                  <a:solidFill>
                    <a:srgbClr val="0000FF"/>
                  </a:solidFill>
                  <a:latin typeface="Comic Sans MS" pitchFamily="66" charset="0"/>
                </a:rPr>
                <a:t>HKN07</a:t>
              </a:r>
            </a:p>
          </p:txBody>
        </p:sp>
      </p:grpSp>
      <p:pic>
        <p:nvPicPr>
          <p:cNvPr id="3094" name="Picture 4" descr="xf1"/>
          <p:cNvPicPr>
            <a:picLocks noChangeAspect="1" noChangeArrowheads="1"/>
          </p:cNvPicPr>
          <p:nvPr/>
        </p:nvPicPr>
        <p:blipFill>
          <a:blip r:embed="rId6" cstate="print"/>
          <a:srcRect/>
          <a:stretch>
            <a:fillRect/>
          </a:stretch>
        </p:blipFill>
        <p:spPr bwMode="auto">
          <a:xfrm>
            <a:off x="7713663" y="3124200"/>
            <a:ext cx="1219200" cy="1063625"/>
          </a:xfrm>
          <a:prstGeom prst="rect">
            <a:avLst/>
          </a:prstGeom>
          <a:noFill/>
          <a:ln w="9525">
            <a:noFill/>
            <a:miter lim="800000"/>
            <a:headEnd/>
            <a:tailEnd/>
          </a:ln>
        </p:spPr>
      </p:pic>
      <p:sp>
        <p:nvSpPr>
          <p:cNvPr id="3095" name="Rectangle 5"/>
          <p:cNvSpPr>
            <a:spLocks noChangeArrowheads="1"/>
          </p:cNvSpPr>
          <p:nvPr/>
        </p:nvSpPr>
        <p:spPr bwMode="auto">
          <a:xfrm>
            <a:off x="4953000" y="3124200"/>
            <a:ext cx="2971800" cy="1077913"/>
          </a:xfrm>
          <a:prstGeom prst="rect">
            <a:avLst/>
          </a:prstGeom>
          <a:noFill/>
          <a:ln w="9525">
            <a:noFill/>
            <a:miter lim="800000"/>
            <a:headEnd/>
            <a:tailEnd/>
          </a:ln>
        </p:spPr>
        <p:txBody>
          <a:bodyPr>
            <a:spAutoFit/>
          </a:bodyPr>
          <a:lstStyle/>
          <a:p>
            <a:r>
              <a:rPr lang="en-US" sz="1600">
                <a:latin typeface="Comic Sans MS" pitchFamily="66" charset="0"/>
              </a:rPr>
              <a:t>Energy loss of incident gluon shifts effective x</a:t>
            </a:r>
            <a:r>
              <a:rPr lang="en-US" sz="1600" baseline="-25000">
                <a:latin typeface="Comic Sans MS" pitchFamily="66" charset="0"/>
              </a:rPr>
              <a:t>F</a:t>
            </a:r>
            <a:r>
              <a:rPr lang="en-US" sz="1600">
                <a:latin typeface="Comic Sans MS" pitchFamily="66" charset="0"/>
              </a:rPr>
              <a:t>  and produces nuclear suppression which increases with x</a:t>
            </a:r>
            <a:r>
              <a:rPr lang="en-US" sz="1600" baseline="-25000">
                <a:latin typeface="Comic Sans MS" pitchFamily="66" charset="0"/>
              </a:rPr>
              <a:t>F</a:t>
            </a:r>
          </a:p>
        </p:txBody>
      </p:sp>
      <p:sp>
        <p:nvSpPr>
          <p:cNvPr id="3096" name="Rectangle 39"/>
          <p:cNvSpPr>
            <a:spLocks noChangeArrowheads="1"/>
          </p:cNvSpPr>
          <p:nvPr/>
        </p:nvSpPr>
        <p:spPr bwMode="auto">
          <a:xfrm>
            <a:off x="990600" y="228600"/>
            <a:ext cx="7620000" cy="400110"/>
          </a:xfrm>
          <a:prstGeom prst="rect">
            <a:avLst/>
          </a:prstGeom>
          <a:solidFill>
            <a:srgbClr val="00B0F0">
              <a:alpha val="49000"/>
            </a:srgbClr>
          </a:solidFill>
          <a:ln w="9525">
            <a:noFill/>
            <a:miter lim="800000"/>
            <a:headEnd/>
            <a:tailEnd/>
          </a:ln>
        </p:spPr>
        <p:txBody>
          <a:bodyPr wrap="square">
            <a:spAutoFit/>
          </a:bodyPr>
          <a:lstStyle/>
          <a:p>
            <a:r>
              <a:rPr lang="en-US" sz="2000" dirty="0">
                <a:latin typeface="Comic Sans MS" pitchFamily="66" charset="0"/>
              </a:rPr>
              <a:t>Suppression N</a:t>
            </a:r>
            <a:r>
              <a:rPr lang="en-US" sz="2000" dirty="0" smtClean="0">
                <a:latin typeface="Comic Sans MS" pitchFamily="66" charset="0"/>
              </a:rPr>
              <a:t>ot Universal </a:t>
            </a:r>
            <a:r>
              <a:rPr lang="en-US" sz="2000" dirty="0" err="1">
                <a:latin typeface="Comic Sans MS" pitchFamily="66" charset="0"/>
              </a:rPr>
              <a:t>vs</a:t>
            </a:r>
            <a:r>
              <a:rPr lang="en-US" sz="2000" dirty="0">
                <a:latin typeface="Comic Sans MS" pitchFamily="66" charset="0"/>
              </a:rPr>
              <a:t> x</a:t>
            </a:r>
            <a:r>
              <a:rPr lang="en-US" sz="2000" baseline="-25000" dirty="0">
                <a:latin typeface="Comic Sans MS" pitchFamily="66" charset="0"/>
              </a:rPr>
              <a:t>2</a:t>
            </a:r>
            <a:r>
              <a:rPr lang="en-US" sz="2000" dirty="0">
                <a:latin typeface="Comic Sans MS" pitchFamily="66" charset="0"/>
              </a:rPr>
              <a:t> as </a:t>
            </a:r>
            <a:r>
              <a:rPr lang="en-US" sz="2000" dirty="0" smtClean="0">
                <a:latin typeface="Comic Sans MS" pitchFamily="66" charset="0"/>
              </a:rPr>
              <a:t>Expected </a:t>
            </a:r>
            <a:r>
              <a:rPr lang="en-US" sz="2000" dirty="0">
                <a:latin typeface="Comic Sans MS" pitchFamily="66" charset="0"/>
              </a:rPr>
              <a:t>for </a:t>
            </a:r>
            <a:r>
              <a:rPr lang="en-US" sz="2000" dirty="0" smtClean="0">
                <a:latin typeface="Comic Sans MS" pitchFamily="66" charset="0"/>
              </a:rPr>
              <a:t>Shadowing</a:t>
            </a:r>
            <a:endParaRPr lang="en-US" sz="2000" dirty="0">
              <a:latin typeface="Comic Sans MS" pitchFamily="66" charset="0"/>
            </a:endParaRPr>
          </a:p>
        </p:txBody>
      </p:sp>
      <p:sp>
        <p:nvSpPr>
          <p:cNvPr id="3097" name="Text Box 23"/>
          <p:cNvSpPr txBox="1">
            <a:spLocks noChangeArrowheads="1"/>
          </p:cNvSpPr>
          <p:nvPr/>
        </p:nvSpPr>
        <p:spPr bwMode="auto">
          <a:xfrm>
            <a:off x="4953000" y="2438400"/>
            <a:ext cx="4038600" cy="646113"/>
          </a:xfrm>
          <a:prstGeom prst="rect">
            <a:avLst/>
          </a:prstGeom>
          <a:noFill/>
          <a:ln w="9525">
            <a:noFill/>
            <a:miter lim="800000"/>
            <a:headEnd/>
            <a:tailEnd/>
          </a:ln>
        </p:spPr>
        <p:txBody>
          <a:bodyPr>
            <a:spAutoFit/>
          </a:bodyPr>
          <a:lstStyle/>
          <a:p>
            <a:r>
              <a:rPr lang="en-US">
                <a:latin typeface="Comic Sans MS" pitchFamily="66" charset="0"/>
              </a:rPr>
              <a:t>Closer to scaling with x</a:t>
            </a:r>
            <a:r>
              <a:rPr lang="en-US" baseline="-25000">
                <a:latin typeface="Comic Sans MS" pitchFamily="66" charset="0"/>
              </a:rPr>
              <a:t>F</a:t>
            </a:r>
            <a:r>
              <a:rPr lang="en-US">
                <a:latin typeface="Comic Sans MS" pitchFamily="66" charset="0"/>
              </a:rPr>
              <a:t> or rapidity</a:t>
            </a:r>
          </a:p>
          <a:p>
            <a:pPr>
              <a:buFontTx/>
              <a:buChar char="•"/>
            </a:pPr>
            <a:r>
              <a:rPr lang="en-US">
                <a:latin typeface="Comic Sans MS" pitchFamily="66" charset="0"/>
              </a:rPr>
              <a:t> initial-state gluon energy loss?</a:t>
            </a:r>
          </a:p>
        </p:txBody>
      </p:sp>
      <p:sp>
        <p:nvSpPr>
          <p:cNvPr id="3099" name="TextBox 82"/>
          <p:cNvSpPr txBox="1">
            <a:spLocks noChangeArrowheads="1"/>
          </p:cNvSpPr>
          <p:nvPr/>
        </p:nvSpPr>
        <p:spPr bwMode="auto">
          <a:xfrm>
            <a:off x="4953000" y="4621213"/>
            <a:ext cx="4038600" cy="830262"/>
          </a:xfrm>
          <a:prstGeom prst="rect">
            <a:avLst/>
          </a:prstGeom>
          <a:noFill/>
          <a:ln w="9525">
            <a:noFill/>
            <a:miter lim="800000"/>
            <a:headEnd/>
            <a:tailEnd/>
          </a:ln>
        </p:spPr>
        <p:txBody>
          <a:bodyPr>
            <a:spAutoFit/>
          </a:bodyPr>
          <a:lstStyle/>
          <a:p>
            <a:r>
              <a:rPr lang="en-US" sz="1600">
                <a:latin typeface="Comic Sans MS" pitchFamily="66" charset="0"/>
              </a:rPr>
              <a:t>Gluon saturation from non-linear gluon interactions for the high density at small x; amplified in a nucleus.</a:t>
            </a:r>
          </a:p>
        </p:txBody>
      </p:sp>
      <p:grpSp>
        <p:nvGrpSpPr>
          <p:cNvPr id="5" name="Group 10"/>
          <p:cNvGrpSpPr>
            <a:grpSpLocks/>
          </p:cNvGrpSpPr>
          <p:nvPr/>
        </p:nvGrpSpPr>
        <p:grpSpPr bwMode="auto">
          <a:xfrm>
            <a:off x="7010400" y="5486400"/>
            <a:ext cx="1066800" cy="923925"/>
            <a:chOff x="240" y="2546"/>
            <a:chExt cx="1020" cy="951"/>
          </a:xfrm>
        </p:grpSpPr>
        <p:sp>
          <p:nvSpPr>
            <p:cNvPr id="3133" name="Rectangle 11"/>
            <p:cNvSpPr>
              <a:spLocks noChangeAspect="1" noChangeArrowheads="1"/>
            </p:cNvSpPr>
            <p:nvPr/>
          </p:nvSpPr>
          <p:spPr bwMode="auto">
            <a:xfrm>
              <a:off x="240" y="2589"/>
              <a:ext cx="1020" cy="908"/>
            </a:xfrm>
            <a:prstGeom prst="rect">
              <a:avLst/>
            </a:prstGeom>
            <a:noFill/>
            <a:ln w="9525">
              <a:noFill/>
              <a:miter lim="800000"/>
              <a:headEnd/>
              <a:tailEnd/>
            </a:ln>
          </p:spPr>
          <p:txBody>
            <a:bodyPr wrap="none" anchor="ctr"/>
            <a:lstStyle/>
            <a:p>
              <a:endParaRPr lang="en-US">
                <a:latin typeface="Calibri" pitchFamily="34" charset="0"/>
              </a:endParaRPr>
            </a:p>
          </p:txBody>
        </p:sp>
        <p:sp>
          <p:nvSpPr>
            <p:cNvPr id="3134" name="Oval 12"/>
            <p:cNvSpPr>
              <a:spLocks noChangeAspect="1" noChangeArrowheads="1"/>
            </p:cNvSpPr>
            <p:nvPr/>
          </p:nvSpPr>
          <p:spPr bwMode="auto">
            <a:xfrm>
              <a:off x="325" y="2546"/>
              <a:ext cx="925" cy="928"/>
            </a:xfrm>
            <a:prstGeom prst="ellipse">
              <a:avLst/>
            </a:prstGeom>
            <a:noFill/>
            <a:ln w="57150">
              <a:solidFill>
                <a:srgbClr val="000000"/>
              </a:solidFill>
              <a:miter lim="800000"/>
              <a:headEnd/>
              <a:tailEnd/>
            </a:ln>
          </p:spPr>
          <p:txBody>
            <a:bodyPr wrap="none" anchor="ctr"/>
            <a:lstStyle/>
            <a:p>
              <a:endParaRPr lang="en-US">
                <a:latin typeface="Calibri" pitchFamily="34" charset="0"/>
              </a:endParaRPr>
            </a:p>
          </p:txBody>
        </p:sp>
        <p:sp>
          <p:nvSpPr>
            <p:cNvPr id="3135" name="Oval 13"/>
            <p:cNvSpPr>
              <a:spLocks noChangeAspect="1" noChangeArrowheads="1"/>
            </p:cNvSpPr>
            <p:nvPr/>
          </p:nvSpPr>
          <p:spPr bwMode="auto">
            <a:xfrm>
              <a:off x="702" y="3044"/>
              <a:ext cx="166" cy="158"/>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36" name="Oval 14"/>
            <p:cNvSpPr>
              <a:spLocks noChangeAspect="1" noChangeArrowheads="1"/>
            </p:cNvSpPr>
            <p:nvPr/>
          </p:nvSpPr>
          <p:spPr bwMode="auto">
            <a:xfrm>
              <a:off x="833" y="2839"/>
              <a:ext cx="190" cy="159"/>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37" name="Oval 15"/>
            <p:cNvSpPr>
              <a:spLocks noChangeAspect="1" noChangeArrowheads="1"/>
            </p:cNvSpPr>
            <p:nvPr/>
          </p:nvSpPr>
          <p:spPr bwMode="auto">
            <a:xfrm>
              <a:off x="833" y="3247"/>
              <a:ext cx="167" cy="159"/>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38" name="Oval 16"/>
            <p:cNvSpPr>
              <a:spLocks noChangeAspect="1" noChangeArrowheads="1"/>
            </p:cNvSpPr>
            <p:nvPr/>
          </p:nvSpPr>
          <p:spPr bwMode="auto">
            <a:xfrm>
              <a:off x="572" y="3247"/>
              <a:ext cx="191" cy="159"/>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39" name="Oval 17"/>
            <p:cNvSpPr>
              <a:spLocks noChangeAspect="1" noChangeArrowheads="1"/>
            </p:cNvSpPr>
            <p:nvPr/>
          </p:nvSpPr>
          <p:spPr bwMode="auto">
            <a:xfrm>
              <a:off x="620" y="2850"/>
              <a:ext cx="166" cy="158"/>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40" name="Oval 18"/>
            <p:cNvSpPr>
              <a:spLocks noChangeAspect="1" noChangeArrowheads="1"/>
            </p:cNvSpPr>
            <p:nvPr/>
          </p:nvSpPr>
          <p:spPr bwMode="auto">
            <a:xfrm>
              <a:off x="453" y="3044"/>
              <a:ext cx="167" cy="158"/>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41" name="Text Box 19"/>
            <p:cNvSpPr txBox="1">
              <a:spLocks noChangeAspect="1" noChangeArrowheads="1"/>
            </p:cNvSpPr>
            <p:nvPr/>
          </p:nvSpPr>
          <p:spPr bwMode="auto">
            <a:xfrm>
              <a:off x="284" y="2646"/>
              <a:ext cx="577" cy="285"/>
            </a:xfrm>
            <a:prstGeom prst="rect">
              <a:avLst/>
            </a:prstGeom>
            <a:solidFill>
              <a:schemeClr val="tx1"/>
            </a:solidFill>
            <a:ln w="9525">
              <a:noFill/>
              <a:miter lim="800000"/>
              <a:headEnd/>
              <a:tailEnd/>
            </a:ln>
          </p:spPr>
          <p:txBody>
            <a:bodyPr wrap="none">
              <a:spAutoFit/>
            </a:bodyPr>
            <a:lstStyle/>
            <a:p>
              <a:r>
                <a:rPr lang="en-US" sz="1200">
                  <a:solidFill>
                    <a:schemeClr val="bg1"/>
                  </a:solidFill>
                  <a:latin typeface="Tahoma" pitchFamily="34" charset="0"/>
                </a:rPr>
                <a:t>high x</a:t>
              </a:r>
            </a:p>
          </p:txBody>
        </p:sp>
      </p:grpSp>
      <p:grpSp>
        <p:nvGrpSpPr>
          <p:cNvPr id="6" name="Group 20"/>
          <p:cNvGrpSpPr>
            <a:grpSpLocks/>
          </p:cNvGrpSpPr>
          <p:nvPr/>
        </p:nvGrpSpPr>
        <p:grpSpPr bwMode="auto">
          <a:xfrm>
            <a:off x="5553075" y="5476875"/>
            <a:ext cx="1042988" cy="920750"/>
            <a:chOff x="1473" y="2544"/>
            <a:chExt cx="997" cy="948"/>
          </a:xfrm>
        </p:grpSpPr>
        <p:sp>
          <p:nvSpPr>
            <p:cNvPr id="3104" name="Oval 21"/>
            <p:cNvSpPr>
              <a:spLocks noChangeAspect="1" noChangeArrowheads="1"/>
            </p:cNvSpPr>
            <p:nvPr/>
          </p:nvSpPr>
          <p:spPr bwMode="auto">
            <a:xfrm>
              <a:off x="1521" y="2544"/>
              <a:ext cx="924" cy="925"/>
            </a:xfrm>
            <a:prstGeom prst="ellipse">
              <a:avLst/>
            </a:prstGeom>
            <a:noFill/>
            <a:ln w="57150">
              <a:solidFill>
                <a:srgbClr val="000000"/>
              </a:solidFill>
              <a:miter lim="800000"/>
              <a:headEnd/>
              <a:tailEnd/>
            </a:ln>
          </p:spPr>
          <p:txBody>
            <a:bodyPr wrap="none" anchor="ctr"/>
            <a:lstStyle/>
            <a:p>
              <a:endParaRPr lang="en-US">
                <a:latin typeface="Calibri" pitchFamily="34" charset="0"/>
              </a:endParaRPr>
            </a:p>
          </p:txBody>
        </p:sp>
        <p:sp>
          <p:nvSpPr>
            <p:cNvPr id="3105" name="Oval 22"/>
            <p:cNvSpPr>
              <a:spLocks noChangeAspect="1" noChangeArrowheads="1"/>
            </p:cNvSpPr>
            <p:nvPr/>
          </p:nvSpPr>
          <p:spPr bwMode="auto">
            <a:xfrm>
              <a:off x="1947" y="3006"/>
              <a:ext cx="166" cy="170"/>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06" name="Oval 23"/>
            <p:cNvSpPr>
              <a:spLocks noChangeAspect="1" noChangeArrowheads="1"/>
            </p:cNvSpPr>
            <p:nvPr/>
          </p:nvSpPr>
          <p:spPr bwMode="auto">
            <a:xfrm>
              <a:off x="2090" y="2908"/>
              <a:ext cx="166" cy="171"/>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07" name="Oval 24"/>
            <p:cNvSpPr>
              <a:spLocks noChangeAspect="1" noChangeArrowheads="1"/>
            </p:cNvSpPr>
            <p:nvPr/>
          </p:nvSpPr>
          <p:spPr bwMode="auto">
            <a:xfrm>
              <a:off x="2208" y="3128"/>
              <a:ext cx="166" cy="170"/>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08" name="Oval 25"/>
            <p:cNvSpPr>
              <a:spLocks noChangeAspect="1" noChangeArrowheads="1"/>
            </p:cNvSpPr>
            <p:nvPr/>
          </p:nvSpPr>
          <p:spPr bwMode="auto">
            <a:xfrm>
              <a:off x="1900" y="2568"/>
              <a:ext cx="190" cy="170"/>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09" name="Oval 26"/>
            <p:cNvSpPr>
              <a:spLocks noChangeAspect="1" noChangeArrowheads="1"/>
            </p:cNvSpPr>
            <p:nvPr/>
          </p:nvSpPr>
          <p:spPr bwMode="auto">
            <a:xfrm>
              <a:off x="1947" y="2665"/>
              <a:ext cx="190" cy="171"/>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10" name="Oval 27"/>
            <p:cNvSpPr>
              <a:spLocks noChangeAspect="1" noChangeArrowheads="1"/>
            </p:cNvSpPr>
            <p:nvPr/>
          </p:nvSpPr>
          <p:spPr bwMode="auto">
            <a:xfrm>
              <a:off x="1900" y="3176"/>
              <a:ext cx="190" cy="171"/>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11" name="Oval 28"/>
            <p:cNvSpPr>
              <a:spLocks noChangeAspect="1" noChangeArrowheads="1"/>
            </p:cNvSpPr>
            <p:nvPr/>
          </p:nvSpPr>
          <p:spPr bwMode="auto">
            <a:xfrm>
              <a:off x="2066" y="3225"/>
              <a:ext cx="167" cy="170"/>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12" name="Oval 29"/>
            <p:cNvSpPr>
              <a:spLocks noChangeAspect="1" noChangeArrowheads="1"/>
            </p:cNvSpPr>
            <p:nvPr/>
          </p:nvSpPr>
          <p:spPr bwMode="auto">
            <a:xfrm>
              <a:off x="2208" y="2860"/>
              <a:ext cx="166" cy="171"/>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13" name="Oval 30"/>
            <p:cNvSpPr>
              <a:spLocks noChangeAspect="1" noChangeArrowheads="1"/>
            </p:cNvSpPr>
            <p:nvPr/>
          </p:nvSpPr>
          <p:spPr bwMode="auto">
            <a:xfrm>
              <a:off x="2090" y="3055"/>
              <a:ext cx="166" cy="170"/>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14" name="Oval 31"/>
            <p:cNvSpPr>
              <a:spLocks noChangeAspect="1" noChangeArrowheads="1"/>
            </p:cNvSpPr>
            <p:nvPr/>
          </p:nvSpPr>
          <p:spPr bwMode="auto">
            <a:xfrm>
              <a:off x="2161" y="2641"/>
              <a:ext cx="189" cy="170"/>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15" name="Oval 32"/>
            <p:cNvSpPr>
              <a:spLocks noChangeAspect="1" noChangeArrowheads="1"/>
            </p:cNvSpPr>
            <p:nvPr/>
          </p:nvSpPr>
          <p:spPr bwMode="auto">
            <a:xfrm>
              <a:off x="2280" y="2762"/>
              <a:ext cx="190" cy="171"/>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16" name="Oval 33"/>
            <p:cNvSpPr>
              <a:spLocks noChangeAspect="1" noChangeArrowheads="1"/>
            </p:cNvSpPr>
            <p:nvPr/>
          </p:nvSpPr>
          <p:spPr bwMode="auto">
            <a:xfrm>
              <a:off x="2233" y="3006"/>
              <a:ext cx="189" cy="170"/>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17" name="Oval 34"/>
            <p:cNvSpPr>
              <a:spLocks noChangeAspect="1" noChangeArrowheads="1"/>
            </p:cNvSpPr>
            <p:nvPr/>
          </p:nvSpPr>
          <p:spPr bwMode="auto">
            <a:xfrm>
              <a:off x="1829" y="2885"/>
              <a:ext cx="189" cy="170"/>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18" name="Oval 35"/>
            <p:cNvSpPr>
              <a:spLocks noChangeAspect="1" noChangeArrowheads="1"/>
            </p:cNvSpPr>
            <p:nvPr/>
          </p:nvSpPr>
          <p:spPr bwMode="auto">
            <a:xfrm>
              <a:off x="1733" y="3274"/>
              <a:ext cx="191" cy="170"/>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19" name="Oval 36"/>
            <p:cNvSpPr>
              <a:spLocks noChangeAspect="1" noChangeArrowheads="1"/>
            </p:cNvSpPr>
            <p:nvPr/>
          </p:nvSpPr>
          <p:spPr bwMode="auto">
            <a:xfrm>
              <a:off x="1686" y="2836"/>
              <a:ext cx="190" cy="170"/>
            </a:xfrm>
            <a:prstGeom prst="ellipse">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3120" name="Oval 37"/>
            <p:cNvSpPr>
              <a:spLocks noChangeAspect="1" noChangeArrowheads="1"/>
            </p:cNvSpPr>
            <p:nvPr/>
          </p:nvSpPr>
          <p:spPr bwMode="auto">
            <a:xfrm>
              <a:off x="1758" y="2568"/>
              <a:ext cx="166" cy="170"/>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21" name="Oval 38"/>
            <p:cNvSpPr>
              <a:spLocks noChangeAspect="1" noChangeArrowheads="1"/>
            </p:cNvSpPr>
            <p:nvPr/>
          </p:nvSpPr>
          <p:spPr bwMode="auto">
            <a:xfrm>
              <a:off x="1829" y="2714"/>
              <a:ext cx="166" cy="171"/>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22" name="Oval 39"/>
            <p:cNvSpPr>
              <a:spLocks noChangeAspect="1" noChangeArrowheads="1"/>
            </p:cNvSpPr>
            <p:nvPr/>
          </p:nvSpPr>
          <p:spPr bwMode="auto">
            <a:xfrm>
              <a:off x="2066" y="2762"/>
              <a:ext cx="167" cy="171"/>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23" name="Oval 40"/>
            <p:cNvSpPr>
              <a:spLocks noChangeAspect="1" noChangeArrowheads="1"/>
            </p:cNvSpPr>
            <p:nvPr/>
          </p:nvSpPr>
          <p:spPr bwMode="auto">
            <a:xfrm>
              <a:off x="2066" y="2592"/>
              <a:ext cx="167" cy="170"/>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24" name="Oval 41"/>
            <p:cNvSpPr>
              <a:spLocks noChangeAspect="1" noChangeArrowheads="1"/>
            </p:cNvSpPr>
            <p:nvPr/>
          </p:nvSpPr>
          <p:spPr bwMode="auto">
            <a:xfrm>
              <a:off x="1581" y="3152"/>
              <a:ext cx="165" cy="171"/>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25" name="Oval 42"/>
            <p:cNvSpPr>
              <a:spLocks noChangeAspect="1" noChangeArrowheads="1"/>
            </p:cNvSpPr>
            <p:nvPr/>
          </p:nvSpPr>
          <p:spPr bwMode="auto">
            <a:xfrm>
              <a:off x="1604" y="2982"/>
              <a:ext cx="166" cy="170"/>
            </a:xfrm>
            <a:prstGeom prst="ellipse">
              <a:avLst/>
            </a:prstGeom>
            <a:solidFill>
              <a:srgbClr val="00FF00"/>
            </a:solidFill>
            <a:ln w="9525">
              <a:noFill/>
              <a:miter lim="800000"/>
              <a:headEnd/>
              <a:tailEnd/>
            </a:ln>
          </p:spPr>
          <p:txBody>
            <a:bodyPr wrap="none" anchor="ctr"/>
            <a:lstStyle/>
            <a:p>
              <a:endParaRPr lang="en-US">
                <a:latin typeface="Calibri" pitchFamily="34" charset="0"/>
              </a:endParaRPr>
            </a:p>
          </p:txBody>
        </p:sp>
        <p:sp>
          <p:nvSpPr>
            <p:cNvPr id="3126" name="Oval 43"/>
            <p:cNvSpPr>
              <a:spLocks noChangeAspect="1" noChangeArrowheads="1"/>
            </p:cNvSpPr>
            <p:nvPr/>
          </p:nvSpPr>
          <p:spPr bwMode="auto">
            <a:xfrm>
              <a:off x="1509" y="2860"/>
              <a:ext cx="167" cy="171"/>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27" name="Oval 44"/>
            <p:cNvSpPr>
              <a:spLocks noChangeAspect="1" noChangeArrowheads="1"/>
            </p:cNvSpPr>
            <p:nvPr/>
          </p:nvSpPr>
          <p:spPr bwMode="auto">
            <a:xfrm>
              <a:off x="1581" y="2689"/>
              <a:ext cx="165" cy="171"/>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28" name="Oval 45"/>
            <p:cNvSpPr>
              <a:spLocks noChangeAspect="1" noChangeArrowheads="1"/>
            </p:cNvSpPr>
            <p:nvPr/>
          </p:nvSpPr>
          <p:spPr bwMode="auto">
            <a:xfrm>
              <a:off x="1971" y="2836"/>
              <a:ext cx="166" cy="170"/>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29" name="Oval 46"/>
            <p:cNvSpPr>
              <a:spLocks noChangeAspect="1" noChangeArrowheads="1"/>
            </p:cNvSpPr>
            <p:nvPr/>
          </p:nvSpPr>
          <p:spPr bwMode="auto">
            <a:xfrm>
              <a:off x="1805" y="3031"/>
              <a:ext cx="166" cy="170"/>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30" name="Oval 47"/>
            <p:cNvSpPr>
              <a:spLocks noChangeAspect="1" noChangeArrowheads="1"/>
            </p:cNvSpPr>
            <p:nvPr/>
          </p:nvSpPr>
          <p:spPr bwMode="auto">
            <a:xfrm>
              <a:off x="1900" y="3323"/>
              <a:ext cx="166" cy="169"/>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31" name="Oval 48"/>
            <p:cNvSpPr>
              <a:spLocks noChangeAspect="1" noChangeArrowheads="1"/>
            </p:cNvSpPr>
            <p:nvPr/>
          </p:nvSpPr>
          <p:spPr bwMode="auto">
            <a:xfrm>
              <a:off x="1710" y="3152"/>
              <a:ext cx="166" cy="171"/>
            </a:xfrm>
            <a:prstGeom prst="ellipse">
              <a:avLst/>
            </a:prstGeom>
            <a:solidFill>
              <a:schemeClr val="accent1"/>
            </a:solidFill>
            <a:ln w="9525">
              <a:noFill/>
              <a:miter lim="800000"/>
              <a:headEnd/>
              <a:tailEnd/>
            </a:ln>
          </p:spPr>
          <p:txBody>
            <a:bodyPr wrap="none" anchor="ctr"/>
            <a:lstStyle/>
            <a:p>
              <a:endParaRPr lang="en-US">
                <a:latin typeface="Calibri" pitchFamily="34" charset="0"/>
              </a:endParaRPr>
            </a:p>
          </p:txBody>
        </p:sp>
        <p:sp>
          <p:nvSpPr>
            <p:cNvPr id="3132" name="Text Box 49"/>
            <p:cNvSpPr txBox="1">
              <a:spLocks noChangeAspect="1" noChangeArrowheads="1"/>
            </p:cNvSpPr>
            <p:nvPr/>
          </p:nvSpPr>
          <p:spPr bwMode="auto">
            <a:xfrm>
              <a:off x="1473" y="2586"/>
              <a:ext cx="519" cy="285"/>
            </a:xfrm>
            <a:prstGeom prst="rect">
              <a:avLst/>
            </a:prstGeom>
            <a:solidFill>
              <a:schemeClr val="tx1"/>
            </a:solidFill>
            <a:ln w="9525">
              <a:noFill/>
              <a:miter lim="800000"/>
              <a:headEnd/>
              <a:tailEnd/>
            </a:ln>
          </p:spPr>
          <p:txBody>
            <a:bodyPr wrap="none">
              <a:spAutoFit/>
            </a:bodyPr>
            <a:lstStyle/>
            <a:p>
              <a:r>
                <a:rPr lang="en-US" sz="1200">
                  <a:solidFill>
                    <a:schemeClr val="bg1"/>
                  </a:solidFill>
                  <a:latin typeface="Tahoma" pitchFamily="34" charset="0"/>
                </a:rPr>
                <a:t>low x</a:t>
              </a:r>
            </a:p>
          </p:txBody>
        </p:sp>
      </p:grpSp>
      <p:sp>
        <p:nvSpPr>
          <p:cNvPr id="85" name="Rectangle 84"/>
          <p:cNvSpPr/>
          <p:nvPr/>
        </p:nvSpPr>
        <p:spPr>
          <a:xfrm>
            <a:off x="4967288" y="3124200"/>
            <a:ext cx="3948112" cy="1066800"/>
          </a:xfrm>
          <a:prstGeom prst="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p:cNvSpPr/>
          <p:nvPr/>
        </p:nvSpPr>
        <p:spPr>
          <a:xfrm>
            <a:off x="4992688" y="4692268"/>
            <a:ext cx="3998912" cy="1747838"/>
          </a:xfrm>
          <a:prstGeom prst="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TextBox 2"/>
          <p:cNvSpPr txBox="1">
            <a:spLocks noChangeArrowheads="1"/>
          </p:cNvSpPr>
          <p:nvPr/>
        </p:nvSpPr>
        <p:spPr bwMode="auto">
          <a:xfrm>
            <a:off x="304800" y="1066800"/>
            <a:ext cx="4213013" cy="369332"/>
          </a:xfrm>
          <a:prstGeom prst="rect">
            <a:avLst/>
          </a:prstGeom>
          <a:noFill/>
          <a:ln w="9525">
            <a:noFill/>
            <a:miter lim="800000"/>
            <a:headEnd/>
            <a:tailEnd/>
          </a:ln>
        </p:spPr>
        <p:txBody>
          <a:bodyPr wrap="none">
            <a:spAutoFit/>
          </a:bodyPr>
          <a:lstStyle/>
          <a:p>
            <a:pPr algn="ctr"/>
            <a:r>
              <a:rPr lang="en-US" dirty="0" smtClean="0">
                <a:solidFill>
                  <a:srgbClr val="FF0000"/>
                </a:solidFill>
                <a:latin typeface="Comic Sans MS" pitchFamily="66" charset="0"/>
              </a:rPr>
              <a:t>PHENIX</a:t>
            </a:r>
            <a:r>
              <a:rPr lang="en-US" dirty="0">
                <a:latin typeface="Comic Sans MS" pitchFamily="66" charset="0"/>
              </a:rPr>
              <a:t>, </a:t>
            </a:r>
            <a:r>
              <a:rPr lang="en-US" dirty="0">
                <a:solidFill>
                  <a:srgbClr val="0000FF"/>
                </a:solidFill>
                <a:latin typeface="Comic Sans MS" pitchFamily="66" charset="0"/>
              </a:rPr>
              <a:t>E866</a:t>
            </a:r>
            <a:r>
              <a:rPr lang="en-US" dirty="0">
                <a:latin typeface="Comic Sans MS" pitchFamily="66" charset="0"/>
              </a:rPr>
              <a:t>, </a:t>
            </a:r>
            <a:r>
              <a:rPr lang="en-US" dirty="0">
                <a:solidFill>
                  <a:srgbClr val="00AC4E"/>
                </a:solidFill>
                <a:latin typeface="Comic Sans MS" pitchFamily="66" charset="0"/>
              </a:rPr>
              <a:t>NA3</a:t>
            </a:r>
            <a:r>
              <a:rPr lang="en-US" dirty="0">
                <a:latin typeface="Comic Sans MS" pitchFamily="66" charset="0"/>
              </a:rPr>
              <a:t> </a:t>
            </a:r>
            <a:r>
              <a:rPr lang="en-US" dirty="0" smtClean="0">
                <a:latin typeface="Comic Sans MS" pitchFamily="66" charset="0"/>
              </a:rPr>
              <a:t>J/</a:t>
            </a:r>
            <a:r>
              <a:rPr lang="en-US" dirty="0" smtClean="0">
                <a:latin typeface="Comic Sans MS" pitchFamily="66" charset="0"/>
                <a:sym typeface="Symbol"/>
              </a:rPr>
              <a:t> </a:t>
            </a:r>
            <a:r>
              <a:rPr lang="en-US" dirty="0" smtClean="0">
                <a:latin typeface="Comic Sans MS" pitchFamily="66" charset="0"/>
              </a:rPr>
              <a:t>Comparison</a:t>
            </a:r>
            <a:endParaRPr lang="en-US" dirty="0">
              <a:latin typeface="Comic Sans MS" pitchFamily="66" charset="0"/>
            </a:endParaRPr>
          </a:p>
        </p:txBody>
      </p:sp>
      <p:grpSp>
        <p:nvGrpSpPr>
          <p:cNvPr id="81" name="Group 80"/>
          <p:cNvGrpSpPr/>
          <p:nvPr/>
        </p:nvGrpSpPr>
        <p:grpSpPr>
          <a:xfrm>
            <a:off x="0" y="2286000"/>
            <a:ext cx="4783465" cy="3367087"/>
            <a:chOff x="0" y="2438400"/>
            <a:chExt cx="4783465" cy="3367087"/>
          </a:xfrm>
        </p:grpSpPr>
        <p:pic>
          <p:nvPicPr>
            <p:cNvPr id="82" name="Picture 3" descr="C:\Documents and Settings\leitch\My Documents\physics\2011\emmi_sicily_sep11\ppg109\alpha_x2ycm_new.png"/>
            <p:cNvPicPr>
              <a:picLocks noChangeAspect="1" noChangeArrowheads="1"/>
            </p:cNvPicPr>
            <p:nvPr/>
          </p:nvPicPr>
          <p:blipFill>
            <a:blip r:embed="rId7" cstate="print"/>
            <a:srcRect l="2222" t="8251" r="5556" b="4501"/>
            <a:stretch>
              <a:fillRect/>
            </a:stretch>
          </p:blipFill>
          <p:spPr bwMode="auto">
            <a:xfrm>
              <a:off x="0" y="2438400"/>
              <a:ext cx="4783465" cy="3352800"/>
            </a:xfrm>
            <a:prstGeom prst="rect">
              <a:avLst/>
            </a:prstGeom>
            <a:noFill/>
          </p:spPr>
        </p:pic>
        <p:sp>
          <p:nvSpPr>
            <p:cNvPr id="83" name="Text Box 13"/>
            <p:cNvSpPr txBox="1">
              <a:spLocks noChangeArrowheads="1"/>
            </p:cNvSpPr>
            <p:nvPr/>
          </p:nvSpPr>
          <p:spPr bwMode="auto">
            <a:xfrm>
              <a:off x="469900" y="3111328"/>
              <a:ext cx="892175" cy="307975"/>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200 GeV</a:t>
              </a:r>
            </a:p>
          </p:txBody>
        </p:sp>
        <p:sp>
          <p:nvSpPr>
            <p:cNvPr id="84" name="Text Box 12"/>
            <p:cNvSpPr txBox="1">
              <a:spLocks noChangeArrowheads="1"/>
            </p:cNvSpPr>
            <p:nvPr/>
          </p:nvSpPr>
          <p:spPr bwMode="auto">
            <a:xfrm>
              <a:off x="953745" y="4881562"/>
              <a:ext cx="792162" cy="307975"/>
            </a:xfrm>
            <a:prstGeom prst="rect">
              <a:avLst/>
            </a:prstGeom>
            <a:noFill/>
            <a:ln w="9525">
              <a:noFill/>
              <a:miter lim="800000"/>
              <a:headEnd/>
              <a:tailEnd/>
            </a:ln>
          </p:spPr>
          <p:txBody>
            <a:bodyPr wrap="none">
              <a:spAutoFit/>
            </a:bodyPr>
            <a:lstStyle/>
            <a:p>
              <a:r>
                <a:rPr lang="en-US" sz="1400" b="1" dirty="0">
                  <a:solidFill>
                    <a:srgbClr val="0000FF"/>
                  </a:solidFill>
                  <a:latin typeface="Calibri" pitchFamily="34" charset="0"/>
                </a:rPr>
                <a:t>39 GeV</a:t>
              </a:r>
            </a:p>
          </p:txBody>
        </p:sp>
        <p:sp>
          <p:nvSpPr>
            <p:cNvPr id="87" name="Text Box 11"/>
            <p:cNvSpPr txBox="1">
              <a:spLocks noChangeArrowheads="1"/>
            </p:cNvSpPr>
            <p:nvPr/>
          </p:nvSpPr>
          <p:spPr bwMode="auto">
            <a:xfrm>
              <a:off x="1850774" y="4440489"/>
              <a:ext cx="792162" cy="307975"/>
            </a:xfrm>
            <a:prstGeom prst="rect">
              <a:avLst/>
            </a:prstGeom>
            <a:noFill/>
            <a:ln w="9525">
              <a:noFill/>
              <a:miter lim="800000"/>
              <a:headEnd/>
              <a:tailEnd/>
            </a:ln>
          </p:spPr>
          <p:txBody>
            <a:bodyPr wrap="none">
              <a:spAutoFit/>
            </a:bodyPr>
            <a:lstStyle/>
            <a:p>
              <a:r>
                <a:rPr lang="en-US" sz="1400" b="1" dirty="0">
                  <a:solidFill>
                    <a:srgbClr val="33CC33"/>
                  </a:solidFill>
                  <a:latin typeface="Calibri" pitchFamily="34" charset="0"/>
                </a:rPr>
                <a:t>19 GeV</a:t>
              </a:r>
            </a:p>
          </p:txBody>
        </p:sp>
        <p:sp>
          <p:nvSpPr>
            <p:cNvPr id="88" name="Text Box 10"/>
            <p:cNvSpPr txBox="1">
              <a:spLocks noChangeArrowheads="1"/>
            </p:cNvSpPr>
            <p:nvPr/>
          </p:nvSpPr>
          <p:spPr bwMode="auto">
            <a:xfrm>
              <a:off x="3735388" y="5468937"/>
              <a:ext cx="1012825" cy="336550"/>
            </a:xfrm>
            <a:prstGeom prst="rect">
              <a:avLst/>
            </a:prstGeom>
            <a:noFill/>
            <a:ln w="9525">
              <a:noFill/>
              <a:miter lim="800000"/>
              <a:headEnd/>
              <a:tailEnd/>
            </a:ln>
          </p:spPr>
          <p:txBody>
            <a:bodyPr wrap="none">
              <a:spAutoFit/>
            </a:bodyPr>
            <a:lstStyle/>
            <a:p>
              <a:r>
                <a:rPr lang="en-US" sz="1600">
                  <a:latin typeface="Calibri" pitchFamily="34" charset="0"/>
                </a:rPr>
                <a:t>= X</a:t>
              </a:r>
              <a:r>
                <a:rPr lang="en-US" sz="1600" baseline="-25000">
                  <a:latin typeface="Calibri" pitchFamily="34" charset="0"/>
                </a:rPr>
                <a:t>1</a:t>
              </a:r>
              <a:r>
                <a:rPr lang="en-US" sz="1600">
                  <a:latin typeface="Calibri" pitchFamily="34" charset="0"/>
                </a:rPr>
                <a:t> – X</a:t>
              </a:r>
              <a:r>
                <a:rPr lang="en-US" sz="1600" baseline="-25000">
                  <a:latin typeface="Calibri" pitchFamily="34" charset="0"/>
                </a:rPr>
                <a:t>2</a:t>
              </a:r>
            </a:p>
          </p:txBody>
        </p:sp>
        <p:sp>
          <p:nvSpPr>
            <p:cNvPr id="89" name="Rectangle 24"/>
            <p:cNvSpPr>
              <a:spLocks noChangeArrowheads="1"/>
            </p:cNvSpPr>
            <p:nvPr/>
          </p:nvSpPr>
          <p:spPr bwMode="auto">
            <a:xfrm>
              <a:off x="563563" y="2594318"/>
              <a:ext cx="2676951" cy="215444"/>
            </a:xfrm>
            <a:prstGeom prst="rect">
              <a:avLst/>
            </a:prstGeom>
            <a:solidFill>
              <a:schemeClr val="bg1"/>
            </a:solidFill>
            <a:ln w="9525">
              <a:noFill/>
              <a:miter lim="800000"/>
              <a:headEnd/>
              <a:tailEnd/>
            </a:ln>
          </p:spPr>
          <p:txBody>
            <a:bodyPr wrap="none" lIns="0" tIns="0" rIns="0" bIns="0">
              <a:spAutoFit/>
            </a:bodyPr>
            <a:lstStyle/>
            <a:p>
              <a:r>
                <a:rPr lang="en-US" sz="1400" i="1" u="sng" dirty="0" smtClean="0">
                  <a:solidFill>
                    <a:srgbClr val="FF0000"/>
                  </a:solidFill>
                </a:rPr>
                <a:t> Phys. Rev. </a:t>
              </a:r>
              <a:r>
                <a:rPr lang="en-US" sz="1400" i="1" u="sng" dirty="0" err="1" smtClean="0">
                  <a:solidFill>
                    <a:srgbClr val="FF0000"/>
                  </a:solidFill>
                </a:rPr>
                <a:t>Lett</a:t>
              </a:r>
              <a:r>
                <a:rPr lang="en-US" sz="1400" i="1" u="sng" dirty="0" smtClean="0">
                  <a:solidFill>
                    <a:srgbClr val="FF0000"/>
                  </a:solidFill>
                </a:rPr>
                <a:t>. 107, 142301 (2011)</a:t>
              </a:r>
              <a:endParaRPr lang="en-US" sz="1400" i="1" u="sng" dirty="0">
                <a:solidFill>
                  <a:srgbClr val="FF0000"/>
                </a:solidFill>
                <a:latin typeface="Comic Sans MS" pitchFamily="66"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6"/>
          <p:cNvSpPr>
            <a:spLocks noGrp="1"/>
          </p:cNvSpPr>
          <p:nvPr>
            <p:ph type="dt" sz="half" idx="10"/>
          </p:nvPr>
        </p:nvSpPr>
        <p:spPr/>
        <p:txBody>
          <a:bodyPr/>
          <a:lstStyle/>
          <a:p>
            <a:fld id="{201740A9-9B6F-4D17-B87C-EB21D30580D7}" type="datetime1">
              <a:rPr lang="en-US" smtClean="0"/>
              <a:pPr/>
              <a:t>1/7/2013</a:t>
            </a:fld>
            <a:endParaRPr lang="en-US" i="1"/>
          </a:p>
        </p:txBody>
      </p:sp>
      <p:sp>
        <p:nvSpPr>
          <p:cNvPr id="19" name="Slide Number Placeholder 8"/>
          <p:cNvSpPr>
            <a:spLocks noGrp="1"/>
          </p:cNvSpPr>
          <p:nvPr>
            <p:ph type="sldNum" sz="quarter" idx="12"/>
          </p:nvPr>
        </p:nvSpPr>
        <p:spPr/>
        <p:txBody>
          <a:bodyPr/>
          <a:lstStyle/>
          <a:p>
            <a:fld id="{A1A8E568-A90E-497B-9720-64C5E6F35ADA}" type="slidenum">
              <a:rPr lang="en-US"/>
              <a:pPr/>
              <a:t>7</a:t>
            </a:fld>
            <a:endParaRPr lang="en-US"/>
          </a:p>
        </p:txBody>
      </p:sp>
      <p:sp>
        <p:nvSpPr>
          <p:cNvPr id="357378" name="Rectangle 2"/>
          <p:cNvSpPr>
            <a:spLocks noGrp="1" noChangeArrowheads="1"/>
          </p:cNvSpPr>
          <p:nvPr>
            <p:ph type="title" sz="quarter"/>
          </p:nvPr>
        </p:nvSpPr>
        <p:spPr>
          <a:xfrm>
            <a:off x="533400" y="152400"/>
            <a:ext cx="7772400" cy="762000"/>
          </a:xfrm>
          <a:solidFill>
            <a:srgbClr val="00B0F0">
              <a:alpha val="46000"/>
            </a:srgbClr>
          </a:solidFill>
        </p:spPr>
        <p:txBody>
          <a:bodyPr>
            <a:normAutofit/>
          </a:bodyPr>
          <a:lstStyle/>
          <a:p>
            <a:r>
              <a:rPr lang="en-US" sz="2000" dirty="0" err="1">
                <a:latin typeface="Comic Sans MS" pitchFamily="66" charset="0"/>
              </a:rPr>
              <a:t>Fermilab</a:t>
            </a:r>
            <a:r>
              <a:rPr lang="en-US" sz="2000" dirty="0">
                <a:latin typeface="Comic Sans MS" pitchFamily="66" charset="0"/>
              </a:rPr>
              <a:t> E789: </a:t>
            </a:r>
            <a:r>
              <a:rPr lang="en-US" sz="2000" dirty="0" smtClean="0">
                <a:latin typeface="Comic Sans MS" pitchFamily="66" charset="0"/>
              </a:rPr>
              <a:t>D</a:t>
            </a:r>
            <a:r>
              <a:rPr lang="en-US" sz="2000" baseline="30000" dirty="0" smtClean="0">
                <a:latin typeface="Comic Sans MS" pitchFamily="66" charset="0"/>
              </a:rPr>
              <a:t>0 </a:t>
            </a:r>
            <a:r>
              <a:rPr lang="en-US" sz="2000" dirty="0" smtClean="0">
                <a:latin typeface="Comic Sans MS" pitchFamily="66" charset="0"/>
                <a:sym typeface="Symbol" pitchFamily="18" charset="2"/>
              </a:rPr>
              <a:t> K</a:t>
            </a:r>
            <a:r>
              <a:rPr lang="en-US" sz="2000" dirty="0" smtClean="0">
                <a:latin typeface="Comic Sans MS" pitchFamily="66" charset="0"/>
                <a:sym typeface="Symbol"/>
              </a:rPr>
              <a:t> </a:t>
            </a:r>
            <a:r>
              <a:rPr lang="en-US" sz="2000" dirty="0" smtClean="0">
                <a:latin typeface="Comic Sans MS" pitchFamily="66" charset="0"/>
              </a:rPr>
              <a:t>and </a:t>
            </a:r>
            <a:r>
              <a:rPr lang="en-US" sz="2000" dirty="0">
                <a:latin typeface="Comic Sans MS" pitchFamily="66" charset="0"/>
              </a:rPr>
              <a:t>B </a:t>
            </a:r>
            <a:r>
              <a:rPr lang="en-US" sz="2000" dirty="0">
                <a:latin typeface="Comic Sans MS" pitchFamily="66" charset="0"/>
                <a:sym typeface="Symbol" pitchFamily="18" charset="2"/>
              </a:rPr>
              <a:t> J/</a:t>
            </a:r>
            <a:r>
              <a:rPr lang="el-GR" sz="2000" dirty="0">
                <a:latin typeface="Comic Sans MS" pitchFamily="66" charset="0"/>
                <a:sym typeface="Symbol" pitchFamily="18" charset="2"/>
              </a:rPr>
              <a:t>ψ</a:t>
            </a:r>
            <a:r>
              <a:rPr lang="en-US" sz="2000" dirty="0">
                <a:latin typeface="Comic Sans MS" pitchFamily="66" charset="0"/>
                <a:sym typeface="Symbol" pitchFamily="18" charset="2"/>
              </a:rPr>
              <a:t> X</a:t>
            </a:r>
            <a:br>
              <a:rPr lang="en-US" sz="2000" dirty="0">
                <a:latin typeface="Comic Sans MS" pitchFamily="66" charset="0"/>
                <a:sym typeface="Symbol" pitchFamily="18" charset="2"/>
              </a:rPr>
            </a:br>
            <a:r>
              <a:rPr lang="en-US" sz="2000" dirty="0">
                <a:latin typeface="Comic Sans MS" pitchFamily="66" charset="0"/>
                <a:sym typeface="Symbol" pitchFamily="18" charset="2"/>
              </a:rPr>
              <a:t>(charm &amp; beauty using </a:t>
            </a:r>
            <a:r>
              <a:rPr lang="en-US" sz="2000" dirty="0" smtClean="0">
                <a:latin typeface="Comic Sans MS" pitchFamily="66" charset="0"/>
                <a:sym typeface="Symbol" pitchFamily="18" charset="2"/>
              </a:rPr>
              <a:t>silicon vertex detector)</a:t>
            </a:r>
            <a:endParaRPr lang="el-GR" sz="2000" dirty="0">
              <a:latin typeface="Comic Sans MS" pitchFamily="66" charset="0"/>
              <a:sym typeface="Symbol" pitchFamily="18" charset="2"/>
            </a:endParaRPr>
          </a:p>
        </p:txBody>
      </p:sp>
      <p:pic>
        <p:nvPicPr>
          <p:cNvPr id="357379" name="Picture 3" descr="e789_silicon_lines"/>
          <p:cNvPicPr>
            <a:picLocks noChangeAspect="1" noChangeArrowheads="1"/>
          </p:cNvPicPr>
          <p:nvPr/>
        </p:nvPicPr>
        <p:blipFill>
          <a:blip r:embed="rId2" cstate="print"/>
          <a:srcRect/>
          <a:stretch>
            <a:fillRect/>
          </a:stretch>
        </p:blipFill>
        <p:spPr bwMode="auto">
          <a:xfrm>
            <a:off x="533400" y="1295400"/>
            <a:ext cx="3352800" cy="1150938"/>
          </a:xfrm>
          <a:prstGeom prst="rect">
            <a:avLst/>
          </a:prstGeom>
          <a:noFill/>
        </p:spPr>
      </p:pic>
      <p:sp>
        <p:nvSpPr>
          <p:cNvPr id="357380" name="Text Box 4"/>
          <p:cNvSpPr txBox="1">
            <a:spLocks noChangeArrowheads="1"/>
          </p:cNvSpPr>
          <p:nvPr/>
        </p:nvSpPr>
        <p:spPr bwMode="auto">
          <a:xfrm>
            <a:off x="958850" y="1090613"/>
            <a:ext cx="2127250" cy="581025"/>
          </a:xfrm>
          <a:prstGeom prst="rect">
            <a:avLst/>
          </a:prstGeom>
          <a:noFill/>
          <a:ln w="9525" algn="ctr">
            <a:noFill/>
            <a:miter lim="800000"/>
            <a:headEnd/>
            <a:tailEnd/>
          </a:ln>
          <a:effectLst/>
        </p:spPr>
        <p:txBody>
          <a:bodyPr wrap="none">
            <a:spAutoFit/>
          </a:bodyPr>
          <a:lstStyle/>
          <a:p>
            <a:pPr algn="ctr"/>
            <a:r>
              <a:rPr lang="en-US" sz="1600" b="0">
                <a:latin typeface="Arial" charset="0"/>
              </a:rPr>
              <a:t>Dimuon spectrometer</a:t>
            </a:r>
          </a:p>
          <a:p>
            <a:pPr algn="ctr"/>
            <a:r>
              <a:rPr lang="en-US" sz="1600" b="0">
                <a:latin typeface="Arial" charset="0"/>
              </a:rPr>
              <a:t>+</a:t>
            </a:r>
          </a:p>
        </p:txBody>
      </p:sp>
      <p:sp>
        <p:nvSpPr>
          <p:cNvPr id="357381" name="Text Box 5"/>
          <p:cNvSpPr txBox="1">
            <a:spLocks noChangeArrowheads="1"/>
          </p:cNvSpPr>
          <p:nvPr/>
        </p:nvSpPr>
        <p:spPr bwMode="auto">
          <a:xfrm>
            <a:off x="685800" y="2362200"/>
            <a:ext cx="2667000" cy="581025"/>
          </a:xfrm>
          <a:prstGeom prst="rect">
            <a:avLst/>
          </a:prstGeom>
          <a:noFill/>
          <a:ln w="9525" algn="ctr">
            <a:noFill/>
            <a:miter lim="800000"/>
            <a:headEnd/>
            <a:tailEnd/>
          </a:ln>
          <a:effectLst/>
        </p:spPr>
        <p:txBody>
          <a:bodyPr>
            <a:spAutoFit/>
          </a:bodyPr>
          <a:lstStyle/>
          <a:p>
            <a:pPr algn="ctr"/>
            <a:r>
              <a:rPr lang="en-US" sz="1600" b="0">
                <a:latin typeface="Arial" charset="0"/>
              </a:rPr>
              <a:t>16-plane, 50</a:t>
            </a:r>
            <a:r>
              <a:rPr lang="en-US" sz="1600" b="0">
                <a:latin typeface="Arial" charset="0"/>
                <a:sym typeface="Symbol" pitchFamily="18" charset="2"/>
              </a:rPr>
              <a:t></a:t>
            </a:r>
            <a:r>
              <a:rPr lang="en-US" sz="1600" b="0">
                <a:latin typeface="Arial" charset="0"/>
              </a:rPr>
              <a:t>m pitch/8.5k strip silicon vertex detector</a:t>
            </a:r>
          </a:p>
        </p:txBody>
      </p:sp>
      <p:sp>
        <p:nvSpPr>
          <p:cNvPr id="357384" name="Text Box 8"/>
          <p:cNvSpPr txBox="1">
            <a:spLocks noChangeArrowheads="1"/>
          </p:cNvSpPr>
          <p:nvPr/>
        </p:nvSpPr>
        <p:spPr bwMode="auto">
          <a:xfrm>
            <a:off x="6172200" y="838200"/>
            <a:ext cx="1455738" cy="336550"/>
          </a:xfrm>
          <a:prstGeom prst="rect">
            <a:avLst/>
          </a:prstGeom>
          <a:noFill/>
          <a:ln w="9525" algn="ctr">
            <a:noFill/>
            <a:miter lim="800000"/>
            <a:headEnd/>
            <a:tailEnd/>
          </a:ln>
          <a:effectLst/>
        </p:spPr>
        <p:txBody>
          <a:bodyPr>
            <a:spAutoFit/>
          </a:bodyPr>
          <a:lstStyle/>
          <a:p>
            <a:r>
              <a:rPr lang="en-US" sz="1600" b="0">
                <a:solidFill>
                  <a:srgbClr val="33CC33"/>
                </a:solidFill>
                <a:latin typeface="Arial" charset="0"/>
              </a:rPr>
              <a:t>upstream</a:t>
            </a:r>
          </a:p>
        </p:txBody>
      </p:sp>
      <p:sp>
        <p:nvSpPr>
          <p:cNvPr id="357385" name="Text Box 9"/>
          <p:cNvSpPr txBox="1">
            <a:spLocks noChangeArrowheads="1"/>
          </p:cNvSpPr>
          <p:nvPr/>
        </p:nvSpPr>
        <p:spPr bwMode="auto">
          <a:xfrm>
            <a:off x="7315200" y="838200"/>
            <a:ext cx="1290638" cy="336550"/>
          </a:xfrm>
          <a:prstGeom prst="rect">
            <a:avLst/>
          </a:prstGeom>
          <a:noFill/>
          <a:ln w="9525" algn="ctr">
            <a:noFill/>
            <a:miter lim="800000"/>
            <a:headEnd/>
            <a:tailEnd/>
          </a:ln>
          <a:effectLst/>
        </p:spPr>
        <p:txBody>
          <a:bodyPr wrap="none">
            <a:spAutoFit/>
          </a:bodyPr>
          <a:lstStyle/>
          <a:p>
            <a:r>
              <a:rPr lang="en-US" sz="1600" b="0">
                <a:solidFill>
                  <a:srgbClr val="33CC33"/>
                </a:solidFill>
                <a:latin typeface="Arial" charset="0"/>
              </a:rPr>
              <a:t>downstream</a:t>
            </a:r>
          </a:p>
        </p:txBody>
      </p:sp>
      <p:sp>
        <p:nvSpPr>
          <p:cNvPr id="357386" name="Text Box 10"/>
          <p:cNvSpPr txBox="1">
            <a:spLocks noChangeArrowheads="1"/>
          </p:cNvSpPr>
          <p:nvPr/>
        </p:nvSpPr>
        <p:spPr bwMode="auto">
          <a:xfrm>
            <a:off x="4495800" y="1676400"/>
            <a:ext cx="1524000" cy="366713"/>
          </a:xfrm>
          <a:prstGeom prst="rect">
            <a:avLst/>
          </a:prstGeom>
          <a:noFill/>
          <a:ln w="9525" algn="ctr">
            <a:noFill/>
            <a:miter lim="800000"/>
            <a:headEnd/>
            <a:tailEnd/>
          </a:ln>
          <a:effectLst/>
        </p:spPr>
        <p:txBody>
          <a:bodyPr>
            <a:spAutoFit/>
          </a:bodyPr>
          <a:lstStyle/>
          <a:p>
            <a:r>
              <a:rPr lang="en-US" sz="1800" b="0">
                <a:solidFill>
                  <a:srgbClr val="FF0000"/>
                </a:solidFill>
                <a:latin typeface="Arial" charset="0"/>
              </a:rPr>
              <a:t>B -&gt; J/</a:t>
            </a:r>
            <a:r>
              <a:rPr lang="el-GR" sz="1800" b="0">
                <a:solidFill>
                  <a:srgbClr val="FF0000"/>
                </a:solidFill>
                <a:latin typeface="Arial" charset="0"/>
              </a:rPr>
              <a:t>ψ</a:t>
            </a:r>
            <a:r>
              <a:rPr lang="en-US" sz="1800" b="0">
                <a:solidFill>
                  <a:srgbClr val="FF0000"/>
                </a:solidFill>
                <a:latin typeface="Arial" charset="0"/>
              </a:rPr>
              <a:t> + X</a:t>
            </a:r>
            <a:endParaRPr lang="el-GR" sz="1800" b="0">
              <a:solidFill>
                <a:srgbClr val="FF0000"/>
              </a:solidFill>
              <a:latin typeface="Arial" charset="0"/>
            </a:endParaRPr>
          </a:p>
        </p:txBody>
      </p:sp>
      <p:grpSp>
        <p:nvGrpSpPr>
          <p:cNvPr id="2" name="Group 11"/>
          <p:cNvGrpSpPr>
            <a:grpSpLocks/>
          </p:cNvGrpSpPr>
          <p:nvPr/>
        </p:nvGrpSpPr>
        <p:grpSpPr bwMode="auto">
          <a:xfrm>
            <a:off x="381000" y="3200400"/>
            <a:ext cx="3200400" cy="2819400"/>
            <a:chOff x="3120" y="624"/>
            <a:chExt cx="2016" cy="1776"/>
          </a:xfrm>
        </p:grpSpPr>
        <p:pic>
          <p:nvPicPr>
            <p:cNvPr id="357388" name="Picture 12" descr="fit95"/>
            <p:cNvPicPr>
              <a:picLocks noChangeAspect="1" noChangeArrowheads="1"/>
            </p:cNvPicPr>
            <p:nvPr/>
          </p:nvPicPr>
          <p:blipFill>
            <a:blip r:embed="rId3" cstate="print"/>
            <a:srcRect l="3137" t="9697" r="4706" b="16969"/>
            <a:stretch>
              <a:fillRect/>
            </a:stretch>
          </p:blipFill>
          <p:spPr bwMode="auto">
            <a:xfrm>
              <a:off x="3120" y="624"/>
              <a:ext cx="1725" cy="1776"/>
            </a:xfrm>
            <a:prstGeom prst="rect">
              <a:avLst/>
            </a:prstGeom>
            <a:noFill/>
            <a:ln w="9525">
              <a:noFill/>
              <a:miter lim="800000"/>
              <a:headEnd/>
              <a:tailEnd/>
            </a:ln>
          </p:spPr>
        </p:pic>
        <p:sp>
          <p:nvSpPr>
            <p:cNvPr id="357389" name="Text Box 13"/>
            <p:cNvSpPr txBox="1">
              <a:spLocks noChangeArrowheads="1"/>
            </p:cNvSpPr>
            <p:nvPr/>
          </p:nvSpPr>
          <p:spPr bwMode="auto">
            <a:xfrm>
              <a:off x="3648" y="1104"/>
              <a:ext cx="660" cy="231"/>
            </a:xfrm>
            <a:prstGeom prst="rect">
              <a:avLst/>
            </a:prstGeom>
            <a:noFill/>
            <a:ln w="9525" algn="ctr">
              <a:noFill/>
              <a:miter lim="800000"/>
              <a:headEnd/>
              <a:tailEnd/>
            </a:ln>
            <a:effectLst/>
          </p:spPr>
          <p:txBody>
            <a:bodyPr wrap="none">
              <a:spAutoFit/>
            </a:bodyPr>
            <a:lstStyle/>
            <a:p>
              <a:r>
                <a:rPr lang="en-US" sz="1800" b="0">
                  <a:latin typeface="Arial" charset="0"/>
                </a:rPr>
                <a:t>D</a:t>
              </a:r>
              <a:r>
                <a:rPr lang="en-US" sz="1800" b="0" baseline="30000">
                  <a:latin typeface="Arial" charset="0"/>
                </a:rPr>
                <a:t>0</a:t>
              </a:r>
              <a:r>
                <a:rPr lang="en-US" sz="1800" b="0">
                  <a:latin typeface="Arial" charset="0"/>
                </a:rPr>
                <a:t> -&gt; K</a:t>
              </a:r>
              <a:r>
                <a:rPr lang="en-US" sz="1800" b="0">
                  <a:latin typeface="Arial" charset="0"/>
                  <a:sym typeface="Symbol" pitchFamily="18" charset="2"/>
                </a:rPr>
                <a:t></a:t>
              </a:r>
            </a:p>
          </p:txBody>
        </p:sp>
        <p:sp>
          <p:nvSpPr>
            <p:cNvPr id="357390" name="Text Box 14"/>
            <p:cNvSpPr txBox="1">
              <a:spLocks noChangeArrowheads="1"/>
            </p:cNvSpPr>
            <p:nvPr/>
          </p:nvSpPr>
          <p:spPr bwMode="auto">
            <a:xfrm>
              <a:off x="4320" y="1392"/>
              <a:ext cx="379" cy="231"/>
            </a:xfrm>
            <a:prstGeom prst="rect">
              <a:avLst/>
            </a:prstGeom>
            <a:noFill/>
            <a:ln w="9525" algn="ctr">
              <a:noFill/>
              <a:miter lim="800000"/>
              <a:headEnd/>
              <a:tailEnd/>
            </a:ln>
            <a:effectLst/>
          </p:spPr>
          <p:txBody>
            <a:bodyPr wrap="none">
              <a:spAutoFit/>
            </a:bodyPr>
            <a:lstStyle/>
            <a:p>
              <a:r>
                <a:rPr lang="en-US" sz="1800" b="0">
                  <a:latin typeface="Arial" charset="0"/>
                </a:rPr>
                <a:t>K</a:t>
              </a:r>
              <a:r>
                <a:rPr lang="en-US" sz="1800" b="0" baseline="30000">
                  <a:latin typeface="Arial" charset="0"/>
                </a:rPr>
                <a:t>+</a:t>
              </a:r>
              <a:r>
                <a:rPr lang="en-US" sz="1800" b="0">
                  <a:latin typeface="Arial" charset="0"/>
                  <a:sym typeface="Symbol" pitchFamily="18" charset="2"/>
                </a:rPr>
                <a:t></a:t>
              </a:r>
              <a:r>
                <a:rPr lang="en-US" sz="1800" b="0" baseline="30000">
                  <a:latin typeface="Arial" charset="0"/>
                  <a:sym typeface="Symbol" pitchFamily="18" charset="2"/>
                </a:rPr>
                <a:t>-</a:t>
              </a:r>
            </a:p>
          </p:txBody>
        </p:sp>
        <p:sp>
          <p:nvSpPr>
            <p:cNvPr id="357391" name="Text Box 15"/>
            <p:cNvSpPr txBox="1">
              <a:spLocks noChangeArrowheads="1"/>
            </p:cNvSpPr>
            <p:nvPr/>
          </p:nvSpPr>
          <p:spPr bwMode="auto">
            <a:xfrm>
              <a:off x="3240" y="1392"/>
              <a:ext cx="379" cy="231"/>
            </a:xfrm>
            <a:prstGeom prst="rect">
              <a:avLst/>
            </a:prstGeom>
            <a:noFill/>
            <a:ln w="9525" algn="ctr">
              <a:noFill/>
              <a:miter lim="800000"/>
              <a:headEnd/>
              <a:tailEnd/>
            </a:ln>
            <a:effectLst/>
          </p:spPr>
          <p:txBody>
            <a:bodyPr wrap="none">
              <a:spAutoFit/>
            </a:bodyPr>
            <a:lstStyle/>
            <a:p>
              <a:r>
                <a:rPr lang="en-US" sz="1800" b="0">
                  <a:latin typeface="Arial" charset="0"/>
                </a:rPr>
                <a:t>K</a:t>
              </a:r>
              <a:r>
                <a:rPr lang="en-US" sz="1800" b="0" baseline="30000">
                  <a:latin typeface="Arial" charset="0"/>
                </a:rPr>
                <a:t>-</a:t>
              </a:r>
              <a:r>
                <a:rPr lang="en-US" sz="1800" b="0">
                  <a:latin typeface="Arial" charset="0"/>
                  <a:sym typeface="Symbol" pitchFamily="18" charset="2"/>
                </a:rPr>
                <a:t></a:t>
              </a:r>
              <a:r>
                <a:rPr lang="en-US" sz="1800" b="0" baseline="30000">
                  <a:latin typeface="Arial" charset="0"/>
                  <a:sym typeface="Symbol" pitchFamily="18" charset="2"/>
                </a:rPr>
                <a:t>+</a:t>
              </a:r>
            </a:p>
          </p:txBody>
        </p:sp>
        <p:sp>
          <p:nvSpPr>
            <p:cNvPr id="357392" name="Text Box 16"/>
            <p:cNvSpPr txBox="1">
              <a:spLocks noChangeArrowheads="1"/>
            </p:cNvSpPr>
            <p:nvPr/>
          </p:nvSpPr>
          <p:spPr bwMode="auto">
            <a:xfrm>
              <a:off x="4118" y="2140"/>
              <a:ext cx="1018" cy="212"/>
            </a:xfrm>
            <a:prstGeom prst="rect">
              <a:avLst/>
            </a:prstGeom>
            <a:solidFill>
              <a:schemeClr val="bg1"/>
            </a:solidFill>
            <a:ln w="9525" algn="ctr">
              <a:noFill/>
              <a:miter lim="800000"/>
              <a:headEnd/>
              <a:tailEnd/>
            </a:ln>
            <a:effectLst/>
          </p:spPr>
          <p:txBody>
            <a:bodyPr>
              <a:spAutoFit/>
            </a:bodyPr>
            <a:lstStyle/>
            <a:p>
              <a:r>
                <a:rPr lang="en-US" sz="1600" b="0">
                  <a:solidFill>
                    <a:schemeClr val="tx1"/>
                  </a:solidFill>
                  <a:latin typeface="Arial" charset="0"/>
                </a:rPr>
                <a:t>Mass (GeV/c</a:t>
              </a:r>
              <a:r>
                <a:rPr lang="en-US" sz="1600" b="0" baseline="30000">
                  <a:solidFill>
                    <a:schemeClr val="tx1"/>
                  </a:solidFill>
                  <a:latin typeface="Arial" charset="0"/>
                </a:rPr>
                <a:t>2</a:t>
              </a:r>
              <a:r>
                <a:rPr lang="en-US" sz="1600" b="0">
                  <a:solidFill>
                    <a:schemeClr val="tx1"/>
                  </a:solidFill>
                  <a:latin typeface="Arial" charset="0"/>
                </a:rPr>
                <a:t>)</a:t>
              </a:r>
            </a:p>
          </p:txBody>
        </p:sp>
      </p:grpSp>
      <p:pic>
        <p:nvPicPr>
          <p:cNvPr id="357383" name="Picture 7" descr="e789_b_mass"/>
          <p:cNvPicPr>
            <a:picLocks noChangeAspect="1" noChangeArrowheads="1"/>
          </p:cNvPicPr>
          <p:nvPr/>
        </p:nvPicPr>
        <p:blipFill>
          <a:blip r:embed="rId4" cstate="print"/>
          <a:srcRect l="6772" t="47408" r="16931" b="1694"/>
          <a:stretch>
            <a:fillRect/>
          </a:stretch>
        </p:blipFill>
        <p:spPr bwMode="auto">
          <a:xfrm>
            <a:off x="5943600" y="1143000"/>
            <a:ext cx="2667000" cy="2435225"/>
          </a:xfrm>
          <a:prstGeom prst="rect">
            <a:avLst/>
          </a:prstGeom>
          <a:noFill/>
          <a:ln w="9525">
            <a:noFill/>
            <a:miter lim="800000"/>
            <a:headEnd/>
            <a:tailEnd/>
          </a:ln>
        </p:spPr>
      </p:pic>
      <p:grpSp>
        <p:nvGrpSpPr>
          <p:cNvPr id="22" name="Group 21"/>
          <p:cNvGrpSpPr/>
          <p:nvPr/>
        </p:nvGrpSpPr>
        <p:grpSpPr>
          <a:xfrm>
            <a:off x="3429000" y="3200400"/>
            <a:ext cx="2803525" cy="2971800"/>
            <a:chOff x="3429000" y="3200400"/>
            <a:chExt cx="2803525" cy="2971800"/>
          </a:xfrm>
        </p:grpSpPr>
        <p:pic>
          <p:nvPicPr>
            <p:cNvPr id="357393" name="Picture 17" descr="axfd"/>
            <p:cNvPicPr>
              <a:picLocks noChangeAspect="1" noChangeArrowheads="1"/>
            </p:cNvPicPr>
            <p:nvPr/>
          </p:nvPicPr>
          <p:blipFill>
            <a:blip r:embed="rId5" cstate="print"/>
            <a:srcRect/>
            <a:stretch>
              <a:fillRect/>
            </a:stretch>
          </p:blipFill>
          <p:spPr bwMode="auto">
            <a:xfrm>
              <a:off x="3429000" y="3200400"/>
              <a:ext cx="2803525" cy="2971800"/>
            </a:xfrm>
            <a:prstGeom prst="rect">
              <a:avLst/>
            </a:prstGeom>
            <a:noFill/>
            <a:ln w="9525">
              <a:noFill/>
              <a:miter lim="800000"/>
              <a:headEnd/>
              <a:tailEnd/>
            </a:ln>
          </p:spPr>
        </p:pic>
        <p:cxnSp>
          <p:nvCxnSpPr>
            <p:cNvPr id="21" name="Straight Connector 20"/>
            <p:cNvCxnSpPr/>
            <p:nvPr/>
          </p:nvCxnSpPr>
          <p:spPr>
            <a:xfrm>
              <a:off x="3886200" y="3797968"/>
              <a:ext cx="2209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400800" y="4191000"/>
            <a:ext cx="2590800" cy="1200329"/>
          </a:xfrm>
          <a:prstGeom prst="rect">
            <a:avLst/>
          </a:prstGeom>
          <a:noFill/>
          <a:ln w="41275">
            <a:solidFill>
              <a:srgbClr val="FF0000"/>
            </a:solidFill>
          </a:ln>
        </p:spPr>
        <p:txBody>
          <a:bodyPr wrap="square" rtlCol="0">
            <a:spAutoFit/>
          </a:bodyPr>
          <a:lstStyle/>
          <a:p>
            <a:r>
              <a:rPr lang="en-US" dirty="0" smtClean="0">
                <a:latin typeface="Comic Sans MS" pitchFamily="66" charset="0"/>
              </a:rPr>
              <a:t>Compare closed and open charm to isolate initial-state CNM effects</a:t>
            </a:r>
          </a:p>
        </p:txBody>
      </p:sp>
      <p:sp>
        <p:nvSpPr>
          <p:cNvPr id="24" name="Rectangle 23"/>
          <p:cNvSpPr/>
          <p:nvPr/>
        </p:nvSpPr>
        <p:spPr>
          <a:xfrm>
            <a:off x="533400" y="3124200"/>
            <a:ext cx="2128340" cy="276999"/>
          </a:xfrm>
          <a:prstGeom prst="rect">
            <a:avLst/>
          </a:prstGeom>
        </p:spPr>
        <p:txBody>
          <a:bodyPr wrap="none">
            <a:spAutoFit/>
          </a:bodyPr>
          <a:lstStyle/>
          <a:p>
            <a:r>
              <a:rPr lang="en-US" sz="1200" i="1" dirty="0" smtClean="0"/>
              <a:t>Phys. Rev. </a:t>
            </a:r>
            <a:r>
              <a:rPr lang="en-US" sz="1200" i="1" dirty="0" err="1" smtClean="0"/>
              <a:t>Lett</a:t>
            </a:r>
            <a:r>
              <a:rPr lang="en-US" sz="1200" i="1" dirty="0" smtClean="0"/>
              <a:t>. 72, 2542 (1994)</a:t>
            </a:r>
            <a:endParaRPr lang="en-US" sz="1200" dirty="0"/>
          </a:p>
        </p:txBody>
      </p:sp>
      <p:sp>
        <p:nvSpPr>
          <p:cNvPr id="25" name="Rectangle 24"/>
          <p:cNvSpPr/>
          <p:nvPr/>
        </p:nvSpPr>
        <p:spPr>
          <a:xfrm>
            <a:off x="3505200" y="1981200"/>
            <a:ext cx="2447465" cy="307777"/>
          </a:xfrm>
          <a:prstGeom prst="rect">
            <a:avLst/>
          </a:prstGeom>
        </p:spPr>
        <p:txBody>
          <a:bodyPr wrap="none">
            <a:spAutoFit/>
          </a:bodyPr>
          <a:lstStyle/>
          <a:p>
            <a:r>
              <a:rPr lang="en-US" sz="1400" i="1" dirty="0" smtClean="0"/>
              <a:t>Phys. Rev. </a:t>
            </a:r>
            <a:r>
              <a:rPr lang="en-US" sz="1400" i="1" dirty="0" err="1" smtClean="0"/>
              <a:t>Lett</a:t>
            </a:r>
            <a:r>
              <a:rPr lang="en-US" sz="1400" i="1" dirty="0" smtClean="0"/>
              <a:t>. 74, 3118 (1995)</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E6E88E40-BB22-444B-B6AE-947FBCEFDD85}" type="datetime1">
              <a:rPr lang="en-US" smtClean="0"/>
              <a:pPr>
                <a:defRPr/>
              </a:pPr>
              <a:t>1/7/2013</a:t>
            </a:fld>
            <a:endParaRPr lang="en-US"/>
          </a:p>
        </p:txBody>
      </p:sp>
      <p:sp>
        <p:nvSpPr>
          <p:cNvPr id="3" name="Slide Number Placeholder 2"/>
          <p:cNvSpPr>
            <a:spLocks noGrp="1"/>
          </p:cNvSpPr>
          <p:nvPr>
            <p:ph type="sldNum" sz="quarter" idx="12"/>
          </p:nvPr>
        </p:nvSpPr>
        <p:spPr>
          <a:xfrm>
            <a:off x="6553200" y="6365875"/>
            <a:ext cx="2133600" cy="365125"/>
          </a:xfrm>
        </p:spPr>
        <p:txBody>
          <a:bodyPr/>
          <a:lstStyle/>
          <a:p>
            <a:pPr>
              <a:defRPr/>
            </a:pPr>
            <a:fld id="{5718C84A-7117-4953-B96A-7560E5E5294D}" type="slidenum">
              <a:rPr lang="en-US" smtClean="0"/>
              <a:pPr>
                <a:defRPr/>
              </a:pPr>
              <a:t>8</a:t>
            </a:fld>
            <a:endParaRPr lang="en-US"/>
          </a:p>
        </p:txBody>
      </p:sp>
      <p:pic>
        <p:nvPicPr>
          <p:cNvPr id="20484" name="Picture 9" descr="C:\Documents and Settings\leitch\My Documents\e866\single_muon_paper\paw\alpha_ycm.gif"/>
          <p:cNvPicPr>
            <a:picLocks noChangeAspect="1" noChangeArrowheads="1"/>
          </p:cNvPicPr>
          <p:nvPr/>
        </p:nvPicPr>
        <p:blipFill>
          <a:blip r:embed="rId2" cstate="print"/>
          <a:srcRect/>
          <a:stretch>
            <a:fillRect/>
          </a:stretch>
        </p:blipFill>
        <p:spPr bwMode="auto">
          <a:xfrm>
            <a:off x="838200" y="3505200"/>
            <a:ext cx="3810000" cy="2752725"/>
          </a:xfrm>
          <a:prstGeom prst="rect">
            <a:avLst/>
          </a:prstGeom>
          <a:noFill/>
          <a:ln w="9525">
            <a:noFill/>
            <a:miter lim="800000"/>
            <a:headEnd/>
            <a:tailEnd/>
          </a:ln>
        </p:spPr>
      </p:pic>
      <p:sp>
        <p:nvSpPr>
          <p:cNvPr id="20485" name="TextBox 4"/>
          <p:cNvSpPr txBox="1">
            <a:spLocks noChangeArrowheads="1"/>
          </p:cNvSpPr>
          <p:nvPr/>
        </p:nvSpPr>
        <p:spPr bwMode="auto">
          <a:xfrm>
            <a:off x="1981200" y="152400"/>
            <a:ext cx="5151438" cy="707886"/>
          </a:xfrm>
          <a:prstGeom prst="rect">
            <a:avLst/>
          </a:prstGeom>
          <a:solidFill>
            <a:srgbClr val="66CCFF"/>
          </a:solidFill>
          <a:ln w="9525">
            <a:noFill/>
            <a:miter lim="800000"/>
            <a:headEnd/>
            <a:tailEnd/>
          </a:ln>
        </p:spPr>
        <p:txBody>
          <a:bodyPr>
            <a:spAutoFit/>
          </a:bodyPr>
          <a:lstStyle/>
          <a:p>
            <a:pPr algn="ctr"/>
            <a:r>
              <a:rPr lang="en-US" sz="2000">
                <a:latin typeface="Comic Sans MS" pitchFamily="66" charset="0"/>
              </a:rPr>
              <a:t>Comparing Open &amp; Closed Charm</a:t>
            </a:r>
          </a:p>
          <a:p>
            <a:pPr algn="ctr"/>
            <a:r>
              <a:rPr lang="en-US" sz="2000">
                <a:latin typeface="Comic Sans MS" pitchFamily="66" charset="0"/>
              </a:rPr>
              <a:t> Isolating Initial-state Effects</a:t>
            </a:r>
          </a:p>
        </p:txBody>
      </p:sp>
      <p:sp>
        <p:nvSpPr>
          <p:cNvPr id="20486" name="TextBox 5"/>
          <p:cNvSpPr txBox="1">
            <a:spLocks noChangeArrowheads="1"/>
          </p:cNvSpPr>
          <p:nvPr/>
        </p:nvSpPr>
        <p:spPr bwMode="auto">
          <a:xfrm>
            <a:off x="381000" y="1524000"/>
            <a:ext cx="8077200" cy="1754188"/>
          </a:xfrm>
          <a:prstGeom prst="rect">
            <a:avLst/>
          </a:prstGeom>
          <a:noFill/>
          <a:ln w="9525">
            <a:noFill/>
            <a:miter lim="800000"/>
            <a:headEnd/>
            <a:tailEnd/>
          </a:ln>
        </p:spPr>
        <p:txBody>
          <a:bodyPr>
            <a:spAutoFit/>
          </a:bodyPr>
          <a:lstStyle/>
          <a:p>
            <a:r>
              <a:rPr lang="en-US" dirty="0">
                <a:solidFill>
                  <a:srgbClr val="0000FF"/>
                </a:solidFill>
                <a:latin typeface="Comic Sans MS" pitchFamily="66" charset="0"/>
              </a:rPr>
              <a:t>Open-charm</a:t>
            </a:r>
            <a:r>
              <a:rPr lang="en-US" dirty="0">
                <a:latin typeface="Comic Sans MS" pitchFamily="66" charset="0"/>
              </a:rPr>
              <a:t> </a:t>
            </a:r>
            <a:r>
              <a:rPr lang="en-US" dirty="0" err="1">
                <a:latin typeface="Comic Sans MS" pitchFamily="66" charset="0"/>
              </a:rPr>
              <a:t>p+A</a:t>
            </a:r>
            <a:r>
              <a:rPr lang="en-US" dirty="0">
                <a:latin typeface="Comic Sans MS" pitchFamily="66" charset="0"/>
              </a:rPr>
              <a:t> nuclear dependence (single-</a:t>
            </a:r>
            <a:r>
              <a:rPr lang="en-US" dirty="0">
                <a:latin typeface="Comic Sans MS" pitchFamily="66" charset="0"/>
                <a:sym typeface="Symbol" pitchFamily="18" charset="2"/>
              </a:rPr>
              <a:t></a:t>
            </a:r>
            <a:r>
              <a:rPr lang="en-US" dirty="0">
                <a:latin typeface="Comic Sans MS" pitchFamily="66" charset="0"/>
              </a:rPr>
              <a:t> </a:t>
            </a:r>
            <a:r>
              <a:rPr lang="en-US" dirty="0" err="1">
                <a:latin typeface="Comic Sans MS" pitchFamily="66" charset="0"/>
              </a:rPr>
              <a:t>p</a:t>
            </a:r>
            <a:r>
              <a:rPr lang="en-US" baseline="-25000" dirty="0" err="1">
                <a:latin typeface="Comic Sans MS" pitchFamily="66" charset="0"/>
              </a:rPr>
              <a:t>T</a:t>
            </a:r>
            <a:r>
              <a:rPr lang="en-US" baseline="-25000" dirty="0">
                <a:latin typeface="Comic Sans MS" pitchFamily="66" charset="0"/>
              </a:rPr>
              <a:t> </a:t>
            </a:r>
            <a:r>
              <a:rPr lang="en-US" dirty="0">
                <a:latin typeface="Comic Sans MS" pitchFamily="66" charset="0"/>
              </a:rPr>
              <a:t>&gt; 1 </a:t>
            </a:r>
            <a:r>
              <a:rPr lang="en-US" dirty="0" err="1">
                <a:latin typeface="Comic Sans MS" pitchFamily="66" charset="0"/>
              </a:rPr>
              <a:t>GeV</a:t>
            </a:r>
            <a:r>
              <a:rPr lang="en-US" dirty="0">
                <a:latin typeface="Comic Sans MS" pitchFamily="66" charset="0"/>
              </a:rPr>
              <a:t>/c) – very similar to that of </a:t>
            </a:r>
            <a:r>
              <a:rPr lang="en-US" dirty="0">
                <a:solidFill>
                  <a:srgbClr val="FF0066"/>
                </a:solidFill>
                <a:latin typeface="Comic Sans MS" pitchFamily="66" charset="0"/>
              </a:rPr>
              <a:t>J/</a:t>
            </a:r>
            <a:r>
              <a:rPr lang="el-GR" dirty="0">
                <a:solidFill>
                  <a:srgbClr val="FF0066"/>
                </a:solidFill>
                <a:latin typeface="Comic Sans MS" pitchFamily="66" charset="0"/>
              </a:rPr>
              <a:t>Ψ</a:t>
            </a:r>
            <a:r>
              <a:rPr lang="en-US" dirty="0">
                <a:latin typeface="Comic Sans MS" pitchFamily="66" charset="0"/>
              </a:rPr>
              <a:t>:</a:t>
            </a:r>
          </a:p>
          <a:p>
            <a:pPr>
              <a:buFont typeface="Arial" charset="0"/>
              <a:buChar char="•"/>
            </a:pPr>
            <a:r>
              <a:rPr lang="en-US" dirty="0">
                <a:latin typeface="Comic Sans MS" pitchFamily="66" charset="0"/>
              </a:rPr>
              <a:t> implies that dominant effects are in the initial state</a:t>
            </a:r>
          </a:p>
          <a:p>
            <a:pPr lvl="1">
              <a:buFont typeface="Arial" charset="0"/>
              <a:buChar char="•"/>
            </a:pPr>
            <a:r>
              <a:rPr lang="en-US" dirty="0">
                <a:latin typeface="Comic Sans MS" pitchFamily="66" charset="0"/>
              </a:rPr>
              <a:t> e.g. </a:t>
            </a:r>
            <a:r>
              <a:rPr lang="en-US" dirty="0" err="1">
                <a:latin typeface="Comic Sans MS" pitchFamily="66" charset="0"/>
              </a:rPr>
              <a:t>dE</a:t>
            </a:r>
            <a:r>
              <a:rPr lang="en-US" dirty="0">
                <a:latin typeface="Comic Sans MS" pitchFamily="66" charset="0"/>
              </a:rPr>
              <a:t>/</a:t>
            </a:r>
            <a:r>
              <a:rPr lang="en-US" dirty="0" err="1">
                <a:latin typeface="Comic Sans MS" pitchFamily="66" charset="0"/>
              </a:rPr>
              <a:t>dx</a:t>
            </a:r>
            <a:r>
              <a:rPr lang="en-US" dirty="0">
                <a:latin typeface="Comic Sans MS" pitchFamily="66" charset="0"/>
              </a:rPr>
              <a:t>, </a:t>
            </a:r>
            <a:r>
              <a:rPr lang="en-US" dirty="0" smtClean="0">
                <a:latin typeface="Comic Sans MS" pitchFamily="66" charset="0"/>
              </a:rPr>
              <a:t>CGC </a:t>
            </a:r>
            <a:r>
              <a:rPr lang="en-US" dirty="0">
                <a:latin typeface="Comic Sans MS" pitchFamily="66" charset="0"/>
              </a:rPr>
              <a:t>(since shadowing disfavored by lack of x</a:t>
            </a:r>
            <a:r>
              <a:rPr lang="en-US" baseline="-25000" dirty="0">
                <a:latin typeface="Comic Sans MS" pitchFamily="66" charset="0"/>
              </a:rPr>
              <a:t>2</a:t>
            </a:r>
            <a:r>
              <a:rPr lang="en-US" dirty="0">
                <a:latin typeface="Comic Sans MS" pitchFamily="66" charset="0"/>
              </a:rPr>
              <a:t> scaling)</a:t>
            </a:r>
          </a:p>
          <a:p>
            <a:pPr>
              <a:buFont typeface="Arial" charset="0"/>
              <a:buChar char="•"/>
            </a:pPr>
            <a:r>
              <a:rPr lang="en-US" dirty="0">
                <a:latin typeface="Comic Sans MS" pitchFamily="66" charset="0"/>
              </a:rPr>
              <a:t> weaker open-charm suppression at y=0 attributed to lack of absorption for open charm</a:t>
            </a:r>
          </a:p>
        </p:txBody>
      </p:sp>
      <p:sp>
        <p:nvSpPr>
          <p:cNvPr id="20487" name="TextBox 10"/>
          <p:cNvSpPr txBox="1">
            <a:spLocks noChangeArrowheads="1"/>
          </p:cNvSpPr>
          <p:nvPr/>
        </p:nvSpPr>
        <p:spPr bwMode="auto">
          <a:xfrm>
            <a:off x="457200" y="1143000"/>
            <a:ext cx="3733800" cy="400050"/>
          </a:xfrm>
          <a:prstGeom prst="rect">
            <a:avLst/>
          </a:prstGeom>
          <a:noFill/>
          <a:ln w="9525">
            <a:noFill/>
            <a:miter lim="800000"/>
            <a:headEnd/>
            <a:tailEnd/>
          </a:ln>
        </p:spPr>
        <p:txBody>
          <a:bodyPr>
            <a:spAutoFit/>
          </a:bodyPr>
          <a:lstStyle/>
          <a:p>
            <a:r>
              <a:rPr lang="en-US" sz="2000">
                <a:latin typeface="Comic Sans MS" pitchFamily="66" charset="0"/>
              </a:rPr>
              <a:t>E866/NuSea 800 GeV p+A</a:t>
            </a:r>
          </a:p>
        </p:txBody>
      </p:sp>
      <p:sp>
        <p:nvSpPr>
          <p:cNvPr id="20489" name="TextBox 8"/>
          <p:cNvSpPr txBox="1">
            <a:spLocks noChangeArrowheads="1"/>
          </p:cNvSpPr>
          <p:nvPr/>
        </p:nvSpPr>
        <p:spPr bwMode="auto">
          <a:xfrm>
            <a:off x="5029200" y="4114800"/>
            <a:ext cx="3810000" cy="400110"/>
          </a:xfrm>
          <a:prstGeom prst="rect">
            <a:avLst/>
          </a:prstGeom>
          <a:noFill/>
          <a:ln w="9525">
            <a:noFill/>
            <a:miter lim="800000"/>
            <a:headEnd/>
            <a:tailEnd/>
          </a:ln>
        </p:spPr>
        <p:txBody>
          <a:bodyPr>
            <a:spAutoFit/>
          </a:bodyPr>
          <a:lstStyle/>
          <a:p>
            <a:r>
              <a:rPr lang="en-US" sz="2000" dirty="0" smtClean="0">
                <a:solidFill>
                  <a:srgbClr val="FF0000"/>
                </a:solidFill>
                <a:latin typeface="Comic Sans MS" pitchFamily="66" charset="0"/>
              </a:rPr>
              <a:t>follow </a:t>
            </a:r>
            <a:r>
              <a:rPr lang="en-US" sz="2000" dirty="0">
                <a:solidFill>
                  <a:srgbClr val="FF0000"/>
                </a:solidFill>
                <a:latin typeface="Comic Sans MS" pitchFamily="66" charset="0"/>
              </a:rPr>
              <a:t>this example at </a:t>
            </a:r>
            <a:r>
              <a:rPr lang="en-US" sz="2000" dirty="0" smtClean="0">
                <a:solidFill>
                  <a:srgbClr val="FF0000"/>
                </a:solidFill>
                <a:latin typeface="Comic Sans MS" pitchFamily="66" charset="0"/>
              </a:rPr>
              <a:t>RHIC</a:t>
            </a:r>
            <a:endParaRPr lang="en-US" sz="200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half" idx="10"/>
          </p:nvPr>
        </p:nvSpPr>
        <p:spPr/>
        <p:txBody>
          <a:bodyPr/>
          <a:lstStyle/>
          <a:p>
            <a:fld id="{FC7F5237-1357-4443-896E-524CACEC357F}" type="datetime1">
              <a:rPr lang="en-US" smtClean="0"/>
              <a:pPr/>
              <a:t>1/7/2013</a:t>
            </a:fld>
            <a:endParaRPr lang="en-US" i="1"/>
          </a:p>
        </p:txBody>
      </p:sp>
      <p:sp>
        <p:nvSpPr>
          <p:cNvPr id="15" name="Slide Number Placeholder 3"/>
          <p:cNvSpPr>
            <a:spLocks noGrp="1"/>
          </p:cNvSpPr>
          <p:nvPr>
            <p:ph type="sldNum" sz="quarter" idx="12"/>
          </p:nvPr>
        </p:nvSpPr>
        <p:spPr/>
        <p:txBody>
          <a:bodyPr/>
          <a:lstStyle/>
          <a:p>
            <a:fld id="{0868886D-848E-4447-8E69-915C0247E3AB}" type="slidenum">
              <a:rPr lang="en-US"/>
              <a:pPr/>
              <a:t>9</a:t>
            </a:fld>
            <a:endParaRPr lang="en-US"/>
          </a:p>
        </p:txBody>
      </p:sp>
      <p:pic>
        <p:nvPicPr>
          <p:cNvPr id="290818" name="Picture 2"/>
          <p:cNvPicPr>
            <a:picLocks noChangeAspect="1" noChangeArrowheads="1"/>
          </p:cNvPicPr>
          <p:nvPr/>
        </p:nvPicPr>
        <p:blipFill>
          <a:blip r:embed="rId3" cstate="print"/>
          <a:srcRect/>
          <a:stretch>
            <a:fillRect/>
          </a:stretch>
        </p:blipFill>
        <p:spPr bwMode="auto">
          <a:xfrm>
            <a:off x="6019800" y="3659187"/>
            <a:ext cx="2663825" cy="2665413"/>
          </a:xfrm>
          <a:prstGeom prst="rect">
            <a:avLst/>
          </a:prstGeom>
          <a:noFill/>
        </p:spPr>
      </p:pic>
      <p:sp>
        <p:nvSpPr>
          <p:cNvPr id="290819" name="Rectangle 3"/>
          <p:cNvSpPr>
            <a:spLocks noChangeArrowheads="1"/>
          </p:cNvSpPr>
          <p:nvPr/>
        </p:nvSpPr>
        <p:spPr bwMode="auto">
          <a:xfrm>
            <a:off x="304800" y="4038600"/>
            <a:ext cx="5410200" cy="1828800"/>
          </a:xfrm>
          <a:prstGeom prst="rect">
            <a:avLst/>
          </a:prstGeom>
          <a:noFill/>
          <a:ln w="9525">
            <a:noFill/>
            <a:miter lim="800000"/>
            <a:headEnd/>
            <a:tailEnd/>
          </a:ln>
          <a:effectLst/>
        </p:spPr>
        <p:txBody>
          <a:bodyPr/>
          <a:lstStyle/>
          <a:p>
            <a:pPr marL="342900" indent="-342900">
              <a:lnSpc>
                <a:spcPct val="80000"/>
              </a:lnSpc>
              <a:spcBef>
                <a:spcPct val="20000"/>
              </a:spcBef>
            </a:pPr>
            <a:r>
              <a:rPr lang="en-US" b="0" dirty="0" smtClean="0">
                <a:solidFill>
                  <a:schemeClr val="tx1"/>
                </a:solidFill>
                <a:latin typeface="Comic Sans MS" pitchFamily="66" charset="0"/>
              </a:rPr>
              <a:t>Power </a:t>
            </a:r>
            <a:r>
              <a:rPr lang="en-US" b="0" dirty="0">
                <a:solidFill>
                  <a:schemeClr val="tx1"/>
                </a:solidFill>
                <a:latin typeface="Comic Sans MS" pitchFamily="66" charset="0"/>
              </a:rPr>
              <a:t>law parameterization </a:t>
            </a:r>
            <a:r>
              <a:rPr lang="el-GR" b="0" dirty="0">
                <a:solidFill>
                  <a:schemeClr val="tx1"/>
                </a:solidFill>
                <a:latin typeface="Comic Sans MS" pitchFamily="66" charset="0"/>
              </a:rPr>
              <a:t>σ</a:t>
            </a:r>
            <a:r>
              <a:rPr lang="en-US" b="0" dirty="0">
                <a:solidFill>
                  <a:schemeClr val="tx1"/>
                </a:solidFill>
                <a:latin typeface="Comic Sans MS" pitchFamily="66" charset="0"/>
              </a:rPr>
              <a:t> = </a:t>
            </a:r>
            <a:r>
              <a:rPr lang="el-GR" b="0" dirty="0">
                <a:solidFill>
                  <a:schemeClr val="tx1"/>
                </a:solidFill>
                <a:latin typeface="Comic Sans MS" pitchFamily="66" charset="0"/>
              </a:rPr>
              <a:t>σ</a:t>
            </a:r>
            <a:r>
              <a:rPr lang="en-US" b="0" dirty="0">
                <a:solidFill>
                  <a:schemeClr val="tx1"/>
                </a:solidFill>
                <a:latin typeface="Comic Sans MS" pitchFamily="66" charset="0"/>
              </a:rPr>
              <a:t> </a:t>
            </a:r>
            <a:r>
              <a:rPr lang="en-US" b="0" baseline="-25000" dirty="0">
                <a:solidFill>
                  <a:schemeClr val="tx1"/>
                </a:solidFill>
                <a:latin typeface="Comic Sans MS" pitchFamily="66" charset="0"/>
              </a:rPr>
              <a:t>N</a:t>
            </a:r>
            <a:r>
              <a:rPr lang="en-US" b="0" dirty="0">
                <a:solidFill>
                  <a:schemeClr val="tx1"/>
                </a:solidFill>
                <a:latin typeface="Comic Sans MS" pitchFamily="66" charset="0"/>
              </a:rPr>
              <a:t> * A</a:t>
            </a:r>
            <a:r>
              <a:rPr lang="en-US" b="0" baseline="50000" dirty="0">
                <a:solidFill>
                  <a:schemeClr val="tx1"/>
                </a:solidFill>
                <a:latin typeface="Comic Sans MS" pitchFamily="66" charset="0"/>
                <a:sym typeface="Symbol" pitchFamily="18" charset="2"/>
              </a:rPr>
              <a:t></a:t>
            </a:r>
            <a:r>
              <a:rPr lang="en-US" b="0" dirty="0">
                <a:solidFill>
                  <a:schemeClr val="tx1"/>
                </a:solidFill>
                <a:latin typeface="Comic Sans MS" pitchFamily="66" charset="0"/>
              </a:rPr>
              <a:t> </a:t>
            </a:r>
          </a:p>
          <a:p>
            <a:pPr marL="342900" indent="-342900">
              <a:lnSpc>
                <a:spcPct val="80000"/>
              </a:lnSpc>
              <a:spcBef>
                <a:spcPct val="20000"/>
              </a:spcBef>
            </a:pPr>
            <a:r>
              <a:rPr lang="en-US" b="0" dirty="0">
                <a:solidFill>
                  <a:schemeClr val="tx1"/>
                </a:solidFill>
                <a:latin typeface="Comic Sans MS" pitchFamily="66" charset="0"/>
                <a:sym typeface="Symbol" pitchFamily="18" charset="2"/>
              </a:rPr>
              <a:t>	</a:t>
            </a:r>
            <a:r>
              <a:rPr lang="en-US" b="0" dirty="0">
                <a:solidFill>
                  <a:schemeClr val="tx1"/>
                </a:solidFill>
                <a:latin typeface="Comic Sans MS" pitchFamily="66" charset="0"/>
              </a:rPr>
              <a:t> = 0.954 </a:t>
            </a:r>
            <a:r>
              <a:rPr lang="en-US" b="0" dirty="0">
                <a:solidFill>
                  <a:schemeClr val="tx1"/>
                </a:solidFill>
                <a:latin typeface="Comic Sans MS" pitchFamily="66" charset="0"/>
                <a:cs typeface="Times New Roman" pitchFamily="18" charset="0"/>
              </a:rPr>
              <a:t>± 0.003	</a:t>
            </a:r>
            <a:r>
              <a:rPr lang="en-US" b="0" dirty="0">
                <a:solidFill>
                  <a:schemeClr val="tx1"/>
                </a:solidFill>
                <a:latin typeface="Comic Sans MS" pitchFamily="66" charset="0"/>
              </a:rPr>
              <a:t>E866/</a:t>
            </a:r>
            <a:r>
              <a:rPr lang="en-US" b="0" dirty="0" err="1">
                <a:solidFill>
                  <a:schemeClr val="tx1"/>
                </a:solidFill>
                <a:latin typeface="Comic Sans MS" pitchFamily="66" charset="0"/>
              </a:rPr>
              <a:t>NuSea</a:t>
            </a:r>
            <a:r>
              <a:rPr lang="en-US" b="0" dirty="0">
                <a:solidFill>
                  <a:schemeClr val="tx1"/>
                </a:solidFill>
                <a:latin typeface="Comic Sans MS" pitchFamily="66" charset="0"/>
              </a:rPr>
              <a:t> @ </a:t>
            </a:r>
            <a:r>
              <a:rPr lang="en-US" b="0" dirty="0" err="1">
                <a:solidFill>
                  <a:schemeClr val="tx1"/>
                </a:solidFill>
                <a:latin typeface="Comic Sans MS" pitchFamily="66" charset="0"/>
              </a:rPr>
              <a:t>x</a:t>
            </a:r>
            <a:r>
              <a:rPr lang="en-US" b="0" baseline="-25000" dirty="0" err="1">
                <a:solidFill>
                  <a:schemeClr val="tx1"/>
                </a:solidFill>
                <a:latin typeface="Comic Sans MS" pitchFamily="66" charset="0"/>
              </a:rPr>
              <a:t>F</a:t>
            </a:r>
            <a:r>
              <a:rPr lang="en-US" b="0" dirty="0">
                <a:solidFill>
                  <a:schemeClr val="tx1"/>
                </a:solidFill>
                <a:latin typeface="Comic Sans MS" pitchFamily="66" charset="0"/>
              </a:rPr>
              <a:t>=0</a:t>
            </a:r>
          </a:p>
          <a:p>
            <a:pPr marL="342900" indent="-342900">
              <a:lnSpc>
                <a:spcPct val="80000"/>
              </a:lnSpc>
              <a:spcBef>
                <a:spcPct val="20000"/>
              </a:spcBef>
            </a:pPr>
            <a:r>
              <a:rPr lang="en-US" b="0" dirty="0">
                <a:solidFill>
                  <a:schemeClr val="tx1"/>
                </a:solidFill>
                <a:latin typeface="Comic Sans MS" pitchFamily="66" charset="0"/>
              </a:rPr>
              <a:t>	</a:t>
            </a:r>
            <a:r>
              <a:rPr lang="en-US" b="0" dirty="0">
                <a:solidFill>
                  <a:schemeClr val="tx1"/>
                </a:solidFill>
                <a:latin typeface="Comic Sans MS" pitchFamily="66" charset="0"/>
                <a:sym typeface="Symbol" pitchFamily="18" charset="2"/>
              </a:rPr>
              <a:t></a:t>
            </a:r>
            <a:r>
              <a:rPr lang="en-US" b="0" dirty="0">
                <a:solidFill>
                  <a:schemeClr val="tx1"/>
                </a:solidFill>
                <a:latin typeface="Comic Sans MS" pitchFamily="66" charset="0"/>
              </a:rPr>
              <a:t> = 0.941 </a:t>
            </a:r>
            <a:r>
              <a:rPr lang="en-US" b="0" dirty="0">
                <a:solidFill>
                  <a:schemeClr val="tx1"/>
                </a:solidFill>
                <a:latin typeface="Comic Sans MS" pitchFamily="66" charset="0"/>
                <a:cs typeface="Times New Roman" pitchFamily="18" charset="0"/>
              </a:rPr>
              <a:t>± 0.004	</a:t>
            </a:r>
            <a:r>
              <a:rPr lang="en-US" b="0" dirty="0">
                <a:solidFill>
                  <a:schemeClr val="tx1"/>
                </a:solidFill>
                <a:latin typeface="Comic Sans MS" pitchFamily="66" charset="0"/>
              </a:rPr>
              <a:t>NA50, QM04</a:t>
            </a:r>
          </a:p>
          <a:p>
            <a:pPr marL="342900" indent="-342900">
              <a:lnSpc>
                <a:spcPct val="80000"/>
              </a:lnSpc>
              <a:spcBef>
                <a:spcPct val="20000"/>
              </a:spcBef>
            </a:pPr>
            <a:r>
              <a:rPr lang="en-US" b="0" dirty="0">
                <a:solidFill>
                  <a:schemeClr val="tx1"/>
                </a:solidFill>
                <a:latin typeface="Comic Sans MS" pitchFamily="66" charset="0"/>
              </a:rPr>
              <a:t>Absorption model parameterization (from </a:t>
            </a:r>
            <a:r>
              <a:rPr lang="en-US" b="0" dirty="0" err="1">
                <a:solidFill>
                  <a:schemeClr val="tx1"/>
                </a:solidFill>
                <a:latin typeface="Comic Sans MS" pitchFamily="66" charset="0"/>
              </a:rPr>
              <a:t>pA</a:t>
            </a:r>
            <a:r>
              <a:rPr lang="en-US" b="0" dirty="0">
                <a:solidFill>
                  <a:schemeClr val="tx1"/>
                </a:solidFill>
                <a:latin typeface="Comic Sans MS" pitchFamily="66" charset="0"/>
              </a:rPr>
              <a:t>)</a:t>
            </a:r>
          </a:p>
          <a:p>
            <a:pPr marL="742950" lvl="1" indent="-285750">
              <a:lnSpc>
                <a:spcPct val="80000"/>
              </a:lnSpc>
              <a:spcBef>
                <a:spcPct val="20000"/>
              </a:spcBef>
              <a:buFont typeface="Symbol" pitchFamily="18" charset="2"/>
              <a:buNone/>
            </a:pPr>
            <a:r>
              <a:rPr lang="el-GR" b="0" dirty="0">
                <a:solidFill>
                  <a:schemeClr val="tx1"/>
                </a:solidFill>
                <a:latin typeface="Comic Sans MS" pitchFamily="66" charset="0"/>
                <a:cs typeface="Times New Roman" pitchFamily="18" charset="0"/>
              </a:rPr>
              <a:t>σ</a:t>
            </a:r>
            <a:r>
              <a:rPr lang="en-US" b="0" baseline="-25000" dirty="0">
                <a:solidFill>
                  <a:schemeClr val="tx1"/>
                </a:solidFill>
                <a:latin typeface="Comic Sans MS" pitchFamily="66" charset="0"/>
              </a:rPr>
              <a:t>J/</a:t>
            </a:r>
            <a:r>
              <a:rPr lang="en-US" b="0" baseline="-25000" dirty="0">
                <a:solidFill>
                  <a:schemeClr val="tx1"/>
                </a:solidFill>
                <a:latin typeface="Comic Sans MS" pitchFamily="66" charset="0"/>
                <a:sym typeface="Symbol" pitchFamily="18" charset="2"/>
              </a:rPr>
              <a:t></a:t>
            </a:r>
            <a:r>
              <a:rPr lang="en-US" b="0" dirty="0">
                <a:solidFill>
                  <a:schemeClr val="tx1"/>
                </a:solidFill>
                <a:latin typeface="Comic Sans MS" pitchFamily="66" charset="0"/>
              </a:rPr>
              <a:t> = 4.18 </a:t>
            </a:r>
            <a:r>
              <a:rPr lang="en-US" b="0" dirty="0">
                <a:solidFill>
                  <a:schemeClr val="tx1"/>
                </a:solidFill>
                <a:latin typeface="Comic Sans MS" pitchFamily="66" charset="0"/>
                <a:cs typeface="Times New Roman" pitchFamily="18" charset="0"/>
              </a:rPr>
              <a:t>± 0.35</a:t>
            </a:r>
            <a:r>
              <a:rPr lang="en-US" b="0" dirty="0">
                <a:solidFill>
                  <a:schemeClr val="tx1"/>
                </a:solidFill>
                <a:latin typeface="Comic Sans MS" pitchFamily="66" charset="0"/>
              </a:rPr>
              <a:t> </a:t>
            </a:r>
            <a:r>
              <a:rPr lang="en-US" b="0" dirty="0" err="1">
                <a:solidFill>
                  <a:schemeClr val="tx1"/>
                </a:solidFill>
                <a:latin typeface="Comic Sans MS" pitchFamily="66" charset="0"/>
              </a:rPr>
              <a:t>mb</a:t>
            </a:r>
            <a:r>
              <a:rPr lang="en-US" b="0" dirty="0">
                <a:solidFill>
                  <a:schemeClr val="tx1"/>
                </a:solidFill>
                <a:latin typeface="Comic Sans MS" pitchFamily="66" charset="0"/>
              </a:rPr>
              <a:t>  NA50 QM05</a:t>
            </a:r>
          </a:p>
          <a:p>
            <a:pPr marL="742950" lvl="1" indent="-285750">
              <a:lnSpc>
                <a:spcPct val="80000"/>
              </a:lnSpc>
              <a:spcBef>
                <a:spcPct val="20000"/>
              </a:spcBef>
              <a:buFont typeface="Symbol" pitchFamily="18" charset="2"/>
              <a:buNone/>
            </a:pPr>
            <a:r>
              <a:rPr lang="el-GR" b="0" dirty="0">
                <a:solidFill>
                  <a:schemeClr val="tx1"/>
                </a:solidFill>
                <a:latin typeface="Comic Sans MS" pitchFamily="66" charset="0"/>
                <a:cs typeface="Times New Roman" pitchFamily="18" charset="0"/>
              </a:rPr>
              <a:t>σ </a:t>
            </a:r>
            <a:r>
              <a:rPr lang="en-US" b="0" baseline="-25000" dirty="0">
                <a:solidFill>
                  <a:schemeClr val="tx1"/>
                </a:solidFill>
                <a:latin typeface="Comic Sans MS" pitchFamily="66" charset="0"/>
                <a:sym typeface="Symbol" pitchFamily="18" charset="2"/>
              </a:rPr>
              <a:t></a:t>
            </a:r>
            <a:r>
              <a:rPr lang="en-US" b="0" baseline="-25000" dirty="0">
                <a:solidFill>
                  <a:schemeClr val="tx1"/>
                </a:solidFill>
                <a:latin typeface="Comic Sans MS" pitchFamily="66" charset="0"/>
              </a:rPr>
              <a:t>’</a:t>
            </a:r>
            <a:r>
              <a:rPr lang="en-US" b="0" dirty="0">
                <a:solidFill>
                  <a:schemeClr val="tx1"/>
                </a:solidFill>
                <a:latin typeface="Comic Sans MS" pitchFamily="66" charset="0"/>
              </a:rPr>
              <a:t>  = 7.6 </a:t>
            </a:r>
            <a:r>
              <a:rPr lang="en-US" b="0" dirty="0">
                <a:solidFill>
                  <a:schemeClr val="tx1"/>
                </a:solidFill>
                <a:latin typeface="Comic Sans MS" pitchFamily="66" charset="0"/>
                <a:cs typeface="Times New Roman" pitchFamily="18" charset="0"/>
              </a:rPr>
              <a:t>±</a:t>
            </a:r>
            <a:r>
              <a:rPr lang="en-US" b="0" dirty="0">
                <a:solidFill>
                  <a:schemeClr val="tx1"/>
                </a:solidFill>
                <a:latin typeface="Comic Sans MS" pitchFamily="66" charset="0"/>
              </a:rPr>
              <a:t> 1.1 </a:t>
            </a:r>
            <a:r>
              <a:rPr lang="en-US" b="0" dirty="0" err="1">
                <a:solidFill>
                  <a:schemeClr val="tx1"/>
                </a:solidFill>
                <a:latin typeface="Comic Sans MS" pitchFamily="66" charset="0"/>
              </a:rPr>
              <a:t>mb</a:t>
            </a:r>
            <a:r>
              <a:rPr lang="en-US" b="0" dirty="0">
                <a:solidFill>
                  <a:schemeClr val="tx1"/>
                </a:solidFill>
                <a:latin typeface="Comic Sans MS" pitchFamily="66" charset="0"/>
              </a:rPr>
              <a:t>       </a:t>
            </a:r>
          </a:p>
        </p:txBody>
      </p:sp>
      <p:pic>
        <p:nvPicPr>
          <p:cNvPr id="290824" name="Picture 8" descr="axfd"/>
          <p:cNvPicPr>
            <a:picLocks noChangeAspect="1" noChangeArrowheads="1"/>
          </p:cNvPicPr>
          <p:nvPr/>
        </p:nvPicPr>
        <p:blipFill>
          <a:blip r:embed="rId4" cstate="print"/>
          <a:srcRect/>
          <a:stretch>
            <a:fillRect/>
          </a:stretch>
        </p:blipFill>
        <p:spPr bwMode="auto">
          <a:xfrm>
            <a:off x="6019800" y="762000"/>
            <a:ext cx="2659063" cy="2819400"/>
          </a:xfrm>
          <a:prstGeom prst="rect">
            <a:avLst/>
          </a:prstGeom>
          <a:noFill/>
          <a:ln w="9525">
            <a:noFill/>
            <a:miter lim="800000"/>
            <a:headEnd/>
            <a:tailEnd/>
          </a:ln>
        </p:spPr>
      </p:pic>
      <p:sp>
        <p:nvSpPr>
          <p:cNvPr id="290825" name="Rectangle 9"/>
          <p:cNvSpPr>
            <a:spLocks noChangeArrowheads="1"/>
          </p:cNvSpPr>
          <p:nvPr/>
        </p:nvSpPr>
        <p:spPr bwMode="auto">
          <a:xfrm>
            <a:off x="355275" y="99950"/>
            <a:ext cx="8610600" cy="533400"/>
          </a:xfrm>
          <a:prstGeom prst="rect">
            <a:avLst/>
          </a:prstGeom>
          <a:solidFill>
            <a:srgbClr val="00B0F0">
              <a:alpha val="47000"/>
            </a:srgbClr>
          </a:solidFill>
          <a:ln w="9525">
            <a:noFill/>
            <a:miter lim="800000"/>
            <a:headEnd/>
            <a:tailEnd/>
          </a:ln>
          <a:effectLst/>
        </p:spPr>
        <p:txBody>
          <a:bodyPr anchor="ctr"/>
          <a:lstStyle/>
          <a:p>
            <a:pPr algn="ctr"/>
            <a:r>
              <a:rPr lang="en-US" sz="2000" b="0" dirty="0" smtClean="0">
                <a:latin typeface="Comic Sans MS" pitchFamily="66" charset="0"/>
              </a:rPr>
              <a:t>Absorption at mid-rapidity, J/</a:t>
            </a:r>
            <a:r>
              <a:rPr lang="el-GR" sz="2000" b="0" dirty="0">
                <a:latin typeface="Comic Sans MS" pitchFamily="66" charset="0"/>
              </a:rPr>
              <a:t>ψ</a:t>
            </a:r>
            <a:r>
              <a:rPr lang="en-US" sz="2000" b="0" dirty="0">
                <a:latin typeface="Comic Sans MS" pitchFamily="66" charset="0"/>
              </a:rPr>
              <a:t> </a:t>
            </a:r>
            <a:r>
              <a:rPr lang="en-US" sz="2000" b="0" dirty="0" smtClean="0">
                <a:latin typeface="Comic Sans MS" pitchFamily="66" charset="0"/>
              </a:rPr>
              <a:t>&amp; </a:t>
            </a:r>
            <a:r>
              <a:rPr lang="el-GR" sz="2000" dirty="0" smtClean="0">
                <a:latin typeface="Comic Sans MS" pitchFamily="66" charset="0"/>
              </a:rPr>
              <a:t>ψ</a:t>
            </a:r>
            <a:r>
              <a:rPr lang="en-US" sz="2000" b="0" dirty="0" smtClean="0">
                <a:latin typeface="Comic Sans MS" pitchFamily="66" charset="0"/>
                <a:sym typeface="Symbol"/>
              </a:rPr>
              <a:t>’ </a:t>
            </a:r>
            <a:r>
              <a:rPr lang="en-US" sz="2000" b="0" dirty="0" smtClean="0">
                <a:latin typeface="Comic Sans MS" pitchFamily="66" charset="0"/>
              </a:rPr>
              <a:t>in </a:t>
            </a:r>
            <a:r>
              <a:rPr lang="en-US" sz="2000" dirty="0">
                <a:latin typeface="Comic Sans MS" pitchFamily="66" charset="0"/>
              </a:rPr>
              <a:t>F</a:t>
            </a:r>
            <a:r>
              <a:rPr lang="en-US" sz="2000" b="0" dirty="0" smtClean="0">
                <a:latin typeface="Comic Sans MS" pitchFamily="66" charset="0"/>
              </a:rPr>
              <a:t>ixed </a:t>
            </a:r>
            <a:r>
              <a:rPr lang="en-US" sz="2000" dirty="0" smtClean="0">
                <a:latin typeface="Comic Sans MS" pitchFamily="66" charset="0"/>
              </a:rPr>
              <a:t>T</a:t>
            </a:r>
            <a:r>
              <a:rPr lang="en-US" sz="2000" b="0" dirty="0" smtClean="0">
                <a:latin typeface="Comic Sans MS" pitchFamily="66" charset="0"/>
              </a:rPr>
              <a:t>arget Measurements</a:t>
            </a:r>
            <a:endParaRPr lang="en-US" sz="2000" b="0" dirty="0">
              <a:latin typeface="Comic Sans MS" pitchFamily="66" charset="0"/>
            </a:endParaRPr>
          </a:p>
        </p:txBody>
      </p:sp>
      <p:sp>
        <p:nvSpPr>
          <p:cNvPr id="290827" name="Text Box 11"/>
          <p:cNvSpPr txBox="1">
            <a:spLocks noChangeArrowheads="1"/>
          </p:cNvSpPr>
          <p:nvPr/>
        </p:nvSpPr>
        <p:spPr bwMode="auto">
          <a:xfrm>
            <a:off x="7400925" y="1143000"/>
            <a:ext cx="1122363" cy="457200"/>
          </a:xfrm>
          <a:prstGeom prst="rect">
            <a:avLst/>
          </a:prstGeom>
          <a:noFill/>
          <a:ln w="9525" algn="ctr">
            <a:noFill/>
            <a:miter lim="800000"/>
            <a:headEnd/>
            <a:tailEnd/>
          </a:ln>
          <a:effectLst/>
        </p:spPr>
        <p:txBody>
          <a:bodyPr wrap="none">
            <a:spAutoFit/>
          </a:bodyPr>
          <a:lstStyle/>
          <a:p>
            <a:r>
              <a:rPr lang="en-US" sz="1200" i="1">
                <a:solidFill>
                  <a:schemeClr val="tx1"/>
                </a:solidFill>
                <a:latin typeface="Arial" charset="0"/>
              </a:rPr>
              <a:t>PRL </a:t>
            </a:r>
            <a:r>
              <a:rPr lang="en-US" sz="1200" i="1" u="sng">
                <a:solidFill>
                  <a:schemeClr val="tx1"/>
                </a:solidFill>
                <a:latin typeface="Arial" charset="0"/>
              </a:rPr>
              <a:t>84</a:t>
            </a:r>
            <a:r>
              <a:rPr lang="en-US" sz="1200" i="1">
                <a:solidFill>
                  <a:schemeClr val="tx1"/>
                </a:solidFill>
                <a:latin typeface="Arial" charset="0"/>
              </a:rPr>
              <a:t>, 3258</a:t>
            </a:r>
          </a:p>
          <a:p>
            <a:r>
              <a:rPr lang="en-US" sz="1200" i="1">
                <a:solidFill>
                  <a:schemeClr val="tx1"/>
                </a:solidFill>
                <a:latin typeface="Arial" charset="0"/>
              </a:rPr>
              <a:t>(2000)</a:t>
            </a:r>
          </a:p>
        </p:txBody>
      </p:sp>
      <p:grpSp>
        <p:nvGrpSpPr>
          <p:cNvPr id="11" name="Group 6"/>
          <p:cNvGrpSpPr>
            <a:grpSpLocks/>
          </p:cNvGrpSpPr>
          <p:nvPr/>
        </p:nvGrpSpPr>
        <p:grpSpPr bwMode="auto">
          <a:xfrm>
            <a:off x="1219200" y="990600"/>
            <a:ext cx="3048000" cy="1179493"/>
            <a:chOff x="672" y="2256"/>
            <a:chExt cx="2130" cy="716"/>
          </a:xfrm>
        </p:grpSpPr>
        <p:sp>
          <p:nvSpPr>
            <p:cNvPr id="12" name="Oval 7"/>
            <p:cNvSpPr>
              <a:spLocks noChangeArrowheads="1"/>
            </p:cNvSpPr>
            <p:nvPr/>
          </p:nvSpPr>
          <p:spPr bwMode="auto">
            <a:xfrm>
              <a:off x="907" y="2259"/>
              <a:ext cx="666" cy="617"/>
            </a:xfrm>
            <a:prstGeom prst="ellipse">
              <a:avLst/>
            </a:prstGeom>
            <a:solidFill>
              <a:schemeClr val="accent1"/>
            </a:solidFill>
            <a:ln w="9525">
              <a:solidFill>
                <a:srgbClr val="0000FF"/>
              </a:solidFill>
              <a:round/>
              <a:headEnd/>
              <a:tailEnd/>
            </a:ln>
            <a:effectLst/>
          </p:spPr>
          <p:txBody>
            <a:bodyPr wrap="none" anchor="ctr"/>
            <a:lstStyle/>
            <a:p>
              <a:pPr algn="ctr"/>
              <a:endParaRPr lang="en-US" sz="1400" b="0">
                <a:solidFill>
                  <a:schemeClr val="tx1"/>
                </a:solidFill>
                <a:latin typeface="Comic Sans MS" pitchFamily="66" charset="0"/>
              </a:endParaRPr>
            </a:p>
          </p:txBody>
        </p:sp>
        <p:sp>
          <p:nvSpPr>
            <p:cNvPr id="14" name="Line 8"/>
            <p:cNvSpPr>
              <a:spLocks noChangeShapeType="1"/>
            </p:cNvSpPr>
            <p:nvPr/>
          </p:nvSpPr>
          <p:spPr bwMode="auto">
            <a:xfrm>
              <a:off x="672" y="2567"/>
              <a:ext cx="470" cy="0"/>
            </a:xfrm>
            <a:prstGeom prst="line">
              <a:avLst/>
            </a:prstGeom>
            <a:noFill/>
            <a:ln w="28575">
              <a:solidFill>
                <a:srgbClr val="FF0000"/>
              </a:solidFill>
              <a:round/>
              <a:headEnd/>
              <a:tailEnd/>
            </a:ln>
            <a:effectLst/>
          </p:spPr>
          <p:txBody>
            <a:bodyPr/>
            <a:lstStyle/>
            <a:p>
              <a:endParaRPr lang="en-US" sz="1400">
                <a:latin typeface="Comic Sans MS" pitchFamily="66" charset="0"/>
              </a:endParaRPr>
            </a:p>
          </p:txBody>
        </p:sp>
        <p:sp>
          <p:nvSpPr>
            <p:cNvPr id="16" name="Line 9"/>
            <p:cNvSpPr>
              <a:spLocks noChangeShapeType="1"/>
            </p:cNvSpPr>
            <p:nvPr/>
          </p:nvSpPr>
          <p:spPr bwMode="auto">
            <a:xfrm flipV="1">
              <a:off x="1142" y="2375"/>
              <a:ext cx="861" cy="192"/>
            </a:xfrm>
            <a:prstGeom prst="line">
              <a:avLst/>
            </a:prstGeom>
            <a:noFill/>
            <a:ln w="28575">
              <a:solidFill>
                <a:srgbClr val="FF0000"/>
              </a:solidFill>
              <a:round/>
              <a:headEnd/>
              <a:tailEnd type="triangle" w="med" len="med"/>
            </a:ln>
            <a:effectLst/>
          </p:spPr>
          <p:txBody>
            <a:bodyPr/>
            <a:lstStyle/>
            <a:p>
              <a:endParaRPr lang="en-US" sz="1400">
                <a:latin typeface="Comic Sans MS" pitchFamily="66" charset="0"/>
              </a:endParaRPr>
            </a:p>
          </p:txBody>
        </p:sp>
        <p:sp>
          <p:nvSpPr>
            <p:cNvPr id="17" name="Line 10"/>
            <p:cNvSpPr>
              <a:spLocks noChangeShapeType="1"/>
            </p:cNvSpPr>
            <p:nvPr/>
          </p:nvSpPr>
          <p:spPr bwMode="auto">
            <a:xfrm>
              <a:off x="1142" y="2567"/>
              <a:ext cx="235" cy="0"/>
            </a:xfrm>
            <a:prstGeom prst="line">
              <a:avLst/>
            </a:prstGeom>
            <a:noFill/>
            <a:ln w="9525">
              <a:solidFill>
                <a:schemeClr val="tx1"/>
              </a:solidFill>
              <a:round/>
              <a:headEnd/>
              <a:tailEnd/>
            </a:ln>
            <a:effectLst/>
          </p:spPr>
          <p:txBody>
            <a:bodyPr/>
            <a:lstStyle/>
            <a:p>
              <a:endParaRPr lang="en-US" sz="1400">
                <a:latin typeface="Comic Sans MS" pitchFamily="66" charset="0"/>
              </a:endParaRPr>
            </a:p>
          </p:txBody>
        </p:sp>
        <p:sp>
          <p:nvSpPr>
            <p:cNvPr id="18" name="Line 11"/>
            <p:cNvSpPr>
              <a:spLocks noChangeShapeType="1"/>
            </p:cNvSpPr>
            <p:nvPr/>
          </p:nvSpPr>
          <p:spPr bwMode="auto">
            <a:xfrm>
              <a:off x="1377" y="2567"/>
              <a:ext cx="548" cy="309"/>
            </a:xfrm>
            <a:prstGeom prst="line">
              <a:avLst/>
            </a:prstGeom>
            <a:noFill/>
            <a:ln w="28575">
              <a:solidFill>
                <a:srgbClr val="FF0000"/>
              </a:solidFill>
              <a:round/>
              <a:headEnd/>
              <a:tailEnd type="triangle" w="med" len="med"/>
            </a:ln>
            <a:effectLst/>
          </p:spPr>
          <p:txBody>
            <a:bodyPr/>
            <a:lstStyle/>
            <a:p>
              <a:endParaRPr lang="en-US" sz="1400">
                <a:latin typeface="Comic Sans MS" pitchFamily="66" charset="0"/>
              </a:endParaRPr>
            </a:p>
          </p:txBody>
        </p:sp>
        <p:sp>
          <p:nvSpPr>
            <p:cNvPr id="19" name="Line 12"/>
            <p:cNvSpPr>
              <a:spLocks noChangeShapeType="1"/>
            </p:cNvSpPr>
            <p:nvPr/>
          </p:nvSpPr>
          <p:spPr bwMode="auto">
            <a:xfrm flipV="1">
              <a:off x="946" y="2336"/>
              <a:ext cx="901" cy="231"/>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0" name="Line 13"/>
            <p:cNvSpPr>
              <a:spLocks noChangeShapeType="1"/>
            </p:cNvSpPr>
            <p:nvPr/>
          </p:nvSpPr>
          <p:spPr bwMode="auto">
            <a:xfrm flipV="1">
              <a:off x="1103" y="2375"/>
              <a:ext cx="783" cy="192"/>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1" name="Line 14"/>
            <p:cNvSpPr>
              <a:spLocks noChangeShapeType="1"/>
            </p:cNvSpPr>
            <p:nvPr/>
          </p:nvSpPr>
          <p:spPr bwMode="auto">
            <a:xfrm flipV="1">
              <a:off x="1064" y="2413"/>
              <a:ext cx="900" cy="154"/>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2" name="Line 15"/>
            <p:cNvSpPr>
              <a:spLocks noChangeShapeType="1"/>
            </p:cNvSpPr>
            <p:nvPr/>
          </p:nvSpPr>
          <p:spPr bwMode="auto">
            <a:xfrm flipV="1">
              <a:off x="1103" y="2452"/>
              <a:ext cx="861" cy="115"/>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3" name="Line 16"/>
            <p:cNvSpPr>
              <a:spLocks noChangeShapeType="1"/>
            </p:cNvSpPr>
            <p:nvPr/>
          </p:nvSpPr>
          <p:spPr bwMode="auto">
            <a:xfrm flipV="1">
              <a:off x="1103" y="2490"/>
              <a:ext cx="940" cy="77"/>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4" name="Line 17"/>
            <p:cNvSpPr>
              <a:spLocks noChangeShapeType="1"/>
            </p:cNvSpPr>
            <p:nvPr/>
          </p:nvSpPr>
          <p:spPr bwMode="auto">
            <a:xfrm>
              <a:off x="946" y="2567"/>
              <a:ext cx="1022" cy="151"/>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5" name="Line 18"/>
            <p:cNvSpPr>
              <a:spLocks noChangeShapeType="1"/>
            </p:cNvSpPr>
            <p:nvPr/>
          </p:nvSpPr>
          <p:spPr bwMode="auto">
            <a:xfrm>
              <a:off x="1181" y="2567"/>
              <a:ext cx="835" cy="55"/>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6" name="Line 19"/>
            <p:cNvSpPr>
              <a:spLocks noChangeShapeType="1"/>
            </p:cNvSpPr>
            <p:nvPr/>
          </p:nvSpPr>
          <p:spPr bwMode="auto">
            <a:xfrm>
              <a:off x="1259" y="2529"/>
              <a:ext cx="757" cy="45"/>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sp>
          <p:nvSpPr>
            <p:cNvPr id="27" name="Line 20"/>
            <p:cNvSpPr>
              <a:spLocks noChangeShapeType="1"/>
            </p:cNvSpPr>
            <p:nvPr/>
          </p:nvSpPr>
          <p:spPr bwMode="auto">
            <a:xfrm>
              <a:off x="1152" y="2574"/>
              <a:ext cx="826" cy="103"/>
            </a:xfrm>
            <a:prstGeom prst="line">
              <a:avLst/>
            </a:prstGeom>
            <a:noFill/>
            <a:ln w="28575">
              <a:solidFill>
                <a:srgbClr val="00CC00"/>
              </a:solidFill>
              <a:prstDash val="dash"/>
              <a:round/>
              <a:headEnd/>
              <a:tailEnd/>
            </a:ln>
            <a:effectLst/>
          </p:spPr>
          <p:txBody>
            <a:bodyPr/>
            <a:lstStyle/>
            <a:p>
              <a:endParaRPr lang="en-US" sz="1400">
                <a:latin typeface="Comic Sans MS" pitchFamily="66" charset="0"/>
              </a:endParaRPr>
            </a:p>
          </p:txBody>
        </p:sp>
        <p:graphicFrame>
          <p:nvGraphicFramePr>
            <p:cNvPr id="28" name="Object 21"/>
            <p:cNvGraphicFramePr>
              <a:graphicFrameLocks noChangeAspect="1"/>
            </p:cNvGraphicFramePr>
            <p:nvPr/>
          </p:nvGraphicFramePr>
          <p:xfrm>
            <a:off x="1899" y="2739"/>
            <a:ext cx="222" cy="233"/>
          </p:xfrm>
          <a:graphic>
            <a:graphicData uri="http://schemas.openxmlformats.org/presentationml/2006/ole">
              <p:oleObj spid="_x0000_s7171" name="Equation" r:id="rId5" imgW="177480" imgH="190440" progId="Equation.3">
                <p:embed/>
              </p:oleObj>
            </a:graphicData>
          </a:graphic>
        </p:graphicFrame>
        <p:graphicFrame>
          <p:nvGraphicFramePr>
            <p:cNvPr id="29" name="Object 22"/>
            <p:cNvGraphicFramePr>
              <a:graphicFrameLocks noChangeAspect="1"/>
            </p:cNvGraphicFramePr>
            <p:nvPr/>
          </p:nvGraphicFramePr>
          <p:xfrm>
            <a:off x="1968" y="2256"/>
            <a:ext cx="192" cy="188"/>
          </p:xfrm>
          <a:graphic>
            <a:graphicData uri="http://schemas.openxmlformats.org/presentationml/2006/ole">
              <p:oleObj spid="_x0000_s7172" name="Equation" r:id="rId6" imgW="164880" imgH="164880" progId="Equation.3">
                <p:embed/>
              </p:oleObj>
            </a:graphicData>
          </a:graphic>
        </p:graphicFrame>
        <p:graphicFrame>
          <p:nvGraphicFramePr>
            <p:cNvPr id="30" name="Object 23"/>
            <p:cNvGraphicFramePr>
              <a:graphicFrameLocks noChangeAspect="1"/>
            </p:cNvGraphicFramePr>
            <p:nvPr/>
          </p:nvGraphicFramePr>
          <p:xfrm>
            <a:off x="1064" y="2340"/>
            <a:ext cx="235" cy="202"/>
          </p:xfrm>
          <a:graphic>
            <a:graphicData uri="http://schemas.openxmlformats.org/presentationml/2006/ole">
              <p:oleObj spid="_x0000_s7173" name="Equation" r:id="rId7" imgW="190440" imgH="164880" progId="Equation.3">
                <p:embed/>
              </p:oleObj>
            </a:graphicData>
          </a:graphic>
        </p:graphicFrame>
        <p:graphicFrame>
          <p:nvGraphicFramePr>
            <p:cNvPr id="31" name="Object 24"/>
            <p:cNvGraphicFramePr>
              <a:graphicFrameLocks noChangeAspect="1"/>
            </p:cNvGraphicFramePr>
            <p:nvPr/>
          </p:nvGraphicFramePr>
          <p:xfrm>
            <a:off x="1968" y="2484"/>
            <a:ext cx="834" cy="173"/>
          </p:xfrm>
          <a:graphic>
            <a:graphicData uri="http://schemas.openxmlformats.org/presentationml/2006/ole">
              <p:oleObj spid="_x0000_s7174" name="Equation" r:id="rId8" imgW="672840" imgH="139680" progId="Equation.3">
                <p:embed/>
              </p:oleObj>
            </a:graphicData>
          </a:graphic>
        </p:graphicFrame>
      </p:grpSp>
      <p:sp>
        <p:nvSpPr>
          <p:cNvPr id="32" name="Text Box 25"/>
          <p:cNvSpPr txBox="1">
            <a:spLocks noChangeArrowheads="1"/>
          </p:cNvSpPr>
          <p:nvPr/>
        </p:nvSpPr>
        <p:spPr bwMode="auto">
          <a:xfrm>
            <a:off x="609600" y="2286000"/>
            <a:ext cx="4495800" cy="923330"/>
          </a:xfrm>
          <a:prstGeom prst="rect">
            <a:avLst/>
          </a:prstGeom>
          <a:noFill/>
          <a:ln w="9525">
            <a:noFill/>
            <a:miter lim="800000"/>
            <a:headEnd/>
            <a:tailEnd/>
          </a:ln>
          <a:effectLst/>
        </p:spPr>
        <p:txBody>
          <a:bodyPr wrap="square">
            <a:spAutoFit/>
          </a:bodyPr>
          <a:lstStyle/>
          <a:p>
            <a:r>
              <a:rPr lang="en-US" dirty="0">
                <a:solidFill>
                  <a:schemeClr val="tx1"/>
                </a:solidFill>
                <a:latin typeface="Comic Sans MS" pitchFamily="66" charset="0"/>
              </a:rPr>
              <a:t>Absorption</a:t>
            </a:r>
            <a:r>
              <a:rPr lang="en-US" b="0" dirty="0">
                <a:solidFill>
                  <a:schemeClr val="tx1"/>
                </a:solidFill>
                <a:latin typeface="Comic Sans MS" pitchFamily="66" charset="0"/>
              </a:rPr>
              <a:t> (or dissociation) </a:t>
            </a:r>
            <a:r>
              <a:rPr lang="en-US" b="0" dirty="0" smtClean="0">
                <a:solidFill>
                  <a:schemeClr val="tx1"/>
                </a:solidFill>
                <a:latin typeface="Comic Sans MS" pitchFamily="66" charset="0"/>
              </a:rPr>
              <a:t>of J/</a:t>
            </a:r>
            <a:r>
              <a:rPr lang="en-US" b="0" dirty="0" smtClean="0">
                <a:solidFill>
                  <a:schemeClr val="tx1"/>
                </a:solidFill>
                <a:latin typeface="Comic Sans MS" pitchFamily="66" charset="0"/>
                <a:sym typeface="Symbol"/>
              </a:rPr>
              <a:t> or pre-J/ (     ) as they exit nucleus </a:t>
            </a:r>
            <a:r>
              <a:rPr lang="en-US" b="0" dirty="0" smtClean="0">
                <a:solidFill>
                  <a:schemeClr val="tx1"/>
                </a:solidFill>
                <a:latin typeface="Comic Sans MS" pitchFamily="66" charset="0"/>
              </a:rPr>
              <a:t>into </a:t>
            </a:r>
            <a:r>
              <a:rPr lang="en-US" b="0" dirty="0">
                <a:solidFill>
                  <a:schemeClr val="tx1"/>
                </a:solidFill>
                <a:latin typeface="Comic Sans MS" pitchFamily="66" charset="0"/>
              </a:rPr>
              <a:t>two D </a:t>
            </a:r>
            <a:r>
              <a:rPr lang="en-US" b="0" dirty="0" smtClean="0">
                <a:solidFill>
                  <a:schemeClr val="tx1"/>
                </a:solidFill>
                <a:latin typeface="Comic Sans MS" pitchFamily="66" charset="0"/>
              </a:rPr>
              <a:t>mesons, by nucleus or co-movers</a:t>
            </a:r>
            <a:endParaRPr lang="en-US" b="0" dirty="0">
              <a:solidFill>
                <a:schemeClr val="tx1"/>
              </a:solidFill>
              <a:latin typeface="Comic Sans MS" pitchFamily="66" charset="0"/>
            </a:endParaRPr>
          </a:p>
        </p:txBody>
      </p:sp>
      <p:graphicFrame>
        <p:nvGraphicFramePr>
          <p:cNvPr id="33" name="Object 26"/>
          <p:cNvGraphicFramePr>
            <a:graphicFrameLocks noChangeAspect="1"/>
          </p:cNvGraphicFramePr>
          <p:nvPr/>
        </p:nvGraphicFramePr>
        <p:xfrm>
          <a:off x="1723902" y="2602677"/>
          <a:ext cx="385948" cy="333684"/>
        </p:xfrm>
        <a:graphic>
          <a:graphicData uri="http://schemas.openxmlformats.org/presentationml/2006/ole">
            <p:oleObj spid="_x0000_s7175" name="Equation" r:id="rId9" imgW="190440" imgH="164880" progId="Equation.3">
              <p:embed/>
            </p:oleObj>
          </a:graphicData>
        </a:graphic>
      </p:graphicFrame>
      <p:graphicFrame>
        <p:nvGraphicFramePr>
          <p:cNvPr id="7176" name="Object 4"/>
          <p:cNvGraphicFramePr>
            <a:graphicFrameLocks noChangeAspect="1"/>
          </p:cNvGraphicFramePr>
          <p:nvPr/>
        </p:nvGraphicFramePr>
        <p:xfrm>
          <a:off x="5105400" y="990600"/>
          <a:ext cx="961889" cy="304800"/>
        </p:xfrm>
        <a:graphic>
          <a:graphicData uri="http://schemas.openxmlformats.org/presentationml/2006/ole">
            <p:oleObj spid="_x0000_s7176" name="Equation" r:id="rId10" imgW="799920" imgH="2538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Comic Sans MS"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2705</Words>
  <Application>Microsoft Office PowerPoint</Application>
  <PresentationFormat>On-screen Show (4:3)</PresentationFormat>
  <Paragraphs>526</Paragraphs>
  <Slides>46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Slide 1</vt:lpstr>
      <vt:lpstr>Slide 2</vt:lpstr>
      <vt:lpstr>Slide 3</vt:lpstr>
      <vt:lpstr>Slide 4</vt:lpstr>
      <vt:lpstr>Slide 5</vt:lpstr>
      <vt:lpstr>Slide 6</vt:lpstr>
      <vt:lpstr>Fermilab E789: D0  K and B  J/ψ X (charm &amp; beauty using silicon vertex detector)</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Fermilab E866/NuSea Detector</vt:lpstr>
      <vt:lpstr>NA38/NA50</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leitch</dc:creator>
  <cp:lastModifiedBy>leitch</cp:lastModifiedBy>
  <cp:revision>199</cp:revision>
  <dcterms:created xsi:type="dcterms:W3CDTF">2006-08-16T00:00:00Z</dcterms:created>
  <dcterms:modified xsi:type="dcterms:W3CDTF">2013-01-07T12:32:22Z</dcterms:modified>
</cp:coreProperties>
</file>