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90" r:id="rId7"/>
    <p:sldId id="261" r:id="rId8"/>
    <p:sldId id="289" r:id="rId9"/>
    <p:sldId id="262" r:id="rId10"/>
    <p:sldId id="291" r:id="rId11"/>
    <p:sldId id="263" r:id="rId12"/>
    <p:sldId id="268" r:id="rId13"/>
    <p:sldId id="285" r:id="rId14"/>
    <p:sldId id="264" r:id="rId15"/>
    <p:sldId id="293" r:id="rId16"/>
    <p:sldId id="292" r:id="rId17"/>
    <p:sldId id="265" r:id="rId18"/>
    <p:sldId id="266" r:id="rId19"/>
    <p:sldId id="267" r:id="rId20"/>
    <p:sldId id="288" r:id="rId21"/>
    <p:sldId id="269" r:id="rId22"/>
    <p:sldId id="270" r:id="rId23"/>
    <p:sldId id="272" r:id="rId24"/>
    <p:sldId id="273" r:id="rId25"/>
    <p:sldId id="271" r:id="rId26"/>
    <p:sldId id="274" r:id="rId27"/>
    <p:sldId id="275" r:id="rId28"/>
    <p:sldId id="276" r:id="rId29"/>
    <p:sldId id="277" r:id="rId30"/>
    <p:sldId id="287" r:id="rId31"/>
    <p:sldId id="286" r:id="rId32"/>
    <p:sldId id="278" r:id="rId33"/>
    <p:sldId id="279" r:id="rId34"/>
    <p:sldId id="280" r:id="rId35"/>
    <p:sldId id="281" r:id="rId36"/>
    <p:sldId id="294" r:id="rId37"/>
    <p:sldId id="295" r:id="rId38"/>
    <p:sldId id="283" r:id="rId39"/>
    <p:sldId id="284" r:id="rId40"/>
    <p:sldId id="297" r:id="rId41"/>
    <p:sldId id="296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1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FDF460-F25F-9047-9702-2B5F5E7C18E3}" type="slidenum">
              <a:rPr lang="en-US">
                <a:solidFill>
                  <a:srgbClr val="FFFFFF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3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DE93-E948-564B-947D-8312AA2904B7}" type="datetimeFigureOut">
              <a:rPr lang="en-US" smtClean="0"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D190-D9FC-5949-A9FA-A4CF5B17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3.emf"/><Relationship Id="rId5" Type="http://schemas.openxmlformats.org/officeDocument/2006/relationships/image" Target="../media/image15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138"/>
            <a:ext cx="7772400" cy="1470025"/>
          </a:xfrm>
        </p:spPr>
        <p:txBody>
          <a:bodyPr/>
          <a:lstStyle/>
          <a:p>
            <a:r>
              <a:rPr lang="en-US" dirty="0"/>
              <a:t>Single</a:t>
            </a:r>
            <a:r>
              <a:rPr lang="en-US" dirty="0" smtClean="0"/>
              <a:t>-Spin Asymmetry </a:t>
            </a:r>
            <a:r>
              <a:rPr lang="en-US" dirty="0"/>
              <a:t>in </a:t>
            </a:r>
            <a:r>
              <a:rPr lang="en-US" dirty="0" smtClean="0"/>
              <a:t>Polarized </a:t>
            </a:r>
            <a:r>
              <a:rPr lang="en-US" dirty="0" err="1"/>
              <a:t>p+A</a:t>
            </a:r>
            <a:r>
              <a:rPr lang="en-US" dirty="0"/>
              <a:t> </a:t>
            </a:r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3912"/>
            <a:ext cx="6400800" cy="24142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Yuri Kovchegov</a:t>
            </a:r>
          </a:p>
          <a:p>
            <a:r>
              <a:rPr lang="en-US" dirty="0" smtClean="0"/>
              <a:t>The Ohio State University</a:t>
            </a:r>
          </a:p>
          <a:p>
            <a:endParaRPr lang="en-US" dirty="0" smtClean="0"/>
          </a:p>
          <a:p>
            <a:r>
              <a:rPr lang="en-US" dirty="0" smtClean="0"/>
              <a:t>based on arXiv:1201.5890 [</a:t>
            </a:r>
            <a:r>
              <a:rPr lang="en-US" dirty="0" err="1" smtClean="0"/>
              <a:t>hep-ph</a:t>
            </a:r>
            <a:r>
              <a:rPr lang="en-US" dirty="0" smtClean="0"/>
              <a:t>] and more recent work with Matthew Sievert</a:t>
            </a:r>
          </a:p>
          <a:p>
            <a:r>
              <a:rPr lang="en-US" dirty="0" smtClean="0"/>
              <a:t>(special thanks to Michael Lisa)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2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to understand STSAs in the saturation/CGC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527"/>
            <a:ext cx="8229600" cy="35514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RHIC, even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+p collisions reach small values of x in the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proton </a:t>
            </a:r>
            <a:r>
              <a:rPr lang="en-US" sz="2400" dirty="0" smtClean="0">
                <a:sym typeface="Wingdings"/>
              </a:rPr>
              <a:t> saturation effects may be present</a:t>
            </a:r>
            <a:endParaRPr lang="en-US" sz="2400" dirty="0" smtClean="0"/>
          </a:p>
          <a:p>
            <a:r>
              <a:rPr lang="en-US" sz="2400" dirty="0" smtClean="0"/>
              <a:t>For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+A scattering, nuclear target would further enhance </a:t>
            </a:r>
            <a:r>
              <a:rPr lang="en-US" sz="2400" dirty="0" err="1" smtClean="0"/>
              <a:t>saturtion</a:t>
            </a:r>
            <a:r>
              <a:rPr lang="en-US" sz="2400" dirty="0" smtClean="0"/>
              <a:t>/CGC effects, making understanding the role of saturation in STSA a priority</a:t>
            </a:r>
          </a:p>
          <a:p>
            <a:r>
              <a:rPr lang="en-US" sz="2400" dirty="0" smtClean="0"/>
              <a:t>Spin-dependent probes may provide new independent tests of saturation/CGC physics.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49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High Energy QCD: </a:t>
            </a:r>
            <a:r>
              <a:rPr lang="en-US" sz="4000" dirty="0"/>
              <a:t>s</a:t>
            </a:r>
            <a:r>
              <a:rPr lang="en-US" sz="4000" dirty="0" smtClean="0"/>
              <a:t>aturation physics</a:t>
            </a:r>
            <a:endParaRPr lang="en-US" sz="40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99368"/>
          </a:xfrm>
        </p:spPr>
        <p:txBody>
          <a:bodyPr>
            <a:normAutofit/>
          </a:bodyPr>
          <a:lstStyle/>
          <a:p>
            <a:r>
              <a:rPr lang="en-US" sz="2400" dirty="0"/>
              <a:t>Saturation physics is based on the existence of a large internal </a:t>
            </a:r>
            <a:r>
              <a:rPr lang="en-US" sz="2400" dirty="0" smtClean="0"/>
              <a:t>momentum </a:t>
            </a:r>
            <a:r>
              <a:rPr lang="en-US" sz="2400" dirty="0"/>
              <a:t>scale Q</a:t>
            </a:r>
            <a:r>
              <a:rPr lang="en-US" sz="2400" baseline="-25000" dirty="0"/>
              <a:t>S</a:t>
            </a:r>
            <a:r>
              <a:rPr lang="en-US" sz="2400" dirty="0"/>
              <a:t> which grows with both energy s and nuclear atomic number A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such that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and we can calculate total cross sections, particle spectra and multiplicities, </a:t>
            </a:r>
            <a:r>
              <a:rPr lang="en-US" sz="2400" dirty="0" err="1" smtClean="0"/>
              <a:t>etc</a:t>
            </a:r>
            <a:r>
              <a:rPr lang="en-US" sz="2400" dirty="0" smtClean="0"/>
              <a:t>, </a:t>
            </a:r>
            <a:r>
              <a:rPr lang="en-US" sz="2400" dirty="0"/>
              <a:t>from </a:t>
            </a:r>
            <a:r>
              <a:rPr lang="en-US" sz="2400" u="sng" dirty="0"/>
              <a:t>first principles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Bottom line: everything is considered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196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831435"/>
              </p:ext>
            </p:extLst>
          </p:nvPr>
        </p:nvGraphicFramePr>
        <p:xfrm>
          <a:off x="3429000" y="3868716"/>
          <a:ext cx="25542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3" imgW="1117440" imgH="228600" progId="Equation.3">
                  <p:embed/>
                </p:oleObj>
              </mc:Choice>
              <mc:Fallback>
                <p:oleObj name="Equation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68716"/>
                        <a:ext cx="2554288" cy="5238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28796"/>
              </p:ext>
            </p:extLst>
          </p:nvPr>
        </p:nvGraphicFramePr>
        <p:xfrm>
          <a:off x="3640138" y="2855139"/>
          <a:ext cx="21748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5" imgW="787320" imgH="241200" progId="Equation.3">
                  <p:embed/>
                </p:oleObj>
              </mc:Choice>
              <mc:Fallback>
                <p:oleObj name="Equation" r:id="rId5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alphaModFix am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855139"/>
                        <a:ext cx="2174875" cy="66675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5999"/>
                        </a:srgbClr>
                      </a:solidFill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05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satbk">
            <a:hlinkClick r:id="" action="ppaction://noaction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092200"/>
            <a:ext cx="6172200" cy="4095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7620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Map of High Energy QCD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37211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Saturation physics</a:t>
            </a: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allows us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to study regions of high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parton density in the </a:t>
            </a:r>
            <a:r>
              <a:rPr lang="en-US" sz="240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small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99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coupling regime</a:t>
            </a: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where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calculations are still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under control!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51514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Transition to saturation region is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charset="0"/>
              <a:buNone/>
            </a:pPr>
            <a:r>
              <a:rPr lang="en-US" sz="24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characterized by the </a:t>
            </a:r>
            <a:r>
              <a:rPr lang="en-US" sz="2400" u="sng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saturation scale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7910513" y="4953000"/>
            <a:ext cx="123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(or  p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T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Mathematica1Mono" charset="0"/>
              </a:rPr>
              <a:t>)</a:t>
            </a:r>
          </a:p>
        </p:txBody>
      </p:sp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6157913" y="5481638"/>
          <a:ext cx="23399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4" imgW="965160" imgH="469800" progId="Equation.3">
                  <p:embed/>
                </p:oleObj>
              </mc:Choice>
              <mc:Fallback>
                <p:oleObj name="Equation" r:id="rId4" imgW="965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5481638"/>
                        <a:ext cx="2339975" cy="1139825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5999"/>
                        </a:srgbClr>
                      </a:solidFill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71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/>
      <p:bldP spid="2263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reference</a:t>
            </a:r>
            <a:endParaRPr lang="en-US" dirty="0"/>
          </a:p>
        </p:txBody>
      </p:sp>
      <p:pic>
        <p:nvPicPr>
          <p:cNvPr id="4" name="Content Placeholder 3" descr="co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07" r="-79807"/>
          <a:stretch>
            <a:fillRect/>
          </a:stretch>
        </p:blipFill>
        <p:spPr>
          <a:xfrm>
            <a:off x="-1442491" y="1313261"/>
            <a:ext cx="8769258" cy="4822754"/>
          </a:xfrm>
        </p:spPr>
      </p:pic>
      <p:sp>
        <p:nvSpPr>
          <p:cNvPr id="5" name="TextBox 4"/>
          <p:cNvSpPr txBox="1"/>
          <p:nvPr/>
        </p:nvSpPr>
        <p:spPr>
          <a:xfrm>
            <a:off x="4932161" y="3917500"/>
            <a:ext cx="3850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Published in September 2012 </a:t>
            </a:r>
          </a:p>
          <a:p>
            <a:r>
              <a:rPr lang="en-US" sz="2400" dirty="0" smtClean="0"/>
              <a:t>by Cambridge U Press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65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/>
          <a:lstStyle/>
          <a:p>
            <a:r>
              <a:rPr lang="en-US" dirty="0" smtClean="0"/>
              <a:t>Calculation of STSA in CGC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generates STSA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obtain STSA need 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transverse polarization dependence </a:t>
            </a:r>
            <a:br>
              <a:rPr lang="en-US" sz="2400" dirty="0" smtClean="0"/>
            </a:br>
            <a:r>
              <a:rPr lang="en-US" sz="2400" dirty="0" smtClean="0"/>
              <a:t>(comes with a factor of “</a:t>
            </a:r>
            <a:r>
              <a:rPr lang="en-US" sz="2400" dirty="0" err="1" smtClean="0"/>
              <a:t>i</a:t>
            </a:r>
            <a:r>
              <a:rPr lang="en-US" sz="2400" dirty="0" smtClean="0"/>
              <a:t>”)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 phase difference by “</a:t>
            </a:r>
            <a:r>
              <a:rPr lang="en-US" sz="2400" dirty="0" err="1" smtClean="0"/>
              <a:t>i</a:t>
            </a:r>
            <a:r>
              <a:rPr lang="en-US" sz="2400" dirty="0" smtClean="0"/>
              <a:t>” between the amplitude and cc amplitude to cancel the “</a:t>
            </a:r>
            <a:r>
              <a:rPr lang="en-US" sz="2400" dirty="0" err="1" smtClean="0"/>
              <a:t>i</a:t>
            </a:r>
            <a:r>
              <a:rPr lang="en-US" sz="2400" dirty="0" smtClean="0"/>
              <a:t>” from above (cross section </a:t>
            </a:r>
            <a:r>
              <a:rPr lang="en-US" sz="2400" dirty="0" smtClean="0"/>
              <a:t>and STSA are </a:t>
            </a:r>
            <a:r>
              <a:rPr lang="en-US" sz="2400" dirty="0" smtClean="0"/>
              <a:t>real)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(from </a:t>
            </a:r>
            <a:r>
              <a:rPr lang="en-US" sz="2400" dirty="0" err="1" smtClean="0"/>
              <a:t>Qiu</a:t>
            </a:r>
            <a:r>
              <a:rPr lang="en-US" sz="2400" dirty="0" smtClean="0"/>
              <a:t> and </a:t>
            </a:r>
            <a:r>
              <a:rPr lang="en-US" sz="2400" dirty="0" err="1" smtClean="0"/>
              <a:t>Sterman</a:t>
            </a:r>
            <a:r>
              <a:rPr lang="en-US" sz="2400" dirty="0" smtClean="0"/>
              <a:t>, early 90’s)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11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Shooting spin through Color 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5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5"/>
            <a:ext cx="8229600" cy="1143000"/>
          </a:xfrm>
        </p:spPr>
        <p:txBody>
          <a:bodyPr/>
          <a:lstStyle/>
          <a:p>
            <a:r>
              <a:rPr lang="en-US" dirty="0" smtClean="0"/>
              <a:t>Forward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15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is easier to work in transverse coordinate space: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quark (transverse) coordinates are different on two sides of the cut!</a:t>
            </a:r>
            <a:endParaRPr lang="en-US" sz="2400" dirty="0"/>
          </a:p>
        </p:txBody>
      </p:sp>
      <p:pic>
        <p:nvPicPr>
          <p:cNvPr id="5" name="Picture 4" descr="valence_q_pro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8738"/>
            <a:ext cx="7781520" cy="326954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54" y="1181098"/>
            <a:ext cx="431800" cy="317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03" y="1201938"/>
            <a:ext cx="4445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3" y="4704977"/>
            <a:ext cx="8520974" cy="8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027"/>
            <a:ext cx="8229600" cy="1143000"/>
          </a:xfrm>
        </p:spPr>
        <p:txBody>
          <a:bodyPr/>
          <a:lstStyle/>
          <a:p>
            <a:r>
              <a:rPr lang="en-US" dirty="0" smtClean="0"/>
              <a:t>Forward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963"/>
            <a:ext cx="8229600" cy="4817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eikonal</a:t>
            </a:r>
            <a:r>
              <a:rPr lang="en-US" sz="2400" dirty="0" smtClean="0"/>
              <a:t> quark propagator is given  by the Wilson line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the light cone coordinates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8" y="4005798"/>
            <a:ext cx="6421143" cy="117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4" y="5289852"/>
            <a:ext cx="1700224" cy="810572"/>
          </a:xfrm>
          <a:prstGeom prst="rect">
            <a:avLst/>
          </a:prstGeom>
        </p:spPr>
      </p:pic>
      <p:pic>
        <p:nvPicPr>
          <p:cNvPr id="6" name="Picture 5" descr="valence_q_pro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23" y="1155874"/>
            <a:ext cx="5643094" cy="237104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58" y="1139228"/>
            <a:ext cx="4445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9" y="1155874"/>
            <a:ext cx="431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15" y="0"/>
            <a:ext cx="8229600" cy="1143000"/>
          </a:xfrm>
        </p:spPr>
        <p:txBody>
          <a:bodyPr/>
          <a:lstStyle/>
          <a:p>
            <a:r>
              <a:rPr lang="en-US" dirty="0" smtClean="0"/>
              <a:t>Forward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15" y="1143000"/>
            <a:ext cx="8229600" cy="54570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amplitude squared is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quark dipole scattering amplitude is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Hence quark production is related to the dipole amplitude! Valid both in the quasi-classical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-Mueller/</a:t>
            </a:r>
            <a:r>
              <a:rPr lang="en-US" sz="2000" dirty="0" err="1" smtClean="0"/>
              <a:t>McLerran-Venugopalan</a:t>
            </a:r>
            <a:r>
              <a:rPr lang="en-US" sz="2000" dirty="0" smtClean="0"/>
              <a:t> multiple-</a:t>
            </a:r>
            <a:r>
              <a:rPr lang="en-US" sz="2000" dirty="0" err="1" smtClean="0"/>
              <a:t>rescattering</a:t>
            </a:r>
            <a:r>
              <a:rPr lang="en-US" sz="2000" dirty="0" smtClean="0"/>
              <a:t> approximation and for the LLA small-x evolution (BFKL/BK/JIMWLK).</a:t>
            </a:r>
            <a:endParaRPr lang="en-US" sz="2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8" y="1464787"/>
            <a:ext cx="8539354" cy="72499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74" y="2608251"/>
            <a:ext cx="5632185" cy="736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5050" y="1064677"/>
            <a:ext cx="2252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Dumitru</a:t>
            </a:r>
            <a:r>
              <a:rPr lang="en-US" sz="2000" dirty="0" smtClean="0"/>
              <a:t>, </a:t>
            </a:r>
            <a:r>
              <a:rPr lang="en-US" sz="2000" dirty="0" err="1" smtClean="0"/>
              <a:t>Jalilian</a:t>
            </a:r>
            <a:r>
              <a:rPr lang="en-US" sz="2000" dirty="0" smtClean="0"/>
              <a:t> ‘02</a:t>
            </a:r>
            <a:endParaRPr lang="en-US" sz="2000" dirty="0"/>
          </a:p>
        </p:txBody>
      </p:sp>
      <p:pic>
        <p:nvPicPr>
          <p:cNvPr id="4" name="Picture 3" descr="dip_nu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0" y="3457886"/>
            <a:ext cx="4010277" cy="164084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63" y="3423866"/>
            <a:ext cx="308437" cy="22679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63" y="3803856"/>
            <a:ext cx="335647" cy="2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(STSAs, saturation/CGC)</a:t>
            </a:r>
          </a:p>
          <a:p>
            <a:r>
              <a:rPr lang="en-US" dirty="0" smtClean="0"/>
              <a:t>Calculation of STSA in CGC</a:t>
            </a:r>
          </a:p>
          <a:p>
            <a:pPr lvl="1"/>
            <a:r>
              <a:rPr lang="en-US" dirty="0" smtClean="0"/>
              <a:t>New mechanism: odderon exchange with the </a:t>
            </a:r>
            <a:r>
              <a:rPr lang="en-US" dirty="0" err="1" smtClean="0"/>
              <a:t>unpolarized</a:t>
            </a:r>
            <a:r>
              <a:rPr lang="en-US" dirty="0" smtClean="0"/>
              <a:t> nucleus</a:t>
            </a:r>
          </a:p>
          <a:p>
            <a:pPr lvl="1"/>
            <a:r>
              <a:rPr lang="en-US" dirty="0" err="1" smtClean="0"/>
              <a:t>Sivers</a:t>
            </a:r>
            <a:r>
              <a:rPr lang="en-US" dirty="0" smtClean="0"/>
              <a:t> effect: including it into the CGC framework</a:t>
            </a:r>
          </a:p>
          <a:p>
            <a:r>
              <a:rPr lang="en-US" dirty="0" smtClean="0"/>
              <a:t>Conclusions and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90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Dipole scattering amplitude is a universal degree of freedom in CGC.</a:t>
            </a:r>
          </a:p>
          <a:p>
            <a:r>
              <a:rPr lang="en-US" sz="2000" dirty="0" smtClean="0"/>
              <a:t>It describes the DIS cross section and structure functions: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It also describes single inclusive quark (shown above) and gluon production cross section in DIS and in </a:t>
            </a:r>
            <a:r>
              <a:rPr lang="en-US" sz="2000" dirty="0" err="1" smtClean="0"/>
              <a:t>pA.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Even works for diffraction in DIS and </a:t>
            </a:r>
            <a:r>
              <a:rPr lang="en-US" sz="2000" dirty="0" err="1" smtClean="0"/>
              <a:t>pA.</a:t>
            </a:r>
            <a:endParaRPr lang="en-US" sz="2000" dirty="0" smtClean="0"/>
          </a:p>
          <a:p>
            <a:r>
              <a:rPr lang="en-US" sz="2000" dirty="0" smtClean="0"/>
              <a:t>For correlations need also </a:t>
            </a:r>
            <a:r>
              <a:rPr lang="en-US" sz="2000" dirty="0" err="1" smtClean="0"/>
              <a:t>qudrupoles</a:t>
            </a:r>
            <a:r>
              <a:rPr lang="en-US" sz="2000" dirty="0" smtClean="0"/>
              <a:t>, etc. (</a:t>
            </a:r>
            <a:r>
              <a:rPr lang="en-US" sz="2000" dirty="0" err="1" smtClean="0"/>
              <a:t>J.Jalilian</a:t>
            </a:r>
            <a:r>
              <a:rPr lang="en-US" sz="2000" dirty="0" smtClean="0"/>
              <a:t>-Marian, </a:t>
            </a:r>
            <a:r>
              <a:rPr lang="en-US" sz="2000" dirty="0" err="1" smtClean="0"/>
              <a:t>Yu.K</a:t>
            </a:r>
            <a:r>
              <a:rPr lang="en-US" sz="2000" dirty="0" smtClean="0"/>
              <a:t>. ‘04)</a:t>
            </a:r>
            <a:endParaRPr lang="en-US" sz="2000" dirty="0"/>
          </a:p>
        </p:txBody>
      </p:sp>
      <p:pic>
        <p:nvPicPr>
          <p:cNvPr id="4" name="Picture 3" descr="dipole_DI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57" y="2426808"/>
            <a:ext cx="4071124" cy="21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0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Spin-dependent quark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eikonal</a:t>
            </a:r>
            <a:r>
              <a:rPr lang="en-US" sz="2400" dirty="0" smtClean="0"/>
              <a:t> quark production is indeed spin-independent, and hence can not generate STSA.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Simple recoil, while spin-dependent, is suppressed by 1/s:</a:t>
            </a:r>
            <a:endParaRPr lang="en-US" sz="2400" dirty="0"/>
          </a:p>
        </p:txBody>
      </p:sp>
      <p:pic>
        <p:nvPicPr>
          <p:cNvPr id="4" name="Picture 3" descr="valence_q_pro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9" y="1774423"/>
            <a:ext cx="5726124" cy="2405935"/>
          </a:xfrm>
          <a:prstGeom prst="rect">
            <a:avLst/>
          </a:prstGeom>
        </p:spPr>
      </p:pic>
      <p:pic>
        <p:nvPicPr>
          <p:cNvPr id="5" name="Picture 4" descr="q_recoi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67" y="4615239"/>
            <a:ext cx="5066155" cy="21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Spin-dependent quark production</a:t>
            </a:r>
            <a:endParaRPr lang="en-US" dirty="0"/>
          </a:p>
        </p:txBody>
      </p:sp>
      <p:pic>
        <p:nvPicPr>
          <p:cNvPr id="4" name="Content Placeholder 3" descr="qtoqGampl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134" b="-57134"/>
          <a:stretch>
            <a:fillRect/>
          </a:stretch>
        </p:blipFill>
        <p:spPr>
          <a:xfrm>
            <a:off x="586393" y="2213783"/>
            <a:ext cx="7948235" cy="4371223"/>
          </a:xfrm>
        </p:spPr>
      </p:pic>
      <p:sp>
        <p:nvSpPr>
          <p:cNvPr id="5" name="TextBox 4"/>
          <p:cNvSpPr txBox="1"/>
          <p:nvPr/>
        </p:nvSpPr>
        <p:spPr>
          <a:xfrm>
            <a:off x="457200" y="1598877"/>
            <a:ext cx="84361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only way to include spin dependence without 1/s suppression</a:t>
            </a:r>
            <a:br>
              <a:rPr lang="en-US" sz="2400" dirty="0" smtClean="0"/>
            </a:br>
            <a:r>
              <a:rPr lang="en-US" sz="2400" dirty="0" smtClean="0"/>
              <a:t>is through the splitting in the projectile before or after </a:t>
            </a:r>
            <a:br>
              <a:rPr lang="en-US" sz="2400" dirty="0" smtClean="0"/>
            </a:br>
            <a:r>
              <a:rPr lang="en-US" sz="2400" dirty="0" smtClean="0"/>
              <a:t>the collision with the target: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393" y="5704890"/>
            <a:ext cx="830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calculate the corresponding quark production cross section, </a:t>
            </a:r>
          </a:p>
          <a:p>
            <a:r>
              <a:rPr lang="en-US" sz="2400" dirty="0" smtClean="0"/>
              <a:t>find its spin-dependent part, and see if it gives an STSA.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17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6"/>
            <a:ext cx="8229600" cy="1143000"/>
          </a:xfrm>
        </p:spPr>
        <p:txBody>
          <a:bodyPr/>
          <a:lstStyle/>
          <a:p>
            <a:r>
              <a:rPr lang="en-US" dirty="0" smtClean="0"/>
              <a:t>Production Cross Section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838" y="1418383"/>
            <a:ext cx="6957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Squaring the amplitude we get the following diagrams </a:t>
            </a:r>
          </a:p>
          <a:p>
            <a:r>
              <a:rPr lang="en-US" sz="2400" dirty="0" smtClean="0"/>
              <a:t>contributing to the production cross section:</a:t>
            </a:r>
            <a:endParaRPr lang="en-US" sz="2400" dirty="0"/>
          </a:p>
        </p:txBody>
      </p:sp>
      <p:pic>
        <p:nvPicPr>
          <p:cNvPr id="6" name="Content Placeholder 5" descr="ampl_squared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0" b="-7450"/>
          <a:stretch>
            <a:fillRect/>
          </a:stretch>
        </p:blipFill>
        <p:spPr>
          <a:xfrm>
            <a:off x="457200" y="224938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729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STSA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4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STSA can be thought of as the term proportional to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To get a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-odd part of the cross section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we need the                     anti-symmetric part of the integrand.</a:t>
            </a:r>
            <a:endParaRPr lang="en-US" sz="2400" dirty="0"/>
          </a:p>
          <a:p>
            <a:r>
              <a:rPr lang="en-US" sz="2400" dirty="0" smtClean="0"/>
              <a:t>This may either come from the wave function squared or from the interaction with the target.</a:t>
            </a:r>
          </a:p>
          <a:p>
            <a:r>
              <a:rPr lang="en-US" sz="2400" dirty="0" smtClean="0"/>
              <a:t>Our LO wave function is symmetric: need to find the anti-symmetric interaction! 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67" y="2077486"/>
            <a:ext cx="1868030" cy="51571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8" y="3545647"/>
            <a:ext cx="8413692" cy="66449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36" y="4497407"/>
            <a:ext cx="1089112" cy="27482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421195" y="4069057"/>
            <a:ext cx="300419" cy="81927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21195" y="4069057"/>
            <a:ext cx="1884446" cy="13518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8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smtClean="0"/>
              <a:t>C-even and C-odd dipoles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800"/>
            <a:ext cx="8229600" cy="54045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find the anti-symmetric interaction we decompose the dipole amplitude into real symmetric (C-even) and imaginary anti-symmetric (C-odd) parts: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 symmetric part is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anti-symmetric part is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As                  interchanges quark and antiquark, it is C-parity!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31" y="2493124"/>
            <a:ext cx="4863287" cy="8190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30" y="3809012"/>
            <a:ext cx="6418041" cy="77443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30" y="5186247"/>
            <a:ext cx="6418041" cy="74949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00" y="6128767"/>
            <a:ext cx="998919" cy="2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C-even and C-odd dipoles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756"/>
            <a:ext cx="8229600" cy="559646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xy</a:t>
            </a:r>
            <a:r>
              <a:rPr lang="en-US" sz="2000" dirty="0" smtClean="0"/>
              <a:t> is the usual C-even dipole amplitude, to be found from the BK/JIMWLK equations: describes DIS, </a:t>
            </a:r>
            <a:r>
              <a:rPr lang="en-US" sz="2000" dirty="0" err="1" smtClean="0"/>
              <a:t>unpolarized</a:t>
            </a:r>
            <a:r>
              <a:rPr lang="en-US" sz="2000" dirty="0" smtClean="0"/>
              <a:t> quark and gluon production</a:t>
            </a:r>
          </a:p>
          <a:p>
            <a:r>
              <a:rPr lang="en-US" sz="2000" dirty="0" smtClean="0"/>
              <a:t>O</a:t>
            </a:r>
            <a:r>
              <a:rPr lang="en-US" sz="2000" baseline="-25000" dirty="0" smtClean="0"/>
              <a:t>xy</a:t>
            </a:r>
            <a:r>
              <a:rPr lang="en-US" sz="2000" dirty="0" smtClean="0"/>
              <a:t> is the C-odd odderon exchange amplitude, obeying a different evolution equation (</a:t>
            </a:r>
            <a:r>
              <a:rPr lang="en-US" sz="2000" dirty="0" err="1" smtClean="0"/>
              <a:t>Yu.K</a:t>
            </a:r>
            <a:r>
              <a:rPr lang="en-US" sz="2000" dirty="0" smtClean="0"/>
              <a:t>., </a:t>
            </a:r>
            <a:r>
              <a:rPr lang="en-US" sz="2000" dirty="0" err="1" smtClean="0"/>
              <a:t>Szymanowski</a:t>
            </a:r>
            <a:r>
              <a:rPr lang="en-US" sz="2000" dirty="0" smtClean="0"/>
              <a:t>, </a:t>
            </a:r>
            <a:r>
              <a:rPr lang="en-US" sz="2000" dirty="0" err="1" smtClean="0"/>
              <a:t>Wallon</a:t>
            </a:r>
            <a:r>
              <a:rPr lang="en-US" sz="2000" dirty="0" smtClean="0"/>
              <a:t> </a:t>
            </a:r>
            <a:r>
              <a:rPr lang="fr-FR" sz="2000" dirty="0" smtClean="0"/>
              <a:t>’</a:t>
            </a:r>
            <a:r>
              <a:rPr lang="en-US" sz="2000" dirty="0" smtClean="0"/>
              <a:t>03; </a:t>
            </a:r>
            <a:r>
              <a:rPr lang="en-US" sz="2000" dirty="0" err="1" smtClean="0"/>
              <a:t>Hatta</a:t>
            </a:r>
            <a:r>
              <a:rPr lang="en-US" sz="2000" dirty="0" smtClean="0"/>
              <a:t> et al ‘05)</a:t>
            </a:r>
          </a:p>
          <a:p>
            <a:r>
              <a:rPr lang="en-US" sz="2000" dirty="0" smtClean="0"/>
              <a:t>At LO the odderon is a 3-gluon exchange: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intercept of the odderon is zero (Bartels, </a:t>
            </a:r>
            <a:r>
              <a:rPr lang="en-US" sz="2000" dirty="0" err="1" smtClean="0"/>
              <a:t>Lipatov</a:t>
            </a:r>
            <a:r>
              <a:rPr lang="en-US" sz="2000" dirty="0" smtClean="0"/>
              <a:t>, </a:t>
            </a:r>
            <a:r>
              <a:rPr lang="en-US" sz="2000" dirty="0" err="1" smtClean="0"/>
              <a:t>Vacca</a:t>
            </a:r>
            <a:r>
              <a:rPr lang="en-US" sz="2000" dirty="0" smtClean="0"/>
              <a:t> </a:t>
            </a:r>
            <a:r>
              <a:rPr lang="fr-FR" sz="2000" dirty="0" smtClean="0"/>
              <a:t>’</a:t>
            </a:r>
            <a:r>
              <a:rPr lang="en-US" sz="2000" dirty="0" smtClean="0"/>
              <a:t>99): </a:t>
            </a:r>
          </a:p>
          <a:p>
            <a:endParaRPr lang="en-US" sz="2000" dirty="0" smtClean="0"/>
          </a:p>
          <a:p>
            <a:r>
              <a:rPr lang="en-US" sz="2000" dirty="0" smtClean="0"/>
              <a:t>In our setup, odderon naturally generates STSA.</a:t>
            </a:r>
            <a:endParaRPr lang="en-US" sz="2000" dirty="0"/>
          </a:p>
        </p:txBody>
      </p:sp>
      <p:pic>
        <p:nvPicPr>
          <p:cNvPr id="4" name="Picture 3" descr="odderon_l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81" y="2883578"/>
            <a:ext cx="2561167" cy="23050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04" y="5835039"/>
            <a:ext cx="2672470" cy="36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 in high energy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5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the dust settles, the spin-dependent part of the production cross section is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the C-odd interaction with the target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that the interaction contains nonlinear terms: only those survive in the end.</a:t>
            </a:r>
          </a:p>
          <a:p>
            <a:r>
              <a:rPr lang="en-US" sz="2400" dirty="0" smtClean="0"/>
              <a:t>The expression for the interaction at any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is known.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2" y="2679672"/>
            <a:ext cx="8739459" cy="59404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2" y="4131205"/>
            <a:ext cx="8739459" cy="72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163" y="2218007"/>
            <a:ext cx="234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spin-dependence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1952" y="3803717"/>
            <a:ext cx="92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phase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85512" y="2575830"/>
            <a:ext cx="486651" cy="273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2207736" y="4034550"/>
            <a:ext cx="344216" cy="246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6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the obtained STSA 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9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"/>
            <a:ext cx="8229600" cy="1143000"/>
          </a:xfrm>
        </p:spPr>
        <p:txBody>
          <a:bodyPr/>
          <a:lstStyle/>
          <a:p>
            <a:r>
              <a:rPr lang="en-US" dirty="0" smtClean="0"/>
              <a:t>Odderon STSA properties</a:t>
            </a:r>
            <a:endParaRPr lang="en-US" dirty="0"/>
          </a:p>
        </p:txBody>
      </p:sp>
      <p:pic>
        <p:nvPicPr>
          <p:cNvPr id="4" name="Content Placeholder 3" descr="AN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4" r="-2654"/>
          <a:stretch>
            <a:fillRect/>
          </a:stretch>
        </p:blipFill>
        <p:spPr>
          <a:xfrm>
            <a:off x="1540380" y="1857679"/>
            <a:ext cx="6702425" cy="3686175"/>
          </a:xfrm>
        </p:spPr>
      </p:pic>
      <p:sp>
        <p:nvSpPr>
          <p:cNvPr id="5" name="TextBox 4"/>
          <p:cNvSpPr txBox="1"/>
          <p:nvPr/>
        </p:nvSpPr>
        <p:spPr>
          <a:xfrm>
            <a:off x="457200" y="1026682"/>
            <a:ext cx="7785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odderon STSA is a non-monotonic function of transverse </a:t>
            </a:r>
          </a:p>
          <a:p>
            <a:r>
              <a:rPr lang="en-US" sz="2400" dirty="0" smtClean="0"/>
              <a:t>momentum and an increasing function of Feynman-x: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543854"/>
            <a:ext cx="80633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Warning: very crude approximation of the formula. (Q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=1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Curves are for (Feynman-x)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=0.9 (dash-dotted), 0.7 (solid), </a:t>
            </a:r>
          </a:p>
          <a:p>
            <a:r>
              <a:rPr lang="en-US" sz="2400" dirty="0" smtClean="0"/>
              <a:t>0.6 (dashed), 0.5 (dotted).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93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on density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Our STSA is proportional to the square of the gradient of the nuclear profile function T(b):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he asymmetry is larger for peripheral collisions, and is dominated by edge effects.</a:t>
            </a:r>
          </a:p>
          <a:p>
            <a:endParaRPr lang="en-US" sz="2400" dirty="0" smtClean="0"/>
          </a:p>
          <a:p>
            <a:r>
              <a:rPr lang="en-US" sz="2400" dirty="0" smtClean="0"/>
              <a:t>It is also smaller for nuclei (p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>
                <a:sym typeface="Wingdings"/>
              </a:rPr>
              <a:t>+</a:t>
            </a:r>
            <a:r>
              <a:rPr lang="en-US" sz="2400" dirty="0" smtClean="0"/>
              <a:t>A) than for the proton target (p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>
                <a:sym typeface="Wingdings"/>
              </a:rPr>
              <a:t>+</a:t>
            </a:r>
            <a:r>
              <a:rPr lang="en-US" sz="2400" dirty="0" smtClean="0"/>
              <a:t>p). 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53" y="2603697"/>
            <a:ext cx="4172987" cy="8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"/>
            <a:ext cx="8229600" cy="1143000"/>
          </a:xfrm>
        </p:spPr>
        <p:txBody>
          <a:bodyPr/>
          <a:lstStyle/>
          <a:p>
            <a:r>
              <a:rPr lang="en-US" dirty="0" smtClean="0"/>
              <a:t>Odderon STSA properties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6682"/>
            <a:ext cx="799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illustrate this we plot A</a:t>
            </a:r>
            <a:r>
              <a:rPr lang="en-US" sz="2400" baseline="-25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with a different large-b (IR) cutoff: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543854"/>
            <a:ext cx="80633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Warning: very crude approximation of the formula. (Q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=1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Curves are for (Feynman-x)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=0.9 (dash-dotted), 0.7 (solid), </a:t>
            </a:r>
          </a:p>
          <a:p>
            <a:r>
              <a:rPr lang="en-US" sz="2400" dirty="0" smtClean="0"/>
              <a:t>0.6 (dashed), 0.5 (dotted).</a:t>
            </a:r>
            <a:endParaRPr lang="en-US" sz="2400" dirty="0"/>
          </a:p>
        </p:txBody>
      </p:sp>
      <p:pic>
        <p:nvPicPr>
          <p:cNvPr id="7" name="Content Placeholder 6" descr="AN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1" r="-2451"/>
          <a:stretch>
            <a:fillRect/>
          </a:stretch>
        </p:blipFill>
        <p:spPr>
          <a:xfrm>
            <a:off x="1099944" y="1953685"/>
            <a:ext cx="6316179" cy="3473655"/>
          </a:xfrm>
        </p:spPr>
      </p:pic>
    </p:spTree>
    <p:extLst>
      <p:ext uri="{BB962C8B-B14F-4D97-AF65-F5344CB8AC3E}">
        <p14:creationId xmlns:p14="http://schemas.microsoft.com/office/powerpoint/2010/main" val="332405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Odderon STSA at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odderon STSA is a steeply-falling function of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However, the suppression at high transverse momentum is gone for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~ Q</a:t>
            </a:r>
            <a:r>
              <a:rPr lang="en-US" sz="2400" baseline="-25000" dirty="0" smtClean="0"/>
              <a:t>s </a:t>
            </a:r>
            <a:r>
              <a:rPr lang="en-US" sz="2400" dirty="0" smtClean="0"/>
              <a:t>(from one to a few </a:t>
            </a:r>
            <a:r>
              <a:rPr lang="en-US" sz="2400" dirty="0" err="1" smtClean="0"/>
              <a:t>GeV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34" y="2328686"/>
            <a:ext cx="3441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(</a:t>
            </a:r>
            <a:r>
              <a:rPr lang="en-US" dirty="0" err="1" smtClean="0"/>
              <a:t>unpolarized</a:t>
            </a:r>
            <a:r>
              <a:rPr lang="en-US" dirty="0" smtClean="0"/>
              <a:t>) target</a:t>
            </a:r>
            <a:endParaRPr lang="en-US" dirty="0"/>
          </a:p>
        </p:txBody>
      </p:sp>
      <p:pic>
        <p:nvPicPr>
          <p:cNvPr id="4" name="Content Placeholder 3" descr="ANra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5" r="-6065"/>
          <a:stretch>
            <a:fillRect/>
          </a:stretch>
        </p:blipFill>
        <p:spPr>
          <a:xfrm>
            <a:off x="1538488" y="1417638"/>
            <a:ext cx="6583868" cy="3620874"/>
          </a:xfrm>
        </p:spPr>
      </p:pic>
      <p:sp>
        <p:nvSpPr>
          <p:cNvPr id="3" name="TextBox 2"/>
          <p:cNvSpPr txBox="1"/>
          <p:nvPr/>
        </p:nvSpPr>
        <p:spPr>
          <a:xfrm>
            <a:off x="974081" y="5266507"/>
            <a:ext cx="79043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radius is R=1 </a:t>
            </a:r>
            <a:r>
              <a:rPr lang="en-US" sz="2400" dirty="0" err="1" smtClean="0"/>
              <a:t>fm</a:t>
            </a:r>
            <a:r>
              <a:rPr lang="en-US" sz="2400" dirty="0" smtClean="0"/>
              <a:t> (top curve), R=1.4 </a:t>
            </a:r>
            <a:r>
              <a:rPr lang="en-US" sz="2400" dirty="0" err="1" smtClean="0"/>
              <a:t>fm</a:t>
            </a:r>
            <a:r>
              <a:rPr lang="en-US" sz="2400" dirty="0" smtClean="0"/>
              <a:t> (middle curve), </a:t>
            </a:r>
            <a:br>
              <a:rPr lang="en-US" sz="2400" dirty="0" smtClean="0"/>
            </a:br>
            <a:r>
              <a:rPr lang="en-US" sz="2400" dirty="0" smtClean="0"/>
              <a:t>R=2 </a:t>
            </a:r>
            <a:r>
              <a:rPr lang="en-US" sz="2400" dirty="0" err="1" smtClean="0"/>
              <a:t>fm</a:t>
            </a:r>
            <a:r>
              <a:rPr lang="en-US" sz="2400" dirty="0" smtClean="0"/>
              <a:t> (bottom curve): strong suppression of odderon STSA </a:t>
            </a:r>
            <a:br>
              <a:rPr lang="en-US" sz="2400" dirty="0" smtClean="0"/>
            </a:br>
            <a:r>
              <a:rPr lang="en-US" sz="2400" dirty="0" smtClean="0"/>
              <a:t>in nuclei. Warning: crude approximation of the exact formula!</a:t>
            </a:r>
          </a:p>
        </p:txBody>
      </p:sp>
    </p:spTree>
    <p:extLst>
      <p:ext uri="{BB962C8B-B14F-4D97-AF65-F5344CB8AC3E}">
        <p14:creationId xmlns:p14="http://schemas.microsoft.com/office/powerpoint/2010/main" val="52809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STSA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 also found along the same lines:</a:t>
            </a:r>
            <a:endParaRPr lang="en-US" sz="2400" dirty="0"/>
          </a:p>
        </p:txBody>
      </p:sp>
      <p:pic>
        <p:nvPicPr>
          <p:cNvPr id="4" name="Picture 3" descr="ampl_squaredG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2335776"/>
            <a:ext cx="8619835" cy="4125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736" y="5161422"/>
            <a:ext cx="213351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Properties TBD,</a:t>
            </a:r>
          </a:p>
          <a:p>
            <a:r>
              <a:rPr lang="en-US" sz="2400" dirty="0" smtClean="0"/>
              <a:t>likely similar to </a:t>
            </a:r>
          </a:p>
          <a:p>
            <a:r>
              <a:rPr lang="en-US" sz="2400" dirty="0" smtClean="0"/>
              <a:t>quark STSA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94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photon STSA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 zero (in this mechanism). </a:t>
            </a:r>
          </a:p>
          <a:p>
            <a:r>
              <a:rPr lang="en-US" sz="2400" dirty="0" smtClean="0"/>
              <a:t>The photon asymmetry originated in the following spin-dependent production cross-section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with the interaction with the target linear in the odderon exchange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This cross section is zero since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any odd function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4" y="2956171"/>
            <a:ext cx="8372726" cy="61453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4" y="4012405"/>
            <a:ext cx="4492628" cy="47139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38" y="4682681"/>
            <a:ext cx="2997727" cy="84741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02" y="5715377"/>
            <a:ext cx="2520227" cy="4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07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(ii) </a:t>
            </a:r>
            <a:r>
              <a:rPr lang="en-US" dirty="0" err="1" smtClean="0"/>
              <a:t>Sivers</a:t>
            </a:r>
            <a:r>
              <a:rPr lang="en-US" dirty="0" smtClean="0"/>
              <a:t> effect in Color 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Odderon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the above STSA mechanism the spin-dependence came from the polarized wave function, while the phase was generated in the interaction. (The wave function was too simple to contain a phase.)</a:t>
            </a:r>
          </a:p>
          <a:p>
            <a:endParaRPr lang="en-US" sz="2400" dirty="0"/>
          </a:p>
          <a:p>
            <a:r>
              <a:rPr lang="en-US" sz="2400" dirty="0" smtClean="0"/>
              <a:t>The phase may also arise in the polarized wave function – this is </a:t>
            </a:r>
            <a:r>
              <a:rPr lang="en-US" sz="2400" dirty="0" err="1" smtClean="0"/>
              <a:t>Sivers</a:t>
            </a:r>
            <a:r>
              <a:rPr lang="en-US" sz="2400" dirty="0" smtClean="0"/>
              <a:t> effect.</a:t>
            </a:r>
          </a:p>
          <a:p>
            <a:endParaRPr lang="en-US" sz="2400" dirty="0"/>
          </a:p>
          <a:p>
            <a:r>
              <a:rPr lang="en-US" sz="2400" dirty="0" smtClean="0"/>
              <a:t>How does it come into CGC? Is it leading or </a:t>
            </a:r>
            <a:r>
              <a:rPr lang="en-US" sz="2400" dirty="0" err="1" smtClean="0"/>
              <a:t>subleading</a:t>
            </a:r>
            <a:r>
              <a:rPr lang="en-US" sz="2400" dirty="0" smtClean="0"/>
              <a:t> to the above effect?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0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effect in CGC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81"/>
            <a:ext cx="8229600" cy="54330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have explored the case of C-even wave function squared and C-odd interactions.</a:t>
            </a:r>
          </a:p>
          <a:p>
            <a:r>
              <a:rPr lang="en-US" sz="2400" dirty="0" smtClean="0"/>
              <a:t>One also needs to look into the case of C-odd wave function squared and C-even interaction with the target: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This is the analogue of the works by Brodsky, Hwang, Schmidt </a:t>
            </a:r>
            <a:r>
              <a:rPr lang="fr-FR" sz="2400" dirty="0" smtClean="0"/>
              <a:t>’</a:t>
            </a:r>
            <a:r>
              <a:rPr lang="en-US" sz="2400" dirty="0" smtClean="0"/>
              <a:t>02 and Collins </a:t>
            </a:r>
            <a:r>
              <a:rPr lang="fr-FR" sz="2400" dirty="0" smtClean="0"/>
              <a:t>’</a:t>
            </a:r>
            <a:r>
              <a:rPr lang="en-US" sz="2400" dirty="0" smtClean="0"/>
              <a:t>02 in our saturation language. </a:t>
            </a:r>
          </a:p>
          <a:p>
            <a:r>
              <a:rPr lang="en-US" sz="2400" dirty="0" smtClean="0"/>
              <a:t>As O</a:t>
            </a:r>
            <a:r>
              <a:rPr lang="en-US" sz="2400" baseline="-25000" dirty="0" smtClean="0"/>
              <a:t>xy</a:t>
            </a:r>
            <a:r>
              <a:rPr lang="en-US" sz="2400" dirty="0" smtClean="0"/>
              <a:t> ~ </a:t>
            </a:r>
            <a:r>
              <a:rPr lang="en-US" sz="2400" dirty="0" err="1" smtClean="0">
                <a:latin typeface="Symbol" charset="2"/>
                <a:cs typeface="Symbol" charset="2"/>
              </a:rPr>
              <a:t>a</a:t>
            </a:r>
            <a:r>
              <a:rPr lang="en-US" sz="2400" baseline="-25000" dirty="0" err="1" smtClean="0">
                <a:cs typeface="Symbol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xy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this is of the same order as the odderon STSA.</a:t>
            </a:r>
            <a:endParaRPr lang="en-US" sz="2400" baseline="-25000" dirty="0"/>
          </a:p>
        </p:txBody>
      </p:sp>
      <p:pic>
        <p:nvPicPr>
          <p:cNvPr id="4" name="Picture 3" descr="fin_st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2816336"/>
            <a:ext cx="8753116" cy="26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effect in CGC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81"/>
            <a:ext cx="8229600" cy="5433078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Both the phase and spin-dependence come from the top of the diagram. The phase is denoted by a </a:t>
            </a:r>
            <a:r>
              <a:rPr lang="en-US" sz="2400" dirty="0" smtClean="0"/>
              <a:t>cut (</a:t>
            </a:r>
            <a:r>
              <a:rPr lang="en-US" sz="2400" dirty="0" err="1" smtClean="0"/>
              <a:t>Im</a:t>
            </a:r>
            <a:r>
              <a:rPr lang="en-US" sz="2400" dirty="0" smtClean="0"/>
              <a:t> part = </a:t>
            </a:r>
            <a:r>
              <a:rPr lang="en-US" sz="2400" dirty="0" err="1" smtClean="0"/>
              <a:t>Cutkosky</a:t>
            </a:r>
            <a:r>
              <a:rPr lang="en-US" sz="2400" dirty="0" smtClean="0"/>
              <a:t> rules).</a:t>
            </a:r>
            <a:endParaRPr lang="en-US" sz="2400" dirty="0" smtClean="0"/>
          </a:p>
          <a:p>
            <a:r>
              <a:rPr lang="en-US" sz="2400" dirty="0" smtClean="0"/>
              <a:t>However, the extra </a:t>
            </a:r>
            <a:r>
              <a:rPr lang="en-US" sz="2400" dirty="0" err="1" smtClean="0"/>
              <a:t>rescattering</a:t>
            </a:r>
            <a:r>
              <a:rPr lang="en-US" sz="2400" dirty="0" smtClean="0"/>
              <a:t> generating the phase can only be in the final state as shown (no phase arising in the initial state that we could find). </a:t>
            </a:r>
          </a:p>
          <a:p>
            <a:r>
              <a:rPr lang="en-US" sz="2400" dirty="0" smtClean="0"/>
              <a:t>Interaction with the target is C-even: no </a:t>
            </a:r>
            <a:r>
              <a:rPr lang="en-US" sz="2400" dirty="0" err="1" smtClean="0"/>
              <a:t>odderons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fin_st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1189381"/>
            <a:ext cx="8753116" cy="26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Transverse Spin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Consider polarized proton scattering on an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proton or nucleus.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Single Transverse Spin Asymmetry (STSA) is defined by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" y="5337724"/>
            <a:ext cx="8541591" cy="996377"/>
          </a:xfrm>
          <a:prstGeom prst="rect">
            <a:avLst/>
          </a:prstGeom>
        </p:spPr>
      </p:pic>
      <p:pic>
        <p:nvPicPr>
          <p:cNvPr id="5" name="Picture 4" descr="orient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52" y="2120055"/>
            <a:ext cx="3452416" cy="23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effect in CGC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80"/>
            <a:ext cx="8229600" cy="566861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 smtClean="0"/>
              <a:t>This is still work in progress (YK, M. Sievert).</a:t>
            </a:r>
          </a:p>
          <a:p>
            <a:r>
              <a:rPr lang="en-US" sz="2000" dirty="0" smtClean="0"/>
              <a:t>The answer should look like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Very hard to calculate amplitude A in coordinate space (not </a:t>
            </a:r>
            <a:r>
              <a:rPr lang="en-US" sz="2000" dirty="0" err="1" smtClean="0"/>
              <a:t>eikonal</a:t>
            </a:r>
            <a:r>
              <a:rPr lang="en-US" sz="2000" dirty="0" smtClean="0"/>
              <a:t>, no </a:t>
            </a:r>
            <a:r>
              <a:rPr lang="en-US" sz="2000" dirty="0" smtClean="0"/>
              <a:t>simplifications, may also need term where spin-dependence</a:t>
            </a:r>
            <a:r>
              <a:rPr lang="en-US" sz="2000" dirty="0" smtClean="0"/>
              <a:t> is in</a:t>
            </a:r>
            <a:r>
              <a:rPr lang="en-US" sz="2000" dirty="0"/>
              <a:t> </a:t>
            </a:r>
            <a:r>
              <a:rPr lang="en-US" sz="2000" dirty="0" smtClean="0"/>
              <a:t>A).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 descr="fin_st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1023198"/>
            <a:ext cx="8753116" cy="262383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4584098"/>
            <a:ext cx="8753116" cy="1194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5379" y="5775427"/>
            <a:ext cx="1804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spin-dependence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9230" y="4214766"/>
            <a:ext cx="74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phase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33294" y="4447590"/>
            <a:ext cx="486651" cy="2730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910997" y="5778104"/>
            <a:ext cx="334383" cy="230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11"/>
            <a:ext cx="8229600" cy="1143000"/>
          </a:xfrm>
        </p:spPr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effect in CGC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81"/>
            <a:ext cx="8229600" cy="5433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May be lower-twist than the odderon STSA,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but the two may be comparable for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~ Q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Would lead to non-zero STSA for prompt photons!</a:t>
            </a:r>
          </a:p>
          <a:p>
            <a:r>
              <a:rPr lang="en-US" sz="2400" dirty="0" smtClean="0"/>
              <a:t>Perhaps the odderon STSA contribution can be found by subtracting photon STSA from the hadron STSA, though there is also the Collins mechanism for hadron STSA.</a:t>
            </a:r>
          </a:p>
          <a:p>
            <a:r>
              <a:rPr lang="en-US" sz="2400" dirty="0" err="1" smtClean="0"/>
              <a:t>Sivers</a:t>
            </a:r>
            <a:r>
              <a:rPr lang="en-US" sz="2400" dirty="0" smtClean="0"/>
              <a:t> STSA in CGC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+A scattering is also likely suppressed compared to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>
                <a:sym typeface="Wingdings"/>
              </a:rPr>
              <a:t>+</a:t>
            </a:r>
            <a:r>
              <a:rPr lang="en-US" sz="2400" dirty="0" smtClean="0"/>
              <a:t>p, but more work is needed to check this.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21" y="2251898"/>
            <a:ext cx="3977289" cy="10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490"/>
            <a:ext cx="8229600" cy="523679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It seems STSA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+A collisions can be generated by three possible mechanisms: </a:t>
            </a:r>
            <a:r>
              <a:rPr lang="en-US" sz="2400" dirty="0" err="1" smtClean="0"/>
              <a:t>Sivers</a:t>
            </a:r>
            <a:r>
              <a:rPr lang="en-US" sz="2400" dirty="0" smtClean="0"/>
              <a:t>, Collins, and odderon-mediated.</a:t>
            </a:r>
          </a:p>
          <a:p>
            <a:endParaRPr lang="en-US" sz="2400" dirty="0"/>
          </a:p>
          <a:p>
            <a:r>
              <a:rPr lang="en-US" sz="2400" dirty="0" smtClean="0"/>
              <a:t>Odderon mechanism has right qualitative features of </a:t>
            </a:r>
            <a:r>
              <a:rPr lang="en-US" sz="2400" dirty="0" smtClean="0"/>
              <a:t>STSA</a:t>
            </a:r>
            <a:r>
              <a:rPr lang="en-US" sz="2400" dirty="0" smtClean="0"/>
              <a:t>, but falls off fast at high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. </a:t>
            </a:r>
            <a:r>
              <a:rPr lang="en-US" sz="2400" dirty="0"/>
              <a:t>I</a:t>
            </a:r>
            <a:r>
              <a:rPr lang="en-US" sz="2400" smtClean="0"/>
              <a:t>t </a:t>
            </a:r>
            <a:r>
              <a:rPr lang="en-US" sz="2400" dirty="0" smtClean="0"/>
              <a:t>is much smaller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+A than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+p. Predicts zero photon/DY STSA.</a:t>
            </a:r>
          </a:p>
          <a:p>
            <a:endParaRPr lang="en-US" sz="2400" dirty="0"/>
          </a:p>
          <a:p>
            <a:r>
              <a:rPr lang="en-US" sz="2400" dirty="0" err="1" smtClean="0"/>
              <a:t>Sivers</a:t>
            </a:r>
            <a:r>
              <a:rPr lang="en-US" sz="2400" dirty="0" smtClean="0"/>
              <a:t> effects is leading at high-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(compared to the odderon), and probably is also suppressed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+A </a:t>
            </a:r>
            <a:r>
              <a:rPr lang="en-US" sz="2400" dirty="0" err="1" smtClean="0"/>
              <a:t>vs</a:t>
            </a:r>
            <a:r>
              <a:rPr lang="en-US" sz="2400" dirty="0" smtClean="0"/>
              <a:t>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+p, but this needs to be confirmed. Photon/DY STSA is non-zero.</a:t>
            </a:r>
          </a:p>
          <a:p>
            <a:endParaRPr lang="en-US" sz="2400" dirty="0"/>
          </a:p>
          <a:p>
            <a:r>
              <a:rPr lang="en-US" sz="2400" dirty="0" smtClean="0"/>
              <a:t>I do not have much to say about Collins effect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+A, but fragmentation function may be modified by nuclear environment, possibly modifying the effect.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18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STSA: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1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asymmetry is non-zero, and is an increasing function of Feynman-x of the polarized proton:</a:t>
            </a:r>
            <a:endParaRPr lang="en-US" sz="2400" dirty="0"/>
          </a:p>
        </p:txBody>
      </p:sp>
      <p:pic>
        <p:nvPicPr>
          <p:cNvPr id="5" name="Picture 4" descr="FNAL_91_xF_Improved2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3614"/>
            <a:ext cx="5960840" cy="4406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6408" y="4556503"/>
            <a:ext cx="1960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Fermilab</a:t>
            </a:r>
            <a:endParaRPr lang="en-US" sz="2400" dirty="0" smtClean="0"/>
          </a:p>
          <a:p>
            <a:r>
              <a:rPr lang="en-US" sz="2400" dirty="0" smtClean="0"/>
              <a:t>E581 &amp; E704</a:t>
            </a:r>
          </a:p>
          <a:p>
            <a:r>
              <a:rPr lang="en-US" sz="2400" dirty="0" smtClean="0"/>
              <a:t>collaborations</a:t>
            </a:r>
          </a:p>
          <a:p>
            <a:r>
              <a:rPr lang="en-US" sz="2400" dirty="0" smtClean="0"/>
              <a:t>1991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89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STSA: a more recent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860" r="-4860"/>
          <a:stretch>
            <a:fillRect/>
          </a:stretch>
        </p:blipFill>
        <p:spPr>
          <a:xfrm>
            <a:off x="0" y="1600200"/>
            <a:ext cx="9206506" cy="5063223"/>
          </a:xfrm>
        </p:spPr>
      </p:pic>
    </p:spTree>
    <p:extLst>
      <p:ext uri="{BB962C8B-B14F-4D97-AF65-F5344CB8AC3E}">
        <p14:creationId xmlns:p14="http://schemas.microsoft.com/office/powerpoint/2010/main" val="183725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STSA: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45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STSA is also a non-monotonic function of transverse momentum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, which has zeroes (nodes), where its sign changes:</a:t>
            </a:r>
            <a:endParaRPr lang="en-US" sz="2400" dirty="0"/>
          </a:p>
        </p:txBody>
      </p:sp>
      <p:pic>
        <p:nvPicPr>
          <p:cNvPr id="4" name="Picture 3" descr="STAR_08_pT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46" y="2173041"/>
            <a:ext cx="6262710" cy="4612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30017"/>
            <a:ext cx="25461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RHIC, </a:t>
            </a:r>
          </a:p>
          <a:p>
            <a:r>
              <a:rPr lang="en-US" sz="2400" dirty="0" smtClean="0"/>
              <a:t>STAR collaboration </a:t>
            </a:r>
          </a:p>
          <a:p>
            <a:r>
              <a:rPr lang="en-US" sz="2400" dirty="0" smtClean="0"/>
              <a:t>2008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92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STSA: a more recent data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17198" r="-17198"/>
          <a:stretch>
            <a:fillRect/>
          </a:stretch>
        </p:blipFill>
        <p:spPr>
          <a:xfrm>
            <a:off x="0" y="1613855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16367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56"/>
            <a:ext cx="8229600" cy="1143000"/>
          </a:xfrm>
        </p:spPr>
        <p:txBody>
          <a:bodyPr/>
          <a:lstStyle/>
          <a:p>
            <a:r>
              <a:rPr lang="en-US" dirty="0" smtClean="0"/>
              <a:t>Theoretical Explanations</a:t>
            </a:r>
            <a:endParaRPr lang="en-US" dirty="0"/>
          </a:p>
        </p:txBody>
      </p:sp>
      <p:pic>
        <p:nvPicPr>
          <p:cNvPr id="4" name="Content Placeholder 3" descr="Collins_Sivers_Int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1406506" y="2741516"/>
            <a:ext cx="6556557" cy="3605854"/>
          </a:xfrm>
        </p:spPr>
      </p:pic>
      <p:sp>
        <p:nvSpPr>
          <p:cNvPr id="5" name="TextBox 4"/>
          <p:cNvSpPr txBox="1"/>
          <p:nvPr/>
        </p:nvSpPr>
        <p:spPr>
          <a:xfrm>
            <a:off x="202130" y="1171856"/>
            <a:ext cx="8941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origin of STSA (in the collinear/TMD factorization framework) is in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polarized PDF (</a:t>
            </a:r>
            <a:r>
              <a:rPr lang="en-US" sz="2400" dirty="0" err="1" smtClean="0"/>
              <a:t>Sivers</a:t>
            </a:r>
            <a:r>
              <a:rPr lang="en-US" sz="2400" dirty="0" smtClean="0"/>
              <a:t> effect)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polarized fragmentation (Collins effect)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hard scattering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800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1559</Words>
  <Application>Microsoft Macintosh PowerPoint</Application>
  <PresentationFormat>On-screen Show (4:3)</PresentationFormat>
  <Paragraphs>270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Single-Spin Asymmetry in Polarized p+A Collisions</vt:lpstr>
      <vt:lpstr>Outline</vt:lpstr>
      <vt:lpstr>Introduction</vt:lpstr>
      <vt:lpstr>Single Transverse Spin Asymmetry</vt:lpstr>
      <vt:lpstr>STSA: the data</vt:lpstr>
      <vt:lpstr>STSA: a more recent data</vt:lpstr>
      <vt:lpstr>STSA: the data</vt:lpstr>
      <vt:lpstr>STSA: a more recent data</vt:lpstr>
      <vt:lpstr>Theoretical Explanations</vt:lpstr>
      <vt:lpstr>Need to understand STSAs in the saturation/CGC framework</vt:lpstr>
      <vt:lpstr>High Energy QCD: saturation physics</vt:lpstr>
      <vt:lpstr>Map of High Energy QCD</vt:lpstr>
      <vt:lpstr>A reference</vt:lpstr>
      <vt:lpstr>Calculation of STSA in CGC</vt:lpstr>
      <vt:lpstr>What generates STSA</vt:lpstr>
      <vt:lpstr>(i) Shooting spin through Color Glass</vt:lpstr>
      <vt:lpstr>Forward quark production</vt:lpstr>
      <vt:lpstr>Forward quark production</vt:lpstr>
      <vt:lpstr>Forward quark production</vt:lpstr>
      <vt:lpstr>Dipole Amplitude</vt:lpstr>
      <vt:lpstr>Spin-dependent quark production</vt:lpstr>
      <vt:lpstr>Spin-dependent quark production</vt:lpstr>
      <vt:lpstr>Production Cross Section</vt:lpstr>
      <vt:lpstr>Extracting STSA</vt:lpstr>
      <vt:lpstr>C-even and C-odd dipoles</vt:lpstr>
      <vt:lpstr>C-even and C-odd dipoles </vt:lpstr>
      <vt:lpstr>STSA in high energy QCD</vt:lpstr>
      <vt:lpstr>Properties of the obtained STSA contribution</vt:lpstr>
      <vt:lpstr>Odderon STSA properties</vt:lpstr>
      <vt:lpstr>Dependence on density gradient</vt:lpstr>
      <vt:lpstr>Odderon STSA properties</vt:lpstr>
      <vt:lpstr>Odderon STSA at high-pT</vt:lpstr>
      <vt:lpstr>Nuclear (unpolarized) target</vt:lpstr>
      <vt:lpstr>Gluon STSA</vt:lpstr>
      <vt:lpstr>Prompt photon STSA</vt:lpstr>
      <vt:lpstr>(ii) Sivers effect in Color Glass</vt:lpstr>
      <vt:lpstr>Sivers vs Odderon</vt:lpstr>
      <vt:lpstr>Sivers effect in CGC</vt:lpstr>
      <vt:lpstr>Sivers effect in CGC</vt:lpstr>
      <vt:lpstr>Sivers effect in CGC</vt:lpstr>
      <vt:lpstr>Sivers effect in CGC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Spin Asymmetries  in High Energy QCD</dc:title>
  <dc:creator>IT Admin</dc:creator>
  <cp:lastModifiedBy>IT Admin</cp:lastModifiedBy>
  <cp:revision>158</cp:revision>
  <dcterms:created xsi:type="dcterms:W3CDTF">2012-05-11T15:55:01Z</dcterms:created>
  <dcterms:modified xsi:type="dcterms:W3CDTF">2013-01-07T14:51:06Z</dcterms:modified>
</cp:coreProperties>
</file>