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00" r:id="rId2"/>
    <p:sldId id="488" r:id="rId3"/>
    <p:sldId id="458" r:id="rId4"/>
    <p:sldId id="489" r:id="rId5"/>
    <p:sldId id="479" r:id="rId6"/>
    <p:sldId id="452" r:id="rId7"/>
    <p:sldId id="468" r:id="rId8"/>
    <p:sldId id="490" r:id="rId9"/>
    <p:sldId id="469" r:id="rId10"/>
    <p:sldId id="419" r:id="rId11"/>
    <p:sldId id="477" r:id="rId12"/>
    <p:sldId id="420" r:id="rId13"/>
    <p:sldId id="425" r:id="rId14"/>
    <p:sldId id="441" r:id="rId15"/>
    <p:sldId id="499" r:id="rId16"/>
    <p:sldId id="440" r:id="rId17"/>
    <p:sldId id="491" r:id="rId18"/>
    <p:sldId id="461" r:id="rId19"/>
    <p:sldId id="462" r:id="rId20"/>
    <p:sldId id="463" r:id="rId21"/>
    <p:sldId id="464" r:id="rId22"/>
    <p:sldId id="428" r:id="rId23"/>
    <p:sldId id="430" r:id="rId24"/>
    <p:sldId id="492" r:id="rId25"/>
    <p:sldId id="493" r:id="rId26"/>
    <p:sldId id="482" r:id="rId27"/>
    <p:sldId id="435" r:id="rId28"/>
    <p:sldId id="494" r:id="rId29"/>
    <p:sldId id="483" r:id="rId30"/>
    <p:sldId id="484" r:id="rId31"/>
    <p:sldId id="485" r:id="rId32"/>
    <p:sldId id="434" r:id="rId33"/>
    <p:sldId id="429" r:id="rId34"/>
    <p:sldId id="474" r:id="rId35"/>
    <p:sldId id="495" r:id="rId36"/>
    <p:sldId id="481" r:id="rId37"/>
    <p:sldId id="496" r:id="rId38"/>
    <p:sldId id="497" r:id="rId39"/>
    <p:sldId id="447" r:id="rId40"/>
    <p:sldId id="478" r:id="rId41"/>
    <p:sldId id="480" r:id="rId42"/>
    <p:sldId id="486" r:id="rId43"/>
    <p:sldId id="498" r:id="rId44"/>
    <p:sldId id="487" r:id="rId45"/>
    <p:sldId id="444" r:id="rId46"/>
    <p:sldId id="457" r:id="rId47"/>
    <p:sldId id="421" r:id="rId48"/>
  </p:sldIdLst>
  <p:sldSz cx="100584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" d="100"/>
          <a:sy n="10" d="100"/>
        </p:scale>
        <p:origin x="-432" y="40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66E05-1EDB-7542-A4D0-7D80221035E9}" type="datetimeFigureOut">
              <a:rPr lang="en-US" smtClean="0"/>
              <a:t>1/7/13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02EF-1FD6-4241-A505-9BFBFDD8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1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352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705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058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411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6764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116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469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4821" algn="l" defTabSz="50935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02EF-1FD6-4241-A505-9BFBFDD803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5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02EF-1FD6-4241-A505-9BFBFDD803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63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02EF-1FD6-4241-A505-9BFBFDD803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1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4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1" descr="Rice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" y="7322900"/>
            <a:ext cx="1089327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2900345" y="7367405"/>
            <a:ext cx="4289945" cy="36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3451" tIns="56725" rIns="113451" bIns="56725" anchor="ctr">
            <a:spAutoFit/>
          </a:bodyPr>
          <a:lstStyle>
            <a:lvl1pPr defTabSz="5064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5064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1600" b="0" baseline="0" dirty="0" err="1" smtClean="0"/>
              <a:t>pA@RHIC</a:t>
            </a:r>
            <a:r>
              <a:rPr lang="en-US" altLang="zh-CN" sz="1600" b="0" baseline="0" dirty="0" smtClean="0"/>
              <a:t>, BNL, Jan 7-9, 2013</a:t>
            </a:r>
          </a:p>
        </p:txBody>
      </p:sp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1012595" y="7343752"/>
            <a:ext cx="1529715" cy="3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 anchor="ctr">
            <a:spAutoFit/>
          </a:bodyPr>
          <a:lstStyle/>
          <a:p>
            <a:r>
              <a:rPr lang="en-US" altLang="zh-CN" sz="1800" b="0" dirty="0">
                <a:latin typeface="Arial"/>
                <a:cs typeface="Arial"/>
              </a:rPr>
              <a:t> Wei </a:t>
            </a:r>
            <a:r>
              <a:rPr lang="en-US" altLang="zh-CN" sz="1800" b="0" dirty="0" smtClean="0">
                <a:latin typeface="Arial"/>
                <a:cs typeface="Arial"/>
              </a:rPr>
              <a:t>Li</a:t>
            </a:r>
            <a:endParaRPr lang="en-US" sz="1800" b="0" dirty="0">
              <a:latin typeface="Arial"/>
              <a:cs typeface="Arial"/>
            </a:endParaRPr>
          </a:p>
        </p:txBody>
      </p:sp>
      <p:pic>
        <p:nvPicPr>
          <p:cNvPr id="4" name="Picture 3" descr="cmsLogo_imag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90" y="7216742"/>
            <a:ext cx="55003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55128"/>
            <a:ext cx="9052560" cy="55660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189" y="-1"/>
            <a:ext cx="10043213" cy="813968"/>
          </a:xfrm>
          <a:solidFill>
            <a:srgbClr val="712827"/>
          </a:solidFill>
          <a:ln>
            <a:solidFill>
              <a:srgbClr val="531E1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8706596" y="7380825"/>
            <a:ext cx="1080928" cy="367030"/>
          </a:xfrm>
          <a:prstGeom prst="rect">
            <a:avLst/>
          </a:prstGeom>
        </p:spPr>
        <p:txBody>
          <a:bodyPr lIns="101870" tIns="50935" rIns="101870" bIns="50935"/>
          <a:lstStyle>
            <a:defPPr>
              <a:defRPr lang="en-US"/>
            </a:defPPr>
            <a:lvl1pPr algn="ctr" defTabSz="56356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63563" indent="-53975" algn="ctr" defTabSz="56356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31888" indent="-112713" algn="ctr" defTabSz="56356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98625" indent="-171450" algn="ctr" defTabSz="56356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266950" indent="-228600" algn="ctr" defTabSz="56356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F2602E1-111D-174E-A0C1-ADB4707B198D}" type="slidenum">
              <a:rPr lang="en-US" altLang="zh-CN" sz="1800" b="0" smtClean="0"/>
              <a:pPr>
                <a:defRPr/>
              </a:pPr>
              <a:t>‹#›</a:t>
            </a:fld>
            <a:endParaRPr lang="en-US" altLang="zh-CN" sz="1800" b="0" dirty="0" smtClean="0"/>
          </a:p>
        </p:txBody>
      </p:sp>
      <p:pic>
        <p:nvPicPr>
          <p:cNvPr id="10" name="Picture 1" descr="Rice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" y="7322900"/>
            <a:ext cx="1089327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2900345" y="7367405"/>
            <a:ext cx="4289945" cy="36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3451" tIns="56725" rIns="113451" bIns="56725" anchor="ctr">
            <a:spAutoFit/>
          </a:bodyPr>
          <a:lstStyle>
            <a:lvl1pPr defTabSz="5064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5064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1600" b="0" baseline="0" dirty="0" err="1" smtClean="0"/>
              <a:t>pA@RHIC</a:t>
            </a:r>
            <a:r>
              <a:rPr lang="en-US" altLang="zh-CN" sz="1600" b="0" baseline="0" dirty="0" smtClean="0"/>
              <a:t>, BNL, Jan 7-9, 2013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012595" y="7343752"/>
            <a:ext cx="1529715" cy="3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 anchor="ctr">
            <a:spAutoFit/>
          </a:bodyPr>
          <a:lstStyle/>
          <a:p>
            <a:r>
              <a:rPr lang="en-US" altLang="zh-CN" sz="1800" b="0" dirty="0">
                <a:latin typeface="Arial"/>
                <a:cs typeface="Arial"/>
              </a:rPr>
              <a:t> Wei </a:t>
            </a:r>
            <a:r>
              <a:rPr lang="en-US" altLang="zh-CN" sz="1800" b="0" dirty="0" smtClean="0">
                <a:latin typeface="Arial"/>
                <a:cs typeface="Arial"/>
              </a:rPr>
              <a:t>Li</a:t>
            </a:r>
            <a:endParaRPr lang="en-US" sz="1800" b="0" dirty="0">
              <a:latin typeface="Arial"/>
              <a:cs typeface="Arial"/>
            </a:endParaRPr>
          </a:p>
        </p:txBody>
      </p:sp>
      <p:pic>
        <p:nvPicPr>
          <p:cNvPr id="17" name="Picture 16" descr="cmsLogo_imag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90" y="7216742"/>
            <a:ext cx="55003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0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2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5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8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1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4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92" indent="0">
              <a:buNone/>
              <a:defRPr sz="2200" b="1"/>
            </a:lvl2pPr>
            <a:lvl3pPr marL="1018586" indent="0">
              <a:buNone/>
              <a:defRPr sz="2000" b="1"/>
            </a:lvl3pPr>
            <a:lvl4pPr marL="1527879" indent="0">
              <a:buNone/>
              <a:defRPr sz="1800" b="1"/>
            </a:lvl4pPr>
            <a:lvl5pPr marL="2037173" indent="0">
              <a:buNone/>
              <a:defRPr sz="1800" b="1"/>
            </a:lvl5pPr>
            <a:lvl6pPr marL="2546466" indent="0">
              <a:buNone/>
              <a:defRPr sz="1800" b="1"/>
            </a:lvl6pPr>
            <a:lvl7pPr marL="3055758" indent="0">
              <a:buNone/>
              <a:defRPr sz="1800" b="1"/>
            </a:lvl7pPr>
            <a:lvl8pPr marL="3565052" indent="0">
              <a:buNone/>
              <a:defRPr sz="1800" b="1"/>
            </a:lvl8pPr>
            <a:lvl9pPr marL="407434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0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92" indent="0">
              <a:buNone/>
              <a:defRPr sz="2200" b="1"/>
            </a:lvl2pPr>
            <a:lvl3pPr marL="1018586" indent="0">
              <a:buNone/>
              <a:defRPr sz="2000" b="1"/>
            </a:lvl3pPr>
            <a:lvl4pPr marL="1527879" indent="0">
              <a:buNone/>
              <a:defRPr sz="1800" b="1"/>
            </a:lvl4pPr>
            <a:lvl5pPr marL="2037173" indent="0">
              <a:buNone/>
              <a:defRPr sz="1800" b="1"/>
            </a:lvl5pPr>
            <a:lvl6pPr marL="2546466" indent="0">
              <a:buNone/>
              <a:defRPr sz="1800" b="1"/>
            </a:lvl6pPr>
            <a:lvl7pPr marL="3055758" indent="0">
              <a:buNone/>
              <a:defRPr sz="1800" b="1"/>
            </a:lvl7pPr>
            <a:lvl8pPr marL="3565052" indent="0">
              <a:buNone/>
              <a:defRPr sz="1800" b="1"/>
            </a:lvl8pPr>
            <a:lvl9pPr marL="407434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0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9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0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3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3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292" indent="0">
              <a:buNone/>
              <a:defRPr sz="1300"/>
            </a:lvl2pPr>
            <a:lvl3pPr marL="1018586" indent="0">
              <a:buNone/>
              <a:defRPr sz="1100"/>
            </a:lvl3pPr>
            <a:lvl4pPr marL="1527879" indent="0">
              <a:buNone/>
              <a:defRPr sz="1000"/>
            </a:lvl4pPr>
            <a:lvl5pPr marL="2037173" indent="0">
              <a:buNone/>
              <a:defRPr sz="1000"/>
            </a:lvl5pPr>
            <a:lvl6pPr marL="2546466" indent="0">
              <a:buNone/>
              <a:defRPr sz="1000"/>
            </a:lvl6pPr>
            <a:lvl7pPr marL="3055758" indent="0">
              <a:buNone/>
              <a:defRPr sz="1000"/>
            </a:lvl7pPr>
            <a:lvl8pPr marL="3565052" indent="0">
              <a:buNone/>
              <a:defRPr sz="1000"/>
            </a:lvl8pPr>
            <a:lvl9pPr marL="407434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3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292" indent="0">
              <a:buNone/>
              <a:defRPr sz="3100"/>
            </a:lvl2pPr>
            <a:lvl3pPr marL="1018586" indent="0">
              <a:buNone/>
              <a:defRPr sz="2700"/>
            </a:lvl3pPr>
            <a:lvl4pPr marL="1527879" indent="0">
              <a:buNone/>
              <a:defRPr sz="2200"/>
            </a:lvl4pPr>
            <a:lvl5pPr marL="2037173" indent="0">
              <a:buNone/>
              <a:defRPr sz="2200"/>
            </a:lvl5pPr>
            <a:lvl6pPr marL="2546466" indent="0">
              <a:buNone/>
              <a:defRPr sz="2200"/>
            </a:lvl6pPr>
            <a:lvl7pPr marL="3055758" indent="0">
              <a:buNone/>
              <a:defRPr sz="2200"/>
            </a:lvl7pPr>
            <a:lvl8pPr marL="3565052" indent="0">
              <a:buNone/>
              <a:defRPr sz="2200"/>
            </a:lvl8pPr>
            <a:lvl9pPr marL="4074344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292" indent="0">
              <a:buNone/>
              <a:defRPr sz="1300"/>
            </a:lvl2pPr>
            <a:lvl3pPr marL="1018586" indent="0">
              <a:buNone/>
              <a:defRPr sz="1100"/>
            </a:lvl3pPr>
            <a:lvl4pPr marL="1527879" indent="0">
              <a:buNone/>
              <a:defRPr sz="1000"/>
            </a:lvl4pPr>
            <a:lvl5pPr marL="2037173" indent="0">
              <a:buNone/>
              <a:defRPr sz="1000"/>
            </a:lvl5pPr>
            <a:lvl6pPr marL="2546466" indent="0">
              <a:buNone/>
              <a:defRPr sz="1000"/>
            </a:lvl6pPr>
            <a:lvl7pPr marL="3055758" indent="0">
              <a:buNone/>
              <a:defRPr sz="1000"/>
            </a:lvl7pPr>
            <a:lvl8pPr marL="3565052" indent="0">
              <a:buNone/>
              <a:defRPr sz="1000"/>
            </a:lvl8pPr>
            <a:lvl9pPr marL="407434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58" tIns="50929" rIns="101858" bIns="5092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3"/>
            <a:ext cx="9052560" cy="5129425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58" tIns="50929" rIns="101858" bIns="5092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AFB21-5C92-EF4E-AFC3-5BA3900DA67E}" type="datetimeFigureOut">
              <a:rPr lang="en-US" smtClean="0"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58" tIns="50929" rIns="101858" bIns="5092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58" tIns="50929" rIns="101858" bIns="5092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4C4F7-23CA-9D47-8943-3F293878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4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50929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81970" indent="-381970" algn="l" defTabSz="50929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Arial"/>
          <a:ea typeface="+mn-ea"/>
          <a:cs typeface="Arial"/>
        </a:defRPr>
      </a:lvl1pPr>
      <a:lvl2pPr marL="827601" indent="-318309" algn="l" defTabSz="50929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Arial"/>
          <a:ea typeface="+mn-ea"/>
          <a:cs typeface="Arial"/>
        </a:defRPr>
      </a:lvl2pPr>
      <a:lvl3pPr marL="1273233" indent="-254646" algn="l" defTabSz="50929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Arial"/>
          <a:ea typeface="+mn-ea"/>
          <a:cs typeface="Arial"/>
        </a:defRPr>
      </a:lvl3pPr>
      <a:lvl4pPr marL="1782525" indent="-254646" algn="l" defTabSz="50929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291819" indent="-254646" algn="l" defTabSz="50929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801112" indent="-254646" algn="l" defTabSz="50929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406" indent="-254646" algn="l" defTabSz="50929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698" indent="-254646" algn="l" defTabSz="50929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992" indent="-254646" algn="l" defTabSz="50929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92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86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879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173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466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758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052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344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oleObject" Target="../embeddings/oleObject2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4.gi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2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3.emf"/><Relationship Id="rId9" Type="http://schemas.openxmlformats.org/officeDocument/2006/relationships/image" Target="../media/image2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oleObject" Target="../embeddings/oleObject6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2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oleObject" Target="../embeddings/oleObject9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7.e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7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Relationship Id="rId3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52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5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oleObject" Target="../embeddings/oleObject14.bin"/><Relationship Id="rId8" Type="http://schemas.openxmlformats.org/officeDocument/2006/relationships/image" Target="../media/image5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oleObject" Target="../embeddings/oleObject15.bin"/><Relationship Id="rId8" Type="http://schemas.openxmlformats.org/officeDocument/2006/relationships/image" Target="../media/image5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e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6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0" Type="http://schemas.openxmlformats.org/officeDocument/2006/relationships/oleObject" Target="../embeddings/oleObject16.bin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emf"/><Relationship Id="rId12" Type="http://schemas.openxmlformats.org/officeDocument/2006/relationships/oleObject" Target="../embeddings/oleObject19.bin"/><Relationship Id="rId13" Type="http://schemas.openxmlformats.org/officeDocument/2006/relationships/image" Target="../media/image6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0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53089" y="2160159"/>
            <a:ext cx="7987673" cy="1703865"/>
          </a:xfrm>
          <a:solidFill>
            <a:srgbClr val="800000"/>
          </a:solidFill>
        </p:spPr>
        <p:txBody>
          <a:bodyPr wrap="none" tIns="0" bIns="0" anchor="ctr" anchorCtr="0"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First two-particle correlation results 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in proton-lead collisions from CMS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9988" y="5252210"/>
            <a:ext cx="3678435" cy="909239"/>
          </a:xfrm>
          <a:prstGeom prst="rect">
            <a:avLst/>
          </a:prstGeom>
          <a:noFill/>
        </p:spPr>
        <p:txBody>
          <a:bodyPr wrap="none" lIns="101870" tIns="50935" rIns="101870" bIns="50935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Wei Li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(Rice University)</a:t>
            </a:r>
          </a:p>
          <a:p>
            <a:pPr algn="ctr">
              <a:lnSpc>
                <a:spcPct val="110000"/>
              </a:lnSpc>
            </a:pPr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or the CMS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724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Proton-nucleus collisions at the LHC</a:t>
            </a:r>
            <a:endParaRPr lang="en-US" sz="3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670254" y="1882054"/>
            <a:ext cx="11430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40318" y="1300821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Proton: 4 </a:t>
            </a:r>
            <a:r>
              <a:rPr lang="en-US" dirty="0" err="1" smtClean="0">
                <a:latin typeface="Arial"/>
                <a:cs typeface="Arial"/>
              </a:rPr>
              <a:t>TeV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77075" y="894902"/>
            <a:ext cx="2618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Pb</a:t>
            </a:r>
            <a:r>
              <a:rPr lang="en-US" dirty="0" smtClean="0">
                <a:latin typeface="Arial"/>
                <a:cs typeface="Arial"/>
              </a:rPr>
              <a:t>: 1.58 </a:t>
            </a:r>
            <a:r>
              <a:rPr lang="en-US" dirty="0" err="1" smtClean="0">
                <a:latin typeface="Arial"/>
                <a:cs typeface="Arial"/>
              </a:rPr>
              <a:t>TeV</a:t>
            </a:r>
            <a:r>
              <a:rPr lang="en-US" dirty="0" smtClean="0">
                <a:latin typeface="Arial"/>
                <a:cs typeface="Arial"/>
              </a:rPr>
              <a:t>/nucleon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029980" y="1882054"/>
            <a:ext cx="73152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16286" y="2407181"/>
            <a:ext cx="1202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y</a:t>
            </a:r>
            <a:r>
              <a:rPr lang="en-US" baseline="-25000" dirty="0" err="1" smtClean="0">
                <a:latin typeface="Arial"/>
                <a:cs typeface="Arial"/>
              </a:rPr>
              <a:t>cm</a:t>
            </a:r>
            <a:r>
              <a:rPr lang="en-US" dirty="0" smtClean="0">
                <a:latin typeface="Arial"/>
                <a:cs typeface="Arial"/>
              </a:rPr>
              <a:t>=0.46</a:t>
            </a:r>
            <a:endParaRPr lang="en-US" baseline="-25000" dirty="0">
              <a:latin typeface="Arial"/>
              <a:cs typeface="Arial"/>
            </a:endParaRPr>
          </a:p>
        </p:txBody>
      </p:sp>
      <p:pic>
        <p:nvPicPr>
          <p:cNvPr id="38" name="Picture 37" descr="Untitled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18" y="1363894"/>
            <a:ext cx="251460" cy="1036320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5481333" y="1776725"/>
            <a:ext cx="187410" cy="2106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208509" y="3014831"/>
            <a:ext cx="2005677" cy="400110"/>
            <a:chOff x="7588135" y="1891487"/>
            <a:chExt cx="2005677" cy="400110"/>
          </a:xfrm>
        </p:grpSpPr>
        <p:sp>
          <p:nvSpPr>
            <p:cNvPr id="42" name="TextBox 41"/>
            <p:cNvSpPr txBox="1"/>
            <p:nvPr/>
          </p:nvSpPr>
          <p:spPr>
            <a:xfrm>
              <a:off x="7588135" y="1891487"/>
              <a:ext cx="20056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√</a:t>
              </a:r>
              <a:r>
                <a:rPr lang="en-US" dirty="0" err="1" smtClean="0">
                  <a:latin typeface="Arial"/>
                  <a:cs typeface="Arial"/>
                </a:rPr>
                <a:t>s</a:t>
              </a:r>
              <a:r>
                <a:rPr lang="en-US" baseline="-25000" dirty="0" err="1" smtClean="0">
                  <a:latin typeface="Arial"/>
                  <a:cs typeface="Arial"/>
                </a:rPr>
                <a:t>NN</a:t>
              </a:r>
              <a:r>
                <a:rPr lang="en-US" dirty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= 5.02 </a:t>
              </a:r>
              <a:r>
                <a:rPr lang="en-US" dirty="0" err="1" smtClean="0">
                  <a:latin typeface="Arial"/>
                  <a:cs typeface="Arial"/>
                </a:rPr>
                <a:t>TeV</a:t>
              </a:r>
              <a:endParaRPr lang="en-US" baseline="-250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804939" y="1967646"/>
              <a:ext cx="36576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>
            <a:off x="7013524" y="2622723"/>
            <a:ext cx="59436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>
            <a:spLocks noChangeAspect="1"/>
          </p:cNvSpPr>
          <p:nvPr/>
        </p:nvSpPr>
        <p:spPr>
          <a:xfrm>
            <a:off x="6891286" y="2548367"/>
            <a:ext cx="138294" cy="1554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453684" y="2988051"/>
            <a:ext cx="2878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Center-of-mass energy: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1041" y="1705063"/>
            <a:ext cx="3871575" cy="89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latin typeface="Arial"/>
                <a:cs typeface="Arial"/>
              </a:rPr>
              <a:t>pPb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smtClean="0">
                <a:latin typeface="Arial"/>
                <a:cs typeface="Arial"/>
              </a:rPr>
              <a:t>pilot </a:t>
            </a:r>
            <a:r>
              <a:rPr lang="en-US" sz="2200" dirty="0">
                <a:latin typeface="Arial"/>
                <a:cs typeface="Arial"/>
              </a:rPr>
              <a:t>run at the LHC on September </a:t>
            </a:r>
            <a:r>
              <a:rPr lang="en-US" sz="2200" dirty="0" smtClean="0">
                <a:latin typeface="Arial"/>
                <a:cs typeface="Arial"/>
              </a:rPr>
              <a:t>13, for ~ 8 hours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30230" y="3765673"/>
            <a:ext cx="8960597" cy="3513551"/>
            <a:chOff x="244514" y="3809733"/>
            <a:chExt cx="8960597" cy="351355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7277" y="3933629"/>
              <a:ext cx="4096815" cy="338965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1936" y="4004680"/>
              <a:ext cx="2593175" cy="3148248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1718971" y="3809733"/>
              <a:ext cx="712374" cy="557522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514" y="3856194"/>
              <a:ext cx="3069568" cy="802501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4828101" y="1882054"/>
            <a:ext cx="401047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35472" y="164571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/>
                <a:cs typeface="Arial"/>
              </a:rPr>
              <a:t>z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6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 dirty="0">
                <a:ea typeface="ＭＳ Ｐゴシック" charset="0"/>
                <a:cs typeface="ＭＳ Ｐゴシック" charset="0"/>
              </a:rPr>
              <a:t>CMS experiment at </a:t>
            </a:r>
            <a:r>
              <a:rPr lang="en-US" altLang="zh-CN" sz="3400" dirty="0" smtClean="0">
                <a:ea typeface="ＭＳ Ｐゴシック" charset="0"/>
                <a:cs typeface="ＭＳ Ｐゴシック" charset="0"/>
              </a:rPr>
              <a:t>the LHC</a:t>
            </a:r>
            <a:endParaRPr lang="en-US" sz="3400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1395413"/>
            <a:ext cx="7354887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Line 14"/>
          <p:cNvSpPr>
            <a:spLocks noChangeShapeType="1"/>
          </p:cNvSpPr>
          <p:nvPr/>
        </p:nvSpPr>
        <p:spPr bwMode="auto">
          <a:xfrm flipH="1" flipV="1">
            <a:off x="6840538" y="4908550"/>
            <a:ext cx="242887" cy="15763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870" tIns="50935" rIns="101870" bIns="50935"/>
          <a:lstStyle/>
          <a:p>
            <a:endParaRPr lang="en-US"/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6921500" y="4708525"/>
            <a:ext cx="103188" cy="984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1870" tIns="50935" rIns="101870" bIns="50935" anchor="ctr"/>
          <a:lstStyle/>
          <a:p>
            <a:pPr algn="l"/>
            <a:endParaRPr lang="en-US" sz="1800" b="0"/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5972175" y="4370388"/>
            <a:ext cx="103188" cy="100012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101870" tIns="50935" rIns="101870" bIns="50935" anchor="ctr"/>
          <a:lstStyle/>
          <a:p>
            <a:pPr algn="l"/>
            <a:endParaRPr lang="en-US" sz="1800" b="0"/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 flipH="1" flipV="1">
            <a:off x="6048375" y="4454525"/>
            <a:ext cx="1054100" cy="195262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70" tIns="50935" rIns="101870" bIns="50935"/>
          <a:lstStyle/>
          <a:p>
            <a:endParaRPr lang="en-US"/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5516563" y="3241675"/>
            <a:ext cx="103187" cy="100013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101870" tIns="50935" rIns="101870" bIns="50935" anchor="ctr"/>
          <a:lstStyle/>
          <a:p>
            <a:pPr algn="l"/>
            <a:endParaRPr lang="en-US" sz="1800" b="0"/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5051425" y="3195638"/>
            <a:ext cx="101600" cy="100012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101870" tIns="50935" rIns="101870" bIns="50935" anchor="ctr"/>
          <a:lstStyle/>
          <a:p>
            <a:pPr algn="l"/>
            <a:endParaRPr lang="en-US" sz="1800" b="0"/>
          </a:p>
        </p:txBody>
      </p:sp>
      <p:sp>
        <p:nvSpPr>
          <p:cNvPr id="34" name="Oval 31"/>
          <p:cNvSpPr>
            <a:spLocks noChangeArrowheads="1"/>
          </p:cNvSpPr>
          <p:nvPr/>
        </p:nvSpPr>
        <p:spPr bwMode="auto">
          <a:xfrm>
            <a:off x="7648575" y="4937125"/>
            <a:ext cx="103188" cy="98425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101870" tIns="50935" rIns="101870" bIns="50935" anchor="ctr"/>
          <a:lstStyle/>
          <a:p>
            <a:pPr algn="l"/>
            <a:endParaRPr lang="en-US" sz="1800" b="0"/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>
            <a:off x="2927350" y="1395413"/>
            <a:ext cx="2339975" cy="180022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70" tIns="50935" rIns="101870" bIns="50935"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H="1">
            <a:off x="5599113" y="1149350"/>
            <a:ext cx="501650" cy="20716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70" tIns="50935" rIns="101870" bIns="50935"/>
          <a:lstStyle/>
          <a:p>
            <a:endParaRPr lang="en-US"/>
          </a:p>
        </p:txBody>
      </p:sp>
      <p:sp>
        <p:nvSpPr>
          <p:cNvPr id="37" name="Line 41"/>
          <p:cNvSpPr>
            <a:spLocks noChangeShapeType="1"/>
          </p:cNvSpPr>
          <p:nvPr/>
        </p:nvSpPr>
        <p:spPr bwMode="auto">
          <a:xfrm>
            <a:off x="7494588" y="1866900"/>
            <a:ext cx="885825" cy="23780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70" tIns="50935" rIns="101870" bIns="50935"/>
          <a:lstStyle/>
          <a:p>
            <a:endParaRPr lang="en-US"/>
          </a:p>
        </p:txBody>
      </p:sp>
      <p:sp>
        <p:nvSpPr>
          <p:cNvPr id="39" name="Line 47"/>
          <p:cNvSpPr>
            <a:spLocks noChangeShapeType="1"/>
          </p:cNvSpPr>
          <p:nvPr/>
        </p:nvSpPr>
        <p:spPr bwMode="auto">
          <a:xfrm flipV="1">
            <a:off x="7493000" y="5037138"/>
            <a:ext cx="200025" cy="145573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70" tIns="50935" rIns="101870" bIns="50935"/>
          <a:lstStyle/>
          <a:p>
            <a:endParaRPr lang="en-US"/>
          </a:p>
        </p:txBody>
      </p:sp>
      <p:sp>
        <p:nvSpPr>
          <p:cNvPr id="40" name="Oval 22"/>
          <p:cNvSpPr>
            <a:spLocks noChangeArrowheads="1"/>
          </p:cNvSpPr>
          <p:nvPr/>
        </p:nvSpPr>
        <p:spPr bwMode="auto">
          <a:xfrm>
            <a:off x="8589963" y="4159250"/>
            <a:ext cx="103187" cy="100013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101870" tIns="50935" rIns="101870" bIns="50935" anchor="ctr"/>
          <a:lstStyle/>
          <a:p>
            <a:pPr algn="l"/>
            <a:endParaRPr lang="en-US" sz="1800" b="0"/>
          </a:p>
        </p:txBody>
      </p:sp>
      <p:sp>
        <p:nvSpPr>
          <p:cNvPr id="46" name="Line 41"/>
          <p:cNvSpPr>
            <a:spLocks noChangeShapeType="1"/>
          </p:cNvSpPr>
          <p:nvPr/>
        </p:nvSpPr>
        <p:spPr bwMode="auto">
          <a:xfrm flipH="1">
            <a:off x="8653463" y="2768600"/>
            <a:ext cx="512762" cy="1397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70" tIns="50935" rIns="101870" bIns="50935"/>
          <a:lstStyle/>
          <a:p>
            <a:endParaRPr lang="en-US"/>
          </a:p>
        </p:txBody>
      </p: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39138" y="4217988"/>
            <a:ext cx="101600" cy="98425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101870" tIns="50935" rIns="101870" bIns="50935" anchor="ctr"/>
          <a:lstStyle/>
          <a:p>
            <a:pPr algn="l"/>
            <a:endParaRPr lang="en-US" sz="1800" b="0"/>
          </a:p>
        </p:txBody>
      </p:sp>
      <p:sp>
        <p:nvSpPr>
          <p:cNvPr id="52" name="Line 29"/>
          <p:cNvSpPr>
            <a:spLocks noChangeShapeType="1"/>
          </p:cNvSpPr>
          <p:nvPr/>
        </p:nvSpPr>
        <p:spPr bwMode="auto">
          <a:xfrm flipV="1">
            <a:off x="2986088" y="3263900"/>
            <a:ext cx="2058987" cy="11064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70" tIns="50935" rIns="101870" bIns="50935"/>
          <a:lstStyle/>
          <a:p>
            <a:endParaRPr lang="en-US"/>
          </a:p>
        </p:txBody>
      </p:sp>
      <p:sp>
        <p:nvSpPr>
          <p:cNvPr id="53" name="Oval 33"/>
          <p:cNvSpPr>
            <a:spLocks noChangeArrowheads="1"/>
          </p:cNvSpPr>
          <p:nvPr/>
        </p:nvSpPr>
        <p:spPr bwMode="auto">
          <a:xfrm>
            <a:off x="5238750" y="3138488"/>
            <a:ext cx="101600" cy="98425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101870" tIns="50935" rIns="101870" bIns="50935" anchor="ctr"/>
          <a:lstStyle/>
          <a:p>
            <a:pPr algn="l"/>
            <a:endParaRPr lang="en-US" sz="1800" b="0"/>
          </a:p>
        </p:txBody>
      </p:sp>
      <p:sp>
        <p:nvSpPr>
          <p:cNvPr id="54" name="Text Box 75"/>
          <p:cNvSpPr txBox="1">
            <a:spLocks noChangeArrowheads="1"/>
          </p:cNvSpPr>
          <p:nvPr/>
        </p:nvSpPr>
        <p:spPr bwMode="auto">
          <a:xfrm>
            <a:off x="1644650" y="982663"/>
            <a:ext cx="263048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EM Calorimeter (ECAL)</a:t>
            </a:r>
          </a:p>
        </p:txBody>
      </p:sp>
      <p:sp>
        <p:nvSpPr>
          <p:cNvPr id="55" name="Text Box 76"/>
          <p:cNvSpPr txBox="1">
            <a:spLocks noChangeArrowheads="1"/>
          </p:cNvSpPr>
          <p:nvPr/>
        </p:nvSpPr>
        <p:spPr bwMode="auto">
          <a:xfrm>
            <a:off x="4641850" y="827088"/>
            <a:ext cx="3052763" cy="379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Hadron Calorimeter (HCAL)</a:t>
            </a:r>
          </a:p>
        </p:txBody>
      </p:sp>
      <p:sp>
        <p:nvSpPr>
          <p:cNvPr id="56" name="Text Box 77"/>
          <p:cNvSpPr txBox="1">
            <a:spLocks noChangeArrowheads="1"/>
          </p:cNvSpPr>
          <p:nvPr/>
        </p:nvSpPr>
        <p:spPr bwMode="auto">
          <a:xfrm>
            <a:off x="6191250" y="1489075"/>
            <a:ext cx="36306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Beam Scintillator Counters (BSC)</a:t>
            </a:r>
          </a:p>
        </p:txBody>
      </p:sp>
      <p:sp>
        <p:nvSpPr>
          <p:cNvPr id="57" name="Text Box 78"/>
          <p:cNvSpPr txBox="1">
            <a:spLocks noChangeArrowheads="1"/>
          </p:cNvSpPr>
          <p:nvPr/>
        </p:nvSpPr>
        <p:spPr bwMode="auto">
          <a:xfrm>
            <a:off x="8629650" y="1987550"/>
            <a:ext cx="1398588" cy="933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Forward</a:t>
            </a:r>
          </a:p>
          <a:p>
            <a:pPr eaLnBrk="1" hangingPunct="1"/>
            <a:r>
              <a:rPr lang="en-US" sz="1800" b="0"/>
              <a:t>Calorimeter</a:t>
            </a:r>
          </a:p>
          <a:p>
            <a:pPr eaLnBrk="1" hangingPunct="1"/>
            <a:r>
              <a:rPr lang="en-US" sz="1800" b="0"/>
              <a:t>(HF)</a:t>
            </a:r>
            <a:endParaRPr lang="en-US" sz="1800"/>
          </a:p>
        </p:txBody>
      </p:sp>
      <p:sp>
        <p:nvSpPr>
          <p:cNvPr id="58" name="Text Box 79"/>
          <p:cNvSpPr txBox="1">
            <a:spLocks noChangeArrowheads="1"/>
          </p:cNvSpPr>
          <p:nvPr/>
        </p:nvSpPr>
        <p:spPr bwMode="auto">
          <a:xfrm>
            <a:off x="6599238" y="6391275"/>
            <a:ext cx="1617662" cy="379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Muon System</a:t>
            </a:r>
          </a:p>
        </p:txBody>
      </p:sp>
      <p:pic>
        <p:nvPicPr>
          <p:cNvPr id="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226050"/>
            <a:ext cx="6005513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"/>
          <p:cNvSpPr txBox="1">
            <a:spLocks noChangeArrowheads="1"/>
          </p:cNvSpPr>
          <p:nvPr/>
        </p:nvSpPr>
        <p:spPr bwMode="auto">
          <a:xfrm>
            <a:off x="1258888" y="414496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Tracker</a:t>
            </a:r>
          </a:p>
          <a:p>
            <a:pPr eaLnBrk="1" hangingPunct="1"/>
            <a:r>
              <a:rPr lang="en-US" sz="1800" b="0"/>
              <a:t>(Pixels and Strips)</a:t>
            </a:r>
          </a:p>
        </p:txBody>
      </p:sp>
      <p:sp>
        <p:nvSpPr>
          <p:cNvPr id="61" name="TextBox 1"/>
          <p:cNvSpPr txBox="1">
            <a:spLocks noChangeArrowheads="1"/>
          </p:cNvSpPr>
          <p:nvPr/>
        </p:nvSpPr>
        <p:spPr bwMode="auto">
          <a:xfrm>
            <a:off x="701675" y="6935788"/>
            <a:ext cx="724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eaLnBrk="0" hangingPunct="0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56356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Unprecedented kinematic range and acceptance</a:t>
            </a:r>
          </a:p>
        </p:txBody>
      </p:sp>
    </p:spTree>
    <p:extLst>
      <p:ext uri="{BB962C8B-B14F-4D97-AF65-F5344CB8AC3E}">
        <p14:creationId xmlns:p14="http://schemas.microsoft.com/office/powerpoint/2010/main" val="3838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areMu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54" y="1473999"/>
            <a:ext cx="5531594" cy="52639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Multiplicity distribution in </a:t>
            </a:r>
            <a:r>
              <a:rPr lang="en-US" sz="3400" dirty="0" err="1" smtClean="0"/>
              <a:t>pPb</a:t>
            </a:r>
            <a:endParaRPr lang="en-US" sz="3400" dirty="0"/>
          </a:p>
        </p:txBody>
      </p:sp>
      <p:sp>
        <p:nvSpPr>
          <p:cNvPr id="2" name="TextBox 1"/>
          <p:cNvSpPr txBox="1"/>
          <p:nvPr/>
        </p:nvSpPr>
        <p:spPr>
          <a:xfrm>
            <a:off x="882729" y="991955"/>
            <a:ext cx="8319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~ 2 million minimum bias </a:t>
            </a:r>
            <a:r>
              <a:rPr lang="en-US" sz="2400" dirty="0" err="1" smtClean="0">
                <a:latin typeface="Arial"/>
                <a:cs typeface="Arial"/>
              </a:rPr>
              <a:t>pPb</a:t>
            </a:r>
            <a:r>
              <a:rPr lang="en-US" sz="2400" dirty="0" smtClean="0">
                <a:latin typeface="Arial"/>
                <a:cs typeface="Arial"/>
              </a:rPr>
              <a:t> events were collected (1 μb</a:t>
            </a:r>
            <a:r>
              <a:rPr lang="en-US" sz="2400" baseline="30000" dirty="0" smtClean="0">
                <a:latin typeface="Arial"/>
                <a:cs typeface="Arial"/>
              </a:rPr>
              <a:t>-1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042396"/>
              </p:ext>
            </p:extLst>
          </p:nvPr>
        </p:nvGraphicFramePr>
        <p:xfrm>
          <a:off x="202253" y="5409207"/>
          <a:ext cx="2885846" cy="43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15" name="Equation" r:id="rId4" imgW="1587500" imgH="241300" progId="Equation.3">
                  <p:embed/>
                </p:oleObj>
              </mc:Choice>
              <mc:Fallback>
                <p:oleObj name="Equation" r:id="rId4" imgW="1587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2253" y="5409207"/>
                        <a:ext cx="2885846" cy="43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48774"/>
              </p:ext>
            </p:extLst>
          </p:nvPr>
        </p:nvGraphicFramePr>
        <p:xfrm>
          <a:off x="191719" y="5817360"/>
          <a:ext cx="2723083" cy="43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16" name="Equation" r:id="rId6" imgW="1498600" imgH="241300" progId="Equation.3">
                  <p:embed/>
                </p:oleObj>
              </mc:Choice>
              <mc:Fallback>
                <p:oleObj name="Equation" r:id="rId6" imgW="1498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1719" y="5817360"/>
                        <a:ext cx="2723083" cy="43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53650" y="6717561"/>
            <a:ext cx="7366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Much easier to reach high multiplicity in </a:t>
            </a:r>
            <a:r>
              <a:rPr lang="en-US" sz="2200" dirty="0" err="1" smtClean="0">
                <a:latin typeface="Arial"/>
                <a:cs typeface="Arial"/>
              </a:rPr>
              <a:t>pPb</a:t>
            </a:r>
            <a:r>
              <a:rPr lang="en-US" sz="2200" dirty="0" smtClean="0">
                <a:latin typeface="Arial"/>
                <a:cs typeface="Arial"/>
              </a:rPr>
              <a:t>, as expected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481257" y="2104567"/>
            <a:ext cx="6486556" cy="3840479"/>
            <a:chOff x="175017" y="2104567"/>
            <a:chExt cx="6486556" cy="3840479"/>
          </a:xfrm>
        </p:grpSpPr>
        <p:pic>
          <p:nvPicPr>
            <p:cNvPr id="38" name="Picture 37" descr="sigbkg2D_PAData_Minbias_5TeV_MB_INCLEFF1v4_pt1-1_nmin110_nmax1000_20121002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17" y="3138432"/>
              <a:ext cx="6007671" cy="2806614"/>
            </a:xfrm>
            <a:prstGeom prst="rect">
              <a:avLst/>
            </a:prstGeom>
          </p:spPr>
        </p:pic>
        <p:graphicFrame>
          <p:nvGraphicFramePr>
            <p:cNvPr id="40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7104215"/>
                </p:ext>
              </p:extLst>
            </p:nvPr>
          </p:nvGraphicFramePr>
          <p:xfrm>
            <a:off x="725346" y="2623723"/>
            <a:ext cx="2320361" cy="615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11" name="Equation" r:id="rId5" imgW="1663700" imgH="469900" progId="Equation.3">
                    <p:embed/>
                  </p:oleObj>
                </mc:Choice>
                <mc:Fallback>
                  <p:oleObj name="Equation" r:id="rId5" imgW="16637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5346" y="2623723"/>
                          <a:ext cx="2320361" cy="61517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886462"/>
                </p:ext>
              </p:extLst>
            </p:nvPr>
          </p:nvGraphicFramePr>
          <p:xfrm>
            <a:off x="3737734" y="2623723"/>
            <a:ext cx="2320733" cy="615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12" name="Equation" r:id="rId7" imgW="1905000" imgH="495300" progId="Equation.3">
                    <p:embed/>
                  </p:oleObj>
                </mc:Choice>
                <mc:Fallback>
                  <p:oleObj name="Equation" r:id="rId7" imgW="1905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7734" y="2623723"/>
                          <a:ext cx="2320733" cy="61517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TextBox 65"/>
            <p:cNvSpPr txBox="1"/>
            <p:nvPr/>
          </p:nvSpPr>
          <p:spPr>
            <a:xfrm>
              <a:off x="227881" y="2104567"/>
              <a:ext cx="2734756" cy="41412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Signal-pair distribution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267963" y="2104567"/>
              <a:ext cx="3393610" cy="41412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Background-pair distribution</a:t>
              </a: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6876341" y="2761814"/>
            <a:ext cx="2843950" cy="1828439"/>
            <a:chOff x="6882912" y="3336643"/>
            <a:chExt cx="3114303" cy="2002258"/>
          </a:xfrm>
        </p:grpSpPr>
        <p:sp>
          <p:nvSpPr>
            <p:cNvPr id="50" name="TextBox 49"/>
            <p:cNvSpPr txBox="1"/>
            <p:nvPr/>
          </p:nvSpPr>
          <p:spPr>
            <a:xfrm>
              <a:off x="6882912" y="3336643"/>
              <a:ext cx="3114303" cy="718419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sz="1800" dirty="0" smtClean="0">
                  <a:latin typeface="Arial"/>
                  <a:cs typeface="Arial"/>
                </a:rPr>
                <a:t>Triangular shape in </a:t>
              </a:r>
              <a:r>
                <a:rPr lang="en-US" sz="1800" dirty="0" err="1" smtClean="0">
                  <a:latin typeface="Arial"/>
                  <a:cs typeface="Arial"/>
                </a:rPr>
                <a:t>Δη</a:t>
              </a:r>
              <a:endParaRPr lang="en-US" sz="1800" dirty="0" smtClean="0">
                <a:latin typeface="Arial"/>
                <a:cs typeface="Arial"/>
              </a:endParaRPr>
            </a:p>
            <a:p>
              <a:r>
                <a:rPr lang="en-US" sz="1800" dirty="0">
                  <a:latin typeface="Arial"/>
                  <a:cs typeface="Arial"/>
                </a:rPr>
                <a:t>d</a:t>
              </a:r>
              <a:r>
                <a:rPr lang="en-US" sz="1800" dirty="0" smtClean="0">
                  <a:latin typeface="Arial"/>
                  <a:cs typeface="Arial"/>
                </a:rPr>
                <a:t>ue to limited acceptance</a:t>
              </a:r>
              <a:endParaRPr lang="en-US" sz="1800" dirty="0">
                <a:latin typeface="Arial"/>
                <a:cs typeface="Arial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7382561" y="4539674"/>
              <a:ext cx="19198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6996564" y="4116940"/>
              <a:ext cx="726637" cy="318814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0"/>
                </a:rPr>
                <a:t>h=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-2.4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977216" y="4116940"/>
              <a:ext cx="727331" cy="349098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0"/>
                </a:rPr>
                <a:t>h=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2.4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054872" y="4116940"/>
              <a:ext cx="727331" cy="349098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0"/>
                </a:rPr>
                <a:t>h=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0.0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089684" y="4949663"/>
              <a:ext cx="2524658" cy="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920846" y="4539676"/>
              <a:ext cx="506565" cy="409989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8427411" y="4666210"/>
              <a:ext cx="1285557" cy="267636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9566863" y="4708739"/>
              <a:ext cx="333970" cy="41064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z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7396696" y="5338901"/>
              <a:ext cx="19198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Two-particle correlations at CMS</a:t>
            </a:r>
            <a:endParaRPr lang="en-US" sz="3400" dirty="0"/>
          </a:p>
        </p:txBody>
      </p:sp>
      <p:pic>
        <p:nvPicPr>
          <p:cNvPr id="7" name="Picture 34" descr="plot4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86" y="6185337"/>
            <a:ext cx="987316" cy="9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815583" y="6475663"/>
            <a:ext cx="1234762" cy="3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2" tIns="46191" rIns="92382" bIns="46191">
            <a:spAutoFit/>
          </a:bodyPr>
          <a:lstStyle>
            <a:lvl1pPr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397950" indent="-3398361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46885225" indent="-4605496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Arial"/>
                <a:cs typeface="Arial"/>
              </a:rPr>
              <a:t>Event 1:</a:t>
            </a:r>
          </a:p>
        </p:txBody>
      </p:sp>
      <p:pic>
        <p:nvPicPr>
          <p:cNvPr id="9" name="Picture 34" descr="plot4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65" y="6185337"/>
            <a:ext cx="987139" cy="98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4173594" y="6475663"/>
            <a:ext cx="1206011" cy="3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2" tIns="46191" rIns="92382" bIns="46191">
            <a:spAutoFit/>
          </a:bodyPr>
          <a:lstStyle>
            <a:lvl1pPr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397950" indent="-3398361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46885225" indent="-4605496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Arial"/>
                <a:cs typeface="Arial"/>
              </a:rPr>
              <a:t>Event 2: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096147" y="4963411"/>
            <a:ext cx="0" cy="1841088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142349" y="4903292"/>
            <a:ext cx="373297" cy="1953146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>
            <a:spLocks noChangeAspect="1"/>
          </p:cNvSpPr>
          <p:nvPr/>
        </p:nvSpPr>
        <p:spPr>
          <a:xfrm flipH="1">
            <a:off x="2034794" y="6736818"/>
            <a:ext cx="110642" cy="1139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 flipH="1">
            <a:off x="2463491" y="6833038"/>
            <a:ext cx="110642" cy="1139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 flipH="1">
            <a:off x="2494440" y="6440696"/>
            <a:ext cx="110642" cy="11399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2560829" y="4779292"/>
            <a:ext cx="2411239" cy="1693040"/>
          </a:xfrm>
          <a:prstGeom prst="line">
            <a:avLst/>
          </a:prstGeom>
          <a:ln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078504" y="4826794"/>
            <a:ext cx="523130" cy="1743199"/>
          </a:xfrm>
          <a:prstGeom prst="line">
            <a:avLst/>
          </a:prstGeom>
          <a:ln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>
            <a:spLocks noChangeAspect="1"/>
          </p:cNvSpPr>
          <p:nvPr/>
        </p:nvSpPr>
        <p:spPr>
          <a:xfrm flipH="1">
            <a:off x="5563522" y="6548074"/>
            <a:ext cx="110642" cy="11399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36603" y="5741095"/>
            <a:ext cx="2014743" cy="379864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Same-event pairs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30097" y="5741096"/>
            <a:ext cx="2027480" cy="656863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Mixed-event pairs</a:t>
            </a:r>
          </a:p>
          <a:p>
            <a:r>
              <a:rPr lang="en-US" sz="1800" dirty="0">
                <a:latin typeface="Arial"/>
                <a:cs typeface="Arial"/>
              </a:rPr>
              <a:t>(similar </a:t>
            </a:r>
            <a:r>
              <a:rPr lang="en-US" sz="1800" dirty="0" err="1">
                <a:latin typeface="Arial"/>
                <a:cs typeface="Arial"/>
              </a:rPr>
              <a:t>z</a:t>
            </a:r>
            <a:r>
              <a:rPr lang="en-US" sz="1800" baseline="-25000" dirty="0" err="1">
                <a:latin typeface="Arial"/>
                <a:cs typeface="Arial"/>
              </a:rPr>
              <a:t>vtx</a:t>
            </a:r>
            <a:r>
              <a:rPr lang="en-US" sz="1800" dirty="0">
                <a:latin typeface="Arial"/>
                <a:cs typeface="Arial"/>
              </a:rPr>
              <a:t>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73684" y="845086"/>
            <a:ext cx="6914409" cy="1237534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latin typeface="Arial"/>
                <a:cs typeface="Arial"/>
              </a:rPr>
              <a:t>Pair of two primary reconstructed tracks within |</a:t>
            </a:r>
            <a:r>
              <a:rPr lang="en-US" sz="2200" dirty="0" err="1">
                <a:latin typeface="Arial"/>
                <a:cs typeface="Arial"/>
              </a:rPr>
              <a:t>η</a:t>
            </a:r>
            <a:r>
              <a:rPr lang="en-US" sz="2200" dirty="0">
                <a:latin typeface="Arial"/>
                <a:cs typeface="Arial"/>
              </a:rPr>
              <a:t>|&lt;2.4</a:t>
            </a:r>
          </a:p>
          <a:p>
            <a:pPr marL="318346" indent="-318346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Trigger particle from a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trig</a:t>
            </a:r>
            <a:r>
              <a:rPr lang="en-US" dirty="0" smtClean="0">
                <a:latin typeface="Arial"/>
                <a:cs typeface="Arial"/>
              </a:rPr>
              <a:t> interval</a:t>
            </a:r>
            <a:endParaRPr lang="en-US" baseline="30000" dirty="0" smtClean="0">
              <a:latin typeface="Arial"/>
              <a:cs typeface="Arial"/>
            </a:endParaRPr>
          </a:p>
          <a:p>
            <a:pPr marL="318346" indent="-318346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Associated particle from a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assoc</a:t>
            </a:r>
            <a:r>
              <a:rPr lang="en-US" dirty="0" smtClean="0">
                <a:latin typeface="Arial"/>
                <a:cs typeface="Arial"/>
              </a:rPr>
              <a:t> interval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7590149" y="5334159"/>
            <a:ext cx="2047561" cy="7160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382" tIns="46191" rIns="92382" bIns="46191">
            <a:spAutoFit/>
          </a:bodyPr>
          <a:lstStyle>
            <a:lvl1pPr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397950" indent="-3398361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46885225" indent="-4605496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Symbol" charset="0"/>
              </a:rPr>
              <a:t>Dh</a:t>
            </a:r>
            <a:r>
              <a:rPr lang="en-US" sz="2000" dirty="0">
                <a:solidFill>
                  <a:srgbClr val="000000"/>
                </a:solidFill>
                <a:latin typeface="Book Antiqua" charset="0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</a:rPr>
              <a:t>h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assoc</a:t>
            </a:r>
            <a:r>
              <a:rPr lang="en-US" sz="2000" dirty="0">
                <a:solidFill>
                  <a:srgbClr val="000000"/>
                </a:solidFill>
                <a:latin typeface="Book Antiqua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</a:rPr>
              <a:t>h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trig</a:t>
            </a:r>
            <a:endParaRPr lang="en-US" sz="20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sz="2000" dirty="0" err="1" smtClean="0">
                <a:solidFill>
                  <a:srgbClr val="000000"/>
                </a:solidFill>
                <a:latin typeface="Symbol" charset="0"/>
              </a:rPr>
              <a:t>Df</a:t>
            </a:r>
            <a:r>
              <a:rPr lang="en-US" sz="2000" dirty="0" smtClean="0">
                <a:solidFill>
                  <a:srgbClr val="000000"/>
                </a:solidFill>
                <a:latin typeface="Book Antiqua" charset="0"/>
              </a:rPr>
              <a:t> = </a:t>
            </a:r>
            <a:r>
              <a:rPr lang="en-US" sz="2000" dirty="0" err="1" smtClean="0">
                <a:solidFill>
                  <a:srgbClr val="000000"/>
                </a:solidFill>
                <a:latin typeface="Symbol" charset="0"/>
              </a:rPr>
              <a:t>f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assoc</a:t>
            </a:r>
            <a:r>
              <a:rPr lang="en-US" sz="2000" dirty="0" smtClean="0">
                <a:solidFill>
                  <a:srgbClr val="000000"/>
                </a:solidFill>
                <a:latin typeface="Book Antiqua" charset="0"/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  <a:latin typeface="Symbol" charset="0"/>
              </a:rPr>
              <a:t>f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trig</a:t>
            </a:r>
            <a:endParaRPr lang="en-US" sz="20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63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Two-particle correlations at CMS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3684" y="845086"/>
            <a:ext cx="6914409" cy="1237534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latin typeface="Arial"/>
                <a:cs typeface="Arial"/>
              </a:rPr>
              <a:t>Pair of two primary reconstructed tracks within |</a:t>
            </a:r>
            <a:r>
              <a:rPr lang="en-US" sz="2200" dirty="0" err="1">
                <a:latin typeface="Arial"/>
                <a:cs typeface="Arial"/>
              </a:rPr>
              <a:t>η</a:t>
            </a:r>
            <a:r>
              <a:rPr lang="en-US" sz="2200" dirty="0">
                <a:latin typeface="Arial"/>
                <a:cs typeface="Arial"/>
              </a:rPr>
              <a:t>|&lt;2.4</a:t>
            </a:r>
          </a:p>
          <a:p>
            <a:pPr marL="318346" indent="-318346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Trigger particle from a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trig</a:t>
            </a:r>
            <a:r>
              <a:rPr lang="en-US" dirty="0" smtClean="0">
                <a:latin typeface="Arial"/>
                <a:cs typeface="Arial"/>
              </a:rPr>
              <a:t> interval</a:t>
            </a:r>
            <a:endParaRPr lang="en-US" baseline="30000" dirty="0" smtClean="0">
              <a:latin typeface="Arial"/>
              <a:cs typeface="Arial"/>
            </a:endParaRPr>
          </a:p>
          <a:p>
            <a:pPr marL="318346" indent="-318346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Associated particle from a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assoc</a:t>
            </a:r>
            <a:r>
              <a:rPr lang="en-US" dirty="0" smtClean="0">
                <a:latin typeface="Arial"/>
                <a:cs typeface="Arial"/>
              </a:rPr>
              <a:t> interval</a:t>
            </a:r>
            <a:endParaRPr lang="en-US" baseline="30000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1257" y="2104567"/>
            <a:ext cx="6486556" cy="3840479"/>
            <a:chOff x="175017" y="2104567"/>
            <a:chExt cx="6486556" cy="3840479"/>
          </a:xfrm>
        </p:grpSpPr>
        <p:pic>
          <p:nvPicPr>
            <p:cNvPr id="2" name="Picture 1" descr="sigbkg2D_PAData_Minbias_5TeV_MB_INCLEFF1v4_pt1-1_nmin110_nmax1000_20121002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17" y="3138432"/>
              <a:ext cx="6007671" cy="2806614"/>
            </a:xfrm>
            <a:prstGeom prst="rect">
              <a:avLst/>
            </a:prstGeom>
          </p:spPr>
        </p:pic>
        <p:graphicFrame>
          <p:nvGraphicFramePr>
            <p:cNvPr id="11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6691528"/>
                </p:ext>
              </p:extLst>
            </p:nvPr>
          </p:nvGraphicFramePr>
          <p:xfrm>
            <a:off x="725346" y="2623723"/>
            <a:ext cx="2320361" cy="615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214" name="Equation" r:id="rId4" imgW="1663700" imgH="469900" progId="Equation.3">
                    <p:embed/>
                  </p:oleObj>
                </mc:Choice>
                <mc:Fallback>
                  <p:oleObj name="Equation" r:id="rId4" imgW="16637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5346" y="2623723"/>
                          <a:ext cx="2320361" cy="61517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9791484"/>
                </p:ext>
              </p:extLst>
            </p:nvPr>
          </p:nvGraphicFramePr>
          <p:xfrm>
            <a:off x="3737734" y="2623723"/>
            <a:ext cx="2320733" cy="615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215" name="Equation" r:id="rId6" imgW="1905000" imgH="495300" progId="Equation.3">
                    <p:embed/>
                  </p:oleObj>
                </mc:Choice>
                <mc:Fallback>
                  <p:oleObj name="Equation" r:id="rId6" imgW="1905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7734" y="2623723"/>
                          <a:ext cx="2320733" cy="61517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27881" y="2104567"/>
              <a:ext cx="2734756" cy="41412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Signal-pair distribution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67963" y="2104567"/>
              <a:ext cx="3393610" cy="41412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Background-pair distribution</a:t>
              </a:r>
            </a:p>
          </p:txBody>
        </p:sp>
      </p:grpSp>
      <p:graphicFrame>
        <p:nvGraphicFramePr>
          <p:cNvPr id="3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56850"/>
              </p:ext>
            </p:extLst>
          </p:nvPr>
        </p:nvGraphicFramePr>
        <p:xfrm>
          <a:off x="2749703" y="6239961"/>
          <a:ext cx="4484886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16" name="Equation" r:id="rId8" imgW="2159000" imgH="469900" progId="Equation.3">
                  <p:embed/>
                </p:oleObj>
              </mc:Choice>
              <mc:Fallback>
                <p:oleObj name="Equation" r:id="rId8" imgW="2159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703" y="6239961"/>
                        <a:ext cx="4484886" cy="100584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3366FF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785137" y="5682319"/>
            <a:ext cx="4481840" cy="472197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Pair yield per trigger particle: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876341" y="2761814"/>
            <a:ext cx="2843950" cy="1828439"/>
            <a:chOff x="6882912" y="3336643"/>
            <a:chExt cx="3114303" cy="2002258"/>
          </a:xfrm>
        </p:grpSpPr>
        <p:sp>
          <p:nvSpPr>
            <p:cNvPr id="27" name="TextBox 26"/>
            <p:cNvSpPr txBox="1"/>
            <p:nvPr/>
          </p:nvSpPr>
          <p:spPr>
            <a:xfrm>
              <a:off x="6882912" y="3336643"/>
              <a:ext cx="3114303" cy="718419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sz="1800" dirty="0" smtClean="0">
                  <a:latin typeface="Arial"/>
                  <a:cs typeface="Arial"/>
                </a:rPr>
                <a:t>Triangular shape in </a:t>
              </a:r>
              <a:r>
                <a:rPr lang="en-US" sz="1800" dirty="0" err="1" smtClean="0">
                  <a:latin typeface="Arial"/>
                  <a:cs typeface="Arial"/>
                </a:rPr>
                <a:t>Δη</a:t>
              </a:r>
              <a:endParaRPr lang="en-US" sz="1800" dirty="0" smtClean="0">
                <a:latin typeface="Arial"/>
                <a:cs typeface="Arial"/>
              </a:endParaRPr>
            </a:p>
            <a:p>
              <a:r>
                <a:rPr lang="en-US" sz="1800" dirty="0">
                  <a:latin typeface="Arial"/>
                  <a:cs typeface="Arial"/>
                </a:rPr>
                <a:t>d</a:t>
              </a:r>
              <a:r>
                <a:rPr lang="en-US" sz="1800" dirty="0" smtClean="0">
                  <a:latin typeface="Arial"/>
                  <a:cs typeface="Arial"/>
                </a:rPr>
                <a:t>ue to limited acceptance</a:t>
              </a:r>
              <a:endParaRPr lang="en-US" sz="1800" dirty="0">
                <a:latin typeface="Arial"/>
                <a:cs typeface="Arial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382561" y="4539674"/>
              <a:ext cx="19198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996564" y="4116940"/>
              <a:ext cx="726637" cy="318814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0"/>
                </a:rPr>
                <a:t>h=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-2.4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977216" y="4116940"/>
              <a:ext cx="727331" cy="349098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0"/>
                </a:rPr>
                <a:t>h=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2.4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54872" y="4116940"/>
              <a:ext cx="727331" cy="349098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0"/>
                </a:rPr>
                <a:t>h=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0.0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089684" y="4949663"/>
              <a:ext cx="2524658" cy="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920846" y="4539676"/>
              <a:ext cx="506565" cy="409989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8427411" y="4666210"/>
              <a:ext cx="1285557" cy="267636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9566863" y="4708739"/>
              <a:ext cx="333970" cy="41064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z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396696" y="5338901"/>
              <a:ext cx="19198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7590149" y="5334159"/>
            <a:ext cx="2047561" cy="7160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382" tIns="46191" rIns="92382" bIns="46191">
            <a:spAutoFit/>
          </a:bodyPr>
          <a:lstStyle>
            <a:lvl1pPr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397950" indent="-3398361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46885225" indent="-4605496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Symbol" charset="0"/>
              </a:rPr>
              <a:t>Dh</a:t>
            </a:r>
            <a:r>
              <a:rPr lang="en-US" sz="2000" dirty="0">
                <a:solidFill>
                  <a:srgbClr val="000000"/>
                </a:solidFill>
                <a:latin typeface="Book Antiqua" charset="0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</a:rPr>
              <a:t>h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assoc</a:t>
            </a:r>
            <a:r>
              <a:rPr lang="en-US" sz="2000" dirty="0">
                <a:solidFill>
                  <a:srgbClr val="000000"/>
                </a:solidFill>
                <a:latin typeface="Book Antiqua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</a:rPr>
              <a:t>h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trig</a:t>
            </a:r>
            <a:endParaRPr lang="en-US" sz="20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sz="2000" dirty="0" err="1" smtClean="0">
                <a:solidFill>
                  <a:srgbClr val="000000"/>
                </a:solidFill>
                <a:latin typeface="Symbol" charset="0"/>
              </a:rPr>
              <a:t>Df</a:t>
            </a:r>
            <a:r>
              <a:rPr lang="en-US" sz="2000" dirty="0" smtClean="0">
                <a:solidFill>
                  <a:srgbClr val="000000"/>
                </a:solidFill>
                <a:latin typeface="Book Antiqua" charset="0"/>
              </a:rPr>
              <a:t> = </a:t>
            </a:r>
            <a:r>
              <a:rPr lang="en-US" sz="2000" dirty="0" err="1" smtClean="0">
                <a:solidFill>
                  <a:srgbClr val="000000"/>
                </a:solidFill>
                <a:latin typeface="Symbol" charset="0"/>
              </a:rPr>
              <a:t>f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assoc</a:t>
            </a:r>
            <a:r>
              <a:rPr lang="en-US" sz="2000" dirty="0" smtClean="0">
                <a:solidFill>
                  <a:srgbClr val="000000"/>
                </a:solidFill>
                <a:latin typeface="Book Antiqua" charset="0"/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  <a:latin typeface="Symbol" charset="0"/>
              </a:rPr>
              <a:t>f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trig</a:t>
            </a:r>
            <a:endParaRPr lang="en-US" sz="20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4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Two-particle correlations at CMS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3684" y="845086"/>
            <a:ext cx="6914409" cy="1237534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latin typeface="Arial"/>
                <a:cs typeface="Arial"/>
              </a:rPr>
              <a:t>Pair of two primary reconstructed tracks within |</a:t>
            </a:r>
            <a:r>
              <a:rPr lang="en-US" sz="2200" dirty="0" err="1">
                <a:latin typeface="Arial"/>
                <a:cs typeface="Arial"/>
              </a:rPr>
              <a:t>η</a:t>
            </a:r>
            <a:r>
              <a:rPr lang="en-US" sz="2200" dirty="0">
                <a:latin typeface="Arial"/>
                <a:cs typeface="Arial"/>
              </a:rPr>
              <a:t>|&lt;2.4</a:t>
            </a:r>
          </a:p>
          <a:p>
            <a:pPr marL="318346" indent="-318346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Trigger particle from a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trig</a:t>
            </a:r>
            <a:r>
              <a:rPr lang="en-US" dirty="0" smtClean="0">
                <a:latin typeface="Arial"/>
                <a:cs typeface="Arial"/>
              </a:rPr>
              <a:t> interval</a:t>
            </a:r>
            <a:endParaRPr lang="en-US" baseline="30000" dirty="0" smtClean="0">
              <a:latin typeface="Arial"/>
              <a:cs typeface="Arial"/>
            </a:endParaRPr>
          </a:p>
          <a:p>
            <a:pPr marL="318346" indent="-318346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Associated particle from a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assoc</a:t>
            </a:r>
            <a:r>
              <a:rPr lang="en-US" dirty="0" smtClean="0">
                <a:latin typeface="Arial"/>
                <a:cs typeface="Arial"/>
              </a:rPr>
              <a:t> interval</a:t>
            </a:r>
            <a:endParaRPr lang="en-US" baseline="30000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1257" y="2104567"/>
            <a:ext cx="6486556" cy="3840479"/>
            <a:chOff x="175017" y="2104567"/>
            <a:chExt cx="6486556" cy="3840479"/>
          </a:xfrm>
        </p:grpSpPr>
        <p:pic>
          <p:nvPicPr>
            <p:cNvPr id="2" name="Picture 1" descr="sigbkg2D_PAData_Minbias_5TeV_MB_INCLEFF1v4_pt1-1_nmin110_nmax1000_20121002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17" y="3138432"/>
              <a:ext cx="6007671" cy="2806614"/>
            </a:xfrm>
            <a:prstGeom prst="rect">
              <a:avLst/>
            </a:prstGeom>
          </p:spPr>
        </p:pic>
        <p:graphicFrame>
          <p:nvGraphicFramePr>
            <p:cNvPr id="11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0806410"/>
                </p:ext>
              </p:extLst>
            </p:nvPr>
          </p:nvGraphicFramePr>
          <p:xfrm>
            <a:off x="725346" y="2623723"/>
            <a:ext cx="2320361" cy="615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67" name="Equation" r:id="rId4" imgW="1663700" imgH="469900" progId="Equation.3">
                    <p:embed/>
                  </p:oleObj>
                </mc:Choice>
                <mc:Fallback>
                  <p:oleObj name="Equation" r:id="rId4" imgW="16637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5346" y="2623723"/>
                          <a:ext cx="2320361" cy="61517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8166865"/>
                </p:ext>
              </p:extLst>
            </p:nvPr>
          </p:nvGraphicFramePr>
          <p:xfrm>
            <a:off x="3737734" y="2623723"/>
            <a:ext cx="2320733" cy="615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68" name="Equation" r:id="rId6" imgW="1905000" imgH="495300" progId="Equation.3">
                    <p:embed/>
                  </p:oleObj>
                </mc:Choice>
                <mc:Fallback>
                  <p:oleObj name="Equation" r:id="rId6" imgW="1905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7734" y="2623723"/>
                          <a:ext cx="2320733" cy="61517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27881" y="2104567"/>
              <a:ext cx="2734756" cy="41412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Signal-pair distribution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67963" y="2104567"/>
              <a:ext cx="3393610" cy="41412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Background-pair distribution</a:t>
              </a:r>
            </a:p>
          </p:txBody>
        </p:sp>
      </p:grpSp>
      <p:graphicFrame>
        <p:nvGraphicFramePr>
          <p:cNvPr id="3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927931"/>
              </p:ext>
            </p:extLst>
          </p:nvPr>
        </p:nvGraphicFramePr>
        <p:xfrm>
          <a:off x="2749703" y="6239961"/>
          <a:ext cx="4484886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9" name="Equation" r:id="rId8" imgW="2159000" imgH="469900" progId="Equation.3">
                  <p:embed/>
                </p:oleObj>
              </mc:Choice>
              <mc:Fallback>
                <p:oleObj name="Equation" r:id="rId8" imgW="2159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703" y="6239961"/>
                        <a:ext cx="4484886" cy="100584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3366FF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785137" y="5682319"/>
            <a:ext cx="4481840" cy="472197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Pair yield per trigger particle: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876341" y="2761814"/>
            <a:ext cx="2843950" cy="1828439"/>
            <a:chOff x="6882912" y="3336643"/>
            <a:chExt cx="3114303" cy="2002258"/>
          </a:xfrm>
        </p:grpSpPr>
        <p:sp>
          <p:nvSpPr>
            <p:cNvPr id="27" name="TextBox 26"/>
            <p:cNvSpPr txBox="1"/>
            <p:nvPr/>
          </p:nvSpPr>
          <p:spPr>
            <a:xfrm>
              <a:off x="6882912" y="3336643"/>
              <a:ext cx="3114303" cy="718419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sz="1800" dirty="0" smtClean="0">
                  <a:latin typeface="Arial"/>
                  <a:cs typeface="Arial"/>
                </a:rPr>
                <a:t>Triangular shape in </a:t>
              </a:r>
              <a:r>
                <a:rPr lang="en-US" sz="1800" dirty="0" err="1" smtClean="0">
                  <a:latin typeface="Arial"/>
                  <a:cs typeface="Arial"/>
                </a:rPr>
                <a:t>Δη</a:t>
              </a:r>
              <a:endParaRPr lang="en-US" sz="1800" dirty="0" smtClean="0">
                <a:latin typeface="Arial"/>
                <a:cs typeface="Arial"/>
              </a:endParaRPr>
            </a:p>
            <a:p>
              <a:r>
                <a:rPr lang="en-US" sz="1800" dirty="0">
                  <a:latin typeface="Arial"/>
                  <a:cs typeface="Arial"/>
                </a:rPr>
                <a:t>d</a:t>
              </a:r>
              <a:r>
                <a:rPr lang="en-US" sz="1800" dirty="0" smtClean="0">
                  <a:latin typeface="Arial"/>
                  <a:cs typeface="Arial"/>
                </a:rPr>
                <a:t>ue to limited acceptance</a:t>
              </a:r>
              <a:endParaRPr lang="en-US" sz="1800" dirty="0">
                <a:latin typeface="Arial"/>
                <a:cs typeface="Arial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382561" y="4539674"/>
              <a:ext cx="19198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996564" y="4116940"/>
              <a:ext cx="726637" cy="318814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0"/>
                </a:rPr>
                <a:t>h=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-2.4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977216" y="4116940"/>
              <a:ext cx="727331" cy="349098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0"/>
                </a:rPr>
                <a:t>h=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2.4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54872" y="4116940"/>
              <a:ext cx="727331" cy="349098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0"/>
                </a:rPr>
                <a:t>h=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0.0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089684" y="4949663"/>
              <a:ext cx="2524658" cy="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920846" y="4539676"/>
              <a:ext cx="506565" cy="409989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8427411" y="4666210"/>
              <a:ext cx="1285557" cy="267636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9566863" y="4708739"/>
              <a:ext cx="333970" cy="41064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z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396696" y="5338901"/>
              <a:ext cx="19198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7590149" y="5334159"/>
            <a:ext cx="2047561" cy="7160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382" tIns="46191" rIns="92382" bIns="46191">
            <a:spAutoFit/>
          </a:bodyPr>
          <a:lstStyle>
            <a:lvl1pPr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397950" indent="-3398361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46885225" indent="-46054963" defTabSz="830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Symbol" charset="0"/>
              </a:rPr>
              <a:t>Dh</a:t>
            </a:r>
            <a:r>
              <a:rPr lang="en-US" sz="2000" dirty="0">
                <a:solidFill>
                  <a:srgbClr val="000000"/>
                </a:solidFill>
                <a:latin typeface="Book Antiqua" charset="0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</a:rPr>
              <a:t>h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assoc</a:t>
            </a:r>
            <a:r>
              <a:rPr lang="en-US" sz="2000" dirty="0">
                <a:solidFill>
                  <a:srgbClr val="000000"/>
                </a:solidFill>
                <a:latin typeface="Book Antiqua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</a:rPr>
              <a:t>h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trig</a:t>
            </a:r>
            <a:endParaRPr lang="en-US" sz="20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sz="2000" dirty="0" err="1" smtClean="0">
                <a:solidFill>
                  <a:srgbClr val="000000"/>
                </a:solidFill>
                <a:latin typeface="Symbol" charset="0"/>
              </a:rPr>
              <a:t>Df</a:t>
            </a:r>
            <a:r>
              <a:rPr lang="en-US" sz="2000" dirty="0" smtClean="0">
                <a:solidFill>
                  <a:srgbClr val="000000"/>
                </a:solidFill>
                <a:latin typeface="Book Antiqua" charset="0"/>
              </a:rPr>
              <a:t> = </a:t>
            </a:r>
            <a:r>
              <a:rPr lang="en-US" sz="2000" dirty="0" err="1" smtClean="0">
                <a:solidFill>
                  <a:srgbClr val="000000"/>
                </a:solidFill>
                <a:latin typeface="Symbol" charset="0"/>
              </a:rPr>
              <a:t>f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assoc</a:t>
            </a:r>
            <a:r>
              <a:rPr lang="en-US" sz="2000" dirty="0" smtClean="0">
                <a:solidFill>
                  <a:srgbClr val="000000"/>
                </a:solidFill>
                <a:latin typeface="Book Antiqua" charset="0"/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  <a:latin typeface="Symbol" charset="0"/>
              </a:rPr>
              <a:t>f</a:t>
            </a:r>
            <a:r>
              <a:rPr lang="en-US" sz="2000" baseline="30000" dirty="0" err="1">
                <a:solidFill>
                  <a:srgbClr val="000000"/>
                </a:solidFill>
                <a:latin typeface="Arial"/>
                <a:cs typeface="Arial"/>
              </a:rPr>
              <a:t>trig</a:t>
            </a:r>
            <a:endParaRPr lang="en-US" sz="20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95089" y="6376760"/>
            <a:ext cx="4439922" cy="956026"/>
            <a:chOff x="4595089" y="6376760"/>
            <a:chExt cx="4439922" cy="956026"/>
          </a:xfrm>
        </p:grpSpPr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4595089" y="6376760"/>
              <a:ext cx="2862402" cy="921339"/>
            </a:xfrm>
            <a:custGeom>
              <a:avLst/>
              <a:gdLst>
                <a:gd name="T0" fmla="*/ 96 w 1494"/>
                <a:gd name="T1" fmla="*/ 48 h 432"/>
                <a:gd name="T2" fmla="*/ 288 w 1494"/>
                <a:gd name="T3" fmla="*/ 0 h 432"/>
                <a:gd name="T4" fmla="*/ 528 w 1494"/>
                <a:gd name="T5" fmla="*/ 0 h 432"/>
                <a:gd name="T6" fmla="*/ 672 w 1494"/>
                <a:gd name="T7" fmla="*/ 96 h 432"/>
                <a:gd name="T8" fmla="*/ 960 w 1494"/>
                <a:gd name="T9" fmla="*/ 192 h 432"/>
                <a:gd name="T10" fmla="*/ 1392 w 1494"/>
                <a:gd name="T11" fmla="*/ 192 h 432"/>
                <a:gd name="T12" fmla="*/ 1494 w 1494"/>
                <a:gd name="T13" fmla="*/ 295 h 432"/>
                <a:gd name="T14" fmla="*/ 1392 w 1494"/>
                <a:gd name="T15" fmla="*/ 432 h 432"/>
                <a:gd name="T16" fmla="*/ 1045 w 1494"/>
                <a:gd name="T17" fmla="*/ 412 h 432"/>
                <a:gd name="T18" fmla="*/ 528 w 1494"/>
                <a:gd name="T19" fmla="*/ 336 h 432"/>
                <a:gd name="T20" fmla="*/ 288 w 1494"/>
                <a:gd name="T21" fmla="*/ 240 h 432"/>
                <a:gd name="T22" fmla="*/ 96 w 1494"/>
                <a:gd name="T23" fmla="*/ 240 h 432"/>
                <a:gd name="T24" fmla="*/ 0 w 1494"/>
                <a:gd name="T25" fmla="*/ 144 h 432"/>
                <a:gd name="T26" fmla="*/ 96 w 1494"/>
                <a:gd name="T27" fmla="*/ 4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94" h="432">
                  <a:moveTo>
                    <a:pt x="96" y="48"/>
                  </a:moveTo>
                  <a:lnTo>
                    <a:pt x="288" y="0"/>
                  </a:lnTo>
                  <a:lnTo>
                    <a:pt x="528" y="0"/>
                  </a:lnTo>
                  <a:lnTo>
                    <a:pt x="672" y="96"/>
                  </a:lnTo>
                  <a:lnTo>
                    <a:pt x="960" y="192"/>
                  </a:lnTo>
                  <a:lnTo>
                    <a:pt x="1392" y="192"/>
                  </a:lnTo>
                  <a:cubicBezTo>
                    <a:pt x="1490" y="290"/>
                    <a:pt x="1458" y="253"/>
                    <a:pt x="1494" y="295"/>
                  </a:cubicBezTo>
                  <a:lnTo>
                    <a:pt x="1392" y="432"/>
                  </a:lnTo>
                  <a:cubicBezTo>
                    <a:pt x="1276" y="425"/>
                    <a:pt x="1160" y="418"/>
                    <a:pt x="1045" y="412"/>
                  </a:cubicBezTo>
                  <a:lnTo>
                    <a:pt x="528" y="336"/>
                  </a:lnTo>
                  <a:lnTo>
                    <a:pt x="288" y="240"/>
                  </a:lnTo>
                  <a:lnTo>
                    <a:pt x="96" y="240"/>
                  </a:lnTo>
                  <a:lnTo>
                    <a:pt x="0" y="144"/>
                  </a:lnTo>
                  <a:lnTo>
                    <a:pt x="96" y="48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lIns="101870" tIns="50935" rIns="101870" bIns="50935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38513" y="6624900"/>
              <a:ext cx="14964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a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cceptance 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correction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4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First two-particle correlation result in </a:t>
            </a:r>
            <a:r>
              <a:rPr lang="en-US" sz="3400" dirty="0" err="1"/>
              <a:t>pPb</a:t>
            </a:r>
            <a:endParaRPr lang="en-US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61" y="1457362"/>
            <a:ext cx="6030778" cy="492421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153849" y="1315801"/>
            <a:ext cx="489290" cy="5112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5027977" y="767837"/>
            <a:ext cx="2313827" cy="1508393"/>
            <a:chOff x="3627360" y="704917"/>
            <a:chExt cx="2103479" cy="1330935"/>
          </a:xfrm>
        </p:grpSpPr>
        <p:grpSp>
          <p:nvGrpSpPr>
            <p:cNvPr id="32" name="Group 31"/>
            <p:cNvGrpSpPr/>
            <p:nvPr/>
          </p:nvGrpSpPr>
          <p:grpSpPr>
            <a:xfrm>
              <a:off x="3655270" y="704917"/>
              <a:ext cx="1998019" cy="1330935"/>
              <a:chOff x="3655270" y="704917"/>
              <a:chExt cx="1998019" cy="133093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655270" y="1562589"/>
                <a:ext cx="1998019" cy="3"/>
                <a:chOff x="1130635" y="1812282"/>
                <a:chExt cx="1998019" cy="3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1130635" y="1812282"/>
                  <a:ext cx="54209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H="1">
                  <a:off x="2491120" y="1812285"/>
                  <a:ext cx="63753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4119929" y="704917"/>
                <a:ext cx="355814" cy="461653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700" dirty="0">
                    <a:latin typeface="Arial"/>
                    <a:cs typeface="Arial"/>
                  </a:rPr>
                  <a:t>p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676551" y="774702"/>
                <a:ext cx="482629" cy="380184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200" dirty="0" err="1">
                    <a:latin typeface="Arial"/>
                    <a:cs typeface="Arial"/>
                  </a:rPr>
                  <a:t>Pb</a:t>
                </a:r>
                <a:endParaRPr lang="en-US" sz="2200" dirty="0">
                  <a:latin typeface="Arial"/>
                  <a:cs typeface="Arial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197366" y="1469655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 descr="Untitled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7155" y="1121452"/>
                <a:ext cx="228600" cy="914400"/>
              </a:xfrm>
              <a:prstGeom prst="rect">
                <a:avLst/>
              </a:prstGeom>
            </p:spPr>
          </p:pic>
        </p:grpSp>
        <p:sp>
          <p:nvSpPr>
            <p:cNvPr id="33" name="Can 32"/>
            <p:cNvSpPr/>
            <p:nvPr/>
          </p:nvSpPr>
          <p:spPr>
            <a:xfrm rot="5400000">
              <a:off x="4805152" y="1437231"/>
              <a:ext cx="200808" cy="237743"/>
            </a:xfrm>
            <a:prstGeom prst="can">
              <a:avLst/>
            </a:prstGeom>
            <a:solidFill>
              <a:schemeClr val="accent2">
                <a:alpha val="67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627360" y="1448853"/>
              <a:ext cx="209062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640210" y="1671038"/>
              <a:ext cx="209062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425195" y="6655526"/>
            <a:ext cx="7194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A significant near-side ridge in high multiplicity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!</a:t>
            </a:r>
          </a:p>
          <a:p>
            <a:endParaRPr lang="en-US" sz="600" dirty="0" smtClean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743" y="5916066"/>
            <a:ext cx="218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PLB718 (2013) 795 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081" y="2192680"/>
            <a:ext cx="2427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</a:t>
            </a:r>
            <a:r>
              <a:rPr lang="en-US" dirty="0" smtClean="0">
                <a:latin typeface="Arial"/>
                <a:cs typeface="Arial"/>
              </a:rPr>
              <a:t>or both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trig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assoc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35496" y="1390666"/>
            <a:ext cx="2846883" cy="5445689"/>
            <a:chOff x="7235496" y="1390666"/>
            <a:chExt cx="2846883" cy="54456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1315" y="4435777"/>
              <a:ext cx="2458656" cy="24005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235496" y="4635900"/>
              <a:ext cx="348026" cy="336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09509" y="4128433"/>
              <a:ext cx="25075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ATLAS (arXiv:1212.5198)</a:t>
              </a:r>
              <a:endParaRPr lang="en-US" sz="1600" dirty="0">
                <a:latin typeface="Arial"/>
                <a:cs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1079" y="1680235"/>
              <a:ext cx="2781300" cy="244802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409509" y="1390666"/>
              <a:ext cx="24657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ALICE (arXiv:1212.2001)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First two-particle correlation result in </a:t>
            </a:r>
            <a:r>
              <a:rPr lang="en-US" sz="3400" dirty="0" err="1"/>
              <a:t>pPb</a:t>
            </a:r>
            <a:endParaRPr lang="en-US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61" y="1457362"/>
            <a:ext cx="6030778" cy="492421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153849" y="1315801"/>
            <a:ext cx="489290" cy="5112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5027977" y="767837"/>
            <a:ext cx="2313827" cy="1508393"/>
            <a:chOff x="3627360" y="704917"/>
            <a:chExt cx="2103479" cy="1330935"/>
          </a:xfrm>
        </p:grpSpPr>
        <p:grpSp>
          <p:nvGrpSpPr>
            <p:cNvPr id="32" name="Group 31"/>
            <p:cNvGrpSpPr/>
            <p:nvPr/>
          </p:nvGrpSpPr>
          <p:grpSpPr>
            <a:xfrm>
              <a:off x="3655270" y="704917"/>
              <a:ext cx="1998019" cy="1330935"/>
              <a:chOff x="3655270" y="704917"/>
              <a:chExt cx="1998019" cy="133093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655270" y="1562589"/>
                <a:ext cx="1998019" cy="3"/>
                <a:chOff x="1130635" y="1812282"/>
                <a:chExt cx="1998019" cy="3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1130635" y="1812282"/>
                  <a:ext cx="54209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H="1">
                  <a:off x="2491120" y="1812285"/>
                  <a:ext cx="63753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4119929" y="704917"/>
                <a:ext cx="355814" cy="461653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700" dirty="0">
                    <a:latin typeface="Arial"/>
                    <a:cs typeface="Arial"/>
                  </a:rPr>
                  <a:t>p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676551" y="774702"/>
                <a:ext cx="482629" cy="380184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200" dirty="0" err="1">
                    <a:latin typeface="Arial"/>
                    <a:cs typeface="Arial"/>
                  </a:rPr>
                  <a:t>Pb</a:t>
                </a:r>
                <a:endParaRPr lang="en-US" sz="2200" dirty="0">
                  <a:latin typeface="Arial"/>
                  <a:cs typeface="Arial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197366" y="1469655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 descr="Untitled.png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7155" y="1121452"/>
                <a:ext cx="228600" cy="914400"/>
              </a:xfrm>
              <a:prstGeom prst="rect">
                <a:avLst/>
              </a:prstGeom>
            </p:spPr>
          </p:pic>
        </p:grpSp>
        <p:sp>
          <p:nvSpPr>
            <p:cNvPr id="33" name="Can 32"/>
            <p:cNvSpPr/>
            <p:nvPr/>
          </p:nvSpPr>
          <p:spPr>
            <a:xfrm rot="5400000">
              <a:off x="4805152" y="1437231"/>
              <a:ext cx="200808" cy="237743"/>
            </a:xfrm>
            <a:prstGeom prst="can">
              <a:avLst/>
            </a:prstGeom>
            <a:solidFill>
              <a:schemeClr val="accent2">
                <a:alpha val="67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627360" y="1448853"/>
              <a:ext cx="209062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640210" y="1671038"/>
              <a:ext cx="209062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425195" y="6655526"/>
            <a:ext cx="7194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A significant near-side ridge in high multiplicity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!</a:t>
            </a:r>
          </a:p>
          <a:p>
            <a:endParaRPr lang="en-US" sz="600" dirty="0" smtClean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743" y="5916066"/>
            <a:ext cx="218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PLB718 (2013) 795 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081" y="2192680"/>
            <a:ext cx="2427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</a:t>
            </a:r>
            <a:r>
              <a:rPr lang="en-US" dirty="0" smtClean="0">
                <a:latin typeface="Arial"/>
                <a:cs typeface="Arial"/>
              </a:rPr>
              <a:t>or both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trig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baseline="30000" dirty="0" err="1" smtClean="0">
                <a:latin typeface="Arial"/>
                <a:cs typeface="Arial"/>
              </a:rPr>
              <a:t>assoc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First two-particle correlation result in </a:t>
            </a:r>
            <a:r>
              <a:rPr lang="en-US" sz="3400" dirty="0" err="1"/>
              <a:t>pPb</a:t>
            </a:r>
            <a:endParaRPr lang="en-US" sz="3400" dirty="0"/>
          </a:p>
        </p:txBody>
      </p:sp>
      <p:pic>
        <p:nvPicPr>
          <p:cNvPr id="2" name="Picture 1" descr="corr2D_pPb_N2_pt1-3_2012101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4" y="1881900"/>
            <a:ext cx="5744210" cy="5154500"/>
          </a:xfrm>
          <a:prstGeom prst="rect">
            <a:avLst/>
          </a:prstGeom>
        </p:spPr>
      </p:pic>
      <p:pic>
        <p:nvPicPr>
          <p:cNvPr id="5" name="Picture 4" descr="mult_pP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1520" y="2352604"/>
            <a:ext cx="3161425" cy="3658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06703" y="2799900"/>
            <a:ext cx="2310429" cy="24021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62407" y="1881900"/>
            <a:ext cx="541807" cy="5661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74443" y="5844600"/>
            <a:ext cx="385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Fraction of cross section: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50.4%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215468" y="1270392"/>
            <a:ext cx="1890723" cy="822960"/>
            <a:chOff x="5783723" y="1381512"/>
            <a:chExt cx="1606590" cy="6992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3723" y="1381512"/>
              <a:ext cx="1422980" cy="5003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007792" y="1759500"/>
              <a:ext cx="382521" cy="3213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90231" y="6612324"/>
            <a:ext cx="7512280" cy="469632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dirty="0" smtClean="0">
                <a:latin typeface="Arial"/>
                <a:cs typeface="Arial"/>
              </a:rPr>
              <a:t>Dijet-like correlations in low multiplicity (or peripheral) </a:t>
            </a:r>
            <a:r>
              <a:rPr lang="en-US" sz="2200" dirty="0" err="1" smtClean="0">
                <a:latin typeface="Arial"/>
                <a:cs typeface="Arial"/>
              </a:rPr>
              <a:t>pPb</a:t>
            </a:r>
            <a:r>
              <a:rPr lang="en-US" sz="2200" dirty="0" smtClean="0">
                <a:latin typeface="Arial"/>
                <a:cs typeface="Arial"/>
              </a:rPr>
              <a:t>!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74" y="5232600"/>
            <a:ext cx="1431301" cy="14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980464" y="923733"/>
            <a:ext cx="2313827" cy="1508393"/>
            <a:chOff x="6980464" y="923733"/>
            <a:chExt cx="2313827" cy="1508393"/>
          </a:xfrm>
        </p:grpSpPr>
        <p:grpSp>
          <p:nvGrpSpPr>
            <p:cNvPr id="20" name="Group 19"/>
            <p:cNvGrpSpPr/>
            <p:nvPr/>
          </p:nvGrpSpPr>
          <p:grpSpPr>
            <a:xfrm>
              <a:off x="7011165" y="1562407"/>
              <a:ext cx="2197821" cy="3"/>
              <a:chOff x="1130635" y="1812282"/>
              <a:chExt cx="1998019" cy="3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7522290" y="923733"/>
              <a:ext cx="391395" cy="523207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34574" y="1002823"/>
              <a:ext cx="530892" cy="430875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607471" y="1457082"/>
              <a:ext cx="187410" cy="21065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ntitled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239" y="1395806"/>
              <a:ext cx="251460" cy="1036320"/>
            </a:xfrm>
            <a:prstGeom prst="rect">
              <a:avLst/>
            </a:prstGeom>
          </p:spPr>
        </p:pic>
        <p:sp>
          <p:nvSpPr>
            <p:cNvPr id="17" name="Can 16"/>
            <p:cNvSpPr/>
            <p:nvPr/>
          </p:nvSpPr>
          <p:spPr>
            <a:xfrm rot="5400000">
              <a:off x="8272688" y="1424297"/>
              <a:ext cx="227582" cy="261517"/>
            </a:xfrm>
            <a:prstGeom prst="can">
              <a:avLst/>
            </a:prstGeom>
            <a:solidFill>
              <a:schemeClr val="accent2">
                <a:alpha val="67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980464" y="1433506"/>
              <a:ext cx="229969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94599" y="1685316"/>
              <a:ext cx="229969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Rounded Rectangle 26"/>
          <p:cNvSpPr/>
          <p:nvPr/>
        </p:nvSpPr>
        <p:spPr>
          <a:xfrm>
            <a:off x="4062458" y="1241450"/>
            <a:ext cx="2057884" cy="594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First two-particle correlation result in </a:t>
            </a:r>
            <a:r>
              <a:rPr lang="en-US" sz="3400" dirty="0" err="1"/>
              <a:t>pPb</a:t>
            </a:r>
            <a:endParaRPr lang="en-US" sz="3400" dirty="0"/>
          </a:p>
        </p:txBody>
      </p:sp>
      <p:pic>
        <p:nvPicPr>
          <p:cNvPr id="5" name="Picture 4" descr="mult_pP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1520" y="2352604"/>
            <a:ext cx="3161425" cy="3658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03437" y="2799900"/>
            <a:ext cx="1691640" cy="24021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62407" y="1881900"/>
            <a:ext cx="541807" cy="5661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rr2D_pPb_N35_pt1-3_preliminary_2012101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883664"/>
            <a:ext cx="5747237" cy="51572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69476" y="2799900"/>
            <a:ext cx="337227" cy="24021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74443" y="5844600"/>
            <a:ext cx="385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Fraction of cross section: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41.9%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20262" y="1235238"/>
            <a:ext cx="2671565" cy="810900"/>
            <a:chOff x="5330172" y="1331100"/>
            <a:chExt cx="2671565" cy="810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0172" y="1331100"/>
              <a:ext cx="2243229" cy="5943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206703" y="1805400"/>
              <a:ext cx="489627" cy="3366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12110" y="1757160"/>
              <a:ext cx="489627" cy="3366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31201" y="6627624"/>
            <a:ext cx="8384288" cy="469632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dirty="0" smtClean="0">
                <a:latin typeface="Arial"/>
                <a:cs typeface="Arial"/>
              </a:rPr>
              <a:t>Near</a:t>
            </a:r>
            <a:r>
              <a:rPr lang="en-US" sz="2200" dirty="0">
                <a:latin typeface="Arial"/>
                <a:cs typeface="Arial"/>
              </a:rPr>
              <a:t>-</a:t>
            </a:r>
            <a:r>
              <a:rPr lang="en-US" sz="2200" dirty="0" smtClean="0">
                <a:latin typeface="Arial"/>
                <a:cs typeface="Arial"/>
              </a:rPr>
              <a:t>side (</a:t>
            </a:r>
            <a:r>
              <a:rPr lang="en-US" sz="2200" dirty="0">
                <a:latin typeface="Arial"/>
                <a:cs typeface="Arial"/>
              </a:rPr>
              <a:t>Δϕ~0</a:t>
            </a:r>
            <a:r>
              <a:rPr lang="en-US" sz="2200" dirty="0" smtClean="0">
                <a:latin typeface="Arial"/>
                <a:cs typeface="Arial"/>
              </a:rPr>
              <a:t>) ridge structure turns on as multiplicity increases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80464" y="923733"/>
            <a:ext cx="2313827" cy="1508393"/>
            <a:chOff x="6980464" y="923733"/>
            <a:chExt cx="2313827" cy="1508393"/>
          </a:xfrm>
        </p:grpSpPr>
        <p:grpSp>
          <p:nvGrpSpPr>
            <p:cNvPr id="20" name="Group 19"/>
            <p:cNvGrpSpPr/>
            <p:nvPr/>
          </p:nvGrpSpPr>
          <p:grpSpPr>
            <a:xfrm>
              <a:off x="7011165" y="1673525"/>
              <a:ext cx="2197821" cy="3"/>
              <a:chOff x="1130635" y="1812282"/>
              <a:chExt cx="1998019" cy="3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7522290" y="923733"/>
              <a:ext cx="391395" cy="523207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34574" y="1002823"/>
              <a:ext cx="530892" cy="430875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607471" y="1568200"/>
              <a:ext cx="187410" cy="21065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ntitled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239" y="1395806"/>
              <a:ext cx="251460" cy="1036320"/>
            </a:xfrm>
            <a:prstGeom prst="rect">
              <a:avLst/>
            </a:prstGeom>
          </p:spPr>
        </p:pic>
        <p:sp>
          <p:nvSpPr>
            <p:cNvPr id="17" name="Can 16"/>
            <p:cNvSpPr/>
            <p:nvPr/>
          </p:nvSpPr>
          <p:spPr>
            <a:xfrm rot="5400000">
              <a:off x="8272688" y="1535415"/>
              <a:ext cx="227582" cy="261517"/>
            </a:xfrm>
            <a:prstGeom prst="can">
              <a:avLst/>
            </a:prstGeom>
            <a:solidFill>
              <a:schemeClr val="accent2">
                <a:alpha val="67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980464" y="1544624"/>
              <a:ext cx="229969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94599" y="1796434"/>
              <a:ext cx="229969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Rounded Rectangle 26"/>
          <p:cNvSpPr/>
          <p:nvPr/>
        </p:nvSpPr>
        <p:spPr>
          <a:xfrm>
            <a:off x="3718110" y="1241450"/>
            <a:ext cx="2616446" cy="594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The “ridge” </a:t>
            </a:r>
            <a:r>
              <a:rPr lang="en-US" sz="3400" dirty="0" smtClean="0"/>
              <a:t>in </a:t>
            </a:r>
            <a:r>
              <a:rPr lang="en-US" sz="3400" dirty="0" err="1" smtClean="0"/>
              <a:t>pp</a:t>
            </a:r>
            <a:r>
              <a:rPr lang="en-US" sz="3400" dirty="0" smtClean="0"/>
              <a:t> collisions</a:t>
            </a:r>
            <a:endParaRPr lang="en-US" sz="3400" dirty="0"/>
          </a:p>
        </p:txBody>
      </p:sp>
      <p:pic>
        <p:nvPicPr>
          <p:cNvPr id="8" name="Picture 9" descr="compare_corr_2D_PPData_Minbias_7TeV_pad3_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04" y="2413005"/>
            <a:ext cx="4745983" cy="467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13338" y="2095511"/>
            <a:ext cx="3438857" cy="3548217"/>
            <a:chOff x="573887" y="1904350"/>
            <a:chExt cx="3126234" cy="3130780"/>
          </a:xfrm>
        </p:grpSpPr>
        <p:grpSp>
          <p:nvGrpSpPr>
            <p:cNvPr id="4" name="Group 3"/>
            <p:cNvGrpSpPr/>
            <p:nvPr/>
          </p:nvGrpSpPr>
          <p:grpSpPr>
            <a:xfrm>
              <a:off x="1174017" y="1904350"/>
              <a:ext cx="1998019" cy="694676"/>
              <a:chOff x="5695930" y="1714053"/>
              <a:chExt cx="1998019" cy="694676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5695930" y="2222855"/>
                <a:ext cx="1998019" cy="185874"/>
                <a:chOff x="1130635" y="1719348"/>
                <a:chExt cx="1998019" cy="185874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1688223" y="1719348"/>
                  <a:ext cx="170373" cy="18587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2305263" y="1719348"/>
                  <a:ext cx="170373" cy="18587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1130635" y="1812282"/>
                  <a:ext cx="54209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2491120" y="1812285"/>
                  <a:ext cx="63753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/>
              <p:cNvSpPr txBox="1"/>
              <p:nvPr/>
            </p:nvSpPr>
            <p:spPr>
              <a:xfrm>
                <a:off x="6164390" y="1714053"/>
                <a:ext cx="346347" cy="461653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700" dirty="0"/>
                  <a:t>p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781403" y="1714053"/>
                <a:ext cx="346347" cy="461653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700" dirty="0"/>
                  <a:t>p</a:t>
                </a:r>
              </a:p>
            </p:txBody>
          </p:sp>
        </p:grpSp>
        <p:pic>
          <p:nvPicPr>
            <p:cNvPr id="34" name="Picture 23" descr="Figur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87" y="2806794"/>
              <a:ext cx="3126234" cy="222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5905" y="5752800"/>
            <a:ext cx="462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Event with more than 200 charged particles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4287" y="4174780"/>
            <a:ext cx="9358678" cy="2914830"/>
            <a:chOff x="384287" y="4174780"/>
            <a:chExt cx="9358678" cy="2914830"/>
          </a:xfrm>
        </p:grpSpPr>
        <p:pic>
          <p:nvPicPr>
            <p:cNvPr id="35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979" y="4174780"/>
              <a:ext cx="2736938" cy="179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4287" y="6555858"/>
              <a:ext cx="9358678" cy="533752"/>
            </a:xfrm>
            <a:prstGeom prst="rect">
              <a:avLst/>
            </a:prstGeom>
          </p:spPr>
          <p:txBody>
            <a:bodyPr wrap="square" lIns="101870" tIns="50935" rIns="101870" bIns="50935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A surprise: near-side (Δϕ~0) “ridge” in high multiplicity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pp</a:t>
              </a:r>
              <a:r>
                <a:rPr lang="en-US" sz="2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!</a:t>
              </a: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829626" y="5798700"/>
              <a:ext cx="994555" cy="8721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093210" y="2592723"/>
            <a:ext cx="3043521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pp</a:t>
            </a:r>
            <a:r>
              <a:rPr lang="en-US" dirty="0" smtClean="0">
                <a:latin typeface="Arial"/>
                <a:cs typeface="Arial"/>
              </a:rPr>
              <a:t> N&gt;110, 1&lt;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&lt;3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/c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7" name="Picture 8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7932" y="1081191"/>
            <a:ext cx="6526632" cy="7668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5751335" y="1957754"/>
            <a:ext cx="4330896" cy="41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504" tIns="56752" rIns="113504" bIns="56752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CMS collaboration, JHEP </a:t>
            </a:r>
            <a:r>
              <a:rPr lang="en-US" sz="1800" dirty="0">
                <a:latin typeface="Arial"/>
                <a:cs typeface="Arial"/>
              </a:rPr>
              <a:t>09 (2010) </a:t>
            </a:r>
            <a:r>
              <a:rPr lang="en-US" sz="1800" dirty="0" smtClean="0">
                <a:latin typeface="Arial"/>
                <a:cs typeface="Arial"/>
              </a:rPr>
              <a:t>091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7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r2D_pPb_N90_pt1-3_preliminary_2012101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8" y="1879184"/>
            <a:ext cx="5747236" cy="51572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First two-particle correlation result in </a:t>
            </a:r>
            <a:r>
              <a:rPr lang="en-US" sz="3400" dirty="0" err="1"/>
              <a:t>pPb</a:t>
            </a:r>
            <a:endParaRPr lang="en-US" sz="3400" dirty="0"/>
          </a:p>
        </p:txBody>
      </p:sp>
      <p:pic>
        <p:nvPicPr>
          <p:cNvPr id="5" name="Picture 4" descr="mult_pP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1520" y="2352604"/>
            <a:ext cx="3161425" cy="3658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87054" y="2784600"/>
            <a:ext cx="1508760" cy="24021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62407" y="1881900"/>
            <a:ext cx="541807" cy="5661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69476" y="2799900"/>
            <a:ext cx="888058" cy="24021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74443" y="5844600"/>
            <a:ext cx="385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Fraction of cross section: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4.6%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87252" y="1241450"/>
            <a:ext cx="2564742" cy="733016"/>
            <a:chOff x="5422312" y="1332484"/>
            <a:chExt cx="2564742" cy="7330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2312" y="1332484"/>
              <a:ext cx="2319921" cy="59436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543322" y="1817984"/>
              <a:ext cx="443732" cy="247516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11165" y="1752895"/>
            <a:ext cx="2197821" cy="3"/>
            <a:chOff x="1130635" y="1812282"/>
            <a:chExt cx="1998019" cy="3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1130635" y="1812282"/>
              <a:ext cx="54209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2491120" y="1812285"/>
              <a:ext cx="63753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7522290" y="923733"/>
            <a:ext cx="391395" cy="52320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700" dirty="0">
                <a:latin typeface="Arial"/>
                <a:cs typeface="Arial"/>
              </a:rPr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34574" y="1002823"/>
            <a:ext cx="530892" cy="430875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200" dirty="0" err="1">
                <a:latin typeface="Arial"/>
                <a:cs typeface="Arial"/>
              </a:rPr>
              <a:t>Pb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07471" y="1647570"/>
            <a:ext cx="187410" cy="2106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Untitled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39" y="1395806"/>
            <a:ext cx="251460" cy="1036320"/>
          </a:xfrm>
          <a:prstGeom prst="rect">
            <a:avLst/>
          </a:prstGeom>
        </p:spPr>
      </p:pic>
      <p:sp>
        <p:nvSpPr>
          <p:cNvPr id="16" name="Can 15"/>
          <p:cNvSpPr/>
          <p:nvPr/>
        </p:nvSpPr>
        <p:spPr>
          <a:xfrm rot="5400000">
            <a:off x="8272688" y="1614785"/>
            <a:ext cx="227582" cy="261517"/>
          </a:xfrm>
          <a:prstGeom prst="can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6980464" y="1623994"/>
            <a:ext cx="229969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94599" y="1875804"/>
            <a:ext cx="229969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1201" y="6627624"/>
            <a:ext cx="8384288" cy="469632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dirty="0" smtClean="0">
                <a:latin typeface="Arial"/>
                <a:cs typeface="Arial"/>
              </a:rPr>
              <a:t>Near</a:t>
            </a:r>
            <a:r>
              <a:rPr lang="en-US" sz="2200" dirty="0">
                <a:latin typeface="Arial"/>
                <a:cs typeface="Arial"/>
              </a:rPr>
              <a:t>-</a:t>
            </a:r>
            <a:r>
              <a:rPr lang="en-US" sz="2200" dirty="0" smtClean="0">
                <a:latin typeface="Arial"/>
                <a:cs typeface="Arial"/>
              </a:rPr>
              <a:t>side (</a:t>
            </a:r>
            <a:r>
              <a:rPr lang="en-US" sz="2200" dirty="0">
                <a:latin typeface="Arial"/>
                <a:cs typeface="Arial"/>
              </a:rPr>
              <a:t>Δϕ~0</a:t>
            </a:r>
            <a:r>
              <a:rPr lang="en-US" sz="2200" dirty="0" smtClean="0">
                <a:latin typeface="Arial"/>
                <a:cs typeface="Arial"/>
              </a:rPr>
              <a:t>) ridge structure turns on as multiplicity increases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641605" y="1241450"/>
            <a:ext cx="2616446" cy="594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r2D_pPb_N110_pt1-3_2012101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8" y="1879184"/>
            <a:ext cx="5747236" cy="51572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First two-particle correlation result in </a:t>
            </a:r>
            <a:r>
              <a:rPr lang="en-US" sz="3400" dirty="0" err="1"/>
              <a:t>pPb</a:t>
            </a:r>
            <a:endParaRPr lang="en-US" sz="3400" dirty="0"/>
          </a:p>
        </p:txBody>
      </p:sp>
      <p:pic>
        <p:nvPicPr>
          <p:cNvPr id="5" name="Picture 4" descr="mult_pP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1520" y="2352604"/>
            <a:ext cx="3161425" cy="3658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85383" y="2799900"/>
            <a:ext cx="1097280" cy="24021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62407" y="1881900"/>
            <a:ext cx="541807" cy="5661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74443" y="5844600"/>
            <a:ext cx="385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Fraction of cross section: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3.1%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40306" y="1221172"/>
            <a:ext cx="2019710" cy="885060"/>
            <a:chOff x="5600116" y="1333440"/>
            <a:chExt cx="2019710" cy="8850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0116" y="1333440"/>
              <a:ext cx="1765069" cy="5943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885383" y="1820700"/>
              <a:ext cx="734443" cy="3978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80464" y="923733"/>
            <a:ext cx="2313827" cy="1508393"/>
            <a:chOff x="3627360" y="704917"/>
            <a:chExt cx="2103479" cy="1330935"/>
          </a:xfrm>
        </p:grpSpPr>
        <p:grpSp>
          <p:nvGrpSpPr>
            <p:cNvPr id="13" name="Group 12"/>
            <p:cNvGrpSpPr/>
            <p:nvPr/>
          </p:nvGrpSpPr>
          <p:grpSpPr>
            <a:xfrm>
              <a:off x="3655270" y="704917"/>
              <a:ext cx="1998019" cy="1330935"/>
              <a:chOff x="3655270" y="704917"/>
              <a:chExt cx="1998019" cy="133093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655270" y="1562589"/>
                <a:ext cx="1998019" cy="3"/>
                <a:chOff x="1130635" y="1812282"/>
                <a:chExt cx="1998019" cy="3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1130635" y="1812282"/>
                  <a:ext cx="54209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 flipH="1">
                  <a:off x="2491120" y="1812285"/>
                  <a:ext cx="63753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4119929" y="704917"/>
                <a:ext cx="355814" cy="461653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700" dirty="0">
                    <a:latin typeface="Arial"/>
                    <a:cs typeface="Arial"/>
                  </a:rPr>
                  <a:t>p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676551" y="774702"/>
                <a:ext cx="482629" cy="380184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200" dirty="0" err="1">
                    <a:latin typeface="Arial"/>
                    <a:cs typeface="Arial"/>
                  </a:rPr>
                  <a:t>Pb</a:t>
                </a:r>
                <a:endParaRPr lang="en-US" sz="2200" dirty="0">
                  <a:latin typeface="Arial"/>
                  <a:cs typeface="Arial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197366" y="1469655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Untitled.png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7155" y="1121452"/>
                <a:ext cx="228600" cy="914400"/>
              </a:xfrm>
              <a:prstGeom prst="rect">
                <a:avLst/>
              </a:prstGeom>
            </p:spPr>
          </p:pic>
        </p:grpSp>
        <p:sp>
          <p:nvSpPr>
            <p:cNvPr id="14" name="Can 13"/>
            <p:cNvSpPr/>
            <p:nvPr/>
          </p:nvSpPr>
          <p:spPr>
            <a:xfrm rot="5400000">
              <a:off x="4805152" y="1437231"/>
              <a:ext cx="200808" cy="237743"/>
            </a:xfrm>
            <a:prstGeom prst="can">
              <a:avLst/>
            </a:prstGeom>
            <a:solidFill>
              <a:schemeClr val="accent2">
                <a:alpha val="67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27360" y="1448853"/>
              <a:ext cx="209062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40210" y="1671038"/>
              <a:ext cx="209062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831201" y="6627624"/>
            <a:ext cx="8384288" cy="469632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dirty="0" smtClean="0">
                <a:latin typeface="Arial"/>
                <a:cs typeface="Arial"/>
              </a:rPr>
              <a:t>Near</a:t>
            </a:r>
            <a:r>
              <a:rPr lang="en-US" sz="2200" dirty="0">
                <a:latin typeface="Arial"/>
                <a:cs typeface="Arial"/>
              </a:rPr>
              <a:t>-</a:t>
            </a:r>
            <a:r>
              <a:rPr lang="en-US" sz="2200" dirty="0" smtClean="0">
                <a:latin typeface="Arial"/>
                <a:cs typeface="Arial"/>
              </a:rPr>
              <a:t>side (</a:t>
            </a:r>
            <a:r>
              <a:rPr lang="en-US" sz="2200" dirty="0">
                <a:latin typeface="Arial"/>
                <a:cs typeface="Arial"/>
              </a:rPr>
              <a:t>Δϕ~0</a:t>
            </a:r>
            <a:r>
              <a:rPr lang="en-US" sz="2200" dirty="0" smtClean="0">
                <a:latin typeface="Arial"/>
                <a:cs typeface="Arial"/>
              </a:rPr>
              <a:t>) ridge structure turns on as multiplicity increases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223044" y="1210850"/>
            <a:ext cx="1974138" cy="594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31" y="2244918"/>
            <a:ext cx="4280756" cy="34952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No ridge in </a:t>
            </a:r>
            <a:r>
              <a:rPr lang="en-US" sz="3400" dirty="0" err="1" smtClean="0"/>
              <a:t>pPb</a:t>
            </a:r>
            <a:r>
              <a:rPr lang="en-US" sz="3400" dirty="0" smtClean="0"/>
              <a:t> MC models</a:t>
            </a:r>
            <a:endParaRPr lang="en-US" sz="3400" dirty="0"/>
          </a:p>
        </p:txBody>
      </p:sp>
      <p:sp>
        <p:nvSpPr>
          <p:cNvPr id="33" name="Rectangle 32"/>
          <p:cNvSpPr/>
          <p:nvPr/>
        </p:nvSpPr>
        <p:spPr>
          <a:xfrm>
            <a:off x="4427486" y="2034900"/>
            <a:ext cx="541807" cy="5661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523605" y="856218"/>
            <a:ext cx="3625299" cy="3458846"/>
            <a:chOff x="5768422" y="1023873"/>
            <a:chExt cx="3477807" cy="3318127"/>
          </a:xfrm>
        </p:grpSpPr>
        <p:pic>
          <p:nvPicPr>
            <p:cNvPr id="7" name="Picture 6" descr="corr2D_HIJINGGen_Minbias_5TeV_MBpPb_INCLGENONEPTBIN_pt0-0_nmin120_nmax1000_fulldetarange_20121016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422" y="1221230"/>
              <a:ext cx="3477807" cy="312077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75528" y="1190630"/>
              <a:ext cx="2402235" cy="18637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90828" y="1023873"/>
              <a:ext cx="2458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pPb</a:t>
              </a:r>
              <a:r>
                <a:rPr lang="en-US" dirty="0" smtClean="0">
                  <a:latin typeface="Arial"/>
                  <a:cs typeface="Arial"/>
                </a:rPr>
                <a:t> HIJING, N&gt;120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523606" y="3885854"/>
            <a:ext cx="3639432" cy="3428820"/>
            <a:chOff x="5768423" y="4067508"/>
            <a:chExt cx="3485027" cy="3283350"/>
          </a:xfrm>
        </p:grpSpPr>
        <p:pic>
          <p:nvPicPr>
            <p:cNvPr id="8" name="Picture 7" descr="corr2D_AMPTReco_Minbias_5TeV_HighMultpPb_INCLGENONEPTBIN_pt0-0_nmin100_nmax1000_fulldetarange_20121016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423" y="4223610"/>
              <a:ext cx="3485027" cy="312724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5875528" y="4208310"/>
              <a:ext cx="2402235" cy="18637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90828" y="4067508"/>
              <a:ext cx="2287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pPb</a:t>
              </a:r>
              <a:r>
                <a:rPr lang="en-US" dirty="0" smtClean="0">
                  <a:latin typeface="Arial"/>
                  <a:cs typeface="Arial"/>
                </a:rPr>
                <a:t> AMPT, N&gt;100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245689" y="5958558"/>
            <a:ext cx="6320130" cy="842029"/>
          </a:xfrm>
          <a:prstGeom prst="rect">
            <a:avLst/>
          </a:prstGeom>
          <a:noFill/>
        </p:spPr>
        <p:txBody>
          <a:bodyPr wrap="square" lIns="101858" tIns="50929" rIns="101858" bIns="50929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dirty="0" smtClean="0">
                <a:latin typeface="Arial"/>
                <a:cs typeface="Arial"/>
              </a:rPr>
              <a:t>Ridge is not predicted by common </a:t>
            </a:r>
            <a:r>
              <a:rPr lang="en-US" sz="2200" dirty="0" err="1" smtClean="0">
                <a:latin typeface="Arial"/>
                <a:cs typeface="Arial"/>
              </a:rPr>
              <a:t>pPb</a:t>
            </a:r>
            <a:r>
              <a:rPr lang="en-US" sz="2200" dirty="0" smtClean="0">
                <a:latin typeface="Arial"/>
                <a:cs typeface="Arial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2200" dirty="0" smtClean="0">
                <a:latin typeface="Arial"/>
                <a:cs typeface="Arial"/>
              </a:rPr>
              <a:t>MC event generators, as in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r>
              <a:rPr lang="en-US" sz="2200" dirty="0" smtClean="0">
                <a:latin typeface="Arial"/>
                <a:cs typeface="Arial"/>
              </a:rPr>
              <a:t>!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0001" y="6839100"/>
            <a:ext cx="4668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AMPT shows the ridge in AA collisions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1430" y="1774800"/>
            <a:ext cx="1211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pPb</a:t>
            </a:r>
            <a:r>
              <a:rPr lang="en-US" dirty="0" smtClean="0">
                <a:latin typeface="Arial"/>
                <a:cs typeface="Arial"/>
              </a:rPr>
              <a:t> data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7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91293" y="875528"/>
            <a:ext cx="3910201" cy="3063240"/>
            <a:chOff x="15874" y="844928"/>
            <a:chExt cx="4250078" cy="33294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11" y="860802"/>
              <a:ext cx="4089649" cy="331362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779311" y="844928"/>
              <a:ext cx="486641" cy="5009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685" y="1111706"/>
              <a:ext cx="1397631" cy="523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874" y="1111706"/>
              <a:ext cx="1705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 &lt; </a:t>
              </a:r>
              <a:r>
                <a:rPr lang="en-US" sz="1600" dirty="0" err="1" smtClean="0">
                  <a:latin typeface="Arial"/>
                  <a:cs typeface="Arial"/>
                </a:rPr>
                <a:t>p</a:t>
              </a:r>
              <a:r>
                <a:rPr lang="en-US" sz="1600" baseline="-25000" dirty="0" err="1" smtClean="0">
                  <a:latin typeface="Arial"/>
                  <a:cs typeface="Arial"/>
                </a:rPr>
                <a:t>T</a:t>
              </a:r>
              <a:r>
                <a:rPr lang="en-US" sz="1600" dirty="0" smtClean="0">
                  <a:latin typeface="Arial"/>
                  <a:cs typeface="Arial"/>
                </a:rPr>
                <a:t> &lt; 2 </a:t>
              </a:r>
              <a:r>
                <a:rPr lang="en-US" sz="1600" dirty="0" err="1" smtClean="0">
                  <a:latin typeface="Arial"/>
                  <a:cs typeface="Arial"/>
                </a:rPr>
                <a:t>GeV</a:t>
              </a:r>
              <a:r>
                <a:rPr lang="en-US" sz="1600" dirty="0" smtClean="0">
                  <a:latin typeface="Arial"/>
                  <a:cs typeface="Arial"/>
                </a:rPr>
                <a:t>/c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Quantify the ridge correlations</a:t>
            </a:r>
            <a:endParaRPr lang="en-US" sz="3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43544" y="2445915"/>
            <a:ext cx="14447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5745" y="1300026"/>
            <a:ext cx="1744612" cy="1026195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Average over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r</a:t>
            </a:r>
            <a:r>
              <a:rPr lang="en-US" dirty="0" smtClean="0">
                <a:latin typeface="Arial"/>
                <a:cs typeface="Arial"/>
              </a:rPr>
              <a:t>idge region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(2&lt;|</a:t>
            </a:r>
            <a:r>
              <a:rPr lang="en-US" dirty="0" err="1" smtClean="0">
                <a:latin typeface="Arial"/>
                <a:cs typeface="Arial"/>
              </a:rPr>
              <a:t>Δη</a:t>
            </a:r>
            <a:r>
              <a:rPr lang="en-US" dirty="0" smtClean="0">
                <a:latin typeface="Arial"/>
                <a:cs typeface="Arial"/>
              </a:rPr>
              <a:t>|&lt;4)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731587" y="875528"/>
            <a:ext cx="3614937" cy="3218688"/>
            <a:chOff x="5731586" y="829628"/>
            <a:chExt cx="3922776" cy="3492783"/>
          </a:xfrm>
        </p:grpSpPr>
        <p:pic>
          <p:nvPicPr>
            <p:cNvPr id="7" name="Picture 6" descr="corr1Ddphi_PAData_Minbias_5TeV_MB_INCLEFF1v4_pt1-1_nmin110_nmax1000_2012100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46582" y="614632"/>
              <a:ext cx="3492783" cy="3922776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6594201" y="3327501"/>
              <a:ext cx="2838959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6717076" y="1524439"/>
              <a:ext cx="1239369" cy="5257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37965" y="1127580"/>
              <a:ext cx="1895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Arial"/>
                  <a:cs typeface="Arial"/>
                </a:rPr>
                <a:t>1 &lt; </a:t>
              </a:r>
              <a:r>
                <a:rPr lang="en-US" sz="1800" dirty="0" err="1" smtClean="0">
                  <a:latin typeface="Arial"/>
                  <a:cs typeface="Arial"/>
                </a:rPr>
                <a:t>p</a:t>
              </a:r>
              <a:r>
                <a:rPr lang="en-US" sz="1800" baseline="-25000" dirty="0" err="1" smtClean="0">
                  <a:latin typeface="Arial"/>
                  <a:cs typeface="Arial"/>
                </a:rPr>
                <a:t>T</a:t>
              </a:r>
              <a:r>
                <a:rPr lang="en-US" sz="1800" dirty="0" smtClean="0">
                  <a:latin typeface="Arial"/>
                  <a:cs typeface="Arial"/>
                </a:rPr>
                <a:t> &lt; 2 </a:t>
              </a:r>
              <a:r>
                <a:rPr lang="en-US" sz="1800" dirty="0" err="1" smtClean="0">
                  <a:latin typeface="Arial"/>
                  <a:cs typeface="Arial"/>
                </a:rPr>
                <a:t>GeV</a:t>
              </a:r>
              <a:r>
                <a:rPr lang="en-US" sz="1800" dirty="0" smtClean="0">
                  <a:latin typeface="Arial"/>
                  <a:cs typeface="Arial"/>
                </a:rPr>
                <a:t>/c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49717" y="1463239"/>
              <a:ext cx="1509577" cy="412212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2 &lt; |</a:t>
              </a:r>
              <a:r>
                <a:rPr lang="en-US" sz="1800" dirty="0" err="1">
                  <a:latin typeface="Arial"/>
                  <a:cs typeface="Arial"/>
                </a:rPr>
                <a:t>Δη</a:t>
              </a:r>
              <a:r>
                <a:rPr lang="en-US" sz="1800" dirty="0" smtClean="0">
                  <a:latin typeface="Arial"/>
                  <a:cs typeface="Arial"/>
                </a:rPr>
                <a:t>| &lt; 4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1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91293" y="875528"/>
            <a:ext cx="3910201" cy="3063240"/>
            <a:chOff x="15874" y="844928"/>
            <a:chExt cx="4250078" cy="33294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11" y="860802"/>
              <a:ext cx="4089649" cy="331362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779311" y="844928"/>
              <a:ext cx="486641" cy="5009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685" y="1111706"/>
              <a:ext cx="1397631" cy="523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874" y="1111706"/>
              <a:ext cx="1705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 &lt; </a:t>
              </a:r>
              <a:r>
                <a:rPr lang="en-US" sz="1600" dirty="0" err="1" smtClean="0">
                  <a:latin typeface="Arial"/>
                  <a:cs typeface="Arial"/>
                </a:rPr>
                <a:t>p</a:t>
              </a:r>
              <a:r>
                <a:rPr lang="en-US" sz="1600" baseline="-25000" dirty="0" err="1" smtClean="0">
                  <a:latin typeface="Arial"/>
                  <a:cs typeface="Arial"/>
                </a:rPr>
                <a:t>T</a:t>
              </a:r>
              <a:r>
                <a:rPr lang="en-US" sz="1600" dirty="0" smtClean="0">
                  <a:latin typeface="Arial"/>
                  <a:cs typeface="Arial"/>
                </a:rPr>
                <a:t> &lt; 2 </a:t>
              </a:r>
              <a:r>
                <a:rPr lang="en-US" sz="1600" dirty="0" err="1" smtClean="0">
                  <a:latin typeface="Arial"/>
                  <a:cs typeface="Arial"/>
                </a:rPr>
                <a:t>GeV</a:t>
              </a:r>
              <a:r>
                <a:rPr lang="en-US" sz="1600" dirty="0" smtClean="0">
                  <a:latin typeface="Arial"/>
                  <a:cs typeface="Arial"/>
                </a:rPr>
                <a:t>/c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Quantify the ridge correlations</a:t>
            </a:r>
            <a:endParaRPr lang="en-US" sz="3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43544" y="2445915"/>
            <a:ext cx="14447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5745" y="1300026"/>
            <a:ext cx="1744612" cy="1026195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Average over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r</a:t>
            </a:r>
            <a:r>
              <a:rPr lang="en-US" dirty="0" smtClean="0">
                <a:latin typeface="Arial"/>
                <a:cs typeface="Arial"/>
              </a:rPr>
              <a:t>idge region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(2&lt;|</a:t>
            </a:r>
            <a:r>
              <a:rPr lang="en-US" dirty="0" err="1" smtClean="0">
                <a:latin typeface="Arial"/>
                <a:cs typeface="Arial"/>
              </a:rPr>
              <a:t>Δη</a:t>
            </a:r>
            <a:r>
              <a:rPr lang="en-US" dirty="0" smtClean="0">
                <a:latin typeface="Arial"/>
                <a:cs typeface="Arial"/>
              </a:rPr>
              <a:t>|&lt;4)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731587" y="875528"/>
            <a:ext cx="3614937" cy="3218688"/>
            <a:chOff x="5731586" y="829628"/>
            <a:chExt cx="3922776" cy="3492783"/>
          </a:xfrm>
        </p:grpSpPr>
        <p:pic>
          <p:nvPicPr>
            <p:cNvPr id="7" name="Picture 6" descr="corr1Ddphi_PAData_Minbias_5TeV_MB_INCLEFF1v4_pt1-1_nmin110_nmax1000_2012100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46582" y="614632"/>
              <a:ext cx="3492783" cy="3922776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6594201" y="3327501"/>
              <a:ext cx="2838959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6717076" y="1524439"/>
              <a:ext cx="1239369" cy="5257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37965" y="1127580"/>
              <a:ext cx="1895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Arial"/>
                  <a:cs typeface="Arial"/>
                </a:rPr>
                <a:t>1 &lt; </a:t>
              </a:r>
              <a:r>
                <a:rPr lang="en-US" sz="1800" dirty="0" err="1" smtClean="0">
                  <a:latin typeface="Arial"/>
                  <a:cs typeface="Arial"/>
                </a:rPr>
                <a:t>p</a:t>
              </a:r>
              <a:r>
                <a:rPr lang="en-US" sz="1800" baseline="-25000" dirty="0" err="1" smtClean="0">
                  <a:latin typeface="Arial"/>
                  <a:cs typeface="Arial"/>
                </a:rPr>
                <a:t>T</a:t>
              </a:r>
              <a:r>
                <a:rPr lang="en-US" sz="1800" dirty="0" smtClean="0">
                  <a:latin typeface="Arial"/>
                  <a:cs typeface="Arial"/>
                </a:rPr>
                <a:t> &lt; 2 </a:t>
              </a:r>
              <a:r>
                <a:rPr lang="en-US" sz="1800" dirty="0" err="1" smtClean="0">
                  <a:latin typeface="Arial"/>
                  <a:cs typeface="Arial"/>
                </a:rPr>
                <a:t>GeV</a:t>
              </a:r>
              <a:r>
                <a:rPr lang="en-US" sz="1800" dirty="0" smtClean="0">
                  <a:latin typeface="Arial"/>
                  <a:cs typeface="Arial"/>
                </a:rPr>
                <a:t>/c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49717" y="1463239"/>
              <a:ext cx="1509577" cy="412212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2 &lt; |</a:t>
              </a:r>
              <a:r>
                <a:rPr lang="en-US" sz="1800" dirty="0" err="1">
                  <a:latin typeface="Arial"/>
                  <a:cs typeface="Arial"/>
                </a:rPr>
                <a:t>Δη</a:t>
              </a:r>
              <a:r>
                <a:rPr lang="en-US" sz="1800" dirty="0" smtClean="0">
                  <a:latin typeface="Arial"/>
                  <a:cs typeface="Arial"/>
                </a:rPr>
                <a:t>| &lt; 4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67272" y="3274200"/>
            <a:ext cx="6315926" cy="4212189"/>
            <a:chOff x="1867272" y="3274200"/>
            <a:chExt cx="6315926" cy="4212189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176719" y="4279254"/>
              <a:ext cx="4458407" cy="3207135"/>
              <a:chOff x="2381068" y="4416954"/>
              <a:chExt cx="3906018" cy="303093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3089" y="4445860"/>
                <a:ext cx="2795624" cy="284996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0837" y="7101087"/>
                <a:ext cx="486204" cy="346803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1068" y="4416954"/>
                <a:ext cx="1087042" cy="2622228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>
              <a:xfrm>
                <a:off x="3448127" y="6694352"/>
                <a:ext cx="2838959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/>
            <p:cNvCxnSpPr/>
            <p:nvPr/>
          </p:nvCxnSpPr>
          <p:spPr>
            <a:xfrm flipH="1">
              <a:off x="6271785" y="3274200"/>
              <a:ext cx="766611" cy="6117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867272" y="3870686"/>
              <a:ext cx="6315926" cy="41064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Shift the distribution to </a:t>
              </a:r>
              <a:r>
                <a:rPr lang="en-US" dirty="0">
                  <a:latin typeface="Arial"/>
                  <a:cs typeface="Arial"/>
                </a:rPr>
                <a:t>Z</a:t>
              </a:r>
              <a:r>
                <a:rPr lang="en-US" dirty="0" smtClean="0">
                  <a:latin typeface="Arial"/>
                  <a:cs typeface="Arial"/>
                </a:rPr>
                <a:t>ero </a:t>
              </a:r>
              <a:r>
                <a:rPr lang="en-US" dirty="0">
                  <a:latin typeface="Arial"/>
                  <a:cs typeface="Arial"/>
                </a:rPr>
                <a:t>Y</a:t>
              </a:r>
              <a:r>
                <a:rPr lang="en-US" dirty="0" smtClean="0">
                  <a:latin typeface="Arial"/>
                  <a:cs typeface="Arial"/>
                </a:rPr>
                <a:t>ield </a:t>
              </a:r>
              <a:r>
                <a:rPr lang="en-US" dirty="0">
                  <a:latin typeface="Arial"/>
                  <a:cs typeface="Arial"/>
                </a:rPr>
                <a:t>A</a:t>
              </a:r>
              <a:r>
                <a:rPr lang="en-US" dirty="0" smtClean="0">
                  <a:latin typeface="Arial"/>
                  <a:cs typeface="Arial"/>
                </a:rPr>
                <a:t>t </a:t>
              </a:r>
              <a:r>
                <a:rPr lang="en-US" dirty="0">
                  <a:latin typeface="Arial"/>
                  <a:cs typeface="Arial"/>
                </a:rPr>
                <a:t>M</a:t>
              </a:r>
              <a:r>
                <a:rPr lang="en-US" dirty="0" smtClean="0">
                  <a:latin typeface="Arial"/>
                  <a:cs typeface="Arial"/>
                </a:rPr>
                <a:t>inimum (ZYAM)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74256" y="4741529"/>
              <a:ext cx="1911325" cy="656863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pPr marL="318346" indent="-318346">
                <a:buSzPct val="150000"/>
                <a:buFont typeface="Arial"/>
                <a:buChar char="•"/>
              </a:pPr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pPb</a:t>
              </a:r>
              <a:r>
                <a:rPr lang="en-US" sz="1800" dirty="0" smtClean="0">
                  <a:solidFill>
                    <a:srgbClr val="FF0000"/>
                  </a:solidFill>
                  <a:latin typeface="Arial"/>
                  <a:cs typeface="Arial"/>
                </a:rPr>
                <a:t> 5.02 </a:t>
              </a:r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TeV</a:t>
              </a:r>
              <a:endParaRPr lang="en-US" sz="1800" dirty="0" smtClean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318346" indent="-318346">
                <a:buFont typeface="Courier New"/>
                <a:buChar char="o"/>
              </a:pPr>
              <a:r>
                <a:rPr lang="en-US" sz="1800" dirty="0" err="1">
                  <a:latin typeface="Arial"/>
                  <a:cs typeface="Arial"/>
                </a:rPr>
                <a:t>p</a:t>
              </a:r>
              <a:r>
                <a:rPr lang="en-US" sz="1800" dirty="0" err="1" smtClean="0">
                  <a:latin typeface="Arial"/>
                  <a:cs typeface="Arial"/>
                </a:rPr>
                <a:t>p</a:t>
              </a:r>
              <a:r>
                <a:rPr lang="en-US" sz="1800" dirty="0" smtClean="0">
                  <a:latin typeface="Arial"/>
                  <a:cs typeface="Arial"/>
                </a:rPr>
                <a:t> 7 </a:t>
              </a:r>
              <a:r>
                <a:rPr lang="en-US" sz="1800" dirty="0" err="1" smtClean="0">
                  <a:latin typeface="Arial"/>
                  <a:cs typeface="Arial"/>
                </a:rPr>
                <a:t>TeV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03518" y="4406400"/>
              <a:ext cx="10783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N&gt;=110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91293" y="875528"/>
            <a:ext cx="3910201" cy="3063240"/>
            <a:chOff x="15874" y="844928"/>
            <a:chExt cx="4250078" cy="33294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11" y="860802"/>
              <a:ext cx="4089649" cy="331362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779311" y="844928"/>
              <a:ext cx="486641" cy="5009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685" y="1111706"/>
              <a:ext cx="1397631" cy="523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874" y="1111706"/>
              <a:ext cx="1705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 &lt; </a:t>
              </a:r>
              <a:r>
                <a:rPr lang="en-US" sz="1600" dirty="0" err="1" smtClean="0">
                  <a:latin typeface="Arial"/>
                  <a:cs typeface="Arial"/>
                </a:rPr>
                <a:t>p</a:t>
              </a:r>
              <a:r>
                <a:rPr lang="en-US" sz="1600" baseline="-25000" dirty="0" err="1" smtClean="0">
                  <a:latin typeface="Arial"/>
                  <a:cs typeface="Arial"/>
                </a:rPr>
                <a:t>T</a:t>
              </a:r>
              <a:r>
                <a:rPr lang="en-US" sz="1600" dirty="0" smtClean="0">
                  <a:latin typeface="Arial"/>
                  <a:cs typeface="Arial"/>
                </a:rPr>
                <a:t> &lt; 2 </a:t>
              </a:r>
              <a:r>
                <a:rPr lang="en-US" sz="1600" dirty="0" err="1" smtClean="0">
                  <a:latin typeface="Arial"/>
                  <a:cs typeface="Arial"/>
                </a:rPr>
                <a:t>GeV</a:t>
              </a:r>
              <a:r>
                <a:rPr lang="en-US" sz="1600" dirty="0" smtClean="0">
                  <a:latin typeface="Arial"/>
                  <a:cs typeface="Arial"/>
                </a:rPr>
                <a:t>/c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Quantify the ridge correlations</a:t>
            </a:r>
            <a:endParaRPr lang="en-US" sz="3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43544" y="2445915"/>
            <a:ext cx="14447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5745" y="1300026"/>
            <a:ext cx="1744612" cy="1026195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Average over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r</a:t>
            </a:r>
            <a:r>
              <a:rPr lang="en-US" dirty="0" smtClean="0">
                <a:latin typeface="Arial"/>
                <a:cs typeface="Arial"/>
              </a:rPr>
              <a:t>idge region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(2&lt;|</a:t>
            </a:r>
            <a:r>
              <a:rPr lang="en-US" dirty="0" err="1" smtClean="0">
                <a:latin typeface="Arial"/>
                <a:cs typeface="Arial"/>
              </a:rPr>
              <a:t>Δη</a:t>
            </a:r>
            <a:r>
              <a:rPr lang="en-US" dirty="0" smtClean="0">
                <a:latin typeface="Arial"/>
                <a:cs typeface="Arial"/>
              </a:rPr>
              <a:t>|&lt;4)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731587" y="875528"/>
            <a:ext cx="3614937" cy="3218688"/>
            <a:chOff x="5731586" y="829628"/>
            <a:chExt cx="3922776" cy="3492783"/>
          </a:xfrm>
        </p:grpSpPr>
        <p:pic>
          <p:nvPicPr>
            <p:cNvPr id="7" name="Picture 6" descr="corr1Ddphi_PAData_Minbias_5TeV_MB_INCLEFF1v4_pt1-1_nmin110_nmax1000_2012100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46582" y="614632"/>
              <a:ext cx="3492783" cy="3922776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6594201" y="3327501"/>
              <a:ext cx="2838959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6717076" y="1524439"/>
              <a:ext cx="1239369" cy="5257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37965" y="1127580"/>
              <a:ext cx="1895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Arial"/>
                  <a:cs typeface="Arial"/>
                </a:rPr>
                <a:t>1 &lt; </a:t>
              </a:r>
              <a:r>
                <a:rPr lang="en-US" sz="1800" dirty="0" err="1" smtClean="0">
                  <a:latin typeface="Arial"/>
                  <a:cs typeface="Arial"/>
                </a:rPr>
                <a:t>p</a:t>
              </a:r>
              <a:r>
                <a:rPr lang="en-US" sz="1800" baseline="-25000" dirty="0" err="1" smtClean="0">
                  <a:latin typeface="Arial"/>
                  <a:cs typeface="Arial"/>
                </a:rPr>
                <a:t>T</a:t>
              </a:r>
              <a:r>
                <a:rPr lang="en-US" sz="1800" dirty="0" smtClean="0">
                  <a:latin typeface="Arial"/>
                  <a:cs typeface="Arial"/>
                </a:rPr>
                <a:t> &lt; 2 </a:t>
              </a:r>
              <a:r>
                <a:rPr lang="en-US" sz="1800" dirty="0" err="1" smtClean="0">
                  <a:latin typeface="Arial"/>
                  <a:cs typeface="Arial"/>
                </a:rPr>
                <a:t>GeV</a:t>
              </a:r>
              <a:r>
                <a:rPr lang="en-US" sz="1800" dirty="0" smtClean="0">
                  <a:latin typeface="Arial"/>
                  <a:cs typeface="Arial"/>
                </a:rPr>
                <a:t>/c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49717" y="1463239"/>
              <a:ext cx="1509577" cy="412212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2 &lt; |</a:t>
              </a:r>
              <a:r>
                <a:rPr lang="en-US" sz="1800" dirty="0" err="1">
                  <a:latin typeface="Arial"/>
                  <a:cs typeface="Arial"/>
                </a:rPr>
                <a:t>Δη</a:t>
              </a:r>
              <a:r>
                <a:rPr lang="en-US" sz="1800" dirty="0" smtClean="0">
                  <a:latin typeface="Arial"/>
                  <a:cs typeface="Arial"/>
                </a:rPr>
                <a:t>| &lt; 4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67272" y="3274200"/>
            <a:ext cx="6315926" cy="4212189"/>
            <a:chOff x="1867272" y="3274200"/>
            <a:chExt cx="6315926" cy="4212189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176719" y="4279254"/>
              <a:ext cx="4458407" cy="3207135"/>
              <a:chOff x="2381068" y="4416954"/>
              <a:chExt cx="3906018" cy="303093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3089" y="4445860"/>
                <a:ext cx="2795624" cy="284996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0837" y="7101087"/>
                <a:ext cx="486204" cy="346803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1068" y="4416954"/>
                <a:ext cx="1087042" cy="2622228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>
              <a:xfrm>
                <a:off x="3448127" y="6694352"/>
                <a:ext cx="2838959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/>
            <p:cNvCxnSpPr/>
            <p:nvPr/>
          </p:nvCxnSpPr>
          <p:spPr>
            <a:xfrm flipH="1">
              <a:off x="6271785" y="3274200"/>
              <a:ext cx="766611" cy="6117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867272" y="3870686"/>
              <a:ext cx="6315926" cy="41064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Shift the distribution to </a:t>
              </a:r>
              <a:r>
                <a:rPr lang="en-US" dirty="0">
                  <a:latin typeface="Arial"/>
                  <a:cs typeface="Arial"/>
                </a:rPr>
                <a:t>Z</a:t>
              </a:r>
              <a:r>
                <a:rPr lang="en-US" dirty="0" smtClean="0">
                  <a:latin typeface="Arial"/>
                  <a:cs typeface="Arial"/>
                </a:rPr>
                <a:t>ero </a:t>
              </a:r>
              <a:r>
                <a:rPr lang="en-US" dirty="0">
                  <a:latin typeface="Arial"/>
                  <a:cs typeface="Arial"/>
                </a:rPr>
                <a:t>Y</a:t>
              </a:r>
              <a:r>
                <a:rPr lang="en-US" dirty="0" smtClean="0">
                  <a:latin typeface="Arial"/>
                  <a:cs typeface="Arial"/>
                </a:rPr>
                <a:t>ield </a:t>
              </a:r>
              <a:r>
                <a:rPr lang="en-US" dirty="0">
                  <a:latin typeface="Arial"/>
                  <a:cs typeface="Arial"/>
                </a:rPr>
                <a:t>A</a:t>
              </a:r>
              <a:r>
                <a:rPr lang="en-US" dirty="0" smtClean="0">
                  <a:latin typeface="Arial"/>
                  <a:cs typeface="Arial"/>
                </a:rPr>
                <a:t>t </a:t>
              </a:r>
              <a:r>
                <a:rPr lang="en-US" dirty="0">
                  <a:latin typeface="Arial"/>
                  <a:cs typeface="Arial"/>
                </a:rPr>
                <a:t>M</a:t>
              </a:r>
              <a:r>
                <a:rPr lang="en-US" dirty="0" smtClean="0">
                  <a:latin typeface="Arial"/>
                  <a:cs typeface="Arial"/>
                </a:rPr>
                <a:t>inimum (ZYAM)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74256" y="4741529"/>
              <a:ext cx="1911325" cy="656863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pPr marL="318346" indent="-318346">
                <a:buSzPct val="150000"/>
                <a:buFont typeface="Arial"/>
                <a:buChar char="•"/>
              </a:pPr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pPb</a:t>
              </a:r>
              <a:r>
                <a:rPr lang="en-US" sz="1800" dirty="0" smtClean="0">
                  <a:solidFill>
                    <a:srgbClr val="FF0000"/>
                  </a:solidFill>
                  <a:latin typeface="Arial"/>
                  <a:cs typeface="Arial"/>
                </a:rPr>
                <a:t> 5.02 </a:t>
              </a:r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TeV</a:t>
              </a:r>
              <a:endParaRPr lang="en-US" sz="1800" dirty="0" smtClean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318346" indent="-318346">
                <a:buFont typeface="Courier New"/>
                <a:buChar char="o"/>
              </a:pPr>
              <a:r>
                <a:rPr lang="en-US" sz="1800" dirty="0" err="1">
                  <a:latin typeface="Arial"/>
                  <a:cs typeface="Arial"/>
                </a:rPr>
                <a:t>p</a:t>
              </a:r>
              <a:r>
                <a:rPr lang="en-US" sz="1800" dirty="0" err="1" smtClean="0">
                  <a:latin typeface="Arial"/>
                  <a:cs typeface="Arial"/>
                </a:rPr>
                <a:t>p</a:t>
              </a:r>
              <a:r>
                <a:rPr lang="en-US" sz="1800" dirty="0" smtClean="0">
                  <a:latin typeface="Arial"/>
                  <a:cs typeface="Arial"/>
                </a:rPr>
                <a:t> 7 </a:t>
              </a:r>
              <a:r>
                <a:rPr lang="en-US" sz="1800" dirty="0" err="1" smtClean="0">
                  <a:latin typeface="Arial"/>
                  <a:cs typeface="Arial"/>
                </a:rPr>
                <a:t>TeV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03518" y="4406400"/>
              <a:ext cx="10783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N&gt;=110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61390" y="5615100"/>
            <a:ext cx="3705074" cy="1397288"/>
            <a:chOff x="408380" y="5615100"/>
            <a:chExt cx="3705074" cy="1397288"/>
          </a:xfrm>
        </p:grpSpPr>
        <p:sp>
          <p:nvSpPr>
            <p:cNvPr id="29" name="TextBox 28"/>
            <p:cNvSpPr txBox="1"/>
            <p:nvPr/>
          </p:nvSpPr>
          <p:spPr>
            <a:xfrm>
              <a:off x="408380" y="6304502"/>
              <a:ext cx="36772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Ridge in </a:t>
              </a:r>
              <a:r>
                <a:rPr lang="en-US" dirty="0" err="1" smtClean="0">
                  <a:latin typeface="Arial"/>
                  <a:cs typeface="Arial"/>
                </a:rPr>
                <a:t>pPb</a:t>
              </a:r>
              <a:r>
                <a:rPr lang="en-US" dirty="0" smtClean="0">
                  <a:latin typeface="Arial"/>
                  <a:cs typeface="Arial"/>
                </a:rPr>
                <a:t> is significantly </a:t>
              </a:r>
            </a:p>
            <a:p>
              <a:r>
                <a:rPr lang="en-US" dirty="0" smtClean="0">
                  <a:latin typeface="Arial"/>
                  <a:cs typeface="Arial"/>
                </a:rPr>
                <a:t>stronger than in </a:t>
              </a:r>
              <a:r>
                <a:rPr lang="en-US" dirty="0" err="1" smtClean="0">
                  <a:latin typeface="Arial"/>
                  <a:cs typeface="Arial"/>
                </a:rPr>
                <a:t>pp</a:t>
              </a:r>
              <a:r>
                <a:rPr lang="en-US" dirty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at similar N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4113454" y="5615100"/>
              <a:ext cx="0" cy="8568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43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91293" y="875528"/>
            <a:ext cx="3910201" cy="3063240"/>
            <a:chOff x="15874" y="844928"/>
            <a:chExt cx="4250078" cy="33294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11" y="860802"/>
              <a:ext cx="4089649" cy="331362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779311" y="844928"/>
              <a:ext cx="486641" cy="5009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685" y="1111706"/>
              <a:ext cx="1397631" cy="523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874" y="1111706"/>
              <a:ext cx="1705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 &lt; </a:t>
              </a:r>
              <a:r>
                <a:rPr lang="en-US" sz="1600" dirty="0" err="1" smtClean="0">
                  <a:latin typeface="Arial"/>
                  <a:cs typeface="Arial"/>
                </a:rPr>
                <a:t>p</a:t>
              </a:r>
              <a:r>
                <a:rPr lang="en-US" sz="1600" baseline="-25000" dirty="0" err="1" smtClean="0">
                  <a:latin typeface="Arial"/>
                  <a:cs typeface="Arial"/>
                </a:rPr>
                <a:t>T</a:t>
              </a:r>
              <a:r>
                <a:rPr lang="en-US" sz="1600" dirty="0" smtClean="0">
                  <a:latin typeface="Arial"/>
                  <a:cs typeface="Arial"/>
                </a:rPr>
                <a:t> &lt; 2 </a:t>
              </a:r>
              <a:r>
                <a:rPr lang="en-US" sz="1600" dirty="0" err="1" smtClean="0">
                  <a:latin typeface="Arial"/>
                  <a:cs typeface="Arial"/>
                </a:rPr>
                <a:t>GeV</a:t>
              </a:r>
              <a:r>
                <a:rPr lang="en-US" sz="1600" dirty="0" smtClean="0">
                  <a:latin typeface="Arial"/>
                  <a:cs typeface="Arial"/>
                </a:rPr>
                <a:t>/c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Quantify the ridge correlations</a:t>
            </a:r>
            <a:endParaRPr lang="en-US" sz="3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43544" y="2445915"/>
            <a:ext cx="14447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5745" y="1300026"/>
            <a:ext cx="1744612" cy="1026195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Average over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r</a:t>
            </a:r>
            <a:r>
              <a:rPr lang="en-US" dirty="0" smtClean="0">
                <a:latin typeface="Arial"/>
                <a:cs typeface="Arial"/>
              </a:rPr>
              <a:t>idge region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(2&lt;|</a:t>
            </a:r>
            <a:r>
              <a:rPr lang="en-US" dirty="0" err="1" smtClean="0">
                <a:latin typeface="Arial"/>
                <a:cs typeface="Arial"/>
              </a:rPr>
              <a:t>Δη</a:t>
            </a:r>
            <a:r>
              <a:rPr lang="en-US" dirty="0" smtClean="0">
                <a:latin typeface="Arial"/>
                <a:cs typeface="Arial"/>
              </a:rPr>
              <a:t>|&lt;4)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731587" y="875528"/>
            <a:ext cx="3614937" cy="3218688"/>
            <a:chOff x="5731586" y="829628"/>
            <a:chExt cx="3922776" cy="3492783"/>
          </a:xfrm>
        </p:grpSpPr>
        <p:pic>
          <p:nvPicPr>
            <p:cNvPr id="7" name="Picture 6" descr="corr1Ddphi_PAData_Minbias_5TeV_MB_INCLEFF1v4_pt1-1_nmin110_nmax1000_2012100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46582" y="614632"/>
              <a:ext cx="3492783" cy="3922776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6594201" y="3327501"/>
              <a:ext cx="2838959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6717076" y="1524439"/>
              <a:ext cx="1239369" cy="5257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37965" y="1127580"/>
              <a:ext cx="1895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Arial"/>
                  <a:cs typeface="Arial"/>
                </a:rPr>
                <a:t>1 &lt; </a:t>
              </a:r>
              <a:r>
                <a:rPr lang="en-US" sz="1800" dirty="0" err="1" smtClean="0">
                  <a:latin typeface="Arial"/>
                  <a:cs typeface="Arial"/>
                </a:rPr>
                <a:t>p</a:t>
              </a:r>
              <a:r>
                <a:rPr lang="en-US" sz="1800" baseline="-25000" dirty="0" err="1" smtClean="0">
                  <a:latin typeface="Arial"/>
                  <a:cs typeface="Arial"/>
                </a:rPr>
                <a:t>T</a:t>
              </a:r>
              <a:r>
                <a:rPr lang="en-US" sz="1800" dirty="0" smtClean="0">
                  <a:latin typeface="Arial"/>
                  <a:cs typeface="Arial"/>
                </a:rPr>
                <a:t> &lt; 2 </a:t>
              </a:r>
              <a:r>
                <a:rPr lang="en-US" sz="1800" dirty="0" err="1" smtClean="0">
                  <a:latin typeface="Arial"/>
                  <a:cs typeface="Arial"/>
                </a:rPr>
                <a:t>GeV</a:t>
              </a:r>
              <a:r>
                <a:rPr lang="en-US" sz="1800" dirty="0" smtClean="0">
                  <a:latin typeface="Arial"/>
                  <a:cs typeface="Arial"/>
                </a:rPr>
                <a:t>/c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49717" y="1463239"/>
              <a:ext cx="1509577" cy="412212"/>
            </a:xfrm>
            <a:prstGeom prst="rect">
              <a:avLst/>
            </a:prstGeom>
          </p:spPr>
          <p:txBody>
            <a:bodyPr wrap="none" lIns="101870" tIns="50935" rIns="101870" bIns="50935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2 &lt; |</a:t>
              </a:r>
              <a:r>
                <a:rPr lang="en-US" sz="1800" dirty="0" err="1">
                  <a:latin typeface="Arial"/>
                  <a:cs typeface="Arial"/>
                </a:rPr>
                <a:t>Δη</a:t>
              </a:r>
              <a:r>
                <a:rPr lang="en-US" sz="1800" dirty="0" smtClean="0">
                  <a:latin typeface="Arial"/>
                  <a:cs typeface="Arial"/>
                </a:rPr>
                <a:t>| &lt; 4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67272" y="3274200"/>
            <a:ext cx="6315926" cy="4212189"/>
            <a:chOff x="1867272" y="3274200"/>
            <a:chExt cx="6315926" cy="4212189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176719" y="4279254"/>
              <a:ext cx="4458407" cy="3207135"/>
              <a:chOff x="2381068" y="4416954"/>
              <a:chExt cx="3906018" cy="303093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3089" y="4445860"/>
                <a:ext cx="2795624" cy="284996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0837" y="7101087"/>
                <a:ext cx="486204" cy="346803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1068" y="4416954"/>
                <a:ext cx="1087042" cy="2622228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>
              <a:xfrm>
                <a:off x="3448127" y="6694352"/>
                <a:ext cx="2838959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/>
            <p:cNvCxnSpPr/>
            <p:nvPr/>
          </p:nvCxnSpPr>
          <p:spPr>
            <a:xfrm flipH="1">
              <a:off x="6271785" y="3274200"/>
              <a:ext cx="766611" cy="6117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867272" y="3870686"/>
              <a:ext cx="6315926" cy="410641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Shift the distribution to </a:t>
              </a:r>
              <a:r>
                <a:rPr lang="en-US" dirty="0">
                  <a:latin typeface="Arial"/>
                  <a:cs typeface="Arial"/>
                </a:rPr>
                <a:t>Z</a:t>
              </a:r>
              <a:r>
                <a:rPr lang="en-US" dirty="0" smtClean="0">
                  <a:latin typeface="Arial"/>
                  <a:cs typeface="Arial"/>
                </a:rPr>
                <a:t>ero </a:t>
              </a:r>
              <a:r>
                <a:rPr lang="en-US" dirty="0">
                  <a:latin typeface="Arial"/>
                  <a:cs typeface="Arial"/>
                </a:rPr>
                <a:t>Y</a:t>
              </a:r>
              <a:r>
                <a:rPr lang="en-US" dirty="0" smtClean="0">
                  <a:latin typeface="Arial"/>
                  <a:cs typeface="Arial"/>
                </a:rPr>
                <a:t>ield </a:t>
              </a:r>
              <a:r>
                <a:rPr lang="en-US" dirty="0">
                  <a:latin typeface="Arial"/>
                  <a:cs typeface="Arial"/>
                </a:rPr>
                <a:t>A</a:t>
              </a:r>
              <a:r>
                <a:rPr lang="en-US" dirty="0" smtClean="0">
                  <a:latin typeface="Arial"/>
                  <a:cs typeface="Arial"/>
                </a:rPr>
                <a:t>t </a:t>
              </a:r>
              <a:r>
                <a:rPr lang="en-US" dirty="0">
                  <a:latin typeface="Arial"/>
                  <a:cs typeface="Arial"/>
                </a:rPr>
                <a:t>M</a:t>
              </a:r>
              <a:r>
                <a:rPr lang="en-US" dirty="0" smtClean="0">
                  <a:latin typeface="Arial"/>
                  <a:cs typeface="Arial"/>
                </a:rPr>
                <a:t>inimum (ZYAM)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74256" y="4741529"/>
              <a:ext cx="1911325" cy="656863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pPr marL="318346" indent="-318346">
                <a:buSzPct val="150000"/>
                <a:buFont typeface="Arial"/>
                <a:buChar char="•"/>
              </a:pPr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pPb</a:t>
              </a:r>
              <a:r>
                <a:rPr lang="en-US" sz="1800" dirty="0" smtClean="0">
                  <a:solidFill>
                    <a:srgbClr val="FF0000"/>
                  </a:solidFill>
                  <a:latin typeface="Arial"/>
                  <a:cs typeface="Arial"/>
                </a:rPr>
                <a:t> 5.02 </a:t>
              </a:r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TeV</a:t>
              </a:r>
              <a:endParaRPr lang="en-US" sz="1800" dirty="0" smtClean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318346" indent="-318346">
                <a:buFont typeface="Courier New"/>
                <a:buChar char="o"/>
              </a:pPr>
              <a:r>
                <a:rPr lang="en-US" sz="1800" dirty="0" err="1">
                  <a:latin typeface="Arial"/>
                  <a:cs typeface="Arial"/>
                </a:rPr>
                <a:t>p</a:t>
              </a:r>
              <a:r>
                <a:rPr lang="en-US" sz="1800" dirty="0" err="1" smtClean="0">
                  <a:latin typeface="Arial"/>
                  <a:cs typeface="Arial"/>
                </a:rPr>
                <a:t>p</a:t>
              </a:r>
              <a:r>
                <a:rPr lang="en-US" sz="1800" dirty="0" smtClean="0">
                  <a:latin typeface="Arial"/>
                  <a:cs typeface="Arial"/>
                </a:rPr>
                <a:t> 7 </a:t>
              </a:r>
              <a:r>
                <a:rPr lang="en-US" sz="1800" dirty="0" err="1" smtClean="0">
                  <a:latin typeface="Arial"/>
                  <a:cs typeface="Arial"/>
                </a:rPr>
                <a:t>TeV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03518" y="4406400"/>
              <a:ext cx="10783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N&gt;=110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4182904" y="5598389"/>
            <a:ext cx="0" cy="11430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788804" y="5598389"/>
            <a:ext cx="0" cy="11430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046941" y="5598389"/>
            <a:ext cx="387170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48933" y="6686549"/>
            <a:ext cx="387170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48933" y="4647929"/>
            <a:ext cx="3871704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791915" y="4647930"/>
            <a:ext cx="0" cy="960119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8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rr1Ddphi_4by2_proposal_pPb_201301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834"/>
            <a:ext cx="10058400" cy="46423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Quantify the ridge correlations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16640" y="1168113"/>
            <a:ext cx="2587752" cy="0"/>
          </a:xfrm>
          <a:prstGeom prst="line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80706" y="733888"/>
            <a:ext cx="449728" cy="410641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</a:t>
            </a:r>
            <a:r>
              <a:rPr lang="en-US" baseline="-25000" dirty="0" err="1">
                <a:latin typeface="Arial"/>
                <a:cs typeface="Arial"/>
              </a:rPr>
              <a:t>T</a:t>
            </a:r>
            <a:endParaRPr lang="en-US" baseline="-25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637192" y="69768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6118" y="875280"/>
            <a:ext cx="1964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PLB718 (2013) 795 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960" y="2255897"/>
            <a:ext cx="1437212" cy="3843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rr1Ddphi_4by2_proposal_pPb_201301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834"/>
            <a:ext cx="10058400" cy="46423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Quantify the ridge correlations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16640" y="1168113"/>
            <a:ext cx="2587752" cy="0"/>
          </a:xfrm>
          <a:prstGeom prst="line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80706" y="733888"/>
            <a:ext cx="449728" cy="410641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</a:t>
            </a:r>
            <a:r>
              <a:rPr lang="en-US" baseline="-25000" dirty="0" err="1">
                <a:latin typeface="Arial"/>
                <a:cs typeface="Arial"/>
              </a:rPr>
              <a:t>T</a:t>
            </a:r>
            <a:endParaRPr lang="en-US" baseline="-25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637192" y="69768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6118" y="875280"/>
            <a:ext cx="1964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PLB718 (2013) 795  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19035" y="3167100"/>
            <a:ext cx="4926977" cy="3800174"/>
            <a:chOff x="657831" y="3151800"/>
            <a:chExt cx="4926977" cy="3800174"/>
          </a:xfrm>
        </p:grpSpPr>
        <p:sp>
          <p:nvSpPr>
            <p:cNvPr id="18" name="Rounded Rectangle 17"/>
            <p:cNvSpPr/>
            <p:nvPr/>
          </p:nvSpPr>
          <p:spPr>
            <a:xfrm>
              <a:off x="780342" y="3151800"/>
              <a:ext cx="4804466" cy="2386800"/>
            </a:xfrm>
            <a:prstGeom prst="roundRect">
              <a:avLst/>
            </a:prstGeom>
            <a:noFill/>
            <a:ln w="38100" cmpd="sng">
              <a:solidFill>
                <a:srgbClr val="00009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7831" y="5751645"/>
              <a:ext cx="35403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Arial"/>
                  <a:cs typeface="Arial"/>
                </a:rPr>
                <a:t>Ridge most prominently at: </a:t>
              </a:r>
            </a:p>
            <a:p>
              <a:pPr marL="342900" indent="-342900">
                <a:lnSpc>
                  <a:spcPct val="110000"/>
                </a:lnSpc>
                <a:buFont typeface="Wingdings" charset="2"/>
                <a:buChar char="Ø"/>
              </a:pPr>
              <a:r>
                <a:rPr lang="en-US" dirty="0">
                  <a:latin typeface="Arial"/>
                  <a:cs typeface="Arial"/>
                </a:rPr>
                <a:t>h</a:t>
              </a:r>
              <a:r>
                <a:rPr lang="en-US" dirty="0" smtClean="0">
                  <a:latin typeface="Arial"/>
                  <a:cs typeface="Arial"/>
                </a:rPr>
                <a:t>igh multiplicity, N &gt;= 110</a:t>
              </a:r>
              <a:endParaRPr lang="en-US" dirty="0">
                <a:latin typeface="Arial"/>
                <a:cs typeface="Arial"/>
              </a:endParaRPr>
            </a:p>
            <a:p>
              <a:pPr marL="342900" indent="-342900">
                <a:lnSpc>
                  <a:spcPct val="110000"/>
                </a:lnSpc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intermediate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T</a:t>
              </a:r>
              <a:r>
                <a:rPr lang="en-US" dirty="0" smtClean="0">
                  <a:latin typeface="Arial"/>
                  <a:cs typeface="Arial"/>
                </a:rPr>
                <a:t> ~ 1 </a:t>
              </a:r>
              <a:r>
                <a:rPr lang="en-US" dirty="0" err="1" smtClean="0">
                  <a:latin typeface="Arial"/>
                  <a:cs typeface="Arial"/>
                </a:rPr>
                <a:t>GeV</a:t>
              </a:r>
              <a:r>
                <a:rPr lang="en-US" dirty="0" smtClean="0">
                  <a:latin typeface="Arial"/>
                  <a:cs typeface="Arial"/>
                </a:rPr>
                <a:t>/c</a:t>
              </a:r>
            </a:p>
            <a:p>
              <a:pPr marL="342900" indent="-342900">
                <a:buFont typeface="Arial"/>
                <a:buChar char="•"/>
              </a:pPr>
              <a:endParaRPr lang="en-US" sz="600" dirty="0">
                <a:latin typeface="Arial"/>
                <a:cs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19960" y="2255897"/>
            <a:ext cx="1437212" cy="3843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rr1Ddphi_4by2_proposal_pPb_201301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834"/>
            <a:ext cx="10058400" cy="4642338"/>
          </a:xfrm>
          <a:prstGeom prst="rect">
            <a:avLst/>
          </a:prstGeom>
        </p:spPr>
      </p:pic>
      <p:pic>
        <p:nvPicPr>
          <p:cNvPr id="15" name="Picture 14" descr="corr1Ddphi_4by2_proposal_pPbpp_2013010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834"/>
            <a:ext cx="10058400" cy="46423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Quantify the ridge correlations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16640" y="1168113"/>
            <a:ext cx="2587752" cy="0"/>
          </a:xfrm>
          <a:prstGeom prst="line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80706" y="733888"/>
            <a:ext cx="449728" cy="410641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</a:t>
            </a:r>
            <a:r>
              <a:rPr lang="en-US" baseline="-25000" dirty="0" err="1">
                <a:latin typeface="Arial"/>
                <a:cs typeface="Arial"/>
              </a:rPr>
              <a:t>T</a:t>
            </a:r>
            <a:endParaRPr lang="en-US" baseline="-25000" dirty="0"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9035" y="3167100"/>
            <a:ext cx="5736040" cy="4138728"/>
            <a:chOff x="657831" y="3151800"/>
            <a:chExt cx="5736040" cy="4138728"/>
          </a:xfrm>
        </p:grpSpPr>
        <p:sp>
          <p:nvSpPr>
            <p:cNvPr id="9" name="Rounded Rectangle 8"/>
            <p:cNvSpPr/>
            <p:nvPr/>
          </p:nvSpPr>
          <p:spPr>
            <a:xfrm>
              <a:off x="780342" y="3151800"/>
              <a:ext cx="4804466" cy="2386800"/>
            </a:xfrm>
            <a:prstGeom prst="roundRect">
              <a:avLst/>
            </a:prstGeom>
            <a:noFill/>
            <a:ln w="38100" cmpd="sng">
              <a:solidFill>
                <a:srgbClr val="00009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7831" y="5751645"/>
              <a:ext cx="5736040" cy="1538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Arial"/>
                  <a:cs typeface="Arial"/>
                </a:rPr>
                <a:t>Ridge most prominently at: </a:t>
              </a:r>
            </a:p>
            <a:p>
              <a:pPr marL="342900" indent="-342900">
                <a:lnSpc>
                  <a:spcPct val="110000"/>
                </a:lnSpc>
                <a:buFont typeface="Wingdings" charset="2"/>
                <a:buChar char="Ø"/>
              </a:pPr>
              <a:r>
                <a:rPr lang="en-US" dirty="0">
                  <a:latin typeface="Arial"/>
                  <a:cs typeface="Arial"/>
                </a:rPr>
                <a:t>h</a:t>
              </a:r>
              <a:r>
                <a:rPr lang="en-US" dirty="0" smtClean="0">
                  <a:latin typeface="Arial"/>
                  <a:cs typeface="Arial"/>
                </a:rPr>
                <a:t>igh multiplicity, N &gt;= 110</a:t>
              </a:r>
              <a:endParaRPr lang="en-US" dirty="0">
                <a:latin typeface="Arial"/>
                <a:cs typeface="Arial"/>
              </a:endParaRPr>
            </a:p>
            <a:p>
              <a:pPr marL="342900" indent="-342900">
                <a:lnSpc>
                  <a:spcPct val="110000"/>
                </a:lnSpc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intermediate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T</a:t>
              </a:r>
              <a:r>
                <a:rPr lang="en-US" dirty="0" smtClean="0">
                  <a:latin typeface="Arial"/>
                  <a:cs typeface="Arial"/>
                </a:rPr>
                <a:t> ~ 1 </a:t>
              </a:r>
              <a:r>
                <a:rPr lang="en-US" dirty="0" err="1" smtClean="0">
                  <a:latin typeface="Arial"/>
                  <a:cs typeface="Arial"/>
                </a:rPr>
                <a:t>GeV</a:t>
              </a:r>
              <a:r>
                <a:rPr lang="en-US" dirty="0" smtClean="0">
                  <a:latin typeface="Arial"/>
                  <a:cs typeface="Arial"/>
                </a:rPr>
                <a:t>/c</a:t>
              </a:r>
            </a:p>
            <a:p>
              <a:pPr marL="342900" indent="-342900">
                <a:buFont typeface="Arial"/>
                <a:buChar char="•"/>
              </a:pPr>
              <a:endParaRPr lang="en-US" sz="600" dirty="0">
                <a:latin typeface="Arial"/>
                <a:cs typeface="Arial"/>
              </a:endParaRPr>
            </a:p>
            <a:p>
              <a:r>
                <a:rPr lang="en-US" sz="2200" dirty="0" smtClean="0">
                  <a:latin typeface="Arial"/>
                  <a:cs typeface="Arial"/>
                </a:rPr>
                <a:t>Stronger ridge in </a:t>
              </a:r>
              <a:r>
                <a:rPr lang="en-US" sz="2200" dirty="0" err="1" smtClean="0">
                  <a:latin typeface="Arial"/>
                  <a:cs typeface="Arial"/>
                </a:rPr>
                <a:t>pPb</a:t>
              </a:r>
              <a:r>
                <a:rPr lang="en-US" sz="2200" dirty="0" smtClean="0">
                  <a:latin typeface="Arial"/>
                  <a:cs typeface="Arial"/>
                </a:rPr>
                <a:t> than in </a:t>
              </a:r>
              <a:r>
                <a:rPr lang="en-US" sz="2200" dirty="0" err="1" smtClean="0">
                  <a:latin typeface="Arial"/>
                  <a:cs typeface="Arial"/>
                </a:rPr>
                <a:t>pp</a:t>
              </a:r>
              <a:r>
                <a:rPr lang="en-US" sz="2200" dirty="0" smtClean="0">
                  <a:latin typeface="Arial"/>
                  <a:cs typeface="Arial"/>
                </a:rPr>
                <a:t> at similar N!</a:t>
              </a:r>
              <a:endParaRPr lang="en-US" sz="2200" dirty="0">
                <a:latin typeface="Arial"/>
                <a:cs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1637192" y="69768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6118" y="875280"/>
            <a:ext cx="1964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PLB718 (2013) 795 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9960" y="2489841"/>
            <a:ext cx="1437212" cy="1503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ompare_corr_2D_PPData_Minbias_7TeV_pad1_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" y="2367105"/>
            <a:ext cx="4911384" cy="467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The “ridge” </a:t>
            </a:r>
            <a:r>
              <a:rPr lang="en-US" sz="3400" dirty="0" smtClean="0"/>
              <a:t>in </a:t>
            </a:r>
            <a:r>
              <a:rPr lang="en-US" sz="3400" dirty="0" err="1" smtClean="0"/>
              <a:t>pp</a:t>
            </a:r>
            <a:r>
              <a:rPr lang="en-US" sz="3400" dirty="0" smtClean="0"/>
              <a:t> collisions</a:t>
            </a:r>
            <a:endParaRPr lang="en-US" sz="3400" dirty="0"/>
          </a:p>
        </p:txBody>
      </p:sp>
      <p:pic>
        <p:nvPicPr>
          <p:cNvPr id="8" name="Picture 9" descr="compare_corr_2D_PPData_Minbias_7TeV_pad3_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04" y="2413005"/>
            <a:ext cx="4745983" cy="467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24921" y="6606165"/>
            <a:ext cx="8802404" cy="497845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smtClean="0">
                <a:latin typeface="Arial"/>
                <a:cs typeface="Arial"/>
              </a:rPr>
              <a:t>No ridge observed in minimum bias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r>
              <a:rPr lang="en-US" sz="2200" dirty="0" smtClean="0">
                <a:latin typeface="Arial"/>
                <a:cs typeface="Arial"/>
              </a:rPr>
              <a:t> or any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r>
              <a:rPr lang="en-US" sz="2200" dirty="0" smtClean="0">
                <a:latin typeface="Arial"/>
                <a:cs typeface="Arial"/>
              </a:rPr>
              <a:t> MC generators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210" y="2592723"/>
            <a:ext cx="3043521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pp</a:t>
            </a:r>
            <a:r>
              <a:rPr lang="en-US" dirty="0" smtClean="0">
                <a:latin typeface="Arial"/>
                <a:cs typeface="Arial"/>
              </a:rPr>
              <a:t> N&gt;110, 1&lt;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&lt;3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/c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1548" y="2779161"/>
            <a:ext cx="4039426" cy="3879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5896" y="2592723"/>
            <a:ext cx="321947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pp</a:t>
            </a:r>
            <a:r>
              <a:rPr lang="en-US" dirty="0" smtClean="0">
                <a:latin typeface="Arial"/>
                <a:cs typeface="Arial"/>
              </a:rPr>
              <a:t> &lt;N&gt;~15, 1&lt;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&lt;3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/c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7" name="Picture 8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7932" y="1081191"/>
            <a:ext cx="6526632" cy="7668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5751335" y="1957754"/>
            <a:ext cx="4330896" cy="41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504" tIns="56752" rIns="113504" bIns="56752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CMS collaboration, JHEP </a:t>
            </a:r>
            <a:r>
              <a:rPr lang="en-US" sz="1800" dirty="0">
                <a:latin typeface="Arial"/>
                <a:cs typeface="Arial"/>
              </a:rPr>
              <a:t>09 (2010) </a:t>
            </a:r>
            <a:r>
              <a:rPr lang="en-US" sz="1800" dirty="0" smtClean="0">
                <a:latin typeface="Arial"/>
                <a:cs typeface="Arial"/>
              </a:rPr>
              <a:t>091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9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rr1Ddphi_4by2_proposal_pPb_201301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834"/>
            <a:ext cx="10058400" cy="4642338"/>
          </a:xfrm>
          <a:prstGeom prst="rect">
            <a:avLst/>
          </a:prstGeom>
        </p:spPr>
      </p:pic>
      <p:pic>
        <p:nvPicPr>
          <p:cNvPr id="15" name="Picture 14" descr="corr1Ddphi_4by2_proposal_pPbpp_2013010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834"/>
            <a:ext cx="10058400" cy="4642338"/>
          </a:xfrm>
          <a:prstGeom prst="rect">
            <a:avLst/>
          </a:prstGeom>
        </p:spPr>
      </p:pic>
      <p:pic>
        <p:nvPicPr>
          <p:cNvPr id="16" name="Picture 15" descr="corr1Ddphi_4by2_proposal_pPbpphijing_2013010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152"/>
            <a:ext cx="10058400" cy="46423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Quantify the ridge correlations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16640" y="1168113"/>
            <a:ext cx="2587752" cy="0"/>
          </a:xfrm>
          <a:prstGeom prst="line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80706" y="733888"/>
            <a:ext cx="449728" cy="410641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</a:t>
            </a:r>
            <a:r>
              <a:rPr lang="en-US" baseline="-25000" dirty="0" err="1">
                <a:latin typeface="Arial"/>
                <a:cs typeface="Arial"/>
              </a:rPr>
              <a:t>T</a:t>
            </a:r>
            <a:endParaRPr lang="en-US" baseline="-25000" dirty="0"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9035" y="3167100"/>
            <a:ext cx="5736040" cy="4138728"/>
            <a:chOff x="657831" y="3151800"/>
            <a:chExt cx="5736040" cy="4138728"/>
          </a:xfrm>
        </p:grpSpPr>
        <p:sp>
          <p:nvSpPr>
            <p:cNvPr id="9" name="Rounded Rectangle 8"/>
            <p:cNvSpPr/>
            <p:nvPr/>
          </p:nvSpPr>
          <p:spPr>
            <a:xfrm>
              <a:off x="780342" y="3151800"/>
              <a:ext cx="4804466" cy="2386800"/>
            </a:xfrm>
            <a:prstGeom prst="roundRect">
              <a:avLst/>
            </a:prstGeom>
            <a:noFill/>
            <a:ln w="38100" cmpd="sng">
              <a:solidFill>
                <a:srgbClr val="00009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7831" y="5751645"/>
              <a:ext cx="5736040" cy="1538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Arial"/>
                  <a:cs typeface="Arial"/>
                </a:rPr>
                <a:t>Ridge most prominently at: </a:t>
              </a:r>
            </a:p>
            <a:p>
              <a:pPr marL="342900" indent="-342900">
                <a:lnSpc>
                  <a:spcPct val="110000"/>
                </a:lnSpc>
                <a:buFont typeface="Wingdings" charset="2"/>
                <a:buChar char="Ø"/>
              </a:pPr>
              <a:r>
                <a:rPr lang="en-US" dirty="0">
                  <a:latin typeface="Arial"/>
                  <a:cs typeface="Arial"/>
                </a:rPr>
                <a:t>h</a:t>
              </a:r>
              <a:r>
                <a:rPr lang="en-US" dirty="0" smtClean="0">
                  <a:latin typeface="Arial"/>
                  <a:cs typeface="Arial"/>
                </a:rPr>
                <a:t>igh multiplicity, N &gt;= 110</a:t>
              </a:r>
              <a:endParaRPr lang="en-US" dirty="0">
                <a:latin typeface="Arial"/>
                <a:cs typeface="Arial"/>
              </a:endParaRPr>
            </a:p>
            <a:p>
              <a:pPr marL="342900" indent="-342900">
                <a:lnSpc>
                  <a:spcPct val="110000"/>
                </a:lnSpc>
                <a:buFont typeface="Wingdings" charset="2"/>
                <a:buChar char="Ø"/>
              </a:pPr>
              <a:r>
                <a:rPr lang="en-US" dirty="0" smtClean="0">
                  <a:latin typeface="Arial"/>
                  <a:cs typeface="Arial"/>
                </a:rPr>
                <a:t>intermediate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T</a:t>
              </a:r>
              <a:r>
                <a:rPr lang="en-US" dirty="0" smtClean="0">
                  <a:latin typeface="Arial"/>
                  <a:cs typeface="Arial"/>
                </a:rPr>
                <a:t> ~ 1 </a:t>
              </a:r>
              <a:r>
                <a:rPr lang="en-US" dirty="0" err="1" smtClean="0">
                  <a:latin typeface="Arial"/>
                  <a:cs typeface="Arial"/>
                </a:rPr>
                <a:t>GeV</a:t>
              </a:r>
              <a:r>
                <a:rPr lang="en-US" dirty="0" smtClean="0">
                  <a:latin typeface="Arial"/>
                  <a:cs typeface="Arial"/>
                </a:rPr>
                <a:t>/c</a:t>
              </a:r>
            </a:p>
            <a:p>
              <a:pPr marL="342900" indent="-342900">
                <a:buFont typeface="Arial"/>
                <a:buChar char="•"/>
              </a:pPr>
              <a:endParaRPr lang="en-US" sz="600" dirty="0">
                <a:latin typeface="Arial"/>
                <a:cs typeface="Arial"/>
              </a:endParaRPr>
            </a:p>
            <a:p>
              <a:r>
                <a:rPr lang="en-US" sz="2200" dirty="0" smtClean="0">
                  <a:latin typeface="Arial"/>
                  <a:cs typeface="Arial"/>
                </a:rPr>
                <a:t>Stronger ridge in </a:t>
              </a:r>
              <a:r>
                <a:rPr lang="en-US" sz="2200" dirty="0" err="1" smtClean="0">
                  <a:latin typeface="Arial"/>
                  <a:cs typeface="Arial"/>
                </a:rPr>
                <a:t>pPb</a:t>
              </a:r>
              <a:r>
                <a:rPr lang="en-US" sz="2200" dirty="0" smtClean="0">
                  <a:latin typeface="Arial"/>
                  <a:cs typeface="Arial"/>
                </a:rPr>
                <a:t> than in </a:t>
              </a:r>
              <a:r>
                <a:rPr lang="en-US" sz="2200" dirty="0" err="1" smtClean="0">
                  <a:latin typeface="Arial"/>
                  <a:cs typeface="Arial"/>
                </a:rPr>
                <a:t>pp</a:t>
              </a:r>
              <a:r>
                <a:rPr lang="en-US" sz="2200" dirty="0" smtClean="0">
                  <a:latin typeface="Arial"/>
                  <a:cs typeface="Arial"/>
                </a:rPr>
                <a:t> at similar N!</a:t>
              </a:r>
              <a:endParaRPr lang="en-US" sz="2200" dirty="0">
                <a:latin typeface="Arial"/>
                <a:cs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1637192" y="69768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6118" y="875280"/>
            <a:ext cx="1964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PLB718 (2013) 795 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2172" y="6011745"/>
            <a:ext cx="3236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HIJING does not show any </a:t>
            </a:r>
          </a:p>
          <a:p>
            <a:r>
              <a:rPr lang="en-US" dirty="0" smtClean="0">
                <a:latin typeface="Arial"/>
                <a:cs typeface="Arial"/>
              </a:rPr>
              <a:t>near-side ridge in all bins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2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yieldvsptvsmult_paper_20121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661" y="216109"/>
            <a:ext cx="3961750" cy="73708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Quantify the ridge correlations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5365" y="1040692"/>
            <a:ext cx="5715753" cy="497833"/>
          </a:xfrm>
          <a:prstGeom prst="rect">
            <a:avLst/>
          </a:prstGeom>
          <a:noFill/>
        </p:spPr>
        <p:txBody>
          <a:bodyPr wrap="none" lIns="101858" tIns="50929" rIns="101858" bIns="50929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 smtClean="0">
                <a:latin typeface="Arial"/>
                <a:cs typeface="Arial"/>
              </a:rPr>
              <a:t>p</a:t>
            </a:r>
            <a:r>
              <a:rPr lang="en-US" sz="2200" baseline="-25000" dirty="0" err="1" smtClean="0">
                <a:latin typeface="Arial"/>
                <a:cs typeface="Arial"/>
              </a:rPr>
              <a:t>T</a:t>
            </a:r>
            <a:r>
              <a:rPr lang="en-US" sz="2200" dirty="0" smtClean="0">
                <a:latin typeface="Arial"/>
                <a:cs typeface="Arial"/>
              </a:rPr>
              <a:t> and multiplicity dependence of ridge yield</a:t>
            </a:r>
            <a:endParaRPr lang="en-US" sz="2200" dirty="0">
              <a:latin typeface="Arial"/>
              <a:cs typeface="Arial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0490" y="1580889"/>
            <a:ext cx="2582728" cy="2286001"/>
            <a:chOff x="105312" y="1959769"/>
            <a:chExt cx="2854008" cy="2526114"/>
          </a:xfrm>
        </p:grpSpPr>
        <p:pic>
          <p:nvPicPr>
            <p:cNvPr id="4" name="Picture 3" descr="corr1Ddphi_example_2012100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0805" y="1804276"/>
              <a:ext cx="2526113" cy="28371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688398" y="3814130"/>
              <a:ext cx="2150559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140322" y="3715284"/>
              <a:ext cx="1818998" cy="7705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>
              <a:spLocks noChangeAspect="1"/>
            </p:cNvSpPr>
            <p:nvPr/>
          </p:nvSpPr>
          <p:spPr>
            <a:xfrm>
              <a:off x="723443" y="3349002"/>
              <a:ext cx="685974" cy="484631"/>
            </a:xfrm>
            <a:custGeom>
              <a:avLst/>
              <a:gdLst>
                <a:gd name="connsiteX0" fmla="*/ 32205 w 686890"/>
                <a:gd name="connsiteY0" fmla="*/ 3798 h 467348"/>
                <a:gd name="connsiteX1" fmla="*/ 165555 w 686890"/>
                <a:gd name="connsiteY1" fmla="*/ 16498 h 467348"/>
                <a:gd name="connsiteX2" fmla="*/ 210005 w 686890"/>
                <a:gd name="connsiteY2" fmla="*/ 29198 h 467348"/>
                <a:gd name="connsiteX3" fmla="*/ 229055 w 686890"/>
                <a:gd name="connsiteY3" fmla="*/ 41898 h 467348"/>
                <a:gd name="connsiteX4" fmla="*/ 241755 w 686890"/>
                <a:gd name="connsiteY4" fmla="*/ 60948 h 467348"/>
                <a:gd name="connsiteX5" fmla="*/ 260805 w 686890"/>
                <a:gd name="connsiteY5" fmla="*/ 67298 h 467348"/>
                <a:gd name="connsiteX6" fmla="*/ 286205 w 686890"/>
                <a:gd name="connsiteY6" fmla="*/ 79998 h 467348"/>
                <a:gd name="connsiteX7" fmla="*/ 317955 w 686890"/>
                <a:gd name="connsiteY7" fmla="*/ 105398 h 467348"/>
                <a:gd name="connsiteX8" fmla="*/ 356055 w 686890"/>
                <a:gd name="connsiteY8" fmla="*/ 130798 h 467348"/>
                <a:gd name="connsiteX9" fmla="*/ 413205 w 686890"/>
                <a:gd name="connsiteY9" fmla="*/ 162548 h 467348"/>
                <a:gd name="connsiteX10" fmla="*/ 432255 w 686890"/>
                <a:gd name="connsiteY10" fmla="*/ 175248 h 467348"/>
                <a:gd name="connsiteX11" fmla="*/ 470355 w 686890"/>
                <a:gd name="connsiteY11" fmla="*/ 187948 h 467348"/>
                <a:gd name="connsiteX12" fmla="*/ 483055 w 686890"/>
                <a:gd name="connsiteY12" fmla="*/ 206998 h 467348"/>
                <a:gd name="connsiteX13" fmla="*/ 521155 w 686890"/>
                <a:gd name="connsiteY13" fmla="*/ 232398 h 467348"/>
                <a:gd name="connsiteX14" fmla="*/ 533855 w 686890"/>
                <a:gd name="connsiteY14" fmla="*/ 251448 h 467348"/>
                <a:gd name="connsiteX15" fmla="*/ 552905 w 686890"/>
                <a:gd name="connsiteY15" fmla="*/ 264148 h 467348"/>
                <a:gd name="connsiteX16" fmla="*/ 597355 w 686890"/>
                <a:gd name="connsiteY16" fmla="*/ 314948 h 467348"/>
                <a:gd name="connsiteX17" fmla="*/ 641805 w 686890"/>
                <a:gd name="connsiteY17" fmla="*/ 359398 h 467348"/>
                <a:gd name="connsiteX18" fmla="*/ 660855 w 686890"/>
                <a:gd name="connsiteY18" fmla="*/ 403848 h 467348"/>
                <a:gd name="connsiteX19" fmla="*/ 679905 w 686890"/>
                <a:gd name="connsiteY19" fmla="*/ 416548 h 467348"/>
                <a:gd name="connsiteX20" fmla="*/ 686255 w 686890"/>
                <a:gd name="connsiteY20" fmla="*/ 441948 h 467348"/>
                <a:gd name="connsiteX21" fmla="*/ 648155 w 686890"/>
                <a:gd name="connsiteY21" fmla="*/ 460998 h 467348"/>
                <a:gd name="connsiteX22" fmla="*/ 400505 w 686890"/>
                <a:gd name="connsiteY22" fmla="*/ 467348 h 467348"/>
                <a:gd name="connsiteX23" fmla="*/ 292555 w 686890"/>
                <a:gd name="connsiteY23" fmla="*/ 460998 h 467348"/>
                <a:gd name="connsiteX24" fmla="*/ 248105 w 686890"/>
                <a:gd name="connsiteY24" fmla="*/ 454648 h 467348"/>
                <a:gd name="connsiteX25" fmla="*/ 95705 w 686890"/>
                <a:gd name="connsiteY25" fmla="*/ 448298 h 467348"/>
                <a:gd name="connsiteX26" fmla="*/ 13155 w 686890"/>
                <a:gd name="connsiteY26" fmla="*/ 441948 h 467348"/>
                <a:gd name="connsiteX27" fmla="*/ 6805 w 686890"/>
                <a:gd name="connsiteY27" fmla="*/ 321298 h 467348"/>
                <a:gd name="connsiteX28" fmla="*/ 6805 w 686890"/>
                <a:gd name="connsiteY28" fmla="*/ 283198 h 467348"/>
                <a:gd name="connsiteX29" fmla="*/ 455 w 686890"/>
                <a:gd name="connsiteY29" fmla="*/ 238748 h 467348"/>
                <a:gd name="connsiteX30" fmla="*/ 6805 w 686890"/>
                <a:gd name="connsiteY30" fmla="*/ 54598 h 467348"/>
                <a:gd name="connsiteX31" fmla="*/ 32205 w 686890"/>
                <a:gd name="connsiteY31" fmla="*/ 3798 h 46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6890" h="467348">
                  <a:moveTo>
                    <a:pt x="32205" y="3798"/>
                  </a:moveTo>
                  <a:cubicBezTo>
                    <a:pt x="58663" y="-2552"/>
                    <a:pt x="98873" y="-2554"/>
                    <a:pt x="165555" y="16498"/>
                  </a:cubicBezTo>
                  <a:cubicBezTo>
                    <a:pt x="175050" y="19211"/>
                    <a:pt x="199855" y="24123"/>
                    <a:pt x="210005" y="29198"/>
                  </a:cubicBezTo>
                  <a:cubicBezTo>
                    <a:pt x="216831" y="32611"/>
                    <a:pt x="222705" y="37665"/>
                    <a:pt x="229055" y="41898"/>
                  </a:cubicBezTo>
                  <a:cubicBezTo>
                    <a:pt x="233288" y="48248"/>
                    <a:pt x="235796" y="56180"/>
                    <a:pt x="241755" y="60948"/>
                  </a:cubicBezTo>
                  <a:cubicBezTo>
                    <a:pt x="246982" y="65129"/>
                    <a:pt x="254653" y="64661"/>
                    <a:pt x="260805" y="67298"/>
                  </a:cubicBezTo>
                  <a:cubicBezTo>
                    <a:pt x="269506" y="71027"/>
                    <a:pt x="277738" y="75765"/>
                    <a:pt x="286205" y="79998"/>
                  </a:cubicBezTo>
                  <a:cubicBezTo>
                    <a:pt x="309671" y="115197"/>
                    <a:pt x="285479" y="87356"/>
                    <a:pt x="317955" y="105398"/>
                  </a:cubicBezTo>
                  <a:cubicBezTo>
                    <a:pt x="331298" y="112811"/>
                    <a:pt x="341575" y="125971"/>
                    <a:pt x="356055" y="130798"/>
                  </a:cubicBezTo>
                  <a:cubicBezTo>
                    <a:pt x="389585" y="141975"/>
                    <a:pt x="369536" y="133435"/>
                    <a:pt x="413205" y="162548"/>
                  </a:cubicBezTo>
                  <a:cubicBezTo>
                    <a:pt x="419555" y="166781"/>
                    <a:pt x="425015" y="172835"/>
                    <a:pt x="432255" y="175248"/>
                  </a:cubicBezTo>
                  <a:lnTo>
                    <a:pt x="470355" y="187948"/>
                  </a:lnTo>
                  <a:cubicBezTo>
                    <a:pt x="474588" y="194298"/>
                    <a:pt x="477312" y="201972"/>
                    <a:pt x="483055" y="206998"/>
                  </a:cubicBezTo>
                  <a:cubicBezTo>
                    <a:pt x="494542" y="217049"/>
                    <a:pt x="521155" y="232398"/>
                    <a:pt x="521155" y="232398"/>
                  </a:cubicBezTo>
                  <a:cubicBezTo>
                    <a:pt x="525388" y="238748"/>
                    <a:pt x="528459" y="246052"/>
                    <a:pt x="533855" y="251448"/>
                  </a:cubicBezTo>
                  <a:cubicBezTo>
                    <a:pt x="539251" y="256844"/>
                    <a:pt x="547879" y="258405"/>
                    <a:pt x="552905" y="264148"/>
                  </a:cubicBezTo>
                  <a:cubicBezTo>
                    <a:pt x="604763" y="323415"/>
                    <a:pt x="554493" y="286373"/>
                    <a:pt x="597355" y="314948"/>
                  </a:cubicBezTo>
                  <a:cubicBezTo>
                    <a:pt x="626468" y="358617"/>
                    <a:pt x="608275" y="348221"/>
                    <a:pt x="641805" y="359398"/>
                  </a:cubicBezTo>
                  <a:cubicBezTo>
                    <a:pt x="646663" y="378829"/>
                    <a:pt x="646237" y="389230"/>
                    <a:pt x="660855" y="403848"/>
                  </a:cubicBezTo>
                  <a:cubicBezTo>
                    <a:pt x="666251" y="409244"/>
                    <a:pt x="673555" y="412315"/>
                    <a:pt x="679905" y="416548"/>
                  </a:cubicBezTo>
                  <a:cubicBezTo>
                    <a:pt x="682022" y="425015"/>
                    <a:pt x="689015" y="433669"/>
                    <a:pt x="686255" y="441948"/>
                  </a:cubicBezTo>
                  <a:cubicBezTo>
                    <a:pt x="683994" y="448732"/>
                    <a:pt x="654836" y="460680"/>
                    <a:pt x="648155" y="460998"/>
                  </a:cubicBezTo>
                  <a:cubicBezTo>
                    <a:pt x="565671" y="464926"/>
                    <a:pt x="483055" y="465231"/>
                    <a:pt x="400505" y="467348"/>
                  </a:cubicBezTo>
                  <a:cubicBezTo>
                    <a:pt x="364522" y="465231"/>
                    <a:pt x="328476" y="463991"/>
                    <a:pt x="292555" y="460998"/>
                  </a:cubicBezTo>
                  <a:cubicBezTo>
                    <a:pt x="277640" y="459755"/>
                    <a:pt x="263041" y="455612"/>
                    <a:pt x="248105" y="454648"/>
                  </a:cubicBezTo>
                  <a:cubicBezTo>
                    <a:pt x="197366" y="451375"/>
                    <a:pt x="146475" y="451042"/>
                    <a:pt x="95705" y="448298"/>
                  </a:cubicBezTo>
                  <a:cubicBezTo>
                    <a:pt x="68147" y="446808"/>
                    <a:pt x="40672" y="444065"/>
                    <a:pt x="13155" y="441948"/>
                  </a:cubicBezTo>
                  <a:cubicBezTo>
                    <a:pt x="11038" y="401731"/>
                    <a:pt x="10451" y="361405"/>
                    <a:pt x="6805" y="321298"/>
                  </a:cubicBezTo>
                  <a:cubicBezTo>
                    <a:pt x="3176" y="281384"/>
                    <a:pt x="-6500" y="323112"/>
                    <a:pt x="6805" y="283198"/>
                  </a:cubicBezTo>
                  <a:cubicBezTo>
                    <a:pt x="4688" y="268381"/>
                    <a:pt x="455" y="253715"/>
                    <a:pt x="455" y="238748"/>
                  </a:cubicBezTo>
                  <a:cubicBezTo>
                    <a:pt x="455" y="177328"/>
                    <a:pt x="5189" y="115997"/>
                    <a:pt x="6805" y="54598"/>
                  </a:cubicBezTo>
                  <a:cubicBezTo>
                    <a:pt x="7306" y="35555"/>
                    <a:pt x="5747" y="10148"/>
                    <a:pt x="32205" y="3798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53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7420" y="1272220"/>
            <a:ext cx="2091926" cy="379852"/>
          </a:xfrm>
          <a:prstGeom prst="rect">
            <a:avLst/>
          </a:prstGeom>
          <a:noFill/>
        </p:spPr>
        <p:txBody>
          <a:bodyPr wrap="none" lIns="101858" tIns="50929" rIns="101858" bIns="50929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Quantify the ridge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77488" y="2063078"/>
            <a:ext cx="1552195" cy="44612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990624" y="1601819"/>
            <a:ext cx="1964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PLB718 (2013) 795 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162" y="6256220"/>
            <a:ext cx="8668261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>
                <a:latin typeface="Arial"/>
                <a:cs typeface="Arial"/>
              </a:rPr>
              <a:t>“Rise and Fall” as a function of </a:t>
            </a:r>
            <a:r>
              <a:rPr lang="en-US" sz="2200" dirty="0" err="1">
                <a:latin typeface="Arial"/>
                <a:cs typeface="Arial"/>
              </a:rPr>
              <a:t>p</a:t>
            </a:r>
            <a:r>
              <a:rPr lang="en-US" sz="2200" baseline="-25000" dirty="0" err="1">
                <a:latin typeface="Arial"/>
                <a:cs typeface="Arial"/>
              </a:rPr>
              <a:t>T</a:t>
            </a:r>
            <a:r>
              <a:rPr lang="en-US" sz="2200" dirty="0">
                <a:latin typeface="Arial"/>
                <a:cs typeface="Arial"/>
              </a:rPr>
              <a:t>, 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similar to </a:t>
            </a:r>
            <a:r>
              <a:rPr lang="en-US" sz="2200" dirty="0" err="1">
                <a:solidFill>
                  <a:srgbClr val="FF0000"/>
                </a:solidFill>
                <a:latin typeface="Arial"/>
                <a:cs typeface="Arial"/>
              </a:rPr>
              <a:t>pp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 (even </a:t>
            </a:r>
            <a:r>
              <a:rPr lang="en-US" sz="2200" dirty="0" err="1">
                <a:solidFill>
                  <a:srgbClr val="FF0000"/>
                </a:solidFill>
                <a:latin typeface="Arial"/>
                <a:cs typeface="Arial"/>
              </a:rPr>
              <a:t>PbPb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endParaRPr lang="en-US" sz="2200" dirty="0" smtClean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1422" y="1940373"/>
            <a:ext cx="3236790" cy="37353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yieldvsptvsmult_paper_20121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661" y="216109"/>
            <a:ext cx="3961750" cy="73708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Quantify the ridge correlations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5365" y="1040692"/>
            <a:ext cx="5715753" cy="497833"/>
          </a:xfrm>
          <a:prstGeom prst="rect">
            <a:avLst/>
          </a:prstGeom>
          <a:noFill/>
        </p:spPr>
        <p:txBody>
          <a:bodyPr wrap="none" lIns="101858" tIns="50929" rIns="101858" bIns="50929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 smtClean="0">
                <a:latin typeface="Arial"/>
                <a:cs typeface="Arial"/>
              </a:rPr>
              <a:t>p</a:t>
            </a:r>
            <a:r>
              <a:rPr lang="en-US" sz="2200" baseline="-25000" dirty="0" err="1" smtClean="0">
                <a:latin typeface="Arial"/>
                <a:cs typeface="Arial"/>
              </a:rPr>
              <a:t>T</a:t>
            </a:r>
            <a:r>
              <a:rPr lang="en-US" sz="2200" dirty="0" smtClean="0">
                <a:latin typeface="Arial"/>
                <a:cs typeface="Arial"/>
              </a:rPr>
              <a:t> and multiplicity dependence of ridge yield</a:t>
            </a:r>
            <a:endParaRPr lang="en-US" sz="2200" dirty="0">
              <a:latin typeface="Arial"/>
              <a:cs typeface="Arial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0490" y="1580889"/>
            <a:ext cx="2582728" cy="2286001"/>
            <a:chOff x="105312" y="1959769"/>
            <a:chExt cx="2854008" cy="2526114"/>
          </a:xfrm>
        </p:grpSpPr>
        <p:pic>
          <p:nvPicPr>
            <p:cNvPr id="4" name="Picture 3" descr="corr1Ddphi_example_2012100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0805" y="1804276"/>
              <a:ext cx="2526113" cy="28371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688398" y="3814130"/>
              <a:ext cx="2150559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140322" y="3715284"/>
              <a:ext cx="1818998" cy="7705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>
              <a:spLocks noChangeAspect="1"/>
            </p:cNvSpPr>
            <p:nvPr/>
          </p:nvSpPr>
          <p:spPr>
            <a:xfrm>
              <a:off x="723443" y="3349002"/>
              <a:ext cx="685974" cy="484631"/>
            </a:xfrm>
            <a:custGeom>
              <a:avLst/>
              <a:gdLst>
                <a:gd name="connsiteX0" fmla="*/ 32205 w 686890"/>
                <a:gd name="connsiteY0" fmla="*/ 3798 h 467348"/>
                <a:gd name="connsiteX1" fmla="*/ 165555 w 686890"/>
                <a:gd name="connsiteY1" fmla="*/ 16498 h 467348"/>
                <a:gd name="connsiteX2" fmla="*/ 210005 w 686890"/>
                <a:gd name="connsiteY2" fmla="*/ 29198 h 467348"/>
                <a:gd name="connsiteX3" fmla="*/ 229055 w 686890"/>
                <a:gd name="connsiteY3" fmla="*/ 41898 h 467348"/>
                <a:gd name="connsiteX4" fmla="*/ 241755 w 686890"/>
                <a:gd name="connsiteY4" fmla="*/ 60948 h 467348"/>
                <a:gd name="connsiteX5" fmla="*/ 260805 w 686890"/>
                <a:gd name="connsiteY5" fmla="*/ 67298 h 467348"/>
                <a:gd name="connsiteX6" fmla="*/ 286205 w 686890"/>
                <a:gd name="connsiteY6" fmla="*/ 79998 h 467348"/>
                <a:gd name="connsiteX7" fmla="*/ 317955 w 686890"/>
                <a:gd name="connsiteY7" fmla="*/ 105398 h 467348"/>
                <a:gd name="connsiteX8" fmla="*/ 356055 w 686890"/>
                <a:gd name="connsiteY8" fmla="*/ 130798 h 467348"/>
                <a:gd name="connsiteX9" fmla="*/ 413205 w 686890"/>
                <a:gd name="connsiteY9" fmla="*/ 162548 h 467348"/>
                <a:gd name="connsiteX10" fmla="*/ 432255 w 686890"/>
                <a:gd name="connsiteY10" fmla="*/ 175248 h 467348"/>
                <a:gd name="connsiteX11" fmla="*/ 470355 w 686890"/>
                <a:gd name="connsiteY11" fmla="*/ 187948 h 467348"/>
                <a:gd name="connsiteX12" fmla="*/ 483055 w 686890"/>
                <a:gd name="connsiteY12" fmla="*/ 206998 h 467348"/>
                <a:gd name="connsiteX13" fmla="*/ 521155 w 686890"/>
                <a:gd name="connsiteY13" fmla="*/ 232398 h 467348"/>
                <a:gd name="connsiteX14" fmla="*/ 533855 w 686890"/>
                <a:gd name="connsiteY14" fmla="*/ 251448 h 467348"/>
                <a:gd name="connsiteX15" fmla="*/ 552905 w 686890"/>
                <a:gd name="connsiteY15" fmla="*/ 264148 h 467348"/>
                <a:gd name="connsiteX16" fmla="*/ 597355 w 686890"/>
                <a:gd name="connsiteY16" fmla="*/ 314948 h 467348"/>
                <a:gd name="connsiteX17" fmla="*/ 641805 w 686890"/>
                <a:gd name="connsiteY17" fmla="*/ 359398 h 467348"/>
                <a:gd name="connsiteX18" fmla="*/ 660855 w 686890"/>
                <a:gd name="connsiteY18" fmla="*/ 403848 h 467348"/>
                <a:gd name="connsiteX19" fmla="*/ 679905 w 686890"/>
                <a:gd name="connsiteY19" fmla="*/ 416548 h 467348"/>
                <a:gd name="connsiteX20" fmla="*/ 686255 w 686890"/>
                <a:gd name="connsiteY20" fmla="*/ 441948 h 467348"/>
                <a:gd name="connsiteX21" fmla="*/ 648155 w 686890"/>
                <a:gd name="connsiteY21" fmla="*/ 460998 h 467348"/>
                <a:gd name="connsiteX22" fmla="*/ 400505 w 686890"/>
                <a:gd name="connsiteY22" fmla="*/ 467348 h 467348"/>
                <a:gd name="connsiteX23" fmla="*/ 292555 w 686890"/>
                <a:gd name="connsiteY23" fmla="*/ 460998 h 467348"/>
                <a:gd name="connsiteX24" fmla="*/ 248105 w 686890"/>
                <a:gd name="connsiteY24" fmla="*/ 454648 h 467348"/>
                <a:gd name="connsiteX25" fmla="*/ 95705 w 686890"/>
                <a:gd name="connsiteY25" fmla="*/ 448298 h 467348"/>
                <a:gd name="connsiteX26" fmla="*/ 13155 w 686890"/>
                <a:gd name="connsiteY26" fmla="*/ 441948 h 467348"/>
                <a:gd name="connsiteX27" fmla="*/ 6805 w 686890"/>
                <a:gd name="connsiteY27" fmla="*/ 321298 h 467348"/>
                <a:gd name="connsiteX28" fmla="*/ 6805 w 686890"/>
                <a:gd name="connsiteY28" fmla="*/ 283198 h 467348"/>
                <a:gd name="connsiteX29" fmla="*/ 455 w 686890"/>
                <a:gd name="connsiteY29" fmla="*/ 238748 h 467348"/>
                <a:gd name="connsiteX30" fmla="*/ 6805 w 686890"/>
                <a:gd name="connsiteY30" fmla="*/ 54598 h 467348"/>
                <a:gd name="connsiteX31" fmla="*/ 32205 w 686890"/>
                <a:gd name="connsiteY31" fmla="*/ 3798 h 46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6890" h="467348">
                  <a:moveTo>
                    <a:pt x="32205" y="3798"/>
                  </a:moveTo>
                  <a:cubicBezTo>
                    <a:pt x="58663" y="-2552"/>
                    <a:pt x="98873" y="-2554"/>
                    <a:pt x="165555" y="16498"/>
                  </a:cubicBezTo>
                  <a:cubicBezTo>
                    <a:pt x="175050" y="19211"/>
                    <a:pt x="199855" y="24123"/>
                    <a:pt x="210005" y="29198"/>
                  </a:cubicBezTo>
                  <a:cubicBezTo>
                    <a:pt x="216831" y="32611"/>
                    <a:pt x="222705" y="37665"/>
                    <a:pt x="229055" y="41898"/>
                  </a:cubicBezTo>
                  <a:cubicBezTo>
                    <a:pt x="233288" y="48248"/>
                    <a:pt x="235796" y="56180"/>
                    <a:pt x="241755" y="60948"/>
                  </a:cubicBezTo>
                  <a:cubicBezTo>
                    <a:pt x="246982" y="65129"/>
                    <a:pt x="254653" y="64661"/>
                    <a:pt x="260805" y="67298"/>
                  </a:cubicBezTo>
                  <a:cubicBezTo>
                    <a:pt x="269506" y="71027"/>
                    <a:pt x="277738" y="75765"/>
                    <a:pt x="286205" y="79998"/>
                  </a:cubicBezTo>
                  <a:cubicBezTo>
                    <a:pt x="309671" y="115197"/>
                    <a:pt x="285479" y="87356"/>
                    <a:pt x="317955" y="105398"/>
                  </a:cubicBezTo>
                  <a:cubicBezTo>
                    <a:pt x="331298" y="112811"/>
                    <a:pt x="341575" y="125971"/>
                    <a:pt x="356055" y="130798"/>
                  </a:cubicBezTo>
                  <a:cubicBezTo>
                    <a:pt x="389585" y="141975"/>
                    <a:pt x="369536" y="133435"/>
                    <a:pt x="413205" y="162548"/>
                  </a:cubicBezTo>
                  <a:cubicBezTo>
                    <a:pt x="419555" y="166781"/>
                    <a:pt x="425015" y="172835"/>
                    <a:pt x="432255" y="175248"/>
                  </a:cubicBezTo>
                  <a:lnTo>
                    <a:pt x="470355" y="187948"/>
                  </a:lnTo>
                  <a:cubicBezTo>
                    <a:pt x="474588" y="194298"/>
                    <a:pt x="477312" y="201972"/>
                    <a:pt x="483055" y="206998"/>
                  </a:cubicBezTo>
                  <a:cubicBezTo>
                    <a:pt x="494542" y="217049"/>
                    <a:pt x="521155" y="232398"/>
                    <a:pt x="521155" y="232398"/>
                  </a:cubicBezTo>
                  <a:cubicBezTo>
                    <a:pt x="525388" y="238748"/>
                    <a:pt x="528459" y="246052"/>
                    <a:pt x="533855" y="251448"/>
                  </a:cubicBezTo>
                  <a:cubicBezTo>
                    <a:pt x="539251" y="256844"/>
                    <a:pt x="547879" y="258405"/>
                    <a:pt x="552905" y="264148"/>
                  </a:cubicBezTo>
                  <a:cubicBezTo>
                    <a:pt x="604763" y="323415"/>
                    <a:pt x="554493" y="286373"/>
                    <a:pt x="597355" y="314948"/>
                  </a:cubicBezTo>
                  <a:cubicBezTo>
                    <a:pt x="626468" y="358617"/>
                    <a:pt x="608275" y="348221"/>
                    <a:pt x="641805" y="359398"/>
                  </a:cubicBezTo>
                  <a:cubicBezTo>
                    <a:pt x="646663" y="378829"/>
                    <a:pt x="646237" y="389230"/>
                    <a:pt x="660855" y="403848"/>
                  </a:cubicBezTo>
                  <a:cubicBezTo>
                    <a:pt x="666251" y="409244"/>
                    <a:pt x="673555" y="412315"/>
                    <a:pt x="679905" y="416548"/>
                  </a:cubicBezTo>
                  <a:cubicBezTo>
                    <a:pt x="682022" y="425015"/>
                    <a:pt x="689015" y="433669"/>
                    <a:pt x="686255" y="441948"/>
                  </a:cubicBezTo>
                  <a:cubicBezTo>
                    <a:pt x="683994" y="448732"/>
                    <a:pt x="654836" y="460680"/>
                    <a:pt x="648155" y="460998"/>
                  </a:cubicBezTo>
                  <a:cubicBezTo>
                    <a:pt x="565671" y="464926"/>
                    <a:pt x="483055" y="465231"/>
                    <a:pt x="400505" y="467348"/>
                  </a:cubicBezTo>
                  <a:cubicBezTo>
                    <a:pt x="364522" y="465231"/>
                    <a:pt x="328476" y="463991"/>
                    <a:pt x="292555" y="460998"/>
                  </a:cubicBezTo>
                  <a:cubicBezTo>
                    <a:pt x="277640" y="459755"/>
                    <a:pt x="263041" y="455612"/>
                    <a:pt x="248105" y="454648"/>
                  </a:cubicBezTo>
                  <a:cubicBezTo>
                    <a:pt x="197366" y="451375"/>
                    <a:pt x="146475" y="451042"/>
                    <a:pt x="95705" y="448298"/>
                  </a:cubicBezTo>
                  <a:cubicBezTo>
                    <a:pt x="68147" y="446808"/>
                    <a:pt x="40672" y="444065"/>
                    <a:pt x="13155" y="441948"/>
                  </a:cubicBezTo>
                  <a:cubicBezTo>
                    <a:pt x="11038" y="401731"/>
                    <a:pt x="10451" y="361405"/>
                    <a:pt x="6805" y="321298"/>
                  </a:cubicBezTo>
                  <a:cubicBezTo>
                    <a:pt x="3176" y="281384"/>
                    <a:pt x="-6500" y="323112"/>
                    <a:pt x="6805" y="283198"/>
                  </a:cubicBezTo>
                  <a:cubicBezTo>
                    <a:pt x="4688" y="268381"/>
                    <a:pt x="455" y="253715"/>
                    <a:pt x="455" y="238748"/>
                  </a:cubicBezTo>
                  <a:cubicBezTo>
                    <a:pt x="455" y="177328"/>
                    <a:pt x="5189" y="115997"/>
                    <a:pt x="6805" y="54598"/>
                  </a:cubicBezTo>
                  <a:cubicBezTo>
                    <a:pt x="7306" y="35555"/>
                    <a:pt x="5747" y="10148"/>
                    <a:pt x="32205" y="3798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53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7420" y="1272220"/>
            <a:ext cx="2091926" cy="379852"/>
          </a:xfrm>
          <a:prstGeom prst="rect">
            <a:avLst/>
          </a:prstGeom>
          <a:noFill/>
        </p:spPr>
        <p:txBody>
          <a:bodyPr wrap="none" lIns="101858" tIns="50929" rIns="101858" bIns="50929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Quantify the ridge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77488" y="2063078"/>
            <a:ext cx="1552195" cy="44612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990624" y="1601819"/>
            <a:ext cx="1964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PLB718 (2013) 795 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162" y="6256220"/>
            <a:ext cx="8668261" cy="89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>
                <a:latin typeface="Arial"/>
                <a:cs typeface="Arial"/>
              </a:rPr>
              <a:t>“Rise and Fall” as a function of </a:t>
            </a:r>
            <a:r>
              <a:rPr lang="en-US" sz="2200" dirty="0" err="1">
                <a:latin typeface="Arial"/>
                <a:cs typeface="Arial"/>
              </a:rPr>
              <a:t>p</a:t>
            </a:r>
            <a:r>
              <a:rPr lang="en-US" sz="2200" baseline="-25000" dirty="0" err="1">
                <a:latin typeface="Arial"/>
                <a:cs typeface="Arial"/>
              </a:rPr>
              <a:t>T</a:t>
            </a:r>
            <a:r>
              <a:rPr lang="en-US" sz="2200" dirty="0">
                <a:latin typeface="Arial"/>
                <a:cs typeface="Arial"/>
              </a:rPr>
              <a:t>, 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similar to </a:t>
            </a:r>
            <a:r>
              <a:rPr lang="en-US" sz="2200" dirty="0" err="1">
                <a:solidFill>
                  <a:srgbClr val="FF0000"/>
                </a:solidFill>
                <a:latin typeface="Arial"/>
                <a:cs typeface="Arial"/>
              </a:rPr>
              <a:t>pp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 (even </a:t>
            </a:r>
            <a:r>
              <a:rPr lang="en-US" sz="2200" dirty="0" err="1">
                <a:solidFill>
                  <a:srgbClr val="FF0000"/>
                </a:solidFill>
                <a:latin typeface="Arial"/>
                <a:cs typeface="Arial"/>
              </a:rPr>
              <a:t>PbPb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endParaRPr lang="en-US" sz="2200" dirty="0" smtClean="0"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200" dirty="0" smtClean="0">
                <a:latin typeface="Arial"/>
                <a:cs typeface="Arial"/>
              </a:rPr>
              <a:t>Become </a:t>
            </a:r>
            <a:r>
              <a:rPr lang="en-US" sz="2200" dirty="0">
                <a:latin typeface="Arial"/>
                <a:cs typeface="Arial"/>
              </a:rPr>
              <a:t>significant at </a:t>
            </a:r>
            <a:r>
              <a:rPr lang="en-US" sz="2200" dirty="0" smtClean="0">
                <a:latin typeface="Arial"/>
                <a:cs typeface="Arial"/>
              </a:rPr>
              <a:t>N ~ 40 and </a:t>
            </a:r>
            <a:r>
              <a:rPr lang="en-US" sz="2200" dirty="0">
                <a:latin typeface="Arial"/>
                <a:cs typeface="Arial"/>
              </a:rPr>
              <a:t>linearly increases, 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similar to </a:t>
            </a:r>
            <a:r>
              <a:rPr lang="en-US" sz="2200" dirty="0" err="1">
                <a:solidFill>
                  <a:srgbClr val="FF0000"/>
                </a:solidFill>
                <a:latin typeface="Arial"/>
                <a:cs typeface="Arial"/>
              </a:rPr>
              <a:t>pp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!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80404" y="5033700"/>
            <a:ext cx="1005840" cy="1089090"/>
            <a:chOff x="6080404" y="5033700"/>
            <a:chExt cx="1005840" cy="1089090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5658381"/>
                </p:ext>
              </p:extLst>
            </p:nvPr>
          </p:nvGraphicFramePr>
          <p:xfrm>
            <a:off x="6080404" y="5675750"/>
            <a:ext cx="1005840" cy="447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347" name="Equation" r:id="rId5" imgW="571500" imgH="254000" progId="Equation.3">
                    <p:embed/>
                  </p:oleObj>
                </mc:Choice>
                <mc:Fallback>
                  <p:oleObj name="Equation" r:id="rId5" imgW="5715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80404" y="5675750"/>
                          <a:ext cx="1005840" cy="447040"/>
                        </a:xfrm>
                        <a:prstGeom prst="rect">
                          <a:avLst/>
                        </a:prstGeom>
                        <a:ln w="38100" cmpd="sng">
                          <a:solidFill>
                            <a:srgbClr val="0000FF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/>
            <p:cNvCxnSpPr/>
            <p:nvPr/>
          </p:nvCxnSpPr>
          <p:spPr>
            <a:xfrm flipV="1">
              <a:off x="6955081" y="5033700"/>
              <a:ext cx="0" cy="626750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7252152" y="5033100"/>
            <a:ext cx="1097280" cy="1090769"/>
            <a:chOff x="7252152" y="5033100"/>
            <a:chExt cx="1097280" cy="1090769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895272"/>
                </p:ext>
              </p:extLst>
            </p:nvPr>
          </p:nvGraphicFramePr>
          <p:xfrm>
            <a:off x="7252152" y="5675750"/>
            <a:ext cx="1097280" cy="4481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348" name="Equation" r:id="rId7" imgW="622300" imgH="254000" progId="Equation.3">
                    <p:embed/>
                  </p:oleObj>
                </mc:Choice>
                <mc:Fallback>
                  <p:oleObj name="Equation" r:id="rId7" imgW="6223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252152" y="5675750"/>
                          <a:ext cx="1097280" cy="448119"/>
                        </a:xfrm>
                        <a:prstGeom prst="rect">
                          <a:avLst/>
                        </a:prstGeom>
                        <a:ln w="38100" cmpd="sng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2" name="Straight Arrow Connector 21"/>
            <p:cNvCxnSpPr/>
            <p:nvPr/>
          </p:nvCxnSpPr>
          <p:spPr>
            <a:xfrm flipV="1">
              <a:off x="7367598" y="5033100"/>
              <a:ext cx="0" cy="62675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28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35533" y="905767"/>
            <a:ext cx="9011230" cy="5212080"/>
            <a:chOff x="473718" y="783367"/>
            <a:chExt cx="9140957" cy="5437212"/>
          </a:xfrm>
        </p:grpSpPr>
        <p:pic>
          <p:nvPicPr>
            <p:cNvPr id="11" name="Picture 10" descr="Correlation_ridges_00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29" y="783367"/>
              <a:ext cx="9094446" cy="543721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20229" y="875167"/>
              <a:ext cx="428424" cy="44063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3718" y="3276667"/>
              <a:ext cx="428424" cy="44063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98324" y="1331100"/>
              <a:ext cx="428424" cy="44063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A complete picture of ridge correlations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1046426" y="6144079"/>
            <a:ext cx="8002736" cy="1214708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Is there a common origin of the ridge in all systems? 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100" dirty="0" smtClean="0">
                <a:latin typeface="Arial"/>
                <a:cs typeface="Arial"/>
              </a:rPr>
              <a:t>Flow-like effect similar to </a:t>
            </a:r>
            <a:r>
              <a:rPr lang="en-US" sz="2100" dirty="0" err="1" smtClean="0">
                <a:latin typeface="Arial"/>
                <a:cs typeface="Arial"/>
              </a:rPr>
              <a:t>PbPb</a:t>
            </a:r>
            <a:r>
              <a:rPr lang="en-US" sz="2100" dirty="0" smtClean="0">
                <a:latin typeface="Arial"/>
                <a:cs typeface="Arial"/>
              </a:rPr>
              <a:t>? Final-state effect seen in </a:t>
            </a:r>
            <a:r>
              <a:rPr lang="en-US" sz="2100" dirty="0" err="1" smtClean="0">
                <a:latin typeface="Arial"/>
                <a:cs typeface="Arial"/>
              </a:rPr>
              <a:t>pPb</a:t>
            </a:r>
            <a:r>
              <a:rPr lang="en-US" sz="2100" dirty="0" smtClean="0">
                <a:latin typeface="Arial"/>
                <a:cs typeface="Arial"/>
              </a:rPr>
              <a:t>?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100" dirty="0" smtClean="0">
                <a:latin typeface="Arial"/>
                <a:cs typeface="Arial"/>
              </a:rPr>
              <a:t>Other QCD mechanisms in smaller systems?</a:t>
            </a:r>
          </a:p>
        </p:txBody>
      </p:sp>
    </p:spTree>
    <p:extLst>
      <p:ext uri="{BB962C8B-B14F-4D97-AF65-F5344CB8AC3E}">
        <p14:creationId xmlns:p14="http://schemas.microsoft.com/office/powerpoint/2010/main" val="261459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5108806" y="3891279"/>
            <a:ext cx="4867005" cy="2926080"/>
            <a:chOff x="1159562" y="741168"/>
            <a:chExt cx="10047004" cy="6040332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9562" y="741168"/>
              <a:ext cx="7649137" cy="6040332"/>
            </a:xfrm>
            <a:prstGeom prst="rect">
              <a:avLst/>
            </a:prstGeom>
          </p:spPr>
        </p:pic>
        <p:cxnSp>
          <p:nvCxnSpPr>
            <p:cNvPr id="108" name="Straight Arrow Connector 107"/>
            <p:cNvCxnSpPr/>
            <p:nvPr/>
          </p:nvCxnSpPr>
          <p:spPr bwMode="auto">
            <a:xfrm flipV="1">
              <a:off x="7647220" y="4264602"/>
              <a:ext cx="827705" cy="7279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09" name="TextBox 108"/>
            <p:cNvSpPr txBox="1"/>
            <p:nvPr/>
          </p:nvSpPr>
          <p:spPr>
            <a:xfrm>
              <a:off x="7594260" y="3462540"/>
              <a:ext cx="3612306" cy="76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Glasma</a:t>
              </a:r>
              <a:r>
                <a:rPr lang="en-US" sz="1800" dirty="0" smtClean="0">
                  <a:solidFill>
                    <a:srgbClr val="FF0000"/>
                  </a:solidFill>
                  <a:latin typeface="Arial"/>
                  <a:cs typeface="Arial"/>
                </a:rPr>
                <a:t> graphs</a:t>
              </a:r>
              <a:endParaRPr lang="en-US" sz="18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 bwMode="auto">
            <a:xfrm flipV="1">
              <a:off x="7877683" y="2504864"/>
              <a:ext cx="712024" cy="6706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11" name="TextBox 110"/>
            <p:cNvSpPr txBox="1"/>
            <p:nvPr/>
          </p:nvSpPr>
          <p:spPr>
            <a:xfrm>
              <a:off x="8623019" y="1773702"/>
              <a:ext cx="2325731" cy="1334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  <a:latin typeface="Arial"/>
                  <a:cs typeface="Arial"/>
                </a:rPr>
                <a:t>BFKL Mini-jet</a:t>
              </a:r>
              <a:endParaRPr lang="en-US" sz="1800" dirty="0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 dirty="0" smtClean="0"/>
              <a:t>Understanding the origin of ridge</a:t>
            </a:r>
            <a:endParaRPr lang="en-US" sz="3400" dirty="0"/>
          </a:p>
        </p:txBody>
      </p:sp>
      <p:cxnSp>
        <p:nvCxnSpPr>
          <p:cNvPr id="87" name="Straight Connector 86"/>
          <p:cNvCxnSpPr/>
          <p:nvPr/>
        </p:nvCxnSpPr>
        <p:spPr>
          <a:xfrm>
            <a:off x="5084425" y="1006775"/>
            <a:ext cx="0" cy="5870448"/>
          </a:xfrm>
          <a:prstGeom prst="line">
            <a:avLst/>
          </a:prstGeom>
          <a:ln w="28575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9997" y="1025100"/>
            <a:ext cx="44654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Intrinsic collimated gluon emission</a:t>
            </a:r>
          </a:p>
          <a:p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rom </a:t>
            </a: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</a:rPr>
              <a:t>glasma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 diagram (CGC)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21795" y="1025100"/>
            <a:ext cx="4951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Hydrodynamics/final-state interactions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657" y="1875039"/>
            <a:ext cx="2681264" cy="187854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7918893" y="3339576"/>
            <a:ext cx="2109547" cy="52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K. </a:t>
            </a:r>
            <a:r>
              <a:rPr lang="en-US" sz="1200" dirty="0" err="1" smtClean="0">
                <a:latin typeface="Arial"/>
                <a:cs typeface="Arial"/>
              </a:rPr>
              <a:t>Dusling</a:t>
            </a:r>
            <a:r>
              <a:rPr lang="en-US" sz="1200" dirty="0" smtClean="0">
                <a:latin typeface="Arial"/>
                <a:cs typeface="Arial"/>
              </a:rPr>
              <a:t>, R. </a:t>
            </a:r>
            <a:r>
              <a:rPr lang="en-US" sz="1200" dirty="0" err="1" smtClean="0">
                <a:latin typeface="Arial"/>
                <a:cs typeface="Arial"/>
              </a:rPr>
              <a:t>Venugopalan</a:t>
            </a:r>
            <a:r>
              <a:rPr lang="en-US" sz="1200" dirty="0" smtClean="0">
                <a:latin typeface="Arial"/>
                <a:cs typeface="Arial"/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arXiv:</a:t>
            </a:r>
            <a:r>
              <a:rPr lang="en-US" sz="1200" dirty="0">
                <a:latin typeface="Arial"/>
                <a:cs typeface="Arial"/>
              </a:rPr>
              <a:t>1210.3890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178095" y="1790827"/>
            <a:ext cx="2743200" cy="1802073"/>
            <a:chOff x="780268" y="1596156"/>
            <a:chExt cx="3540325" cy="2325723"/>
          </a:xfrm>
        </p:grpSpPr>
        <p:grpSp>
          <p:nvGrpSpPr>
            <p:cNvPr id="116" name="Group 115"/>
            <p:cNvGrpSpPr>
              <a:grpSpLocks noChangeAspect="1"/>
            </p:cNvGrpSpPr>
            <p:nvPr/>
          </p:nvGrpSpPr>
          <p:grpSpPr>
            <a:xfrm>
              <a:off x="1799842" y="1596156"/>
              <a:ext cx="1856232" cy="2314047"/>
              <a:chOff x="321318" y="1438200"/>
              <a:chExt cx="5630715" cy="6196500"/>
            </a:xfrm>
          </p:grpSpPr>
          <p:pic>
            <p:nvPicPr>
              <p:cNvPr id="117" name="Picture 11"/>
              <p:cNvPicPr>
                <a:picLocks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06" r="206"/>
              <a:stretch/>
            </p:blipFill>
            <p:spPr bwMode="auto">
              <a:xfrm>
                <a:off x="741196" y="2097290"/>
                <a:ext cx="3558343" cy="5124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</p:pic>
          <p:sp>
            <p:nvSpPr>
              <p:cNvPr id="118" name="Freeform 117"/>
              <p:cNvSpPr/>
              <p:nvPr/>
            </p:nvSpPr>
            <p:spPr>
              <a:xfrm>
                <a:off x="2264527" y="1438200"/>
                <a:ext cx="3687506" cy="6196500"/>
              </a:xfrm>
              <a:custGeom>
                <a:avLst/>
                <a:gdLst>
                  <a:gd name="connsiteX0" fmla="*/ 45902 w 3687506"/>
                  <a:gd name="connsiteY0" fmla="*/ 826200 h 6196500"/>
                  <a:gd name="connsiteX1" fmla="*/ 168309 w 3687506"/>
                  <a:gd name="connsiteY1" fmla="*/ 856800 h 6196500"/>
                  <a:gd name="connsiteX2" fmla="*/ 260114 w 3687506"/>
                  <a:gd name="connsiteY2" fmla="*/ 918000 h 6196500"/>
                  <a:gd name="connsiteX3" fmla="*/ 367220 w 3687506"/>
                  <a:gd name="connsiteY3" fmla="*/ 1040400 h 6196500"/>
                  <a:gd name="connsiteX4" fmla="*/ 413123 w 3687506"/>
                  <a:gd name="connsiteY4" fmla="*/ 1147500 h 6196500"/>
                  <a:gd name="connsiteX5" fmla="*/ 428424 w 3687506"/>
                  <a:gd name="connsiteY5" fmla="*/ 1193400 h 6196500"/>
                  <a:gd name="connsiteX6" fmla="*/ 474326 w 3687506"/>
                  <a:gd name="connsiteY6" fmla="*/ 1224000 h 6196500"/>
                  <a:gd name="connsiteX7" fmla="*/ 550830 w 3687506"/>
                  <a:gd name="connsiteY7" fmla="*/ 1300500 h 6196500"/>
                  <a:gd name="connsiteX8" fmla="*/ 581432 w 3687506"/>
                  <a:gd name="connsiteY8" fmla="*/ 1346400 h 6196500"/>
                  <a:gd name="connsiteX9" fmla="*/ 596733 w 3687506"/>
                  <a:gd name="connsiteY9" fmla="*/ 1392300 h 6196500"/>
                  <a:gd name="connsiteX10" fmla="*/ 642636 w 3687506"/>
                  <a:gd name="connsiteY10" fmla="*/ 1407600 h 6196500"/>
                  <a:gd name="connsiteX11" fmla="*/ 688538 w 3687506"/>
                  <a:gd name="connsiteY11" fmla="*/ 1377000 h 6196500"/>
                  <a:gd name="connsiteX12" fmla="*/ 703839 w 3687506"/>
                  <a:gd name="connsiteY12" fmla="*/ 1331100 h 6196500"/>
                  <a:gd name="connsiteX13" fmla="*/ 749742 w 3687506"/>
                  <a:gd name="connsiteY13" fmla="*/ 1315800 h 6196500"/>
                  <a:gd name="connsiteX14" fmla="*/ 826246 w 3687506"/>
                  <a:gd name="connsiteY14" fmla="*/ 1300500 h 6196500"/>
                  <a:gd name="connsiteX15" fmla="*/ 963954 w 3687506"/>
                  <a:gd name="connsiteY15" fmla="*/ 1269900 h 6196500"/>
                  <a:gd name="connsiteX16" fmla="*/ 1254670 w 3687506"/>
                  <a:gd name="connsiteY16" fmla="*/ 1285200 h 6196500"/>
                  <a:gd name="connsiteX17" fmla="*/ 1346475 w 3687506"/>
                  <a:gd name="connsiteY17" fmla="*/ 1346400 h 6196500"/>
                  <a:gd name="connsiteX18" fmla="*/ 1392378 w 3687506"/>
                  <a:gd name="connsiteY18" fmla="*/ 1377000 h 6196500"/>
                  <a:gd name="connsiteX19" fmla="*/ 1438280 w 3687506"/>
                  <a:gd name="connsiteY19" fmla="*/ 1407600 h 6196500"/>
                  <a:gd name="connsiteX20" fmla="*/ 1453581 w 3687506"/>
                  <a:gd name="connsiteY20" fmla="*/ 1453500 h 6196500"/>
                  <a:gd name="connsiteX21" fmla="*/ 1484183 w 3687506"/>
                  <a:gd name="connsiteY21" fmla="*/ 1499400 h 6196500"/>
                  <a:gd name="connsiteX22" fmla="*/ 1499483 w 3687506"/>
                  <a:gd name="connsiteY22" fmla="*/ 1575900 h 6196500"/>
                  <a:gd name="connsiteX23" fmla="*/ 1545386 w 3687506"/>
                  <a:gd name="connsiteY23" fmla="*/ 1667700 h 6196500"/>
                  <a:gd name="connsiteX24" fmla="*/ 1560687 w 3687506"/>
                  <a:gd name="connsiteY24" fmla="*/ 1790100 h 6196500"/>
                  <a:gd name="connsiteX25" fmla="*/ 1545386 w 3687506"/>
                  <a:gd name="connsiteY25" fmla="*/ 1851300 h 6196500"/>
                  <a:gd name="connsiteX26" fmla="*/ 1499483 w 3687506"/>
                  <a:gd name="connsiteY26" fmla="*/ 1958400 h 6196500"/>
                  <a:gd name="connsiteX27" fmla="*/ 1468882 w 3687506"/>
                  <a:gd name="connsiteY27" fmla="*/ 2096100 h 6196500"/>
                  <a:gd name="connsiteX28" fmla="*/ 1530085 w 3687506"/>
                  <a:gd name="connsiteY28" fmla="*/ 2187900 h 6196500"/>
                  <a:gd name="connsiteX29" fmla="*/ 1560687 w 3687506"/>
                  <a:gd name="connsiteY29" fmla="*/ 2233800 h 6196500"/>
                  <a:gd name="connsiteX30" fmla="*/ 1606589 w 3687506"/>
                  <a:gd name="connsiteY30" fmla="*/ 2249100 h 6196500"/>
                  <a:gd name="connsiteX31" fmla="*/ 1652492 w 3687506"/>
                  <a:gd name="connsiteY31" fmla="*/ 2279700 h 6196500"/>
                  <a:gd name="connsiteX32" fmla="*/ 1728996 w 3687506"/>
                  <a:gd name="connsiteY32" fmla="*/ 2356200 h 6196500"/>
                  <a:gd name="connsiteX33" fmla="*/ 1774899 w 3687506"/>
                  <a:gd name="connsiteY33" fmla="*/ 2448000 h 6196500"/>
                  <a:gd name="connsiteX34" fmla="*/ 1790200 w 3687506"/>
                  <a:gd name="connsiteY34" fmla="*/ 2570400 h 6196500"/>
                  <a:gd name="connsiteX35" fmla="*/ 1805501 w 3687506"/>
                  <a:gd name="connsiteY35" fmla="*/ 2738700 h 6196500"/>
                  <a:gd name="connsiteX36" fmla="*/ 1820801 w 3687506"/>
                  <a:gd name="connsiteY36" fmla="*/ 2784600 h 6196500"/>
                  <a:gd name="connsiteX37" fmla="*/ 1958509 w 3687506"/>
                  <a:gd name="connsiteY37" fmla="*/ 2861100 h 6196500"/>
                  <a:gd name="connsiteX38" fmla="*/ 2019713 w 3687506"/>
                  <a:gd name="connsiteY38" fmla="*/ 2998800 h 6196500"/>
                  <a:gd name="connsiteX39" fmla="*/ 2035013 w 3687506"/>
                  <a:gd name="connsiteY39" fmla="*/ 3090600 h 6196500"/>
                  <a:gd name="connsiteX40" fmla="*/ 2050314 w 3687506"/>
                  <a:gd name="connsiteY40" fmla="*/ 3151800 h 6196500"/>
                  <a:gd name="connsiteX41" fmla="*/ 2035013 w 3687506"/>
                  <a:gd name="connsiteY41" fmla="*/ 3304800 h 6196500"/>
                  <a:gd name="connsiteX42" fmla="*/ 2004412 w 3687506"/>
                  <a:gd name="connsiteY42" fmla="*/ 3350700 h 6196500"/>
                  <a:gd name="connsiteX43" fmla="*/ 1989111 w 3687506"/>
                  <a:gd name="connsiteY43" fmla="*/ 3396600 h 6196500"/>
                  <a:gd name="connsiteX44" fmla="*/ 1927907 w 3687506"/>
                  <a:gd name="connsiteY44" fmla="*/ 3488400 h 6196500"/>
                  <a:gd name="connsiteX45" fmla="*/ 1897306 w 3687506"/>
                  <a:gd name="connsiteY45" fmla="*/ 3534300 h 6196500"/>
                  <a:gd name="connsiteX46" fmla="*/ 1866704 w 3687506"/>
                  <a:gd name="connsiteY46" fmla="*/ 3595500 h 6196500"/>
                  <a:gd name="connsiteX47" fmla="*/ 1851403 w 3687506"/>
                  <a:gd name="connsiteY47" fmla="*/ 3641400 h 6196500"/>
                  <a:gd name="connsiteX48" fmla="*/ 1820801 w 3687506"/>
                  <a:gd name="connsiteY48" fmla="*/ 3687300 h 6196500"/>
                  <a:gd name="connsiteX49" fmla="*/ 1790200 w 3687506"/>
                  <a:gd name="connsiteY49" fmla="*/ 3916800 h 6196500"/>
                  <a:gd name="connsiteX50" fmla="*/ 1759598 w 3687506"/>
                  <a:gd name="connsiteY50" fmla="*/ 4008600 h 6196500"/>
                  <a:gd name="connsiteX51" fmla="*/ 1744297 w 3687506"/>
                  <a:gd name="connsiteY51" fmla="*/ 4054500 h 6196500"/>
                  <a:gd name="connsiteX52" fmla="*/ 1728996 w 3687506"/>
                  <a:gd name="connsiteY52" fmla="*/ 4192200 h 6196500"/>
                  <a:gd name="connsiteX53" fmla="*/ 1698395 w 3687506"/>
                  <a:gd name="connsiteY53" fmla="*/ 4329900 h 6196500"/>
                  <a:gd name="connsiteX54" fmla="*/ 1683094 w 3687506"/>
                  <a:gd name="connsiteY54" fmla="*/ 4482900 h 6196500"/>
                  <a:gd name="connsiteX55" fmla="*/ 1652492 w 3687506"/>
                  <a:gd name="connsiteY55" fmla="*/ 4528800 h 6196500"/>
                  <a:gd name="connsiteX56" fmla="*/ 1621890 w 3687506"/>
                  <a:gd name="connsiteY56" fmla="*/ 4620600 h 6196500"/>
                  <a:gd name="connsiteX57" fmla="*/ 1560687 w 3687506"/>
                  <a:gd name="connsiteY57" fmla="*/ 4804200 h 6196500"/>
                  <a:gd name="connsiteX58" fmla="*/ 1545386 w 3687506"/>
                  <a:gd name="connsiteY58" fmla="*/ 4850100 h 6196500"/>
                  <a:gd name="connsiteX59" fmla="*/ 1499483 w 3687506"/>
                  <a:gd name="connsiteY59" fmla="*/ 4865400 h 6196500"/>
                  <a:gd name="connsiteX60" fmla="*/ 1392378 w 3687506"/>
                  <a:gd name="connsiteY60" fmla="*/ 5003100 h 6196500"/>
                  <a:gd name="connsiteX61" fmla="*/ 1361776 w 3687506"/>
                  <a:gd name="connsiteY61" fmla="*/ 5049000 h 6196500"/>
                  <a:gd name="connsiteX62" fmla="*/ 1331174 w 3687506"/>
                  <a:gd name="connsiteY62" fmla="*/ 5110200 h 6196500"/>
                  <a:gd name="connsiteX63" fmla="*/ 1239369 w 3687506"/>
                  <a:gd name="connsiteY63" fmla="*/ 5171400 h 6196500"/>
                  <a:gd name="connsiteX64" fmla="*/ 1208767 w 3687506"/>
                  <a:gd name="connsiteY64" fmla="*/ 5217300 h 6196500"/>
                  <a:gd name="connsiteX65" fmla="*/ 1116962 w 3687506"/>
                  <a:gd name="connsiteY65" fmla="*/ 5247900 h 6196500"/>
                  <a:gd name="connsiteX66" fmla="*/ 872148 w 3687506"/>
                  <a:gd name="connsiteY66" fmla="*/ 5324400 h 6196500"/>
                  <a:gd name="connsiteX67" fmla="*/ 826246 w 3687506"/>
                  <a:gd name="connsiteY67" fmla="*/ 5355000 h 6196500"/>
                  <a:gd name="connsiteX68" fmla="*/ 810945 w 3687506"/>
                  <a:gd name="connsiteY68" fmla="*/ 5400900 h 6196500"/>
                  <a:gd name="connsiteX69" fmla="*/ 749742 w 3687506"/>
                  <a:gd name="connsiteY69" fmla="*/ 5492700 h 6196500"/>
                  <a:gd name="connsiteX70" fmla="*/ 719140 w 3687506"/>
                  <a:gd name="connsiteY70" fmla="*/ 5538600 h 6196500"/>
                  <a:gd name="connsiteX71" fmla="*/ 688538 w 3687506"/>
                  <a:gd name="connsiteY71" fmla="*/ 5584500 h 6196500"/>
                  <a:gd name="connsiteX72" fmla="*/ 673237 w 3687506"/>
                  <a:gd name="connsiteY72" fmla="*/ 5630400 h 6196500"/>
                  <a:gd name="connsiteX73" fmla="*/ 535530 w 3687506"/>
                  <a:gd name="connsiteY73" fmla="*/ 5691600 h 6196500"/>
                  <a:gd name="connsiteX74" fmla="*/ 489627 w 3687506"/>
                  <a:gd name="connsiteY74" fmla="*/ 5722200 h 6196500"/>
                  <a:gd name="connsiteX75" fmla="*/ 336618 w 3687506"/>
                  <a:gd name="connsiteY75" fmla="*/ 5706900 h 6196500"/>
                  <a:gd name="connsiteX76" fmla="*/ 290716 w 3687506"/>
                  <a:gd name="connsiteY76" fmla="*/ 5722200 h 6196500"/>
                  <a:gd name="connsiteX77" fmla="*/ 336618 w 3687506"/>
                  <a:gd name="connsiteY77" fmla="*/ 5921100 h 6196500"/>
                  <a:gd name="connsiteX78" fmla="*/ 428424 w 3687506"/>
                  <a:gd name="connsiteY78" fmla="*/ 5951700 h 6196500"/>
                  <a:gd name="connsiteX79" fmla="*/ 520229 w 3687506"/>
                  <a:gd name="connsiteY79" fmla="*/ 5997600 h 6196500"/>
                  <a:gd name="connsiteX80" fmla="*/ 627335 w 3687506"/>
                  <a:gd name="connsiteY80" fmla="*/ 6043500 h 6196500"/>
                  <a:gd name="connsiteX81" fmla="*/ 719140 w 3687506"/>
                  <a:gd name="connsiteY81" fmla="*/ 6058800 h 6196500"/>
                  <a:gd name="connsiteX82" fmla="*/ 795644 w 3687506"/>
                  <a:gd name="connsiteY82" fmla="*/ 6074100 h 6196500"/>
                  <a:gd name="connsiteX83" fmla="*/ 887449 w 3687506"/>
                  <a:gd name="connsiteY83" fmla="*/ 6089400 h 6196500"/>
                  <a:gd name="connsiteX84" fmla="*/ 1315873 w 3687506"/>
                  <a:gd name="connsiteY84" fmla="*/ 6196500 h 6196500"/>
                  <a:gd name="connsiteX85" fmla="*/ 1652492 w 3687506"/>
                  <a:gd name="connsiteY85" fmla="*/ 6165900 h 6196500"/>
                  <a:gd name="connsiteX86" fmla="*/ 1882005 w 3687506"/>
                  <a:gd name="connsiteY86" fmla="*/ 6120000 h 6196500"/>
                  <a:gd name="connsiteX87" fmla="*/ 2065615 w 3687506"/>
                  <a:gd name="connsiteY87" fmla="*/ 6089400 h 6196500"/>
                  <a:gd name="connsiteX88" fmla="*/ 2463437 w 3687506"/>
                  <a:gd name="connsiteY88" fmla="*/ 5997600 h 6196500"/>
                  <a:gd name="connsiteX89" fmla="*/ 2815357 w 3687506"/>
                  <a:gd name="connsiteY89" fmla="*/ 5905800 h 6196500"/>
                  <a:gd name="connsiteX90" fmla="*/ 3106073 w 3687506"/>
                  <a:gd name="connsiteY90" fmla="*/ 5768100 h 6196500"/>
                  <a:gd name="connsiteX91" fmla="*/ 3167277 w 3687506"/>
                  <a:gd name="connsiteY91" fmla="*/ 5722200 h 6196500"/>
                  <a:gd name="connsiteX92" fmla="*/ 3243781 w 3687506"/>
                  <a:gd name="connsiteY92" fmla="*/ 5676300 h 6196500"/>
                  <a:gd name="connsiteX93" fmla="*/ 3274383 w 3687506"/>
                  <a:gd name="connsiteY93" fmla="*/ 5630400 h 6196500"/>
                  <a:gd name="connsiteX94" fmla="*/ 3320285 w 3687506"/>
                  <a:gd name="connsiteY94" fmla="*/ 5584500 h 6196500"/>
                  <a:gd name="connsiteX95" fmla="*/ 3457993 w 3687506"/>
                  <a:gd name="connsiteY95" fmla="*/ 5033700 h 6196500"/>
                  <a:gd name="connsiteX96" fmla="*/ 3549798 w 3687506"/>
                  <a:gd name="connsiteY96" fmla="*/ 4620600 h 6196500"/>
                  <a:gd name="connsiteX97" fmla="*/ 3641603 w 3687506"/>
                  <a:gd name="connsiteY97" fmla="*/ 3901500 h 6196500"/>
                  <a:gd name="connsiteX98" fmla="*/ 3687506 w 3687506"/>
                  <a:gd name="connsiteY98" fmla="*/ 3335400 h 6196500"/>
                  <a:gd name="connsiteX99" fmla="*/ 3672205 w 3687506"/>
                  <a:gd name="connsiteY99" fmla="*/ 2891700 h 6196500"/>
                  <a:gd name="connsiteX100" fmla="*/ 3611002 w 3687506"/>
                  <a:gd name="connsiteY100" fmla="*/ 2769300 h 6196500"/>
                  <a:gd name="connsiteX101" fmla="*/ 3565099 w 3687506"/>
                  <a:gd name="connsiteY101" fmla="*/ 2646900 h 6196500"/>
                  <a:gd name="connsiteX102" fmla="*/ 3350887 w 3687506"/>
                  <a:gd name="connsiteY102" fmla="*/ 1698300 h 6196500"/>
                  <a:gd name="connsiteX103" fmla="*/ 3259082 w 3687506"/>
                  <a:gd name="connsiteY103" fmla="*/ 1484100 h 6196500"/>
                  <a:gd name="connsiteX104" fmla="*/ 3106073 w 3687506"/>
                  <a:gd name="connsiteY104" fmla="*/ 1009800 h 6196500"/>
                  <a:gd name="connsiteX105" fmla="*/ 3044870 w 3687506"/>
                  <a:gd name="connsiteY105" fmla="*/ 918000 h 6196500"/>
                  <a:gd name="connsiteX106" fmla="*/ 2998967 w 3687506"/>
                  <a:gd name="connsiteY106" fmla="*/ 887400 h 6196500"/>
                  <a:gd name="connsiteX107" fmla="*/ 2876561 w 3687506"/>
                  <a:gd name="connsiteY107" fmla="*/ 795600 h 6196500"/>
                  <a:gd name="connsiteX108" fmla="*/ 2570543 w 3687506"/>
                  <a:gd name="connsiteY108" fmla="*/ 596700 h 6196500"/>
                  <a:gd name="connsiteX109" fmla="*/ 2019713 w 3687506"/>
                  <a:gd name="connsiteY109" fmla="*/ 260100 h 6196500"/>
                  <a:gd name="connsiteX110" fmla="*/ 1728996 w 3687506"/>
                  <a:gd name="connsiteY110" fmla="*/ 122400 h 6196500"/>
                  <a:gd name="connsiteX111" fmla="*/ 1514784 w 3687506"/>
                  <a:gd name="connsiteY111" fmla="*/ 61200 h 6196500"/>
                  <a:gd name="connsiteX112" fmla="*/ 994555 w 3687506"/>
                  <a:gd name="connsiteY112" fmla="*/ 0 h 6196500"/>
                  <a:gd name="connsiteX113" fmla="*/ 413123 w 3687506"/>
                  <a:gd name="connsiteY113" fmla="*/ 76500 h 6196500"/>
                  <a:gd name="connsiteX114" fmla="*/ 367220 w 3687506"/>
                  <a:gd name="connsiteY114" fmla="*/ 107100 h 6196500"/>
                  <a:gd name="connsiteX115" fmla="*/ 260114 w 3687506"/>
                  <a:gd name="connsiteY115" fmla="*/ 214200 h 6196500"/>
                  <a:gd name="connsiteX116" fmla="*/ 107106 w 3687506"/>
                  <a:gd name="connsiteY116" fmla="*/ 290700 h 6196500"/>
                  <a:gd name="connsiteX117" fmla="*/ 45902 w 3687506"/>
                  <a:gd name="connsiteY117" fmla="*/ 504900 h 6196500"/>
                  <a:gd name="connsiteX118" fmla="*/ 30601 w 3687506"/>
                  <a:gd name="connsiteY118" fmla="*/ 566100 h 6196500"/>
                  <a:gd name="connsiteX119" fmla="*/ 0 w 3687506"/>
                  <a:gd name="connsiteY119" fmla="*/ 657900 h 6196500"/>
                  <a:gd name="connsiteX120" fmla="*/ 45902 w 3687506"/>
                  <a:gd name="connsiteY120" fmla="*/ 703800 h 6196500"/>
                  <a:gd name="connsiteX121" fmla="*/ 45902 w 3687506"/>
                  <a:gd name="connsiteY121" fmla="*/ 826200 h 619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3687506" h="6196500">
                    <a:moveTo>
                      <a:pt x="45902" y="826200"/>
                    </a:moveTo>
                    <a:cubicBezTo>
                      <a:pt x="66303" y="851700"/>
                      <a:pt x="141844" y="842098"/>
                      <a:pt x="168309" y="856800"/>
                    </a:cubicBezTo>
                    <a:cubicBezTo>
                      <a:pt x="200459" y="874660"/>
                      <a:pt x="260114" y="918000"/>
                      <a:pt x="260114" y="918000"/>
                    </a:cubicBezTo>
                    <a:cubicBezTo>
                      <a:pt x="331519" y="1025100"/>
                      <a:pt x="290717" y="989400"/>
                      <a:pt x="367220" y="1040400"/>
                    </a:cubicBezTo>
                    <a:cubicBezTo>
                      <a:pt x="403104" y="1148043"/>
                      <a:pt x="356401" y="1015156"/>
                      <a:pt x="413123" y="1147500"/>
                    </a:cubicBezTo>
                    <a:cubicBezTo>
                      <a:pt x="419476" y="1162324"/>
                      <a:pt x="418349" y="1180807"/>
                      <a:pt x="428424" y="1193400"/>
                    </a:cubicBezTo>
                    <a:cubicBezTo>
                      <a:pt x="439912" y="1207759"/>
                      <a:pt x="459025" y="1213800"/>
                      <a:pt x="474326" y="1224000"/>
                    </a:cubicBezTo>
                    <a:cubicBezTo>
                      <a:pt x="555931" y="1346399"/>
                      <a:pt x="448825" y="1198500"/>
                      <a:pt x="550830" y="1300500"/>
                    </a:cubicBezTo>
                    <a:cubicBezTo>
                      <a:pt x="563833" y="1313502"/>
                      <a:pt x="573208" y="1329953"/>
                      <a:pt x="581432" y="1346400"/>
                    </a:cubicBezTo>
                    <a:cubicBezTo>
                      <a:pt x="588645" y="1360825"/>
                      <a:pt x="585329" y="1380896"/>
                      <a:pt x="596733" y="1392300"/>
                    </a:cubicBezTo>
                    <a:cubicBezTo>
                      <a:pt x="608138" y="1403704"/>
                      <a:pt x="627335" y="1402500"/>
                      <a:pt x="642636" y="1407600"/>
                    </a:cubicBezTo>
                    <a:cubicBezTo>
                      <a:pt x="657937" y="1397400"/>
                      <a:pt x="677050" y="1391359"/>
                      <a:pt x="688538" y="1377000"/>
                    </a:cubicBezTo>
                    <a:cubicBezTo>
                      <a:pt x="698613" y="1364407"/>
                      <a:pt x="692435" y="1342504"/>
                      <a:pt x="703839" y="1331100"/>
                    </a:cubicBezTo>
                    <a:cubicBezTo>
                      <a:pt x="715244" y="1319696"/>
                      <a:pt x="734095" y="1319712"/>
                      <a:pt x="749742" y="1315800"/>
                    </a:cubicBezTo>
                    <a:cubicBezTo>
                      <a:pt x="774972" y="1309493"/>
                      <a:pt x="800817" y="1305949"/>
                      <a:pt x="826246" y="1300500"/>
                    </a:cubicBezTo>
                    <a:lnTo>
                      <a:pt x="963954" y="1269900"/>
                    </a:lnTo>
                    <a:cubicBezTo>
                      <a:pt x="1060859" y="1275000"/>
                      <a:pt x="1159515" y="1266170"/>
                      <a:pt x="1254670" y="1285200"/>
                    </a:cubicBezTo>
                    <a:cubicBezTo>
                      <a:pt x="1290734" y="1292412"/>
                      <a:pt x="1315873" y="1326000"/>
                      <a:pt x="1346475" y="1346400"/>
                    </a:cubicBezTo>
                    <a:lnTo>
                      <a:pt x="1392378" y="1377000"/>
                    </a:lnTo>
                    <a:lnTo>
                      <a:pt x="1438280" y="1407600"/>
                    </a:lnTo>
                    <a:cubicBezTo>
                      <a:pt x="1443380" y="1422900"/>
                      <a:pt x="1446368" y="1439075"/>
                      <a:pt x="1453581" y="1453500"/>
                    </a:cubicBezTo>
                    <a:cubicBezTo>
                      <a:pt x="1461805" y="1469947"/>
                      <a:pt x="1477726" y="1482182"/>
                      <a:pt x="1484183" y="1499400"/>
                    </a:cubicBezTo>
                    <a:cubicBezTo>
                      <a:pt x="1493314" y="1523749"/>
                      <a:pt x="1493176" y="1550671"/>
                      <a:pt x="1499483" y="1575900"/>
                    </a:cubicBezTo>
                    <a:cubicBezTo>
                      <a:pt x="1512152" y="1626575"/>
                      <a:pt x="1515469" y="1622827"/>
                      <a:pt x="1545386" y="1667700"/>
                    </a:cubicBezTo>
                    <a:cubicBezTo>
                      <a:pt x="1550486" y="1708500"/>
                      <a:pt x="1560687" y="1748982"/>
                      <a:pt x="1560687" y="1790100"/>
                    </a:cubicBezTo>
                    <a:cubicBezTo>
                      <a:pt x="1560687" y="1811128"/>
                      <a:pt x="1551163" y="1831081"/>
                      <a:pt x="1545386" y="1851300"/>
                    </a:cubicBezTo>
                    <a:cubicBezTo>
                      <a:pt x="1524880" y="1923066"/>
                      <a:pt x="1534458" y="1876795"/>
                      <a:pt x="1499483" y="1958400"/>
                    </a:cubicBezTo>
                    <a:cubicBezTo>
                      <a:pt x="1478939" y="2006333"/>
                      <a:pt x="1478051" y="2041092"/>
                      <a:pt x="1468882" y="2096100"/>
                    </a:cubicBezTo>
                    <a:cubicBezTo>
                      <a:pt x="1495772" y="2176764"/>
                      <a:pt x="1466412" y="2111496"/>
                      <a:pt x="1530085" y="2187900"/>
                    </a:cubicBezTo>
                    <a:cubicBezTo>
                      <a:pt x="1541858" y="2202026"/>
                      <a:pt x="1546328" y="2222313"/>
                      <a:pt x="1560687" y="2233800"/>
                    </a:cubicBezTo>
                    <a:cubicBezTo>
                      <a:pt x="1573281" y="2243875"/>
                      <a:pt x="1592163" y="2241888"/>
                      <a:pt x="1606589" y="2249100"/>
                    </a:cubicBezTo>
                    <a:cubicBezTo>
                      <a:pt x="1623037" y="2257324"/>
                      <a:pt x="1637191" y="2269500"/>
                      <a:pt x="1652492" y="2279700"/>
                    </a:cubicBezTo>
                    <a:cubicBezTo>
                      <a:pt x="1683233" y="2371918"/>
                      <a:pt x="1641733" y="2283484"/>
                      <a:pt x="1728996" y="2356200"/>
                    </a:cubicBezTo>
                    <a:cubicBezTo>
                      <a:pt x="1756376" y="2379015"/>
                      <a:pt x="1764455" y="2416670"/>
                      <a:pt x="1774899" y="2448000"/>
                    </a:cubicBezTo>
                    <a:cubicBezTo>
                      <a:pt x="1779999" y="2488800"/>
                      <a:pt x="1785895" y="2529508"/>
                      <a:pt x="1790200" y="2570400"/>
                    </a:cubicBezTo>
                    <a:cubicBezTo>
                      <a:pt x="1796097" y="2626422"/>
                      <a:pt x="1797534" y="2682935"/>
                      <a:pt x="1805501" y="2738700"/>
                    </a:cubicBezTo>
                    <a:cubicBezTo>
                      <a:pt x="1807782" y="2754666"/>
                      <a:pt x="1809397" y="2773196"/>
                      <a:pt x="1820801" y="2784600"/>
                    </a:cubicBezTo>
                    <a:cubicBezTo>
                      <a:pt x="1873413" y="2837209"/>
                      <a:pt x="1900789" y="2841861"/>
                      <a:pt x="1958509" y="2861100"/>
                    </a:cubicBezTo>
                    <a:cubicBezTo>
                      <a:pt x="1994926" y="2970345"/>
                      <a:pt x="1971218" y="2926062"/>
                      <a:pt x="2019713" y="2998800"/>
                    </a:cubicBezTo>
                    <a:cubicBezTo>
                      <a:pt x="2024813" y="3029400"/>
                      <a:pt x="2028929" y="3060180"/>
                      <a:pt x="2035013" y="3090600"/>
                    </a:cubicBezTo>
                    <a:cubicBezTo>
                      <a:pt x="2039137" y="3111220"/>
                      <a:pt x="2050314" y="3130772"/>
                      <a:pt x="2050314" y="3151800"/>
                    </a:cubicBezTo>
                    <a:cubicBezTo>
                      <a:pt x="2050314" y="3203054"/>
                      <a:pt x="2046539" y="3254858"/>
                      <a:pt x="2035013" y="3304800"/>
                    </a:cubicBezTo>
                    <a:cubicBezTo>
                      <a:pt x="2030878" y="3322718"/>
                      <a:pt x="2012636" y="3334253"/>
                      <a:pt x="2004412" y="3350700"/>
                    </a:cubicBezTo>
                    <a:cubicBezTo>
                      <a:pt x="1997199" y="3365125"/>
                      <a:pt x="1996944" y="3382502"/>
                      <a:pt x="1989111" y="3396600"/>
                    </a:cubicBezTo>
                    <a:cubicBezTo>
                      <a:pt x="1971249" y="3428749"/>
                      <a:pt x="1948308" y="3457800"/>
                      <a:pt x="1927907" y="3488400"/>
                    </a:cubicBezTo>
                    <a:cubicBezTo>
                      <a:pt x="1917707" y="3503700"/>
                      <a:pt x="1905530" y="3517853"/>
                      <a:pt x="1897306" y="3534300"/>
                    </a:cubicBezTo>
                    <a:cubicBezTo>
                      <a:pt x="1887105" y="3554700"/>
                      <a:pt x="1875689" y="3574536"/>
                      <a:pt x="1866704" y="3595500"/>
                    </a:cubicBezTo>
                    <a:cubicBezTo>
                      <a:pt x="1860351" y="3610324"/>
                      <a:pt x="1858616" y="3626975"/>
                      <a:pt x="1851403" y="3641400"/>
                    </a:cubicBezTo>
                    <a:cubicBezTo>
                      <a:pt x="1843179" y="3657847"/>
                      <a:pt x="1831002" y="3672000"/>
                      <a:pt x="1820801" y="3687300"/>
                    </a:cubicBezTo>
                    <a:cubicBezTo>
                      <a:pt x="1777340" y="3817682"/>
                      <a:pt x="1840123" y="3617279"/>
                      <a:pt x="1790200" y="3916800"/>
                    </a:cubicBezTo>
                    <a:cubicBezTo>
                      <a:pt x="1784897" y="3948617"/>
                      <a:pt x="1769799" y="3978000"/>
                      <a:pt x="1759598" y="4008600"/>
                    </a:cubicBezTo>
                    <a:lnTo>
                      <a:pt x="1744297" y="4054500"/>
                    </a:lnTo>
                    <a:cubicBezTo>
                      <a:pt x="1739197" y="4100400"/>
                      <a:pt x="1735528" y="4146482"/>
                      <a:pt x="1728996" y="4192200"/>
                    </a:cubicBezTo>
                    <a:cubicBezTo>
                      <a:pt x="1722522" y="4237515"/>
                      <a:pt x="1709530" y="4285361"/>
                      <a:pt x="1698395" y="4329900"/>
                    </a:cubicBezTo>
                    <a:cubicBezTo>
                      <a:pt x="1693295" y="4380900"/>
                      <a:pt x="1694620" y="4432958"/>
                      <a:pt x="1683094" y="4482900"/>
                    </a:cubicBezTo>
                    <a:cubicBezTo>
                      <a:pt x="1678959" y="4500818"/>
                      <a:pt x="1659961" y="4511996"/>
                      <a:pt x="1652492" y="4528800"/>
                    </a:cubicBezTo>
                    <a:cubicBezTo>
                      <a:pt x="1639391" y="4558275"/>
                      <a:pt x="1632091" y="4590000"/>
                      <a:pt x="1621890" y="4620600"/>
                    </a:cubicBezTo>
                    <a:lnTo>
                      <a:pt x="1560687" y="4804200"/>
                    </a:lnTo>
                    <a:cubicBezTo>
                      <a:pt x="1555587" y="4819500"/>
                      <a:pt x="1560686" y="4845000"/>
                      <a:pt x="1545386" y="4850100"/>
                    </a:cubicBezTo>
                    <a:lnTo>
                      <a:pt x="1499483" y="4865400"/>
                    </a:lnTo>
                    <a:cubicBezTo>
                      <a:pt x="1427574" y="4937306"/>
                      <a:pt x="1465585" y="4893295"/>
                      <a:pt x="1392378" y="5003100"/>
                    </a:cubicBezTo>
                    <a:cubicBezTo>
                      <a:pt x="1382177" y="5018400"/>
                      <a:pt x="1370000" y="5032553"/>
                      <a:pt x="1361776" y="5049000"/>
                    </a:cubicBezTo>
                    <a:cubicBezTo>
                      <a:pt x="1351575" y="5069400"/>
                      <a:pt x="1347302" y="5094073"/>
                      <a:pt x="1331174" y="5110200"/>
                    </a:cubicBezTo>
                    <a:cubicBezTo>
                      <a:pt x="1305167" y="5136205"/>
                      <a:pt x="1239369" y="5171400"/>
                      <a:pt x="1239369" y="5171400"/>
                    </a:cubicBezTo>
                    <a:cubicBezTo>
                      <a:pt x="1229168" y="5186700"/>
                      <a:pt x="1224361" y="5207554"/>
                      <a:pt x="1208767" y="5217300"/>
                    </a:cubicBezTo>
                    <a:cubicBezTo>
                      <a:pt x="1181413" y="5234395"/>
                      <a:pt x="1116962" y="5247900"/>
                      <a:pt x="1116962" y="5247900"/>
                    </a:cubicBezTo>
                    <a:cubicBezTo>
                      <a:pt x="982508" y="5337531"/>
                      <a:pt x="1061753" y="5305441"/>
                      <a:pt x="872148" y="5324400"/>
                    </a:cubicBezTo>
                    <a:cubicBezTo>
                      <a:pt x="856847" y="5334600"/>
                      <a:pt x="837734" y="5340641"/>
                      <a:pt x="826246" y="5355000"/>
                    </a:cubicBezTo>
                    <a:cubicBezTo>
                      <a:pt x="816171" y="5367593"/>
                      <a:pt x="818778" y="5386802"/>
                      <a:pt x="810945" y="5400900"/>
                    </a:cubicBezTo>
                    <a:cubicBezTo>
                      <a:pt x="793084" y="5433049"/>
                      <a:pt x="770143" y="5462100"/>
                      <a:pt x="749742" y="5492700"/>
                    </a:cubicBezTo>
                    <a:lnTo>
                      <a:pt x="719140" y="5538600"/>
                    </a:lnTo>
                    <a:cubicBezTo>
                      <a:pt x="708939" y="5553900"/>
                      <a:pt x="694353" y="5567055"/>
                      <a:pt x="688538" y="5584500"/>
                    </a:cubicBezTo>
                    <a:cubicBezTo>
                      <a:pt x="683438" y="5599800"/>
                      <a:pt x="683312" y="5617807"/>
                      <a:pt x="673237" y="5630400"/>
                    </a:cubicBezTo>
                    <a:cubicBezTo>
                      <a:pt x="637648" y="5674885"/>
                      <a:pt x="579610" y="5662215"/>
                      <a:pt x="535530" y="5691600"/>
                    </a:cubicBezTo>
                    <a:lnTo>
                      <a:pt x="489627" y="5722200"/>
                    </a:lnTo>
                    <a:cubicBezTo>
                      <a:pt x="438624" y="5717100"/>
                      <a:pt x="387875" y="5706900"/>
                      <a:pt x="336618" y="5706900"/>
                    </a:cubicBezTo>
                    <a:cubicBezTo>
                      <a:pt x="320490" y="5706900"/>
                      <a:pt x="293601" y="5706332"/>
                      <a:pt x="290716" y="5722200"/>
                    </a:cubicBezTo>
                    <a:cubicBezTo>
                      <a:pt x="288003" y="5737123"/>
                      <a:pt x="284705" y="5888656"/>
                      <a:pt x="336618" y="5921100"/>
                    </a:cubicBezTo>
                    <a:cubicBezTo>
                      <a:pt x="363972" y="5938196"/>
                      <a:pt x="428424" y="5951700"/>
                      <a:pt x="428424" y="5951700"/>
                    </a:cubicBezTo>
                    <a:cubicBezTo>
                      <a:pt x="505802" y="6003283"/>
                      <a:pt x="441044" y="5965928"/>
                      <a:pt x="520229" y="5997600"/>
                    </a:cubicBezTo>
                    <a:cubicBezTo>
                      <a:pt x="556293" y="6012025"/>
                      <a:pt x="590210" y="6032078"/>
                      <a:pt x="627335" y="6043500"/>
                    </a:cubicBezTo>
                    <a:cubicBezTo>
                      <a:pt x="656987" y="6052623"/>
                      <a:pt x="688617" y="6053251"/>
                      <a:pt x="719140" y="6058800"/>
                    </a:cubicBezTo>
                    <a:cubicBezTo>
                      <a:pt x="744727" y="6063452"/>
                      <a:pt x="770057" y="6069448"/>
                      <a:pt x="795644" y="6074100"/>
                    </a:cubicBezTo>
                    <a:cubicBezTo>
                      <a:pt x="826167" y="6079649"/>
                      <a:pt x="857250" y="6082295"/>
                      <a:pt x="887449" y="6089400"/>
                    </a:cubicBezTo>
                    <a:cubicBezTo>
                      <a:pt x="1030739" y="6123113"/>
                      <a:pt x="1173065" y="6160800"/>
                      <a:pt x="1315873" y="6196500"/>
                    </a:cubicBezTo>
                    <a:cubicBezTo>
                      <a:pt x="1428079" y="6186300"/>
                      <a:pt x="1540838" y="6180988"/>
                      <a:pt x="1652492" y="6165900"/>
                    </a:cubicBezTo>
                    <a:cubicBezTo>
                      <a:pt x="1729809" y="6155452"/>
                      <a:pt x="1805290" y="6134206"/>
                      <a:pt x="1882005" y="6120000"/>
                    </a:cubicBezTo>
                    <a:cubicBezTo>
                      <a:pt x="1943015" y="6108702"/>
                      <a:pt x="2004898" y="6102182"/>
                      <a:pt x="2065615" y="6089400"/>
                    </a:cubicBezTo>
                    <a:cubicBezTo>
                      <a:pt x="2198788" y="6061365"/>
                      <a:pt x="2329540" y="6021943"/>
                      <a:pt x="2463437" y="5997600"/>
                    </a:cubicBezTo>
                    <a:cubicBezTo>
                      <a:pt x="2619132" y="5969293"/>
                      <a:pt x="2663733" y="5969381"/>
                      <a:pt x="2815357" y="5905800"/>
                    </a:cubicBezTo>
                    <a:cubicBezTo>
                      <a:pt x="2914241" y="5864335"/>
                      <a:pt x="3011007" y="5817697"/>
                      <a:pt x="3106073" y="5768100"/>
                    </a:cubicBezTo>
                    <a:cubicBezTo>
                      <a:pt x="3128682" y="5756305"/>
                      <a:pt x="3146058" y="5736345"/>
                      <a:pt x="3167277" y="5722200"/>
                    </a:cubicBezTo>
                    <a:cubicBezTo>
                      <a:pt x="3192022" y="5705704"/>
                      <a:pt x="3218280" y="5691600"/>
                      <a:pt x="3243781" y="5676300"/>
                    </a:cubicBezTo>
                    <a:cubicBezTo>
                      <a:pt x="3253982" y="5661000"/>
                      <a:pt x="3262610" y="5644526"/>
                      <a:pt x="3274383" y="5630400"/>
                    </a:cubicBezTo>
                    <a:cubicBezTo>
                      <a:pt x="3288236" y="5613778"/>
                      <a:pt x="3313921" y="5605181"/>
                      <a:pt x="3320285" y="5584500"/>
                    </a:cubicBezTo>
                    <a:cubicBezTo>
                      <a:pt x="3375944" y="5403619"/>
                      <a:pt x="3416937" y="5218444"/>
                      <a:pt x="3457993" y="5033700"/>
                    </a:cubicBezTo>
                    <a:cubicBezTo>
                      <a:pt x="3488595" y="4896000"/>
                      <a:pt x="3524563" y="4759384"/>
                      <a:pt x="3549798" y="4620600"/>
                    </a:cubicBezTo>
                    <a:cubicBezTo>
                      <a:pt x="3592273" y="4386999"/>
                      <a:pt x="3617859" y="4138926"/>
                      <a:pt x="3641603" y="3901500"/>
                    </a:cubicBezTo>
                    <a:cubicBezTo>
                      <a:pt x="3676762" y="3549929"/>
                      <a:pt x="3667922" y="3648726"/>
                      <a:pt x="3687506" y="3335400"/>
                    </a:cubicBezTo>
                    <a:cubicBezTo>
                      <a:pt x="3682406" y="3187500"/>
                      <a:pt x="3692024" y="3038355"/>
                      <a:pt x="3672205" y="2891700"/>
                    </a:cubicBezTo>
                    <a:cubicBezTo>
                      <a:pt x="3666096" y="2846495"/>
                      <a:pt x="3622066" y="2813554"/>
                      <a:pt x="3611002" y="2769300"/>
                    </a:cubicBezTo>
                    <a:cubicBezTo>
                      <a:pt x="3590169" y="2685973"/>
                      <a:pt x="3605105" y="2726908"/>
                      <a:pt x="3565099" y="2646900"/>
                    </a:cubicBezTo>
                    <a:cubicBezTo>
                      <a:pt x="3516045" y="2340325"/>
                      <a:pt x="3472442" y="1981913"/>
                      <a:pt x="3350887" y="1698300"/>
                    </a:cubicBezTo>
                    <a:cubicBezTo>
                      <a:pt x="3320285" y="1626900"/>
                      <a:pt x="3284277" y="1557582"/>
                      <a:pt x="3259082" y="1484100"/>
                    </a:cubicBezTo>
                    <a:cubicBezTo>
                      <a:pt x="3197611" y="1304820"/>
                      <a:pt x="3186246" y="1170137"/>
                      <a:pt x="3106073" y="1009800"/>
                    </a:cubicBezTo>
                    <a:cubicBezTo>
                      <a:pt x="3089625" y="976906"/>
                      <a:pt x="3075471" y="938399"/>
                      <a:pt x="3044870" y="918000"/>
                    </a:cubicBezTo>
                    <a:cubicBezTo>
                      <a:pt x="3029569" y="907800"/>
                      <a:pt x="3013839" y="898216"/>
                      <a:pt x="2998967" y="887400"/>
                    </a:cubicBezTo>
                    <a:cubicBezTo>
                      <a:pt x="2957719" y="857403"/>
                      <a:pt x="2919324" y="823394"/>
                      <a:pt x="2876561" y="795600"/>
                    </a:cubicBezTo>
                    <a:cubicBezTo>
                      <a:pt x="2774555" y="729300"/>
                      <a:pt x="2673711" y="661177"/>
                      <a:pt x="2570543" y="596700"/>
                    </a:cubicBezTo>
                    <a:cubicBezTo>
                      <a:pt x="2388070" y="482661"/>
                      <a:pt x="2214179" y="352210"/>
                      <a:pt x="2019713" y="260100"/>
                    </a:cubicBezTo>
                    <a:cubicBezTo>
                      <a:pt x="1922807" y="214200"/>
                      <a:pt x="1828761" y="161699"/>
                      <a:pt x="1728996" y="122400"/>
                    </a:cubicBezTo>
                    <a:cubicBezTo>
                      <a:pt x="1659902" y="95183"/>
                      <a:pt x="1587330" y="77069"/>
                      <a:pt x="1514784" y="61200"/>
                    </a:cubicBezTo>
                    <a:cubicBezTo>
                      <a:pt x="1277406" y="9276"/>
                      <a:pt x="1227990" y="14589"/>
                      <a:pt x="994555" y="0"/>
                    </a:cubicBezTo>
                    <a:cubicBezTo>
                      <a:pt x="870082" y="4787"/>
                      <a:pt x="558403" y="-20347"/>
                      <a:pt x="413123" y="76500"/>
                    </a:cubicBezTo>
                    <a:cubicBezTo>
                      <a:pt x="397822" y="86700"/>
                      <a:pt x="380889" y="94799"/>
                      <a:pt x="367220" y="107100"/>
                    </a:cubicBezTo>
                    <a:cubicBezTo>
                      <a:pt x="329691" y="140874"/>
                      <a:pt x="305273" y="191622"/>
                      <a:pt x="260114" y="214200"/>
                    </a:cubicBezTo>
                    <a:lnTo>
                      <a:pt x="107106" y="290700"/>
                    </a:lnTo>
                    <a:cubicBezTo>
                      <a:pt x="63204" y="422397"/>
                      <a:pt x="84328" y="351208"/>
                      <a:pt x="45902" y="504900"/>
                    </a:cubicBezTo>
                    <a:cubicBezTo>
                      <a:pt x="40802" y="525300"/>
                      <a:pt x="37251" y="546151"/>
                      <a:pt x="30601" y="566100"/>
                    </a:cubicBezTo>
                    <a:lnTo>
                      <a:pt x="0" y="657900"/>
                    </a:lnTo>
                    <a:cubicBezTo>
                      <a:pt x="15301" y="673200"/>
                      <a:pt x="36225" y="684447"/>
                      <a:pt x="45902" y="703800"/>
                    </a:cubicBezTo>
                    <a:cubicBezTo>
                      <a:pt x="63204" y="738401"/>
                      <a:pt x="25501" y="800700"/>
                      <a:pt x="45902" y="82620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21318" y="1591200"/>
                <a:ext cx="2419047" cy="5768100"/>
              </a:xfrm>
              <a:custGeom>
                <a:avLst/>
                <a:gdLst>
                  <a:gd name="connsiteX0" fmla="*/ 1989111 w 2419047"/>
                  <a:gd name="connsiteY0" fmla="*/ 703800 h 5768100"/>
                  <a:gd name="connsiteX1" fmla="*/ 1805501 w 2419047"/>
                  <a:gd name="connsiteY1" fmla="*/ 703800 h 5768100"/>
                  <a:gd name="connsiteX2" fmla="*/ 1744298 w 2419047"/>
                  <a:gd name="connsiteY2" fmla="*/ 826200 h 5768100"/>
                  <a:gd name="connsiteX3" fmla="*/ 1698395 w 2419047"/>
                  <a:gd name="connsiteY3" fmla="*/ 856800 h 5768100"/>
                  <a:gd name="connsiteX4" fmla="*/ 1683094 w 2419047"/>
                  <a:gd name="connsiteY4" fmla="*/ 902700 h 5768100"/>
                  <a:gd name="connsiteX5" fmla="*/ 1637192 w 2419047"/>
                  <a:gd name="connsiteY5" fmla="*/ 933300 h 5768100"/>
                  <a:gd name="connsiteX6" fmla="*/ 1591289 w 2419047"/>
                  <a:gd name="connsiteY6" fmla="*/ 1071000 h 5768100"/>
                  <a:gd name="connsiteX7" fmla="*/ 1499484 w 2419047"/>
                  <a:gd name="connsiteY7" fmla="*/ 1132200 h 5768100"/>
                  <a:gd name="connsiteX8" fmla="*/ 1453581 w 2419047"/>
                  <a:gd name="connsiteY8" fmla="*/ 1162800 h 5768100"/>
                  <a:gd name="connsiteX9" fmla="*/ 1422980 w 2419047"/>
                  <a:gd name="connsiteY9" fmla="*/ 1208700 h 5768100"/>
                  <a:gd name="connsiteX10" fmla="*/ 1392378 w 2419047"/>
                  <a:gd name="connsiteY10" fmla="*/ 1300500 h 5768100"/>
                  <a:gd name="connsiteX11" fmla="*/ 1346475 w 2419047"/>
                  <a:gd name="connsiteY11" fmla="*/ 1315800 h 5768100"/>
                  <a:gd name="connsiteX12" fmla="*/ 1300573 w 2419047"/>
                  <a:gd name="connsiteY12" fmla="*/ 1346400 h 5768100"/>
                  <a:gd name="connsiteX13" fmla="*/ 1132263 w 2419047"/>
                  <a:gd name="connsiteY13" fmla="*/ 1392300 h 5768100"/>
                  <a:gd name="connsiteX14" fmla="*/ 1071060 w 2419047"/>
                  <a:gd name="connsiteY14" fmla="*/ 1407600 h 5768100"/>
                  <a:gd name="connsiteX15" fmla="*/ 1009856 w 2419047"/>
                  <a:gd name="connsiteY15" fmla="*/ 1499400 h 5768100"/>
                  <a:gd name="connsiteX16" fmla="*/ 979255 w 2419047"/>
                  <a:gd name="connsiteY16" fmla="*/ 1545300 h 5768100"/>
                  <a:gd name="connsiteX17" fmla="*/ 963954 w 2419047"/>
                  <a:gd name="connsiteY17" fmla="*/ 1591200 h 5768100"/>
                  <a:gd name="connsiteX18" fmla="*/ 948653 w 2419047"/>
                  <a:gd name="connsiteY18" fmla="*/ 1774800 h 5768100"/>
                  <a:gd name="connsiteX19" fmla="*/ 933352 w 2419047"/>
                  <a:gd name="connsiteY19" fmla="*/ 1820700 h 5768100"/>
                  <a:gd name="connsiteX20" fmla="*/ 918051 w 2419047"/>
                  <a:gd name="connsiteY20" fmla="*/ 1897200 h 5768100"/>
                  <a:gd name="connsiteX21" fmla="*/ 902750 w 2419047"/>
                  <a:gd name="connsiteY21" fmla="*/ 1943100 h 5768100"/>
                  <a:gd name="connsiteX22" fmla="*/ 887450 w 2419047"/>
                  <a:gd name="connsiteY22" fmla="*/ 2004300 h 5768100"/>
                  <a:gd name="connsiteX23" fmla="*/ 856848 w 2419047"/>
                  <a:gd name="connsiteY23" fmla="*/ 2096100 h 5768100"/>
                  <a:gd name="connsiteX24" fmla="*/ 765043 w 2419047"/>
                  <a:gd name="connsiteY24" fmla="*/ 2157300 h 5768100"/>
                  <a:gd name="connsiteX25" fmla="*/ 749742 w 2419047"/>
                  <a:gd name="connsiteY25" fmla="*/ 2203200 h 5768100"/>
                  <a:gd name="connsiteX26" fmla="*/ 703839 w 2419047"/>
                  <a:gd name="connsiteY26" fmla="*/ 2218500 h 5768100"/>
                  <a:gd name="connsiteX27" fmla="*/ 657937 w 2419047"/>
                  <a:gd name="connsiteY27" fmla="*/ 2249100 h 5768100"/>
                  <a:gd name="connsiteX28" fmla="*/ 596733 w 2419047"/>
                  <a:gd name="connsiteY28" fmla="*/ 2340900 h 5768100"/>
                  <a:gd name="connsiteX29" fmla="*/ 566132 w 2419047"/>
                  <a:gd name="connsiteY29" fmla="*/ 2432700 h 5768100"/>
                  <a:gd name="connsiteX30" fmla="*/ 581432 w 2419047"/>
                  <a:gd name="connsiteY30" fmla="*/ 2631600 h 5768100"/>
                  <a:gd name="connsiteX31" fmla="*/ 673238 w 2419047"/>
                  <a:gd name="connsiteY31" fmla="*/ 2723400 h 5768100"/>
                  <a:gd name="connsiteX32" fmla="*/ 765043 w 2419047"/>
                  <a:gd name="connsiteY32" fmla="*/ 2754000 h 5768100"/>
                  <a:gd name="connsiteX33" fmla="*/ 841547 w 2419047"/>
                  <a:gd name="connsiteY33" fmla="*/ 2891700 h 5768100"/>
                  <a:gd name="connsiteX34" fmla="*/ 841547 w 2419047"/>
                  <a:gd name="connsiteY34" fmla="*/ 3105900 h 5768100"/>
                  <a:gd name="connsiteX35" fmla="*/ 780344 w 2419047"/>
                  <a:gd name="connsiteY35" fmla="*/ 3197700 h 5768100"/>
                  <a:gd name="connsiteX36" fmla="*/ 749742 w 2419047"/>
                  <a:gd name="connsiteY36" fmla="*/ 3304800 h 5768100"/>
                  <a:gd name="connsiteX37" fmla="*/ 765043 w 2419047"/>
                  <a:gd name="connsiteY37" fmla="*/ 3580200 h 5768100"/>
                  <a:gd name="connsiteX38" fmla="*/ 826246 w 2419047"/>
                  <a:gd name="connsiteY38" fmla="*/ 3595500 h 5768100"/>
                  <a:gd name="connsiteX39" fmla="*/ 856848 w 2419047"/>
                  <a:gd name="connsiteY39" fmla="*/ 3687300 h 5768100"/>
                  <a:gd name="connsiteX40" fmla="*/ 872149 w 2419047"/>
                  <a:gd name="connsiteY40" fmla="*/ 3733200 h 5768100"/>
                  <a:gd name="connsiteX41" fmla="*/ 887450 w 2419047"/>
                  <a:gd name="connsiteY41" fmla="*/ 3840300 h 5768100"/>
                  <a:gd name="connsiteX42" fmla="*/ 902750 w 2419047"/>
                  <a:gd name="connsiteY42" fmla="*/ 4146300 h 5768100"/>
                  <a:gd name="connsiteX43" fmla="*/ 918051 w 2419047"/>
                  <a:gd name="connsiteY43" fmla="*/ 4222800 h 5768100"/>
                  <a:gd name="connsiteX44" fmla="*/ 963954 w 2419047"/>
                  <a:gd name="connsiteY44" fmla="*/ 4421700 h 5768100"/>
                  <a:gd name="connsiteX45" fmla="*/ 994556 w 2419047"/>
                  <a:gd name="connsiteY45" fmla="*/ 4513500 h 5768100"/>
                  <a:gd name="connsiteX46" fmla="*/ 1009856 w 2419047"/>
                  <a:gd name="connsiteY46" fmla="*/ 4559400 h 5768100"/>
                  <a:gd name="connsiteX47" fmla="*/ 1055759 w 2419047"/>
                  <a:gd name="connsiteY47" fmla="*/ 4574700 h 5768100"/>
                  <a:gd name="connsiteX48" fmla="*/ 1071060 w 2419047"/>
                  <a:gd name="connsiteY48" fmla="*/ 4620600 h 5768100"/>
                  <a:gd name="connsiteX49" fmla="*/ 1254670 w 2419047"/>
                  <a:gd name="connsiteY49" fmla="*/ 4712400 h 5768100"/>
                  <a:gd name="connsiteX50" fmla="*/ 1361776 w 2419047"/>
                  <a:gd name="connsiteY50" fmla="*/ 4758300 h 5768100"/>
                  <a:gd name="connsiteX51" fmla="*/ 1468882 w 2419047"/>
                  <a:gd name="connsiteY51" fmla="*/ 4773600 h 5768100"/>
                  <a:gd name="connsiteX52" fmla="*/ 1484183 w 2419047"/>
                  <a:gd name="connsiteY52" fmla="*/ 4941900 h 5768100"/>
                  <a:gd name="connsiteX53" fmla="*/ 1499484 w 2419047"/>
                  <a:gd name="connsiteY53" fmla="*/ 5186700 h 5768100"/>
                  <a:gd name="connsiteX54" fmla="*/ 1545386 w 2419047"/>
                  <a:gd name="connsiteY54" fmla="*/ 5278500 h 5768100"/>
                  <a:gd name="connsiteX55" fmla="*/ 1637192 w 2419047"/>
                  <a:gd name="connsiteY55" fmla="*/ 5339700 h 5768100"/>
                  <a:gd name="connsiteX56" fmla="*/ 1683094 w 2419047"/>
                  <a:gd name="connsiteY56" fmla="*/ 5370300 h 5768100"/>
                  <a:gd name="connsiteX57" fmla="*/ 1927908 w 2419047"/>
                  <a:gd name="connsiteY57" fmla="*/ 5400900 h 5768100"/>
                  <a:gd name="connsiteX58" fmla="*/ 2035014 w 2419047"/>
                  <a:gd name="connsiteY58" fmla="*/ 5431500 h 5768100"/>
                  <a:gd name="connsiteX59" fmla="*/ 2126819 w 2419047"/>
                  <a:gd name="connsiteY59" fmla="*/ 5462100 h 5768100"/>
                  <a:gd name="connsiteX60" fmla="*/ 2172721 w 2419047"/>
                  <a:gd name="connsiteY60" fmla="*/ 5477400 h 5768100"/>
                  <a:gd name="connsiteX61" fmla="*/ 2218624 w 2419047"/>
                  <a:gd name="connsiteY61" fmla="*/ 5508000 h 5768100"/>
                  <a:gd name="connsiteX62" fmla="*/ 2233925 w 2419047"/>
                  <a:gd name="connsiteY62" fmla="*/ 5553900 h 5768100"/>
                  <a:gd name="connsiteX63" fmla="*/ 2325730 w 2419047"/>
                  <a:gd name="connsiteY63" fmla="*/ 5584500 h 5768100"/>
                  <a:gd name="connsiteX64" fmla="*/ 2371633 w 2419047"/>
                  <a:gd name="connsiteY64" fmla="*/ 5615100 h 5768100"/>
                  <a:gd name="connsiteX65" fmla="*/ 2417535 w 2419047"/>
                  <a:gd name="connsiteY65" fmla="*/ 5706900 h 5768100"/>
                  <a:gd name="connsiteX66" fmla="*/ 2356332 w 2419047"/>
                  <a:gd name="connsiteY66" fmla="*/ 5722200 h 5768100"/>
                  <a:gd name="connsiteX67" fmla="*/ 2310429 w 2419047"/>
                  <a:gd name="connsiteY67" fmla="*/ 5752800 h 5768100"/>
                  <a:gd name="connsiteX68" fmla="*/ 2264527 w 2419047"/>
                  <a:gd name="connsiteY68" fmla="*/ 5768100 h 5768100"/>
                  <a:gd name="connsiteX69" fmla="*/ 1591289 w 2419047"/>
                  <a:gd name="connsiteY69" fmla="*/ 5752800 h 5768100"/>
                  <a:gd name="connsiteX70" fmla="*/ 1453581 w 2419047"/>
                  <a:gd name="connsiteY70" fmla="*/ 5737500 h 5768100"/>
                  <a:gd name="connsiteX71" fmla="*/ 1407679 w 2419047"/>
                  <a:gd name="connsiteY71" fmla="*/ 5706900 h 5768100"/>
                  <a:gd name="connsiteX72" fmla="*/ 1055759 w 2419047"/>
                  <a:gd name="connsiteY72" fmla="*/ 5722200 h 5768100"/>
                  <a:gd name="connsiteX73" fmla="*/ 719140 w 2419047"/>
                  <a:gd name="connsiteY73" fmla="*/ 5752800 h 5768100"/>
                  <a:gd name="connsiteX74" fmla="*/ 367221 w 2419047"/>
                  <a:gd name="connsiteY74" fmla="*/ 5737500 h 5768100"/>
                  <a:gd name="connsiteX75" fmla="*/ 229513 w 2419047"/>
                  <a:gd name="connsiteY75" fmla="*/ 5661000 h 5768100"/>
                  <a:gd name="connsiteX76" fmla="*/ 198911 w 2419047"/>
                  <a:gd name="connsiteY76" fmla="*/ 5599800 h 5768100"/>
                  <a:gd name="connsiteX77" fmla="*/ 107106 w 2419047"/>
                  <a:gd name="connsiteY77" fmla="*/ 5477400 h 5768100"/>
                  <a:gd name="connsiteX78" fmla="*/ 76504 w 2419047"/>
                  <a:gd name="connsiteY78" fmla="*/ 5400900 h 5768100"/>
                  <a:gd name="connsiteX79" fmla="*/ 45903 w 2419047"/>
                  <a:gd name="connsiteY79" fmla="*/ 5355000 h 5768100"/>
                  <a:gd name="connsiteX80" fmla="*/ 0 w 2419047"/>
                  <a:gd name="connsiteY80" fmla="*/ 5202000 h 5768100"/>
                  <a:gd name="connsiteX81" fmla="*/ 15301 w 2419047"/>
                  <a:gd name="connsiteY81" fmla="*/ 4467600 h 5768100"/>
                  <a:gd name="connsiteX82" fmla="*/ 45903 w 2419047"/>
                  <a:gd name="connsiteY82" fmla="*/ 3978000 h 5768100"/>
                  <a:gd name="connsiteX83" fmla="*/ 91805 w 2419047"/>
                  <a:gd name="connsiteY83" fmla="*/ 3763800 h 5768100"/>
                  <a:gd name="connsiteX84" fmla="*/ 153009 w 2419047"/>
                  <a:gd name="connsiteY84" fmla="*/ 3350700 h 5768100"/>
                  <a:gd name="connsiteX85" fmla="*/ 168309 w 2419047"/>
                  <a:gd name="connsiteY85" fmla="*/ 3151800 h 5768100"/>
                  <a:gd name="connsiteX86" fmla="*/ 183610 w 2419047"/>
                  <a:gd name="connsiteY86" fmla="*/ 3044700 h 5768100"/>
                  <a:gd name="connsiteX87" fmla="*/ 153009 w 2419047"/>
                  <a:gd name="connsiteY87" fmla="*/ 2570400 h 5768100"/>
                  <a:gd name="connsiteX88" fmla="*/ 91805 w 2419047"/>
                  <a:gd name="connsiteY88" fmla="*/ 2218500 h 5768100"/>
                  <a:gd name="connsiteX89" fmla="*/ 76504 w 2419047"/>
                  <a:gd name="connsiteY89" fmla="*/ 2050200 h 5768100"/>
                  <a:gd name="connsiteX90" fmla="*/ 91805 w 2419047"/>
                  <a:gd name="connsiteY90" fmla="*/ 1667700 h 5768100"/>
                  <a:gd name="connsiteX91" fmla="*/ 107106 w 2419047"/>
                  <a:gd name="connsiteY91" fmla="*/ 1606500 h 5768100"/>
                  <a:gd name="connsiteX92" fmla="*/ 76504 w 2419047"/>
                  <a:gd name="connsiteY92" fmla="*/ 612000 h 5768100"/>
                  <a:gd name="connsiteX93" fmla="*/ 107106 w 2419047"/>
                  <a:gd name="connsiteY93" fmla="*/ 351900 h 5768100"/>
                  <a:gd name="connsiteX94" fmla="*/ 137708 w 2419047"/>
                  <a:gd name="connsiteY94" fmla="*/ 290700 h 5768100"/>
                  <a:gd name="connsiteX95" fmla="*/ 183610 w 2419047"/>
                  <a:gd name="connsiteY95" fmla="*/ 168300 h 5768100"/>
                  <a:gd name="connsiteX96" fmla="*/ 275415 w 2419047"/>
                  <a:gd name="connsiteY96" fmla="*/ 61200 h 5768100"/>
                  <a:gd name="connsiteX97" fmla="*/ 428424 w 2419047"/>
                  <a:gd name="connsiteY97" fmla="*/ 0 h 5768100"/>
                  <a:gd name="connsiteX98" fmla="*/ 1071060 w 2419047"/>
                  <a:gd name="connsiteY98" fmla="*/ 15300 h 5768100"/>
                  <a:gd name="connsiteX99" fmla="*/ 1346475 w 2419047"/>
                  <a:gd name="connsiteY99" fmla="*/ 30600 h 5768100"/>
                  <a:gd name="connsiteX100" fmla="*/ 1530086 w 2419047"/>
                  <a:gd name="connsiteY100" fmla="*/ 91800 h 5768100"/>
                  <a:gd name="connsiteX101" fmla="*/ 1621891 w 2419047"/>
                  <a:gd name="connsiteY101" fmla="*/ 137700 h 5768100"/>
                  <a:gd name="connsiteX102" fmla="*/ 1713696 w 2419047"/>
                  <a:gd name="connsiteY102" fmla="*/ 214200 h 5768100"/>
                  <a:gd name="connsiteX103" fmla="*/ 1744298 w 2419047"/>
                  <a:gd name="connsiteY103" fmla="*/ 260100 h 5768100"/>
                  <a:gd name="connsiteX104" fmla="*/ 1790200 w 2419047"/>
                  <a:gd name="connsiteY104" fmla="*/ 275400 h 5768100"/>
                  <a:gd name="connsiteX105" fmla="*/ 1866704 w 2419047"/>
                  <a:gd name="connsiteY105" fmla="*/ 336600 h 5768100"/>
                  <a:gd name="connsiteX106" fmla="*/ 1958509 w 2419047"/>
                  <a:gd name="connsiteY106" fmla="*/ 397800 h 5768100"/>
                  <a:gd name="connsiteX107" fmla="*/ 2004412 w 2419047"/>
                  <a:gd name="connsiteY107" fmla="*/ 428400 h 5768100"/>
                  <a:gd name="connsiteX108" fmla="*/ 2050315 w 2419047"/>
                  <a:gd name="connsiteY108" fmla="*/ 459000 h 5768100"/>
                  <a:gd name="connsiteX109" fmla="*/ 2096217 w 2419047"/>
                  <a:gd name="connsiteY109" fmla="*/ 489600 h 5768100"/>
                  <a:gd name="connsiteX110" fmla="*/ 2065615 w 2419047"/>
                  <a:gd name="connsiteY110" fmla="*/ 581400 h 5768100"/>
                  <a:gd name="connsiteX111" fmla="*/ 2050315 w 2419047"/>
                  <a:gd name="connsiteY111" fmla="*/ 627300 h 5768100"/>
                  <a:gd name="connsiteX112" fmla="*/ 2050315 w 2419047"/>
                  <a:gd name="connsiteY112" fmla="*/ 688500 h 57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419047" h="5768100">
                    <a:moveTo>
                      <a:pt x="1989111" y="703800"/>
                    </a:moveTo>
                    <a:cubicBezTo>
                      <a:pt x="1940784" y="694135"/>
                      <a:pt x="1850237" y="667200"/>
                      <a:pt x="1805501" y="703800"/>
                    </a:cubicBezTo>
                    <a:cubicBezTo>
                      <a:pt x="1770195" y="732685"/>
                      <a:pt x="1782254" y="800898"/>
                      <a:pt x="1744298" y="826200"/>
                    </a:cubicBezTo>
                    <a:lnTo>
                      <a:pt x="1698395" y="856800"/>
                    </a:lnTo>
                    <a:cubicBezTo>
                      <a:pt x="1693295" y="872100"/>
                      <a:pt x="1693169" y="890107"/>
                      <a:pt x="1683094" y="902700"/>
                    </a:cubicBezTo>
                    <a:cubicBezTo>
                      <a:pt x="1671606" y="917059"/>
                      <a:pt x="1645416" y="916853"/>
                      <a:pt x="1637192" y="933300"/>
                    </a:cubicBezTo>
                    <a:cubicBezTo>
                      <a:pt x="1598525" y="1010630"/>
                      <a:pt x="1651158" y="1018618"/>
                      <a:pt x="1591289" y="1071000"/>
                    </a:cubicBezTo>
                    <a:cubicBezTo>
                      <a:pt x="1563610" y="1095218"/>
                      <a:pt x="1530086" y="1111800"/>
                      <a:pt x="1499484" y="1132200"/>
                    </a:cubicBezTo>
                    <a:lnTo>
                      <a:pt x="1453581" y="1162800"/>
                    </a:lnTo>
                    <a:cubicBezTo>
                      <a:pt x="1443381" y="1178100"/>
                      <a:pt x="1430449" y="1191897"/>
                      <a:pt x="1422980" y="1208700"/>
                    </a:cubicBezTo>
                    <a:cubicBezTo>
                      <a:pt x="1409879" y="1238175"/>
                      <a:pt x="1422978" y="1290301"/>
                      <a:pt x="1392378" y="1300500"/>
                    </a:cubicBezTo>
                    <a:lnTo>
                      <a:pt x="1346475" y="1315800"/>
                    </a:lnTo>
                    <a:cubicBezTo>
                      <a:pt x="1331174" y="1326000"/>
                      <a:pt x="1317377" y="1338932"/>
                      <a:pt x="1300573" y="1346400"/>
                    </a:cubicBezTo>
                    <a:cubicBezTo>
                      <a:pt x="1228922" y="1378243"/>
                      <a:pt x="1204258" y="1376302"/>
                      <a:pt x="1132263" y="1392300"/>
                    </a:cubicBezTo>
                    <a:cubicBezTo>
                      <a:pt x="1111735" y="1396862"/>
                      <a:pt x="1091461" y="1402500"/>
                      <a:pt x="1071060" y="1407600"/>
                    </a:cubicBezTo>
                    <a:cubicBezTo>
                      <a:pt x="990380" y="1461383"/>
                      <a:pt x="1049377" y="1407187"/>
                      <a:pt x="1009856" y="1499400"/>
                    </a:cubicBezTo>
                    <a:cubicBezTo>
                      <a:pt x="1002612" y="1516302"/>
                      <a:pt x="987479" y="1528853"/>
                      <a:pt x="979255" y="1545300"/>
                    </a:cubicBezTo>
                    <a:cubicBezTo>
                      <a:pt x="972042" y="1559725"/>
                      <a:pt x="969054" y="1575900"/>
                      <a:pt x="963954" y="1591200"/>
                    </a:cubicBezTo>
                    <a:cubicBezTo>
                      <a:pt x="958854" y="1652400"/>
                      <a:pt x="956770" y="1713927"/>
                      <a:pt x="948653" y="1774800"/>
                    </a:cubicBezTo>
                    <a:cubicBezTo>
                      <a:pt x="946521" y="1790786"/>
                      <a:pt x="937264" y="1805054"/>
                      <a:pt x="933352" y="1820700"/>
                    </a:cubicBezTo>
                    <a:cubicBezTo>
                      <a:pt x="927044" y="1845929"/>
                      <a:pt x="924359" y="1871971"/>
                      <a:pt x="918051" y="1897200"/>
                    </a:cubicBezTo>
                    <a:cubicBezTo>
                      <a:pt x="914139" y="1912846"/>
                      <a:pt x="907181" y="1927593"/>
                      <a:pt x="902750" y="1943100"/>
                    </a:cubicBezTo>
                    <a:cubicBezTo>
                      <a:pt x="896973" y="1963319"/>
                      <a:pt x="893493" y="1984159"/>
                      <a:pt x="887450" y="2004300"/>
                    </a:cubicBezTo>
                    <a:cubicBezTo>
                      <a:pt x="878181" y="2035195"/>
                      <a:pt x="883687" y="2078209"/>
                      <a:pt x="856848" y="2096100"/>
                    </a:cubicBezTo>
                    <a:lnTo>
                      <a:pt x="765043" y="2157300"/>
                    </a:lnTo>
                    <a:cubicBezTo>
                      <a:pt x="759943" y="2172600"/>
                      <a:pt x="761146" y="2191796"/>
                      <a:pt x="749742" y="2203200"/>
                    </a:cubicBezTo>
                    <a:cubicBezTo>
                      <a:pt x="738337" y="2214604"/>
                      <a:pt x="718265" y="2211287"/>
                      <a:pt x="703839" y="2218500"/>
                    </a:cubicBezTo>
                    <a:cubicBezTo>
                      <a:pt x="687391" y="2226723"/>
                      <a:pt x="673238" y="2238900"/>
                      <a:pt x="657937" y="2249100"/>
                    </a:cubicBezTo>
                    <a:cubicBezTo>
                      <a:pt x="637536" y="2279700"/>
                      <a:pt x="608363" y="2306010"/>
                      <a:pt x="596733" y="2340900"/>
                    </a:cubicBezTo>
                    <a:lnTo>
                      <a:pt x="566132" y="2432700"/>
                    </a:lnTo>
                    <a:cubicBezTo>
                      <a:pt x="571232" y="2499000"/>
                      <a:pt x="558443" y="2569204"/>
                      <a:pt x="581432" y="2631600"/>
                    </a:cubicBezTo>
                    <a:cubicBezTo>
                      <a:pt x="596394" y="2672208"/>
                      <a:pt x="632182" y="2709715"/>
                      <a:pt x="673238" y="2723400"/>
                    </a:cubicBezTo>
                    <a:lnTo>
                      <a:pt x="765043" y="2754000"/>
                    </a:lnTo>
                    <a:cubicBezTo>
                      <a:pt x="835192" y="2859219"/>
                      <a:pt x="814615" y="2810910"/>
                      <a:pt x="841547" y="2891700"/>
                    </a:cubicBezTo>
                    <a:cubicBezTo>
                      <a:pt x="852598" y="2969051"/>
                      <a:pt x="871299" y="3028549"/>
                      <a:pt x="841547" y="3105900"/>
                    </a:cubicBezTo>
                    <a:cubicBezTo>
                      <a:pt x="828344" y="3140226"/>
                      <a:pt x="791975" y="3162810"/>
                      <a:pt x="780344" y="3197700"/>
                    </a:cubicBezTo>
                    <a:cubicBezTo>
                      <a:pt x="758393" y="3263549"/>
                      <a:pt x="768955" y="3227954"/>
                      <a:pt x="749742" y="3304800"/>
                    </a:cubicBezTo>
                    <a:cubicBezTo>
                      <a:pt x="754842" y="3396600"/>
                      <a:pt x="741643" y="3491286"/>
                      <a:pt x="765043" y="3580200"/>
                    </a:cubicBezTo>
                    <a:cubicBezTo>
                      <a:pt x="770395" y="3600536"/>
                      <a:pt x="812560" y="3579534"/>
                      <a:pt x="826246" y="3595500"/>
                    </a:cubicBezTo>
                    <a:cubicBezTo>
                      <a:pt x="847238" y="3619990"/>
                      <a:pt x="846647" y="3656700"/>
                      <a:pt x="856848" y="3687300"/>
                    </a:cubicBezTo>
                    <a:lnTo>
                      <a:pt x="872149" y="3733200"/>
                    </a:lnTo>
                    <a:cubicBezTo>
                      <a:pt x="877249" y="3768900"/>
                      <a:pt x="884786" y="3804336"/>
                      <a:pt x="887450" y="3840300"/>
                    </a:cubicBezTo>
                    <a:cubicBezTo>
                      <a:pt x="894995" y="3942148"/>
                      <a:pt x="894606" y="4044498"/>
                      <a:pt x="902750" y="4146300"/>
                    </a:cubicBezTo>
                    <a:cubicBezTo>
                      <a:pt x="904824" y="4172222"/>
                      <a:pt x="913776" y="4197149"/>
                      <a:pt x="918051" y="4222800"/>
                    </a:cubicBezTo>
                    <a:cubicBezTo>
                      <a:pt x="944535" y="4381693"/>
                      <a:pt x="916025" y="4277923"/>
                      <a:pt x="963954" y="4421700"/>
                    </a:cubicBezTo>
                    <a:lnTo>
                      <a:pt x="994556" y="4513500"/>
                    </a:lnTo>
                    <a:cubicBezTo>
                      <a:pt x="999656" y="4528800"/>
                      <a:pt x="994556" y="4554300"/>
                      <a:pt x="1009856" y="4559400"/>
                    </a:cubicBezTo>
                    <a:lnTo>
                      <a:pt x="1055759" y="4574700"/>
                    </a:lnTo>
                    <a:cubicBezTo>
                      <a:pt x="1060859" y="4590000"/>
                      <a:pt x="1059656" y="4609196"/>
                      <a:pt x="1071060" y="4620600"/>
                    </a:cubicBezTo>
                    <a:cubicBezTo>
                      <a:pt x="1215511" y="4765043"/>
                      <a:pt x="1105340" y="4612853"/>
                      <a:pt x="1254670" y="4712400"/>
                    </a:cubicBezTo>
                    <a:cubicBezTo>
                      <a:pt x="1318070" y="4754664"/>
                      <a:pt x="1282733" y="4738540"/>
                      <a:pt x="1361776" y="4758300"/>
                    </a:cubicBezTo>
                    <a:cubicBezTo>
                      <a:pt x="1468881" y="4722600"/>
                      <a:pt x="1443380" y="4697099"/>
                      <a:pt x="1468882" y="4773600"/>
                    </a:cubicBezTo>
                    <a:cubicBezTo>
                      <a:pt x="1473982" y="4829700"/>
                      <a:pt x="1480021" y="4885723"/>
                      <a:pt x="1484183" y="4941900"/>
                    </a:cubicBezTo>
                    <a:cubicBezTo>
                      <a:pt x="1490223" y="5023436"/>
                      <a:pt x="1490924" y="5105390"/>
                      <a:pt x="1499484" y="5186700"/>
                    </a:cubicBezTo>
                    <a:cubicBezTo>
                      <a:pt x="1502173" y="5212244"/>
                      <a:pt x="1526849" y="5262281"/>
                      <a:pt x="1545386" y="5278500"/>
                    </a:cubicBezTo>
                    <a:cubicBezTo>
                      <a:pt x="1573065" y="5302718"/>
                      <a:pt x="1606590" y="5319300"/>
                      <a:pt x="1637192" y="5339700"/>
                    </a:cubicBezTo>
                    <a:cubicBezTo>
                      <a:pt x="1652493" y="5349900"/>
                      <a:pt x="1664796" y="5368470"/>
                      <a:pt x="1683094" y="5370300"/>
                    </a:cubicBezTo>
                    <a:cubicBezTo>
                      <a:pt x="1866973" y="5388687"/>
                      <a:pt x="1785543" y="5377174"/>
                      <a:pt x="1927908" y="5400900"/>
                    </a:cubicBezTo>
                    <a:cubicBezTo>
                      <a:pt x="2082160" y="5452315"/>
                      <a:pt x="1842901" y="5373869"/>
                      <a:pt x="2035014" y="5431500"/>
                    </a:cubicBezTo>
                    <a:cubicBezTo>
                      <a:pt x="2065911" y="5440768"/>
                      <a:pt x="2096217" y="5451900"/>
                      <a:pt x="2126819" y="5462100"/>
                    </a:cubicBezTo>
                    <a:cubicBezTo>
                      <a:pt x="2142120" y="5467200"/>
                      <a:pt x="2159301" y="5468454"/>
                      <a:pt x="2172721" y="5477400"/>
                    </a:cubicBezTo>
                    <a:lnTo>
                      <a:pt x="2218624" y="5508000"/>
                    </a:lnTo>
                    <a:cubicBezTo>
                      <a:pt x="2223724" y="5523300"/>
                      <a:pt x="2220801" y="5544526"/>
                      <a:pt x="2233925" y="5553900"/>
                    </a:cubicBezTo>
                    <a:cubicBezTo>
                      <a:pt x="2260174" y="5572648"/>
                      <a:pt x="2298890" y="5566608"/>
                      <a:pt x="2325730" y="5584500"/>
                    </a:cubicBezTo>
                    <a:lnTo>
                      <a:pt x="2371633" y="5615100"/>
                    </a:lnTo>
                    <a:cubicBezTo>
                      <a:pt x="2374358" y="5619188"/>
                      <a:pt x="2428714" y="5691996"/>
                      <a:pt x="2417535" y="5706900"/>
                    </a:cubicBezTo>
                    <a:cubicBezTo>
                      <a:pt x="2404917" y="5723723"/>
                      <a:pt x="2376733" y="5717100"/>
                      <a:pt x="2356332" y="5722200"/>
                    </a:cubicBezTo>
                    <a:cubicBezTo>
                      <a:pt x="2341031" y="5732400"/>
                      <a:pt x="2326877" y="5744576"/>
                      <a:pt x="2310429" y="5752800"/>
                    </a:cubicBezTo>
                    <a:cubicBezTo>
                      <a:pt x="2296003" y="5760012"/>
                      <a:pt x="2280655" y="5768100"/>
                      <a:pt x="2264527" y="5768100"/>
                    </a:cubicBezTo>
                    <a:cubicBezTo>
                      <a:pt x="2040056" y="5768100"/>
                      <a:pt x="1815702" y="5757900"/>
                      <a:pt x="1591289" y="5752800"/>
                    </a:cubicBezTo>
                    <a:cubicBezTo>
                      <a:pt x="1545386" y="5747700"/>
                      <a:pt x="1498387" y="5748701"/>
                      <a:pt x="1453581" y="5737500"/>
                    </a:cubicBezTo>
                    <a:cubicBezTo>
                      <a:pt x="1435741" y="5733040"/>
                      <a:pt x="1426054" y="5707607"/>
                      <a:pt x="1407679" y="5706900"/>
                    </a:cubicBezTo>
                    <a:lnTo>
                      <a:pt x="1055759" y="5722200"/>
                    </a:lnTo>
                    <a:cubicBezTo>
                      <a:pt x="922542" y="5744402"/>
                      <a:pt x="891501" y="5752800"/>
                      <a:pt x="719140" y="5752800"/>
                    </a:cubicBezTo>
                    <a:cubicBezTo>
                      <a:pt x="601723" y="5752800"/>
                      <a:pt x="484527" y="5742600"/>
                      <a:pt x="367221" y="5737500"/>
                    </a:cubicBezTo>
                    <a:cubicBezTo>
                      <a:pt x="261995" y="5667354"/>
                      <a:pt x="310306" y="5687930"/>
                      <a:pt x="229513" y="5661000"/>
                    </a:cubicBezTo>
                    <a:cubicBezTo>
                      <a:pt x="219312" y="5640600"/>
                      <a:pt x="211563" y="5618777"/>
                      <a:pt x="198911" y="5599800"/>
                    </a:cubicBezTo>
                    <a:cubicBezTo>
                      <a:pt x="170620" y="5557365"/>
                      <a:pt x="126048" y="5524753"/>
                      <a:pt x="107106" y="5477400"/>
                    </a:cubicBezTo>
                    <a:cubicBezTo>
                      <a:pt x="96905" y="5451900"/>
                      <a:pt x="88787" y="5425465"/>
                      <a:pt x="76504" y="5400900"/>
                    </a:cubicBezTo>
                    <a:cubicBezTo>
                      <a:pt x="68280" y="5384453"/>
                      <a:pt x="54127" y="5371447"/>
                      <a:pt x="45903" y="5355000"/>
                    </a:cubicBezTo>
                    <a:cubicBezTo>
                      <a:pt x="12352" y="5287902"/>
                      <a:pt x="14334" y="5273667"/>
                      <a:pt x="0" y="5202000"/>
                    </a:cubicBezTo>
                    <a:cubicBezTo>
                      <a:pt x="5100" y="4957200"/>
                      <a:pt x="8206" y="4712350"/>
                      <a:pt x="15301" y="4467600"/>
                    </a:cubicBezTo>
                    <a:cubicBezTo>
                      <a:pt x="16685" y="4419845"/>
                      <a:pt x="29613" y="4079806"/>
                      <a:pt x="45903" y="3978000"/>
                    </a:cubicBezTo>
                    <a:cubicBezTo>
                      <a:pt x="57440" y="3905896"/>
                      <a:pt x="79515" y="3835779"/>
                      <a:pt x="91805" y="3763800"/>
                    </a:cubicBezTo>
                    <a:cubicBezTo>
                      <a:pt x="115234" y="3626583"/>
                      <a:pt x="153009" y="3350700"/>
                      <a:pt x="153009" y="3350700"/>
                    </a:cubicBezTo>
                    <a:cubicBezTo>
                      <a:pt x="158109" y="3284400"/>
                      <a:pt x="161692" y="3217966"/>
                      <a:pt x="168309" y="3151800"/>
                    </a:cubicBezTo>
                    <a:cubicBezTo>
                      <a:pt x="171897" y="3115916"/>
                      <a:pt x="184559" y="3080750"/>
                      <a:pt x="183610" y="3044700"/>
                    </a:cubicBezTo>
                    <a:cubicBezTo>
                      <a:pt x="179442" y="2886326"/>
                      <a:pt x="170505" y="2727860"/>
                      <a:pt x="153009" y="2570400"/>
                    </a:cubicBezTo>
                    <a:cubicBezTo>
                      <a:pt x="139860" y="2452067"/>
                      <a:pt x="102585" y="2337072"/>
                      <a:pt x="91805" y="2218500"/>
                    </a:cubicBezTo>
                    <a:lnTo>
                      <a:pt x="76504" y="2050200"/>
                    </a:lnTo>
                    <a:cubicBezTo>
                      <a:pt x="81604" y="1922700"/>
                      <a:pt x="83025" y="1795000"/>
                      <a:pt x="91805" y="1667700"/>
                    </a:cubicBezTo>
                    <a:cubicBezTo>
                      <a:pt x="93252" y="1646722"/>
                      <a:pt x="107106" y="1627528"/>
                      <a:pt x="107106" y="1606500"/>
                    </a:cubicBezTo>
                    <a:cubicBezTo>
                      <a:pt x="107106" y="714754"/>
                      <a:pt x="166215" y="970821"/>
                      <a:pt x="76504" y="612000"/>
                    </a:cubicBezTo>
                    <a:cubicBezTo>
                      <a:pt x="86705" y="525300"/>
                      <a:pt x="90770" y="437656"/>
                      <a:pt x="107106" y="351900"/>
                    </a:cubicBezTo>
                    <a:cubicBezTo>
                      <a:pt x="111374" y="329495"/>
                      <a:pt x="128723" y="311664"/>
                      <a:pt x="137708" y="290700"/>
                    </a:cubicBezTo>
                    <a:cubicBezTo>
                      <a:pt x="163474" y="230584"/>
                      <a:pt x="143989" y="239614"/>
                      <a:pt x="183610" y="168300"/>
                    </a:cubicBezTo>
                    <a:cubicBezTo>
                      <a:pt x="193146" y="151137"/>
                      <a:pt x="253356" y="73077"/>
                      <a:pt x="275415" y="61200"/>
                    </a:cubicBezTo>
                    <a:cubicBezTo>
                      <a:pt x="323781" y="35158"/>
                      <a:pt x="428424" y="0"/>
                      <a:pt x="428424" y="0"/>
                    </a:cubicBezTo>
                    <a:lnTo>
                      <a:pt x="1071060" y="15300"/>
                    </a:lnTo>
                    <a:cubicBezTo>
                      <a:pt x="1162956" y="18363"/>
                      <a:pt x="1255183" y="19646"/>
                      <a:pt x="1346475" y="30600"/>
                    </a:cubicBezTo>
                    <a:cubicBezTo>
                      <a:pt x="1382282" y="34897"/>
                      <a:pt x="1491382" y="72449"/>
                      <a:pt x="1530086" y="91800"/>
                    </a:cubicBezTo>
                    <a:cubicBezTo>
                      <a:pt x="1648732" y="151120"/>
                      <a:pt x="1506510" y="99242"/>
                      <a:pt x="1621891" y="137700"/>
                    </a:cubicBezTo>
                    <a:cubicBezTo>
                      <a:pt x="1667024" y="167787"/>
                      <a:pt x="1676880" y="170024"/>
                      <a:pt x="1713696" y="214200"/>
                    </a:cubicBezTo>
                    <a:cubicBezTo>
                      <a:pt x="1725469" y="228326"/>
                      <a:pt x="1729939" y="248613"/>
                      <a:pt x="1744298" y="260100"/>
                    </a:cubicBezTo>
                    <a:cubicBezTo>
                      <a:pt x="1756892" y="270175"/>
                      <a:pt x="1774899" y="270300"/>
                      <a:pt x="1790200" y="275400"/>
                    </a:cubicBezTo>
                    <a:cubicBezTo>
                      <a:pt x="1846743" y="360209"/>
                      <a:pt x="1788452" y="293129"/>
                      <a:pt x="1866704" y="336600"/>
                    </a:cubicBezTo>
                    <a:cubicBezTo>
                      <a:pt x="1898854" y="354460"/>
                      <a:pt x="1927907" y="377400"/>
                      <a:pt x="1958509" y="397800"/>
                    </a:cubicBezTo>
                    <a:lnTo>
                      <a:pt x="2004412" y="428400"/>
                    </a:lnTo>
                    <a:lnTo>
                      <a:pt x="2050315" y="459000"/>
                    </a:lnTo>
                    <a:lnTo>
                      <a:pt x="2096217" y="489600"/>
                    </a:lnTo>
                    <a:lnTo>
                      <a:pt x="2065615" y="581400"/>
                    </a:lnTo>
                    <a:cubicBezTo>
                      <a:pt x="2060515" y="596700"/>
                      <a:pt x="2050315" y="611172"/>
                      <a:pt x="2050315" y="627300"/>
                    </a:cubicBezTo>
                    <a:lnTo>
                      <a:pt x="2050315" y="6885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>
              <a:grpSpLocks noChangeAspect="1"/>
            </p:cNvGrpSpPr>
            <p:nvPr/>
          </p:nvGrpSpPr>
          <p:grpSpPr>
            <a:xfrm>
              <a:off x="780268" y="1727319"/>
              <a:ext cx="3540325" cy="2194560"/>
              <a:chOff x="8199239" y="5693731"/>
              <a:chExt cx="1671821" cy="1036320"/>
            </a:xfrm>
          </p:grpSpPr>
          <p:sp>
            <p:nvSpPr>
              <p:cNvPr id="121" name="Oval 120"/>
              <p:cNvSpPr/>
              <p:nvPr/>
            </p:nvSpPr>
            <p:spPr>
              <a:xfrm>
                <a:off x="8199239" y="5693731"/>
                <a:ext cx="1005840" cy="1036320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8865220" y="5693731"/>
                <a:ext cx="1005840" cy="1036320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Isosceles Triangle 122"/>
            <p:cNvSpPr>
              <a:spLocks noChangeAspect="1"/>
            </p:cNvSpPr>
            <p:nvPr/>
          </p:nvSpPr>
          <p:spPr>
            <a:xfrm rot="3600000">
              <a:off x="2109115" y="2437309"/>
              <a:ext cx="1093917" cy="923544"/>
            </a:xfrm>
            <a:prstGeom prst="triangle">
              <a:avLst/>
            </a:prstGeom>
            <a:noFill/>
            <a:ln w="57150" cmpd="sng">
              <a:solidFill>
                <a:srgbClr val="FFFF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24" name="Oval 5"/>
            <p:cNvSpPr>
              <a:spLocks noChangeAspect="1" noChangeArrowheads="1"/>
            </p:cNvSpPr>
            <p:nvPr/>
          </p:nvSpPr>
          <p:spPr bwMode="auto">
            <a:xfrm>
              <a:off x="2144676" y="2085443"/>
              <a:ext cx="786615" cy="1518203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lIns="59304" tIns="29651" rIns="59304" bIns="29651" anchor="ctr">
              <a:prstTxWarp prst="textNoShape">
                <a:avLst/>
              </a:prstTxWarp>
            </a:bodyPr>
            <a:lstStyle/>
            <a:p>
              <a:pPr algn="ctr" defTabSz="506413"/>
              <a:endParaRPr lang="en-US" sz="1600" baseline="0">
                <a:latin typeface="Arial" charset="0"/>
              </a:endParaRPr>
            </a:p>
          </p:txBody>
        </p:sp>
      </p:grpSp>
      <p:pic>
        <p:nvPicPr>
          <p:cNvPr id="125" name="Picture 124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1" y="4010225"/>
            <a:ext cx="4016158" cy="2852928"/>
          </a:xfrm>
          <a:prstGeom prst="rect">
            <a:avLst/>
          </a:prstGeom>
        </p:spPr>
      </p:pic>
      <p:graphicFrame>
        <p:nvGraphicFramePr>
          <p:cNvPr id="127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423919"/>
              </p:ext>
            </p:extLst>
          </p:nvPr>
        </p:nvGraphicFramePr>
        <p:xfrm>
          <a:off x="474314" y="3707017"/>
          <a:ext cx="2715645" cy="58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4" name="Equation" r:id="rId7" imgW="2159000" imgH="457200" progId="Equation.3">
                  <p:embed/>
                </p:oleObj>
              </mc:Choice>
              <mc:Fallback>
                <p:oleObj name="Equation" r:id="rId7" imgW="2159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314" y="3707017"/>
                        <a:ext cx="2715645" cy="58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1920" y="1464570"/>
            <a:ext cx="2750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Initial-state asymmetry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821964" y="4945811"/>
            <a:ext cx="189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0-5% </a:t>
            </a:r>
            <a:r>
              <a:rPr lang="en-US" sz="1600" dirty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entral </a:t>
            </a:r>
            <a:r>
              <a:rPr lang="en-US" sz="1600" dirty="0" err="1" smtClean="0">
                <a:latin typeface="Arial"/>
                <a:cs typeface="Arial"/>
              </a:rPr>
              <a:t>PbPb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4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5108806" y="3891279"/>
            <a:ext cx="4867005" cy="2926080"/>
            <a:chOff x="1159562" y="741168"/>
            <a:chExt cx="10047004" cy="6040332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9562" y="741168"/>
              <a:ext cx="7649137" cy="6040332"/>
            </a:xfrm>
            <a:prstGeom prst="rect">
              <a:avLst/>
            </a:prstGeom>
          </p:spPr>
        </p:pic>
        <p:cxnSp>
          <p:nvCxnSpPr>
            <p:cNvPr id="108" name="Straight Arrow Connector 107"/>
            <p:cNvCxnSpPr/>
            <p:nvPr/>
          </p:nvCxnSpPr>
          <p:spPr bwMode="auto">
            <a:xfrm flipV="1">
              <a:off x="7647220" y="4264602"/>
              <a:ext cx="827705" cy="7279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09" name="TextBox 108"/>
            <p:cNvSpPr txBox="1"/>
            <p:nvPr/>
          </p:nvSpPr>
          <p:spPr>
            <a:xfrm>
              <a:off x="7594260" y="3462540"/>
              <a:ext cx="3612306" cy="76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Glasma</a:t>
              </a:r>
              <a:r>
                <a:rPr lang="en-US" sz="1800" dirty="0" smtClean="0">
                  <a:solidFill>
                    <a:srgbClr val="FF0000"/>
                  </a:solidFill>
                  <a:latin typeface="Arial"/>
                  <a:cs typeface="Arial"/>
                </a:rPr>
                <a:t> graphs</a:t>
              </a:r>
              <a:endParaRPr lang="en-US" sz="18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 bwMode="auto">
            <a:xfrm flipV="1">
              <a:off x="7877683" y="2504864"/>
              <a:ext cx="712024" cy="6706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11" name="TextBox 110"/>
            <p:cNvSpPr txBox="1"/>
            <p:nvPr/>
          </p:nvSpPr>
          <p:spPr>
            <a:xfrm>
              <a:off x="8623019" y="1773702"/>
              <a:ext cx="2325731" cy="1334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  <a:latin typeface="Arial"/>
                  <a:cs typeface="Arial"/>
                </a:rPr>
                <a:t>BFKL Mini-jet</a:t>
              </a:r>
              <a:endParaRPr lang="en-US" sz="1800" dirty="0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 dirty="0" smtClean="0"/>
              <a:t>Understanding the origin of ridge</a:t>
            </a:r>
            <a:endParaRPr lang="en-US" sz="3400" dirty="0"/>
          </a:p>
        </p:txBody>
      </p:sp>
      <p:cxnSp>
        <p:nvCxnSpPr>
          <p:cNvPr id="87" name="Straight Connector 86"/>
          <p:cNvCxnSpPr/>
          <p:nvPr/>
        </p:nvCxnSpPr>
        <p:spPr>
          <a:xfrm>
            <a:off x="5084425" y="1006775"/>
            <a:ext cx="0" cy="5870448"/>
          </a:xfrm>
          <a:prstGeom prst="line">
            <a:avLst/>
          </a:prstGeom>
          <a:ln w="28575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961" y="6915600"/>
            <a:ext cx="796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Key difference: initial-state “geometry” driven or not!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9997" y="1025100"/>
            <a:ext cx="44654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Intrinsic collimated gluon emission</a:t>
            </a:r>
          </a:p>
          <a:p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rom </a:t>
            </a: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</a:rPr>
              <a:t>glasma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 diagram (CGC)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21795" y="1025100"/>
            <a:ext cx="4951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Hydrodynamics/final-state interactions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657" y="1875039"/>
            <a:ext cx="2681264" cy="187854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7918893" y="3339576"/>
            <a:ext cx="2109547" cy="52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K. </a:t>
            </a:r>
            <a:r>
              <a:rPr lang="en-US" sz="1200" dirty="0" err="1" smtClean="0">
                <a:latin typeface="Arial"/>
                <a:cs typeface="Arial"/>
              </a:rPr>
              <a:t>Dusling</a:t>
            </a:r>
            <a:r>
              <a:rPr lang="en-US" sz="1200" dirty="0" smtClean="0">
                <a:latin typeface="Arial"/>
                <a:cs typeface="Arial"/>
              </a:rPr>
              <a:t>, R. </a:t>
            </a:r>
            <a:r>
              <a:rPr lang="en-US" sz="1200" dirty="0" err="1" smtClean="0">
                <a:latin typeface="Arial"/>
                <a:cs typeface="Arial"/>
              </a:rPr>
              <a:t>Venugopalan</a:t>
            </a:r>
            <a:r>
              <a:rPr lang="en-US" sz="1200" dirty="0" smtClean="0">
                <a:latin typeface="Arial"/>
                <a:cs typeface="Arial"/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arXiv:</a:t>
            </a:r>
            <a:r>
              <a:rPr lang="en-US" sz="1200" dirty="0">
                <a:latin typeface="Arial"/>
                <a:cs typeface="Arial"/>
              </a:rPr>
              <a:t>1210.3890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178095" y="1790827"/>
            <a:ext cx="2743200" cy="1802073"/>
            <a:chOff x="780268" y="1596156"/>
            <a:chExt cx="3540325" cy="2325723"/>
          </a:xfrm>
        </p:grpSpPr>
        <p:grpSp>
          <p:nvGrpSpPr>
            <p:cNvPr id="116" name="Group 115"/>
            <p:cNvGrpSpPr>
              <a:grpSpLocks noChangeAspect="1"/>
            </p:cNvGrpSpPr>
            <p:nvPr/>
          </p:nvGrpSpPr>
          <p:grpSpPr>
            <a:xfrm>
              <a:off x="1799842" y="1596156"/>
              <a:ext cx="1856232" cy="2314047"/>
              <a:chOff x="321318" y="1438200"/>
              <a:chExt cx="5630715" cy="6196500"/>
            </a:xfrm>
          </p:grpSpPr>
          <p:pic>
            <p:nvPicPr>
              <p:cNvPr id="117" name="Picture 11"/>
              <p:cNvPicPr>
                <a:picLocks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06" r="206"/>
              <a:stretch/>
            </p:blipFill>
            <p:spPr bwMode="auto">
              <a:xfrm>
                <a:off x="741196" y="2097290"/>
                <a:ext cx="3558343" cy="5124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</p:pic>
          <p:sp>
            <p:nvSpPr>
              <p:cNvPr id="118" name="Freeform 117"/>
              <p:cNvSpPr/>
              <p:nvPr/>
            </p:nvSpPr>
            <p:spPr>
              <a:xfrm>
                <a:off x="2264527" y="1438200"/>
                <a:ext cx="3687506" cy="6196500"/>
              </a:xfrm>
              <a:custGeom>
                <a:avLst/>
                <a:gdLst>
                  <a:gd name="connsiteX0" fmla="*/ 45902 w 3687506"/>
                  <a:gd name="connsiteY0" fmla="*/ 826200 h 6196500"/>
                  <a:gd name="connsiteX1" fmla="*/ 168309 w 3687506"/>
                  <a:gd name="connsiteY1" fmla="*/ 856800 h 6196500"/>
                  <a:gd name="connsiteX2" fmla="*/ 260114 w 3687506"/>
                  <a:gd name="connsiteY2" fmla="*/ 918000 h 6196500"/>
                  <a:gd name="connsiteX3" fmla="*/ 367220 w 3687506"/>
                  <a:gd name="connsiteY3" fmla="*/ 1040400 h 6196500"/>
                  <a:gd name="connsiteX4" fmla="*/ 413123 w 3687506"/>
                  <a:gd name="connsiteY4" fmla="*/ 1147500 h 6196500"/>
                  <a:gd name="connsiteX5" fmla="*/ 428424 w 3687506"/>
                  <a:gd name="connsiteY5" fmla="*/ 1193400 h 6196500"/>
                  <a:gd name="connsiteX6" fmla="*/ 474326 w 3687506"/>
                  <a:gd name="connsiteY6" fmla="*/ 1224000 h 6196500"/>
                  <a:gd name="connsiteX7" fmla="*/ 550830 w 3687506"/>
                  <a:gd name="connsiteY7" fmla="*/ 1300500 h 6196500"/>
                  <a:gd name="connsiteX8" fmla="*/ 581432 w 3687506"/>
                  <a:gd name="connsiteY8" fmla="*/ 1346400 h 6196500"/>
                  <a:gd name="connsiteX9" fmla="*/ 596733 w 3687506"/>
                  <a:gd name="connsiteY9" fmla="*/ 1392300 h 6196500"/>
                  <a:gd name="connsiteX10" fmla="*/ 642636 w 3687506"/>
                  <a:gd name="connsiteY10" fmla="*/ 1407600 h 6196500"/>
                  <a:gd name="connsiteX11" fmla="*/ 688538 w 3687506"/>
                  <a:gd name="connsiteY11" fmla="*/ 1377000 h 6196500"/>
                  <a:gd name="connsiteX12" fmla="*/ 703839 w 3687506"/>
                  <a:gd name="connsiteY12" fmla="*/ 1331100 h 6196500"/>
                  <a:gd name="connsiteX13" fmla="*/ 749742 w 3687506"/>
                  <a:gd name="connsiteY13" fmla="*/ 1315800 h 6196500"/>
                  <a:gd name="connsiteX14" fmla="*/ 826246 w 3687506"/>
                  <a:gd name="connsiteY14" fmla="*/ 1300500 h 6196500"/>
                  <a:gd name="connsiteX15" fmla="*/ 963954 w 3687506"/>
                  <a:gd name="connsiteY15" fmla="*/ 1269900 h 6196500"/>
                  <a:gd name="connsiteX16" fmla="*/ 1254670 w 3687506"/>
                  <a:gd name="connsiteY16" fmla="*/ 1285200 h 6196500"/>
                  <a:gd name="connsiteX17" fmla="*/ 1346475 w 3687506"/>
                  <a:gd name="connsiteY17" fmla="*/ 1346400 h 6196500"/>
                  <a:gd name="connsiteX18" fmla="*/ 1392378 w 3687506"/>
                  <a:gd name="connsiteY18" fmla="*/ 1377000 h 6196500"/>
                  <a:gd name="connsiteX19" fmla="*/ 1438280 w 3687506"/>
                  <a:gd name="connsiteY19" fmla="*/ 1407600 h 6196500"/>
                  <a:gd name="connsiteX20" fmla="*/ 1453581 w 3687506"/>
                  <a:gd name="connsiteY20" fmla="*/ 1453500 h 6196500"/>
                  <a:gd name="connsiteX21" fmla="*/ 1484183 w 3687506"/>
                  <a:gd name="connsiteY21" fmla="*/ 1499400 h 6196500"/>
                  <a:gd name="connsiteX22" fmla="*/ 1499483 w 3687506"/>
                  <a:gd name="connsiteY22" fmla="*/ 1575900 h 6196500"/>
                  <a:gd name="connsiteX23" fmla="*/ 1545386 w 3687506"/>
                  <a:gd name="connsiteY23" fmla="*/ 1667700 h 6196500"/>
                  <a:gd name="connsiteX24" fmla="*/ 1560687 w 3687506"/>
                  <a:gd name="connsiteY24" fmla="*/ 1790100 h 6196500"/>
                  <a:gd name="connsiteX25" fmla="*/ 1545386 w 3687506"/>
                  <a:gd name="connsiteY25" fmla="*/ 1851300 h 6196500"/>
                  <a:gd name="connsiteX26" fmla="*/ 1499483 w 3687506"/>
                  <a:gd name="connsiteY26" fmla="*/ 1958400 h 6196500"/>
                  <a:gd name="connsiteX27" fmla="*/ 1468882 w 3687506"/>
                  <a:gd name="connsiteY27" fmla="*/ 2096100 h 6196500"/>
                  <a:gd name="connsiteX28" fmla="*/ 1530085 w 3687506"/>
                  <a:gd name="connsiteY28" fmla="*/ 2187900 h 6196500"/>
                  <a:gd name="connsiteX29" fmla="*/ 1560687 w 3687506"/>
                  <a:gd name="connsiteY29" fmla="*/ 2233800 h 6196500"/>
                  <a:gd name="connsiteX30" fmla="*/ 1606589 w 3687506"/>
                  <a:gd name="connsiteY30" fmla="*/ 2249100 h 6196500"/>
                  <a:gd name="connsiteX31" fmla="*/ 1652492 w 3687506"/>
                  <a:gd name="connsiteY31" fmla="*/ 2279700 h 6196500"/>
                  <a:gd name="connsiteX32" fmla="*/ 1728996 w 3687506"/>
                  <a:gd name="connsiteY32" fmla="*/ 2356200 h 6196500"/>
                  <a:gd name="connsiteX33" fmla="*/ 1774899 w 3687506"/>
                  <a:gd name="connsiteY33" fmla="*/ 2448000 h 6196500"/>
                  <a:gd name="connsiteX34" fmla="*/ 1790200 w 3687506"/>
                  <a:gd name="connsiteY34" fmla="*/ 2570400 h 6196500"/>
                  <a:gd name="connsiteX35" fmla="*/ 1805501 w 3687506"/>
                  <a:gd name="connsiteY35" fmla="*/ 2738700 h 6196500"/>
                  <a:gd name="connsiteX36" fmla="*/ 1820801 w 3687506"/>
                  <a:gd name="connsiteY36" fmla="*/ 2784600 h 6196500"/>
                  <a:gd name="connsiteX37" fmla="*/ 1958509 w 3687506"/>
                  <a:gd name="connsiteY37" fmla="*/ 2861100 h 6196500"/>
                  <a:gd name="connsiteX38" fmla="*/ 2019713 w 3687506"/>
                  <a:gd name="connsiteY38" fmla="*/ 2998800 h 6196500"/>
                  <a:gd name="connsiteX39" fmla="*/ 2035013 w 3687506"/>
                  <a:gd name="connsiteY39" fmla="*/ 3090600 h 6196500"/>
                  <a:gd name="connsiteX40" fmla="*/ 2050314 w 3687506"/>
                  <a:gd name="connsiteY40" fmla="*/ 3151800 h 6196500"/>
                  <a:gd name="connsiteX41" fmla="*/ 2035013 w 3687506"/>
                  <a:gd name="connsiteY41" fmla="*/ 3304800 h 6196500"/>
                  <a:gd name="connsiteX42" fmla="*/ 2004412 w 3687506"/>
                  <a:gd name="connsiteY42" fmla="*/ 3350700 h 6196500"/>
                  <a:gd name="connsiteX43" fmla="*/ 1989111 w 3687506"/>
                  <a:gd name="connsiteY43" fmla="*/ 3396600 h 6196500"/>
                  <a:gd name="connsiteX44" fmla="*/ 1927907 w 3687506"/>
                  <a:gd name="connsiteY44" fmla="*/ 3488400 h 6196500"/>
                  <a:gd name="connsiteX45" fmla="*/ 1897306 w 3687506"/>
                  <a:gd name="connsiteY45" fmla="*/ 3534300 h 6196500"/>
                  <a:gd name="connsiteX46" fmla="*/ 1866704 w 3687506"/>
                  <a:gd name="connsiteY46" fmla="*/ 3595500 h 6196500"/>
                  <a:gd name="connsiteX47" fmla="*/ 1851403 w 3687506"/>
                  <a:gd name="connsiteY47" fmla="*/ 3641400 h 6196500"/>
                  <a:gd name="connsiteX48" fmla="*/ 1820801 w 3687506"/>
                  <a:gd name="connsiteY48" fmla="*/ 3687300 h 6196500"/>
                  <a:gd name="connsiteX49" fmla="*/ 1790200 w 3687506"/>
                  <a:gd name="connsiteY49" fmla="*/ 3916800 h 6196500"/>
                  <a:gd name="connsiteX50" fmla="*/ 1759598 w 3687506"/>
                  <a:gd name="connsiteY50" fmla="*/ 4008600 h 6196500"/>
                  <a:gd name="connsiteX51" fmla="*/ 1744297 w 3687506"/>
                  <a:gd name="connsiteY51" fmla="*/ 4054500 h 6196500"/>
                  <a:gd name="connsiteX52" fmla="*/ 1728996 w 3687506"/>
                  <a:gd name="connsiteY52" fmla="*/ 4192200 h 6196500"/>
                  <a:gd name="connsiteX53" fmla="*/ 1698395 w 3687506"/>
                  <a:gd name="connsiteY53" fmla="*/ 4329900 h 6196500"/>
                  <a:gd name="connsiteX54" fmla="*/ 1683094 w 3687506"/>
                  <a:gd name="connsiteY54" fmla="*/ 4482900 h 6196500"/>
                  <a:gd name="connsiteX55" fmla="*/ 1652492 w 3687506"/>
                  <a:gd name="connsiteY55" fmla="*/ 4528800 h 6196500"/>
                  <a:gd name="connsiteX56" fmla="*/ 1621890 w 3687506"/>
                  <a:gd name="connsiteY56" fmla="*/ 4620600 h 6196500"/>
                  <a:gd name="connsiteX57" fmla="*/ 1560687 w 3687506"/>
                  <a:gd name="connsiteY57" fmla="*/ 4804200 h 6196500"/>
                  <a:gd name="connsiteX58" fmla="*/ 1545386 w 3687506"/>
                  <a:gd name="connsiteY58" fmla="*/ 4850100 h 6196500"/>
                  <a:gd name="connsiteX59" fmla="*/ 1499483 w 3687506"/>
                  <a:gd name="connsiteY59" fmla="*/ 4865400 h 6196500"/>
                  <a:gd name="connsiteX60" fmla="*/ 1392378 w 3687506"/>
                  <a:gd name="connsiteY60" fmla="*/ 5003100 h 6196500"/>
                  <a:gd name="connsiteX61" fmla="*/ 1361776 w 3687506"/>
                  <a:gd name="connsiteY61" fmla="*/ 5049000 h 6196500"/>
                  <a:gd name="connsiteX62" fmla="*/ 1331174 w 3687506"/>
                  <a:gd name="connsiteY62" fmla="*/ 5110200 h 6196500"/>
                  <a:gd name="connsiteX63" fmla="*/ 1239369 w 3687506"/>
                  <a:gd name="connsiteY63" fmla="*/ 5171400 h 6196500"/>
                  <a:gd name="connsiteX64" fmla="*/ 1208767 w 3687506"/>
                  <a:gd name="connsiteY64" fmla="*/ 5217300 h 6196500"/>
                  <a:gd name="connsiteX65" fmla="*/ 1116962 w 3687506"/>
                  <a:gd name="connsiteY65" fmla="*/ 5247900 h 6196500"/>
                  <a:gd name="connsiteX66" fmla="*/ 872148 w 3687506"/>
                  <a:gd name="connsiteY66" fmla="*/ 5324400 h 6196500"/>
                  <a:gd name="connsiteX67" fmla="*/ 826246 w 3687506"/>
                  <a:gd name="connsiteY67" fmla="*/ 5355000 h 6196500"/>
                  <a:gd name="connsiteX68" fmla="*/ 810945 w 3687506"/>
                  <a:gd name="connsiteY68" fmla="*/ 5400900 h 6196500"/>
                  <a:gd name="connsiteX69" fmla="*/ 749742 w 3687506"/>
                  <a:gd name="connsiteY69" fmla="*/ 5492700 h 6196500"/>
                  <a:gd name="connsiteX70" fmla="*/ 719140 w 3687506"/>
                  <a:gd name="connsiteY70" fmla="*/ 5538600 h 6196500"/>
                  <a:gd name="connsiteX71" fmla="*/ 688538 w 3687506"/>
                  <a:gd name="connsiteY71" fmla="*/ 5584500 h 6196500"/>
                  <a:gd name="connsiteX72" fmla="*/ 673237 w 3687506"/>
                  <a:gd name="connsiteY72" fmla="*/ 5630400 h 6196500"/>
                  <a:gd name="connsiteX73" fmla="*/ 535530 w 3687506"/>
                  <a:gd name="connsiteY73" fmla="*/ 5691600 h 6196500"/>
                  <a:gd name="connsiteX74" fmla="*/ 489627 w 3687506"/>
                  <a:gd name="connsiteY74" fmla="*/ 5722200 h 6196500"/>
                  <a:gd name="connsiteX75" fmla="*/ 336618 w 3687506"/>
                  <a:gd name="connsiteY75" fmla="*/ 5706900 h 6196500"/>
                  <a:gd name="connsiteX76" fmla="*/ 290716 w 3687506"/>
                  <a:gd name="connsiteY76" fmla="*/ 5722200 h 6196500"/>
                  <a:gd name="connsiteX77" fmla="*/ 336618 w 3687506"/>
                  <a:gd name="connsiteY77" fmla="*/ 5921100 h 6196500"/>
                  <a:gd name="connsiteX78" fmla="*/ 428424 w 3687506"/>
                  <a:gd name="connsiteY78" fmla="*/ 5951700 h 6196500"/>
                  <a:gd name="connsiteX79" fmla="*/ 520229 w 3687506"/>
                  <a:gd name="connsiteY79" fmla="*/ 5997600 h 6196500"/>
                  <a:gd name="connsiteX80" fmla="*/ 627335 w 3687506"/>
                  <a:gd name="connsiteY80" fmla="*/ 6043500 h 6196500"/>
                  <a:gd name="connsiteX81" fmla="*/ 719140 w 3687506"/>
                  <a:gd name="connsiteY81" fmla="*/ 6058800 h 6196500"/>
                  <a:gd name="connsiteX82" fmla="*/ 795644 w 3687506"/>
                  <a:gd name="connsiteY82" fmla="*/ 6074100 h 6196500"/>
                  <a:gd name="connsiteX83" fmla="*/ 887449 w 3687506"/>
                  <a:gd name="connsiteY83" fmla="*/ 6089400 h 6196500"/>
                  <a:gd name="connsiteX84" fmla="*/ 1315873 w 3687506"/>
                  <a:gd name="connsiteY84" fmla="*/ 6196500 h 6196500"/>
                  <a:gd name="connsiteX85" fmla="*/ 1652492 w 3687506"/>
                  <a:gd name="connsiteY85" fmla="*/ 6165900 h 6196500"/>
                  <a:gd name="connsiteX86" fmla="*/ 1882005 w 3687506"/>
                  <a:gd name="connsiteY86" fmla="*/ 6120000 h 6196500"/>
                  <a:gd name="connsiteX87" fmla="*/ 2065615 w 3687506"/>
                  <a:gd name="connsiteY87" fmla="*/ 6089400 h 6196500"/>
                  <a:gd name="connsiteX88" fmla="*/ 2463437 w 3687506"/>
                  <a:gd name="connsiteY88" fmla="*/ 5997600 h 6196500"/>
                  <a:gd name="connsiteX89" fmla="*/ 2815357 w 3687506"/>
                  <a:gd name="connsiteY89" fmla="*/ 5905800 h 6196500"/>
                  <a:gd name="connsiteX90" fmla="*/ 3106073 w 3687506"/>
                  <a:gd name="connsiteY90" fmla="*/ 5768100 h 6196500"/>
                  <a:gd name="connsiteX91" fmla="*/ 3167277 w 3687506"/>
                  <a:gd name="connsiteY91" fmla="*/ 5722200 h 6196500"/>
                  <a:gd name="connsiteX92" fmla="*/ 3243781 w 3687506"/>
                  <a:gd name="connsiteY92" fmla="*/ 5676300 h 6196500"/>
                  <a:gd name="connsiteX93" fmla="*/ 3274383 w 3687506"/>
                  <a:gd name="connsiteY93" fmla="*/ 5630400 h 6196500"/>
                  <a:gd name="connsiteX94" fmla="*/ 3320285 w 3687506"/>
                  <a:gd name="connsiteY94" fmla="*/ 5584500 h 6196500"/>
                  <a:gd name="connsiteX95" fmla="*/ 3457993 w 3687506"/>
                  <a:gd name="connsiteY95" fmla="*/ 5033700 h 6196500"/>
                  <a:gd name="connsiteX96" fmla="*/ 3549798 w 3687506"/>
                  <a:gd name="connsiteY96" fmla="*/ 4620600 h 6196500"/>
                  <a:gd name="connsiteX97" fmla="*/ 3641603 w 3687506"/>
                  <a:gd name="connsiteY97" fmla="*/ 3901500 h 6196500"/>
                  <a:gd name="connsiteX98" fmla="*/ 3687506 w 3687506"/>
                  <a:gd name="connsiteY98" fmla="*/ 3335400 h 6196500"/>
                  <a:gd name="connsiteX99" fmla="*/ 3672205 w 3687506"/>
                  <a:gd name="connsiteY99" fmla="*/ 2891700 h 6196500"/>
                  <a:gd name="connsiteX100" fmla="*/ 3611002 w 3687506"/>
                  <a:gd name="connsiteY100" fmla="*/ 2769300 h 6196500"/>
                  <a:gd name="connsiteX101" fmla="*/ 3565099 w 3687506"/>
                  <a:gd name="connsiteY101" fmla="*/ 2646900 h 6196500"/>
                  <a:gd name="connsiteX102" fmla="*/ 3350887 w 3687506"/>
                  <a:gd name="connsiteY102" fmla="*/ 1698300 h 6196500"/>
                  <a:gd name="connsiteX103" fmla="*/ 3259082 w 3687506"/>
                  <a:gd name="connsiteY103" fmla="*/ 1484100 h 6196500"/>
                  <a:gd name="connsiteX104" fmla="*/ 3106073 w 3687506"/>
                  <a:gd name="connsiteY104" fmla="*/ 1009800 h 6196500"/>
                  <a:gd name="connsiteX105" fmla="*/ 3044870 w 3687506"/>
                  <a:gd name="connsiteY105" fmla="*/ 918000 h 6196500"/>
                  <a:gd name="connsiteX106" fmla="*/ 2998967 w 3687506"/>
                  <a:gd name="connsiteY106" fmla="*/ 887400 h 6196500"/>
                  <a:gd name="connsiteX107" fmla="*/ 2876561 w 3687506"/>
                  <a:gd name="connsiteY107" fmla="*/ 795600 h 6196500"/>
                  <a:gd name="connsiteX108" fmla="*/ 2570543 w 3687506"/>
                  <a:gd name="connsiteY108" fmla="*/ 596700 h 6196500"/>
                  <a:gd name="connsiteX109" fmla="*/ 2019713 w 3687506"/>
                  <a:gd name="connsiteY109" fmla="*/ 260100 h 6196500"/>
                  <a:gd name="connsiteX110" fmla="*/ 1728996 w 3687506"/>
                  <a:gd name="connsiteY110" fmla="*/ 122400 h 6196500"/>
                  <a:gd name="connsiteX111" fmla="*/ 1514784 w 3687506"/>
                  <a:gd name="connsiteY111" fmla="*/ 61200 h 6196500"/>
                  <a:gd name="connsiteX112" fmla="*/ 994555 w 3687506"/>
                  <a:gd name="connsiteY112" fmla="*/ 0 h 6196500"/>
                  <a:gd name="connsiteX113" fmla="*/ 413123 w 3687506"/>
                  <a:gd name="connsiteY113" fmla="*/ 76500 h 6196500"/>
                  <a:gd name="connsiteX114" fmla="*/ 367220 w 3687506"/>
                  <a:gd name="connsiteY114" fmla="*/ 107100 h 6196500"/>
                  <a:gd name="connsiteX115" fmla="*/ 260114 w 3687506"/>
                  <a:gd name="connsiteY115" fmla="*/ 214200 h 6196500"/>
                  <a:gd name="connsiteX116" fmla="*/ 107106 w 3687506"/>
                  <a:gd name="connsiteY116" fmla="*/ 290700 h 6196500"/>
                  <a:gd name="connsiteX117" fmla="*/ 45902 w 3687506"/>
                  <a:gd name="connsiteY117" fmla="*/ 504900 h 6196500"/>
                  <a:gd name="connsiteX118" fmla="*/ 30601 w 3687506"/>
                  <a:gd name="connsiteY118" fmla="*/ 566100 h 6196500"/>
                  <a:gd name="connsiteX119" fmla="*/ 0 w 3687506"/>
                  <a:gd name="connsiteY119" fmla="*/ 657900 h 6196500"/>
                  <a:gd name="connsiteX120" fmla="*/ 45902 w 3687506"/>
                  <a:gd name="connsiteY120" fmla="*/ 703800 h 6196500"/>
                  <a:gd name="connsiteX121" fmla="*/ 45902 w 3687506"/>
                  <a:gd name="connsiteY121" fmla="*/ 826200 h 619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3687506" h="6196500">
                    <a:moveTo>
                      <a:pt x="45902" y="826200"/>
                    </a:moveTo>
                    <a:cubicBezTo>
                      <a:pt x="66303" y="851700"/>
                      <a:pt x="141844" y="842098"/>
                      <a:pt x="168309" y="856800"/>
                    </a:cubicBezTo>
                    <a:cubicBezTo>
                      <a:pt x="200459" y="874660"/>
                      <a:pt x="260114" y="918000"/>
                      <a:pt x="260114" y="918000"/>
                    </a:cubicBezTo>
                    <a:cubicBezTo>
                      <a:pt x="331519" y="1025100"/>
                      <a:pt x="290717" y="989400"/>
                      <a:pt x="367220" y="1040400"/>
                    </a:cubicBezTo>
                    <a:cubicBezTo>
                      <a:pt x="403104" y="1148043"/>
                      <a:pt x="356401" y="1015156"/>
                      <a:pt x="413123" y="1147500"/>
                    </a:cubicBezTo>
                    <a:cubicBezTo>
                      <a:pt x="419476" y="1162324"/>
                      <a:pt x="418349" y="1180807"/>
                      <a:pt x="428424" y="1193400"/>
                    </a:cubicBezTo>
                    <a:cubicBezTo>
                      <a:pt x="439912" y="1207759"/>
                      <a:pt x="459025" y="1213800"/>
                      <a:pt x="474326" y="1224000"/>
                    </a:cubicBezTo>
                    <a:cubicBezTo>
                      <a:pt x="555931" y="1346399"/>
                      <a:pt x="448825" y="1198500"/>
                      <a:pt x="550830" y="1300500"/>
                    </a:cubicBezTo>
                    <a:cubicBezTo>
                      <a:pt x="563833" y="1313502"/>
                      <a:pt x="573208" y="1329953"/>
                      <a:pt x="581432" y="1346400"/>
                    </a:cubicBezTo>
                    <a:cubicBezTo>
                      <a:pt x="588645" y="1360825"/>
                      <a:pt x="585329" y="1380896"/>
                      <a:pt x="596733" y="1392300"/>
                    </a:cubicBezTo>
                    <a:cubicBezTo>
                      <a:pt x="608138" y="1403704"/>
                      <a:pt x="627335" y="1402500"/>
                      <a:pt x="642636" y="1407600"/>
                    </a:cubicBezTo>
                    <a:cubicBezTo>
                      <a:pt x="657937" y="1397400"/>
                      <a:pt x="677050" y="1391359"/>
                      <a:pt x="688538" y="1377000"/>
                    </a:cubicBezTo>
                    <a:cubicBezTo>
                      <a:pt x="698613" y="1364407"/>
                      <a:pt x="692435" y="1342504"/>
                      <a:pt x="703839" y="1331100"/>
                    </a:cubicBezTo>
                    <a:cubicBezTo>
                      <a:pt x="715244" y="1319696"/>
                      <a:pt x="734095" y="1319712"/>
                      <a:pt x="749742" y="1315800"/>
                    </a:cubicBezTo>
                    <a:cubicBezTo>
                      <a:pt x="774972" y="1309493"/>
                      <a:pt x="800817" y="1305949"/>
                      <a:pt x="826246" y="1300500"/>
                    </a:cubicBezTo>
                    <a:lnTo>
                      <a:pt x="963954" y="1269900"/>
                    </a:lnTo>
                    <a:cubicBezTo>
                      <a:pt x="1060859" y="1275000"/>
                      <a:pt x="1159515" y="1266170"/>
                      <a:pt x="1254670" y="1285200"/>
                    </a:cubicBezTo>
                    <a:cubicBezTo>
                      <a:pt x="1290734" y="1292412"/>
                      <a:pt x="1315873" y="1326000"/>
                      <a:pt x="1346475" y="1346400"/>
                    </a:cubicBezTo>
                    <a:lnTo>
                      <a:pt x="1392378" y="1377000"/>
                    </a:lnTo>
                    <a:lnTo>
                      <a:pt x="1438280" y="1407600"/>
                    </a:lnTo>
                    <a:cubicBezTo>
                      <a:pt x="1443380" y="1422900"/>
                      <a:pt x="1446368" y="1439075"/>
                      <a:pt x="1453581" y="1453500"/>
                    </a:cubicBezTo>
                    <a:cubicBezTo>
                      <a:pt x="1461805" y="1469947"/>
                      <a:pt x="1477726" y="1482182"/>
                      <a:pt x="1484183" y="1499400"/>
                    </a:cubicBezTo>
                    <a:cubicBezTo>
                      <a:pt x="1493314" y="1523749"/>
                      <a:pt x="1493176" y="1550671"/>
                      <a:pt x="1499483" y="1575900"/>
                    </a:cubicBezTo>
                    <a:cubicBezTo>
                      <a:pt x="1512152" y="1626575"/>
                      <a:pt x="1515469" y="1622827"/>
                      <a:pt x="1545386" y="1667700"/>
                    </a:cubicBezTo>
                    <a:cubicBezTo>
                      <a:pt x="1550486" y="1708500"/>
                      <a:pt x="1560687" y="1748982"/>
                      <a:pt x="1560687" y="1790100"/>
                    </a:cubicBezTo>
                    <a:cubicBezTo>
                      <a:pt x="1560687" y="1811128"/>
                      <a:pt x="1551163" y="1831081"/>
                      <a:pt x="1545386" y="1851300"/>
                    </a:cubicBezTo>
                    <a:cubicBezTo>
                      <a:pt x="1524880" y="1923066"/>
                      <a:pt x="1534458" y="1876795"/>
                      <a:pt x="1499483" y="1958400"/>
                    </a:cubicBezTo>
                    <a:cubicBezTo>
                      <a:pt x="1478939" y="2006333"/>
                      <a:pt x="1478051" y="2041092"/>
                      <a:pt x="1468882" y="2096100"/>
                    </a:cubicBezTo>
                    <a:cubicBezTo>
                      <a:pt x="1495772" y="2176764"/>
                      <a:pt x="1466412" y="2111496"/>
                      <a:pt x="1530085" y="2187900"/>
                    </a:cubicBezTo>
                    <a:cubicBezTo>
                      <a:pt x="1541858" y="2202026"/>
                      <a:pt x="1546328" y="2222313"/>
                      <a:pt x="1560687" y="2233800"/>
                    </a:cubicBezTo>
                    <a:cubicBezTo>
                      <a:pt x="1573281" y="2243875"/>
                      <a:pt x="1592163" y="2241888"/>
                      <a:pt x="1606589" y="2249100"/>
                    </a:cubicBezTo>
                    <a:cubicBezTo>
                      <a:pt x="1623037" y="2257324"/>
                      <a:pt x="1637191" y="2269500"/>
                      <a:pt x="1652492" y="2279700"/>
                    </a:cubicBezTo>
                    <a:cubicBezTo>
                      <a:pt x="1683233" y="2371918"/>
                      <a:pt x="1641733" y="2283484"/>
                      <a:pt x="1728996" y="2356200"/>
                    </a:cubicBezTo>
                    <a:cubicBezTo>
                      <a:pt x="1756376" y="2379015"/>
                      <a:pt x="1764455" y="2416670"/>
                      <a:pt x="1774899" y="2448000"/>
                    </a:cubicBezTo>
                    <a:cubicBezTo>
                      <a:pt x="1779999" y="2488800"/>
                      <a:pt x="1785895" y="2529508"/>
                      <a:pt x="1790200" y="2570400"/>
                    </a:cubicBezTo>
                    <a:cubicBezTo>
                      <a:pt x="1796097" y="2626422"/>
                      <a:pt x="1797534" y="2682935"/>
                      <a:pt x="1805501" y="2738700"/>
                    </a:cubicBezTo>
                    <a:cubicBezTo>
                      <a:pt x="1807782" y="2754666"/>
                      <a:pt x="1809397" y="2773196"/>
                      <a:pt x="1820801" y="2784600"/>
                    </a:cubicBezTo>
                    <a:cubicBezTo>
                      <a:pt x="1873413" y="2837209"/>
                      <a:pt x="1900789" y="2841861"/>
                      <a:pt x="1958509" y="2861100"/>
                    </a:cubicBezTo>
                    <a:cubicBezTo>
                      <a:pt x="1994926" y="2970345"/>
                      <a:pt x="1971218" y="2926062"/>
                      <a:pt x="2019713" y="2998800"/>
                    </a:cubicBezTo>
                    <a:cubicBezTo>
                      <a:pt x="2024813" y="3029400"/>
                      <a:pt x="2028929" y="3060180"/>
                      <a:pt x="2035013" y="3090600"/>
                    </a:cubicBezTo>
                    <a:cubicBezTo>
                      <a:pt x="2039137" y="3111220"/>
                      <a:pt x="2050314" y="3130772"/>
                      <a:pt x="2050314" y="3151800"/>
                    </a:cubicBezTo>
                    <a:cubicBezTo>
                      <a:pt x="2050314" y="3203054"/>
                      <a:pt x="2046539" y="3254858"/>
                      <a:pt x="2035013" y="3304800"/>
                    </a:cubicBezTo>
                    <a:cubicBezTo>
                      <a:pt x="2030878" y="3322718"/>
                      <a:pt x="2012636" y="3334253"/>
                      <a:pt x="2004412" y="3350700"/>
                    </a:cubicBezTo>
                    <a:cubicBezTo>
                      <a:pt x="1997199" y="3365125"/>
                      <a:pt x="1996944" y="3382502"/>
                      <a:pt x="1989111" y="3396600"/>
                    </a:cubicBezTo>
                    <a:cubicBezTo>
                      <a:pt x="1971249" y="3428749"/>
                      <a:pt x="1948308" y="3457800"/>
                      <a:pt x="1927907" y="3488400"/>
                    </a:cubicBezTo>
                    <a:cubicBezTo>
                      <a:pt x="1917707" y="3503700"/>
                      <a:pt x="1905530" y="3517853"/>
                      <a:pt x="1897306" y="3534300"/>
                    </a:cubicBezTo>
                    <a:cubicBezTo>
                      <a:pt x="1887105" y="3554700"/>
                      <a:pt x="1875689" y="3574536"/>
                      <a:pt x="1866704" y="3595500"/>
                    </a:cubicBezTo>
                    <a:cubicBezTo>
                      <a:pt x="1860351" y="3610324"/>
                      <a:pt x="1858616" y="3626975"/>
                      <a:pt x="1851403" y="3641400"/>
                    </a:cubicBezTo>
                    <a:cubicBezTo>
                      <a:pt x="1843179" y="3657847"/>
                      <a:pt x="1831002" y="3672000"/>
                      <a:pt x="1820801" y="3687300"/>
                    </a:cubicBezTo>
                    <a:cubicBezTo>
                      <a:pt x="1777340" y="3817682"/>
                      <a:pt x="1840123" y="3617279"/>
                      <a:pt x="1790200" y="3916800"/>
                    </a:cubicBezTo>
                    <a:cubicBezTo>
                      <a:pt x="1784897" y="3948617"/>
                      <a:pt x="1769799" y="3978000"/>
                      <a:pt x="1759598" y="4008600"/>
                    </a:cubicBezTo>
                    <a:lnTo>
                      <a:pt x="1744297" y="4054500"/>
                    </a:lnTo>
                    <a:cubicBezTo>
                      <a:pt x="1739197" y="4100400"/>
                      <a:pt x="1735528" y="4146482"/>
                      <a:pt x="1728996" y="4192200"/>
                    </a:cubicBezTo>
                    <a:cubicBezTo>
                      <a:pt x="1722522" y="4237515"/>
                      <a:pt x="1709530" y="4285361"/>
                      <a:pt x="1698395" y="4329900"/>
                    </a:cubicBezTo>
                    <a:cubicBezTo>
                      <a:pt x="1693295" y="4380900"/>
                      <a:pt x="1694620" y="4432958"/>
                      <a:pt x="1683094" y="4482900"/>
                    </a:cubicBezTo>
                    <a:cubicBezTo>
                      <a:pt x="1678959" y="4500818"/>
                      <a:pt x="1659961" y="4511996"/>
                      <a:pt x="1652492" y="4528800"/>
                    </a:cubicBezTo>
                    <a:cubicBezTo>
                      <a:pt x="1639391" y="4558275"/>
                      <a:pt x="1632091" y="4590000"/>
                      <a:pt x="1621890" y="4620600"/>
                    </a:cubicBezTo>
                    <a:lnTo>
                      <a:pt x="1560687" y="4804200"/>
                    </a:lnTo>
                    <a:cubicBezTo>
                      <a:pt x="1555587" y="4819500"/>
                      <a:pt x="1560686" y="4845000"/>
                      <a:pt x="1545386" y="4850100"/>
                    </a:cubicBezTo>
                    <a:lnTo>
                      <a:pt x="1499483" y="4865400"/>
                    </a:lnTo>
                    <a:cubicBezTo>
                      <a:pt x="1427574" y="4937306"/>
                      <a:pt x="1465585" y="4893295"/>
                      <a:pt x="1392378" y="5003100"/>
                    </a:cubicBezTo>
                    <a:cubicBezTo>
                      <a:pt x="1382177" y="5018400"/>
                      <a:pt x="1370000" y="5032553"/>
                      <a:pt x="1361776" y="5049000"/>
                    </a:cubicBezTo>
                    <a:cubicBezTo>
                      <a:pt x="1351575" y="5069400"/>
                      <a:pt x="1347302" y="5094073"/>
                      <a:pt x="1331174" y="5110200"/>
                    </a:cubicBezTo>
                    <a:cubicBezTo>
                      <a:pt x="1305167" y="5136205"/>
                      <a:pt x="1239369" y="5171400"/>
                      <a:pt x="1239369" y="5171400"/>
                    </a:cubicBezTo>
                    <a:cubicBezTo>
                      <a:pt x="1229168" y="5186700"/>
                      <a:pt x="1224361" y="5207554"/>
                      <a:pt x="1208767" y="5217300"/>
                    </a:cubicBezTo>
                    <a:cubicBezTo>
                      <a:pt x="1181413" y="5234395"/>
                      <a:pt x="1116962" y="5247900"/>
                      <a:pt x="1116962" y="5247900"/>
                    </a:cubicBezTo>
                    <a:cubicBezTo>
                      <a:pt x="982508" y="5337531"/>
                      <a:pt x="1061753" y="5305441"/>
                      <a:pt x="872148" y="5324400"/>
                    </a:cubicBezTo>
                    <a:cubicBezTo>
                      <a:pt x="856847" y="5334600"/>
                      <a:pt x="837734" y="5340641"/>
                      <a:pt x="826246" y="5355000"/>
                    </a:cubicBezTo>
                    <a:cubicBezTo>
                      <a:pt x="816171" y="5367593"/>
                      <a:pt x="818778" y="5386802"/>
                      <a:pt x="810945" y="5400900"/>
                    </a:cubicBezTo>
                    <a:cubicBezTo>
                      <a:pt x="793084" y="5433049"/>
                      <a:pt x="770143" y="5462100"/>
                      <a:pt x="749742" y="5492700"/>
                    </a:cubicBezTo>
                    <a:lnTo>
                      <a:pt x="719140" y="5538600"/>
                    </a:lnTo>
                    <a:cubicBezTo>
                      <a:pt x="708939" y="5553900"/>
                      <a:pt x="694353" y="5567055"/>
                      <a:pt x="688538" y="5584500"/>
                    </a:cubicBezTo>
                    <a:cubicBezTo>
                      <a:pt x="683438" y="5599800"/>
                      <a:pt x="683312" y="5617807"/>
                      <a:pt x="673237" y="5630400"/>
                    </a:cubicBezTo>
                    <a:cubicBezTo>
                      <a:pt x="637648" y="5674885"/>
                      <a:pt x="579610" y="5662215"/>
                      <a:pt x="535530" y="5691600"/>
                    </a:cubicBezTo>
                    <a:lnTo>
                      <a:pt x="489627" y="5722200"/>
                    </a:lnTo>
                    <a:cubicBezTo>
                      <a:pt x="438624" y="5717100"/>
                      <a:pt x="387875" y="5706900"/>
                      <a:pt x="336618" y="5706900"/>
                    </a:cubicBezTo>
                    <a:cubicBezTo>
                      <a:pt x="320490" y="5706900"/>
                      <a:pt x="293601" y="5706332"/>
                      <a:pt x="290716" y="5722200"/>
                    </a:cubicBezTo>
                    <a:cubicBezTo>
                      <a:pt x="288003" y="5737123"/>
                      <a:pt x="284705" y="5888656"/>
                      <a:pt x="336618" y="5921100"/>
                    </a:cubicBezTo>
                    <a:cubicBezTo>
                      <a:pt x="363972" y="5938196"/>
                      <a:pt x="428424" y="5951700"/>
                      <a:pt x="428424" y="5951700"/>
                    </a:cubicBezTo>
                    <a:cubicBezTo>
                      <a:pt x="505802" y="6003283"/>
                      <a:pt x="441044" y="5965928"/>
                      <a:pt x="520229" y="5997600"/>
                    </a:cubicBezTo>
                    <a:cubicBezTo>
                      <a:pt x="556293" y="6012025"/>
                      <a:pt x="590210" y="6032078"/>
                      <a:pt x="627335" y="6043500"/>
                    </a:cubicBezTo>
                    <a:cubicBezTo>
                      <a:pt x="656987" y="6052623"/>
                      <a:pt x="688617" y="6053251"/>
                      <a:pt x="719140" y="6058800"/>
                    </a:cubicBezTo>
                    <a:cubicBezTo>
                      <a:pt x="744727" y="6063452"/>
                      <a:pt x="770057" y="6069448"/>
                      <a:pt x="795644" y="6074100"/>
                    </a:cubicBezTo>
                    <a:cubicBezTo>
                      <a:pt x="826167" y="6079649"/>
                      <a:pt x="857250" y="6082295"/>
                      <a:pt x="887449" y="6089400"/>
                    </a:cubicBezTo>
                    <a:cubicBezTo>
                      <a:pt x="1030739" y="6123113"/>
                      <a:pt x="1173065" y="6160800"/>
                      <a:pt x="1315873" y="6196500"/>
                    </a:cubicBezTo>
                    <a:cubicBezTo>
                      <a:pt x="1428079" y="6186300"/>
                      <a:pt x="1540838" y="6180988"/>
                      <a:pt x="1652492" y="6165900"/>
                    </a:cubicBezTo>
                    <a:cubicBezTo>
                      <a:pt x="1729809" y="6155452"/>
                      <a:pt x="1805290" y="6134206"/>
                      <a:pt x="1882005" y="6120000"/>
                    </a:cubicBezTo>
                    <a:cubicBezTo>
                      <a:pt x="1943015" y="6108702"/>
                      <a:pt x="2004898" y="6102182"/>
                      <a:pt x="2065615" y="6089400"/>
                    </a:cubicBezTo>
                    <a:cubicBezTo>
                      <a:pt x="2198788" y="6061365"/>
                      <a:pt x="2329540" y="6021943"/>
                      <a:pt x="2463437" y="5997600"/>
                    </a:cubicBezTo>
                    <a:cubicBezTo>
                      <a:pt x="2619132" y="5969293"/>
                      <a:pt x="2663733" y="5969381"/>
                      <a:pt x="2815357" y="5905800"/>
                    </a:cubicBezTo>
                    <a:cubicBezTo>
                      <a:pt x="2914241" y="5864335"/>
                      <a:pt x="3011007" y="5817697"/>
                      <a:pt x="3106073" y="5768100"/>
                    </a:cubicBezTo>
                    <a:cubicBezTo>
                      <a:pt x="3128682" y="5756305"/>
                      <a:pt x="3146058" y="5736345"/>
                      <a:pt x="3167277" y="5722200"/>
                    </a:cubicBezTo>
                    <a:cubicBezTo>
                      <a:pt x="3192022" y="5705704"/>
                      <a:pt x="3218280" y="5691600"/>
                      <a:pt x="3243781" y="5676300"/>
                    </a:cubicBezTo>
                    <a:cubicBezTo>
                      <a:pt x="3253982" y="5661000"/>
                      <a:pt x="3262610" y="5644526"/>
                      <a:pt x="3274383" y="5630400"/>
                    </a:cubicBezTo>
                    <a:cubicBezTo>
                      <a:pt x="3288236" y="5613778"/>
                      <a:pt x="3313921" y="5605181"/>
                      <a:pt x="3320285" y="5584500"/>
                    </a:cubicBezTo>
                    <a:cubicBezTo>
                      <a:pt x="3375944" y="5403619"/>
                      <a:pt x="3416937" y="5218444"/>
                      <a:pt x="3457993" y="5033700"/>
                    </a:cubicBezTo>
                    <a:cubicBezTo>
                      <a:pt x="3488595" y="4896000"/>
                      <a:pt x="3524563" y="4759384"/>
                      <a:pt x="3549798" y="4620600"/>
                    </a:cubicBezTo>
                    <a:cubicBezTo>
                      <a:pt x="3592273" y="4386999"/>
                      <a:pt x="3617859" y="4138926"/>
                      <a:pt x="3641603" y="3901500"/>
                    </a:cubicBezTo>
                    <a:cubicBezTo>
                      <a:pt x="3676762" y="3549929"/>
                      <a:pt x="3667922" y="3648726"/>
                      <a:pt x="3687506" y="3335400"/>
                    </a:cubicBezTo>
                    <a:cubicBezTo>
                      <a:pt x="3682406" y="3187500"/>
                      <a:pt x="3692024" y="3038355"/>
                      <a:pt x="3672205" y="2891700"/>
                    </a:cubicBezTo>
                    <a:cubicBezTo>
                      <a:pt x="3666096" y="2846495"/>
                      <a:pt x="3622066" y="2813554"/>
                      <a:pt x="3611002" y="2769300"/>
                    </a:cubicBezTo>
                    <a:cubicBezTo>
                      <a:pt x="3590169" y="2685973"/>
                      <a:pt x="3605105" y="2726908"/>
                      <a:pt x="3565099" y="2646900"/>
                    </a:cubicBezTo>
                    <a:cubicBezTo>
                      <a:pt x="3516045" y="2340325"/>
                      <a:pt x="3472442" y="1981913"/>
                      <a:pt x="3350887" y="1698300"/>
                    </a:cubicBezTo>
                    <a:cubicBezTo>
                      <a:pt x="3320285" y="1626900"/>
                      <a:pt x="3284277" y="1557582"/>
                      <a:pt x="3259082" y="1484100"/>
                    </a:cubicBezTo>
                    <a:cubicBezTo>
                      <a:pt x="3197611" y="1304820"/>
                      <a:pt x="3186246" y="1170137"/>
                      <a:pt x="3106073" y="1009800"/>
                    </a:cubicBezTo>
                    <a:cubicBezTo>
                      <a:pt x="3089625" y="976906"/>
                      <a:pt x="3075471" y="938399"/>
                      <a:pt x="3044870" y="918000"/>
                    </a:cubicBezTo>
                    <a:cubicBezTo>
                      <a:pt x="3029569" y="907800"/>
                      <a:pt x="3013839" y="898216"/>
                      <a:pt x="2998967" y="887400"/>
                    </a:cubicBezTo>
                    <a:cubicBezTo>
                      <a:pt x="2957719" y="857403"/>
                      <a:pt x="2919324" y="823394"/>
                      <a:pt x="2876561" y="795600"/>
                    </a:cubicBezTo>
                    <a:cubicBezTo>
                      <a:pt x="2774555" y="729300"/>
                      <a:pt x="2673711" y="661177"/>
                      <a:pt x="2570543" y="596700"/>
                    </a:cubicBezTo>
                    <a:cubicBezTo>
                      <a:pt x="2388070" y="482661"/>
                      <a:pt x="2214179" y="352210"/>
                      <a:pt x="2019713" y="260100"/>
                    </a:cubicBezTo>
                    <a:cubicBezTo>
                      <a:pt x="1922807" y="214200"/>
                      <a:pt x="1828761" y="161699"/>
                      <a:pt x="1728996" y="122400"/>
                    </a:cubicBezTo>
                    <a:cubicBezTo>
                      <a:pt x="1659902" y="95183"/>
                      <a:pt x="1587330" y="77069"/>
                      <a:pt x="1514784" y="61200"/>
                    </a:cubicBezTo>
                    <a:cubicBezTo>
                      <a:pt x="1277406" y="9276"/>
                      <a:pt x="1227990" y="14589"/>
                      <a:pt x="994555" y="0"/>
                    </a:cubicBezTo>
                    <a:cubicBezTo>
                      <a:pt x="870082" y="4787"/>
                      <a:pt x="558403" y="-20347"/>
                      <a:pt x="413123" y="76500"/>
                    </a:cubicBezTo>
                    <a:cubicBezTo>
                      <a:pt x="397822" y="86700"/>
                      <a:pt x="380889" y="94799"/>
                      <a:pt x="367220" y="107100"/>
                    </a:cubicBezTo>
                    <a:cubicBezTo>
                      <a:pt x="329691" y="140874"/>
                      <a:pt x="305273" y="191622"/>
                      <a:pt x="260114" y="214200"/>
                    </a:cubicBezTo>
                    <a:lnTo>
                      <a:pt x="107106" y="290700"/>
                    </a:lnTo>
                    <a:cubicBezTo>
                      <a:pt x="63204" y="422397"/>
                      <a:pt x="84328" y="351208"/>
                      <a:pt x="45902" y="504900"/>
                    </a:cubicBezTo>
                    <a:cubicBezTo>
                      <a:pt x="40802" y="525300"/>
                      <a:pt x="37251" y="546151"/>
                      <a:pt x="30601" y="566100"/>
                    </a:cubicBezTo>
                    <a:lnTo>
                      <a:pt x="0" y="657900"/>
                    </a:lnTo>
                    <a:cubicBezTo>
                      <a:pt x="15301" y="673200"/>
                      <a:pt x="36225" y="684447"/>
                      <a:pt x="45902" y="703800"/>
                    </a:cubicBezTo>
                    <a:cubicBezTo>
                      <a:pt x="63204" y="738401"/>
                      <a:pt x="25501" y="800700"/>
                      <a:pt x="45902" y="82620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21318" y="1591200"/>
                <a:ext cx="2419047" cy="5768100"/>
              </a:xfrm>
              <a:custGeom>
                <a:avLst/>
                <a:gdLst>
                  <a:gd name="connsiteX0" fmla="*/ 1989111 w 2419047"/>
                  <a:gd name="connsiteY0" fmla="*/ 703800 h 5768100"/>
                  <a:gd name="connsiteX1" fmla="*/ 1805501 w 2419047"/>
                  <a:gd name="connsiteY1" fmla="*/ 703800 h 5768100"/>
                  <a:gd name="connsiteX2" fmla="*/ 1744298 w 2419047"/>
                  <a:gd name="connsiteY2" fmla="*/ 826200 h 5768100"/>
                  <a:gd name="connsiteX3" fmla="*/ 1698395 w 2419047"/>
                  <a:gd name="connsiteY3" fmla="*/ 856800 h 5768100"/>
                  <a:gd name="connsiteX4" fmla="*/ 1683094 w 2419047"/>
                  <a:gd name="connsiteY4" fmla="*/ 902700 h 5768100"/>
                  <a:gd name="connsiteX5" fmla="*/ 1637192 w 2419047"/>
                  <a:gd name="connsiteY5" fmla="*/ 933300 h 5768100"/>
                  <a:gd name="connsiteX6" fmla="*/ 1591289 w 2419047"/>
                  <a:gd name="connsiteY6" fmla="*/ 1071000 h 5768100"/>
                  <a:gd name="connsiteX7" fmla="*/ 1499484 w 2419047"/>
                  <a:gd name="connsiteY7" fmla="*/ 1132200 h 5768100"/>
                  <a:gd name="connsiteX8" fmla="*/ 1453581 w 2419047"/>
                  <a:gd name="connsiteY8" fmla="*/ 1162800 h 5768100"/>
                  <a:gd name="connsiteX9" fmla="*/ 1422980 w 2419047"/>
                  <a:gd name="connsiteY9" fmla="*/ 1208700 h 5768100"/>
                  <a:gd name="connsiteX10" fmla="*/ 1392378 w 2419047"/>
                  <a:gd name="connsiteY10" fmla="*/ 1300500 h 5768100"/>
                  <a:gd name="connsiteX11" fmla="*/ 1346475 w 2419047"/>
                  <a:gd name="connsiteY11" fmla="*/ 1315800 h 5768100"/>
                  <a:gd name="connsiteX12" fmla="*/ 1300573 w 2419047"/>
                  <a:gd name="connsiteY12" fmla="*/ 1346400 h 5768100"/>
                  <a:gd name="connsiteX13" fmla="*/ 1132263 w 2419047"/>
                  <a:gd name="connsiteY13" fmla="*/ 1392300 h 5768100"/>
                  <a:gd name="connsiteX14" fmla="*/ 1071060 w 2419047"/>
                  <a:gd name="connsiteY14" fmla="*/ 1407600 h 5768100"/>
                  <a:gd name="connsiteX15" fmla="*/ 1009856 w 2419047"/>
                  <a:gd name="connsiteY15" fmla="*/ 1499400 h 5768100"/>
                  <a:gd name="connsiteX16" fmla="*/ 979255 w 2419047"/>
                  <a:gd name="connsiteY16" fmla="*/ 1545300 h 5768100"/>
                  <a:gd name="connsiteX17" fmla="*/ 963954 w 2419047"/>
                  <a:gd name="connsiteY17" fmla="*/ 1591200 h 5768100"/>
                  <a:gd name="connsiteX18" fmla="*/ 948653 w 2419047"/>
                  <a:gd name="connsiteY18" fmla="*/ 1774800 h 5768100"/>
                  <a:gd name="connsiteX19" fmla="*/ 933352 w 2419047"/>
                  <a:gd name="connsiteY19" fmla="*/ 1820700 h 5768100"/>
                  <a:gd name="connsiteX20" fmla="*/ 918051 w 2419047"/>
                  <a:gd name="connsiteY20" fmla="*/ 1897200 h 5768100"/>
                  <a:gd name="connsiteX21" fmla="*/ 902750 w 2419047"/>
                  <a:gd name="connsiteY21" fmla="*/ 1943100 h 5768100"/>
                  <a:gd name="connsiteX22" fmla="*/ 887450 w 2419047"/>
                  <a:gd name="connsiteY22" fmla="*/ 2004300 h 5768100"/>
                  <a:gd name="connsiteX23" fmla="*/ 856848 w 2419047"/>
                  <a:gd name="connsiteY23" fmla="*/ 2096100 h 5768100"/>
                  <a:gd name="connsiteX24" fmla="*/ 765043 w 2419047"/>
                  <a:gd name="connsiteY24" fmla="*/ 2157300 h 5768100"/>
                  <a:gd name="connsiteX25" fmla="*/ 749742 w 2419047"/>
                  <a:gd name="connsiteY25" fmla="*/ 2203200 h 5768100"/>
                  <a:gd name="connsiteX26" fmla="*/ 703839 w 2419047"/>
                  <a:gd name="connsiteY26" fmla="*/ 2218500 h 5768100"/>
                  <a:gd name="connsiteX27" fmla="*/ 657937 w 2419047"/>
                  <a:gd name="connsiteY27" fmla="*/ 2249100 h 5768100"/>
                  <a:gd name="connsiteX28" fmla="*/ 596733 w 2419047"/>
                  <a:gd name="connsiteY28" fmla="*/ 2340900 h 5768100"/>
                  <a:gd name="connsiteX29" fmla="*/ 566132 w 2419047"/>
                  <a:gd name="connsiteY29" fmla="*/ 2432700 h 5768100"/>
                  <a:gd name="connsiteX30" fmla="*/ 581432 w 2419047"/>
                  <a:gd name="connsiteY30" fmla="*/ 2631600 h 5768100"/>
                  <a:gd name="connsiteX31" fmla="*/ 673238 w 2419047"/>
                  <a:gd name="connsiteY31" fmla="*/ 2723400 h 5768100"/>
                  <a:gd name="connsiteX32" fmla="*/ 765043 w 2419047"/>
                  <a:gd name="connsiteY32" fmla="*/ 2754000 h 5768100"/>
                  <a:gd name="connsiteX33" fmla="*/ 841547 w 2419047"/>
                  <a:gd name="connsiteY33" fmla="*/ 2891700 h 5768100"/>
                  <a:gd name="connsiteX34" fmla="*/ 841547 w 2419047"/>
                  <a:gd name="connsiteY34" fmla="*/ 3105900 h 5768100"/>
                  <a:gd name="connsiteX35" fmla="*/ 780344 w 2419047"/>
                  <a:gd name="connsiteY35" fmla="*/ 3197700 h 5768100"/>
                  <a:gd name="connsiteX36" fmla="*/ 749742 w 2419047"/>
                  <a:gd name="connsiteY36" fmla="*/ 3304800 h 5768100"/>
                  <a:gd name="connsiteX37" fmla="*/ 765043 w 2419047"/>
                  <a:gd name="connsiteY37" fmla="*/ 3580200 h 5768100"/>
                  <a:gd name="connsiteX38" fmla="*/ 826246 w 2419047"/>
                  <a:gd name="connsiteY38" fmla="*/ 3595500 h 5768100"/>
                  <a:gd name="connsiteX39" fmla="*/ 856848 w 2419047"/>
                  <a:gd name="connsiteY39" fmla="*/ 3687300 h 5768100"/>
                  <a:gd name="connsiteX40" fmla="*/ 872149 w 2419047"/>
                  <a:gd name="connsiteY40" fmla="*/ 3733200 h 5768100"/>
                  <a:gd name="connsiteX41" fmla="*/ 887450 w 2419047"/>
                  <a:gd name="connsiteY41" fmla="*/ 3840300 h 5768100"/>
                  <a:gd name="connsiteX42" fmla="*/ 902750 w 2419047"/>
                  <a:gd name="connsiteY42" fmla="*/ 4146300 h 5768100"/>
                  <a:gd name="connsiteX43" fmla="*/ 918051 w 2419047"/>
                  <a:gd name="connsiteY43" fmla="*/ 4222800 h 5768100"/>
                  <a:gd name="connsiteX44" fmla="*/ 963954 w 2419047"/>
                  <a:gd name="connsiteY44" fmla="*/ 4421700 h 5768100"/>
                  <a:gd name="connsiteX45" fmla="*/ 994556 w 2419047"/>
                  <a:gd name="connsiteY45" fmla="*/ 4513500 h 5768100"/>
                  <a:gd name="connsiteX46" fmla="*/ 1009856 w 2419047"/>
                  <a:gd name="connsiteY46" fmla="*/ 4559400 h 5768100"/>
                  <a:gd name="connsiteX47" fmla="*/ 1055759 w 2419047"/>
                  <a:gd name="connsiteY47" fmla="*/ 4574700 h 5768100"/>
                  <a:gd name="connsiteX48" fmla="*/ 1071060 w 2419047"/>
                  <a:gd name="connsiteY48" fmla="*/ 4620600 h 5768100"/>
                  <a:gd name="connsiteX49" fmla="*/ 1254670 w 2419047"/>
                  <a:gd name="connsiteY49" fmla="*/ 4712400 h 5768100"/>
                  <a:gd name="connsiteX50" fmla="*/ 1361776 w 2419047"/>
                  <a:gd name="connsiteY50" fmla="*/ 4758300 h 5768100"/>
                  <a:gd name="connsiteX51" fmla="*/ 1468882 w 2419047"/>
                  <a:gd name="connsiteY51" fmla="*/ 4773600 h 5768100"/>
                  <a:gd name="connsiteX52" fmla="*/ 1484183 w 2419047"/>
                  <a:gd name="connsiteY52" fmla="*/ 4941900 h 5768100"/>
                  <a:gd name="connsiteX53" fmla="*/ 1499484 w 2419047"/>
                  <a:gd name="connsiteY53" fmla="*/ 5186700 h 5768100"/>
                  <a:gd name="connsiteX54" fmla="*/ 1545386 w 2419047"/>
                  <a:gd name="connsiteY54" fmla="*/ 5278500 h 5768100"/>
                  <a:gd name="connsiteX55" fmla="*/ 1637192 w 2419047"/>
                  <a:gd name="connsiteY55" fmla="*/ 5339700 h 5768100"/>
                  <a:gd name="connsiteX56" fmla="*/ 1683094 w 2419047"/>
                  <a:gd name="connsiteY56" fmla="*/ 5370300 h 5768100"/>
                  <a:gd name="connsiteX57" fmla="*/ 1927908 w 2419047"/>
                  <a:gd name="connsiteY57" fmla="*/ 5400900 h 5768100"/>
                  <a:gd name="connsiteX58" fmla="*/ 2035014 w 2419047"/>
                  <a:gd name="connsiteY58" fmla="*/ 5431500 h 5768100"/>
                  <a:gd name="connsiteX59" fmla="*/ 2126819 w 2419047"/>
                  <a:gd name="connsiteY59" fmla="*/ 5462100 h 5768100"/>
                  <a:gd name="connsiteX60" fmla="*/ 2172721 w 2419047"/>
                  <a:gd name="connsiteY60" fmla="*/ 5477400 h 5768100"/>
                  <a:gd name="connsiteX61" fmla="*/ 2218624 w 2419047"/>
                  <a:gd name="connsiteY61" fmla="*/ 5508000 h 5768100"/>
                  <a:gd name="connsiteX62" fmla="*/ 2233925 w 2419047"/>
                  <a:gd name="connsiteY62" fmla="*/ 5553900 h 5768100"/>
                  <a:gd name="connsiteX63" fmla="*/ 2325730 w 2419047"/>
                  <a:gd name="connsiteY63" fmla="*/ 5584500 h 5768100"/>
                  <a:gd name="connsiteX64" fmla="*/ 2371633 w 2419047"/>
                  <a:gd name="connsiteY64" fmla="*/ 5615100 h 5768100"/>
                  <a:gd name="connsiteX65" fmla="*/ 2417535 w 2419047"/>
                  <a:gd name="connsiteY65" fmla="*/ 5706900 h 5768100"/>
                  <a:gd name="connsiteX66" fmla="*/ 2356332 w 2419047"/>
                  <a:gd name="connsiteY66" fmla="*/ 5722200 h 5768100"/>
                  <a:gd name="connsiteX67" fmla="*/ 2310429 w 2419047"/>
                  <a:gd name="connsiteY67" fmla="*/ 5752800 h 5768100"/>
                  <a:gd name="connsiteX68" fmla="*/ 2264527 w 2419047"/>
                  <a:gd name="connsiteY68" fmla="*/ 5768100 h 5768100"/>
                  <a:gd name="connsiteX69" fmla="*/ 1591289 w 2419047"/>
                  <a:gd name="connsiteY69" fmla="*/ 5752800 h 5768100"/>
                  <a:gd name="connsiteX70" fmla="*/ 1453581 w 2419047"/>
                  <a:gd name="connsiteY70" fmla="*/ 5737500 h 5768100"/>
                  <a:gd name="connsiteX71" fmla="*/ 1407679 w 2419047"/>
                  <a:gd name="connsiteY71" fmla="*/ 5706900 h 5768100"/>
                  <a:gd name="connsiteX72" fmla="*/ 1055759 w 2419047"/>
                  <a:gd name="connsiteY72" fmla="*/ 5722200 h 5768100"/>
                  <a:gd name="connsiteX73" fmla="*/ 719140 w 2419047"/>
                  <a:gd name="connsiteY73" fmla="*/ 5752800 h 5768100"/>
                  <a:gd name="connsiteX74" fmla="*/ 367221 w 2419047"/>
                  <a:gd name="connsiteY74" fmla="*/ 5737500 h 5768100"/>
                  <a:gd name="connsiteX75" fmla="*/ 229513 w 2419047"/>
                  <a:gd name="connsiteY75" fmla="*/ 5661000 h 5768100"/>
                  <a:gd name="connsiteX76" fmla="*/ 198911 w 2419047"/>
                  <a:gd name="connsiteY76" fmla="*/ 5599800 h 5768100"/>
                  <a:gd name="connsiteX77" fmla="*/ 107106 w 2419047"/>
                  <a:gd name="connsiteY77" fmla="*/ 5477400 h 5768100"/>
                  <a:gd name="connsiteX78" fmla="*/ 76504 w 2419047"/>
                  <a:gd name="connsiteY78" fmla="*/ 5400900 h 5768100"/>
                  <a:gd name="connsiteX79" fmla="*/ 45903 w 2419047"/>
                  <a:gd name="connsiteY79" fmla="*/ 5355000 h 5768100"/>
                  <a:gd name="connsiteX80" fmla="*/ 0 w 2419047"/>
                  <a:gd name="connsiteY80" fmla="*/ 5202000 h 5768100"/>
                  <a:gd name="connsiteX81" fmla="*/ 15301 w 2419047"/>
                  <a:gd name="connsiteY81" fmla="*/ 4467600 h 5768100"/>
                  <a:gd name="connsiteX82" fmla="*/ 45903 w 2419047"/>
                  <a:gd name="connsiteY82" fmla="*/ 3978000 h 5768100"/>
                  <a:gd name="connsiteX83" fmla="*/ 91805 w 2419047"/>
                  <a:gd name="connsiteY83" fmla="*/ 3763800 h 5768100"/>
                  <a:gd name="connsiteX84" fmla="*/ 153009 w 2419047"/>
                  <a:gd name="connsiteY84" fmla="*/ 3350700 h 5768100"/>
                  <a:gd name="connsiteX85" fmla="*/ 168309 w 2419047"/>
                  <a:gd name="connsiteY85" fmla="*/ 3151800 h 5768100"/>
                  <a:gd name="connsiteX86" fmla="*/ 183610 w 2419047"/>
                  <a:gd name="connsiteY86" fmla="*/ 3044700 h 5768100"/>
                  <a:gd name="connsiteX87" fmla="*/ 153009 w 2419047"/>
                  <a:gd name="connsiteY87" fmla="*/ 2570400 h 5768100"/>
                  <a:gd name="connsiteX88" fmla="*/ 91805 w 2419047"/>
                  <a:gd name="connsiteY88" fmla="*/ 2218500 h 5768100"/>
                  <a:gd name="connsiteX89" fmla="*/ 76504 w 2419047"/>
                  <a:gd name="connsiteY89" fmla="*/ 2050200 h 5768100"/>
                  <a:gd name="connsiteX90" fmla="*/ 91805 w 2419047"/>
                  <a:gd name="connsiteY90" fmla="*/ 1667700 h 5768100"/>
                  <a:gd name="connsiteX91" fmla="*/ 107106 w 2419047"/>
                  <a:gd name="connsiteY91" fmla="*/ 1606500 h 5768100"/>
                  <a:gd name="connsiteX92" fmla="*/ 76504 w 2419047"/>
                  <a:gd name="connsiteY92" fmla="*/ 612000 h 5768100"/>
                  <a:gd name="connsiteX93" fmla="*/ 107106 w 2419047"/>
                  <a:gd name="connsiteY93" fmla="*/ 351900 h 5768100"/>
                  <a:gd name="connsiteX94" fmla="*/ 137708 w 2419047"/>
                  <a:gd name="connsiteY94" fmla="*/ 290700 h 5768100"/>
                  <a:gd name="connsiteX95" fmla="*/ 183610 w 2419047"/>
                  <a:gd name="connsiteY95" fmla="*/ 168300 h 5768100"/>
                  <a:gd name="connsiteX96" fmla="*/ 275415 w 2419047"/>
                  <a:gd name="connsiteY96" fmla="*/ 61200 h 5768100"/>
                  <a:gd name="connsiteX97" fmla="*/ 428424 w 2419047"/>
                  <a:gd name="connsiteY97" fmla="*/ 0 h 5768100"/>
                  <a:gd name="connsiteX98" fmla="*/ 1071060 w 2419047"/>
                  <a:gd name="connsiteY98" fmla="*/ 15300 h 5768100"/>
                  <a:gd name="connsiteX99" fmla="*/ 1346475 w 2419047"/>
                  <a:gd name="connsiteY99" fmla="*/ 30600 h 5768100"/>
                  <a:gd name="connsiteX100" fmla="*/ 1530086 w 2419047"/>
                  <a:gd name="connsiteY100" fmla="*/ 91800 h 5768100"/>
                  <a:gd name="connsiteX101" fmla="*/ 1621891 w 2419047"/>
                  <a:gd name="connsiteY101" fmla="*/ 137700 h 5768100"/>
                  <a:gd name="connsiteX102" fmla="*/ 1713696 w 2419047"/>
                  <a:gd name="connsiteY102" fmla="*/ 214200 h 5768100"/>
                  <a:gd name="connsiteX103" fmla="*/ 1744298 w 2419047"/>
                  <a:gd name="connsiteY103" fmla="*/ 260100 h 5768100"/>
                  <a:gd name="connsiteX104" fmla="*/ 1790200 w 2419047"/>
                  <a:gd name="connsiteY104" fmla="*/ 275400 h 5768100"/>
                  <a:gd name="connsiteX105" fmla="*/ 1866704 w 2419047"/>
                  <a:gd name="connsiteY105" fmla="*/ 336600 h 5768100"/>
                  <a:gd name="connsiteX106" fmla="*/ 1958509 w 2419047"/>
                  <a:gd name="connsiteY106" fmla="*/ 397800 h 5768100"/>
                  <a:gd name="connsiteX107" fmla="*/ 2004412 w 2419047"/>
                  <a:gd name="connsiteY107" fmla="*/ 428400 h 5768100"/>
                  <a:gd name="connsiteX108" fmla="*/ 2050315 w 2419047"/>
                  <a:gd name="connsiteY108" fmla="*/ 459000 h 5768100"/>
                  <a:gd name="connsiteX109" fmla="*/ 2096217 w 2419047"/>
                  <a:gd name="connsiteY109" fmla="*/ 489600 h 5768100"/>
                  <a:gd name="connsiteX110" fmla="*/ 2065615 w 2419047"/>
                  <a:gd name="connsiteY110" fmla="*/ 581400 h 5768100"/>
                  <a:gd name="connsiteX111" fmla="*/ 2050315 w 2419047"/>
                  <a:gd name="connsiteY111" fmla="*/ 627300 h 5768100"/>
                  <a:gd name="connsiteX112" fmla="*/ 2050315 w 2419047"/>
                  <a:gd name="connsiteY112" fmla="*/ 688500 h 57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419047" h="5768100">
                    <a:moveTo>
                      <a:pt x="1989111" y="703800"/>
                    </a:moveTo>
                    <a:cubicBezTo>
                      <a:pt x="1940784" y="694135"/>
                      <a:pt x="1850237" y="667200"/>
                      <a:pt x="1805501" y="703800"/>
                    </a:cubicBezTo>
                    <a:cubicBezTo>
                      <a:pt x="1770195" y="732685"/>
                      <a:pt x="1782254" y="800898"/>
                      <a:pt x="1744298" y="826200"/>
                    </a:cubicBezTo>
                    <a:lnTo>
                      <a:pt x="1698395" y="856800"/>
                    </a:lnTo>
                    <a:cubicBezTo>
                      <a:pt x="1693295" y="872100"/>
                      <a:pt x="1693169" y="890107"/>
                      <a:pt x="1683094" y="902700"/>
                    </a:cubicBezTo>
                    <a:cubicBezTo>
                      <a:pt x="1671606" y="917059"/>
                      <a:pt x="1645416" y="916853"/>
                      <a:pt x="1637192" y="933300"/>
                    </a:cubicBezTo>
                    <a:cubicBezTo>
                      <a:pt x="1598525" y="1010630"/>
                      <a:pt x="1651158" y="1018618"/>
                      <a:pt x="1591289" y="1071000"/>
                    </a:cubicBezTo>
                    <a:cubicBezTo>
                      <a:pt x="1563610" y="1095218"/>
                      <a:pt x="1530086" y="1111800"/>
                      <a:pt x="1499484" y="1132200"/>
                    </a:cubicBezTo>
                    <a:lnTo>
                      <a:pt x="1453581" y="1162800"/>
                    </a:lnTo>
                    <a:cubicBezTo>
                      <a:pt x="1443381" y="1178100"/>
                      <a:pt x="1430449" y="1191897"/>
                      <a:pt x="1422980" y="1208700"/>
                    </a:cubicBezTo>
                    <a:cubicBezTo>
                      <a:pt x="1409879" y="1238175"/>
                      <a:pt x="1422978" y="1290301"/>
                      <a:pt x="1392378" y="1300500"/>
                    </a:cubicBezTo>
                    <a:lnTo>
                      <a:pt x="1346475" y="1315800"/>
                    </a:lnTo>
                    <a:cubicBezTo>
                      <a:pt x="1331174" y="1326000"/>
                      <a:pt x="1317377" y="1338932"/>
                      <a:pt x="1300573" y="1346400"/>
                    </a:cubicBezTo>
                    <a:cubicBezTo>
                      <a:pt x="1228922" y="1378243"/>
                      <a:pt x="1204258" y="1376302"/>
                      <a:pt x="1132263" y="1392300"/>
                    </a:cubicBezTo>
                    <a:cubicBezTo>
                      <a:pt x="1111735" y="1396862"/>
                      <a:pt x="1091461" y="1402500"/>
                      <a:pt x="1071060" y="1407600"/>
                    </a:cubicBezTo>
                    <a:cubicBezTo>
                      <a:pt x="990380" y="1461383"/>
                      <a:pt x="1049377" y="1407187"/>
                      <a:pt x="1009856" y="1499400"/>
                    </a:cubicBezTo>
                    <a:cubicBezTo>
                      <a:pt x="1002612" y="1516302"/>
                      <a:pt x="987479" y="1528853"/>
                      <a:pt x="979255" y="1545300"/>
                    </a:cubicBezTo>
                    <a:cubicBezTo>
                      <a:pt x="972042" y="1559725"/>
                      <a:pt x="969054" y="1575900"/>
                      <a:pt x="963954" y="1591200"/>
                    </a:cubicBezTo>
                    <a:cubicBezTo>
                      <a:pt x="958854" y="1652400"/>
                      <a:pt x="956770" y="1713927"/>
                      <a:pt x="948653" y="1774800"/>
                    </a:cubicBezTo>
                    <a:cubicBezTo>
                      <a:pt x="946521" y="1790786"/>
                      <a:pt x="937264" y="1805054"/>
                      <a:pt x="933352" y="1820700"/>
                    </a:cubicBezTo>
                    <a:cubicBezTo>
                      <a:pt x="927044" y="1845929"/>
                      <a:pt x="924359" y="1871971"/>
                      <a:pt x="918051" y="1897200"/>
                    </a:cubicBezTo>
                    <a:cubicBezTo>
                      <a:pt x="914139" y="1912846"/>
                      <a:pt x="907181" y="1927593"/>
                      <a:pt x="902750" y="1943100"/>
                    </a:cubicBezTo>
                    <a:cubicBezTo>
                      <a:pt x="896973" y="1963319"/>
                      <a:pt x="893493" y="1984159"/>
                      <a:pt x="887450" y="2004300"/>
                    </a:cubicBezTo>
                    <a:cubicBezTo>
                      <a:pt x="878181" y="2035195"/>
                      <a:pt x="883687" y="2078209"/>
                      <a:pt x="856848" y="2096100"/>
                    </a:cubicBezTo>
                    <a:lnTo>
                      <a:pt x="765043" y="2157300"/>
                    </a:lnTo>
                    <a:cubicBezTo>
                      <a:pt x="759943" y="2172600"/>
                      <a:pt x="761146" y="2191796"/>
                      <a:pt x="749742" y="2203200"/>
                    </a:cubicBezTo>
                    <a:cubicBezTo>
                      <a:pt x="738337" y="2214604"/>
                      <a:pt x="718265" y="2211287"/>
                      <a:pt x="703839" y="2218500"/>
                    </a:cubicBezTo>
                    <a:cubicBezTo>
                      <a:pt x="687391" y="2226723"/>
                      <a:pt x="673238" y="2238900"/>
                      <a:pt x="657937" y="2249100"/>
                    </a:cubicBezTo>
                    <a:cubicBezTo>
                      <a:pt x="637536" y="2279700"/>
                      <a:pt x="608363" y="2306010"/>
                      <a:pt x="596733" y="2340900"/>
                    </a:cubicBezTo>
                    <a:lnTo>
                      <a:pt x="566132" y="2432700"/>
                    </a:lnTo>
                    <a:cubicBezTo>
                      <a:pt x="571232" y="2499000"/>
                      <a:pt x="558443" y="2569204"/>
                      <a:pt x="581432" y="2631600"/>
                    </a:cubicBezTo>
                    <a:cubicBezTo>
                      <a:pt x="596394" y="2672208"/>
                      <a:pt x="632182" y="2709715"/>
                      <a:pt x="673238" y="2723400"/>
                    </a:cubicBezTo>
                    <a:lnTo>
                      <a:pt x="765043" y="2754000"/>
                    </a:lnTo>
                    <a:cubicBezTo>
                      <a:pt x="835192" y="2859219"/>
                      <a:pt x="814615" y="2810910"/>
                      <a:pt x="841547" y="2891700"/>
                    </a:cubicBezTo>
                    <a:cubicBezTo>
                      <a:pt x="852598" y="2969051"/>
                      <a:pt x="871299" y="3028549"/>
                      <a:pt x="841547" y="3105900"/>
                    </a:cubicBezTo>
                    <a:cubicBezTo>
                      <a:pt x="828344" y="3140226"/>
                      <a:pt x="791975" y="3162810"/>
                      <a:pt x="780344" y="3197700"/>
                    </a:cubicBezTo>
                    <a:cubicBezTo>
                      <a:pt x="758393" y="3263549"/>
                      <a:pt x="768955" y="3227954"/>
                      <a:pt x="749742" y="3304800"/>
                    </a:cubicBezTo>
                    <a:cubicBezTo>
                      <a:pt x="754842" y="3396600"/>
                      <a:pt x="741643" y="3491286"/>
                      <a:pt x="765043" y="3580200"/>
                    </a:cubicBezTo>
                    <a:cubicBezTo>
                      <a:pt x="770395" y="3600536"/>
                      <a:pt x="812560" y="3579534"/>
                      <a:pt x="826246" y="3595500"/>
                    </a:cubicBezTo>
                    <a:cubicBezTo>
                      <a:pt x="847238" y="3619990"/>
                      <a:pt x="846647" y="3656700"/>
                      <a:pt x="856848" y="3687300"/>
                    </a:cubicBezTo>
                    <a:lnTo>
                      <a:pt x="872149" y="3733200"/>
                    </a:lnTo>
                    <a:cubicBezTo>
                      <a:pt x="877249" y="3768900"/>
                      <a:pt x="884786" y="3804336"/>
                      <a:pt x="887450" y="3840300"/>
                    </a:cubicBezTo>
                    <a:cubicBezTo>
                      <a:pt x="894995" y="3942148"/>
                      <a:pt x="894606" y="4044498"/>
                      <a:pt x="902750" y="4146300"/>
                    </a:cubicBezTo>
                    <a:cubicBezTo>
                      <a:pt x="904824" y="4172222"/>
                      <a:pt x="913776" y="4197149"/>
                      <a:pt x="918051" y="4222800"/>
                    </a:cubicBezTo>
                    <a:cubicBezTo>
                      <a:pt x="944535" y="4381693"/>
                      <a:pt x="916025" y="4277923"/>
                      <a:pt x="963954" y="4421700"/>
                    </a:cubicBezTo>
                    <a:lnTo>
                      <a:pt x="994556" y="4513500"/>
                    </a:lnTo>
                    <a:cubicBezTo>
                      <a:pt x="999656" y="4528800"/>
                      <a:pt x="994556" y="4554300"/>
                      <a:pt x="1009856" y="4559400"/>
                    </a:cubicBezTo>
                    <a:lnTo>
                      <a:pt x="1055759" y="4574700"/>
                    </a:lnTo>
                    <a:cubicBezTo>
                      <a:pt x="1060859" y="4590000"/>
                      <a:pt x="1059656" y="4609196"/>
                      <a:pt x="1071060" y="4620600"/>
                    </a:cubicBezTo>
                    <a:cubicBezTo>
                      <a:pt x="1215511" y="4765043"/>
                      <a:pt x="1105340" y="4612853"/>
                      <a:pt x="1254670" y="4712400"/>
                    </a:cubicBezTo>
                    <a:cubicBezTo>
                      <a:pt x="1318070" y="4754664"/>
                      <a:pt x="1282733" y="4738540"/>
                      <a:pt x="1361776" y="4758300"/>
                    </a:cubicBezTo>
                    <a:cubicBezTo>
                      <a:pt x="1468881" y="4722600"/>
                      <a:pt x="1443380" y="4697099"/>
                      <a:pt x="1468882" y="4773600"/>
                    </a:cubicBezTo>
                    <a:cubicBezTo>
                      <a:pt x="1473982" y="4829700"/>
                      <a:pt x="1480021" y="4885723"/>
                      <a:pt x="1484183" y="4941900"/>
                    </a:cubicBezTo>
                    <a:cubicBezTo>
                      <a:pt x="1490223" y="5023436"/>
                      <a:pt x="1490924" y="5105390"/>
                      <a:pt x="1499484" y="5186700"/>
                    </a:cubicBezTo>
                    <a:cubicBezTo>
                      <a:pt x="1502173" y="5212244"/>
                      <a:pt x="1526849" y="5262281"/>
                      <a:pt x="1545386" y="5278500"/>
                    </a:cubicBezTo>
                    <a:cubicBezTo>
                      <a:pt x="1573065" y="5302718"/>
                      <a:pt x="1606590" y="5319300"/>
                      <a:pt x="1637192" y="5339700"/>
                    </a:cubicBezTo>
                    <a:cubicBezTo>
                      <a:pt x="1652493" y="5349900"/>
                      <a:pt x="1664796" y="5368470"/>
                      <a:pt x="1683094" y="5370300"/>
                    </a:cubicBezTo>
                    <a:cubicBezTo>
                      <a:pt x="1866973" y="5388687"/>
                      <a:pt x="1785543" y="5377174"/>
                      <a:pt x="1927908" y="5400900"/>
                    </a:cubicBezTo>
                    <a:cubicBezTo>
                      <a:pt x="2082160" y="5452315"/>
                      <a:pt x="1842901" y="5373869"/>
                      <a:pt x="2035014" y="5431500"/>
                    </a:cubicBezTo>
                    <a:cubicBezTo>
                      <a:pt x="2065911" y="5440768"/>
                      <a:pt x="2096217" y="5451900"/>
                      <a:pt x="2126819" y="5462100"/>
                    </a:cubicBezTo>
                    <a:cubicBezTo>
                      <a:pt x="2142120" y="5467200"/>
                      <a:pt x="2159301" y="5468454"/>
                      <a:pt x="2172721" y="5477400"/>
                    </a:cubicBezTo>
                    <a:lnTo>
                      <a:pt x="2218624" y="5508000"/>
                    </a:lnTo>
                    <a:cubicBezTo>
                      <a:pt x="2223724" y="5523300"/>
                      <a:pt x="2220801" y="5544526"/>
                      <a:pt x="2233925" y="5553900"/>
                    </a:cubicBezTo>
                    <a:cubicBezTo>
                      <a:pt x="2260174" y="5572648"/>
                      <a:pt x="2298890" y="5566608"/>
                      <a:pt x="2325730" y="5584500"/>
                    </a:cubicBezTo>
                    <a:lnTo>
                      <a:pt x="2371633" y="5615100"/>
                    </a:lnTo>
                    <a:cubicBezTo>
                      <a:pt x="2374358" y="5619188"/>
                      <a:pt x="2428714" y="5691996"/>
                      <a:pt x="2417535" y="5706900"/>
                    </a:cubicBezTo>
                    <a:cubicBezTo>
                      <a:pt x="2404917" y="5723723"/>
                      <a:pt x="2376733" y="5717100"/>
                      <a:pt x="2356332" y="5722200"/>
                    </a:cubicBezTo>
                    <a:cubicBezTo>
                      <a:pt x="2341031" y="5732400"/>
                      <a:pt x="2326877" y="5744576"/>
                      <a:pt x="2310429" y="5752800"/>
                    </a:cubicBezTo>
                    <a:cubicBezTo>
                      <a:pt x="2296003" y="5760012"/>
                      <a:pt x="2280655" y="5768100"/>
                      <a:pt x="2264527" y="5768100"/>
                    </a:cubicBezTo>
                    <a:cubicBezTo>
                      <a:pt x="2040056" y="5768100"/>
                      <a:pt x="1815702" y="5757900"/>
                      <a:pt x="1591289" y="5752800"/>
                    </a:cubicBezTo>
                    <a:cubicBezTo>
                      <a:pt x="1545386" y="5747700"/>
                      <a:pt x="1498387" y="5748701"/>
                      <a:pt x="1453581" y="5737500"/>
                    </a:cubicBezTo>
                    <a:cubicBezTo>
                      <a:pt x="1435741" y="5733040"/>
                      <a:pt x="1426054" y="5707607"/>
                      <a:pt x="1407679" y="5706900"/>
                    </a:cubicBezTo>
                    <a:lnTo>
                      <a:pt x="1055759" y="5722200"/>
                    </a:lnTo>
                    <a:cubicBezTo>
                      <a:pt x="922542" y="5744402"/>
                      <a:pt x="891501" y="5752800"/>
                      <a:pt x="719140" y="5752800"/>
                    </a:cubicBezTo>
                    <a:cubicBezTo>
                      <a:pt x="601723" y="5752800"/>
                      <a:pt x="484527" y="5742600"/>
                      <a:pt x="367221" y="5737500"/>
                    </a:cubicBezTo>
                    <a:cubicBezTo>
                      <a:pt x="261995" y="5667354"/>
                      <a:pt x="310306" y="5687930"/>
                      <a:pt x="229513" y="5661000"/>
                    </a:cubicBezTo>
                    <a:cubicBezTo>
                      <a:pt x="219312" y="5640600"/>
                      <a:pt x="211563" y="5618777"/>
                      <a:pt x="198911" y="5599800"/>
                    </a:cubicBezTo>
                    <a:cubicBezTo>
                      <a:pt x="170620" y="5557365"/>
                      <a:pt x="126048" y="5524753"/>
                      <a:pt x="107106" y="5477400"/>
                    </a:cubicBezTo>
                    <a:cubicBezTo>
                      <a:pt x="96905" y="5451900"/>
                      <a:pt x="88787" y="5425465"/>
                      <a:pt x="76504" y="5400900"/>
                    </a:cubicBezTo>
                    <a:cubicBezTo>
                      <a:pt x="68280" y="5384453"/>
                      <a:pt x="54127" y="5371447"/>
                      <a:pt x="45903" y="5355000"/>
                    </a:cubicBezTo>
                    <a:cubicBezTo>
                      <a:pt x="12352" y="5287902"/>
                      <a:pt x="14334" y="5273667"/>
                      <a:pt x="0" y="5202000"/>
                    </a:cubicBezTo>
                    <a:cubicBezTo>
                      <a:pt x="5100" y="4957200"/>
                      <a:pt x="8206" y="4712350"/>
                      <a:pt x="15301" y="4467600"/>
                    </a:cubicBezTo>
                    <a:cubicBezTo>
                      <a:pt x="16685" y="4419845"/>
                      <a:pt x="29613" y="4079806"/>
                      <a:pt x="45903" y="3978000"/>
                    </a:cubicBezTo>
                    <a:cubicBezTo>
                      <a:pt x="57440" y="3905896"/>
                      <a:pt x="79515" y="3835779"/>
                      <a:pt x="91805" y="3763800"/>
                    </a:cubicBezTo>
                    <a:cubicBezTo>
                      <a:pt x="115234" y="3626583"/>
                      <a:pt x="153009" y="3350700"/>
                      <a:pt x="153009" y="3350700"/>
                    </a:cubicBezTo>
                    <a:cubicBezTo>
                      <a:pt x="158109" y="3284400"/>
                      <a:pt x="161692" y="3217966"/>
                      <a:pt x="168309" y="3151800"/>
                    </a:cubicBezTo>
                    <a:cubicBezTo>
                      <a:pt x="171897" y="3115916"/>
                      <a:pt x="184559" y="3080750"/>
                      <a:pt x="183610" y="3044700"/>
                    </a:cubicBezTo>
                    <a:cubicBezTo>
                      <a:pt x="179442" y="2886326"/>
                      <a:pt x="170505" y="2727860"/>
                      <a:pt x="153009" y="2570400"/>
                    </a:cubicBezTo>
                    <a:cubicBezTo>
                      <a:pt x="139860" y="2452067"/>
                      <a:pt x="102585" y="2337072"/>
                      <a:pt x="91805" y="2218500"/>
                    </a:cubicBezTo>
                    <a:lnTo>
                      <a:pt x="76504" y="2050200"/>
                    </a:lnTo>
                    <a:cubicBezTo>
                      <a:pt x="81604" y="1922700"/>
                      <a:pt x="83025" y="1795000"/>
                      <a:pt x="91805" y="1667700"/>
                    </a:cubicBezTo>
                    <a:cubicBezTo>
                      <a:pt x="93252" y="1646722"/>
                      <a:pt x="107106" y="1627528"/>
                      <a:pt x="107106" y="1606500"/>
                    </a:cubicBezTo>
                    <a:cubicBezTo>
                      <a:pt x="107106" y="714754"/>
                      <a:pt x="166215" y="970821"/>
                      <a:pt x="76504" y="612000"/>
                    </a:cubicBezTo>
                    <a:cubicBezTo>
                      <a:pt x="86705" y="525300"/>
                      <a:pt x="90770" y="437656"/>
                      <a:pt x="107106" y="351900"/>
                    </a:cubicBezTo>
                    <a:cubicBezTo>
                      <a:pt x="111374" y="329495"/>
                      <a:pt x="128723" y="311664"/>
                      <a:pt x="137708" y="290700"/>
                    </a:cubicBezTo>
                    <a:cubicBezTo>
                      <a:pt x="163474" y="230584"/>
                      <a:pt x="143989" y="239614"/>
                      <a:pt x="183610" y="168300"/>
                    </a:cubicBezTo>
                    <a:cubicBezTo>
                      <a:pt x="193146" y="151137"/>
                      <a:pt x="253356" y="73077"/>
                      <a:pt x="275415" y="61200"/>
                    </a:cubicBezTo>
                    <a:cubicBezTo>
                      <a:pt x="323781" y="35158"/>
                      <a:pt x="428424" y="0"/>
                      <a:pt x="428424" y="0"/>
                    </a:cubicBezTo>
                    <a:lnTo>
                      <a:pt x="1071060" y="15300"/>
                    </a:lnTo>
                    <a:cubicBezTo>
                      <a:pt x="1162956" y="18363"/>
                      <a:pt x="1255183" y="19646"/>
                      <a:pt x="1346475" y="30600"/>
                    </a:cubicBezTo>
                    <a:cubicBezTo>
                      <a:pt x="1382282" y="34897"/>
                      <a:pt x="1491382" y="72449"/>
                      <a:pt x="1530086" y="91800"/>
                    </a:cubicBezTo>
                    <a:cubicBezTo>
                      <a:pt x="1648732" y="151120"/>
                      <a:pt x="1506510" y="99242"/>
                      <a:pt x="1621891" y="137700"/>
                    </a:cubicBezTo>
                    <a:cubicBezTo>
                      <a:pt x="1667024" y="167787"/>
                      <a:pt x="1676880" y="170024"/>
                      <a:pt x="1713696" y="214200"/>
                    </a:cubicBezTo>
                    <a:cubicBezTo>
                      <a:pt x="1725469" y="228326"/>
                      <a:pt x="1729939" y="248613"/>
                      <a:pt x="1744298" y="260100"/>
                    </a:cubicBezTo>
                    <a:cubicBezTo>
                      <a:pt x="1756892" y="270175"/>
                      <a:pt x="1774899" y="270300"/>
                      <a:pt x="1790200" y="275400"/>
                    </a:cubicBezTo>
                    <a:cubicBezTo>
                      <a:pt x="1846743" y="360209"/>
                      <a:pt x="1788452" y="293129"/>
                      <a:pt x="1866704" y="336600"/>
                    </a:cubicBezTo>
                    <a:cubicBezTo>
                      <a:pt x="1898854" y="354460"/>
                      <a:pt x="1927907" y="377400"/>
                      <a:pt x="1958509" y="397800"/>
                    </a:cubicBezTo>
                    <a:lnTo>
                      <a:pt x="2004412" y="428400"/>
                    </a:lnTo>
                    <a:lnTo>
                      <a:pt x="2050315" y="459000"/>
                    </a:lnTo>
                    <a:lnTo>
                      <a:pt x="2096217" y="489600"/>
                    </a:lnTo>
                    <a:lnTo>
                      <a:pt x="2065615" y="581400"/>
                    </a:lnTo>
                    <a:cubicBezTo>
                      <a:pt x="2060515" y="596700"/>
                      <a:pt x="2050315" y="611172"/>
                      <a:pt x="2050315" y="627300"/>
                    </a:cubicBezTo>
                    <a:lnTo>
                      <a:pt x="2050315" y="6885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>
              <a:grpSpLocks noChangeAspect="1"/>
            </p:cNvGrpSpPr>
            <p:nvPr/>
          </p:nvGrpSpPr>
          <p:grpSpPr>
            <a:xfrm>
              <a:off x="780268" y="1727319"/>
              <a:ext cx="3540325" cy="2194560"/>
              <a:chOff x="8199239" y="5693731"/>
              <a:chExt cx="1671821" cy="1036320"/>
            </a:xfrm>
          </p:grpSpPr>
          <p:sp>
            <p:nvSpPr>
              <p:cNvPr id="121" name="Oval 120"/>
              <p:cNvSpPr/>
              <p:nvPr/>
            </p:nvSpPr>
            <p:spPr>
              <a:xfrm>
                <a:off x="8199239" y="5693731"/>
                <a:ext cx="1005840" cy="1036320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8865220" y="5693731"/>
                <a:ext cx="1005840" cy="1036320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Isosceles Triangle 122"/>
            <p:cNvSpPr>
              <a:spLocks noChangeAspect="1"/>
            </p:cNvSpPr>
            <p:nvPr/>
          </p:nvSpPr>
          <p:spPr>
            <a:xfrm rot="3600000">
              <a:off x="2109115" y="2437309"/>
              <a:ext cx="1093917" cy="923544"/>
            </a:xfrm>
            <a:prstGeom prst="triangle">
              <a:avLst/>
            </a:prstGeom>
            <a:noFill/>
            <a:ln w="57150" cmpd="sng">
              <a:solidFill>
                <a:srgbClr val="FFFF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24" name="Oval 5"/>
            <p:cNvSpPr>
              <a:spLocks noChangeAspect="1" noChangeArrowheads="1"/>
            </p:cNvSpPr>
            <p:nvPr/>
          </p:nvSpPr>
          <p:spPr bwMode="auto">
            <a:xfrm>
              <a:off x="2144676" y="2085443"/>
              <a:ext cx="786615" cy="1518203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lIns="59304" tIns="29651" rIns="59304" bIns="29651" anchor="ctr">
              <a:prstTxWarp prst="textNoShape">
                <a:avLst/>
              </a:prstTxWarp>
            </a:bodyPr>
            <a:lstStyle/>
            <a:p>
              <a:pPr algn="ctr" defTabSz="506413"/>
              <a:endParaRPr lang="en-US" sz="1600" baseline="0">
                <a:latin typeface="Arial" charset="0"/>
              </a:endParaRPr>
            </a:p>
          </p:txBody>
        </p:sp>
      </p:grpSp>
      <p:pic>
        <p:nvPicPr>
          <p:cNvPr id="125" name="Picture 124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1" y="4010225"/>
            <a:ext cx="4016158" cy="2852928"/>
          </a:xfrm>
          <a:prstGeom prst="rect">
            <a:avLst/>
          </a:prstGeom>
        </p:spPr>
      </p:pic>
      <p:graphicFrame>
        <p:nvGraphicFramePr>
          <p:cNvPr id="127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21642"/>
              </p:ext>
            </p:extLst>
          </p:nvPr>
        </p:nvGraphicFramePr>
        <p:xfrm>
          <a:off x="474314" y="3707017"/>
          <a:ext cx="2715645" cy="58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4" name="Equation" r:id="rId7" imgW="2159000" imgH="457200" progId="Equation.3">
                  <p:embed/>
                </p:oleObj>
              </mc:Choice>
              <mc:Fallback>
                <p:oleObj name="Equation" r:id="rId7" imgW="2159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314" y="3707017"/>
                        <a:ext cx="2715645" cy="58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1920" y="1464570"/>
            <a:ext cx="2750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Initial-state asymmetry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821964" y="4945811"/>
            <a:ext cx="189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0-5% </a:t>
            </a:r>
            <a:r>
              <a:rPr lang="en-US" sz="1600" dirty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entral </a:t>
            </a:r>
            <a:r>
              <a:rPr lang="en-US" sz="1600" dirty="0" err="1" smtClean="0">
                <a:latin typeface="Arial"/>
                <a:cs typeface="Arial"/>
              </a:rPr>
              <a:t>PbPb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3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 dirty="0" smtClean="0"/>
              <a:t>Hydrodynamics in </a:t>
            </a:r>
            <a:r>
              <a:rPr lang="en-US" altLang="zh-CN" sz="3400" dirty="0" err="1" smtClean="0"/>
              <a:t>pp</a:t>
            </a:r>
            <a:r>
              <a:rPr lang="en-US" altLang="zh-CN" sz="3400" dirty="0" smtClean="0"/>
              <a:t> and </a:t>
            </a:r>
            <a:r>
              <a:rPr lang="en-US" altLang="zh-CN" sz="3400" dirty="0" err="1" smtClean="0"/>
              <a:t>pA</a:t>
            </a:r>
            <a:r>
              <a:rPr lang="en-US" altLang="zh-CN" sz="3400" dirty="0" smtClean="0"/>
              <a:t>?</a:t>
            </a:r>
            <a:endParaRPr lang="en-US" sz="3400" dirty="0"/>
          </a:p>
        </p:txBody>
      </p:sp>
      <p:pic>
        <p:nvPicPr>
          <p:cNvPr id="85" name="Picture 84" descr="v2chpt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4" y="1634391"/>
            <a:ext cx="3311754" cy="241482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388992" y="2033565"/>
            <a:ext cx="530102" cy="52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sz="2800" baseline="-25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86559" y="1836430"/>
            <a:ext cx="278748" cy="4959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 descr="v3chpt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4" y="4022760"/>
            <a:ext cx="3289695" cy="2398737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2914799" y="4261060"/>
            <a:ext cx="530102" cy="52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lang="en-US" sz="2800" baseline="-25000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51095" y="4312934"/>
            <a:ext cx="278748" cy="4959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9628" y="1086300"/>
            <a:ext cx="3885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Viscous hydro calculation in </a:t>
            </a:r>
            <a:r>
              <a:rPr lang="en-US" dirty="0" err="1" smtClean="0">
                <a:latin typeface="Arial"/>
                <a:cs typeface="Arial"/>
              </a:rPr>
              <a:t>pPb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91870" y="1534304"/>
            <a:ext cx="2956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P. </a:t>
            </a:r>
            <a:r>
              <a:rPr lang="en-US" sz="1200" dirty="0" err="1" smtClean="0">
                <a:latin typeface="Arial"/>
                <a:cs typeface="Arial"/>
              </a:rPr>
              <a:t>Bozek</a:t>
            </a:r>
            <a:r>
              <a:rPr lang="en-US" sz="1200" dirty="0" smtClean="0">
                <a:latin typeface="Arial"/>
                <a:cs typeface="Arial"/>
              </a:rPr>
              <a:t>, </a:t>
            </a:r>
            <a:r>
              <a:rPr lang="en-US" sz="1200" dirty="0" err="1" smtClean="0">
                <a:latin typeface="Arial"/>
                <a:cs typeface="Arial"/>
              </a:rPr>
              <a:t>Phys.Rev</a:t>
            </a:r>
            <a:r>
              <a:rPr lang="en-US" sz="1200" dirty="0">
                <a:latin typeface="Arial"/>
                <a:cs typeface="Arial"/>
              </a:rPr>
              <a:t>. C85 (2012) 014911</a:t>
            </a:r>
          </a:p>
        </p:txBody>
      </p:sp>
    </p:spTree>
    <p:extLst>
      <p:ext uri="{BB962C8B-B14F-4D97-AF65-F5344CB8AC3E}">
        <p14:creationId xmlns:p14="http://schemas.microsoft.com/office/powerpoint/2010/main" val="23948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 dirty="0" smtClean="0"/>
              <a:t>Hydrodynamics in </a:t>
            </a:r>
            <a:r>
              <a:rPr lang="en-US" altLang="zh-CN" sz="3400" dirty="0" err="1" smtClean="0"/>
              <a:t>pp</a:t>
            </a:r>
            <a:r>
              <a:rPr lang="en-US" altLang="zh-CN" sz="3400" dirty="0" smtClean="0"/>
              <a:t> and </a:t>
            </a:r>
            <a:r>
              <a:rPr lang="en-US" altLang="zh-CN" sz="3400" dirty="0" err="1" smtClean="0"/>
              <a:t>pA</a:t>
            </a:r>
            <a:r>
              <a:rPr lang="en-US" altLang="zh-CN" sz="3400" dirty="0" smtClean="0"/>
              <a:t>?</a:t>
            </a:r>
            <a:endParaRPr lang="en-US" sz="3400" dirty="0"/>
          </a:p>
        </p:txBody>
      </p:sp>
      <p:pic>
        <p:nvPicPr>
          <p:cNvPr id="85" name="Picture 84" descr="v2chpt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4" y="1634391"/>
            <a:ext cx="3311754" cy="241482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388992" y="2033565"/>
            <a:ext cx="530102" cy="52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sz="2800" baseline="-25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86559" y="1836430"/>
            <a:ext cx="278748" cy="4959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 descr="v3chpt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4" y="4022760"/>
            <a:ext cx="3289695" cy="2398737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2914799" y="4261060"/>
            <a:ext cx="530102" cy="52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lang="en-US" sz="2800" baseline="-25000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51095" y="4312934"/>
            <a:ext cx="278748" cy="4959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9628" y="1086300"/>
            <a:ext cx="3885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Viscous hydro calculation in </a:t>
            </a:r>
            <a:r>
              <a:rPr lang="en-US" dirty="0" err="1" smtClean="0">
                <a:latin typeface="Arial"/>
                <a:cs typeface="Arial"/>
              </a:rPr>
              <a:t>pPb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91870" y="1534304"/>
            <a:ext cx="2956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P. </a:t>
            </a:r>
            <a:r>
              <a:rPr lang="en-US" sz="1200" dirty="0" err="1" smtClean="0">
                <a:latin typeface="Arial"/>
                <a:cs typeface="Arial"/>
              </a:rPr>
              <a:t>Bozek</a:t>
            </a:r>
            <a:r>
              <a:rPr lang="en-US" sz="1200" dirty="0" smtClean="0">
                <a:latin typeface="Arial"/>
                <a:cs typeface="Arial"/>
              </a:rPr>
              <a:t>, </a:t>
            </a:r>
            <a:r>
              <a:rPr lang="en-US" sz="1200" dirty="0" err="1" smtClean="0">
                <a:latin typeface="Arial"/>
                <a:cs typeface="Arial"/>
              </a:rPr>
              <a:t>Phys.Rev</a:t>
            </a:r>
            <a:r>
              <a:rPr lang="en-US" sz="1200" dirty="0">
                <a:latin typeface="Arial"/>
                <a:cs typeface="Arial"/>
              </a:rPr>
              <a:t>. C85 (2012) 014911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51538" y="888841"/>
            <a:ext cx="8136079" cy="6537514"/>
            <a:chOff x="1151538" y="888841"/>
            <a:chExt cx="8136079" cy="6537514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2515565" y="2713618"/>
              <a:ext cx="15486" cy="82296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151538" y="2682644"/>
              <a:ext cx="1399032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1223815" y="5433078"/>
              <a:ext cx="1353312" cy="0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527466" y="5387823"/>
              <a:ext cx="15486" cy="548640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4713406" y="888841"/>
              <a:ext cx="4574211" cy="6537514"/>
              <a:chOff x="4713406" y="888841"/>
              <a:chExt cx="4574211" cy="653751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1926" y="888841"/>
                <a:ext cx="2686051" cy="4572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8990" y="1326496"/>
                <a:ext cx="3338627" cy="609985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3406" y="1341796"/>
                <a:ext cx="1207008" cy="5356181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7038392" y="4368160"/>
                <a:ext cx="1667793" cy="3595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038392" y="1583686"/>
                <a:ext cx="1667793" cy="3595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21477" y="4200290"/>
                <a:ext cx="2794000" cy="457200"/>
              </a:xfrm>
              <a:prstGeom prst="rect">
                <a:avLst/>
              </a:prstGeom>
              <a:ln w="38100" cmpd="sng">
                <a:solidFill>
                  <a:srgbClr val="0000FF"/>
                </a:solidFill>
              </a:ln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09639" y="1445985"/>
                <a:ext cx="2367035" cy="779329"/>
              </a:xfrm>
              <a:prstGeom prst="rect">
                <a:avLst/>
              </a:prstGeom>
            </p:spPr>
          </p:pic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6444947"/>
                  </p:ext>
                </p:extLst>
              </p:nvPr>
            </p:nvGraphicFramePr>
            <p:xfrm>
              <a:off x="6179781" y="2298718"/>
              <a:ext cx="1868470" cy="4277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4226" name="Equation" r:id="rId10" imgW="1054100" imgH="241300" progId="Equation.3">
                      <p:embed/>
                    </p:oleObj>
                  </mc:Choice>
                  <mc:Fallback>
                    <p:oleObj name="Equation" r:id="rId10" imgW="1054100" imgH="241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6179781" y="2298718"/>
                            <a:ext cx="1868470" cy="4277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8" name="Object 10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7678776"/>
                  </p:ext>
                </p:extLst>
              </p:nvPr>
            </p:nvGraphicFramePr>
            <p:xfrm>
              <a:off x="6185133" y="4862813"/>
              <a:ext cx="1328738" cy="428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4227" name="Equation" r:id="rId12" imgW="749300" imgH="241300" progId="Equation.3">
                      <p:embed/>
                    </p:oleObj>
                  </mc:Choice>
                  <mc:Fallback>
                    <p:oleObj name="Equation" r:id="rId12" imgW="749300" imgH="241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6185133" y="4862813"/>
                            <a:ext cx="1328738" cy="4286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30041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 dirty="0" smtClean="0"/>
              <a:t>Hydrodynamics in </a:t>
            </a:r>
            <a:r>
              <a:rPr lang="en-US" altLang="zh-CN" sz="3400" dirty="0" err="1" smtClean="0"/>
              <a:t>pp</a:t>
            </a:r>
            <a:r>
              <a:rPr lang="en-US" altLang="zh-CN" sz="3400" dirty="0" smtClean="0"/>
              <a:t> and </a:t>
            </a:r>
            <a:r>
              <a:rPr lang="en-US" altLang="zh-CN" sz="3400" dirty="0" err="1" smtClean="0"/>
              <a:t>pA</a:t>
            </a:r>
            <a:r>
              <a:rPr lang="en-US" altLang="zh-CN" sz="3400" dirty="0" smtClean="0"/>
              <a:t>?</a:t>
            </a:r>
            <a:endParaRPr lang="en-US" sz="3400" dirty="0"/>
          </a:p>
        </p:txBody>
      </p:sp>
      <p:pic>
        <p:nvPicPr>
          <p:cNvPr id="85" name="Picture 84" descr="v2chpt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4" y="1634391"/>
            <a:ext cx="3311754" cy="241482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388992" y="2033565"/>
            <a:ext cx="530102" cy="52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sz="2800" baseline="-25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86559" y="1836430"/>
            <a:ext cx="278748" cy="4959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 descr="v3chpt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4" y="4022760"/>
            <a:ext cx="3289695" cy="2398737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2914799" y="4261060"/>
            <a:ext cx="530102" cy="52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lang="en-US" sz="2800" baseline="-25000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51095" y="4312934"/>
            <a:ext cx="278748" cy="4959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9628" y="1086300"/>
            <a:ext cx="3885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Viscous hydro calculation in </a:t>
            </a:r>
            <a:r>
              <a:rPr lang="en-US" dirty="0" err="1" smtClean="0">
                <a:latin typeface="Arial"/>
                <a:cs typeface="Arial"/>
              </a:rPr>
              <a:t>pPb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91870" y="1534304"/>
            <a:ext cx="2956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P. </a:t>
            </a:r>
            <a:r>
              <a:rPr lang="en-US" sz="1200" dirty="0" err="1" smtClean="0">
                <a:latin typeface="Arial"/>
                <a:cs typeface="Arial"/>
              </a:rPr>
              <a:t>Bozek</a:t>
            </a:r>
            <a:r>
              <a:rPr lang="en-US" sz="1200" dirty="0" smtClean="0">
                <a:latin typeface="Arial"/>
                <a:cs typeface="Arial"/>
              </a:rPr>
              <a:t>, </a:t>
            </a:r>
            <a:r>
              <a:rPr lang="en-US" sz="1200" dirty="0" err="1" smtClean="0">
                <a:latin typeface="Arial"/>
                <a:cs typeface="Arial"/>
              </a:rPr>
              <a:t>Phys.Rev</a:t>
            </a:r>
            <a:r>
              <a:rPr lang="en-US" sz="1200" dirty="0">
                <a:latin typeface="Arial"/>
                <a:cs typeface="Arial"/>
              </a:rPr>
              <a:t>. C85 (2012) 014911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51538" y="888841"/>
            <a:ext cx="8136079" cy="6537514"/>
            <a:chOff x="1151538" y="888841"/>
            <a:chExt cx="8136079" cy="6537514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2515565" y="2713618"/>
              <a:ext cx="15486" cy="82296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151538" y="2682644"/>
              <a:ext cx="1399032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1223815" y="5433078"/>
              <a:ext cx="1353312" cy="0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527466" y="5387823"/>
              <a:ext cx="15486" cy="548640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4713406" y="888841"/>
              <a:ext cx="4574211" cy="6537514"/>
              <a:chOff x="4713406" y="888841"/>
              <a:chExt cx="4574211" cy="653751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1926" y="888841"/>
                <a:ext cx="2686051" cy="4572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8990" y="1326496"/>
                <a:ext cx="3338627" cy="609985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3406" y="1341796"/>
                <a:ext cx="1207008" cy="5356181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7038392" y="4368160"/>
                <a:ext cx="1667793" cy="3595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038392" y="1583686"/>
                <a:ext cx="1667793" cy="3595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21477" y="4200290"/>
                <a:ext cx="2794000" cy="457200"/>
              </a:xfrm>
              <a:prstGeom prst="rect">
                <a:avLst/>
              </a:prstGeom>
              <a:ln w="38100" cmpd="sng">
                <a:solidFill>
                  <a:srgbClr val="0000FF"/>
                </a:solidFill>
              </a:ln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09639" y="1445985"/>
                <a:ext cx="2367035" cy="779329"/>
              </a:xfrm>
              <a:prstGeom prst="rect">
                <a:avLst/>
              </a:prstGeom>
            </p:spPr>
          </p:pic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2352641"/>
                  </p:ext>
                </p:extLst>
              </p:nvPr>
            </p:nvGraphicFramePr>
            <p:xfrm>
              <a:off x="6179781" y="2298718"/>
              <a:ext cx="1868470" cy="4277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250" name="Equation" r:id="rId10" imgW="1054100" imgH="241300" progId="Equation.3">
                      <p:embed/>
                    </p:oleObj>
                  </mc:Choice>
                  <mc:Fallback>
                    <p:oleObj name="Equation" r:id="rId10" imgW="1054100" imgH="241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6179781" y="2298718"/>
                            <a:ext cx="1868470" cy="4277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8" name="Object 10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3156407"/>
                  </p:ext>
                </p:extLst>
              </p:nvPr>
            </p:nvGraphicFramePr>
            <p:xfrm>
              <a:off x="6185133" y="4862813"/>
              <a:ext cx="1328738" cy="428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251" name="Equation" r:id="rId12" imgW="749300" imgH="241300" progId="Equation.3">
                      <p:embed/>
                    </p:oleObj>
                  </mc:Choice>
                  <mc:Fallback>
                    <p:oleObj name="Equation" r:id="rId12" imgW="749300" imgH="241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6185133" y="4862813"/>
                            <a:ext cx="1328738" cy="4286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3" name="TextBox 32"/>
          <p:cNvSpPr txBox="1"/>
          <p:nvPr/>
        </p:nvSpPr>
        <p:spPr>
          <a:xfrm>
            <a:off x="30859" y="6425677"/>
            <a:ext cx="5879163" cy="83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s hydro still valid for such small system size </a:t>
            </a:r>
          </a:p>
          <a:p>
            <a:pPr algn="ctr">
              <a:lnSpc>
                <a:spcPct val="110000"/>
              </a:lnSpc>
            </a:pP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and lifetime? Where is the limit?</a:t>
            </a:r>
          </a:p>
        </p:txBody>
      </p:sp>
    </p:spTree>
    <p:extLst>
      <p:ext uri="{BB962C8B-B14F-4D97-AF65-F5344CB8AC3E}">
        <p14:creationId xmlns:p14="http://schemas.microsoft.com/office/powerpoint/2010/main" val="34895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946089" y="1883721"/>
            <a:ext cx="3371150" cy="4572000"/>
            <a:chOff x="5410554" y="1455321"/>
            <a:chExt cx="3982334" cy="54008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1050" y="4050181"/>
              <a:ext cx="3871236" cy="280603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0554" y="1455321"/>
              <a:ext cx="3982334" cy="2766354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89" y="-1"/>
            <a:ext cx="10043213" cy="813968"/>
          </a:xfrm>
        </p:spPr>
        <p:txBody>
          <a:bodyPr>
            <a:normAutofit/>
          </a:bodyPr>
          <a:lstStyle/>
          <a:p>
            <a:r>
              <a:rPr lang="en-US" altLang="zh-CN" sz="3400" dirty="0" smtClean="0"/>
              <a:t>Ridge arising from gluon saturation</a:t>
            </a:r>
            <a:endParaRPr lang="en-US" sz="3400" dirty="0"/>
          </a:p>
        </p:txBody>
      </p:sp>
      <p:sp>
        <p:nvSpPr>
          <p:cNvPr id="8" name="TextBox 7"/>
          <p:cNvSpPr txBox="1"/>
          <p:nvPr/>
        </p:nvSpPr>
        <p:spPr>
          <a:xfrm>
            <a:off x="670157" y="961506"/>
            <a:ext cx="7711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Calculations of ridge in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r>
              <a:rPr lang="en-US" sz="2200" dirty="0" smtClean="0">
                <a:latin typeface="Arial"/>
                <a:cs typeface="Arial"/>
              </a:rPr>
              <a:t> and </a:t>
            </a:r>
            <a:r>
              <a:rPr lang="en-US" sz="2200" dirty="0" err="1" smtClean="0">
                <a:latin typeface="Arial"/>
                <a:cs typeface="Arial"/>
              </a:rPr>
              <a:t>pPb</a:t>
            </a:r>
            <a:r>
              <a:rPr lang="en-US" sz="2200" dirty="0" smtClean="0">
                <a:latin typeface="Arial"/>
                <a:cs typeface="Arial"/>
              </a:rPr>
              <a:t> from </a:t>
            </a:r>
            <a:r>
              <a:rPr lang="en-US" sz="2200" dirty="0" err="1" smtClean="0">
                <a:latin typeface="Arial"/>
                <a:cs typeface="Arial"/>
              </a:rPr>
              <a:t>glasma</a:t>
            </a:r>
            <a:r>
              <a:rPr lang="en-US" sz="2200" dirty="0" smtClean="0">
                <a:latin typeface="Arial"/>
                <a:cs typeface="Arial"/>
              </a:rPr>
              <a:t> mechanism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608" y="1484193"/>
            <a:ext cx="3774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K. </a:t>
            </a:r>
            <a:r>
              <a:rPr lang="en-US" sz="1400" dirty="0" err="1" smtClean="0">
                <a:latin typeface="Arial"/>
                <a:cs typeface="Arial"/>
              </a:rPr>
              <a:t>Dusling</a:t>
            </a:r>
            <a:r>
              <a:rPr lang="en-US" sz="1400" dirty="0" smtClean="0">
                <a:latin typeface="Arial"/>
                <a:cs typeface="Arial"/>
              </a:rPr>
              <a:t>, R. </a:t>
            </a:r>
            <a:r>
              <a:rPr lang="en-US" sz="1400" dirty="0" err="1" smtClean="0">
                <a:latin typeface="Arial"/>
                <a:cs typeface="Arial"/>
              </a:rPr>
              <a:t>Venugopalan</a:t>
            </a:r>
            <a:r>
              <a:rPr lang="en-US" sz="1400" dirty="0" smtClean="0">
                <a:latin typeface="Arial"/>
                <a:cs typeface="Arial"/>
              </a:rPr>
              <a:t>: arXiv:1211.3701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6243" y="6742316"/>
            <a:ext cx="813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Need qualitatively different predictions from two scenarios!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46987" y="2150900"/>
            <a:ext cx="4754880" cy="3774765"/>
            <a:chOff x="187957" y="2273300"/>
            <a:chExt cx="4559300" cy="3619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57" y="2273300"/>
              <a:ext cx="4559300" cy="3225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240" y="5499100"/>
              <a:ext cx="4165600" cy="3937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043838" y="1499400"/>
            <a:ext cx="3235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Integrated associated yield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7906" y="1806555"/>
            <a:ext cx="2536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Correlation functions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9138" y="5936400"/>
            <a:ext cx="496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Good description of the data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No need of asymmetric initial geometry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8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Very high multiplicity </a:t>
            </a:r>
            <a:r>
              <a:rPr lang="en-US" sz="3400" dirty="0" err="1" smtClean="0"/>
              <a:t>pp</a:t>
            </a:r>
            <a:r>
              <a:rPr lang="en-US" sz="3400" dirty="0" smtClean="0"/>
              <a:t> collisions</a:t>
            </a:r>
            <a:endParaRPr lang="en-US" sz="3400" dirty="0"/>
          </a:p>
        </p:txBody>
      </p:sp>
      <p:pic>
        <p:nvPicPr>
          <p:cNvPr id="5" name="Picture 4" descr="mult_p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7" y="1313170"/>
            <a:ext cx="6934200" cy="599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8419" y="1025367"/>
            <a:ext cx="685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Very high-multiplicity </a:t>
            </a:r>
            <a:r>
              <a:rPr lang="en-US" sz="2400" dirty="0" err="1" smtClean="0">
                <a:latin typeface="Arial"/>
                <a:cs typeface="Arial"/>
              </a:rPr>
              <a:t>pp</a:t>
            </a:r>
            <a:r>
              <a:rPr lang="en-US" sz="2400" dirty="0" smtClean="0">
                <a:latin typeface="Arial"/>
                <a:cs typeface="Arial"/>
              </a:rPr>
              <a:t> events are rare in nature</a:t>
            </a:r>
            <a:endParaRPr lang="en-US" sz="24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70601" y="2894558"/>
            <a:ext cx="2260428" cy="3310128"/>
            <a:chOff x="5370601" y="2944688"/>
            <a:chExt cx="2260428" cy="3310128"/>
          </a:xfrm>
        </p:grpSpPr>
        <p:grpSp>
          <p:nvGrpSpPr>
            <p:cNvPr id="18" name="Group 17"/>
            <p:cNvGrpSpPr/>
            <p:nvPr/>
          </p:nvGrpSpPr>
          <p:grpSpPr>
            <a:xfrm>
              <a:off x="5370601" y="2944688"/>
              <a:ext cx="2260428" cy="3310128"/>
              <a:chOff x="5370601" y="2944688"/>
              <a:chExt cx="2260428" cy="3310128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5370601" y="2944688"/>
                <a:ext cx="0" cy="331012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 flipV="1">
                <a:off x="5713622" y="3890464"/>
                <a:ext cx="0" cy="6400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  <a:headEnd type="none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5630712" y="4575855"/>
                <a:ext cx="20003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</a:t>
                </a:r>
                <a:r>
                  <a:rPr lang="en-US" baseline="30000" dirty="0" smtClean="0">
                    <a:latin typeface="Arial"/>
                    <a:cs typeface="Arial"/>
                  </a:rPr>
                  <a:t>-5</a:t>
                </a:r>
                <a:r>
                  <a:rPr lang="en-US" dirty="0" smtClean="0">
                    <a:latin typeface="Arial"/>
                    <a:cs typeface="Arial"/>
                  </a:rPr>
                  <a:t> – 10</a:t>
                </a:r>
                <a:r>
                  <a:rPr lang="en-US" baseline="30000" dirty="0" smtClean="0">
                    <a:latin typeface="Arial"/>
                    <a:cs typeface="Arial"/>
                  </a:rPr>
                  <a:t>-6</a:t>
                </a:r>
                <a:r>
                  <a:rPr lang="en-US" dirty="0" smtClean="0">
                    <a:latin typeface="Arial"/>
                    <a:cs typeface="Arial"/>
                  </a:rPr>
                  <a:t> prob.</a:t>
                </a:r>
                <a:endParaRPr lang="en-US" baseline="30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616962" y="3134641"/>
              <a:ext cx="15774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  <a:latin typeface="Arial"/>
                  <a:cs typeface="Arial"/>
                </a:rPr>
                <a:t>Very exotic </a:t>
              </a:r>
            </a:p>
            <a:p>
              <a:r>
                <a:rPr lang="en-US" sz="2200" dirty="0" err="1">
                  <a:solidFill>
                    <a:srgbClr val="FF0000"/>
                  </a:solidFill>
                  <a:latin typeface="Arial"/>
                  <a:cs typeface="Arial"/>
                </a:rPr>
                <a:t>p</a:t>
              </a:r>
              <a:r>
                <a:rPr lang="en-US" sz="22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p</a:t>
              </a:r>
              <a:r>
                <a:rPr lang="en-US" sz="2200" dirty="0" smtClean="0">
                  <a:solidFill>
                    <a:srgbClr val="FF0000"/>
                  </a:solidFill>
                  <a:latin typeface="Arial"/>
                  <a:cs typeface="Arial"/>
                </a:rPr>
                <a:t> events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70830" y="7049049"/>
            <a:ext cx="2636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Raw counts of tracks!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606534" y="6895648"/>
            <a:ext cx="536567" cy="2303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708668"/>
              </p:ext>
            </p:extLst>
          </p:nvPr>
        </p:nvGraphicFramePr>
        <p:xfrm>
          <a:off x="2825777" y="5490245"/>
          <a:ext cx="2403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1524000" imgH="241300" progId="Equation.3">
                  <p:embed/>
                </p:oleObj>
              </mc:Choice>
              <mc:Fallback>
                <p:oleObj name="Equation" r:id="rId4" imgW="152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25777" y="5490245"/>
                        <a:ext cx="24034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24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Summary</a:t>
            </a:r>
            <a:endParaRPr lang="en-US" sz="3400" dirty="0"/>
          </a:p>
        </p:txBody>
      </p:sp>
      <p:sp>
        <p:nvSpPr>
          <p:cNvPr id="2" name="Rectangle 1"/>
          <p:cNvSpPr/>
          <p:nvPr/>
        </p:nvSpPr>
        <p:spPr>
          <a:xfrm>
            <a:off x="535529" y="961746"/>
            <a:ext cx="8996903" cy="3410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First observation of a long-range near-side correlation (“ridge”) in high multiplicity (central)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collisions at 5.02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TeV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endParaRPr lang="en-US" sz="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much stronger than </a:t>
            </a:r>
            <a:r>
              <a:rPr lang="en-US" sz="2200" dirty="0">
                <a:latin typeface="Arial"/>
                <a:cs typeface="Arial"/>
              </a:rPr>
              <a:t>in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endParaRPr lang="en-US" sz="2200" dirty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n</a:t>
            </a:r>
            <a:r>
              <a:rPr lang="en-US" sz="2200" dirty="0" smtClean="0">
                <a:latin typeface="Arial"/>
                <a:cs typeface="Arial"/>
              </a:rPr>
              <a:t>ot in common </a:t>
            </a:r>
            <a:r>
              <a:rPr lang="en-US" sz="2200" dirty="0" err="1" smtClean="0">
                <a:latin typeface="Arial"/>
                <a:cs typeface="Arial"/>
              </a:rPr>
              <a:t>pPb</a:t>
            </a:r>
            <a:r>
              <a:rPr lang="en-US" sz="2200" dirty="0" smtClean="0">
                <a:latin typeface="Arial"/>
                <a:cs typeface="Arial"/>
              </a:rPr>
              <a:t> MC models</a:t>
            </a:r>
          </a:p>
          <a:p>
            <a:pPr marL="852192" lvl="1" indent="-342900">
              <a:lnSpc>
                <a:spcPct val="120000"/>
              </a:lnSpc>
              <a:buFont typeface="Arial"/>
              <a:buChar char="•"/>
            </a:pPr>
            <a:endParaRPr lang="en-US" sz="400" dirty="0"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Multiplicity and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dependence of the ridge in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have been investigated in detail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endParaRPr lang="en-US" sz="2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turns </a:t>
            </a:r>
            <a:r>
              <a:rPr lang="en-US" sz="2200" dirty="0">
                <a:latin typeface="Arial"/>
                <a:cs typeface="Arial"/>
              </a:rPr>
              <a:t>on slightly above average </a:t>
            </a:r>
            <a:r>
              <a:rPr lang="en-US" sz="2200" dirty="0" smtClean="0">
                <a:latin typeface="Arial"/>
                <a:cs typeface="Arial"/>
              </a:rPr>
              <a:t>MB multiplicity</a:t>
            </a:r>
            <a:endParaRPr lang="en-US" sz="2200" dirty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rises </a:t>
            </a:r>
            <a:r>
              <a:rPr lang="en-US" sz="2200" dirty="0">
                <a:latin typeface="Arial"/>
                <a:cs typeface="Arial"/>
              </a:rPr>
              <a:t>and falls with </a:t>
            </a:r>
            <a:r>
              <a:rPr lang="en-US" sz="2200" dirty="0" err="1" smtClean="0">
                <a:latin typeface="Arial"/>
                <a:cs typeface="Arial"/>
              </a:rPr>
              <a:t>p</a:t>
            </a:r>
            <a:r>
              <a:rPr lang="en-US" sz="2200" baseline="-25000" dirty="0" err="1" smtClean="0">
                <a:latin typeface="Arial"/>
                <a:cs typeface="Arial"/>
              </a:rPr>
              <a:t>T</a:t>
            </a:r>
            <a:r>
              <a:rPr lang="en-US" sz="2200" dirty="0" smtClean="0">
                <a:latin typeface="Arial"/>
                <a:cs typeface="Arial"/>
              </a:rPr>
              <a:t>, similar </a:t>
            </a:r>
            <a:r>
              <a:rPr lang="en-US" sz="2200" dirty="0">
                <a:latin typeface="Arial"/>
                <a:cs typeface="Arial"/>
              </a:rPr>
              <a:t>trend as observed in </a:t>
            </a:r>
            <a:r>
              <a:rPr lang="en-US" sz="2200" dirty="0" err="1" smtClean="0">
                <a:latin typeface="Arial"/>
                <a:cs typeface="Arial"/>
              </a:rPr>
              <a:t>PbPb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and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endParaRPr lang="en-US" sz="2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931466" y="4513180"/>
            <a:ext cx="3813467" cy="2743200"/>
            <a:chOff x="4162714" y="4248640"/>
            <a:chExt cx="4458407" cy="3207135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4162714" y="4248640"/>
              <a:ext cx="4458407" cy="3207135"/>
              <a:chOff x="2381068" y="4416954"/>
              <a:chExt cx="3906018" cy="303093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53089" y="4445860"/>
                <a:ext cx="2795624" cy="284996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0837" y="7101087"/>
                <a:ext cx="486204" cy="34680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1068" y="4416954"/>
                <a:ext cx="1087042" cy="2622228"/>
              </a:xfrm>
              <a:prstGeom prst="rect">
                <a:avLst/>
              </a:prstGeom>
            </p:spPr>
          </p:pic>
          <p:cxnSp>
            <p:nvCxnSpPr>
              <p:cNvPr id="16" name="Straight Connector 15"/>
              <p:cNvCxnSpPr/>
              <p:nvPr/>
            </p:nvCxnSpPr>
            <p:spPr>
              <a:xfrm>
                <a:off x="3448127" y="6694352"/>
                <a:ext cx="2838959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5485110" y="4751851"/>
              <a:ext cx="2234572" cy="767953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pPr marL="318346" indent="-318346">
                <a:buSzPct val="150000"/>
                <a:buFont typeface="Arial"/>
                <a:buChar char="•"/>
              </a:pPr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pPb</a:t>
              </a:r>
              <a:r>
                <a:rPr lang="en-US" sz="1800" dirty="0" smtClean="0">
                  <a:solidFill>
                    <a:srgbClr val="FF0000"/>
                  </a:solidFill>
                  <a:latin typeface="Arial"/>
                  <a:cs typeface="Arial"/>
                </a:rPr>
                <a:t> 5.02 </a:t>
              </a:r>
              <a:r>
                <a:rPr lang="en-US" sz="18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TeV</a:t>
              </a:r>
              <a:endParaRPr lang="en-US" sz="1800" dirty="0" smtClean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318346" indent="-318346">
                <a:buFont typeface="Courier New"/>
                <a:buChar char="o"/>
              </a:pPr>
              <a:r>
                <a:rPr lang="en-US" sz="1800" dirty="0" err="1">
                  <a:latin typeface="Arial"/>
                  <a:cs typeface="Arial"/>
                </a:rPr>
                <a:t>p</a:t>
              </a:r>
              <a:r>
                <a:rPr lang="en-US" sz="1800" dirty="0" err="1" smtClean="0">
                  <a:latin typeface="Arial"/>
                  <a:cs typeface="Arial"/>
                </a:rPr>
                <a:t>p</a:t>
              </a:r>
              <a:r>
                <a:rPr lang="en-US" sz="1800" dirty="0" smtClean="0">
                  <a:latin typeface="Arial"/>
                  <a:cs typeface="Arial"/>
                </a:rPr>
                <a:t> 7 </a:t>
              </a:r>
              <a:r>
                <a:rPr lang="en-US" sz="1800" dirty="0" err="1" smtClean="0">
                  <a:latin typeface="Arial"/>
                  <a:cs typeface="Arial"/>
                </a:rPr>
                <a:t>TeV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89513" y="4375786"/>
              <a:ext cx="10783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N&gt;=110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122386" y="4388551"/>
            <a:ext cx="3510722" cy="2834640"/>
            <a:chOff x="810723" y="4309231"/>
            <a:chExt cx="3754567" cy="30315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723" y="4386695"/>
              <a:ext cx="3617897" cy="295406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108090" y="4309231"/>
              <a:ext cx="457200" cy="5585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48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89290" y="3007856"/>
            <a:ext cx="4120814" cy="3172321"/>
            <a:chOff x="5722170" y="3007856"/>
            <a:chExt cx="4120814" cy="3172321"/>
          </a:xfrm>
        </p:grpSpPr>
        <p:pic>
          <p:nvPicPr>
            <p:cNvPr id="10" name="Picture 9" descr="mult_pPb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70568" y="2770354"/>
              <a:ext cx="3161425" cy="3658221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7942819" y="3007856"/>
              <a:ext cx="1900165" cy="2873801"/>
              <a:chOff x="8009667" y="2707076"/>
              <a:chExt cx="1900165" cy="287380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8009667" y="3677683"/>
                <a:ext cx="9353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O(10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4</a:t>
                </a:r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)</a:t>
                </a:r>
                <a:endParaRPr lang="en-US" b="1" dirty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8489582" y="2707076"/>
                <a:ext cx="1403538" cy="1554062"/>
              </a:xfrm>
              <a:prstGeom prst="line">
                <a:avLst/>
              </a:prstGeom>
              <a:ln w="57150" cmpd="sng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8959505" y="3241807"/>
                <a:ext cx="0" cy="1828800"/>
              </a:xfrm>
              <a:prstGeom prst="line">
                <a:avLst/>
              </a:prstGeom>
              <a:ln w="57150" cmpd="sng"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9128617" y="5580877"/>
                <a:ext cx="781215" cy="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Rectangle 11"/>
          <p:cNvSpPr/>
          <p:nvPr/>
        </p:nvSpPr>
        <p:spPr>
          <a:xfrm>
            <a:off x="250678" y="1086170"/>
            <a:ext cx="952571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Observation of the ridge in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pp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and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opens up a new testing ground of high-density, strongly interacting QCD system</a:t>
            </a:r>
          </a:p>
          <a:p>
            <a:endParaRPr lang="en-US" sz="400" dirty="0" smtClean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Probing proton structure at very early timescale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Final-state effect also seen in </a:t>
            </a:r>
            <a:r>
              <a:rPr lang="en-US" sz="2200" dirty="0" err="1" smtClean="0">
                <a:latin typeface="Arial"/>
                <a:cs typeface="Arial"/>
              </a:rPr>
              <a:t>pA</a:t>
            </a:r>
            <a:r>
              <a:rPr lang="en-US" sz="2200" dirty="0" smtClean="0">
                <a:latin typeface="Arial"/>
                <a:cs typeface="Arial"/>
              </a:rPr>
              <a:t>?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Smoking gun of gluon saturation?</a:t>
            </a:r>
          </a:p>
          <a:p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30000-fold increase in luminosity (30 nb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) </a:t>
            </a:r>
          </a:p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  is expected in the nominal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run.</a:t>
            </a:r>
          </a:p>
          <a:p>
            <a:endParaRPr lang="en-US" sz="400" dirty="0" smtClean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M</a:t>
            </a:r>
            <a:r>
              <a:rPr lang="en-US" sz="2200" dirty="0" smtClean="0">
                <a:latin typeface="Arial"/>
                <a:cs typeface="Arial"/>
              </a:rPr>
              <a:t>uch wider reach in multiplicity</a:t>
            </a:r>
            <a:endParaRPr lang="en-US" sz="400" dirty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Access to a variety of observables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Direct comparison of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pPb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PbPb</a:t>
            </a:r>
            <a:r>
              <a:rPr lang="en-US" sz="2200" dirty="0" smtClean="0">
                <a:latin typeface="Arial"/>
                <a:cs typeface="Arial"/>
              </a:rPr>
              <a:t> with </a:t>
            </a:r>
          </a:p>
          <a:p>
            <a:pPr lvl="1"/>
            <a:r>
              <a:rPr lang="en-US" sz="2200" dirty="0" smtClean="0">
                <a:latin typeface="Arial"/>
                <a:cs typeface="Arial"/>
              </a:rPr>
              <a:t>    drastically </a:t>
            </a:r>
            <a:r>
              <a:rPr lang="en-US" sz="2200" dirty="0">
                <a:latin typeface="Arial"/>
                <a:cs typeface="Arial"/>
              </a:rPr>
              <a:t>different system size, </a:t>
            </a:r>
            <a:r>
              <a:rPr lang="en-US" sz="2200" dirty="0" smtClean="0">
                <a:latin typeface="Arial"/>
                <a:cs typeface="Arial"/>
              </a:rPr>
              <a:t>geometry</a:t>
            </a:r>
          </a:p>
          <a:p>
            <a:endParaRPr lang="en-US" sz="1800" dirty="0">
              <a:solidFill>
                <a:srgbClr val="984807"/>
              </a:solidFill>
              <a:latin typeface="Arial"/>
              <a:cs typeface="Arial"/>
            </a:endParaRPr>
          </a:p>
          <a:p>
            <a:endParaRPr lang="en-US" sz="1000" dirty="0" smtClean="0">
              <a:solidFill>
                <a:srgbClr val="984807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With ~ 250 nb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cs typeface="Arial"/>
              </a:rPr>
              <a:t>1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projected luminosity, a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pA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program at RHIC can probe the same exciting physics and provide a new handle in the collision energy dependence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Outlook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7423555" y="2372950"/>
            <a:ext cx="25197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Arial"/>
                <a:cs typeface="Arial"/>
              </a:rPr>
              <a:t>Stay tuned!</a:t>
            </a:r>
            <a:endParaRPr lang="en-US" sz="3200" b="1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9112" y="6048757"/>
            <a:ext cx="9607278" cy="115930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6114" y="3219272"/>
            <a:ext cx="5964361" cy="251237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50475" y="2372950"/>
            <a:ext cx="3707927" cy="380722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89290" y="3007856"/>
            <a:ext cx="4120814" cy="3172321"/>
            <a:chOff x="5722170" y="3007856"/>
            <a:chExt cx="4120814" cy="3172321"/>
          </a:xfrm>
        </p:grpSpPr>
        <p:pic>
          <p:nvPicPr>
            <p:cNvPr id="10" name="Picture 9" descr="mult_pPb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70568" y="2770354"/>
              <a:ext cx="3161425" cy="3658221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7942819" y="3007856"/>
              <a:ext cx="1900165" cy="2873801"/>
              <a:chOff x="8009667" y="2707076"/>
              <a:chExt cx="1900165" cy="287380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8009667" y="3677683"/>
                <a:ext cx="9353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O(10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4</a:t>
                </a:r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)</a:t>
                </a:r>
                <a:endParaRPr lang="en-US" b="1" dirty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8489582" y="2707076"/>
                <a:ext cx="1403538" cy="1554062"/>
              </a:xfrm>
              <a:prstGeom prst="line">
                <a:avLst/>
              </a:prstGeom>
              <a:ln w="57150" cmpd="sng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8959505" y="3241807"/>
                <a:ext cx="0" cy="1828800"/>
              </a:xfrm>
              <a:prstGeom prst="line">
                <a:avLst/>
              </a:prstGeom>
              <a:ln w="57150" cmpd="sng"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9128617" y="5580877"/>
                <a:ext cx="781215" cy="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Rectangle 11"/>
          <p:cNvSpPr/>
          <p:nvPr/>
        </p:nvSpPr>
        <p:spPr>
          <a:xfrm>
            <a:off x="250678" y="1086170"/>
            <a:ext cx="952571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Observation of the ridge in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pp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and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opens up a new testing ground of high-density, strongly interacting QCD system</a:t>
            </a:r>
          </a:p>
          <a:p>
            <a:endParaRPr lang="en-US" sz="400" dirty="0" smtClean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Probing proton structure at very early timescale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Final-state effect also seen in </a:t>
            </a:r>
            <a:r>
              <a:rPr lang="en-US" sz="2200" dirty="0" err="1" smtClean="0">
                <a:latin typeface="Arial"/>
                <a:cs typeface="Arial"/>
              </a:rPr>
              <a:t>pA</a:t>
            </a:r>
            <a:r>
              <a:rPr lang="en-US" sz="2200" dirty="0" smtClean="0">
                <a:latin typeface="Arial"/>
                <a:cs typeface="Arial"/>
              </a:rPr>
              <a:t>?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Smoking gun of gluon saturation?</a:t>
            </a:r>
          </a:p>
          <a:p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30,000-fold increase in luminosity (30 nb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) </a:t>
            </a:r>
          </a:p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  is expected in the nominal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run</a:t>
            </a:r>
          </a:p>
          <a:p>
            <a:endParaRPr lang="en-US" sz="400" dirty="0" smtClean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M</a:t>
            </a:r>
            <a:r>
              <a:rPr lang="en-US" sz="2200" dirty="0" smtClean="0">
                <a:latin typeface="Arial"/>
                <a:cs typeface="Arial"/>
              </a:rPr>
              <a:t>uch wider reach in multiplicity</a:t>
            </a:r>
            <a:endParaRPr lang="en-US" sz="400" dirty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Access to a variety of observables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Direct comparison of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pPb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PbPb</a:t>
            </a:r>
            <a:r>
              <a:rPr lang="en-US" sz="2200" dirty="0" smtClean="0">
                <a:latin typeface="Arial"/>
                <a:cs typeface="Arial"/>
              </a:rPr>
              <a:t> with </a:t>
            </a:r>
          </a:p>
          <a:p>
            <a:pPr lvl="1"/>
            <a:r>
              <a:rPr lang="en-US" sz="2200" dirty="0" smtClean="0">
                <a:latin typeface="Arial"/>
                <a:cs typeface="Arial"/>
              </a:rPr>
              <a:t>    drastically </a:t>
            </a:r>
            <a:r>
              <a:rPr lang="en-US" sz="2200" dirty="0">
                <a:latin typeface="Arial"/>
                <a:cs typeface="Arial"/>
              </a:rPr>
              <a:t>different system size, </a:t>
            </a:r>
            <a:r>
              <a:rPr lang="en-US" sz="2200" dirty="0" smtClean="0">
                <a:latin typeface="Arial"/>
                <a:cs typeface="Arial"/>
              </a:rPr>
              <a:t>geometry</a:t>
            </a:r>
          </a:p>
          <a:p>
            <a:endParaRPr lang="en-US" sz="1800" dirty="0">
              <a:solidFill>
                <a:srgbClr val="984807"/>
              </a:solidFill>
              <a:latin typeface="Arial"/>
              <a:cs typeface="Arial"/>
            </a:endParaRPr>
          </a:p>
          <a:p>
            <a:endParaRPr lang="en-US" sz="1000" dirty="0" smtClean="0">
              <a:solidFill>
                <a:srgbClr val="984807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With ~ 250 nb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cs typeface="Arial"/>
              </a:rPr>
              <a:t>1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projected luminosity, a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pA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program at RHIC can probe the same exciting physics and provide a new handle in the collision energy dependence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Outlook</a:t>
            </a:r>
            <a:endParaRPr lang="en-US" sz="3400" dirty="0"/>
          </a:p>
        </p:txBody>
      </p:sp>
      <p:sp>
        <p:nvSpPr>
          <p:cNvPr id="15" name="Rectangle 14"/>
          <p:cNvSpPr/>
          <p:nvPr/>
        </p:nvSpPr>
        <p:spPr>
          <a:xfrm>
            <a:off x="169112" y="6048757"/>
            <a:ext cx="9607278" cy="115930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89290" y="3007856"/>
            <a:ext cx="4120814" cy="3172321"/>
            <a:chOff x="5722170" y="3007856"/>
            <a:chExt cx="4120814" cy="3172321"/>
          </a:xfrm>
        </p:grpSpPr>
        <p:pic>
          <p:nvPicPr>
            <p:cNvPr id="10" name="Picture 9" descr="mult_pPb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70568" y="2770354"/>
              <a:ext cx="3161425" cy="3658221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7942819" y="3007856"/>
              <a:ext cx="1900165" cy="2873801"/>
              <a:chOff x="8009667" y="2707076"/>
              <a:chExt cx="1900165" cy="287380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8009667" y="3677683"/>
                <a:ext cx="9353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O(10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4</a:t>
                </a:r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)</a:t>
                </a:r>
                <a:endParaRPr lang="en-US" b="1" dirty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8489582" y="2707076"/>
                <a:ext cx="1403538" cy="1554062"/>
              </a:xfrm>
              <a:prstGeom prst="line">
                <a:avLst/>
              </a:prstGeom>
              <a:ln w="57150" cmpd="sng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8959505" y="3241807"/>
                <a:ext cx="0" cy="1828800"/>
              </a:xfrm>
              <a:prstGeom prst="line">
                <a:avLst/>
              </a:prstGeom>
              <a:ln w="57150" cmpd="sng"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9128617" y="5580877"/>
                <a:ext cx="781215" cy="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Rectangle 11"/>
          <p:cNvSpPr/>
          <p:nvPr/>
        </p:nvSpPr>
        <p:spPr>
          <a:xfrm>
            <a:off x="250678" y="1086170"/>
            <a:ext cx="952571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Observation of the ridge in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pp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and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opens up a new testing ground of high-density, strongly interacting QCD system</a:t>
            </a:r>
          </a:p>
          <a:p>
            <a:endParaRPr lang="en-US" sz="400" dirty="0" smtClean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Probing proton structure at very early timescale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Final-state effect also seen in </a:t>
            </a:r>
            <a:r>
              <a:rPr lang="en-US" sz="2200" dirty="0" err="1" smtClean="0">
                <a:latin typeface="Arial"/>
                <a:cs typeface="Arial"/>
              </a:rPr>
              <a:t>pA</a:t>
            </a:r>
            <a:r>
              <a:rPr lang="en-US" sz="2200" dirty="0" smtClean="0">
                <a:latin typeface="Arial"/>
                <a:cs typeface="Arial"/>
              </a:rPr>
              <a:t>?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Smoking gun of gluon saturation?</a:t>
            </a:r>
          </a:p>
          <a:p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30,000-fold increase in luminosity (30 nb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) </a:t>
            </a:r>
          </a:p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  is expected in the nominal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run</a:t>
            </a:r>
          </a:p>
          <a:p>
            <a:endParaRPr lang="en-US" sz="400" dirty="0" smtClean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M</a:t>
            </a:r>
            <a:r>
              <a:rPr lang="en-US" sz="2200" dirty="0" smtClean="0">
                <a:latin typeface="Arial"/>
                <a:cs typeface="Arial"/>
              </a:rPr>
              <a:t>uch wider reach in multiplicity</a:t>
            </a:r>
            <a:endParaRPr lang="en-US" sz="400" dirty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Access to a variety of observables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Direct comparison of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pPb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PbPb</a:t>
            </a:r>
            <a:r>
              <a:rPr lang="en-US" sz="2200" dirty="0" smtClean="0">
                <a:latin typeface="Arial"/>
                <a:cs typeface="Arial"/>
              </a:rPr>
              <a:t> with </a:t>
            </a:r>
          </a:p>
          <a:p>
            <a:pPr lvl="1"/>
            <a:r>
              <a:rPr lang="en-US" sz="2200" dirty="0" smtClean="0">
                <a:latin typeface="Arial"/>
                <a:cs typeface="Arial"/>
              </a:rPr>
              <a:t>    drastically </a:t>
            </a:r>
            <a:r>
              <a:rPr lang="en-US" sz="2200" dirty="0">
                <a:latin typeface="Arial"/>
                <a:cs typeface="Arial"/>
              </a:rPr>
              <a:t>different system size, </a:t>
            </a:r>
            <a:r>
              <a:rPr lang="en-US" sz="2200" dirty="0" smtClean="0">
                <a:latin typeface="Arial"/>
                <a:cs typeface="Arial"/>
              </a:rPr>
              <a:t>geometry</a:t>
            </a:r>
          </a:p>
          <a:p>
            <a:endParaRPr lang="en-US" sz="1800" dirty="0">
              <a:solidFill>
                <a:srgbClr val="984807"/>
              </a:solidFill>
              <a:latin typeface="Arial"/>
              <a:cs typeface="Arial"/>
            </a:endParaRPr>
          </a:p>
          <a:p>
            <a:endParaRPr lang="en-US" sz="1000" dirty="0" smtClean="0">
              <a:solidFill>
                <a:srgbClr val="984807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With ~ 250 nb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cs typeface="Arial"/>
              </a:rPr>
              <a:t>1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projected luminosity, a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pA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program at RHIC can probe the same exciting physics and provide a new handle in the collision energy dependence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Outlook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7423555" y="2372950"/>
            <a:ext cx="25197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Arial"/>
                <a:cs typeface="Arial"/>
              </a:rPr>
              <a:t>Stay tuned!</a:t>
            </a:r>
            <a:endParaRPr lang="en-US" sz="3200" b="1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9112" y="6048757"/>
            <a:ext cx="9607278" cy="115930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89290" y="3007856"/>
            <a:ext cx="4120814" cy="3172321"/>
            <a:chOff x="5722170" y="3007856"/>
            <a:chExt cx="4120814" cy="3172321"/>
          </a:xfrm>
        </p:grpSpPr>
        <p:pic>
          <p:nvPicPr>
            <p:cNvPr id="10" name="Picture 9" descr="mult_pPb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70568" y="2770354"/>
              <a:ext cx="3161425" cy="3658221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7942819" y="3007856"/>
              <a:ext cx="1900165" cy="2873801"/>
              <a:chOff x="8009667" y="2707076"/>
              <a:chExt cx="1900165" cy="287380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8009667" y="3677683"/>
                <a:ext cx="9353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O(10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4</a:t>
                </a:r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)</a:t>
                </a:r>
                <a:endParaRPr lang="en-US" b="1" dirty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8489582" y="2707076"/>
                <a:ext cx="1403538" cy="1554062"/>
              </a:xfrm>
              <a:prstGeom prst="line">
                <a:avLst/>
              </a:prstGeom>
              <a:ln w="57150" cmpd="sng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8959505" y="3241807"/>
                <a:ext cx="0" cy="1828800"/>
              </a:xfrm>
              <a:prstGeom prst="line">
                <a:avLst/>
              </a:prstGeom>
              <a:ln w="57150" cmpd="sng"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9128617" y="5580877"/>
                <a:ext cx="781215" cy="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Rectangle 11"/>
          <p:cNvSpPr/>
          <p:nvPr/>
        </p:nvSpPr>
        <p:spPr>
          <a:xfrm>
            <a:off x="250678" y="1086170"/>
            <a:ext cx="952571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Observation of the ridge in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pp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and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opens up a new testing ground of high-density, strongly interacting QCD system</a:t>
            </a:r>
          </a:p>
          <a:p>
            <a:endParaRPr lang="en-US" sz="400" dirty="0" smtClean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Probing proton structure at very early timescale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Final-state effect also seen in </a:t>
            </a:r>
            <a:r>
              <a:rPr lang="en-US" sz="2200" dirty="0" err="1" smtClean="0">
                <a:latin typeface="Arial"/>
                <a:cs typeface="Arial"/>
              </a:rPr>
              <a:t>pA</a:t>
            </a:r>
            <a:r>
              <a:rPr lang="en-US" sz="2200" dirty="0" smtClean="0">
                <a:latin typeface="Arial"/>
                <a:cs typeface="Arial"/>
              </a:rPr>
              <a:t>?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Smoking gun of gluon saturation?</a:t>
            </a:r>
          </a:p>
          <a:p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30,000-fold increase in luminosity (30 nb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) </a:t>
            </a:r>
          </a:p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  is expected in the nominal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pPb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run</a:t>
            </a:r>
          </a:p>
          <a:p>
            <a:endParaRPr lang="en-US" sz="400" dirty="0" smtClean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M</a:t>
            </a:r>
            <a:r>
              <a:rPr lang="en-US" sz="2200" dirty="0" smtClean="0">
                <a:latin typeface="Arial"/>
                <a:cs typeface="Arial"/>
              </a:rPr>
              <a:t>uch wider reach in multiplicity</a:t>
            </a:r>
            <a:endParaRPr lang="en-US" sz="400" dirty="0">
              <a:latin typeface="Arial"/>
              <a:cs typeface="Arial"/>
            </a:endParaRP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Access to a variety of observables</a:t>
            </a:r>
          </a:p>
          <a:p>
            <a:pPr marL="852192" lvl="1" indent="-34290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Direct comparison of </a:t>
            </a:r>
            <a:r>
              <a:rPr lang="en-US" sz="2200" dirty="0" err="1" smtClean="0">
                <a:latin typeface="Arial"/>
                <a:cs typeface="Arial"/>
              </a:rPr>
              <a:t>pp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pPb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PbPb</a:t>
            </a:r>
            <a:r>
              <a:rPr lang="en-US" sz="2200" dirty="0" smtClean="0">
                <a:latin typeface="Arial"/>
                <a:cs typeface="Arial"/>
              </a:rPr>
              <a:t> with </a:t>
            </a:r>
          </a:p>
          <a:p>
            <a:pPr lvl="1"/>
            <a:r>
              <a:rPr lang="en-US" sz="2200" dirty="0" smtClean="0">
                <a:latin typeface="Arial"/>
                <a:cs typeface="Arial"/>
              </a:rPr>
              <a:t>    drastically </a:t>
            </a:r>
            <a:r>
              <a:rPr lang="en-US" sz="2200" dirty="0">
                <a:latin typeface="Arial"/>
                <a:cs typeface="Arial"/>
              </a:rPr>
              <a:t>different system size, </a:t>
            </a:r>
            <a:r>
              <a:rPr lang="en-US" sz="2200" dirty="0" smtClean="0">
                <a:latin typeface="Arial"/>
                <a:cs typeface="Arial"/>
              </a:rPr>
              <a:t>geometry</a:t>
            </a:r>
          </a:p>
          <a:p>
            <a:endParaRPr lang="en-US" sz="1800" dirty="0">
              <a:solidFill>
                <a:srgbClr val="984807"/>
              </a:solidFill>
              <a:latin typeface="Arial"/>
              <a:cs typeface="Arial"/>
            </a:endParaRPr>
          </a:p>
          <a:p>
            <a:endParaRPr lang="en-US" sz="1000" dirty="0" smtClean="0">
              <a:solidFill>
                <a:srgbClr val="984807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With ~ 250 nb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cs typeface="Arial"/>
              </a:rPr>
              <a:t>1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projected luminosity, a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pA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program at RHIC can probe the same exciting physics and provide a new handle in the collision energy dependence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Outlook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7423555" y="2372950"/>
            <a:ext cx="25197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Arial"/>
                <a:cs typeface="Arial"/>
              </a:rPr>
              <a:t>Stay tuned!</a:t>
            </a:r>
            <a:endParaRPr lang="en-US" sz="3200" b="1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31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95128" y="2585698"/>
            <a:ext cx="5462405" cy="2295001"/>
          </a:xfrm>
        </p:spPr>
        <p:txBody>
          <a:bodyPr>
            <a:normAutofit/>
          </a:bodyPr>
          <a:lstStyle/>
          <a:p>
            <a:r>
              <a:rPr lang="en-US" sz="6000" dirty="0" smtClean="0"/>
              <a:t>Backups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802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mult_pphighmul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7" y="1363300"/>
            <a:ext cx="6934200" cy="599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Very high multiplicity </a:t>
            </a:r>
            <a:r>
              <a:rPr lang="en-US" sz="3200" dirty="0" err="1"/>
              <a:t>pp</a:t>
            </a:r>
            <a:r>
              <a:rPr lang="en-US" sz="3200" dirty="0"/>
              <a:t> collisions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8904" y="1025367"/>
            <a:ext cx="7284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D</a:t>
            </a:r>
            <a:r>
              <a:rPr lang="en-US" sz="2400" dirty="0" smtClean="0">
                <a:latin typeface="Arial"/>
                <a:cs typeface="Arial"/>
              </a:rPr>
              <a:t>edicated online selection of high multiplicity events</a:t>
            </a:r>
            <a:endParaRPr lang="en-US" sz="2400" dirty="0"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70601" y="2944688"/>
            <a:ext cx="663061" cy="3310128"/>
            <a:chOff x="5370601" y="2944688"/>
            <a:chExt cx="663061" cy="3310128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370601" y="2944688"/>
              <a:ext cx="0" cy="331012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V="1">
              <a:off x="5713622" y="3890464"/>
              <a:ext cx="0" cy="64008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84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Why studying </a:t>
            </a:r>
            <a:r>
              <a:rPr lang="en-US" sz="3400" dirty="0" err="1" smtClean="0"/>
              <a:t>pA</a:t>
            </a:r>
            <a:r>
              <a:rPr lang="en-US" sz="3400" dirty="0" smtClean="0"/>
              <a:t> collisions?</a:t>
            </a:r>
            <a:endParaRPr lang="en-US" sz="3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6086" y="941868"/>
            <a:ext cx="8702795" cy="3570208"/>
            <a:chOff x="846805" y="941868"/>
            <a:chExt cx="8702795" cy="3570208"/>
          </a:xfrm>
        </p:grpSpPr>
        <p:sp>
          <p:nvSpPr>
            <p:cNvPr id="6" name="Rectangle 5"/>
            <p:cNvSpPr/>
            <p:nvPr/>
          </p:nvSpPr>
          <p:spPr>
            <a:xfrm>
              <a:off x="846805" y="941868"/>
              <a:ext cx="8702795" cy="3570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charset="2"/>
                <a:buChar char="Ø"/>
              </a:pPr>
              <a:r>
                <a:rPr lang="en-US" sz="2200" dirty="0">
                  <a:latin typeface="Arial"/>
                  <a:cs typeface="Arial"/>
                </a:rPr>
                <a:t>R</a:t>
              </a:r>
              <a:r>
                <a:rPr lang="en-US" sz="2200" dirty="0" smtClean="0">
                  <a:latin typeface="Arial"/>
                  <a:cs typeface="Arial"/>
                </a:rPr>
                <a:t>eference </a:t>
              </a:r>
              <a:r>
                <a:rPr lang="en-US" sz="2200" dirty="0">
                  <a:latin typeface="Arial"/>
                  <a:cs typeface="Arial"/>
                </a:rPr>
                <a:t>for </a:t>
              </a:r>
              <a:r>
                <a:rPr lang="en-US" sz="2200" dirty="0" smtClean="0">
                  <a:latin typeface="Arial"/>
                  <a:cs typeface="Arial"/>
                </a:rPr>
                <a:t>nucleus-nucleus collisions: to address the issue of cold </a:t>
              </a:r>
              <a:r>
                <a:rPr lang="en-US" sz="2200" dirty="0">
                  <a:latin typeface="Arial"/>
                  <a:cs typeface="Arial"/>
                </a:rPr>
                <a:t>nuclear </a:t>
              </a:r>
              <a:r>
                <a:rPr lang="en-US" sz="2200" dirty="0" smtClean="0">
                  <a:latin typeface="Arial"/>
                  <a:cs typeface="Arial"/>
                </a:rPr>
                <a:t>matter effects</a:t>
              </a:r>
              <a:endParaRPr lang="en-US" sz="2200" dirty="0">
                <a:latin typeface="Arial"/>
                <a:cs typeface="Arial"/>
              </a:endParaRPr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sz="2200" dirty="0"/>
            </a:p>
          </p:txBody>
        </p:sp>
        <p:pic>
          <p:nvPicPr>
            <p:cNvPr id="10" name="Picture 16"/>
            <p:cNvPicPr>
              <a:picLocks noChangeAspect="1" noChangeArrowheads="1"/>
            </p:cNvPicPr>
            <p:nvPr/>
          </p:nvPicPr>
          <p:blipFill>
            <a:blip r:embed="rId2"/>
            <a:srcRect t="56250" r="10184"/>
            <a:stretch>
              <a:fillRect/>
            </a:stretch>
          </p:blipFill>
          <p:spPr bwMode="auto">
            <a:xfrm>
              <a:off x="1606589" y="1736405"/>
              <a:ext cx="3718109" cy="263570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1" name="TextBox 10"/>
            <p:cNvSpPr txBox="1"/>
            <p:nvPr/>
          </p:nvSpPr>
          <p:spPr>
            <a:xfrm>
              <a:off x="5493007" y="2280164"/>
              <a:ext cx="34497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Observation of jet quenching </a:t>
              </a:r>
            </a:p>
            <a:p>
              <a:r>
                <a:rPr lang="en-US" dirty="0" smtClean="0">
                  <a:latin typeface="Arial"/>
                  <a:cs typeface="Arial"/>
                </a:rPr>
                <a:t>in </a:t>
              </a:r>
              <a:r>
                <a:rPr lang="en-US" dirty="0" err="1" smtClean="0">
                  <a:latin typeface="Arial"/>
                  <a:cs typeface="Arial"/>
                </a:rPr>
                <a:t>AuAu</a:t>
              </a:r>
              <a:r>
                <a:rPr lang="en-US" dirty="0" smtClean="0">
                  <a:latin typeface="Arial"/>
                  <a:cs typeface="Arial"/>
                </a:rPr>
                <a:t> but not in </a:t>
              </a:r>
              <a:r>
                <a:rPr lang="en-US" dirty="0" err="1" smtClean="0">
                  <a:latin typeface="Arial"/>
                  <a:cs typeface="Arial"/>
                </a:rPr>
                <a:t>pp</a:t>
              </a:r>
              <a:r>
                <a:rPr lang="en-US" dirty="0" smtClean="0">
                  <a:latin typeface="Arial"/>
                  <a:cs typeface="Arial"/>
                </a:rPr>
                <a:t> or </a:t>
              </a:r>
              <a:r>
                <a:rPr lang="en-US" dirty="0" err="1" smtClean="0">
                  <a:latin typeface="Arial"/>
                  <a:cs typeface="Arial"/>
                </a:rPr>
                <a:t>dAu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08305" y="3064550"/>
              <a:ext cx="23497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latin typeface="Arial"/>
                  <a:cs typeface="Arial"/>
                </a:rPr>
                <a:t>Final-state effect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6087" y="4509811"/>
            <a:ext cx="8702795" cy="2788288"/>
            <a:chOff x="846806" y="4509811"/>
            <a:chExt cx="8702795" cy="27882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20" y="5062210"/>
              <a:ext cx="4596588" cy="22358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783726" y="5630400"/>
              <a:ext cx="3765875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Modification of away side</a:t>
              </a:r>
            </a:p>
            <a:p>
              <a:r>
                <a:rPr lang="en-US" dirty="0" smtClean="0">
                  <a:latin typeface="Arial"/>
                  <a:cs typeface="Arial"/>
                </a:rPr>
                <a:t>In </a:t>
              </a:r>
              <a:r>
                <a:rPr lang="en-US" dirty="0" err="1" smtClean="0">
                  <a:latin typeface="Arial"/>
                  <a:cs typeface="Arial"/>
                </a:rPr>
                <a:t>dAu</a:t>
              </a:r>
              <a:r>
                <a:rPr lang="en-US" dirty="0" smtClean="0">
                  <a:latin typeface="Arial"/>
                  <a:cs typeface="Arial"/>
                </a:rPr>
                <a:t> at forward rapidity</a:t>
              </a:r>
            </a:p>
            <a:p>
              <a:endParaRPr lang="en-US" sz="1000" dirty="0" smtClean="0">
                <a:latin typeface="Arial"/>
                <a:cs typeface="Arial"/>
              </a:endParaRPr>
            </a:p>
            <a:p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latin typeface="Arial"/>
                  <a:cs typeface="Arial"/>
                </a:rPr>
                <a:t>Saturation of small-x gluons?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46806" y="4509811"/>
              <a:ext cx="799708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charset="2"/>
                <a:buChar char="Ø"/>
              </a:pPr>
              <a:r>
                <a:rPr lang="en-US" sz="2200" dirty="0">
                  <a:latin typeface="Arial"/>
                  <a:cs typeface="Arial"/>
                </a:rPr>
                <a:t>Probe nucleus structure at </a:t>
              </a:r>
              <a:r>
                <a:rPr lang="en-US" sz="2200" dirty="0" smtClean="0">
                  <a:latin typeface="Arial"/>
                  <a:cs typeface="Arial"/>
                </a:rPr>
                <a:t>extremely </a:t>
              </a:r>
              <a:r>
                <a:rPr lang="en-US" sz="2200" dirty="0">
                  <a:latin typeface="Arial"/>
                  <a:cs typeface="Arial"/>
                </a:rPr>
                <a:t>small-</a:t>
              </a:r>
              <a:r>
                <a:rPr lang="en-US" sz="2200" dirty="0" smtClean="0">
                  <a:latin typeface="Arial"/>
                  <a:cs typeface="Arial"/>
                </a:rPr>
                <a:t>x regime</a:t>
              </a:r>
              <a:endParaRPr lang="en-US" sz="2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1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p</a:t>
            </a:r>
            <a:r>
              <a:rPr lang="en-US" sz="3400" dirty="0" smtClean="0"/>
              <a:t>roton-proton and nucleus-nucleus collisions</a:t>
            </a:r>
            <a:endParaRPr lang="en-US" sz="3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029388" y="1106288"/>
            <a:ext cx="2197821" cy="787299"/>
            <a:chOff x="1130636" y="1019377"/>
            <a:chExt cx="1998019" cy="694676"/>
          </a:xfrm>
        </p:grpSpPr>
        <p:grpSp>
          <p:nvGrpSpPr>
            <p:cNvPr id="46" name="Group 45"/>
            <p:cNvGrpSpPr/>
            <p:nvPr/>
          </p:nvGrpSpPr>
          <p:grpSpPr>
            <a:xfrm>
              <a:off x="1130636" y="1528179"/>
              <a:ext cx="1998019" cy="185874"/>
              <a:chOff x="1130635" y="1719348"/>
              <a:chExt cx="1998019" cy="185874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68822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30526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/>
            <p:cNvSpPr txBox="1"/>
            <p:nvPr/>
          </p:nvSpPr>
          <p:spPr>
            <a:xfrm>
              <a:off x="1599096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216109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48279" y="866971"/>
            <a:ext cx="2197821" cy="1440330"/>
            <a:chOff x="6317422" y="806844"/>
            <a:chExt cx="1998019" cy="1270879"/>
          </a:xfrm>
        </p:grpSpPr>
        <p:pic>
          <p:nvPicPr>
            <p:cNvPr id="29" name="Picture 28" descr="Untitled.png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316" y="1163323"/>
              <a:ext cx="228600" cy="914400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6317422" y="1636602"/>
              <a:ext cx="1998019" cy="3"/>
              <a:chOff x="1130635" y="1812282"/>
              <a:chExt cx="1998019" cy="3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6690686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338703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pic>
          <p:nvPicPr>
            <p:cNvPr id="30" name="Picture 29" descr="Untitled.png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563" y="1163323"/>
              <a:ext cx="228600" cy="914400"/>
            </a:xfrm>
            <a:prstGeom prst="rect">
              <a:avLst/>
            </a:prstGeom>
          </p:spPr>
        </p:pic>
      </p:grpSp>
      <p:pic>
        <p:nvPicPr>
          <p:cNvPr id="34" name="Picture 23" descr="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2" y="2475601"/>
            <a:ext cx="3438857" cy="252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4" y="2427676"/>
            <a:ext cx="3904054" cy="261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9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The “ridge” in </a:t>
            </a:r>
            <a:r>
              <a:rPr lang="en-US" sz="3400" dirty="0" err="1" smtClean="0"/>
              <a:t>pp</a:t>
            </a:r>
            <a:r>
              <a:rPr lang="en-US" sz="3400" dirty="0" smtClean="0"/>
              <a:t> and AA collisions</a:t>
            </a:r>
            <a:endParaRPr lang="en-US" sz="3400" dirty="0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2230" y="2026198"/>
            <a:ext cx="4036244" cy="3975648"/>
            <a:chOff x="5190823" y="2234597"/>
            <a:chExt cx="3843854" cy="3769046"/>
          </a:xfrm>
        </p:grpSpPr>
        <p:pic>
          <p:nvPicPr>
            <p:cNvPr id="8" name="Picture 9" descr="compare_corr_2D_PPData_Minbias_7TeV_pad3_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823" y="2234597"/>
              <a:ext cx="3843854" cy="3769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5331686" y="5270205"/>
              <a:ext cx="1433204" cy="30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82" tIns="50941" rIns="101882" bIns="50941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300" dirty="0"/>
                <a:t>JHEP 09 (2010) 091</a:t>
              </a:r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5192505" y="1638670"/>
            <a:ext cx="4627743" cy="4128977"/>
            <a:chOff x="5322355" y="1847637"/>
            <a:chExt cx="4206286" cy="3642826"/>
          </a:xfrm>
        </p:grpSpPr>
        <p:grpSp>
          <p:nvGrpSpPr>
            <p:cNvPr id="19" name="Group 7"/>
            <p:cNvGrpSpPr>
              <a:grpSpLocks/>
            </p:cNvGrpSpPr>
            <p:nvPr/>
          </p:nvGrpSpPr>
          <p:grpSpPr bwMode="auto">
            <a:xfrm>
              <a:off x="5322355" y="1847637"/>
              <a:ext cx="4206286" cy="3571332"/>
              <a:chOff x="5322196" y="2334029"/>
              <a:chExt cx="4205850" cy="3571122"/>
            </a:xfrm>
          </p:grpSpPr>
          <p:grpSp>
            <p:nvGrpSpPr>
              <p:cNvPr id="21" name="Group 30"/>
              <p:cNvGrpSpPr>
                <a:grpSpLocks/>
              </p:cNvGrpSpPr>
              <p:nvPr/>
            </p:nvGrpSpPr>
            <p:grpSpPr bwMode="auto">
              <a:xfrm>
                <a:off x="5322196" y="2334029"/>
                <a:ext cx="4205850" cy="3571122"/>
                <a:chOff x="5012838" y="1996750"/>
                <a:chExt cx="4205850" cy="3571122"/>
              </a:xfrm>
            </p:grpSpPr>
            <p:sp>
              <p:nvSpPr>
                <p:cNvPr id="26" name="Rectangle 61"/>
                <p:cNvSpPr>
                  <a:spLocks noChangeArrowheads="1"/>
                </p:cNvSpPr>
                <p:nvPr/>
              </p:nvSpPr>
              <p:spPr bwMode="auto">
                <a:xfrm>
                  <a:off x="5026722" y="1996750"/>
                  <a:ext cx="1631764" cy="54540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 anchor="ctr"/>
                <a:lstStyle/>
                <a:p>
                  <a:pPr defTabSz="564113"/>
                  <a:endParaRPr lang="zh-CN" altLang="en-US" sz="1800"/>
                </a:p>
              </p:txBody>
            </p:sp>
            <p:sp>
              <p:nvSpPr>
                <p:cNvPr id="32" name="Rectangle 38"/>
                <p:cNvSpPr>
                  <a:spLocks noChangeArrowheads="1"/>
                </p:cNvSpPr>
                <p:nvPr/>
              </p:nvSpPr>
              <p:spPr bwMode="auto">
                <a:xfrm>
                  <a:off x="5012838" y="4802485"/>
                  <a:ext cx="1356221" cy="2715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>
                      <a:solidFill>
                        <a:schemeClr val="bg1"/>
                      </a:solidFill>
                      <a:latin typeface="Helvetica" charset="0"/>
                      <a:cs typeface="Helvetica" charset="0"/>
                    </a:rPr>
                    <a:t>arXiv:1201.3158</a:t>
                  </a:r>
                </a:p>
              </p:txBody>
            </p:sp>
            <p:pic>
              <p:nvPicPr>
                <p:cNvPr id="33" name="Picture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5405" y="2628682"/>
                  <a:ext cx="3273283" cy="29391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" name="Rectangle 21"/>
              <p:cNvSpPr/>
              <p:nvPr/>
            </p:nvSpPr>
            <p:spPr>
              <a:xfrm>
                <a:off x="5873703" y="2938580"/>
                <a:ext cx="1913986" cy="5095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0" name="Rectangle 66"/>
            <p:cNvSpPr>
              <a:spLocks noChangeArrowheads="1"/>
            </p:cNvSpPr>
            <p:nvPr/>
          </p:nvSpPr>
          <p:spPr bwMode="auto">
            <a:xfrm>
              <a:off x="6789006" y="5110309"/>
              <a:ext cx="1400937" cy="380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</a:rPr>
                <a:t>JHEP </a:t>
              </a:r>
              <a:r>
                <a:rPr lang="en-US" sz="1100" dirty="0">
                  <a:latin typeface="Arial"/>
                  <a:cs typeface="Arial"/>
                </a:rPr>
                <a:t>07 (2011) 076</a:t>
              </a:r>
              <a:endParaRPr lang="en-US" sz="1100" dirty="0">
                <a:solidFill>
                  <a:srgbClr val="000000"/>
                </a:solidFill>
                <a:latin typeface="Helvetica" charset="0"/>
                <a:cs typeface="Helvetica" charset="0"/>
              </a:endParaRPr>
            </a:p>
            <a:p>
              <a:r>
                <a:rPr lang="en-US" sz="1100" dirty="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EPJC 72 (2012) 2012 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25614" y="2392133"/>
            <a:ext cx="1577924" cy="349098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PbPb</a:t>
            </a:r>
            <a:r>
              <a:rPr lang="en-US" sz="1600" dirty="0">
                <a:latin typeface="Arial"/>
                <a:cs typeface="Arial"/>
              </a:rPr>
              <a:t> 2.76 </a:t>
            </a:r>
            <a:r>
              <a:rPr lang="en-US" sz="1600" dirty="0" err="1">
                <a:latin typeface="Arial"/>
                <a:cs typeface="Arial"/>
              </a:rPr>
              <a:t>TeV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102231" y="1957891"/>
            <a:ext cx="2875763" cy="5775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anchor="ctr"/>
          <a:lstStyle/>
          <a:p>
            <a:pPr>
              <a:defRPr/>
            </a:pPr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599099" y="2392133"/>
            <a:ext cx="1702233" cy="349086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pp</a:t>
            </a:r>
            <a:r>
              <a:rPr lang="en-US" sz="1600" dirty="0">
                <a:latin typeface="Arial"/>
                <a:cs typeface="Arial"/>
              </a:rPr>
              <a:t> 7 </a:t>
            </a:r>
            <a:r>
              <a:rPr lang="en-US" sz="1600" dirty="0" err="1" smtClean="0">
                <a:latin typeface="Arial"/>
                <a:cs typeface="Arial"/>
              </a:rPr>
              <a:t>TeV</a:t>
            </a:r>
            <a:r>
              <a:rPr lang="en-US" sz="1600" dirty="0" smtClean="0">
                <a:latin typeface="Arial"/>
                <a:cs typeface="Arial"/>
              </a:rPr>
              <a:t>, N&gt;110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029388" y="1106288"/>
            <a:ext cx="2197821" cy="787299"/>
            <a:chOff x="1130636" y="1019377"/>
            <a:chExt cx="1998019" cy="694676"/>
          </a:xfrm>
        </p:grpSpPr>
        <p:grpSp>
          <p:nvGrpSpPr>
            <p:cNvPr id="35" name="Group 34"/>
            <p:cNvGrpSpPr/>
            <p:nvPr/>
          </p:nvGrpSpPr>
          <p:grpSpPr>
            <a:xfrm>
              <a:off x="1130636" y="1528179"/>
              <a:ext cx="1998019" cy="185874"/>
              <a:chOff x="1130635" y="1719348"/>
              <a:chExt cx="1998019" cy="185874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168822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30526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599096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16109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48279" y="866971"/>
            <a:ext cx="2197821" cy="1440330"/>
            <a:chOff x="6317422" y="806844"/>
            <a:chExt cx="1998019" cy="1270879"/>
          </a:xfrm>
        </p:grpSpPr>
        <p:pic>
          <p:nvPicPr>
            <p:cNvPr id="49" name="Picture 48" descr="Untitled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316" y="1163323"/>
              <a:ext cx="228600" cy="914400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6317422" y="1636602"/>
              <a:ext cx="1998019" cy="3"/>
              <a:chOff x="1130635" y="1812282"/>
              <a:chExt cx="1998019" cy="3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6690686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38703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pic>
          <p:nvPicPr>
            <p:cNvPr id="61" name="Picture 60" descr="Untitled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563" y="1163323"/>
              <a:ext cx="2286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2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The “ridge” in </a:t>
            </a:r>
            <a:r>
              <a:rPr lang="en-US" sz="3400" dirty="0" err="1"/>
              <a:t>pp</a:t>
            </a:r>
            <a:r>
              <a:rPr lang="en-US" sz="3400" dirty="0"/>
              <a:t> and AA collisions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2230" y="2026198"/>
            <a:ext cx="4036244" cy="3975648"/>
            <a:chOff x="5190823" y="2234597"/>
            <a:chExt cx="3843854" cy="3769046"/>
          </a:xfrm>
        </p:grpSpPr>
        <p:pic>
          <p:nvPicPr>
            <p:cNvPr id="8" name="Picture 9" descr="compare_corr_2D_PPData_Minbias_7TeV_pad3_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823" y="2234597"/>
              <a:ext cx="3843854" cy="3769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5331686" y="5270205"/>
              <a:ext cx="1433204" cy="30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82" tIns="50941" rIns="101882" bIns="50941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300" dirty="0"/>
                <a:t>JHEP 09 (2010) 091</a:t>
              </a:r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5192505" y="1638670"/>
            <a:ext cx="4627743" cy="4128977"/>
            <a:chOff x="5322355" y="1847637"/>
            <a:chExt cx="4206286" cy="3642826"/>
          </a:xfrm>
        </p:grpSpPr>
        <p:grpSp>
          <p:nvGrpSpPr>
            <p:cNvPr id="19" name="Group 7"/>
            <p:cNvGrpSpPr>
              <a:grpSpLocks/>
            </p:cNvGrpSpPr>
            <p:nvPr/>
          </p:nvGrpSpPr>
          <p:grpSpPr bwMode="auto">
            <a:xfrm>
              <a:off x="5322355" y="1847637"/>
              <a:ext cx="4206286" cy="3571332"/>
              <a:chOff x="5322196" y="2334029"/>
              <a:chExt cx="4205850" cy="3571122"/>
            </a:xfrm>
          </p:grpSpPr>
          <p:grpSp>
            <p:nvGrpSpPr>
              <p:cNvPr id="21" name="Group 30"/>
              <p:cNvGrpSpPr>
                <a:grpSpLocks/>
              </p:cNvGrpSpPr>
              <p:nvPr/>
            </p:nvGrpSpPr>
            <p:grpSpPr bwMode="auto">
              <a:xfrm>
                <a:off x="5322196" y="2334029"/>
                <a:ext cx="4205850" cy="3571122"/>
                <a:chOff x="5012838" y="1996750"/>
                <a:chExt cx="4205850" cy="3571122"/>
              </a:xfrm>
            </p:grpSpPr>
            <p:sp>
              <p:nvSpPr>
                <p:cNvPr id="26" name="Rectangle 61"/>
                <p:cNvSpPr>
                  <a:spLocks noChangeArrowheads="1"/>
                </p:cNvSpPr>
                <p:nvPr/>
              </p:nvSpPr>
              <p:spPr bwMode="auto">
                <a:xfrm>
                  <a:off x="5026722" y="1996750"/>
                  <a:ext cx="1631764" cy="54540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 anchor="ctr"/>
                <a:lstStyle/>
                <a:p>
                  <a:pPr defTabSz="564113"/>
                  <a:endParaRPr lang="zh-CN" altLang="en-US" sz="1800"/>
                </a:p>
              </p:txBody>
            </p:sp>
            <p:sp>
              <p:nvSpPr>
                <p:cNvPr id="32" name="Rectangle 38"/>
                <p:cNvSpPr>
                  <a:spLocks noChangeArrowheads="1"/>
                </p:cNvSpPr>
                <p:nvPr/>
              </p:nvSpPr>
              <p:spPr bwMode="auto">
                <a:xfrm>
                  <a:off x="5012838" y="4802485"/>
                  <a:ext cx="1356221" cy="2715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>
                      <a:solidFill>
                        <a:schemeClr val="bg1"/>
                      </a:solidFill>
                      <a:latin typeface="Helvetica" charset="0"/>
                      <a:cs typeface="Helvetica" charset="0"/>
                    </a:rPr>
                    <a:t>arXiv:1201.3158</a:t>
                  </a:r>
                </a:p>
              </p:txBody>
            </p:sp>
            <p:pic>
              <p:nvPicPr>
                <p:cNvPr id="33" name="Picture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5405" y="2628682"/>
                  <a:ext cx="3273283" cy="29391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" name="Rectangle 21"/>
              <p:cNvSpPr/>
              <p:nvPr/>
            </p:nvSpPr>
            <p:spPr>
              <a:xfrm>
                <a:off x="5873703" y="2938580"/>
                <a:ext cx="1913986" cy="5095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0" name="Rectangle 66"/>
            <p:cNvSpPr>
              <a:spLocks noChangeArrowheads="1"/>
            </p:cNvSpPr>
            <p:nvPr/>
          </p:nvSpPr>
          <p:spPr bwMode="auto">
            <a:xfrm>
              <a:off x="6789006" y="5110309"/>
              <a:ext cx="1400937" cy="380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</a:rPr>
                <a:t>JHEP </a:t>
              </a:r>
              <a:r>
                <a:rPr lang="en-US" sz="1100" dirty="0">
                  <a:latin typeface="Arial"/>
                  <a:cs typeface="Arial"/>
                </a:rPr>
                <a:t>07 (2011) 076</a:t>
              </a:r>
              <a:endParaRPr lang="en-US" sz="1100" dirty="0">
                <a:solidFill>
                  <a:srgbClr val="000000"/>
                </a:solidFill>
                <a:latin typeface="Helvetica" charset="0"/>
                <a:cs typeface="Helvetica" charset="0"/>
              </a:endParaRPr>
            </a:p>
            <a:p>
              <a:r>
                <a:rPr lang="en-US" sz="1100" dirty="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EPJC 72 (2012) 2012 </a:t>
              </a:r>
            </a:p>
          </p:txBody>
        </p:sp>
      </p:grpSp>
      <p:sp>
        <p:nvSpPr>
          <p:cNvPr id="59" name="Rectangle 58"/>
          <p:cNvSpPr/>
          <p:nvPr/>
        </p:nvSpPr>
        <p:spPr bwMode="auto">
          <a:xfrm>
            <a:off x="102231" y="1957891"/>
            <a:ext cx="2875763" cy="5775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anchor="ctr"/>
          <a:lstStyle/>
          <a:p>
            <a:pPr>
              <a:defRPr/>
            </a:pPr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1029388" y="1106288"/>
            <a:ext cx="2197821" cy="787299"/>
            <a:chOff x="1130636" y="1019377"/>
            <a:chExt cx="1998019" cy="694676"/>
          </a:xfrm>
        </p:grpSpPr>
        <p:grpSp>
          <p:nvGrpSpPr>
            <p:cNvPr id="35" name="Group 34"/>
            <p:cNvGrpSpPr/>
            <p:nvPr/>
          </p:nvGrpSpPr>
          <p:grpSpPr>
            <a:xfrm>
              <a:off x="1130636" y="1528179"/>
              <a:ext cx="1998019" cy="185874"/>
              <a:chOff x="1130635" y="1719348"/>
              <a:chExt cx="1998019" cy="185874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168822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30526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599096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16109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48279" y="866971"/>
            <a:ext cx="2197821" cy="1440330"/>
            <a:chOff x="6317422" y="806844"/>
            <a:chExt cx="1998019" cy="1270879"/>
          </a:xfrm>
        </p:grpSpPr>
        <p:pic>
          <p:nvPicPr>
            <p:cNvPr id="49" name="Picture 48" descr="Untitled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316" y="1163323"/>
              <a:ext cx="228600" cy="914400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6317422" y="1636602"/>
              <a:ext cx="1998019" cy="3"/>
              <a:chOff x="1130635" y="1812282"/>
              <a:chExt cx="1998019" cy="3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6690686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38703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pic>
          <p:nvPicPr>
            <p:cNvPr id="61" name="Picture 60" descr="Untitled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563" y="1163323"/>
              <a:ext cx="228600" cy="914400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5531370" y="5817686"/>
            <a:ext cx="2786058" cy="851788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latin typeface="Arial"/>
                <a:cs typeface="Arial"/>
              </a:rPr>
              <a:t>Initial-state </a:t>
            </a:r>
            <a:r>
              <a:rPr lang="en-US" dirty="0">
                <a:latin typeface="Arial"/>
                <a:cs typeface="Arial"/>
              </a:rPr>
              <a:t>geometry </a:t>
            </a:r>
            <a:endParaRPr lang="en-US" dirty="0" smtClean="0">
              <a:latin typeface="Arial"/>
              <a:cs typeface="Arial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Arial"/>
                <a:cs typeface="Arial"/>
              </a:rPr>
              <a:t>+ 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Arial"/>
                <a:cs typeface="Arial"/>
              </a:rPr>
              <a:t>collective expansion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199239" y="5693731"/>
            <a:ext cx="1005840" cy="103632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865220" y="5693731"/>
            <a:ext cx="1005840" cy="103632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flipH="1">
            <a:off x="8414129" y="6066523"/>
            <a:ext cx="402336" cy="3108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 rot="10800000" flipH="1">
            <a:off x="9262524" y="6066523"/>
            <a:ext cx="402336" cy="3108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30775" y="4547809"/>
            <a:ext cx="1517061" cy="718418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e</a:t>
            </a:r>
            <a:r>
              <a:rPr lang="en-US" dirty="0" smtClean="0">
                <a:latin typeface="Arial"/>
                <a:cs typeface="Arial"/>
              </a:rPr>
              <a:t>lliptic flow:</a:t>
            </a:r>
          </a:p>
          <a:p>
            <a:r>
              <a:rPr lang="en-US" dirty="0" err="1" smtClean="0">
                <a:latin typeface="Arial"/>
                <a:cs typeface="Arial"/>
              </a:rPr>
              <a:t>cos</a:t>
            </a:r>
            <a:r>
              <a:rPr lang="en-US" dirty="0" smtClean="0">
                <a:latin typeface="Arial"/>
                <a:cs typeface="Arial"/>
              </a:rPr>
              <a:t>(2Δϕ)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0" name="Freeform 29"/>
          <p:cNvSpPr>
            <a:spLocks/>
          </p:cNvSpPr>
          <p:nvPr/>
        </p:nvSpPr>
        <p:spPr bwMode="auto">
          <a:xfrm rot="13440000">
            <a:off x="6923145" y="4522862"/>
            <a:ext cx="1483158" cy="150755"/>
          </a:xfrm>
          <a:custGeom>
            <a:avLst/>
            <a:gdLst>
              <a:gd name="T0" fmla="*/ 0 w 1920"/>
              <a:gd name="T1" fmla="*/ 0 h 432"/>
              <a:gd name="T2" fmla="*/ 480 w 1920"/>
              <a:gd name="T3" fmla="*/ 432 h 432"/>
              <a:gd name="T4" fmla="*/ 960 w 1920"/>
              <a:gd name="T5" fmla="*/ 0 h 432"/>
              <a:gd name="T6" fmla="*/ 1440 w 1920"/>
              <a:gd name="T7" fmla="*/ 432 h 432"/>
              <a:gd name="T8" fmla="*/ 1920 w 1920"/>
              <a:gd name="T9" fmla="*/ 0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32"/>
              <a:gd name="T17" fmla="*/ 1920 w 1920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32">
                <a:moveTo>
                  <a:pt x="0" y="0"/>
                </a:moveTo>
                <a:cubicBezTo>
                  <a:pt x="160" y="216"/>
                  <a:pt x="320" y="432"/>
                  <a:pt x="480" y="432"/>
                </a:cubicBezTo>
                <a:cubicBezTo>
                  <a:pt x="640" y="432"/>
                  <a:pt x="800" y="0"/>
                  <a:pt x="960" y="0"/>
                </a:cubicBezTo>
                <a:cubicBezTo>
                  <a:pt x="1120" y="0"/>
                  <a:pt x="1280" y="432"/>
                  <a:pt x="1440" y="432"/>
                </a:cubicBezTo>
                <a:cubicBezTo>
                  <a:pt x="1600" y="432"/>
                  <a:pt x="1760" y="216"/>
                  <a:pt x="1920" y="0"/>
                </a:cubicBezTo>
              </a:path>
            </a:pathLst>
          </a:custGeom>
          <a:noFill/>
          <a:ln w="571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lIns="101870" tIns="50935" rIns="101870" bIns="50935"/>
          <a:lstStyle/>
          <a:p>
            <a:pPr eaLnBrk="0" hangingPunct="0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30237" y="5819318"/>
            <a:ext cx="422453" cy="8042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97351" y="6648641"/>
            <a:ext cx="4024810" cy="831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“Smoking gun” of a strongly </a:t>
            </a:r>
          </a:p>
          <a:p>
            <a:pPr>
              <a:lnSpc>
                <a:spcPct val="11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interacting QGP liquid!</a:t>
            </a:r>
            <a:endParaRPr lang="en-US" sz="2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25614" y="2392133"/>
            <a:ext cx="1577924" cy="349098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PbPb</a:t>
            </a:r>
            <a:r>
              <a:rPr lang="en-US" sz="1600" dirty="0">
                <a:latin typeface="Arial"/>
                <a:cs typeface="Arial"/>
              </a:rPr>
              <a:t> 2.76 </a:t>
            </a:r>
            <a:r>
              <a:rPr lang="en-US" sz="1600" dirty="0" err="1">
                <a:latin typeface="Arial"/>
                <a:cs typeface="Arial"/>
              </a:rPr>
              <a:t>TeV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9099" y="2392133"/>
            <a:ext cx="1702233" cy="349086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pp</a:t>
            </a:r>
            <a:r>
              <a:rPr lang="en-US" sz="1600" dirty="0">
                <a:latin typeface="Arial"/>
                <a:cs typeface="Arial"/>
              </a:rPr>
              <a:t> 7 </a:t>
            </a:r>
            <a:r>
              <a:rPr lang="en-US" sz="1600" dirty="0" err="1" smtClean="0">
                <a:latin typeface="Arial"/>
                <a:cs typeface="Arial"/>
              </a:rPr>
              <a:t>TeV</a:t>
            </a:r>
            <a:r>
              <a:rPr lang="en-US" sz="1600" dirty="0" smtClean="0">
                <a:latin typeface="Arial"/>
                <a:cs typeface="Arial"/>
              </a:rPr>
              <a:t>, N&gt;110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8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The “ridge” in </a:t>
            </a:r>
            <a:r>
              <a:rPr lang="en-US" sz="3400" dirty="0" err="1"/>
              <a:t>pp</a:t>
            </a:r>
            <a:r>
              <a:rPr lang="en-US" sz="3400" dirty="0"/>
              <a:t> and AA collisions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2230" y="2026198"/>
            <a:ext cx="4036244" cy="3975648"/>
            <a:chOff x="5190823" y="2234597"/>
            <a:chExt cx="3843854" cy="3769046"/>
          </a:xfrm>
        </p:grpSpPr>
        <p:pic>
          <p:nvPicPr>
            <p:cNvPr id="8" name="Picture 9" descr="compare_corr_2D_PPData_Minbias_7TeV_pad3_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823" y="2234597"/>
              <a:ext cx="3843854" cy="3769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5331686" y="5270205"/>
              <a:ext cx="1433204" cy="30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82" tIns="50941" rIns="101882" bIns="50941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300" dirty="0"/>
                <a:t>JHEP 09 (2010) 091</a:t>
              </a:r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5192505" y="1638670"/>
            <a:ext cx="4627743" cy="4128977"/>
            <a:chOff x="5322355" y="1847637"/>
            <a:chExt cx="4206286" cy="3642826"/>
          </a:xfrm>
        </p:grpSpPr>
        <p:grpSp>
          <p:nvGrpSpPr>
            <p:cNvPr id="19" name="Group 7"/>
            <p:cNvGrpSpPr>
              <a:grpSpLocks/>
            </p:cNvGrpSpPr>
            <p:nvPr/>
          </p:nvGrpSpPr>
          <p:grpSpPr bwMode="auto">
            <a:xfrm>
              <a:off x="5322355" y="1847637"/>
              <a:ext cx="4206286" cy="3571332"/>
              <a:chOff x="5322196" y="2334029"/>
              <a:chExt cx="4205850" cy="3571122"/>
            </a:xfrm>
          </p:grpSpPr>
          <p:grpSp>
            <p:nvGrpSpPr>
              <p:cNvPr id="21" name="Group 30"/>
              <p:cNvGrpSpPr>
                <a:grpSpLocks/>
              </p:cNvGrpSpPr>
              <p:nvPr/>
            </p:nvGrpSpPr>
            <p:grpSpPr bwMode="auto">
              <a:xfrm>
                <a:off x="5322196" y="2334029"/>
                <a:ext cx="4205850" cy="3571122"/>
                <a:chOff x="5012838" y="1996750"/>
                <a:chExt cx="4205850" cy="3571122"/>
              </a:xfrm>
            </p:grpSpPr>
            <p:sp>
              <p:nvSpPr>
                <p:cNvPr id="26" name="Rectangle 61"/>
                <p:cNvSpPr>
                  <a:spLocks noChangeArrowheads="1"/>
                </p:cNvSpPr>
                <p:nvPr/>
              </p:nvSpPr>
              <p:spPr bwMode="auto">
                <a:xfrm>
                  <a:off x="5026722" y="1996750"/>
                  <a:ext cx="1631764" cy="54540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 anchor="ctr"/>
                <a:lstStyle/>
                <a:p>
                  <a:pPr defTabSz="564113"/>
                  <a:endParaRPr lang="zh-CN" altLang="en-US" sz="1800"/>
                </a:p>
              </p:txBody>
            </p:sp>
            <p:sp>
              <p:nvSpPr>
                <p:cNvPr id="32" name="Rectangle 38"/>
                <p:cNvSpPr>
                  <a:spLocks noChangeArrowheads="1"/>
                </p:cNvSpPr>
                <p:nvPr/>
              </p:nvSpPr>
              <p:spPr bwMode="auto">
                <a:xfrm>
                  <a:off x="5012838" y="4802485"/>
                  <a:ext cx="1356221" cy="2715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>
                      <a:solidFill>
                        <a:schemeClr val="bg1"/>
                      </a:solidFill>
                      <a:latin typeface="Helvetica" charset="0"/>
                      <a:cs typeface="Helvetica" charset="0"/>
                    </a:rPr>
                    <a:t>arXiv:1201.3158</a:t>
                  </a:r>
                </a:p>
              </p:txBody>
            </p:sp>
            <p:pic>
              <p:nvPicPr>
                <p:cNvPr id="33" name="Picture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5405" y="2628682"/>
                  <a:ext cx="3273283" cy="29391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" name="Rectangle 21"/>
              <p:cNvSpPr/>
              <p:nvPr/>
            </p:nvSpPr>
            <p:spPr>
              <a:xfrm>
                <a:off x="5873703" y="2938580"/>
                <a:ext cx="1913986" cy="5095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0" name="Rectangle 66"/>
            <p:cNvSpPr>
              <a:spLocks noChangeArrowheads="1"/>
            </p:cNvSpPr>
            <p:nvPr/>
          </p:nvSpPr>
          <p:spPr bwMode="auto">
            <a:xfrm>
              <a:off x="6789006" y="5110309"/>
              <a:ext cx="1400937" cy="380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</a:rPr>
                <a:t>JHEP </a:t>
              </a:r>
              <a:r>
                <a:rPr lang="en-US" sz="1100" dirty="0">
                  <a:latin typeface="Arial"/>
                  <a:cs typeface="Arial"/>
                </a:rPr>
                <a:t>07 (2011) 076</a:t>
              </a:r>
              <a:endParaRPr lang="en-US" sz="1100" dirty="0">
                <a:solidFill>
                  <a:srgbClr val="000000"/>
                </a:solidFill>
                <a:latin typeface="Helvetica" charset="0"/>
                <a:cs typeface="Helvetica" charset="0"/>
              </a:endParaRPr>
            </a:p>
            <a:p>
              <a:r>
                <a:rPr lang="en-US" sz="1100" dirty="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EPJC 72 (2012) 2012 </a:t>
              </a:r>
            </a:p>
          </p:txBody>
        </p:sp>
      </p:grpSp>
      <p:sp>
        <p:nvSpPr>
          <p:cNvPr id="59" name="Rectangle 58"/>
          <p:cNvSpPr/>
          <p:nvPr/>
        </p:nvSpPr>
        <p:spPr bwMode="auto">
          <a:xfrm>
            <a:off x="102231" y="1957891"/>
            <a:ext cx="2875763" cy="5775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anchor="ctr"/>
          <a:lstStyle/>
          <a:p>
            <a:pPr>
              <a:defRPr/>
            </a:pPr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1029388" y="1106288"/>
            <a:ext cx="2197821" cy="787299"/>
            <a:chOff x="1130636" y="1019377"/>
            <a:chExt cx="1998019" cy="694676"/>
          </a:xfrm>
        </p:grpSpPr>
        <p:grpSp>
          <p:nvGrpSpPr>
            <p:cNvPr id="35" name="Group 34"/>
            <p:cNvGrpSpPr/>
            <p:nvPr/>
          </p:nvGrpSpPr>
          <p:grpSpPr>
            <a:xfrm>
              <a:off x="1130636" y="1528179"/>
              <a:ext cx="1998019" cy="185874"/>
              <a:chOff x="1130635" y="1719348"/>
              <a:chExt cx="1998019" cy="185874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168822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30526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599096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16109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48279" y="866971"/>
            <a:ext cx="2197821" cy="1440330"/>
            <a:chOff x="6317422" y="806844"/>
            <a:chExt cx="1998019" cy="1270879"/>
          </a:xfrm>
        </p:grpSpPr>
        <p:pic>
          <p:nvPicPr>
            <p:cNvPr id="49" name="Picture 48" descr="Untitled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316" y="1163323"/>
              <a:ext cx="228600" cy="914400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6317422" y="1636602"/>
              <a:ext cx="1998019" cy="3"/>
              <a:chOff x="1130635" y="1812282"/>
              <a:chExt cx="1998019" cy="3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6690686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38703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pic>
          <p:nvPicPr>
            <p:cNvPr id="61" name="Picture 60" descr="Untitled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563" y="1163323"/>
              <a:ext cx="228600" cy="914400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5531370" y="5817686"/>
            <a:ext cx="2786058" cy="851788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latin typeface="Arial"/>
                <a:cs typeface="Arial"/>
              </a:rPr>
              <a:t>Initial-state </a:t>
            </a:r>
            <a:r>
              <a:rPr lang="en-US" dirty="0">
                <a:latin typeface="Arial"/>
                <a:cs typeface="Arial"/>
              </a:rPr>
              <a:t>geometry </a:t>
            </a:r>
            <a:endParaRPr lang="en-US" dirty="0" smtClean="0">
              <a:latin typeface="Arial"/>
              <a:cs typeface="Arial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Arial"/>
                <a:cs typeface="Arial"/>
              </a:rPr>
              <a:t>+ 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Arial"/>
                <a:cs typeface="Arial"/>
              </a:rPr>
              <a:t>collective expansion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199239" y="5693731"/>
            <a:ext cx="1005840" cy="103632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865220" y="5693731"/>
            <a:ext cx="1005840" cy="103632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flipH="1">
            <a:off x="8414129" y="6066523"/>
            <a:ext cx="402336" cy="3108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 rot="10800000" flipH="1">
            <a:off x="9262524" y="6066523"/>
            <a:ext cx="402336" cy="3108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30775" y="4547809"/>
            <a:ext cx="1517061" cy="718418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e</a:t>
            </a:r>
            <a:r>
              <a:rPr lang="en-US" dirty="0" smtClean="0">
                <a:latin typeface="Arial"/>
                <a:cs typeface="Arial"/>
              </a:rPr>
              <a:t>lliptic flow:</a:t>
            </a:r>
          </a:p>
          <a:p>
            <a:r>
              <a:rPr lang="en-US" dirty="0" err="1" smtClean="0">
                <a:latin typeface="Arial"/>
                <a:cs typeface="Arial"/>
              </a:rPr>
              <a:t>cos</a:t>
            </a:r>
            <a:r>
              <a:rPr lang="en-US" dirty="0" smtClean="0">
                <a:latin typeface="Arial"/>
                <a:cs typeface="Arial"/>
              </a:rPr>
              <a:t>(2Δϕ)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0" name="Freeform 29"/>
          <p:cNvSpPr>
            <a:spLocks/>
          </p:cNvSpPr>
          <p:nvPr/>
        </p:nvSpPr>
        <p:spPr bwMode="auto">
          <a:xfrm rot="13440000">
            <a:off x="6923145" y="4522862"/>
            <a:ext cx="1483158" cy="150755"/>
          </a:xfrm>
          <a:custGeom>
            <a:avLst/>
            <a:gdLst>
              <a:gd name="T0" fmla="*/ 0 w 1920"/>
              <a:gd name="T1" fmla="*/ 0 h 432"/>
              <a:gd name="T2" fmla="*/ 480 w 1920"/>
              <a:gd name="T3" fmla="*/ 432 h 432"/>
              <a:gd name="T4" fmla="*/ 960 w 1920"/>
              <a:gd name="T5" fmla="*/ 0 h 432"/>
              <a:gd name="T6" fmla="*/ 1440 w 1920"/>
              <a:gd name="T7" fmla="*/ 432 h 432"/>
              <a:gd name="T8" fmla="*/ 1920 w 1920"/>
              <a:gd name="T9" fmla="*/ 0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32"/>
              <a:gd name="T17" fmla="*/ 1920 w 1920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32">
                <a:moveTo>
                  <a:pt x="0" y="0"/>
                </a:moveTo>
                <a:cubicBezTo>
                  <a:pt x="160" y="216"/>
                  <a:pt x="320" y="432"/>
                  <a:pt x="480" y="432"/>
                </a:cubicBezTo>
                <a:cubicBezTo>
                  <a:pt x="640" y="432"/>
                  <a:pt x="800" y="0"/>
                  <a:pt x="960" y="0"/>
                </a:cubicBezTo>
                <a:cubicBezTo>
                  <a:pt x="1120" y="0"/>
                  <a:pt x="1280" y="432"/>
                  <a:pt x="1440" y="432"/>
                </a:cubicBezTo>
                <a:cubicBezTo>
                  <a:pt x="1600" y="432"/>
                  <a:pt x="1760" y="216"/>
                  <a:pt x="1920" y="0"/>
                </a:cubicBezTo>
              </a:path>
            </a:pathLst>
          </a:custGeom>
          <a:noFill/>
          <a:ln w="571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lIns="101870" tIns="50935" rIns="101870" bIns="50935"/>
          <a:lstStyle/>
          <a:p>
            <a:pPr eaLnBrk="0" hangingPunct="0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30237" y="5819318"/>
            <a:ext cx="422453" cy="80423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91333" y="5708994"/>
            <a:ext cx="4140789" cy="842042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Physical origin of </a:t>
            </a:r>
            <a:r>
              <a:rPr lang="en-US" sz="2200" b="1" dirty="0" err="1" smtClean="0">
                <a:solidFill>
                  <a:srgbClr val="FF0000"/>
                </a:solidFill>
                <a:latin typeface="Arial"/>
                <a:cs typeface="Arial"/>
              </a:rPr>
              <a:t>pp</a:t>
            </a: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 ridge is </a:t>
            </a:r>
          </a:p>
          <a:p>
            <a:pPr>
              <a:lnSpc>
                <a:spcPct val="11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still not completely explained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97351" y="6648641"/>
            <a:ext cx="4024810" cy="831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“Smoking gun” of a strongly </a:t>
            </a:r>
          </a:p>
          <a:p>
            <a:pPr>
              <a:lnSpc>
                <a:spcPct val="11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interacting QGP liquid!</a:t>
            </a:r>
            <a:endParaRPr lang="en-US" sz="2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25614" y="2392133"/>
            <a:ext cx="1577924" cy="349098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PbPb</a:t>
            </a:r>
            <a:r>
              <a:rPr lang="en-US" sz="1600" dirty="0">
                <a:latin typeface="Arial"/>
                <a:cs typeface="Arial"/>
              </a:rPr>
              <a:t> 2.76 </a:t>
            </a:r>
            <a:r>
              <a:rPr lang="en-US" sz="1600" dirty="0" err="1">
                <a:latin typeface="Arial"/>
                <a:cs typeface="Arial"/>
              </a:rPr>
              <a:t>TeV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9099" y="2392133"/>
            <a:ext cx="1702233" cy="349086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pp</a:t>
            </a:r>
            <a:r>
              <a:rPr lang="en-US" sz="1600" dirty="0">
                <a:latin typeface="Arial"/>
                <a:cs typeface="Arial"/>
              </a:rPr>
              <a:t> 7 </a:t>
            </a:r>
            <a:r>
              <a:rPr lang="en-US" sz="1600" dirty="0" err="1" smtClean="0">
                <a:latin typeface="Arial"/>
                <a:cs typeface="Arial"/>
              </a:rPr>
              <a:t>TeV</a:t>
            </a:r>
            <a:r>
              <a:rPr lang="en-US" sz="1600" dirty="0" smtClean="0">
                <a:latin typeface="Arial"/>
                <a:cs typeface="Arial"/>
              </a:rPr>
              <a:t>, N&gt;110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0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The “ridge” in </a:t>
            </a:r>
            <a:r>
              <a:rPr lang="en-US" sz="3400" dirty="0" err="1" smtClean="0"/>
              <a:t>pp</a:t>
            </a:r>
            <a:r>
              <a:rPr lang="en-US" sz="3400" dirty="0" smtClean="0"/>
              <a:t>, </a:t>
            </a:r>
            <a:r>
              <a:rPr lang="en-US" sz="3400" dirty="0" err="1" smtClean="0"/>
              <a:t>pA</a:t>
            </a:r>
            <a:r>
              <a:rPr lang="en-US" sz="3400" dirty="0" smtClean="0"/>
              <a:t> and AA collisions?</a:t>
            </a:r>
            <a:endParaRPr lang="en-US" sz="3400" dirty="0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2230" y="2026198"/>
            <a:ext cx="4036244" cy="3975648"/>
            <a:chOff x="5190823" y="2234597"/>
            <a:chExt cx="3843854" cy="3769046"/>
          </a:xfrm>
        </p:grpSpPr>
        <p:pic>
          <p:nvPicPr>
            <p:cNvPr id="8" name="Picture 9" descr="compare_corr_2D_PPData_Minbias_7TeV_pad3_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823" y="2234597"/>
              <a:ext cx="3843854" cy="3769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5331686" y="5270205"/>
              <a:ext cx="1433204" cy="30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82" tIns="50941" rIns="101882" bIns="50941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300" dirty="0"/>
                <a:t>JHEP 09 (2010) 091</a:t>
              </a:r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5192505" y="1638670"/>
            <a:ext cx="4627743" cy="4128977"/>
            <a:chOff x="5322355" y="1847637"/>
            <a:chExt cx="4206286" cy="3642826"/>
          </a:xfrm>
        </p:grpSpPr>
        <p:grpSp>
          <p:nvGrpSpPr>
            <p:cNvPr id="19" name="Group 7"/>
            <p:cNvGrpSpPr>
              <a:grpSpLocks/>
            </p:cNvGrpSpPr>
            <p:nvPr/>
          </p:nvGrpSpPr>
          <p:grpSpPr bwMode="auto">
            <a:xfrm>
              <a:off x="5322355" y="1847637"/>
              <a:ext cx="4206286" cy="3571332"/>
              <a:chOff x="5322196" y="2334029"/>
              <a:chExt cx="4205850" cy="3571122"/>
            </a:xfrm>
          </p:grpSpPr>
          <p:grpSp>
            <p:nvGrpSpPr>
              <p:cNvPr id="21" name="Group 30"/>
              <p:cNvGrpSpPr>
                <a:grpSpLocks/>
              </p:cNvGrpSpPr>
              <p:nvPr/>
            </p:nvGrpSpPr>
            <p:grpSpPr bwMode="auto">
              <a:xfrm>
                <a:off x="5322196" y="2334029"/>
                <a:ext cx="4205850" cy="3571122"/>
                <a:chOff x="5012838" y="1996750"/>
                <a:chExt cx="4205850" cy="3571122"/>
              </a:xfrm>
            </p:grpSpPr>
            <p:sp>
              <p:nvSpPr>
                <p:cNvPr id="26" name="Rectangle 61"/>
                <p:cNvSpPr>
                  <a:spLocks noChangeArrowheads="1"/>
                </p:cNvSpPr>
                <p:nvPr/>
              </p:nvSpPr>
              <p:spPr bwMode="auto">
                <a:xfrm>
                  <a:off x="5026722" y="1996750"/>
                  <a:ext cx="1631764" cy="54540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82058" tIns="41029" rIns="82058" bIns="41029" anchor="ctr"/>
                <a:lstStyle/>
                <a:p>
                  <a:pPr defTabSz="564113"/>
                  <a:endParaRPr lang="zh-CN" altLang="en-US" sz="1800"/>
                </a:p>
              </p:txBody>
            </p:sp>
            <p:sp>
              <p:nvSpPr>
                <p:cNvPr id="32" name="Rectangle 38"/>
                <p:cNvSpPr>
                  <a:spLocks noChangeArrowheads="1"/>
                </p:cNvSpPr>
                <p:nvPr/>
              </p:nvSpPr>
              <p:spPr bwMode="auto">
                <a:xfrm>
                  <a:off x="5012838" y="4802485"/>
                  <a:ext cx="1356221" cy="2715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>
                      <a:solidFill>
                        <a:schemeClr val="bg1"/>
                      </a:solidFill>
                      <a:latin typeface="Helvetica" charset="0"/>
                      <a:cs typeface="Helvetica" charset="0"/>
                    </a:rPr>
                    <a:t>arXiv:1201.3158</a:t>
                  </a:r>
                </a:p>
              </p:txBody>
            </p:sp>
            <p:pic>
              <p:nvPicPr>
                <p:cNvPr id="33" name="Picture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5405" y="2628682"/>
                  <a:ext cx="3273283" cy="29391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" name="Rectangle 21"/>
              <p:cNvSpPr/>
              <p:nvPr/>
            </p:nvSpPr>
            <p:spPr>
              <a:xfrm>
                <a:off x="5873703" y="2938580"/>
                <a:ext cx="1913986" cy="5095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0" name="Rectangle 66"/>
            <p:cNvSpPr>
              <a:spLocks noChangeArrowheads="1"/>
            </p:cNvSpPr>
            <p:nvPr/>
          </p:nvSpPr>
          <p:spPr bwMode="auto">
            <a:xfrm>
              <a:off x="6789006" y="5110309"/>
              <a:ext cx="1400937" cy="380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</a:rPr>
                <a:t>JHEP </a:t>
              </a:r>
              <a:r>
                <a:rPr lang="en-US" sz="1100" dirty="0">
                  <a:latin typeface="Arial"/>
                  <a:cs typeface="Arial"/>
                </a:rPr>
                <a:t>07 (2011) 076</a:t>
              </a:r>
              <a:endParaRPr lang="en-US" sz="1100" dirty="0">
                <a:solidFill>
                  <a:srgbClr val="000000"/>
                </a:solidFill>
                <a:latin typeface="Helvetica" charset="0"/>
                <a:cs typeface="Helvetica" charset="0"/>
              </a:endParaRPr>
            </a:p>
            <a:p>
              <a:r>
                <a:rPr lang="en-US" sz="1100" dirty="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EPJC 72 (2012) 2012 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25614" y="2514533"/>
            <a:ext cx="1577924" cy="349098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PbPb</a:t>
            </a:r>
            <a:r>
              <a:rPr lang="en-US" sz="1600" dirty="0">
                <a:latin typeface="Arial"/>
                <a:cs typeface="Arial"/>
              </a:rPr>
              <a:t> 2.76 </a:t>
            </a:r>
            <a:r>
              <a:rPr lang="en-US" sz="1600" dirty="0" err="1">
                <a:latin typeface="Arial"/>
                <a:cs typeface="Arial"/>
              </a:rPr>
              <a:t>TeV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102231" y="1957891"/>
            <a:ext cx="2875763" cy="5775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70" tIns="50935" rIns="101870" bIns="50935" anchor="ctr"/>
          <a:lstStyle/>
          <a:p>
            <a:pPr>
              <a:defRPr/>
            </a:pPr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1029388" y="1106288"/>
            <a:ext cx="2197821" cy="787299"/>
            <a:chOff x="1130636" y="1019377"/>
            <a:chExt cx="1998019" cy="694676"/>
          </a:xfrm>
        </p:grpSpPr>
        <p:grpSp>
          <p:nvGrpSpPr>
            <p:cNvPr id="35" name="Group 34"/>
            <p:cNvGrpSpPr/>
            <p:nvPr/>
          </p:nvGrpSpPr>
          <p:grpSpPr>
            <a:xfrm>
              <a:off x="1130636" y="1528179"/>
              <a:ext cx="1998019" cy="185874"/>
              <a:chOff x="1130635" y="1719348"/>
              <a:chExt cx="1998019" cy="185874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168822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305263" y="1719348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599096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16109" y="1019377"/>
              <a:ext cx="352427" cy="457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700" dirty="0">
                  <a:latin typeface="Arial"/>
                  <a:cs typeface="Arial"/>
                </a:rPr>
                <a:t>p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48279" y="866971"/>
            <a:ext cx="2197821" cy="1440330"/>
            <a:chOff x="6317422" y="806844"/>
            <a:chExt cx="1998019" cy="1270879"/>
          </a:xfrm>
        </p:grpSpPr>
        <p:pic>
          <p:nvPicPr>
            <p:cNvPr id="49" name="Picture 48" descr="Untitled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316" y="1163323"/>
              <a:ext cx="228600" cy="914400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6317422" y="1636602"/>
              <a:ext cx="1998019" cy="3"/>
              <a:chOff x="1130635" y="1812282"/>
              <a:chExt cx="1998019" cy="3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>
                <a:off x="1130635" y="1812282"/>
                <a:ext cx="54209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2491120" y="1812285"/>
                <a:ext cx="637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6690686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38703" y="806844"/>
              <a:ext cx="482629" cy="380184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2200" dirty="0" err="1">
                  <a:latin typeface="Arial"/>
                  <a:cs typeface="Arial"/>
                </a:rPr>
                <a:t>Pb</a:t>
              </a:r>
              <a:endParaRPr lang="en-US" sz="2200" dirty="0">
                <a:latin typeface="Arial"/>
                <a:cs typeface="Arial"/>
              </a:endParaRPr>
            </a:p>
          </p:txBody>
        </p:sp>
        <p:pic>
          <p:nvPicPr>
            <p:cNvPr id="61" name="Picture 60" descr="Untitled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563" y="1163323"/>
              <a:ext cx="228600" cy="914400"/>
            </a:xfrm>
            <a:prstGeom prst="rect">
              <a:avLst/>
            </a:prstGeom>
          </p:spPr>
        </p:pic>
      </p:grpSp>
      <p:sp>
        <p:nvSpPr>
          <p:cNvPr id="53" name="Rectangle 52"/>
          <p:cNvSpPr/>
          <p:nvPr/>
        </p:nvSpPr>
        <p:spPr>
          <a:xfrm>
            <a:off x="4782591" y="3008670"/>
            <a:ext cx="968841" cy="1749457"/>
          </a:xfrm>
          <a:prstGeom prst="rect">
            <a:avLst/>
          </a:prstGeom>
        </p:spPr>
        <p:txBody>
          <a:bodyPr wrap="none" lIns="101858" tIns="50929" rIns="101858" bIns="50929">
            <a:spAutoFit/>
          </a:bodyPr>
          <a:lstStyle/>
          <a:p>
            <a:pPr algn="ctr"/>
            <a:r>
              <a:rPr lang="en-US" sz="10700" dirty="0">
                <a:latin typeface="Arial"/>
                <a:cs typeface="Arial"/>
              </a:rPr>
              <a:t>?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38088" y="909631"/>
            <a:ext cx="3051631" cy="512277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858" tIns="50929" rIns="101858" bIns="50929"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4112902" y="798908"/>
            <a:ext cx="2313827" cy="1508393"/>
            <a:chOff x="3627360" y="704917"/>
            <a:chExt cx="2103479" cy="1330935"/>
          </a:xfrm>
        </p:grpSpPr>
        <p:grpSp>
          <p:nvGrpSpPr>
            <p:cNvPr id="64" name="Group 63"/>
            <p:cNvGrpSpPr/>
            <p:nvPr/>
          </p:nvGrpSpPr>
          <p:grpSpPr>
            <a:xfrm>
              <a:off x="3655270" y="704917"/>
              <a:ext cx="1998019" cy="1330935"/>
              <a:chOff x="3655270" y="704917"/>
              <a:chExt cx="1998019" cy="1330935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3655270" y="1562589"/>
                <a:ext cx="1998019" cy="3"/>
                <a:chOff x="1130635" y="1812282"/>
                <a:chExt cx="1998019" cy="3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1130635" y="1812282"/>
                  <a:ext cx="54209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H="1">
                  <a:off x="2491120" y="1812285"/>
                  <a:ext cx="63753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/>
              <p:cNvSpPr txBox="1"/>
              <p:nvPr/>
            </p:nvSpPr>
            <p:spPr>
              <a:xfrm>
                <a:off x="4119929" y="704917"/>
                <a:ext cx="355814" cy="461653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700" dirty="0">
                    <a:latin typeface="Arial"/>
                    <a:cs typeface="Arial"/>
                  </a:rPr>
                  <a:t>p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676551" y="774702"/>
                <a:ext cx="482629" cy="380184"/>
              </a:xfrm>
              <a:prstGeom prst="rect">
                <a:avLst/>
              </a:prstGeom>
              <a:noFill/>
            </p:spPr>
            <p:txBody>
              <a:bodyPr wrap="none" lIns="91429" tIns="45714" rIns="91429" bIns="45714" rtlCol="0">
                <a:spAutoFit/>
              </a:bodyPr>
              <a:lstStyle/>
              <a:p>
                <a:r>
                  <a:rPr lang="en-US" sz="2200" dirty="0" err="1">
                    <a:latin typeface="Arial"/>
                    <a:cs typeface="Arial"/>
                  </a:rPr>
                  <a:t>Pb</a:t>
                </a:r>
                <a:endParaRPr lang="en-US" sz="2200" dirty="0">
                  <a:latin typeface="Arial"/>
                  <a:cs typeface="Arial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197366" y="1469655"/>
                <a:ext cx="170373" cy="18587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2" name="Picture 71" descr="Untitled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7155" y="1121452"/>
                <a:ext cx="228600" cy="914400"/>
              </a:xfrm>
              <a:prstGeom prst="rect">
                <a:avLst/>
              </a:prstGeom>
            </p:spPr>
          </p:pic>
        </p:grpSp>
        <p:sp>
          <p:nvSpPr>
            <p:cNvPr id="65" name="Can 64"/>
            <p:cNvSpPr/>
            <p:nvPr/>
          </p:nvSpPr>
          <p:spPr>
            <a:xfrm rot="5400000">
              <a:off x="4805152" y="1437231"/>
              <a:ext cx="200808" cy="237743"/>
            </a:xfrm>
            <a:prstGeom prst="can">
              <a:avLst/>
            </a:prstGeom>
            <a:solidFill>
              <a:schemeClr val="accent2">
                <a:alpha val="67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3627360" y="1448853"/>
              <a:ext cx="209062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40210" y="1671038"/>
              <a:ext cx="209062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/>
          <p:nvPr/>
        </p:nvSpPr>
        <p:spPr>
          <a:xfrm>
            <a:off x="1945783" y="6264880"/>
            <a:ext cx="6207610" cy="976950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latin typeface="Arial"/>
                <a:cs typeface="Arial"/>
              </a:rPr>
              <a:t>What </a:t>
            </a:r>
            <a:r>
              <a:rPr lang="en-US" sz="2400" dirty="0" smtClean="0">
                <a:latin typeface="Arial"/>
                <a:cs typeface="Arial"/>
              </a:rPr>
              <a:t>if colliding a proton and a nucleus? 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latin typeface="Arial"/>
                <a:cs typeface="Arial"/>
              </a:rPr>
              <a:t>Is </a:t>
            </a:r>
            <a:r>
              <a:rPr lang="en-US" sz="2400" dirty="0">
                <a:latin typeface="Arial"/>
                <a:cs typeface="Arial"/>
              </a:rPr>
              <a:t>there a ridge and how big is it?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99099" y="2392133"/>
            <a:ext cx="1702233" cy="349086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pp</a:t>
            </a:r>
            <a:r>
              <a:rPr lang="en-US" sz="1600" dirty="0">
                <a:latin typeface="Arial"/>
                <a:cs typeface="Arial"/>
              </a:rPr>
              <a:t> 7 </a:t>
            </a:r>
            <a:r>
              <a:rPr lang="en-US" sz="1600" dirty="0" err="1" smtClean="0">
                <a:latin typeface="Arial"/>
                <a:cs typeface="Arial"/>
              </a:rPr>
              <a:t>TeV</a:t>
            </a:r>
            <a:r>
              <a:rPr lang="en-US" sz="1600" dirty="0" smtClean="0">
                <a:latin typeface="Arial"/>
                <a:cs typeface="Arial"/>
              </a:rPr>
              <a:t>, N&gt;110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0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17460</TotalTime>
  <Words>2457</Words>
  <Application>Microsoft Macintosh PowerPoint</Application>
  <PresentationFormat>Custom</PresentationFormat>
  <Paragraphs>446</Paragraphs>
  <Slides>47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Equation</vt:lpstr>
      <vt:lpstr>First two-particle correlation results  in proton-lead collisions from CMS</vt:lpstr>
      <vt:lpstr>The “ridge” in pp collisions</vt:lpstr>
      <vt:lpstr>The “ridge” in pp collisions</vt:lpstr>
      <vt:lpstr>Very high multiplicity pp collisions</vt:lpstr>
      <vt:lpstr>proton-proton and nucleus-nucleus collisions</vt:lpstr>
      <vt:lpstr>The “ridge” in pp and AA collisions</vt:lpstr>
      <vt:lpstr>The “ridge” in pp and AA collisions</vt:lpstr>
      <vt:lpstr>The “ridge” in pp and AA collisions</vt:lpstr>
      <vt:lpstr>The “ridge” in pp, pA and AA collisions?</vt:lpstr>
      <vt:lpstr>Proton-nucleus collisions at the LHC</vt:lpstr>
      <vt:lpstr>CMS experiment at the LHC</vt:lpstr>
      <vt:lpstr>Multiplicity distribution in pPb</vt:lpstr>
      <vt:lpstr>Two-particle correlations at CMS</vt:lpstr>
      <vt:lpstr>Two-particle correlations at CMS</vt:lpstr>
      <vt:lpstr>Two-particle correlations at CMS</vt:lpstr>
      <vt:lpstr>First two-particle correlation result in pPb</vt:lpstr>
      <vt:lpstr>First two-particle correlation result in pPb</vt:lpstr>
      <vt:lpstr>First two-particle correlation result in pPb</vt:lpstr>
      <vt:lpstr>First two-particle correlation result in pPb</vt:lpstr>
      <vt:lpstr>First two-particle correlation result in pPb</vt:lpstr>
      <vt:lpstr>First two-particle correlation result in pPb</vt:lpstr>
      <vt:lpstr>No ridge in pPb MC models</vt:lpstr>
      <vt:lpstr>Quantify the ridge correlations</vt:lpstr>
      <vt:lpstr>Quantify the ridge correlations</vt:lpstr>
      <vt:lpstr>Quantify the ridge correlations</vt:lpstr>
      <vt:lpstr>Quantify the ridge correlations</vt:lpstr>
      <vt:lpstr>Quantify the ridge correlations</vt:lpstr>
      <vt:lpstr>Quantify the ridge correlations</vt:lpstr>
      <vt:lpstr>Quantify the ridge correlations</vt:lpstr>
      <vt:lpstr>Quantify the ridge correlations</vt:lpstr>
      <vt:lpstr>Quantify the ridge correlations</vt:lpstr>
      <vt:lpstr>Quantify the ridge correlations</vt:lpstr>
      <vt:lpstr>A complete picture of ridge correlations</vt:lpstr>
      <vt:lpstr>Understanding the origin of ridge</vt:lpstr>
      <vt:lpstr>Understanding the origin of ridge</vt:lpstr>
      <vt:lpstr>Hydrodynamics in pp and pA?</vt:lpstr>
      <vt:lpstr>Hydrodynamics in pp and pA?</vt:lpstr>
      <vt:lpstr>Hydrodynamics in pp and pA?</vt:lpstr>
      <vt:lpstr>Ridge arising from gluon saturation</vt:lpstr>
      <vt:lpstr>Summary</vt:lpstr>
      <vt:lpstr>Outlook</vt:lpstr>
      <vt:lpstr>Outlook</vt:lpstr>
      <vt:lpstr>Outlook</vt:lpstr>
      <vt:lpstr>Outlook</vt:lpstr>
      <vt:lpstr>Backups</vt:lpstr>
      <vt:lpstr>Very high multiplicity pp collisions</vt:lpstr>
      <vt:lpstr>Why studying pA collisions?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 Li</dc:creator>
  <cp:lastModifiedBy>Xiaodong Jiang</cp:lastModifiedBy>
  <cp:revision>922</cp:revision>
  <cp:lastPrinted>2013-01-07T03:30:08Z</cp:lastPrinted>
  <dcterms:created xsi:type="dcterms:W3CDTF">2012-09-28T00:25:08Z</dcterms:created>
  <dcterms:modified xsi:type="dcterms:W3CDTF">2013-01-07T18:49:19Z</dcterms:modified>
</cp:coreProperties>
</file>