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260" r:id="rId4"/>
    <p:sldId id="262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50163-8EDB-4584-B9CE-47090AE0BCC8}" type="datetimeFigureOut">
              <a:rPr lang="en-US" smtClean="0"/>
              <a:pPr/>
              <a:t>1/6/13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A3630-3A48-499F-A236-CAEF31CC7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44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39D3F-4DE7-402F-99EF-B877CC28387D}" type="datetimeFigureOut">
              <a:rPr lang="en-US" smtClean="0"/>
              <a:pPr/>
              <a:t>1/6/13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CA3C1-F562-4D45-BBC1-322098320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2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3303C-45FC-4E31-B81A-E1047945D8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3303C-45FC-4E31-B81A-E1047945D8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42C4-F7F2-4188-87C3-87940E9AB371}" type="datetimeFigureOut">
              <a:rPr lang="en-US" smtClean="0"/>
              <a:pPr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D62-D446-4928-874B-B2429EE3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42C4-F7F2-4188-87C3-87940E9AB371}" type="datetimeFigureOut">
              <a:rPr lang="en-US" smtClean="0"/>
              <a:pPr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D62-D446-4928-874B-B2429EE3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42C4-F7F2-4188-87C3-87940E9AB371}" type="datetimeFigureOut">
              <a:rPr lang="en-US" smtClean="0"/>
              <a:pPr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D62-D446-4928-874B-B2429EE3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42C4-F7F2-4188-87C3-87940E9AB371}" type="datetimeFigureOut">
              <a:rPr lang="en-US" smtClean="0"/>
              <a:pPr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D62-D446-4928-874B-B2429EE3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42C4-F7F2-4188-87C3-87940E9AB371}" type="datetimeFigureOut">
              <a:rPr lang="en-US" smtClean="0"/>
              <a:pPr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D62-D446-4928-874B-B2429EE3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42C4-F7F2-4188-87C3-87940E9AB371}" type="datetimeFigureOut">
              <a:rPr lang="en-US" smtClean="0"/>
              <a:pPr/>
              <a:t>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D62-D446-4928-874B-B2429EE3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42C4-F7F2-4188-87C3-87940E9AB371}" type="datetimeFigureOut">
              <a:rPr lang="en-US" smtClean="0"/>
              <a:pPr/>
              <a:t>1/6/13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D62-D446-4928-874B-B2429EE3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42C4-F7F2-4188-87C3-87940E9AB371}" type="datetimeFigureOut">
              <a:rPr lang="en-US" smtClean="0"/>
              <a:pPr/>
              <a:t>1/6/13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D62-D446-4928-874B-B2429EE3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42C4-F7F2-4188-87C3-87940E9AB371}" type="datetimeFigureOut">
              <a:rPr lang="en-US" smtClean="0"/>
              <a:pPr/>
              <a:t>1/6/13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D62-D446-4928-874B-B2429EE3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42C4-F7F2-4188-87C3-87940E9AB371}" type="datetimeFigureOut">
              <a:rPr lang="en-US" smtClean="0"/>
              <a:pPr/>
              <a:t>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D62-D446-4928-874B-B2429EE3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42C4-F7F2-4188-87C3-87940E9AB371}" type="datetimeFigureOut">
              <a:rPr lang="en-US" smtClean="0"/>
              <a:pPr/>
              <a:t>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1D62-D446-4928-874B-B2429EE3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042C4-F7F2-4188-87C3-87940E9AB371}" type="datetimeFigureOut">
              <a:rPr lang="en-US" smtClean="0"/>
              <a:pPr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D1D62-D446-4928-874B-B2429EE3A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-Banner-CMYK-whitethumb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5363"/>
            <a:ext cx="2008188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BNL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791200"/>
            <a:ext cx="168433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029450" y="6446838"/>
            <a:ext cx="2114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Arial Narrow" pitchFamily="34" charset="0"/>
              </a:rPr>
              <a:t>Brookhaven Science Associates</a:t>
            </a:r>
            <a:br>
              <a:rPr lang="en-US" sz="1200" b="1">
                <a:latin typeface="Arial Narrow" pitchFamily="34" charset="0"/>
              </a:rPr>
            </a:br>
            <a:r>
              <a:rPr lang="en-US" sz="1200" b="1">
                <a:latin typeface="Arial Narrow" pitchFamily="34" charset="0"/>
              </a:rPr>
              <a:t>U.S. Department of Energy</a:t>
            </a:r>
            <a:endParaRPr lang="en-US" sz="1200" b="1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819400" y="457200"/>
            <a:ext cx="34369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p-A Collisions at RHIC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T. </a:t>
            </a:r>
            <a:r>
              <a:rPr lang="en-US" sz="2000" b="1" dirty="0" smtClean="0">
                <a:solidFill>
                  <a:schemeClr val="tx2"/>
                </a:solidFill>
              </a:rPr>
              <a:t>Ludlam   </a:t>
            </a:r>
          </a:p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January 7, 2013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41AAC-026D-4D38-B1E6-82E18ED46A6F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2438400"/>
            <a:ext cx="557572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talks\p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733800"/>
            <a:ext cx="2617788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1295400" y="304800"/>
            <a:ext cx="472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  the Beginning: 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RHIC experiments configured to focus on hot nuclear matter in the central region</a:t>
            </a:r>
            <a:endParaRPr lang="en-US" sz="20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9" name="Picture 10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2489" t="18503" b="3085"/>
          <a:stretch>
            <a:fillRect/>
          </a:stretch>
        </p:blipFill>
        <p:spPr bwMode="auto">
          <a:xfrm>
            <a:off x="5410200" y="1371600"/>
            <a:ext cx="3267075" cy="213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28600" y="1600200"/>
          <a:ext cx="27432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6" imgW="4717189" imgH="3467401" progId="">
                  <p:embed/>
                </p:oleObj>
              </mc:Choice>
              <mc:Fallback>
                <p:oleObj name="Image" r:id="rId6" imgW="4717189" imgH="346740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2743200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4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962400"/>
            <a:ext cx="3124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7391400" y="3048000"/>
            <a:ext cx="5730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3300"/>
                </a:solidFill>
                <a:latin typeface="Arial Narrow" pitchFamily="34" charset="0"/>
              </a:rPr>
              <a:t>STAR</a:t>
            </a:r>
          </a:p>
        </p:txBody>
      </p: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228600" y="3048000"/>
            <a:ext cx="8191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3300"/>
                </a:solidFill>
                <a:latin typeface="Arial Narrow" pitchFamily="34" charset="0"/>
              </a:rPr>
              <a:t>PHOBOS</a:t>
            </a:r>
          </a:p>
        </p:txBody>
      </p:sp>
      <p:pic>
        <p:nvPicPr>
          <p:cNvPr id="1035" name="Picture 11" descr="C:\Users\ludlam.BNL\Desktop\early RHIC detectors\brahms_log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3886200"/>
            <a:ext cx="10953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95600" y="2819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</a:rPr>
              <a:t>Little attention to the study of cold matter in nuclei--  interest primarily as a “baseline”</a:t>
            </a:r>
            <a:endParaRPr lang="en-US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257800"/>
            <a:ext cx="304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Arial Narrow" pitchFamily="34" charset="0"/>
              </a:rPr>
              <a:t>Provision for asymmetric beams in the RHIC rings was designed in, but not as a forefront capability.</a:t>
            </a:r>
            <a:endParaRPr lang="en-US" sz="16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4267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</a:rPr>
              <a:t>Not much detector coverage in the forward direction.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6481763" cy="2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1" r="6778"/>
          <a:stretch/>
        </p:blipFill>
        <p:spPr bwMode="auto">
          <a:xfrm>
            <a:off x="5029200" y="3886200"/>
            <a:ext cx="3657600" cy="297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304800"/>
            <a:ext cx="7345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Early surprises with probes of Cold Nuclear Matter at RHIC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4958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Transverse Single Spin asymmetries are large at RHIC energies: </a:t>
            </a:r>
          </a:p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New experimental probe of color interactions; potential to distinguish initial and final state effects.</a:t>
            </a:r>
            <a:endParaRPr lang="en-US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85800"/>
            <a:ext cx="3197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 Narrow" pitchFamily="34" charset="0"/>
              </a:rPr>
              <a:t>BRAHMS result from 2003 d + Au Run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048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High Pt hadrons are suppressed at very forward angles in d-Au collisions: </a:t>
            </a:r>
          </a:p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hint of initial-state gluon saturation .</a:t>
            </a:r>
            <a:endParaRPr lang="en-US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1524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Color Glass Condensate?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83" y="1219200"/>
            <a:ext cx="325835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0"/>
            <a:ext cx="4956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QCD at extreme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parton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densities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86200"/>
            <a:ext cx="845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Renewed focus on forward kinematics at RHIC: </a:t>
            </a:r>
          </a:p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Scattering of high-x valence quark off low-x gluon.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New idea: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</a:rPr>
              <a:t>Scattering a polarized probe on saturated gluon matter.  Transverse Single Spin asymmetry may provide a further experimental test of effective theory for gluon saturation, e.g. test CGC predictions.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85800" y="6248400"/>
            <a:ext cx="597408" cy="1798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6172200"/>
            <a:ext cx="395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Need forward upgrades to the detectors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57200"/>
            <a:ext cx="787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</a:rPr>
              <a:t>Attention has now turned to the fundamental importance of  the saturated gluon state.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</a:rPr>
              <a:t>	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p – A collisions provide a smaller, simpler probe.</a:t>
            </a:r>
            <a:endParaRPr lang="en-US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600200"/>
            <a:ext cx="41216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  Enhanced RHIC II luminosity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  p-A collisions at LHC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smtClean="0">
                <a:solidFill>
                  <a:srgbClr val="FF0000"/>
                </a:solidFill>
                <a:latin typeface="Arial Narrow" pitchFamily="34" charset="0"/>
              </a:rPr>
              <a:t>  Science goals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for an Electron Ion Collider</a:t>
            </a:r>
            <a:endParaRPr lang="en-US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991207" y="381000"/>
            <a:ext cx="29033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Forward Upgrades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STAR and PHENIX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41AAC-026D-4D38-B1E6-82E18ED46A6F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34200" y="3581400"/>
            <a:ext cx="1512884" cy="14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3581400"/>
            <a:ext cx="634280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066800"/>
            <a:ext cx="3833108" cy="222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0" y="685800"/>
            <a:ext cx="216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Arial Narrow" pitchFamily="34" charset="0"/>
              </a:rPr>
              <a:t>STAR Forward Upgrades</a:t>
            </a:r>
            <a:endParaRPr lang="en-US" sz="16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4114800"/>
            <a:ext cx="2435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6600"/>
                </a:solidFill>
                <a:latin typeface="Arial Narrow" pitchFamily="34" charset="0"/>
              </a:rPr>
              <a:t>sPHENIX</a:t>
            </a:r>
            <a:r>
              <a:rPr lang="en-US" sz="1600" b="1" dirty="0" smtClean="0">
                <a:solidFill>
                  <a:srgbClr val="006600"/>
                </a:solidFill>
                <a:latin typeface="Arial Narrow" pitchFamily="34" charset="0"/>
              </a:rPr>
              <a:t> Forward Upgrades</a:t>
            </a:r>
            <a:endParaRPr lang="en-US" sz="16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5105400"/>
            <a:ext cx="1511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Arial Narrow" pitchFamily="34" charset="0"/>
              </a:rPr>
              <a:t>PHENIX MPC-EX</a:t>
            </a:r>
            <a:endParaRPr lang="en-US" sz="16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676400"/>
            <a:ext cx="3213526" cy="118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92941"/>
            <a:ext cx="7983443" cy="57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5400" y="152400"/>
            <a:ext cx="61446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RHIC Timeline for the next Decade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From the White Paper “The Case for Continuing RHIC Operations”</a:t>
            </a:r>
            <a:endParaRPr lang="en-US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291</Words>
  <Application>Microsoft Macintosh PowerPoint</Application>
  <PresentationFormat>On-screen Show (4:3)</PresentationFormat>
  <Paragraphs>43</Paragraphs>
  <Slides>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Ludlam</dc:creator>
  <cp:lastModifiedBy>Xiaodong Jiang</cp:lastModifiedBy>
  <cp:revision>17</cp:revision>
  <dcterms:created xsi:type="dcterms:W3CDTF">2013-01-02T18:52:31Z</dcterms:created>
  <dcterms:modified xsi:type="dcterms:W3CDTF">2013-01-07T00:01:14Z</dcterms:modified>
</cp:coreProperties>
</file>