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56" r:id="rId3"/>
    <p:sldId id="285" r:id="rId4"/>
    <p:sldId id="286" r:id="rId5"/>
    <p:sldId id="289" r:id="rId6"/>
    <p:sldId id="287" r:id="rId7"/>
    <p:sldId id="288" r:id="rId8"/>
    <p:sldId id="283" r:id="rId9"/>
    <p:sldId id="284" r:id="rId10"/>
    <p:sldId id="29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6" r:id="rId20"/>
    <p:sldId id="258" r:id="rId21"/>
    <p:sldId id="290" r:id="rId22"/>
    <p:sldId id="300" r:id="rId23"/>
    <p:sldId id="260" r:id="rId24"/>
    <p:sldId id="270" r:id="rId25"/>
    <p:sldId id="271" r:id="rId26"/>
    <p:sldId id="292" r:id="rId27"/>
    <p:sldId id="298" r:id="rId28"/>
    <p:sldId id="273" r:id="rId29"/>
    <p:sldId id="274" r:id="rId30"/>
    <p:sldId id="275" r:id="rId31"/>
    <p:sldId id="276" r:id="rId32"/>
    <p:sldId id="277" r:id="rId33"/>
    <p:sldId id="279" r:id="rId34"/>
    <p:sldId id="280" r:id="rId35"/>
    <p:sldId id="293" r:id="rId36"/>
    <p:sldId id="301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93" autoAdjust="0"/>
  </p:normalViewPr>
  <p:slideViewPr>
    <p:cSldViewPr>
      <p:cViewPr varScale="1">
        <p:scale>
          <a:sx n="10" d="100"/>
          <a:sy n="10" d="100"/>
        </p:scale>
        <p:origin x="-464" y="16"/>
      </p:cViewPr>
      <p:guideLst>
        <p:guide orient="horz" pos="2784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9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F174-7DCD-4693-9E69-C73F845CDF17}" type="slidenum">
              <a:rPr lang="en-US"/>
              <a:pPr/>
              <a:t>10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776B6-4093-40FF-A2C9-02C7F8E81000}" type="slidenum">
              <a:rPr lang="en-US"/>
              <a:pPr/>
              <a:t>21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D7163-059A-4538-B038-97A4109864D9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8350" cy="34353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5215"/>
            <a:ext cx="5027414" cy="4115405"/>
          </a:xfrm>
        </p:spPr>
        <p:txBody>
          <a:bodyPr/>
          <a:lstStyle/>
          <a:p>
            <a:r>
              <a:rPr lang="en-US" b="1"/>
              <a:t>Brodsky and Hoyer:  </a:t>
            </a:r>
            <a:r>
              <a:rPr lang="en-US"/>
              <a:t>Gluon Bremsstrahlung process (A^1/3 / s)</a:t>
            </a:r>
          </a:p>
          <a:p>
            <a:endParaRPr lang="en-US"/>
          </a:p>
          <a:p>
            <a:r>
              <a:rPr lang="en-US" b="1"/>
              <a:t>Baier:  </a:t>
            </a:r>
            <a:r>
              <a:rPr lang="en-US"/>
              <a:t>Build on Brodsky.  Energy loss depends on characteristic scattering length (A^1/3) and on squared p_T (A^1/3) giving a total A^2/3 / s effect.  Also make predictions for both hot and cold nuclear matter.</a:t>
            </a:r>
          </a:p>
          <a:p>
            <a:endParaRPr lang="en-US"/>
          </a:p>
          <a:p>
            <a:r>
              <a:rPr lang="en-US" b="1"/>
              <a:t>Johnson et al.:</a:t>
            </a:r>
            <a:r>
              <a:rPr lang="en-US"/>
              <a:t>  2.2 GeV/fm Different treatment of shadowing and parton propagation length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F3F73-C7EE-4026-B1A6-235C7D890B32}" type="slidenum">
              <a:rPr lang="en-US"/>
              <a:pPr/>
              <a:t>23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52BA-9FA4-4B0F-8FF0-768BDEC02549}" type="slidenum">
              <a:rPr lang="en-US"/>
              <a:pPr/>
              <a:t>24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B4D0B-FB28-440C-9A0D-15DF1C9851D3}" type="slidenum">
              <a:rPr lang="en-US"/>
              <a:pPr/>
              <a:t>26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F174-7DCD-4693-9E69-C73F845CDF17}" type="slidenum">
              <a:rPr lang="en-US"/>
              <a:pPr/>
              <a:t>11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3216A-D129-4CC9-BE39-AF65549F1B4B}" type="slidenum">
              <a:rPr lang="en-US"/>
              <a:pPr/>
              <a:t>12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697A6-68CC-4D67-A206-F339C2CEECD3}" type="slidenum">
              <a:rPr lang="en-US"/>
              <a:pPr/>
              <a:t>13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8350" cy="34353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5215"/>
            <a:ext cx="5027414" cy="4115405"/>
          </a:xfrm>
        </p:spPr>
        <p:txBody>
          <a:bodyPr/>
          <a:lstStyle/>
          <a:p>
            <a:r>
              <a:rPr lang="en-US" b="1" dirty="0"/>
              <a:t>George </a:t>
            </a:r>
            <a:r>
              <a:rPr lang="en-US" b="1" dirty="0" err="1"/>
              <a:t>Bertsch</a:t>
            </a:r>
            <a:r>
              <a:rPr lang="en-US" b="1" dirty="0"/>
              <a:t> in Science</a:t>
            </a:r>
            <a:r>
              <a:rPr lang="en-US" dirty="0"/>
              <a:t>:  Where are the nuclear pions?  Answers in terms of </a:t>
            </a:r>
            <a:r>
              <a:rPr lang="en-US" dirty="0" err="1"/>
              <a:t>Gluonic</a:t>
            </a:r>
            <a:r>
              <a:rPr lang="en-US" dirty="0"/>
              <a:t> fields</a:t>
            </a:r>
          </a:p>
          <a:p>
            <a:endParaRPr lang="en-US" dirty="0"/>
          </a:p>
          <a:p>
            <a:r>
              <a:rPr lang="en-US" b="1" dirty="0"/>
              <a:t>Berger and </a:t>
            </a:r>
            <a:r>
              <a:rPr lang="en-US" b="1" dirty="0" err="1"/>
              <a:t>Coester</a:t>
            </a:r>
            <a:r>
              <a:rPr lang="en-US" b="1" dirty="0"/>
              <a:t>:</a:t>
            </a:r>
            <a:r>
              <a:rPr lang="en-US" dirty="0"/>
              <a:t>  Standard nuclear convolution:  </a:t>
            </a:r>
          </a:p>
          <a:p>
            <a:r>
              <a:rPr lang="en-US" dirty="0"/>
              <a:t>		F_2^A = \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f_N^A</a:t>
            </a:r>
            <a:r>
              <a:rPr lang="en-US" dirty="0"/>
              <a:t>(y) F_2^N(x/y) + \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f_\</a:t>
            </a:r>
            <a:r>
              <a:rPr lang="en-US" dirty="0" err="1"/>
              <a:t>pi^A</a:t>
            </a:r>
            <a:r>
              <a:rPr lang="en-US" dirty="0"/>
              <a:t>(y) F_2^\pi(x/y) </a:t>
            </a:r>
          </a:p>
          <a:p>
            <a:r>
              <a:rPr lang="en-US" baseline="0" dirty="0"/>
              <a:t> </a:t>
            </a:r>
            <a:r>
              <a:rPr lang="en-US" baseline="0" dirty="0" smtClean="0"/>
              <a:t>        </a:t>
            </a:r>
            <a:r>
              <a:rPr lang="en-US" dirty="0" smtClean="0"/>
              <a:t>where </a:t>
            </a:r>
            <a:r>
              <a:rPr lang="en-US" dirty="0"/>
              <a:t>the F_2’s are the DIS structure functions of the nucleus, nucleon and pion and </a:t>
            </a:r>
            <a:r>
              <a:rPr lang="en-US" dirty="0" err="1"/>
              <a:t>f_N</a:t>
            </a:r>
            <a:r>
              <a:rPr lang="en-US" dirty="0"/>
              <a:t>/\</a:t>
            </a:r>
            <a:r>
              <a:rPr lang="en-US" dirty="0" err="1"/>
              <a:t>pi^A</a:t>
            </a:r>
            <a:r>
              <a:rPr lang="en-US" dirty="0"/>
              <a:t> are the nucleon/pion distribution </a:t>
            </a:r>
            <a:endParaRPr lang="en-US" dirty="0" smtClean="0"/>
          </a:p>
          <a:p>
            <a:r>
              <a:rPr lang="en-US" dirty="0" smtClean="0"/>
              <a:t>         functions</a:t>
            </a:r>
            <a:r>
              <a:rPr lang="en-US" dirty="0"/>
              <a:t>. Other baryons are added as well and all is subject to conservation rules on baryon number and small f’s have total momentum conservation rules</a:t>
            </a:r>
          </a:p>
          <a:p>
            <a:endParaRPr lang="en-US" dirty="0"/>
          </a:p>
          <a:p>
            <a:r>
              <a:rPr lang="en-US" b="1" dirty="0"/>
              <a:t>Jung and Miller:  </a:t>
            </a:r>
            <a:r>
              <a:rPr lang="en-US" dirty="0"/>
              <a:t>Start with Berger and </a:t>
            </a:r>
            <a:r>
              <a:rPr lang="en-US" dirty="0" err="1"/>
              <a:t>Coester</a:t>
            </a:r>
            <a:r>
              <a:rPr lang="en-US" dirty="0"/>
              <a:t>, but uses different pionic distribution function in nucleus from Ericson and Thomas—points out that Berger and </a:t>
            </a:r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dirty="0" err="1" smtClean="0"/>
              <a:t>Coester</a:t>
            </a:r>
            <a:r>
              <a:rPr lang="en-US" dirty="0" smtClean="0"/>
              <a:t> </a:t>
            </a:r>
            <a:r>
              <a:rPr lang="en-US" dirty="0"/>
              <a:t>should have used a light cone rather that instant-(time) form nuclear wave function.</a:t>
            </a:r>
          </a:p>
          <a:p>
            <a:endParaRPr lang="en-US" dirty="0"/>
          </a:p>
          <a:p>
            <a:r>
              <a:rPr lang="en-US" b="1" dirty="0"/>
              <a:t>Brown et al.: </a:t>
            </a:r>
            <a:r>
              <a:rPr lang="en-US" dirty="0"/>
              <a:t>Brown, Rho rescaling—inside a nuclear environment masses of hadron composed of light quarks all decrease with density (at the same rate—see </a:t>
            </a:r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dirty="0" err="1" smtClean="0"/>
              <a:t>eqn</a:t>
            </a:r>
            <a:r>
              <a:rPr lang="en-US" dirty="0" smtClean="0"/>
              <a:t> </a:t>
            </a:r>
            <a:r>
              <a:rPr lang="en-US" dirty="0"/>
              <a:t>2.23).  </a:t>
            </a:r>
            <a:r>
              <a:rPr lang="en-US" i="1" dirty="0"/>
              <a:t>The rescaling is based on a partial restoration of Chiral Symmetry.</a:t>
            </a:r>
            <a:r>
              <a:rPr lang="en-US" dirty="0"/>
              <a:t>  This the also effects the coupling strengths.  Based on this, one obtains a </a:t>
            </a:r>
            <a:endParaRPr lang="en-US" dirty="0" smtClean="0"/>
          </a:p>
          <a:p>
            <a:r>
              <a:rPr lang="en-US" dirty="0" smtClean="0"/>
              <a:t>         modified </a:t>
            </a:r>
            <a:r>
              <a:rPr lang="en-US" dirty="0"/>
              <a:t>pion density distribution and follows the convolution model of Berger and </a:t>
            </a:r>
            <a:r>
              <a:rPr lang="en-US" dirty="0" err="1"/>
              <a:t>Coester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/>
              <a:t>Dieperink</a:t>
            </a:r>
            <a:r>
              <a:rPr lang="en-US" b="1" dirty="0"/>
              <a:t> and </a:t>
            </a:r>
            <a:r>
              <a:rPr lang="en-US" b="1" dirty="0" err="1"/>
              <a:t>Korpa</a:t>
            </a:r>
            <a:r>
              <a:rPr lang="en-US" b="1" dirty="0"/>
              <a:t>: </a:t>
            </a:r>
            <a:r>
              <a:rPr lang="en-US" i="1" dirty="0"/>
              <a:t>First, range of curves is for various </a:t>
            </a:r>
            <a:r>
              <a:rPr lang="en-US" i="1" dirty="0" err="1"/>
              <a:t>Migdal</a:t>
            </a:r>
            <a:r>
              <a:rPr lang="en-US" i="1" dirty="0"/>
              <a:t> parameters.  </a:t>
            </a:r>
            <a:r>
              <a:rPr lang="en-US" dirty="0"/>
              <a:t>Looks at real and imaginary parts of particle-hole (nucleon-hole?) and \Delta-hole </a:t>
            </a:r>
            <a:endParaRPr lang="en-US" dirty="0" smtClean="0"/>
          </a:p>
          <a:p>
            <a:r>
              <a:rPr lang="en-US" dirty="0" smtClean="0"/>
              <a:t>         contributions</a:t>
            </a:r>
            <a:r>
              <a:rPr lang="en-US" dirty="0"/>
              <a:t>.  Also look at the self-energy of the pion propagator.  The dressed pion propagator included nucleon and \Delta terms.  These affect the pion </a:t>
            </a:r>
            <a:endParaRPr lang="en-US" dirty="0" smtClean="0"/>
          </a:p>
          <a:p>
            <a:r>
              <a:rPr lang="en-US" dirty="0" smtClean="0"/>
              <a:t>         distribution </a:t>
            </a:r>
            <a:r>
              <a:rPr lang="en-US" dirty="0"/>
              <a:t>function (</a:t>
            </a:r>
            <a:r>
              <a:rPr lang="en-US" dirty="0" err="1"/>
              <a:t>f_pi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697A6-68CC-4D67-A206-F339C2CEECD3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8350" cy="34353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5215"/>
            <a:ext cx="5027414" cy="4115405"/>
          </a:xfrm>
        </p:spPr>
        <p:txBody>
          <a:bodyPr/>
          <a:lstStyle/>
          <a:p>
            <a:r>
              <a:rPr lang="en-US" b="1"/>
              <a:t>George Bertsch in Science</a:t>
            </a:r>
            <a:r>
              <a:rPr lang="en-US"/>
              <a:t>:  Where are the nuclear pions?  Answers in terms of Gluonic fields</a:t>
            </a:r>
          </a:p>
          <a:p>
            <a:endParaRPr lang="en-US"/>
          </a:p>
          <a:p>
            <a:r>
              <a:rPr lang="en-US" b="1"/>
              <a:t>Berger and Coester:</a:t>
            </a:r>
            <a:r>
              <a:rPr lang="en-US"/>
              <a:t>  Standard nuclear convolution:  </a:t>
            </a:r>
          </a:p>
          <a:p>
            <a:r>
              <a:rPr lang="en-US"/>
              <a:t>		F_2^A = \int dy f_N^A(y) F_2^N(x/y) + \int dy f_\pi^A(y) F_2^\pi(x/y) </a:t>
            </a:r>
          </a:p>
          <a:p>
            <a:r>
              <a:rPr lang="en-US"/>
              <a:t>	where the F_2’s are the DIS structure functions of the nucleus, nucleon and pion and f_N/\pi^A are the nucleon/pion distribution functions. Other baryons are added as well and all is subject to conservation rules on baryon number and small f’s have total momentum conservation rules</a:t>
            </a:r>
          </a:p>
          <a:p>
            <a:endParaRPr lang="en-US"/>
          </a:p>
          <a:p>
            <a:r>
              <a:rPr lang="en-US" b="1"/>
              <a:t>Jung and Miller:  </a:t>
            </a:r>
            <a:r>
              <a:rPr lang="en-US"/>
              <a:t>Start with Berger and Coester, but uses different pionic distribution function in nucleus from Ericson and Thomas—points out that Berger and Coester should have used a light cone rather that instant-(time) form nuclear wave function.</a:t>
            </a:r>
          </a:p>
          <a:p>
            <a:endParaRPr lang="en-US"/>
          </a:p>
          <a:p>
            <a:r>
              <a:rPr lang="en-US" b="1"/>
              <a:t>Brown et al.: </a:t>
            </a:r>
            <a:r>
              <a:rPr lang="en-US"/>
              <a:t>Brown, Rho rescaling—inside a nuclear environment masses of hadron composed of light quarks all decrease with density (at the same rate—see eqn 2.23).  </a:t>
            </a:r>
            <a:r>
              <a:rPr lang="en-US" i="1"/>
              <a:t>The rescaling is based on a partial restoration of Chiral Symmetry.</a:t>
            </a:r>
            <a:r>
              <a:rPr lang="en-US"/>
              <a:t>  This the also effects the coupling strengths.  Based on this, one obtains a modified pion density distribution and follows the convolution model of Berger and Coester.</a:t>
            </a:r>
          </a:p>
          <a:p>
            <a:endParaRPr lang="en-US"/>
          </a:p>
          <a:p>
            <a:r>
              <a:rPr lang="en-US" b="1"/>
              <a:t>Dieperink and Korpa: </a:t>
            </a:r>
            <a:r>
              <a:rPr lang="en-US" i="1"/>
              <a:t>First, range of curves is for various Migdal parameters.  </a:t>
            </a:r>
            <a:r>
              <a:rPr lang="en-US"/>
              <a:t>Looks at real and imaginary parts of particle-hole (nucleon-hole?) and \Delta-hole contributions.  Also look at the self-energy of the pion propagator.  The dressed pion propagator included nucleon and \Delta terms.  These affect the pion distribution function (f_pi)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697A6-68CC-4D67-A206-F339C2CEECD3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8350" cy="34353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5215"/>
            <a:ext cx="5027414" cy="4115405"/>
          </a:xfrm>
        </p:spPr>
        <p:txBody>
          <a:bodyPr/>
          <a:lstStyle/>
          <a:p>
            <a:r>
              <a:rPr lang="en-US" b="1"/>
              <a:t>George Bertsch in Science</a:t>
            </a:r>
            <a:r>
              <a:rPr lang="en-US"/>
              <a:t>:  Where are the nuclear pions?  Answers in terms of Gluonic fields</a:t>
            </a:r>
          </a:p>
          <a:p>
            <a:endParaRPr lang="en-US"/>
          </a:p>
          <a:p>
            <a:r>
              <a:rPr lang="en-US" b="1"/>
              <a:t>Berger and Coester:</a:t>
            </a:r>
            <a:r>
              <a:rPr lang="en-US"/>
              <a:t>  Standard nuclear convolution:  </a:t>
            </a:r>
          </a:p>
          <a:p>
            <a:r>
              <a:rPr lang="en-US"/>
              <a:t>		F_2^A = \int dy f_N^A(y) F_2^N(x/y) + \int dy f_\pi^A(y) F_2^\pi(x/y) </a:t>
            </a:r>
          </a:p>
          <a:p>
            <a:r>
              <a:rPr lang="en-US"/>
              <a:t>	where the F_2’s are the DIS structure functions of the nucleus, nucleon and pion and f_N/\pi^A are the nucleon/pion distribution functions. Other baryons are added as well and all is subject to conservation rules on baryon number and small f’s have total momentum conservation rules</a:t>
            </a:r>
          </a:p>
          <a:p>
            <a:endParaRPr lang="en-US"/>
          </a:p>
          <a:p>
            <a:r>
              <a:rPr lang="en-US" b="1"/>
              <a:t>Jung and Miller:  </a:t>
            </a:r>
            <a:r>
              <a:rPr lang="en-US"/>
              <a:t>Start with Berger and Coester, but uses different pionic distribution function in nucleus from Ericson and Thomas—points out that Berger and Coester should have used a light cone rather that instant-(time) form nuclear wave function.</a:t>
            </a:r>
          </a:p>
          <a:p>
            <a:endParaRPr lang="en-US"/>
          </a:p>
          <a:p>
            <a:r>
              <a:rPr lang="en-US" b="1"/>
              <a:t>Brown et al.: </a:t>
            </a:r>
            <a:r>
              <a:rPr lang="en-US"/>
              <a:t>Brown, Rho rescaling—inside a nuclear environment masses of hadron composed of light quarks all decrease with density (at the same rate—see eqn 2.23).  </a:t>
            </a:r>
            <a:r>
              <a:rPr lang="en-US" i="1"/>
              <a:t>The rescaling is based on a partial restoration of Chiral Symmetry.</a:t>
            </a:r>
            <a:r>
              <a:rPr lang="en-US"/>
              <a:t>  This the also effects the coupling strengths.  Based on this, one obtains a modified pion density distribution and follows the convolution model of Berger and Coester.</a:t>
            </a:r>
          </a:p>
          <a:p>
            <a:endParaRPr lang="en-US"/>
          </a:p>
          <a:p>
            <a:r>
              <a:rPr lang="en-US" b="1"/>
              <a:t>Dieperink and Korpa: </a:t>
            </a:r>
            <a:r>
              <a:rPr lang="en-US" i="1"/>
              <a:t>First, range of curves is for various Migdal parameters.  </a:t>
            </a:r>
            <a:r>
              <a:rPr lang="en-US"/>
              <a:t>Looks at real and imaginary parts of particle-hole (nucleon-hole?) and \Delta-hole contributions.  Also look at the self-energy of the pion propagator.  The dressed pion propagator included nucleon and \Delta terms.  These affect the pion distribution function (f_pi)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697A6-68CC-4D67-A206-F339C2CEECD3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8350" cy="34353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5215"/>
            <a:ext cx="5027414" cy="4115405"/>
          </a:xfrm>
        </p:spPr>
        <p:txBody>
          <a:bodyPr/>
          <a:lstStyle/>
          <a:p>
            <a:r>
              <a:rPr lang="en-US" b="1"/>
              <a:t>George Bertsch in Science</a:t>
            </a:r>
            <a:r>
              <a:rPr lang="en-US"/>
              <a:t>:  Where are the nuclear pions?  Answers in terms of Gluonic fields</a:t>
            </a:r>
          </a:p>
          <a:p>
            <a:endParaRPr lang="en-US"/>
          </a:p>
          <a:p>
            <a:r>
              <a:rPr lang="en-US" b="1"/>
              <a:t>Berger and Coester:</a:t>
            </a:r>
            <a:r>
              <a:rPr lang="en-US"/>
              <a:t>  Standard nuclear convolution:  </a:t>
            </a:r>
          </a:p>
          <a:p>
            <a:r>
              <a:rPr lang="en-US"/>
              <a:t>		F_2^A = \int dy f_N^A(y) F_2^N(x/y) + \int dy f_\pi^A(y) F_2^\pi(x/y) </a:t>
            </a:r>
          </a:p>
          <a:p>
            <a:r>
              <a:rPr lang="en-US"/>
              <a:t>	where the F_2’s are the DIS structure functions of the nucleus, nucleon and pion and f_N/\pi^A are the nucleon/pion distribution functions. Other baryons are added as well and all is subject to conservation rules on baryon number and small f’s have total momentum conservation rules</a:t>
            </a:r>
          </a:p>
          <a:p>
            <a:endParaRPr lang="en-US"/>
          </a:p>
          <a:p>
            <a:r>
              <a:rPr lang="en-US" b="1"/>
              <a:t>Jung and Miller:  </a:t>
            </a:r>
            <a:r>
              <a:rPr lang="en-US"/>
              <a:t>Start with Berger and Coester, but uses different pionic distribution function in nucleus from Ericson and Thomas—points out that Berger and Coester should have used a light cone rather that instant-(time) form nuclear wave function.</a:t>
            </a:r>
          </a:p>
          <a:p>
            <a:endParaRPr lang="en-US"/>
          </a:p>
          <a:p>
            <a:r>
              <a:rPr lang="en-US" b="1"/>
              <a:t>Brown et al.: </a:t>
            </a:r>
            <a:r>
              <a:rPr lang="en-US"/>
              <a:t>Brown, Rho rescaling—inside a nuclear environment masses of hadron composed of light quarks all decrease with density (at the same rate—see eqn 2.23).  </a:t>
            </a:r>
            <a:r>
              <a:rPr lang="en-US" i="1"/>
              <a:t>The rescaling is based on a partial restoration of Chiral Symmetry.</a:t>
            </a:r>
            <a:r>
              <a:rPr lang="en-US"/>
              <a:t>  This the also effects the coupling strengths.  Based on this, one obtains a modified pion density distribution and follows the convolution model of Berger and Coester.</a:t>
            </a:r>
          </a:p>
          <a:p>
            <a:endParaRPr lang="en-US"/>
          </a:p>
          <a:p>
            <a:r>
              <a:rPr lang="en-US" b="1"/>
              <a:t>Dieperink and Korpa: </a:t>
            </a:r>
            <a:r>
              <a:rPr lang="en-US" i="1"/>
              <a:t>First, range of curves is for various Migdal parameters.  </a:t>
            </a:r>
            <a:r>
              <a:rPr lang="en-US"/>
              <a:t>Looks at real and imaginary parts of particle-hole (nucleon-hole?) and \Delta-hole contributions.  Also look at the self-energy of the pion propagator.  The dressed pion propagator included nucleon and \Delta terms.  These affect the pion distribution function (f_pi)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599D0-6B88-4599-A1E4-B000BC10604E}" type="slidenum">
              <a:rPr lang="en-US"/>
              <a:pPr/>
              <a:t>17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AA939-13D1-4467-A055-D724D1E0F589}" type="slidenum">
              <a:rPr lang="en-US"/>
              <a:pPr/>
              <a:t>19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86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FA4F6-1E79-454B-8E31-4EA15DE3B0D8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6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C490A-54BF-43EC-83F1-46A1DD064DDD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084F82E-D5C4-47EE-BFF7-FE17D7FC3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9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88E82-32CC-429C-9078-A68221418F25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E922A-38B7-411C-81EC-69BF0F59B2BD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4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9858D-7075-4C8F-B438-9BDEE40B8502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62936-9291-4F06-8C7E-3545072FA127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2651-D7FF-47F8-BD3C-3BF577B4EA8B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0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AB3C-46A4-4ADB-A229-4C5772D0C438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9348-F0B6-403F-AD0B-A06576A3D5D9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403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400175"/>
            <a:ext cx="3890963" cy="185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400175"/>
            <a:ext cx="3892550" cy="185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6B27164E-93A9-4861-8FDC-C67F2CB894E6}" type="slidenum">
              <a:rPr lang="en-US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308100" y="63849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52750" y="6381750"/>
            <a:ext cx="511175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8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7 January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 pA Spin Independent Drell-Yan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7 January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Paul E. Reimer </a:t>
            </a:r>
            <a:r>
              <a:rPr lang="en-US" dirty="0" err="1" smtClean="0"/>
              <a:t>pA</a:t>
            </a:r>
            <a:r>
              <a:rPr lang="en-US" dirty="0" smtClean="0"/>
              <a:t> Spin Independent Drell-Yan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616161"/>
                </a:solidFill>
                <a:latin typeface="Calibri" pitchFamily="34" charset="0"/>
              </a:rPr>
              <a:t>7 January 2013</a:t>
            </a:r>
            <a:endParaRPr lang="en-US">
              <a:solidFill>
                <a:srgbClr val="616161"/>
              </a:solidFill>
              <a:latin typeface="Calibri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616161"/>
                </a:solidFill>
                <a:latin typeface="Calibri" pitchFamily="34" charset="0"/>
              </a:rPr>
              <a:t>Paul E. Reimer pA Spin Independent Drell-Yan</a:t>
            </a:r>
            <a:endParaRPr lang="en-US">
              <a:solidFill>
                <a:srgbClr val="616161"/>
              </a:solidFill>
              <a:latin typeface="Calibri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54731E-AAC0-41A2-B541-8FCA5EF72809}" type="slidenum">
              <a:rPr lang="en-US" smtClean="0">
                <a:solidFill>
                  <a:srgbClr val="61616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616161"/>
              </a:solidFill>
              <a:latin typeface="Calibri" pitchFamily="34" charset="0"/>
            </a:endParaRP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emf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68.png"/><Relationship Id="rId7" Type="http://schemas.openxmlformats.org/officeDocument/2006/relationships/image" Target="../media/image69.emf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58.png"/><Relationship Id="rId5" Type="http://schemas.openxmlformats.org/officeDocument/2006/relationships/image" Target="../media/image50.png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7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90800" y="76200"/>
            <a:ext cx="65532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Fermilab E-906/SeaQuest:  Measurements of </a:t>
            </a:r>
            <a:r>
              <a:rPr lang="en-US" sz="2400" dirty="0" err="1" smtClean="0">
                <a:solidFill>
                  <a:srgbClr val="000000"/>
                </a:solidFill>
              </a:rPr>
              <a:t>pA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Spin Independent Drell-</a:t>
            </a:r>
            <a:r>
              <a:rPr lang="en-US" sz="2400" dirty="0" smtClean="0">
                <a:solidFill>
                  <a:srgbClr val="000000"/>
                </a:solidFill>
              </a:rPr>
              <a:t>Yan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6400800" cy="1447800"/>
          </a:xfrm>
        </p:spPr>
        <p:txBody>
          <a:bodyPr/>
          <a:lstStyle/>
          <a:p>
            <a:r>
              <a:rPr lang="en-US" dirty="0" smtClean="0"/>
              <a:t>Paul E. Reimer</a:t>
            </a:r>
          </a:p>
          <a:p>
            <a:r>
              <a:rPr lang="en-US" dirty="0" smtClean="0"/>
              <a:t>Physics Division</a:t>
            </a:r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7 January 2013</a:t>
            </a:r>
            <a:endParaRPr lang="en-US" dirty="0"/>
          </a:p>
        </p:txBody>
      </p:sp>
      <p:sp>
        <p:nvSpPr>
          <p:cNvPr id="4" name="Subtitle 7"/>
          <p:cNvSpPr txBox="1">
            <a:spLocks/>
          </p:cNvSpPr>
          <p:nvPr/>
        </p:nvSpPr>
        <p:spPr bwMode="auto">
          <a:xfrm>
            <a:off x="228600" y="30480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Big </a:t>
            </a:r>
            <a:r>
              <a:rPr lang="en-US" dirty="0" err="1" smtClean="0"/>
              <a:t>Picutre</a:t>
            </a:r>
            <a:r>
              <a:rPr lang="en-US" dirty="0" smtClean="0"/>
              <a:t>--Drell-Yan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EMC effect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err="1" smtClean="0"/>
              <a:t>Partonic</a:t>
            </a:r>
            <a:r>
              <a:rPr lang="en-US" dirty="0" smtClean="0"/>
              <a:t> Energy Loss</a:t>
            </a: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43000" y="6248400"/>
            <a:ext cx="6781800" cy="461665"/>
          </a:xfrm>
          <a:prstGeom prst="rect">
            <a:avLst/>
          </a:prstGeom>
          <a:solidFill>
            <a:srgbClr val="FFF9A8"/>
          </a:solidFill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4038600" y="1600200"/>
            <a:ext cx="1919287" cy="1014412"/>
            <a:chOff x="4106" y="2696"/>
            <a:chExt cx="1497" cy="831"/>
          </a:xfrm>
        </p:grpSpPr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4154" y="2698"/>
              <a:ext cx="1295" cy="831"/>
              <a:chOff x="483" y="953"/>
              <a:chExt cx="1890" cy="1050"/>
            </a:xfrm>
          </p:grpSpPr>
          <p:grpSp>
            <p:nvGrpSpPr>
              <p:cNvPr id="14" name="Group 82"/>
              <p:cNvGrpSpPr>
                <a:grpSpLocks noChangeAspect="1"/>
              </p:cNvGrpSpPr>
              <p:nvPr/>
            </p:nvGrpSpPr>
            <p:grpSpPr bwMode="auto">
              <a:xfrm>
                <a:off x="1203" y="1362"/>
                <a:ext cx="464" cy="239"/>
                <a:chOff x="2707" y="2966"/>
                <a:chExt cx="864" cy="672"/>
              </a:xfrm>
            </p:grpSpPr>
            <p:sp>
              <p:nvSpPr>
                <p:cNvPr id="27" name="Freeform 83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84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85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86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87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88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25" name="Line 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23" name="Line 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4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21" name="Line 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97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19" name="Line 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0" name="Picture 10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6" y="3197"/>
              <a:ext cx="1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3" y="2836"/>
              <a:ext cx="11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0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2742"/>
              <a:ext cx="31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0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9" y="3172"/>
              <a:ext cx="2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" name="Picture 12" descr="nucpi_all_df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53864" y="1219200"/>
            <a:ext cx="2667324" cy="2661665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2743200"/>
            <a:ext cx="2576214" cy="12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ady-dis-sl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613" y="1279525"/>
            <a:ext cx="5005387" cy="4989513"/>
          </a:xfrm>
          <a:prstGeom prst="rect">
            <a:avLst/>
          </a:prstGeom>
          <a:noFill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1413" cy="760413"/>
          </a:xfrm>
        </p:spPr>
        <p:txBody>
          <a:bodyPr/>
          <a:lstStyle/>
          <a:p>
            <a:r>
              <a:rPr lang="en-US" dirty="0"/>
              <a:t>Structure of nucleonic matter: </a:t>
            </a:r>
            <a:br>
              <a:rPr lang="en-US" dirty="0"/>
            </a:br>
            <a:r>
              <a:rPr lang="en-US" dirty="0" smtClean="0"/>
              <a:t>The EMC effect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6866-8E1D-40C5-B499-34EA6F20292B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978615"/>
            <a:ext cx="4208463" cy="268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2000" u="none" dirty="0">
                <a:solidFill>
                  <a:srgbClr val="000000"/>
                </a:solidFill>
              </a:rPr>
              <a:t>Comparison with </a:t>
            </a:r>
          </a:p>
          <a:p>
            <a:pPr marL="282575" indent="-282575"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2000" u="none" dirty="0">
                <a:solidFill>
                  <a:srgbClr val="000000"/>
                </a:solidFill>
              </a:rPr>
              <a:t>Deep Inelastic Scattering (DIS)</a:t>
            </a:r>
          </a:p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EMC:  Parton distributions of bound and free nucleons are different</a:t>
            </a:r>
            <a:r>
              <a:rPr lang="en-US" sz="2000" u="none" dirty="0" smtClean="0">
                <a:solidFill>
                  <a:srgbClr val="000000"/>
                </a:solidFill>
              </a:rPr>
              <a:t>.</a:t>
            </a:r>
          </a:p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dirty="0">
              <a:solidFill>
                <a:srgbClr val="000000"/>
              </a:solidFill>
            </a:endParaRPr>
          </a:p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 smtClean="0">
                <a:solidFill>
                  <a:srgbClr val="000000"/>
                </a:solidFill>
              </a:rPr>
              <a:t>Nuclear binding effects distributions of quarks within the nucleons</a:t>
            </a:r>
          </a:p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dirty="0">
              <a:solidFill>
                <a:srgbClr val="000000"/>
              </a:solidFill>
            </a:endParaRPr>
          </a:p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u="none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72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1105" y="1066800"/>
            <a:ext cx="5132895" cy="51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1413" cy="760413"/>
          </a:xfrm>
        </p:spPr>
        <p:txBody>
          <a:bodyPr/>
          <a:lstStyle/>
          <a:p>
            <a:r>
              <a:rPr lang="en-US" dirty="0"/>
              <a:t>Structure of nucleonic matter: </a:t>
            </a:r>
            <a:br>
              <a:rPr lang="en-US" dirty="0"/>
            </a:br>
            <a:r>
              <a:rPr lang="en-US" dirty="0"/>
              <a:t>How </a:t>
            </a:r>
            <a:r>
              <a:rPr lang="en-US" dirty="0" smtClean="0"/>
              <a:t>do DIS and Drell-Yan data compare?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6866-8E1D-40C5-B499-34EA6F20292B}" type="slidenum">
              <a:rPr lang="en-US"/>
              <a:pPr/>
              <a:t>11</a:t>
            </a:fld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978615"/>
            <a:ext cx="4208463" cy="90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 smtClean="0">
                <a:solidFill>
                  <a:srgbClr val="000000"/>
                </a:solidFill>
              </a:rPr>
              <a:t>Shadowing present in Drell-Yan</a:t>
            </a:r>
          </a:p>
          <a:p>
            <a:pPr marL="282575" indent="-282575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 err="1" smtClean="0">
                <a:solidFill>
                  <a:srgbClr val="800000"/>
                </a:solidFill>
              </a:rPr>
              <a:t>Antishadowing</a:t>
            </a:r>
            <a:r>
              <a:rPr lang="en-US" sz="2000" u="none" dirty="0" smtClean="0">
                <a:solidFill>
                  <a:srgbClr val="800000"/>
                </a:solidFill>
              </a:rPr>
              <a:t> </a:t>
            </a:r>
            <a:r>
              <a:rPr lang="en-US" sz="2000" u="none" dirty="0">
                <a:solidFill>
                  <a:srgbClr val="800000"/>
                </a:solidFill>
              </a:rPr>
              <a:t>not seen in Drell-Yan</a:t>
            </a:r>
            <a:r>
              <a:rPr lang="en-US" sz="2000" u="none" dirty="0"/>
              <a:t>—</a:t>
            </a:r>
            <a:r>
              <a:rPr lang="en-US" sz="2000" u="none" dirty="0">
                <a:solidFill>
                  <a:srgbClr val="000000"/>
                </a:solidFill>
              </a:rPr>
              <a:t>Valence only effect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5391388" y="3171825"/>
            <a:ext cx="3365024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u="none" dirty="0"/>
              <a:t>Alde </a:t>
            </a:r>
            <a:r>
              <a:rPr lang="en-US" sz="1050" b="1" i="1" u="none" dirty="0"/>
              <a:t>et al </a:t>
            </a:r>
            <a:r>
              <a:rPr lang="en-US" sz="1050" b="1" u="none" dirty="0"/>
              <a:t>(Fermilab E772) Phys. Rev. </a:t>
            </a:r>
            <a:r>
              <a:rPr lang="en-US" sz="1050" b="1" u="none" dirty="0" err="1"/>
              <a:t>Lett</a:t>
            </a:r>
            <a:r>
              <a:rPr lang="en-US" sz="1050" b="1" u="none" dirty="0"/>
              <a:t>. 64 2479 (1990)</a:t>
            </a:r>
          </a:p>
        </p:txBody>
      </p:sp>
      <p:pic>
        <p:nvPicPr>
          <p:cNvPr id="154632" name="Picture 8" descr="cady-dis-sl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25098"/>
            <a:ext cx="3657600" cy="364706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024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Kulagin and Petti sea vs. valence nuclear effects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5400-42E2-4E46-B093-9A338E90297C}" type="slidenum">
              <a:rPr lang="en-US"/>
              <a:pPr/>
              <a:t>12</a:t>
            </a:fld>
            <a:endParaRPr lang="en-US"/>
          </a:p>
        </p:txBody>
      </p:sp>
      <p:pic>
        <p:nvPicPr>
          <p:cNvPr id="105476" name="Picture 4" descr="npdf_val_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25"/>
            <a:ext cx="9144000" cy="32004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563688" y="2022475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Valence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446838" y="200501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Sea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889488" y="4267200"/>
            <a:ext cx="3365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 dirty="0">
                <a:solidFill>
                  <a:srgbClr val="000000"/>
                </a:solidFill>
              </a:rPr>
              <a:t>Nuclear Physics A 765 (2006) 126–187</a:t>
            </a:r>
          </a:p>
        </p:txBody>
      </p:sp>
    </p:spTree>
    <p:extLst>
      <p:ext uri="{BB962C8B-B14F-4D97-AF65-F5344CB8AC3E}">
        <p14:creationId xmlns:p14="http://schemas.microsoft.com/office/powerpoint/2010/main" val="357745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4430713" cy="1117600"/>
          </a:xfrm>
        </p:spPr>
        <p:txBody>
          <a:bodyPr/>
          <a:lstStyle/>
          <a:p>
            <a:r>
              <a:rPr lang="en-US"/>
              <a:t>Structure of nucleonic matter: Where are the nuclear pions?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2687-6691-44D6-AA66-0C36057DE5C6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1458913"/>
            <a:ext cx="3908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The binding of nucleons in a nucleus is expected to be governed by the exchange of virtual “Nuclear” mesons</a:t>
            </a:r>
            <a:r>
              <a:rPr lang="en-US" sz="2000" u="none" dirty="0" smtClean="0">
                <a:solidFill>
                  <a:srgbClr val="000000"/>
                </a:solidFill>
              </a:rPr>
              <a:t>.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pic>
        <p:nvPicPr>
          <p:cNvPr id="11" name="Picture 10" descr="nucpi_coester_df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8773"/>
            <a:ext cx="5410200" cy="540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767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4430713" cy="1117600"/>
          </a:xfrm>
        </p:spPr>
        <p:txBody>
          <a:bodyPr/>
          <a:lstStyle/>
          <a:p>
            <a:r>
              <a:rPr lang="en-US"/>
              <a:t>Structure of nucleonic matter: Where are the nuclear pions?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2687-6691-44D6-AA66-0C36057DE5C6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1458913"/>
            <a:ext cx="3908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The binding of nucleons in a nucleus is expected to be governed by the exchange of virtual “Nuclear” mesons.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No antiquark enhancement seen in Drell-Yan (Fermilab E772) data</a:t>
            </a:r>
            <a:r>
              <a:rPr lang="en-US" sz="2000" u="none" dirty="0" smtClean="0">
                <a:solidFill>
                  <a:srgbClr val="000000"/>
                </a:solidFill>
              </a:rPr>
              <a:t>.</a:t>
            </a:r>
            <a:endParaRPr lang="en-US" sz="2000" u="none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0" descr="nucpi_coester_e772_df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8773"/>
            <a:ext cx="5410200" cy="540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236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4430713" cy="1117600"/>
          </a:xfrm>
        </p:spPr>
        <p:txBody>
          <a:bodyPr/>
          <a:lstStyle/>
          <a:p>
            <a:r>
              <a:rPr lang="en-US"/>
              <a:t>Structure of nucleonic matter: Where are the nuclear pions?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2687-6691-44D6-AA66-0C36057DE5C6}" type="slidenum">
              <a:rPr lang="en-US"/>
              <a:pPr/>
              <a:t>15</a:t>
            </a:fld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1458913"/>
            <a:ext cx="39084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The binding of nucleons in a nucleus is expected to be governed by the exchange of virtual “Nuclear” mesons.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No antiquark enhancement seen in Drell-Yan (Fermilab E772) data.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u="none" dirty="0">
              <a:solidFill>
                <a:srgbClr val="000000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Contemporary models predict large effects to antiquark distributions as x increases.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u="none" dirty="0"/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b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Models must explain both DIS-EMC effect and Drell-Yan</a:t>
            </a:r>
          </a:p>
        </p:txBody>
      </p:sp>
      <p:pic>
        <p:nvPicPr>
          <p:cNvPr id="13" name="Picture 12" descr="nucpi_allth_e772_df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8773"/>
            <a:ext cx="5410200" cy="540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148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4430713" cy="1117600"/>
          </a:xfrm>
        </p:spPr>
        <p:txBody>
          <a:bodyPr/>
          <a:lstStyle/>
          <a:p>
            <a:r>
              <a:rPr lang="en-US"/>
              <a:t>Structure of nucleonic matter: Where are the nuclear pions?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2687-6691-44D6-AA66-0C36057DE5C6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1458913"/>
            <a:ext cx="39084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The binding of nucleons in a nucleus is expected to be governed by the exchange of virtual “Nuclear” mesons.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No antiquark enhancement seen in Drell-Yan (Fermilab E772) data.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u="none" dirty="0">
              <a:solidFill>
                <a:srgbClr val="000000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Contemporary models predict large effects to antiquark distributions as x increases.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u="none" dirty="0"/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Models must explain both DIS-EMC effect and Drell-Yan</a:t>
            </a:r>
          </a:p>
        </p:txBody>
      </p:sp>
      <p:pic>
        <p:nvPicPr>
          <p:cNvPr id="20" name="Picture 19" descr="nucpi_all_df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8773"/>
            <a:ext cx="5410200" cy="540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03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1413" cy="760413"/>
          </a:xfrm>
        </p:spPr>
        <p:txBody>
          <a:bodyPr/>
          <a:lstStyle/>
          <a:p>
            <a:r>
              <a:rPr lang="en-US"/>
              <a:t>Structure of nucleonic matter: </a:t>
            </a:r>
            <a:br>
              <a:rPr lang="en-US"/>
            </a:br>
            <a:r>
              <a:rPr lang="en-US"/>
              <a:t>How do sea quark distributions differ in a nucleus?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53DD-21AE-4A35-B854-A2FA690D5193}" type="slidenum">
              <a:rPr lang="en-US"/>
              <a:pPr/>
              <a:t>17</a:t>
            </a:fld>
            <a:endParaRPr lang="en-US"/>
          </a:p>
        </p:txBody>
      </p:sp>
      <p:pic>
        <p:nvPicPr>
          <p:cNvPr id="155652" name="Picture 4" descr="cady-dis-e772-sl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8463" y="1152525"/>
            <a:ext cx="4935537" cy="4919663"/>
          </a:xfrm>
          <a:prstGeom prst="rect">
            <a:avLst/>
          </a:prstGeom>
          <a:noFill/>
        </p:spPr>
      </p:pic>
      <p:pic>
        <p:nvPicPr>
          <p:cNvPr id="155653" name="Picture 5" descr="cady-dis-e772-e906-sl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8463" y="1152525"/>
            <a:ext cx="4935537" cy="4919663"/>
          </a:xfrm>
          <a:prstGeom prst="rect">
            <a:avLst/>
          </a:prstGeom>
          <a:noFill/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814388"/>
            <a:ext cx="4208463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u="none" dirty="0">
                <a:solidFill>
                  <a:srgbClr val="3333FF"/>
                </a:solidFill>
              </a:rPr>
              <a:t>Intermediate-</a:t>
            </a:r>
            <a:r>
              <a:rPr lang="en-US" i="1" u="none" dirty="0">
                <a:solidFill>
                  <a:srgbClr val="3333FF"/>
                </a:solidFill>
              </a:rPr>
              <a:t>x</a:t>
            </a:r>
            <a:r>
              <a:rPr lang="en-US" u="none" dirty="0">
                <a:solidFill>
                  <a:srgbClr val="3333FF"/>
                </a:solidFill>
              </a:rPr>
              <a:t> </a:t>
            </a:r>
            <a:r>
              <a:rPr lang="en-US" i="1" u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</a:t>
            </a:r>
            <a:r>
              <a:rPr lang="en-US" u="none" dirty="0">
                <a:solidFill>
                  <a:srgbClr val="3333FF"/>
                </a:solidFill>
              </a:rPr>
              <a:t> PDF’s</a:t>
            </a:r>
            <a:r>
              <a:rPr lang="en-US" u="none" dirty="0"/>
              <a:t> 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 </a:t>
            </a:r>
            <a:r>
              <a:rPr lang="en-US" u="none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u="none" dirty="0">
                <a:solidFill>
                  <a:srgbClr val="000000"/>
                </a:solidFill>
              </a:rPr>
              <a:t>-DIS on iron—Are nuclear effects with the weak interaction the same as electromagnetic?  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Are nuclear effects the same for sea and valence </a:t>
            </a:r>
            <a:r>
              <a:rPr lang="en-US" u="none" dirty="0" smtClean="0">
                <a:solidFill>
                  <a:srgbClr val="000000"/>
                </a:solidFill>
              </a:rPr>
              <a:t>distributions</a:t>
            </a:r>
            <a:endParaRPr lang="en-US" u="none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656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09700" y="2628900"/>
            <a:ext cx="4419600" cy="1143000"/>
          </a:xfrm>
        </p:spPr>
        <p:txBody>
          <a:bodyPr/>
          <a:lstStyle/>
          <a:p>
            <a:pPr algn="ctr"/>
            <a:r>
              <a:rPr lang="en-US" dirty="0" err="1" smtClean="0"/>
              <a:t>Partonic</a:t>
            </a:r>
            <a:r>
              <a:rPr lang="en-US" dirty="0" smtClean="0"/>
              <a:t> energy loss in Cold Nuclear Matter</a:t>
            </a:r>
            <a:endParaRPr lang="en-US" dirty="0"/>
          </a:p>
        </p:txBody>
      </p:sp>
      <p:pic>
        <p:nvPicPr>
          <p:cNvPr id="6" name="Picture 5" descr="20121222_2059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b="17558"/>
          <a:stretch/>
        </p:blipFill>
        <p:spPr>
          <a:xfrm>
            <a:off x="1688270" y="-15378"/>
            <a:ext cx="7467600" cy="68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1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Partonic Energy Loss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715963"/>
            <a:ext cx="5943600" cy="2711450"/>
          </a:xfrm>
        </p:spPr>
        <p:txBody>
          <a:bodyPr/>
          <a:lstStyle/>
          <a:p>
            <a:r>
              <a:rPr lang="en-US" dirty="0" smtClean="0"/>
              <a:t>Pre</a:t>
            </a:r>
            <a:r>
              <a:rPr lang="en-US" dirty="0"/>
              <a:t>-interaction parton moves through cold nuclear matter and looses energy.</a:t>
            </a:r>
          </a:p>
          <a:p>
            <a:r>
              <a:rPr lang="en-US" dirty="0"/>
              <a:t>Apparent (reconstructed) kinematic values (x</a:t>
            </a:r>
            <a:r>
              <a:rPr lang="en-US" baseline="-25000" dirty="0"/>
              <a:t>1</a:t>
            </a:r>
            <a:r>
              <a:rPr lang="en-US" dirty="0"/>
              <a:t> or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) </a:t>
            </a:r>
            <a:r>
              <a:rPr lang="en-US" dirty="0" smtClean="0"/>
              <a:t>are shifted</a:t>
            </a:r>
            <a:endParaRPr lang="en-US" dirty="0"/>
          </a:p>
          <a:p>
            <a:r>
              <a:rPr lang="en-US" dirty="0"/>
              <a:t>Fit shift in x</a:t>
            </a:r>
            <a:r>
              <a:rPr lang="en-US" baseline="-25000" dirty="0"/>
              <a:t>1</a:t>
            </a:r>
            <a:r>
              <a:rPr lang="en-US" dirty="0"/>
              <a:t> relative to deuterium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C4E1-BA63-40C7-9696-049D2358D813}" type="slidenum">
              <a:rPr lang="en-US"/>
              <a:pPr/>
              <a:t>19</a:t>
            </a:fld>
            <a:endParaRPr lang="en-US"/>
          </a:p>
        </p:txBody>
      </p:sp>
      <p:pic>
        <p:nvPicPr>
          <p:cNvPr id="74758" name="Picture 6" descr="el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2300" y="260350"/>
            <a:ext cx="3441700" cy="2843213"/>
          </a:xfrm>
          <a:prstGeom prst="rect">
            <a:avLst/>
          </a:prstGeom>
          <a:noFill/>
        </p:spPr>
      </p:pic>
      <p:pic>
        <p:nvPicPr>
          <p:cNvPr id="7476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43338"/>
            <a:ext cx="1828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5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516438"/>
            <a:ext cx="1625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5253038"/>
            <a:ext cx="1625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933825" y="3448050"/>
            <a:ext cx="321468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Models: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000" u="none" dirty="0">
                <a:solidFill>
                  <a:srgbClr val="000000"/>
                </a:solidFill>
              </a:rPr>
              <a:t>Galvin and </a:t>
            </a:r>
            <a:r>
              <a:rPr lang="en-US" sz="2000" u="none" dirty="0" err="1">
                <a:solidFill>
                  <a:srgbClr val="000000"/>
                </a:solidFill>
              </a:rPr>
              <a:t>Milana</a:t>
            </a:r>
            <a:endParaRPr lang="en-US" sz="2000" u="none" dirty="0">
              <a:solidFill>
                <a:srgbClr val="000000"/>
              </a:solidFill>
            </a:endParaRP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endParaRPr lang="en-US" sz="2000" u="none" dirty="0">
              <a:solidFill>
                <a:srgbClr val="000000"/>
              </a:solidFill>
            </a:endParaRP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000" u="none" dirty="0">
                <a:solidFill>
                  <a:srgbClr val="000000"/>
                </a:solidFill>
              </a:rPr>
              <a:t>Brodsky and Hoyer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endParaRPr lang="en-US" sz="2000" u="none" dirty="0">
              <a:solidFill>
                <a:srgbClr val="000000"/>
              </a:solidFill>
            </a:endParaRP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000" u="none" dirty="0" err="1">
                <a:solidFill>
                  <a:srgbClr val="000000"/>
                </a:solidFill>
              </a:rPr>
              <a:t>Baier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i="1" u="none" dirty="0">
                <a:solidFill>
                  <a:srgbClr val="000000"/>
                </a:solidFill>
              </a:rPr>
              <a:t>et al.</a:t>
            </a:r>
            <a:endParaRPr lang="en-US" sz="2000" u="none" dirty="0">
              <a:solidFill>
                <a:srgbClr val="000000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257280" y="5169730"/>
            <a:ext cx="38247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</a:rPr>
              <a:t>X</a:t>
            </a:r>
            <a:r>
              <a:rPr lang="en-US" u="none" baseline="-250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228601" y="2414827"/>
            <a:ext cx="2895600" cy="2307985"/>
            <a:chOff x="479" y="2220"/>
            <a:chExt cx="2045" cy="1630"/>
          </a:xfrm>
        </p:grpSpPr>
        <p:pic>
          <p:nvPicPr>
            <p:cNvPr id="74769" name="Picture 17" descr="xf1"/>
            <p:cNvPicPr>
              <a:picLocks noChangeAspect="1" noChangeArrowheads="1"/>
            </p:cNvPicPr>
            <p:nvPr/>
          </p:nvPicPr>
          <p:blipFill>
            <a:blip r:embed="rId10" cstate="print"/>
            <a:srcRect t="10057" b="12244"/>
            <a:stretch>
              <a:fillRect/>
            </a:stretch>
          </p:blipFill>
          <p:spPr bwMode="auto">
            <a:xfrm>
              <a:off x="479" y="2220"/>
              <a:ext cx="2045" cy="1590"/>
            </a:xfrm>
            <a:prstGeom prst="rect">
              <a:avLst/>
            </a:prstGeom>
            <a:noFill/>
          </p:spPr>
        </p:pic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1824" y="3562"/>
              <a:ext cx="315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/>
                <a:t>X</a:t>
              </a:r>
              <a:r>
                <a:rPr lang="en-US" u="none" baseline="-25000"/>
                <a:t>1</a:t>
              </a:r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93049" y="4419600"/>
            <a:ext cx="2443137" cy="1593488"/>
            <a:chOff x="1544" y="3225"/>
            <a:chExt cx="952" cy="615"/>
          </a:xfrm>
        </p:grpSpPr>
        <p:sp>
          <p:nvSpPr>
            <p:cNvPr id="20" name="Line 56"/>
            <p:cNvSpPr>
              <a:spLocks noChangeShapeType="1"/>
            </p:cNvSpPr>
            <p:nvPr/>
          </p:nvSpPr>
          <p:spPr bwMode="auto">
            <a:xfrm>
              <a:off x="1920" y="3408"/>
              <a:ext cx="576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2132" y="3225"/>
              <a:ext cx="309" cy="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R(A/p)</a:t>
              </a: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1544" y="3456"/>
              <a:ext cx="211" cy="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R=1</a:t>
              </a: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V="1">
              <a:off x="2160" y="3312"/>
              <a:ext cx="0" cy="5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>
              <a:off x="1824" y="3552"/>
              <a:ext cx="6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8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0_118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144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60325" dist="76200" dir="2700000" algn="tl" rotWithShape="0">
                    <a:srgbClr val="000000">
                      <a:alpha val="43000"/>
                    </a:srgbClr>
                  </a:outerShdw>
                </a:effectLst>
              </a:rPr>
              <a:t>The Big Picture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60325" dist="762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A4F6-1E79-454B-8E31-4EA15DE3B0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125"/>
          <p:cNvSpPr>
            <a:spLocks noChangeArrowheads="1"/>
          </p:cNvSpPr>
          <p:nvPr/>
        </p:nvSpPr>
        <p:spPr bwMode="auto">
          <a:xfrm>
            <a:off x="5181600" y="3422650"/>
            <a:ext cx="3505200" cy="177323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  <a:alpha val="0"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810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Event Reconstruction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5250" y="1577975"/>
            <a:ext cx="3127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/>
              <a:t>We measure</a:t>
            </a:r>
          </a:p>
          <a:p>
            <a:pPr marL="739775" lvl="1" indent="-342900">
              <a:buFontTx/>
              <a:buAutoNum type="arabicPeriod"/>
            </a:pPr>
            <a:r>
              <a:rPr lang="en-US" smtClean="0"/>
              <a:t>Direction of particles</a:t>
            </a:r>
          </a:p>
          <a:p>
            <a:pPr marL="739775" lvl="1" indent="-342900">
              <a:buFontTx/>
              <a:buAutoNum type="arabicPeriod"/>
            </a:pPr>
            <a:r>
              <a:rPr lang="en-US" smtClean="0"/>
              <a:t>Absolute momentum of particles</a:t>
            </a:r>
          </a:p>
          <a:p>
            <a:r>
              <a:rPr lang="en-US" smtClean="0"/>
              <a:t>We assume</a:t>
            </a:r>
          </a:p>
          <a:p>
            <a:pPr marL="739775" lvl="1" indent="-342900">
              <a:buFontTx/>
              <a:buAutoNum type="arabicPeriod" startAt="3"/>
            </a:pPr>
            <a:r>
              <a:rPr lang="en-US" smtClean="0"/>
              <a:t>Particles are muons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3463" y="2038350"/>
            <a:ext cx="142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momentum vector</a:t>
            </a: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3390900" y="1755775"/>
            <a:ext cx="182563" cy="1219200"/>
          </a:xfrm>
          <a:prstGeom prst="rightBrace">
            <a:avLst>
              <a:gd name="adj1" fmla="val 5565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4999038" y="1589088"/>
            <a:ext cx="182562" cy="2335212"/>
          </a:xfrm>
          <a:prstGeom prst="rightBrace">
            <a:avLst>
              <a:gd name="adj1" fmla="val 1065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37163" y="2438400"/>
            <a:ext cx="2827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Relativistic energy-momentum vector </a:t>
            </a:r>
            <a:r>
              <a:rPr lang="en-US" sz="1800" i="1">
                <a:solidFill>
                  <a:srgbClr val="000000"/>
                </a:solidFill>
                <a:latin typeface="Bernard MT Condensed" charset="0"/>
              </a:rPr>
              <a:t>P</a:t>
            </a: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95250" y="4067175"/>
            <a:ext cx="54991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0"/>
              <a:buChar char="n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Add 4-vectors of muons to get 4-vectors of virtual photon </a:t>
            </a:r>
            <a:r>
              <a:rPr lang="en-US" sz="2000" i="1" dirty="0">
                <a:solidFill>
                  <a:srgbClr val="000000"/>
                </a:solidFill>
                <a:latin typeface="Bernard MT Condensed" charset="0"/>
                <a:cs typeface="Times New Roman" charset="0"/>
              </a:rPr>
              <a:t>P</a:t>
            </a:r>
            <a:endParaRPr lang="en-US" sz="20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739775" lvl="1" indent="-3429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Now we know everything</a:t>
            </a:r>
          </a:p>
          <a:p>
            <a:pPr marL="739775" lvl="1" indent="-3429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endParaRPr lang="en-US" sz="20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5510213" y="315913"/>
            <a:ext cx="3025775" cy="1666875"/>
            <a:chOff x="483" y="953"/>
            <a:chExt cx="1906" cy="1050"/>
          </a:xfrm>
        </p:grpSpPr>
        <p:pic>
          <p:nvPicPr>
            <p:cNvPr id="16" name="Picture 7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1664"/>
              <a:ext cx="26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7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1074"/>
              <a:ext cx="2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" name="Group 73"/>
            <p:cNvGrpSpPr>
              <a:grpSpLocks/>
            </p:cNvGrpSpPr>
            <p:nvPr/>
          </p:nvGrpSpPr>
          <p:grpSpPr bwMode="auto">
            <a:xfrm>
              <a:off x="483" y="953"/>
              <a:ext cx="1890" cy="1050"/>
              <a:chOff x="483" y="953"/>
              <a:chExt cx="1890" cy="1050"/>
            </a:xfrm>
          </p:grpSpPr>
          <p:grpSp>
            <p:nvGrpSpPr>
              <p:cNvPr id="21" name="Group 74"/>
              <p:cNvGrpSpPr>
                <a:grpSpLocks noChangeAspect="1"/>
              </p:cNvGrpSpPr>
              <p:nvPr/>
            </p:nvGrpSpPr>
            <p:grpSpPr bwMode="auto">
              <a:xfrm>
                <a:off x="1201" y="1362"/>
                <a:ext cx="463" cy="239"/>
                <a:chOff x="2707" y="2966"/>
                <a:chExt cx="864" cy="672"/>
              </a:xfrm>
            </p:grpSpPr>
            <p:sp>
              <p:nvSpPr>
                <p:cNvPr id="34" name="Freeform 75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76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77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78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79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" name="Group 80"/>
              <p:cNvGrpSpPr>
                <a:grpSpLocks noChangeAspect="1"/>
              </p:cNvGrpSpPr>
              <p:nvPr/>
            </p:nvGrpSpPr>
            <p:grpSpPr bwMode="auto">
              <a:xfrm>
                <a:off x="1662" y="969"/>
                <a:ext cx="710" cy="517"/>
                <a:chOff x="3818" y="1354"/>
                <a:chExt cx="1246" cy="432"/>
              </a:xfrm>
            </p:grpSpPr>
            <p:sp>
              <p:nvSpPr>
                <p:cNvPr id="32" name="Line 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83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30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" name="Group 86"/>
              <p:cNvGrpSpPr>
                <a:grpSpLocks noChangeAspect="1"/>
              </p:cNvGrpSpPr>
              <p:nvPr/>
            </p:nvGrpSpPr>
            <p:grpSpPr bwMode="auto">
              <a:xfrm flipH="1">
                <a:off x="484" y="953"/>
                <a:ext cx="710" cy="517"/>
                <a:chOff x="3818" y="1354"/>
                <a:chExt cx="1246" cy="432"/>
              </a:xfrm>
            </p:grpSpPr>
            <p:sp>
              <p:nvSpPr>
                <p:cNvPr id="28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" name="Group 89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26" name="Line 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Line 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9" name="Picture 9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1657"/>
              <a:ext cx="11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9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091"/>
              <a:ext cx="11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44" y="3657600"/>
            <a:ext cx="34706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6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381000" y="685800"/>
            <a:ext cx="3962400" cy="6096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62000" y="3429000"/>
            <a:ext cx="3657600" cy="4572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0"/>
            <a:ext cx="5035550" cy="403225"/>
          </a:xfrm>
        </p:spPr>
        <p:txBody>
          <a:bodyPr/>
          <a:lstStyle/>
          <a:p>
            <a:r>
              <a:rPr lang="en-US"/>
              <a:t>Partonic Energy Loss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593725"/>
            <a:ext cx="4419600" cy="3260725"/>
          </a:xfrm>
          <a:ln w="19050" cmpd="sng"/>
        </p:spPr>
        <p:txBody>
          <a:bodyPr/>
          <a:lstStyle/>
          <a:p>
            <a:pPr>
              <a:buFont typeface="Lucida Grande"/>
              <a:buChar char="■"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E866 data are consistent with NO </a:t>
            </a:r>
            <a:r>
              <a:rPr lang="en-US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partonic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loss for all three models</a:t>
            </a:r>
          </a:p>
          <a:p>
            <a:pPr>
              <a:buFont typeface="Lucida Grande"/>
              <a:buChar char="■"/>
            </a:pPr>
            <a:r>
              <a:rPr lang="en-US" dirty="0"/>
              <a:t>Caveat:  A correction must be made for shadowing because of x</a:t>
            </a:r>
            <a:r>
              <a:rPr lang="en-US" baseline="-25000" dirty="0"/>
              <a:t>1</a:t>
            </a:r>
            <a:r>
              <a:rPr lang="en-US" dirty="0"/>
              <a:t>—x</a:t>
            </a:r>
            <a:r>
              <a:rPr lang="en-US" baseline="-25000" dirty="0"/>
              <a:t>2</a:t>
            </a:r>
            <a:r>
              <a:rPr lang="en-US" dirty="0"/>
              <a:t> correlations</a:t>
            </a:r>
          </a:p>
          <a:p>
            <a:pPr marL="627063" lvl="1" indent="-230188"/>
            <a:r>
              <a:rPr lang="en-US" dirty="0" smtClean="0"/>
              <a:t>E866 </a:t>
            </a:r>
            <a:r>
              <a:rPr lang="en-US" dirty="0"/>
              <a:t>used an empirical correction based </a:t>
            </a:r>
            <a:r>
              <a:rPr lang="en-US" dirty="0" smtClean="0"/>
              <a:t>on EKS </a:t>
            </a:r>
            <a:r>
              <a:rPr lang="en-US" dirty="0"/>
              <a:t>fit do DIS and </a:t>
            </a:r>
            <a:r>
              <a:rPr lang="en-US" i="1" dirty="0"/>
              <a:t>Drell-Yan</a:t>
            </a:r>
            <a:r>
              <a:rPr lang="en-US" dirty="0"/>
              <a:t>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9B7B-BE50-4FDA-B9BF-3818C8A2D60C}" type="slidenum">
              <a:rPr lang="en-US"/>
              <a:pPr/>
              <a:t>21</a:t>
            </a:fld>
            <a:endParaRPr lang="en-US"/>
          </a:p>
        </p:txBody>
      </p:sp>
      <p:pic>
        <p:nvPicPr>
          <p:cNvPr id="55300" name="Picture 4" descr="dy_adep_fig3"/>
          <p:cNvPicPr>
            <a:picLocks noChangeAspect="1" noChangeArrowheads="1"/>
          </p:cNvPicPr>
          <p:nvPr/>
        </p:nvPicPr>
        <p:blipFill>
          <a:blip r:embed="rId3" cstate="print"/>
          <a:srcRect t="5493" r="5261"/>
          <a:stretch>
            <a:fillRect/>
          </a:stretch>
        </p:blipFill>
        <p:spPr bwMode="auto">
          <a:xfrm>
            <a:off x="4419600" y="0"/>
            <a:ext cx="4724400" cy="3560011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500688" y="409575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E866/NuSea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2305615"/>
            <a:ext cx="4572000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Treatment of parton propagation length and shadowing are </a:t>
            </a:r>
            <a:r>
              <a:rPr lang="en-US" u="none" dirty="0" smtClean="0">
                <a:solidFill>
                  <a:srgbClr val="000000"/>
                </a:solidFill>
              </a:rPr>
              <a:t>critical</a:t>
            </a:r>
          </a:p>
          <a:p>
            <a:pPr marL="742950" lvl="1" indent="-285750">
              <a:spcBef>
                <a:spcPct val="10000"/>
              </a:spcBef>
              <a:spcAft>
                <a:spcPct val="10000"/>
              </a:spcAft>
              <a:buFont typeface="Wingdings" charset="2"/>
              <a:buChar char="−"/>
            </a:pPr>
            <a:r>
              <a:rPr lang="en-US" sz="1600" dirty="0" smtClean="0">
                <a:solidFill>
                  <a:srgbClr val="000000"/>
                </a:solidFill>
              </a:rPr>
              <a:t>Analysis </a:t>
            </a:r>
            <a:r>
              <a:rPr lang="en-US" sz="1600" dirty="0">
                <a:solidFill>
                  <a:srgbClr val="000000"/>
                </a:solidFill>
              </a:rPr>
              <a:t>of our p-A Drell-Yan data using the </a:t>
            </a:r>
            <a:r>
              <a:rPr lang="en-US" sz="1600" dirty="0" err="1">
                <a:solidFill>
                  <a:srgbClr val="000000"/>
                </a:solidFill>
              </a:rPr>
              <a:t>Kopeliovich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model.</a:t>
            </a:r>
          </a:p>
          <a:p>
            <a:pPr marL="742950" lvl="1" indent="-285750">
              <a:spcBef>
                <a:spcPct val="10000"/>
              </a:spcBef>
              <a:spcAft>
                <a:spcPct val="10000"/>
              </a:spcAft>
              <a:buFont typeface="Wingdings" charset="2"/>
              <a:buChar char="−"/>
            </a:pPr>
            <a:r>
              <a:rPr lang="en-US" sz="2000" b="1" dirty="0" err="1">
                <a:solidFill>
                  <a:srgbClr val="800000"/>
                </a:solidFill>
              </a:rPr>
              <a:t>dE</a:t>
            </a:r>
            <a:r>
              <a:rPr lang="en-US" sz="2000" b="1" dirty="0">
                <a:solidFill>
                  <a:srgbClr val="800000"/>
                </a:solidFill>
              </a:rPr>
              <a:t>/dx = 2.32 </a:t>
            </a:r>
            <a:r>
              <a:rPr lang="en-US" sz="2000" b="1" dirty="0">
                <a:solidFill>
                  <a:srgbClr val="800000"/>
                </a:solidFill>
                <a:cs typeface="Times New Roman" pitchFamily="18" charset="0"/>
              </a:rPr>
              <a:t>±</a:t>
            </a:r>
            <a:r>
              <a:rPr lang="en-US" sz="2000" b="1" dirty="0">
                <a:solidFill>
                  <a:srgbClr val="800000"/>
                </a:solidFill>
              </a:rPr>
              <a:t> 0.52 </a:t>
            </a:r>
            <a:r>
              <a:rPr lang="en-US" sz="2000" b="1" dirty="0">
                <a:solidFill>
                  <a:srgbClr val="800000"/>
                </a:solidFill>
                <a:cs typeface="Times New Roman" pitchFamily="18" charset="0"/>
              </a:rPr>
              <a:t>±</a:t>
            </a:r>
            <a:r>
              <a:rPr lang="en-US" sz="2000" b="1" dirty="0">
                <a:solidFill>
                  <a:srgbClr val="800000"/>
                </a:solidFill>
              </a:rPr>
              <a:t> 0.5 GeV/</a:t>
            </a:r>
            <a:r>
              <a:rPr lang="en-US" sz="2000" b="1" dirty="0" err="1" smtClean="0">
                <a:solidFill>
                  <a:srgbClr val="800000"/>
                </a:solidFill>
              </a:rPr>
              <a:t>fm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ct val="10000"/>
              </a:spcAft>
              <a:buFont typeface="Wingdings" charset="2"/>
              <a:buChar char="−"/>
            </a:pPr>
            <a:r>
              <a:rPr lang="en-US" sz="1600" u="none" dirty="0" smtClean="0">
                <a:solidFill>
                  <a:srgbClr val="000000"/>
                </a:solidFill>
              </a:rPr>
              <a:t>Same </a:t>
            </a:r>
            <a:r>
              <a:rPr lang="en-US" sz="1600" u="none" dirty="0">
                <a:solidFill>
                  <a:srgbClr val="000000"/>
                </a:solidFill>
              </a:rPr>
              <a:t>data with different shadowing correction and propagation length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b="1" u="none" dirty="0" smtClean="0">
              <a:solidFill>
                <a:srgbClr val="000099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endParaRPr lang="en-US" b="1" u="none" dirty="0" smtClean="0">
              <a:solidFill>
                <a:srgbClr val="000099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b="1" u="none" dirty="0" smtClean="0">
                <a:solidFill>
                  <a:srgbClr val="000099"/>
                </a:solidFill>
              </a:rPr>
              <a:t>Better </a:t>
            </a:r>
            <a:r>
              <a:rPr lang="en-US" b="1" u="none" dirty="0">
                <a:solidFill>
                  <a:srgbClr val="000099"/>
                </a:solidFill>
              </a:rPr>
              <a:t>data outside of shadowing region are necessary</a:t>
            </a:r>
            <a:r>
              <a:rPr lang="en-US" b="1" u="none" dirty="0" smtClean="0">
                <a:solidFill>
                  <a:srgbClr val="000099"/>
                </a:solidFill>
              </a:rPr>
              <a:t>.</a:t>
            </a:r>
            <a:endParaRPr lang="en-US" sz="2000" b="1" u="none" dirty="0">
              <a:solidFill>
                <a:srgbClr val="000099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Drell-Yan </a:t>
            </a:r>
            <a:r>
              <a:rPr lang="en-US" u="none" dirty="0" err="1">
                <a:solidFill>
                  <a:srgbClr val="000000"/>
                </a:solidFill>
              </a:rPr>
              <a:t>p</a:t>
            </a:r>
            <a:r>
              <a:rPr lang="en-US" u="none" baseline="-25000" dirty="0" err="1">
                <a:solidFill>
                  <a:srgbClr val="000000"/>
                </a:solidFill>
              </a:rPr>
              <a:t>T</a:t>
            </a:r>
            <a:r>
              <a:rPr lang="en-US" u="none" dirty="0">
                <a:solidFill>
                  <a:srgbClr val="000000"/>
                </a:solidFill>
              </a:rPr>
              <a:t> broadening also will yield information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31010" y="3310601"/>
            <a:ext cx="43229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Johnson, </a:t>
            </a:r>
            <a:r>
              <a:rPr lang="en-US" sz="1600" i="1" dirty="0" err="1">
                <a:solidFill>
                  <a:srgbClr val="000000"/>
                </a:solidFill>
                <a:latin typeface="Times New Roman" pitchFamily="18" charset="0"/>
              </a:rPr>
              <a:t>Kopeliovich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 et al., PRL </a:t>
            </a:r>
            <a:r>
              <a:rPr lang="en-US" sz="1600" i="1" u="sng" dirty="0">
                <a:solidFill>
                  <a:srgbClr val="000000"/>
                </a:solidFill>
                <a:latin typeface="Times New Roman" pitchFamily="18" charset="0"/>
              </a:rPr>
              <a:t>86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, 4483 (2001)</a:t>
            </a:r>
          </a:p>
        </p:txBody>
      </p:sp>
      <p:pic>
        <p:nvPicPr>
          <p:cNvPr id="13" name="Picture 7" descr="boris30"/>
          <p:cNvPicPr>
            <a:picLocks noChangeAspect="1" noChangeArrowheads="1"/>
          </p:cNvPicPr>
          <p:nvPr/>
        </p:nvPicPr>
        <p:blipFill>
          <a:blip r:embed="rId4" cstate="print"/>
          <a:srcRect l="53333" t="49908" r="1905"/>
          <a:stretch>
            <a:fillRect/>
          </a:stretch>
        </p:blipFill>
        <p:spPr bwMode="auto">
          <a:xfrm>
            <a:off x="4724400" y="3691601"/>
            <a:ext cx="1952685" cy="2251999"/>
          </a:xfrm>
          <a:prstGeom prst="rect">
            <a:avLst/>
          </a:prstGeom>
          <a:noFill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10400" y="4682201"/>
            <a:ext cx="1539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dx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Shadowing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6477000" y="4987001"/>
            <a:ext cx="609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062408" y="3920201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Shadowing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529008" y="4148801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3762375" cy="403225"/>
          </a:xfrm>
        </p:spPr>
        <p:txBody>
          <a:bodyPr/>
          <a:lstStyle/>
          <a:p>
            <a:r>
              <a:rPr lang="en-US"/>
              <a:t>Parton Energy Loss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12C-1C56-4934-8553-F6BD00C6082F}" type="slidenum">
              <a:rPr lang="en-US"/>
              <a:pPr/>
              <a:t>22</a:t>
            </a:fld>
            <a:endParaRPr lang="en-US"/>
          </a:p>
        </p:txBody>
      </p:sp>
      <p:pic>
        <p:nvPicPr>
          <p:cNvPr id="44034" name="Picture 2" descr="eloss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886200" cy="3883757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595313"/>
            <a:ext cx="48768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Shift in </a:t>
            </a:r>
            <a:r>
              <a:rPr lang="en-US" u="none" dirty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u="none" dirty="0">
                <a:solidFill>
                  <a:srgbClr val="000000"/>
                </a:solidFill>
              </a:rPr>
              <a:t>x </a:t>
            </a:r>
            <a:r>
              <a:rPr lang="en-US" u="none" dirty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u="none" dirty="0">
                <a:solidFill>
                  <a:srgbClr val="000000"/>
                </a:solidFill>
              </a:rPr>
              <a:t> 1/s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u="none" dirty="0">
                <a:solidFill>
                  <a:srgbClr val="000000"/>
                </a:solidFill>
              </a:rPr>
              <a:t>larger at 120 GeV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Ability to distinguish between models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Measurements rather than upper limits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rot="1330851">
            <a:off x="6249803" y="2325343"/>
            <a:ext cx="231729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u="none" dirty="0">
                <a:solidFill>
                  <a:srgbClr val="000000"/>
                </a:solidFill>
              </a:rPr>
              <a:t>Energy loss upper limits based on E866 Drell-Yan measurement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400800" y="152400"/>
            <a:ext cx="1967205" cy="461665"/>
          </a:xfrm>
          <a:prstGeom prst="rect">
            <a:avLst/>
          </a:prstGeom>
          <a:solidFill>
            <a:srgbClr val="F8FF9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u="none" dirty="0">
                <a:solidFill>
                  <a:srgbClr val="000000"/>
                </a:solidFill>
              </a:rPr>
              <a:t>E906 expected uncertainties</a:t>
            </a:r>
          </a:p>
          <a:p>
            <a:pPr algn="ctr"/>
            <a:r>
              <a:rPr lang="en-US" sz="1200" u="none" dirty="0">
                <a:solidFill>
                  <a:srgbClr val="000000"/>
                </a:solidFill>
              </a:rPr>
              <a:t>Shadowing region removed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-9360" y="1981200"/>
            <a:ext cx="5267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u="none" dirty="0">
                <a:solidFill>
                  <a:srgbClr val="000000"/>
                </a:solidFill>
              </a:rPr>
              <a:t>E906 will have sufficient statistical precision to allow events within the shadowing region, x</a:t>
            </a:r>
            <a:r>
              <a:rPr lang="en-US" u="none" baseline="-25000" dirty="0">
                <a:solidFill>
                  <a:srgbClr val="000000"/>
                </a:solidFill>
              </a:rPr>
              <a:t>2</a:t>
            </a:r>
            <a:r>
              <a:rPr lang="en-US" u="none" dirty="0">
                <a:solidFill>
                  <a:srgbClr val="000000"/>
                </a:solidFill>
              </a:rPr>
              <a:t> &lt; 0.1, to be removed from the data sample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24200"/>
            <a:ext cx="4868154" cy="353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3925669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Shadowing vs. initial state energy loss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R.B</a:t>
            </a:r>
            <a:r>
              <a:rPr lang="en-US" dirty="0">
                <a:solidFill>
                  <a:srgbClr val="000000"/>
                </a:solidFill>
              </a:rPr>
              <a:t>. Neufeld </a:t>
            </a:r>
            <a:r>
              <a:rPr lang="en-US" i="1" dirty="0">
                <a:solidFill>
                  <a:srgbClr val="000000"/>
                </a:solidFill>
              </a:rPr>
              <a:t>et al</a:t>
            </a:r>
            <a:r>
              <a:rPr lang="en-US" i="1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Physics Letters B 704 (2011) 590–</a:t>
            </a:r>
            <a:r>
              <a:rPr lang="en-US" dirty="0" smtClean="0">
                <a:solidFill>
                  <a:srgbClr val="000000"/>
                </a:solidFill>
              </a:rPr>
              <a:t>595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Possible to distinguish between A</a:t>
            </a:r>
            <a:r>
              <a:rPr lang="en-US" baseline="30000" dirty="0" smtClean="0">
                <a:solidFill>
                  <a:srgbClr val="000000"/>
                </a:solidFill>
              </a:rPr>
              <a:t>1/3</a:t>
            </a:r>
            <a:r>
              <a:rPr lang="en-US" dirty="0" smtClean="0">
                <a:solidFill>
                  <a:srgbClr val="000000"/>
                </a:solidFill>
              </a:rPr>
              <a:t> (collisional) and A</a:t>
            </a:r>
            <a:r>
              <a:rPr lang="en-US" baseline="30000" dirty="0" smtClean="0">
                <a:solidFill>
                  <a:srgbClr val="000000"/>
                </a:solidFill>
              </a:rPr>
              <a:t>2/3</a:t>
            </a:r>
            <a:r>
              <a:rPr lang="en-US" dirty="0" smtClean="0">
                <a:solidFill>
                  <a:srgbClr val="000000"/>
                </a:solidFill>
              </a:rPr>
              <a:t> (radiative) dependence?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Would like data at different </a:t>
            </a:r>
            <a:r>
              <a:rPr lang="en-US" b="1" dirty="0" smtClean="0">
                <a:solidFill>
                  <a:srgbClr val="800000"/>
                </a:solidFill>
              </a:rPr>
              <a:t>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42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563478" y="3733800"/>
            <a:ext cx="4575175" cy="2573338"/>
            <a:chOff x="92734" y="1219200"/>
            <a:chExt cx="9045919" cy="5087938"/>
          </a:xfrm>
        </p:grpSpPr>
        <p:pic>
          <p:nvPicPr>
            <p:cNvPr id="31" name="Picture 11" descr="fermilab_03-0390-22D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b="12984"/>
            <a:stretch>
              <a:fillRect/>
            </a:stretch>
          </p:blipFill>
          <p:spPr bwMode="auto">
            <a:xfrm>
              <a:off x="92734" y="1219200"/>
              <a:ext cx="9045919" cy="5087938"/>
            </a:xfrm>
            <a:prstGeom prst="rect">
              <a:avLst/>
            </a:prstGeom>
            <a:noFill/>
          </p:spPr>
        </p:pic>
        <p:sp>
          <p:nvSpPr>
            <p:cNvPr id="32" name="Text Box 12"/>
            <p:cNvSpPr txBox="1">
              <a:spLocks noChangeAspect="1" noChangeArrowheads="1"/>
            </p:cNvSpPr>
            <p:nvPr/>
          </p:nvSpPr>
          <p:spPr bwMode="auto">
            <a:xfrm rot="20073686">
              <a:off x="4747523" y="1690015"/>
              <a:ext cx="2922189" cy="6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u="none" dirty="0">
                  <a:solidFill>
                    <a:srgbClr val="FFCCCC"/>
                  </a:solidFill>
                </a:rPr>
                <a:t>Fixed Target Beam lines</a:t>
              </a:r>
            </a:p>
          </p:txBody>
        </p:sp>
        <p:grpSp>
          <p:nvGrpSpPr>
            <p:cNvPr id="33" name="Group 25"/>
            <p:cNvGrpSpPr>
              <a:grpSpLocks/>
            </p:cNvGrpSpPr>
            <p:nvPr/>
          </p:nvGrpSpPr>
          <p:grpSpPr bwMode="auto">
            <a:xfrm>
              <a:off x="5143007" y="1740235"/>
              <a:ext cx="3964258" cy="2975549"/>
              <a:chOff x="4489" y="2468"/>
              <a:chExt cx="1263" cy="948"/>
            </a:xfrm>
          </p:grpSpPr>
          <p:sp>
            <p:nvSpPr>
              <p:cNvPr id="38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65" y="2823"/>
                <a:ext cx="635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u="none">
                    <a:solidFill>
                      <a:srgbClr val="FF00FF"/>
                    </a:solidFill>
                  </a:rPr>
                  <a:t>Tevatron 800 GeV</a:t>
                </a:r>
              </a:p>
            </p:txBody>
          </p:sp>
          <p:sp>
            <p:nvSpPr>
              <p:cNvPr id="39" name="Freeform 15"/>
              <p:cNvSpPr>
                <a:spLocks noChangeAspect="1"/>
              </p:cNvSpPr>
              <p:nvPr/>
            </p:nvSpPr>
            <p:spPr bwMode="auto">
              <a:xfrm>
                <a:off x="4489" y="2740"/>
                <a:ext cx="1263" cy="676"/>
              </a:xfrm>
              <a:custGeom>
                <a:avLst/>
                <a:gdLst/>
                <a:ahLst/>
                <a:cxnLst>
                  <a:cxn ang="0">
                    <a:pos x="2392" y="3"/>
                  </a:cxn>
                  <a:cxn ang="0">
                    <a:pos x="1931" y="3"/>
                  </a:cxn>
                  <a:cxn ang="0">
                    <a:pos x="1413" y="3"/>
                  </a:cxn>
                  <a:cxn ang="0">
                    <a:pos x="872" y="22"/>
                  </a:cxn>
                  <a:cxn ang="0">
                    <a:pos x="479" y="92"/>
                  </a:cxn>
                  <a:cxn ang="0">
                    <a:pos x="235" y="188"/>
                  </a:cxn>
                  <a:cxn ang="0">
                    <a:pos x="34" y="353"/>
                  </a:cxn>
                  <a:cxn ang="0">
                    <a:pos x="31" y="579"/>
                  </a:cxn>
                  <a:cxn ang="0">
                    <a:pos x="146" y="695"/>
                  </a:cxn>
                  <a:cxn ang="0">
                    <a:pos x="434" y="867"/>
                  </a:cxn>
                  <a:cxn ang="0">
                    <a:pos x="722" y="983"/>
                  </a:cxn>
                  <a:cxn ang="0">
                    <a:pos x="1125" y="1098"/>
                  </a:cxn>
                  <a:cxn ang="0">
                    <a:pos x="1692" y="1217"/>
                  </a:cxn>
                  <a:cxn ang="0">
                    <a:pos x="2162" y="1271"/>
                  </a:cxn>
                  <a:cxn ang="0">
                    <a:pos x="2392" y="1271"/>
                  </a:cxn>
                </a:cxnLst>
                <a:rect l="0" t="0" r="r" b="b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5715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532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642" y="2468"/>
                <a:ext cx="928" cy="355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928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4" name="Text Box 20"/>
            <p:cNvSpPr txBox="1">
              <a:spLocks noChangeAspect="1" noChangeArrowheads="1"/>
            </p:cNvSpPr>
            <p:nvPr/>
          </p:nvSpPr>
          <p:spPr bwMode="auto">
            <a:xfrm>
              <a:off x="2039511" y="3874151"/>
              <a:ext cx="2187075" cy="1340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u="none">
                  <a:solidFill>
                    <a:srgbClr val="FFFF00"/>
                  </a:solidFill>
                </a:rPr>
                <a:t>Main Injector 120 GeV</a:t>
              </a:r>
            </a:p>
          </p:txBody>
        </p:sp>
        <p:sp>
          <p:nvSpPr>
            <p:cNvPr id="35" name="Oval 22"/>
            <p:cNvSpPr>
              <a:spLocks noChangeAspect="1" noChangeArrowheads="1"/>
            </p:cNvSpPr>
            <p:nvPr/>
          </p:nvSpPr>
          <p:spPr bwMode="auto">
            <a:xfrm rot="244712">
              <a:off x="325003" y="3441625"/>
              <a:ext cx="5730502" cy="209965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 noChangeAspect="1"/>
            </p:cNvSpPr>
            <p:nvPr/>
          </p:nvSpPr>
          <p:spPr bwMode="auto">
            <a:xfrm>
              <a:off x="5140217" y="2806923"/>
              <a:ext cx="654962" cy="1426837"/>
            </a:xfrm>
            <a:custGeom>
              <a:avLst/>
              <a:gdLst/>
              <a:ahLst/>
              <a:cxnLst>
                <a:cxn ang="0">
                  <a:pos x="395" y="861"/>
                </a:cxn>
                <a:cxn ang="0">
                  <a:pos x="249" y="692"/>
                </a:cxn>
                <a:cxn ang="0">
                  <a:pos x="56" y="474"/>
                </a:cxn>
                <a:cxn ang="0">
                  <a:pos x="8" y="280"/>
                </a:cxn>
                <a:cxn ang="0">
                  <a:pos x="104" y="135"/>
                </a:cxn>
                <a:cxn ang="0">
                  <a:pos x="333" y="0"/>
                </a:cxn>
              </a:cxnLst>
              <a:rect l="0" t="0" r="r" b="b"/>
              <a:pathLst>
                <a:path w="395" h="861">
                  <a:moveTo>
                    <a:pt x="395" y="861"/>
                  </a:moveTo>
                  <a:cubicBezTo>
                    <a:pt x="350" y="808"/>
                    <a:pt x="305" y="756"/>
                    <a:pt x="249" y="692"/>
                  </a:cubicBezTo>
                  <a:cubicBezTo>
                    <a:pt x="193" y="628"/>
                    <a:pt x="96" y="543"/>
                    <a:pt x="56" y="474"/>
                  </a:cubicBezTo>
                  <a:cubicBezTo>
                    <a:pt x="16" y="405"/>
                    <a:pt x="0" y="336"/>
                    <a:pt x="8" y="280"/>
                  </a:cubicBezTo>
                  <a:cubicBezTo>
                    <a:pt x="16" y="224"/>
                    <a:pt x="50" y="182"/>
                    <a:pt x="104" y="135"/>
                  </a:cubicBezTo>
                  <a:cubicBezTo>
                    <a:pt x="158" y="88"/>
                    <a:pt x="285" y="28"/>
                    <a:pt x="333" y="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5683250" y="2197100"/>
              <a:ext cx="2209800" cy="6223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" name="Picture 4" descr="DYSigm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7924800" cy="888051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120 GeV Main Injector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BC61-A215-489F-B1DD-AFED8A71A0D3}" type="slidenum">
              <a:rPr lang="en-US"/>
              <a:pPr/>
              <a:t>23</a:t>
            </a:fld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8588" y="722313"/>
            <a:ext cx="4443412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2000" u="none" dirty="0">
                <a:solidFill>
                  <a:srgbClr val="000000"/>
                </a:solidFill>
              </a:rPr>
              <a:t>The (very successful) past:  </a:t>
            </a:r>
          </a:p>
          <a:p>
            <a:pPr marL="282575" indent="-282575"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u="none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Fermilab E866/NuSea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Data in 1996-1997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baseline="30000" dirty="0">
                <a:solidFill>
                  <a:srgbClr val="000000"/>
                </a:solidFill>
              </a:rPr>
              <a:t>1</a:t>
            </a:r>
            <a:r>
              <a:rPr lang="en-US" sz="2000" u="none" dirty="0">
                <a:solidFill>
                  <a:srgbClr val="000000"/>
                </a:solidFill>
              </a:rPr>
              <a:t>H, </a:t>
            </a:r>
            <a:r>
              <a:rPr lang="en-US" sz="2000" u="none" baseline="30000" dirty="0">
                <a:solidFill>
                  <a:srgbClr val="000000"/>
                </a:solidFill>
              </a:rPr>
              <a:t>2</a:t>
            </a:r>
            <a:r>
              <a:rPr lang="en-US" sz="2000" u="none" dirty="0">
                <a:solidFill>
                  <a:srgbClr val="000000"/>
                </a:solidFill>
              </a:rPr>
              <a:t>H, and nuclear targets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FF0000"/>
                </a:solidFill>
              </a:rPr>
              <a:t>800 GeV proton beam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572000" y="703263"/>
            <a:ext cx="4318000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2000" u="none" dirty="0">
                <a:solidFill>
                  <a:srgbClr val="000000"/>
                </a:solidFill>
              </a:rPr>
              <a:t>The future: </a:t>
            </a:r>
          </a:p>
          <a:p>
            <a:pPr marL="282575" indent="-282575"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u="none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Fermilab E906</a:t>
            </a:r>
            <a:endParaRPr lang="en-US" sz="2000" u="none" dirty="0">
              <a:solidFill>
                <a:srgbClr val="000090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 smtClean="0">
                <a:solidFill>
                  <a:srgbClr val="000000"/>
                </a:solidFill>
              </a:rPr>
              <a:t>First test run in 2011</a:t>
            </a:r>
            <a:endParaRPr lang="en-US" sz="2000" u="none" dirty="0">
              <a:solidFill>
                <a:srgbClr val="000000"/>
              </a:solidFill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baseline="30000" dirty="0">
                <a:solidFill>
                  <a:srgbClr val="000000"/>
                </a:solidFill>
              </a:rPr>
              <a:t>1</a:t>
            </a:r>
            <a:r>
              <a:rPr lang="en-US" sz="2000" u="none" dirty="0">
                <a:solidFill>
                  <a:srgbClr val="000000"/>
                </a:solidFill>
              </a:rPr>
              <a:t>H, </a:t>
            </a:r>
            <a:r>
              <a:rPr lang="en-US" sz="2000" u="none" baseline="30000" dirty="0">
                <a:solidFill>
                  <a:srgbClr val="000000"/>
                </a:solidFill>
              </a:rPr>
              <a:t>2</a:t>
            </a:r>
            <a:r>
              <a:rPr lang="en-US" sz="2000" u="none" dirty="0">
                <a:solidFill>
                  <a:srgbClr val="000000"/>
                </a:solidFill>
              </a:rPr>
              <a:t>H, and nuclear targets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FF0000"/>
                </a:solidFill>
              </a:rPr>
              <a:t>120 GeV proton Beam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600200" y="2514600"/>
            <a:ext cx="990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H="1">
            <a:off x="2819398" y="2514600"/>
            <a:ext cx="2209801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2514600" y="3124200"/>
            <a:ext cx="365125" cy="449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652838"/>
            <a:ext cx="4532313" cy="2769989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Cross section scales as 1/s 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000" i="1" u="none" dirty="0" smtClean="0">
                <a:solidFill>
                  <a:srgbClr val="FF0000"/>
                </a:solidFill>
              </a:rPr>
              <a:t>7</a:t>
            </a:r>
            <a:r>
              <a:rPr lang="en-US" sz="2000" i="1" u="none" dirty="0" smtClean="0">
                <a:solidFill>
                  <a:srgbClr val="FF0000"/>
                </a:solidFill>
                <a:latin typeface="cmsy10" pitchFamily="34" charset="0"/>
              </a:rPr>
              <a:t>×</a:t>
            </a:r>
            <a:r>
              <a:rPr lang="en-US" sz="2000" i="1" u="none" dirty="0" smtClean="0">
                <a:solidFill>
                  <a:srgbClr val="000000"/>
                </a:solidFill>
              </a:rPr>
              <a:t> </a:t>
            </a:r>
            <a:r>
              <a:rPr lang="en-US" sz="2000" i="1" u="none" dirty="0">
                <a:solidFill>
                  <a:srgbClr val="000000"/>
                </a:solidFill>
              </a:rPr>
              <a:t>that of 800 GeV beam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>
                <a:solidFill>
                  <a:srgbClr val="000000"/>
                </a:solidFill>
              </a:rPr>
              <a:t>Backgrounds, primarily from J/</a:t>
            </a:r>
            <a:r>
              <a:rPr lang="en-US" sz="2000" u="none" dirty="0">
                <a:solidFill>
                  <a:srgbClr val="000000"/>
                </a:solidFill>
                <a:sym typeface="Symbol" pitchFamily="18" charset="2"/>
              </a:rPr>
              <a:t></a:t>
            </a:r>
            <a:r>
              <a:rPr lang="en-US" sz="2000" u="none" dirty="0">
                <a:solidFill>
                  <a:srgbClr val="000000"/>
                </a:solidFill>
              </a:rPr>
              <a:t> decays  scale as s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000" i="1" u="none" dirty="0" smtClean="0">
                <a:solidFill>
                  <a:srgbClr val="FF0000"/>
                </a:solidFill>
              </a:rPr>
              <a:t>7</a:t>
            </a:r>
            <a:r>
              <a:rPr lang="en-US" sz="2000" i="1" u="none" dirty="0" smtClean="0">
                <a:solidFill>
                  <a:srgbClr val="FF0000"/>
                </a:solidFill>
                <a:latin typeface="cmsy10" pitchFamily="34" charset="0"/>
              </a:rPr>
              <a:t>×</a:t>
            </a:r>
            <a:r>
              <a:rPr lang="en-US" sz="2000" i="1" u="none" dirty="0" smtClean="0">
                <a:solidFill>
                  <a:srgbClr val="000000"/>
                </a:solidFill>
              </a:rPr>
              <a:t> </a:t>
            </a:r>
            <a:r>
              <a:rPr lang="en-US" sz="2000" i="1" u="none" dirty="0">
                <a:solidFill>
                  <a:srgbClr val="000000"/>
                </a:solidFill>
              </a:rPr>
              <a:t>Luminosity for same detector rate as 800 GeV beam</a:t>
            </a:r>
          </a:p>
          <a:p>
            <a:pPr marL="282575" indent="-282575" algn="ctr" eaLnBrk="1" hangingPunct="1"/>
            <a:r>
              <a:rPr lang="en-US" sz="2400" b="1" u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r>
              <a:rPr lang="en-US" sz="2400" b="1" u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×</a:t>
            </a:r>
            <a:r>
              <a:rPr lang="en-US" sz="2400" b="1" u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statistics!</a:t>
            </a:r>
            <a:r>
              <a:rPr lang="en-US" sz="2400" b="1" u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marL="282575" indent="-282575" algn="ctr" eaLnBrk="1" hangingPunct="1"/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same </a:t>
            </a:r>
            <a:r>
              <a:rPr lang="en-U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none" baseline="-25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4572000" y="804863"/>
            <a:ext cx="0" cy="192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59297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Drell-Yan Spectrometer Guiding Principles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744538"/>
            <a:ext cx="8991600" cy="3138487"/>
          </a:xfrm>
        </p:spPr>
        <p:txBody>
          <a:bodyPr/>
          <a:lstStyle/>
          <a:p>
            <a:pPr marL="342900" indent="-342900"/>
            <a:r>
              <a:rPr lang="en-US" dirty="0"/>
              <a:t>Follow basic design of </a:t>
            </a:r>
            <a:r>
              <a:rPr lang="en-US" dirty="0" err="1"/>
              <a:t>MEast</a:t>
            </a:r>
            <a:r>
              <a:rPr lang="en-US" dirty="0"/>
              <a:t> spectrometer (don’t reinvent the wheel):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Where possible and practical, reuse elements of the E866 spectrometer.</a:t>
            </a:r>
          </a:p>
          <a:p>
            <a:pPr marL="633413" lvl="1" indent="-236538"/>
            <a:r>
              <a:rPr lang="en-US" sz="1800" dirty="0"/>
              <a:t>Tracking chamber electronics </a:t>
            </a:r>
            <a:endParaRPr lang="en-US" sz="1800" dirty="0" smtClean="0"/>
          </a:p>
          <a:p>
            <a:pPr marL="633413" lvl="1" indent="-236538"/>
            <a:r>
              <a:rPr lang="en-US" sz="1800" dirty="0" smtClean="0"/>
              <a:t>Hadron </a:t>
            </a:r>
            <a:r>
              <a:rPr lang="en-US" sz="1800" dirty="0"/>
              <a:t>absorber, beam dump, muon ID walls</a:t>
            </a:r>
          </a:p>
          <a:p>
            <a:pPr marL="633413" lvl="1" indent="-236538"/>
            <a:r>
              <a:rPr lang="en-US" sz="1800" dirty="0"/>
              <a:t>Station 2 and 3 tracking chambers</a:t>
            </a:r>
          </a:p>
          <a:p>
            <a:pPr marL="633413" lvl="1" indent="-236538"/>
            <a:r>
              <a:rPr lang="en-US" sz="1800" dirty="0"/>
              <a:t>Hodoscope array PMT’s</a:t>
            </a:r>
          </a:p>
          <a:p>
            <a:pPr marL="633413" lvl="1" indent="-236538"/>
            <a:r>
              <a:rPr lang="en-US" sz="1800" dirty="0"/>
              <a:t>SM3 Magnet</a:t>
            </a: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172E-8F6E-4439-ADC9-9AA78B10F37A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5942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97057"/>
              </p:ext>
            </p:extLst>
          </p:nvPr>
        </p:nvGraphicFramePr>
        <p:xfrm>
          <a:off x="0" y="1082675"/>
          <a:ext cx="8077200" cy="743268"/>
        </p:xfrm>
        <a:graphic>
          <a:graphicData uri="http://schemas.openxmlformats.org/drawingml/2006/table">
            <a:tbl>
              <a:tblPr/>
              <a:tblGrid>
                <a:gridCol w="3957076"/>
                <a:gridCol w="4120124"/>
              </a:tblGrid>
              <a:tr h="227013">
                <a:tc>
                  <a:txBody>
                    <a:bodyPr/>
                    <a:lstStyle/>
                    <a:p>
                      <a:pPr marL="627063" marR="0" lvl="1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Two magnet spectrometer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7063" marR="0" lvl="1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Hadron absorber within first magnet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627063" marR="0" lvl="1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 dump within first magnet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7063" marR="0" lvl="1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Muon-ID wall before final elements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0" y="3841750"/>
            <a:ext cx="3736975" cy="2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000" u="none" dirty="0">
                <a:solidFill>
                  <a:srgbClr val="000000"/>
                </a:solidFill>
              </a:rPr>
              <a:t>New Elements</a:t>
            </a:r>
          </a:p>
          <a:p>
            <a:pPr marL="682625" lvl="1" indent="-28575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Lucida Grande"/>
              <a:buChar char="−"/>
            </a:pPr>
            <a:r>
              <a:rPr lang="en-US" sz="1800" u="none" dirty="0">
                <a:solidFill>
                  <a:srgbClr val="000000"/>
                </a:solidFill>
              </a:rPr>
              <a:t>1</a:t>
            </a:r>
            <a:r>
              <a:rPr lang="en-US" sz="1800" u="none" baseline="30000" dirty="0">
                <a:solidFill>
                  <a:srgbClr val="000000"/>
                </a:solidFill>
              </a:rPr>
              <a:t>st</a:t>
            </a:r>
            <a:r>
              <a:rPr lang="en-US" sz="1800" u="none" dirty="0">
                <a:solidFill>
                  <a:srgbClr val="000000"/>
                </a:solidFill>
              </a:rPr>
              <a:t> magnet (different boost) Experiment shrinks from 60m to 26m</a:t>
            </a:r>
          </a:p>
          <a:p>
            <a:pPr marL="682625" lvl="1" indent="-28575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Lucida Grande"/>
              <a:buChar char="−"/>
            </a:pPr>
            <a:r>
              <a:rPr lang="en-US" sz="1800" u="none" dirty="0">
                <a:solidFill>
                  <a:srgbClr val="000000"/>
                </a:solidFill>
              </a:rPr>
              <a:t>Sta. 1 tracking (rates)</a:t>
            </a:r>
          </a:p>
          <a:p>
            <a:pPr marL="682625" lvl="1" indent="-28575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Lucida Grande"/>
              <a:buChar char="−"/>
            </a:pPr>
            <a:r>
              <a:rPr lang="en-US" sz="1800" u="none" dirty="0">
                <a:solidFill>
                  <a:srgbClr val="000000"/>
                </a:solidFill>
              </a:rPr>
              <a:t>Scintillator (age)</a:t>
            </a:r>
          </a:p>
          <a:p>
            <a:pPr marL="682625" lvl="1" indent="-28575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Lucida Grande"/>
              <a:buChar char="−"/>
            </a:pPr>
            <a:r>
              <a:rPr lang="en-US" sz="1800" u="none" dirty="0">
                <a:solidFill>
                  <a:srgbClr val="000000"/>
                </a:solidFill>
              </a:rPr>
              <a:t>Trigger (flexibility)</a:t>
            </a:r>
          </a:p>
        </p:txBody>
      </p:sp>
    </p:spTree>
    <p:extLst>
      <p:ext uri="{BB962C8B-B14F-4D97-AF65-F5344CB8AC3E}">
        <p14:creationId xmlns:p14="http://schemas.microsoft.com/office/powerpoint/2010/main" val="10241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DD3C246-CC04-9C46-8A7B-399F4151538E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119063"/>
            <a:ext cx="7954963" cy="347662"/>
          </a:xfrm>
        </p:spPr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Fermilab E906/Drell-Yan Collaboration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79438"/>
            <a:ext cx="45720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Abilene Christian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Donald Isenhower, Tyler Hague, Rusty Towell, Shon Watson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Academia Sinica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Wen-Chen Chang, Yen-Chu Chen, Shiu Shiuan-Hal,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Da-Shung Su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Argonne National Laboratory</a:t>
            </a:r>
            <a:endParaRPr lang="en-US" sz="140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John Arrington,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Don Geesaman</a:t>
            </a:r>
            <a:r>
              <a:rPr lang="en-US" sz="1200" baseline="3000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Kawtar Hafidi,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Roy Holt, Harold Jackson, David Potterveld,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Paul E. Reimer</a:t>
            </a:r>
            <a:r>
              <a:rPr lang="en-US" sz="1200" baseline="30000">
                <a:solidFill>
                  <a:srgbClr val="000000"/>
                </a:solidFill>
                <a:latin typeface="Arial" charset="0"/>
              </a:rPr>
              <a:t>*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Colorado</a:t>
            </a:r>
            <a:endParaRPr lang="en-US" sz="1600">
              <a:solidFill>
                <a:srgbClr val="FF66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Ed Kinney, J. Katich, Po-Ju Lin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Fermi National Accelerator Laboratory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Chuck Brown, Dave Christian, JinYuan Wu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Illinois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Bryan Dannowitz, Markus Diefenthaler, Bryan Kerns, Naomi C.R Makins, R. Evan McClellan, Jen-Chieh Peng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1600">
                <a:solidFill>
                  <a:srgbClr val="CC0099"/>
                </a:solidFill>
                <a:latin typeface="Arial" charset="0"/>
              </a:rPr>
              <a:t>KEK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1200">
                <a:solidFill>
                  <a:srgbClr val="000000"/>
                </a:solidFill>
                <a:latin typeface="Arial" charset="0"/>
              </a:rPr>
              <a:t>Shin'ya Sawada</a:t>
            </a:r>
          </a:p>
          <a:p>
            <a:pPr algn="ctr" eaLnBrk="1" hangingPunct="1">
              <a:lnSpc>
                <a:spcPct val="90000"/>
              </a:lnSpc>
            </a:pPr>
            <a:endParaRPr lang="it-IT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Ling-Tung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Ting-Hua Chang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aseline="30000">
                <a:solidFill>
                  <a:srgbClr val="3333FF"/>
                </a:solidFill>
                <a:latin typeface="Arial" charset="0"/>
              </a:rPr>
              <a:t>*</a:t>
            </a:r>
            <a:r>
              <a:rPr lang="en-US" sz="1200">
                <a:solidFill>
                  <a:srgbClr val="3333FF"/>
                </a:solidFill>
                <a:latin typeface="Arial" charset="0"/>
              </a:rPr>
              <a:t>Co-Spokespersons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0" y="579438"/>
            <a:ext cx="4572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Los Alamos National Laboratory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Gerry Garvey, Mike Leitch, Han Liu, Ming Liu, Pat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McGaughey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Joel Moss, Andrew Puckett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University of Maryland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Betsy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Beise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Kazutaka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Nakahara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University of Michigan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Christine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Aidala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Wolfgang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Lorenzon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Richard Raymond,  Josh Rubin, Michael Stewart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National Kaohsiung Normal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Rurngsheng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Guo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Su-Yin Wang</a:t>
            </a:r>
          </a:p>
          <a:p>
            <a:pPr algn="ctr" eaLnBrk="1" hangingPunct="1">
              <a:lnSpc>
                <a:spcPct val="90000"/>
              </a:lnSpc>
            </a:pPr>
            <a:endParaRPr lang="en-US" sz="1600" dirty="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RIKEN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Yoshinori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Fukao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Yuji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Goto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Atsushi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Taketani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Manabu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Togawa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Rutgers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Lamiaa El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Fassi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Ron Gilman, Ron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Ransome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 Brian Tice,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Ryan Thorpe,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Yawei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Zhang</a:t>
            </a:r>
          </a:p>
          <a:p>
            <a:pPr algn="ctr" eaLnBrk="1" hangingPunct="1">
              <a:lnSpc>
                <a:spcPct val="90000"/>
              </a:lnSpc>
            </a:pPr>
            <a:endParaRPr lang="en-US" sz="1600" dirty="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Tokyo Tech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Shou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Miyaska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Ken-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ichi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Nakano, Florian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Sanftl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Toshi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-Aki Shibata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Yamagata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Yoshiyuki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Miyachi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Mississippi State University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2D0-632E-4861-8C90-71CB252BC51B}" type="slidenum">
              <a:rPr lang="en-US"/>
              <a:pPr/>
              <a:t>26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1786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34648E"/>
                </a:solidFill>
              </a:rPr>
              <a:t>SeaQuest E-906 </a:t>
            </a:r>
            <a:r>
              <a:rPr lang="en-US" dirty="0" err="1" smtClean="0">
                <a:solidFill>
                  <a:srgbClr val="34648E"/>
                </a:solidFill>
              </a:rPr>
              <a:t>pp</a:t>
            </a:r>
            <a:r>
              <a:rPr lang="en-US" dirty="0" smtClean="0">
                <a:solidFill>
                  <a:srgbClr val="34648E"/>
                </a:solidFill>
              </a:rPr>
              <a:t> and </a:t>
            </a:r>
            <a:r>
              <a:rPr lang="en-US" dirty="0" err="1" smtClean="0">
                <a:solidFill>
                  <a:srgbClr val="34648E"/>
                </a:solidFill>
              </a:rPr>
              <a:t>pD</a:t>
            </a:r>
            <a:r>
              <a:rPr lang="en-US" dirty="0" smtClean="0">
                <a:solidFill>
                  <a:srgbClr val="34648E"/>
                </a:solidFill>
              </a:rPr>
              <a:t> physics</a:t>
            </a:r>
            <a:endParaRPr lang="en-US" dirty="0">
              <a:solidFill>
                <a:srgbClr val="34648E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38" y="838200"/>
            <a:ext cx="3717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66688" indent="-166688"/>
            <a:r>
              <a:rPr lang="en-US" dirty="0" smtClean="0"/>
              <a:t>Non perturbative QCD models can explain excess d-bar quarks, but not return to symmetry or deficit of d-bar quarks</a:t>
            </a:r>
            <a:endParaRPr lang="en-US" dirty="0"/>
          </a:p>
        </p:txBody>
      </p:sp>
      <p:pic>
        <p:nvPicPr>
          <p:cNvPr id="19" name="Picture 18" descr="pro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10" y="2210258"/>
            <a:ext cx="1373890" cy="1371142"/>
          </a:xfrm>
          <a:prstGeom prst="rect">
            <a:avLst/>
          </a:prstGeom>
        </p:spPr>
      </p:pic>
      <p:pic>
        <p:nvPicPr>
          <p:cNvPr id="20" name="Picture 19" descr="gens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57600"/>
            <a:ext cx="1219200" cy="1214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505200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+</a:t>
            </a:r>
            <a:endParaRPr lang="en-US" sz="72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43000" y="4953000"/>
            <a:ext cx="243840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752600" y="5181600"/>
            <a:ext cx="1753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Proton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76400" y="5105400"/>
            <a:ext cx="1828800" cy="10668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1295400" cy="33260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553138"/>
            <a:ext cx="1600200" cy="327113"/>
          </a:xfrm>
          <a:prstGeom prst="rect">
            <a:avLst/>
          </a:prstGeom>
        </p:spPr>
      </p:pic>
      <p:pic>
        <p:nvPicPr>
          <p:cNvPr id="18" name="Picture 7" descr="dbub_e906_sl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4725" y="635000"/>
            <a:ext cx="5629275" cy="561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1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30457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A4F6-1E79-454B-8E31-4EA15DE3B0D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40008"/>
              </p:ext>
            </p:extLst>
          </p:nvPr>
        </p:nvGraphicFramePr>
        <p:xfrm>
          <a:off x="304800" y="990600"/>
          <a:ext cx="8229599" cy="716359"/>
        </p:xfrm>
        <a:graphic>
          <a:graphicData uri="http://schemas.openxmlformats.org/drawingml/2006/table">
            <a:tbl>
              <a:tblPr/>
              <a:tblGrid>
                <a:gridCol w="1074538"/>
                <a:gridCol w="486101"/>
                <a:gridCol w="1142763"/>
                <a:gridCol w="537269"/>
                <a:gridCol w="537269"/>
                <a:gridCol w="537269"/>
                <a:gridCol w="537269"/>
                <a:gridCol w="1543583"/>
                <a:gridCol w="486101"/>
                <a:gridCol w="1347437"/>
              </a:tblGrid>
              <a:tr h="238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to Fermilab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 w/conditions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Fermilab PAC reaffirms approval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 Approval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95028"/>
              </p:ext>
            </p:extLst>
          </p:nvPr>
        </p:nvGraphicFramePr>
        <p:xfrm>
          <a:off x="304800" y="2057400"/>
          <a:ext cx="8153402" cy="1956923"/>
        </p:xfrm>
        <a:graphic>
          <a:graphicData uri="http://schemas.openxmlformats.org/drawingml/2006/table">
            <a:tbl>
              <a:tblPr/>
              <a:tblGrid>
                <a:gridCol w="658934"/>
                <a:gridCol w="629970"/>
                <a:gridCol w="629970"/>
                <a:gridCol w="629970"/>
                <a:gridCol w="629970"/>
                <a:gridCol w="97785"/>
                <a:gridCol w="532185"/>
                <a:gridCol w="629970"/>
                <a:gridCol w="819045"/>
                <a:gridCol w="440895"/>
                <a:gridCol w="629970"/>
                <a:gridCol w="629970"/>
                <a:gridCol w="398256"/>
                <a:gridCol w="398256"/>
                <a:gridCol w="398256"/>
              </a:tblGrid>
              <a:tr h="171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 Approval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1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Fermilab upgrade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Run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19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Spectrometer construction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Comission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Line Problems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Leak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 w/concrete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Repairs</a:t>
                      </a: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repairs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 additions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4" marR="6114" marT="61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2192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Additional radiation shielding required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500 tons of concrete and steel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14 tons of steel on movable cart</a:t>
            </a:r>
          </a:p>
        </p:txBody>
      </p:sp>
      <p:pic>
        <p:nvPicPr>
          <p:cNvPr id="14" name="Picture 13" descr="grout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9586" r="24273" b="20766"/>
          <a:stretch/>
        </p:blipFill>
        <p:spPr>
          <a:xfrm>
            <a:off x="5715000" y="4038600"/>
            <a:ext cx="2785189" cy="198075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3505200" y="3505200"/>
            <a:ext cx="3048000" cy="1219200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98230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43000"/>
                    </a:srgbClr>
                  </a:outerShdw>
                </a:effectLst>
              </a:rPr>
              <a:t>Eventually beam was delivered.</a:t>
            </a:r>
            <a:b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43000"/>
                    </a:srgbClr>
                  </a:outerShdw>
                </a:effectLst>
              </a:rPr>
              <a:t>Our reaction: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A4F6-1E79-454B-8E31-4EA15DE3B0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7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707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0" b="27710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43000"/>
                    </a:srgbClr>
                  </a:outerShdw>
                </a:effectLst>
              </a:rPr>
              <a:t>Eventually beam was delivered.</a:t>
            </a:r>
            <a:b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43000"/>
                    </a:srgbClr>
                  </a:outerShdw>
                </a:effectLst>
              </a:rPr>
              <a:t>Our reaction: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A4F6-1E79-454B-8E31-4EA15DE3B0D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3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74" y="990600"/>
            <a:ext cx="4133074" cy="53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1676400" y="533400"/>
            <a:ext cx="2438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9400" y="1447800"/>
            <a:ext cx="1524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  <a:latin typeface="Calibri" pitchFamily="34" charset="0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305800" cy="411162"/>
          </a:xfrm>
        </p:spPr>
        <p:txBody>
          <a:bodyPr/>
          <a:lstStyle/>
          <a:p>
            <a:r>
              <a:rPr lang="en-US" sz="2400" dirty="0" smtClean="0"/>
              <a:t>Early Muon Pair Data—soon to be called Drell-Yan</a:t>
            </a:r>
            <a:endParaRPr lang="en-US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43400" y="2971800"/>
            <a:ext cx="4581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Muon Pairs in the mass range 1 &lt; m</a:t>
            </a:r>
            <a:r>
              <a:rPr lang="el-GR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6.7 GeV/c</a:t>
            </a:r>
            <a:r>
              <a:rPr lang="en-US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have been observed in collisions of high-energy protons with uranium nuclei.  At an incident energy of 29 GeV,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cross section varies smoothly as d</a:t>
            </a:r>
            <a:r>
              <a:rPr lang="el-G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/dm</a:t>
            </a:r>
            <a:r>
              <a:rPr lang="el-GR" sz="1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≈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6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-32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m</a:t>
            </a:r>
            <a:r>
              <a:rPr lang="el-GR" sz="1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16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16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(GeV/c)</a:t>
            </a:r>
            <a:r>
              <a:rPr lang="en-US" sz="16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exhibits no resonant structure.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total cross section increases by a factor of 5 as the proton energy rises from 22 to 29.5 GeV.</a:t>
            </a:r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7506486" cy="22920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09600" y="914400"/>
            <a:ext cx="1600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8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429000" cy="563562"/>
          </a:xfrm>
        </p:spPr>
        <p:txBody>
          <a:bodyPr/>
          <a:lstStyle/>
          <a:p>
            <a:r>
              <a:rPr lang="en-US" dirty="0" smtClean="0"/>
              <a:t>“Splat”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E. Reimer pA Spin Independent Drell-Yan</a:t>
            </a:r>
            <a:endParaRPr lang="en-US" dirty="0"/>
          </a:p>
        </p:txBody>
      </p:sp>
      <p:pic>
        <p:nvPicPr>
          <p:cNvPr id="6" name="Picture 5" descr="splat-full-detectors-hod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b="12068"/>
          <a:stretch/>
        </p:blipFill>
        <p:spPr>
          <a:xfrm>
            <a:off x="304800" y="838200"/>
            <a:ext cx="4038600" cy="2951772"/>
          </a:xfrm>
          <a:prstGeom prst="rect">
            <a:avLst/>
          </a:prstGeom>
        </p:spPr>
      </p:pic>
      <p:pic>
        <p:nvPicPr>
          <p:cNvPr id="7" name="Content Placeholder 6" descr="splat-s3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3515" r="424" b="2775"/>
          <a:stretch/>
        </p:blipFill>
        <p:spPr>
          <a:xfrm>
            <a:off x="1761212" y="3411621"/>
            <a:ext cx="3039388" cy="2912979"/>
          </a:xfrm>
        </p:spPr>
      </p:pic>
      <p:sp>
        <p:nvSpPr>
          <p:cNvPr id="10" name="TextBox 9"/>
          <p:cNvSpPr txBox="1"/>
          <p:nvPr/>
        </p:nvSpPr>
        <p:spPr>
          <a:xfrm>
            <a:off x="4876800" y="381000"/>
            <a:ext cx="4038600" cy="300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Symptoms and Clues: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Very large hit multiplicity for dimuon trigger events for both matrix and simple NIM triggers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systems: hodoscopes, chambers, and prop. tubes swamped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i="1" dirty="0" smtClean="0">
                <a:solidFill>
                  <a:srgbClr val="000000"/>
                </a:solidFill>
              </a:rPr>
              <a:t>Average</a:t>
            </a:r>
            <a:r>
              <a:rPr lang="en-US" dirty="0" smtClean="0">
                <a:solidFill>
                  <a:srgbClr val="000000"/>
                </a:solidFill>
              </a:rPr>
              <a:t> intensity normal, measured by </a:t>
            </a:r>
            <a:r>
              <a:rPr lang="en-US" dirty="0" err="1" smtClean="0">
                <a:solidFill>
                  <a:srgbClr val="000000"/>
                </a:solidFill>
              </a:rPr>
              <a:t>beamline</a:t>
            </a:r>
            <a:r>
              <a:rPr lang="en-US" dirty="0" smtClean="0">
                <a:solidFill>
                  <a:srgbClr val="000000"/>
                </a:solidFill>
              </a:rPr>
              <a:t> instrumentation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334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Stations 3+4 (all hits)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921316">
            <a:off x="51903" y="3667234"/>
            <a:ext cx="188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full detector (hodoscope hits)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066800" y="2743200"/>
            <a:ext cx="838200" cy="990600"/>
          </a:xfrm>
          <a:prstGeom prst="straightConnector1">
            <a:avLst/>
          </a:prstGeom>
          <a:noFill/>
          <a:ln w="28575" cap="flat" cmpd="sng" algn="ctr">
            <a:solidFill>
              <a:srgbClr val="20202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32197" y="4448264"/>
            <a:ext cx="292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Josh Rubin, U.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3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the Beam</a:t>
            </a:r>
            <a:endParaRPr lang="en-US" dirty="0"/>
          </a:p>
        </p:txBody>
      </p:sp>
      <p:pic>
        <p:nvPicPr>
          <p:cNvPr id="7" name="Content Placeholder 6" descr="Untitled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0542" r="4089" b="5885"/>
          <a:stretch/>
        </p:blipFill>
        <p:spPr>
          <a:xfrm>
            <a:off x="4500902" y="168643"/>
            <a:ext cx="4643098" cy="32603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E. Reimer pA Spin Independent Drell-Yan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19200"/>
            <a:ext cx="3505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Independent 10kHz pulsed DAQ read out raw hodoscope rates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Bins are integrated counts over 100µs (≈</a:t>
            </a:r>
            <a:r>
              <a:rPr lang="en-US" dirty="0">
                <a:solidFill>
                  <a:srgbClr val="000000"/>
                </a:solidFill>
              </a:rPr>
              <a:t>5000 </a:t>
            </a:r>
            <a:r>
              <a:rPr lang="en-US" dirty="0" smtClean="0">
                <a:solidFill>
                  <a:srgbClr val="000000"/>
                </a:solidFill>
              </a:rPr>
              <a:t>RF buckets)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Large variation in Instantaneous intensity, </a:t>
            </a:r>
            <a:r>
              <a:rPr lang="en-US" dirty="0">
                <a:solidFill>
                  <a:srgbClr val="000000"/>
                </a:solidFill>
              </a:rPr>
              <a:t>duty factor very low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Periodic structure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Frequency phase locked to AC line 60 Hz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7406" t="11976" r="6129" b="3272"/>
          <a:stretch/>
        </p:blipFill>
        <p:spPr bwMode="auto">
          <a:xfrm>
            <a:off x="3752873" y="3391672"/>
            <a:ext cx="5357543" cy="293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2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Spl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336752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/>
              <a:t>The Splat-Block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E. Reimer pA Spin Independent Drell-Yan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82811"/>
            <a:ext cx="815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A card was developed to keep a running average of the multiplicity over a 160 ns window (8 RF buckets).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If average multiplicity above threshold, raises a trigger veto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Luminosity greatly reduced, but trigger suppresses windows of time with large beam intensities.</a:t>
            </a:r>
            <a:endParaRPr lang="en-US" b="1" dirty="0" smtClean="0"/>
          </a:p>
        </p:txBody>
      </p:sp>
      <p:pic>
        <p:nvPicPr>
          <p:cNvPr id="6" name="Picture 5" descr="noSplat-close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3513397" cy="3577536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7332197" y="4448264"/>
            <a:ext cx="292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Josh Rubin, U.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9" y="30290"/>
            <a:ext cx="9114741" cy="731710"/>
          </a:xfrm>
        </p:spPr>
        <p:txBody>
          <a:bodyPr/>
          <a:lstStyle/>
          <a:p>
            <a:r>
              <a:rPr lang="en-US" dirty="0" smtClean="0"/>
              <a:t>Commissioning </a:t>
            </a:r>
            <a:r>
              <a:rPr lang="en-US" sz="2000" b="0" dirty="0" smtClean="0"/>
              <a:t>(beam line and spectrometer) </a:t>
            </a:r>
            <a:r>
              <a:rPr lang="en-US" dirty="0" smtClean="0"/>
              <a:t>Run </a:t>
            </a:r>
            <a:r>
              <a:rPr lang="en-US" sz="2000" b="0" dirty="0" smtClean="0"/>
              <a:t>(~two months)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458200" cy="182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First</a:t>
            </a:r>
            <a:r>
              <a:rPr lang="en-US" baseline="0" dirty="0" smtClean="0"/>
              <a:t> protons arrived March</a:t>
            </a:r>
            <a:r>
              <a:rPr lang="en-US" dirty="0" smtClean="0"/>
              <a:t> 8, 2012, Run ended April 30, 2012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953F6B"/>
                </a:solidFill>
              </a:rPr>
              <a:t>All systems worked!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Typical issues with mapping and timing resolved quickly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Some challenges with TDC microcode – modules rolled-back to a prior software version, zero-suppression moved to VME </a:t>
            </a:r>
            <a:r>
              <a:rPr lang="en-US" dirty="0" err="1" smtClean="0"/>
              <a:t>CPUs</a:t>
            </a:r>
            <a:r>
              <a:rPr lang="en-US" dirty="0" err="1" smtClean="0">
                <a:sym typeface="Wingdings"/>
              </a:rPr>
              <a:t>relatively</a:t>
            </a:r>
            <a:r>
              <a:rPr lang="en-US" dirty="0" smtClean="0">
                <a:sym typeface="Wingdings"/>
              </a:rPr>
              <a:t> long dead-times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Unexpectedly large hit multiplicities with dimuon trigger – termed </a:t>
            </a:r>
            <a:r>
              <a:rPr lang="en-US" b="1" dirty="0" smtClean="0"/>
              <a:t>“splat events”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E. Reimer pA Spin Independent Drell-Yan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966" y="2133600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25908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/>
              <a:t>Better Beam Quality</a:t>
            </a:r>
          </a:p>
          <a:p>
            <a:pPr lvl="1"/>
            <a:r>
              <a:rPr lang="en-US" dirty="0" smtClean="0"/>
              <a:t>Fermilab is has gotten this message</a:t>
            </a:r>
          </a:p>
          <a:p>
            <a:pPr lvl="1"/>
            <a:r>
              <a:rPr lang="en-US" dirty="0" smtClean="0"/>
              <a:t>mistuned 720 Hz harmonic suppression (was suppressing 680)</a:t>
            </a:r>
          </a:p>
          <a:p>
            <a:pPr lvl="1"/>
            <a:r>
              <a:rPr lang="en-US" dirty="0" smtClean="0"/>
              <a:t>Better 60 Hz AC filtering on all power supplies</a:t>
            </a:r>
          </a:p>
          <a:p>
            <a:pPr lvl="1"/>
            <a:r>
              <a:rPr lang="en-US" dirty="0" smtClean="0"/>
              <a:t>Completely revamped control and feedback system</a:t>
            </a:r>
          </a:p>
          <a:p>
            <a:pPr lvl="1"/>
            <a:r>
              <a:rPr lang="en-US" dirty="0" smtClean="0"/>
              <a:t>Other improvements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Experimental Improvements</a:t>
            </a:r>
          </a:p>
          <a:p>
            <a:pPr lvl="1"/>
            <a:r>
              <a:rPr lang="en-US" dirty="0" smtClean="0"/>
              <a:t>TDC Micro code improvements—less dead time, pipelining?</a:t>
            </a:r>
          </a:p>
          <a:p>
            <a:pPr lvl="1"/>
            <a:r>
              <a:rPr lang="en-US" dirty="0" smtClean="0"/>
              <a:t>Cherenkov Beam monitor for better splat block</a:t>
            </a:r>
          </a:p>
          <a:p>
            <a:pPr lvl="1"/>
            <a:r>
              <a:rPr lang="en-US" dirty="0" smtClean="0"/>
              <a:t>New St. 1 and St. 3- for better rate capabilities</a:t>
            </a:r>
          </a:p>
          <a:p>
            <a:pPr lvl="1"/>
            <a:r>
              <a:rPr lang="en-US" dirty="0" smtClean="0"/>
              <a:t>Phototube bases optimized for rate rather than linearity</a:t>
            </a:r>
          </a:p>
        </p:txBody>
      </p:sp>
    </p:spTree>
    <p:extLst>
      <p:ext uri="{BB962C8B-B14F-4D97-AF65-F5344CB8AC3E}">
        <p14:creationId xmlns:p14="http://schemas.microsoft.com/office/powerpoint/2010/main" val="132630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pA</a:t>
            </a:r>
            <a:r>
              <a:rPr lang="en-US" dirty="0" smtClean="0"/>
              <a:t> Drell-Yan at RHIC?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334000" cy="1447800"/>
          </a:xfrm>
        </p:spPr>
        <p:txBody>
          <a:bodyPr/>
          <a:lstStyle/>
          <a:p>
            <a:r>
              <a:rPr lang="en-US" sz="2000" dirty="0"/>
              <a:t>What about the J/</a:t>
            </a:r>
            <a:r>
              <a:rPr lang="en-US" sz="2000" dirty="0">
                <a:latin typeface="Symbol" charset="2"/>
                <a:cs typeface="Symbol" charset="2"/>
              </a:rPr>
              <a:t>y </a:t>
            </a:r>
            <a:r>
              <a:rPr lang="en-US" sz="2000" dirty="0">
                <a:cs typeface="Symbol" charset="2"/>
              </a:rPr>
              <a:t>and </a:t>
            </a:r>
            <a:r>
              <a:rPr lang="en-US" sz="2000" dirty="0">
                <a:latin typeface="Symbol" charset="2"/>
                <a:cs typeface="Symbol" charset="2"/>
              </a:rPr>
              <a:t>y</a:t>
            </a:r>
            <a:r>
              <a:rPr lang="en-US" sz="2000" dirty="0">
                <a:cs typeface="Symbol" charset="2"/>
              </a:rPr>
              <a:t>’?</a:t>
            </a:r>
          </a:p>
          <a:p>
            <a:pPr lvl="1"/>
            <a:r>
              <a:rPr lang="en-US" sz="1800" b="1" dirty="0" smtClean="0">
                <a:solidFill>
                  <a:srgbClr val="800000"/>
                </a:solidFill>
                <a:cs typeface="Symbol" charset="2"/>
              </a:rPr>
              <a:t>See talk by Mike Leitch in 1</a:t>
            </a:r>
            <a:r>
              <a:rPr lang="en-US" sz="1800" b="1" baseline="30000" dirty="0" smtClean="0">
                <a:solidFill>
                  <a:srgbClr val="800000"/>
                </a:solidFill>
                <a:cs typeface="Symbol" charset="2"/>
              </a:rPr>
              <a:t>st</a:t>
            </a:r>
            <a:r>
              <a:rPr lang="en-US" sz="1800" b="1" dirty="0" smtClean="0">
                <a:solidFill>
                  <a:srgbClr val="800000"/>
                </a:solidFill>
                <a:cs typeface="Symbol" charset="2"/>
              </a:rPr>
              <a:t> session</a:t>
            </a:r>
          </a:p>
          <a:p>
            <a:pPr lvl="1"/>
            <a:r>
              <a:rPr lang="en-US" sz="1800" dirty="0" smtClean="0">
                <a:cs typeface="Symbol" charset="2"/>
              </a:rPr>
              <a:t>E906</a:t>
            </a:r>
            <a:r>
              <a:rPr lang="en-US" sz="1800" dirty="0">
                <a:cs typeface="Symbol" charset="2"/>
              </a:rPr>
              <a:t>/SeaQuest does not have sufficient resolution to see the </a:t>
            </a:r>
            <a:r>
              <a:rPr lang="en-US" sz="1800" dirty="0">
                <a:latin typeface="Symbol" charset="2"/>
                <a:cs typeface="Symbol" charset="2"/>
              </a:rPr>
              <a:t>y</a:t>
            </a:r>
            <a:r>
              <a:rPr lang="en-US" sz="1800" dirty="0" smtClean="0">
                <a:cs typeface="Symbol" charset="2"/>
              </a:rPr>
              <a:t>’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181600" y="3733800"/>
            <a:ext cx="3101577" cy="1666876"/>
            <a:chOff x="4800600" y="1524000"/>
            <a:chExt cx="3101577" cy="1666876"/>
          </a:xfrm>
        </p:grpSpPr>
        <p:grpSp>
          <p:nvGrpSpPr>
            <p:cNvPr id="59" name="Group 58"/>
            <p:cNvGrpSpPr/>
            <p:nvPr/>
          </p:nvGrpSpPr>
          <p:grpSpPr>
            <a:xfrm>
              <a:off x="4800600" y="1524000"/>
              <a:ext cx="3000376" cy="1666876"/>
              <a:chOff x="4800600" y="1524000"/>
              <a:chExt cx="3000376" cy="1666876"/>
            </a:xfrm>
          </p:grpSpPr>
          <p:pic>
            <p:nvPicPr>
              <p:cNvPr id="11" name="Picture 92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163" y="2641600"/>
                <a:ext cx="180975" cy="325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93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638" y="1743075"/>
                <a:ext cx="180975" cy="2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4800600" y="1524000"/>
                <a:ext cx="3000376" cy="1666876"/>
                <a:chOff x="4800600" y="1524000"/>
                <a:chExt cx="3000376" cy="1666876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4800600" y="1524000"/>
                  <a:ext cx="3000376" cy="1666876"/>
                  <a:chOff x="4800600" y="1524000"/>
                  <a:chExt cx="3000376" cy="1666876"/>
                </a:xfrm>
              </p:grpSpPr>
              <p:grpSp>
                <p:nvGrpSpPr>
                  <p:cNvPr id="14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2263" y="1549400"/>
                    <a:ext cx="1127125" cy="820738"/>
                    <a:chOff x="3818" y="1354"/>
                    <a:chExt cx="1246" cy="432"/>
                  </a:xfrm>
                </p:grpSpPr>
                <p:sp>
                  <p:nvSpPr>
                    <p:cNvPr id="24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435" y="1354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arrow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818" y="1568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83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6672263" y="2370138"/>
                    <a:ext cx="1128713" cy="820738"/>
                    <a:chOff x="3818" y="1354"/>
                    <a:chExt cx="1246" cy="432"/>
                  </a:xfrm>
                </p:grpSpPr>
                <p:sp>
                  <p:nvSpPr>
                    <p:cNvPr id="2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435" y="1354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818" y="1568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" name="Group 86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802188" y="1524000"/>
                    <a:ext cx="1127125" cy="820738"/>
                    <a:chOff x="3818" y="1354"/>
                    <a:chExt cx="1246" cy="432"/>
                  </a:xfrm>
                </p:grpSpPr>
                <p:sp>
                  <p:nvSpPr>
                    <p:cNvPr id="20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435" y="1354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3333FF"/>
                      </a:solidFill>
                      <a:round/>
                      <a:headEnd type="arrow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818" y="1568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" name="Group 89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4800600" y="2344738"/>
                    <a:ext cx="1128713" cy="820738"/>
                    <a:chOff x="3818" y="1354"/>
                    <a:chExt cx="1246" cy="432"/>
                  </a:xfrm>
                </p:grpSpPr>
                <p:sp>
                  <p:nvSpPr>
                    <p:cNvPr id="1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435" y="1354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818" y="1568"/>
                      <a:ext cx="629" cy="2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FF"/>
                      </a:solidFill>
                      <a:round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5943600" y="2362200"/>
                  <a:ext cx="728663" cy="7938"/>
                </a:xfrm>
                <a:prstGeom prst="line">
                  <a:avLst/>
                </a:prstGeom>
                <a:noFill/>
                <a:ln w="76200" cap="flat" cmpd="tri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1" name="TextBox 80"/>
            <p:cNvSpPr txBox="1"/>
            <p:nvPr/>
          </p:nvSpPr>
          <p:spPr>
            <a:xfrm>
              <a:off x="6019800" y="1828800"/>
              <a:ext cx="623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W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±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91400" y="1676400"/>
              <a:ext cx="510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±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1400" y="2438400"/>
              <a:ext cx="3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38800" y="304800"/>
            <a:ext cx="3104926" cy="2825006"/>
            <a:chOff x="-7744503" y="2218706"/>
            <a:chExt cx="2896765" cy="2825006"/>
          </a:xfrm>
        </p:grpSpPr>
        <p:grpSp>
          <p:nvGrpSpPr>
            <p:cNvPr id="53" name="Group 31"/>
            <p:cNvGrpSpPr/>
            <p:nvPr/>
          </p:nvGrpSpPr>
          <p:grpSpPr>
            <a:xfrm>
              <a:off x="-7744503" y="2294906"/>
              <a:ext cx="2133600" cy="2748806"/>
              <a:chOff x="381000" y="2209800"/>
              <a:chExt cx="2133600" cy="2748806"/>
            </a:xfrm>
          </p:grpSpPr>
          <p:grpSp>
            <p:nvGrpSpPr>
              <p:cNvPr id="55" name="Group 5"/>
              <p:cNvGrpSpPr/>
              <p:nvPr/>
            </p:nvGrpSpPr>
            <p:grpSpPr>
              <a:xfrm>
                <a:off x="381000" y="2209800"/>
                <a:ext cx="2133600" cy="2748806"/>
                <a:chOff x="0" y="2438400"/>
                <a:chExt cx="3131189" cy="4048764"/>
              </a:xfrm>
            </p:grpSpPr>
            <p:pic>
              <p:nvPicPr>
                <p:cNvPr id="88" name="Picture 3" descr="C:\Documents and Settings\leitch\My Documents\physics\2011\emmi_sicily_sep11\ppg109\alpha_x2ycm_new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222" t="8251" r="47784" b="4501"/>
                <a:stretch>
                  <a:fillRect/>
                </a:stretch>
              </p:blipFill>
              <p:spPr bwMode="auto">
                <a:xfrm>
                  <a:off x="0" y="2438400"/>
                  <a:ext cx="3131189" cy="4048764"/>
                </a:xfrm>
                <a:prstGeom prst="rect">
                  <a:avLst/>
                </a:prstGeom>
                <a:noFill/>
              </p:spPr>
            </p:pic>
            <p:sp>
              <p:nvSpPr>
                <p:cNvPr id="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5336" y="3006382"/>
                  <a:ext cx="892175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  <a:latin typeface="Calibri" pitchFamily="34" charset="0"/>
                    </a:rPr>
                    <a:t>200 GeV</a:t>
                  </a:r>
                </a:p>
              </p:txBody>
            </p:sp>
            <p:sp>
              <p:nvSpPr>
                <p:cNvPr id="9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33609" y="4899053"/>
                  <a:ext cx="792162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alibri" pitchFamily="34" charset="0"/>
                    </a:rPr>
                    <a:t>39 GeV</a:t>
                  </a:r>
                </a:p>
              </p:txBody>
            </p:sp>
            <p:sp>
              <p:nvSpPr>
                <p:cNvPr id="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50774" y="4440489"/>
                  <a:ext cx="792162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33CC33"/>
                      </a:solidFill>
                      <a:latin typeface="Calibri" pitchFamily="34" charset="0"/>
                    </a:rPr>
                    <a:t>19 GeV</a:t>
                  </a:r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1343703" y="2257300"/>
                <a:ext cx="567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mic Sans MS" pitchFamily="66" charset="0"/>
                  </a:rPr>
                  <a:t>J/</a:t>
                </a:r>
                <a:r>
                  <a:rPr lang="en-US" sz="1600" dirty="0" smtClean="0">
                    <a:latin typeface="Comic Sans MS" pitchFamily="66" charset="0"/>
                    <a:sym typeface="Symbol"/>
                  </a:rPr>
                  <a:t></a:t>
                </a:r>
                <a:endParaRPr lang="en-US" sz="1600" dirty="0" smtClean="0">
                  <a:latin typeface="Comic Sans MS" pitchFamily="66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6200000">
              <a:off x="-6520838" y="3288806"/>
              <a:ext cx="2743200" cy="60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J/</a:t>
              </a:r>
              <a:r>
                <a:rPr lang="en-US" dirty="0" smtClean="0">
                  <a:solidFill>
                    <a:srgbClr val="800000"/>
                  </a:solidFill>
                  <a:sym typeface="Symbol"/>
                </a:rPr>
                <a:t> </a:t>
              </a:r>
              <a:r>
                <a:rPr lang="en-US" dirty="0" smtClean="0">
                  <a:solidFill>
                    <a:srgbClr val="800000"/>
                  </a:solidFill>
                </a:rPr>
                <a:t>suppression doesn’t scale like shadowing</a:t>
              </a:r>
            </a:p>
          </p:txBody>
        </p:sp>
      </p:grp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37909" y="2133600"/>
            <a:ext cx="56008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Possibly easier to select kinematical regions to emphasize quarks or antiquarks in proton or Nucleus.</a:t>
            </a:r>
          </a:p>
          <a:p>
            <a:r>
              <a:rPr lang="en-US" sz="2000" dirty="0" smtClean="0"/>
              <a:t>di-leptons may be hard to see/separate from background</a:t>
            </a:r>
          </a:p>
          <a:p>
            <a:r>
              <a:rPr lang="en-US" sz="2000" dirty="0" smtClean="0"/>
              <a:t>Use W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 or Z</a:t>
            </a:r>
            <a:r>
              <a:rPr lang="en-US" sz="2000" baseline="30000" dirty="0" smtClean="0"/>
              <a:t>0 </a:t>
            </a:r>
            <a:r>
              <a:rPr lang="en-US" sz="2000" dirty="0" smtClean="0"/>
              <a:t>instead of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*</a:t>
            </a:r>
          </a:p>
          <a:p>
            <a:pPr lvl="1"/>
            <a:r>
              <a:rPr lang="en-US" dirty="0" smtClean="0"/>
              <a:t>Easy to identify</a:t>
            </a:r>
          </a:p>
          <a:p>
            <a:pPr lvl="1"/>
            <a:r>
              <a:rPr lang="en-US" dirty="0" smtClean="0"/>
              <a:t>Necessarily correlates x</a:t>
            </a:r>
            <a:r>
              <a:rPr lang="en-US" baseline="-25000" dirty="0" smtClean="0"/>
              <a:t>1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W</a:t>
            </a:r>
            <a:r>
              <a:rPr lang="en-US" baseline="30000" dirty="0" smtClean="0"/>
              <a:t>±</a:t>
            </a:r>
            <a:r>
              <a:rPr lang="en-US" dirty="0" smtClean="0"/>
              <a:t>–difficult to reconstruct x</a:t>
            </a:r>
            <a:r>
              <a:rPr lang="en-US" baseline="-25000" dirty="0" smtClean="0"/>
              <a:t>1</a:t>
            </a:r>
            <a:r>
              <a:rPr lang="en-US" dirty="0" smtClean="0"/>
              <a:t> x</a:t>
            </a:r>
            <a:r>
              <a:rPr lang="en-US" baseline="-25000" dirty="0" smtClean="0"/>
              <a:t>2 </a:t>
            </a:r>
            <a:r>
              <a:rPr lang="en-US" dirty="0" smtClean="0"/>
              <a:t>since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is unseen</a:t>
            </a:r>
          </a:p>
          <a:p>
            <a:pPr marL="57150" indent="0">
              <a:buFont typeface="Wingdings" pitchFamily="2" charset="2"/>
              <a:buNone/>
            </a:pPr>
            <a:endParaRPr lang="en-US" sz="2000" baseline="-25000" dirty="0" smtClean="0"/>
          </a:p>
        </p:txBody>
      </p:sp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76800"/>
            <a:ext cx="1600200" cy="3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62" y="762000"/>
            <a:ext cx="5345238" cy="3505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QCD-N12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Polarized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Drell-Yan@Fermilab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Injector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609600"/>
            <a:ext cx="4191000" cy="3200400"/>
          </a:xfrm>
        </p:spPr>
        <p:txBody>
          <a:bodyPr/>
          <a:lstStyle/>
          <a:p>
            <a:r>
              <a:rPr lang="en-US" dirty="0" smtClean="0"/>
              <a:t>Polarized beam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Major advantage—the beam is a blow torch—Luminosity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Major disadvantage—the </a:t>
            </a:r>
            <a:r>
              <a:rPr lang="en-US" sz="2400" dirty="0" smtClean="0">
                <a:solidFill>
                  <a:srgbClr val="0000FF"/>
                </a:solidFill>
              </a:rPr>
              <a:t>beam polarization is presently </a:t>
            </a:r>
            <a:r>
              <a:rPr lang="en-US" sz="2400" b="1" i="1" dirty="0" smtClean="0">
                <a:solidFill>
                  <a:srgbClr val="0000FF"/>
                </a:solidFill>
              </a:rPr>
              <a:t>virtual</a:t>
            </a:r>
            <a:r>
              <a:rPr lang="en-US" sz="1800" dirty="0" smtClean="0">
                <a:solidFill>
                  <a:srgbClr val="0000FF"/>
                </a:solidFill>
              </a:rPr>
              <a:t>—only a proposal</a:t>
            </a:r>
          </a:p>
          <a:p>
            <a:r>
              <a:rPr lang="en-US" dirty="0" smtClean="0"/>
              <a:t>Spectrometer: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By 2014, spectrometer will be well understood, including angular acceptance</a:t>
            </a: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3888550"/>
            <a:ext cx="8196656" cy="2436050"/>
            <a:chOff x="152400" y="3352800"/>
            <a:chExt cx="8196656" cy="2436050"/>
          </a:xfrm>
        </p:grpSpPr>
        <p:pic>
          <p:nvPicPr>
            <p:cNvPr id="10" name="Picture 1" descr="C:\Users\lorenzon\Documents\Laboratories\FNAL\Page20-ADK-Diffraction2012-Talk-29Aug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3352800"/>
              <a:ext cx="5306736" cy="2436050"/>
            </a:xfrm>
            <a:prstGeom prst="rect">
              <a:avLst/>
            </a:prstGeom>
            <a:noFill/>
          </p:spPr>
        </p:pic>
        <p:pic>
          <p:nvPicPr>
            <p:cNvPr id="11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603876">
              <a:off x="5226973" y="4223479"/>
              <a:ext cx="312208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 rot="20437535">
            <a:off x="-23511" y="4729741"/>
            <a:ext cx="4725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rgbClr val="660066"/>
                  </a:solidFill>
                </a:ln>
                <a:noFill/>
              </a:rPr>
              <a:t>SPIN@Fermi</a:t>
            </a:r>
            <a:r>
              <a:rPr lang="en-US" sz="3200" b="1" dirty="0" smtClean="0">
                <a:ln>
                  <a:solidFill>
                    <a:srgbClr val="660066"/>
                  </a:solidFill>
                </a:ln>
                <a:noFill/>
              </a:rPr>
              <a:t> Collaboration</a:t>
            </a:r>
            <a:endParaRPr lang="en-US" sz="3200" b="1" dirty="0">
              <a:ln>
                <a:solidFill>
                  <a:srgbClr val="660066"/>
                </a:solidFill>
              </a:ln>
              <a:noFill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5562600" y="4267200"/>
            <a:ext cx="2590800" cy="762000"/>
          </a:xfrm>
          <a:prstGeom prst="rect">
            <a:avLst/>
          </a:prstGeom>
          <a:solidFill>
            <a:srgbClr val="FFFCCE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Exploring polarized target</a:t>
            </a:r>
          </a:p>
          <a:p>
            <a:r>
              <a:rPr lang="en-US" dirty="0" smtClean="0"/>
              <a:t>sea quark Sivers’</a:t>
            </a:r>
          </a:p>
        </p:txBody>
      </p:sp>
    </p:spTree>
    <p:extLst>
      <p:ext uri="{BB962C8B-B14F-4D97-AF65-F5344CB8AC3E}">
        <p14:creationId xmlns:p14="http://schemas.microsoft.com/office/powerpoint/2010/main" val="118293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Conclusion—not 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334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npolarized </a:t>
            </a:r>
            <a:r>
              <a:rPr lang="en-US" dirty="0" err="1" smtClean="0"/>
              <a:t>pA</a:t>
            </a:r>
            <a:r>
              <a:rPr lang="en-US" dirty="0" smtClean="0"/>
              <a:t> collisions can offer unique insight into </a:t>
            </a:r>
          </a:p>
          <a:p>
            <a:r>
              <a:rPr lang="en-US" dirty="0" smtClean="0"/>
              <a:t>EMC Effect</a:t>
            </a:r>
            <a:endParaRPr lang="en-US" dirty="0"/>
          </a:p>
          <a:p>
            <a:r>
              <a:rPr lang="en-US" dirty="0" err="1" smtClean="0"/>
              <a:t>Partonic</a:t>
            </a:r>
            <a:r>
              <a:rPr lang="en-US" dirty="0" smtClean="0"/>
              <a:t> Energy Loss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Fermilab E-906/SeaQuest spectrometer works, waiting for beam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Fermilab may also provide laboratory for </a:t>
            </a:r>
            <a:r>
              <a:rPr lang="en-US" dirty="0" err="1" smtClean="0"/>
              <a:t>pA</a:t>
            </a:r>
            <a:r>
              <a:rPr lang="en-US" dirty="0" smtClean="0"/>
              <a:t>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el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1714123" cy="1416049"/>
          </a:xfrm>
          <a:prstGeom prst="rect">
            <a:avLst/>
          </a:prstGeom>
          <a:noFill/>
        </p:spPr>
      </p:pic>
      <p:pic>
        <p:nvPicPr>
          <p:cNvPr id="8" name="Picture 7" descr="nucpi_all_df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28" y="2438400"/>
            <a:ext cx="2329710" cy="2325827"/>
          </a:xfrm>
          <a:prstGeom prst="rect">
            <a:avLst/>
          </a:prstGeom>
        </p:spPr>
      </p:pic>
      <p:pic>
        <p:nvPicPr>
          <p:cNvPr id="9" name="Picture 7" descr="dbub_e906_sl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828" y="228601"/>
            <a:ext cx="2214171" cy="220980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1892914" y="1405242"/>
            <a:ext cx="4958216" cy="1549819"/>
          </a:xfrm>
          <a:custGeom>
            <a:avLst/>
            <a:gdLst>
              <a:gd name="connsiteX0" fmla="*/ 0 w 5028526"/>
              <a:gd name="connsiteY0" fmla="*/ 95399 h 2203024"/>
              <a:gd name="connsiteX1" fmla="*/ 4494146 w 5028526"/>
              <a:gd name="connsiteY1" fmla="*/ 193087 h 2203024"/>
              <a:gd name="connsiteX2" fmla="*/ 4506358 w 5028526"/>
              <a:gd name="connsiteY2" fmla="*/ 1829361 h 2203024"/>
              <a:gd name="connsiteX3" fmla="*/ 4982640 w 5028526"/>
              <a:gd name="connsiteY3" fmla="*/ 1841572 h 2203024"/>
              <a:gd name="connsiteX0" fmla="*/ 0 w 5028526"/>
              <a:gd name="connsiteY0" fmla="*/ 57656 h 2165281"/>
              <a:gd name="connsiteX1" fmla="*/ 4494146 w 5028526"/>
              <a:gd name="connsiteY1" fmla="*/ 155344 h 2165281"/>
              <a:gd name="connsiteX2" fmla="*/ 4506358 w 5028526"/>
              <a:gd name="connsiteY2" fmla="*/ 1791618 h 2165281"/>
              <a:gd name="connsiteX3" fmla="*/ 4982640 w 5028526"/>
              <a:gd name="connsiteY3" fmla="*/ 1803829 h 2165281"/>
              <a:gd name="connsiteX0" fmla="*/ 0 w 5036817"/>
              <a:gd name="connsiteY0" fmla="*/ 23730 h 2128418"/>
              <a:gd name="connsiteX1" fmla="*/ 3736980 w 5036817"/>
              <a:gd name="connsiteY1" fmla="*/ 182473 h 2128418"/>
              <a:gd name="connsiteX2" fmla="*/ 4506358 w 5036817"/>
              <a:gd name="connsiteY2" fmla="*/ 1757692 h 2128418"/>
              <a:gd name="connsiteX3" fmla="*/ 4982640 w 5036817"/>
              <a:gd name="connsiteY3" fmla="*/ 1769903 h 2128418"/>
              <a:gd name="connsiteX0" fmla="*/ 0 w 5037923"/>
              <a:gd name="connsiteY0" fmla="*/ 929 h 2102707"/>
              <a:gd name="connsiteX1" fmla="*/ 3651494 w 5037923"/>
              <a:gd name="connsiteY1" fmla="*/ 220727 h 2102707"/>
              <a:gd name="connsiteX2" fmla="*/ 4506358 w 5037923"/>
              <a:gd name="connsiteY2" fmla="*/ 1734891 h 2102707"/>
              <a:gd name="connsiteX3" fmla="*/ 4982640 w 5037923"/>
              <a:gd name="connsiteY3" fmla="*/ 1747102 h 2102707"/>
              <a:gd name="connsiteX0" fmla="*/ 0 w 5020158"/>
              <a:gd name="connsiteY0" fmla="*/ 0 h 1963432"/>
              <a:gd name="connsiteX1" fmla="*/ 3651494 w 5020158"/>
              <a:gd name="connsiteY1" fmla="*/ 219798 h 1963432"/>
              <a:gd name="connsiteX2" fmla="*/ 4201049 w 5020158"/>
              <a:gd name="connsiteY2" fmla="*/ 1111201 h 1963432"/>
              <a:gd name="connsiteX3" fmla="*/ 4982640 w 5020158"/>
              <a:gd name="connsiteY3" fmla="*/ 1746173 h 1963432"/>
              <a:gd name="connsiteX0" fmla="*/ 0 w 5016373"/>
              <a:gd name="connsiteY0" fmla="*/ 0 h 1968142"/>
              <a:gd name="connsiteX1" fmla="*/ 3651494 w 5016373"/>
              <a:gd name="connsiteY1" fmla="*/ 219798 h 1968142"/>
              <a:gd name="connsiteX2" fmla="*/ 4201049 w 5016373"/>
              <a:gd name="connsiteY2" fmla="*/ 1111201 h 1968142"/>
              <a:gd name="connsiteX3" fmla="*/ 4982640 w 5016373"/>
              <a:gd name="connsiteY3" fmla="*/ 1746173 h 1968142"/>
              <a:gd name="connsiteX0" fmla="*/ 0 w 4996569"/>
              <a:gd name="connsiteY0" fmla="*/ 0 h 1783442"/>
              <a:gd name="connsiteX1" fmla="*/ 3651494 w 4996569"/>
              <a:gd name="connsiteY1" fmla="*/ 219798 h 1783442"/>
              <a:gd name="connsiteX2" fmla="*/ 4201049 w 4996569"/>
              <a:gd name="connsiteY2" fmla="*/ 1111201 h 1783442"/>
              <a:gd name="connsiteX3" fmla="*/ 4958216 w 4996569"/>
              <a:gd name="connsiteY3" fmla="*/ 1538586 h 1783442"/>
              <a:gd name="connsiteX0" fmla="*/ 0 w 4958216"/>
              <a:gd name="connsiteY0" fmla="*/ 0 h 1548384"/>
              <a:gd name="connsiteX1" fmla="*/ 3651494 w 4958216"/>
              <a:gd name="connsiteY1" fmla="*/ 219798 h 1548384"/>
              <a:gd name="connsiteX2" fmla="*/ 4201049 w 4958216"/>
              <a:gd name="connsiteY2" fmla="*/ 1111201 h 1548384"/>
              <a:gd name="connsiteX3" fmla="*/ 4958216 w 4958216"/>
              <a:gd name="connsiteY3" fmla="*/ 1538586 h 1548384"/>
              <a:gd name="connsiteX0" fmla="*/ 0 w 4958216"/>
              <a:gd name="connsiteY0" fmla="*/ 0 h 1538586"/>
              <a:gd name="connsiteX1" fmla="*/ 3651494 w 4958216"/>
              <a:gd name="connsiteY1" fmla="*/ 219798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28847 h 1567433"/>
              <a:gd name="connsiteX1" fmla="*/ 3639282 w 4958216"/>
              <a:gd name="connsiteY1" fmla="*/ 102113 h 1567433"/>
              <a:gd name="connsiteX2" fmla="*/ 4201049 w 4958216"/>
              <a:gd name="connsiteY2" fmla="*/ 1140048 h 1567433"/>
              <a:gd name="connsiteX3" fmla="*/ 4958216 w 4958216"/>
              <a:gd name="connsiteY3" fmla="*/ 1567433 h 1567433"/>
              <a:gd name="connsiteX0" fmla="*/ 0 w 4958216"/>
              <a:gd name="connsiteY0" fmla="*/ 0 h 1538586"/>
              <a:gd name="connsiteX1" fmla="*/ 3639282 w 4958216"/>
              <a:gd name="connsiteY1" fmla="*/ 73266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0 h 1538586"/>
              <a:gd name="connsiteX1" fmla="*/ 3639282 w 4958216"/>
              <a:gd name="connsiteY1" fmla="*/ 12211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36633 h 1575219"/>
              <a:gd name="connsiteX1" fmla="*/ 3639282 w 4958216"/>
              <a:gd name="connsiteY1" fmla="*/ 0 h 1575219"/>
              <a:gd name="connsiteX2" fmla="*/ 4201049 w 4958216"/>
              <a:gd name="connsiteY2" fmla="*/ 1147834 h 1575219"/>
              <a:gd name="connsiteX3" fmla="*/ 4958216 w 4958216"/>
              <a:gd name="connsiteY3" fmla="*/ 1575219 h 1575219"/>
              <a:gd name="connsiteX0" fmla="*/ 0 w 4958216"/>
              <a:gd name="connsiteY0" fmla="*/ 11233 h 1549819"/>
              <a:gd name="connsiteX1" fmla="*/ 3639282 w 4958216"/>
              <a:gd name="connsiteY1" fmla="*/ 0 h 1549819"/>
              <a:gd name="connsiteX2" fmla="*/ 4201049 w 4958216"/>
              <a:gd name="connsiteY2" fmla="*/ 1122434 h 1549819"/>
              <a:gd name="connsiteX3" fmla="*/ 4958216 w 4958216"/>
              <a:gd name="connsiteY3" fmla="*/ 1549819 h 1549819"/>
              <a:gd name="connsiteX0" fmla="*/ 0 w 4958216"/>
              <a:gd name="connsiteY0" fmla="*/ 106092 h 1644678"/>
              <a:gd name="connsiteX1" fmla="*/ 3639282 w 4958216"/>
              <a:gd name="connsiteY1" fmla="*/ 94859 h 1644678"/>
              <a:gd name="connsiteX2" fmla="*/ 4105799 w 4958216"/>
              <a:gd name="connsiteY2" fmla="*/ 1414143 h 1644678"/>
              <a:gd name="connsiteX3" fmla="*/ 4958216 w 4958216"/>
              <a:gd name="connsiteY3" fmla="*/ 1644678 h 1644678"/>
              <a:gd name="connsiteX0" fmla="*/ 0 w 4958216"/>
              <a:gd name="connsiteY0" fmla="*/ 82589 h 1621175"/>
              <a:gd name="connsiteX1" fmla="*/ 3639282 w 4958216"/>
              <a:gd name="connsiteY1" fmla="*/ 71356 h 1621175"/>
              <a:gd name="connsiteX2" fmla="*/ 4112149 w 4958216"/>
              <a:gd name="connsiteY2" fmla="*/ 1073140 h 1621175"/>
              <a:gd name="connsiteX3" fmla="*/ 4958216 w 4958216"/>
              <a:gd name="connsiteY3" fmla="*/ 1621175 h 1621175"/>
              <a:gd name="connsiteX0" fmla="*/ 0 w 4958216"/>
              <a:gd name="connsiteY0" fmla="*/ 123162 h 1661748"/>
              <a:gd name="connsiteX1" fmla="*/ 3639282 w 4958216"/>
              <a:gd name="connsiteY1" fmla="*/ 111929 h 1661748"/>
              <a:gd name="connsiteX2" fmla="*/ 4958216 w 4958216"/>
              <a:gd name="connsiteY2" fmla="*/ 1661748 h 1661748"/>
              <a:gd name="connsiteX0" fmla="*/ 0 w 4958216"/>
              <a:gd name="connsiteY0" fmla="*/ 123162 h 1661748"/>
              <a:gd name="connsiteX1" fmla="*/ 3639282 w 4958216"/>
              <a:gd name="connsiteY1" fmla="*/ 111929 h 1661748"/>
              <a:gd name="connsiteX2" fmla="*/ 4958216 w 4958216"/>
              <a:gd name="connsiteY2" fmla="*/ 1661748 h 1661748"/>
              <a:gd name="connsiteX0" fmla="*/ 0 w 4958216"/>
              <a:gd name="connsiteY0" fmla="*/ 11233 h 1549819"/>
              <a:gd name="connsiteX1" fmla="*/ 3639282 w 4958216"/>
              <a:gd name="connsiteY1" fmla="*/ 0 h 1549819"/>
              <a:gd name="connsiteX2" fmla="*/ 4958216 w 4958216"/>
              <a:gd name="connsiteY2" fmla="*/ 1549819 h 15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8216" h="1549819">
                <a:moveTo>
                  <a:pt x="0" y="11233"/>
                </a:moveTo>
                <a:lnTo>
                  <a:pt x="3639282" y="0"/>
                </a:lnTo>
                <a:cubicBezTo>
                  <a:pt x="4465651" y="2431"/>
                  <a:pt x="3851588" y="1550790"/>
                  <a:pt x="4958216" y="1549819"/>
                </a:cubicBezTo>
              </a:path>
            </a:pathLst>
          </a:custGeom>
          <a:ln w="28575" cmpd="sng">
            <a:solidFill>
              <a:srgbClr val="80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" name="Picture 2" descr="eloss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00600"/>
            <a:ext cx="3886200" cy="1587989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2654788" y="1725244"/>
            <a:ext cx="1143000" cy="300933"/>
          </a:xfrm>
          <a:custGeom>
            <a:avLst/>
            <a:gdLst>
              <a:gd name="connsiteX0" fmla="*/ 0 w 5028526"/>
              <a:gd name="connsiteY0" fmla="*/ 95399 h 2203024"/>
              <a:gd name="connsiteX1" fmla="*/ 4494146 w 5028526"/>
              <a:gd name="connsiteY1" fmla="*/ 193087 h 2203024"/>
              <a:gd name="connsiteX2" fmla="*/ 4506358 w 5028526"/>
              <a:gd name="connsiteY2" fmla="*/ 1829361 h 2203024"/>
              <a:gd name="connsiteX3" fmla="*/ 4982640 w 5028526"/>
              <a:gd name="connsiteY3" fmla="*/ 1841572 h 2203024"/>
              <a:gd name="connsiteX0" fmla="*/ 0 w 5028526"/>
              <a:gd name="connsiteY0" fmla="*/ 57656 h 2165281"/>
              <a:gd name="connsiteX1" fmla="*/ 4494146 w 5028526"/>
              <a:gd name="connsiteY1" fmla="*/ 155344 h 2165281"/>
              <a:gd name="connsiteX2" fmla="*/ 4506358 w 5028526"/>
              <a:gd name="connsiteY2" fmla="*/ 1791618 h 2165281"/>
              <a:gd name="connsiteX3" fmla="*/ 4982640 w 5028526"/>
              <a:gd name="connsiteY3" fmla="*/ 1803829 h 2165281"/>
              <a:gd name="connsiteX0" fmla="*/ 0 w 5036817"/>
              <a:gd name="connsiteY0" fmla="*/ 23730 h 2128418"/>
              <a:gd name="connsiteX1" fmla="*/ 3736980 w 5036817"/>
              <a:gd name="connsiteY1" fmla="*/ 182473 h 2128418"/>
              <a:gd name="connsiteX2" fmla="*/ 4506358 w 5036817"/>
              <a:gd name="connsiteY2" fmla="*/ 1757692 h 2128418"/>
              <a:gd name="connsiteX3" fmla="*/ 4982640 w 5036817"/>
              <a:gd name="connsiteY3" fmla="*/ 1769903 h 2128418"/>
              <a:gd name="connsiteX0" fmla="*/ 0 w 5037923"/>
              <a:gd name="connsiteY0" fmla="*/ 929 h 2102707"/>
              <a:gd name="connsiteX1" fmla="*/ 3651494 w 5037923"/>
              <a:gd name="connsiteY1" fmla="*/ 220727 h 2102707"/>
              <a:gd name="connsiteX2" fmla="*/ 4506358 w 5037923"/>
              <a:gd name="connsiteY2" fmla="*/ 1734891 h 2102707"/>
              <a:gd name="connsiteX3" fmla="*/ 4982640 w 5037923"/>
              <a:gd name="connsiteY3" fmla="*/ 1747102 h 2102707"/>
              <a:gd name="connsiteX0" fmla="*/ 0 w 5020158"/>
              <a:gd name="connsiteY0" fmla="*/ 0 h 1963432"/>
              <a:gd name="connsiteX1" fmla="*/ 3651494 w 5020158"/>
              <a:gd name="connsiteY1" fmla="*/ 219798 h 1963432"/>
              <a:gd name="connsiteX2" fmla="*/ 4201049 w 5020158"/>
              <a:gd name="connsiteY2" fmla="*/ 1111201 h 1963432"/>
              <a:gd name="connsiteX3" fmla="*/ 4982640 w 5020158"/>
              <a:gd name="connsiteY3" fmla="*/ 1746173 h 1963432"/>
              <a:gd name="connsiteX0" fmla="*/ 0 w 5016373"/>
              <a:gd name="connsiteY0" fmla="*/ 0 h 1968142"/>
              <a:gd name="connsiteX1" fmla="*/ 3651494 w 5016373"/>
              <a:gd name="connsiteY1" fmla="*/ 219798 h 1968142"/>
              <a:gd name="connsiteX2" fmla="*/ 4201049 w 5016373"/>
              <a:gd name="connsiteY2" fmla="*/ 1111201 h 1968142"/>
              <a:gd name="connsiteX3" fmla="*/ 4982640 w 5016373"/>
              <a:gd name="connsiteY3" fmla="*/ 1746173 h 1968142"/>
              <a:gd name="connsiteX0" fmla="*/ 0 w 4996569"/>
              <a:gd name="connsiteY0" fmla="*/ 0 h 1783442"/>
              <a:gd name="connsiteX1" fmla="*/ 3651494 w 4996569"/>
              <a:gd name="connsiteY1" fmla="*/ 219798 h 1783442"/>
              <a:gd name="connsiteX2" fmla="*/ 4201049 w 4996569"/>
              <a:gd name="connsiteY2" fmla="*/ 1111201 h 1783442"/>
              <a:gd name="connsiteX3" fmla="*/ 4958216 w 4996569"/>
              <a:gd name="connsiteY3" fmla="*/ 1538586 h 1783442"/>
              <a:gd name="connsiteX0" fmla="*/ 0 w 4958216"/>
              <a:gd name="connsiteY0" fmla="*/ 0 h 1548384"/>
              <a:gd name="connsiteX1" fmla="*/ 3651494 w 4958216"/>
              <a:gd name="connsiteY1" fmla="*/ 219798 h 1548384"/>
              <a:gd name="connsiteX2" fmla="*/ 4201049 w 4958216"/>
              <a:gd name="connsiteY2" fmla="*/ 1111201 h 1548384"/>
              <a:gd name="connsiteX3" fmla="*/ 4958216 w 4958216"/>
              <a:gd name="connsiteY3" fmla="*/ 1538586 h 1548384"/>
              <a:gd name="connsiteX0" fmla="*/ 0 w 4958216"/>
              <a:gd name="connsiteY0" fmla="*/ 0 h 1538586"/>
              <a:gd name="connsiteX1" fmla="*/ 3651494 w 4958216"/>
              <a:gd name="connsiteY1" fmla="*/ 219798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28847 h 1567433"/>
              <a:gd name="connsiteX1" fmla="*/ 3639282 w 4958216"/>
              <a:gd name="connsiteY1" fmla="*/ 102113 h 1567433"/>
              <a:gd name="connsiteX2" fmla="*/ 4201049 w 4958216"/>
              <a:gd name="connsiteY2" fmla="*/ 1140048 h 1567433"/>
              <a:gd name="connsiteX3" fmla="*/ 4958216 w 4958216"/>
              <a:gd name="connsiteY3" fmla="*/ 1567433 h 1567433"/>
              <a:gd name="connsiteX0" fmla="*/ 0 w 4958216"/>
              <a:gd name="connsiteY0" fmla="*/ 0 h 1538586"/>
              <a:gd name="connsiteX1" fmla="*/ 3639282 w 4958216"/>
              <a:gd name="connsiteY1" fmla="*/ 73266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0 h 1538586"/>
              <a:gd name="connsiteX1" fmla="*/ 3639282 w 4958216"/>
              <a:gd name="connsiteY1" fmla="*/ 12211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36633 h 1575219"/>
              <a:gd name="connsiteX1" fmla="*/ 3639282 w 4958216"/>
              <a:gd name="connsiteY1" fmla="*/ 0 h 1575219"/>
              <a:gd name="connsiteX2" fmla="*/ 4201049 w 4958216"/>
              <a:gd name="connsiteY2" fmla="*/ 1147834 h 1575219"/>
              <a:gd name="connsiteX3" fmla="*/ 4958216 w 4958216"/>
              <a:gd name="connsiteY3" fmla="*/ 1575219 h 1575219"/>
              <a:gd name="connsiteX0" fmla="*/ 0 w 4958216"/>
              <a:gd name="connsiteY0" fmla="*/ 11233 h 1549819"/>
              <a:gd name="connsiteX1" fmla="*/ 3639282 w 4958216"/>
              <a:gd name="connsiteY1" fmla="*/ 0 h 1549819"/>
              <a:gd name="connsiteX2" fmla="*/ 4201049 w 4958216"/>
              <a:gd name="connsiteY2" fmla="*/ 1122434 h 1549819"/>
              <a:gd name="connsiteX3" fmla="*/ 4958216 w 4958216"/>
              <a:gd name="connsiteY3" fmla="*/ 1549819 h 1549819"/>
              <a:gd name="connsiteX0" fmla="*/ 0 w 4958216"/>
              <a:gd name="connsiteY0" fmla="*/ 106092 h 1644678"/>
              <a:gd name="connsiteX1" fmla="*/ 3639282 w 4958216"/>
              <a:gd name="connsiteY1" fmla="*/ 94859 h 1644678"/>
              <a:gd name="connsiteX2" fmla="*/ 4105799 w 4958216"/>
              <a:gd name="connsiteY2" fmla="*/ 1414143 h 1644678"/>
              <a:gd name="connsiteX3" fmla="*/ 4958216 w 4958216"/>
              <a:gd name="connsiteY3" fmla="*/ 1644678 h 1644678"/>
              <a:gd name="connsiteX0" fmla="*/ 0 w 4958216"/>
              <a:gd name="connsiteY0" fmla="*/ 82589 h 1621175"/>
              <a:gd name="connsiteX1" fmla="*/ 3639282 w 4958216"/>
              <a:gd name="connsiteY1" fmla="*/ 71356 h 1621175"/>
              <a:gd name="connsiteX2" fmla="*/ 4112149 w 4958216"/>
              <a:gd name="connsiteY2" fmla="*/ 1073140 h 1621175"/>
              <a:gd name="connsiteX3" fmla="*/ 4958216 w 4958216"/>
              <a:gd name="connsiteY3" fmla="*/ 1621175 h 1621175"/>
              <a:gd name="connsiteX0" fmla="*/ 0 w 4958216"/>
              <a:gd name="connsiteY0" fmla="*/ 123162 h 1661748"/>
              <a:gd name="connsiteX1" fmla="*/ 3639282 w 4958216"/>
              <a:gd name="connsiteY1" fmla="*/ 111929 h 1661748"/>
              <a:gd name="connsiteX2" fmla="*/ 4958216 w 4958216"/>
              <a:gd name="connsiteY2" fmla="*/ 1661748 h 1661748"/>
              <a:gd name="connsiteX0" fmla="*/ 0 w 4958216"/>
              <a:gd name="connsiteY0" fmla="*/ 123162 h 1661748"/>
              <a:gd name="connsiteX1" fmla="*/ 3639282 w 4958216"/>
              <a:gd name="connsiteY1" fmla="*/ 111929 h 1661748"/>
              <a:gd name="connsiteX2" fmla="*/ 4958216 w 4958216"/>
              <a:gd name="connsiteY2" fmla="*/ 1661748 h 1661748"/>
              <a:gd name="connsiteX0" fmla="*/ 0 w 4958216"/>
              <a:gd name="connsiteY0" fmla="*/ 11233 h 1549819"/>
              <a:gd name="connsiteX1" fmla="*/ 3639282 w 4958216"/>
              <a:gd name="connsiteY1" fmla="*/ 0 h 1549819"/>
              <a:gd name="connsiteX2" fmla="*/ 4958216 w 4958216"/>
              <a:gd name="connsiteY2" fmla="*/ 1549819 h 1549819"/>
              <a:gd name="connsiteX0" fmla="*/ 0 w 4958216"/>
              <a:gd name="connsiteY0" fmla="*/ 0 h 1538586"/>
              <a:gd name="connsiteX1" fmla="*/ 1406724 w 4958216"/>
              <a:gd name="connsiteY1" fmla="*/ 24247 h 1538586"/>
              <a:gd name="connsiteX2" fmla="*/ 4958216 w 4958216"/>
              <a:gd name="connsiteY2" fmla="*/ 1538586 h 1538586"/>
              <a:gd name="connsiteX0" fmla="*/ 0 w 4958216"/>
              <a:gd name="connsiteY0" fmla="*/ 0 h 1538586"/>
              <a:gd name="connsiteX1" fmla="*/ 1406724 w 4958216"/>
              <a:gd name="connsiteY1" fmla="*/ 24247 h 1538586"/>
              <a:gd name="connsiteX2" fmla="*/ 4958216 w 4958216"/>
              <a:gd name="connsiteY2" fmla="*/ 1538586 h 1538586"/>
              <a:gd name="connsiteX0" fmla="*/ 0 w 3482457"/>
              <a:gd name="connsiteY0" fmla="*/ 91789 h 1594896"/>
              <a:gd name="connsiteX1" fmla="*/ 1406724 w 3482457"/>
              <a:gd name="connsiteY1" fmla="*/ 116036 h 1594896"/>
              <a:gd name="connsiteX2" fmla="*/ 3482457 w 3482457"/>
              <a:gd name="connsiteY2" fmla="*/ 1594895 h 1594896"/>
              <a:gd name="connsiteX0" fmla="*/ 0 w 3482457"/>
              <a:gd name="connsiteY0" fmla="*/ 91789 h 1594896"/>
              <a:gd name="connsiteX1" fmla="*/ 1406724 w 3482457"/>
              <a:gd name="connsiteY1" fmla="*/ 116036 h 1594896"/>
              <a:gd name="connsiteX2" fmla="*/ 3482457 w 3482457"/>
              <a:gd name="connsiteY2" fmla="*/ 1594895 h 1594896"/>
              <a:gd name="connsiteX0" fmla="*/ 0 w 3482457"/>
              <a:gd name="connsiteY0" fmla="*/ 91789 h 1595666"/>
              <a:gd name="connsiteX1" fmla="*/ 1406724 w 3482457"/>
              <a:gd name="connsiteY1" fmla="*/ 116036 h 1595666"/>
              <a:gd name="connsiteX2" fmla="*/ 3482457 w 3482457"/>
              <a:gd name="connsiteY2" fmla="*/ 1594895 h 1595666"/>
              <a:gd name="connsiteX0" fmla="*/ 0 w 3482457"/>
              <a:gd name="connsiteY0" fmla="*/ 0 h 1503755"/>
              <a:gd name="connsiteX1" fmla="*/ 1406724 w 3482457"/>
              <a:gd name="connsiteY1" fmla="*/ 24247 h 1503755"/>
              <a:gd name="connsiteX2" fmla="*/ 3482457 w 3482457"/>
              <a:gd name="connsiteY2" fmla="*/ 1503106 h 150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2457" h="1503755">
                <a:moveTo>
                  <a:pt x="0" y="0"/>
                </a:moveTo>
                <a:lnTo>
                  <a:pt x="1406724" y="24247"/>
                </a:lnTo>
                <a:cubicBezTo>
                  <a:pt x="1987135" y="26409"/>
                  <a:pt x="2489348" y="1539557"/>
                  <a:pt x="3482457" y="1503106"/>
                </a:cubicBezTo>
              </a:path>
            </a:pathLst>
          </a:custGeom>
          <a:ln w="28575" cmpd="sng">
            <a:solidFill>
              <a:srgbClr val="80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181600" y="2209032"/>
            <a:ext cx="1122184" cy="2455262"/>
          </a:xfrm>
          <a:custGeom>
            <a:avLst/>
            <a:gdLst>
              <a:gd name="connsiteX0" fmla="*/ 0 w 5028526"/>
              <a:gd name="connsiteY0" fmla="*/ 95399 h 2203024"/>
              <a:gd name="connsiteX1" fmla="*/ 4494146 w 5028526"/>
              <a:gd name="connsiteY1" fmla="*/ 193087 h 2203024"/>
              <a:gd name="connsiteX2" fmla="*/ 4506358 w 5028526"/>
              <a:gd name="connsiteY2" fmla="*/ 1829361 h 2203024"/>
              <a:gd name="connsiteX3" fmla="*/ 4982640 w 5028526"/>
              <a:gd name="connsiteY3" fmla="*/ 1841572 h 2203024"/>
              <a:gd name="connsiteX0" fmla="*/ 0 w 5028526"/>
              <a:gd name="connsiteY0" fmla="*/ 57656 h 2165281"/>
              <a:gd name="connsiteX1" fmla="*/ 4494146 w 5028526"/>
              <a:gd name="connsiteY1" fmla="*/ 155344 h 2165281"/>
              <a:gd name="connsiteX2" fmla="*/ 4506358 w 5028526"/>
              <a:gd name="connsiteY2" fmla="*/ 1791618 h 2165281"/>
              <a:gd name="connsiteX3" fmla="*/ 4982640 w 5028526"/>
              <a:gd name="connsiteY3" fmla="*/ 1803829 h 2165281"/>
              <a:gd name="connsiteX0" fmla="*/ 0 w 5036817"/>
              <a:gd name="connsiteY0" fmla="*/ 23730 h 2128418"/>
              <a:gd name="connsiteX1" fmla="*/ 3736980 w 5036817"/>
              <a:gd name="connsiteY1" fmla="*/ 182473 h 2128418"/>
              <a:gd name="connsiteX2" fmla="*/ 4506358 w 5036817"/>
              <a:gd name="connsiteY2" fmla="*/ 1757692 h 2128418"/>
              <a:gd name="connsiteX3" fmla="*/ 4982640 w 5036817"/>
              <a:gd name="connsiteY3" fmla="*/ 1769903 h 2128418"/>
              <a:gd name="connsiteX0" fmla="*/ 0 w 5037923"/>
              <a:gd name="connsiteY0" fmla="*/ 929 h 2102707"/>
              <a:gd name="connsiteX1" fmla="*/ 3651494 w 5037923"/>
              <a:gd name="connsiteY1" fmla="*/ 220727 h 2102707"/>
              <a:gd name="connsiteX2" fmla="*/ 4506358 w 5037923"/>
              <a:gd name="connsiteY2" fmla="*/ 1734891 h 2102707"/>
              <a:gd name="connsiteX3" fmla="*/ 4982640 w 5037923"/>
              <a:gd name="connsiteY3" fmla="*/ 1747102 h 2102707"/>
              <a:gd name="connsiteX0" fmla="*/ 0 w 5020158"/>
              <a:gd name="connsiteY0" fmla="*/ 0 h 1963432"/>
              <a:gd name="connsiteX1" fmla="*/ 3651494 w 5020158"/>
              <a:gd name="connsiteY1" fmla="*/ 219798 h 1963432"/>
              <a:gd name="connsiteX2" fmla="*/ 4201049 w 5020158"/>
              <a:gd name="connsiteY2" fmla="*/ 1111201 h 1963432"/>
              <a:gd name="connsiteX3" fmla="*/ 4982640 w 5020158"/>
              <a:gd name="connsiteY3" fmla="*/ 1746173 h 1963432"/>
              <a:gd name="connsiteX0" fmla="*/ 0 w 5016373"/>
              <a:gd name="connsiteY0" fmla="*/ 0 h 1968142"/>
              <a:gd name="connsiteX1" fmla="*/ 3651494 w 5016373"/>
              <a:gd name="connsiteY1" fmla="*/ 219798 h 1968142"/>
              <a:gd name="connsiteX2" fmla="*/ 4201049 w 5016373"/>
              <a:gd name="connsiteY2" fmla="*/ 1111201 h 1968142"/>
              <a:gd name="connsiteX3" fmla="*/ 4982640 w 5016373"/>
              <a:gd name="connsiteY3" fmla="*/ 1746173 h 1968142"/>
              <a:gd name="connsiteX0" fmla="*/ 0 w 4996569"/>
              <a:gd name="connsiteY0" fmla="*/ 0 h 1783442"/>
              <a:gd name="connsiteX1" fmla="*/ 3651494 w 4996569"/>
              <a:gd name="connsiteY1" fmla="*/ 219798 h 1783442"/>
              <a:gd name="connsiteX2" fmla="*/ 4201049 w 4996569"/>
              <a:gd name="connsiteY2" fmla="*/ 1111201 h 1783442"/>
              <a:gd name="connsiteX3" fmla="*/ 4958216 w 4996569"/>
              <a:gd name="connsiteY3" fmla="*/ 1538586 h 1783442"/>
              <a:gd name="connsiteX0" fmla="*/ 0 w 4958216"/>
              <a:gd name="connsiteY0" fmla="*/ 0 h 1548384"/>
              <a:gd name="connsiteX1" fmla="*/ 3651494 w 4958216"/>
              <a:gd name="connsiteY1" fmla="*/ 219798 h 1548384"/>
              <a:gd name="connsiteX2" fmla="*/ 4201049 w 4958216"/>
              <a:gd name="connsiteY2" fmla="*/ 1111201 h 1548384"/>
              <a:gd name="connsiteX3" fmla="*/ 4958216 w 4958216"/>
              <a:gd name="connsiteY3" fmla="*/ 1538586 h 1548384"/>
              <a:gd name="connsiteX0" fmla="*/ 0 w 4958216"/>
              <a:gd name="connsiteY0" fmla="*/ 0 h 1538586"/>
              <a:gd name="connsiteX1" fmla="*/ 3651494 w 4958216"/>
              <a:gd name="connsiteY1" fmla="*/ 219798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28847 h 1567433"/>
              <a:gd name="connsiteX1" fmla="*/ 3639282 w 4958216"/>
              <a:gd name="connsiteY1" fmla="*/ 102113 h 1567433"/>
              <a:gd name="connsiteX2" fmla="*/ 4201049 w 4958216"/>
              <a:gd name="connsiteY2" fmla="*/ 1140048 h 1567433"/>
              <a:gd name="connsiteX3" fmla="*/ 4958216 w 4958216"/>
              <a:gd name="connsiteY3" fmla="*/ 1567433 h 1567433"/>
              <a:gd name="connsiteX0" fmla="*/ 0 w 4958216"/>
              <a:gd name="connsiteY0" fmla="*/ 0 h 1538586"/>
              <a:gd name="connsiteX1" fmla="*/ 3639282 w 4958216"/>
              <a:gd name="connsiteY1" fmla="*/ 73266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0 h 1538586"/>
              <a:gd name="connsiteX1" fmla="*/ 3639282 w 4958216"/>
              <a:gd name="connsiteY1" fmla="*/ 12211 h 1538586"/>
              <a:gd name="connsiteX2" fmla="*/ 4201049 w 4958216"/>
              <a:gd name="connsiteY2" fmla="*/ 1111201 h 1538586"/>
              <a:gd name="connsiteX3" fmla="*/ 4958216 w 4958216"/>
              <a:gd name="connsiteY3" fmla="*/ 1538586 h 1538586"/>
              <a:gd name="connsiteX0" fmla="*/ 0 w 4958216"/>
              <a:gd name="connsiteY0" fmla="*/ 36633 h 1575219"/>
              <a:gd name="connsiteX1" fmla="*/ 3639282 w 4958216"/>
              <a:gd name="connsiteY1" fmla="*/ 0 h 1575219"/>
              <a:gd name="connsiteX2" fmla="*/ 4201049 w 4958216"/>
              <a:gd name="connsiteY2" fmla="*/ 1147834 h 1575219"/>
              <a:gd name="connsiteX3" fmla="*/ 4958216 w 4958216"/>
              <a:gd name="connsiteY3" fmla="*/ 1575219 h 1575219"/>
              <a:gd name="connsiteX0" fmla="*/ 0 w 4958216"/>
              <a:gd name="connsiteY0" fmla="*/ 11233 h 1549819"/>
              <a:gd name="connsiteX1" fmla="*/ 3639282 w 4958216"/>
              <a:gd name="connsiteY1" fmla="*/ 0 h 1549819"/>
              <a:gd name="connsiteX2" fmla="*/ 4201049 w 4958216"/>
              <a:gd name="connsiteY2" fmla="*/ 1122434 h 1549819"/>
              <a:gd name="connsiteX3" fmla="*/ 4958216 w 4958216"/>
              <a:gd name="connsiteY3" fmla="*/ 1549819 h 1549819"/>
              <a:gd name="connsiteX0" fmla="*/ 0 w 4958216"/>
              <a:gd name="connsiteY0" fmla="*/ 106092 h 1644678"/>
              <a:gd name="connsiteX1" fmla="*/ 3639282 w 4958216"/>
              <a:gd name="connsiteY1" fmla="*/ 94859 h 1644678"/>
              <a:gd name="connsiteX2" fmla="*/ 4105799 w 4958216"/>
              <a:gd name="connsiteY2" fmla="*/ 1414143 h 1644678"/>
              <a:gd name="connsiteX3" fmla="*/ 4958216 w 4958216"/>
              <a:gd name="connsiteY3" fmla="*/ 1644678 h 1644678"/>
              <a:gd name="connsiteX0" fmla="*/ 0 w 4958216"/>
              <a:gd name="connsiteY0" fmla="*/ 82589 h 1621175"/>
              <a:gd name="connsiteX1" fmla="*/ 3639282 w 4958216"/>
              <a:gd name="connsiteY1" fmla="*/ 71356 h 1621175"/>
              <a:gd name="connsiteX2" fmla="*/ 4112149 w 4958216"/>
              <a:gd name="connsiteY2" fmla="*/ 1073140 h 1621175"/>
              <a:gd name="connsiteX3" fmla="*/ 4958216 w 4958216"/>
              <a:gd name="connsiteY3" fmla="*/ 1621175 h 1621175"/>
              <a:gd name="connsiteX0" fmla="*/ 0 w 4958216"/>
              <a:gd name="connsiteY0" fmla="*/ 123162 h 1661748"/>
              <a:gd name="connsiteX1" fmla="*/ 3639282 w 4958216"/>
              <a:gd name="connsiteY1" fmla="*/ 111929 h 1661748"/>
              <a:gd name="connsiteX2" fmla="*/ 4958216 w 4958216"/>
              <a:gd name="connsiteY2" fmla="*/ 1661748 h 1661748"/>
              <a:gd name="connsiteX0" fmla="*/ 0 w 4958216"/>
              <a:gd name="connsiteY0" fmla="*/ 123162 h 1661748"/>
              <a:gd name="connsiteX1" fmla="*/ 3639282 w 4958216"/>
              <a:gd name="connsiteY1" fmla="*/ 111929 h 1661748"/>
              <a:gd name="connsiteX2" fmla="*/ 4958216 w 4958216"/>
              <a:gd name="connsiteY2" fmla="*/ 1661748 h 1661748"/>
              <a:gd name="connsiteX0" fmla="*/ 0 w 4958216"/>
              <a:gd name="connsiteY0" fmla="*/ 11233 h 1549819"/>
              <a:gd name="connsiteX1" fmla="*/ 3639282 w 4958216"/>
              <a:gd name="connsiteY1" fmla="*/ 0 h 1549819"/>
              <a:gd name="connsiteX2" fmla="*/ 4958216 w 4958216"/>
              <a:gd name="connsiteY2" fmla="*/ 1549819 h 1549819"/>
              <a:gd name="connsiteX0" fmla="*/ 0 w 9328734"/>
              <a:gd name="connsiteY0" fmla="*/ 123162 h 1661748"/>
              <a:gd name="connsiteX1" fmla="*/ 8009800 w 9328734"/>
              <a:gd name="connsiteY1" fmla="*/ 111929 h 1661748"/>
              <a:gd name="connsiteX2" fmla="*/ 9328734 w 9328734"/>
              <a:gd name="connsiteY2" fmla="*/ 1661748 h 1661748"/>
              <a:gd name="connsiteX0" fmla="*/ 0 w 14493879"/>
              <a:gd name="connsiteY0" fmla="*/ 169626 h 2335641"/>
              <a:gd name="connsiteX1" fmla="*/ 8009800 w 14493879"/>
              <a:gd name="connsiteY1" fmla="*/ 158393 h 2335641"/>
              <a:gd name="connsiteX2" fmla="*/ 14493879 w 14493879"/>
              <a:gd name="connsiteY2" fmla="*/ 2335641 h 2335641"/>
              <a:gd name="connsiteX0" fmla="*/ 0 w 14493879"/>
              <a:gd name="connsiteY0" fmla="*/ 11233 h 2177248"/>
              <a:gd name="connsiteX1" fmla="*/ 8009800 w 14493879"/>
              <a:gd name="connsiteY1" fmla="*/ 0 h 2177248"/>
              <a:gd name="connsiteX2" fmla="*/ 14493879 w 14493879"/>
              <a:gd name="connsiteY2" fmla="*/ 2177248 h 2177248"/>
              <a:gd name="connsiteX0" fmla="*/ 0 w 14502642"/>
              <a:gd name="connsiteY0" fmla="*/ 11233 h 2177248"/>
              <a:gd name="connsiteX1" fmla="*/ 8009800 w 14502642"/>
              <a:gd name="connsiteY1" fmla="*/ 0 h 2177248"/>
              <a:gd name="connsiteX2" fmla="*/ 14493879 w 14502642"/>
              <a:gd name="connsiteY2" fmla="*/ 2177248 h 2177248"/>
              <a:gd name="connsiteX0" fmla="*/ 0 w 14495311"/>
              <a:gd name="connsiteY0" fmla="*/ 11233 h 2177248"/>
              <a:gd name="connsiteX1" fmla="*/ 8009800 w 14495311"/>
              <a:gd name="connsiteY1" fmla="*/ 0 h 2177248"/>
              <a:gd name="connsiteX2" fmla="*/ 14493879 w 14495311"/>
              <a:gd name="connsiteY2" fmla="*/ 2177248 h 2177248"/>
              <a:gd name="connsiteX0" fmla="*/ 0 w 14494675"/>
              <a:gd name="connsiteY0" fmla="*/ 11233 h 2177248"/>
              <a:gd name="connsiteX1" fmla="*/ 4955093 w 14494675"/>
              <a:gd name="connsiteY1" fmla="*/ 0 h 2177248"/>
              <a:gd name="connsiteX2" fmla="*/ 14493879 w 14494675"/>
              <a:gd name="connsiteY2" fmla="*/ 2177248 h 2177248"/>
              <a:gd name="connsiteX0" fmla="*/ 0 w 11694838"/>
              <a:gd name="connsiteY0" fmla="*/ 167255 h 2301253"/>
              <a:gd name="connsiteX1" fmla="*/ 4955093 w 11694838"/>
              <a:gd name="connsiteY1" fmla="*/ 156022 h 2301253"/>
              <a:gd name="connsiteX2" fmla="*/ 11693734 w 11694838"/>
              <a:gd name="connsiteY2" fmla="*/ 2301253 h 2301253"/>
              <a:gd name="connsiteX0" fmla="*/ 0 w 11694817"/>
              <a:gd name="connsiteY0" fmla="*/ 11233 h 2145231"/>
              <a:gd name="connsiteX1" fmla="*/ 4955093 w 11694817"/>
              <a:gd name="connsiteY1" fmla="*/ 0 h 2145231"/>
              <a:gd name="connsiteX2" fmla="*/ 11693734 w 11694817"/>
              <a:gd name="connsiteY2" fmla="*/ 2145231 h 2145231"/>
              <a:gd name="connsiteX0" fmla="*/ 0 w 11695609"/>
              <a:gd name="connsiteY0" fmla="*/ 11904 h 2145902"/>
              <a:gd name="connsiteX1" fmla="*/ 4955093 w 11695609"/>
              <a:gd name="connsiteY1" fmla="*/ 671 h 2145902"/>
              <a:gd name="connsiteX2" fmla="*/ 11693734 w 11695609"/>
              <a:gd name="connsiteY2" fmla="*/ 2145902 h 21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5609" h="2145902">
                <a:moveTo>
                  <a:pt x="0" y="11904"/>
                </a:moveTo>
                <a:cubicBezTo>
                  <a:pt x="1651698" y="8160"/>
                  <a:pt x="969661" y="-2805"/>
                  <a:pt x="4955093" y="671"/>
                </a:cubicBezTo>
                <a:cubicBezTo>
                  <a:pt x="8940525" y="4147"/>
                  <a:pt x="11779061" y="1467158"/>
                  <a:pt x="11693734" y="2145902"/>
                </a:cubicBezTo>
              </a:path>
            </a:pathLst>
          </a:custGeom>
          <a:ln w="28575" cmpd="sng">
            <a:solidFill>
              <a:srgbClr val="80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" name="Picture 13" descr="noSpla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25153"/>
            <a:ext cx="1242712" cy="1265398"/>
          </a:xfrm>
          <a:prstGeom prst="rect">
            <a:avLst/>
          </a:prstGeom>
        </p:spPr>
      </p:pic>
      <p:pic>
        <p:nvPicPr>
          <p:cNvPr id="15" name="Picture 14" descr="noSplat-closeup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585264"/>
            <a:ext cx="1118714" cy="11391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2400" y="5029200"/>
            <a:ext cx="3733800" cy="1295400"/>
            <a:chOff x="152400" y="3352800"/>
            <a:chExt cx="8196656" cy="2436050"/>
          </a:xfrm>
        </p:grpSpPr>
        <p:pic>
          <p:nvPicPr>
            <p:cNvPr id="18" name="Picture 1" descr="C:\Users\lorenzon\Documents\Laboratories\FNAL\Page20-ADK-Diffraction2012-Talk-29Aug1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3352800"/>
              <a:ext cx="5306736" cy="2436050"/>
            </a:xfrm>
            <a:prstGeom prst="rect">
              <a:avLst/>
            </a:prstGeom>
            <a:noFill/>
          </p:spPr>
        </p:pic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603876">
              <a:off x="5226973" y="4223479"/>
              <a:ext cx="312208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 rot="20437535">
            <a:off x="291434" y="5503078"/>
            <a:ext cx="245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n>
                  <a:solidFill>
                    <a:srgbClr val="660066"/>
                  </a:solidFill>
                </a:ln>
                <a:noFill/>
              </a:rPr>
              <a:t>SPIN@Fermi</a:t>
            </a:r>
            <a:r>
              <a:rPr lang="en-US" sz="1600" b="1" dirty="0" smtClean="0">
                <a:ln>
                  <a:solidFill>
                    <a:srgbClr val="660066"/>
                  </a:solidFill>
                </a:ln>
                <a:noFill/>
              </a:rPr>
              <a:t> Collaboration</a:t>
            </a:r>
            <a:endParaRPr lang="en-US" sz="1600" b="1" dirty="0">
              <a:ln>
                <a:solidFill>
                  <a:srgbClr val="66006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4907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4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74" y="990600"/>
            <a:ext cx="4133074" cy="53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1676400" y="533400"/>
            <a:ext cx="2438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9400" y="1447800"/>
            <a:ext cx="1524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  <a:latin typeface="Calibri" pitchFamily="34" charset="0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305800" cy="411162"/>
          </a:xfrm>
        </p:spPr>
        <p:txBody>
          <a:bodyPr/>
          <a:lstStyle/>
          <a:p>
            <a:r>
              <a:rPr lang="en-US" sz="2400" dirty="0" smtClean="0"/>
              <a:t>Early Muon Pair Data—soon to be called Drell-Yan</a:t>
            </a:r>
            <a:endParaRPr lang="en-US" sz="2400" dirty="0"/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7506486" cy="22920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09600" y="914400"/>
            <a:ext cx="1600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  <a:latin typeface="Calibri" pitchFamily="34" charset="0"/>
            </a:endParaRPr>
          </a:p>
        </p:txBody>
      </p:sp>
      <p:pic>
        <p:nvPicPr>
          <p:cNvPr id="13" name="Picture 4" descr="mas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3505200" cy="3221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99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708623" y="4038600"/>
            <a:ext cx="3309964" cy="2425700"/>
            <a:chOff x="4800600" y="990600"/>
            <a:chExt cx="4141787" cy="3035300"/>
          </a:xfrm>
        </p:grpSpPr>
        <p:pic>
          <p:nvPicPr>
            <p:cNvPr id="14" name="Picture 111" descr="costheta"/>
            <p:cNvPicPr>
              <a:picLocks noChangeAspect="1" noChangeArrowheads="1"/>
            </p:cNvPicPr>
            <p:nvPr/>
          </p:nvPicPr>
          <p:blipFill>
            <a:blip r:embed="rId2" cstate="print"/>
            <a:srcRect r="3967"/>
            <a:stretch>
              <a:fillRect/>
            </a:stretch>
          </p:blipFill>
          <p:spPr bwMode="auto">
            <a:xfrm>
              <a:off x="4800600" y="990600"/>
              <a:ext cx="4141787" cy="3035300"/>
            </a:xfrm>
            <a:prstGeom prst="rect">
              <a:avLst/>
            </a:prstGeom>
            <a:noFill/>
          </p:spPr>
        </p:pic>
        <p:sp>
          <p:nvSpPr>
            <p:cNvPr id="15" name="Text Box 112"/>
            <p:cNvSpPr txBox="1">
              <a:spLocks noChangeArrowheads="1"/>
            </p:cNvSpPr>
            <p:nvPr/>
          </p:nvSpPr>
          <p:spPr bwMode="auto">
            <a:xfrm>
              <a:off x="6270943" y="1828801"/>
              <a:ext cx="1867849" cy="53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rPr>
                <a:t>Fermilab E-866/NuSea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rPr>
                <a:t>unpublished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5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Drell and Yan’s explanation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685800" y="609600"/>
            <a:ext cx="7848600" cy="2560802"/>
            <a:chOff x="0" y="2004"/>
            <a:chExt cx="5909" cy="201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04"/>
              <a:ext cx="590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09"/>
              <a:ext cx="5909" cy="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2474912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581400"/>
            <a:ext cx="25841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19800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Also predicted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(1+cos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angular distributions.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7 January 2013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Paul E. Reimer pA Spin Independent Drell-Yan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6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-76200" y="2590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solidFill>
                  <a:srgbClr val="800000"/>
                </a:solidFill>
                <a:latin typeface="Calibri"/>
              </a:rPr>
              <a:t>Soft gluon </a:t>
            </a:r>
            <a:r>
              <a:rPr lang="en-US" b="1" kern="0" dirty="0" err="1" smtClean="0">
                <a:solidFill>
                  <a:srgbClr val="800000"/>
                </a:solidFill>
                <a:latin typeface="Calibri"/>
              </a:rPr>
              <a:t>resummation</a:t>
            </a:r>
            <a:r>
              <a:rPr lang="en-US" b="1" kern="0" dirty="0" smtClean="0">
                <a:solidFill>
                  <a:srgbClr val="800000"/>
                </a:solidFill>
                <a:latin typeface="Calibri"/>
              </a:rPr>
              <a:t> at all orders </a:t>
            </a:r>
            <a:endParaRPr lang="en-US" b="1" kern="0" dirty="0">
              <a:solidFill>
                <a:srgbClr val="800000"/>
              </a:solidFill>
              <a:latin typeface="Calibri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257800" y="381000"/>
            <a:ext cx="3443342" cy="4741760"/>
            <a:chOff x="5257800" y="3886200"/>
            <a:chExt cx="2382837" cy="3281359"/>
          </a:xfrm>
        </p:grpSpPr>
        <p:pic>
          <p:nvPicPr>
            <p:cNvPr id="36" name="Picture 4" descr="allnlo"/>
            <p:cNvPicPr>
              <a:picLocks noChangeAspect="1" noChangeArrowheads="1"/>
            </p:cNvPicPr>
            <p:nvPr/>
          </p:nvPicPr>
          <p:blipFill>
            <a:blip r:embed="rId2" cstate="print"/>
            <a:srcRect l="366" b="33090"/>
            <a:stretch>
              <a:fillRect/>
            </a:stretch>
          </p:blipFill>
          <p:spPr bwMode="auto">
            <a:xfrm>
              <a:off x="5257800" y="3886200"/>
              <a:ext cx="2382837" cy="2198684"/>
            </a:xfrm>
            <a:prstGeom prst="rect">
              <a:avLst/>
            </a:prstGeom>
            <a:noFill/>
          </p:spPr>
        </p:pic>
        <p:pic>
          <p:nvPicPr>
            <p:cNvPr id="37" name="Picture 5" descr="allnlo"/>
            <p:cNvPicPr>
              <a:picLocks noChangeAspect="1" noChangeArrowheads="1"/>
            </p:cNvPicPr>
            <p:nvPr/>
          </p:nvPicPr>
          <p:blipFill>
            <a:blip r:embed="rId2" cstate="print"/>
            <a:srcRect l="24434" t="67419" r="25533" b="2159"/>
            <a:stretch>
              <a:fillRect/>
            </a:stretch>
          </p:blipFill>
          <p:spPr bwMode="auto">
            <a:xfrm>
              <a:off x="5881742" y="6172200"/>
              <a:ext cx="1191411" cy="995359"/>
            </a:xfrm>
            <a:prstGeom prst="rect">
              <a:avLst/>
            </a:prstGeom>
            <a:noFill/>
          </p:spPr>
        </p:pic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-14342" y="6858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/>
              </a:rPr>
              <a:t>Next-to-Leading Order</a:t>
            </a:r>
          </a:p>
          <a:p>
            <a:pPr marL="169863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These diagrams are responsible for up to </a:t>
            </a:r>
            <a:r>
              <a:rPr lang="en-US" b="1" kern="0" dirty="0" smtClean="0">
                <a:solidFill>
                  <a:srgbClr val="993300"/>
                </a:solidFill>
                <a:latin typeface="Calibri"/>
              </a:rPr>
              <a:t>50% of the measured cross section</a:t>
            </a:r>
          </a:p>
          <a:p>
            <a:pPr marL="169863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Parton distributions are Universal!</a:t>
            </a:r>
          </a:p>
          <a:p>
            <a:pPr marL="169863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Intrinsic transverse momentum of quarks (although a small effect, </a:t>
            </a:r>
            <a:r>
              <a:rPr lang="en-US" kern="0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l 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&gt; 0.8)</a:t>
            </a:r>
            <a:endParaRPr lang="en-US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32004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/>
              </a:rPr>
              <a:t>Angular Distributions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en-US" b="1" kern="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b="1" kern="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186050" cy="1143000"/>
          </a:xfrm>
          <a:prstGeom prst="rect">
            <a:avLst/>
          </a:prstGeom>
        </p:spPr>
      </p:pic>
      <p:pic>
        <p:nvPicPr>
          <p:cNvPr id="7" name="Picture 6" descr="20121023_1143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2800" y="4267200"/>
            <a:ext cx="2895600" cy="217170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2400" y="5181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/>
              </a:rPr>
              <a:t>Higher Twist??</a:t>
            </a:r>
            <a:r>
              <a:rPr lang="en-US" b="1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43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038600" y="228600"/>
            <a:ext cx="5156200" cy="2955925"/>
            <a:chOff x="2512" y="1921"/>
            <a:chExt cx="3248" cy="1862"/>
          </a:xfrm>
        </p:grpSpPr>
        <p:pic>
          <p:nvPicPr>
            <p:cNvPr id="8" name="Picture 32" descr="mr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" y="1921"/>
              <a:ext cx="3248" cy="1732"/>
            </a:xfrm>
            <a:prstGeom prst="rect">
              <a:avLst/>
            </a:prstGeom>
            <a:noFill/>
          </p:spPr>
        </p:pic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408" y="3456"/>
              <a:ext cx="7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CC3399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CC3399"/>
                  </a:solidFill>
                  <a:latin typeface="Times New Roman" pitchFamily="18" charset="0"/>
                </a:rPr>
                <a:t>target</a:t>
              </a:r>
              <a:endParaRPr lang="en-US" sz="2800" u="none" baseline="-25000" dirty="0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4704" y="3456"/>
              <a:ext cx="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3333FF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3333FF"/>
                  </a:solidFill>
                  <a:latin typeface="Times New Roman" pitchFamily="18" charset="0"/>
                </a:rPr>
                <a:t>beam</a:t>
              </a:r>
              <a:endParaRPr lang="en-US" sz="2800" u="none" baseline="-25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35"/>
            <p:cNvSpPr>
              <a:spLocks/>
            </p:cNvSpPr>
            <p:nvPr/>
          </p:nvSpPr>
          <p:spPr bwMode="auto">
            <a:xfrm rot="16200000">
              <a:off x="3592" y="2939"/>
              <a:ext cx="179" cy="1142"/>
            </a:xfrm>
            <a:prstGeom prst="leftBrace">
              <a:avLst>
                <a:gd name="adj1" fmla="val 35510"/>
                <a:gd name="adj2" fmla="val 46542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36"/>
            <p:cNvSpPr>
              <a:spLocks/>
            </p:cNvSpPr>
            <p:nvPr/>
          </p:nvSpPr>
          <p:spPr bwMode="auto">
            <a:xfrm rot="16200000">
              <a:off x="4898" y="3017"/>
              <a:ext cx="179" cy="987"/>
            </a:xfrm>
            <a:prstGeom prst="leftBrace">
              <a:avLst>
                <a:gd name="adj1" fmla="val 30690"/>
                <a:gd name="adj2" fmla="val 46542"/>
              </a:avLst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533400"/>
            <a:ext cx="4419600" cy="1447800"/>
          </a:xfrm>
        </p:spPr>
        <p:txBody>
          <a:bodyPr/>
          <a:lstStyle/>
          <a:p>
            <a:r>
              <a:rPr lang="en-US" dirty="0"/>
              <a:t>Measured cross section is a convolution of beam and target parton </a:t>
            </a:r>
            <a:r>
              <a:rPr lang="en-US" dirty="0" smtClean="0"/>
              <a:t>distributions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Proton Beam</a:t>
            </a:r>
          </a:p>
          <a:p>
            <a:pPr lvl="1"/>
            <a:r>
              <a:rPr lang="en-US" dirty="0" smtClean="0"/>
              <a:t>Target antiquarks and beam</a:t>
            </a:r>
            <a:endParaRPr lang="en-US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302091" cy="1035992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74290" y="232659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dirty="0" smtClean="0"/>
          </a:p>
          <a:p>
            <a:r>
              <a:rPr lang="en-US" dirty="0" smtClean="0"/>
              <a:t>u-quark dominance</a:t>
            </a:r>
          </a:p>
          <a:p>
            <a:pPr marL="457200" lvl="1" indent="0"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(2/3)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vs. (1/3)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1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038600" y="228600"/>
            <a:ext cx="5156200" cy="2955925"/>
            <a:chOff x="2512" y="1921"/>
            <a:chExt cx="3248" cy="1862"/>
          </a:xfrm>
        </p:grpSpPr>
        <p:pic>
          <p:nvPicPr>
            <p:cNvPr id="8" name="Picture 32" descr="mr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" y="1921"/>
              <a:ext cx="3248" cy="1732"/>
            </a:xfrm>
            <a:prstGeom prst="rect">
              <a:avLst/>
            </a:prstGeom>
            <a:noFill/>
          </p:spPr>
        </p:pic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408" y="3456"/>
              <a:ext cx="7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CC3399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CC3399"/>
                  </a:solidFill>
                  <a:latin typeface="Times New Roman" pitchFamily="18" charset="0"/>
                </a:rPr>
                <a:t>target</a:t>
              </a:r>
              <a:endParaRPr lang="en-US" sz="2800" u="none" baseline="-25000" dirty="0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4704" y="3456"/>
              <a:ext cx="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3333FF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3333FF"/>
                  </a:solidFill>
                  <a:latin typeface="Times New Roman" pitchFamily="18" charset="0"/>
                </a:rPr>
                <a:t>beam</a:t>
              </a:r>
              <a:endParaRPr lang="en-US" sz="2800" u="none" baseline="-25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35"/>
            <p:cNvSpPr>
              <a:spLocks/>
            </p:cNvSpPr>
            <p:nvPr/>
          </p:nvSpPr>
          <p:spPr bwMode="auto">
            <a:xfrm rot="16200000">
              <a:off x="3592" y="2939"/>
              <a:ext cx="179" cy="1142"/>
            </a:xfrm>
            <a:prstGeom prst="leftBrace">
              <a:avLst>
                <a:gd name="adj1" fmla="val 35510"/>
                <a:gd name="adj2" fmla="val 46542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36"/>
            <p:cNvSpPr>
              <a:spLocks/>
            </p:cNvSpPr>
            <p:nvPr/>
          </p:nvSpPr>
          <p:spPr bwMode="auto">
            <a:xfrm rot="16200000">
              <a:off x="4898" y="3017"/>
              <a:ext cx="179" cy="987"/>
            </a:xfrm>
            <a:prstGeom prst="leftBrace">
              <a:avLst>
                <a:gd name="adj1" fmla="val 30690"/>
                <a:gd name="adj2" fmla="val 46542"/>
              </a:avLst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533400"/>
            <a:ext cx="4419600" cy="2895600"/>
          </a:xfrm>
        </p:spPr>
        <p:txBody>
          <a:bodyPr/>
          <a:lstStyle/>
          <a:p>
            <a:r>
              <a:rPr lang="en-US" dirty="0"/>
              <a:t>Measured cross section is a convolution of beam and target parton </a:t>
            </a:r>
            <a:r>
              <a:rPr lang="en-US" dirty="0" smtClean="0"/>
              <a:t>distributions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Proton Beam</a:t>
            </a:r>
          </a:p>
          <a:p>
            <a:pPr lvl="1"/>
            <a:r>
              <a:rPr lang="en-US" dirty="0" smtClean="0"/>
              <a:t>Target antiquarks and beam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</a:t>
            </a:r>
            <a:r>
              <a:rPr lang="en-US" dirty="0"/>
              <a:t>-quark </a:t>
            </a:r>
            <a:r>
              <a:rPr lang="en-US" dirty="0" smtClean="0"/>
              <a:t>dominance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2/3)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vs. (1/3)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302091" cy="10359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71800" y="2528887"/>
            <a:ext cx="3733800" cy="1128713"/>
            <a:chOff x="2971800" y="2986087"/>
            <a:chExt cx="3733800" cy="1128713"/>
          </a:xfrm>
        </p:grpSpPr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2971800" y="2986087"/>
              <a:ext cx="1433513" cy="519113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noFill/>
            <a:ln w="19050" cmpd="sng">
              <a:solidFill>
                <a:srgbClr val="FD220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Content Placeholder 1"/>
            <p:cNvSpPr txBox="1">
              <a:spLocks/>
            </p:cNvSpPr>
            <p:nvPr/>
          </p:nvSpPr>
          <p:spPr bwMode="auto">
            <a:xfrm>
              <a:off x="4495800" y="3657600"/>
              <a:ext cx="220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69863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60375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2pPr>
              <a:lvl3pPr marL="744538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3pPr>
              <a:lvl4pPr marL="1027113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4pPr>
              <a:lvl5pPr marL="13112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5pPr>
              <a:lvl6pPr marL="17684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6pPr>
              <a:lvl7pPr marL="22256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7pPr>
              <a:lvl8pPr marL="26828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8pPr>
              <a:lvl9pPr marL="31400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Acceptance limited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1"/>
              <a:endCxn id="16" idx="5"/>
            </p:cNvCxnSpPr>
            <p:nvPr/>
          </p:nvCxnSpPr>
          <p:spPr bwMode="auto">
            <a:xfrm flipH="1" flipV="1">
              <a:off x="4195396" y="3429184"/>
              <a:ext cx="300404" cy="45701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8143" y="4572000"/>
            <a:ext cx="3791857" cy="1600200"/>
            <a:chOff x="18143" y="4572000"/>
            <a:chExt cx="3791857" cy="1600200"/>
          </a:xfrm>
        </p:grpSpPr>
        <p:sp>
          <p:nvSpPr>
            <p:cNvPr id="18" name="AutoShape 38"/>
            <p:cNvSpPr>
              <a:spLocks noChangeArrowheads="1"/>
            </p:cNvSpPr>
            <p:nvPr/>
          </p:nvSpPr>
          <p:spPr bwMode="auto">
            <a:xfrm>
              <a:off x="2286000" y="4724400"/>
              <a:ext cx="1524000" cy="14478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noFill/>
            <a:ln w="19050" cmpd="sng">
              <a:solidFill>
                <a:srgbClr val="FD220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 bwMode="auto">
            <a:xfrm>
              <a:off x="18143" y="4876800"/>
              <a:ext cx="1905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69863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60375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2pPr>
              <a:lvl3pPr marL="744538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3pPr>
              <a:lvl4pPr marL="1027113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4pPr>
              <a:lvl5pPr marL="13112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5pPr>
              <a:lvl6pPr marL="17684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6pPr>
              <a:lvl7pPr marL="22256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7pPr>
              <a:lvl8pPr marL="26828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8pPr>
              <a:lvl9pPr marL="31400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 algn="r"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Valence × Valence</a:t>
              </a:r>
            </a:p>
            <a:p>
              <a:pPr marL="0" indent="0" algn="r"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Valence-sea ×</a:t>
              </a:r>
              <a:r>
                <a:rPr lang="en-US" sz="2400" dirty="0" smtClean="0">
                  <a:solidFill>
                    <a:srgbClr val="000000"/>
                  </a:solidFill>
                </a:rPr>
                <a:t>¼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marL="0" indent="0" algn="r"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Sea-Sea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 flipH="1">
              <a:off x="1828800" y="4572000"/>
              <a:ext cx="381000" cy="1371600"/>
              <a:chOff x="4191000" y="4572000"/>
              <a:chExt cx="381000" cy="1371600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flipH="1" flipV="1">
                <a:off x="4191000" y="5029200"/>
                <a:ext cx="38100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4191000" y="5486400"/>
                <a:ext cx="38100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4191000" y="5486400"/>
                <a:ext cx="304800" cy="3810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H="1" flipV="1">
                <a:off x="4191000" y="4572000"/>
                <a:ext cx="38100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43556"/>
              </p:ext>
            </p:extLst>
          </p:nvPr>
        </p:nvGraphicFramePr>
        <p:xfrm>
          <a:off x="4343400" y="3810000"/>
          <a:ext cx="4580528" cy="26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367"/>
                <a:gridCol w="1958995"/>
                <a:gridCol w="1395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Beam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Target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Experiment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Hadron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Beam valence quarks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target antiquarks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Fermilab E-906, 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RHIC (forward acpt.)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J-PARC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Anti-Hadron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Beam val. antiquarks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Target valence quarks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GSI-FAIR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Fermilab Collider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Meson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Beam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val. antiquarks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Target valence quarks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COMPASS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6200" y="3276600"/>
            <a:ext cx="4572000" cy="2895600"/>
            <a:chOff x="76200" y="3276600"/>
            <a:chExt cx="4572000" cy="2895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191000"/>
              <a:ext cx="3634929" cy="198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6200" y="327660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Clr>
                  <a:schemeClr val="accent1">
                    <a:lumMod val="50000"/>
                  </a:schemeClr>
                </a:buClr>
                <a:buFont typeface="Wingdings" charset="2"/>
                <a:buChar char="§"/>
              </a:pPr>
              <a:r>
                <a:rPr lang="el-GR" b="1" dirty="0">
                  <a:solidFill>
                    <a:srgbClr val="0033CC"/>
                  </a:solidFill>
                </a:rPr>
                <a:t>π</a:t>
              </a:r>
              <a:r>
                <a:rPr lang="en-US" b="1" baseline="30000" dirty="0">
                  <a:solidFill>
                    <a:srgbClr val="0033CC"/>
                  </a:solidFill>
                </a:rPr>
                <a:t>-</a:t>
              </a:r>
              <a:r>
                <a:rPr lang="en-US" b="1" dirty="0">
                  <a:solidFill>
                    <a:srgbClr val="0033CC"/>
                  </a:solidFill>
                </a:rPr>
                <a:t> beam</a:t>
              </a:r>
            </a:p>
            <a:p>
              <a:pPr marL="742950" lvl="1" indent="-285750">
                <a:buClr>
                  <a:schemeClr val="accent1">
                    <a:lumMod val="50000"/>
                  </a:schemeClr>
                </a:buClr>
                <a:buFont typeface="Lucida Grande"/>
                <a:buChar char="–"/>
              </a:pPr>
              <a:r>
                <a:rPr lang="en-US" dirty="0">
                  <a:solidFill>
                    <a:srgbClr val="000000"/>
                  </a:solidFill>
                </a:rPr>
                <a:t>Valence beam anti-u quark and u target quark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3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Drell-Yan tell us about the EMC effect?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January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pA Spin Independent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2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Magenta}{&#10;\[&#10;\bar 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2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$\displaystyle{&#10;\Red{&#10;\Delta x_1 = -\kappa_1 x_1  A^{\frac{1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46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2}{s} A^{\frac{1}{3}}&#10;}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0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3}{s} A^{\frac{2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1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6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Blue}{&#10;\[&#10;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5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+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29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-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26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2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2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23.4"/>
</p:tagLst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gonne_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1038</TotalTime>
  <Words>2991</Words>
  <Application>Microsoft Macintosh PowerPoint</Application>
  <PresentationFormat>On-screen Show (4:3)</PresentationFormat>
  <Paragraphs>560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ArgonneBlue</vt:lpstr>
      <vt:lpstr>Argonne_Blue</vt:lpstr>
      <vt:lpstr>Fermilab E-906/SeaQuest:  Measurements of pA Spin Independent Drell-Yan</vt:lpstr>
      <vt:lpstr>The Big Picture</vt:lpstr>
      <vt:lpstr>Early Muon Pair Data—soon to be called Drell-Yan</vt:lpstr>
      <vt:lpstr>Early Muon Pair Data—soon to be called Drell-Yan</vt:lpstr>
      <vt:lpstr>Drell and Yan’s explanation</vt:lpstr>
      <vt:lpstr>Drell-Yan Cross Section</vt:lpstr>
      <vt:lpstr>Drell-Yan Cross Section</vt:lpstr>
      <vt:lpstr>Drell-Yan Cross Section</vt:lpstr>
      <vt:lpstr>What can Drell-Yan tell us about the EMC effect?</vt:lpstr>
      <vt:lpstr>Structure of nucleonic matter:  The EMC effect</vt:lpstr>
      <vt:lpstr>Structure of nucleonic matter:  How do DIS and Drell-Yan data compare?</vt:lpstr>
      <vt:lpstr>Kulagin and Petti sea vs. valence nuclear effects</vt:lpstr>
      <vt:lpstr>Structure of nucleonic matter: Where are the nuclear pions?</vt:lpstr>
      <vt:lpstr>Structure of nucleonic matter: Where are the nuclear pions?</vt:lpstr>
      <vt:lpstr>Structure of nucleonic matter: Where are the nuclear pions?</vt:lpstr>
      <vt:lpstr>Structure of nucleonic matter: Where are the nuclear pions?</vt:lpstr>
      <vt:lpstr>Structure of nucleonic matter:  How do sea quark distributions differ in a nucleus?</vt:lpstr>
      <vt:lpstr>Partonic energy loss in Cold Nuclear Matter</vt:lpstr>
      <vt:lpstr>Partonic Energy Loss</vt:lpstr>
      <vt:lpstr>Event Reconstruction</vt:lpstr>
      <vt:lpstr>Partonic Energy Loss</vt:lpstr>
      <vt:lpstr>Parton Energy Loss</vt:lpstr>
      <vt:lpstr>Advantages of 120 GeV Main Injector</vt:lpstr>
      <vt:lpstr>Drell-Yan Spectrometer Guiding Principles</vt:lpstr>
      <vt:lpstr>Fermilab E906/Drell-Yan Collaboration</vt:lpstr>
      <vt:lpstr>SeaQuest E-906 pp and pD physics</vt:lpstr>
      <vt:lpstr>Time Line</vt:lpstr>
      <vt:lpstr>Eventually beam was delivered. Our reaction:</vt:lpstr>
      <vt:lpstr>Eventually beam was delivered. Our reaction:</vt:lpstr>
      <vt:lpstr>“Splat” Events</vt:lpstr>
      <vt:lpstr>Understanding the Beam</vt:lpstr>
      <vt:lpstr>The Splat-Block Card</vt:lpstr>
      <vt:lpstr>Commissioning (beam line and spectrometer) Run (~two months)</vt:lpstr>
      <vt:lpstr>pA Drell-Yan at RHIC?</vt:lpstr>
      <vt:lpstr>Polarized Drell-Yan@Fermilab Main Injector</vt:lpstr>
      <vt:lpstr>Conclusion—not yet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Xiaodong Jiang</cp:lastModifiedBy>
  <cp:revision>40</cp:revision>
  <dcterms:created xsi:type="dcterms:W3CDTF">2010-08-04T19:01:14Z</dcterms:created>
  <dcterms:modified xsi:type="dcterms:W3CDTF">2013-01-07T18:55:27Z</dcterms:modified>
</cp:coreProperties>
</file>