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55"/>
  </p:notes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01" r:id="rId20"/>
    <p:sldId id="293" r:id="rId21"/>
    <p:sldId id="294" r:id="rId22"/>
    <p:sldId id="295" r:id="rId23"/>
    <p:sldId id="292" r:id="rId24"/>
    <p:sldId id="298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8" r:id="rId36"/>
    <p:sldId id="302" r:id="rId37"/>
    <p:sldId id="286" r:id="rId38"/>
    <p:sldId id="299" r:id="rId39"/>
    <p:sldId id="303" r:id="rId40"/>
    <p:sldId id="287" r:id="rId41"/>
    <p:sldId id="304" r:id="rId42"/>
    <p:sldId id="271" r:id="rId43"/>
    <p:sldId id="297" r:id="rId44"/>
    <p:sldId id="296" r:id="rId45"/>
    <p:sldId id="283" r:id="rId46"/>
    <p:sldId id="284" r:id="rId47"/>
    <p:sldId id="282" r:id="rId48"/>
    <p:sldId id="285" r:id="rId49"/>
    <p:sldId id="290" r:id="rId50"/>
    <p:sldId id="291" r:id="rId51"/>
    <p:sldId id="289" r:id="rId52"/>
    <p:sldId id="305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9" d="100"/>
          <a:sy n="49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C5EEF-10FB-5D4F-95D6-F0B59AB1F41B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42AD2-7D9D-6F4B-AAF7-D581D83C63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42B43-65C7-684A-9F0E-11ECF9007DB8}" type="slidenum">
              <a:rPr lang="en-US"/>
              <a:pPr/>
              <a:t>5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42B43-65C7-684A-9F0E-11ECF9007DB8}" type="slidenum">
              <a:rPr lang="en-US"/>
              <a:pPr/>
              <a:t>6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A03717E-0DC7-5648-9121-F895CDFC2886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E73CB0F-E562-074A-AAC1-44CBCC061A85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b="1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1A099E-546E-D24C-82CB-217A9CCB9E68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6D6F9-6CEA-404F-80FB-262B14523FC0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39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392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31C102-5F1F-2741-8735-4AF6119FDBA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40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tif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25D77-5B98-1A48-8014-3652248BCE9D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F79F2-B296-5F41-AB1B-3CFA18738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4E79-94D2-E445-B718-2C4A92094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91360-4CAC-2841-AEB0-6CDC4A334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053F-D988-C748-B366-AA0E9CDF3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479E1-DCD8-D541-961A-3EAD9ED1E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BFD33-E7B1-A847-B9D4-06B8F92E9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FAA6D-264C-8E4F-A48A-245C8D13B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69A8-9927-974F-943B-4D4FA64D2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8A204-7D23-B94D-8A38-5D61D8265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2B02D-1FE0-924D-A0B3-30A7F6368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E9610-C3FA-6641-97ED-B16E7C569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1AA3C-2C11-9347-B033-B216B0B35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51DA-F5FC-7C44-869F-738A93BC08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9D662-A39A-8C48-8355-C6BF326AD4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44B0C-9EC9-1640-816C-E015979536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0C802-0518-B240-A80F-E0473AB167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C963E-A0A0-2A4E-929A-97672AE86A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9E0AA-B5D4-5D49-B57A-9B3B10AC08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4F112-37CE-664C-9022-E72159F190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A079F-9E25-6F46-AA60-3D3A0FF6C0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D8F7B-D2C4-384A-83EB-C891A85AFB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9DE91-D386-E845-A36F-EBAC59FEBB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6D188-6DAD-444B-864E-11DDCA13EC58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C158-20AA-0B4E-9C04-50AAC6C48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60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3F46C-3703-0E42-A27F-D62C182B6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01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F70DD-7E71-C947-B30B-EBDE3EDCCE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11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249F-A01E-CA46-8E26-606584F987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4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27D4B-48C7-0445-A479-A771C4B819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17E7D-9C3B-9149-96C6-7B8675B2BE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9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AA442-0CB7-EE46-B35A-AE68C284C5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44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B7A49-28EE-9B43-A75E-DA85951356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3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3AD60-74ED-E749-9FF4-7670D634C6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01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B44D6-4FAD-4F4A-848A-0A4B27461B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38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67CBA-57D7-F04E-9B1B-3A42D21FC9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10F66-8551-9B4D-B067-AC49CE7F9A17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20820-4537-2D49-BED1-CFE707776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86B6D46A-B342-0B44-A3EC-17C0B9C9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299DE-307A-1C43-A56B-13AA82E45A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30B7A5D-1BB3-FC41-ABA1-ACFA83DE8D1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3.png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gi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05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Collider </a:t>
            </a:r>
            <a:r>
              <a:rPr lang="en-US" b="1" dirty="0" err="1" smtClean="0">
                <a:solidFill>
                  <a:srgbClr val="0000FF"/>
                </a:solidFill>
              </a:rPr>
              <a:t>p/d+A</a:t>
            </a:r>
            <a:r>
              <a:rPr lang="en-US" b="1" dirty="0" smtClean="0">
                <a:solidFill>
                  <a:srgbClr val="0000FF"/>
                </a:solidFill>
              </a:rPr>
              <a:t> experiments: a new era in QCD at high </a:t>
            </a:r>
            <a:r>
              <a:rPr lang="en-US" b="1" dirty="0" err="1" smtClean="0">
                <a:solidFill>
                  <a:srgbClr val="0000FF"/>
                </a:solidFill>
              </a:rPr>
              <a:t>parton</a:t>
            </a:r>
            <a:r>
              <a:rPr lang="en-US" b="1" dirty="0" smtClean="0">
                <a:solidFill>
                  <a:srgbClr val="0000FF"/>
                </a:solidFill>
              </a:rPr>
              <a:t> densities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60333"/>
            <a:ext cx="6400800" cy="1752600"/>
          </a:xfrm>
        </p:spPr>
        <p:txBody>
          <a:bodyPr/>
          <a:lstStyle/>
          <a:p>
            <a:r>
              <a:rPr lang="en-US" dirty="0" smtClean="0"/>
              <a:t>Raju Venugopalan</a:t>
            </a:r>
          </a:p>
          <a:p>
            <a:r>
              <a:rPr lang="en-US" dirty="0" smtClean="0"/>
              <a:t>Brookhaven National Laboratory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5889" y="6391112"/>
            <a:ext cx="448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</a:rPr>
              <a:t>Joint BNL-LANL-RBRC workshop, January 7-9, 2013</a:t>
            </a:r>
            <a:endParaRPr lang="en-US" sz="16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48139"/>
          <a:stretch>
            <a:fillRect/>
          </a:stretch>
        </p:blipFill>
        <p:spPr>
          <a:xfrm>
            <a:off x="1848556" y="383208"/>
            <a:ext cx="5158047" cy="2227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94147" y="225778"/>
            <a:ext cx="70968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cs typeface="Calibri"/>
              </a:rPr>
              <a:t>Inclusive DIS: dipole evolution a la IP-Sat</a:t>
            </a:r>
            <a:endParaRPr lang="en-US" sz="3200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42" y="855495"/>
            <a:ext cx="390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Rezaiean,Siddikov,Van</a:t>
            </a:r>
            <a:r>
              <a:rPr lang="en-US" sz="1400" b="1" dirty="0" smtClean="0">
                <a:solidFill>
                  <a:srgbClr val="008000"/>
                </a:solidFill>
              </a:rPr>
              <a:t> de </a:t>
            </a:r>
            <a:r>
              <a:rPr lang="en-US" sz="1400" b="1" dirty="0" err="1" smtClean="0">
                <a:solidFill>
                  <a:srgbClr val="008000"/>
                </a:solidFill>
              </a:rPr>
              <a:t>Klundert,RV</a:t>
            </a:r>
            <a:r>
              <a:rPr lang="en-US" sz="1400" b="1" dirty="0" smtClean="0">
                <a:solidFill>
                  <a:srgbClr val="008000"/>
                </a:solidFill>
              </a:rPr>
              <a:t>: 1212.2974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449" y="3869795"/>
            <a:ext cx="348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Exclusive VM production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6322"/>
          <a:stretch>
            <a:fillRect/>
          </a:stretch>
        </p:blipFill>
        <p:spPr>
          <a:xfrm>
            <a:off x="4338206" y="810554"/>
            <a:ext cx="3475189" cy="3556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944" y="1713720"/>
            <a:ext cx="2517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More stable gluon</a:t>
            </a:r>
          </a:p>
          <a:p>
            <a:r>
              <a:rPr lang="en-US" sz="2400" b="1" dirty="0" smtClean="0">
                <a:solidFill>
                  <a:srgbClr val="660066"/>
                </a:solidFill>
              </a:rPr>
              <a:t>dist. at small </a:t>
            </a:r>
            <a:r>
              <a:rPr lang="en-US" sz="2400" b="1" dirty="0" err="1" smtClean="0">
                <a:solidFill>
                  <a:srgbClr val="660066"/>
                </a:solidFill>
              </a:rPr>
              <a:t>x</a:t>
            </a:r>
            <a:r>
              <a:rPr lang="en-US" sz="2400" b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660066"/>
                </a:solidFill>
              </a:rPr>
              <a:t>relative to NNLO</a:t>
            </a:r>
          </a:p>
          <a:p>
            <a:r>
              <a:rPr lang="en-US" sz="2400" b="1" dirty="0" err="1" smtClean="0">
                <a:solidFill>
                  <a:srgbClr val="660066"/>
                </a:solidFill>
              </a:rPr>
              <a:t>pdf</a:t>
            </a:r>
            <a:r>
              <a:rPr lang="en-US" sz="2400" b="1" dirty="0" smtClean="0">
                <a:solidFill>
                  <a:srgbClr val="660066"/>
                </a:solidFill>
              </a:rPr>
              <a:t> fits</a:t>
            </a:r>
            <a:endParaRPr lang="en-US" sz="2400" b="1" dirty="0">
              <a:solidFill>
                <a:srgbClr val="66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2473" t="2246" r="1826" b="4506"/>
          <a:stretch>
            <a:fillRect/>
          </a:stretch>
        </p:blipFill>
        <p:spPr>
          <a:xfrm>
            <a:off x="237983" y="4332111"/>
            <a:ext cx="5837818" cy="25258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50985" y="4797778"/>
            <a:ext cx="26930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Comparable quality </a:t>
            </a:r>
          </a:p>
          <a:p>
            <a:r>
              <a:rPr lang="en-US" sz="2400" b="1" dirty="0" smtClean="0"/>
              <a:t>fits for energy (W) </a:t>
            </a:r>
          </a:p>
          <a:p>
            <a:r>
              <a:rPr lang="en-US" sz="2400" b="1" dirty="0" smtClean="0"/>
              <a:t>and </a:t>
            </a:r>
            <a:r>
              <a:rPr lang="en-US" sz="2400" b="1" dirty="0" err="1" smtClean="0"/>
              <a:t>t</a:t>
            </a:r>
            <a:r>
              <a:rPr lang="en-US" sz="2400" b="1" dirty="0" smtClean="0"/>
              <a:t>-distributions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Saturation models: from HERA to RHIC &amp; LHC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dum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10" y="997655"/>
            <a:ext cx="2219550" cy="2403122"/>
          </a:xfrm>
          <a:prstGeom prst="rect">
            <a:avLst/>
          </a:prstGeom>
        </p:spPr>
      </p:pic>
      <p:pic>
        <p:nvPicPr>
          <p:cNvPr id="5" name="Picture 4" descr="dum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41" y="997655"/>
            <a:ext cx="2175247" cy="221575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626556" y="1693333"/>
            <a:ext cx="973667" cy="324556"/>
          </a:xfrm>
          <a:prstGeom prst="right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407" y="3447168"/>
            <a:ext cx="667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/>
                <a:cs typeface="Calibri"/>
              </a:rPr>
              <a:t>Unintegrated</a:t>
            </a:r>
            <a:r>
              <a:rPr lang="en-US" sz="2400" b="1" dirty="0" smtClean="0">
                <a:latin typeface="Calibri"/>
                <a:cs typeface="Calibri"/>
              </a:rPr>
              <a:t> gluon dist. from dipole cross-section: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407" y="5032668"/>
            <a:ext cx="889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/>
                <a:cs typeface="Calibri"/>
              </a:rPr>
              <a:t>k</a:t>
            </a:r>
            <a:r>
              <a:rPr lang="en-US" sz="2400" b="1" baseline="-25000" dirty="0" err="1" smtClean="0">
                <a:latin typeface="Calibri"/>
                <a:cs typeface="Calibri"/>
              </a:rPr>
              <a:t>T</a:t>
            </a:r>
            <a:r>
              <a:rPr lang="en-US" sz="2400" b="1" dirty="0" smtClean="0">
                <a:latin typeface="Calibri"/>
                <a:cs typeface="Calibri"/>
              </a:rPr>
              <a:t> factorization to compute gluon dist. at a given impact parameter:</a:t>
            </a:r>
            <a:endParaRPr lang="en-US" sz="2400" b="1" dirty="0">
              <a:latin typeface="Calibri"/>
              <a:cs typeface="Calibri"/>
            </a:endParaRPr>
          </a:p>
        </p:txBody>
      </p:sp>
      <p:grpSp>
        <p:nvGrpSpPr>
          <p:cNvPr id="3" name="Group 17"/>
          <p:cNvGrpSpPr/>
          <p:nvPr/>
        </p:nvGrpSpPr>
        <p:grpSpPr>
          <a:xfrm>
            <a:off x="264407" y="3893445"/>
            <a:ext cx="8879593" cy="1111766"/>
            <a:chOff x="264407" y="3893445"/>
            <a:chExt cx="8879593" cy="111176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07" y="4078111"/>
              <a:ext cx="8559800" cy="9271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830956" y="3893445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2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46" y="5647986"/>
            <a:ext cx="8530554" cy="636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Saturation models: from HERA to RHIC &amp; LHC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dum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10" y="997655"/>
            <a:ext cx="2219550" cy="2403122"/>
          </a:xfrm>
          <a:prstGeom prst="rect">
            <a:avLst/>
          </a:prstGeom>
        </p:spPr>
      </p:pic>
      <p:pic>
        <p:nvPicPr>
          <p:cNvPr id="5" name="Picture 4" descr="dum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41" y="997655"/>
            <a:ext cx="2175247" cy="221575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626556" y="1693333"/>
            <a:ext cx="973667" cy="324556"/>
          </a:xfrm>
          <a:prstGeom prst="rightArrow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349" y="3649814"/>
            <a:ext cx="75012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</a:t>
            </a:r>
            <a:r>
              <a:rPr lang="en-US" sz="2400" b="1" baseline="-25000" dirty="0" err="1" smtClean="0"/>
              <a:t>T</a:t>
            </a:r>
            <a:r>
              <a:rPr lang="en-US" sz="2400" b="1" dirty="0" smtClean="0"/>
              <a:t> factorization is an approximation valid for Q</a:t>
            </a:r>
            <a:r>
              <a:rPr lang="en-US" sz="2400" b="1" baseline="-25000" dirty="0" smtClean="0"/>
              <a:t>S </a:t>
            </a:r>
            <a:r>
              <a:rPr lang="en-US" sz="2400" b="1" dirty="0" smtClean="0"/>
              <a:t>&lt; </a:t>
            </a:r>
            <a:r>
              <a:rPr lang="en-US" sz="2400" b="1" dirty="0" err="1" smtClean="0"/>
              <a:t>k</a:t>
            </a:r>
            <a:r>
              <a:rPr lang="en-US" sz="2400" b="1" baseline="-25000" dirty="0" err="1" smtClean="0"/>
              <a:t>T</a:t>
            </a:r>
            <a:endParaRPr lang="en-US" sz="2400" b="1" baseline="-25000" dirty="0" smtClean="0"/>
          </a:p>
          <a:p>
            <a:r>
              <a:rPr lang="en-US" sz="2400" b="1" dirty="0" smtClean="0"/>
              <a:t> – in general need to solve classical Yang-Mills </a:t>
            </a:r>
            <a:r>
              <a:rPr lang="en-US" sz="2400" b="1" dirty="0" err="1" smtClean="0"/>
              <a:t>eqns</a:t>
            </a:r>
            <a:r>
              <a:rPr lang="en-US" sz="2400" b="1" dirty="0" smtClean="0"/>
              <a:t> when </a:t>
            </a:r>
          </a:p>
          <a:p>
            <a:r>
              <a:rPr lang="en-US" sz="2400" b="1" dirty="0" err="1" smtClean="0"/>
              <a:t>parton</a:t>
            </a:r>
            <a:r>
              <a:rPr lang="en-US" sz="2400" b="1" dirty="0" smtClean="0"/>
              <a:t> densities in </a:t>
            </a:r>
            <a:r>
              <a:rPr lang="en-US" sz="2400" b="1" dirty="0" smtClean="0">
                <a:solidFill>
                  <a:srgbClr val="660066"/>
                </a:solidFill>
              </a:rPr>
              <a:t>both</a:t>
            </a:r>
            <a:r>
              <a:rPr lang="en-US" sz="2400" b="1" dirty="0" smtClean="0"/>
              <a:t> projectile and target  are large…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26698" y="4941251"/>
            <a:ext cx="2075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Gelis,Lappi,RV:0804.2630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8"/>
          <p:cNvSpPr txBox="1">
            <a:spLocks noChangeArrowheads="1"/>
          </p:cNvSpPr>
          <p:nvPr/>
        </p:nvSpPr>
        <p:spPr bwMode="auto">
          <a:xfrm>
            <a:off x="1366837" y="304800"/>
            <a:ext cx="777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 “Global analysis” of bulk distributions</a:t>
            </a:r>
          </a:p>
        </p:txBody>
      </p:sp>
      <p:pic>
        <p:nvPicPr>
          <p:cNvPr id="100355" name="Picture 17"/>
          <p:cNvPicPr>
            <a:picLocks noChangeAspect="1"/>
          </p:cNvPicPr>
          <p:nvPr/>
        </p:nvPicPr>
        <p:blipFill>
          <a:blip r:embed="rId2"/>
          <a:srcRect l="5663"/>
          <a:stretch>
            <a:fillRect/>
          </a:stretch>
        </p:blipFill>
        <p:spPr bwMode="auto">
          <a:xfrm>
            <a:off x="0" y="990600"/>
            <a:ext cx="290830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18"/>
          <p:cNvPicPr>
            <a:picLocks noChangeAspect="1"/>
          </p:cNvPicPr>
          <p:nvPr/>
        </p:nvPicPr>
        <p:blipFill>
          <a:blip r:embed="rId3"/>
          <a:srcRect l="5458" t="4697" r="6467" b="4936"/>
          <a:stretch>
            <a:fillRect/>
          </a:stretch>
        </p:blipFill>
        <p:spPr bwMode="auto">
          <a:xfrm>
            <a:off x="2895600" y="1143000"/>
            <a:ext cx="278606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19"/>
          <p:cNvPicPr>
            <a:picLocks noChangeAspect="1"/>
          </p:cNvPicPr>
          <p:nvPr/>
        </p:nvPicPr>
        <p:blipFill>
          <a:blip r:embed="rId4"/>
          <a:srcRect l="4346" t="5582" b="4868"/>
          <a:stretch>
            <a:fillRect/>
          </a:stretch>
        </p:blipFill>
        <p:spPr bwMode="auto">
          <a:xfrm>
            <a:off x="5638800" y="1295400"/>
            <a:ext cx="307498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TextBox 24"/>
          <p:cNvSpPr txBox="1">
            <a:spLocks noChangeArrowheads="1"/>
          </p:cNvSpPr>
          <p:nvPr/>
        </p:nvSpPr>
        <p:spPr bwMode="auto">
          <a:xfrm>
            <a:off x="1524000" y="2743200"/>
            <a:ext cx="54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p+p</a:t>
            </a:r>
          </a:p>
        </p:txBody>
      </p:sp>
      <p:sp>
        <p:nvSpPr>
          <p:cNvPr id="100362" name="TextBox 26"/>
          <p:cNvSpPr txBox="1">
            <a:spLocks noChangeArrowheads="1"/>
          </p:cNvSpPr>
          <p:nvPr/>
        </p:nvSpPr>
        <p:spPr bwMode="auto">
          <a:xfrm>
            <a:off x="6781800" y="3124200"/>
            <a:ext cx="687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d+Au</a:t>
            </a:r>
          </a:p>
        </p:txBody>
      </p:sp>
      <p:sp>
        <p:nvSpPr>
          <p:cNvPr id="100363" name="TextBox 13"/>
          <p:cNvSpPr txBox="1">
            <a:spLocks noChangeArrowheads="1"/>
          </p:cNvSpPr>
          <p:nvPr/>
        </p:nvSpPr>
        <p:spPr bwMode="auto">
          <a:xfrm>
            <a:off x="6858000" y="914400"/>
            <a:ext cx="1830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1" charset="0"/>
                <a:ea typeface="Calibri" pitchFamily="1" charset="0"/>
                <a:cs typeface="Calibri" pitchFamily="1" charset="0"/>
              </a:rPr>
              <a:t>Tribedy,RV, 1112.2445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r="3725"/>
          <a:stretch>
            <a:fillRect/>
          </a:stretch>
        </p:blipFill>
        <p:spPr>
          <a:xfrm>
            <a:off x="3955710" y="3892550"/>
            <a:ext cx="3366180" cy="2542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r="3507"/>
          <a:stretch>
            <a:fillRect/>
          </a:stretch>
        </p:blipFill>
        <p:spPr>
          <a:xfrm>
            <a:off x="352425" y="3847165"/>
            <a:ext cx="3429000" cy="25875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67524" y="6434667"/>
            <a:ext cx="3108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Albacete,Dumitru,Fujii,Nara,1209.2001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222" y="209224"/>
            <a:ext cx="8160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How do these models do with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at the LHC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plot-pa-5tev-1.eps"/>
          <p:cNvPicPr>
            <a:picLocks noChangeAspect="1"/>
          </p:cNvPicPr>
          <p:nvPr/>
        </p:nvPicPr>
        <p:blipFill>
          <a:blip r:embed="rId2"/>
          <a:srcRect l="3652" t="22837" r="5542" b="3967"/>
          <a:stretch>
            <a:fillRect/>
          </a:stretch>
        </p:blipFill>
        <p:spPr>
          <a:xfrm>
            <a:off x="3741511" y="794000"/>
            <a:ext cx="4442933" cy="4634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222" y="1285670"/>
            <a:ext cx="2903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saturation models </a:t>
            </a:r>
          </a:p>
          <a:p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23" y="2366979"/>
            <a:ext cx="1821744" cy="708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778" y="3795889"/>
            <a:ext cx="37544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Multiplicities have some </a:t>
            </a:r>
          </a:p>
          <a:p>
            <a:r>
              <a:rPr lang="en-US" sz="2400" b="1" dirty="0" smtClean="0"/>
              <a:t>sensitivity to “infrared” </a:t>
            </a:r>
          </a:p>
          <a:p>
            <a:r>
              <a:rPr lang="en-US" sz="2400" b="1" dirty="0" smtClean="0"/>
              <a:t>non-pert. physics/geometry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67112" y="4487333"/>
            <a:ext cx="222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Compilation by A. </a:t>
            </a:r>
            <a:r>
              <a:rPr lang="en-US" sz="1400" b="1" dirty="0" err="1" smtClean="0">
                <a:solidFill>
                  <a:srgbClr val="008000"/>
                </a:solidFill>
              </a:rPr>
              <a:t>Rezaiean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47" y="5743222"/>
            <a:ext cx="52148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Other model comparisons, see arXiv:1210.3615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-likely in Helen’s talk…?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222" y="209224"/>
            <a:ext cx="8160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How do these models do with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at the LHC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4592" r="4084"/>
          <a:stretch>
            <a:fillRect/>
          </a:stretch>
        </p:blipFill>
        <p:spPr>
          <a:xfrm>
            <a:off x="0" y="831145"/>
            <a:ext cx="4163630" cy="60268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4334" y="990444"/>
            <a:ext cx="190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ALICE, arXiv:1210.4520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457" r="6229"/>
          <a:stretch>
            <a:fillRect/>
          </a:stretch>
        </p:blipFill>
        <p:spPr>
          <a:xfrm>
            <a:off x="4163142" y="836556"/>
            <a:ext cx="4669930" cy="47909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62574" y="4910667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Compilation from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 Albacete et al 1209.2001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2574" y="5794611"/>
            <a:ext cx="3282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p+Pb</a:t>
            </a:r>
            <a:r>
              <a:rPr lang="en-US" sz="2400" b="1" dirty="0" smtClean="0"/>
              <a:t> run will add clarity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4844" y="188985"/>
            <a:ext cx="52172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Di-hadrons in </a:t>
            </a:r>
            <a:r>
              <a:rPr lang="en-US" sz="3200" b="1" dirty="0" err="1" smtClean="0">
                <a:solidFill>
                  <a:srgbClr val="000090"/>
                </a:solidFill>
                <a:latin typeface="Calibri"/>
                <a:cs typeface="Calibri"/>
              </a:rPr>
              <a:t>p/d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-A collisions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dum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483" y="773761"/>
            <a:ext cx="6133127" cy="1243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21724"/>
            <a:ext cx="3036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Jalilian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-Marian,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Kovchegov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(2004)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Marquet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(2007),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Tuchin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(2010)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Dominguez,Marquet,Xiao,Yuan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(2011)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Strikman,Vogelsang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(2010)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2" y="2102595"/>
            <a:ext cx="8233840" cy="677576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 bwMode="auto">
          <a:xfrm>
            <a:off x="5435901" y="2595642"/>
            <a:ext cx="229697" cy="369058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7130532" y="2691755"/>
            <a:ext cx="243209" cy="382568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796" y="2964700"/>
            <a:ext cx="2666042" cy="49421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873" y="3074323"/>
            <a:ext cx="2210499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0672" y="3458915"/>
            <a:ext cx="876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Forward-forward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-hadrons sensitive to both </a:t>
            </a:r>
            <a:r>
              <a:rPr lang="en-US" sz="2000" b="1" dirty="0" smtClean="0">
                <a:solidFill>
                  <a:srgbClr val="660066"/>
                </a:solidFill>
              </a:rPr>
              <a:t>dipole</a:t>
            </a:r>
            <a:r>
              <a:rPr lang="en-US" sz="2000" b="1" dirty="0" smtClean="0"/>
              <a:t> and </a:t>
            </a:r>
            <a:r>
              <a:rPr lang="en-US" sz="2000" b="1" dirty="0" err="1" smtClean="0">
                <a:solidFill>
                  <a:srgbClr val="660066"/>
                </a:solidFill>
              </a:rPr>
              <a:t>quadrupole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correlators</a:t>
            </a:r>
            <a:endParaRPr lang="en-US" sz="2000" b="1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260672" y="6150114"/>
            <a:ext cx="8659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Recent computations (</a:t>
            </a:r>
            <a:r>
              <a:rPr lang="en-US" sz="2000" b="1" dirty="0" err="1" smtClean="0">
                <a:solidFill>
                  <a:srgbClr val="008000"/>
                </a:solidFill>
              </a:rPr>
              <a:t>Stasto,Xiao,Yuan</a:t>
            </a:r>
            <a:r>
              <a:rPr lang="en-US" sz="2000" b="1" dirty="0" smtClean="0"/>
              <a:t>  + </a:t>
            </a:r>
            <a:r>
              <a:rPr lang="en-US" sz="2000" b="1" dirty="0" err="1" smtClean="0">
                <a:solidFill>
                  <a:srgbClr val="008000"/>
                </a:solidFill>
              </a:rPr>
              <a:t>Lappi,Mäntysaari</a:t>
            </a:r>
            <a:r>
              <a:rPr lang="en-US" sz="2000" b="1" dirty="0" smtClean="0"/>
              <a:t>) include Pedestal, Shadowing (color screening) and Broadening (multiple scattering) effects in CGC </a:t>
            </a:r>
            <a:endParaRPr lang="en-US" sz="20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72" y="3859025"/>
            <a:ext cx="2900703" cy="22910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376" y="3859025"/>
            <a:ext cx="2912752" cy="22910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62867" y="4333444"/>
            <a:ext cx="746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PHENIX</a:t>
            </a:r>
            <a:endParaRPr lang="en-US" sz="14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rcRect l="3862" b="4290"/>
          <a:stretch>
            <a:fillRect/>
          </a:stretch>
        </p:blipFill>
        <p:spPr>
          <a:xfrm>
            <a:off x="6112229" y="3859025"/>
            <a:ext cx="3031771" cy="22910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02969" y="5489222"/>
            <a:ext cx="2341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Lappi,Mäntysaari</a:t>
            </a:r>
            <a:r>
              <a:rPr lang="en-US" sz="1400" b="1" dirty="0" smtClean="0">
                <a:solidFill>
                  <a:srgbClr val="008000"/>
                </a:solidFill>
              </a:rPr>
              <a:t>, 1209.2853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High Multiplicity pp collisions</a:t>
            </a:r>
          </a:p>
        </p:txBody>
      </p:sp>
      <p:sp>
        <p:nvSpPr>
          <p:cNvPr id="7782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70311D-6647-B84F-9091-A805100517EB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377950" y="449263"/>
            <a:ext cx="1841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endParaRPr lang="en-US"/>
          </a:p>
        </p:txBody>
      </p:sp>
      <p:pic>
        <p:nvPicPr>
          <p:cNvPr id="103429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375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17" descr="nch_models_pt0_NONE_log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3175" y="1524000"/>
            <a:ext cx="41338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itle 2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High Multiplicity pp collisions</a:t>
            </a:r>
          </a:p>
        </p:txBody>
      </p:sp>
      <p:sp>
        <p:nvSpPr>
          <p:cNvPr id="105477" name="Rectangle 17"/>
          <p:cNvSpPr>
            <a:spLocks noChangeArrowheads="1"/>
          </p:cNvSpPr>
          <p:nvPr/>
        </p:nvSpPr>
        <p:spPr bwMode="auto">
          <a:xfrm>
            <a:off x="9169400" y="5588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914400" y="5493603"/>
            <a:ext cx="7391400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6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alpha val="75000"/>
              </a:schemeClr>
            </a:glo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Very high particle density regime</a:t>
            </a:r>
          </a:p>
          <a:p>
            <a:pPr algn="ctr">
              <a:defRPr/>
            </a:pPr>
            <a:r>
              <a:rPr lang="en-US" i="1">
                <a:solidFill>
                  <a:schemeClr val="hlink"/>
                </a:solidFill>
                <a:latin typeface="Comic Sans MS" charset="0"/>
                <a:ea typeface="Comic Sans MS" charset="0"/>
                <a:cs typeface="Comic Sans MS" charset="0"/>
              </a:rPr>
              <a:t>Is there anything peculiar happening there?</a:t>
            </a:r>
          </a:p>
        </p:txBody>
      </p:sp>
      <p:sp>
        <p:nvSpPr>
          <p:cNvPr id="105481" name="Line 15"/>
          <p:cNvSpPr>
            <a:spLocks noChangeShapeType="1"/>
          </p:cNvSpPr>
          <p:nvPr/>
        </p:nvSpPr>
        <p:spPr bwMode="auto">
          <a:xfrm flipV="1">
            <a:off x="4648200" y="3370263"/>
            <a:ext cx="1752600" cy="2057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62" name="Text Box 16"/>
          <p:cNvSpPr txBox="1">
            <a:spLocks noChangeArrowheads="1"/>
          </p:cNvSpPr>
          <p:nvPr/>
        </p:nvSpPr>
        <p:spPr bwMode="auto">
          <a:xfrm>
            <a:off x="1905000" y="990601"/>
            <a:ext cx="5410200" cy="461665"/>
          </a:xfrm>
          <a:prstGeom prst="rect">
            <a:avLst/>
          </a:prstGeom>
          <a:gradFill flip="none" rotWithShape="1">
            <a:gsLst>
              <a:gs pos="64000">
                <a:schemeClr val="accent2">
                  <a:lumMod val="20000"/>
                  <a:lumOff val="80000"/>
                  <a:alpha val="78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glow rad="228600">
              <a:schemeClr val="accent5">
                <a:alpha val="75000"/>
              </a:schemeClr>
            </a:glo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sz="1800">
                <a:latin typeface="Comic Sans MS" charset="0"/>
                <a:ea typeface="Comic Sans MS" charset="0"/>
                <a:cs typeface="Comic Sans MS" charset="0"/>
              </a:rPr>
              <a:t>High Multiplicity events are rare in nature</a:t>
            </a:r>
          </a:p>
        </p:txBody>
      </p:sp>
      <p:sp>
        <p:nvSpPr>
          <p:cNvPr id="8193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BD406-0C7F-334E-95DE-E755950C0510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ea typeface="ＭＳ Ｐゴシック" pitchFamily="-84" charset="-128"/>
                <a:cs typeface="ＭＳ Ｐゴシック" pitchFamily="-84" charset="-128"/>
              </a:rPr>
              <a:t>Two particle correlations in high </a:t>
            </a:r>
            <a:r>
              <a:rPr lang="en-US" sz="3200" b="1" dirty="0" err="1" smtClean="0">
                <a:solidFill>
                  <a:srgbClr val="000090"/>
                </a:solidFill>
                <a:ea typeface="ＭＳ Ｐゴシック" pitchFamily="-84" charset="-128"/>
                <a:cs typeface="ＭＳ Ｐゴシック" pitchFamily="-84" charset="-128"/>
              </a:rPr>
              <a:t>mult</a:t>
            </a:r>
            <a:r>
              <a:rPr lang="en-US" sz="3200" b="1" dirty="0" smtClean="0">
                <a:solidFill>
                  <a:srgbClr val="000090"/>
                </a:solidFill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en-US" sz="3200" b="1" dirty="0" err="1" smtClean="0">
                <a:solidFill>
                  <a:srgbClr val="000090"/>
                </a:solidFill>
                <a:ea typeface="ＭＳ Ｐゴシック" pitchFamily="-84" charset="-128"/>
                <a:cs typeface="ＭＳ Ｐゴシック" pitchFamily="-84" charset="-128"/>
              </a:rPr>
              <a:t>p+p</a:t>
            </a:r>
            <a:endParaRPr lang="en-US" sz="3200" b="1" dirty="0" smtClean="0">
              <a:solidFill>
                <a:srgbClr val="00009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00513" y="1066800"/>
            <a:ext cx="4986337" cy="4791075"/>
            <a:chOff x="4100513" y="1066800"/>
            <a:chExt cx="4986337" cy="4791075"/>
          </a:xfrm>
        </p:grpSpPr>
        <p:pic>
          <p:nvPicPr>
            <p:cNvPr id="111631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52950" y="1625600"/>
              <a:ext cx="4446588" cy="423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632" name="AutoShape 18"/>
            <p:cNvSpPr>
              <a:spLocks noChangeArrowheads="1"/>
            </p:cNvSpPr>
            <p:nvPr/>
          </p:nvSpPr>
          <p:spPr bwMode="auto">
            <a:xfrm>
              <a:off x="4572000" y="1543050"/>
              <a:ext cx="4514850" cy="397668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3" name="Text Box 19"/>
            <p:cNvSpPr txBox="1">
              <a:spLocks noChangeArrowheads="1"/>
            </p:cNvSpPr>
            <p:nvPr/>
          </p:nvSpPr>
          <p:spPr bwMode="auto">
            <a:xfrm>
              <a:off x="7086600" y="1066800"/>
              <a:ext cx="1946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0000FF"/>
                  </a:solidFill>
                </a:rPr>
                <a:t>“Discovery”</a:t>
              </a: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 rot="5400000">
              <a:off x="4375945" y="4749006"/>
              <a:ext cx="614362" cy="1165225"/>
            </a:xfrm>
            <a:prstGeom prst="can">
              <a:avLst>
                <a:gd name="adj" fmla="val 50102"/>
              </a:avLst>
            </a:prstGeom>
            <a:gradFill flip="none" rotWithShape="1">
              <a:gsLst>
                <a:gs pos="14000">
                  <a:srgbClr val="00FF00"/>
                </a:gs>
                <a:gs pos="87000">
                  <a:srgbClr val="0000FF"/>
                </a:gs>
                <a:gs pos="47000">
                  <a:srgbClr val="50D8FF"/>
                </a:gs>
              </a:gsLst>
              <a:lin ang="0" scaled="1"/>
              <a:tileRect/>
            </a:gradFill>
            <a:ln>
              <a:solidFill>
                <a:srgbClr val="008000"/>
              </a:solidFill>
              <a:headEnd/>
              <a:tailEnd/>
            </a:ln>
            <a:effectLst>
              <a:outerShdw blurRad="40000" dist="20000" dir="5400000" sx="106000" sy="106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" name="Line 19"/>
            <p:cNvGrpSpPr>
              <a:grpSpLocks/>
            </p:cNvGrpSpPr>
            <p:nvPr/>
          </p:nvGrpSpPr>
          <p:grpSpPr bwMode="auto">
            <a:xfrm>
              <a:off x="4260850" y="4492625"/>
              <a:ext cx="622300" cy="622300"/>
              <a:chOff x="2296" y="2830"/>
              <a:chExt cx="392" cy="392"/>
            </a:xfrm>
          </p:grpSpPr>
          <p:pic>
            <p:nvPicPr>
              <p:cNvPr id="111636" name="Line 19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96" y="2830"/>
                <a:ext cx="392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637" name="Text Box 21"/>
              <p:cNvSpPr txBox="1">
                <a:spLocks noChangeArrowheads="1" noChangeShapeType="1"/>
              </p:cNvSpPr>
              <p:nvPr/>
            </p:nvSpPr>
            <p:spPr bwMode="auto">
              <a:xfrm rot="10800000">
                <a:off x="2492" y="316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5" name="Line 17"/>
          <p:cNvSpPr>
            <a:spLocks noChangeShapeType="1"/>
          </p:cNvSpPr>
          <p:nvPr/>
        </p:nvSpPr>
        <p:spPr bwMode="auto">
          <a:xfrm flipH="1" flipV="1">
            <a:off x="3962400" y="4856729"/>
            <a:ext cx="411126" cy="169636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4900428" y="4856729"/>
            <a:ext cx="479647" cy="1846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4694865" y="4801847"/>
            <a:ext cx="205563" cy="20955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1629" name="Picture 18" descr="dum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25600"/>
            <a:ext cx="3916363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0" name="TextBox 19"/>
          <p:cNvSpPr txBox="1">
            <a:spLocks noChangeArrowheads="1"/>
          </p:cNvSpPr>
          <p:nvPr/>
        </p:nvSpPr>
        <p:spPr bwMode="auto">
          <a:xfrm>
            <a:off x="0" y="5791200"/>
            <a:ext cx="7610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pitchFamily="-84" charset="2"/>
              <a:buChar char="u"/>
            </a:pPr>
            <a:r>
              <a:rPr lang="en-US" sz="2000" b="1"/>
              <a:t> Ridge: Distinct long range correlation in η collimated around ΔΦ≈ 0</a:t>
            </a:r>
          </a:p>
          <a:p>
            <a:pPr>
              <a:buClr>
                <a:srgbClr val="FF0000"/>
              </a:buClr>
            </a:pPr>
            <a:r>
              <a:rPr lang="en-US" sz="2000" b="1"/>
              <a:t>                  for two hadrons in the intermediate 1 &lt; p</a:t>
            </a:r>
            <a:r>
              <a:rPr lang="en-US" sz="2000" b="1" baseline="-25000"/>
              <a:t>T</a:t>
            </a:r>
            <a:r>
              <a:rPr lang="en-US" sz="2000" b="1"/>
              <a:t>, q</a:t>
            </a:r>
            <a:r>
              <a:rPr lang="en-US" sz="2000" b="1" baseline="-25000"/>
              <a:t>T</a:t>
            </a:r>
            <a:r>
              <a:rPr lang="en-US" sz="2000" b="1"/>
              <a:t> &lt; 3 GeV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1143000"/>
            <a:ext cx="1330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CMS 1009.4122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Exciting times !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400" b="1" dirty="0" smtClean="0">
                <a:latin typeface="Calibri"/>
                <a:cs typeface="Calibri"/>
              </a:rPr>
              <a:t>LHC will start long awaited ~ 3 week </a:t>
            </a:r>
            <a:r>
              <a:rPr lang="en-US" sz="2400" b="1" dirty="0" err="1" smtClean="0">
                <a:latin typeface="Calibri"/>
                <a:cs typeface="Calibri"/>
              </a:rPr>
              <a:t>p+A</a:t>
            </a:r>
            <a:r>
              <a:rPr lang="en-US" sz="2400" b="1" dirty="0" smtClean="0">
                <a:latin typeface="Calibri"/>
                <a:cs typeface="Calibri"/>
              </a:rPr>
              <a:t> run at 5.02 </a:t>
            </a:r>
            <a:r>
              <a:rPr lang="en-US" sz="2400" b="1" dirty="0" err="1" smtClean="0">
                <a:latin typeface="Calibri"/>
                <a:cs typeface="Calibri"/>
              </a:rPr>
              <a:t>TeV/n</a:t>
            </a:r>
            <a:r>
              <a:rPr lang="en-US" sz="2400" b="1" dirty="0" smtClean="0">
                <a:latin typeface="Calibri"/>
                <a:cs typeface="Calibri"/>
              </a:rPr>
              <a:t> in a week !  </a:t>
            </a:r>
          </a:p>
          <a:p>
            <a:pPr>
              <a:buClr>
                <a:srgbClr val="FF0000"/>
              </a:buClr>
              <a:buNone/>
            </a:pPr>
            <a:r>
              <a:rPr lang="en-US" sz="2400" b="1" dirty="0" smtClean="0">
                <a:latin typeface="Calibri"/>
                <a:cs typeface="Calibri"/>
              </a:rPr>
              <a:t>     4 hour “pilot” run past fall was extremely successful</a:t>
            </a:r>
          </a:p>
          <a:p>
            <a:pPr>
              <a:buNone/>
            </a:pPr>
            <a:endParaRPr lang="en-US" sz="2400" b="1" dirty="0" smtClean="0">
              <a:latin typeface="Calibri"/>
              <a:cs typeface="Calibri"/>
            </a:endParaRPr>
          </a:p>
          <a:p>
            <a:pPr>
              <a:buNone/>
            </a:pPr>
            <a:endParaRPr lang="en-US" sz="2400" b="1" dirty="0" smtClean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400" b="1" dirty="0" smtClean="0">
                <a:latin typeface="Calibri"/>
                <a:cs typeface="Calibri"/>
              </a:rPr>
              <a:t>Prospect of  </a:t>
            </a:r>
            <a:r>
              <a:rPr lang="en-US" sz="2000" b="1" dirty="0" err="1" smtClean="0">
                <a:latin typeface="Wingdings"/>
                <a:ea typeface="Wingdings"/>
                <a:cs typeface="Wingdings"/>
              </a:rPr>
              <a:t></a:t>
            </a:r>
            <a:r>
              <a:rPr lang="en-US" sz="2400" b="1" dirty="0" err="1" smtClean="0">
                <a:latin typeface="Calibri"/>
                <a:cs typeface="Calibri"/>
              </a:rPr>
              <a:t>p+A</a:t>
            </a:r>
            <a:r>
              <a:rPr lang="en-US" sz="2400" b="1" dirty="0" smtClean="0">
                <a:latin typeface="Calibri"/>
                <a:cs typeface="Calibri"/>
              </a:rPr>
              <a:t> collisions at RHIC – significant extension </a:t>
            </a:r>
          </a:p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     of first collider studies – performed at RHIC - on light-heavy    systems</a:t>
            </a:r>
            <a:endParaRPr lang="en-US" sz="24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211138" y="112713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ea typeface="Calibri" pitchFamily="-84" charset="0"/>
                <a:cs typeface="Calibri" pitchFamily="-84" charset="0"/>
              </a:rPr>
              <a:t>Long range rapidity correlations as a chronometer</a:t>
            </a:r>
          </a:p>
        </p:txBody>
      </p:sp>
      <p:pic>
        <p:nvPicPr>
          <p:cNvPr id="117763" name="Picture 3" descr="dum1.png"/>
          <p:cNvPicPr>
            <a:picLocks noChangeAspect="1"/>
          </p:cNvPicPr>
          <p:nvPr/>
        </p:nvPicPr>
        <p:blipFill>
          <a:blip r:embed="rId2"/>
          <a:srcRect l="7735" t="262" r="2679" b="4190"/>
          <a:stretch>
            <a:fillRect/>
          </a:stretch>
        </p:blipFill>
        <p:spPr bwMode="auto">
          <a:xfrm>
            <a:off x="1874838" y="1255713"/>
            <a:ext cx="649287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Brace 5"/>
          <p:cNvSpPr/>
          <p:nvPr/>
        </p:nvSpPr>
        <p:spPr>
          <a:xfrm rot="16200000" flipH="1">
            <a:off x="5973762" y="4911726"/>
            <a:ext cx="250825" cy="1200150"/>
          </a:xfrm>
          <a:prstGeom prst="rightBrace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765" name="TextBox 6"/>
          <p:cNvSpPr txBox="1">
            <a:spLocks noChangeArrowheads="1"/>
          </p:cNvSpPr>
          <p:nvPr/>
        </p:nvSpPr>
        <p:spPr bwMode="auto">
          <a:xfrm>
            <a:off x="730250" y="5637213"/>
            <a:ext cx="723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pitchFamily="-84" charset="2"/>
              <a:buChar char="v"/>
            </a:pPr>
            <a:r>
              <a:rPr lang="en-US" sz="2000" b="1"/>
              <a:t> Long range correlations sensitive to very early time (fractions of </a:t>
            </a:r>
          </a:p>
          <a:p>
            <a:pPr>
              <a:buClr>
                <a:srgbClr val="FF0000"/>
              </a:buClr>
            </a:pPr>
            <a:r>
              <a:rPr lang="en-US" sz="2000" b="1"/>
              <a:t>     a femtometer ~ </a:t>
            </a:r>
            <a:r>
              <a:rPr lang="en-US" sz="2000" b="1">
                <a:solidFill>
                  <a:srgbClr val="800000"/>
                </a:solidFill>
              </a:rPr>
              <a:t>10</a:t>
            </a:r>
            <a:r>
              <a:rPr lang="en-US" sz="2000" b="1" baseline="30000">
                <a:solidFill>
                  <a:srgbClr val="800000"/>
                </a:solidFill>
              </a:rPr>
              <a:t>-24 </a:t>
            </a:r>
            <a:r>
              <a:rPr lang="en-US" sz="2000" b="1">
                <a:solidFill>
                  <a:srgbClr val="800000"/>
                </a:solidFill>
              </a:rPr>
              <a:t>seconds</a:t>
            </a:r>
            <a:r>
              <a:rPr lang="en-US" sz="2000" b="1"/>
              <a:t>)  dynamics in collisions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817563"/>
            <a:ext cx="7650163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Left Arrow 4"/>
          <p:cNvSpPr>
            <a:spLocks noChangeArrowheads="1"/>
          </p:cNvSpPr>
          <p:nvPr/>
        </p:nvSpPr>
        <p:spPr bwMode="auto">
          <a:xfrm>
            <a:off x="1370013" y="4940300"/>
            <a:ext cx="471487" cy="312738"/>
          </a:xfrm>
          <a:prstGeom prst="leftArrow">
            <a:avLst>
              <a:gd name="adj1" fmla="val 50000"/>
              <a:gd name="adj2" fmla="val 502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>
              <a:latin typeface="Lucida Grande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143364" name="TextBox 5"/>
          <p:cNvSpPr txBox="1">
            <a:spLocks noChangeArrowheads="1"/>
          </p:cNvSpPr>
          <p:nvPr/>
        </p:nvSpPr>
        <p:spPr bwMode="auto">
          <a:xfrm>
            <a:off x="146050" y="4551363"/>
            <a:ext cx="1347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Associated</a:t>
            </a:r>
          </a:p>
          <a:p>
            <a:r>
              <a:rPr lang="en-US" sz="20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Di-hadron </a:t>
            </a:r>
          </a:p>
          <a:p>
            <a:r>
              <a:rPr lang="en-US" sz="20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Yield</a:t>
            </a:r>
          </a:p>
        </p:txBody>
      </p:sp>
      <p:cxnSp>
        <p:nvCxnSpPr>
          <p:cNvPr id="143365" name="Straight Arrow Connector 7"/>
          <p:cNvCxnSpPr>
            <a:cxnSpLocks noChangeShapeType="1"/>
          </p:cNvCxnSpPr>
          <p:nvPr/>
        </p:nvCxnSpPr>
        <p:spPr bwMode="auto">
          <a:xfrm flipV="1">
            <a:off x="6835775" y="4525963"/>
            <a:ext cx="827088" cy="72707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43366" name="TextBox 8"/>
          <p:cNvSpPr txBox="1">
            <a:spLocks noChangeArrowheads="1"/>
          </p:cNvSpPr>
          <p:nvPr/>
        </p:nvSpPr>
        <p:spPr bwMode="auto">
          <a:xfrm>
            <a:off x="7231063" y="4125913"/>
            <a:ext cx="1749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Glasma graphs</a:t>
            </a:r>
          </a:p>
        </p:txBody>
      </p:sp>
      <p:cxnSp>
        <p:nvCxnSpPr>
          <p:cNvPr id="143367" name="Straight Arrow Connector 10"/>
          <p:cNvCxnSpPr>
            <a:cxnSpLocks noChangeShapeType="1"/>
          </p:cNvCxnSpPr>
          <p:nvPr/>
        </p:nvCxnSpPr>
        <p:spPr bwMode="auto">
          <a:xfrm flipV="1">
            <a:off x="7307263" y="2797175"/>
            <a:ext cx="712787" cy="66992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43368" name="TextBox 11"/>
          <p:cNvSpPr txBox="1">
            <a:spLocks noChangeArrowheads="1"/>
          </p:cNvSpPr>
          <p:nvPr/>
        </p:nvSpPr>
        <p:spPr bwMode="auto">
          <a:xfrm>
            <a:off x="7924800" y="2133600"/>
            <a:ext cx="94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BFKL </a:t>
            </a:r>
          </a:p>
          <a:p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Mini-jet</a:t>
            </a:r>
          </a:p>
        </p:txBody>
      </p:sp>
      <p:sp>
        <p:nvSpPr>
          <p:cNvPr id="143369" name="TextBox 12"/>
          <p:cNvSpPr txBox="1">
            <a:spLocks noChangeArrowheads="1"/>
          </p:cNvSpPr>
          <p:nvPr/>
        </p:nvSpPr>
        <p:spPr bwMode="auto">
          <a:xfrm>
            <a:off x="784225" y="233363"/>
            <a:ext cx="7856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Anatomy of long range di-hadron collimation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312738" y="381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Long range di-hadron correlations</a:t>
            </a:r>
          </a:p>
        </p:txBody>
      </p:sp>
      <p:pic>
        <p:nvPicPr>
          <p:cNvPr id="140291" name="Picture 8" descr="dum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2163763"/>
            <a:ext cx="91122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TextBox 6"/>
          <p:cNvSpPr txBox="1">
            <a:spLocks noChangeArrowheads="1"/>
          </p:cNvSpPr>
          <p:nvPr/>
        </p:nvSpPr>
        <p:spPr bwMode="auto">
          <a:xfrm>
            <a:off x="312738" y="1331913"/>
            <a:ext cx="88312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RG evolution of two particle correlations </a:t>
            </a:r>
            <a:r>
              <a:rPr lang="en-US" sz="2400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C(p,q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) expressed in terms of “</a:t>
            </a:r>
            <a:r>
              <a:rPr lang="en-US" sz="2400" b="1" dirty="0" err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unintegrated</a:t>
            </a:r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gluon distributions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” in the proton</a:t>
            </a:r>
          </a:p>
        </p:txBody>
      </p:sp>
      <p:sp>
        <p:nvSpPr>
          <p:cNvPr id="140293" name="TextBox 7"/>
          <p:cNvSpPr txBox="1">
            <a:spLocks noChangeArrowheads="1"/>
          </p:cNvSpPr>
          <p:nvPr/>
        </p:nvSpPr>
        <p:spPr bwMode="auto">
          <a:xfrm>
            <a:off x="4195763" y="873125"/>
            <a:ext cx="4948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Dumitru,Dusling,Gelis,Jalilian-Marian,Lappi,RV, arXiv:1009.5295</a:t>
            </a:r>
          </a:p>
        </p:txBody>
      </p:sp>
      <p:pic>
        <p:nvPicPr>
          <p:cNvPr id="140294" name="Picture 9" descr="dum1.png"/>
          <p:cNvPicPr>
            <a:picLocks noChangeAspect="1"/>
          </p:cNvPicPr>
          <p:nvPr/>
        </p:nvPicPr>
        <p:blipFill>
          <a:blip r:embed="rId3"/>
          <a:srcRect l="15034" r="23672"/>
          <a:stretch>
            <a:fillRect/>
          </a:stretch>
        </p:blipFill>
        <p:spPr bwMode="auto">
          <a:xfrm>
            <a:off x="3952875" y="2843213"/>
            <a:ext cx="1911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5" name="TextBox 11"/>
          <p:cNvSpPr txBox="1">
            <a:spLocks noChangeArrowheads="1"/>
          </p:cNvSpPr>
          <p:nvPr/>
        </p:nvSpPr>
        <p:spPr bwMode="auto">
          <a:xfrm>
            <a:off x="339725" y="5531556"/>
            <a:ext cx="88042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</a:t>
            </a:r>
            <a:r>
              <a:rPr lang="en-US" sz="24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Contribution ~ 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α</a:t>
            </a:r>
            <a:r>
              <a:rPr lang="en-US" sz="2400" b="1" baseline="-25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S</a:t>
            </a:r>
            <a:r>
              <a:rPr lang="en-US" sz="2400" b="1" baseline="30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6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/N</a:t>
            </a:r>
            <a:r>
              <a:rPr lang="en-US" sz="2400" b="1" baseline="-25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c</a:t>
            </a:r>
            <a:r>
              <a:rPr lang="en-US" sz="2400" b="1" baseline="30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 in min. </a:t>
            </a:r>
            <a:r>
              <a:rPr lang="en-US" sz="24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bias,   High </a:t>
            </a:r>
            <a:r>
              <a:rPr lang="en-US" sz="2400" b="1" dirty="0" err="1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mult</a:t>
            </a:r>
            <a:r>
              <a:rPr lang="en-US" sz="24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. -&gt;  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1/α</a:t>
            </a:r>
            <a:r>
              <a:rPr lang="en-US" sz="2400" b="1" baseline="-25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S</a:t>
            </a:r>
            <a:r>
              <a:rPr lang="en-US" sz="2400" b="1" baseline="30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 </a:t>
            </a:r>
            <a:r>
              <a:rPr lang="en-US" sz="24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N</a:t>
            </a:r>
            <a:r>
              <a:rPr lang="en-US" sz="2400" b="1" baseline="-25000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c</a:t>
            </a:r>
            <a:r>
              <a:rPr lang="en-US" sz="2400" b="1" baseline="30000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</a:p>
          <a:p>
            <a:r>
              <a:rPr lang="en-US" sz="2400" b="1" baseline="30000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                    </a:t>
            </a:r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– enhancement of 1/α</a:t>
            </a:r>
            <a:r>
              <a:rPr lang="en-US" sz="2400" b="1" baseline="-25000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S</a:t>
            </a:r>
            <a:r>
              <a:rPr lang="en-US" sz="2400" b="1" baseline="30000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8 </a:t>
            </a:r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~ factor of 10</a:t>
            </a:r>
            <a:r>
              <a:rPr lang="en-US" sz="2400" b="1" baseline="30000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5 </a:t>
            </a:r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!</a:t>
            </a:r>
            <a:endParaRPr lang="en-US" sz="2400" b="1" baseline="30000" dirty="0" smtClean="0">
              <a:solidFill>
                <a:srgbClr val="660066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400" b="1" baseline="30000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</a:t>
            </a:r>
          </a:p>
        </p:txBody>
      </p:sp>
      <p:sp>
        <p:nvSpPr>
          <p:cNvPr id="140296" name="TextBox 13"/>
          <p:cNvSpPr txBox="1">
            <a:spLocks noChangeArrowheads="1"/>
          </p:cNvSpPr>
          <p:nvPr/>
        </p:nvSpPr>
        <p:spPr bwMode="auto">
          <a:xfrm>
            <a:off x="2941638" y="3314700"/>
            <a:ext cx="1011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Proton 1</a:t>
            </a:r>
          </a:p>
        </p:txBody>
      </p:sp>
      <p:sp>
        <p:nvSpPr>
          <p:cNvPr id="140297" name="TextBox 14"/>
          <p:cNvSpPr txBox="1">
            <a:spLocks noChangeArrowheads="1"/>
          </p:cNvSpPr>
          <p:nvPr/>
        </p:nvSpPr>
        <p:spPr bwMode="auto">
          <a:xfrm>
            <a:off x="2819400" y="4495800"/>
            <a:ext cx="1011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Proton 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312738" y="381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Collimated yield ?</a:t>
            </a:r>
          </a:p>
        </p:txBody>
      </p:sp>
      <p:pic>
        <p:nvPicPr>
          <p:cNvPr id="141315" name="Picture 8" descr="dum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984250"/>
            <a:ext cx="91122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7" descr="dum1.png"/>
          <p:cNvPicPr>
            <a:picLocks noChangeAspect="1"/>
          </p:cNvPicPr>
          <p:nvPr/>
        </p:nvPicPr>
        <p:blipFill>
          <a:blip r:embed="rId3"/>
          <a:srcRect l="5920" r="2386"/>
          <a:stretch>
            <a:fillRect/>
          </a:stretch>
        </p:blipFill>
        <p:spPr bwMode="auto">
          <a:xfrm>
            <a:off x="1779588" y="2112963"/>
            <a:ext cx="600075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TextBox 8"/>
          <p:cNvSpPr txBox="1">
            <a:spLocks noChangeArrowheads="1"/>
          </p:cNvSpPr>
          <p:nvPr/>
        </p:nvSpPr>
        <p:spPr bwMode="auto">
          <a:xfrm>
            <a:off x="2590800" y="2209800"/>
            <a:ext cx="2178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From RG evolution</a:t>
            </a:r>
          </a:p>
          <a:p>
            <a:r>
              <a:rPr lang="en-US" sz="2000" b="1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of BK equation</a:t>
            </a:r>
          </a:p>
        </p:txBody>
      </p:sp>
      <p:sp>
        <p:nvSpPr>
          <p:cNvPr id="141318" name="TextBox 15"/>
          <p:cNvSpPr txBox="1">
            <a:spLocks noChangeArrowheads="1"/>
          </p:cNvSpPr>
          <p:nvPr/>
        </p:nvSpPr>
        <p:spPr bwMode="auto">
          <a:xfrm>
            <a:off x="3652838" y="5510213"/>
            <a:ext cx="3789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| </a:t>
            </a:r>
            <a:r>
              <a:rPr lang="en-US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p</a:t>
            </a:r>
            <a:r>
              <a:rPr lang="en-US" b="1" baseline="-25000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-k</a:t>
            </a:r>
            <a:r>
              <a:rPr lang="en-US" b="1" baseline="-25000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| ~ |</a:t>
            </a:r>
            <a:r>
              <a:rPr lang="en-US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q</a:t>
            </a:r>
            <a:r>
              <a:rPr lang="en-US" b="1" baseline="-25000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-k</a:t>
            </a:r>
            <a:r>
              <a:rPr lang="en-US" b="1" baseline="-25000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| ~ |</a:t>
            </a:r>
            <a:r>
              <a:rPr lang="en-US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k</a:t>
            </a:r>
            <a:r>
              <a:rPr lang="en-US" b="1" baseline="-25000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| ~ Q</a:t>
            </a:r>
            <a:r>
              <a:rPr lang="en-US" b="1" baseline="-25000" dirty="0">
                <a:latin typeface="Calibri" pitchFamily="-84" charset="0"/>
                <a:ea typeface="Calibri" pitchFamily="-84" charset="0"/>
                <a:cs typeface="Calibri" pitchFamily="-84" charset="0"/>
              </a:rPr>
              <a:t>S</a:t>
            </a:r>
          </a:p>
        </p:txBody>
      </p:sp>
      <p:cxnSp>
        <p:nvCxnSpPr>
          <p:cNvPr id="141319" name="Straight Arrow Connector 27"/>
          <p:cNvCxnSpPr>
            <a:cxnSpLocks noChangeShapeType="1"/>
          </p:cNvCxnSpPr>
          <p:nvPr/>
        </p:nvCxnSpPr>
        <p:spPr bwMode="auto">
          <a:xfrm flipV="1">
            <a:off x="3349625" y="2917825"/>
            <a:ext cx="563563" cy="471488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41320" name="TextBox 28"/>
          <p:cNvSpPr txBox="1">
            <a:spLocks noChangeArrowheads="1"/>
          </p:cNvSpPr>
          <p:nvPr/>
        </p:nvSpPr>
        <p:spPr bwMode="auto">
          <a:xfrm>
            <a:off x="2901950" y="3195638"/>
            <a:ext cx="447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3366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Q</a:t>
            </a:r>
            <a:r>
              <a:rPr lang="en-US" sz="2000" b="1" baseline="-25000">
                <a:solidFill>
                  <a:srgbClr val="3366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0</a:t>
            </a:r>
          </a:p>
        </p:txBody>
      </p:sp>
      <p:sp>
        <p:nvSpPr>
          <p:cNvPr id="141321" name="TextBox 33"/>
          <p:cNvSpPr txBox="1">
            <a:spLocks noChangeArrowheads="1"/>
          </p:cNvSpPr>
          <p:nvPr/>
        </p:nvSpPr>
        <p:spPr bwMode="auto">
          <a:xfrm>
            <a:off x="828675" y="5510213"/>
            <a:ext cx="4146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84" charset="0"/>
                <a:ea typeface="Calibri" pitchFamily="-84" charset="0"/>
                <a:cs typeface="Calibri" pitchFamily="-84" charset="0"/>
              </a:rPr>
              <a:t>Dominant contribution from </a:t>
            </a:r>
          </a:p>
        </p:txBody>
      </p:sp>
      <p:sp>
        <p:nvSpPr>
          <p:cNvPr id="141322" name="TextBox 34"/>
          <p:cNvSpPr txBox="1">
            <a:spLocks noChangeArrowheads="1"/>
          </p:cNvSpPr>
          <p:nvPr/>
        </p:nvSpPr>
        <p:spPr bwMode="auto">
          <a:xfrm>
            <a:off x="1779588" y="6061075"/>
            <a:ext cx="5324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This gives a collimation for </a:t>
            </a:r>
            <a:r>
              <a:rPr lang="en-US" sz="2400" b="1" dirty="0" err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ΔΦ</a:t>
            </a:r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≈ 0 and </a:t>
            </a:r>
            <a:r>
              <a:rPr lang="en-US" sz="2400" b="1" dirty="0" err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π</a:t>
            </a:r>
            <a:endParaRPr lang="en-US" sz="2400" b="1" dirty="0">
              <a:solidFill>
                <a:srgbClr val="0000FF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2"/>
          <a:srcRect l="4208" t="4288"/>
          <a:stretch>
            <a:fillRect/>
          </a:stretch>
        </p:blipFill>
        <p:spPr bwMode="auto">
          <a:xfrm>
            <a:off x="2743200" y="914400"/>
            <a:ext cx="29686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extBox 4"/>
          <p:cNvSpPr txBox="1">
            <a:spLocks noChangeArrowheads="1"/>
          </p:cNvSpPr>
          <p:nvPr/>
        </p:nvSpPr>
        <p:spPr bwMode="auto">
          <a:xfrm>
            <a:off x="927100" y="234950"/>
            <a:ext cx="75453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Angular structure from (mini-) Jet radiation</a:t>
            </a:r>
          </a:p>
        </p:txBody>
      </p:sp>
      <p:sp>
        <p:nvSpPr>
          <p:cNvPr id="142340" name="TextBox 5"/>
          <p:cNvSpPr txBox="1">
            <a:spLocks noChangeArrowheads="1"/>
          </p:cNvSpPr>
          <p:nvPr/>
        </p:nvSpPr>
        <p:spPr bwMode="auto">
          <a:xfrm>
            <a:off x="4495800" y="2286000"/>
            <a:ext cx="89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84" charset="0"/>
                <a:ea typeface="Calibri" pitchFamily="-84" charset="0"/>
                <a:cs typeface="Calibri" pitchFamily="-84" charset="0"/>
              </a:rPr>
              <a:t>G</a:t>
            </a:r>
            <a:r>
              <a:rPr lang="en-US" sz="28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BFKL</a:t>
            </a:r>
          </a:p>
        </p:txBody>
      </p:sp>
      <p:pic>
        <p:nvPicPr>
          <p:cNvPr id="14234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114800"/>
            <a:ext cx="6781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2" name="TextBox 8"/>
          <p:cNvSpPr txBox="1">
            <a:spLocks noChangeArrowheads="1"/>
          </p:cNvSpPr>
          <p:nvPr/>
        </p:nvSpPr>
        <p:spPr bwMode="auto">
          <a:xfrm>
            <a:off x="242888" y="4800600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Mini-jets: O (1) in high multiplicity events 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- give an angular collimation, albeit only at </a:t>
            </a:r>
            <a:r>
              <a:rPr lang="en-US" sz="2400" b="1" dirty="0" err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ΔΦ</a:t>
            </a:r>
            <a:r>
              <a:rPr lang="en-US" sz="2400" b="1" dirty="0" err="1">
                <a:solidFill>
                  <a:srgbClr val="0000FF"/>
                </a:solidFill>
                <a:latin typeface="Calibri" pitchFamily="-84" charset="0"/>
                <a:ea typeface="ＭＳ ゴシック" pitchFamily="-84" charset="-128"/>
                <a:cs typeface="ＭＳ ゴシック" pitchFamily="-84" charset="-128"/>
              </a:rPr>
              <a:t>≅π</a:t>
            </a:r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ＭＳ ゴシック" pitchFamily="-84" charset="-128"/>
                <a:cs typeface="ＭＳ ゴシック" pitchFamily="-84" charset="-128"/>
              </a:rPr>
              <a:t> </a:t>
            </a:r>
          </a:p>
          <a:p>
            <a:endParaRPr lang="en-US" sz="1600" b="1" dirty="0" smtClean="0">
              <a:solidFill>
                <a:srgbClr val="0000FF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LHC results </a:t>
            </a:r>
            <a:r>
              <a:rPr lang="en-US" sz="2400" b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also test the structure of </a:t>
            </a:r>
            <a:r>
              <a:rPr lang="en-US" sz="2400" b="1" dirty="0" err="1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bremsstrahlung</a:t>
            </a:r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radiation </a:t>
            </a:r>
            <a:r>
              <a:rPr lang="en-US" sz="2400" b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between jets</a:t>
            </a:r>
          </a:p>
        </p:txBody>
      </p:sp>
      <p:sp>
        <p:nvSpPr>
          <p:cNvPr id="142343" name="TextBox 9"/>
          <p:cNvSpPr txBox="1">
            <a:spLocks noChangeArrowheads="1"/>
          </p:cNvSpPr>
          <p:nvPr/>
        </p:nvSpPr>
        <p:spPr bwMode="auto">
          <a:xfrm>
            <a:off x="5562600" y="1524000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</a:t>
            </a:r>
          </a:p>
        </p:txBody>
      </p:sp>
      <p:sp>
        <p:nvSpPr>
          <p:cNvPr id="142344" name="TextBox 10"/>
          <p:cNvSpPr txBox="1">
            <a:spLocks noChangeArrowheads="1"/>
          </p:cNvSpPr>
          <p:nvPr/>
        </p:nvSpPr>
        <p:spPr bwMode="auto">
          <a:xfrm>
            <a:off x="5486400" y="2971800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q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554" y="604301"/>
            <a:ext cx="8174570" cy="625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914445" y="81081"/>
            <a:ext cx="189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Dusling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RV: 1201.2658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                      1210.3890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Exciting first results on proton lead collisions</a:t>
            </a:r>
          </a:p>
        </p:txBody>
      </p:sp>
      <p:pic>
        <p:nvPicPr>
          <p:cNvPr id="1474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1497013"/>
            <a:ext cx="4548187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450" y="1143000"/>
            <a:ext cx="35814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Picture 5"/>
          <p:cNvPicPr>
            <a:picLocks noChangeAspect="1"/>
          </p:cNvPicPr>
          <p:nvPr/>
        </p:nvPicPr>
        <p:blipFill>
          <a:blip r:embed="rId4"/>
          <a:srcRect r="2451" b="7027"/>
          <a:stretch>
            <a:fillRect/>
          </a:stretch>
        </p:blipFill>
        <p:spPr bwMode="auto">
          <a:xfrm>
            <a:off x="442913" y="3525838"/>
            <a:ext cx="5551487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7462" name="Straight Arrow Connector 7"/>
          <p:cNvCxnSpPr>
            <a:cxnSpLocks noChangeShapeType="1"/>
          </p:cNvCxnSpPr>
          <p:nvPr/>
        </p:nvCxnSpPr>
        <p:spPr bwMode="auto">
          <a:xfrm rot="10800000" flipV="1">
            <a:off x="6164263" y="3271838"/>
            <a:ext cx="800100" cy="66992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47463" name="TextBox 11"/>
          <p:cNvSpPr txBox="1">
            <a:spLocks noChangeArrowheads="1"/>
          </p:cNvSpPr>
          <p:nvPr/>
        </p:nvSpPr>
        <p:spPr bwMode="auto">
          <a:xfrm>
            <a:off x="6288088" y="4351338"/>
            <a:ext cx="25662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Key observation: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Ridge </a:t>
            </a:r>
            <a:r>
              <a:rPr lang="en-US" sz="2400" b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much bigger </a:t>
            </a:r>
          </a:p>
          <a:p>
            <a:r>
              <a:rPr lang="en-US" sz="2400" b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than </a:t>
            </a:r>
            <a:r>
              <a:rPr lang="en-US" sz="2400" b="1" dirty="0" err="1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p+p</a:t>
            </a:r>
            <a:r>
              <a:rPr lang="en-US" sz="2400" b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for the </a:t>
            </a:r>
          </a:p>
          <a:p>
            <a:r>
              <a:rPr lang="en-US" sz="2400" b="1" i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same</a:t>
            </a:r>
            <a:r>
              <a:rPr lang="en-US" sz="2400" b="1" dirty="0">
                <a:solidFill>
                  <a:srgbClr val="660066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multiplicity !</a:t>
            </a:r>
          </a:p>
        </p:txBody>
      </p:sp>
      <p:sp>
        <p:nvSpPr>
          <p:cNvPr id="147464" name="TextBox 12"/>
          <p:cNvSpPr txBox="1">
            <a:spLocks noChangeArrowheads="1"/>
          </p:cNvSpPr>
          <p:nvPr/>
        </p:nvSpPr>
        <p:spPr bwMode="auto">
          <a:xfrm>
            <a:off x="228600" y="989013"/>
            <a:ext cx="312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CMS coll. arXiv:1210.5482, Phys. Lett. 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Exciting results on proton lead collisions</a:t>
            </a:r>
          </a:p>
        </p:txBody>
      </p:sp>
      <p:pic>
        <p:nvPicPr>
          <p:cNvPr id="148483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38" y="842963"/>
            <a:ext cx="8012112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Oval 9"/>
          <p:cNvSpPr>
            <a:spLocks noChangeArrowheads="1"/>
          </p:cNvSpPr>
          <p:nvPr/>
        </p:nvSpPr>
        <p:spPr bwMode="auto">
          <a:xfrm>
            <a:off x="2711450" y="3495675"/>
            <a:ext cx="2711450" cy="2854325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1">
              <a:latin typeface="Lucida Grande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Systematics</a:t>
            </a:r>
            <a:r>
              <a:rPr lang="en-US" sz="32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of </a:t>
            </a:r>
            <a:r>
              <a:rPr lang="en-US" sz="3200" b="1" dirty="0" err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p+Pb</a:t>
            </a:r>
            <a:r>
              <a:rPr lang="en-US" sz="32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data explained</a:t>
            </a:r>
          </a:p>
        </p:txBody>
      </p:sp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6888163" y="873125"/>
            <a:ext cx="1895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Dusling, RV: 1211.3701</a:t>
            </a:r>
          </a:p>
        </p:txBody>
      </p:sp>
      <p:pic>
        <p:nvPicPr>
          <p:cNvPr id="149508" name="Picture 4"/>
          <p:cNvPicPr>
            <a:picLocks noChangeAspect="1"/>
          </p:cNvPicPr>
          <p:nvPr/>
        </p:nvPicPr>
        <p:blipFill>
          <a:blip r:embed="rId2"/>
          <a:srcRect l="2301" t="3629" r="4024"/>
          <a:stretch>
            <a:fillRect/>
          </a:stretch>
        </p:blipFill>
        <p:spPr bwMode="auto">
          <a:xfrm>
            <a:off x="3216275" y="1181100"/>
            <a:ext cx="592772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TextBox 6"/>
          <p:cNvSpPr txBox="1">
            <a:spLocks noChangeArrowheads="1"/>
          </p:cNvSpPr>
          <p:nvPr/>
        </p:nvSpPr>
        <p:spPr bwMode="auto">
          <a:xfrm>
            <a:off x="177800" y="1447800"/>
            <a:ext cx="305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Q</a:t>
            </a:r>
            <a:r>
              <a:rPr lang="en-US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0</a:t>
            </a:r>
            <a:r>
              <a:rPr lang="en-US" b="1" baseline="30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(lead)=N</a:t>
            </a:r>
            <a:r>
              <a:rPr lang="en-US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Part</a:t>
            </a:r>
            <a:r>
              <a:rPr lang="en-US" b="1" baseline="30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Pb</a:t>
            </a:r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* Q</a:t>
            </a:r>
            <a:r>
              <a:rPr lang="en-US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0</a:t>
            </a:r>
            <a:r>
              <a:rPr lang="en-US" b="1" baseline="30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(proton)</a:t>
            </a:r>
          </a:p>
        </p:txBody>
      </p:sp>
      <p:cxnSp>
        <p:nvCxnSpPr>
          <p:cNvPr id="149510" name="Straight Arrow Connector 8"/>
          <p:cNvCxnSpPr>
            <a:cxnSpLocks noChangeShapeType="1"/>
          </p:cNvCxnSpPr>
          <p:nvPr/>
        </p:nvCxnSpPr>
        <p:spPr bwMode="auto">
          <a:xfrm rot="5400000">
            <a:off x="1085056" y="2148682"/>
            <a:ext cx="515937" cy="4445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49511" name="TextBox 9"/>
          <p:cNvSpPr txBox="1">
            <a:spLocks noChangeArrowheads="1"/>
          </p:cNvSpPr>
          <p:nvPr/>
        </p:nvSpPr>
        <p:spPr bwMode="auto">
          <a:xfrm>
            <a:off x="177800" y="2428875"/>
            <a:ext cx="2851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84" charset="0"/>
                <a:ea typeface="Calibri" pitchFamily="-84" charset="0"/>
                <a:cs typeface="Calibri" pitchFamily="-84" charset="0"/>
              </a:rPr>
              <a:t># of “wounded” nucleons in</a:t>
            </a:r>
          </a:p>
          <a:p>
            <a:r>
              <a:rPr lang="en-US" b="1">
                <a:latin typeface="Calibri" pitchFamily="-84" charset="0"/>
                <a:ea typeface="Calibri" pitchFamily="-84" charset="0"/>
                <a:cs typeface="Calibri" pitchFamily="-84" charset="0"/>
              </a:rPr>
              <a:t>Lead nucleus</a:t>
            </a:r>
          </a:p>
        </p:txBody>
      </p:sp>
      <p:pic>
        <p:nvPicPr>
          <p:cNvPr id="149512" name="Picture 3" descr="dum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3797300"/>
            <a:ext cx="2549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9513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2082800" y="2428875"/>
            <a:ext cx="3311525" cy="274002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4487333" y="5672667"/>
            <a:ext cx="396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660066"/>
                </a:solidFill>
                <a:latin typeface="Calibri"/>
                <a:cs typeface="Calibri"/>
              </a:rPr>
              <a:t>Glasma</a:t>
            </a:r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 signal is ~ </a:t>
            </a:r>
            <a:r>
              <a:rPr lang="en-US" sz="2400" b="1" dirty="0" err="1" smtClean="0">
                <a:solidFill>
                  <a:srgbClr val="660066"/>
                </a:solidFill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solidFill>
                  <a:srgbClr val="660066"/>
                </a:solidFill>
                <a:latin typeface="Calibri"/>
                <a:cs typeface="Calibri"/>
              </a:rPr>
              <a:t>part</a:t>
            </a:r>
            <a:r>
              <a:rPr lang="en-US" sz="2400" b="1" baseline="-25000" dirty="0" smtClean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* </a:t>
            </a:r>
            <a:r>
              <a:rPr lang="en-US" sz="2400" b="1" dirty="0" err="1" smtClean="0">
                <a:solidFill>
                  <a:srgbClr val="660066"/>
                </a:solidFill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solidFill>
                  <a:srgbClr val="660066"/>
                </a:solidFill>
                <a:latin typeface="Calibri"/>
                <a:cs typeface="Calibri"/>
              </a:rPr>
              <a:t>track</a:t>
            </a:r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p+Pb</a:t>
            </a:r>
            <a:r>
              <a:rPr lang="en-US" sz="3200" b="1" dirty="0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data explained</a:t>
            </a:r>
          </a:p>
        </p:txBody>
      </p:sp>
      <p:sp>
        <p:nvSpPr>
          <p:cNvPr id="150531" name="TextBox 3"/>
          <p:cNvSpPr txBox="1">
            <a:spLocks noChangeArrowheads="1"/>
          </p:cNvSpPr>
          <p:nvPr/>
        </p:nvSpPr>
        <p:spPr bwMode="auto">
          <a:xfrm>
            <a:off x="6888163" y="873125"/>
            <a:ext cx="1895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Dusling, RV: 1211.3701</a:t>
            </a:r>
          </a:p>
        </p:txBody>
      </p:sp>
      <p:pic>
        <p:nvPicPr>
          <p:cNvPr id="150532" name="Picture 4"/>
          <p:cNvPicPr>
            <a:picLocks noChangeAspect="1"/>
          </p:cNvPicPr>
          <p:nvPr/>
        </p:nvPicPr>
        <p:blipFill>
          <a:blip r:embed="rId2"/>
          <a:srcRect l="2301" t="3629" r="4024"/>
          <a:stretch>
            <a:fillRect/>
          </a:stretch>
        </p:blipFill>
        <p:spPr bwMode="auto">
          <a:xfrm>
            <a:off x="3216275" y="1181100"/>
            <a:ext cx="592772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3" name="TextBox 6"/>
          <p:cNvSpPr txBox="1">
            <a:spLocks noChangeArrowheads="1"/>
          </p:cNvSpPr>
          <p:nvPr/>
        </p:nvSpPr>
        <p:spPr bwMode="auto">
          <a:xfrm>
            <a:off x="177800" y="1447800"/>
            <a:ext cx="305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Q</a:t>
            </a:r>
            <a:r>
              <a:rPr lang="en-US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0</a:t>
            </a:r>
            <a:r>
              <a:rPr lang="en-US" b="1" baseline="30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(lead)=N</a:t>
            </a:r>
            <a:r>
              <a:rPr lang="en-US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Part</a:t>
            </a:r>
            <a:r>
              <a:rPr lang="en-US" b="1" baseline="30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Pb</a:t>
            </a:r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* Q</a:t>
            </a:r>
            <a:r>
              <a:rPr lang="en-US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0</a:t>
            </a:r>
            <a:r>
              <a:rPr lang="en-US" b="1" baseline="30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2</a:t>
            </a:r>
            <a:r>
              <a:rPr lang="en-US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(proton)</a:t>
            </a:r>
          </a:p>
        </p:txBody>
      </p:sp>
      <p:cxnSp>
        <p:nvCxnSpPr>
          <p:cNvPr id="150534" name="Straight Arrow Connector 8"/>
          <p:cNvCxnSpPr>
            <a:cxnSpLocks noChangeShapeType="1"/>
          </p:cNvCxnSpPr>
          <p:nvPr/>
        </p:nvCxnSpPr>
        <p:spPr bwMode="auto">
          <a:xfrm rot="5400000">
            <a:off x="1085056" y="2148682"/>
            <a:ext cx="515937" cy="4445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50535" name="TextBox 9"/>
          <p:cNvSpPr txBox="1">
            <a:spLocks noChangeArrowheads="1"/>
          </p:cNvSpPr>
          <p:nvPr/>
        </p:nvSpPr>
        <p:spPr bwMode="auto">
          <a:xfrm>
            <a:off x="177800" y="2428875"/>
            <a:ext cx="2851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84" charset="0"/>
                <a:ea typeface="Calibri" pitchFamily="-84" charset="0"/>
                <a:cs typeface="Calibri" pitchFamily="-84" charset="0"/>
              </a:rPr>
              <a:t># of “wounded” nucleons in</a:t>
            </a:r>
          </a:p>
          <a:p>
            <a:r>
              <a:rPr lang="en-US" b="1">
                <a:latin typeface="Calibri" pitchFamily="-84" charset="0"/>
                <a:ea typeface="Calibri" pitchFamily="-84" charset="0"/>
                <a:cs typeface="Calibri" pitchFamily="-84" charset="0"/>
              </a:rPr>
              <a:t>Lead nucleus</a:t>
            </a:r>
          </a:p>
        </p:txBody>
      </p:sp>
      <p:pic>
        <p:nvPicPr>
          <p:cNvPr id="150536" name="Picture 3" descr="dum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3797300"/>
            <a:ext cx="2549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0537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2082800" y="2428875"/>
            <a:ext cx="3311525" cy="274002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50538" name="TextBox 16"/>
          <p:cNvSpPr txBox="1">
            <a:spLocks noChangeArrowheads="1"/>
          </p:cNvSpPr>
          <p:nvPr/>
        </p:nvSpPr>
        <p:spPr bwMode="auto">
          <a:xfrm>
            <a:off x="3235325" y="5340350"/>
            <a:ext cx="5915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Large “ridge” seen in Color Glass Condensate 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by varying saturation scale in proton and 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# of wounded nucleons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Talk outline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7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3097" b="1" dirty="0" smtClean="0"/>
              <a:t> </a:t>
            </a:r>
            <a:r>
              <a:rPr lang="en-US" sz="2595" b="1" dirty="0" smtClean="0"/>
              <a:t>Universal many-body </a:t>
            </a:r>
            <a:r>
              <a:rPr lang="en-US" sz="2595" b="1" dirty="0" err="1" smtClean="0"/>
              <a:t>parton</a:t>
            </a:r>
            <a:r>
              <a:rPr lang="en-US" sz="2595" b="1" dirty="0" smtClean="0"/>
              <a:t> dynamics at high energies</a:t>
            </a:r>
          </a:p>
          <a:p>
            <a:pPr>
              <a:buClr>
                <a:srgbClr val="FF0000"/>
              </a:buClr>
              <a:buNone/>
            </a:pPr>
            <a:r>
              <a:rPr lang="en-US" sz="2595" b="1" dirty="0" smtClean="0"/>
              <a:t>       --- saturation from DIS to </a:t>
            </a:r>
            <a:r>
              <a:rPr lang="en-US" sz="2595" b="1" dirty="0" err="1" smtClean="0"/>
              <a:t>hadron-hadron</a:t>
            </a:r>
            <a:r>
              <a:rPr lang="en-US" sz="2595" b="1" dirty="0" smtClean="0"/>
              <a:t> collisions</a:t>
            </a:r>
          </a:p>
          <a:p>
            <a:pPr>
              <a:buClr>
                <a:srgbClr val="FF0000"/>
              </a:buClr>
              <a:buNone/>
            </a:pPr>
            <a:r>
              <a:rPr lang="en-US" sz="2595" b="1" dirty="0" smtClean="0"/>
              <a:t>     </a:t>
            </a:r>
          </a:p>
          <a:p>
            <a:pPr>
              <a:buClr>
                <a:srgbClr val="FF0000"/>
              </a:buClr>
              <a:buNone/>
            </a:pPr>
            <a:endParaRPr lang="en-US" sz="2595" b="1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595" b="1" dirty="0" smtClean="0"/>
              <a:t> Multiplicities and single inclusive distributions</a:t>
            </a:r>
          </a:p>
          <a:p>
            <a:pPr>
              <a:buClr>
                <a:srgbClr val="FF0000"/>
              </a:buClr>
              <a:buFont typeface="Wingdings" charset="2"/>
              <a:buChar char="²"/>
            </a:pPr>
            <a:endParaRPr lang="en-US" sz="2595" b="1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endParaRPr lang="en-US" sz="2595" b="1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595" b="1" dirty="0" smtClean="0"/>
              <a:t> Di-</a:t>
            </a:r>
            <a:r>
              <a:rPr lang="en-US" sz="2595" b="1" dirty="0" err="1" smtClean="0"/>
              <a:t>hadron</a:t>
            </a:r>
            <a:r>
              <a:rPr lang="en-US" sz="2595" b="1" dirty="0" smtClean="0"/>
              <a:t> correlations at RHIC – the ridge in </a:t>
            </a:r>
            <a:r>
              <a:rPr lang="en-US" sz="2595" b="1" dirty="0" err="1" smtClean="0"/>
              <a:t>p+p</a:t>
            </a:r>
            <a:r>
              <a:rPr lang="en-US" sz="2595" b="1" dirty="0" smtClean="0"/>
              <a:t> &amp; </a:t>
            </a:r>
            <a:r>
              <a:rPr lang="en-US" sz="2595" b="1" dirty="0" err="1" smtClean="0"/>
              <a:t>p+A</a:t>
            </a:r>
            <a:r>
              <a:rPr lang="en-US" sz="2595" b="1" dirty="0" smtClean="0"/>
              <a:t> collisions</a:t>
            </a:r>
          </a:p>
          <a:p>
            <a:pPr>
              <a:buClr>
                <a:srgbClr val="FF0000"/>
              </a:buClr>
              <a:buFont typeface="Wingdings" charset="2"/>
              <a:buChar char="²"/>
            </a:pPr>
            <a:endParaRPr lang="en-US" sz="2595" b="1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endParaRPr lang="en-US" sz="2595" b="1" dirty="0" smtClean="0"/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595" b="1" dirty="0" smtClean="0"/>
              <a:t>  Initial state many-body </a:t>
            </a:r>
            <a:r>
              <a:rPr lang="en-US" sz="2595" b="1" dirty="0" err="1" smtClean="0"/>
              <a:t>parton</a:t>
            </a:r>
            <a:r>
              <a:rPr lang="en-US" sz="2595" b="1" dirty="0" smtClean="0"/>
              <a:t> dynamics in A+A collisions – the </a:t>
            </a:r>
          </a:p>
          <a:p>
            <a:pPr>
              <a:buClr>
                <a:srgbClr val="FF0000"/>
              </a:buClr>
              <a:buNone/>
            </a:pPr>
            <a:r>
              <a:rPr lang="en-US" sz="2595" b="1" dirty="0" smtClean="0"/>
              <a:t>        IP-</a:t>
            </a:r>
            <a:r>
              <a:rPr lang="en-US" sz="2595" b="1" dirty="0" err="1" smtClean="0"/>
              <a:t>Glasma</a:t>
            </a:r>
            <a:r>
              <a:rPr lang="en-US" sz="2595" b="1" dirty="0" smtClean="0"/>
              <a:t> model</a:t>
            </a:r>
          </a:p>
          <a:p>
            <a:pPr>
              <a:buNone/>
            </a:pPr>
            <a:endParaRPr lang="en-US" sz="2595" dirty="0" smtClean="0"/>
          </a:p>
          <a:p>
            <a:pPr>
              <a:buNone/>
            </a:pPr>
            <a:r>
              <a:rPr lang="en-US" sz="2595" dirty="0" smtClean="0"/>
              <a:t> 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CMS p+Pb data explained</a:t>
            </a:r>
          </a:p>
        </p:txBody>
      </p:sp>
      <p:sp>
        <p:nvSpPr>
          <p:cNvPr id="151555" name="TextBox 3"/>
          <p:cNvSpPr txBox="1">
            <a:spLocks noChangeArrowheads="1"/>
          </p:cNvSpPr>
          <p:nvPr/>
        </p:nvSpPr>
        <p:spPr bwMode="auto">
          <a:xfrm>
            <a:off x="6888163" y="873125"/>
            <a:ext cx="1895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Dusling, RV: 1211.3701</a:t>
            </a:r>
          </a:p>
        </p:txBody>
      </p:sp>
      <p:pic>
        <p:nvPicPr>
          <p:cNvPr id="15155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641475"/>
            <a:ext cx="8450263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7" name="TextBox 11"/>
          <p:cNvSpPr txBox="1">
            <a:spLocks noChangeArrowheads="1"/>
          </p:cNvSpPr>
          <p:nvPr/>
        </p:nvSpPr>
        <p:spPr bwMode="auto">
          <a:xfrm>
            <a:off x="333375" y="5151438"/>
            <a:ext cx="6887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Same parameters as in </a:t>
            </a:r>
            <a:r>
              <a:rPr lang="en-US" sz="2400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p+p</a:t>
            </a:r>
            <a:r>
              <a:rPr lang="en-US" sz="24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 </a:t>
            </a:r>
          </a:p>
          <a:p>
            <a:r>
              <a:rPr lang="en-US" sz="24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- gives </a:t>
            </a:r>
            <a:r>
              <a:rPr lang="en-US" sz="24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larger ridge when saturation scales are varied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CMS p+Pb data explained</a:t>
            </a:r>
          </a:p>
        </p:txBody>
      </p:sp>
      <p:sp>
        <p:nvSpPr>
          <p:cNvPr id="152579" name="TextBox 3"/>
          <p:cNvSpPr txBox="1">
            <a:spLocks noChangeArrowheads="1"/>
          </p:cNvSpPr>
          <p:nvPr/>
        </p:nvSpPr>
        <p:spPr bwMode="auto">
          <a:xfrm>
            <a:off x="6888163" y="873125"/>
            <a:ext cx="1895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Dusling, RV: 1211.3701</a:t>
            </a:r>
          </a:p>
        </p:txBody>
      </p:sp>
      <p:sp>
        <p:nvSpPr>
          <p:cNvPr id="152580" name="TextBox 11"/>
          <p:cNvSpPr txBox="1">
            <a:spLocks noChangeArrowheads="1"/>
          </p:cNvSpPr>
          <p:nvPr/>
        </p:nvSpPr>
        <p:spPr bwMode="auto">
          <a:xfrm>
            <a:off x="685800" y="5749925"/>
            <a:ext cx="716419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Smoking gun for gluon saturation and BFKL dynamics ?</a:t>
            </a:r>
          </a:p>
          <a:p>
            <a:endParaRPr lang="en-US" b="1" dirty="0">
              <a:solidFill>
                <a:srgbClr val="0000FF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</p:txBody>
      </p:sp>
      <p:pic>
        <p:nvPicPr>
          <p:cNvPr id="15258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1181100"/>
            <a:ext cx="6124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Box 1"/>
          <p:cNvSpPr txBox="1">
            <a:spLocks noChangeArrowheads="1"/>
          </p:cNvSpPr>
          <p:nvPr/>
        </p:nvSpPr>
        <p:spPr bwMode="auto">
          <a:xfrm>
            <a:off x="1905000" y="304800"/>
            <a:ext cx="5106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ALICE data on the p+Pb ridge</a:t>
            </a:r>
          </a:p>
        </p:txBody>
      </p:sp>
      <p:sp>
        <p:nvSpPr>
          <p:cNvPr id="162819" name="TextBox 2"/>
          <p:cNvSpPr txBox="1">
            <a:spLocks noChangeArrowheads="1"/>
          </p:cNvSpPr>
          <p:nvPr/>
        </p:nvSpPr>
        <p:spPr bwMode="auto">
          <a:xfrm>
            <a:off x="6324600" y="990600"/>
            <a:ext cx="23006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ALICE coll.  arXiv</a:t>
            </a:r>
            <a:r>
              <a:rPr lang="en-US" sz="1400" b="1" dirty="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:1212.2001</a:t>
            </a:r>
          </a:p>
        </p:txBody>
      </p:sp>
      <p:sp>
        <p:nvSpPr>
          <p:cNvPr id="162820" name="TextBox 3"/>
          <p:cNvSpPr txBox="1">
            <a:spLocks noChangeArrowheads="1"/>
          </p:cNvSpPr>
          <p:nvPr/>
        </p:nvSpPr>
        <p:spPr bwMode="auto">
          <a:xfrm>
            <a:off x="211666" y="1298377"/>
            <a:ext cx="86297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Different acceptance (|</a:t>
            </a:r>
            <a:r>
              <a:rPr lang="en-US" sz="2000" b="1" dirty="0" err="1">
                <a:latin typeface="Calibri" pitchFamily="-84" charset="0"/>
                <a:ea typeface="Calibri" pitchFamily="-84" charset="0"/>
                <a:cs typeface="Calibri" pitchFamily="-84" charset="0"/>
              </a:rPr>
              <a:t>Δη</a:t>
            </a:r>
            <a: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| &lt; 1.8) than </a:t>
            </a:r>
            <a:r>
              <a:rPr lang="en-US" sz="20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CMS (2 &lt; |</a:t>
            </a:r>
            <a:r>
              <a:rPr lang="en-US" sz="2000" b="1" dirty="0" err="1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η</a:t>
            </a:r>
            <a:r>
              <a:rPr lang="en-US" sz="20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| &lt; 4) and ATLAS (2 &lt; |</a:t>
            </a:r>
            <a:r>
              <a:rPr lang="en-US" sz="2000" b="1" dirty="0" err="1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η</a:t>
            </a:r>
            <a:r>
              <a:rPr lang="en-US" sz="2000" b="1" dirty="0" smtClean="0">
                <a:latin typeface="Calibri" pitchFamily="-84" charset="0"/>
                <a:ea typeface="Calibri" pitchFamily="-84" charset="0"/>
                <a:cs typeface="Calibri" pitchFamily="-84" charset="0"/>
              </a:rPr>
              <a:t>| &lt;5).</a:t>
            </a:r>
            <a:endParaRPr lang="en-US" sz="2000" b="1" dirty="0"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/>
            </a:r>
            <a:b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</a:br>
            <a: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ALICE subtracts away-side “jet” contribution at 40-60% </a:t>
            </a:r>
          </a:p>
          <a:p>
            <a: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centrality from most central events</a:t>
            </a:r>
          </a:p>
          <a:p>
            <a:endParaRPr lang="en-US" sz="2000" b="1" dirty="0"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000" b="1" dirty="0">
                <a:latin typeface="Calibri" pitchFamily="-84" charset="0"/>
                <a:ea typeface="Calibri" pitchFamily="-84" charset="0"/>
                <a:cs typeface="Calibri" pitchFamily="-84" charset="0"/>
              </a:rPr>
              <a:t> –this gives dipole shape of correlation</a:t>
            </a:r>
          </a:p>
        </p:txBody>
      </p:sp>
      <p:pic>
        <p:nvPicPr>
          <p:cNvPr id="6" name="Picture 5" descr="glasma_ALIC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5" y="3386138"/>
            <a:ext cx="45720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9459" y="3725333"/>
            <a:ext cx="3541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analysis technique from </a:t>
            </a:r>
          </a:p>
          <a:p>
            <a:r>
              <a:rPr lang="en-US" dirty="0" smtClean="0"/>
              <a:t>CMS/ATLAS </a:t>
            </a:r>
          </a:p>
          <a:p>
            <a:endParaRPr lang="en-US" dirty="0" smtClean="0"/>
          </a:p>
          <a:p>
            <a:r>
              <a:rPr lang="en-US" dirty="0" smtClean="0"/>
              <a:t>-- our fit here is with arbitrary </a:t>
            </a:r>
          </a:p>
          <a:p>
            <a:r>
              <a:rPr lang="en-US" dirty="0" smtClean="0"/>
              <a:t>normalization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Comparison to ATLAS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p+Pb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ridge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tlas_figaux12_2.0_1.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342"/>
            <a:ext cx="2918985" cy="2276828"/>
          </a:xfrm>
          <a:prstGeom prst="rect">
            <a:avLst/>
          </a:prstGeom>
        </p:spPr>
      </p:pic>
      <p:pic>
        <p:nvPicPr>
          <p:cNvPr id="8" name="Picture 7" descr="atlas_figaux12_3.0_1.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781" y="1857342"/>
            <a:ext cx="3012471" cy="2276828"/>
          </a:xfrm>
          <a:prstGeom prst="rect">
            <a:avLst/>
          </a:prstGeom>
        </p:spPr>
      </p:pic>
      <p:pic>
        <p:nvPicPr>
          <p:cNvPr id="9" name="Picture 8" descr="atlas_figaux12_3.0_2.0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389" y="1857342"/>
            <a:ext cx="3252611" cy="2276828"/>
          </a:xfrm>
          <a:prstGeom prst="rect">
            <a:avLst/>
          </a:prstGeom>
        </p:spPr>
      </p:pic>
      <p:pic>
        <p:nvPicPr>
          <p:cNvPr id="11" name="Picture 10" descr="atlas_figaux12_diff_1.0_1.0.eps"/>
          <p:cNvPicPr>
            <a:picLocks noChangeAspect="1"/>
          </p:cNvPicPr>
          <p:nvPr/>
        </p:nvPicPr>
        <p:blipFill>
          <a:blip r:embed="rId5"/>
          <a:srcRect l="4961"/>
          <a:stretch>
            <a:fillRect/>
          </a:stretch>
        </p:blipFill>
        <p:spPr>
          <a:xfrm>
            <a:off x="0" y="4557889"/>
            <a:ext cx="3084289" cy="2271713"/>
          </a:xfrm>
          <a:prstGeom prst="rect">
            <a:avLst/>
          </a:prstGeom>
        </p:spPr>
      </p:pic>
      <p:pic>
        <p:nvPicPr>
          <p:cNvPr id="12" name="Picture 11" descr="atlas_figaux12_diff_2.0_1.0.eps"/>
          <p:cNvPicPr>
            <a:picLocks noChangeAspect="1"/>
          </p:cNvPicPr>
          <p:nvPr/>
        </p:nvPicPr>
        <p:blipFill>
          <a:blip r:embed="rId6"/>
          <a:srcRect l="2236"/>
          <a:stretch>
            <a:fillRect/>
          </a:stretch>
        </p:blipFill>
        <p:spPr>
          <a:xfrm>
            <a:off x="2918985" y="4557888"/>
            <a:ext cx="2850267" cy="2271713"/>
          </a:xfrm>
          <a:prstGeom prst="rect">
            <a:avLst/>
          </a:prstGeom>
        </p:spPr>
      </p:pic>
      <p:pic>
        <p:nvPicPr>
          <p:cNvPr id="13" name="Picture 12" descr="atlas_figaux12_diff_2.0_2.0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252" y="4557889"/>
            <a:ext cx="3198711" cy="22717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01556" y="835223"/>
            <a:ext cx="2300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ATLAS coll.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arXiv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: 1212.5198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149456"/>
            <a:ext cx="7536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ATLAS yields in asymmetric </a:t>
            </a:r>
            <a:r>
              <a:rPr lang="en-US" sz="2000" b="1" dirty="0" err="1" smtClean="0">
                <a:latin typeface="Calibri"/>
                <a:cs typeface="Calibri"/>
              </a:rPr>
              <a:t>p</a:t>
            </a:r>
            <a:r>
              <a:rPr lang="en-US" sz="2000" b="1" baseline="-25000" dirty="0" err="1" smtClean="0">
                <a:latin typeface="Calibri"/>
                <a:cs typeface="Calibri"/>
              </a:rPr>
              <a:t>T</a:t>
            </a:r>
            <a:r>
              <a:rPr lang="en-US" sz="2000" b="1" dirty="0" smtClean="0">
                <a:latin typeface="Calibri"/>
                <a:cs typeface="Calibri"/>
              </a:rPr>
              <a:t> windows compared to </a:t>
            </a:r>
            <a:r>
              <a:rPr lang="en-US" sz="2000" b="1" dirty="0" err="1" smtClean="0">
                <a:latin typeface="Calibri"/>
                <a:cs typeface="Calibri"/>
              </a:rPr>
              <a:t>Glasma</a:t>
            </a:r>
            <a:r>
              <a:rPr lang="en-US" sz="2000" b="1" dirty="0" smtClean="0">
                <a:latin typeface="Calibri"/>
                <a:cs typeface="Calibri"/>
              </a:rPr>
              <a:t> + BFKL:</a:t>
            </a:r>
          </a:p>
          <a:p>
            <a:r>
              <a:rPr lang="en-US" sz="2000" b="1" dirty="0" smtClean="0">
                <a:latin typeface="Calibri"/>
                <a:cs typeface="Calibri"/>
              </a:rPr>
              <a:t>  K</a:t>
            </a:r>
            <a:r>
              <a:rPr lang="en-US" sz="2000" b="1" baseline="-25000" dirty="0" smtClean="0">
                <a:latin typeface="Calibri"/>
                <a:cs typeface="Calibri"/>
              </a:rPr>
              <a:t>BFKL</a:t>
            </a:r>
            <a:r>
              <a:rPr lang="en-US" sz="2000" b="1" dirty="0" smtClean="0">
                <a:latin typeface="Calibri"/>
                <a:cs typeface="Calibri"/>
              </a:rPr>
              <a:t>=1 and </a:t>
            </a:r>
            <a:r>
              <a:rPr lang="en-US" sz="2000" b="1" dirty="0" err="1" smtClean="0">
                <a:latin typeface="Calibri"/>
                <a:cs typeface="Calibri"/>
              </a:rPr>
              <a:t>K</a:t>
            </a:r>
            <a:r>
              <a:rPr lang="en-US" sz="2000" b="1" baseline="-25000" dirty="0" err="1" smtClean="0">
                <a:latin typeface="Calibri"/>
                <a:cs typeface="Calibri"/>
              </a:rPr>
              <a:t>glasma</a:t>
            </a:r>
            <a:r>
              <a:rPr lang="en-US" sz="2000" b="1" dirty="0" smtClean="0">
                <a:latin typeface="Calibri"/>
                <a:cs typeface="Calibri"/>
              </a:rPr>
              <a:t>=4/3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68" y="4157779"/>
            <a:ext cx="821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alibri"/>
                <a:cs typeface="Calibri"/>
              </a:rPr>
              <a:t>Glasma</a:t>
            </a:r>
            <a:r>
              <a:rPr lang="en-US" sz="2000" b="1" dirty="0" smtClean="0">
                <a:latin typeface="Calibri"/>
                <a:cs typeface="Calibri"/>
              </a:rPr>
              <a:t> graph contributions compared to  ATLAS central – ATLAS peripheral</a:t>
            </a:r>
            <a:endParaRPr lang="en-US" sz="20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7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037" y="0"/>
            <a:ext cx="8756627" cy="65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81491" y="6358886"/>
            <a:ext cx="267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IP-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cs typeface="Calibri"/>
              </a:rPr>
              <a:t>Glasma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+ MUSIC model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Can flow in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explain the ridge ?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287" t="5619" r="3785" b="7432"/>
          <a:stretch>
            <a:fillRect/>
          </a:stretch>
        </p:blipFill>
        <p:spPr>
          <a:xfrm>
            <a:off x="201872" y="3638829"/>
            <a:ext cx="4543778" cy="2874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193" y="1084283"/>
            <a:ext cx="7685968" cy="2554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 a thermal picture, for same transverse overlap area,</a:t>
            </a:r>
          </a:p>
          <a:p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cs typeface="Calibri"/>
              </a:rPr>
              <a:t>ε</a:t>
            </a:r>
            <a:r>
              <a:rPr lang="en-US" sz="2400" b="1" baseline="-25000" dirty="0" err="1" smtClean="0">
                <a:latin typeface="Calibri"/>
                <a:cs typeface="Calibri"/>
              </a:rPr>
              <a:t>pp</a:t>
            </a:r>
            <a:r>
              <a:rPr lang="en-US" sz="2400" b="1" dirty="0" smtClean="0">
                <a:latin typeface="Calibri"/>
                <a:cs typeface="Calibri"/>
              </a:rPr>
              <a:t> ≈ </a:t>
            </a:r>
            <a:r>
              <a:rPr lang="en-US" sz="2400" b="1" dirty="0" err="1" smtClean="0">
                <a:latin typeface="Calibri"/>
                <a:cs typeface="Calibri"/>
              </a:rPr>
              <a:t>ε</a:t>
            </a:r>
            <a:r>
              <a:rPr lang="en-US" sz="2400" b="1" baseline="-25000" dirty="0" err="1" smtClean="0">
                <a:latin typeface="Calibri"/>
                <a:cs typeface="Calibri"/>
              </a:rPr>
              <a:t>pA</a:t>
            </a:r>
            <a:r>
              <a:rPr lang="en-US" sz="2400" b="1" dirty="0" smtClean="0">
                <a:latin typeface="Calibri"/>
                <a:cs typeface="Calibri"/>
              </a:rPr>
              <a:t> when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track</a:t>
            </a:r>
            <a:r>
              <a:rPr lang="en-US" sz="2400" b="1" baseline="30000" dirty="0" err="1" smtClean="0">
                <a:latin typeface="Calibri"/>
                <a:cs typeface="Calibri"/>
              </a:rPr>
              <a:t>pp</a:t>
            </a:r>
            <a:r>
              <a:rPr lang="en-US" sz="2400" b="1" dirty="0" smtClean="0">
                <a:latin typeface="Calibri"/>
                <a:cs typeface="Calibri"/>
              </a:rPr>
              <a:t> =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track</a:t>
            </a:r>
            <a:r>
              <a:rPr lang="en-US" sz="2400" b="1" baseline="30000" dirty="0" err="1" smtClean="0">
                <a:latin typeface="Calibri"/>
                <a:cs typeface="Calibri"/>
              </a:rPr>
              <a:t>pA</a:t>
            </a:r>
            <a:r>
              <a:rPr lang="en-US" sz="2400" b="1" baseline="30000" dirty="0" smtClean="0">
                <a:latin typeface="Calibri"/>
                <a:cs typeface="Calibri"/>
              </a:rPr>
              <a:t> </a:t>
            </a:r>
          </a:p>
          <a:p>
            <a:endParaRPr lang="en-US" sz="2400" b="1" baseline="30000" dirty="0" smtClean="0"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For same energy densities, expect same flow dynamics but </a:t>
            </a:r>
          </a:p>
          <a:p>
            <a:r>
              <a:rPr lang="en-US" sz="2400" b="1" dirty="0" err="1" smtClean="0">
                <a:solidFill>
                  <a:srgbClr val="660066"/>
                </a:solidFill>
                <a:latin typeface="Calibri"/>
                <a:cs typeface="Calibri"/>
              </a:rPr>
              <a:t>pA</a:t>
            </a:r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 yield is ~ 6 times larger than pp</a:t>
            </a:r>
          </a:p>
          <a:p>
            <a:endParaRPr lang="en-US" sz="2400" b="1" dirty="0" smtClean="0">
              <a:latin typeface="Calibri"/>
              <a:cs typeface="Calibri"/>
            </a:endParaRPr>
          </a:p>
          <a:p>
            <a:r>
              <a:rPr lang="en-US" sz="2400" b="1" dirty="0" smtClean="0">
                <a:latin typeface="Calibri"/>
                <a:cs typeface="Calibri"/>
              </a:rPr>
              <a:t>In CGC picture, </a:t>
            </a:r>
            <a:r>
              <a:rPr lang="en-US" sz="2400" b="1" dirty="0" err="1" smtClean="0">
                <a:latin typeface="Calibri"/>
                <a:cs typeface="Calibri"/>
              </a:rPr>
              <a:t>ε</a:t>
            </a:r>
            <a:r>
              <a:rPr lang="en-US" sz="2400" b="1" baseline="-25000" dirty="0" err="1" smtClean="0">
                <a:latin typeface="Calibri"/>
                <a:cs typeface="Calibri"/>
              </a:rPr>
              <a:t>pA</a:t>
            </a:r>
            <a:r>
              <a:rPr lang="en-US" sz="2400" b="1" dirty="0" smtClean="0">
                <a:latin typeface="Calibri"/>
                <a:cs typeface="Calibri"/>
              </a:rPr>
              <a:t> &lt; </a:t>
            </a:r>
            <a:r>
              <a:rPr lang="en-US" sz="2400" b="1" dirty="0" err="1" smtClean="0">
                <a:latin typeface="Calibri"/>
                <a:cs typeface="Calibri"/>
              </a:rPr>
              <a:t>ε</a:t>
            </a:r>
            <a:r>
              <a:rPr lang="en-US" sz="2400" b="1" baseline="-25000" dirty="0" err="1" smtClean="0">
                <a:latin typeface="Calibri"/>
                <a:cs typeface="Calibri"/>
              </a:rPr>
              <a:t>pp</a:t>
            </a:r>
            <a:r>
              <a:rPr lang="en-US" sz="2400" b="1" dirty="0" smtClean="0">
                <a:latin typeface="Calibri"/>
                <a:cs typeface="Calibri"/>
              </a:rPr>
              <a:t> for same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track</a:t>
            </a:r>
            <a:r>
              <a:rPr lang="en-US" sz="2400" b="1" dirty="0" smtClean="0">
                <a:latin typeface="Calibri"/>
                <a:cs typeface="Calibri"/>
              </a:rPr>
              <a:t> until very large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part</a:t>
            </a:r>
            <a:endParaRPr lang="en-US" sz="2400" b="1" baseline="-25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3824" y="4204709"/>
            <a:ext cx="42201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Flow explanation unlikely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based on this simple argument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+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questions about applicability to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small size systems for large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Calibri"/>
                <a:cs typeface="Calibri"/>
              </a:rPr>
              <a:t>transverse </a:t>
            </a:r>
            <a:r>
              <a:rPr lang="en-US" sz="2400" b="1" dirty="0" err="1" smtClean="0">
                <a:solidFill>
                  <a:srgbClr val="660066"/>
                </a:solidFill>
                <a:latin typeface="Calibri"/>
                <a:cs typeface="Calibri"/>
              </a:rPr>
              <a:t>momenta</a:t>
            </a:r>
            <a:endParaRPr lang="en-US" sz="2400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Summary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400" b="1" dirty="0" smtClean="0">
                <a:latin typeface="Calibri"/>
                <a:cs typeface="Calibri"/>
              </a:rPr>
              <a:t>Have not covered many interesting channels: </a:t>
            </a:r>
            <a:r>
              <a:rPr lang="en-US" sz="2400" b="1" dirty="0" err="1" smtClean="0">
                <a:latin typeface="Calibri"/>
                <a:cs typeface="Calibri"/>
              </a:rPr>
              <a:t>quarkonia</a:t>
            </a:r>
            <a:r>
              <a:rPr lang="en-US" sz="2400" b="1" dirty="0" smtClean="0">
                <a:latin typeface="Calibri"/>
                <a:cs typeface="Calibri"/>
              </a:rPr>
              <a:t>, jets, photons that carry unique information about high </a:t>
            </a:r>
            <a:r>
              <a:rPr lang="en-US" sz="2400" b="1" dirty="0" err="1" smtClean="0">
                <a:latin typeface="Calibri"/>
                <a:cs typeface="Calibri"/>
              </a:rPr>
              <a:t>parton</a:t>
            </a:r>
            <a:r>
              <a:rPr lang="en-US" sz="2400" b="1" dirty="0" smtClean="0">
                <a:latin typeface="Calibri"/>
                <a:cs typeface="Calibri"/>
              </a:rPr>
              <a:t> densities</a:t>
            </a:r>
          </a:p>
          <a:p>
            <a:endParaRPr lang="en-US" sz="2400" b="1" dirty="0" smtClean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²"/>
            </a:pPr>
            <a:r>
              <a:rPr lang="en-US" sz="2400" b="1" dirty="0" smtClean="0">
                <a:latin typeface="Calibri"/>
                <a:cs typeface="Calibri"/>
              </a:rPr>
              <a:t>Exciting year for such studies and much to </a:t>
            </a:r>
          </a:p>
          <a:p>
            <a:pPr>
              <a:buNone/>
            </a:pPr>
            <a:r>
              <a:rPr lang="en-US" sz="2400" b="1" dirty="0" smtClean="0">
                <a:latin typeface="Calibri"/>
                <a:cs typeface="Calibri"/>
              </a:rPr>
              <a:t>     look forward to @ RHIC </a:t>
            </a:r>
            <a:r>
              <a:rPr lang="en-US" sz="2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</a:t>
            </a:r>
            <a:r>
              <a:rPr lang="en-US" sz="2400" b="1" dirty="0" err="1" smtClean="0">
                <a:latin typeface="Calibri"/>
                <a:cs typeface="Calibri"/>
              </a:rPr>
              <a:t>pA</a:t>
            </a:r>
            <a:r>
              <a:rPr lang="en-US" sz="2400" b="1" dirty="0" smtClean="0">
                <a:latin typeface="Calibri"/>
                <a:cs typeface="Calibri"/>
              </a:rPr>
              <a:t> and EIC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2362200" y="2514600"/>
            <a:ext cx="4251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000080"/>
                </a:solidFill>
              </a:rPr>
              <a:t>EXTRA SLIDES</a:t>
            </a:r>
            <a:endParaRPr lang="en-US" sz="44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b_eta_dumitru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46" y="1391355"/>
            <a:ext cx="6265510" cy="4385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556" y="102470"/>
            <a:ext cx="688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MC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rc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BK LHC pseudo-rapidity dist. With different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y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-&gt;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η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Jacobian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5111" y="3527778"/>
            <a:ext cx="143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From A.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Dumitru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5932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Long range di-hadron correlations</a:t>
            </a:r>
          </a:p>
        </p:txBody>
      </p:sp>
      <p:sp>
        <p:nvSpPr>
          <p:cNvPr id="138243" name="Text Box 12"/>
          <p:cNvSpPr txBox="1">
            <a:spLocks noChangeArrowheads="1"/>
          </p:cNvSpPr>
          <p:nvPr/>
        </p:nvSpPr>
        <p:spPr bwMode="auto">
          <a:xfrm>
            <a:off x="4632325" y="6269038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38244" name="Text Box 14"/>
          <p:cNvSpPr txBox="1">
            <a:spLocks noChangeArrowheads="1"/>
          </p:cNvSpPr>
          <p:nvPr/>
        </p:nvSpPr>
        <p:spPr bwMode="auto">
          <a:xfrm>
            <a:off x="5959824" y="751086"/>
            <a:ext cx="2879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</a:rPr>
              <a:t>Gelis,Lappi,</a:t>
            </a:r>
            <a:r>
              <a:rPr lang="en-US" sz="1400" b="1" dirty="0" err="1" smtClean="0">
                <a:solidFill>
                  <a:srgbClr val="008000"/>
                </a:solidFill>
              </a:rPr>
              <a:t>RV</a:t>
            </a:r>
            <a:r>
              <a:rPr lang="en-US" sz="1400" b="1" dirty="0" smtClean="0">
                <a:solidFill>
                  <a:srgbClr val="008000"/>
                </a:solidFill>
              </a:rPr>
              <a:t>, arXiv:0810.4829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138245" name="Picture 17" descr="phobosF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4629150"/>
            <a:ext cx="31892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6" name="Rectangle 12"/>
          <p:cNvSpPr>
            <a:spLocks noChangeArrowheads="1"/>
          </p:cNvSpPr>
          <p:nvPr/>
        </p:nvSpPr>
        <p:spPr bwMode="auto">
          <a:xfrm>
            <a:off x="103188" y="4321175"/>
            <a:ext cx="3576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40"/>
                </a:solidFill>
              </a:rPr>
              <a:t>Dusling,Gelis,Lappi,RV, arXiv:0911.2720 </a:t>
            </a:r>
            <a:endParaRPr lang="en-US" sz="1400"/>
          </a:p>
        </p:txBody>
      </p:sp>
      <p:pic>
        <p:nvPicPr>
          <p:cNvPr id="138247" name="Picture 13" descr="Untitled.pdf"/>
          <p:cNvPicPr>
            <a:picLocks noChangeAspect="1"/>
          </p:cNvPicPr>
          <p:nvPr/>
        </p:nvPicPr>
        <p:blipFill>
          <a:blip r:embed="rId4"/>
          <a:srcRect l="5861" t="4979" r="7629" b="6670"/>
          <a:stretch>
            <a:fillRect/>
          </a:stretch>
        </p:blipFill>
        <p:spPr bwMode="auto">
          <a:xfrm>
            <a:off x="3776663" y="4629150"/>
            <a:ext cx="5062537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8" name="TextBox 14"/>
          <p:cNvSpPr txBox="1">
            <a:spLocks noChangeArrowheads="1"/>
          </p:cNvSpPr>
          <p:nvPr/>
        </p:nvSpPr>
        <p:spPr bwMode="auto">
          <a:xfrm>
            <a:off x="4303713" y="4321175"/>
            <a:ext cx="4316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LRC of Δy~10 can be studied at the LHC</a:t>
            </a:r>
          </a:p>
        </p:txBody>
      </p:sp>
      <p:pic>
        <p:nvPicPr>
          <p:cNvPr id="138249" name="Picture 15" descr="dum1.png"/>
          <p:cNvPicPr>
            <a:picLocks noChangeAspect="1"/>
          </p:cNvPicPr>
          <p:nvPr/>
        </p:nvPicPr>
        <p:blipFill>
          <a:blip r:embed="rId5"/>
          <a:srcRect l="4456" r="5154"/>
          <a:stretch>
            <a:fillRect/>
          </a:stretch>
        </p:blipFill>
        <p:spPr bwMode="auto">
          <a:xfrm>
            <a:off x="1747838" y="1058863"/>
            <a:ext cx="613727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um1.png"/>
          <p:cNvPicPr>
            <a:picLocks noChangeAspect="1"/>
          </p:cNvPicPr>
          <p:nvPr/>
        </p:nvPicPr>
        <p:blipFill>
          <a:blip r:embed="rId2"/>
          <a:srcRect r="13997"/>
          <a:stretch>
            <a:fillRect/>
          </a:stretch>
        </p:blipFill>
        <p:spPr>
          <a:xfrm>
            <a:off x="0" y="1300569"/>
            <a:ext cx="5126201" cy="4331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066" y="262384"/>
            <a:ext cx="8501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Many-body dynamics of universal </a:t>
            </a:r>
            <a:r>
              <a:rPr lang="en-US" sz="3200" b="1" dirty="0" err="1" smtClean="0">
                <a:solidFill>
                  <a:srgbClr val="000090"/>
                </a:solidFill>
              </a:rPr>
              <a:t>gluonic</a:t>
            </a:r>
            <a:r>
              <a:rPr lang="en-US" sz="3200" b="1" dirty="0" smtClean="0">
                <a:solidFill>
                  <a:srgbClr val="000090"/>
                </a:solidFill>
              </a:rPr>
              <a:t> matter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203823" y="3450376"/>
            <a:ext cx="268941" cy="552823"/>
          </a:xfrm>
          <a:prstGeom prst="up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2607235" y="2300942"/>
            <a:ext cx="493059" cy="239058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15966" y="2300942"/>
            <a:ext cx="1210235" cy="582706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26201" y="1339602"/>
            <a:ext cx="377539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How does this happen ? What are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the right degrees of freedom ?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/>
            </a:r>
            <a:br>
              <a:rPr lang="en-US" sz="2000" b="1" dirty="0" smtClean="0">
                <a:solidFill>
                  <a:srgbClr val="660066"/>
                </a:solidFill>
              </a:rPr>
            </a:br>
            <a:r>
              <a:rPr lang="en-US" sz="2000" b="1" dirty="0" smtClean="0">
                <a:solidFill>
                  <a:srgbClr val="660066"/>
                </a:solidFill>
              </a:rPr>
              <a:t>How do correlation functions of 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these evolve ?</a:t>
            </a:r>
          </a:p>
          <a:p>
            <a:endParaRPr lang="en-US" sz="2000" b="1" dirty="0" smtClean="0">
              <a:solidFill>
                <a:srgbClr val="660066"/>
              </a:solidFill>
            </a:endParaRPr>
          </a:p>
          <a:p>
            <a:r>
              <a:rPr lang="en-US" sz="2000" b="1" dirty="0" smtClean="0">
                <a:solidFill>
                  <a:srgbClr val="660066"/>
                </a:solidFill>
              </a:rPr>
              <a:t>Is there a universal fixed point 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for the RG evolution of </a:t>
            </a:r>
            <a:r>
              <a:rPr lang="en-US" sz="2000" b="1" dirty="0" err="1" smtClean="0">
                <a:solidFill>
                  <a:srgbClr val="660066"/>
                </a:solidFill>
              </a:rPr>
              <a:t>d.o.f</a:t>
            </a:r>
            <a:r>
              <a:rPr lang="en-US" sz="2000" b="1" dirty="0" smtClean="0">
                <a:solidFill>
                  <a:srgbClr val="660066"/>
                </a:solidFill>
              </a:rPr>
              <a:t> </a:t>
            </a:r>
          </a:p>
          <a:p>
            <a:endParaRPr lang="en-US" sz="2000" b="1" dirty="0" smtClean="0">
              <a:solidFill>
                <a:srgbClr val="660066"/>
              </a:solidFill>
            </a:endParaRPr>
          </a:p>
          <a:p>
            <a:r>
              <a:rPr lang="en-US" sz="2000" b="1" dirty="0" smtClean="0">
                <a:solidFill>
                  <a:srgbClr val="660066"/>
                </a:solidFill>
              </a:rPr>
              <a:t>Does the coupling run with Q</a:t>
            </a:r>
            <a:r>
              <a:rPr lang="en-US" sz="2000" b="1" baseline="-25000" dirty="0" smtClean="0">
                <a:solidFill>
                  <a:srgbClr val="660066"/>
                </a:solidFill>
              </a:rPr>
              <a:t>s</a:t>
            </a:r>
            <a:r>
              <a:rPr lang="en-US" sz="2000" b="1" baseline="30000" dirty="0" smtClean="0">
                <a:solidFill>
                  <a:srgbClr val="660066"/>
                </a:solidFill>
              </a:rPr>
              <a:t>2 </a:t>
            </a:r>
            <a:r>
              <a:rPr lang="en-US" sz="2000" b="1" dirty="0" smtClean="0">
                <a:solidFill>
                  <a:srgbClr val="660066"/>
                </a:solidFill>
              </a:rPr>
              <a:t>?</a:t>
            </a:r>
          </a:p>
          <a:p>
            <a:endParaRPr lang="en-US" sz="2000" b="1" dirty="0" smtClean="0">
              <a:solidFill>
                <a:srgbClr val="660066"/>
              </a:solidFill>
            </a:endParaRPr>
          </a:p>
          <a:p>
            <a:r>
              <a:rPr lang="en-US" sz="2000" b="1" dirty="0" smtClean="0">
                <a:solidFill>
                  <a:srgbClr val="660066"/>
                </a:solidFill>
              </a:rPr>
              <a:t>How does saturation transition to</a:t>
            </a:r>
          </a:p>
          <a:p>
            <a:r>
              <a:rPr lang="en-US" sz="2000" b="1" dirty="0" err="1" smtClean="0">
                <a:solidFill>
                  <a:srgbClr val="660066"/>
                </a:solidFill>
              </a:rPr>
              <a:t>chiral</a:t>
            </a:r>
            <a:r>
              <a:rPr lang="en-US" sz="2000" b="1" dirty="0" smtClean="0">
                <a:solidFill>
                  <a:srgbClr val="660066"/>
                </a:solidFill>
              </a:rPr>
              <a:t> symmetry breaking and 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confinement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2471" y="2300942"/>
            <a:ext cx="373529" cy="2883646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Up Arrow 17"/>
          <p:cNvSpPr/>
          <p:nvPr/>
        </p:nvSpPr>
        <p:spPr>
          <a:xfrm>
            <a:off x="733495" y="5632136"/>
            <a:ext cx="4869446" cy="1117193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471" y="5184588"/>
            <a:ext cx="10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ln(Λ</a:t>
            </a:r>
            <a:r>
              <a:rPr lang="en-US" b="1" baseline="-25000" dirty="0" smtClean="0"/>
              <a:t>QCD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11552" y="1790890"/>
            <a:ext cx="1284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DGLAP+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higher twists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1540" y="3450376"/>
            <a:ext cx="1284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BFKL+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higher twists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472764" y="3273778"/>
            <a:ext cx="1443202" cy="1016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0800000">
            <a:off x="4360333" y="6279444"/>
            <a:ext cx="4233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1357313" y="304800"/>
            <a:ext cx="68151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Calibri" pitchFamily="-84" charset="0"/>
                <a:ea typeface="Osaka" pitchFamily="-84" charset="-128"/>
                <a:cs typeface="Osaka" pitchFamily="-84" charset="-128"/>
              </a:rPr>
              <a:t>The saturated proton: Glasma graphs -I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85800" y="990600"/>
            <a:ext cx="224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RG evolution</a:t>
            </a:r>
            <a:r>
              <a:rPr lang="en-US"/>
              <a:t>: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14400" y="1485900"/>
            <a:ext cx="2235200" cy="1600200"/>
            <a:chOff x="720" y="1344"/>
            <a:chExt cx="1408" cy="1008"/>
          </a:xfrm>
        </p:grpSpPr>
        <p:pic>
          <p:nvPicPr>
            <p:cNvPr id="126991" name="Picture 5" descr="dum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6" y="1392"/>
              <a:ext cx="131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92" name="Rectangle 6"/>
            <p:cNvSpPr>
              <a:spLocks noChangeArrowheads="1"/>
            </p:cNvSpPr>
            <p:nvPr/>
          </p:nvSpPr>
          <p:spPr bwMode="auto">
            <a:xfrm>
              <a:off x="720" y="1344"/>
              <a:ext cx="768" cy="480"/>
            </a:xfrm>
            <a:prstGeom prst="rect">
              <a:avLst/>
            </a:prstGeom>
            <a:noFill/>
            <a:ln w="28575">
              <a:solidFill>
                <a:srgbClr val="008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6981" name="Picture 7" descr="dum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9600" y="1198563"/>
            <a:ext cx="290195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517525" y="4619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6983" name="Text Box 9"/>
          <p:cNvSpPr txBox="1">
            <a:spLocks noChangeArrowheads="1"/>
          </p:cNvSpPr>
          <p:nvPr/>
        </p:nvSpPr>
        <p:spPr bwMode="auto">
          <a:xfrm>
            <a:off x="3352800" y="1966913"/>
            <a:ext cx="361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126984" name="Text Box 10"/>
          <p:cNvSpPr txBox="1">
            <a:spLocks noChangeArrowheads="1"/>
          </p:cNvSpPr>
          <p:nvPr/>
        </p:nvSpPr>
        <p:spPr bwMode="auto">
          <a:xfrm>
            <a:off x="6453188" y="2106613"/>
            <a:ext cx="750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+ …</a:t>
            </a:r>
          </a:p>
        </p:txBody>
      </p:sp>
      <p:sp>
        <p:nvSpPr>
          <p:cNvPr id="126985" name="Text Box 11"/>
          <p:cNvSpPr txBox="1">
            <a:spLocks noChangeArrowheads="1"/>
          </p:cNvSpPr>
          <p:nvPr/>
        </p:nvSpPr>
        <p:spPr bwMode="auto">
          <a:xfrm>
            <a:off x="0" y="3200400"/>
            <a:ext cx="9258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Keeping leading logs to all orders (NLO+NNLO+…) 2-particle spectrum </a:t>
            </a:r>
            <a:r>
              <a:rPr lang="en-US" sz="18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(for </a:t>
            </a:r>
            <a:r>
              <a:rPr lang="en-US" sz="18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  <a:sym typeface="Symbol" pitchFamily="-84" charset="2"/>
              </a:rPr>
              <a:t>y &lt; 1/</a:t>
            </a:r>
            <a:r>
              <a:rPr lang="en-US" sz="1800" b="1" baseline="-2500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  <a:sym typeface="Symbol" pitchFamily="-84" charset="2"/>
              </a:rPr>
              <a:t>S</a:t>
            </a:r>
            <a:r>
              <a:rPr lang="en-US" sz="18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  <a:sym typeface="Symbol" pitchFamily="-84" charset="2"/>
              </a:rPr>
              <a:t>)</a:t>
            </a:r>
            <a:endParaRPr lang="en-US" sz="1800" b="1">
              <a:solidFill>
                <a:srgbClr val="008000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</p:txBody>
      </p:sp>
      <p:pic>
        <p:nvPicPr>
          <p:cNvPr id="126986" name="Picture 12" descr="latex-image-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3450" y="3875088"/>
            <a:ext cx="7086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7" name="Picture 13" descr="C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5675" y="4875213"/>
            <a:ext cx="24384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8" name="Line 14"/>
          <p:cNvSpPr>
            <a:spLocks noChangeShapeType="1"/>
          </p:cNvSpPr>
          <p:nvPr/>
        </p:nvSpPr>
        <p:spPr bwMode="auto">
          <a:xfrm flipH="1">
            <a:off x="6281738" y="4494213"/>
            <a:ext cx="760412" cy="381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304800" y="4953000"/>
            <a:ext cx="4008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8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= LO graph with evolved sources</a:t>
            </a:r>
          </a:p>
          <a:p>
            <a:endParaRPr lang="en-US" sz="2000" b="1">
              <a:solidFill>
                <a:srgbClr val="000080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000" b="1">
                <a:solidFill>
                  <a:srgbClr val="00008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avg. over sources in each event </a:t>
            </a:r>
          </a:p>
          <a:p>
            <a:r>
              <a:rPr lang="en-US" sz="2000" b="1">
                <a:solidFill>
                  <a:srgbClr val="00008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and over all events gives correlation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5715000" y="990600"/>
            <a:ext cx="302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40"/>
                </a:solidFill>
              </a:rPr>
              <a:t>Gelis, Lappi, RV, arXiv: 0807.1306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Power counting at high parton densities</a:t>
            </a:r>
          </a:p>
        </p:txBody>
      </p:sp>
      <p:pic>
        <p:nvPicPr>
          <p:cNvPr id="125955" name="Picture 3" descr="Snapshot 2009-03-30 15-16-48"/>
          <p:cNvPicPr>
            <a:picLocks noChangeAspect="1" noChangeArrowheads="1"/>
          </p:cNvPicPr>
          <p:nvPr/>
        </p:nvPicPr>
        <p:blipFill>
          <a:blip r:embed="rId2"/>
          <a:srcRect r="4973"/>
          <a:stretch>
            <a:fillRect/>
          </a:stretch>
        </p:blipFill>
        <p:spPr bwMode="auto">
          <a:xfrm>
            <a:off x="2341563" y="996950"/>
            <a:ext cx="4649787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3"/>
          <p:cNvSpPr txBox="1">
            <a:spLocks noChangeArrowheads="1"/>
          </p:cNvSpPr>
          <p:nvPr/>
        </p:nvSpPr>
        <p:spPr bwMode="auto">
          <a:xfrm>
            <a:off x="781050" y="1782763"/>
            <a:ext cx="1560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dN</a:t>
            </a:r>
            <a:r>
              <a:rPr lang="en-US" sz="2000" b="1" baseline="-25000"/>
              <a:t>2</a:t>
            </a:r>
            <a:r>
              <a:rPr lang="en-US" sz="2000" b="1"/>
              <a:t>/d</a:t>
            </a:r>
            <a:r>
              <a:rPr lang="en-US" sz="2000" b="1" baseline="30000"/>
              <a:t>3</a:t>
            </a:r>
            <a:r>
              <a:rPr lang="en-US" sz="2000" b="1"/>
              <a:t>p d</a:t>
            </a:r>
            <a:r>
              <a:rPr lang="en-US" sz="2000" b="1" baseline="30000"/>
              <a:t>3</a:t>
            </a:r>
            <a:r>
              <a:rPr lang="en-US" sz="2000" b="1"/>
              <a:t>q</a:t>
            </a:r>
          </a:p>
        </p:txBody>
      </p:sp>
      <p:pic>
        <p:nvPicPr>
          <p:cNvPr id="125957" name="Picture 5" descr="latex-image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5191125"/>
            <a:ext cx="14668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 descr="latex-image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1563" y="5148263"/>
            <a:ext cx="155257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TextBox 7"/>
          <p:cNvSpPr txBox="1">
            <a:spLocks noChangeArrowheads="1"/>
          </p:cNvSpPr>
          <p:nvPr/>
        </p:nvSpPr>
        <p:spPr bwMode="auto">
          <a:xfrm>
            <a:off x="7237413" y="2982913"/>
            <a:ext cx="101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“pQCD”</a:t>
            </a:r>
          </a:p>
        </p:txBody>
      </p:sp>
      <p:sp>
        <p:nvSpPr>
          <p:cNvPr id="125960" name="TextBox 8"/>
          <p:cNvSpPr txBox="1">
            <a:spLocks noChangeArrowheads="1"/>
          </p:cNvSpPr>
          <p:nvPr/>
        </p:nvSpPr>
        <p:spPr bwMode="auto">
          <a:xfrm>
            <a:off x="7496175" y="1181100"/>
            <a:ext cx="152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CGC/Glasma</a:t>
            </a:r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685800" y="5908675"/>
            <a:ext cx="77057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When ρ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1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, ρ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2 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~ g, “dilute limit”, CGC contribution is g</a:t>
            </a:r>
            <a:r>
              <a:rPr lang="en-US" sz="2000" b="1" baseline="30000">
                <a:latin typeface="Calibri" pitchFamily="-84" charset="0"/>
                <a:ea typeface="Calibri" pitchFamily="-84" charset="0"/>
                <a:cs typeface="Calibri" pitchFamily="-84" charset="0"/>
              </a:rPr>
              <a:t>12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 – power counting </a:t>
            </a: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changes from “dense limit” by α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S</a:t>
            </a:r>
            <a:r>
              <a:rPr lang="en-US" sz="2000" b="1" baseline="30000">
                <a:latin typeface="Calibri" pitchFamily="-84" charset="0"/>
                <a:ea typeface="Calibri" pitchFamily="-84" charset="0"/>
                <a:cs typeface="Calibri" pitchFamily="-84" charset="0"/>
              </a:rPr>
              <a:t>8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 !</a:t>
            </a:r>
            <a:endParaRPr lang="en-US" sz="2000" b="1" baseline="30000"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endParaRPr lang="en-US" baseline="30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Physics underlying the ridge</a:t>
            </a:r>
          </a:p>
        </p:txBody>
      </p:sp>
      <p:pic>
        <p:nvPicPr>
          <p:cNvPr id="154627" name="Picture 5" descr="dum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82946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Physics underlying the ridge</a:t>
            </a:r>
          </a:p>
        </p:txBody>
      </p:sp>
      <p:pic>
        <p:nvPicPr>
          <p:cNvPr id="15565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90600"/>
            <a:ext cx="42672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2" name="TextBox 13"/>
          <p:cNvSpPr txBox="1">
            <a:spLocks noChangeArrowheads="1"/>
          </p:cNvSpPr>
          <p:nvPr/>
        </p:nvSpPr>
        <p:spPr bwMode="auto">
          <a:xfrm>
            <a:off x="609600" y="3733800"/>
            <a:ext cx="286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From previous discussion</a:t>
            </a:r>
          </a:p>
        </p:txBody>
      </p:sp>
      <p:pic>
        <p:nvPicPr>
          <p:cNvPr id="15565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419600"/>
            <a:ext cx="5588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Physics underlying systematics of the ridge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04800" y="2514600"/>
            <a:ext cx="8153400" cy="1274763"/>
            <a:chOff x="457200" y="2514600"/>
            <a:chExt cx="8153400" cy="1274143"/>
          </a:xfrm>
        </p:grpSpPr>
        <p:sp>
          <p:nvSpPr>
            <p:cNvPr id="153610" name="TextBox 6"/>
            <p:cNvSpPr txBox="1">
              <a:spLocks noChangeArrowheads="1"/>
            </p:cNvSpPr>
            <p:nvPr/>
          </p:nvSpPr>
          <p:spPr bwMode="auto">
            <a:xfrm>
              <a:off x="457200" y="2514600"/>
              <a:ext cx="59196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Calibri" pitchFamily="-84" charset="0"/>
                  <a:ea typeface="Calibri" pitchFamily="-84" charset="0"/>
                  <a:cs typeface="Calibri" pitchFamily="-84" charset="0"/>
                </a:rPr>
                <a:t>For |p</a:t>
              </a:r>
              <a:r>
                <a:rPr lang="en-US" sz="2000" b="1" baseline="-25000">
                  <a:latin typeface="Calibri" pitchFamily="-84" charset="0"/>
                  <a:ea typeface="Calibri" pitchFamily="-84" charset="0"/>
                  <a:cs typeface="Calibri" pitchFamily="-84" charset="0"/>
                </a:rPr>
                <a:t>T</a:t>
              </a:r>
              <a:r>
                <a:rPr lang="en-US" sz="2000" b="1">
                  <a:latin typeface="Calibri" pitchFamily="-84" charset="0"/>
                  <a:ea typeface="Calibri" pitchFamily="-84" charset="0"/>
                  <a:cs typeface="Calibri" pitchFamily="-84" charset="0"/>
                </a:rPr>
                <a:t>| = |q</a:t>
              </a:r>
              <a:r>
                <a:rPr lang="en-US" sz="2000" b="1" baseline="-25000">
                  <a:latin typeface="Calibri" pitchFamily="-84" charset="0"/>
                  <a:ea typeface="Calibri" pitchFamily="-84" charset="0"/>
                  <a:cs typeface="Calibri" pitchFamily="-84" charset="0"/>
                </a:rPr>
                <a:t>T</a:t>
              </a:r>
              <a:r>
                <a:rPr lang="en-US" sz="2000" b="1">
                  <a:latin typeface="Calibri" pitchFamily="-84" charset="0"/>
                  <a:ea typeface="Calibri" pitchFamily="-84" charset="0"/>
                  <a:cs typeface="Calibri" pitchFamily="-84" charset="0"/>
                </a:rPr>
                <a:t>|, from the Cauchy-Schwarz inequality:</a:t>
              </a:r>
            </a:p>
          </p:txBody>
        </p:sp>
        <p:pic>
          <p:nvPicPr>
            <p:cNvPr id="153611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3276600"/>
              <a:ext cx="7848600" cy="512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0" y="4419600"/>
            <a:ext cx="8915400" cy="400050"/>
            <a:chOff x="228600" y="4419600"/>
            <a:chExt cx="8915400" cy="400110"/>
          </a:xfrm>
        </p:grpSpPr>
        <p:sp>
          <p:nvSpPr>
            <p:cNvPr id="153608" name="TextBox 10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52758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Calibri" pitchFamily="-84" charset="0"/>
                  <a:ea typeface="Calibri" pitchFamily="-84" charset="0"/>
                  <a:cs typeface="Calibri" pitchFamily="-84" charset="0"/>
                </a:rPr>
                <a:t>Equality implies no collimation; satisfied only iff</a:t>
              </a:r>
            </a:p>
          </p:txBody>
        </p:sp>
        <p:pic>
          <p:nvPicPr>
            <p:cNvPr id="153609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99100" y="4495800"/>
              <a:ext cx="3644900" cy="27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" y="5410200"/>
            <a:ext cx="8053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True only if Φ is flat in k</a:t>
            </a:r>
            <a:r>
              <a:rPr lang="en-US" sz="2000" b="1" baseline="-2500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sz="2000" b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- for above fns. Else, there must be a collimation</a:t>
            </a:r>
            <a:endParaRPr lang="en-US" sz="2000" b="1" baseline="-25000">
              <a:solidFill>
                <a:srgbClr val="0000FF"/>
              </a:solidFill>
              <a:latin typeface="Calibri" pitchFamily="-84" charset="0"/>
              <a:ea typeface="Calibri" pitchFamily="-84" charset="0"/>
              <a:cs typeface="Calibri" pitchFamily="-84" charset="0"/>
            </a:endParaRPr>
          </a:p>
        </p:txBody>
      </p:sp>
      <p:pic>
        <p:nvPicPr>
          <p:cNvPr id="153606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524000"/>
            <a:ext cx="6369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7" name="TextBox 14"/>
          <p:cNvSpPr txBox="1">
            <a:spLocks noChangeArrowheads="1"/>
          </p:cNvSpPr>
          <p:nvPr/>
        </p:nvSpPr>
        <p:spPr bwMode="auto">
          <a:xfrm>
            <a:off x="457200" y="1066800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For Glasma graphs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Physics underlying the ridge</a:t>
            </a:r>
          </a:p>
        </p:txBody>
      </p:sp>
      <p:pic>
        <p:nvPicPr>
          <p:cNvPr id="15667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438400"/>
            <a:ext cx="42418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6" name="TextBox 7"/>
          <p:cNvSpPr txBox="1">
            <a:spLocks noChangeArrowheads="1"/>
          </p:cNvSpPr>
          <p:nvPr/>
        </p:nvSpPr>
        <p:spPr bwMode="auto">
          <a:xfrm>
            <a:off x="609600" y="1066800"/>
            <a:ext cx="6210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Look at ratio of yield at Δφ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pq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 = 0 to Δφ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pq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=π for |p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|=|q</a:t>
            </a:r>
            <a:r>
              <a:rPr lang="en-US" sz="2000" b="1" baseline="-25000">
                <a:latin typeface="Calibri" pitchFamily="-84" charset="0"/>
                <a:ea typeface="Calibri" pitchFamily="-84" charset="0"/>
                <a:cs typeface="Calibri" pitchFamily="-84" charset="0"/>
              </a:rPr>
              <a:t>T</a:t>
            </a:r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|</a:t>
            </a:r>
          </a:p>
        </p:txBody>
      </p:sp>
      <p:pic>
        <p:nvPicPr>
          <p:cNvPr id="15667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752600"/>
            <a:ext cx="53657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5410200"/>
            <a:ext cx="5638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9" name="TextBox 11"/>
          <p:cNvSpPr txBox="1">
            <a:spLocks noChangeArrowheads="1"/>
          </p:cNvSpPr>
          <p:nvPr/>
        </p:nvSpPr>
        <p:spPr bwMode="auto">
          <a:xfrm>
            <a:off x="2667000" y="6172200"/>
            <a:ext cx="3618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As seen in the</a:t>
            </a:r>
            <a:r>
              <a:rPr lang="en-US" sz="2400" b="1" dirty="0" smtClean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p+Pb</a:t>
            </a:r>
            <a:r>
              <a:rPr lang="en-US" sz="2400" b="1" dirty="0">
                <a:solidFill>
                  <a:srgbClr val="0000FF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data…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</a:rPr>
              <a:t>A+A initial state: saturated wave-functions</a:t>
            </a:r>
          </a:p>
        </p:txBody>
      </p:sp>
      <p:pic>
        <p:nvPicPr>
          <p:cNvPr id="164867" name="Picture 5"/>
          <p:cNvPicPr>
            <a:picLocks noChangeAspect="1"/>
          </p:cNvPicPr>
          <p:nvPr/>
        </p:nvPicPr>
        <p:blipFill>
          <a:blip r:embed="rId2"/>
          <a:srcRect l="9161" t="9363" r="4941" b="5070"/>
          <a:stretch>
            <a:fillRect/>
          </a:stretch>
        </p:blipFill>
        <p:spPr bwMode="auto">
          <a:xfrm>
            <a:off x="1135063" y="842963"/>
            <a:ext cx="636746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8" name="TextBox 6"/>
          <p:cNvSpPr txBox="1">
            <a:spLocks noChangeArrowheads="1"/>
          </p:cNvSpPr>
          <p:nvPr/>
        </p:nvSpPr>
        <p:spPr bwMode="auto">
          <a:xfrm>
            <a:off x="457200" y="4167188"/>
            <a:ext cx="8686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Incoming nuclei are </a:t>
            </a:r>
            <a:r>
              <a:rPr lang="en-US" b="1">
                <a:solidFill>
                  <a:srgbClr val="0000FF"/>
                </a:solidFill>
              </a:rPr>
              <a:t>Color</a:t>
            </a:r>
            <a:r>
              <a:rPr lang="en-US" b="1"/>
              <a:t> </a:t>
            </a:r>
            <a:r>
              <a:rPr lang="en-US" b="1">
                <a:solidFill>
                  <a:srgbClr val="FF0000"/>
                </a:solidFill>
              </a:rPr>
              <a:t>Glass</a:t>
            </a:r>
            <a:r>
              <a:rPr lang="en-US" b="1"/>
              <a:t> </a:t>
            </a:r>
            <a:r>
              <a:rPr lang="en-US" b="1">
                <a:solidFill>
                  <a:srgbClr val="008000"/>
                </a:solidFill>
              </a:rPr>
              <a:t>Condensates</a:t>
            </a:r>
            <a:r>
              <a:rPr lang="en-US" b="1"/>
              <a:t>:</a:t>
            </a:r>
          </a:p>
          <a:p>
            <a:endParaRPr lang="en-US" sz="1200" b="1">
              <a:solidFill>
                <a:srgbClr val="008000"/>
              </a:solidFill>
            </a:endParaRPr>
          </a:p>
          <a:p>
            <a:r>
              <a:rPr lang="en-US" b="1"/>
              <a:t>A </a:t>
            </a:r>
            <a:r>
              <a:rPr lang="en-US" b="1">
                <a:solidFill>
                  <a:srgbClr val="800080"/>
                </a:solidFill>
              </a:rPr>
              <a:t>Glasma / Quark-Gluon plasma </a:t>
            </a:r>
            <a:r>
              <a:rPr lang="en-US" b="1"/>
              <a:t>is created. </a:t>
            </a:r>
          </a:p>
          <a:p>
            <a:endParaRPr lang="en-US" b="1"/>
          </a:p>
          <a:p>
            <a:r>
              <a:rPr lang="en-US" b="1"/>
              <a:t>Conjecture: matter produced is a nearly ideal </a:t>
            </a:r>
            <a:r>
              <a:rPr lang="en-US" b="1">
                <a:solidFill>
                  <a:srgbClr val="3366FF"/>
                </a:solidFill>
              </a:rPr>
              <a:t>perfect fluid </a:t>
            </a:r>
            <a:r>
              <a:rPr lang="en-US" b="1"/>
              <a:t>with viscosity/entropy density, </a:t>
            </a:r>
            <a:r>
              <a:rPr lang="en-US" b="1">
                <a:solidFill>
                  <a:srgbClr val="0000FF"/>
                </a:solidFill>
              </a:rPr>
              <a:t>η/s ≥ 1 / 4π, a universal bound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233363" y="38100"/>
            <a:ext cx="8910637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IP-Glasma + vscous hydro model</a:t>
            </a:r>
          </a:p>
        </p:txBody>
      </p:sp>
      <p:sp>
        <p:nvSpPr>
          <p:cNvPr id="168963" name="TextBox 3"/>
          <p:cNvSpPr txBox="1">
            <a:spLocks noChangeArrowheads="1"/>
          </p:cNvSpPr>
          <p:nvPr/>
        </p:nvSpPr>
        <p:spPr bwMode="auto">
          <a:xfrm>
            <a:off x="4435475" y="873125"/>
            <a:ext cx="439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Gale,Jeon,Schenke,Tribedy,RV, 1209.6330, PRL (in press)</a:t>
            </a:r>
          </a:p>
        </p:txBody>
      </p:sp>
      <p:sp>
        <p:nvSpPr>
          <p:cNvPr id="168964" name="Rectangle 22"/>
          <p:cNvSpPr>
            <a:spLocks/>
          </p:cNvSpPr>
          <p:nvPr/>
        </p:nvSpPr>
        <p:spPr bwMode="auto">
          <a:xfrm>
            <a:off x="3694113" y="5227638"/>
            <a:ext cx="209550" cy="296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3200" b="1">
                <a:solidFill>
                  <a:srgbClr val="FFFFFF"/>
                </a:solidFill>
                <a:ea typeface="Times" pitchFamily="-84" charset="0"/>
                <a:cs typeface="Times" pitchFamily="-84" charset="0"/>
              </a:rPr>
              <a:t>+</a:t>
            </a:r>
          </a:p>
        </p:txBody>
      </p:sp>
      <p:sp>
        <p:nvSpPr>
          <p:cNvPr id="168965" name="TextBox 12"/>
          <p:cNvSpPr txBox="1">
            <a:spLocks noChangeArrowheads="1"/>
          </p:cNvSpPr>
          <p:nvPr/>
        </p:nvSpPr>
        <p:spPr bwMode="auto">
          <a:xfrm>
            <a:off x="93663" y="950913"/>
            <a:ext cx="48085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Event-by-event flow distributions</a:t>
            </a:r>
          </a:p>
        </p:txBody>
      </p:sp>
      <p:pic>
        <p:nvPicPr>
          <p:cNvPr id="168966" name="Picture 13" descr="dum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8475" y="1181100"/>
            <a:ext cx="48355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6698" y="2365931"/>
            <a:ext cx="4201532" cy="28623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v</a:t>
            </a:r>
            <a:r>
              <a:rPr lang="en-US" sz="2000" b="1" baseline="-25000" dirty="0" err="1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n</a:t>
            </a:r>
            <a:r>
              <a:rPr lang="en-US" sz="2000" b="1" dirty="0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distributions  track eccentricities </a:t>
            </a:r>
            <a:r>
              <a:rPr lang="en-US" sz="2000" b="1" dirty="0" err="1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ε</a:t>
            </a:r>
            <a:r>
              <a:rPr lang="en-US" sz="2000" b="1" baseline="-25000" dirty="0" err="1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n</a:t>
            </a:r>
            <a:r>
              <a:rPr lang="en-US" sz="2000" b="1" baseline="-25000" dirty="0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</a:t>
            </a:r>
          </a:p>
          <a:p>
            <a:pPr>
              <a:defRPr/>
            </a:pPr>
            <a:r>
              <a:rPr lang="en-US" sz="2000" b="1" dirty="0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</a:t>
            </a:r>
          </a:p>
          <a:p>
            <a:pPr>
              <a:defRPr/>
            </a:pPr>
            <a:r>
              <a:rPr lang="en-US" sz="2000" b="1" dirty="0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spatial fluctuations </a:t>
            </a:r>
          </a:p>
          <a:p>
            <a:pPr>
              <a:defRPr/>
            </a:pP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  <a:latin typeface="Calibri"/>
                <a:ea typeface="ＭＳ Ｐゴシック"/>
                <a:cs typeface="Calibri"/>
              </a:rPr>
              <a:t>               </a:t>
            </a:r>
          </a:p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  <a:latin typeface="Calibri"/>
                <a:ea typeface="ＭＳ Ｐゴシック"/>
                <a:cs typeface="Calibri"/>
              </a:rPr>
              <a:t>             efficiency =&gt; perfect fluidity</a:t>
            </a:r>
          </a:p>
          <a:p>
            <a:pPr>
              <a:defRPr/>
            </a:pP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>
              <a:defRPr/>
            </a:pP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>
              <a:defRPr/>
            </a:pPr>
            <a:r>
              <a:rPr lang="en-US" sz="2000" b="1" dirty="0">
                <a:ln>
                  <a:solidFill>
                    <a:srgbClr val="008000"/>
                  </a:solidFill>
                </a:ln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momentum anisotropies </a:t>
            </a:r>
          </a:p>
        </p:txBody>
      </p:sp>
      <p:sp>
        <p:nvSpPr>
          <p:cNvPr id="168968" name="Down Arrow 15"/>
          <p:cNvSpPr>
            <a:spLocks noChangeArrowheads="1"/>
          </p:cNvSpPr>
          <p:nvPr/>
        </p:nvSpPr>
        <p:spPr bwMode="auto">
          <a:xfrm>
            <a:off x="479425" y="3609975"/>
            <a:ext cx="341313" cy="1109663"/>
          </a:xfrm>
          <a:prstGeom prst="downArrow">
            <a:avLst>
              <a:gd name="adj1" fmla="val 50000"/>
              <a:gd name="adj2" fmla="val 5018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588" y="0"/>
            <a:ext cx="596741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Box 2"/>
          <p:cNvSpPr txBox="1">
            <a:spLocks noChangeArrowheads="1"/>
          </p:cNvSpPr>
          <p:nvPr/>
        </p:nvSpPr>
        <p:spPr bwMode="auto">
          <a:xfrm>
            <a:off x="228600" y="0"/>
            <a:ext cx="322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From our paper</a:t>
            </a: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1210.3890v3</a:t>
            </a:r>
          </a:p>
          <a:p>
            <a:endParaRPr lang="en-US" sz="2000" b="1"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BFKL has very </a:t>
            </a: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weak centrality dependence</a:t>
            </a:r>
          </a:p>
          <a:p>
            <a:endParaRPr lang="en-US" sz="2000" b="1">
              <a:latin typeface="Calibri" pitchFamily="-84" charset="0"/>
              <a:ea typeface="Calibri" pitchFamily="-84" charset="0"/>
              <a:cs typeface="Calibri" pitchFamily="-84" charset="0"/>
            </a:endParaRP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Subtracting 40-60%</a:t>
            </a: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gets rid of di-jet leaving only</a:t>
            </a: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>dipole Glasma contribution</a:t>
            </a:r>
          </a:p>
          <a:p>
            <a: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  <a:t/>
            </a:r>
            <a:br>
              <a:rPr lang="en-US" sz="2000" b="1">
                <a:latin typeface="Calibri" pitchFamily="-84" charset="0"/>
                <a:ea typeface="Calibri" pitchFamily="-84" charset="0"/>
                <a:cs typeface="Calibri" pitchFamily="-84" charset="0"/>
              </a:rPr>
            </a:br>
            <a:r>
              <a:rPr lang="en-US" sz="2000" b="1">
                <a:solidFill>
                  <a:srgbClr val="FF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ALICE result consistent 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with our expectations</a:t>
            </a:r>
          </a:p>
        </p:txBody>
      </p:sp>
      <p:pic>
        <p:nvPicPr>
          <p:cNvPr id="163844" name="Picture 3"/>
          <p:cNvPicPr>
            <a:picLocks noChangeAspect="1"/>
          </p:cNvPicPr>
          <p:nvPr/>
        </p:nvPicPr>
        <p:blipFill>
          <a:blip r:embed="rId3"/>
          <a:srcRect l="10275" t="8908"/>
          <a:stretch>
            <a:fillRect/>
          </a:stretch>
        </p:blipFill>
        <p:spPr bwMode="auto">
          <a:xfrm>
            <a:off x="0" y="3886200"/>
            <a:ext cx="34210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280" y="361199"/>
            <a:ext cx="4208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rcBK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vs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IP-Sat evolution 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Untitled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9" y="1362099"/>
            <a:ext cx="72009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15AD-0231-7442-971D-87B867E85B66}" type="slidenum">
              <a:rPr lang="en-US"/>
              <a:pPr/>
              <a:t>5</a:t>
            </a:fld>
            <a:endParaRPr lang="en-US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-530668" y="209176"/>
            <a:ext cx="9674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0080"/>
                </a:solidFill>
              </a:rPr>
              <a:t>            CGC Effective Theory: B-JIMWLK hierarchy of </a:t>
            </a:r>
            <a:r>
              <a:rPr lang="en-US" sz="2800" b="1" dirty="0" err="1" smtClean="0">
                <a:solidFill>
                  <a:srgbClr val="000080"/>
                </a:solidFill>
              </a:rPr>
              <a:t>correlators</a:t>
            </a:r>
            <a:endParaRPr lang="en-US" sz="2800" dirty="0">
              <a:latin typeface="Comic Sans MS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/>
          </a:blip>
          <a:srcRect l="5662"/>
          <a:stretch>
            <a:fillRect/>
          </a:stretch>
        </p:blipFill>
        <p:spPr bwMode="auto">
          <a:xfrm>
            <a:off x="2472764" y="904992"/>
            <a:ext cx="4655671" cy="606969"/>
          </a:xfrm>
          <a:prstGeom prst="rect">
            <a:avLst/>
          </a:prstGeom>
          <a:noFill/>
        </p:spPr>
      </p:pic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2752679" y="1511961"/>
            <a:ext cx="351234" cy="76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103913" y="1511961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8000"/>
                </a:solidFill>
              </a:rPr>
              <a:t>“time”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5549270" y="1379153"/>
            <a:ext cx="0" cy="271214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549270" y="1644769"/>
            <a:ext cx="2552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8000"/>
                </a:solidFill>
              </a:rPr>
              <a:t>“diffusion coefficient</a:t>
            </a:r>
            <a:r>
              <a:rPr lang="en-US" sz="1600" b="1" dirty="0">
                <a:solidFill>
                  <a:srgbClr val="008000"/>
                </a:solidFill>
              </a:rPr>
              <a:t>”</a:t>
            </a:r>
            <a:endParaRPr lang="en-US" sz="1600" b="1" dirty="0"/>
          </a:p>
        </p:txBody>
      </p:sp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/>
          </a:blip>
          <a:srcRect/>
          <a:stretch>
            <a:fillRect/>
          </a:stretch>
        </p:blipFill>
        <p:spPr bwMode="auto">
          <a:xfrm>
            <a:off x="1989070" y="1983323"/>
            <a:ext cx="6590838" cy="255623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40281" y="4782483"/>
            <a:ext cx="82465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 high energies, the </a:t>
            </a:r>
            <a:r>
              <a:rPr lang="en-US" sz="2400" b="1" dirty="0" err="1" smtClean="0"/>
              <a:t>d.o.f</a:t>
            </a:r>
            <a:r>
              <a:rPr lang="en-US" sz="2400" b="1" dirty="0" smtClean="0"/>
              <a:t> that describe the frozen many-body </a:t>
            </a:r>
          </a:p>
          <a:p>
            <a:r>
              <a:rPr lang="en-US" sz="2400" b="1" dirty="0" smtClean="0"/>
              <a:t>gluon configurations are novel objects: </a:t>
            </a:r>
            <a:r>
              <a:rPr lang="en-US" sz="2400" b="1" dirty="0" smtClean="0">
                <a:solidFill>
                  <a:srgbClr val="660066"/>
                </a:solidFill>
              </a:rPr>
              <a:t>dipoles, </a:t>
            </a:r>
            <a:r>
              <a:rPr lang="en-US" sz="2400" b="1" dirty="0" err="1" smtClean="0">
                <a:solidFill>
                  <a:srgbClr val="660066"/>
                </a:solidFill>
              </a:rPr>
              <a:t>quadrupoles</a:t>
            </a:r>
            <a:r>
              <a:rPr lang="en-US" sz="2400" b="1" dirty="0" smtClean="0"/>
              <a:t>, …</a:t>
            </a:r>
          </a:p>
          <a:p>
            <a:endParaRPr lang="en-US" sz="2400" b="1" dirty="0" smtClean="0"/>
          </a:p>
          <a:p>
            <a:r>
              <a:rPr lang="en-US" sz="2400" b="1" dirty="0" smtClean="0">
                <a:solidFill>
                  <a:srgbClr val="660066"/>
                </a:solidFill>
              </a:rPr>
              <a:t>Universal</a:t>
            </a:r>
            <a:r>
              <a:rPr lang="en-US" sz="2400" b="1" dirty="0" smtClean="0"/>
              <a:t> – appear in a number of processes in </a:t>
            </a:r>
            <a:r>
              <a:rPr lang="en-US" sz="2400" b="1" dirty="0" err="1" smtClean="0"/>
              <a:t>p+A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e+A</a:t>
            </a:r>
            <a:r>
              <a:rPr lang="en-US" sz="2400" b="1" dirty="0" smtClean="0"/>
              <a:t>; </a:t>
            </a:r>
          </a:p>
          <a:p>
            <a:r>
              <a:rPr lang="en-US" sz="2400" b="1" dirty="0" smtClean="0"/>
              <a:t>how do these evolve with energy ?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</a:rPr>
              <a:t>Quantitative description of pp ridge</a:t>
            </a:r>
          </a:p>
        </p:txBody>
      </p:sp>
      <p:sp>
        <p:nvSpPr>
          <p:cNvPr id="144387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2211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cs typeface="Calibri" charset="0"/>
              </a:rPr>
              <a:t>Dusling,RV, 1201.2658, PRL</a:t>
            </a:r>
          </a:p>
        </p:txBody>
      </p:sp>
      <p:pic>
        <p:nvPicPr>
          <p:cNvPr id="144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9974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Rectangle 6"/>
          <p:cNvSpPr>
            <a:spLocks noChangeArrowheads="1"/>
          </p:cNvSpPr>
          <p:nvPr/>
        </p:nvSpPr>
        <p:spPr bwMode="auto">
          <a:xfrm>
            <a:off x="4800600" y="12192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4390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02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46609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43815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3" name="Rectangle 12"/>
          <p:cNvSpPr>
            <a:spLocks noChangeArrowheads="1"/>
          </p:cNvSpPr>
          <p:nvPr/>
        </p:nvSpPr>
        <p:spPr bwMode="auto">
          <a:xfrm>
            <a:off x="685800" y="4343400"/>
            <a:ext cx="4419600" cy="76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4394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3868738" y="5427662"/>
            <a:ext cx="838200" cy="4127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395" name="TextBox 16"/>
          <p:cNvSpPr txBox="1">
            <a:spLocks noChangeArrowheads="1"/>
          </p:cNvSpPr>
          <p:nvPr/>
        </p:nvSpPr>
        <p:spPr bwMode="auto">
          <a:xfrm>
            <a:off x="914400" y="5867400"/>
            <a:ext cx="5872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Subtracts any pedestal </a:t>
            </a:r>
            <a:r>
              <a:rPr lang="ja-JP" altLang="en-US" sz="2000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“</a:t>
            </a:r>
            <a:r>
              <a:rPr lang="en-US" sz="2000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phi-independent</a:t>
            </a:r>
            <a:r>
              <a:rPr lang="ja-JP" altLang="en-US" sz="2000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”</a:t>
            </a:r>
            <a:r>
              <a:rPr lang="en-US" sz="2000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 correlation</a:t>
            </a:r>
          </a:p>
        </p:txBody>
      </p:sp>
      <p:sp>
        <p:nvSpPr>
          <p:cNvPr id="144396" name="TextBox 18"/>
          <p:cNvSpPr txBox="1">
            <a:spLocks noChangeArrowheads="1"/>
          </p:cNvSpPr>
          <p:nvPr/>
        </p:nvSpPr>
        <p:spPr bwMode="auto">
          <a:xfrm>
            <a:off x="5638800" y="4419600"/>
            <a:ext cx="3019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00"/>
                </a:solidFill>
                <a:latin typeface="Calibri" charset="0"/>
                <a:cs typeface="Calibri" charset="0"/>
              </a:rPr>
              <a:t>Dependence on transverse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00"/>
                </a:solidFill>
                <a:latin typeface="Calibri" charset="0"/>
                <a:cs typeface="Calibri" charset="0"/>
              </a:rPr>
              <a:t>area cancels in ratio…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15AD-0231-7442-971D-87B867E85B66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-530668" y="209176"/>
            <a:ext cx="9674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0080"/>
                </a:solidFill>
              </a:rPr>
              <a:t>            CGC Effective Theory: B-JIMWLK hierarchy of </a:t>
            </a:r>
            <a:r>
              <a:rPr lang="en-US" sz="2800" b="1" dirty="0" err="1" smtClean="0">
                <a:solidFill>
                  <a:srgbClr val="000080"/>
                </a:solidFill>
              </a:rPr>
              <a:t>correlators</a:t>
            </a:r>
            <a:endParaRPr lang="en-US" sz="2800" dirty="0">
              <a:latin typeface="Comic Sans MS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/>
          </a:blip>
          <a:srcRect l="5662"/>
          <a:stretch>
            <a:fillRect/>
          </a:stretch>
        </p:blipFill>
        <p:spPr bwMode="auto">
          <a:xfrm>
            <a:off x="2472764" y="772184"/>
            <a:ext cx="4655671" cy="606969"/>
          </a:xfrm>
          <a:prstGeom prst="rect">
            <a:avLst/>
          </a:prstGeom>
          <a:noFill/>
        </p:spPr>
      </p:pic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2752679" y="1379153"/>
            <a:ext cx="351234" cy="76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103913" y="1379153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8000"/>
                </a:solidFill>
              </a:rPr>
              <a:t>“time”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5549270" y="1379153"/>
            <a:ext cx="0" cy="271214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433696" y="1548430"/>
            <a:ext cx="2552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8000"/>
                </a:solidFill>
              </a:rPr>
              <a:t>“diffusion coefficient</a:t>
            </a:r>
            <a:r>
              <a:rPr lang="en-US" sz="1600" b="1" dirty="0">
                <a:solidFill>
                  <a:srgbClr val="008000"/>
                </a:solidFill>
              </a:rPr>
              <a:t>”</a:t>
            </a:r>
            <a:endParaRPr lang="en-US" sz="1600" b="1" dirty="0"/>
          </a:p>
        </p:txBody>
      </p:sp>
      <p:pic>
        <p:nvPicPr>
          <p:cNvPr id="11" name="Picture 10" descr="jimwlk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281" y="1955509"/>
            <a:ext cx="6180081" cy="289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0228" y="2017064"/>
            <a:ext cx="53429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Energy evolution of spatial distribution of</a:t>
            </a:r>
            <a:r>
              <a:rPr lang="en-US" sz="1400" dirty="0" smtClean="0">
                <a:solidFill>
                  <a:srgbClr val="FFFF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 gluons inside </a:t>
            </a:r>
            <a:r>
              <a:rPr lang="en-US" sz="1400" dirty="0">
                <a:solidFill>
                  <a:srgbClr val="FFFF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the proton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710046" y="2170953"/>
            <a:ext cx="24339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Rummukainen,Weigert</a:t>
            </a:r>
            <a:r>
              <a:rPr lang="en-US" sz="1400" b="1" dirty="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 (2003)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640512" y="2601841"/>
            <a:ext cx="5006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Dumitru,Jalilian-Marian,Lappi</a:t>
            </a:r>
            <a:r>
              <a:rPr lang="en-US" sz="1400" b="1" dirty="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,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Schenke,RV</a:t>
            </a:r>
            <a:r>
              <a:rPr lang="en-US" sz="1400" b="1" dirty="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rPr>
              <a:t>, PLB706 (2011)219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4031" y="4339300"/>
            <a:ext cx="6220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Dipole </a:t>
            </a:r>
            <a:r>
              <a:rPr lang="en-US" sz="1600" b="1" dirty="0" err="1">
                <a:solidFill>
                  <a:srgbClr val="FFFF00"/>
                </a:solidFill>
              </a:rPr>
              <a:t>c</a:t>
            </a:r>
            <a:r>
              <a:rPr lang="en-US" sz="1600" b="1" dirty="0" err="1" smtClean="0">
                <a:solidFill>
                  <a:srgbClr val="FFFF00"/>
                </a:solidFill>
              </a:rPr>
              <a:t>orrelator</a:t>
            </a:r>
            <a:r>
              <a:rPr lang="en-US" sz="1600" b="1" dirty="0" smtClean="0">
                <a:solidFill>
                  <a:srgbClr val="FFFF00"/>
                </a:solidFill>
              </a:rPr>
              <a:t> of Light-like Wilson lines Tr(V(0,0)V^dagger (</a:t>
            </a:r>
            <a:r>
              <a:rPr lang="en-US" sz="1600" b="1" dirty="0" err="1" smtClean="0">
                <a:solidFill>
                  <a:srgbClr val="FFFF00"/>
                </a:solidFill>
              </a:rPr>
              <a:t>x,y</a:t>
            </a:r>
            <a:r>
              <a:rPr lang="en-US" sz="1600" b="1" dirty="0" smtClean="0">
                <a:solidFill>
                  <a:srgbClr val="FFFF00"/>
                </a:solidFill>
              </a:rPr>
              <a:t>))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31" y="5855912"/>
            <a:ext cx="7962769" cy="6845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4031" y="5031797"/>
            <a:ext cx="7939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Calibri"/>
              </a:rPr>
              <a:t>B-JIMWLK eqn. for dipole </a:t>
            </a:r>
            <a:r>
              <a:rPr lang="en-US" b="1" dirty="0" err="1" smtClean="0">
                <a:cs typeface="Calibri"/>
              </a:rPr>
              <a:t>correlator</a:t>
            </a:r>
            <a:r>
              <a:rPr lang="en-US" b="1" dirty="0" smtClean="0">
                <a:cs typeface="Calibri"/>
              </a:rPr>
              <a:t> – universal quantity whose (very good)</a:t>
            </a:r>
          </a:p>
          <a:p>
            <a:r>
              <a:rPr lang="en-US" b="1" dirty="0" smtClean="0">
                <a:cs typeface="Calibri"/>
              </a:rPr>
              <a:t> mean field solution is the BK equation</a:t>
            </a:r>
            <a:endParaRPr lang="en-US" b="1" dirty="0"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4640" y="248011"/>
            <a:ext cx="53088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Inclusive DIS: dipole evolution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37" y="1177809"/>
            <a:ext cx="6384415" cy="805887"/>
          </a:xfrm>
          <a:prstGeom prst="rect">
            <a:avLst/>
          </a:prstGeom>
        </p:spPr>
      </p:pic>
      <p:pic>
        <p:nvPicPr>
          <p:cNvPr id="9" name="Picture 8" descr="dum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20" y="1619500"/>
            <a:ext cx="1921517" cy="17551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rot="10800000" flipV="1">
            <a:off x="4823654" y="1983696"/>
            <a:ext cx="2161862" cy="5133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Down Arrow 13"/>
          <p:cNvSpPr/>
          <p:nvPr/>
        </p:nvSpPr>
        <p:spPr bwMode="auto">
          <a:xfrm>
            <a:off x="7073341" y="3250215"/>
            <a:ext cx="175651" cy="317254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273" y="2497076"/>
            <a:ext cx="5963584" cy="703004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065" y="3690624"/>
            <a:ext cx="3214987" cy="44040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265333" y="1177809"/>
            <a:ext cx="720183" cy="176858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85516" y="839255"/>
            <a:ext cx="2064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Calibri"/>
                <a:cs typeface="Calibri"/>
              </a:rPr>
              <a:t>Photon wave function</a:t>
            </a:r>
            <a:endParaRPr lang="en-US" sz="16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120" y="3932713"/>
            <a:ext cx="82979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Two dipole saturation models:   </a:t>
            </a:r>
          </a:p>
          <a:p>
            <a:r>
              <a:rPr lang="en-US" sz="2400" b="1" dirty="0" err="1" smtClean="0"/>
              <a:t>i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rcBK</a:t>
            </a:r>
            <a:r>
              <a:rPr lang="en-US" sz="2400" b="1" dirty="0" smtClean="0"/>
              <a:t> –higher twist corrections to </a:t>
            </a:r>
            <a:r>
              <a:rPr lang="en-US" sz="2400" b="1" dirty="0" err="1" smtClean="0"/>
              <a:t>pQCD</a:t>
            </a:r>
            <a:r>
              <a:rPr lang="en-US" sz="2400" b="1" dirty="0" smtClean="0"/>
              <a:t> BFKL small </a:t>
            </a:r>
            <a:r>
              <a:rPr lang="en-US" sz="2400" b="1" dirty="0" err="1" smtClean="0"/>
              <a:t>x</a:t>
            </a:r>
            <a:r>
              <a:rPr lang="en-US" sz="2400" b="1" dirty="0" smtClean="0"/>
              <a:t> evolution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ii) IP-Sat based on </a:t>
            </a:r>
            <a:r>
              <a:rPr lang="en-US" sz="2400" b="1" dirty="0" err="1" smtClean="0"/>
              <a:t>eikonalized</a:t>
            </a:r>
            <a:r>
              <a:rPr lang="en-US" sz="2400" b="1" dirty="0" smtClean="0"/>
              <a:t> treatment of DGLAP higher twists </a:t>
            </a:r>
          </a:p>
          <a:p>
            <a:r>
              <a:rPr lang="en-US" sz="2400" b="1" dirty="0" smtClean="0"/>
              <a:t>– form same as MV model </a:t>
            </a:r>
          </a:p>
          <a:p>
            <a:endParaRPr lang="en-US" sz="24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87" y="5955472"/>
            <a:ext cx="5839629" cy="5711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66807" y="5616222"/>
            <a:ext cx="2483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Bartels,Golec-Biernat,Kowalski</a:t>
            </a:r>
            <a:endParaRPr lang="en-US" sz="1400" b="1" dirty="0" smtClean="0">
              <a:solidFill>
                <a:srgbClr val="008000"/>
              </a:solidFill>
            </a:endParaRPr>
          </a:p>
          <a:p>
            <a:r>
              <a:rPr lang="en-US" sz="1400" b="1" dirty="0" smtClean="0">
                <a:solidFill>
                  <a:srgbClr val="008000"/>
                </a:solidFill>
              </a:rPr>
              <a:t>Kowalski, </a:t>
            </a:r>
            <a:r>
              <a:rPr lang="en-US" sz="1400" b="1" dirty="0" err="1" smtClean="0">
                <a:solidFill>
                  <a:srgbClr val="008000"/>
                </a:solidFill>
              </a:rPr>
              <a:t>Teaney</a:t>
            </a:r>
            <a:r>
              <a:rPr lang="en-US" sz="1400" b="1" dirty="0" smtClean="0">
                <a:solidFill>
                  <a:srgbClr val="008000"/>
                </a:solidFill>
              </a:rPr>
              <a:t>;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Kowalski, </a:t>
            </a:r>
            <a:r>
              <a:rPr lang="en-US" sz="1400" b="1" dirty="0" err="1" smtClean="0">
                <a:solidFill>
                  <a:srgbClr val="008000"/>
                </a:solidFill>
              </a:rPr>
              <a:t>Motyka</a:t>
            </a:r>
            <a:r>
              <a:rPr lang="en-US" sz="1400" b="1" dirty="0" smtClean="0">
                <a:solidFill>
                  <a:srgbClr val="008000"/>
                </a:solidFill>
              </a:rPr>
              <a:t>, Watt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73341" y="4686222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Albacete,Kovchegov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281" t="3189" r="11930"/>
          <a:stretch>
            <a:fillRect/>
          </a:stretch>
        </p:blipFill>
        <p:spPr>
          <a:xfrm>
            <a:off x="291965" y="2538607"/>
            <a:ext cx="4253578" cy="313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r="8645"/>
          <a:stretch>
            <a:fillRect/>
          </a:stretch>
        </p:blipFill>
        <p:spPr>
          <a:xfrm>
            <a:off x="4545543" y="2405439"/>
            <a:ext cx="4423278" cy="3266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6116" y="5880836"/>
            <a:ext cx="426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Albacete,Milhano,Quiroga-Arias,Rojo</a:t>
            </a:r>
            <a:r>
              <a:rPr lang="en-US" sz="1400" b="1" dirty="0" smtClean="0">
                <a:solidFill>
                  <a:srgbClr val="008000"/>
                </a:solidFill>
              </a:rPr>
              <a:t>, arXiv:1203.1043</a:t>
            </a:r>
            <a:endParaRPr lang="en-US" sz="1400" b="1" dirty="0">
              <a:solidFill>
                <a:srgbClr val="008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934654" y="2541172"/>
            <a:ext cx="911412" cy="1494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84" y="892609"/>
            <a:ext cx="42688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Comparison of running coupling </a:t>
            </a:r>
          </a:p>
          <a:p>
            <a:r>
              <a:rPr lang="en-US" sz="2400" b="1" dirty="0" err="1" smtClean="0"/>
              <a:t>rcBK</a:t>
            </a:r>
            <a:r>
              <a:rPr lang="en-US" sz="2400" b="1" dirty="0" smtClean="0"/>
              <a:t> eqn. with precision </a:t>
            </a:r>
          </a:p>
          <a:p>
            <a:r>
              <a:rPr lang="en-US" sz="2400" b="1" dirty="0" smtClean="0"/>
              <a:t>small </a:t>
            </a:r>
            <a:r>
              <a:rPr lang="en-US" sz="2400" b="1" dirty="0" err="1" smtClean="0"/>
              <a:t>x</a:t>
            </a:r>
            <a:r>
              <a:rPr lang="en-US" sz="2400" b="1" dirty="0" smtClean="0"/>
              <a:t> combined HERA data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6822807" y="2399923"/>
            <a:ext cx="763954" cy="27736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60793" y="810554"/>
            <a:ext cx="41832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Relative comparison of </a:t>
            </a:r>
            <a:r>
              <a:rPr lang="en-US" sz="2400" b="1" dirty="0" err="1" smtClean="0"/>
              <a:t>rc</a:t>
            </a:r>
            <a:r>
              <a:rPr lang="en-US" sz="2400" b="1" dirty="0" smtClean="0"/>
              <a:t> BK to </a:t>
            </a:r>
          </a:p>
          <a:p>
            <a:r>
              <a:rPr lang="en-US" sz="2400" b="1" dirty="0" smtClean="0"/>
              <a:t>DGLAP fits-bands denote </a:t>
            </a:r>
          </a:p>
          <a:p>
            <a:r>
              <a:rPr lang="en-US" sz="2400" b="1" dirty="0" err="1" smtClean="0"/>
              <a:t>pdf</a:t>
            </a:r>
            <a:r>
              <a:rPr lang="en-US" sz="2400" b="1" dirty="0" smtClean="0"/>
              <a:t> uncertainties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382889" y="225778"/>
            <a:ext cx="655720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cs typeface="Calibri"/>
              </a:rPr>
              <a:t>Inclusive DIS: dipole evolution a la BK</a:t>
            </a:r>
            <a:endParaRPr lang="en-US" sz="3200" b="1" dirty="0">
              <a:solidFill>
                <a:srgbClr val="000090"/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94147" y="225778"/>
            <a:ext cx="70968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cs typeface="Calibri"/>
              </a:rPr>
              <a:t>Inclusive DIS: dipole evolution a la IP-Sat</a:t>
            </a:r>
            <a:endParaRPr lang="en-US" sz="3200" b="1" dirty="0">
              <a:solidFill>
                <a:srgbClr val="000090"/>
              </a:solidFill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r="6656"/>
          <a:stretch>
            <a:fillRect/>
          </a:stretch>
        </p:blipFill>
        <p:spPr>
          <a:xfrm>
            <a:off x="251616" y="810554"/>
            <a:ext cx="3482449" cy="4004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2418" t="4686"/>
          <a:stretch>
            <a:fillRect/>
          </a:stretch>
        </p:blipFill>
        <p:spPr>
          <a:xfrm>
            <a:off x="4035123" y="810554"/>
            <a:ext cx="5108877" cy="2649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r="4260"/>
          <a:stretch>
            <a:fillRect/>
          </a:stretch>
        </p:blipFill>
        <p:spPr>
          <a:xfrm>
            <a:off x="4567627" y="3459915"/>
            <a:ext cx="4443353" cy="33980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815104"/>
            <a:ext cx="45676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b="1" dirty="0" smtClean="0"/>
              <a:t>Few) parameters fixed by </a:t>
            </a:r>
            <a:r>
              <a:rPr lang="en-US" sz="2400" b="1" dirty="0" err="1" smtClean="0"/>
              <a:t>χ</a:t>
            </a:r>
            <a:r>
              <a:rPr lang="en-US" sz="2400" b="1" dirty="0" smtClean="0"/>
              <a:t>-sq ~ 1 </a:t>
            </a:r>
          </a:p>
          <a:p>
            <a:r>
              <a:rPr lang="en-US" sz="2400" b="1" dirty="0" smtClean="0"/>
              <a:t>fit to combined (H1+Zeus) </a:t>
            </a:r>
          </a:p>
          <a:p>
            <a:r>
              <a:rPr lang="en-US" sz="2400" b="1" dirty="0" smtClean="0"/>
              <a:t>reduced cross-section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1616" y="6277680"/>
            <a:ext cx="390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Rezaiean,Siddikov,Van</a:t>
            </a:r>
            <a:r>
              <a:rPr lang="en-US" sz="1400" b="1" dirty="0" smtClean="0">
                <a:solidFill>
                  <a:srgbClr val="008000"/>
                </a:solidFill>
              </a:rPr>
              <a:t> de </a:t>
            </a:r>
            <a:r>
              <a:rPr lang="en-US" sz="1400" b="1" dirty="0" err="1" smtClean="0">
                <a:solidFill>
                  <a:srgbClr val="008000"/>
                </a:solidFill>
              </a:rPr>
              <a:t>Klundert,RV</a:t>
            </a:r>
            <a:r>
              <a:rPr lang="en-US" sz="1400" b="1" dirty="0" smtClean="0">
                <a:solidFill>
                  <a:srgbClr val="008000"/>
                </a:solidFill>
              </a:rPr>
              <a:t>: 1212.2974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2015</Words>
  <Application>Microsoft Macintosh PowerPoint</Application>
  <PresentationFormat>On-screen Show (4:3)</PresentationFormat>
  <Paragraphs>327</Paragraphs>
  <Slides>50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Office Theme</vt:lpstr>
      <vt:lpstr>1_Blank Presentation</vt:lpstr>
      <vt:lpstr>標準デザイン</vt:lpstr>
      <vt:lpstr>2_Blank Presentation</vt:lpstr>
      <vt:lpstr>Collider p/d+A experiments: a new era in QCD at high parton densities</vt:lpstr>
      <vt:lpstr>Exciting times ! 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Saturation models: from HERA to RHIC &amp; LHC</vt:lpstr>
      <vt:lpstr>Saturation models: from HERA to RHIC &amp; LHC</vt:lpstr>
      <vt:lpstr>PowerPoint Presentation</vt:lpstr>
      <vt:lpstr>PowerPoint Presentation</vt:lpstr>
      <vt:lpstr>PowerPoint Presentation</vt:lpstr>
      <vt:lpstr>PowerPoint Presentation</vt:lpstr>
      <vt:lpstr>High Multiplicity pp collisions</vt:lpstr>
      <vt:lpstr>High Multiplicity pp collisions</vt:lpstr>
      <vt:lpstr>Two particle correlations in high mult. p+p</vt:lpstr>
      <vt:lpstr>Long range rapidity correlations as a chronometer</vt:lpstr>
      <vt:lpstr>PowerPoint Presentation</vt:lpstr>
      <vt:lpstr>Long range di-hadron correlations</vt:lpstr>
      <vt:lpstr>Collimated yield ?</vt:lpstr>
      <vt:lpstr>PowerPoint Presentation</vt:lpstr>
      <vt:lpstr>PowerPoint Presentation</vt:lpstr>
      <vt:lpstr>Exciting first results on proton lead collisions</vt:lpstr>
      <vt:lpstr>Exciting results on proton lead collisions</vt:lpstr>
      <vt:lpstr>Systematics of p+Pb data explained</vt:lpstr>
      <vt:lpstr> p+Pb data explained</vt:lpstr>
      <vt:lpstr>CMS p+Pb data explained</vt:lpstr>
      <vt:lpstr>CMS p+Pb data explained</vt:lpstr>
      <vt:lpstr>PowerPoint Presentation</vt:lpstr>
      <vt:lpstr>Comparison to ATLAS p+Pb ridge</vt:lpstr>
      <vt:lpstr>PowerPoint Presentation</vt:lpstr>
      <vt:lpstr>Can flow in p+A explain the ridge ?</vt:lpstr>
      <vt:lpstr>Summary</vt:lpstr>
      <vt:lpstr>PowerPoint Presentation</vt:lpstr>
      <vt:lpstr>PowerPoint Presentation</vt:lpstr>
      <vt:lpstr>PowerPoint Presentation</vt:lpstr>
      <vt:lpstr>PowerPoint Presentation</vt:lpstr>
      <vt:lpstr>Power counting at high parton densities</vt:lpstr>
      <vt:lpstr>Physics underlying the ridge</vt:lpstr>
      <vt:lpstr>Physics underlying the ridge</vt:lpstr>
      <vt:lpstr>Physics underlying systematics of the ridge</vt:lpstr>
      <vt:lpstr>Physics underlying the ridge</vt:lpstr>
      <vt:lpstr>A+A initial state: saturated wave-functions</vt:lpstr>
      <vt:lpstr>IP-Glasma + vscous hydro model</vt:lpstr>
      <vt:lpstr>PowerPoint Presentation</vt:lpstr>
      <vt:lpstr>PowerPoint Presentation</vt:lpstr>
      <vt:lpstr>Quantitative description of pp ridge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Collider p/d+A experiments: a new era in QCD at high parton densities</dc:title>
  <dc:creator>Raju Venugopalan</dc:creator>
  <cp:lastModifiedBy>Xiaodong Jiang</cp:lastModifiedBy>
  <cp:revision>70</cp:revision>
  <cp:lastPrinted>2013-01-07T12:03:27Z</cp:lastPrinted>
  <dcterms:created xsi:type="dcterms:W3CDTF">2013-01-06T15:49:59Z</dcterms:created>
  <dcterms:modified xsi:type="dcterms:W3CDTF">2013-01-08T02:29:27Z</dcterms:modified>
</cp:coreProperties>
</file>