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4.xml" ContentType="application/vnd.openxmlformats-officedocument.presentationml.notesSlide+xml"/>
  <Override PartName="/ppt/embeddings/oleObject4.bin" ContentType="application/vnd.openxmlformats-officedocument.oleObject"/>
  <Override PartName="/ppt/notesSlides/notesSlide5.xml" ContentType="application/vnd.openxmlformats-officedocument.presentationml.notesSlide+xml"/>
  <Override PartName="/ppt/embeddings/oleObject5.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6.bin" ContentType="application/vnd.openxmlformats-officedocument.oleObject"/>
  <Override PartName="/ppt/notesSlides/notesSlide11.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9.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256" r:id="rId2"/>
    <p:sldId id="276" r:id="rId3"/>
    <p:sldId id="259" r:id="rId4"/>
    <p:sldId id="260" r:id="rId5"/>
    <p:sldId id="261" r:id="rId6"/>
    <p:sldId id="262" r:id="rId7"/>
    <p:sldId id="263" r:id="rId8"/>
    <p:sldId id="264" r:id="rId9"/>
    <p:sldId id="265" r:id="rId10"/>
    <p:sldId id="266" r:id="rId11"/>
    <p:sldId id="267" r:id="rId12"/>
    <p:sldId id="268" r:id="rId13"/>
    <p:sldId id="299" r:id="rId14"/>
    <p:sldId id="269" r:id="rId15"/>
    <p:sldId id="270" r:id="rId16"/>
    <p:sldId id="271" r:id="rId17"/>
    <p:sldId id="273" r:id="rId18"/>
    <p:sldId id="275" r:id="rId19"/>
    <p:sldId id="274" r:id="rId20"/>
    <p:sldId id="277" r:id="rId21"/>
    <p:sldId id="278" r:id="rId22"/>
    <p:sldId id="279" r:id="rId23"/>
    <p:sldId id="280" r:id="rId24"/>
    <p:sldId id="297" r:id="rId25"/>
    <p:sldId id="298" r:id="rId26"/>
    <p:sldId id="281" r:id="rId27"/>
    <p:sldId id="282" r:id="rId28"/>
    <p:sldId id="283" r:id="rId29"/>
    <p:sldId id="284" r:id="rId30"/>
    <p:sldId id="285" r:id="rId31"/>
    <p:sldId id="295" r:id="rId32"/>
    <p:sldId id="296" r:id="rId33"/>
    <p:sldId id="287" r:id="rId34"/>
    <p:sldId id="288" r:id="rId35"/>
    <p:sldId id="289" r:id="rId36"/>
    <p:sldId id="290" r:id="rId37"/>
    <p:sldId id="292" r:id="rId38"/>
    <p:sldId id="293" r:id="rId39"/>
    <p:sldId id="29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5C29"/>
    <a:srgbClr val="5C0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165" autoAdjust="0"/>
  </p:normalViewPr>
  <p:slideViewPr>
    <p:cSldViewPr>
      <p:cViewPr varScale="1">
        <p:scale>
          <a:sx n="10" d="100"/>
          <a:sy n="10" d="100"/>
        </p:scale>
        <p:origin x="-464" y="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jpeg"/><Relationship Id="rId3" Type="http://schemas.openxmlformats.org/officeDocument/2006/relationships/image" Target="../media/image2.jpe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6" descr="slide footer_green_378.jpg"/>
          <p:cNvPicPr>
            <a:picLocks noChangeAspect="1"/>
          </p:cNvPicPr>
          <p:nvPr/>
        </p:nvPicPr>
        <p:blipFill>
          <a:blip r:embed="rId2"/>
          <a:srcRect/>
          <a:stretch>
            <a:fillRect/>
          </a:stretch>
        </p:blipFill>
        <p:spPr bwMode="auto">
          <a:xfrm>
            <a:off x="0" y="8613775"/>
            <a:ext cx="9144000" cy="530225"/>
          </a:xfrm>
          <a:prstGeom prst="rect">
            <a:avLst/>
          </a:prstGeom>
          <a:noFill/>
          <a:ln w="9525">
            <a:noFill/>
            <a:miter lim="800000"/>
            <a:headEnd/>
            <a:tailEnd/>
          </a:ln>
        </p:spPr>
      </p:pic>
      <p:pic>
        <p:nvPicPr>
          <p:cNvPr id="13" name="Picture 4" descr="slide header_green_378.jpg"/>
          <p:cNvPicPr>
            <a:picLocks noChangeAspect="1"/>
          </p:cNvPicPr>
          <p:nvPr/>
        </p:nvPicPr>
        <p:blipFill>
          <a:blip r:embed="rId3"/>
          <a:srcRect/>
          <a:stretch>
            <a:fillRect/>
          </a:stretch>
        </p:blipFill>
        <p:spPr bwMode="auto">
          <a:xfrm>
            <a:off x="-2286000" y="0"/>
            <a:ext cx="9144000" cy="146050"/>
          </a:xfrm>
          <a:prstGeom prst="rect">
            <a:avLst/>
          </a:prstGeom>
          <a:noFill/>
          <a:ln w="9525">
            <a:noFill/>
            <a:miter lim="800000"/>
            <a:headEnd/>
            <a:tailEnd/>
          </a:ln>
        </p:spPr>
      </p:pic>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952999" y="152400"/>
            <a:ext cx="1903413" cy="304800"/>
          </a:xfrm>
          <a:prstGeom prst="rect">
            <a:avLst/>
          </a:prstGeom>
        </p:spPr>
        <p:txBody>
          <a:bodyPr vert="horz" lIns="91440" tIns="45720" rIns="91440" bIns="45720" rtlCol="0"/>
          <a:lstStyle>
            <a:lvl1pPr algn="r">
              <a:defRPr sz="1200"/>
            </a:lvl1pPr>
          </a:lstStyle>
          <a:p>
            <a:fld id="{80B18B65-4CBA-DB46-9D73-AD0C58E7BE22}" type="datetime1">
              <a:rPr lang="en-US" smtClean="0"/>
              <a:pPr/>
              <a:t>1/7/13</a:t>
            </a:fld>
            <a:endParaRPr lang="en-US"/>
          </a:p>
        </p:txBody>
      </p:sp>
      <p:sp>
        <p:nvSpPr>
          <p:cNvPr id="4" name="Footer Placeholder 3"/>
          <p:cNvSpPr>
            <a:spLocks noGrp="1"/>
          </p:cNvSpPr>
          <p:nvPr>
            <p:ph type="ftr" sz="quarter" idx="2"/>
          </p:nvPr>
        </p:nvSpPr>
        <p:spPr>
          <a:xfrm>
            <a:off x="762000" y="8610601"/>
            <a:ext cx="5486400" cy="228600"/>
          </a:xfrm>
          <a:prstGeom prst="rect">
            <a:avLst/>
          </a:prstGeom>
        </p:spPr>
        <p:txBody>
          <a:bodyPr vert="horz" lIns="91440" tIns="45720" rIns="91440" bIns="45720" rtlCol="0" anchor="b"/>
          <a:lstStyle>
            <a:lvl1pPr algn="l">
              <a:defRPr sz="1200"/>
            </a:lvl1pPr>
          </a:lstStyle>
          <a:p>
            <a:r>
              <a:rPr lang="en-US" smtClean="0"/>
              <a:t>Go to ”Insert (View) | Header and Footer" to add your organization, sponsor, meeting name here; then, click "Apply to All"</a:t>
            </a:r>
            <a:endParaRPr lang="en-US" dirty="0"/>
          </a:p>
        </p:txBody>
      </p:sp>
      <p:sp>
        <p:nvSpPr>
          <p:cNvPr id="5" name="Slide Number Placeholder 4"/>
          <p:cNvSpPr>
            <a:spLocks noGrp="1"/>
          </p:cNvSpPr>
          <p:nvPr>
            <p:ph type="sldNum" sz="quarter" idx="3"/>
          </p:nvPr>
        </p:nvSpPr>
        <p:spPr>
          <a:xfrm>
            <a:off x="6324599" y="8685213"/>
            <a:ext cx="531813" cy="457200"/>
          </a:xfrm>
          <a:prstGeom prst="rect">
            <a:avLst/>
          </a:prstGeom>
        </p:spPr>
        <p:txBody>
          <a:bodyPr vert="horz" lIns="91440" tIns="45720" rIns="91440" bIns="45720" rtlCol="0" anchor="b"/>
          <a:lstStyle>
            <a:lvl1pPr algn="r">
              <a:defRPr sz="1200"/>
            </a:lvl1pPr>
          </a:lstStyle>
          <a:p>
            <a:fld id="{9CA05E24-A365-DF40-BF27-0C4D1E380F5C}" type="slidenum">
              <a:rPr lang="en-US" smtClean="0"/>
              <a:pPr/>
              <a:t>‹#›</a:t>
            </a:fld>
            <a:endParaRPr lang="en-US" dirty="0"/>
          </a:p>
        </p:txBody>
      </p:sp>
    </p:spTree>
    <p:extLst>
      <p:ext uri="{BB962C8B-B14F-4D97-AF65-F5344CB8AC3E}">
        <p14:creationId xmlns:p14="http://schemas.microsoft.com/office/powerpoint/2010/main" val="259560936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269693-4B73-3F4B-BE08-27CE2957F7EB}" type="datetime1">
              <a:rPr lang="en-US" smtClean="0"/>
              <a:pPr/>
              <a:t>1/7/13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Go to ”Insert (View) | Header and Footer" to add your organization, sponsor, meeting name here; then, click "Apply to All"</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1A7F71-A600-874B-8C52-75C3F91F2DFD}" type="slidenum">
              <a:rPr lang="en-US" smtClean="0"/>
              <a:pPr/>
              <a:t>‹#›</a:t>
            </a:fld>
            <a:endParaRPr lang="en-US"/>
          </a:p>
        </p:txBody>
      </p:sp>
    </p:spTree>
    <p:extLst>
      <p:ext uri="{BB962C8B-B14F-4D97-AF65-F5344CB8AC3E}">
        <p14:creationId xmlns:p14="http://schemas.microsoft.com/office/powerpoint/2010/main" val="599413610"/>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smtClean="0"/>
              <a:t>Go to ”Insert (View) | Header and Footer" to add your organization, sponsor, meeting name here; then, click "Apply to All"</a:t>
            </a:r>
            <a:endParaRPr lang="en-US"/>
          </a:p>
        </p:txBody>
      </p:sp>
      <p:sp>
        <p:nvSpPr>
          <p:cNvPr id="5" name="Slide Number Placeholder 4"/>
          <p:cNvSpPr>
            <a:spLocks noGrp="1"/>
          </p:cNvSpPr>
          <p:nvPr>
            <p:ph type="sldNum" sz="quarter" idx="11"/>
          </p:nvPr>
        </p:nvSpPr>
        <p:spPr/>
        <p:txBody>
          <a:bodyPr/>
          <a:lstStyle/>
          <a:p>
            <a:fld id="{BB1A7F71-A600-874B-8C52-75C3F91F2DF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580E74-2100-D842-A8ED-6CCFDA144780}" type="slidenum">
              <a:rPr lang="en-US" smtClean="0"/>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Inclusive reactions, the underlying quark and gluon scattering processes lead directly to jet production. In leading order 1/Q2, cross sections</a:t>
            </a:r>
            <a:r>
              <a:rPr lang="en-US" baseline="0" dirty="0" smtClean="0"/>
              <a:t> and jet hadronization can be understood at the probabilistic level.</a:t>
            </a:r>
            <a:endParaRPr lang="en-US" dirty="0"/>
          </a:p>
        </p:txBody>
      </p:sp>
      <p:sp>
        <p:nvSpPr>
          <p:cNvPr id="4" name="Slide Number Placeholder 3"/>
          <p:cNvSpPr>
            <a:spLocks noGrp="1"/>
          </p:cNvSpPr>
          <p:nvPr>
            <p:ph type="sldNum" sz="quarter" idx="10"/>
          </p:nvPr>
        </p:nvSpPr>
        <p:spPr/>
        <p:txBody>
          <a:bodyPr/>
          <a:lstStyle/>
          <a:p>
            <a:fld id="{D008EA7D-CA5D-9844-8ABF-A5106E521E7C}" type="slidenum">
              <a:rPr lang="en-US" smtClean="0"/>
              <a:pPr/>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Due to the difficulty of performing realistic QCD calculations at these energy scales, there is no theoretical consensus on either the Q2 scale at which the production of the PLC begin to dominate or the dominant</a:t>
            </a:r>
            <a:r>
              <a:rPr lang="en-US" baseline="0" dirty="0" smtClean="0"/>
              <a:t> mass scale of the PLC configuration. These values must be constrained by experimental searches for the onset of CT.</a:t>
            </a:r>
            <a:endParaRPr lang="en-US" dirty="0"/>
          </a:p>
        </p:txBody>
      </p:sp>
      <p:sp>
        <p:nvSpPr>
          <p:cNvPr id="4" name="Slide Number Placeholder 3"/>
          <p:cNvSpPr>
            <a:spLocks noGrp="1"/>
          </p:cNvSpPr>
          <p:nvPr>
            <p:ph type="sldNum" sz="quarter" idx="10"/>
          </p:nvPr>
        </p:nvSpPr>
        <p:spPr/>
        <p:txBody>
          <a:bodyPr/>
          <a:lstStyle/>
          <a:p>
            <a:fld id="{D008EA7D-CA5D-9844-8ABF-A5106E521E7C}" type="slidenum">
              <a:rPr lang="en-US" smtClean="0"/>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Free proton-proton cross section oscillates about s^-10 behavior predicted by PQCD constituent counting rule indicating</a:t>
            </a:r>
            <a:r>
              <a:rPr lang="en-US" baseline="0" dirty="0" smtClean="0"/>
              <a:t> the interference of soft processes with PQCD amplitude. If the soft process is suppressed in the nuclear medium, this would lead to the observed bump @9.5 GeV/</a:t>
            </a:r>
            <a:r>
              <a:rPr lang="en-US" baseline="0" dirty="0" err="1" smtClean="0"/>
              <a:t>c</a:t>
            </a:r>
            <a:r>
              <a:rPr lang="en-US" baseline="0" dirty="0" smtClean="0"/>
              <a:t>.</a:t>
            </a:r>
            <a:r>
              <a:rPr lang="en-US" dirty="0" smtClean="0"/>
              <a:t> </a:t>
            </a:r>
            <a:endParaRPr lang="en-US" dirty="0"/>
          </a:p>
        </p:txBody>
      </p:sp>
      <p:sp>
        <p:nvSpPr>
          <p:cNvPr id="4" name="Slide Number Placeholder 3"/>
          <p:cNvSpPr>
            <a:spLocks noGrp="1"/>
          </p:cNvSpPr>
          <p:nvPr>
            <p:ph type="sldNum" sz="quarter" idx="10"/>
          </p:nvPr>
        </p:nvSpPr>
        <p:spPr/>
        <p:txBody>
          <a:bodyPr/>
          <a:lstStyle/>
          <a:p>
            <a:fld id="{D008EA7D-CA5D-9844-8ABF-A5106E521E7C}" type="slidenum">
              <a:rPr lang="en-US" smtClean="0"/>
              <a:pPr/>
              <a:t>27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simple picture of CT, in which the probe “selects” the small size configuration of the struck particle, would naively only make sense when one looks at the longitudinal channel (sensitive to the virtual </a:t>
            </a:r>
            <a:r>
              <a:rPr lang="en-US" dirty="0" err="1" smtClean="0"/>
              <a:t>pion</a:t>
            </a:r>
            <a:r>
              <a:rPr lang="en-US" dirty="0" smtClean="0"/>
              <a:t> cloud)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a:t>
            </a:r>
            <a:r>
              <a:rPr lang="en-US" dirty="0" err="1" smtClean="0">
                <a:latin typeface="Symbol" charset="2"/>
                <a:cs typeface="Symbol" charset="2"/>
              </a:rPr>
              <a:t>sigma</a:t>
            </a:r>
            <a:r>
              <a:rPr lang="en-US" baseline="-25000" dirty="0" err="1" smtClean="0"/>
              <a:t>L</a:t>
            </a:r>
            <a:r>
              <a:rPr lang="en-US" dirty="0" err="1" smtClean="0"/>
              <a:t>/</a:t>
            </a:r>
            <a:r>
              <a:rPr lang="en-US" dirty="0" err="1" smtClean="0">
                <a:latin typeface="Symbol" charset="2"/>
                <a:cs typeface="Symbol" charset="2"/>
              </a:rPr>
              <a:t>sigma</a:t>
            </a:r>
            <a:r>
              <a:rPr lang="en-US" baseline="-25000" dirty="0" err="1" smtClean="0"/>
              <a:t>T</a:t>
            </a:r>
            <a:r>
              <a:rPr lang="en-US" dirty="0" smtClean="0"/>
              <a:t> changes significantly vs. Q</a:t>
            </a:r>
            <a:r>
              <a:rPr lang="en-US" baseline="30000" dirty="0" smtClean="0"/>
              <a:t>2</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008EA7D-CA5D-9844-8ABF-A5106E521E7C}" type="slidenum">
              <a:rPr lang="en-US" smtClean="0"/>
              <a:pPr/>
              <a:t>30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major difference between the two models is the ρ0 production mechanism. FMS model considers only ρ0 mesons produced diffractively. The GKM includes also those produced in deep-inelastic scattering, although the model assumes that the diffractive ρ0 mesons do not contribute to the color transparency effect. These may be reasons for the difference in the overall normalization.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framework used is essentially a Glauber calculation, with the </a:t>
            </a:r>
            <a:r>
              <a:rPr lang="en-US" sz="1200" kern="1200" dirty="0" err="1" smtClean="0">
                <a:solidFill>
                  <a:schemeClr val="tx1"/>
                </a:solidFill>
                <a:latin typeface="+mn-lt"/>
                <a:ea typeface="+mn-ea"/>
                <a:cs typeface="+mn-cs"/>
              </a:rPr>
              <a:t>prehadronic</a:t>
            </a:r>
            <a:r>
              <a:rPr lang="en-US" sz="1200" kern="1200" dirty="0" smtClean="0">
                <a:solidFill>
                  <a:schemeClr val="tx1"/>
                </a:solidFill>
                <a:latin typeface="+mn-lt"/>
                <a:ea typeface="+mn-ea"/>
                <a:cs typeface="+mn-cs"/>
              </a:rPr>
              <a:t> interactions being described by the </a:t>
            </a:r>
            <a:r>
              <a:rPr lang="en-US" sz="1200" kern="1200" dirty="0" err="1" smtClean="0">
                <a:solidFill>
                  <a:schemeClr val="tx1"/>
                </a:solidFill>
                <a:latin typeface="+mn-lt"/>
                <a:ea typeface="+mn-ea"/>
                <a:cs typeface="+mn-cs"/>
              </a:rPr>
              <a:t>pQCD</a:t>
            </a:r>
            <a:r>
              <a:rPr lang="en-US" sz="1200" kern="1200" dirty="0" smtClean="0">
                <a:solidFill>
                  <a:schemeClr val="tx1"/>
                </a:solidFill>
                <a:latin typeface="+mn-lt"/>
                <a:ea typeface="+mn-ea"/>
                <a:cs typeface="+mn-cs"/>
              </a:rPr>
              <a:t>-inspired cross section of Farrar</a:t>
            </a:r>
            <a:r>
              <a:rPr lang="en-US" sz="1200" i="1" kern="1200" dirty="0" smtClean="0">
                <a:solidFill>
                  <a:schemeClr val="tx1"/>
                </a:solidFill>
                <a:latin typeface="+mn-lt"/>
                <a:ea typeface="+mn-ea"/>
                <a:cs typeface="+mn-cs"/>
              </a:rPr>
              <a:t>. In this model the </a:t>
            </a:r>
            <a:r>
              <a:rPr lang="en-US" sz="1200" i="1" kern="1200" dirty="0" err="1" smtClean="0">
                <a:solidFill>
                  <a:schemeClr val="tx1"/>
                </a:solidFill>
                <a:latin typeface="+mn-lt"/>
                <a:ea typeface="+mn-ea"/>
                <a:cs typeface="+mn-cs"/>
              </a:rPr>
              <a:t>prehadronic</a:t>
            </a:r>
            <a:r>
              <a:rPr lang="en-US" sz="1200" i="1" kern="1200" dirty="0" smtClean="0">
                <a:solidFill>
                  <a:schemeClr val="tx1"/>
                </a:solidFill>
                <a:latin typeface="+mn-lt"/>
                <a:ea typeface="+mn-ea"/>
                <a:cs typeface="+mn-cs"/>
              </a:rPr>
              <a:t> cross section consists of a 1/Q2 -dependent starting value; the cross section then increases linearly in time up to an expansion time where it reaches the full hadron-nucleon cross section. In FMS, the elementary cross section played no role as all produced</a:t>
            </a:r>
            <a:r>
              <a:rPr lang="en-US" sz="1200" i="1" kern="1200" baseline="0" dirty="0" smtClean="0">
                <a:solidFill>
                  <a:schemeClr val="tx1"/>
                </a:solidFill>
                <a:latin typeface="+mn-lt"/>
                <a:ea typeface="+mn-ea"/>
                <a:cs typeface="+mn-cs"/>
              </a:rPr>
              <a:t> rho can experience CT.</a:t>
            </a:r>
            <a:endParaRPr lang="en-US" dirty="0"/>
          </a:p>
        </p:txBody>
      </p:sp>
      <p:sp>
        <p:nvSpPr>
          <p:cNvPr id="4" name="Slide Number Placeholder 3"/>
          <p:cNvSpPr>
            <a:spLocks noGrp="1"/>
          </p:cNvSpPr>
          <p:nvPr>
            <p:ph type="sldNum" sz="quarter" idx="10"/>
          </p:nvPr>
        </p:nvSpPr>
        <p:spPr/>
        <p:txBody>
          <a:bodyPr/>
          <a:lstStyle/>
          <a:p>
            <a:fld id="{D6580E74-2100-D842-A8ED-6CCFDA144780}" type="slidenum">
              <a:rPr lang="en-US" smtClean="0"/>
              <a:pPr/>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challenges</a:t>
            </a:r>
            <a:r>
              <a:rPr lang="en-US" baseline="0" dirty="0" smtClean="0"/>
              <a:t> of modern nuclear physics is to understand how do energetic quarks ..</a:t>
            </a:r>
            <a:endParaRPr lang="en-US" dirty="0"/>
          </a:p>
        </p:txBody>
      </p:sp>
      <p:sp>
        <p:nvSpPr>
          <p:cNvPr id="4" name="Slide Number Placeholder 3"/>
          <p:cNvSpPr>
            <a:spLocks noGrp="1"/>
          </p:cNvSpPr>
          <p:nvPr>
            <p:ph type="sldNum" sz="quarter" idx="10"/>
          </p:nvPr>
        </p:nvSpPr>
        <p:spPr/>
        <p:txBody>
          <a:bodyPr/>
          <a:lstStyle/>
          <a:p>
            <a:fld id="{D008EA7D-CA5D-9844-8ABF-A5106E521E7C}"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Nuclei or cold nuclear matter with known properties is</a:t>
            </a:r>
            <a:r>
              <a:rPr lang="en-US" baseline="0" dirty="0" smtClean="0"/>
              <a:t> the best detector to study hadron formation. Electron beam is perfect probe and we can tune kinematical variable to enhance or suppress processes.</a:t>
            </a:r>
          </a:p>
          <a:p>
            <a:r>
              <a:rPr lang="en-US" baseline="0" dirty="0" smtClean="0"/>
              <a:t>In this talk I will be focusing on this part: color singlet formation, propagation and interaction</a:t>
            </a:r>
            <a:endParaRPr lang="en-US" dirty="0"/>
          </a:p>
        </p:txBody>
      </p:sp>
      <p:sp>
        <p:nvSpPr>
          <p:cNvPr id="4" name="Slide Number Placeholder 3"/>
          <p:cNvSpPr>
            <a:spLocks noGrp="1"/>
          </p:cNvSpPr>
          <p:nvPr>
            <p:ph type="sldNum" sz="quarter" idx="10"/>
          </p:nvPr>
        </p:nvSpPr>
        <p:spPr/>
        <p:txBody>
          <a:bodyPr/>
          <a:lstStyle/>
          <a:p>
            <a:fld id="{D008EA7D-CA5D-9844-8ABF-A5106E521E7C}"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Unicode MS" charset="0"/>
              </a:defRPr>
            </a:lvl1pPr>
            <a:lvl2pPr marL="37931725" indent="-37474525">
              <a:defRPr sz="2400">
                <a:solidFill>
                  <a:schemeClr val="tx1"/>
                </a:solidFill>
                <a:latin typeface="Arial" charset="0"/>
                <a:ea typeface="Arial Unicode MS" charset="0"/>
                <a:cs typeface="Arial Unicode MS" charset="0"/>
              </a:defRPr>
            </a:lvl2pPr>
            <a:lvl3pPr>
              <a:defRPr sz="2400">
                <a:solidFill>
                  <a:schemeClr val="tx1"/>
                </a:solidFill>
                <a:latin typeface="Arial" charset="0"/>
                <a:ea typeface="Arial Unicode MS" charset="0"/>
                <a:cs typeface="Arial Unicode MS" charset="0"/>
              </a:defRPr>
            </a:lvl3pPr>
            <a:lvl4pPr>
              <a:defRPr sz="2400">
                <a:solidFill>
                  <a:schemeClr val="tx1"/>
                </a:solidFill>
                <a:latin typeface="Arial" charset="0"/>
                <a:ea typeface="Arial Unicode MS" charset="0"/>
                <a:cs typeface="Arial Unicode MS" charset="0"/>
              </a:defRPr>
            </a:lvl4pPr>
            <a:lvl5pPr>
              <a:defRPr sz="2400">
                <a:solidFill>
                  <a:schemeClr val="tx1"/>
                </a:solidFill>
                <a:latin typeface="Arial" charset="0"/>
                <a:ea typeface="Arial Unicode MS" charset="0"/>
                <a:cs typeface="Arial Unicode MS" charset="0"/>
              </a:defRPr>
            </a:lvl5pPr>
            <a:lvl6pPr marL="4572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9144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1371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18288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fld id="{1DA6C9CD-ECDA-9F48-8A54-49CB350C8277}" type="slidenum">
              <a:rPr lang="en-US" sz="1200"/>
              <a:pPr/>
              <a:t>8</a:t>
            </a:fld>
            <a:endParaRPr lang="en-US" sz="1200"/>
          </a:p>
        </p:txBody>
      </p:sp>
      <p:sp>
        <p:nvSpPr>
          <p:cNvPr id="37891" name="Rectangle 2"/>
          <p:cNvSpPr>
            <a:spLocks noGrp="1" noRot="1" noChangeAspect="1" noChangeArrowheads="1" noTextEdit="1"/>
          </p:cNvSpPr>
          <p:nvPr>
            <p:ph type="sldImg"/>
          </p:nvPr>
        </p:nvSpPr>
        <p:spPr>
          <a:xfrm>
            <a:off x="1143000" y="684213"/>
            <a:ext cx="4572000" cy="3429000"/>
          </a:xfrm>
          <a:ln/>
        </p:spPr>
      </p:sp>
      <p:sp>
        <p:nvSpPr>
          <p:cNvPr id="37892"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Initial interaction point can be anywhere because interaction is weak.</a:t>
            </a:r>
          </a:p>
          <a:p>
            <a:pPr eaLnBrk="1" hangingPunct="1"/>
            <a:r>
              <a:rPr lang="en-US">
                <a:latin typeface="Arial" charset="0"/>
                <a:ea typeface="ＭＳ Ｐゴシック" charset="0"/>
                <a:cs typeface="ＭＳ Ｐゴシック" charset="0"/>
              </a:rPr>
              <a:t>QCD analog of LPM effect.</a:t>
            </a:r>
          </a:p>
          <a:p>
            <a:pPr eaLnBrk="1" hangingPunct="1"/>
            <a:r>
              <a:rPr lang="en-US">
                <a:latin typeface="Arial" charset="0"/>
                <a:ea typeface="ＭＳ Ｐゴシック" charset="0"/>
                <a:cs typeface="ＭＳ Ｐゴシック" charset="0"/>
              </a:rPr>
              <a:t>Proportional to gluon density in medium. </a:t>
            </a:r>
          </a:p>
          <a:p>
            <a:pPr eaLnBrk="1" hangingPunct="1"/>
            <a:r>
              <a:rPr lang="en-US">
                <a:latin typeface="Arial" charset="0"/>
                <a:ea typeface="ＭＳ Ｐゴシック" charset="0"/>
                <a:cs typeface="ＭＳ Ｐゴシック" charset="0"/>
              </a:rPr>
              <a:t>The calculation uses pQCD. Further work may be needed.</a:t>
            </a:r>
          </a:p>
          <a:p>
            <a:pPr eaLnBrk="1" hangingPunct="1"/>
            <a:r>
              <a:rPr lang="en-US">
                <a:latin typeface="Arial" charset="0"/>
                <a:ea typeface="ＭＳ Ｐゴシック" charset="0"/>
                <a:cs typeface="ＭＳ Ｐゴシック" charset="0"/>
              </a:rPr>
              <a:t>The vacuum energy loss : String  -dE/dx prop 1 GeV/fm. The parton shares its energy with the produced hadrons. The rate should be constant.</a:t>
            </a:r>
          </a:p>
          <a:p>
            <a:pPr eaLnBrk="1" hangingPunct="1"/>
            <a:r>
              <a:rPr lang="en-US">
                <a:latin typeface="Arial" charset="0"/>
                <a:ea typeface="ＭＳ Ｐゴシック" charset="0"/>
                <a:cs typeface="ＭＳ Ｐゴシック" charset="0"/>
              </a:rPr>
              <a:t>If partons originate from hard scattering, gluon brems should be an additional or the main source of energy loss (pQCD is appropriate)</a:t>
            </a:r>
          </a:p>
          <a:p>
            <a:pPr eaLnBrk="1" hangingPunct="1"/>
            <a:r>
              <a:rPr lang="en-US">
                <a:latin typeface="Arial" charset="0"/>
                <a:ea typeface="ＭＳ Ｐゴシック" charset="0"/>
                <a:cs typeface="ＭＳ Ｐゴシック" charset="0"/>
              </a:rPr>
              <a:t>When you kick a quark hard, it shakes its gluon field depending on the hardness of the reaction (pQCD  dE/dx prop -2*alpha*Q^2/3*pi). The energy loss has the same linear dependence as the string model because the gluons lose coherence with the source (they are radiated at different time intervals)</a:t>
            </a:r>
          </a:p>
          <a:p>
            <a:pPr eaLnBrk="1" hangingPunct="1"/>
            <a:r>
              <a:rPr lang="en-US">
                <a:latin typeface="Arial" charset="0"/>
                <a:ea typeface="ＭＳ Ｐゴシック" charset="0"/>
                <a:cs typeface="ＭＳ Ｐゴシック" charset="0"/>
              </a:rPr>
              <a:t>If one accelerates point-like charges, the main contribution should be brem and not coulomb forces (quark jet originating from QCD)</a:t>
            </a:r>
          </a:p>
          <a:p>
            <a:pPr eaLnBrk="1" hangingPunct="1"/>
            <a:r>
              <a:rPr lang="en-US">
                <a:latin typeface="Arial" charset="0"/>
                <a:ea typeface="ＭＳ Ｐゴシック" charset="0"/>
                <a:cs typeface="ＭＳ Ｐゴシック" charset="0"/>
              </a:rPr>
              <a:t>How many gluons are produced during time t ?</a:t>
            </a:r>
          </a:p>
          <a:p>
            <a:pPr eaLnBrk="1" hangingPunct="1"/>
            <a:r>
              <a:rPr lang="en-US">
                <a:latin typeface="Arial" charset="0"/>
                <a:ea typeface="ＭＳ Ｐゴシック" charset="0"/>
                <a:cs typeface="ＭＳ Ｐゴシック" charset="0"/>
              </a:rPr>
              <a:t>Only gluons with t&lt;tc are considered (LPM QCD effect) the others are considered as a part of the color field of the quark</a:t>
            </a:r>
          </a:p>
          <a:p>
            <a:pPr eaLnBrk="1" hangingPunct="1"/>
            <a:r>
              <a:rPr lang="en-US">
                <a:latin typeface="Arial" charset="0"/>
                <a:ea typeface="ＭＳ Ｐゴシック" charset="0"/>
                <a:cs typeface="ＭＳ Ｐゴシック" charset="0"/>
              </a:rPr>
              <a:t>Subtracting pT for deuterium removes the effect of the intrinsic quark motion.</a:t>
            </a:r>
          </a:p>
          <a:p>
            <a:pPr eaLnBrk="1" hangingPunct="1"/>
            <a:r>
              <a:rPr lang="en-US">
                <a:latin typeface="Arial" charset="0"/>
                <a:ea typeface="ＭＳ Ｐゴシック" charset="0"/>
                <a:cs typeface="ＭＳ Ｐゴシック" charset="0"/>
              </a:rPr>
              <a:t>Virtual photon direction, = direction of momentum transfer</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ＭＳ Ｐゴシック" charset="0"/>
                <a:cs typeface="ＭＳ Ｐゴシック" charset="0"/>
              </a:rPr>
              <a:t>The ratio becomes larger than one for </a:t>
            </a:r>
            <a:r>
              <a:rPr lang="en-US" dirty="0" err="1" smtClean="0">
                <a:latin typeface="Arial" charset="0"/>
                <a:ea typeface="ＭＳ Ｐゴシック" charset="0"/>
                <a:cs typeface="ＭＳ Ｐゴシック" charset="0"/>
              </a:rPr>
              <a:t>pt</a:t>
            </a:r>
            <a:r>
              <a:rPr lang="en-US" dirty="0" smtClean="0">
                <a:latin typeface="Arial" charset="0"/>
                <a:ea typeface="ＭＳ Ｐゴシック" charset="0"/>
                <a:cs typeface="ＭＳ Ｐゴシック" charset="0"/>
              </a:rPr>
              <a:t> larger than 1 </a:t>
            </a:r>
            <a:r>
              <a:rPr lang="en-US" dirty="0" err="1" smtClean="0">
                <a:latin typeface="Arial" charset="0"/>
                <a:ea typeface="ＭＳ Ｐゴシック" charset="0"/>
                <a:cs typeface="ＭＳ Ｐゴシック" charset="0"/>
              </a:rPr>
              <a:t>GeV</a:t>
            </a:r>
            <a:r>
              <a:rPr lang="en-US" dirty="0" smtClean="0">
                <a:latin typeface="Arial" charset="0"/>
                <a:ea typeface="ＭＳ Ｐゴシック" charset="0"/>
                <a:cs typeface="ＭＳ Ｐゴシック" charset="0"/>
              </a:rPr>
              <a:t>. This was known in hadron-hadron collisions where it is attributed to initial state interaction leading to a broadening of the initial </a:t>
            </a:r>
            <a:r>
              <a:rPr lang="en-US" dirty="0" err="1" smtClean="0">
                <a:latin typeface="Arial" charset="0"/>
                <a:ea typeface="ＭＳ Ｐゴシック" charset="0"/>
                <a:cs typeface="ＭＳ Ｐゴシック" charset="0"/>
              </a:rPr>
              <a:t>Partonic</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kt</a:t>
            </a:r>
            <a:r>
              <a:rPr lang="en-US" dirty="0" smtClean="0">
                <a:latin typeface="Arial" charset="0"/>
                <a:ea typeface="ＭＳ Ｐゴシック" charset="0"/>
                <a:cs typeface="ＭＳ Ｐゴシック" charset="0"/>
              </a:rPr>
              <a:t> distributions.</a:t>
            </a:r>
          </a:p>
          <a:p>
            <a:r>
              <a:rPr lang="en-US" dirty="0" smtClean="0"/>
              <a:t>He, Ne, Kr, </a:t>
            </a:r>
            <a:r>
              <a:rPr lang="en-US" dirty="0" err="1" smtClean="0"/>
              <a:t>Xe</a:t>
            </a:r>
            <a:endParaRPr lang="en-US" dirty="0"/>
          </a:p>
        </p:txBody>
      </p:sp>
      <p:sp>
        <p:nvSpPr>
          <p:cNvPr id="4" name="Footer Placeholder 3"/>
          <p:cNvSpPr>
            <a:spLocks noGrp="1"/>
          </p:cNvSpPr>
          <p:nvPr>
            <p:ph type="ftr" sz="quarter" idx="10"/>
          </p:nvPr>
        </p:nvSpPr>
        <p:spPr/>
        <p:txBody>
          <a:bodyPr/>
          <a:lstStyle/>
          <a:p>
            <a:r>
              <a:rPr lang="en-US" smtClean="0"/>
              <a:t>Go to ”Insert (View) | Header and Footer" to add your organization, sponsor, meeting name here; then, click "Apply to All"</a:t>
            </a:r>
            <a:endParaRPr lang="en-US"/>
          </a:p>
        </p:txBody>
      </p:sp>
      <p:sp>
        <p:nvSpPr>
          <p:cNvPr id="5" name="Slide Number Placeholder 4"/>
          <p:cNvSpPr>
            <a:spLocks noGrp="1"/>
          </p:cNvSpPr>
          <p:nvPr>
            <p:ph type="sldNum" sz="quarter" idx="11"/>
          </p:nvPr>
        </p:nvSpPr>
        <p:spPr/>
        <p:txBody>
          <a:bodyPr/>
          <a:lstStyle/>
          <a:p>
            <a:fld id="{BB1A7F71-A600-874B-8C52-75C3F91F2DFD}" type="slidenum">
              <a:rPr lang="en-US" smtClean="0"/>
              <a:pPr/>
              <a:t>12</a:t>
            </a:fld>
            <a:endParaRPr lang="en-US"/>
          </a:p>
        </p:txBody>
      </p:sp>
    </p:spTree>
    <p:extLst>
      <p:ext uri="{BB962C8B-B14F-4D97-AF65-F5344CB8AC3E}">
        <p14:creationId xmlns:p14="http://schemas.microsoft.com/office/powerpoint/2010/main" val="3807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nu leads to</a:t>
            </a:r>
            <a:r>
              <a:rPr lang="en-US" baseline="0" dirty="0" smtClean="0"/>
              <a:t> important Lorentz boost at high energies- reduced attenuation (Formation outside the nucleus).</a:t>
            </a:r>
          </a:p>
          <a:p>
            <a:r>
              <a:rPr lang="en-US" baseline="0" dirty="0" smtClean="0"/>
              <a:t>Shorter production time at high z and/or FF drops faster at high z</a:t>
            </a:r>
          </a:p>
          <a:p>
            <a:r>
              <a:rPr lang="en-US" dirty="0" smtClean="0"/>
              <a:t>Small Q2 dependence, it could</a:t>
            </a:r>
            <a:r>
              <a:rPr lang="en-US" baseline="0" dirty="0" smtClean="0"/>
              <a:t> be a correlation with nu and/or </a:t>
            </a:r>
            <a:r>
              <a:rPr lang="en-US" baseline="0" dirty="0" err="1" smtClean="0"/>
              <a:t>parton</a:t>
            </a:r>
            <a:r>
              <a:rPr lang="en-US" baseline="0" dirty="0" smtClean="0"/>
              <a:t> energy loss.</a:t>
            </a:r>
            <a:r>
              <a:rPr lang="en-US" dirty="0" smtClean="0"/>
              <a:t> </a:t>
            </a:r>
          </a:p>
          <a:p>
            <a:r>
              <a:rPr lang="en-US" dirty="0" smtClean="0"/>
              <a:t>Cronin</a:t>
            </a:r>
            <a:r>
              <a:rPr lang="en-US" baseline="0" dirty="0" smtClean="0"/>
              <a:t> effect, multiple soft scattering populating high pt2 region</a:t>
            </a:r>
          </a:p>
          <a:p>
            <a:r>
              <a:rPr lang="en-US" baseline="0" dirty="0" smtClean="0"/>
              <a:t> </a:t>
            </a:r>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Go to ”Insert (View) | Header and Footer" to add your organization, sponsor, meeting name here; then, click "Apply to All"</a:t>
            </a:r>
            <a:endParaRPr lang="en-US"/>
          </a:p>
        </p:txBody>
      </p:sp>
      <p:sp>
        <p:nvSpPr>
          <p:cNvPr id="5" name="Slide Number Placeholder 4"/>
          <p:cNvSpPr>
            <a:spLocks noGrp="1"/>
          </p:cNvSpPr>
          <p:nvPr>
            <p:ph type="sldNum" sz="quarter" idx="11"/>
          </p:nvPr>
        </p:nvSpPr>
        <p:spPr/>
        <p:txBody>
          <a:bodyPr/>
          <a:lstStyle/>
          <a:p>
            <a:fld id="{BB1A7F71-A600-874B-8C52-75C3F91F2DFD}" type="slidenum">
              <a:rPr lang="en-US" smtClean="0"/>
              <a:pPr/>
              <a:t>14</a:t>
            </a:fld>
            <a:endParaRPr lang="en-US"/>
          </a:p>
        </p:txBody>
      </p:sp>
    </p:spTree>
    <p:extLst>
      <p:ext uri="{BB962C8B-B14F-4D97-AF65-F5344CB8AC3E}">
        <p14:creationId xmlns:p14="http://schemas.microsoft.com/office/powerpoint/2010/main" val="797173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Al, Fe, T, </a:t>
            </a:r>
            <a:r>
              <a:rPr lang="en-US" dirty="0" err="1" smtClean="0"/>
              <a:t>Sn</a:t>
            </a:r>
            <a:r>
              <a:rPr lang="en-US" dirty="0" smtClean="0"/>
              <a:t>, </a:t>
            </a:r>
            <a:r>
              <a:rPr lang="en-US" dirty="0" err="1" smtClean="0"/>
              <a:t>Pb</a:t>
            </a:r>
            <a:endParaRPr lang="en-US" dirty="0" smtClean="0"/>
          </a:p>
          <a:p>
            <a:r>
              <a:rPr lang="en-US" dirty="0" smtClean="0"/>
              <a:t>Saturation behavior</a:t>
            </a:r>
            <a:r>
              <a:rPr lang="en-US" baseline="0" dirty="0" smtClean="0"/>
              <a:t> is unexpected for most models since they all predicts </a:t>
            </a:r>
            <a:r>
              <a:rPr lang="en-US" baseline="0" dirty="0" err="1" smtClean="0"/>
              <a:t>A^alpha</a:t>
            </a:r>
            <a:r>
              <a:rPr lang="en-US" baseline="0" dirty="0" smtClean="0"/>
              <a:t> dependence with alpha&gt;1/3</a:t>
            </a:r>
          </a:p>
          <a:p>
            <a:endParaRPr lang="en-US" baseline="0" dirty="0" smtClean="0"/>
          </a:p>
          <a:p>
            <a:r>
              <a:rPr lang="en-US" baseline="0" dirty="0" smtClean="0"/>
              <a:t>Production time smaller than nuclear radius, and attenuation is due to </a:t>
            </a:r>
            <a:r>
              <a:rPr lang="en-US" baseline="0" dirty="0" err="1" smtClean="0"/>
              <a:t>parton</a:t>
            </a:r>
            <a:r>
              <a:rPr lang="en-US" baseline="0" dirty="0" smtClean="0"/>
              <a:t> energy loss?</a:t>
            </a:r>
            <a:endParaRPr lang="en-US" dirty="0"/>
          </a:p>
        </p:txBody>
      </p:sp>
      <p:sp>
        <p:nvSpPr>
          <p:cNvPr id="4" name="Footer Placeholder 3"/>
          <p:cNvSpPr>
            <a:spLocks noGrp="1"/>
          </p:cNvSpPr>
          <p:nvPr>
            <p:ph type="ftr" sz="quarter" idx="10"/>
          </p:nvPr>
        </p:nvSpPr>
        <p:spPr/>
        <p:txBody>
          <a:bodyPr/>
          <a:lstStyle/>
          <a:p>
            <a:r>
              <a:rPr lang="en-US" smtClean="0"/>
              <a:t>Go to ”Insert (View) | Header and Footer" to add your organization, sponsor, meeting name here; then, click "Apply to All"</a:t>
            </a:r>
            <a:endParaRPr lang="en-US"/>
          </a:p>
        </p:txBody>
      </p:sp>
      <p:sp>
        <p:nvSpPr>
          <p:cNvPr id="5" name="Slide Number Placeholder 4"/>
          <p:cNvSpPr>
            <a:spLocks noGrp="1"/>
          </p:cNvSpPr>
          <p:nvPr>
            <p:ph type="sldNum" sz="quarter" idx="11"/>
          </p:nvPr>
        </p:nvSpPr>
        <p:spPr/>
        <p:txBody>
          <a:bodyPr/>
          <a:lstStyle/>
          <a:p>
            <a:fld id="{BB1A7F71-A600-874B-8C52-75C3F91F2DFD}" type="slidenum">
              <a:rPr lang="en-US" smtClean="0"/>
              <a:pPr/>
              <a:t>16</a:t>
            </a:fld>
            <a:endParaRPr lang="en-US"/>
          </a:p>
        </p:txBody>
      </p:sp>
    </p:spTree>
    <p:extLst>
      <p:ext uri="{BB962C8B-B14F-4D97-AF65-F5344CB8AC3E}">
        <p14:creationId xmlns:p14="http://schemas.microsoft.com/office/powerpoint/2010/main" val="1380483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B2C604-3B7A-244D-A054-36EB558A3178}" type="slidenum">
              <a:rPr lang="en-US"/>
              <a:pPr/>
              <a:t>17</a:t>
            </a:fld>
            <a:endParaRPr lang="en-US"/>
          </a:p>
        </p:txBody>
      </p:sp>
      <p:sp>
        <p:nvSpPr>
          <p:cNvPr id="95234" name="Rectangle 2"/>
          <p:cNvSpPr>
            <a:spLocks noGrp="1" noRot="1" noChangeAspect="1" noChangeArrowheads="1" noTextEdit="1"/>
          </p:cNvSpPr>
          <p:nvPr>
            <p:ph type="sldImg"/>
          </p:nvPr>
        </p:nvSpPr>
        <p:spPr>
          <a:xfrm>
            <a:off x="1143000" y="684213"/>
            <a:ext cx="4572000" cy="3429000"/>
          </a:xfrm>
          <a:ln/>
          <a:extLs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a:xfrm>
            <a:off x="685800" y="4343400"/>
            <a:ext cx="5486400" cy="4116388"/>
          </a:xfrm>
        </p:spPr>
        <p:txBody>
          <a:bodyPr/>
          <a:lstStyle/>
          <a:p>
            <a:r>
              <a:rPr lang="en-US"/>
              <a:t>Put reference to gluon bremsstrahlung model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Transparent</a:t>
            </a:r>
            <a:r>
              <a:rPr lang="en-US" baseline="0" dirty="0" smtClean="0"/>
              <a:t> medium to a particle means that the medium does not interact with it.</a:t>
            </a:r>
          </a:p>
          <a:p>
            <a:r>
              <a:rPr lang="en-US" baseline="0" dirty="0" smtClean="0"/>
              <a:t>Color singlet and point-like configuration</a:t>
            </a:r>
            <a:endParaRPr lang="en-US" dirty="0"/>
          </a:p>
        </p:txBody>
      </p:sp>
      <p:sp>
        <p:nvSpPr>
          <p:cNvPr id="4" name="Slide Number Placeholder 3"/>
          <p:cNvSpPr>
            <a:spLocks noGrp="1"/>
          </p:cNvSpPr>
          <p:nvPr>
            <p:ph type="sldNum" sz="quarter" idx="10"/>
          </p:nvPr>
        </p:nvSpPr>
        <p:spPr/>
        <p:txBody>
          <a:bodyPr/>
          <a:lstStyle/>
          <a:p>
            <a:fld id="{D008EA7D-CA5D-9844-8ABF-A5106E521E7C}"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85838" y="1671638"/>
            <a:ext cx="7696200" cy="1069975"/>
          </a:xfrm>
        </p:spPr>
        <p:txBody>
          <a:bodyPr/>
          <a:lstStyle>
            <a:lvl1pPr>
              <a:defRPr sz="3000"/>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r>
              <a:rPr lang="en-US" smtClean="0"/>
              <a:t>Click to edit Master subtitle style</a:t>
            </a:r>
            <a:endParaRPr lang="en-US" dirty="0"/>
          </a:p>
        </p:txBody>
      </p:sp>
      <p:pic>
        <p:nvPicPr>
          <p:cNvPr id="3080" name="Picture 7" descr="doe_black.jpg"/>
          <p:cNvPicPr>
            <a:picLocks noChangeAspect="1"/>
          </p:cNvPicPr>
          <p:nvPr/>
        </p:nvPicPr>
        <p:blipFill>
          <a:blip r:embed="rId2" cstate="print"/>
          <a:srcRect/>
          <a:stretch>
            <a:fillRect/>
          </a:stretch>
        </p:blipFill>
        <p:spPr bwMode="auto">
          <a:xfrm>
            <a:off x="7954963" y="6456363"/>
            <a:ext cx="960437" cy="231775"/>
          </a:xfrm>
          <a:prstGeom prst="rect">
            <a:avLst/>
          </a:prstGeom>
          <a:noFill/>
          <a:ln w="9525">
            <a:noFill/>
            <a:miter lim="800000"/>
            <a:headEnd/>
            <a:tailEnd/>
          </a:ln>
        </p:spPr>
      </p:pic>
      <p:pic>
        <p:nvPicPr>
          <p:cNvPr id="11" name="Picture 4" descr="title header_green_378.jpg"/>
          <p:cNvPicPr>
            <a:picLocks noChangeAspect="1"/>
          </p:cNvPicPr>
          <p:nvPr userDrawn="1"/>
        </p:nvPicPr>
        <p:blipFill>
          <a:blip r:embed="rId3"/>
          <a:srcRect/>
          <a:stretch>
            <a:fillRect/>
          </a:stretch>
        </p:blipFill>
        <p:spPr bwMode="auto">
          <a:xfrm>
            <a:off x="0" y="0"/>
            <a:ext cx="9144000" cy="1096963"/>
          </a:xfrm>
          <a:prstGeom prst="rect">
            <a:avLst/>
          </a:prstGeom>
          <a:noFill/>
          <a:ln w="9525">
            <a:noFill/>
            <a:miter lim="800000"/>
            <a:headEnd/>
            <a:tailEnd/>
          </a:ln>
        </p:spPr>
      </p:pic>
      <p:pic>
        <p:nvPicPr>
          <p:cNvPr id="12" name="Picture 6" descr="title footer_green_378.jpg"/>
          <p:cNvPicPr>
            <a:picLocks noChangeAspect="1"/>
          </p:cNvPicPr>
          <p:nvPr userDrawn="1"/>
        </p:nvPicPr>
        <p:blipFill>
          <a:blip r:embed="rId4"/>
          <a:srcRect/>
          <a:stretch>
            <a:fillRect/>
          </a:stretch>
        </p:blipFill>
        <p:spPr bwMode="auto">
          <a:xfrm>
            <a:off x="0" y="6794500"/>
            <a:ext cx="9144000" cy="635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89799EF4-B486-344D-A7B1-64807F3537E4}" type="datetime1">
              <a:rPr lang="en-US" smtClean="0"/>
              <a:t>1/7/13</a:t>
            </a:fld>
            <a:endParaRPr lang="en-US"/>
          </a:p>
        </p:txBody>
      </p:sp>
      <p:sp>
        <p:nvSpPr>
          <p:cNvPr id="5" name="Footer Placeholder 4"/>
          <p:cNvSpPr>
            <a:spLocks noGrp="1"/>
          </p:cNvSpPr>
          <p:nvPr>
            <p:ph type="ftr" sz="quarter" idx="11"/>
          </p:nvPr>
        </p:nvSpPr>
        <p:spPr/>
        <p:txBody>
          <a:bodyPr/>
          <a:lstStyle>
            <a:lvl1pPr>
              <a:defRPr/>
            </a:lvl1pPr>
          </a:lstStyle>
          <a:p>
            <a:r>
              <a:rPr lang="en-US" smtClean="0"/>
              <a:t>Hadronization and CT Studies at JLab                         Kawtar Hafidi                             pA@RHIC Workshop</a:t>
            </a:r>
            <a:endParaRPr lang="en-US"/>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sz="2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ACC48474-3CCA-2E4F-9876-D5DBA24B4643}" type="datetime1">
              <a:rPr lang="en-US" smtClean="0"/>
              <a:t>1/7/13</a:t>
            </a:fld>
            <a:endParaRPr lang="en-US"/>
          </a:p>
        </p:txBody>
      </p:sp>
      <p:sp>
        <p:nvSpPr>
          <p:cNvPr id="5" name="Footer Placeholder 4"/>
          <p:cNvSpPr>
            <a:spLocks noGrp="1"/>
          </p:cNvSpPr>
          <p:nvPr>
            <p:ph type="ftr" sz="quarter" idx="11"/>
          </p:nvPr>
        </p:nvSpPr>
        <p:spPr/>
        <p:txBody>
          <a:bodyPr/>
          <a:lstStyle>
            <a:lvl1pPr>
              <a:defRPr/>
            </a:lvl1pPr>
          </a:lstStyle>
          <a:p>
            <a:r>
              <a:rPr lang="en-US" smtClean="0"/>
              <a:t>Hadronization and CT Studies at JLab                         Kawtar Hafidi                             pA@RHIC Workshop</a:t>
            </a:r>
            <a:endParaRPr lang="en-US"/>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F6447E28-E395-E341-8A51-5A6840E19E5E}" type="datetime1">
              <a:rPr lang="en-US" smtClean="0"/>
              <a:t>1/7/13</a:t>
            </a:fld>
            <a:endParaRPr lang="en-US"/>
          </a:p>
        </p:txBody>
      </p:sp>
      <p:sp>
        <p:nvSpPr>
          <p:cNvPr id="5" name="Footer Placeholder 4"/>
          <p:cNvSpPr>
            <a:spLocks noGrp="1"/>
          </p:cNvSpPr>
          <p:nvPr>
            <p:ph type="ftr" sz="quarter" idx="11"/>
          </p:nvPr>
        </p:nvSpPr>
        <p:spPr/>
        <p:txBody>
          <a:bodyPr/>
          <a:lstStyle>
            <a:lvl1pPr>
              <a:defRPr/>
            </a:lvl1pPr>
          </a:lstStyle>
          <a:p>
            <a:r>
              <a:rPr lang="en-US" smtClean="0"/>
              <a:t>Hadronization and CT Studies at JLab                         Kawtar Hafidi                             pA@RHIC Workshop</a:t>
            </a:r>
            <a:endParaRPr lang="en-US"/>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lstStyle>
            <a:lvl1pPr algn="l">
              <a:defRPr sz="3000" b="1" cap="none" baseline="0"/>
            </a:lvl1pPr>
          </a:lstStyle>
          <a:p>
            <a:r>
              <a:rPr lang="en-US" dirty="0" smtClean="0"/>
              <a:t>Click to Edit Master Text Styles</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029F89B-C3AA-934B-867D-0C416CD2625E}" type="datetime1">
              <a:rPr lang="en-US" smtClean="0"/>
              <a:t>1/7/13</a:t>
            </a:fld>
            <a:endParaRPr lang="en-US"/>
          </a:p>
        </p:txBody>
      </p:sp>
      <p:sp>
        <p:nvSpPr>
          <p:cNvPr id="5" name="Footer Placeholder 4"/>
          <p:cNvSpPr>
            <a:spLocks noGrp="1"/>
          </p:cNvSpPr>
          <p:nvPr>
            <p:ph type="ftr" sz="quarter" idx="11"/>
          </p:nvPr>
        </p:nvSpPr>
        <p:spPr/>
        <p:txBody>
          <a:bodyPr/>
          <a:lstStyle>
            <a:lvl1pPr>
              <a:defRPr/>
            </a:lvl1pPr>
          </a:lstStyle>
          <a:p>
            <a:r>
              <a:rPr lang="en-US" smtClean="0"/>
              <a:t>Hadronization and CT Studies at JLab                         Kawtar Hafidi                             pA@RHIC Workshop</a:t>
            </a:r>
            <a:endParaRPr lang="en-US"/>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fld id="{1B62EFC5-6C7D-CF42-9932-245507E123D2}" type="datetime1">
              <a:rPr lang="en-US" smtClean="0"/>
              <a:t>1/7/13</a:t>
            </a:fld>
            <a:endParaRPr lang="en-US"/>
          </a:p>
        </p:txBody>
      </p:sp>
      <p:sp>
        <p:nvSpPr>
          <p:cNvPr id="6" name="Footer Placeholder 5"/>
          <p:cNvSpPr>
            <a:spLocks noGrp="1"/>
          </p:cNvSpPr>
          <p:nvPr>
            <p:ph type="ftr" sz="quarter" idx="11"/>
          </p:nvPr>
        </p:nvSpPr>
        <p:spPr/>
        <p:txBody>
          <a:bodyPr/>
          <a:lstStyle>
            <a:lvl1pPr>
              <a:defRPr/>
            </a:lvl1pPr>
          </a:lstStyle>
          <a:p>
            <a:r>
              <a:rPr lang="en-US" smtClean="0"/>
              <a:t>Hadronization and CT Studies at JLab                         Kawtar Hafidi                             pA@RHIC Workshop</a:t>
            </a:r>
            <a:endParaRPr lang="en-US"/>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fld id="{D999AADF-596B-A344-99B4-5CF78FDEE4A4}" type="datetime1">
              <a:rPr lang="en-US" smtClean="0"/>
              <a:t>1/7/13</a:t>
            </a:fld>
            <a:endParaRPr lang="en-US"/>
          </a:p>
        </p:txBody>
      </p:sp>
      <p:sp>
        <p:nvSpPr>
          <p:cNvPr id="8" name="Footer Placeholder 7"/>
          <p:cNvSpPr>
            <a:spLocks noGrp="1"/>
          </p:cNvSpPr>
          <p:nvPr>
            <p:ph type="ftr" sz="quarter" idx="11"/>
          </p:nvPr>
        </p:nvSpPr>
        <p:spPr/>
        <p:txBody>
          <a:bodyPr/>
          <a:lstStyle>
            <a:lvl1pPr>
              <a:defRPr/>
            </a:lvl1pPr>
          </a:lstStyle>
          <a:p>
            <a:r>
              <a:rPr lang="en-US" smtClean="0"/>
              <a:t>Hadronization and CT Studies at JLab                         Kawtar Hafidi                             pA@RHIC Workshop</a:t>
            </a:r>
            <a:endParaRPr lang="en-US"/>
          </a:p>
        </p:txBody>
      </p:sp>
      <p:sp>
        <p:nvSpPr>
          <p:cNvPr id="9" name="Slide Number Placeholder 8"/>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fld id="{BD8C17FF-6072-174D-8C06-7EC8876FE509}" type="datetime1">
              <a:rPr lang="en-US" smtClean="0"/>
              <a:t>1/7/13</a:t>
            </a:fld>
            <a:endParaRPr lang="en-US"/>
          </a:p>
        </p:txBody>
      </p:sp>
      <p:sp>
        <p:nvSpPr>
          <p:cNvPr id="4" name="Footer Placeholder 3"/>
          <p:cNvSpPr>
            <a:spLocks noGrp="1"/>
          </p:cNvSpPr>
          <p:nvPr>
            <p:ph type="ftr" sz="quarter" idx="11"/>
          </p:nvPr>
        </p:nvSpPr>
        <p:spPr/>
        <p:txBody>
          <a:bodyPr/>
          <a:lstStyle>
            <a:lvl1pPr>
              <a:defRPr/>
            </a:lvl1p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60D2435-D7D7-1E44-8391-9B4D2C18B5F0}" type="datetime1">
              <a:rPr lang="en-US" smtClean="0"/>
              <a:t>1/7/13</a:t>
            </a:fld>
            <a:endParaRPr lang="en-US"/>
          </a:p>
        </p:txBody>
      </p:sp>
      <p:sp>
        <p:nvSpPr>
          <p:cNvPr id="3" name="Footer Placeholder 2"/>
          <p:cNvSpPr>
            <a:spLocks noGrp="1"/>
          </p:cNvSpPr>
          <p:nvPr>
            <p:ph type="ftr" sz="quarter" idx="11"/>
          </p:nvPr>
        </p:nvSpPr>
        <p:spPr/>
        <p:txBody>
          <a:bodyPr/>
          <a:lstStyle>
            <a:lvl1pPr>
              <a:defRPr/>
            </a:lvl1pPr>
          </a:lstStyle>
          <a:p>
            <a:r>
              <a:rPr lang="en-US" smtClean="0"/>
              <a:t>Hadronization and CT Studies at JLab                         Kawtar Hafidi                             pA@RHIC Workshop</a:t>
            </a:r>
            <a:endParaRPr lang="en-US"/>
          </a:p>
        </p:txBody>
      </p:sp>
      <p:sp>
        <p:nvSpPr>
          <p:cNvPr id="4" name="Slide Number Placeholder 3"/>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chor="t"/>
          <a:lstStyle>
            <a:lvl1pPr algn="l">
              <a:defRPr sz="26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752601"/>
            <a:ext cx="3008313"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C793025-C77F-E14A-8330-BCF3923BE0F7}" type="datetime1">
              <a:rPr lang="en-US" smtClean="0"/>
              <a:t>1/7/13</a:t>
            </a:fld>
            <a:endParaRPr lang="en-US"/>
          </a:p>
        </p:txBody>
      </p:sp>
      <p:sp>
        <p:nvSpPr>
          <p:cNvPr id="6" name="Footer Placeholder 5"/>
          <p:cNvSpPr>
            <a:spLocks noGrp="1"/>
          </p:cNvSpPr>
          <p:nvPr>
            <p:ph type="ftr" sz="quarter" idx="11"/>
          </p:nvPr>
        </p:nvSpPr>
        <p:spPr/>
        <p:txBody>
          <a:bodyPr/>
          <a:lstStyle>
            <a:lvl1pPr>
              <a:defRPr/>
            </a:lvl1pPr>
          </a:lstStyle>
          <a:p>
            <a:r>
              <a:rPr lang="en-US" smtClean="0"/>
              <a:t>Hadronization and CT Studies at JLab                         Kawtar Hafidi                             pA@RHIC Workshop</a:t>
            </a:r>
            <a:endParaRPr lang="en-US"/>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6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55BD63E-3640-7440-8E09-C62B778C1481}" type="datetime1">
              <a:rPr lang="en-US" smtClean="0"/>
              <a:t>1/7/13</a:t>
            </a:fld>
            <a:endParaRPr lang="en-US"/>
          </a:p>
        </p:txBody>
      </p:sp>
      <p:sp>
        <p:nvSpPr>
          <p:cNvPr id="6" name="Footer Placeholder 5"/>
          <p:cNvSpPr>
            <a:spLocks noGrp="1"/>
          </p:cNvSpPr>
          <p:nvPr>
            <p:ph type="ftr" sz="quarter" idx="11"/>
          </p:nvPr>
        </p:nvSpPr>
        <p:spPr/>
        <p:txBody>
          <a:bodyPr/>
          <a:lstStyle>
            <a:lvl1pPr>
              <a:defRPr/>
            </a:lvl1pPr>
          </a:lstStyle>
          <a:p>
            <a:r>
              <a:rPr lang="en-US" smtClean="0"/>
              <a:t>Hadronization and CT Studies at JLab                         Kawtar Hafidi                             pA@RHIC Workshop</a:t>
            </a:r>
            <a:endParaRPr lang="en-US"/>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6" descr="slide footer_green_378.jpg"/>
          <p:cNvPicPr>
            <a:picLocks noChangeAspect="1"/>
          </p:cNvPicPr>
          <p:nvPr/>
        </p:nvPicPr>
        <p:blipFill>
          <a:blip r:embed="rId13"/>
          <a:srcRect/>
          <a:stretch>
            <a:fillRect/>
          </a:stretch>
        </p:blipFill>
        <p:spPr bwMode="auto">
          <a:xfrm>
            <a:off x="0" y="6327775"/>
            <a:ext cx="9144000" cy="530225"/>
          </a:xfrm>
          <a:prstGeom prst="rect">
            <a:avLst/>
          </a:prstGeom>
          <a:noFill/>
          <a:ln w="9525">
            <a:noFill/>
            <a:miter lim="800000"/>
            <a:headEnd/>
            <a:tailEnd/>
          </a:ln>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7010400" y="6572250"/>
            <a:ext cx="1371600"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B8D138EF-3FD8-A144-A193-BE2F1612C476}" type="datetime1">
              <a:rPr lang="en-US" smtClean="0"/>
              <a:t>1/7/13</a:t>
            </a:fld>
            <a:endParaRPr lang="en-US" dirty="0"/>
          </a:p>
        </p:txBody>
      </p:sp>
      <p:sp>
        <p:nvSpPr>
          <p:cNvPr id="1029" name="Rectangle 5"/>
          <p:cNvSpPr>
            <a:spLocks noGrp="1" noChangeArrowheads="1"/>
          </p:cNvSpPr>
          <p:nvPr>
            <p:ph type="ftr" sz="quarter" idx="3"/>
          </p:nvPr>
        </p:nvSpPr>
        <p:spPr bwMode="auto">
          <a:xfrm>
            <a:off x="657225" y="6307138"/>
            <a:ext cx="594201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lvl1pPr>
          </a:lstStyle>
          <a:p>
            <a:r>
              <a:rPr lang="en-US" smtClean="0"/>
              <a:t>Hadronization and CT Studies at JLab                         Kawtar Hafidi                             pA@RHIC Workshop</a:t>
            </a:r>
            <a:endParaRPr lang="en-US" dirty="0"/>
          </a:p>
        </p:txBody>
      </p:sp>
      <p:sp>
        <p:nvSpPr>
          <p:cNvPr id="1030" name="Rectangle 6"/>
          <p:cNvSpPr>
            <a:spLocks noGrp="1" noChangeArrowheads="1"/>
          </p:cNvSpPr>
          <p:nvPr>
            <p:ph type="sldNum" sz="quarter" idx="4"/>
          </p:nvPr>
        </p:nvSpPr>
        <p:spPr bwMode="auto">
          <a:xfrm>
            <a:off x="8610600" y="6489700"/>
            <a:ext cx="38417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87034D8C-3CB4-402A-BC46-2AB14C0FE90A}" type="slidenum">
              <a:rPr lang="en-US" smtClean="0"/>
              <a:pPr/>
              <a:t>‹#›</a:t>
            </a:fld>
            <a:endParaRPr lang="en-US"/>
          </a:p>
        </p:txBody>
      </p:sp>
      <p:pic>
        <p:nvPicPr>
          <p:cNvPr id="14" name="Picture 4" descr="slide header_green_378.jpg"/>
          <p:cNvPicPr>
            <a:picLocks noChangeAspect="1"/>
          </p:cNvPicPr>
          <p:nvPr/>
        </p:nvPicPr>
        <p:blipFill>
          <a:blip r:embed="rId14"/>
          <a:srcRect/>
          <a:stretch>
            <a:fillRect/>
          </a:stretch>
        </p:blipFill>
        <p:spPr bwMode="auto">
          <a:xfrm>
            <a:off x="0" y="0"/>
            <a:ext cx="9144000" cy="146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fontAlgn="base" hangingPunct="1">
        <a:spcBef>
          <a:spcPct val="0"/>
        </a:spcBef>
        <a:spcAft>
          <a:spcPct val="0"/>
        </a:spcAft>
        <a:defRPr sz="2600" b="1">
          <a:solidFill>
            <a:srgbClr val="4B5C29"/>
          </a:solidFill>
          <a:latin typeface="+mj-lt"/>
          <a:ea typeface="+mj-ea"/>
          <a:cs typeface="+mj-cs"/>
        </a:defRPr>
      </a:lvl1pPr>
      <a:lvl2pPr algn="l" rtl="0" eaLnBrk="1" fontAlgn="base" hangingPunct="1">
        <a:spcBef>
          <a:spcPct val="0"/>
        </a:spcBef>
        <a:spcAft>
          <a:spcPct val="0"/>
        </a:spcAft>
        <a:defRPr sz="2600" b="1">
          <a:solidFill>
            <a:schemeClr val="tx2"/>
          </a:solidFill>
          <a:latin typeface="Trebuchet MS" pitchFamily="34" charset="0"/>
        </a:defRPr>
      </a:lvl2pPr>
      <a:lvl3pPr algn="l" rtl="0" eaLnBrk="1" fontAlgn="base" hangingPunct="1">
        <a:spcBef>
          <a:spcPct val="0"/>
        </a:spcBef>
        <a:spcAft>
          <a:spcPct val="0"/>
        </a:spcAft>
        <a:defRPr sz="2600" b="1">
          <a:solidFill>
            <a:schemeClr val="tx2"/>
          </a:solidFill>
          <a:latin typeface="Trebuchet MS" pitchFamily="34" charset="0"/>
        </a:defRPr>
      </a:lvl3pPr>
      <a:lvl4pPr algn="l" rtl="0" eaLnBrk="1" fontAlgn="base" hangingPunct="1">
        <a:spcBef>
          <a:spcPct val="0"/>
        </a:spcBef>
        <a:spcAft>
          <a:spcPct val="0"/>
        </a:spcAft>
        <a:defRPr sz="2600" b="1">
          <a:solidFill>
            <a:schemeClr val="tx2"/>
          </a:solidFill>
          <a:latin typeface="Trebuchet MS" pitchFamily="34" charset="0"/>
        </a:defRPr>
      </a:lvl4pPr>
      <a:lvl5pPr algn="l" rtl="0" eaLnBrk="1" fontAlgn="base" hangingPunct="1">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5.bin"/><Relationship Id="rId5" Type="http://schemas.openxmlformats.org/officeDocument/2006/relationships/image" Target="../media/image16.emf"/><Relationship Id="rId6" Type="http://schemas.openxmlformats.org/officeDocument/2006/relationships/image" Target="../media/image1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6.bin"/><Relationship Id="rId5" Type="http://schemas.openxmlformats.org/officeDocument/2006/relationships/image" Target="../media/image30.emf"/><Relationship Id="rId6" Type="http://schemas.openxmlformats.org/officeDocument/2006/relationships/image" Target="../media/image31.jpe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oleObject" Target="../embeddings/oleObject7.bin"/><Relationship Id="rId5" Type="http://schemas.openxmlformats.org/officeDocument/2006/relationships/image" Target="../media/image34.emf"/><Relationship Id="rId6" Type="http://schemas.openxmlformats.org/officeDocument/2006/relationships/oleObject" Target="../embeddings/oleObject8.bin"/><Relationship Id="rId7" Type="http://schemas.openxmlformats.org/officeDocument/2006/relationships/image" Target="../media/image35.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40.tiff"/><Relationship Id="rId5" Type="http://schemas.openxmlformats.org/officeDocument/2006/relationships/image" Target="../media/image41.tiff"/><Relationship Id="rId6" Type="http://schemas.openxmlformats.org/officeDocument/2006/relationships/oleObject" Target="../embeddings/oleObject9.bin"/><Relationship Id="rId7" Type="http://schemas.openxmlformats.org/officeDocument/2006/relationships/image" Target="../media/image39.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3.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1.bin"/><Relationship Id="rId5"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1.emf"/><Relationship Id="rId5" Type="http://schemas.openxmlformats.org/officeDocument/2006/relationships/oleObject" Target="../embeddings/oleObject3.bin"/><Relationship Id="rId6" Type="http://schemas.openxmlformats.org/officeDocument/2006/relationships/image" Target="../media/image1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oleObject" Target="../embeddings/oleObject4.bin"/><Relationship Id="rId7" Type="http://schemas.openxmlformats.org/officeDocument/2006/relationships/image" Target="../media/image1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latin typeface="Arial Rounded MT Bold"/>
                <a:cs typeface="Arial Rounded MT Bold"/>
              </a:rPr>
              <a:t>Hadronization and Color Transparency Studies at JLab</a:t>
            </a:r>
            <a:endParaRPr lang="en-US" dirty="0">
              <a:latin typeface="Arial Rounded MT Bold"/>
              <a:cs typeface="Arial Rounded MT Bold"/>
            </a:endParaRPr>
          </a:p>
        </p:txBody>
      </p:sp>
      <p:sp>
        <p:nvSpPr>
          <p:cNvPr id="8" name="Subtitle 7"/>
          <p:cNvSpPr>
            <a:spLocks noGrp="1"/>
          </p:cNvSpPr>
          <p:nvPr>
            <p:ph type="subTitle" idx="1"/>
          </p:nvPr>
        </p:nvSpPr>
        <p:spPr>
          <a:xfrm>
            <a:off x="985838" y="3125788"/>
            <a:ext cx="6634162" cy="2741612"/>
          </a:xfrm>
        </p:spPr>
        <p:txBody>
          <a:bodyPr/>
          <a:lstStyle/>
          <a:p>
            <a:pPr algn="ctr">
              <a:lnSpc>
                <a:spcPct val="150000"/>
              </a:lnSpc>
            </a:pPr>
            <a:r>
              <a:rPr lang="en-US" sz="2400" dirty="0" smtClean="0">
                <a:solidFill>
                  <a:srgbClr val="FF0000"/>
                </a:solidFill>
                <a:latin typeface="Arial Rounded MT Bold"/>
                <a:cs typeface="Arial Rounded MT Bold"/>
              </a:rPr>
              <a:t>The Physics of </a:t>
            </a:r>
            <a:r>
              <a:rPr lang="en-US" sz="2400" dirty="0" err="1" smtClean="0">
                <a:solidFill>
                  <a:srgbClr val="FF0000"/>
                </a:solidFill>
                <a:latin typeface="Arial Rounded MT Bold"/>
                <a:cs typeface="Arial Rounded MT Bold"/>
              </a:rPr>
              <a:t>pA</a:t>
            </a:r>
            <a:r>
              <a:rPr lang="en-US" sz="2400" dirty="0" smtClean="0">
                <a:solidFill>
                  <a:srgbClr val="FF0000"/>
                </a:solidFill>
                <a:latin typeface="Arial Rounded MT Bold"/>
                <a:cs typeface="Arial Rounded MT Bold"/>
              </a:rPr>
              <a:t> Collisions at RHIC, BNL </a:t>
            </a:r>
          </a:p>
          <a:p>
            <a:pPr algn="ctr">
              <a:lnSpc>
                <a:spcPct val="150000"/>
              </a:lnSpc>
            </a:pPr>
            <a:r>
              <a:rPr lang="en-US" sz="2000" dirty="0" smtClean="0">
                <a:solidFill>
                  <a:schemeClr val="bg2">
                    <a:lumMod val="10000"/>
                  </a:schemeClr>
                </a:solidFill>
                <a:latin typeface="Arial Rounded MT Bold"/>
                <a:cs typeface="Arial Rounded MT Bold"/>
              </a:rPr>
              <a:t>Monday January 7</a:t>
            </a:r>
            <a:r>
              <a:rPr lang="en-US" sz="2000" baseline="30000" dirty="0" smtClean="0">
                <a:solidFill>
                  <a:schemeClr val="bg2">
                    <a:lumMod val="10000"/>
                  </a:schemeClr>
                </a:solidFill>
                <a:latin typeface="Arial Rounded MT Bold"/>
                <a:cs typeface="Arial Rounded MT Bold"/>
              </a:rPr>
              <a:t>th</a:t>
            </a:r>
            <a:r>
              <a:rPr lang="en-US" sz="2000" dirty="0" smtClean="0">
                <a:solidFill>
                  <a:schemeClr val="bg2">
                    <a:lumMod val="10000"/>
                  </a:schemeClr>
                </a:solidFill>
                <a:latin typeface="Arial Rounded MT Bold"/>
                <a:cs typeface="Arial Rounded MT Bold"/>
              </a:rPr>
              <a:t>, 2013</a:t>
            </a:r>
          </a:p>
          <a:p>
            <a:pPr algn="ctr">
              <a:lnSpc>
                <a:spcPct val="150000"/>
              </a:lnSpc>
            </a:pPr>
            <a:r>
              <a:rPr lang="en-US" sz="2800" dirty="0" smtClean="0">
                <a:solidFill>
                  <a:srgbClr val="0000FF"/>
                </a:solidFill>
                <a:latin typeface="Arial Rounded MT Bold"/>
                <a:cs typeface="Arial Rounded MT Bold"/>
              </a:rPr>
              <a:t>Kawtar Hafidi</a:t>
            </a:r>
            <a:endParaRPr lang="en-US" sz="2800" dirty="0">
              <a:solidFill>
                <a:srgbClr val="0000FF"/>
              </a:solidFill>
              <a:latin typeface="Arial Rounded MT Bold"/>
              <a:cs typeface="Arial Rounded MT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lstStyle/>
          <a:p>
            <a:r>
              <a:rPr lang="en-US" sz="3600" dirty="0" smtClean="0"/>
              <a:t>Models</a:t>
            </a:r>
            <a:endParaRPr lang="en-US" sz="3600"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10</a:t>
            </a:fld>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b="53903"/>
          <a:stretch>
            <a:fillRect/>
          </a:stretch>
        </p:blipFill>
        <p:spPr bwMode="auto">
          <a:xfrm>
            <a:off x="2658793" y="76200"/>
            <a:ext cx="6473825" cy="1344613"/>
          </a:xfrm>
          <a:prstGeom prst="rect">
            <a:avLst/>
          </a:prstGeom>
          <a:noFill/>
          <a:ln>
            <a:noFill/>
          </a:ln>
          <a:effectLst/>
          <a:extLst>
            <a:ext uri="{909E8E84-426E-40dd-AFC4-6F175D3DCCD1}">
              <a14:hiddenFill xmlns:a14="http://schemas.microsoft.com/office/drawing/2010/main">
                <a:blipFill dpi="0" rotWithShape="0">
                  <a:blip/>
                  <a:srcRect b="539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Rectangle 6"/>
          <p:cNvSpPr/>
          <p:nvPr/>
        </p:nvSpPr>
        <p:spPr>
          <a:xfrm>
            <a:off x="152400" y="1712417"/>
            <a:ext cx="8991600" cy="4164217"/>
          </a:xfrm>
          <a:prstGeom prst="rect">
            <a:avLst/>
          </a:prstGeom>
        </p:spPr>
        <p:txBody>
          <a:bodyPr wrap="square">
            <a:spAutoFit/>
          </a:bodyPr>
          <a:lstStyle/>
          <a:p>
            <a:pPr marL="450850" indent="-342900">
              <a:buSzPct val="120000"/>
              <a:buFont typeface="Wingdings"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400" b="1" dirty="0" smtClean="0">
                <a:solidFill>
                  <a:srgbClr val="FF0000"/>
                </a:solidFill>
                <a:latin typeface="Lucida Sans Unicode"/>
                <a:cs typeface="Lucida Sans Unicode"/>
              </a:rPr>
              <a:t> Which process dominates? Parton </a:t>
            </a:r>
            <a:r>
              <a:rPr lang="en-US" sz="2400" b="1" dirty="0">
                <a:solidFill>
                  <a:srgbClr val="FF0000"/>
                </a:solidFill>
                <a:latin typeface="Lucida Sans Unicode"/>
                <a:cs typeface="Lucida Sans Unicode"/>
              </a:rPr>
              <a:t>energy loss or Hadron </a:t>
            </a:r>
            <a:r>
              <a:rPr lang="en-US" sz="2400" b="1" dirty="0" smtClean="0">
                <a:solidFill>
                  <a:srgbClr val="FF0000"/>
                </a:solidFill>
                <a:latin typeface="Lucida Sans Unicode"/>
                <a:cs typeface="Lucida Sans Unicode"/>
              </a:rPr>
              <a:t>absorption?</a:t>
            </a:r>
            <a:endParaRPr lang="en-US" sz="2400" b="1" dirty="0">
              <a:solidFill>
                <a:srgbClr val="FF0000"/>
              </a:solidFill>
              <a:latin typeface="Lucida Sans Unicode"/>
              <a:cs typeface="Lucida Sans Unicode"/>
            </a:endParaRPr>
          </a:p>
          <a:p>
            <a:pPr marL="1350962" lvl="2" indent="-342900">
              <a:buSzPct val="120000"/>
              <a:buFont typeface="Wingdings"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400" dirty="0">
              <a:solidFill>
                <a:srgbClr val="0000FF"/>
              </a:solidFill>
              <a:latin typeface="Lucida Sans Unicode"/>
              <a:cs typeface="Lucida Sans Unicode"/>
            </a:endParaRPr>
          </a:p>
          <a:p>
            <a:pPr marL="450850" indent="-342900">
              <a:buSzPct val="120000"/>
              <a:buFont typeface="Wingdings"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400" dirty="0" smtClean="0">
                <a:solidFill>
                  <a:srgbClr val="FF0000"/>
                </a:solidFill>
                <a:latin typeface="Lucida Sans Unicode"/>
                <a:cs typeface="Lucida Sans Unicode"/>
              </a:rPr>
              <a:t> Are fragmentation functions modified in the nuclear medium?</a:t>
            </a:r>
            <a:endParaRPr lang="en-US" sz="2400" dirty="0">
              <a:solidFill>
                <a:srgbClr val="FF0000"/>
              </a:solidFill>
              <a:latin typeface="Lucida Sans Unicode"/>
              <a:cs typeface="Lucida Sans Unicode"/>
            </a:endParaRPr>
          </a:p>
          <a:p>
            <a:pPr marL="107950">
              <a:lnSpc>
                <a:spcPct val="130000"/>
              </a:lnSpc>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400" dirty="0" smtClean="0">
              <a:solidFill>
                <a:srgbClr val="0000FF"/>
              </a:solidFill>
              <a:latin typeface="Lucida Sans Unicode"/>
              <a:cs typeface="Lucida Sans Unicode"/>
            </a:endParaRPr>
          </a:p>
          <a:p>
            <a:pPr marL="107950">
              <a:lnSpc>
                <a:spcPct val="130000"/>
              </a:lnSpc>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400" dirty="0" smtClean="0">
                <a:solidFill>
                  <a:srgbClr val="0000FF"/>
                </a:solidFill>
                <a:latin typeface="Lucida Sans Unicode"/>
                <a:cs typeface="Lucida Sans Unicode"/>
              </a:rPr>
              <a:t>Several </a:t>
            </a:r>
            <a:r>
              <a:rPr lang="en-US" sz="2400" dirty="0">
                <a:solidFill>
                  <a:srgbClr val="0000FF"/>
                </a:solidFill>
                <a:latin typeface="Lucida Sans Unicode"/>
                <a:cs typeface="Lucida Sans Unicode"/>
              </a:rPr>
              <a:t>models exists with different answers to these </a:t>
            </a:r>
            <a:r>
              <a:rPr lang="en-US" sz="2400" dirty="0" smtClean="0">
                <a:solidFill>
                  <a:srgbClr val="0000FF"/>
                </a:solidFill>
                <a:latin typeface="Lucida Sans Unicode"/>
                <a:cs typeface="Lucida Sans Unicode"/>
              </a:rPr>
              <a:t>questions</a:t>
            </a:r>
            <a:endParaRPr lang="en-US" sz="2400" dirty="0">
              <a:solidFill>
                <a:srgbClr val="0000FF"/>
              </a:solidFill>
              <a:latin typeface="Lucida Sans Unicode"/>
              <a:cs typeface="Lucida Sans Unicode"/>
            </a:endParaRPr>
          </a:p>
          <a:p>
            <a:pPr marL="863600" lvl="1" indent="-323850">
              <a:lnSpc>
                <a:spcPct val="13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a:solidFill>
                  <a:srgbClr val="008000"/>
                </a:solidFill>
                <a:latin typeface="Lucida Sans Unicode"/>
                <a:cs typeface="Lucida Sans Unicode"/>
              </a:rPr>
              <a:t>→ Pure </a:t>
            </a:r>
            <a:r>
              <a:rPr lang="en-US" sz="2000" dirty="0" err="1">
                <a:solidFill>
                  <a:srgbClr val="008000"/>
                </a:solidFill>
                <a:latin typeface="Lucida Sans Unicode"/>
                <a:cs typeface="Lucida Sans Unicode"/>
              </a:rPr>
              <a:t>parton</a:t>
            </a:r>
            <a:r>
              <a:rPr lang="en-US" sz="2000" dirty="0">
                <a:solidFill>
                  <a:srgbClr val="008000"/>
                </a:solidFill>
                <a:latin typeface="Lucida Sans Unicode"/>
                <a:cs typeface="Lucida Sans Unicode"/>
              </a:rPr>
              <a:t> energy loss or hadron absorption models</a:t>
            </a:r>
          </a:p>
          <a:p>
            <a:pPr marL="863600" lvl="1" indent="-323850">
              <a:lnSpc>
                <a:spcPct val="13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a:solidFill>
                  <a:srgbClr val="008000"/>
                </a:solidFill>
                <a:latin typeface="Lucida Sans Unicode"/>
                <a:cs typeface="Lucida Sans Unicode"/>
              </a:rPr>
              <a:t>→ Mixed </a:t>
            </a:r>
            <a:r>
              <a:rPr lang="en-US" sz="2000" dirty="0" smtClean="0">
                <a:solidFill>
                  <a:srgbClr val="008000"/>
                </a:solidFill>
                <a:latin typeface="Lucida Sans Unicode"/>
                <a:cs typeface="Lucida Sans Unicode"/>
              </a:rPr>
              <a:t>models</a:t>
            </a:r>
            <a:endParaRPr lang="en-US" sz="2000" dirty="0">
              <a:solidFill>
                <a:srgbClr val="008000"/>
              </a:solidFill>
              <a:latin typeface="Lucida Sans Unicode"/>
              <a:cs typeface="Lucida Sans Unicode"/>
            </a:endParaRPr>
          </a:p>
        </p:txBody>
      </p:sp>
    </p:spTree>
    <p:extLst>
      <p:ext uri="{BB962C8B-B14F-4D97-AF65-F5344CB8AC3E}">
        <p14:creationId xmlns:p14="http://schemas.microsoft.com/office/powerpoint/2010/main" val="11753265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639762"/>
          </a:xfrm>
        </p:spPr>
        <p:txBody>
          <a:bodyPr/>
          <a:lstStyle/>
          <a:p>
            <a:r>
              <a:rPr lang="en-US" sz="3200" dirty="0" smtClean="0"/>
              <a:t>Selected Models</a:t>
            </a:r>
            <a:endParaRPr lang="en-US" sz="3200"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11</a:t>
            </a:fld>
            <a:endParaRPr lang="en-US"/>
          </a:p>
        </p:txBody>
      </p:sp>
      <p:sp>
        <p:nvSpPr>
          <p:cNvPr id="6" name="Rectangle 3"/>
          <p:cNvSpPr txBox="1">
            <a:spLocks noChangeArrowheads="1"/>
          </p:cNvSpPr>
          <p:nvPr/>
        </p:nvSpPr>
        <p:spPr bwMode="auto">
          <a:xfrm>
            <a:off x="152400" y="1143000"/>
            <a:ext cx="88392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sz="1800">
                <a:solidFill>
                  <a:schemeClr val="tx1"/>
                </a:solidFill>
                <a:latin typeface="Lucida Sans Unicode"/>
                <a:ea typeface="+mn-ea"/>
                <a:cs typeface="Lucida Sans Unicode"/>
              </a:defRPr>
            </a:lvl1pPr>
            <a:lvl2pPr marL="742950" indent="-285750" algn="l" rtl="0" eaLnBrk="1" fontAlgn="base" hangingPunct="1">
              <a:spcBef>
                <a:spcPct val="20000"/>
              </a:spcBef>
              <a:spcAft>
                <a:spcPct val="0"/>
              </a:spcAft>
              <a:buClr>
                <a:srgbClr val="1F497D"/>
              </a:buClr>
              <a:buChar char="–"/>
              <a:defRPr sz="1600">
                <a:solidFill>
                  <a:schemeClr val="tx1"/>
                </a:solidFill>
                <a:latin typeface="Lucida Sans Unicode"/>
                <a:cs typeface="Lucida Sans Unicode"/>
              </a:defRPr>
            </a:lvl2pPr>
            <a:lvl3pPr marL="11430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3pPr>
            <a:lvl4pPr marL="16002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Lucida Sans Unicode"/>
                <a:cs typeface="Lucida Sans Unicode"/>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nSpc>
                <a:spcPct val="150000"/>
              </a:lnSpc>
            </a:pPr>
            <a:r>
              <a:rPr lang="en-US" sz="2000" b="1" dirty="0" smtClean="0">
                <a:solidFill>
                  <a:srgbClr val="FF3300"/>
                </a:solidFill>
              </a:rPr>
              <a:t>Gluon Bremsstrahlung</a:t>
            </a:r>
            <a:r>
              <a:rPr lang="en-US" sz="2000" b="1" dirty="0" smtClean="0"/>
              <a:t> </a:t>
            </a:r>
            <a:r>
              <a:rPr lang="en-US" sz="2000" b="1" dirty="0" smtClean="0">
                <a:solidFill>
                  <a:srgbClr val="151515"/>
                </a:solidFill>
              </a:rPr>
              <a:t>Model</a:t>
            </a:r>
            <a:r>
              <a:rPr lang="en-US" sz="2000" dirty="0" smtClean="0">
                <a:solidFill>
                  <a:srgbClr val="151515"/>
                </a:solidFill>
              </a:rPr>
              <a:t> </a:t>
            </a:r>
            <a:r>
              <a:rPr lang="en-US" i="1" dirty="0" smtClean="0">
                <a:solidFill>
                  <a:srgbClr val="151515"/>
                </a:solidFill>
              </a:rPr>
              <a:t>(B. </a:t>
            </a:r>
            <a:r>
              <a:rPr lang="en-US" i="1" dirty="0" err="1" smtClean="0">
                <a:solidFill>
                  <a:srgbClr val="151515"/>
                </a:solidFill>
              </a:rPr>
              <a:t>Kopeliovich</a:t>
            </a:r>
            <a:r>
              <a:rPr lang="en-US" i="1" dirty="0" smtClean="0">
                <a:solidFill>
                  <a:srgbClr val="151515"/>
                </a:solidFill>
              </a:rPr>
              <a:t>, J. </a:t>
            </a:r>
            <a:r>
              <a:rPr lang="en-US" i="1" dirty="0" err="1" smtClean="0">
                <a:solidFill>
                  <a:srgbClr val="151515"/>
                </a:solidFill>
              </a:rPr>
              <a:t>Nemchik</a:t>
            </a:r>
            <a:r>
              <a:rPr lang="en-US" i="1" dirty="0" smtClean="0">
                <a:solidFill>
                  <a:srgbClr val="151515"/>
                </a:solidFill>
              </a:rPr>
              <a:t> E. </a:t>
            </a:r>
            <a:r>
              <a:rPr lang="en-US" i="1" dirty="0" err="1" smtClean="0">
                <a:solidFill>
                  <a:srgbClr val="151515"/>
                </a:solidFill>
              </a:rPr>
              <a:t>Predazzi</a:t>
            </a:r>
            <a:r>
              <a:rPr lang="en-US" i="1" dirty="0" smtClean="0">
                <a:solidFill>
                  <a:srgbClr val="151515"/>
                </a:solidFill>
              </a:rPr>
              <a:t>, A. </a:t>
            </a:r>
            <a:r>
              <a:rPr lang="en-US" i="1" dirty="0" err="1" smtClean="0">
                <a:solidFill>
                  <a:srgbClr val="151515"/>
                </a:solidFill>
              </a:rPr>
              <a:t>Hayashigaki</a:t>
            </a:r>
            <a:r>
              <a:rPr lang="en-US" i="1" dirty="0" smtClean="0">
                <a:solidFill>
                  <a:srgbClr val="151515"/>
                </a:solidFill>
              </a:rPr>
              <a:t>) </a:t>
            </a:r>
          </a:p>
          <a:p>
            <a:pPr>
              <a:lnSpc>
                <a:spcPct val="150000"/>
              </a:lnSpc>
              <a:buFont typeface="Wingdings" pitchFamily="-109" charset="2"/>
              <a:buNone/>
            </a:pPr>
            <a:r>
              <a:rPr lang="en-US" sz="2000" dirty="0" smtClean="0">
                <a:solidFill>
                  <a:srgbClr val="151515"/>
                </a:solidFill>
              </a:rPr>
              <a:t>     </a:t>
            </a:r>
            <a:r>
              <a:rPr lang="en-US" sz="2000" dirty="0" smtClean="0">
                <a:solidFill>
                  <a:srgbClr val="008000"/>
                </a:solidFill>
              </a:rPr>
              <a:t>Gluon radiation + </a:t>
            </a:r>
            <a:r>
              <a:rPr lang="en-US" sz="2000" dirty="0" err="1" smtClean="0">
                <a:solidFill>
                  <a:srgbClr val="008000"/>
                </a:solidFill>
              </a:rPr>
              <a:t>hadronization</a:t>
            </a:r>
            <a:r>
              <a:rPr lang="en-US" sz="2000" dirty="0" smtClean="0">
                <a:solidFill>
                  <a:srgbClr val="008000"/>
                </a:solidFill>
              </a:rPr>
              <a:t> model</a:t>
            </a:r>
          </a:p>
          <a:p>
            <a:pPr>
              <a:spcBef>
                <a:spcPct val="50000"/>
              </a:spcBef>
            </a:pPr>
            <a:r>
              <a:rPr lang="en-US" sz="2000" b="1" dirty="0" smtClean="0">
                <a:solidFill>
                  <a:srgbClr val="0000FF"/>
                </a:solidFill>
              </a:rPr>
              <a:t>Twist-4 </a:t>
            </a:r>
            <a:r>
              <a:rPr lang="en-US" sz="2000" b="1" dirty="0" err="1" smtClean="0">
                <a:solidFill>
                  <a:srgbClr val="0000FF"/>
                </a:solidFill>
              </a:rPr>
              <a:t>pQCD</a:t>
            </a:r>
            <a:r>
              <a:rPr lang="en-US" sz="2000" b="1" dirty="0" smtClean="0">
                <a:solidFill>
                  <a:srgbClr val="0000FF"/>
                </a:solidFill>
              </a:rPr>
              <a:t> </a:t>
            </a:r>
            <a:r>
              <a:rPr lang="en-US" sz="2000" b="1" dirty="0" smtClean="0">
                <a:solidFill>
                  <a:srgbClr val="151515"/>
                </a:solidFill>
              </a:rPr>
              <a:t>Model</a:t>
            </a:r>
            <a:r>
              <a:rPr lang="en-US" sz="2000" dirty="0" smtClean="0">
                <a:solidFill>
                  <a:srgbClr val="151515"/>
                </a:solidFill>
              </a:rPr>
              <a:t> </a:t>
            </a:r>
            <a:r>
              <a:rPr lang="en-US" i="1" dirty="0" smtClean="0">
                <a:solidFill>
                  <a:srgbClr val="151515"/>
                </a:solidFill>
              </a:rPr>
              <a:t>(X.-N. Wang, E. Wang, X. </a:t>
            </a:r>
            <a:r>
              <a:rPr lang="en-US" i="1" dirty="0" err="1" smtClean="0">
                <a:solidFill>
                  <a:srgbClr val="151515"/>
                </a:solidFill>
              </a:rPr>
              <a:t>Guo</a:t>
            </a:r>
            <a:r>
              <a:rPr lang="en-US" i="1" dirty="0" smtClean="0">
                <a:solidFill>
                  <a:srgbClr val="151515"/>
                </a:solidFill>
              </a:rPr>
              <a:t>, J. Osborne)</a:t>
            </a:r>
          </a:p>
          <a:p>
            <a:pPr>
              <a:spcBef>
                <a:spcPct val="50000"/>
              </a:spcBef>
              <a:buFont typeface="Wingdings" pitchFamily="-109" charset="2"/>
              <a:buNone/>
            </a:pPr>
            <a:r>
              <a:rPr lang="en-US" sz="2000" dirty="0" smtClean="0">
                <a:solidFill>
                  <a:srgbClr val="151515"/>
                </a:solidFill>
              </a:rPr>
              <a:t>     </a:t>
            </a:r>
            <a:r>
              <a:rPr lang="en-US" sz="2000" dirty="0" smtClean="0">
                <a:solidFill>
                  <a:srgbClr val="008000"/>
                </a:solidFill>
              </a:rPr>
              <a:t>Medium-induced gluon radiation only </a:t>
            </a:r>
          </a:p>
          <a:p>
            <a:pPr>
              <a:spcBef>
                <a:spcPct val="50000"/>
              </a:spcBef>
            </a:pPr>
            <a:r>
              <a:rPr lang="en-US" sz="2000" b="1" dirty="0" smtClean="0">
                <a:solidFill>
                  <a:srgbClr val="FF0000"/>
                </a:solidFill>
              </a:rPr>
              <a:t>Rescaling</a:t>
            </a:r>
            <a:r>
              <a:rPr lang="en-US" sz="2000" b="1" dirty="0" smtClean="0">
                <a:solidFill>
                  <a:schemeClr val="accent1"/>
                </a:solidFill>
              </a:rPr>
              <a:t> </a:t>
            </a:r>
            <a:r>
              <a:rPr lang="en-US" sz="2000" b="1" dirty="0" smtClean="0">
                <a:solidFill>
                  <a:srgbClr val="151515"/>
                </a:solidFill>
              </a:rPr>
              <a:t>Models</a:t>
            </a:r>
            <a:r>
              <a:rPr lang="en-US" sz="2000" dirty="0" smtClean="0">
                <a:solidFill>
                  <a:srgbClr val="151515"/>
                </a:solidFill>
              </a:rPr>
              <a:t> </a:t>
            </a:r>
            <a:r>
              <a:rPr lang="en-US" dirty="0" smtClean="0">
                <a:solidFill>
                  <a:srgbClr val="151515"/>
                </a:solidFill>
              </a:rPr>
              <a:t>(</a:t>
            </a:r>
            <a:r>
              <a:rPr lang="en-US" i="1" dirty="0" smtClean="0">
                <a:solidFill>
                  <a:srgbClr val="151515"/>
                </a:solidFill>
              </a:rPr>
              <a:t>A. </a:t>
            </a:r>
            <a:r>
              <a:rPr lang="en-US" i="1" dirty="0" err="1" smtClean="0">
                <a:solidFill>
                  <a:srgbClr val="151515"/>
                </a:solidFill>
              </a:rPr>
              <a:t>Accardi</a:t>
            </a:r>
            <a:r>
              <a:rPr lang="en-US" i="1" dirty="0" smtClean="0">
                <a:solidFill>
                  <a:srgbClr val="151515"/>
                </a:solidFill>
              </a:rPr>
              <a:t>, H. </a:t>
            </a:r>
            <a:r>
              <a:rPr lang="en-US" i="1" dirty="0" err="1" smtClean="0">
                <a:solidFill>
                  <a:srgbClr val="151515"/>
                </a:solidFill>
              </a:rPr>
              <a:t>Pirner</a:t>
            </a:r>
            <a:r>
              <a:rPr lang="en-US" i="1" dirty="0" smtClean="0">
                <a:solidFill>
                  <a:srgbClr val="151515"/>
                </a:solidFill>
              </a:rPr>
              <a:t>, V. </a:t>
            </a:r>
            <a:r>
              <a:rPr lang="en-US" i="1" dirty="0" err="1" smtClean="0">
                <a:solidFill>
                  <a:srgbClr val="151515"/>
                </a:solidFill>
              </a:rPr>
              <a:t>Muccifora</a:t>
            </a:r>
            <a:r>
              <a:rPr lang="en-US" i="1" dirty="0" smtClean="0">
                <a:solidFill>
                  <a:srgbClr val="151515"/>
                </a:solidFill>
              </a:rPr>
              <a:t>)</a:t>
            </a:r>
            <a:r>
              <a:rPr lang="en-US" dirty="0" smtClean="0">
                <a:solidFill>
                  <a:srgbClr val="151515"/>
                </a:solidFill>
              </a:rPr>
              <a:t> </a:t>
            </a:r>
          </a:p>
          <a:p>
            <a:pPr>
              <a:spcBef>
                <a:spcPct val="50000"/>
              </a:spcBef>
              <a:buFont typeface="Wingdings" pitchFamily="-109" charset="2"/>
              <a:buNone/>
            </a:pPr>
            <a:r>
              <a:rPr lang="en-US" sz="2000" dirty="0" smtClean="0">
                <a:solidFill>
                  <a:srgbClr val="151515"/>
                </a:solidFill>
              </a:rPr>
              <a:t>    </a:t>
            </a:r>
            <a:r>
              <a:rPr lang="en-US" sz="2000" dirty="0" smtClean="0">
                <a:solidFill>
                  <a:srgbClr val="008000"/>
                </a:solidFill>
              </a:rPr>
              <a:t>Gluon emission, partial </a:t>
            </a:r>
            <a:r>
              <a:rPr lang="en-US" sz="2000" dirty="0" err="1" smtClean="0">
                <a:solidFill>
                  <a:srgbClr val="008000"/>
                </a:solidFill>
              </a:rPr>
              <a:t>deconfinement</a:t>
            </a:r>
            <a:r>
              <a:rPr lang="en-US" sz="2000" dirty="0" smtClean="0">
                <a:solidFill>
                  <a:srgbClr val="008000"/>
                </a:solidFill>
              </a:rPr>
              <a:t>, nuclear absorption</a:t>
            </a:r>
          </a:p>
          <a:p>
            <a:pPr>
              <a:spcBef>
                <a:spcPct val="50000"/>
              </a:spcBef>
            </a:pPr>
            <a:r>
              <a:rPr lang="en-US" sz="2000" b="1" dirty="0" smtClean="0">
                <a:solidFill>
                  <a:srgbClr val="0000FF"/>
                </a:solidFill>
              </a:rPr>
              <a:t>PYTHIA-BUU Coupled Channel </a:t>
            </a:r>
            <a:r>
              <a:rPr lang="en-US" sz="2000" b="1" dirty="0" smtClean="0">
                <a:solidFill>
                  <a:schemeClr val="bg2">
                    <a:lumMod val="10000"/>
                  </a:schemeClr>
                </a:solidFill>
              </a:rPr>
              <a:t>Model</a:t>
            </a:r>
            <a:r>
              <a:rPr lang="en-US" sz="2000" dirty="0" smtClean="0">
                <a:solidFill>
                  <a:schemeClr val="bg2">
                    <a:lumMod val="10000"/>
                  </a:schemeClr>
                </a:solidFill>
              </a:rPr>
              <a:t> </a:t>
            </a:r>
            <a:r>
              <a:rPr lang="en-US" dirty="0" smtClean="0">
                <a:solidFill>
                  <a:schemeClr val="bg2">
                    <a:lumMod val="10000"/>
                  </a:schemeClr>
                </a:solidFill>
              </a:rPr>
              <a:t>(</a:t>
            </a:r>
            <a:r>
              <a:rPr lang="en-US" i="1" dirty="0" smtClean="0">
                <a:solidFill>
                  <a:schemeClr val="bg2">
                    <a:lumMod val="10000"/>
                  </a:schemeClr>
                </a:solidFill>
              </a:rPr>
              <a:t>T. Falter, W. </a:t>
            </a:r>
            <a:r>
              <a:rPr lang="en-US" i="1" dirty="0" err="1" smtClean="0">
                <a:solidFill>
                  <a:schemeClr val="bg2">
                    <a:lumMod val="10000"/>
                  </a:schemeClr>
                </a:solidFill>
              </a:rPr>
              <a:t>Cassing</a:t>
            </a:r>
            <a:r>
              <a:rPr lang="en-US" i="1" dirty="0" smtClean="0">
                <a:solidFill>
                  <a:schemeClr val="bg2">
                    <a:lumMod val="10000"/>
                  </a:schemeClr>
                </a:solidFill>
              </a:rPr>
              <a:t>, K. </a:t>
            </a:r>
            <a:r>
              <a:rPr lang="en-US" i="1" dirty="0" err="1" smtClean="0">
                <a:solidFill>
                  <a:schemeClr val="bg2">
                    <a:lumMod val="10000"/>
                  </a:schemeClr>
                </a:solidFill>
              </a:rPr>
              <a:t>Gallmeister</a:t>
            </a:r>
            <a:r>
              <a:rPr lang="en-US" i="1" dirty="0" smtClean="0">
                <a:solidFill>
                  <a:schemeClr val="bg2">
                    <a:lumMod val="10000"/>
                  </a:schemeClr>
                </a:solidFill>
              </a:rPr>
              <a:t>, U. Mosel)</a:t>
            </a:r>
            <a:endParaRPr lang="en-US" dirty="0" smtClean="0">
              <a:solidFill>
                <a:schemeClr val="bg2">
                  <a:lumMod val="10000"/>
                </a:schemeClr>
              </a:solidFill>
            </a:endParaRPr>
          </a:p>
          <a:p>
            <a:pPr>
              <a:spcBef>
                <a:spcPct val="50000"/>
              </a:spcBef>
              <a:buFont typeface="Wingdings" pitchFamily="-109" charset="2"/>
              <a:buNone/>
            </a:pPr>
            <a:r>
              <a:rPr lang="en-US" sz="2000" dirty="0" smtClean="0">
                <a:solidFill>
                  <a:schemeClr val="bg2">
                    <a:lumMod val="10000"/>
                  </a:schemeClr>
                </a:solidFill>
              </a:rPr>
              <a:t>    </a:t>
            </a:r>
            <a:r>
              <a:rPr lang="en-US" sz="2000" dirty="0" smtClean="0">
                <a:solidFill>
                  <a:srgbClr val="008000"/>
                </a:solidFill>
              </a:rPr>
              <a:t>Fundamental interaction + coupled channel nuclear final state interaction</a:t>
            </a:r>
            <a:endParaRPr lang="en-US" sz="2000" dirty="0">
              <a:solidFill>
                <a:srgbClr val="008000"/>
              </a:solidFill>
            </a:endParaRPr>
          </a:p>
        </p:txBody>
      </p:sp>
    </p:spTree>
    <p:extLst>
      <p:ext uri="{BB962C8B-B14F-4D97-AF65-F5344CB8AC3E}">
        <p14:creationId xmlns:p14="http://schemas.microsoft.com/office/powerpoint/2010/main" val="29851682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general picture</a:t>
            </a:r>
            <a:endParaRPr lang="en-US"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12</a:t>
            </a:fld>
            <a:endParaRPr lang="en-US"/>
          </a:p>
        </p:txBody>
      </p:sp>
      <p:sp>
        <p:nvSpPr>
          <p:cNvPr id="6" name="Rectangle 2"/>
          <p:cNvSpPr txBox="1">
            <a:spLocks noChangeArrowheads="1"/>
          </p:cNvSpPr>
          <p:nvPr/>
        </p:nvSpPr>
        <p:spPr bwMode="auto">
          <a:xfrm>
            <a:off x="304800" y="5129213"/>
            <a:ext cx="4068762" cy="1042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sz="1800">
                <a:solidFill>
                  <a:schemeClr val="tx1"/>
                </a:solidFill>
                <a:latin typeface="Lucida Sans Unicode"/>
                <a:ea typeface="+mn-ea"/>
                <a:cs typeface="Lucida Sans Unicode"/>
              </a:defRPr>
            </a:lvl1pPr>
            <a:lvl2pPr marL="742950" indent="-285750" algn="l" rtl="0" eaLnBrk="1" fontAlgn="base" hangingPunct="1">
              <a:spcBef>
                <a:spcPct val="20000"/>
              </a:spcBef>
              <a:spcAft>
                <a:spcPct val="0"/>
              </a:spcAft>
              <a:buClr>
                <a:srgbClr val="1F497D"/>
              </a:buClr>
              <a:buChar char="–"/>
              <a:defRPr sz="1600">
                <a:solidFill>
                  <a:schemeClr val="tx1"/>
                </a:solidFill>
                <a:latin typeface="Lucida Sans Unicode"/>
                <a:cs typeface="Lucida Sans Unicode"/>
              </a:defRPr>
            </a:lvl2pPr>
            <a:lvl3pPr marL="11430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3pPr>
            <a:lvl4pPr marL="16002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Lucida Sans Unicode"/>
                <a:cs typeface="Lucida Sans Unicode"/>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431800" indent="-323850">
              <a:lnSpc>
                <a:spcPct val="110000"/>
              </a:lnSpc>
              <a:buSzPct val="45000"/>
              <a:buFont typeface="Wingdings" charset="0"/>
              <a:buChar char=""/>
              <a:tabLst>
                <a:tab pos="723900" algn="l"/>
                <a:tab pos="1447800" algn="l"/>
                <a:tab pos="2171700" algn="l"/>
                <a:tab pos="2895600" algn="l"/>
                <a:tab pos="3619500" algn="l"/>
              </a:tabLst>
            </a:pPr>
            <a:r>
              <a:rPr lang="en-US" sz="2000" dirty="0" smtClean="0">
                <a:solidFill>
                  <a:srgbClr val="151515"/>
                </a:solidFill>
              </a:rPr>
              <a:t>Increase with  </a:t>
            </a:r>
            <a:r>
              <a:rPr lang="en-US" sz="2000" dirty="0" err="1" smtClean="0">
                <a:solidFill>
                  <a:srgbClr val="151515"/>
                </a:solidFill>
              </a:rPr>
              <a:t>ν</a:t>
            </a:r>
            <a:endParaRPr lang="en-US" sz="2000" dirty="0" smtClean="0">
              <a:solidFill>
                <a:srgbClr val="151515"/>
              </a:solidFill>
            </a:endParaRPr>
          </a:p>
          <a:p>
            <a:pPr marL="431800" indent="-323850">
              <a:lnSpc>
                <a:spcPct val="110000"/>
              </a:lnSpc>
              <a:buSzPct val="45000"/>
              <a:buFont typeface="Wingdings" charset="0"/>
              <a:buChar char=""/>
              <a:tabLst>
                <a:tab pos="723900" algn="l"/>
                <a:tab pos="1447800" algn="l"/>
                <a:tab pos="2171700" algn="l"/>
                <a:tab pos="2895600" algn="l"/>
                <a:tab pos="3619500" algn="l"/>
              </a:tabLst>
            </a:pPr>
            <a:r>
              <a:rPr lang="en-US" sz="2000" dirty="0" smtClean="0">
                <a:solidFill>
                  <a:srgbClr val="151515"/>
                </a:solidFill>
              </a:rPr>
              <a:t>Decrease with z</a:t>
            </a:r>
            <a:endParaRPr lang="en-US" sz="2000" dirty="0">
              <a:solidFill>
                <a:srgbClr val="151515"/>
              </a:solidFill>
            </a:endParaRPr>
          </a:p>
        </p:txBody>
      </p:sp>
      <p:sp>
        <p:nvSpPr>
          <p:cNvPr id="8" name="Text Box 4"/>
          <p:cNvSpPr txBox="1">
            <a:spLocks noChangeArrowheads="1"/>
          </p:cNvSpPr>
          <p:nvPr/>
        </p:nvSpPr>
        <p:spPr bwMode="auto">
          <a:xfrm>
            <a:off x="4574430" y="5105400"/>
            <a:ext cx="4572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8063" rIns="0" bIns="0"/>
          <a:lstStyle>
            <a:lvl1pPr marL="431800" indent="-32385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nSpc>
                <a:spcPct val="110000"/>
              </a:lnSpc>
              <a:spcAft>
                <a:spcPts val="1425"/>
              </a:spcAft>
              <a:buSzPct val="45000"/>
              <a:buFont typeface="Wingdings" charset="0"/>
              <a:buChar char=""/>
            </a:pPr>
            <a:r>
              <a:rPr lang="en-US" sz="2000" dirty="0">
                <a:latin typeface="Lucida Sans Unicode"/>
                <a:cs typeface="Lucida Sans Unicode"/>
              </a:rPr>
              <a:t>Slight increase with Q</a:t>
            </a:r>
            <a:r>
              <a:rPr lang="en-US" sz="2000" baseline="33000" dirty="0">
                <a:latin typeface="Lucida Sans Unicode"/>
                <a:cs typeface="Lucida Sans Unicode"/>
              </a:rPr>
              <a:t>2</a:t>
            </a:r>
            <a:r>
              <a:rPr lang="en-US" sz="2000" dirty="0">
                <a:latin typeface="Lucida Sans Unicode"/>
                <a:cs typeface="Lucida Sans Unicode"/>
              </a:rPr>
              <a:t> </a:t>
            </a:r>
          </a:p>
          <a:p>
            <a:pPr>
              <a:lnSpc>
                <a:spcPct val="110000"/>
              </a:lnSpc>
              <a:spcAft>
                <a:spcPts val="1425"/>
              </a:spcAft>
              <a:buSzPct val="45000"/>
              <a:buFont typeface="Wingdings" charset="0"/>
              <a:buChar char=""/>
            </a:pPr>
            <a:r>
              <a:rPr lang="en-US" sz="2000" dirty="0">
                <a:latin typeface="Lucida Sans Unicode"/>
                <a:cs typeface="Lucida Sans Unicode"/>
              </a:rPr>
              <a:t>Strong increase with P</a:t>
            </a:r>
            <a:r>
              <a:rPr lang="en-US" sz="2000" baseline="-33000" dirty="0">
                <a:latin typeface="Lucida Sans Unicode"/>
                <a:cs typeface="Lucida Sans Unicode"/>
              </a:rPr>
              <a:t>T</a:t>
            </a:r>
          </a:p>
        </p:txBody>
      </p:sp>
      <p:graphicFrame>
        <p:nvGraphicFramePr>
          <p:cNvPr id="9" name="Object 8"/>
          <p:cNvGraphicFramePr>
            <a:graphicFrameLocks noChangeAspect="1"/>
          </p:cNvGraphicFramePr>
          <p:nvPr>
            <p:extLst>
              <p:ext uri="{D42A27DB-BD31-4B8C-83A1-F6EECF244321}">
                <p14:modId xmlns:p14="http://schemas.microsoft.com/office/powerpoint/2010/main" val="4792786"/>
              </p:ext>
            </p:extLst>
          </p:nvPr>
        </p:nvGraphicFramePr>
        <p:xfrm>
          <a:off x="7086600" y="206665"/>
          <a:ext cx="1795463" cy="783935"/>
        </p:xfrm>
        <a:graphic>
          <a:graphicData uri="http://schemas.openxmlformats.org/presentationml/2006/ole">
            <mc:AlternateContent xmlns:mc="http://schemas.openxmlformats.org/markup-compatibility/2006">
              <mc:Choice xmlns:v="urn:schemas-microsoft-com:vml" Requires="v">
                <p:oleObj spid="_x0000_s4163" name="Equation" r:id="rId4" imgW="901700" imgH="393700" progId="Equation.3">
                  <p:embed/>
                </p:oleObj>
              </mc:Choice>
              <mc:Fallback>
                <p:oleObj name="Equation" r:id="rId4" imgW="9017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206665"/>
                        <a:ext cx="1795463" cy="783935"/>
                      </a:xfrm>
                      <a:prstGeom prst="rect">
                        <a:avLst/>
                      </a:prstGeom>
                      <a:noFill/>
                      <a:ln w="57150" cmpd="sng">
                        <a:solidFill>
                          <a:srgbClr val="FF0000"/>
                        </a:solidFill>
                      </a:ln>
                    </p:spPr>
                  </p:pic>
                </p:oleObj>
              </mc:Fallback>
            </mc:AlternateContent>
          </a:graphicData>
        </a:graphic>
      </p:graphicFrame>
      <p:sp>
        <p:nvSpPr>
          <p:cNvPr id="10" name="TextBox 9"/>
          <p:cNvSpPr txBox="1"/>
          <p:nvPr/>
        </p:nvSpPr>
        <p:spPr>
          <a:xfrm>
            <a:off x="76200" y="4038600"/>
            <a:ext cx="4056068" cy="369332"/>
          </a:xfrm>
          <a:prstGeom prst="rect">
            <a:avLst/>
          </a:prstGeom>
          <a:solidFill>
            <a:srgbClr val="FFFF00"/>
          </a:solidFill>
        </p:spPr>
        <p:txBody>
          <a:bodyPr wrap="none" rtlCol="0">
            <a:spAutoFit/>
          </a:bodyPr>
          <a:lstStyle/>
          <a:p>
            <a:r>
              <a:rPr lang="en-US" dirty="0" smtClean="0">
                <a:solidFill>
                  <a:srgbClr val="151515"/>
                </a:solidFill>
              </a:rPr>
              <a:t>HERMES Data compared to GIBUU model</a:t>
            </a:r>
            <a:endParaRPr lang="en-US" dirty="0">
              <a:solidFill>
                <a:srgbClr val="151515"/>
              </a:solidFill>
            </a:endParaRPr>
          </a:p>
        </p:txBody>
      </p:sp>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0" y="1219200"/>
            <a:ext cx="9005350" cy="2741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7467600" y="4114800"/>
            <a:ext cx="1471602" cy="369332"/>
          </a:xfrm>
          <a:prstGeom prst="rect">
            <a:avLst/>
          </a:prstGeom>
          <a:solidFill>
            <a:srgbClr val="FFFF00"/>
          </a:solidFill>
        </p:spPr>
        <p:txBody>
          <a:bodyPr wrap="none" rtlCol="0">
            <a:spAutoFit/>
          </a:bodyPr>
          <a:lstStyle/>
          <a:p>
            <a:r>
              <a:rPr lang="en-US" dirty="0" smtClean="0"/>
              <a:t>He, Ne, Kr, </a:t>
            </a:r>
            <a:r>
              <a:rPr lang="en-US" dirty="0" err="1" smtClean="0"/>
              <a:t>Xe</a:t>
            </a:r>
            <a:endParaRPr lang="en-US" dirty="0"/>
          </a:p>
        </p:txBody>
      </p:sp>
    </p:spTree>
    <p:extLst>
      <p:ext uri="{BB962C8B-B14F-4D97-AF65-F5344CB8AC3E}">
        <p14:creationId xmlns:p14="http://schemas.microsoft.com/office/powerpoint/2010/main" val="3380536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2971800" cy="609600"/>
          </a:xfrm>
        </p:spPr>
        <p:txBody>
          <a:bodyPr/>
          <a:lstStyle/>
          <a:p>
            <a:r>
              <a:rPr lang="en-US" dirty="0" smtClean="0"/>
              <a:t>CLAS preliminary</a:t>
            </a:r>
            <a:endParaRPr lang="en-US"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13</a:t>
            </a:fld>
            <a:endParaRPr lang="en-US"/>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3962400" cy="31817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33400"/>
            <a:ext cx="3943904" cy="3169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968750"/>
            <a:ext cx="3602037" cy="288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9" descr="CLAS-zdep.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594100"/>
            <a:ext cx="3827918" cy="3111500"/>
          </a:xfrm>
          <a:prstGeom prst="rect">
            <a:avLst/>
          </a:prstGeom>
        </p:spPr>
      </p:pic>
    </p:spTree>
    <p:extLst>
      <p:ext uri="{BB962C8B-B14F-4D97-AF65-F5344CB8AC3E}">
        <p14:creationId xmlns:p14="http://schemas.microsoft.com/office/powerpoint/2010/main" val="23192456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3505200" cy="639762"/>
          </a:xfrm>
        </p:spPr>
        <p:txBody>
          <a:bodyPr/>
          <a:lstStyle/>
          <a:p>
            <a:r>
              <a:rPr lang="en-US" dirty="0" smtClean="0"/>
              <a:t>HERMES </a:t>
            </a:r>
            <a:r>
              <a:rPr lang="en-US" dirty="0"/>
              <a:t>ΔP</a:t>
            </a:r>
            <a:r>
              <a:rPr lang="en-US" baseline="-33000" dirty="0"/>
              <a:t>t</a:t>
            </a:r>
            <a:r>
              <a:rPr lang="en-US" baseline="33000" dirty="0"/>
              <a:t>2</a:t>
            </a:r>
            <a:r>
              <a:rPr lang="en-US" dirty="0"/>
              <a:t> Results</a:t>
            </a:r>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14</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650"/>
            <a:ext cx="6553200" cy="22003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Rectangle 2"/>
          <p:cNvSpPr txBox="1">
            <a:spLocks noChangeArrowheads="1"/>
          </p:cNvSpPr>
          <p:nvPr/>
        </p:nvSpPr>
        <p:spPr bwMode="auto">
          <a:xfrm>
            <a:off x="304800" y="2971800"/>
            <a:ext cx="4876800" cy="32051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Lucida Sans Unicode"/>
                <a:ea typeface="+mn-ea"/>
                <a:cs typeface="Lucida Sans Unicode"/>
              </a:defRPr>
            </a:lvl1pPr>
            <a:lvl2pPr marL="742950" indent="-285750" algn="l" rtl="0" eaLnBrk="1" fontAlgn="base" hangingPunct="1">
              <a:spcBef>
                <a:spcPct val="20000"/>
              </a:spcBef>
              <a:spcAft>
                <a:spcPct val="0"/>
              </a:spcAft>
              <a:buClr>
                <a:srgbClr val="1F497D"/>
              </a:buClr>
              <a:buChar char="–"/>
              <a:defRPr sz="1600">
                <a:solidFill>
                  <a:schemeClr val="tx1"/>
                </a:solidFill>
                <a:latin typeface="Lucida Sans Unicode"/>
                <a:cs typeface="Lucida Sans Unicode"/>
              </a:defRPr>
            </a:lvl2pPr>
            <a:lvl3pPr marL="11430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3pPr>
            <a:lvl4pPr marL="16002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Lucida Sans Unicode"/>
                <a:cs typeface="Lucida Sans Unicode"/>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431800" indent="-323850">
              <a:buSzPct val="45000"/>
              <a:buFont typeface="Wingdings" charset="0"/>
              <a:buChar char=""/>
              <a:tabLst>
                <a:tab pos="723900" algn="l"/>
                <a:tab pos="1447800" algn="l"/>
                <a:tab pos="2171700" algn="l"/>
                <a:tab pos="2895600" algn="l"/>
                <a:tab pos="3619500" algn="l"/>
                <a:tab pos="4343400" algn="l"/>
              </a:tabLst>
            </a:pPr>
            <a:r>
              <a:rPr lang="en-US" sz="2000" dirty="0" smtClean="0">
                <a:solidFill>
                  <a:srgbClr val="151515"/>
                </a:solidFill>
              </a:rPr>
              <a:t>No broadening at high </a:t>
            </a:r>
            <a:r>
              <a:rPr lang="en-US" sz="2000" i="1" dirty="0" smtClean="0">
                <a:solidFill>
                  <a:srgbClr val="151515"/>
                </a:solidFill>
              </a:rPr>
              <a:t>z</a:t>
            </a:r>
          </a:p>
          <a:p>
            <a:pPr marL="863600" lvl="1" indent="-323850">
              <a:buSzPct val="45000"/>
              <a:buFont typeface="Wingdings" charset="0"/>
              <a:buNone/>
              <a:tabLst>
                <a:tab pos="723900" algn="l"/>
                <a:tab pos="1447800" algn="l"/>
                <a:tab pos="2171700" algn="l"/>
                <a:tab pos="2895600" algn="l"/>
                <a:tab pos="3619500" algn="l"/>
                <a:tab pos="4343400" algn="l"/>
              </a:tabLst>
            </a:pPr>
            <a:r>
              <a:rPr lang="en-US" sz="2000" dirty="0" smtClean="0">
                <a:solidFill>
                  <a:srgbClr val="151515"/>
                </a:solidFill>
              </a:rPr>
              <a:t>→ No effect at the </a:t>
            </a:r>
            <a:r>
              <a:rPr lang="en-US" sz="2000" dirty="0" err="1" smtClean="0">
                <a:solidFill>
                  <a:srgbClr val="151515"/>
                </a:solidFill>
              </a:rPr>
              <a:t>partonic</a:t>
            </a:r>
            <a:r>
              <a:rPr lang="en-US" sz="2000" dirty="0" smtClean="0">
                <a:solidFill>
                  <a:srgbClr val="151515"/>
                </a:solidFill>
              </a:rPr>
              <a:t> level</a:t>
            </a:r>
          </a:p>
          <a:p>
            <a:pPr marL="431800" indent="-323850">
              <a:buSzPct val="45000"/>
              <a:buFont typeface="Wingdings" charset="0"/>
              <a:buChar char=""/>
              <a:tabLst>
                <a:tab pos="723900" algn="l"/>
                <a:tab pos="1447800" algn="l"/>
                <a:tab pos="2171700" algn="l"/>
                <a:tab pos="2895600" algn="l"/>
                <a:tab pos="3619500" algn="l"/>
                <a:tab pos="4343400" algn="l"/>
              </a:tabLst>
            </a:pPr>
            <a:r>
              <a:rPr lang="en-US" sz="2000" dirty="0" smtClean="0">
                <a:solidFill>
                  <a:srgbClr val="151515"/>
                </a:solidFill>
              </a:rPr>
              <a:t>Increase with Q</a:t>
            </a:r>
            <a:r>
              <a:rPr lang="en-US" sz="2000" baseline="33000" dirty="0" smtClean="0">
                <a:solidFill>
                  <a:srgbClr val="151515"/>
                </a:solidFill>
              </a:rPr>
              <a:t>2</a:t>
            </a:r>
          </a:p>
          <a:p>
            <a:pPr marL="863600" lvl="1" indent="-323850">
              <a:buSzPct val="45000"/>
              <a:buFont typeface="Wingdings" charset="0"/>
              <a:buNone/>
              <a:tabLst>
                <a:tab pos="723900" algn="l"/>
                <a:tab pos="1447800" algn="l"/>
                <a:tab pos="2171700" algn="l"/>
                <a:tab pos="2895600" algn="l"/>
                <a:tab pos="3619500" algn="l"/>
                <a:tab pos="4343400" algn="l"/>
              </a:tabLst>
            </a:pPr>
            <a:r>
              <a:rPr lang="en-US" sz="2000" dirty="0" smtClean="0">
                <a:solidFill>
                  <a:srgbClr val="151515"/>
                </a:solidFill>
              </a:rPr>
              <a:t>→ Predicted in the framework of </a:t>
            </a:r>
            <a:r>
              <a:rPr lang="en-US" sz="2000" dirty="0" err="1" smtClean="0">
                <a:solidFill>
                  <a:srgbClr val="151515"/>
                </a:solidFill>
              </a:rPr>
              <a:t>parton</a:t>
            </a:r>
            <a:r>
              <a:rPr lang="en-US" sz="2000" dirty="0" smtClean="0">
                <a:solidFill>
                  <a:srgbClr val="151515"/>
                </a:solidFill>
              </a:rPr>
              <a:t> energy loss</a:t>
            </a:r>
          </a:p>
          <a:p>
            <a:pPr marL="431800" indent="-323850">
              <a:buSzPct val="45000"/>
              <a:buFont typeface="Wingdings" charset="0"/>
              <a:buChar char=""/>
              <a:tabLst>
                <a:tab pos="723900" algn="l"/>
                <a:tab pos="1447800" algn="l"/>
                <a:tab pos="2171700" algn="l"/>
                <a:tab pos="2895600" algn="l"/>
                <a:tab pos="3619500" algn="l"/>
                <a:tab pos="4343400" algn="l"/>
              </a:tabLst>
            </a:pPr>
            <a:r>
              <a:rPr lang="en-US" sz="2000" dirty="0" smtClean="0">
                <a:solidFill>
                  <a:srgbClr val="151515"/>
                </a:solidFill>
              </a:rPr>
              <a:t>Dependence in A not conclusive</a:t>
            </a:r>
          </a:p>
          <a:p>
            <a:pPr marL="863600" lvl="1" indent="-323850">
              <a:buSzPct val="45000"/>
              <a:buFont typeface="Wingdings" charset="0"/>
              <a:buNone/>
              <a:tabLst>
                <a:tab pos="723900" algn="l"/>
                <a:tab pos="1447800" algn="l"/>
                <a:tab pos="2171700" algn="l"/>
                <a:tab pos="2895600" algn="l"/>
                <a:tab pos="3619500" algn="l"/>
                <a:tab pos="4343400" algn="l"/>
              </a:tabLst>
            </a:pPr>
            <a:r>
              <a:rPr lang="en-US" sz="2000" dirty="0" smtClean="0">
                <a:solidFill>
                  <a:srgbClr val="151515"/>
                </a:solidFill>
              </a:rPr>
              <a:t>→ Compatible with A</a:t>
            </a:r>
            <a:r>
              <a:rPr lang="en-US" sz="2000" baseline="33000" dirty="0" smtClean="0">
                <a:solidFill>
                  <a:srgbClr val="151515"/>
                </a:solidFill>
              </a:rPr>
              <a:t>1/3</a:t>
            </a:r>
            <a:r>
              <a:rPr lang="en-US" sz="2000" dirty="0" smtClean="0">
                <a:solidFill>
                  <a:srgbClr val="151515"/>
                </a:solidFill>
              </a:rPr>
              <a:t> and A</a:t>
            </a:r>
            <a:r>
              <a:rPr lang="en-US" sz="2000" baseline="33000" dirty="0" smtClean="0">
                <a:solidFill>
                  <a:srgbClr val="151515"/>
                </a:solidFill>
              </a:rPr>
              <a:t>2/3</a:t>
            </a:r>
          </a:p>
          <a:p>
            <a:pPr marL="431800" indent="-323850">
              <a:buSzPct val="45000"/>
              <a:buFont typeface="Wingdings" charset="0"/>
              <a:buChar char=""/>
              <a:tabLst>
                <a:tab pos="723900" algn="l"/>
                <a:tab pos="1447800" algn="l"/>
                <a:tab pos="2171700" algn="l"/>
                <a:tab pos="2895600" algn="l"/>
                <a:tab pos="3619500" algn="l"/>
                <a:tab pos="4343400" algn="l"/>
              </a:tabLst>
            </a:pPr>
            <a:r>
              <a:rPr lang="en-US" sz="2000" dirty="0" smtClean="0">
                <a:solidFill>
                  <a:srgbClr val="151515"/>
                </a:solidFill>
              </a:rPr>
              <a:t>Different behavior for </a:t>
            </a:r>
            <a:r>
              <a:rPr lang="en-US" sz="2000" dirty="0" err="1" smtClean="0">
                <a:solidFill>
                  <a:srgbClr val="151515"/>
                </a:solidFill>
              </a:rPr>
              <a:t>kaons</a:t>
            </a:r>
            <a:r>
              <a:rPr lang="en-US" sz="2000" dirty="0" smtClean="0">
                <a:solidFill>
                  <a:srgbClr val="151515"/>
                </a:solidFill>
              </a:rPr>
              <a:t>?</a:t>
            </a:r>
            <a:endParaRPr lang="en-US" sz="2000" dirty="0">
              <a:solidFill>
                <a:srgbClr val="151515"/>
              </a:solidFill>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4325" y="2963862"/>
            <a:ext cx="3444875" cy="33547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43783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5181600" cy="609600"/>
          </a:xfrm>
        </p:spPr>
        <p:txBody>
          <a:bodyPr/>
          <a:lstStyle/>
          <a:p>
            <a:r>
              <a:rPr lang="en-US" dirty="0"/>
              <a:t>CLAS Preliminary Results: </a:t>
            </a:r>
            <a:r>
              <a:rPr lang="en-US" dirty="0" err="1"/>
              <a:t>Pb</a:t>
            </a:r>
            <a:r>
              <a:rPr lang="en-US" dirty="0"/>
              <a:t>/C</a:t>
            </a:r>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15</a:t>
            </a:fld>
            <a:endParaRPr lang="en-US"/>
          </a:p>
        </p:txBody>
      </p:sp>
      <p:sp>
        <p:nvSpPr>
          <p:cNvPr id="6" name="Rectangle 2"/>
          <p:cNvSpPr txBox="1">
            <a:spLocks noChangeArrowheads="1"/>
          </p:cNvSpPr>
          <p:nvPr/>
        </p:nvSpPr>
        <p:spPr bwMode="auto">
          <a:xfrm>
            <a:off x="304800" y="3886200"/>
            <a:ext cx="4754563" cy="219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Lucida Sans Unicode"/>
                <a:ea typeface="+mn-ea"/>
                <a:cs typeface="Lucida Sans Unicode"/>
              </a:defRPr>
            </a:lvl1pPr>
            <a:lvl2pPr marL="742950" indent="-285750" algn="l" rtl="0" eaLnBrk="1" fontAlgn="base" hangingPunct="1">
              <a:spcBef>
                <a:spcPct val="20000"/>
              </a:spcBef>
              <a:spcAft>
                <a:spcPct val="0"/>
              </a:spcAft>
              <a:buClr>
                <a:srgbClr val="1F497D"/>
              </a:buClr>
              <a:buChar char="–"/>
              <a:defRPr sz="1600">
                <a:solidFill>
                  <a:schemeClr val="tx1"/>
                </a:solidFill>
                <a:latin typeface="Lucida Sans Unicode"/>
                <a:cs typeface="Lucida Sans Unicode"/>
              </a:defRPr>
            </a:lvl2pPr>
            <a:lvl3pPr marL="11430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3pPr>
            <a:lvl4pPr marL="16002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Lucida Sans Unicode"/>
                <a:cs typeface="Lucida Sans Unicode"/>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431800" indent="-323850">
              <a:buSzPct val="45000"/>
              <a:buFont typeface="Wingdings" charset="0"/>
              <a:buChar char=""/>
              <a:tabLst>
                <a:tab pos="723900" algn="l"/>
                <a:tab pos="1447800" algn="l"/>
                <a:tab pos="2171700" algn="l"/>
                <a:tab pos="2895600" algn="l"/>
                <a:tab pos="3619500" algn="l"/>
                <a:tab pos="4343400" algn="l"/>
              </a:tabLst>
            </a:pPr>
            <a:r>
              <a:rPr lang="en-US" sz="2000" dirty="0" smtClean="0">
                <a:solidFill>
                  <a:srgbClr val="FF0000"/>
                </a:solidFill>
              </a:rPr>
              <a:t>Reproduce the ratios of HERMES</a:t>
            </a:r>
          </a:p>
          <a:p>
            <a:pPr marL="863600" lvl="1" indent="-323850">
              <a:buSzPct val="45000"/>
              <a:buFont typeface="Wingdings" charset="0"/>
              <a:buNone/>
              <a:tabLst>
                <a:tab pos="723900" algn="l"/>
                <a:tab pos="1447800" algn="l"/>
                <a:tab pos="2171700" algn="l"/>
                <a:tab pos="2895600" algn="l"/>
                <a:tab pos="3619500" algn="l"/>
                <a:tab pos="4343400" algn="l"/>
              </a:tabLst>
            </a:pPr>
            <a:r>
              <a:rPr lang="en-US" sz="2000" dirty="0" smtClean="0">
                <a:solidFill>
                  <a:srgbClr val="151515"/>
                </a:solidFill>
              </a:rPr>
              <a:t>→ </a:t>
            </a:r>
            <a:r>
              <a:rPr lang="en-US" sz="2000" dirty="0" err="1" smtClean="0">
                <a:solidFill>
                  <a:srgbClr val="151515"/>
                </a:solidFill>
              </a:rPr>
              <a:t>ν</a:t>
            </a:r>
            <a:r>
              <a:rPr lang="en-US" sz="2000" dirty="0" smtClean="0">
                <a:solidFill>
                  <a:srgbClr val="151515"/>
                </a:solidFill>
              </a:rPr>
              <a:t> slope similar to HERMES</a:t>
            </a:r>
          </a:p>
          <a:p>
            <a:pPr marL="863600" lvl="1" indent="-323850">
              <a:buSzPct val="45000"/>
              <a:buFont typeface="Wingdings" charset="0"/>
              <a:buNone/>
              <a:tabLst>
                <a:tab pos="723900" algn="l"/>
                <a:tab pos="1447800" algn="l"/>
                <a:tab pos="2171700" algn="l"/>
                <a:tab pos="2895600" algn="l"/>
                <a:tab pos="3619500" algn="l"/>
                <a:tab pos="4343400" algn="l"/>
              </a:tabLst>
            </a:pPr>
            <a:r>
              <a:rPr lang="en-US" sz="2000" dirty="0" smtClean="0">
                <a:solidFill>
                  <a:srgbClr val="151515"/>
                </a:solidFill>
              </a:rPr>
              <a:t>→ z Slope not as pronounced as in HERMES (?)</a:t>
            </a:r>
          </a:p>
          <a:p>
            <a:pPr marL="431800" indent="-323850">
              <a:buSzPct val="45000"/>
              <a:buFont typeface="Wingdings" charset="0"/>
              <a:buChar char=""/>
              <a:tabLst>
                <a:tab pos="723900" algn="l"/>
                <a:tab pos="1447800" algn="l"/>
                <a:tab pos="2171700" algn="l"/>
                <a:tab pos="2895600" algn="l"/>
                <a:tab pos="3619500" algn="l"/>
                <a:tab pos="4343400" algn="l"/>
              </a:tabLst>
            </a:pPr>
            <a:r>
              <a:rPr lang="en-US" sz="2000" dirty="0" smtClean="0">
                <a:solidFill>
                  <a:srgbClr val="FF0000"/>
                </a:solidFill>
              </a:rPr>
              <a:t>Results for Δp</a:t>
            </a:r>
            <a:r>
              <a:rPr lang="en-US" sz="2000" baseline="-33000" dirty="0" smtClean="0">
                <a:solidFill>
                  <a:srgbClr val="FF0000"/>
                </a:solidFill>
              </a:rPr>
              <a:t>t</a:t>
            </a:r>
            <a:r>
              <a:rPr lang="en-US" sz="2000" baseline="33000" dirty="0" smtClean="0">
                <a:solidFill>
                  <a:srgbClr val="FF0000"/>
                </a:solidFill>
              </a:rPr>
              <a:t>2</a:t>
            </a:r>
            <a:r>
              <a:rPr lang="en-US" sz="2000" dirty="0" smtClean="0">
                <a:solidFill>
                  <a:srgbClr val="FF0000"/>
                </a:solidFill>
              </a:rPr>
              <a:t> compatible with HERMES</a:t>
            </a:r>
            <a:endParaRPr lang="en-US" sz="2000" dirty="0">
              <a:solidFill>
                <a:srgbClr val="FF0000"/>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77381"/>
            <a:ext cx="3779838" cy="30326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731838"/>
            <a:ext cx="3419475" cy="2751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888" y="3482975"/>
            <a:ext cx="3436937" cy="2706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Rectangle 9"/>
          <p:cNvSpPr/>
          <p:nvPr/>
        </p:nvSpPr>
        <p:spPr>
          <a:xfrm>
            <a:off x="8077200" y="3581400"/>
            <a:ext cx="569387" cy="369332"/>
          </a:xfrm>
          <a:prstGeom prst="rect">
            <a:avLst/>
          </a:prstGeom>
          <a:solidFill>
            <a:srgbClr val="FFFF00"/>
          </a:solidFill>
        </p:spPr>
        <p:txBody>
          <a:bodyPr wrap="none">
            <a:spAutoFit/>
          </a:bodyPr>
          <a:lstStyle/>
          <a:p>
            <a:r>
              <a:rPr lang="en-US" dirty="0">
                <a:solidFill>
                  <a:srgbClr val="151515"/>
                </a:solidFill>
              </a:rPr>
              <a:t>Δp</a:t>
            </a:r>
            <a:r>
              <a:rPr lang="en-US" baseline="-33000" dirty="0">
                <a:solidFill>
                  <a:srgbClr val="151515"/>
                </a:solidFill>
              </a:rPr>
              <a:t>t</a:t>
            </a:r>
            <a:r>
              <a:rPr lang="en-US" baseline="33000" dirty="0">
                <a:solidFill>
                  <a:srgbClr val="151515"/>
                </a:solidFill>
              </a:rPr>
              <a:t>2</a:t>
            </a:r>
            <a:endParaRPr lang="en-US" dirty="0"/>
          </a:p>
        </p:txBody>
      </p:sp>
    </p:spTree>
    <p:extLst>
      <p:ext uri="{BB962C8B-B14F-4D97-AF65-F5344CB8AC3E}">
        <p14:creationId xmlns:p14="http://schemas.microsoft.com/office/powerpoint/2010/main" val="24834162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6781800" cy="639762"/>
          </a:xfrm>
        </p:spPr>
        <p:txBody>
          <a:bodyPr/>
          <a:lstStyle/>
          <a:p>
            <a:r>
              <a:rPr lang="en-US" dirty="0"/>
              <a:t>CLAS Preliminary Results : A Dependence</a:t>
            </a:r>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16</a:t>
            </a:fld>
            <a:endParaRPr lang="en-US"/>
          </a:p>
        </p:txBody>
      </p:sp>
      <p:sp>
        <p:nvSpPr>
          <p:cNvPr id="6" name="Rectangle 2"/>
          <p:cNvSpPr txBox="1">
            <a:spLocks noChangeArrowheads="1"/>
          </p:cNvSpPr>
          <p:nvPr/>
        </p:nvSpPr>
        <p:spPr bwMode="auto">
          <a:xfrm>
            <a:off x="152400" y="4133850"/>
            <a:ext cx="8839200" cy="1924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Lucida Sans Unicode"/>
                <a:ea typeface="+mn-ea"/>
                <a:cs typeface="Lucida Sans Unicode"/>
              </a:defRPr>
            </a:lvl1pPr>
            <a:lvl2pPr marL="742950" indent="-285750" algn="l" rtl="0" eaLnBrk="1" fontAlgn="base" hangingPunct="1">
              <a:spcBef>
                <a:spcPct val="20000"/>
              </a:spcBef>
              <a:spcAft>
                <a:spcPct val="0"/>
              </a:spcAft>
              <a:buClr>
                <a:srgbClr val="1F497D"/>
              </a:buClr>
              <a:buChar char="–"/>
              <a:defRPr sz="1600">
                <a:solidFill>
                  <a:schemeClr val="tx1"/>
                </a:solidFill>
                <a:latin typeface="Lucida Sans Unicode"/>
                <a:cs typeface="Lucida Sans Unicode"/>
              </a:defRPr>
            </a:lvl2pPr>
            <a:lvl3pPr marL="11430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3pPr>
            <a:lvl4pPr marL="16002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Lucida Sans Unicode"/>
                <a:cs typeface="Lucida Sans Unicode"/>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chemeClr val="bg2">
                    <a:lumMod val="10000"/>
                  </a:schemeClr>
                </a:solidFill>
              </a:rPr>
              <a:t>Nuclear effect saturates at high A – Does not follow A</a:t>
            </a:r>
            <a:r>
              <a:rPr lang="en-US" sz="2000" baseline="33000" dirty="0" smtClean="0">
                <a:solidFill>
                  <a:schemeClr val="bg2">
                    <a:lumMod val="10000"/>
                  </a:schemeClr>
                </a:solidFill>
              </a:rPr>
              <a:t>1/3</a:t>
            </a:r>
            <a:r>
              <a:rPr lang="en-US" sz="2000" dirty="0" smtClean="0">
                <a:solidFill>
                  <a:schemeClr val="bg2">
                    <a:lumMod val="10000"/>
                  </a:schemeClr>
                </a:solidFill>
              </a:rPr>
              <a:t> or A</a:t>
            </a:r>
            <a:r>
              <a:rPr lang="en-US" sz="2000" baseline="33000" dirty="0" smtClean="0">
                <a:solidFill>
                  <a:schemeClr val="bg2">
                    <a:lumMod val="10000"/>
                  </a:schemeClr>
                </a:solidFill>
              </a:rPr>
              <a:t>2/3</a:t>
            </a:r>
          </a:p>
          <a:p>
            <a:pPr marL="863600" lvl="1"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rgbClr val="0000FF"/>
                </a:solidFill>
              </a:rPr>
              <a:t>→ Can be resolved within </a:t>
            </a:r>
            <a:r>
              <a:rPr lang="en-US" sz="2000" dirty="0" err="1" smtClean="0">
                <a:solidFill>
                  <a:srgbClr val="0000FF"/>
                </a:solidFill>
              </a:rPr>
              <a:t>parton</a:t>
            </a:r>
            <a:r>
              <a:rPr lang="en-US" sz="2000" dirty="0" smtClean="0">
                <a:solidFill>
                  <a:srgbClr val="0000FF"/>
                </a:solidFill>
              </a:rPr>
              <a:t> energy loss picture with small production time</a:t>
            </a:r>
          </a:p>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rgbClr val="151515"/>
                </a:solidFill>
              </a:rPr>
              <a:t>Multiplicity ratio and </a:t>
            </a:r>
            <a:r>
              <a:rPr lang="en-US" sz="2000" dirty="0" err="1" smtClean="0">
                <a:solidFill>
                  <a:srgbClr val="151515"/>
                </a:solidFill>
              </a:rPr>
              <a:t>P</a:t>
            </a:r>
            <a:r>
              <a:rPr lang="en-US" sz="2000" baseline="-33000" dirty="0" err="1" smtClean="0">
                <a:solidFill>
                  <a:srgbClr val="151515"/>
                </a:solidFill>
              </a:rPr>
              <a:t>t</a:t>
            </a:r>
            <a:r>
              <a:rPr lang="en-US" sz="2000" dirty="0" smtClean="0">
                <a:solidFill>
                  <a:srgbClr val="151515"/>
                </a:solidFill>
              </a:rPr>
              <a:t> broadening follow the same trend</a:t>
            </a:r>
          </a:p>
          <a:p>
            <a:pPr marL="863600" lvl="1"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rgbClr val="0000FF"/>
                </a:solidFill>
              </a:rPr>
              <a:t>→ Originates from the same process ?</a:t>
            </a:r>
            <a:endParaRPr lang="en-US" sz="2000" dirty="0">
              <a:solidFill>
                <a:srgbClr val="0000FF"/>
              </a:solidFill>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69" y="914400"/>
            <a:ext cx="3704431" cy="297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2" descr="delta_pt_pipl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213" y="761999"/>
            <a:ext cx="4390323" cy="3276601"/>
          </a:xfrm>
          <a:prstGeom prst="rect">
            <a:avLst/>
          </a:prstGeom>
        </p:spPr>
      </p:pic>
    </p:spTree>
    <p:extLst>
      <p:ext uri="{BB962C8B-B14F-4D97-AF65-F5344CB8AC3E}">
        <p14:creationId xmlns:p14="http://schemas.microsoft.com/office/powerpoint/2010/main" val="16370444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a"/>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3906" b="4979"/>
          <a:stretch/>
        </p:blipFill>
        <p:spPr bwMode="auto">
          <a:xfrm>
            <a:off x="228600" y="76200"/>
            <a:ext cx="8850312" cy="638884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1"/>
          <p:cNvSpPr>
            <a:spLocks noGrp="1"/>
          </p:cNvSpPr>
          <p:nvPr>
            <p:ph type="sldNum" sz="quarter" idx="10"/>
          </p:nvPr>
        </p:nvSpPr>
        <p:spPr/>
        <p:txBody>
          <a:bodyPr/>
          <a:lstStyle/>
          <a:p>
            <a:fld id="{F2E640DD-9BED-984E-8754-D67C24452B6A}" type="slidenum">
              <a:rPr lang="en-US"/>
              <a:pPr/>
              <a:t>17</a:t>
            </a:fld>
            <a:endParaRPr lang="en-US"/>
          </a:p>
        </p:txBody>
      </p:sp>
      <p:sp>
        <p:nvSpPr>
          <p:cNvPr id="94211" name="Text Box 3"/>
          <p:cNvSpPr txBox="1">
            <a:spLocks noChangeArrowheads="1"/>
          </p:cNvSpPr>
          <p:nvPr/>
        </p:nvSpPr>
        <p:spPr bwMode="auto">
          <a:xfrm rot="16200000">
            <a:off x="-2278247" y="3104861"/>
            <a:ext cx="5258170" cy="58477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dirty="0">
                <a:solidFill>
                  <a:srgbClr val="FF0000"/>
                </a:solidFill>
                <a:latin typeface="Verdana" charset="0"/>
              </a:rPr>
              <a:t>12 </a:t>
            </a:r>
            <a:r>
              <a:rPr lang="en-US" sz="3200" dirty="0" err="1">
                <a:solidFill>
                  <a:srgbClr val="FF0000"/>
                </a:solidFill>
                <a:latin typeface="Verdana" charset="0"/>
              </a:rPr>
              <a:t>GeV</a:t>
            </a:r>
            <a:r>
              <a:rPr lang="en-US" sz="3200" dirty="0">
                <a:solidFill>
                  <a:srgbClr val="FF0000"/>
                </a:solidFill>
                <a:latin typeface="Verdana" charset="0"/>
              </a:rPr>
              <a:t> Anticipated Data</a:t>
            </a:r>
          </a:p>
        </p:txBody>
      </p:sp>
      <p:sp>
        <p:nvSpPr>
          <p:cNvPr id="94213" name="Rectangle 5"/>
          <p:cNvSpPr>
            <a:spLocks noChangeArrowheads="1"/>
          </p:cNvSpPr>
          <p:nvPr/>
        </p:nvSpPr>
        <p:spPr bwMode="auto">
          <a:xfrm>
            <a:off x="1238250" y="876300"/>
            <a:ext cx="4276725" cy="1076325"/>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Footer Placeholder 1"/>
          <p:cNvSpPr>
            <a:spLocks noGrp="1"/>
          </p:cNvSpPr>
          <p:nvPr>
            <p:ph type="ftr" sz="quarter" idx="11"/>
          </p:nvPr>
        </p:nvSpPr>
        <p:spPr/>
        <p:txBody>
          <a:bodyPr/>
          <a:lstStyle/>
          <a:p>
            <a:r>
              <a:rPr lang="en-US" smtClean="0"/>
              <a:t>Hadronization and CT Studies at JLab                         Kawtar Hafidi                             pA@RHIC Workshop</a:t>
            </a:r>
            <a:endParaRPr lang="en-US"/>
          </a:p>
        </p:txBody>
      </p:sp>
      <p:sp>
        <p:nvSpPr>
          <p:cNvPr id="3" name="TextBox 2"/>
          <p:cNvSpPr txBox="1"/>
          <p:nvPr/>
        </p:nvSpPr>
        <p:spPr>
          <a:xfrm>
            <a:off x="5943600" y="6096000"/>
            <a:ext cx="1615346" cy="461665"/>
          </a:xfrm>
          <a:prstGeom prst="rect">
            <a:avLst/>
          </a:prstGeom>
          <a:solidFill>
            <a:srgbClr val="FFFF00"/>
          </a:solidFill>
        </p:spPr>
        <p:txBody>
          <a:bodyPr wrap="none" rtlCol="0">
            <a:spAutoFit/>
          </a:bodyPr>
          <a:lstStyle/>
          <a:p>
            <a:r>
              <a:rPr lang="en-US" sz="2400" dirty="0" smtClean="0">
                <a:solidFill>
                  <a:srgbClr val="FF0000"/>
                </a:solidFill>
              </a:rPr>
              <a:t>E12-06-117</a:t>
            </a:r>
            <a:endParaRPr lang="en-US" sz="2400" dirty="0">
              <a:solidFill>
                <a:srgbClr val="FF0000"/>
              </a:solidFill>
            </a:endParaRPr>
          </a:p>
        </p:txBody>
      </p:sp>
    </p:spTree>
    <p:extLst>
      <p:ext uri="{BB962C8B-B14F-4D97-AF65-F5344CB8AC3E}">
        <p14:creationId xmlns:p14="http://schemas.microsoft.com/office/powerpoint/2010/main" val="33761019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Summary of Part 1</a:t>
            </a:r>
            <a:endParaRPr lang="en-US"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18</a:t>
            </a:fld>
            <a:endParaRPr lang="en-US"/>
          </a:p>
        </p:txBody>
      </p:sp>
      <p:sp>
        <p:nvSpPr>
          <p:cNvPr id="6" name="Rectangle 2"/>
          <p:cNvSpPr txBox="1">
            <a:spLocks noChangeArrowheads="1"/>
          </p:cNvSpPr>
          <p:nvPr/>
        </p:nvSpPr>
        <p:spPr bwMode="auto">
          <a:xfrm>
            <a:off x="152400" y="1223963"/>
            <a:ext cx="8839200" cy="4567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Lucida Sans Unicode"/>
                <a:ea typeface="+mn-ea"/>
                <a:cs typeface="Lucida Sans Unicode"/>
              </a:defRPr>
            </a:lvl1pPr>
            <a:lvl2pPr marL="742950" indent="-285750" algn="l" rtl="0" eaLnBrk="1" fontAlgn="base" hangingPunct="1">
              <a:spcBef>
                <a:spcPct val="20000"/>
              </a:spcBef>
              <a:spcAft>
                <a:spcPct val="0"/>
              </a:spcAft>
              <a:buClr>
                <a:srgbClr val="1F497D"/>
              </a:buClr>
              <a:buChar char="–"/>
              <a:defRPr sz="1600">
                <a:solidFill>
                  <a:schemeClr val="tx1"/>
                </a:solidFill>
                <a:latin typeface="Lucida Sans Unicode"/>
                <a:cs typeface="Lucida Sans Unicode"/>
              </a:defRPr>
            </a:lvl2pPr>
            <a:lvl3pPr marL="11430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3pPr>
            <a:lvl4pPr marL="16002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Lucida Sans Unicode"/>
                <a:cs typeface="Lucida Sans Unicode"/>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rgbClr val="FF0000"/>
                </a:solidFill>
              </a:rPr>
              <a:t>Hadronization is a fundamental process of QCD</a:t>
            </a:r>
          </a:p>
          <a:p>
            <a:pPr marL="863600" lvl="1"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rgbClr val="151515"/>
                </a:solidFill>
              </a:rPr>
              <a:t>→ Link between </a:t>
            </a:r>
            <a:r>
              <a:rPr lang="en-US" sz="2000" dirty="0" err="1" smtClean="0">
                <a:solidFill>
                  <a:srgbClr val="151515"/>
                </a:solidFill>
              </a:rPr>
              <a:t>perturbative</a:t>
            </a:r>
            <a:r>
              <a:rPr lang="en-US" sz="2000" dirty="0" smtClean="0">
                <a:solidFill>
                  <a:srgbClr val="151515"/>
                </a:solidFill>
              </a:rPr>
              <a:t> and non-</a:t>
            </a:r>
            <a:r>
              <a:rPr lang="en-US" sz="2000" dirty="0" err="1" smtClean="0">
                <a:solidFill>
                  <a:srgbClr val="151515"/>
                </a:solidFill>
              </a:rPr>
              <a:t>perturbative</a:t>
            </a:r>
            <a:r>
              <a:rPr lang="en-US" sz="2000" dirty="0" smtClean="0">
                <a:solidFill>
                  <a:srgbClr val="151515"/>
                </a:solidFill>
              </a:rPr>
              <a:t> domains</a:t>
            </a:r>
          </a:p>
          <a:p>
            <a:pPr marL="863600" lvl="1"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rgbClr val="151515"/>
                </a:solidFill>
              </a:rPr>
              <a:t>→ A way to probe nuclear media, either cold or hot</a:t>
            </a:r>
          </a:p>
          <a:p>
            <a:pPr marL="863600" lvl="1"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rgbClr val="151515"/>
                </a:solidFill>
              </a:rPr>
              <a:t>→ Helpful for other experiments</a:t>
            </a:r>
          </a:p>
          <a:p>
            <a:pPr marL="863600" lvl="1"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dirty="0" smtClean="0">
              <a:solidFill>
                <a:srgbClr val="151515"/>
              </a:solidFill>
            </a:endParaRPr>
          </a:p>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rgbClr val="FF0000"/>
                </a:solidFill>
              </a:rPr>
              <a:t>Past results gave the global picture of </a:t>
            </a:r>
            <a:r>
              <a:rPr lang="en-US" sz="2000" dirty="0" err="1" smtClean="0">
                <a:solidFill>
                  <a:srgbClr val="FF0000"/>
                </a:solidFill>
              </a:rPr>
              <a:t>hadronization</a:t>
            </a:r>
            <a:r>
              <a:rPr lang="en-US" sz="2000" dirty="0" smtClean="0">
                <a:solidFill>
                  <a:srgbClr val="FF0000"/>
                </a:solidFill>
              </a:rPr>
              <a:t> in medium</a:t>
            </a:r>
          </a:p>
          <a:p>
            <a:pPr marL="863600" lvl="1"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rgbClr val="151515"/>
                </a:solidFill>
              </a:rPr>
              <a:t>→ Effect of the various kinematic variables understood</a:t>
            </a:r>
          </a:p>
          <a:p>
            <a:pPr marL="863600" lvl="1"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rgbClr val="151515"/>
                </a:solidFill>
              </a:rPr>
              <a:t>→ Recent results provides multi-dimensional binning</a:t>
            </a:r>
          </a:p>
          <a:p>
            <a:pPr marL="863600" lvl="1"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dirty="0" smtClean="0">
              <a:solidFill>
                <a:srgbClr val="151515"/>
              </a:solidFill>
            </a:endParaRPr>
          </a:p>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rgbClr val="FF0000"/>
                </a:solidFill>
              </a:rPr>
              <a:t>Multi-dimensional analysis is crucial to constrain existing models </a:t>
            </a:r>
            <a:r>
              <a:rPr lang="en-US" sz="2000" dirty="0" smtClean="0">
                <a:solidFill>
                  <a:srgbClr val="151515"/>
                </a:solidFill>
              </a:rPr>
              <a:t>→ CLAS12 experiment (E-12-06-117) will provide such high statistics data in the right kinematic range</a:t>
            </a:r>
          </a:p>
        </p:txBody>
      </p:sp>
    </p:spTree>
    <p:extLst>
      <p:ext uri="{BB962C8B-B14F-4D97-AF65-F5344CB8AC3E}">
        <p14:creationId xmlns:p14="http://schemas.microsoft.com/office/powerpoint/2010/main" val="36674932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15962"/>
          </a:xfrm>
        </p:spPr>
        <p:txBody>
          <a:bodyPr/>
          <a:lstStyle/>
          <a:p>
            <a:r>
              <a:rPr lang="en-US" dirty="0" smtClean="0"/>
              <a:t>Future prospects for Hadronization studies </a:t>
            </a:r>
            <a:endParaRPr lang="en-US"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19</a:t>
            </a:fld>
            <a:endParaRPr lang="en-US"/>
          </a:p>
        </p:txBody>
      </p:sp>
      <p:sp>
        <p:nvSpPr>
          <p:cNvPr id="6" name="Content Placeholder 2"/>
          <p:cNvSpPr>
            <a:spLocks noGrp="1"/>
          </p:cNvSpPr>
          <p:nvPr>
            <p:ph idx="1"/>
          </p:nvPr>
        </p:nvSpPr>
        <p:spPr>
          <a:xfrm>
            <a:off x="228600" y="762000"/>
            <a:ext cx="8915400" cy="5486400"/>
          </a:xfrm>
        </p:spPr>
        <p:txBody>
          <a:bodyPr vert="horz"/>
          <a:lstStyle/>
          <a:p>
            <a:pPr>
              <a:spcAft>
                <a:spcPts val="984"/>
              </a:spcAft>
            </a:pPr>
            <a:r>
              <a:rPr lang="en-US" sz="2400" dirty="0" smtClean="0">
                <a:solidFill>
                  <a:srgbClr val="151515"/>
                </a:solidFill>
              </a:rPr>
              <a:t>   FNAL: E906 </a:t>
            </a:r>
            <a:r>
              <a:rPr lang="en-US" sz="2400" dirty="0" err="1" smtClean="0">
                <a:solidFill>
                  <a:srgbClr val="151515"/>
                </a:solidFill>
              </a:rPr>
              <a:t>Drell</a:t>
            </a:r>
            <a:r>
              <a:rPr lang="en-US" sz="2400" dirty="0" smtClean="0">
                <a:solidFill>
                  <a:srgbClr val="151515"/>
                </a:solidFill>
              </a:rPr>
              <a:t>-Yan at 120 GeV</a:t>
            </a:r>
          </a:p>
          <a:p>
            <a:pPr lvl="1">
              <a:spcAft>
                <a:spcPts val="984"/>
              </a:spcAft>
              <a:buFont typeface="Wingdings" charset="2"/>
              <a:buChar char="ü"/>
            </a:pPr>
            <a:r>
              <a:rPr lang="en-US" sz="2000" dirty="0" smtClean="0">
                <a:solidFill>
                  <a:srgbClr val="660066"/>
                </a:solidFill>
              </a:rPr>
              <a:t>Lower energy run will significantly simplify </a:t>
            </a:r>
            <a:r>
              <a:rPr lang="en-US" sz="2000" dirty="0" err="1" smtClean="0">
                <a:solidFill>
                  <a:srgbClr val="660066"/>
                </a:solidFill>
              </a:rPr>
              <a:t>dE/dx</a:t>
            </a:r>
            <a:r>
              <a:rPr lang="en-US" sz="2000" dirty="0" smtClean="0">
                <a:solidFill>
                  <a:srgbClr val="660066"/>
                </a:solidFill>
              </a:rPr>
              <a:t> extraction and remove ambiguity between shadowing and energy loss</a:t>
            </a:r>
            <a:endParaRPr lang="en-US" sz="2400" dirty="0" smtClean="0"/>
          </a:p>
          <a:p>
            <a:pPr>
              <a:spcAft>
                <a:spcPts val="600"/>
              </a:spcAft>
            </a:pPr>
            <a:r>
              <a:rPr lang="en-US" sz="2400" dirty="0" smtClean="0"/>
              <a:t>  </a:t>
            </a:r>
            <a:r>
              <a:rPr lang="en-US" sz="2400" dirty="0" smtClean="0">
                <a:solidFill>
                  <a:srgbClr val="151515"/>
                </a:solidFill>
              </a:rPr>
              <a:t> LHC Nuclear data</a:t>
            </a:r>
          </a:p>
          <a:p>
            <a:pPr>
              <a:spcAft>
                <a:spcPts val="600"/>
              </a:spcAft>
            </a:pPr>
            <a:r>
              <a:rPr lang="en-US" sz="2400" dirty="0" smtClean="0">
                <a:solidFill>
                  <a:srgbClr val="151515"/>
                </a:solidFill>
              </a:rPr>
              <a:t>   RHIC upgrades</a:t>
            </a:r>
          </a:p>
          <a:p>
            <a:pPr>
              <a:spcAft>
                <a:spcPts val="600"/>
              </a:spcAft>
            </a:pPr>
            <a:r>
              <a:rPr lang="en-US" sz="2400" dirty="0" smtClean="0">
                <a:solidFill>
                  <a:srgbClr val="151515"/>
                </a:solidFill>
              </a:rPr>
              <a:t>   JLab 12 GeV upgrade – CLAS12 in Hall B</a:t>
            </a:r>
          </a:p>
          <a:p>
            <a:pPr lvl="1">
              <a:spcAft>
                <a:spcPts val="384"/>
              </a:spcAft>
              <a:buFont typeface="Wingdings" charset="2"/>
              <a:buChar char="ü"/>
            </a:pPr>
            <a:r>
              <a:rPr lang="en-US" sz="2000" dirty="0" smtClean="0">
                <a:solidFill>
                  <a:srgbClr val="008000"/>
                </a:solidFill>
              </a:rPr>
              <a:t>10 times more luminosity than CLAS and 1000 times more than HERMES</a:t>
            </a:r>
          </a:p>
          <a:p>
            <a:pPr lvl="1">
              <a:spcAft>
                <a:spcPts val="384"/>
              </a:spcAft>
              <a:buFont typeface="Wingdings" charset="2"/>
              <a:buChar char="ü"/>
            </a:pPr>
            <a:r>
              <a:rPr lang="en-US" sz="2000" dirty="0" smtClean="0">
                <a:solidFill>
                  <a:srgbClr val="008000"/>
                </a:solidFill>
              </a:rPr>
              <a:t>Improved particle identification</a:t>
            </a:r>
          </a:p>
          <a:p>
            <a:pPr lvl="1">
              <a:spcAft>
                <a:spcPts val="384"/>
              </a:spcAft>
              <a:buFont typeface="Wingdings" charset="2"/>
              <a:buChar char="ü"/>
            </a:pPr>
            <a:r>
              <a:rPr lang="en-US" sz="2000" dirty="0" smtClean="0">
                <a:solidFill>
                  <a:srgbClr val="008000"/>
                </a:solidFill>
              </a:rPr>
              <a:t>Access to higher masses</a:t>
            </a:r>
          </a:p>
          <a:p>
            <a:pPr lvl="1">
              <a:spcAft>
                <a:spcPts val="384"/>
              </a:spcAft>
              <a:buFont typeface="Wingdings" charset="2"/>
              <a:buChar char="ü"/>
            </a:pPr>
            <a:r>
              <a:rPr lang="en-US" sz="2000" dirty="0" smtClean="0">
                <a:solidFill>
                  <a:srgbClr val="008000"/>
                </a:solidFill>
              </a:rPr>
              <a:t>Much larger kinematical range</a:t>
            </a:r>
          </a:p>
          <a:p>
            <a:pPr>
              <a:spcAft>
                <a:spcPts val="384"/>
              </a:spcAft>
              <a:buFont typeface="Wingdings" charset="2"/>
              <a:buChar char="q"/>
            </a:pPr>
            <a:r>
              <a:rPr lang="en-US" sz="2400" b="1" dirty="0" smtClean="0">
                <a:solidFill>
                  <a:srgbClr val="FF0000"/>
                </a:solidFill>
              </a:rPr>
              <a:t>   Future electron-ion collider </a:t>
            </a:r>
            <a:r>
              <a:rPr lang="en-US" sz="2000" b="1" dirty="0" smtClean="0">
                <a:solidFill>
                  <a:srgbClr val="FF0000"/>
                </a:solidFill>
              </a:rPr>
              <a:t>(Heavy quarks measurements)</a:t>
            </a:r>
            <a:endParaRPr lang="en-US" sz="2000" b="1" dirty="0">
              <a:solidFill>
                <a:srgbClr val="FF0000"/>
              </a:solidFill>
            </a:endParaRPr>
          </a:p>
        </p:txBody>
      </p:sp>
    </p:spTree>
    <p:extLst>
      <p:ext uri="{BB962C8B-B14F-4D97-AF65-F5344CB8AC3E}">
        <p14:creationId xmlns:p14="http://schemas.microsoft.com/office/powerpoint/2010/main" val="27257478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0"/>
            <a:ext cx="6629400" cy="1143000"/>
          </a:xfrm>
        </p:spPr>
        <p:txBody>
          <a:bodyPr/>
          <a:lstStyle/>
          <a:p>
            <a:r>
              <a:rPr lang="en-US" sz="4800" dirty="0" smtClean="0"/>
              <a:t>Part 1 - Hadronization</a:t>
            </a:r>
            <a:endParaRPr lang="en-US" sz="4800"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2</a:t>
            </a:fld>
            <a:endParaRPr lang="en-US"/>
          </a:p>
        </p:txBody>
      </p:sp>
    </p:spTree>
    <p:extLst>
      <p:ext uri="{BB962C8B-B14F-4D97-AF65-F5344CB8AC3E}">
        <p14:creationId xmlns:p14="http://schemas.microsoft.com/office/powerpoint/2010/main" val="3004574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90800"/>
            <a:ext cx="8229600" cy="1143000"/>
          </a:xfrm>
        </p:spPr>
        <p:txBody>
          <a:bodyPr/>
          <a:lstStyle/>
          <a:p>
            <a:r>
              <a:rPr lang="en-US" sz="4800" dirty="0" smtClean="0"/>
              <a:t>Part 2 – Color Transparency</a:t>
            </a:r>
            <a:endParaRPr lang="en-US" sz="4800"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20</a:t>
            </a:fld>
            <a:endParaRPr lang="en-US"/>
          </a:p>
        </p:txBody>
      </p:sp>
    </p:spTree>
    <p:extLst>
      <p:ext uri="{BB962C8B-B14F-4D97-AF65-F5344CB8AC3E}">
        <p14:creationId xmlns:p14="http://schemas.microsoft.com/office/powerpoint/2010/main" val="216646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5"/>
          <p:cNvSpPr>
            <a:spLocks noChangeArrowheads="1"/>
          </p:cNvSpPr>
          <p:nvPr/>
        </p:nvSpPr>
        <p:spPr bwMode="auto">
          <a:xfrm>
            <a:off x="911169" y="-330136"/>
            <a:ext cx="6198125" cy="4665662"/>
          </a:xfrm>
          <a:prstGeom prst="ellipse">
            <a:avLst/>
          </a:prstGeom>
          <a:solidFill>
            <a:srgbClr val="CCFFCC"/>
          </a:solidFill>
          <a:ln w="9525">
            <a:no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27" name="Oval 6"/>
          <p:cNvSpPr/>
          <p:nvPr/>
        </p:nvSpPr>
        <p:spPr bwMode="auto">
          <a:xfrm>
            <a:off x="4043864" y="2077034"/>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25" name="Freeform 10"/>
          <p:cNvSpPr>
            <a:spLocks noChangeArrowheads="1"/>
          </p:cNvSpPr>
          <p:nvPr/>
        </p:nvSpPr>
        <p:spPr bwMode="auto">
          <a:xfrm>
            <a:off x="2221438" y="1768032"/>
            <a:ext cx="1804715" cy="804895"/>
          </a:xfrm>
          <a:custGeom>
            <a:avLst/>
            <a:gdLst>
              <a:gd name="T0" fmla="*/ 1368778 w 1368778"/>
              <a:gd name="T1" fmla="*/ 804333 h 1058333"/>
              <a:gd name="T2" fmla="*/ 1213556 w 1368778"/>
              <a:gd name="T3" fmla="*/ 606778 h 1058333"/>
              <a:gd name="T4" fmla="*/ 1114778 w 1368778"/>
              <a:gd name="T5" fmla="*/ 917222 h 1058333"/>
              <a:gd name="T6" fmla="*/ 945445 w 1368778"/>
              <a:gd name="T7" fmla="*/ 606778 h 1058333"/>
              <a:gd name="T8" fmla="*/ 832556 w 1368778"/>
              <a:gd name="T9" fmla="*/ 973666 h 1058333"/>
              <a:gd name="T10" fmla="*/ 677334 w 1368778"/>
              <a:gd name="T11" fmla="*/ 592666 h 1058333"/>
              <a:gd name="T12" fmla="*/ 592667 w 1368778"/>
              <a:gd name="T13" fmla="*/ 959555 h 1058333"/>
              <a:gd name="T14" fmla="*/ 0 w 1368778"/>
              <a:gd name="T15" fmla="*/ 0 h 1058333"/>
              <a:gd name="T16" fmla="*/ 0 w 1368778"/>
              <a:gd name="T17" fmla="*/ 0 h 10583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778"/>
              <a:gd name="T28" fmla="*/ 0 h 1058333"/>
              <a:gd name="T29" fmla="*/ 1368778 w 1368778"/>
              <a:gd name="T30" fmla="*/ 1058333 h 10583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778" h="1058333">
                <a:moveTo>
                  <a:pt x="1368778" y="804333"/>
                </a:moveTo>
                <a:cubicBezTo>
                  <a:pt x="1312333" y="696148"/>
                  <a:pt x="1255889" y="587963"/>
                  <a:pt x="1213556" y="606778"/>
                </a:cubicBezTo>
                <a:cubicBezTo>
                  <a:pt x="1171223" y="625593"/>
                  <a:pt x="1159463" y="917222"/>
                  <a:pt x="1114778" y="917222"/>
                </a:cubicBezTo>
                <a:cubicBezTo>
                  <a:pt x="1070093" y="917222"/>
                  <a:pt x="992482" y="597371"/>
                  <a:pt x="945445" y="606778"/>
                </a:cubicBezTo>
                <a:cubicBezTo>
                  <a:pt x="898408" y="616185"/>
                  <a:pt x="877241" y="976018"/>
                  <a:pt x="832556" y="973666"/>
                </a:cubicBezTo>
                <a:cubicBezTo>
                  <a:pt x="787871" y="971314"/>
                  <a:pt x="717316" y="595018"/>
                  <a:pt x="677334" y="592666"/>
                </a:cubicBezTo>
                <a:cubicBezTo>
                  <a:pt x="637353" y="590314"/>
                  <a:pt x="705556" y="1058333"/>
                  <a:pt x="592667" y="959555"/>
                </a:cubicBezTo>
                <a:cubicBezTo>
                  <a:pt x="479778" y="860777"/>
                  <a:pt x="0" y="0"/>
                  <a:pt x="0" y="0"/>
                </a:cubicBezTo>
              </a:path>
            </a:pathLst>
          </a:custGeom>
          <a:noFill/>
          <a:ln w="2857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cxnSp>
        <p:nvCxnSpPr>
          <p:cNvPr id="26" name="Straight Connector 14"/>
          <p:cNvCxnSpPr>
            <a:cxnSpLocks noChangeShapeType="1"/>
            <a:stCxn id="25" idx="6"/>
          </p:cNvCxnSpPr>
          <p:nvPr/>
        </p:nvCxnSpPr>
        <p:spPr bwMode="auto">
          <a:xfrm flipH="1">
            <a:off x="2299649" y="2497803"/>
            <a:ext cx="703212" cy="500192"/>
          </a:xfrm>
          <a:prstGeom prst="line">
            <a:avLst/>
          </a:prstGeom>
          <a:noFill/>
          <a:ln w="28575">
            <a:solidFill>
              <a:schemeClr val="tx1"/>
            </a:solidFill>
            <a:round/>
            <a:headEnd/>
            <a:tailEnd/>
          </a:ln>
        </p:spPr>
      </p:cxnSp>
      <p:grpSp>
        <p:nvGrpSpPr>
          <p:cNvPr id="4" name="Group 49"/>
          <p:cNvGrpSpPr>
            <a:grpSpLocks/>
          </p:cNvGrpSpPr>
          <p:nvPr/>
        </p:nvGrpSpPr>
        <p:grpSpPr bwMode="auto">
          <a:xfrm>
            <a:off x="4926889" y="2317200"/>
            <a:ext cx="2182687" cy="836613"/>
            <a:chOff x="5737385" y="1980800"/>
            <a:chExt cx="2797014" cy="1372002"/>
          </a:xfrm>
        </p:grpSpPr>
        <p:cxnSp>
          <p:nvCxnSpPr>
            <p:cNvPr id="11" name="Straight Connector 46"/>
            <p:cNvCxnSpPr>
              <a:cxnSpLocks noChangeShapeType="1"/>
            </p:cNvCxnSpPr>
            <p:nvPr/>
          </p:nvCxnSpPr>
          <p:spPr bwMode="auto">
            <a:xfrm>
              <a:off x="5878339" y="1980803"/>
              <a:ext cx="2534520" cy="754176"/>
            </a:xfrm>
            <a:prstGeom prst="line">
              <a:avLst/>
            </a:prstGeom>
            <a:noFill/>
            <a:ln w="19050">
              <a:solidFill>
                <a:schemeClr val="tx1"/>
              </a:solidFill>
              <a:prstDash val="sysDash"/>
              <a:round/>
              <a:headEnd/>
              <a:tailEnd/>
            </a:ln>
          </p:spPr>
        </p:cxnSp>
        <p:cxnSp>
          <p:nvCxnSpPr>
            <p:cNvPr id="12" name="Straight Connector 48"/>
            <p:cNvCxnSpPr>
              <a:cxnSpLocks noChangeShapeType="1"/>
              <a:endCxn id="16" idx="6"/>
            </p:cNvCxnSpPr>
            <p:nvPr/>
          </p:nvCxnSpPr>
          <p:spPr bwMode="auto">
            <a:xfrm>
              <a:off x="5737385" y="2177345"/>
              <a:ext cx="2475789" cy="1175457"/>
            </a:xfrm>
            <a:prstGeom prst="line">
              <a:avLst/>
            </a:prstGeom>
            <a:noFill/>
            <a:ln w="19050">
              <a:solidFill>
                <a:schemeClr val="tx1"/>
              </a:solidFill>
              <a:prstDash val="sysDash"/>
              <a:round/>
              <a:headEnd/>
              <a:tailEnd/>
            </a:ln>
          </p:spPr>
        </p:cxnSp>
        <p:grpSp>
          <p:nvGrpSpPr>
            <p:cNvPr id="5" name="Group 36"/>
            <p:cNvGrpSpPr>
              <a:grpSpLocks/>
            </p:cNvGrpSpPr>
            <p:nvPr/>
          </p:nvGrpSpPr>
          <p:grpSpPr bwMode="auto">
            <a:xfrm>
              <a:off x="6064332" y="1980800"/>
              <a:ext cx="336300" cy="413944"/>
              <a:chOff x="6064332" y="2013255"/>
              <a:chExt cx="336300" cy="413944"/>
            </a:xfrm>
          </p:grpSpPr>
          <p:sp>
            <p:nvSpPr>
              <p:cNvPr id="22" name="Oval 21"/>
              <p:cNvSpPr/>
              <p:nvPr/>
            </p:nvSpPr>
            <p:spPr bwMode="auto">
              <a:xfrm rot="5400000">
                <a:off x="6025510" y="2052077"/>
                <a:ext cx="413944" cy="336300"/>
              </a:xfrm>
              <a:prstGeom prst="ellipse">
                <a:avLst/>
              </a:prstGeom>
              <a:solidFill>
                <a:schemeClr val="tx2">
                  <a:lumMod val="20000"/>
                  <a:lumOff val="80000"/>
                </a:schemeClr>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23" name="Oval 32"/>
              <p:cNvSpPr>
                <a:spLocks noChangeArrowheads="1"/>
              </p:cNvSpPr>
              <p:nvPr/>
            </p:nvSpPr>
            <p:spPr bwMode="auto">
              <a:xfrm>
                <a:off x="6096000" y="2209800"/>
                <a:ext cx="152400" cy="152400"/>
              </a:xfrm>
              <a:prstGeom prst="ellipse">
                <a:avLst/>
              </a:prstGeom>
              <a:solidFill>
                <a:srgbClr val="FF00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24" name="Oval 33"/>
              <p:cNvSpPr>
                <a:spLocks noChangeArrowheads="1"/>
              </p:cNvSpPr>
              <p:nvPr/>
            </p:nvSpPr>
            <p:spPr bwMode="auto">
              <a:xfrm>
                <a:off x="6172200" y="2057400"/>
                <a:ext cx="152400" cy="152400"/>
              </a:xfrm>
              <a:prstGeom prst="ellipse">
                <a:avLst/>
              </a:prstGeom>
              <a:solidFill>
                <a:srgbClr val="FFFF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grpSp>
        <p:grpSp>
          <p:nvGrpSpPr>
            <p:cNvPr id="6" name="Group 37"/>
            <p:cNvGrpSpPr>
              <a:grpSpLocks/>
            </p:cNvGrpSpPr>
            <p:nvPr/>
          </p:nvGrpSpPr>
          <p:grpSpPr bwMode="auto">
            <a:xfrm>
              <a:off x="6887680" y="2285400"/>
              <a:ext cx="503292" cy="515476"/>
              <a:chOff x="6064095" y="2013173"/>
              <a:chExt cx="336423" cy="414730"/>
            </a:xfrm>
          </p:grpSpPr>
          <p:sp>
            <p:nvSpPr>
              <p:cNvPr id="19" name="Oval 18"/>
              <p:cNvSpPr/>
              <p:nvPr/>
            </p:nvSpPr>
            <p:spPr bwMode="auto">
              <a:xfrm rot="5400000">
                <a:off x="6024942" y="2052326"/>
                <a:ext cx="414730" cy="336423"/>
              </a:xfrm>
              <a:prstGeom prst="ellipse">
                <a:avLst/>
              </a:prstGeom>
              <a:solidFill>
                <a:srgbClr val="BFE5FF"/>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20" name="Oval 39"/>
              <p:cNvSpPr>
                <a:spLocks noChangeArrowheads="1"/>
              </p:cNvSpPr>
              <p:nvPr/>
            </p:nvSpPr>
            <p:spPr bwMode="auto">
              <a:xfrm>
                <a:off x="6096000" y="2209800"/>
                <a:ext cx="152400" cy="152400"/>
              </a:xfrm>
              <a:prstGeom prst="ellipse">
                <a:avLst/>
              </a:prstGeom>
              <a:solidFill>
                <a:srgbClr val="FF00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21" name="Oval 40"/>
              <p:cNvSpPr>
                <a:spLocks noChangeArrowheads="1"/>
              </p:cNvSpPr>
              <p:nvPr/>
            </p:nvSpPr>
            <p:spPr bwMode="auto">
              <a:xfrm>
                <a:off x="6172200" y="2057400"/>
                <a:ext cx="152400" cy="152400"/>
              </a:xfrm>
              <a:prstGeom prst="ellipse">
                <a:avLst/>
              </a:prstGeom>
              <a:solidFill>
                <a:srgbClr val="FFFF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grpSp>
        <p:grpSp>
          <p:nvGrpSpPr>
            <p:cNvPr id="8" name="Group 41"/>
            <p:cNvGrpSpPr>
              <a:grpSpLocks/>
            </p:cNvGrpSpPr>
            <p:nvPr/>
          </p:nvGrpSpPr>
          <p:grpSpPr bwMode="auto">
            <a:xfrm>
              <a:off x="7891950" y="2662895"/>
              <a:ext cx="642449" cy="689907"/>
              <a:chOff x="6063338" y="2011180"/>
              <a:chExt cx="337463" cy="415933"/>
            </a:xfrm>
          </p:grpSpPr>
          <p:sp>
            <p:nvSpPr>
              <p:cNvPr id="16" name="Oval 15"/>
              <p:cNvSpPr/>
              <p:nvPr/>
            </p:nvSpPr>
            <p:spPr bwMode="auto">
              <a:xfrm rot="5400000">
                <a:off x="6024103" y="2050415"/>
                <a:ext cx="415933" cy="337463"/>
              </a:xfrm>
              <a:prstGeom prst="ellipse">
                <a:avLst/>
              </a:prstGeom>
              <a:solidFill>
                <a:srgbClr val="BFE5FF"/>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17" name="Oval 43"/>
              <p:cNvSpPr>
                <a:spLocks noChangeArrowheads="1"/>
              </p:cNvSpPr>
              <p:nvPr/>
            </p:nvSpPr>
            <p:spPr bwMode="auto">
              <a:xfrm>
                <a:off x="6096000" y="2209800"/>
                <a:ext cx="152400" cy="152400"/>
              </a:xfrm>
              <a:prstGeom prst="ellipse">
                <a:avLst/>
              </a:prstGeom>
              <a:solidFill>
                <a:srgbClr val="FF00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18" name="Oval 44"/>
              <p:cNvSpPr>
                <a:spLocks noChangeArrowheads="1"/>
              </p:cNvSpPr>
              <p:nvPr/>
            </p:nvSpPr>
            <p:spPr bwMode="auto">
              <a:xfrm>
                <a:off x="6172200" y="2057400"/>
                <a:ext cx="152400" cy="152400"/>
              </a:xfrm>
              <a:prstGeom prst="ellipse">
                <a:avLst/>
              </a:prstGeom>
              <a:solidFill>
                <a:srgbClr val="FFFF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grpSp>
      </p:grpSp>
      <p:sp>
        <p:nvSpPr>
          <p:cNvPr id="38" name="TextBox 37"/>
          <p:cNvSpPr txBox="1"/>
          <p:nvPr/>
        </p:nvSpPr>
        <p:spPr>
          <a:xfrm>
            <a:off x="720508" y="3534448"/>
            <a:ext cx="339606" cy="461665"/>
          </a:xfrm>
          <a:prstGeom prst="rect">
            <a:avLst/>
          </a:prstGeom>
          <a:noFill/>
        </p:spPr>
        <p:txBody>
          <a:bodyPr wrap="none" rtlCol="0">
            <a:spAutoFit/>
          </a:bodyPr>
          <a:lstStyle/>
          <a:p>
            <a:r>
              <a:rPr lang="en-US" sz="2400" b="1" dirty="0" err="1" smtClean="0">
                <a:solidFill>
                  <a:srgbClr val="3366FF"/>
                </a:solidFill>
              </a:rPr>
              <a:t>e</a:t>
            </a:r>
            <a:endParaRPr lang="en-US" sz="2400" b="1" dirty="0">
              <a:solidFill>
                <a:srgbClr val="3366FF"/>
              </a:solidFill>
            </a:endParaRPr>
          </a:p>
        </p:txBody>
      </p:sp>
      <p:sp>
        <p:nvSpPr>
          <p:cNvPr id="39" name="TextBox 38"/>
          <p:cNvSpPr txBox="1"/>
          <p:nvPr/>
        </p:nvSpPr>
        <p:spPr>
          <a:xfrm>
            <a:off x="996480" y="757345"/>
            <a:ext cx="339606" cy="461665"/>
          </a:xfrm>
          <a:prstGeom prst="rect">
            <a:avLst/>
          </a:prstGeom>
          <a:noFill/>
        </p:spPr>
        <p:txBody>
          <a:bodyPr wrap="none" rtlCol="0">
            <a:spAutoFit/>
          </a:bodyPr>
          <a:lstStyle/>
          <a:p>
            <a:r>
              <a:rPr lang="en-US" sz="2400" b="1" dirty="0" err="1" smtClean="0">
                <a:solidFill>
                  <a:srgbClr val="3366FF"/>
                </a:solidFill>
              </a:rPr>
              <a:t>e</a:t>
            </a:r>
            <a:endParaRPr lang="en-US" sz="2400" b="1" dirty="0">
              <a:solidFill>
                <a:srgbClr val="3366FF"/>
              </a:solidFill>
            </a:endParaRPr>
          </a:p>
        </p:txBody>
      </p:sp>
      <p:sp>
        <p:nvSpPr>
          <p:cNvPr id="48" name="TextBox 47"/>
          <p:cNvSpPr txBox="1"/>
          <p:nvPr/>
        </p:nvSpPr>
        <p:spPr>
          <a:xfrm>
            <a:off x="2969793" y="945420"/>
            <a:ext cx="976011" cy="369332"/>
          </a:xfrm>
          <a:prstGeom prst="rect">
            <a:avLst/>
          </a:prstGeom>
          <a:noFill/>
        </p:spPr>
        <p:txBody>
          <a:bodyPr wrap="none" rtlCol="0">
            <a:spAutoFit/>
          </a:bodyPr>
          <a:lstStyle/>
          <a:p>
            <a:r>
              <a:rPr lang="en-US" b="1" dirty="0" smtClean="0">
                <a:solidFill>
                  <a:srgbClr val="151515"/>
                </a:solidFill>
                <a:latin typeface="Comic Sans MS"/>
                <a:cs typeface="Comic Sans MS"/>
              </a:rPr>
              <a:t>nucleon</a:t>
            </a:r>
            <a:endParaRPr lang="en-US" b="1" dirty="0">
              <a:solidFill>
                <a:srgbClr val="151515"/>
              </a:solidFill>
              <a:latin typeface="Comic Sans MS"/>
              <a:cs typeface="Comic Sans MS"/>
            </a:endParaRPr>
          </a:p>
        </p:txBody>
      </p:sp>
      <p:sp>
        <p:nvSpPr>
          <p:cNvPr id="54" name="Oval 6"/>
          <p:cNvSpPr/>
          <p:nvPr/>
        </p:nvSpPr>
        <p:spPr bwMode="auto">
          <a:xfrm>
            <a:off x="1808035" y="2868966"/>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55" name="Oval 6"/>
          <p:cNvSpPr/>
          <p:nvPr/>
        </p:nvSpPr>
        <p:spPr bwMode="auto">
          <a:xfrm>
            <a:off x="1375870" y="1824999"/>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56" name="Oval 6"/>
          <p:cNvSpPr/>
          <p:nvPr/>
        </p:nvSpPr>
        <p:spPr bwMode="auto">
          <a:xfrm>
            <a:off x="2627233" y="3227840"/>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57" name="Oval 6"/>
          <p:cNvSpPr/>
          <p:nvPr/>
        </p:nvSpPr>
        <p:spPr bwMode="auto">
          <a:xfrm>
            <a:off x="4098979" y="2831848"/>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58" name="Oval 6"/>
          <p:cNvSpPr/>
          <p:nvPr/>
        </p:nvSpPr>
        <p:spPr bwMode="auto">
          <a:xfrm>
            <a:off x="4439660" y="1437913"/>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59" name="Oval 6"/>
          <p:cNvSpPr/>
          <p:nvPr/>
        </p:nvSpPr>
        <p:spPr bwMode="auto">
          <a:xfrm>
            <a:off x="3064402" y="1410038"/>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60" name="Oval 6"/>
          <p:cNvSpPr/>
          <p:nvPr/>
        </p:nvSpPr>
        <p:spPr bwMode="auto">
          <a:xfrm>
            <a:off x="5919955" y="1810365"/>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61" name="Oval 6"/>
          <p:cNvSpPr/>
          <p:nvPr/>
        </p:nvSpPr>
        <p:spPr bwMode="auto">
          <a:xfrm>
            <a:off x="5302096" y="1278119"/>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62" name="Oval 6"/>
          <p:cNvSpPr/>
          <p:nvPr/>
        </p:nvSpPr>
        <p:spPr bwMode="auto">
          <a:xfrm>
            <a:off x="4905724" y="2637195"/>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63" name="Oval 6"/>
          <p:cNvSpPr/>
          <p:nvPr/>
        </p:nvSpPr>
        <p:spPr bwMode="auto">
          <a:xfrm>
            <a:off x="4196640" y="-87083"/>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64" name="Oval 6"/>
          <p:cNvSpPr/>
          <p:nvPr/>
        </p:nvSpPr>
        <p:spPr bwMode="auto">
          <a:xfrm>
            <a:off x="4860737" y="3429536"/>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66" name="Oval 6"/>
          <p:cNvSpPr/>
          <p:nvPr/>
        </p:nvSpPr>
        <p:spPr bwMode="auto">
          <a:xfrm>
            <a:off x="3605920" y="3473531"/>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67" name="Oval 6"/>
          <p:cNvSpPr/>
          <p:nvPr/>
        </p:nvSpPr>
        <p:spPr bwMode="auto">
          <a:xfrm>
            <a:off x="5811515" y="2917543"/>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68" name="Oval 6"/>
          <p:cNvSpPr/>
          <p:nvPr/>
        </p:nvSpPr>
        <p:spPr bwMode="auto">
          <a:xfrm>
            <a:off x="3953581" y="861967"/>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69" name="Oval 6"/>
          <p:cNvSpPr/>
          <p:nvPr/>
        </p:nvSpPr>
        <p:spPr bwMode="auto">
          <a:xfrm>
            <a:off x="2221438" y="1117158"/>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70" name="Oval 6"/>
          <p:cNvSpPr/>
          <p:nvPr/>
        </p:nvSpPr>
        <p:spPr bwMode="auto">
          <a:xfrm>
            <a:off x="3223331" y="211093"/>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71" name="Oval 6"/>
          <p:cNvSpPr/>
          <p:nvPr/>
        </p:nvSpPr>
        <p:spPr bwMode="auto">
          <a:xfrm>
            <a:off x="4960542" y="466284"/>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2" name="Title 1"/>
          <p:cNvSpPr>
            <a:spLocks noGrp="1"/>
          </p:cNvSpPr>
          <p:nvPr>
            <p:ph type="title"/>
          </p:nvPr>
        </p:nvSpPr>
        <p:spPr>
          <a:xfrm>
            <a:off x="86281" y="56924"/>
            <a:ext cx="6042379" cy="642093"/>
          </a:xfrm>
        </p:spPr>
        <p:txBody>
          <a:bodyPr/>
          <a:lstStyle/>
          <a:p>
            <a:r>
              <a:rPr lang="en-US" sz="2400" dirty="0" smtClean="0">
                <a:solidFill>
                  <a:srgbClr val="FF0000"/>
                </a:solidFill>
              </a:rPr>
              <a:t>Color Transparency</a:t>
            </a:r>
            <a:endParaRPr lang="en-US" sz="2400" dirty="0">
              <a:solidFill>
                <a:srgbClr val="FF0000"/>
              </a:solidFill>
            </a:endParaRPr>
          </a:p>
        </p:txBody>
      </p:sp>
      <p:cxnSp>
        <p:nvCxnSpPr>
          <p:cNvPr id="77" name="Straight Connector 76"/>
          <p:cNvCxnSpPr/>
          <p:nvPr/>
        </p:nvCxnSpPr>
        <p:spPr bwMode="auto">
          <a:xfrm rot="10800000" flipV="1">
            <a:off x="1114544" y="2476409"/>
            <a:ext cx="1860105" cy="1384162"/>
          </a:xfrm>
          <a:prstGeom prst="line">
            <a:avLst/>
          </a:prstGeom>
          <a:noFill/>
          <a:ln w="76200" cap="flat" cmpd="sng" algn="ctr">
            <a:solidFill>
              <a:srgbClr val="3366FF"/>
            </a:solidFill>
            <a:prstDash val="solid"/>
            <a:round/>
            <a:headEnd type="none" w="med" len="med"/>
            <a:tailEnd type="none" w="med" len="med"/>
          </a:ln>
          <a:effectLst/>
        </p:spPr>
      </p:cxnSp>
      <p:sp>
        <p:nvSpPr>
          <p:cNvPr id="83" name="TextBox 82"/>
          <p:cNvSpPr txBox="1"/>
          <p:nvPr/>
        </p:nvSpPr>
        <p:spPr>
          <a:xfrm>
            <a:off x="7200009" y="2605919"/>
            <a:ext cx="1592541" cy="646331"/>
          </a:xfrm>
          <a:prstGeom prst="rect">
            <a:avLst/>
          </a:prstGeom>
          <a:noFill/>
        </p:spPr>
        <p:txBody>
          <a:bodyPr wrap="none" rtlCol="0">
            <a:spAutoFit/>
          </a:bodyPr>
          <a:lstStyle/>
          <a:p>
            <a:r>
              <a:rPr lang="en-US" b="1" dirty="0" smtClean="0">
                <a:solidFill>
                  <a:schemeClr val="bg2">
                    <a:lumMod val="10000"/>
                  </a:schemeClr>
                </a:solidFill>
                <a:latin typeface="Comic Sans MS"/>
                <a:cs typeface="Comic Sans MS"/>
              </a:rPr>
              <a:t>Fully formed</a:t>
            </a:r>
          </a:p>
          <a:p>
            <a:r>
              <a:rPr lang="en-US" b="1" dirty="0" smtClean="0">
                <a:solidFill>
                  <a:schemeClr val="bg2">
                    <a:lumMod val="10000"/>
                  </a:schemeClr>
                </a:solidFill>
                <a:latin typeface="Comic Sans MS"/>
                <a:cs typeface="Comic Sans MS"/>
              </a:rPr>
              <a:t>hadron</a:t>
            </a:r>
            <a:endParaRPr lang="en-US" b="1" dirty="0">
              <a:solidFill>
                <a:schemeClr val="bg2">
                  <a:lumMod val="10000"/>
                </a:schemeClr>
              </a:solidFill>
              <a:latin typeface="Comic Sans MS"/>
              <a:cs typeface="Comic Sans MS"/>
            </a:endParaRPr>
          </a:p>
        </p:txBody>
      </p:sp>
      <p:sp>
        <p:nvSpPr>
          <p:cNvPr id="89" name="Oval 6"/>
          <p:cNvSpPr/>
          <p:nvPr/>
        </p:nvSpPr>
        <p:spPr bwMode="auto">
          <a:xfrm>
            <a:off x="1442910" y="708935"/>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92" name="TextBox 91"/>
          <p:cNvSpPr txBox="1"/>
          <p:nvPr/>
        </p:nvSpPr>
        <p:spPr>
          <a:xfrm>
            <a:off x="63212" y="4008413"/>
            <a:ext cx="9090562" cy="738664"/>
          </a:xfrm>
          <a:prstGeom prst="rect">
            <a:avLst/>
          </a:prstGeom>
          <a:noFill/>
        </p:spPr>
        <p:txBody>
          <a:bodyPr wrap="none" rtlCol="0">
            <a:spAutoFit/>
          </a:bodyPr>
          <a:lstStyle/>
          <a:p>
            <a:r>
              <a:rPr lang="en-US" sz="1400" b="1" dirty="0" smtClean="0">
                <a:solidFill>
                  <a:schemeClr val="bg2">
                    <a:lumMod val="10000"/>
                  </a:schemeClr>
                </a:solidFill>
                <a:latin typeface="Comic Sans MS"/>
                <a:cs typeface="Comic Sans MS"/>
              </a:rPr>
              <a:t>G. </a:t>
            </a:r>
            <a:r>
              <a:rPr lang="en-US" sz="1400" b="1" dirty="0" err="1" smtClean="0">
                <a:solidFill>
                  <a:schemeClr val="bg2">
                    <a:lumMod val="10000"/>
                  </a:schemeClr>
                </a:solidFill>
                <a:latin typeface="Comic Sans MS"/>
                <a:cs typeface="Comic Sans MS"/>
              </a:rPr>
              <a:t>Bertsch</a:t>
            </a:r>
            <a:r>
              <a:rPr lang="en-US" sz="1400" b="1" dirty="0" smtClean="0">
                <a:solidFill>
                  <a:schemeClr val="bg2">
                    <a:lumMod val="10000"/>
                  </a:schemeClr>
                </a:solidFill>
                <a:latin typeface="Comic Sans MS"/>
                <a:cs typeface="Comic Sans MS"/>
              </a:rPr>
              <a:t>, S. Brodsky, A. </a:t>
            </a:r>
            <a:r>
              <a:rPr lang="en-US" sz="1400" b="1" dirty="0" err="1" smtClean="0">
                <a:solidFill>
                  <a:schemeClr val="bg2">
                    <a:lumMod val="10000"/>
                  </a:schemeClr>
                </a:solidFill>
                <a:latin typeface="Comic Sans MS"/>
                <a:cs typeface="Comic Sans MS"/>
              </a:rPr>
              <a:t>Goldhaber</a:t>
            </a:r>
            <a:r>
              <a:rPr lang="en-US" sz="1400" b="1" dirty="0" smtClean="0">
                <a:solidFill>
                  <a:schemeClr val="bg2">
                    <a:lumMod val="10000"/>
                  </a:schemeClr>
                </a:solidFill>
                <a:latin typeface="Comic Sans MS"/>
                <a:cs typeface="Comic Sans MS"/>
              </a:rPr>
              <a:t> &amp; J. </a:t>
            </a:r>
            <a:r>
              <a:rPr lang="en-US" sz="1400" b="1" dirty="0" err="1" smtClean="0">
                <a:solidFill>
                  <a:schemeClr val="bg2">
                    <a:lumMod val="10000"/>
                  </a:schemeClr>
                </a:solidFill>
                <a:latin typeface="Comic Sans MS"/>
                <a:cs typeface="Comic Sans MS"/>
              </a:rPr>
              <a:t>Gunion</a:t>
            </a:r>
            <a:r>
              <a:rPr lang="en-US" sz="1400" b="1" dirty="0" smtClean="0">
                <a:solidFill>
                  <a:schemeClr val="bg2">
                    <a:lumMod val="10000"/>
                  </a:schemeClr>
                </a:solidFill>
                <a:latin typeface="Comic Sans MS"/>
                <a:cs typeface="Comic Sans MS"/>
              </a:rPr>
              <a:t>, PRL 47, 297 (1981)</a:t>
            </a:r>
          </a:p>
          <a:p>
            <a:r>
              <a:rPr lang="en-US" sz="1400" b="1" dirty="0" smtClean="0">
                <a:solidFill>
                  <a:schemeClr val="bg2">
                    <a:lumMod val="10000"/>
                  </a:schemeClr>
                </a:solidFill>
                <a:latin typeface="Comic Sans MS"/>
                <a:cs typeface="Comic Sans MS"/>
              </a:rPr>
              <a:t>A. </a:t>
            </a:r>
            <a:r>
              <a:rPr lang="en-US" sz="1400" b="1" dirty="0" err="1" smtClean="0">
                <a:solidFill>
                  <a:schemeClr val="bg2">
                    <a:lumMod val="10000"/>
                  </a:schemeClr>
                </a:solidFill>
                <a:latin typeface="Comic Sans MS"/>
                <a:cs typeface="Comic Sans MS"/>
              </a:rPr>
              <a:t>Zamolodchikov</a:t>
            </a:r>
            <a:r>
              <a:rPr lang="en-US" sz="1400" b="1" dirty="0" smtClean="0">
                <a:solidFill>
                  <a:schemeClr val="bg2">
                    <a:lumMod val="10000"/>
                  </a:schemeClr>
                </a:solidFill>
                <a:latin typeface="Comic Sans MS"/>
                <a:cs typeface="Comic Sans MS"/>
              </a:rPr>
              <a:t>, B. Kopeliovich and L. </a:t>
            </a:r>
            <a:r>
              <a:rPr lang="en-US" sz="1400" b="1" dirty="0" err="1" smtClean="0">
                <a:solidFill>
                  <a:schemeClr val="bg2">
                    <a:lumMod val="10000"/>
                  </a:schemeClr>
                </a:solidFill>
                <a:latin typeface="Comic Sans MS"/>
                <a:cs typeface="Comic Sans MS"/>
              </a:rPr>
              <a:t>Lapidus</a:t>
            </a:r>
            <a:r>
              <a:rPr lang="en-US" sz="1400" b="1" dirty="0" smtClean="0">
                <a:solidFill>
                  <a:schemeClr val="bg2">
                    <a:lumMod val="10000"/>
                  </a:schemeClr>
                </a:solidFill>
                <a:latin typeface="Comic Sans MS"/>
                <a:cs typeface="Comic Sans MS"/>
              </a:rPr>
              <a:t>, </a:t>
            </a:r>
            <a:r>
              <a:rPr lang="en-US" sz="1400" b="1" dirty="0" err="1" smtClean="0">
                <a:solidFill>
                  <a:schemeClr val="bg2">
                    <a:lumMod val="10000"/>
                  </a:schemeClr>
                </a:solidFill>
                <a:latin typeface="Comic Sans MS"/>
                <a:cs typeface="Comic Sans MS"/>
              </a:rPr>
              <a:t>Pis’ma</a:t>
            </a:r>
            <a:r>
              <a:rPr lang="en-US" sz="1400" b="1" dirty="0" smtClean="0">
                <a:solidFill>
                  <a:schemeClr val="bg2">
                    <a:lumMod val="10000"/>
                  </a:schemeClr>
                </a:solidFill>
                <a:latin typeface="Comic Sans MS"/>
                <a:cs typeface="Comic Sans MS"/>
              </a:rPr>
              <a:t> </a:t>
            </a:r>
            <a:r>
              <a:rPr lang="en-US" sz="1400" b="1" dirty="0" err="1" smtClean="0">
                <a:solidFill>
                  <a:schemeClr val="bg2">
                    <a:lumMod val="10000"/>
                  </a:schemeClr>
                </a:solidFill>
                <a:latin typeface="Comic Sans MS"/>
                <a:cs typeface="Comic Sans MS"/>
              </a:rPr>
              <a:t>Zh.Teor</a:t>
            </a:r>
            <a:r>
              <a:rPr lang="en-US" sz="1400" b="1" dirty="0" smtClean="0">
                <a:solidFill>
                  <a:schemeClr val="bg2">
                    <a:lumMod val="10000"/>
                  </a:schemeClr>
                </a:solidFill>
                <a:latin typeface="Comic Sans MS"/>
                <a:cs typeface="Comic Sans MS"/>
              </a:rPr>
              <a:t>. </a:t>
            </a:r>
            <a:r>
              <a:rPr lang="en-US" sz="1400" b="1" dirty="0" err="1" smtClean="0">
                <a:solidFill>
                  <a:schemeClr val="bg2">
                    <a:lumMod val="10000"/>
                  </a:schemeClr>
                </a:solidFill>
                <a:latin typeface="Comic Sans MS"/>
                <a:cs typeface="Comic Sans MS"/>
              </a:rPr>
              <a:t>Fiz</a:t>
            </a:r>
            <a:r>
              <a:rPr lang="en-US" sz="1400" b="1" dirty="0" smtClean="0">
                <a:solidFill>
                  <a:schemeClr val="bg2">
                    <a:lumMod val="10000"/>
                  </a:schemeClr>
                </a:solidFill>
                <a:latin typeface="Comic Sans MS"/>
                <a:cs typeface="Comic Sans MS"/>
              </a:rPr>
              <a:t> (1981);SPJETP </a:t>
            </a:r>
            <a:r>
              <a:rPr lang="en-US" sz="1400" b="1" dirty="0" err="1" smtClean="0">
                <a:solidFill>
                  <a:schemeClr val="bg2">
                    <a:lumMod val="10000"/>
                  </a:schemeClr>
                </a:solidFill>
                <a:latin typeface="Comic Sans MS"/>
                <a:cs typeface="Comic Sans MS"/>
              </a:rPr>
              <a:t>Lett</a:t>
            </a:r>
            <a:r>
              <a:rPr lang="en-US" sz="1400" b="1" dirty="0" smtClean="0">
                <a:solidFill>
                  <a:schemeClr val="bg2">
                    <a:lumMod val="10000"/>
                  </a:schemeClr>
                </a:solidFill>
                <a:latin typeface="Comic Sans MS"/>
                <a:cs typeface="Comic Sans MS"/>
              </a:rPr>
              <a:t>. (1981).</a:t>
            </a:r>
          </a:p>
          <a:p>
            <a:r>
              <a:rPr lang="en-US" sz="1400" b="1" dirty="0" smtClean="0">
                <a:solidFill>
                  <a:schemeClr val="bg2">
                    <a:lumMod val="10000"/>
                  </a:schemeClr>
                </a:solidFill>
                <a:latin typeface="Comic Sans MS"/>
                <a:cs typeface="Comic Sans MS"/>
              </a:rPr>
              <a:t>S. Brodsky &amp; A. Mueller, Phys. </a:t>
            </a:r>
            <a:r>
              <a:rPr lang="en-US" sz="1400" b="1" dirty="0" err="1" smtClean="0">
                <a:solidFill>
                  <a:schemeClr val="bg2">
                    <a:lumMod val="10000"/>
                  </a:schemeClr>
                </a:solidFill>
                <a:latin typeface="Comic Sans MS"/>
                <a:cs typeface="Comic Sans MS"/>
              </a:rPr>
              <a:t>Lett</a:t>
            </a:r>
            <a:r>
              <a:rPr lang="en-US" sz="1400" b="1" dirty="0" smtClean="0">
                <a:solidFill>
                  <a:schemeClr val="bg2">
                    <a:lumMod val="10000"/>
                  </a:schemeClr>
                </a:solidFill>
                <a:latin typeface="Comic Sans MS"/>
                <a:cs typeface="Comic Sans MS"/>
              </a:rPr>
              <a:t>. B206, 685 (1988)</a:t>
            </a:r>
          </a:p>
        </p:txBody>
      </p:sp>
      <p:sp>
        <p:nvSpPr>
          <p:cNvPr id="75" name="Oval 6"/>
          <p:cNvSpPr/>
          <p:nvPr/>
        </p:nvSpPr>
        <p:spPr bwMode="auto">
          <a:xfrm>
            <a:off x="2979206" y="2581948"/>
            <a:ext cx="730250" cy="650874"/>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94" name="TextBox 93"/>
          <p:cNvSpPr txBox="1"/>
          <p:nvPr/>
        </p:nvSpPr>
        <p:spPr>
          <a:xfrm>
            <a:off x="4694604" y="1169978"/>
            <a:ext cx="753771" cy="1569660"/>
          </a:xfrm>
          <a:prstGeom prst="rect">
            <a:avLst/>
          </a:prstGeom>
          <a:noFill/>
          <a:ln w="57150" cmpd="sng">
            <a:noFill/>
          </a:ln>
        </p:spPr>
        <p:txBody>
          <a:bodyPr wrap="square" rtlCol="0">
            <a:spAutoFit/>
          </a:bodyPr>
          <a:lstStyle/>
          <a:p>
            <a:r>
              <a:rPr lang="en-US" sz="9600" b="1" dirty="0" err="1">
                <a:ln>
                  <a:solidFill>
                    <a:srgbClr val="A6C4DE"/>
                  </a:solidFill>
                </a:ln>
                <a:solidFill>
                  <a:schemeClr val="tx2">
                    <a:lumMod val="40000"/>
                    <a:lumOff val="60000"/>
                  </a:schemeClr>
                </a:solidFill>
              </a:rPr>
              <a:t>.</a:t>
            </a:r>
            <a:endParaRPr lang="en-US" sz="9600" b="1" dirty="0">
              <a:ln>
                <a:solidFill>
                  <a:srgbClr val="A6C4DE"/>
                </a:solidFill>
              </a:ln>
              <a:solidFill>
                <a:schemeClr val="tx2">
                  <a:lumMod val="40000"/>
                  <a:lumOff val="60000"/>
                </a:schemeClr>
              </a:solidFill>
            </a:endParaRPr>
          </a:p>
        </p:txBody>
      </p:sp>
      <p:cxnSp>
        <p:nvCxnSpPr>
          <p:cNvPr id="105" name="Straight Arrow Connector 104"/>
          <p:cNvCxnSpPr/>
          <p:nvPr/>
        </p:nvCxnSpPr>
        <p:spPr bwMode="auto">
          <a:xfrm rot="5400000">
            <a:off x="4625516" y="649724"/>
            <a:ext cx="1985791" cy="1163051"/>
          </a:xfrm>
          <a:prstGeom prst="straightConnector1">
            <a:avLst/>
          </a:prstGeom>
          <a:noFill/>
          <a:ln w="38100" cap="flat" cmpd="sng" algn="ctr">
            <a:solidFill>
              <a:srgbClr val="008000"/>
            </a:solidFill>
            <a:prstDash val="solid"/>
            <a:round/>
            <a:headEnd type="none" w="med" len="med"/>
            <a:tailEnd type="arrow" w="med" len="med"/>
          </a:ln>
          <a:effectLst/>
        </p:spPr>
      </p:cxnSp>
      <p:sp>
        <p:nvSpPr>
          <p:cNvPr id="80" name="TextBox 79"/>
          <p:cNvSpPr txBox="1"/>
          <p:nvPr/>
        </p:nvSpPr>
        <p:spPr>
          <a:xfrm>
            <a:off x="6054792" y="78979"/>
            <a:ext cx="3082895" cy="1477328"/>
          </a:xfrm>
          <a:prstGeom prst="rect">
            <a:avLst/>
          </a:prstGeom>
          <a:solidFill>
            <a:schemeClr val="tx2">
              <a:lumMod val="20000"/>
              <a:lumOff val="80000"/>
            </a:schemeClr>
          </a:solidFill>
          <a:ln w="38100" cap="flat" cmpd="sng" algn="ctr">
            <a:solidFill>
              <a:srgbClr val="008000"/>
            </a:solidFill>
            <a:prstDash val="solid"/>
            <a:round/>
            <a:headEnd type="none" w="med" len="med"/>
            <a:tailEnd type="none" w="med" len="med"/>
          </a:ln>
        </p:spPr>
        <p:txBody>
          <a:bodyPr wrap="none" rtlCol="0">
            <a:spAutoFit/>
          </a:bodyPr>
          <a:lstStyle/>
          <a:p>
            <a:pPr>
              <a:buFont typeface="Arial"/>
              <a:buChar char="•"/>
            </a:pPr>
            <a:r>
              <a:rPr lang="en-US" b="1" dirty="0" smtClean="0">
                <a:solidFill>
                  <a:srgbClr val="151515"/>
                </a:solidFill>
                <a:latin typeface="Comic Sans MS"/>
                <a:cs typeface="Comic Sans MS"/>
              </a:rPr>
              <a:t> Color neutral object</a:t>
            </a:r>
          </a:p>
          <a:p>
            <a:pPr>
              <a:buFont typeface="Arial"/>
              <a:buChar char="•"/>
            </a:pPr>
            <a:r>
              <a:rPr lang="en-US" b="1" dirty="0" smtClean="0">
                <a:solidFill>
                  <a:srgbClr val="151515"/>
                </a:solidFill>
                <a:latin typeface="Comic Sans MS"/>
                <a:cs typeface="Comic Sans MS"/>
              </a:rPr>
              <a:t> Pre-hadron </a:t>
            </a:r>
          </a:p>
          <a:p>
            <a:pPr>
              <a:buFont typeface="Arial"/>
              <a:buChar char="•"/>
            </a:pPr>
            <a:r>
              <a:rPr lang="en-US" b="1" dirty="0" smtClean="0">
                <a:solidFill>
                  <a:srgbClr val="151515"/>
                </a:solidFill>
                <a:latin typeface="Comic Sans MS"/>
                <a:cs typeface="Comic Sans MS"/>
              </a:rPr>
              <a:t> Mini-hadron</a:t>
            </a:r>
          </a:p>
          <a:p>
            <a:pPr>
              <a:buFont typeface="Arial"/>
              <a:buChar char="•"/>
            </a:pPr>
            <a:r>
              <a:rPr lang="en-US" b="1" dirty="0" smtClean="0">
                <a:solidFill>
                  <a:srgbClr val="151515"/>
                </a:solidFill>
                <a:latin typeface="Comic Sans MS"/>
                <a:cs typeface="Comic Sans MS"/>
              </a:rPr>
              <a:t> Small Size Configuration </a:t>
            </a:r>
          </a:p>
          <a:p>
            <a:pPr>
              <a:buFont typeface="Arial"/>
              <a:buChar char="•"/>
            </a:pPr>
            <a:r>
              <a:rPr lang="en-US" b="1" dirty="0" smtClean="0">
                <a:solidFill>
                  <a:srgbClr val="151515"/>
                </a:solidFill>
                <a:latin typeface="Comic Sans MS"/>
                <a:cs typeface="Comic Sans MS"/>
              </a:rPr>
              <a:t> Point Like Configuration</a:t>
            </a:r>
          </a:p>
        </p:txBody>
      </p:sp>
      <p:cxnSp>
        <p:nvCxnSpPr>
          <p:cNvPr id="73" name="Straight Connector 72"/>
          <p:cNvCxnSpPr/>
          <p:nvPr/>
        </p:nvCxnSpPr>
        <p:spPr bwMode="auto">
          <a:xfrm rot="16200000" flipV="1">
            <a:off x="1266601" y="809899"/>
            <a:ext cx="1672566" cy="1632232"/>
          </a:xfrm>
          <a:prstGeom prst="line">
            <a:avLst/>
          </a:prstGeom>
          <a:noFill/>
          <a:ln w="76200" cap="flat" cmpd="sng" algn="ctr">
            <a:solidFill>
              <a:srgbClr val="3366FF"/>
            </a:solidFill>
            <a:prstDash val="solid"/>
            <a:round/>
            <a:headEnd type="none" w="med" len="med"/>
            <a:tailEnd type="none" w="med" len="med"/>
          </a:ln>
          <a:effectLst/>
        </p:spPr>
      </p:cxnSp>
      <p:sp>
        <p:nvSpPr>
          <p:cNvPr id="108" name="Slide Number Placeholder 107"/>
          <p:cNvSpPr>
            <a:spLocks noGrp="1"/>
          </p:cNvSpPr>
          <p:nvPr>
            <p:ph type="sldNum" sz="quarter" idx="12"/>
          </p:nvPr>
        </p:nvSpPr>
        <p:spPr/>
        <p:txBody>
          <a:bodyPr/>
          <a:lstStyle/>
          <a:p>
            <a:fld id="{B17C2288-AD72-9149-B352-CDC6B2E0F4CE}" type="slidenum">
              <a:rPr lang="en-US" smtClean="0"/>
              <a:pPr/>
              <a:t>21</a:t>
            </a:fld>
            <a:endParaRPr lang="en-US"/>
          </a:p>
        </p:txBody>
      </p:sp>
      <p:sp>
        <p:nvSpPr>
          <p:cNvPr id="109" name="Footer Placeholder 108"/>
          <p:cNvSpPr>
            <a:spLocks noGrp="1"/>
          </p:cNvSpPr>
          <p:nvPr>
            <p:ph type="ftr" sz="quarter" idx="11"/>
          </p:nvPr>
        </p:nvSpPr>
        <p:spPr/>
        <p:txBody>
          <a:bodyPr/>
          <a:lstStyle/>
          <a:p>
            <a:r>
              <a:rPr lang="en-US" smtClean="0"/>
              <a:t>Hadronization and CT Studies at JLab                         Kawtar Hafidi                             pA@RHIC Workshop</a:t>
            </a:r>
            <a:endParaRPr lang="en-US"/>
          </a:p>
        </p:txBody>
      </p:sp>
      <p:sp>
        <p:nvSpPr>
          <p:cNvPr id="90" name="TextBox 89"/>
          <p:cNvSpPr txBox="1"/>
          <p:nvPr/>
        </p:nvSpPr>
        <p:spPr>
          <a:xfrm>
            <a:off x="36289" y="4785677"/>
            <a:ext cx="9082765" cy="1754327"/>
          </a:xfrm>
          <a:prstGeom prst="rect">
            <a:avLst/>
          </a:prstGeom>
          <a:solidFill>
            <a:srgbClr val="FFF5C5"/>
          </a:solidFill>
        </p:spPr>
        <p:txBody>
          <a:bodyPr wrap="square" rtlCol="0">
            <a:spAutoFit/>
          </a:bodyPr>
          <a:lstStyle/>
          <a:p>
            <a:pPr>
              <a:buFont typeface="Wingdings" charset="2"/>
              <a:buChar char="u"/>
            </a:pPr>
            <a:r>
              <a:rPr lang="en-US" b="1" dirty="0" smtClean="0">
                <a:solidFill>
                  <a:schemeClr val="bg2">
                    <a:lumMod val="10000"/>
                  </a:schemeClr>
                </a:solidFill>
                <a:latin typeface="Comic Sans MS Bold"/>
                <a:cs typeface="Comic Sans MS Bold"/>
              </a:rPr>
              <a:t>  QCD predicts the existence of </a:t>
            </a:r>
            <a:r>
              <a:rPr lang="en-US" b="1" dirty="0" smtClean="0">
                <a:solidFill>
                  <a:srgbClr val="FF0000"/>
                </a:solidFill>
                <a:latin typeface="Comic Sans MS Bold"/>
                <a:cs typeface="Comic Sans MS Bold"/>
              </a:rPr>
              <a:t>hadron-like configuration </a:t>
            </a:r>
            <a:r>
              <a:rPr lang="en-US" b="1" dirty="0" smtClean="0">
                <a:solidFill>
                  <a:schemeClr val="bg2">
                    <a:lumMod val="10000"/>
                  </a:schemeClr>
                </a:solidFill>
                <a:latin typeface="Comic Sans MS Bold"/>
                <a:cs typeface="Comic Sans MS Bold"/>
              </a:rPr>
              <a:t>which under </a:t>
            </a:r>
            <a:r>
              <a:rPr lang="en-US" b="1" dirty="0" smtClean="0">
                <a:solidFill>
                  <a:srgbClr val="FF0000"/>
                </a:solidFill>
                <a:latin typeface="Comic Sans MS Bold"/>
                <a:cs typeface="Comic Sans MS Bold"/>
              </a:rPr>
              <a:t>specific conditions</a:t>
            </a:r>
            <a:r>
              <a:rPr lang="en-US" b="1" dirty="0" smtClean="0">
                <a:solidFill>
                  <a:schemeClr val="bg2">
                    <a:lumMod val="10000"/>
                  </a:schemeClr>
                </a:solidFill>
                <a:latin typeface="Comic Sans MS Bold"/>
                <a:cs typeface="Comic Sans MS Bold"/>
              </a:rPr>
              <a:t>, will pass through nuclear matter </a:t>
            </a:r>
            <a:r>
              <a:rPr lang="en-US" b="1" dirty="0" smtClean="0">
                <a:solidFill>
                  <a:srgbClr val="0000FF"/>
                </a:solidFill>
                <a:latin typeface="Comic Sans MS Bold"/>
                <a:cs typeface="Comic Sans MS Bold"/>
              </a:rPr>
              <a:t>with dramatically reduced interaction</a:t>
            </a:r>
          </a:p>
          <a:p>
            <a:pPr>
              <a:buFont typeface="Wingdings" charset="2"/>
              <a:buChar char="u"/>
            </a:pPr>
            <a:endParaRPr lang="en-US" b="1" dirty="0" smtClean="0">
              <a:solidFill>
                <a:srgbClr val="0000FF"/>
              </a:solidFill>
              <a:latin typeface="Comic Sans MS Bold"/>
              <a:cs typeface="Comic Sans MS Bold"/>
            </a:endParaRPr>
          </a:p>
          <a:p>
            <a:pPr>
              <a:buFont typeface="Wingdings" charset="2"/>
              <a:buChar char="u"/>
            </a:pPr>
            <a:r>
              <a:rPr lang="en-US" b="1" dirty="0" smtClean="0">
                <a:solidFill>
                  <a:srgbClr val="FF0000"/>
                </a:solidFill>
                <a:latin typeface="Comic Sans MS Bold"/>
                <a:cs typeface="Comic Sans MS Bold"/>
              </a:rPr>
              <a:t>  These configurations </a:t>
            </a:r>
            <a:r>
              <a:rPr lang="en-US" b="1" dirty="0" smtClean="0">
                <a:solidFill>
                  <a:schemeClr val="bg2">
                    <a:lumMod val="10000"/>
                  </a:schemeClr>
                </a:solidFill>
                <a:latin typeface="Comic Sans MS Bold"/>
                <a:cs typeface="Comic Sans MS Bold"/>
              </a:rPr>
              <a:t>are of </a:t>
            </a:r>
            <a:r>
              <a:rPr lang="en-US" b="1" dirty="0" smtClean="0">
                <a:solidFill>
                  <a:srgbClr val="FF0000"/>
                </a:solidFill>
                <a:latin typeface="Comic Sans MS Bold"/>
                <a:cs typeface="Comic Sans MS Bold"/>
              </a:rPr>
              <a:t>small size </a:t>
            </a:r>
            <a:r>
              <a:rPr lang="en-US" b="1" dirty="0" smtClean="0">
                <a:solidFill>
                  <a:srgbClr val="151515"/>
                </a:solidFill>
                <a:latin typeface="Comic Sans MS Bold"/>
                <a:cs typeface="Comic Sans MS Bold"/>
              </a:rPr>
              <a:t>and their interactions with the nucleus are</a:t>
            </a:r>
            <a:r>
              <a:rPr lang="en-US" b="1" dirty="0" smtClean="0">
                <a:solidFill>
                  <a:srgbClr val="0000FF"/>
                </a:solidFill>
                <a:latin typeface="Comic Sans MS Bold"/>
                <a:cs typeface="Comic Sans MS Bold"/>
              </a:rPr>
              <a:t> suppressed </a:t>
            </a:r>
            <a:r>
              <a:rPr lang="en-US" b="1" dirty="0" smtClean="0">
                <a:solidFill>
                  <a:srgbClr val="151515"/>
                </a:solidFill>
                <a:latin typeface="Comic Sans MS Bold"/>
                <a:cs typeface="Comic Sans MS Bold"/>
              </a:rPr>
              <a:t>because of the </a:t>
            </a:r>
            <a:r>
              <a:rPr lang="en-US" b="1" dirty="0" smtClean="0">
                <a:solidFill>
                  <a:srgbClr val="0000FF"/>
                </a:solidFill>
                <a:latin typeface="Comic Sans MS Bold"/>
                <a:cs typeface="Comic Sans MS Bold"/>
              </a:rPr>
              <a:t>small spatial extent </a:t>
            </a:r>
            <a:r>
              <a:rPr lang="en-US" b="1" dirty="0" smtClean="0">
                <a:solidFill>
                  <a:srgbClr val="151515"/>
                </a:solidFill>
                <a:latin typeface="Comic Sans MS Bold"/>
                <a:cs typeface="Comic Sans MS Bold"/>
              </a:rPr>
              <a:t>of their </a:t>
            </a:r>
            <a:r>
              <a:rPr lang="en-US" b="1" dirty="0" smtClean="0">
                <a:solidFill>
                  <a:srgbClr val="0000FF"/>
                </a:solidFill>
                <a:latin typeface="Comic Sans MS Bold"/>
                <a:cs typeface="Comic Sans MS Bold"/>
              </a:rPr>
              <a:t>color field</a:t>
            </a:r>
            <a:endParaRPr lang="en-US" b="1" dirty="0">
              <a:solidFill>
                <a:srgbClr val="0000FF"/>
              </a:solidFill>
              <a:latin typeface="Comic Sans MS Bold"/>
              <a:cs typeface="Comic Sans MS Bold"/>
            </a:endParaRPr>
          </a:p>
        </p:txBody>
      </p:sp>
      <p:sp>
        <p:nvSpPr>
          <p:cNvPr id="110" name="Explosion 1 109"/>
          <p:cNvSpPr/>
          <p:nvPr/>
        </p:nvSpPr>
        <p:spPr bwMode="auto">
          <a:xfrm>
            <a:off x="3869358" y="1899704"/>
            <a:ext cx="1046362" cy="974403"/>
          </a:xfrm>
          <a:prstGeom prst="irregularSeal1">
            <a:avLst/>
          </a:prstGeom>
          <a:solidFill>
            <a:srgbClr val="FFFF00"/>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1999212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3" y="150897"/>
            <a:ext cx="8936721" cy="740718"/>
          </a:xfrm>
        </p:spPr>
        <p:txBody>
          <a:bodyPr/>
          <a:lstStyle/>
          <a:p>
            <a:r>
              <a:rPr lang="en-US" sz="3200" dirty="0" smtClean="0"/>
              <a:t>The 3 Pillars of Color Transparency “CT”</a:t>
            </a:r>
            <a:endParaRPr lang="en-US" sz="3200"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B17C2288-AD72-9149-B352-CDC6B2E0F4CE}" type="slidenum">
              <a:rPr lang="en-US" smtClean="0"/>
              <a:pPr/>
              <a:t>22</a:t>
            </a:fld>
            <a:endParaRPr lang="en-US"/>
          </a:p>
        </p:txBody>
      </p:sp>
      <p:sp>
        <p:nvSpPr>
          <p:cNvPr id="6" name="TextBox 5"/>
          <p:cNvSpPr txBox="1"/>
          <p:nvPr/>
        </p:nvSpPr>
        <p:spPr>
          <a:xfrm>
            <a:off x="58054" y="891615"/>
            <a:ext cx="9013374" cy="1723549"/>
          </a:xfrm>
          <a:prstGeom prst="rect">
            <a:avLst/>
          </a:prstGeom>
          <a:noFill/>
        </p:spPr>
        <p:txBody>
          <a:bodyPr wrap="square" rtlCol="0">
            <a:spAutoFit/>
          </a:bodyPr>
          <a:lstStyle/>
          <a:p>
            <a:pPr>
              <a:spcAft>
                <a:spcPts val="600"/>
              </a:spcAft>
              <a:buClr>
                <a:srgbClr val="FF0000"/>
              </a:buClr>
              <a:buFont typeface="Wingdings" charset="2"/>
              <a:buChar char="ü"/>
            </a:pPr>
            <a:r>
              <a:rPr lang="en-US" sz="2400" b="1" dirty="0" smtClean="0">
                <a:solidFill>
                  <a:srgbClr val="151515"/>
                </a:solidFill>
                <a:latin typeface="Chalkboard"/>
                <a:cs typeface="Chalkboard"/>
              </a:rPr>
              <a:t> Creation of </a:t>
            </a:r>
            <a:r>
              <a:rPr lang="en-US" sz="2400" b="1" dirty="0">
                <a:solidFill>
                  <a:srgbClr val="FF0000"/>
                </a:solidFill>
                <a:latin typeface="Chalkboard"/>
                <a:cs typeface="Chalkboard"/>
              </a:rPr>
              <a:t>S</a:t>
            </a:r>
            <a:r>
              <a:rPr lang="en-US" sz="2400" b="1" dirty="0" smtClean="0">
                <a:solidFill>
                  <a:srgbClr val="FF0000"/>
                </a:solidFill>
                <a:latin typeface="Chalkboard"/>
                <a:cs typeface="Chalkboard"/>
              </a:rPr>
              <a:t>mall </a:t>
            </a:r>
            <a:r>
              <a:rPr lang="en-US" sz="2400" b="1" dirty="0">
                <a:solidFill>
                  <a:srgbClr val="FF0000"/>
                </a:solidFill>
                <a:latin typeface="Chalkboard"/>
                <a:cs typeface="Chalkboard"/>
              </a:rPr>
              <a:t>S</a:t>
            </a:r>
            <a:r>
              <a:rPr lang="en-US" sz="2400" b="1" dirty="0" smtClean="0">
                <a:solidFill>
                  <a:srgbClr val="FF0000"/>
                </a:solidFill>
                <a:latin typeface="Chalkboard"/>
                <a:cs typeface="Chalkboard"/>
              </a:rPr>
              <a:t>ize </a:t>
            </a:r>
            <a:r>
              <a:rPr lang="en-US" sz="2400" b="1" dirty="0">
                <a:solidFill>
                  <a:srgbClr val="FF0000"/>
                </a:solidFill>
                <a:latin typeface="Chalkboard"/>
                <a:cs typeface="Chalkboard"/>
              </a:rPr>
              <a:t>C</a:t>
            </a:r>
            <a:r>
              <a:rPr lang="en-US" sz="2400" b="1" dirty="0" smtClean="0">
                <a:solidFill>
                  <a:srgbClr val="FF0000"/>
                </a:solidFill>
                <a:latin typeface="Chalkboard"/>
                <a:cs typeface="Chalkboard"/>
              </a:rPr>
              <a:t>onfigurations </a:t>
            </a:r>
            <a:r>
              <a:rPr lang="en-US" sz="2400" b="1" dirty="0" smtClean="0">
                <a:solidFill>
                  <a:srgbClr val="151515"/>
                </a:solidFill>
                <a:latin typeface="Chalkboard"/>
                <a:cs typeface="Chalkboard"/>
              </a:rPr>
              <a:t>(SSC)</a:t>
            </a:r>
          </a:p>
          <a:p>
            <a:pPr>
              <a:spcAft>
                <a:spcPts val="600"/>
              </a:spcAft>
              <a:buClr>
                <a:srgbClr val="FF0000"/>
              </a:buClr>
              <a:buFont typeface="Wingdings" charset="2"/>
              <a:buChar char="ü"/>
            </a:pPr>
            <a:r>
              <a:rPr lang="en-US" sz="2400" b="1" dirty="0" smtClean="0">
                <a:solidFill>
                  <a:srgbClr val="151515"/>
                </a:solidFill>
                <a:latin typeface="Chalkboard"/>
                <a:cs typeface="Chalkboard"/>
              </a:rPr>
              <a:t> SSC experiences </a:t>
            </a:r>
            <a:r>
              <a:rPr lang="en-US" sz="2400" b="1" dirty="0" smtClean="0">
                <a:solidFill>
                  <a:srgbClr val="0000FF"/>
                </a:solidFill>
                <a:latin typeface="Chalkboard"/>
                <a:cs typeface="Chalkboard"/>
              </a:rPr>
              <a:t>reduced interaction </a:t>
            </a:r>
            <a:r>
              <a:rPr lang="en-US" sz="2400" b="1" dirty="0" smtClean="0">
                <a:solidFill>
                  <a:srgbClr val="151515"/>
                </a:solidFill>
                <a:latin typeface="Chalkboard"/>
                <a:cs typeface="Chalkboard"/>
              </a:rPr>
              <a:t>with the medium</a:t>
            </a:r>
          </a:p>
          <a:p>
            <a:pPr>
              <a:spcAft>
                <a:spcPts val="600"/>
              </a:spcAft>
              <a:buClr>
                <a:srgbClr val="FF0000"/>
              </a:buClr>
              <a:buFont typeface="Wingdings" charset="2"/>
              <a:buChar char="ü"/>
            </a:pPr>
            <a:r>
              <a:rPr lang="en-US" sz="2400" b="1" dirty="0" smtClean="0">
                <a:solidFill>
                  <a:srgbClr val="151515"/>
                </a:solidFill>
                <a:latin typeface="Chalkboard"/>
                <a:cs typeface="Chalkboard"/>
              </a:rPr>
              <a:t> SSC </a:t>
            </a:r>
            <a:r>
              <a:rPr lang="en-US" sz="2400" b="1" dirty="0" smtClean="0">
                <a:solidFill>
                  <a:srgbClr val="008000"/>
                </a:solidFill>
                <a:latin typeface="Chalkboard"/>
                <a:cs typeface="Chalkboard"/>
              </a:rPr>
              <a:t>does not evolve rapidly </a:t>
            </a:r>
            <a:r>
              <a:rPr lang="en-US" sz="2400" b="1" dirty="0" smtClean="0">
                <a:solidFill>
                  <a:srgbClr val="151515"/>
                </a:solidFill>
                <a:latin typeface="Chalkboard"/>
                <a:cs typeface="Chalkboard"/>
              </a:rPr>
              <a:t>as it propagates out of the nucleus</a:t>
            </a:r>
            <a:endParaRPr lang="en-US" sz="2400" b="1" dirty="0">
              <a:solidFill>
                <a:srgbClr val="151515"/>
              </a:solidFill>
              <a:latin typeface="Chalkboard"/>
              <a:cs typeface="Chalkboard"/>
            </a:endParaRPr>
          </a:p>
        </p:txBody>
      </p:sp>
      <p:sp>
        <p:nvSpPr>
          <p:cNvPr id="7" name="TextBox 6"/>
          <p:cNvSpPr txBox="1"/>
          <p:nvPr/>
        </p:nvSpPr>
        <p:spPr>
          <a:xfrm>
            <a:off x="141110" y="2722228"/>
            <a:ext cx="8641633" cy="784830"/>
          </a:xfrm>
          <a:prstGeom prst="rect">
            <a:avLst/>
          </a:prstGeom>
          <a:solidFill>
            <a:srgbClr val="CCFFCC"/>
          </a:solidFill>
        </p:spPr>
        <p:txBody>
          <a:bodyPr wrap="none" rtlCol="0">
            <a:spAutoFit/>
          </a:bodyPr>
          <a:lstStyle/>
          <a:p>
            <a:pPr>
              <a:spcAft>
                <a:spcPts val="600"/>
              </a:spcAft>
            </a:pPr>
            <a:r>
              <a:rPr lang="en-US" sz="2000" b="1" dirty="0" smtClean="0">
                <a:solidFill>
                  <a:srgbClr val="151515"/>
                </a:solidFill>
                <a:latin typeface="Comic Sans MS Bold"/>
                <a:cs typeface="Comic Sans MS Bold"/>
              </a:rPr>
              <a:t>The signature of Color Transparency is the </a:t>
            </a:r>
            <a:r>
              <a:rPr lang="en-US" sz="2000" b="1" dirty="0" smtClean="0">
                <a:solidFill>
                  <a:srgbClr val="FF0000"/>
                </a:solidFill>
                <a:latin typeface="Comic Sans MS Bold"/>
                <a:cs typeface="Comic Sans MS Bold"/>
              </a:rPr>
              <a:t>increase</a:t>
            </a:r>
            <a:r>
              <a:rPr lang="en-US" sz="2000" b="1" dirty="0" smtClean="0">
                <a:solidFill>
                  <a:srgbClr val="151515"/>
                </a:solidFill>
                <a:latin typeface="Comic Sans MS Bold"/>
                <a:cs typeface="Comic Sans MS Bold"/>
              </a:rPr>
              <a:t> of the medium </a:t>
            </a:r>
          </a:p>
          <a:p>
            <a:pPr>
              <a:spcAft>
                <a:spcPts val="600"/>
              </a:spcAft>
            </a:pPr>
            <a:r>
              <a:rPr lang="en-US" sz="2000" b="1" dirty="0" smtClean="0">
                <a:solidFill>
                  <a:srgbClr val="0000FF"/>
                </a:solidFill>
                <a:latin typeface="Comic Sans MS Bold"/>
                <a:cs typeface="Comic Sans MS Bold"/>
              </a:rPr>
              <a:t>“nuclear” Transparency T</a:t>
            </a:r>
            <a:r>
              <a:rPr lang="en-US" sz="2000" b="1" baseline="-25000" dirty="0" smtClean="0">
                <a:solidFill>
                  <a:srgbClr val="0000FF"/>
                </a:solidFill>
                <a:latin typeface="Comic Sans MS Bold"/>
                <a:cs typeface="Comic Sans MS Bold"/>
              </a:rPr>
              <a:t>A</a:t>
            </a:r>
            <a:r>
              <a:rPr lang="en-US" sz="2000" b="1" dirty="0" smtClean="0">
                <a:solidFill>
                  <a:srgbClr val="0000FF"/>
                </a:solidFill>
                <a:latin typeface="Comic Sans MS Bold"/>
                <a:cs typeface="Comic Sans MS Bold"/>
              </a:rPr>
              <a:t> </a:t>
            </a:r>
            <a:r>
              <a:rPr lang="en-US" sz="2000" b="1" dirty="0" smtClean="0">
                <a:solidFill>
                  <a:srgbClr val="151515"/>
                </a:solidFill>
                <a:latin typeface="Comic Sans MS Bold"/>
                <a:cs typeface="Comic Sans MS Bold"/>
              </a:rPr>
              <a:t>as a function of the </a:t>
            </a:r>
            <a:r>
              <a:rPr lang="en-US" sz="2000" b="1" dirty="0" smtClean="0">
                <a:solidFill>
                  <a:srgbClr val="FF0000"/>
                </a:solidFill>
                <a:latin typeface="Comic Sans MS Bold"/>
                <a:cs typeface="Comic Sans MS Bold"/>
              </a:rPr>
              <a:t>momentum transfer </a:t>
            </a:r>
            <a:endParaRPr lang="en-US" sz="2000" b="1" dirty="0">
              <a:solidFill>
                <a:srgbClr val="FF0000"/>
              </a:solidFill>
              <a:latin typeface="Comic Sans MS Bold"/>
              <a:cs typeface="Comic Sans MS Bold"/>
            </a:endParaRPr>
          </a:p>
        </p:txBody>
      </p:sp>
      <p:graphicFrame>
        <p:nvGraphicFramePr>
          <p:cNvPr id="8" name="Object 7"/>
          <p:cNvGraphicFramePr>
            <a:graphicFrameLocks noChangeAspect="1"/>
          </p:cNvGraphicFramePr>
          <p:nvPr/>
        </p:nvGraphicFramePr>
        <p:xfrm>
          <a:off x="524807" y="3764842"/>
          <a:ext cx="1659202" cy="1041068"/>
        </p:xfrm>
        <a:graphic>
          <a:graphicData uri="http://schemas.openxmlformats.org/presentationml/2006/ole">
            <mc:AlternateContent xmlns:mc="http://schemas.openxmlformats.org/markup-compatibility/2006">
              <mc:Choice xmlns:v="urn:schemas-microsoft-com:vml" Requires="v">
                <p:oleObj spid="_x0000_s7224" name="Equation" r:id="rId4" imgW="647700" imgH="406400" progId="Equation.3">
                  <p:embed/>
                </p:oleObj>
              </mc:Choice>
              <mc:Fallback>
                <p:oleObj name="Equation" r:id="rId4" imgW="647700" imgH="40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07" y="3764842"/>
                        <a:ext cx="1659202" cy="10410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222" y="4961131"/>
            <a:ext cx="3734716" cy="661720"/>
          </a:xfrm>
          <a:prstGeom prst="rect">
            <a:avLst/>
          </a:prstGeom>
          <a:noFill/>
        </p:spPr>
        <p:txBody>
          <a:bodyPr wrap="none" rtlCol="0">
            <a:spAutoFit/>
          </a:bodyPr>
          <a:lstStyle/>
          <a:p>
            <a:pPr>
              <a:spcAft>
                <a:spcPts val="600"/>
              </a:spcAft>
            </a:pPr>
            <a:r>
              <a:rPr lang="en-US" sz="1600" dirty="0" smtClean="0">
                <a:solidFill>
                  <a:srgbClr val="0000FF"/>
                </a:solidFill>
                <a:latin typeface="Comic Sans MS Bold"/>
                <a:cs typeface="Comic Sans MS Bold"/>
              </a:rPr>
              <a:t>σ</a:t>
            </a:r>
            <a:r>
              <a:rPr lang="en-US" sz="1600" baseline="-25000" dirty="0" smtClean="0">
                <a:solidFill>
                  <a:srgbClr val="0000FF"/>
                </a:solidFill>
                <a:latin typeface="Comic Sans MS Bold"/>
                <a:cs typeface="Comic Sans MS Bold"/>
              </a:rPr>
              <a:t>N</a:t>
            </a:r>
            <a:r>
              <a:rPr lang="en-US" sz="1600" dirty="0" smtClean="0">
                <a:solidFill>
                  <a:schemeClr val="bg2">
                    <a:lumMod val="10000"/>
                  </a:schemeClr>
                </a:solidFill>
                <a:latin typeface="Comic Sans MS Bold"/>
                <a:cs typeface="Comic Sans MS Bold"/>
              </a:rPr>
              <a:t> is the free (nucleon) cross section</a:t>
            </a:r>
          </a:p>
          <a:p>
            <a:pPr>
              <a:spcAft>
                <a:spcPts val="600"/>
              </a:spcAft>
            </a:pPr>
            <a:r>
              <a:rPr lang="en-US" sz="1600" dirty="0" smtClean="0">
                <a:solidFill>
                  <a:srgbClr val="0000FF"/>
                </a:solidFill>
                <a:latin typeface="Comic Sans MS Bold"/>
                <a:cs typeface="Comic Sans MS Bold"/>
              </a:rPr>
              <a:t>σ</a:t>
            </a:r>
            <a:r>
              <a:rPr lang="en-US" sz="1600" baseline="-25000" dirty="0" smtClean="0">
                <a:solidFill>
                  <a:srgbClr val="0000FF"/>
                </a:solidFill>
                <a:latin typeface="Comic Sans MS Bold"/>
                <a:cs typeface="Comic Sans MS Bold"/>
              </a:rPr>
              <a:t>A</a:t>
            </a:r>
            <a:r>
              <a:rPr lang="en-US" sz="1600" dirty="0" smtClean="0">
                <a:solidFill>
                  <a:schemeClr val="bg2">
                    <a:lumMod val="10000"/>
                  </a:schemeClr>
                </a:solidFill>
                <a:latin typeface="Comic Sans MS Bold"/>
                <a:cs typeface="Comic Sans MS Bold"/>
              </a:rPr>
              <a:t> is the  nuclear cross section</a:t>
            </a:r>
            <a:endParaRPr lang="en-US" sz="1600" dirty="0">
              <a:solidFill>
                <a:schemeClr val="bg2">
                  <a:lumMod val="10000"/>
                </a:schemeClr>
              </a:solidFill>
              <a:latin typeface="Comic Sans MS Bold"/>
              <a:cs typeface="Comic Sans MS Bold"/>
            </a:endParaRPr>
          </a:p>
        </p:txBody>
      </p:sp>
      <p:pic>
        <p:nvPicPr>
          <p:cNvPr id="10" name="Picture 4" descr="ct_cart"/>
          <p:cNvPicPr>
            <a:picLocks noChangeAspect="1" noChangeArrowheads="1"/>
          </p:cNvPicPr>
          <p:nvPr/>
        </p:nvPicPr>
        <p:blipFill>
          <a:blip r:embed="rId6"/>
          <a:srcRect l="3633"/>
          <a:stretch>
            <a:fillRect/>
          </a:stretch>
        </p:blipFill>
        <p:spPr bwMode="auto">
          <a:xfrm>
            <a:off x="3700814" y="3708398"/>
            <a:ext cx="5239984" cy="2240615"/>
          </a:xfrm>
          <a:prstGeom prst="rect">
            <a:avLst/>
          </a:prstGeom>
          <a:noFill/>
        </p:spPr>
      </p:pic>
      <p:sp>
        <p:nvSpPr>
          <p:cNvPr id="11" name="Text Box 8"/>
          <p:cNvSpPr txBox="1">
            <a:spLocks noChangeArrowheads="1"/>
          </p:cNvSpPr>
          <p:nvPr/>
        </p:nvSpPr>
        <p:spPr bwMode="auto">
          <a:xfrm>
            <a:off x="6343724" y="4021666"/>
            <a:ext cx="2651237" cy="369332"/>
          </a:xfrm>
          <a:prstGeom prst="rect">
            <a:avLst/>
          </a:prstGeom>
          <a:noFill/>
          <a:ln w="9525">
            <a:noFill/>
            <a:miter lim="800000"/>
            <a:headEnd/>
            <a:tailEnd/>
          </a:ln>
          <a:effectLst/>
        </p:spPr>
        <p:txBody>
          <a:bodyPr wrap="none">
            <a:prstTxWarp prst="textNoShape">
              <a:avLst/>
            </a:prstTxWarp>
            <a:spAutoFit/>
          </a:bodyPr>
          <a:lstStyle/>
          <a:p>
            <a:pPr eaLnBrk="1" hangingPunct="1"/>
            <a:r>
              <a:rPr lang="en-US" dirty="0">
                <a:solidFill>
                  <a:srgbClr val="008000"/>
                </a:solidFill>
                <a:latin typeface="Comic Sans MS" pitchFamily="-105" charset="0"/>
                <a:ea typeface="Arial" pitchFamily="-105" charset="0"/>
                <a:cs typeface="Arial" pitchFamily="-105" charset="0"/>
              </a:rPr>
              <a:t>Complete transparency</a:t>
            </a:r>
          </a:p>
        </p:txBody>
      </p:sp>
      <p:sp>
        <p:nvSpPr>
          <p:cNvPr id="12" name="Text Box 9"/>
          <p:cNvSpPr txBox="1">
            <a:spLocks noChangeArrowheads="1"/>
          </p:cNvSpPr>
          <p:nvPr/>
        </p:nvSpPr>
        <p:spPr bwMode="auto">
          <a:xfrm>
            <a:off x="7681018" y="5225976"/>
            <a:ext cx="1101725" cy="396875"/>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dirty="0" err="1">
                <a:solidFill>
                  <a:schemeClr val="bg2">
                    <a:lumMod val="10000"/>
                  </a:schemeClr>
                </a:solidFill>
                <a:latin typeface="Comic Sans MS" pitchFamily="-105" charset="0"/>
                <a:ea typeface="Arial" pitchFamily="-105" charset="0"/>
                <a:cs typeface="Arial" pitchFamily="-105" charset="0"/>
              </a:rPr>
              <a:t>Glauber</a:t>
            </a:r>
            <a:endParaRPr lang="en-US" sz="2000" dirty="0">
              <a:solidFill>
                <a:schemeClr val="bg2">
                  <a:lumMod val="10000"/>
                </a:schemeClr>
              </a:solidFill>
              <a:latin typeface="Comic Sans MS" pitchFamily="-105" charset="0"/>
              <a:ea typeface="Arial" pitchFamily="-105" charset="0"/>
              <a:cs typeface="Arial" pitchFamily="-105" charset="0"/>
            </a:endParaRPr>
          </a:p>
        </p:txBody>
      </p:sp>
      <p:sp>
        <p:nvSpPr>
          <p:cNvPr id="13" name="TextBox 12"/>
          <p:cNvSpPr txBox="1"/>
          <p:nvPr/>
        </p:nvSpPr>
        <p:spPr>
          <a:xfrm>
            <a:off x="3216754" y="3764842"/>
            <a:ext cx="484060" cy="400110"/>
          </a:xfrm>
          <a:prstGeom prst="rect">
            <a:avLst/>
          </a:prstGeom>
          <a:noFill/>
        </p:spPr>
        <p:txBody>
          <a:bodyPr wrap="none" rtlCol="0">
            <a:spAutoFit/>
          </a:bodyPr>
          <a:lstStyle/>
          <a:p>
            <a:r>
              <a:rPr lang="en-US" sz="2000" b="1" dirty="0" smtClean="0">
                <a:solidFill>
                  <a:srgbClr val="3366FF"/>
                </a:solidFill>
                <a:latin typeface="Comic Sans MS Bold"/>
                <a:cs typeface="Comic Sans MS Bold"/>
              </a:rPr>
              <a:t>T</a:t>
            </a:r>
            <a:r>
              <a:rPr lang="en-US" sz="2000" b="1" baseline="-25000" dirty="0" smtClean="0">
                <a:solidFill>
                  <a:srgbClr val="3366FF"/>
                </a:solidFill>
                <a:latin typeface="Comic Sans MS Bold"/>
                <a:cs typeface="Comic Sans MS Bold"/>
              </a:rPr>
              <a:t>A</a:t>
            </a:r>
            <a:endParaRPr lang="en-US" sz="2000" b="1" baseline="-25000" dirty="0">
              <a:solidFill>
                <a:srgbClr val="3366FF"/>
              </a:solidFill>
              <a:latin typeface="Comic Sans MS Bold"/>
              <a:cs typeface="Comic Sans MS Bold"/>
            </a:endParaRPr>
          </a:p>
        </p:txBody>
      </p:sp>
      <p:sp>
        <p:nvSpPr>
          <p:cNvPr id="14" name="TextBox 13"/>
          <p:cNvSpPr txBox="1"/>
          <p:nvPr/>
        </p:nvSpPr>
        <p:spPr>
          <a:xfrm>
            <a:off x="6531484" y="5996000"/>
            <a:ext cx="2437536" cy="369332"/>
          </a:xfrm>
          <a:prstGeom prst="rect">
            <a:avLst/>
          </a:prstGeom>
          <a:noFill/>
        </p:spPr>
        <p:txBody>
          <a:bodyPr wrap="none" rtlCol="0">
            <a:spAutoFit/>
          </a:bodyPr>
          <a:lstStyle/>
          <a:p>
            <a:r>
              <a:rPr lang="en-US" b="1" dirty="0" smtClean="0">
                <a:solidFill>
                  <a:srgbClr val="3366FF"/>
                </a:solidFill>
                <a:latin typeface="Comic Sans MS Bold"/>
                <a:cs typeface="Comic Sans MS Bold"/>
              </a:rPr>
              <a:t>Momentum Transfer</a:t>
            </a:r>
            <a:endParaRPr lang="en-US" b="1" dirty="0">
              <a:solidFill>
                <a:srgbClr val="3366FF"/>
              </a:solidFill>
              <a:latin typeface="Comic Sans MS Bold"/>
              <a:cs typeface="Comic Sans MS Bold"/>
            </a:endParaRPr>
          </a:p>
        </p:txBody>
      </p:sp>
      <p:sp>
        <p:nvSpPr>
          <p:cNvPr id="15" name="TextBox 14"/>
          <p:cNvSpPr txBox="1"/>
          <p:nvPr/>
        </p:nvSpPr>
        <p:spPr>
          <a:xfrm>
            <a:off x="3414889" y="4219224"/>
            <a:ext cx="325555" cy="369332"/>
          </a:xfrm>
          <a:prstGeom prst="rect">
            <a:avLst/>
          </a:prstGeom>
          <a:noFill/>
        </p:spPr>
        <p:txBody>
          <a:bodyPr wrap="none" rtlCol="0">
            <a:spAutoFit/>
          </a:bodyPr>
          <a:lstStyle/>
          <a:p>
            <a:r>
              <a:rPr lang="en-US" b="1" dirty="0" smtClean="0">
                <a:solidFill>
                  <a:srgbClr val="008000"/>
                </a:solidFill>
                <a:latin typeface="Comic Sans MS Bold"/>
                <a:cs typeface="Comic Sans MS Bold"/>
              </a:rPr>
              <a:t>1</a:t>
            </a:r>
            <a:endParaRPr lang="en-US" b="1" dirty="0">
              <a:solidFill>
                <a:srgbClr val="008000"/>
              </a:solidFill>
              <a:latin typeface="Comic Sans MS Bold"/>
              <a:cs typeface="Comic Sans MS Bold"/>
            </a:endParaRPr>
          </a:p>
        </p:txBody>
      </p:sp>
    </p:spTree>
    <p:extLst>
      <p:ext uri="{BB962C8B-B14F-4D97-AF65-F5344CB8AC3E}">
        <p14:creationId xmlns:p14="http://schemas.microsoft.com/office/powerpoint/2010/main" val="347246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58" y="210131"/>
            <a:ext cx="8813798" cy="543806"/>
          </a:xfrm>
        </p:spPr>
        <p:txBody>
          <a:bodyPr/>
          <a:lstStyle/>
          <a:p>
            <a:r>
              <a:rPr lang="en-US" sz="2400" dirty="0" smtClean="0"/>
              <a:t>The power of hard exclusive reactions in CT studies</a:t>
            </a:r>
            <a:endParaRPr lang="en-US" sz="2400" dirty="0"/>
          </a:p>
        </p:txBody>
      </p:sp>
      <p:sp>
        <p:nvSpPr>
          <p:cNvPr id="3" name="Content Placeholder 2"/>
          <p:cNvSpPr>
            <a:spLocks noGrp="1"/>
          </p:cNvSpPr>
          <p:nvPr>
            <p:ph idx="1"/>
          </p:nvPr>
        </p:nvSpPr>
        <p:spPr>
          <a:xfrm>
            <a:off x="56445" y="860778"/>
            <a:ext cx="8974667" cy="2017889"/>
          </a:xfrm>
        </p:spPr>
        <p:txBody>
          <a:bodyPr/>
          <a:lstStyle/>
          <a:p>
            <a:pPr>
              <a:spcAft>
                <a:spcPts val="600"/>
              </a:spcAft>
              <a:buNone/>
            </a:pPr>
            <a:r>
              <a:rPr lang="en-US" sz="2000" b="1" dirty="0" smtClean="0">
                <a:solidFill>
                  <a:srgbClr val="FF0000"/>
                </a:solidFill>
                <a:latin typeface="Comic Sans MS Bold"/>
                <a:cs typeface="Comic Sans MS Bold"/>
              </a:rPr>
              <a:t>Hard exclusive processes play a key role in QCD</a:t>
            </a:r>
          </a:p>
          <a:p>
            <a:pPr>
              <a:spcAft>
                <a:spcPts val="600"/>
              </a:spcAft>
              <a:buClr>
                <a:srgbClr val="FF0000"/>
              </a:buClr>
              <a:buFont typeface="Wingdings" charset="2"/>
              <a:buChar char="q"/>
            </a:pPr>
            <a:r>
              <a:rPr lang="en-US" dirty="0" smtClean="0">
                <a:solidFill>
                  <a:srgbClr val="0000FF"/>
                </a:solidFill>
              </a:rPr>
              <a:t> They allow the studies of quark and gluons scattering and their formation into hadrons at the amplitude level</a:t>
            </a:r>
          </a:p>
          <a:p>
            <a:pPr>
              <a:spcAft>
                <a:spcPts val="600"/>
              </a:spcAft>
              <a:buClr>
                <a:srgbClr val="FF0000"/>
              </a:buClr>
              <a:buFont typeface="Wingdings" charset="2"/>
              <a:buChar char="q"/>
            </a:pPr>
            <a:r>
              <a:rPr lang="en-US" dirty="0" smtClean="0">
                <a:solidFill>
                  <a:srgbClr val="0000FF"/>
                </a:solidFill>
              </a:rPr>
              <a:t> They depend in detail on the composition of the hadron wave functions themselves</a:t>
            </a:r>
            <a:endParaRPr lang="en-US" dirty="0">
              <a:solidFill>
                <a:srgbClr val="0000FF"/>
              </a:solidFill>
            </a:endParaRPr>
          </a:p>
        </p:txBody>
      </p:sp>
      <p:grpSp>
        <p:nvGrpSpPr>
          <p:cNvPr id="7" name="Group 6"/>
          <p:cNvGrpSpPr/>
          <p:nvPr/>
        </p:nvGrpSpPr>
        <p:grpSpPr>
          <a:xfrm>
            <a:off x="218112" y="2546445"/>
            <a:ext cx="2948421" cy="2482320"/>
            <a:chOff x="4828824" y="2527110"/>
            <a:chExt cx="3733801" cy="3455987"/>
          </a:xfrm>
        </p:grpSpPr>
        <p:pic>
          <p:nvPicPr>
            <p:cNvPr id="4" name="Picture 4"/>
            <p:cNvPicPr>
              <a:picLocks noChangeAspect="1" noChangeArrowheads="1"/>
            </p:cNvPicPr>
            <p:nvPr/>
          </p:nvPicPr>
          <p:blipFill>
            <a:blip r:embed="rId3"/>
            <a:srcRect l="7547"/>
            <a:stretch>
              <a:fillRect/>
            </a:stretch>
          </p:blipFill>
          <p:spPr bwMode="auto">
            <a:xfrm>
              <a:off x="4828824" y="2527110"/>
              <a:ext cx="3733801" cy="3455987"/>
            </a:xfrm>
            <a:prstGeom prst="rect">
              <a:avLst/>
            </a:prstGeom>
            <a:noFill/>
          </p:spPr>
        </p:pic>
        <p:sp>
          <p:nvSpPr>
            <p:cNvPr id="5" name="Rectangle 5"/>
            <p:cNvSpPr>
              <a:spLocks noChangeArrowheads="1"/>
            </p:cNvSpPr>
            <p:nvPr/>
          </p:nvSpPr>
          <p:spPr bwMode="auto">
            <a:xfrm>
              <a:off x="4828825" y="4611497"/>
              <a:ext cx="1143000" cy="4572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6" name="Oval 6"/>
            <p:cNvSpPr>
              <a:spLocks noChangeArrowheads="1"/>
            </p:cNvSpPr>
            <p:nvPr/>
          </p:nvSpPr>
          <p:spPr bwMode="auto">
            <a:xfrm>
              <a:off x="5971825" y="4535297"/>
              <a:ext cx="914400" cy="609600"/>
            </a:xfrm>
            <a:prstGeom prst="ellipse">
              <a:avLst/>
            </a:prstGeom>
            <a:solidFill>
              <a:srgbClr val="FFFF00"/>
            </a:solidFill>
            <a:ln w="9525">
              <a:solidFill>
                <a:srgbClr val="FFFF00"/>
              </a:solidFill>
              <a:round/>
              <a:headEnd/>
              <a:tailEnd/>
            </a:ln>
            <a:effectLst/>
          </p:spPr>
          <p:txBody>
            <a:bodyPr wrap="none" anchor="ctr">
              <a:prstTxWarp prst="textNoShape">
                <a:avLst/>
              </a:prstTxWarp>
            </a:bodyPr>
            <a:lstStyle/>
            <a:p>
              <a:endParaRPr lang="en-US"/>
            </a:p>
          </p:txBody>
        </p:sp>
      </p:grpSp>
      <p:pic>
        <p:nvPicPr>
          <p:cNvPr id="8" name="Picture 7" descr="Quasi-elastic-proton.tiff"/>
          <p:cNvPicPr>
            <a:picLocks noChangeAspect="1"/>
          </p:cNvPicPr>
          <p:nvPr/>
        </p:nvPicPr>
        <p:blipFill>
          <a:blip r:embed="rId4"/>
          <a:stretch>
            <a:fillRect/>
          </a:stretch>
        </p:blipFill>
        <p:spPr>
          <a:xfrm>
            <a:off x="4311345" y="2602889"/>
            <a:ext cx="2357574" cy="1497146"/>
          </a:xfrm>
          <a:prstGeom prst="rect">
            <a:avLst/>
          </a:prstGeom>
          <a:ln w="38100" cmpd="sng">
            <a:solidFill>
              <a:srgbClr val="FF0000"/>
            </a:solidFill>
          </a:ln>
        </p:spPr>
      </p:pic>
      <p:cxnSp>
        <p:nvCxnSpPr>
          <p:cNvPr id="10" name="Straight Connector 9"/>
          <p:cNvCxnSpPr/>
          <p:nvPr/>
        </p:nvCxnSpPr>
        <p:spPr bwMode="auto">
          <a:xfrm flipV="1">
            <a:off x="1955640" y="2602889"/>
            <a:ext cx="2355705" cy="1754982"/>
          </a:xfrm>
          <a:prstGeom prst="line">
            <a:avLst/>
          </a:prstGeom>
          <a:noFill/>
          <a:ln w="31750" cap="flat" cmpd="sng" algn="ctr">
            <a:solidFill>
              <a:srgbClr val="008000"/>
            </a:solidFill>
            <a:prstDash val="sysDash"/>
            <a:round/>
            <a:headEnd type="none" w="med" len="med"/>
            <a:tailEnd type="none" w="med" len="med"/>
          </a:ln>
          <a:effectLst/>
        </p:spPr>
      </p:cxnSp>
      <p:cxnSp>
        <p:nvCxnSpPr>
          <p:cNvPr id="12" name="Straight Connector 11"/>
          <p:cNvCxnSpPr/>
          <p:nvPr/>
        </p:nvCxnSpPr>
        <p:spPr bwMode="auto">
          <a:xfrm flipV="1">
            <a:off x="1955640" y="4100035"/>
            <a:ext cx="2355705" cy="257836"/>
          </a:xfrm>
          <a:prstGeom prst="line">
            <a:avLst/>
          </a:prstGeom>
          <a:noFill/>
          <a:ln w="31750" cap="flat" cmpd="sng" algn="ctr">
            <a:solidFill>
              <a:srgbClr val="008000"/>
            </a:solidFill>
            <a:prstDash val="sysDash"/>
            <a:round/>
            <a:headEnd type="none" w="med" len="med"/>
            <a:tailEnd type="none" w="med" len="med"/>
          </a:ln>
          <a:effectLst/>
        </p:spPr>
      </p:cxnSp>
      <p:sp>
        <p:nvSpPr>
          <p:cNvPr id="13" name="TextBox 12"/>
          <p:cNvSpPr txBox="1"/>
          <p:nvPr/>
        </p:nvSpPr>
        <p:spPr>
          <a:xfrm>
            <a:off x="6759223" y="2610558"/>
            <a:ext cx="2262746" cy="1600438"/>
          </a:xfrm>
          <a:prstGeom prst="rect">
            <a:avLst/>
          </a:prstGeom>
          <a:noFill/>
        </p:spPr>
        <p:txBody>
          <a:bodyPr wrap="none" rtlCol="0">
            <a:spAutoFit/>
          </a:bodyPr>
          <a:lstStyle/>
          <a:p>
            <a:r>
              <a:rPr lang="en-US" sz="1400" dirty="0" smtClean="0">
                <a:latin typeface="Comic Sans MS"/>
                <a:cs typeface="Comic Sans MS"/>
              </a:rPr>
              <a:t>Lowest order elastic</a:t>
            </a:r>
          </a:p>
          <a:p>
            <a:r>
              <a:rPr lang="en-US" sz="1400" dirty="0" smtClean="0">
                <a:latin typeface="Comic Sans MS"/>
                <a:cs typeface="Comic Sans MS"/>
              </a:rPr>
              <a:t>Scattering shown in the </a:t>
            </a:r>
          </a:p>
          <a:p>
            <a:r>
              <a:rPr lang="en-US" sz="1400" dirty="0" err="1" smtClean="0">
                <a:latin typeface="Comic Sans MS"/>
                <a:cs typeface="Comic Sans MS"/>
              </a:rPr>
              <a:t>Breit</a:t>
            </a:r>
            <a:r>
              <a:rPr lang="en-US" sz="1400" dirty="0" smtClean="0">
                <a:latin typeface="Comic Sans MS"/>
                <a:cs typeface="Comic Sans MS"/>
              </a:rPr>
              <a:t> frame where the </a:t>
            </a:r>
          </a:p>
          <a:p>
            <a:r>
              <a:rPr lang="en-US" sz="1400" dirty="0" smtClean="0">
                <a:latin typeface="Comic Sans MS"/>
                <a:cs typeface="Comic Sans MS"/>
              </a:rPr>
              <a:t>proton momentum is </a:t>
            </a:r>
          </a:p>
          <a:p>
            <a:r>
              <a:rPr lang="en-US" sz="1400" dirty="0" smtClean="0">
                <a:latin typeface="Comic Sans MS"/>
                <a:cs typeface="Comic Sans MS"/>
              </a:rPr>
              <a:t>changed in sign not</a:t>
            </a:r>
          </a:p>
          <a:p>
            <a:r>
              <a:rPr lang="en-US" sz="1400" dirty="0" smtClean="0">
                <a:latin typeface="Comic Sans MS"/>
                <a:cs typeface="Comic Sans MS"/>
              </a:rPr>
              <a:t>magnitude and no energy </a:t>
            </a:r>
          </a:p>
          <a:p>
            <a:r>
              <a:rPr lang="en-US" sz="1400" dirty="0" smtClean="0">
                <a:latin typeface="Comic Sans MS"/>
                <a:cs typeface="Comic Sans MS"/>
              </a:rPr>
              <a:t>is been exchanged</a:t>
            </a:r>
            <a:endParaRPr lang="en-US" sz="1400" dirty="0">
              <a:latin typeface="Comic Sans MS"/>
              <a:cs typeface="Comic Sans MS"/>
            </a:endParaRPr>
          </a:p>
        </p:txBody>
      </p:sp>
      <p:sp>
        <p:nvSpPr>
          <p:cNvPr id="14" name="TextBox 13"/>
          <p:cNvSpPr txBox="1"/>
          <p:nvPr/>
        </p:nvSpPr>
        <p:spPr>
          <a:xfrm>
            <a:off x="89483" y="5044310"/>
            <a:ext cx="8997243" cy="1277273"/>
          </a:xfrm>
          <a:prstGeom prst="rect">
            <a:avLst/>
          </a:prstGeom>
          <a:solidFill>
            <a:srgbClr val="FFF5C5"/>
          </a:solidFill>
        </p:spPr>
        <p:txBody>
          <a:bodyPr wrap="square" rtlCol="0">
            <a:spAutoFit/>
          </a:bodyPr>
          <a:lstStyle/>
          <a:p>
            <a:pPr>
              <a:spcAft>
                <a:spcPts val="600"/>
              </a:spcAft>
              <a:buClr>
                <a:srgbClr val="0000FF"/>
              </a:buClr>
              <a:buFont typeface="Wingdings" charset="2"/>
              <a:buChar char="q"/>
            </a:pPr>
            <a:r>
              <a:rPr lang="en-US" dirty="0" smtClean="0">
                <a:solidFill>
                  <a:schemeClr val="bg2">
                    <a:lumMod val="10000"/>
                  </a:schemeClr>
                </a:solidFill>
                <a:latin typeface="Comic Sans MS"/>
                <a:cs typeface="Comic Sans MS"/>
              </a:rPr>
              <a:t>  For the reaction to be elastic,  all partons in the proton wave function have to be located within the same transverse interval </a:t>
            </a:r>
            <a:r>
              <a:rPr lang="en-US" b="1" dirty="0" err="1" smtClean="0">
                <a:solidFill>
                  <a:srgbClr val="0000FF"/>
                </a:solidFill>
                <a:latin typeface="Comic Sans MS"/>
                <a:cs typeface="Comic Sans MS"/>
              </a:rPr>
              <a:t>b</a:t>
            </a:r>
            <a:r>
              <a:rPr lang="en-US" b="1" dirty="0" smtClean="0">
                <a:solidFill>
                  <a:srgbClr val="0000FF"/>
                </a:solidFill>
                <a:latin typeface="Comic Sans MS"/>
                <a:cs typeface="Comic Sans MS"/>
              </a:rPr>
              <a:t> ≤ 1/Q</a:t>
            </a:r>
          </a:p>
          <a:p>
            <a:pPr>
              <a:spcAft>
                <a:spcPts val="600"/>
              </a:spcAft>
              <a:buClr>
                <a:srgbClr val="0000FF"/>
              </a:buClr>
              <a:buFont typeface="Wingdings" charset="2"/>
              <a:buChar char="q"/>
            </a:pPr>
            <a:r>
              <a:rPr lang="en-US" dirty="0" smtClean="0">
                <a:solidFill>
                  <a:schemeClr val="bg2">
                    <a:lumMod val="10000"/>
                  </a:schemeClr>
                </a:solidFill>
                <a:latin typeface="Comic Sans MS"/>
                <a:cs typeface="Comic Sans MS"/>
              </a:rPr>
              <a:t>  At large Q</a:t>
            </a:r>
            <a:r>
              <a:rPr lang="en-US" baseline="30000" dirty="0" smtClean="0">
                <a:solidFill>
                  <a:schemeClr val="bg2">
                    <a:lumMod val="10000"/>
                  </a:schemeClr>
                </a:solidFill>
                <a:latin typeface="Comic Sans MS"/>
                <a:cs typeface="Comic Sans MS"/>
              </a:rPr>
              <a:t>2</a:t>
            </a:r>
            <a:r>
              <a:rPr lang="en-US" dirty="0" smtClean="0">
                <a:solidFill>
                  <a:schemeClr val="bg2">
                    <a:lumMod val="10000"/>
                  </a:schemeClr>
                </a:solidFill>
                <a:latin typeface="Comic Sans MS"/>
                <a:cs typeface="Comic Sans MS"/>
              </a:rPr>
              <a:t>, the transverse size of the ejectile can be much smaller than the equilibrium radius of the proton</a:t>
            </a:r>
            <a:endParaRPr lang="en-US" dirty="0">
              <a:solidFill>
                <a:schemeClr val="bg2">
                  <a:lumMod val="10000"/>
                </a:schemeClr>
              </a:solidFill>
              <a:latin typeface="Comic Sans MS"/>
              <a:cs typeface="Comic Sans MS"/>
            </a:endParaRPr>
          </a:p>
        </p:txBody>
      </p:sp>
      <p:sp>
        <p:nvSpPr>
          <p:cNvPr id="15" name="TextBox 14"/>
          <p:cNvSpPr txBox="1"/>
          <p:nvPr/>
        </p:nvSpPr>
        <p:spPr>
          <a:xfrm>
            <a:off x="1478249" y="3934651"/>
            <a:ext cx="364503" cy="338554"/>
          </a:xfrm>
          <a:prstGeom prst="rect">
            <a:avLst/>
          </a:prstGeom>
          <a:noFill/>
        </p:spPr>
        <p:txBody>
          <a:bodyPr wrap="square" rtlCol="0">
            <a:spAutoFit/>
          </a:bodyPr>
          <a:lstStyle/>
          <a:p>
            <a:r>
              <a:rPr lang="en-US" sz="1600" b="1" dirty="0" smtClean="0">
                <a:solidFill>
                  <a:srgbClr val="151515"/>
                </a:solidFill>
                <a:latin typeface="Comic Sans MS"/>
                <a:cs typeface="Comic Sans MS"/>
              </a:rPr>
              <a:t>Q</a:t>
            </a:r>
            <a:endParaRPr lang="en-US" sz="1600" b="1" dirty="0">
              <a:solidFill>
                <a:srgbClr val="151515"/>
              </a:solidFill>
              <a:latin typeface="Comic Sans MS"/>
              <a:cs typeface="Comic Sans MS"/>
            </a:endParaRPr>
          </a:p>
        </p:txBody>
      </p:sp>
      <p:cxnSp>
        <p:nvCxnSpPr>
          <p:cNvPr id="18" name="Straight Arrow Connector 17"/>
          <p:cNvCxnSpPr/>
          <p:nvPr/>
        </p:nvCxnSpPr>
        <p:spPr bwMode="auto">
          <a:xfrm rot="5400000">
            <a:off x="3813150" y="3806851"/>
            <a:ext cx="572257" cy="14111"/>
          </a:xfrm>
          <a:prstGeom prst="straightConnector1">
            <a:avLst/>
          </a:prstGeom>
          <a:noFill/>
          <a:ln w="9525" cap="flat" cmpd="sng" algn="ctr">
            <a:solidFill>
              <a:srgbClr val="0000FF"/>
            </a:solidFill>
            <a:prstDash val="solid"/>
            <a:round/>
            <a:headEnd type="arrow"/>
            <a:tailEnd type="arrow"/>
          </a:ln>
          <a:effectLst/>
        </p:spPr>
      </p:cxnSp>
      <p:sp>
        <p:nvSpPr>
          <p:cNvPr id="19" name="TextBox 18"/>
          <p:cNvSpPr txBox="1"/>
          <p:nvPr/>
        </p:nvSpPr>
        <p:spPr>
          <a:xfrm>
            <a:off x="3786280" y="3619527"/>
            <a:ext cx="308535" cy="369332"/>
          </a:xfrm>
          <a:prstGeom prst="rect">
            <a:avLst/>
          </a:prstGeom>
          <a:noFill/>
        </p:spPr>
        <p:txBody>
          <a:bodyPr wrap="none" rtlCol="0">
            <a:spAutoFit/>
          </a:bodyPr>
          <a:lstStyle/>
          <a:p>
            <a:r>
              <a:rPr lang="en-US" b="1" dirty="0" err="1" smtClean="0">
                <a:solidFill>
                  <a:srgbClr val="0000FF"/>
                </a:solidFill>
              </a:rPr>
              <a:t>b</a:t>
            </a:r>
            <a:endParaRPr lang="en-US" b="1" dirty="0">
              <a:solidFill>
                <a:srgbClr val="0000FF"/>
              </a:solidFill>
            </a:endParaRPr>
          </a:p>
        </p:txBody>
      </p:sp>
      <p:sp>
        <p:nvSpPr>
          <p:cNvPr id="17" name="Slide Number Placeholder 16"/>
          <p:cNvSpPr>
            <a:spLocks noGrp="1"/>
          </p:cNvSpPr>
          <p:nvPr>
            <p:ph type="sldNum" sz="quarter" idx="12"/>
          </p:nvPr>
        </p:nvSpPr>
        <p:spPr/>
        <p:txBody>
          <a:bodyPr/>
          <a:lstStyle/>
          <a:p>
            <a:fld id="{B17C2288-AD72-9149-B352-CDC6B2E0F4CE}" type="slidenum">
              <a:rPr lang="en-US" smtClean="0"/>
              <a:pPr/>
              <a:t>23</a:t>
            </a:fld>
            <a:endParaRPr lang="en-US"/>
          </a:p>
        </p:txBody>
      </p:sp>
      <p:sp>
        <p:nvSpPr>
          <p:cNvPr id="20" name="Footer Placeholder 19"/>
          <p:cNvSpPr>
            <a:spLocks noGrp="1"/>
          </p:cNvSpPr>
          <p:nvPr>
            <p:ph type="ftr" sz="quarter" idx="11"/>
          </p:nvPr>
        </p:nvSpPr>
        <p:spPr/>
        <p:txBody>
          <a:bodyPr/>
          <a:lstStyle/>
          <a:p>
            <a:r>
              <a:rPr lang="en-US" smtClean="0"/>
              <a:t>Hadronization and CT Studies at JLab                         Kawtar Hafidi                             pA@RHIC Workshop</a:t>
            </a:r>
            <a:endParaRPr lang="en-US"/>
          </a:p>
        </p:txBody>
      </p:sp>
    </p:spTree>
    <p:extLst>
      <p:ext uri="{BB962C8B-B14F-4D97-AF65-F5344CB8AC3E}">
        <p14:creationId xmlns:p14="http://schemas.microsoft.com/office/powerpoint/2010/main" val="3681632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8" y="140168"/>
            <a:ext cx="8932333" cy="904054"/>
          </a:xfrm>
        </p:spPr>
        <p:txBody>
          <a:bodyPr/>
          <a:lstStyle/>
          <a:p>
            <a:r>
              <a:rPr lang="en-US" sz="2400" dirty="0" smtClean="0"/>
              <a:t>Pillar # 2: Color screening: the SSC experiences reduced attenuation</a:t>
            </a:r>
            <a:endParaRPr lang="en-US" sz="2400" dirty="0"/>
          </a:p>
        </p:txBody>
      </p:sp>
      <p:sp>
        <p:nvSpPr>
          <p:cNvPr id="4" name="Rectangle 3"/>
          <p:cNvSpPr/>
          <p:nvPr/>
        </p:nvSpPr>
        <p:spPr>
          <a:xfrm>
            <a:off x="112887" y="1044222"/>
            <a:ext cx="8932333" cy="646331"/>
          </a:xfrm>
          <a:prstGeom prst="rect">
            <a:avLst/>
          </a:prstGeom>
        </p:spPr>
        <p:txBody>
          <a:bodyPr wrap="square">
            <a:spAutoFit/>
          </a:bodyPr>
          <a:lstStyle/>
          <a:p>
            <a:pPr>
              <a:buFont typeface="Wingdings" pitchFamily="-105" charset="2"/>
              <a:buNone/>
            </a:pPr>
            <a:r>
              <a:rPr lang="en-US" b="1" dirty="0" smtClean="0">
                <a:solidFill>
                  <a:srgbClr val="FF0000"/>
                </a:solidFill>
                <a:latin typeface="Comic Sans MS Bold"/>
                <a:cs typeface="Comic Sans MS Bold"/>
              </a:rPr>
              <a:t>In QCD the color field of a color neutral object vanishes with decreasing size of the object</a:t>
            </a:r>
            <a:endParaRPr lang="en-US" b="1" dirty="0">
              <a:solidFill>
                <a:srgbClr val="FF0000"/>
              </a:solidFill>
              <a:latin typeface="Comic Sans MS Bold"/>
              <a:cs typeface="Comic Sans MS Bold"/>
            </a:endParaRPr>
          </a:p>
        </p:txBody>
      </p:sp>
      <p:grpSp>
        <p:nvGrpSpPr>
          <p:cNvPr id="3" name="Group 4"/>
          <p:cNvGrpSpPr>
            <a:grpSpLocks/>
          </p:cNvGrpSpPr>
          <p:nvPr/>
        </p:nvGrpSpPr>
        <p:grpSpPr bwMode="auto">
          <a:xfrm>
            <a:off x="186892" y="2091961"/>
            <a:ext cx="3979705" cy="2151529"/>
            <a:chOff x="384" y="528"/>
            <a:chExt cx="3101" cy="1872"/>
          </a:xfrm>
        </p:grpSpPr>
        <p:pic>
          <p:nvPicPr>
            <p:cNvPr id="6" name="Picture 5" descr="attraction"/>
            <p:cNvPicPr>
              <a:picLocks noChangeAspect="1" noChangeArrowheads="1"/>
            </p:cNvPicPr>
            <p:nvPr/>
          </p:nvPicPr>
          <p:blipFill>
            <a:blip r:embed="rId3"/>
            <a:srcRect l="68851" t="20065" r="4950"/>
            <a:stretch>
              <a:fillRect/>
            </a:stretch>
          </p:blipFill>
          <p:spPr bwMode="auto">
            <a:xfrm>
              <a:off x="3264" y="1056"/>
              <a:ext cx="202" cy="235"/>
            </a:xfrm>
            <a:prstGeom prst="rect">
              <a:avLst/>
            </a:prstGeom>
            <a:noFill/>
          </p:spPr>
        </p:pic>
        <p:pic>
          <p:nvPicPr>
            <p:cNvPr id="7" name="Picture 6" descr="attraction"/>
            <p:cNvPicPr>
              <a:picLocks noChangeAspect="1" noChangeArrowheads="1"/>
            </p:cNvPicPr>
            <p:nvPr/>
          </p:nvPicPr>
          <p:blipFill>
            <a:blip r:embed="rId3"/>
            <a:srcRect l="3600" t="20065" r="66150" b="1181"/>
            <a:stretch>
              <a:fillRect/>
            </a:stretch>
          </p:blipFill>
          <p:spPr bwMode="auto">
            <a:xfrm>
              <a:off x="3072" y="528"/>
              <a:ext cx="230" cy="228"/>
            </a:xfrm>
            <a:prstGeom prst="rect">
              <a:avLst/>
            </a:prstGeom>
            <a:noFill/>
          </p:spPr>
        </p:pic>
        <p:sp>
          <p:nvSpPr>
            <p:cNvPr id="8" name="Line 7"/>
            <p:cNvSpPr>
              <a:spLocks noChangeShapeType="1"/>
            </p:cNvSpPr>
            <p:nvPr/>
          </p:nvSpPr>
          <p:spPr bwMode="auto">
            <a:xfrm>
              <a:off x="384" y="1632"/>
              <a:ext cx="1392" cy="0"/>
            </a:xfrm>
            <a:prstGeom prst="line">
              <a:avLst/>
            </a:prstGeom>
            <a:noFill/>
            <a:ln w="38100">
              <a:solidFill>
                <a:schemeClr val="tx1"/>
              </a:solidFill>
              <a:prstDash val="dash"/>
              <a:round/>
              <a:headEnd/>
              <a:tailEnd/>
            </a:ln>
            <a:effectLst/>
          </p:spPr>
          <p:txBody>
            <a:bodyPr>
              <a:prstTxWarp prst="textNoShape">
                <a:avLst/>
              </a:prstTxWarp>
            </a:bodyPr>
            <a:lstStyle/>
            <a:p>
              <a:endParaRPr lang="en-US"/>
            </a:p>
          </p:txBody>
        </p:sp>
        <p:sp>
          <p:nvSpPr>
            <p:cNvPr id="9" name="Oval 8"/>
            <p:cNvSpPr>
              <a:spLocks noChangeArrowheads="1"/>
            </p:cNvSpPr>
            <p:nvPr/>
          </p:nvSpPr>
          <p:spPr bwMode="auto">
            <a:xfrm>
              <a:off x="1728" y="1536"/>
              <a:ext cx="144" cy="192"/>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0" name="Freeform 9"/>
            <p:cNvSpPr>
              <a:spLocks/>
            </p:cNvSpPr>
            <p:nvPr/>
          </p:nvSpPr>
          <p:spPr bwMode="auto">
            <a:xfrm>
              <a:off x="1824" y="1152"/>
              <a:ext cx="672" cy="440"/>
            </a:xfrm>
            <a:custGeom>
              <a:avLst/>
              <a:gdLst/>
              <a:ahLst/>
              <a:cxnLst>
                <a:cxn ang="0">
                  <a:pos x="0" y="384"/>
                </a:cxn>
                <a:cxn ang="0">
                  <a:pos x="48" y="288"/>
                </a:cxn>
                <a:cxn ang="0">
                  <a:pos x="192" y="432"/>
                </a:cxn>
                <a:cxn ang="0">
                  <a:pos x="192" y="240"/>
                </a:cxn>
                <a:cxn ang="0">
                  <a:pos x="336" y="336"/>
                </a:cxn>
                <a:cxn ang="0">
                  <a:pos x="336" y="144"/>
                </a:cxn>
                <a:cxn ang="0">
                  <a:pos x="480" y="240"/>
                </a:cxn>
                <a:cxn ang="0">
                  <a:pos x="480" y="48"/>
                </a:cxn>
                <a:cxn ang="0">
                  <a:pos x="624" y="144"/>
                </a:cxn>
                <a:cxn ang="0">
                  <a:pos x="624" y="48"/>
                </a:cxn>
                <a:cxn ang="0">
                  <a:pos x="672" y="0"/>
                </a:cxn>
              </a:cxnLst>
              <a:rect l="0" t="0" r="r" b="b"/>
              <a:pathLst>
                <a:path w="672" h="440">
                  <a:moveTo>
                    <a:pt x="0" y="384"/>
                  </a:moveTo>
                  <a:cubicBezTo>
                    <a:pt x="8" y="332"/>
                    <a:pt x="16" y="280"/>
                    <a:pt x="48" y="288"/>
                  </a:cubicBezTo>
                  <a:cubicBezTo>
                    <a:pt x="80" y="296"/>
                    <a:pt x="168" y="440"/>
                    <a:pt x="192" y="432"/>
                  </a:cubicBezTo>
                  <a:cubicBezTo>
                    <a:pt x="216" y="424"/>
                    <a:pt x="168" y="256"/>
                    <a:pt x="192" y="240"/>
                  </a:cubicBezTo>
                  <a:cubicBezTo>
                    <a:pt x="216" y="224"/>
                    <a:pt x="312" y="352"/>
                    <a:pt x="336" y="336"/>
                  </a:cubicBezTo>
                  <a:cubicBezTo>
                    <a:pt x="360" y="320"/>
                    <a:pt x="312" y="160"/>
                    <a:pt x="336" y="144"/>
                  </a:cubicBezTo>
                  <a:cubicBezTo>
                    <a:pt x="360" y="128"/>
                    <a:pt x="456" y="256"/>
                    <a:pt x="480" y="240"/>
                  </a:cubicBezTo>
                  <a:cubicBezTo>
                    <a:pt x="504" y="224"/>
                    <a:pt x="456" y="64"/>
                    <a:pt x="480" y="48"/>
                  </a:cubicBezTo>
                  <a:cubicBezTo>
                    <a:pt x="504" y="32"/>
                    <a:pt x="600" y="144"/>
                    <a:pt x="624" y="144"/>
                  </a:cubicBezTo>
                  <a:cubicBezTo>
                    <a:pt x="648" y="144"/>
                    <a:pt x="616" y="72"/>
                    <a:pt x="624" y="48"/>
                  </a:cubicBezTo>
                  <a:cubicBezTo>
                    <a:pt x="632" y="24"/>
                    <a:pt x="652" y="12"/>
                    <a:pt x="672" y="0"/>
                  </a:cubicBezTo>
                </a:path>
              </a:pathLst>
            </a:custGeom>
            <a:noFill/>
            <a:ln w="9525">
              <a:solidFill>
                <a:schemeClr val="tx1"/>
              </a:solidFill>
              <a:round/>
              <a:headEnd/>
              <a:tailEnd/>
            </a:ln>
            <a:effectLst/>
          </p:spPr>
          <p:txBody>
            <a:bodyPr>
              <a:prstTxWarp prst="textNoShape">
                <a:avLst/>
              </a:prstTxWarp>
            </a:bodyPr>
            <a:lstStyle/>
            <a:p>
              <a:endParaRPr lang="en-US"/>
            </a:p>
          </p:txBody>
        </p:sp>
        <p:sp>
          <p:nvSpPr>
            <p:cNvPr id="11" name="Line 10"/>
            <p:cNvSpPr>
              <a:spLocks noChangeShapeType="1"/>
            </p:cNvSpPr>
            <p:nvPr/>
          </p:nvSpPr>
          <p:spPr bwMode="auto">
            <a:xfrm flipV="1">
              <a:off x="2496" y="720"/>
              <a:ext cx="576" cy="432"/>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2" name="Line 11"/>
            <p:cNvSpPr>
              <a:spLocks noChangeShapeType="1"/>
            </p:cNvSpPr>
            <p:nvPr/>
          </p:nvSpPr>
          <p:spPr bwMode="auto">
            <a:xfrm>
              <a:off x="2496" y="1152"/>
              <a:ext cx="720" cy="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3" name="Freeform 12"/>
            <p:cNvSpPr>
              <a:spLocks/>
            </p:cNvSpPr>
            <p:nvPr/>
          </p:nvSpPr>
          <p:spPr bwMode="auto">
            <a:xfrm>
              <a:off x="1824" y="1728"/>
              <a:ext cx="888" cy="672"/>
            </a:xfrm>
            <a:custGeom>
              <a:avLst/>
              <a:gdLst/>
              <a:ahLst/>
              <a:cxnLst>
                <a:cxn ang="0">
                  <a:pos x="0" y="0"/>
                </a:cxn>
                <a:cxn ang="0">
                  <a:pos x="96" y="192"/>
                </a:cxn>
                <a:cxn ang="0">
                  <a:pos x="192" y="48"/>
                </a:cxn>
                <a:cxn ang="0">
                  <a:pos x="240" y="288"/>
                </a:cxn>
                <a:cxn ang="0">
                  <a:pos x="384" y="144"/>
                </a:cxn>
                <a:cxn ang="0">
                  <a:pos x="384" y="384"/>
                </a:cxn>
                <a:cxn ang="0">
                  <a:pos x="528" y="288"/>
                </a:cxn>
                <a:cxn ang="0">
                  <a:pos x="528" y="528"/>
                </a:cxn>
                <a:cxn ang="0">
                  <a:pos x="720" y="432"/>
                </a:cxn>
                <a:cxn ang="0">
                  <a:pos x="720" y="624"/>
                </a:cxn>
                <a:cxn ang="0">
                  <a:pos x="864" y="576"/>
                </a:cxn>
                <a:cxn ang="0">
                  <a:pos x="864" y="672"/>
                </a:cxn>
              </a:cxnLst>
              <a:rect l="0" t="0" r="r" b="b"/>
              <a:pathLst>
                <a:path w="888" h="672">
                  <a:moveTo>
                    <a:pt x="0" y="0"/>
                  </a:moveTo>
                  <a:cubicBezTo>
                    <a:pt x="32" y="92"/>
                    <a:pt x="64" y="184"/>
                    <a:pt x="96" y="192"/>
                  </a:cubicBezTo>
                  <a:cubicBezTo>
                    <a:pt x="128" y="200"/>
                    <a:pt x="168" y="32"/>
                    <a:pt x="192" y="48"/>
                  </a:cubicBezTo>
                  <a:cubicBezTo>
                    <a:pt x="216" y="64"/>
                    <a:pt x="208" y="272"/>
                    <a:pt x="240" y="288"/>
                  </a:cubicBezTo>
                  <a:cubicBezTo>
                    <a:pt x="272" y="304"/>
                    <a:pt x="360" y="128"/>
                    <a:pt x="384" y="144"/>
                  </a:cubicBezTo>
                  <a:cubicBezTo>
                    <a:pt x="408" y="160"/>
                    <a:pt x="360" y="360"/>
                    <a:pt x="384" y="384"/>
                  </a:cubicBezTo>
                  <a:cubicBezTo>
                    <a:pt x="408" y="408"/>
                    <a:pt x="504" y="264"/>
                    <a:pt x="528" y="288"/>
                  </a:cubicBezTo>
                  <a:cubicBezTo>
                    <a:pt x="552" y="312"/>
                    <a:pt x="496" y="504"/>
                    <a:pt x="528" y="528"/>
                  </a:cubicBezTo>
                  <a:cubicBezTo>
                    <a:pt x="560" y="552"/>
                    <a:pt x="688" y="416"/>
                    <a:pt x="720" y="432"/>
                  </a:cubicBezTo>
                  <a:cubicBezTo>
                    <a:pt x="752" y="448"/>
                    <a:pt x="696" y="600"/>
                    <a:pt x="720" y="624"/>
                  </a:cubicBezTo>
                  <a:cubicBezTo>
                    <a:pt x="744" y="648"/>
                    <a:pt x="840" y="568"/>
                    <a:pt x="864" y="576"/>
                  </a:cubicBezTo>
                  <a:cubicBezTo>
                    <a:pt x="888" y="584"/>
                    <a:pt x="876" y="628"/>
                    <a:pt x="864" y="672"/>
                  </a:cubicBezTo>
                </a:path>
              </a:pathLst>
            </a:custGeom>
            <a:noFill/>
            <a:ln w="9525">
              <a:solidFill>
                <a:schemeClr val="tx1"/>
              </a:solidFill>
              <a:round/>
              <a:headEnd/>
              <a:tailEnd/>
            </a:ln>
            <a:effectLst/>
          </p:spPr>
          <p:txBody>
            <a:bodyPr>
              <a:prstTxWarp prst="textNoShape">
                <a:avLst/>
              </a:prstTxWarp>
            </a:bodyPr>
            <a:lstStyle/>
            <a:p>
              <a:endParaRPr lang="en-US"/>
            </a:p>
          </p:txBody>
        </p:sp>
        <p:sp>
          <p:nvSpPr>
            <p:cNvPr id="14" name="Line 13"/>
            <p:cNvSpPr>
              <a:spLocks noChangeShapeType="1"/>
            </p:cNvSpPr>
            <p:nvPr/>
          </p:nvSpPr>
          <p:spPr bwMode="auto">
            <a:xfrm>
              <a:off x="3216" y="720"/>
              <a:ext cx="144" cy="336"/>
            </a:xfrm>
            <a:prstGeom prst="line">
              <a:avLst/>
            </a:prstGeom>
            <a:noFill/>
            <a:ln w="9525">
              <a:solidFill>
                <a:schemeClr val="tx1"/>
              </a:solidFill>
              <a:prstDash val="sysDot"/>
              <a:round/>
              <a:headEnd/>
              <a:tailEnd/>
            </a:ln>
            <a:effectLst/>
          </p:spPr>
          <p:txBody>
            <a:bodyPr>
              <a:prstTxWarp prst="textNoShape">
                <a:avLst/>
              </a:prstTxWarp>
            </a:bodyPr>
            <a:lstStyle/>
            <a:p>
              <a:endParaRPr lang="en-US"/>
            </a:p>
          </p:txBody>
        </p:sp>
        <p:sp>
          <p:nvSpPr>
            <p:cNvPr id="15" name="Text Box 14"/>
            <p:cNvSpPr txBox="1">
              <a:spLocks noChangeArrowheads="1"/>
            </p:cNvSpPr>
            <p:nvPr/>
          </p:nvSpPr>
          <p:spPr bwMode="auto">
            <a:xfrm>
              <a:off x="3295" y="686"/>
              <a:ext cx="190" cy="562"/>
            </a:xfrm>
            <a:prstGeom prst="rect">
              <a:avLst/>
            </a:prstGeom>
            <a:noFill/>
            <a:ln w="9525">
              <a:noFill/>
              <a:miter lim="800000"/>
              <a:headEnd/>
              <a:tailEnd/>
            </a:ln>
            <a:effectLst/>
          </p:spPr>
          <p:txBody>
            <a:bodyPr wrap="square">
              <a:prstTxWarp prst="textNoShape">
                <a:avLst/>
              </a:prstTxWarp>
              <a:spAutoFit/>
            </a:bodyPr>
            <a:lstStyle/>
            <a:p>
              <a:r>
                <a:rPr lang="en-US" b="1" dirty="0" err="1">
                  <a:latin typeface="cmmi10" pitchFamily="34" charset="0"/>
                </a:rPr>
                <a:t>b</a:t>
              </a:r>
              <a:endParaRPr lang="en-US" b="1" dirty="0">
                <a:latin typeface="cmmi10" pitchFamily="34" charset="0"/>
              </a:endParaRPr>
            </a:p>
          </p:txBody>
        </p:sp>
        <p:sp>
          <p:nvSpPr>
            <p:cNvPr id="16" name="Text Box 15"/>
            <p:cNvSpPr txBox="1">
              <a:spLocks noChangeArrowheads="1"/>
            </p:cNvSpPr>
            <p:nvPr/>
          </p:nvSpPr>
          <p:spPr bwMode="auto">
            <a:xfrm>
              <a:off x="2597" y="625"/>
              <a:ext cx="312" cy="321"/>
            </a:xfrm>
            <a:prstGeom prst="rect">
              <a:avLst/>
            </a:prstGeom>
            <a:noFill/>
            <a:ln w="9525">
              <a:noFill/>
              <a:miter lim="800000"/>
              <a:headEnd/>
              <a:tailEnd/>
            </a:ln>
            <a:effectLst/>
          </p:spPr>
          <p:txBody>
            <a:bodyPr wrap="square">
              <a:prstTxWarp prst="textNoShape">
                <a:avLst/>
              </a:prstTxWarp>
              <a:spAutoFit/>
            </a:bodyPr>
            <a:lstStyle/>
            <a:p>
              <a:r>
                <a:rPr lang="en-US">
                  <a:latin typeface="Comic Sans MS" pitchFamily="-105" charset="0"/>
                </a:rPr>
                <a:t>e</a:t>
              </a:r>
              <a:r>
                <a:rPr lang="en-US" baseline="30000">
                  <a:latin typeface="Comic Sans MS" pitchFamily="-105" charset="0"/>
                </a:rPr>
                <a:t>+</a:t>
              </a:r>
            </a:p>
          </p:txBody>
        </p:sp>
        <p:sp>
          <p:nvSpPr>
            <p:cNvPr id="17" name="Text Box 16"/>
            <p:cNvSpPr txBox="1">
              <a:spLocks noChangeArrowheads="1"/>
            </p:cNvSpPr>
            <p:nvPr/>
          </p:nvSpPr>
          <p:spPr bwMode="auto">
            <a:xfrm>
              <a:off x="2775" y="1152"/>
              <a:ext cx="302" cy="321"/>
            </a:xfrm>
            <a:prstGeom prst="rect">
              <a:avLst/>
            </a:prstGeom>
            <a:noFill/>
            <a:ln w="9525">
              <a:noFill/>
              <a:miter lim="800000"/>
              <a:headEnd/>
              <a:tailEnd/>
            </a:ln>
            <a:effectLst/>
          </p:spPr>
          <p:txBody>
            <a:bodyPr wrap="square">
              <a:prstTxWarp prst="textNoShape">
                <a:avLst/>
              </a:prstTxWarp>
              <a:spAutoFit/>
            </a:bodyPr>
            <a:lstStyle/>
            <a:p>
              <a:r>
                <a:rPr lang="en-US" dirty="0" err="1">
                  <a:latin typeface="Comic Sans MS" pitchFamily="-105" charset="0"/>
                </a:rPr>
                <a:t>e</a:t>
              </a:r>
              <a:r>
                <a:rPr lang="en-US" baseline="30000" dirty="0">
                  <a:latin typeface="Comic Sans MS" pitchFamily="-105" charset="0"/>
                </a:rPr>
                <a:t>-</a:t>
              </a:r>
            </a:p>
          </p:txBody>
        </p:sp>
        <p:sp>
          <p:nvSpPr>
            <p:cNvPr id="18" name="Text Box 17"/>
            <p:cNvSpPr txBox="1">
              <a:spLocks noChangeArrowheads="1"/>
            </p:cNvSpPr>
            <p:nvPr/>
          </p:nvSpPr>
          <p:spPr bwMode="auto">
            <a:xfrm>
              <a:off x="1917" y="982"/>
              <a:ext cx="215" cy="321"/>
            </a:xfrm>
            <a:prstGeom prst="rect">
              <a:avLst/>
            </a:prstGeom>
            <a:noFill/>
            <a:ln w="9525">
              <a:noFill/>
              <a:miter lim="800000"/>
              <a:headEnd/>
              <a:tailEnd/>
            </a:ln>
            <a:effectLst/>
          </p:spPr>
          <p:txBody>
            <a:bodyPr wrap="square">
              <a:prstTxWarp prst="textNoShape">
                <a:avLst/>
              </a:prstTxWarp>
              <a:spAutoFit/>
            </a:bodyPr>
            <a:lstStyle/>
            <a:p>
              <a:r>
                <a:rPr lang="en-US">
                  <a:sym typeface="Symbol" pitchFamily="-105" charset="2"/>
                </a:rPr>
                <a:t></a:t>
              </a:r>
            </a:p>
          </p:txBody>
        </p:sp>
        <p:sp>
          <p:nvSpPr>
            <p:cNvPr id="19" name="Text Box 18"/>
            <p:cNvSpPr txBox="1">
              <a:spLocks noChangeArrowheads="1"/>
            </p:cNvSpPr>
            <p:nvPr/>
          </p:nvSpPr>
          <p:spPr bwMode="auto">
            <a:xfrm>
              <a:off x="1920" y="2065"/>
              <a:ext cx="215" cy="321"/>
            </a:xfrm>
            <a:prstGeom prst="rect">
              <a:avLst/>
            </a:prstGeom>
            <a:noFill/>
            <a:ln w="9525">
              <a:noFill/>
              <a:miter lim="800000"/>
              <a:headEnd/>
              <a:tailEnd/>
            </a:ln>
            <a:effectLst/>
          </p:spPr>
          <p:txBody>
            <a:bodyPr wrap="square">
              <a:prstTxWarp prst="textNoShape">
                <a:avLst/>
              </a:prstTxWarp>
              <a:spAutoFit/>
            </a:bodyPr>
            <a:lstStyle/>
            <a:p>
              <a:r>
                <a:rPr lang="en-US">
                  <a:sym typeface="Symbol" pitchFamily="-105" charset="2"/>
                </a:rPr>
                <a:t></a:t>
              </a:r>
            </a:p>
          </p:txBody>
        </p:sp>
        <p:sp>
          <p:nvSpPr>
            <p:cNvPr id="20" name="Text Box 19"/>
            <p:cNvSpPr txBox="1">
              <a:spLocks noChangeArrowheads="1"/>
            </p:cNvSpPr>
            <p:nvPr/>
          </p:nvSpPr>
          <p:spPr bwMode="auto">
            <a:xfrm>
              <a:off x="719" y="1296"/>
              <a:ext cx="322" cy="321"/>
            </a:xfrm>
            <a:prstGeom prst="rect">
              <a:avLst/>
            </a:prstGeom>
            <a:noFill/>
            <a:ln w="9525">
              <a:noFill/>
              <a:miter lim="800000"/>
              <a:headEnd/>
              <a:tailEnd/>
            </a:ln>
            <a:effectLst/>
          </p:spPr>
          <p:txBody>
            <a:bodyPr wrap="square">
              <a:prstTxWarp prst="textNoShape">
                <a:avLst/>
              </a:prstTxWarp>
              <a:spAutoFit/>
            </a:bodyPr>
            <a:lstStyle/>
            <a:p>
              <a:r>
                <a:rPr lang="en-US">
                  <a:sym typeface="Symbol" pitchFamily="-105" charset="2"/>
                </a:rPr>
                <a:t></a:t>
              </a:r>
              <a:r>
                <a:rPr lang="en-US" baseline="30000">
                  <a:sym typeface="Symbol" pitchFamily="-105" charset="2"/>
                </a:rPr>
                <a:t>0</a:t>
              </a:r>
            </a:p>
          </p:txBody>
        </p:sp>
      </p:grpSp>
      <p:sp>
        <p:nvSpPr>
          <p:cNvPr id="21" name="TextBox 20"/>
          <p:cNvSpPr txBox="1"/>
          <p:nvPr/>
        </p:nvSpPr>
        <p:spPr>
          <a:xfrm>
            <a:off x="4247454" y="1806226"/>
            <a:ext cx="4916731" cy="3046988"/>
          </a:xfrm>
          <a:prstGeom prst="rect">
            <a:avLst/>
          </a:prstGeom>
          <a:noFill/>
        </p:spPr>
        <p:txBody>
          <a:bodyPr wrap="none" rtlCol="0">
            <a:spAutoFit/>
          </a:bodyPr>
          <a:lstStyle/>
          <a:p>
            <a:pPr>
              <a:buClr>
                <a:srgbClr val="3366FF"/>
              </a:buClr>
              <a:buFont typeface="Wingdings" charset="2"/>
              <a:buChar char="q"/>
            </a:pPr>
            <a:r>
              <a:rPr lang="en-US" sz="1600" dirty="0" smtClean="0">
                <a:solidFill>
                  <a:srgbClr val="0000FF"/>
                </a:solidFill>
                <a:latin typeface="Comic Sans MS"/>
                <a:cs typeface="Comic Sans MS"/>
              </a:rPr>
              <a:t>  Consequence of charge screening in QED </a:t>
            </a:r>
          </a:p>
          <a:p>
            <a:pPr>
              <a:buClr>
                <a:srgbClr val="3366FF"/>
              </a:buClr>
            </a:pPr>
            <a:r>
              <a:rPr lang="en-US" sz="1600" dirty="0" smtClean="0">
                <a:solidFill>
                  <a:srgbClr val="0000FF"/>
                </a:solidFill>
                <a:latin typeface="Comic Sans MS"/>
                <a:cs typeface="Comic Sans MS"/>
              </a:rPr>
              <a:t>were observed by Perkins in 1955</a:t>
            </a:r>
          </a:p>
          <a:p>
            <a:pPr>
              <a:buClr>
                <a:srgbClr val="3366FF"/>
              </a:buClr>
              <a:buFont typeface="Wingdings" charset="2"/>
              <a:buChar char="q"/>
            </a:pPr>
            <a:endParaRPr lang="en-US" sz="1600" dirty="0" smtClean="0">
              <a:latin typeface="Comic Sans MS"/>
              <a:cs typeface="Comic Sans MS"/>
            </a:endParaRPr>
          </a:p>
          <a:p>
            <a:pPr>
              <a:buClr>
                <a:srgbClr val="3366FF"/>
              </a:buClr>
              <a:buFont typeface="Wingdings" charset="2"/>
              <a:buChar char="q"/>
            </a:pPr>
            <a:r>
              <a:rPr lang="en-US" sz="1600" dirty="0" smtClean="0">
                <a:latin typeface="Comic Sans MS"/>
                <a:cs typeface="Comic Sans MS"/>
                <a:sym typeface="Symbol" pitchFamily="-105" charset="2"/>
              </a:rPr>
              <a:t>  </a:t>
            </a:r>
            <a:r>
              <a:rPr lang="en-US" sz="1600" dirty="0" smtClean="0">
                <a:solidFill>
                  <a:schemeClr val="bg2">
                    <a:lumMod val="10000"/>
                  </a:schemeClr>
                </a:solidFill>
                <a:latin typeface="Comic Sans MS"/>
                <a:cs typeface="Comic Sans MS"/>
                <a:sym typeface="Symbol" pitchFamily="-105" charset="2"/>
              </a:rPr>
              <a:t>The</a:t>
            </a:r>
            <a:r>
              <a:rPr lang="en-US" sz="1600" dirty="0" smtClean="0">
                <a:latin typeface="Comic Sans MS"/>
                <a:cs typeface="Comic Sans MS"/>
                <a:sym typeface="Symbol" pitchFamily="-105" charset="2"/>
              </a:rPr>
              <a:t> </a:t>
            </a:r>
            <a:r>
              <a:rPr lang="en-US" sz="1600" dirty="0" smtClean="0">
                <a:solidFill>
                  <a:srgbClr val="FF3300"/>
                </a:solidFill>
                <a:latin typeface="Comic Sans MS"/>
                <a:cs typeface="Comic Sans MS"/>
                <a:sym typeface="Symbol" pitchFamily="-105" charset="2"/>
              </a:rPr>
              <a:t>ionization produced by the pair</a:t>
            </a:r>
            <a:r>
              <a:rPr lang="en-US" sz="1600" dirty="0" smtClean="0">
                <a:latin typeface="Comic Sans MS"/>
                <a:cs typeface="Comic Sans MS"/>
                <a:sym typeface="Symbol" pitchFamily="-105" charset="2"/>
              </a:rPr>
              <a:t> </a:t>
            </a:r>
            <a:r>
              <a:rPr lang="en-US" sz="1600" dirty="0" smtClean="0">
                <a:solidFill>
                  <a:srgbClr val="151515"/>
                </a:solidFill>
                <a:latin typeface="Comic Sans MS"/>
                <a:cs typeface="Comic Sans MS"/>
                <a:sym typeface="Symbol" pitchFamily="-105" charset="2"/>
              </a:rPr>
              <a:t>was</a:t>
            </a:r>
            <a:r>
              <a:rPr lang="en-US" sz="1600" dirty="0" smtClean="0">
                <a:latin typeface="Comic Sans MS"/>
                <a:cs typeface="Comic Sans MS"/>
                <a:sym typeface="Symbol" pitchFamily="-105" charset="2"/>
              </a:rPr>
              <a:t> </a:t>
            </a:r>
            <a:r>
              <a:rPr lang="en-US" sz="1600" dirty="0" smtClean="0">
                <a:solidFill>
                  <a:srgbClr val="FF3300"/>
                </a:solidFill>
                <a:latin typeface="Comic Sans MS"/>
                <a:cs typeface="Comic Sans MS"/>
                <a:sym typeface="Symbol" pitchFamily="-105" charset="2"/>
              </a:rPr>
              <a:t>small</a:t>
            </a:r>
          </a:p>
          <a:p>
            <a:pPr>
              <a:buClr>
                <a:srgbClr val="3366FF"/>
              </a:buClr>
            </a:pPr>
            <a:r>
              <a:rPr lang="en-US" sz="1600" dirty="0" smtClean="0">
                <a:solidFill>
                  <a:srgbClr val="151515"/>
                </a:solidFill>
                <a:latin typeface="Comic Sans MS"/>
                <a:cs typeface="Comic Sans MS"/>
                <a:sym typeface="Symbol" pitchFamily="-105" charset="2"/>
              </a:rPr>
              <a:t>near the decay point, </a:t>
            </a:r>
            <a:r>
              <a:rPr lang="en-US" sz="1600" dirty="0" smtClean="0">
                <a:solidFill>
                  <a:srgbClr val="FF3300"/>
                </a:solidFill>
                <a:latin typeface="Comic Sans MS"/>
                <a:cs typeface="Comic Sans MS"/>
                <a:sym typeface="Symbol" pitchFamily="-105" charset="2"/>
              </a:rPr>
              <a:t>increasing with distance</a:t>
            </a:r>
          </a:p>
          <a:p>
            <a:pPr>
              <a:buClr>
                <a:srgbClr val="3366FF"/>
              </a:buClr>
            </a:pPr>
            <a:r>
              <a:rPr lang="en-US" sz="1600" dirty="0" smtClean="0">
                <a:solidFill>
                  <a:srgbClr val="FF3300"/>
                </a:solidFill>
                <a:latin typeface="Comic Sans MS"/>
                <a:cs typeface="Comic Sans MS"/>
                <a:sym typeface="Symbol" pitchFamily="-105" charset="2"/>
              </a:rPr>
              <a:t>from vertex</a:t>
            </a:r>
          </a:p>
          <a:p>
            <a:pPr>
              <a:buClr>
                <a:srgbClr val="3366FF"/>
              </a:buClr>
              <a:buFont typeface="Wingdings" charset="2"/>
              <a:buChar char="q"/>
            </a:pPr>
            <a:endParaRPr lang="en-US" sz="1600" dirty="0" smtClean="0">
              <a:latin typeface="Verdana" pitchFamily="-105" charset="0"/>
              <a:sym typeface="Symbol" pitchFamily="-105" charset="2"/>
            </a:endParaRPr>
          </a:p>
          <a:p>
            <a:pPr>
              <a:buClr>
                <a:srgbClr val="3366FF"/>
              </a:buClr>
              <a:buFont typeface="Wingdings" charset="2"/>
              <a:buChar char="q"/>
            </a:pPr>
            <a:r>
              <a:rPr lang="en-US" sz="1600" dirty="0" smtClean="0">
                <a:latin typeface="Comic Sans MS"/>
                <a:cs typeface="Comic Sans MS"/>
                <a:sym typeface="Symbol" pitchFamily="-105" charset="2"/>
              </a:rPr>
              <a:t>  </a:t>
            </a:r>
            <a:r>
              <a:rPr lang="en-US" sz="1600" dirty="0" smtClean="0">
                <a:solidFill>
                  <a:srgbClr val="151515"/>
                </a:solidFill>
                <a:latin typeface="Comic Sans MS"/>
                <a:cs typeface="Comic Sans MS"/>
                <a:sym typeface="Symbol" pitchFamily="-105" charset="2"/>
              </a:rPr>
              <a:t>It was quickly interpreted by </a:t>
            </a:r>
            <a:r>
              <a:rPr lang="en-US" sz="1600" dirty="0" err="1" smtClean="0">
                <a:solidFill>
                  <a:srgbClr val="151515"/>
                </a:solidFill>
                <a:latin typeface="Comic Sans MS"/>
                <a:cs typeface="Comic Sans MS"/>
                <a:sym typeface="Symbol" pitchFamily="-105" charset="2"/>
              </a:rPr>
              <a:t>Chudakov</a:t>
            </a:r>
            <a:r>
              <a:rPr lang="en-US" sz="1600" dirty="0" smtClean="0">
                <a:solidFill>
                  <a:srgbClr val="151515"/>
                </a:solidFill>
                <a:latin typeface="Comic Sans MS"/>
                <a:cs typeface="Comic Sans MS"/>
                <a:sym typeface="Symbol" pitchFamily="-105" charset="2"/>
              </a:rPr>
              <a:t> (1955)</a:t>
            </a:r>
          </a:p>
          <a:p>
            <a:pPr>
              <a:buClr>
                <a:srgbClr val="3366FF"/>
              </a:buClr>
            </a:pPr>
            <a:r>
              <a:rPr lang="en-US" sz="1600" dirty="0" smtClean="0">
                <a:solidFill>
                  <a:srgbClr val="151515"/>
                </a:solidFill>
                <a:latin typeface="Comic Sans MS"/>
                <a:cs typeface="Comic Sans MS"/>
                <a:sym typeface="Symbol" pitchFamily="-105" charset="2"/>
              </a:rPr>
              <a:t>in the framework of QED: </a:t>
            </a:r>
            <a:r>
              <a:rPr lang="en-US" sz="1600" dirty="0" smtClean="0">
                <a:solidFill>
                  <a:srgbClr val="008000"/>
                </a:solidFill>
                <a:latin typeface="Comic Sans MS"/>
                <a:cs typeface="Comic Sans MS"/>
                <a:sym typeface="Symbol" pitchFamily="-105" charset="2"/>
              </a:rPr>
              <a:t>A pair of oppositely</a:t>
            </a:r>
          </a:p>
          <a:p>
            <a:pPr>
              <a:buClr>
                <a:srgbClr val="3366FF"/>
              </a:buClr>
            </a:pPr>
            <a:r>
              <a:rPr lang="en-US" sz="1600" dirty="0" smtClean="0">
                <a:solidFill>
                  <a:srgbClr val="008000"/>
                </a:solidFill>
                <a:latin typeface="Comic Sans MS"/>
                <a:cs typeface="Comic Sans MS"/>
                <a:sym typeface="Symbol" pitchFamily="-105" charset="2"/>
              </a:rPr>
              <a:t>charged particles interacts in the medium </a:t>
            </a:r>
          </a:p>
          <a:p>
            <a:pPr>
              <a:buClr>
                <a:srgbClr val="3366FF"/>
              </a:buClr>
            </a:pPr>
            <a:r>
              <a:rPr lang="en-US" sz="1600" dirty="0" smtClean="0">
                <a:solidFill>
                  <a:srgbClr val="008000"/>
                </a:solidFill>
                <a:latin typeface="Comic Sans MS"/>
                <a:cs typeface="Comic Sans MS"/>
                <a:sym typeface="Symbol" pitchFamily="-105" charset="2"/>
              </a:rPr>
              <a:t>with a dipole cross-section proportional to </a:t>
            </a:r>
            <a:r>
              <a:rPr lang="en-US" sz="1600" b="1" dirty="0" smtClean="0">
                <a:solidFill>
                  <a:srgbClr val="0000FF"/>
                </a:solidFill>
                <a:latin typeface="Comic Sans MS"/>
                <a:cs typeface="Comic Sans MS"/>
                <a:sym typeface="Symbol" pitchFamily="-105" charset="2"/>
              </a:rPr>
              <a:t>b</a:t>
            </a:r>
            <a:r>
              <a:rPr lang="en-US" sz="1600" b="1" baseline="30000" dirty="0" smtClean="0">
                <a:solidFill>
                  <a:srgbClr val="0000FF"/>
                </a:solidFill>
                <a:latin typeface="Comic Sans MS"/>
                <a:cs typeface="Comic Sans MS"/>
                <a:sym typeface="Symbol" pitchFamily="-105" charset="2"/>
              </a:rPr>
              <a:t>2</a:t>
            </a:r>
          </a:p>
          <a:p>
            <a:pPr>
              <a:buClr>
                <a:srgbClr val="3366FF"/>
              </a:buClr>
              <a:buFont typeface="Wingdings" charset="2"/>
              <a:buChar char="q"/>
            </a:pPr>
            <a:endParaRPr lang="en-US" sz="1600" dirty="0">
              <a:latin typeface="Comic Sans MS"/>
              <a:cs typeface="Comic Sans MS"/>
            </a:endParaRPr>
          </a:p>
        </p:txBody>
      </p:sp>
      <p:sp>
        <p:nvSpPr>
          <p:cNvPr id="22" name="TextBox 21"/>
          <p:cNvSpPr txBox="1"/>
          <p:nvPr/>
        </p:nvSpPr>
        <p:spPr>
          <a:xfrm>
            <a:off x="84666" y="4285824"/>
            <a:ext cx="3189036" cy="307777"/>
          </a:xfrm>
          <a:prstGeom prst="rect">
            <a:avLst/>
          </a:prstGeom>
          <a:noFill/>
        </p:spPr>
        <p:txBody>
          <a:bodyPr wrap="none" rtlCol="0">
            <a:spAutoFit/>
          </a:bodyPr>
          <a:lstStyle/>
          <a:p>
            <a:r>
              <a:rPr lang="en-US" sz="1400" dirty="0" smtClean="0">
                <a:solidFill>
                  <a:schemeClr val="bg2">
                    <a:lumMod val="10000"/>
                  </a:schemeClr>
                </a:solidFill>
                <a:latin typeface="Comic Sans MS"/>
                <a:cs typeface="Comic Sans MS"/>
              </a:rPr>
              <a:t>200 GeV π</a:t>
            </a:r>
            <a:r>
              <a:rPr lang="en-US" sz="1400" baseline="30000" dirty="0" smtClean="0">
                <a:solidFill>
                  <a:schemeClr val="bg2">
                    <a:lumMod val="10000"/>
                  </a:schemeClr>
                </a:solidFill>
                <a:latin typeface="Comic Sans MS"/>
                <a:cs typeface="Comic Sans MS"/>
              </a:rPr>
              <a:t>0</a:t>
            </a:r>
            <a:r>
              <a:rPr lang="en-US" sz="1400" dirty="0" smtClean="0">
                <a:solidFill>
                  <a:schemeClr val="bg2">
                    <a:lumMod val="10000"/>
                  </a:schemeClr>
                </a:solidFill>
                <a:latin typeface="Comic Sans MS"/>
                <a:cs typeface="Comic Sans MS"/>
              </a:rPr>
              <a:t> produced in cosmic rays </a:t>
            </a:r>
            <a:endParaRPr lang="en-US" sz="1400" dirty="0">
              <a:solidFill>
                <a:schemeClr val="bg2">
                  <a:lumMod val="10000"/>
                </a:schemeClr>
              </a:solidFill>
              <a:latin typeface="Comic Sans MS"/>
              <a:cs typeface="Comic Sans MS"/>
            </a:endParaRPr>
          </a:p>
        </p:txBody>
      </p:sp>
      <p:sp>
        <p:nvSpPr>
          <p:cNvPr id="23" name="Rectangle 22"/>
          <p:cNvSpPr/>
          <p:nvPr/>
        </p:nvSpPr>
        <p:spPr>
          <a:xfrm>
            <a:off x="112887" y="4729875"/>
            <a:ext cx="8932333" cy="1308050"/>
          </a:xfrm>
          <a:prstGeom prst="rect">
            <a:avLst/>
          </a:prstGeom>
        </p:spPr>
        <p:txBody>
          <a:bodyPr wrap="square">
            <a:spAutoFit/>
          </a:bodyPr>
          <a:lstStyle/>
          <a:p>
            <a:pPr>
              <a:spcAft>
                <a:spcPts val="3000"/>
              </a:spcAft>
              <a:buClr>
                <a:srgbClr val="660066"/>
              </a:buClr>
              <a:buFont typeface="Wingdings" charset="2"/>
              <a:buChar char="q"/>
            </a:pPr>
            <a:r>
              <a:rPr lang="en-US" dirty="0" smtClean="0">
                <a:solidFill>
                  <a:srgbClr val="0000FF"/>
                </a:solidFill>
                <a:latin typeface="Comic Sans MS Bold"/>
                <a:cs typeface="Comic Sans MS Bold"/>
              </a:rPr>
              <a:t>  In Perturbative QCD two-gluon exchange is believed to be the dominant scattering mechanism </a:t>
            </a:r>
          </a:p>
          <a:p>
            <a:pPr>
              <a:spcAft>
                <a:spcPts val="3000"/>
              </a:spcAft>
              <a:buClr>
                <a:srgbClr val="660066"/>
              </a:buClr>
              <a:buFont typeface="Wingdings" charset="2"/>
              <a:buChar char="q"/>
            </a:pPr>
            <a:r>
              <a:rPr lang="en-US" dirty="0" smtClean="0">
                <a:solidFill>
                  <a:schemeClr val="bg2">
                    <a:lumMod val="10000"/>
                  </a:schemeClr>
                </a:solidFill>
                <a:latin typeface="Comic Sans MS Bold"/>
                <a:cs typeface="Comic Sans MS Bold"/>
              </a:rPr>
              <a:t>  The SSC-nucleon cross section is                                , </a:t>
            </a:r>
            <a:r>
              <a:rPr lang="en-US" dirty="0" err="1" smtClean="0">
                <a:solidFill>
                  <a:schemeClr val="bg2">
                    <a:lumMod val="10000"/>
                  </a:schemeClr>
                </a:solidFill>
                <a:latin typeface="Comic Sans MS Bold"/>
                <a:cs typeface="Comic Sans MS Bold"/>
              </a:rPr>
              <a:t>R</a:t>
            </a:r>
            <a:r>
              <a:rPr lang="en-US" baseline="-25000" dirty="0" err="1" smtClean="0">
                <a:solidFill>
                  <a:schemeClr val="bg2">
                    <a:lumMod val="10000"/>
                  </a:schemeClr>
                </a:solidFill>
                <a:latin typeface="Comic Sans MS Bold"/>
                <a:cs typeface="Comic Sans MS Bold"/>
              </a:rPr>
              <a:t>h</a:t>
            </a:r>
            <a:r>
              <a:rPr lang="en-US" dirty="0" smtClean="0">
                <a:solidFill>
                  <a:schemeClr val="bg2">
                    <a:lumMod val="10000"/>
                  </a:schemeClr>
                </a:solidFill>
                <a:latin typeface="Comic Sans MS Bold"/>
                <a:cs typeface="Comic Sans MS Bold"/>
              </a:rPr>
              <a:t> is the hadron radius </a:t>
            </a:r>
            <a:endParaRPr lang="en-US" dirty="0">
              <a:solidFill>
                <a:schemeClr val="bg2">
                  <a:lumMod val="10000"/>
                </a:schemeClr>
              </a:solidFill>
              <a:latin typeface="Comic Sans MS Bold"/>
              <a:cs typeface="Comic Sans MS Bold"/>
            </a:endParaRPr>
          </a:p>
        </p:txBody>
      </p:sp>
      <p:graphicFrame>
        <p:nvGraphicFramePr>
          <p:cNvPr id="25" name="Object 24"/>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spid="_x0000_s9282" name="Equation" r:id="rId4" imgW="101600" imgH="177800" progId="Equation.3">
                  <p:embed/>
                </p:oleObj>
              </mc:Choice>
              <mc:Fallback>
                <p:oleObj name="Equation" r:id="rId4" imgW="1016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noChangeAspect="1"/>
          </p:cNvGraphicFramePr>
          <p:nvPr/>
        </p:nvGraphicFramePr>
        <p:xfrm>
          <a:off x="4178673" y="5415058"/>
          <a:ext cx="1978025" cy="839788"/>
        </p:xfrm>
        <a:graphic>
          <a:graphicData uri="http://schemas.openxmlformats.org/presentationml/2006/ole">
            <mc:AlternateContent xmlns:mc="http://schemas.openxmlformats.org/markup-compatibility/2006">
              <mc:Choice xmlns:v="urn:schemas-microsoft-com:vml" Requires="v">
                <p:oleObj spid="_x0000_s9283" name="Equation" r:id="rId6" imgW="1016000" imgH="431800" progId="Equation.3">
                  <p:embed/>
                </p:oleObj>
              </mc:Choice>
              <mc:Fallback>
                <p:oleObj name="Equation" r:id="rId6" imgW="10160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8673" y="5415058"/>
                        <a:ext cx="1978025" cy="839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Slide Number Placeholder 25"/>
          <p:cNvSpPr>
            <a:spLocks noGrp="1"/>
          </p:cNvSpPr>
          <p:nvPr>
            <p:ph type="sldNum" sz="quarter" idx="12"/>
          </p:nvPr>
        </p:nvSpPr>
        <p:spPr/>
        <p:txBody>
          <a:bodyPr/>
          <a:lstStyle/>
          <a:p>
            <a:fld id="{B17C2288-AD72-9149-B352-CDC6B2E0F4CE}" type="slidenum">
              <a:rPr lang="en-US" smtClean="0"/>
              <a:pPr/>
              <a:t>24</a:t>
            </a:fld>
            <a:endParaRPr lang="en-US"/>
          </a:p>
        </p:txBody>
      </p:sp>
      <p:sp>
        <p:nvSpPr>
          <p:cNvPr id="27" name="Footer Placeholder 26"/>
          <p:cNvSpPr>
            <a:spLocks noGrp="1"/>
          </p:cNvSpPr>
          <p:nvPr>
            <p:ph type="ftr" sz="quarter" idx="11"/>
          </p:nvPr>
        </p:nvSpPr>
        <p:spPr/>
        <p:txBody>
          <a:bodyPr/>
          <a:lstStyle/>
          <a:p>
            <a:r>
              <a:rPr lang="en-US" smtClean="0"/>
              <a:t>Hadronization and CT Studies at JLab                         Kawtar Hafidi                             pA@RHIC Workshop</a:t>
            </a:r>
            <a:endParaRPr lang="en-US"/>
          </a:p>
        </p:txBody>
      </p:sp>
    </p:spTree>
    <p:extLst>
      <p:ext uri="{BB962C8B-B14F-4D97-AF65-F5344CB8AC3E}">
        <p14:creationId xmlns:p14="http://schemas.microsoft.com/office/powerpoint/2010/main" val="299970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23" y="161750"/>
            <a:ext cx="8622241" cy="713140"/>
          </a:xfrm>
        </p:spPr>
        <p:txBody>
          <a:bodyPr/>
          <a:lstStyle/>
          <a:p>
            <a:r>
              <a:rPr lang="en-US" dirty="0" smtClean="0"/>
              <a:t>Pillar # 3: Lifetime of Small-Size-Configuration</a:t>
            </a:r>
            <a:endParaRPr lang="en-US" dirty="0"/>
          </a:p>
        </p:txBody>
      </p:sp>
      <p:sp>
        <p:nvSpPr>
          <p:cNvPr id="3" name="Content Placeholder 2"/>
          <p:cNvSpPr>
            <a:spLocks noGrp="1"/>
          </p:cNvSpPr>
          <p:nvPr>
            <p:ph idx="1"/>
          </p:nvPr>
        </p:nvSpPr>
        <p:spPr>
          <a:xfrm>
            <a:off x="98777" y="903112"/>
            <a:ext cx="8974667" cy="5672666"/>
          </a:xfrm>
        </p:spPr>
        <p:txBody>
          <a:bodyPr/>
          <a:lstStyle/>
          <a:p>
            <a:pPr>
              <a:spcAft>
                <a:spcPts val="600"/>
              </a:spcAft>
              <a:buNone/>
            </a:pPr>
            <a:r>
              <a:rPr lang="en-US" sz="2400" b="1" dirty="0" smtClean="0">
                <a:solidFill>
                  <a:srgbClr val="0000FF"/>
                </a:solidFill>
              </a:rPr>
              <a:t>Naïve </a:t>
            </a:r>
            <a:r>
              <a:rPr lang="en-US" sz="2400" b="1" dirty="0" err="1" smtClean="0">
                <a:solidFill>
                  <a:srgbClr val="0000FF"/>
                </a:solidFill>
              </a:rPr>
              <a:t>parton</a:t>
            </a:r>
            <a:r>
              <a:rPr lang="en-US" sz="2400" b="1" dirty="0" smtClean="0">
                <a:solidFill>
                  <a:srgbClr val="0000FF"/>
                </a:solidFill>
              </a:rPr>
              <a:t> model: </a:t>
            </a:r>
          </a:p>
          <a:p>
            <a:pPr>
              <a:spcAft>
                <a:spcPts val="600"/>
              </a:spcAft>
              <a:buClr>
                <a:srgbClr val="FF0000"/>
              </a:buClr>
              <a:buFont typeface="Wingdings" charset="2"/>
              <a:buChar char="q"/>
            </a:pPr>
            <a:r>
              <a:rPr lang="en-US" sz="2000" dirty="0" smtClean="0">
                <a:solidFill>
                  <a:srgbClr val="151515"/>
                </a:solidFill>
              </a:rPr>
              <a:t>Quarks expand back to their usual separation at the speed of light </a:t>
            </a:r>
          </a:p>
          <a:p>
            <a:pPr>
              <a:spcAft>
                <a:spcPts val="600"/>
              </a:spcAft>
              <a:buClr>
                <a:srgbClr val="FF0000"/>
              </a:buClr>
              <a:buNone/>
            </a:pPr>
            <a:r>
              <a:rPr lang="en-US" sz="2400" dirty="0" err="1" smtClean="0">
                <a:solidFill>
                  <a:srgbClr val="FF0000"/>
                </a:solidFill>
                <a:ea typeface="Lucida Grande"/>
              </a:rPr>
              <a:t>τ</a:t>
            </a:r>
            <a:r>
              <a:rPr lang="en-US" sz="2400" dirty="0" smtClean="0">
                <a:solidFill>
                  <a:srgbClr val="FF0000"/>
                </a:solidFill>
              </a:rPr>
              <a:t> ≈ R</a:t>
            </a:r>
            <a:r>
              <a:rPr lang="en-US" sz="2400" baseline="-25000" dirty="0" smtClean="0">
                <a:solidFill>
                  <a:srgbClr val="FF0000"/>
                </a:solidFill>
              </a:rPr>
              <a:t>h</a:t>
            </a:r>
            <a:r>
              <a:rPr lang="en-US" sz="2400" dirty="0" smtClean="0">
                <a:solidFill>
                  <a:srgbClr val="FF0000"/>
                </a:solidFill>
              </a:rPr>
              <a:t>/c </a:t>
            </a:r>
            <a:r>
              <a:rPr lang="en-US" sz="2000" dirty="0" smtClean="0">
                <a:solidFill>
                  <a:srgbClr val="151515"/>
                </a:solidFill>
              </a:rPr>
              <a:t> (with time dilation it becomes </a:t>
            </a:r>
            <a:r>
              <a:rPr lang="en-US" sz="2400" dirty="0" smtClean="0">
                <a:solidFill>
                  <a:srgbClr val="FF0000"/>
                </a:solidFill>
              </a:rPr>
              <a:t>E</a:t>
            </a:r>
            <a:r>
              <a:rPr lang="en-US" sz="2400" baseline="-25000" dirty="0" smtClean="0">
                <a:solidFill>
                  <a:srgbClr val="FF0000"/>
                </a:solidFill>
              </a:rPr>
              <a:t>h</a:t>
            </a:r>
            <a:r>
              <a:rPr lang="en-US" sz="2400" dirty="0" smtClean="0">
                <a:solidFill>
                  <a:srgbClr val="FF0000"/>
                </a:solidFill>
              </a:rPr>
              <a:t>*</a:t>
            </a:r>
            <a:r>
              <a:rPr lang="en-US" sz="2400" dirty="0" err="1" smtClean="0">
                <a:solidFill>
                  <a:srgbClr val="FF0000"/>
                </a:solidFill>
                <a:ea typeface="Lucida Grande"/>
              </a:rPr>
              <a:t>τ</a:t>
            </a:r>
            <a:r>
              <a:rPr lang="en-US" sz="2400" dirty="0" smtClean="0">
                <a:solidFill>
                  <a:srgbClr val="FF0000"/>
                </a:solidFill>
              </a:rPr>
              <a:t>/</a:t>
            </a:r>
            <a:r>
              <a:rPr lang="en-US" sz="2400" dirty="0" err="1" smtClean="0">
                <a:solidFill>
                  <a:srgbClr val="FF0000"/>
                </a:solidFill>
              </a:rPr>
              <a:t>M</a:t>
            </a:r>
            <a:r>
              <a:rPr lang="en-US" sz="2400" baseline="-25000" dirty="0" err="1" smtClean="0">
                <a:solidFill>
                  <a:srgbClr val="FF0000"/>
                </a:solidFill>
              </a:rPr>
              <a:t>h</a:t>
            </a:r>
            <a:r>
              <a:rPr lang="en-US" sz="2000" dirty="0" smtClean="0">
                <a:solidFill>
                  <a:srgbClr val="151515"/>
                </a:solidFill>
                <a:ea typeface="Lucida Grande"/>
              </a:rPr>
              <a:t>)</a:t>
            </a:r>
          </a:p>
          <a:p>
            <a:pPr>
              <a:spcAft>
                <a:spcPts val="600"/>
              </a:spcAft>
              <a:buClr>
                <a:srgbClr val="FF0000"/>
              </a:buClr>
              <a:buFont typeface="Wingdings" charset="2"/>
              <a:buChar char="q"/>
            </a:pPr>
            <a:r>
              <a:rPr lang="en-US" sz="2000" dirty="0" smtClean="0">
                <a:solidFill>
                  <a:srgbClr val="151515"/>
                </a:solidFill>
                <a:ea typeface="Lucida Grande"/>
              </a:rPr>
              <a:t>If the hadron is a nucleon </a:t>
            </a:r>
            <a:r>
              <a:rPr lang="en-US" sz="2000" dirty="0" err="1" smtClean="0">
                <a:solidFill>
                  <a:srgbClr val="FF0000"/>
                </a:solidFill>
                <a:ea typeface="Lucida Grande"/>
              </a:rPr>
              <a:t>R</a:t>
            </a:r>
            <a:r>
              <a:rPr lang="en-US" sz="2000" baseline="-25000" dirty="0" err="1" smtClean="0">
                <a:solidFill>
                  <a:srgbClr val="FF0000"/>
                </a:solidFill>
                <a:ea typeface="Lucida Grande"/>
              </a:rPr>
              <a:t>h</a:t>
            </a:r>
            <a:r>
              <a:rPr lang="en-US" sz="2000" dirty="0" smtClean="0">
                <a:solidFill>
                  <a:srgbClr val="FF0000"/>
                </a:solidFill>
                <a:ea typeface="Lucida Grande"/>
              </a:rPr>
              <a:t>≈ 0.8 fm</a:t>
            </a:r>
            <a:r>
              <a:rPr lang="en-US" sz="2000" dirty="0" smtClean="0">
                <a:solidFill>
                  <a:srgbClr val="151515"/>
                </a:solidFill>
                <a:ea typeface="Lucida Grande"/>
              </a:rPr>
              <a:t>, probability of SSC escaping the</a:t>
            </a:r>
          </a:p>
          <a:p>
            <a:pPr>
              <a:spcAft>
                <a:spcPts val="600"/>
              </a:spcAft>
              <a:buClr>
                <a:srgbClr val="FF0000"/>
              </a:buClr>
              <a:buNone/>
            </a:pPr>
            <a:r>
              <a:rPr lang="en-US" sz="2000" dirty="0" smtClean="0">
                <a:solidFill>
                  <a:srgbClr val="151515"/>
                </a:solidFill>
                <a:ea typeface="Lucida Grande"/>
              </a:rPr>
              <a:t>nucleus is significant even for modest values of Lorentz factor</a:t>
            </a:r>
          </a:p>
          <a:p>
            <a:pPr>
              <a:spcAft>
                <a:spcPts val="600"/>
              </a:spcAft>
              <a:buNone/>
            </a:pPr>
            <a:endParaRPr lang="en-US" sz="2000" dirty="0" smtClean="0">
              <a:solidFill>
                <a:srgbClr val="151515"/>
              </a:solidFill>
            </a:endParaRPr>
          </a:p>
          <a:p>
            <a:pPr>
              <a:spcAft>
                <a:spcPts val="600"/>
              </a:spcAft>
              <a:buNone/>
            </a:pPr>
            <a:r>
              <a:rPr lang="en-US" sz="2400" b="1" dirty="0" smtClean="0">
                <a:solidFill>
                  <a:srgbClr val="0000FF"/>
                </a:solidFill>
              </a:rPr>
              <a:t>More realistic “quantum diffusion” model: </a:t>
            </a:r>
          </a:p>
          <a:p>
            <a:pPr>
              <a:lnSpc>
                <a:spcPct val="130000"/>
              </a:lnSpc>
              <a:spcAft>
                <a:spcPts val="600"/>
              </a:spcAft>
              <a:buClr>
                <a:srgbClr val="008000"/>
              </a:buClr>
              <a:buFont typeface="Wingdings" charset="2"/>
              <a:buChar char="q"/>
            </a:pPr>
            <a:r>
              <a:rPr lang="en-US" sz="2000" dirty="0" smtClean="0">
                <a:solidFill>
                  <a:srgbClr val="151515"/>
                </a:solidFill>
              </a:rPr>
              <a:t>the expansion takes a total time </a:t>
            </a:r>
            <a:r>
              <a:rPr lang="en-US" sz="2000" dirty="0" smtClean="0">
                <a:solidFill>
                  <a:schemeClr val="bg2">
                    <a:lumMod val="10000"/>
                  </a:schemeClr>
                </a:solidFill>
              </a:rPr>
              <a:t>of</a:t>
            </a:r>
            <a:r>
              <a:rPr lang="en-US" sz="2000" dirty="0" smtClean="0">
                <a:solidFill>
                  <a:srgbClr val="008000"/>
                </a:solidFill>
              </a:rPr>
              <a:t> 1/(E</a:t>
            </a:r>
            <a:r>
              <a:rPr lang="en-US" sz="2000" baseline="-25000" dirty="0" smtClean="0">
                <a:solidFill>
                  <a:srgbClr val="008000"/>
                </a:solidFill>
              </a:rPr>
              <a:t>h* </a:t>
            </a:r>
            <a:r>
              <a:rPr lang="en-US" sz="2000" dirty="0" smtClean="0">
                <a:solidFill>
                  <a:srgbClr val="008000"/>
                </a:solidFill>
              </a:rPr>
              <a:t>- E</a:t>
            </a:r>
            <a:r>
              <a:rPr lang="en-US" sz="2000" baseline="-25000" dirty="0" smtClean="0">
                <a:solidFill>
                  <a:srgbClr val="008000"/>
                </a:solidFill>
              </a:rPr>
              <a:t>h</a:t>
            </a:r>
            <a:r>
              <a:rPr lang="en-US" sz="2000" dirty="0" smtClean="0">
                <a:solidFill>
                  <a:srgbClr val="008000"/>
                </a:solidFill>
              </a:rPr>
              <a:t>)</a:t>
            </a:r>
            <a:r>
              <a:rPr lang="en-US" sz="2000" dirty="0" smtClean="0">
                <a:solidFill>
                  <a:srgbClr val="151515"/>
                </a:solidFill>
              </a:rPr>
              <a:t>, where E</a:t>
            </a:r>
            <a:r>
              <a:rPr lang="en-US" sz="2000" baseline="-25000" dirty="0" smtClean="0">
                <a:solidFill>
                  <a:srgbClr val="151515"/>
                </a:solidFill>
              </a:rPr>
              <a:t>h*</a:t>
            </a:r>
            <a:r>
              <a:rPr lang="en-US" sz="2000" dirty="0" smtClean="0">
                <a:solidFill>
                  <a:srgbClr val="151515"/>
                </a:solidFill>
              </a:rPr>
              <a:t> is the energy of the typical intermediate state</a:t>
            </a:r>
          </a:p>
          <a:p>
            <a:pPr>
              <a:lnSpc>
                <a:spcPct val="130000"/>
              </a:lnSpc>
              <a:spcAft>
                <a:spcPts val="600"/>
              </a:spcAft>
              <a:buClr>
                <a:srgbClr val="008000"/>
              </a:buClr>
              <a:buFont typeface="Wingdings" charset="2"/>
              <a:buChar char="q"/>
            </a:pPr>
            <a:r>
              <a:rPr lang="en-US" sz="2000" dirty="0" smtClean="0">
                <a:solidFill>
                  <a:srgbClr val="151515"/>
                </a:solidFill>
              </a:rPr>
              <a:t>The key point is that the </a:t>
            </a:r>
            <a:r>
              <a:rPr lang="en-US" sz="2000" dirty="0" smtClean="0">
                <a:solidFill>
                  <a:srgbClr val="008000"/>
                </a:solidFill>
              </a:rPr>
              <a:t>SSC is not the ground state of the free hadron Hamiltonian</a:t>
            </a:r>
            <a:r>
              <a:rPr lang="en-US" sz="2000" dirty="0" smtClean="0">
                <a:solidFill>
                  <a:srgbClr val="151515"/>
                </a:solidFill>
              </a:rPr>
              <a:t> </a:t>
            </a:r>
            <a:endParaRPr lang="en-US" sz="2000" dirty="0">
              <a:solidFill>
                <a:srgbClr val="151515"/>
              </a:solidFill>
            </a:endParaRPr>
          </a:p>
        </p:txBody>
      </p:sp>
      <p:sp>
        <p:nvSpPr>
          <p:cNvPr id="4" name="Slide Number Placeholder 3"/>
          <p:cNvSpPr>
            <a:spLocks noGrp="1"/>
          </p:cNvSpPr>
          <p:nvPr>
            <p:ph type="sldNum" sz="quarter" idx="12"/>
          </p:nvPr>
        </p:nvSpPr>
        <p:spPr/>
        <p:txBody>
          <a:bodyPr/>
          <a:lstStyle/>
          <a:p>
            <a:fld id="{B17C2288-AD72-9149-B352-CDC6B2E0F4CE}" type="slidenum">
              <a:rPr lang="en-US" smtClean="0"/>
              <a:pPr/>
              <a:t>25</a:t>
            </a:fld>
            <a:endParaRPr lang="en-US"/>
          </a:p>
        </p:txBody>
      </p:sp>
      <p:sp>
        <p:nvSpPr>
          <p:cNvPr id="5" name="Footer Placeholder 4"/>
          <p:cNvSpPr>
            <a:spLocks noGrp="1"/>
          </p:cNvSpPr>
          <p:nvPr>
            <p:ph type="ftr" sz="quarter" idx="11"/>
          </p:nvPr>
        </p:nvSpPr>
        <p:spPr/>
        <p:txBody>
          <a:bodyPr/>
          <a:lstStyle/>
          <a:p>
            <a:r>
              <a:rPr lang="en-US" smtClean="0"/>
              <a:t>Hadronization and CT Studies at JLab                         Kawtar Hafidi                             pA@RHIC Workshop</a:t>
            </a:r>
            <a:endParaRPr lang="en-US"/>
          </a:p>
        </p:txBody>
      </p:sp>
    </p:spTree>
    <p:extLst>
      <p:ext uri="{BB962C8B-B14F-4D97-AF65-F5344CB8AC3E}">
        <p14:creationId xmlns:p14="http://schemas.microsoft.com/office/powerpoint/2010/main" val="3067837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44636"/>
            <a:ext cx="8229600" cy="1690499"/>
          </a:xfrm>
        </p:spPr>
        <p:txBody>
          <a:bodyPr/>
          <a:lstStyle/>
          <a:p>
            <a:pPr>
              <a:spcAft>
                <a:spcPts val="1200"/>
              </a:spcAft>
              <a:buNone/>
            </a:pPr>
            <a:r>
              <a:rPr lang="en-US" sz="2800" b="1" dirty="0" smtClean="0">
                <a:solidFill>
                  <a:srgbClr val="FF0000"/>
                </a:solidFill>
              </a:rPr>
              <a:t>Baryons</a:t>
            </a:r>
          </a:p>
          <a:p>
            <a:pPr>
              <a:spcAft>
                <a:spcPts val="1200"/>
              </a:spcAft>
              <a:buClr>
                <a:srgbClr val="FF0000"/>
              </a:buClr>
              <a:buFont typeface="Wingdings" charset="2"/>
              <a:buChar char="q"/>
            </a:pPr>
            <a:r>
              <a:rPr lang="en-US" sz="2400" b="1" dirty="0" smtClean="0">
                <a:solidFill>
                  <a:schemeClr val="bg2">
                    <a:lumMod val="10000"/>
                  </a:schemeClr>
                </a:solidFill>
              </a:rPr>
              <a:t> </a:t>
            </a:r>
            <a:r>
              <a:rPr lang="en-US" sz="2400" b="1" dirty="0" err="1" smtClean="0">
                <a:solidFill>
                  <a:schemeClr val="bg2">
                    <a:lumMod val="10000"/>
                  </a:schemeClr>
                </a:solidFill>
              </a:rPr>
              <a:t>A(p</a:t>
            </a:r>
            <a:r>
              <a:rPr lang="en-US" sz="2400" b="1" dirty="0" smtClean="0">
                <a:solidFill>
                  <a:schemeClr val="bg2">
                    <a:lumMod val="10000"/>
                  </a:schemeClr>
                </a:solidFill>
              </a:rPr>
              <a:t>, 2p) BNL</a:t>
            </a:r>
          </a:p>
          <a:p>
            <a:pPr>
              <a:spcAft>
                <a:spcPts val="1200"/>
              </a:spcAft>
              <a:buClr>
                <a:srgbClr val="FF0000"/>
              </a:buClr>
              <a:buFont typeface="Wingdings" charset="2"/>
              <a:buChar char="q"/>
            </a:pPr>
            <a:r>
              <a:rPr lang="en-US" sz="2400" b="1" dirty="0" smtClean="0">
                <a:solidFill>
                  <a:schemeClr val="bg2">
                    <a:lumMod val="10000"/>
                  </a:schemeClr>
                </a:solidFill>
              </a:rPr>
              <a:t> </a:t>
            </a:r>
            <a:r>
              <a:rPr lang="en-US" sz="2400" b="1" dirty="0" err="1" smtClean="0">
                <a:solidFill>
                  <a:schemeClr val="bg2">
                    <a:lumMod val="10000"/>
                  </a:schemeClr>
                </a:solidFill>
              </a:rPr>
              <a:t>A(e</a:t>
            </a:r>
            <a:r>
              <a:rPr lang="en-US" sz="2400" b="1" dirty="0" smtClean="0">
                <a:solidFill>
                  <a:schemeClr val="bg2">
                    <a:lumMod val="10000"/>
                  </a:schemeClr>
                </a:solidFill>
              </a:rPr>
              <a:t>, </a:t>
            </a:r>
            <a:r>
              <a:rPr lang="en-US" sz="2400" b="1" dirty="0" err="1" smtClean="0">
                <a:solidFill>
                  <a:schemeClr val="bg2">
                    <a:lumMod val="10000"/>
                  </a:schemeClr>
                </a:solidFill>
              </a:rPr>
              <a:t>e’p</a:t>
            </a:r>
            <a:r>
              <a:rPr lang="en-US" sz="2400" b="1" dirty="0" smtClean="0">
                <a:solidFill>
                  <a:schemeClr val="bg2">
                    <a:lumMod val="10000"/>
                  </a:schemeClr>
                </a:solidFill>
              </a:rPr>
              <a:t>) SLAC and JLab</a:t>
            </a:r>
          </a:p>
          <a:p>
            <a:endParaRPr lang="en-US" dirty="0" smtClean="0"/>
          </a:p>
          <a:p>
            <a:endParaRPr lang="en-US" dirty="0"/>
          </a:p>
        </p:txBody>
      </p:sp>
      <p:pic>
        <p:nvPicPr>
          <p:cNvPr id="5" name="Picture 11" descr="baryon"/>
          <p:cNvPicPr>
            <a:picLocks noChangeAspect="1" noChangeArrowheads="1"/>
          </p:cNvPicPr>
          <p:nvPr/>
        </p:nvPicPr>
        <p:blipFill>
          <a:blip r:embed="rId3"/>
          <a:srcRect l="21041" r="19712"/>
          <a:stretch>
            <a:fillRect/>
          </a:stretch>
        </p:blipFill>
        <p:spPr bwMode="auto">
          <a:xfrm>
            <a:off x="2102556" y="1417638"/>
            <a:ext cx="1509889" cy="680311"/>
          </a:xfrm>
          <a:prstGeom prst="rect">
            <a:avLst/>
          </a:prstGeom>
          <a:noFill/>
        </p:spPr>
      </p:pic>
      <p:sp>
        <p:nvSpPr>
          <p:cNvPr id="2" name="Title 1"/>
          <p:cNvSpPr>
            <a:spLocks noGrp="1"/>
          </p:cNvSpPr>
          <p:nvPr>
            <p:ph type="title"/>
          </p:nvPr>
        </p:nvSpPr>
        <p:spPr>
          <a:xfrm>
            <a:off x="126999" y="204083"/>
            <a:ext cx="9144000" cy="1143000"/>
          </a:xfrm>
        </p:spPr>
        <p:txBody>
          <a:bodyPr/>
          <a:lstStyle/>
          <a:p>
            <a:r>
              <a:rPr lang="en-US" sz="3200" dirty="0" smtClean="0"/>
              <a:t>Medium Energy search for Color Transparency</a:t>
            </a:r>
            <a:endParaRPr lang="en-US" sz="3200" dirty="0"/>
          </a:p>
        </p:txBody>
      </p:sp>
      <p:sp>
        <p:nvSpPr>
          <p:cNvPr id="4" name="Content Placeholder 2"/>
          <p:cNvSpPr txBox="1">
            <a:spLocks/>
          </p:cNvSpPr>
          <p:nvPr/>
        </p:nvSpPr>
        <p:spPr bwMode="auto">
          <a:xfrm>
            <a:off x="454379" y="3658465"/>
            <a:ext cx="8229600" cy="23528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ts val="1200"/>
              </a:spcAft>
              <a:buClr>
                <a:srgbClr val="1F497D"/>
              </a:buClr>
              <a:buSzTx/>
              <a:tabLst/>
              <a:defRPr/>
            </a:pPr>
            <a:r>
              <a:rPr lang="en-US" sz="2800" b="1" kern="0" dirty="0" err="1" smtClean="0">
                <a:solidFill>
                  <a:srgbClr val="FF0000"/>
                </a:solidFill>
                <a:latin typeface="Comic Sans MS"/>
                <a:cs typeface="Comic Sans MS"/>
              </a:rPr>
              <a:t>Mes</a:t>
            </a:r>
            <a:r>
              <a:rPr kumimoji="0" lang="en-US" sz="2800" b="1" i="0" u="none" strike="noStrike" kern="0" cap="none" spc="0" normalizeH="0" baseline="0" noProof="0" dirty="0" err="1" smtClean="0">
                <a:ln>
                  <a:noFill/>
                </a:ln>
                <a:solidFill>
                  <a:srgbClr val="FF0000"/>
                </a:solidFill>
                <a:effectLst/>
                <a:uLnTx/>
                <a:uFillTx/>
                <a:latin typeface="Comic Sans MS"/>
                <a:ea typeface="+mn-ea"/>
                <a:cs typeface="Comic Sans MS"/>
              </a:rPr>
              <a:t>ons</a:t>
            </a:r>
            <a:endParaRPr kumimoji="0" lang="en-US" sz="2800" b="1" i="0" u="none" strike="noStrike" kern="0" cap="none" spc="0" normalizeH="0" baseline="0" noProof="0" dirty="0" smtClean="0">
              <a:ln>
                <a:noFill/>
              </a:ln>
              <a:solidFill>
                <a:srgbClr val="FF0000"/>
              </a:solidFill>
              <a:effectLst/>
              <a:uLnTx/>
              <a:uFillTx/>
              <a:latin typeface="Comic Sans MS"/>
              <a:ea typeface="+mn-ea"/>
              <a:cs typeface="Comic Sans MS"/>
            </a:endParaRPr>
          </a:p>
          <a:p>
            <a:pPr marL="342900" lvl="0" indent="-342900" defTabSz="914400" fontAlgn="base">
              <a:spcBef>
                <a:spcPct val="20000"/>
              </a:spcBef>
              <a:spcAft>
                <a:spcPts val="1200"/>
              </a:spcAft>
              <a:buClr>
                <a:srgbClr val="FF0000"/>
              </a:buClr>
              <a:buFont typeface="Wingdings" charset="2"/>
              <a:buChar char="q"/>
            </a:pPr>
            <a:r>
              <a:rPr kumimoji="0" lang="en-US" sz="2400" b="1" i="0" u="none" strike="noStrike" kern="0" cap="none" spc="0" normalizeH="0" noProof="0" dirty="0" smtClean="0">
                <a:ln>
                  <a:noFill/>
                </a:ln>
                <a:solidFill>
                  <a:schemeClr val="bg2">
                    <a:lumMod val="10000"/>
                  </a:schemeClr>
                </a:solidFill>
                <a:effectLst/>
                <a:uLnTx/>
                <a:uFillTx/>
                <a:latin typeface="Chalkboard"/>
                <a:ea typeface="+mn-ea"/>
                <a:cs typeface="Chalkboard"/>
              </a:rPr>
              <a:t> A(</a:t>
            </a:r>
            <a:r>
              <a:rPr kumimoji="0" lang="en-US" sz="2400" b="1" i="0" u="none" strike="noStrike" kern="0" cap="none" spc="0" normalizeH="0" noProof="0" dirty="0" smtClean="0">
                <a:ln>
                  <a:noFill/>
                </a:ln>
                <a:solidFill>
                  <a:schemeClr val="bg2">
                    <a:lumMod val="10000"/>
                  </a:schemeClr>
                </a:solidFill>
                <a:effectLst/>
                <a:uLnTx/>
                <a:uFillTx/>
                <a:latin typeface="Chalkboard"/>
                <a:ea typeface="Lucida Grande"/>
                <a:cs typeface="Chalkboard"/>
              </a:rPr>
              <a:t>γ</a:t>
            </a:r>
            <a:r>
              <a:rPr kumimoji="0" lang="en-US" sz="2400" b="1" i="0" u="none" strike="noStrike" kern="0" cap="none" spc="0" normalizeH="0" noProof="0" dirty="0" smtClean="0">
                <a:ln>
                  <a:noFill/>
                </a:ln>
                <a:solidFill>
                  <a:schemeClr val="bg2">
                    <a:lumMod val="10000"/>
                  </a:schemeClr>
                </a:solidFill>
                <a:effectLst/>
                <a:uLnTx/>
                <a:uFillTx/>
                <a:latin typeface="Chalkboard"/>
                <a:ea typeface="+mn-ea"/>
                <a:cs typeface="Chalkboard"/>
              </a:rPr>
              <a:t>, </a:t>
            </a:r>
            <a:r>
              <a:rPr lang="en-US" sz="2400" b="1" kern="0" dirty="0" err="1" smtClean="0">
                <a:solidFill>
                  <a:schemeClr val="bg2">
                    <a:lumMod val="10000"/>
                  </a:schemeClr>
                </a:solidFill>
                <a:latin typeface="Chalkboard"/>
                <a:ea typeface="Lucida Grande"/>
                <a:cs typeface="Chalkboard"/>
              </a:rPr>
              <a:t>πp</a:t>
            </a:r>
            <a:r>
              <a:rPr lang="en-US" sz="2400" b="1" kern="0" dirty="0" smtClean="0">
                <a:solidFill>
                  <a:schemeClr val="bg2">
                    <a:lumMod val="10000"/>
                  </a:schemeClr>
                </a:solidFill>
                <a:latin typeface="Chalkboard"/>
                <a:cs typeface="Chalkboard"/>
              </a:rPr>
              <a:t>) JLab</a:t>
            </a:r>
            <a:r>
              <a:rPr kumimoji="0" lang="en-US" sz="2400" b="1" i="0" u="none" strike="noStrike" kern="0" cap="none" spc="0" normalizeH="0" noProof="0" dirty="0" smtClean="0">
                <a:ln>
                  <a:noFill/>
                </a:ln>
                <a:solidFill>
                  <a:schemeClr val="bg2">
                    <a:lumMod val="10000"/>
                  </a:schemeClr>
                </a:solidFill>
                <a:effectLst/>
                <a:uLnTx/>
                <a:uFillTx/>
                <a:latin typeface="Chalkboard"/>
                <a:ea typeface="+mn-ea"/>
                <a:cs typeface="Chalkboard"/>
              </a:rPr>
              <a:t> </a:t>
            </a:r>
          </a:p>
          <a:p>
            <a:pPr marL="342900" marR="0" lvl="0" indent="-342900" algn="l" defTabSz="914400" rtl="0" eaLnBrk="1" fontAlgn="base" latinLnBrk="0" hangingPunct="1">
              <a:lnSpc>
                <a:spcPct val="100000"/>
              </a:lnSpc>
              <a:spcBef>
                <a:spcPct val="20000"/>
              </a:spcBef>
              <a:spcAft>
                <a:spcPts val="1200"/>
              </a:spcAft>
              <a:buClr>
                <a:srgbClr val="FF0000"/>
              </a:buClr>
              <a:buSzTx/>
              <a:buFont typeface="Wingdings" charset="2"/>
              <a:buChar char="q"/>
              <a:tabLst/>
              <a:defRPr/>
            </a:pPr>
            <a:r>
              <a:rPr kumimoji="0" lang="en-US" sz="2400" b="1" i="0" u="none" strike="noStrike" kern="0" cap="none" spc="0" normalizeH="0" baseline="0" noProof="0" dirty="0" err="1" smtClean="0">
                <a:ln>
                  <a:noFill/>
                </a:ln>
                <a:solidFill>
                  <a:schemeClr val="bg2">
                    <a:lumMod val="10000"/>
                  </a:schemeClr>
                </a:solidFill>
                <a:effectLst/>
                <a:uLnTx/>
                <a:uFillTx/>
                <a:latin typeface="Chalkboard"/>
                <a:ea typeface="+mn-ea"/>
                <a:cs typeface="Chalkboard"/>
              </a:rPr>
              <a:t>A(e</a:t>
            </a:r>
            <a:r>
              <a:rPr kumimoji="0" lang="en-US" sz="2400" b="1" i="0" u="none" strike="noStrike" kern="0" cap="none" spc="0" normalizeH="0" baseline="0" noProof="0" dirty="0" smtClean="0">
                <a:ln>
                  <a:noFill/>
                </a:ln>
                <a:solidFill>
                  <a:schemeClr val="bg2">
                    <a:lumMod val="10000"/>
                  </a:schemeClr>
                </a:solidFill>
                <a:effectLst/>
                <a:uLnTx/>
                <a:uFillTx/>
                <a:latin typeface="Chalkboard"/>
                <a:ea typeface="+mn-ea"/>
                <a:cs typeface="Chalkboard"/>
              </a:rPr>
              <a:t>, </a:t>
            </a:r>
            <a:r>
              <a:rPr kumimoji="0" lang="en-US" sz="2400" b="1" i="0" u="none" strike="noStrike" kern="0" cap="none" spc="0" normalizeH="0" baseline="0" noProof="0" dirty="0" err="1" smtClean="0">
                <a:ln>
                  <a:noFill/>
                </a:ln>
                <a:solidFill>
                  <a:schemeClr val="bg2">
                    <a:lumMod val="10000"/>
                  </a:schemeClr>
                </a:solidFill>
                <a:effectLst/>
                <a:uLnTx/>
                <a:uFillTx/>
                <a:latin typeface="Chalkboard"/>
                <a:ea typeface="+mn-ea"/>
                <a:cs typeface="Chalkboard"/>
              </a:rPr>
              <a:t>e’</a:t>
            </a:r>
            <a:r>
              <a:rPr kumimoji="0" lang="en-US" sz="2400" b="1" i="0" u="none" strike="noStrike" kern="0" cap="none" spc="0" normalizeH="0" baseline="0" noProof="0" dirty="0" err="1" smtClean="0">
                <a:ln>
                  <a:noFill/>
                </a:ln>
                <a:solidFill>
                  <a:schemeClr val="bg2">
                    <a:lumMod val="10000"/>
                  </a:schemeClr>
                </a:solidFill>
                <a:effectLst/>
                <a:uLnTx/>
                <a:uFillTx/>
                <a:latin typeface="Chalkboard"/>
                <a:ea typeface="Lucida Grande"/>
                <a:cs typeface="Chalkboard"/>
              </a:rPr>
              <a:t>π</a:t>
            </a:r>
            <a:r>
              <a:rPr kumimoji="0" lang="en-US" sz="2400" b="1" i="0" u="none" strike="noStrike" kern="0" cap="none" spc="0" normalizeH="0" baseline="0" noProof="0" dirty="0" smtClean="0">
                <a:ln>
                  <a:noFill/>
                </a:ln>
                <a:solidFill>
                  <a:schemeClr val="bg2">
                    <a:lumMod val="10000"/>
                  </a:schemeClr>
                </a:solidFill>
                <a:effectLst/>
                <a:uLnTx/>
                <a:uFillTx/>
                <a:latin typeface="Chalkboard"/>
                <a:ea typeface="+mn-ea"/>
                <a:cs typeface="Chalkboard"/>
              </a:rPr>
              <a:t>) JLab</a:t>
            </a:r>
          </a:p>
          <a:p>
            <a:pPr marL="342900" marR="0" lvl="0" indent="-342900" algn="l" defTabSz="914400" rtl="0" eaLnBrk="1" fontAlgn="base" latinLnBrk="0" hangingPunct="1">
              <a:lnSpc>
                <a:spcPct val="100000"/>
              </a:lnSpc>
              <a:spcBef>
                <a:spcPct val="20000"/>
              </a:spcBef>
              <a:spcAft>
                <a:spcPts val="1200"/>
              </a:spcAft>
              <a:buClr>
                <a:srgbClr val="FF0000"/>
              </a:buClr>
              <a:buSzTx/>
              <a:buFont typeface="Wingdings" charset="2"/>
              <a:buChar char="q"/>
              <a:tabLst/>
              <a:defRPr/>
            </a:pPr>
            <a:r>
              <a:rPr lang="en-US" sz="2400" b="1" kern="0" dirty="0" smtClean="0">
                <a:solidFill>
                  <a:schemeClr val="bg2">
                    <a:lumMod val="10000"/>
                  </a:schemeClr>
                </a:solidFill>
                <a:latin typeface="Chalkboard"/>
                <a:cs typeface="Chalkboard"/>
              </a:rPr>
              <a:t> </a:t>
            </a:r>
            <a:r>
              <a:rPr lang="en-US" sz="2400" b="1" kern="0" dirty="0" err="1" smtClean="0">
                <a:solidFill>
                  <a:schemeClr val="bg2">
                    <a:lumMod val="10000"/>
                  </a:schemeClr>
                </a:solidFill>
                <a:latin typeface="Chalkboard"/>
                <a:cs typeface="Chalkboard"/>
              </a:rPr>
              <a:t>A(e</a:t>
            </a:r>
            <a:r>
              <a:rPr lang="en-US" sz="2400" b="1" kern="0" dirty="0" smtClean="0">
                <a:solidFill>
                  <a:schemeClr val="bg2">
                    <a:lumMod val="10000"/>
                  </a:schemeClr>
                </a:solidFill>
                <a:latin typeface="Chalkboard"/>
                <a:cs typeface="Chalkboard"/>
              </a:rPr>
              <a:t>, </a:t>
            </a:r>
            <a:r>
              <a:rPr lang="en-US" sz="2400" b="1" kern="0" dirty="0" err="1" smtClean="0">
                <a:solidFill>
                  <a:schemeClr val="bg2">
                    <a:lumMod val="10000"/>
                  </a:schemeClr>
                </a:solidFill>
                <a:latin typeface="Chalkboard"/>
                <a:cs typeface="Chalkboard"/>
              </a:rPr>
              <a:t>e’</a:t>
            </a:r>
            <a:r>
              <a:rPr lang="en-US" sz="2400" b="1" kern="0" dirty="0" err="1" smtClean="0">
                <a:solidFill>
                  <a:schemeClr val="bg2">
                    <a:lumMod val="10000"/>
                  </a:schemeClr>
                </a:solidFill>
                <a:latin typeface="Chalkboard"/>
                <a:ea typeface="Lucida Grande"/>
                <a:cs typeface="Chalkboard"/>
              </a:rPr>
              <a:t>ρ</a:t>
            </a:r>
            <a:r>
              <a:rPr lang="en-US" sz="2400" b="1" kern="0" dirty="0" smtClean="0">
                <a:solidFill>
                  <a:schemeClr val="bg2">
                    <a:lumMod val="10000"/>
                  </a:schemeClr>
                </a:solidFill>
                <a:latin typeface="Chalkboard"/>
                <a:cs typeface="Chalkboard"/>
              </a:rPr>
              <a:t>) </a:t>
            </a:r>
            <a:r>
              <a:rPr lang="en-US" sz="2400" b="1" kern="0" dirty="0" err="1" smtClean="0">
                <a:solidFill>
                  <a:schemeClr val="bg2">
                    <a:lumMod val="10000"/>
                  </a:schemeClr>
                </a:solidFill>
                <a:latin typeface="Chalkboard"/>
                <a:cs typeface="Chalkboard"/>
              </a:rPr>
              <a:t>Fermilab</a:t>
            </a:r>
            <a:r>
              <a:rPr lang="en-US" sz="2400" b="1" kern="0" dirty="0" smtClean="0">
                <a:solidFill>
                  <a:schemeClr val="bg2">
                    <a:lumMod val="10000"/>
                  </a:schemeClr>
                </a:solidFill>
                <a:latin typeface="Chalkboard"/>
                <a:cs typeface="Chalkboard"/>
              </a:rPr>
              <a:t>, DESY and JLab</a:t>
            </a:r>
            <a:endParaRPr kumimoji="0" lang="en-US" sz="2400" b="1" i="0" u="none" strike="noStrike" kern="0" cap="none" spc="0" normalizeH="0" baseline="0" noProof="0" dirty="0" smtClean="0">
              <a:ln>
                <a:noFill/>
              </a:ln>
              <a:solidFill>
                <a:schemeClr val="bg2">
                  <a:lumMod val="10000"/>
                </a:schemeClr>
              </a:solidFill>
              <a:effectLst/>
              <a:uLnTx/>
              <a:uFillTx/>
              <a:latin typeface="Chalkboard"/>
              <a:ea typeface="+mn-ea"/>
              <a:cs typeface="Chalkboard"/>
            </a:endParaRPr>
          </a:p>
          <a:p>
            <a:pPr marL="342900" marR="0" lvl="0" indent="-342900" algn="l" defTabSz="914400" rtl="0" eaLnBrk="1" fontAlgn="base" latinLnBrk="0" hangingPunct="1">
              <a:lnSpc>
                <a:spcPct val="100000"/>
              </a:lnSpc>
              <a:spcBef>
                <a:spcPct val="20000"/>
              </a:spcBef>
              <a:spcAft>
                <a:spcPct val="0"/>
              </a:spcAft>
              <a:buClr>
                <a:srgbClr val="1F497D"/>
              </a:buClr>
              <a:buSzTx/>
              <a:buFont typeface="Wingdings" pitchFamily="2" charset="2"/>
              <a:buChar char="§"/>
              <a:tabLst/>
              <a:defRPr/>
            </a:pPr>
            <a:endParaRPr kumimoji="0" lang="en-US" sz="1800" b="0" i="0" u="none" strike="noStrike" kern="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914400" rtl="0" eaLnBrk="1" fontAlgn="base" latinLnBrk="0" hangingPunct="1">
              <a:lnSpc>
                <a:spcPct val="100000"/>
              </a:lnSpc>
              <a:spcBef>
                <a:spcPct val="20000"/>
              </a:spcBef>
              <a:spcAft>
                <a:spcPct val="0"/>
              </a:spcAft>
              <a:buClr>
                <a:srgbClr val="1F497D"/>
              </a:buClr>
              <a:buSzTx/>
              <a:buFont typeface="Wingdings" pitchFamily="2" charset="2"/>
              <a:buChar char="§"/>
              <a:tabLst/>
              <a:defRPr/>
            </a:pPr>
            <a:endParaRPr kumimoji="0" lang="en-US" sz="1800" b="0" i="0" u="none" strike="noStrike" kern="0" cap="none" spc="0" normalizeH="0" baseline="0" noProof="0" dirty="0">
              <a:ln>
                <a:noFill/>
              </a:ln>
              <a:solidFill>
                <a:schemeClr val="tx1"/>
              </a:solidFill>
              <a:effectLst/>
              <a:uLnTx/>
              <a:uFillTx/>
              <a:latin typeface="Comic Sans MS"/>
              <a:ea typeface="+mn-ea"/>
              <a:cs typeface="Comic Sans MS"/>
            </a:endParaRPr>
          </a:p>
        </p:txBody>
      </p:sp>
      <p:pic>
        <p:nvPicPr>
          <p:cNvPr id="6" name="Picture 12" descr="meson"/>
          <p:cNvPicPr>
            <a:picLocks noChangeAspect="1" noChangeArrowheads="1"/>
          </p:cNvPicPr>
          <p:nvPr/>
        </p:nvPicPr>
        <p:blipFill>
          <a:blip r:embed="rId4"/>
          <a:srcRect l="29703" r="29142"/>
          <a:stretch>
            <a:fillRect/>
          </a:stretch>
        </p:blipFill>
        <p:spPr bwMode="auto">
          <a:xfrm>
            <a:off x="2159002" y="3531466"/>
            <a:ext cx="1044222" cy="677332"/>
          </a:xfrm>
          <a:prstGeom prst="rect">
            <a:avLst/>
          </a:prstGeom>
          <a:noFill/>
        </p:spPr>
      </p:pic>
      <p:sp>
        <p:nvSpPr>
          <p:cNvPr id="7" name="Slide Number Placeholder 6"/>
          <p:cNvSpPr>
            <a:spLocks noGrp="1"/>
          </p:cNvSpPr>
          <p:nvPr>
            <p:ph type="sldNum" sz="quarter" idx="12"/>
          </p:nvPr>
        </p:nvSpPr>
        <p:spPr/>
        <p:txBody>
          <a:bodyPr/>
          <a:lstStyle/>
          <a:p>
            <a:fld id="{B17C2288-AD72-9149-B352-CDC6B2E0F4CE}" type="slidenum">
              <a:rPr lang="en-US" smtClean="0"/>
              <a:pPr/>
              <a:t>26</a:t>
            </a:fld>
            <a:endParaRPr lang="en-US"/>
          </a:p>
        </p:txBody>
      </p:sp>
      <p:sp>
        <p:nvSpPr>
          <p:cNvPr id="8" name="Footer Placeholder 7"/>
          <p:cNvSpPr>
            <a:spLocks noGrp="1"/>
          </p:cNvSpPr>
          <p:nvPr>
            <p:ph type="ftr" sz="quarter" idx="11"/>
          </p:nvPr>
        </p:nvSpPr>
        <p:spPr/>
        <p:txBody>
          <a:bodyPr/>
          <a:lstStyle/>
          <a:p>
            <a:r>
              <a:rPr lang="en-US" smtClean="0"/>
              <a:t>Hadronization and CT Studies at JLab                         Kawtar Hafidi                             pA@RHIC Workshop</a:t>
            </a:r>
            <a:endParaRPr lang="en-US"/>
          </a:p>
        </p:txBody>
      </p:sp>
    </p:spTree>
    <p:extLst>
      <p:ext uri="{BB962C8B-B14F-4D97-AF65-F5344CB8AC3E}">
        <p14:creationId xmlns:p14="http://schemas.microsoft.com/office/powerpoint/2010/main" val="2093751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6140"/>
          </a:xfrm>
        </p:spPr>
        <p:txBody>
          <a:bodyPr/>
          <a:lstStyle/>
          <a:p>
            <a:r>
              <a:rPr lang="en-US" dirty="0" smtClean="0"/>
              <a:t>Color Transparency in </a:t>
            </a:r>
            <a:r>
              <a:rPr lang="en-US" dirty="0" err="1" smtClean="0"/>
              <a:t>C(p</a:t>
            </a:r>
            <a:r>
              <a:rPr lang="en-US" dirty="0" smtClean="0"/>
              <a:t>, 2p) reaction</a:t>
            </a:r>
            <a:endParaRPr lang="en-US" dirty="0"/>
          </a:p>
        </p:txBody>
      </p:sp>
      <p:pic>
        <p:nvPicPr>
          <p:cNvPr id="4" name="Picture 3" descr="Leksanov2001.tiff"/>
          <p:cNvPicPr>
            <a:picLocks noChangeAspect="1"/>
          </p:cNvPicPr>
          <p:nvPr/>
        </p:nvPicPr>
        <p:blipFill>
          <a:blip r:embed="rId4"/>
          <a:stretch>
            <a:fillRect/>
          </a:stretch>
        </p:blipFill>
        <p:spPr>
          <a:xfrm>
            <a:off x="33870" y="1305277"/>
            <a:ext cx="5808144" cy="3857401"/>
          </a:xfrm>
          <a:prstGeom prst="rect">
            <a:avLst/>
          </a:prstGeom>
        </p:spPr>
      </p:pic>
      <p:sp>
        <p:nvSpPr>
          <p:cNvPr id="5" name="TextBox 4"/>
          <p:cNvSpPr txBox="1"/>
          <p:nvPr/>
        </p:nvSpPr>
        <p:spPr>
          <a:xfrm>
            <a:off x="2723463" y="1121889"/>
            <a:ext cx="2787943" cy="338554"/>
          </a:xfrm>
          <a:prstGeom prst="rect">
            <a:avLst/>
          </a:prstGeom>
          <a:noFill/>
        </p:spPr>
        <p:txBody>
          <a:bodyPr wrap="none" rtlCol="0">
            <a:spAutoFit/>
          </a:bodyPr>
          <a:lstStyle/>
          <a:p>
            <a:r>
              <a:rPr lang="en-US" sz="1600" dirty="0" smtClean="0">
                <a:latin typeface="Comic Sans MS"/>
                <a:cs typeface="Comic Sans MS"/>
              </a:rPr>
              <a:t>A. </a:t>
            </a:r>
            <a:r>
              <a:rPr lang="en-US" sz="1600" dirty="0" err="1" smtClean="0">
                <a:latin typeface="Comic Sans MS"/>
                <a:cs typeface="Comic Sans MS"/>
              </a:rPr>
              <a:t>Leksanov</a:t>
            </a:r>
            <a:r>
              <a:rPr lang="en-US" sz="1600" dirty="0" smtClean="0">
                <a:latin typeface="Comic Sans MS"/>
                <a:cs typeface="Comic Sans MS"/>
              </a:rPr>
              <a:t> et al. PRL 2001 </a:t>
            </a:r>
            <a:endParaRPr lang="en-US" sz="1600" dirty="0">
              <a:latin typeface="Comic Sans MS"/>
              <a:cs typeface="Comic Sans MS"/>
            </a:endParaRPr>
          </a:p>
        </p:txBody>
      </p:sp>
      <p:sp>
        <p:nvSpPr>
          <p:cNvPr id="6" name="TextBox 5"/>
          <p:cNvSpPr txBox="1"/>
          <p:nvPr/>
        </p:nvSpPr>
        <p:spPr>
          <a:xfrm>
            <a:off x="174980" y="5181600"/>
            <a:ext cx="8943474" cy="1077218"/>
          </a:xfrm>
          <a:prstGeom prst="rect">
            <a:avLst/>
          </a:prstGeom>
          <a:noFill/>
        </p:spPr>
        <p:txBody>
          <a:bodyPr wrap="none" rtlCol="0">
            <a:spAutoFit/>
          </a:bodyPr>
          <a:lstStyle/>
          <a:p>
            <a:pPr>
              <a:spcAft>
                <a:spcPts val="600"/>
              </a:spcAft>
              <a:buClr>
                <a:srgbClr val="FF6600"/>
              </a:buClr>
              <a:buFont typeface="Wingdings" charset="2"/>
              <a:buChar char="q"/>
            </a:pPr>
            <a:r>
              <a:rPr lang="en-US" dirty="0" smtClean="0">
                <a:solidFill>
                  <a:srgbClr val="660066"/>
                </a:solidFill>
                <a:latin typeface="Comic Sans MS Bold"/>
                <a:cs typeface="Comic Sans MS Bold"/>
              </a:rPr>
              <a:t>  The increase at low momentum cannot be taken as an unambiguous signal of CT</a:t>
            </a:r>
          </a:p>
          <a:p>
            <a:pPr>
              <a:spcAft>
                <a:spcPts val="600"/>
              </a:spcAft>
              <a:buClr>
                <a:srgbClr val="FF6600"/>
              </a:buClr>
              <a:buFont typeface="Wingdings" charset="2"/>
              <a:buChar char="q"/>
            </a:pPr>
            <a:r>
              <a:rPr lang="en-US" dirty="0" smtClean="0">
                <a:solidFill>
                  <a:srgbClr val="660066"/>
                </a:solidFill>
                <a:latin typeface="Comic Sans MS Bold"/>
                <a:cs typeface="Comic Sans MS Bold"/>
              </a:rPr>
              <a:t>  Results explained in terms of nuclear filtering </a:t>
            </a:r>
            <a:r>
              <a:rPr lang="en-US" dirty="0" smtClean="0">
                <a:solidFill>
                  <a:schemeClr val="bg2">
                    <a:lumMod val="25000"/>
                  </a:schemeClr>
                </a:solidFill>
                <a:latin typeface="Comic Sans MS Bold"/>
                <a:cs typeface="Comic Sans MS Bold"/>
              </a:rPr>
              <a:t>(J. Ralston PRL 1988) </a:t>
            </a:r>
            <a:r>
              <a:rPr lang="en-US" dirty="0" smtClean="0">
                <a:solidFill>
                  <a:srgbClr val="660066"/>
                </a:solidFill>
                <a:latin typeface="Comic Sans MS Bold"/>
                <a:cs typeface="Comic Sans MS Bold"/>
              </a:rPr>
              <a:t>or the </a:t>
            </a:r>
          </a:p>
          <a:p>
            <a:pPr>
              <a:spcAft>
                <a:spcPts val="600"/>
              </a:spcAft>
              <a:buClr>
                <a:srgbClr val="FF6600"/>
              </a:buClr>
            </a:pPr>
            <a:r>
              <a:rPr lang="en-US" dirty="0" smtClean="0">
                <a:solidFill>
                  <a:srgbClr val="660066"/>
                </a:solidFill>
                <a:latin typeface="Comic Sans MS Bold"/>
                <a:cs typeface="Comic Sans MS Bold"/>
              </a:rPr>
              <a:t>crossing of the open charm threshold </a:t>
            </a:r>
            <a:r>
              <a:rPr lang="en-US" dirty="0" smtClean="0">
                <a:solidFill>
                  <a:srgbClr val="353535"/>
                </a:solidFill>
                <a:latin typeface="Comic Sans MS Bold"/>
                <a:cs typeface="Comic Sans MS Bold"/>
              </a:rPr>
              <a:t>(S. Brodsky PRL 1988)</a:t>
            </a:r>
            <a:endParaRPr lang="en-US" dirty="0">
              <a:solidFill>
                <a:srgbClr val="353535"/>
              </a:solidFill>
              <a:latin typeface="Comic Sans MS Bold"/>
              <a:cs typeface="Comic Sans MS Bold"/>
            </a:endParaRPr>
          </a:p>
        </p:txBody>
      </p:sp>
      <p:sp>
        <p:nvSpPr>
          <p:cNvPr id="7" name="TextBox 6"/>
          <p:cNvSpPr txBox="1"/>
          <p:nvPr/>
        </p:nvSpPr>
        <p:spPr>
          <a:xfrm>
            <a:off x="2208463" y="3952333"/>
            <a:ext cx="1029999" cy="369332"/>
          </a:xfrm>
          <a:prstGeom prst="rect">
            <a:avLst/>
          </a:prstGeom>
          <a:noFill/>
        </p:spPr>
        <p:txBody>
          <a:bodyPr wrap="none" rtlCol="0">
            <a:spAutoFit/>
          </a:bodyPr>
          <a:lstStyle/>
          <a:p>
            <a:r>
              <a:rPr lang="en-US" b="1" dirty="0" err="1" smtClean="0">
                <a:solidFill>
                  <a:schemeClr val="bg2">
                    <a:lumMod val="50000"/>
                  </a:schemeClr>
                </a:solidFill>
                <a:latin typeface="Comic Sans MS"/>
                <a:cs typeface="Comic Sans MS"/>
              </a:rPr>
              <a:t>Glauber</a:t>
            </a:r>
            <a:endParaRPr lang="en-US" b="1" dirty="0">
              <a:solidFill>
                <a:schemeClr val="bg2">
                  <a:lumMod val="50000"/>
                </a:schemeClr>
              </a:solidFill>
              <a:latin typeface="Comic Sans MS"/>
              <a:cs typeface="Comic Sans MS"/>
            </a:endParaRPr>
          </a:p>
        </p:txBody>
      </p:sp>
      <p:pic>
        <p:nvPicPr>
          <p:cNvPr id="8" name="Picture 7" descr="pp-elastic.tiff"/>
          <p:cNvPicPr>
            <a:picLocks noChangeAspect="1"/>
          </p:cNvPicPr>
          <p:nvPr/>
        </p:nvPicPr>
        <p:blipFill>
          <a:blip r:embed="rId5"/>
          <a:srcRect l="23333"/>
          <a:stretch>
            <a:fillRect/>
          </a:stretch>
        </p:blipFill>
        <p:spPr>
          <a:xfrm>
            <a:off x="5573889" y="1627173"/>
            <a:ext cx="3570110" cy="2237618"/>
          </a:xfrm>
          <a:prstGeom prst="rect">
            <a:avLst/>
          </a:prstGeom>
        </p:spPr>
      </p:pic>
      <p:graphicFrame>
        <p:nvGraphicFramePr>
          <p:cNvPr id="9" name="Object 8"/>
          <p:cNvGraphicFramePr>
            <a:graphicFrameLocks noChangeAspect="1"/>
          </p:cNvGraphicFramePr>
          <p:nvPr/>
        </p:nvGraphicFramePr>
        <p:xfrm>
          <a:off x="7744178" y="860778"/>
          <a:ext cx="1104948" cy="572205"/>
        </p:xfrm>
        <a:graphic>
          <a:graphicData uri="http://schemas.openxmlformats.org/presentationml/2006/ole">
            <mc:AlternateContent xmlns:mc="http://schemas.openxmlformats.org/markup-compatibility/2006">
              <mc:Choice xmlns:v="urn:schemas-microsoft-com:vml" Requires="v">
                <p:oleObj spid="_x0000_s8247" name="Equation" r:id="rId6" imgW="711200" imgH="368300" progId="Equation.3">
                  <p:embed/>
                </p:oleObj>
              </mc:Choice>
              <mc:Fallback>
                <p:oleObj name="Equation" r:id="rId6" imgW="711200" imgH="368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4178" y="860778"/>
                        <a:ext cx="1104948" cy="5722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6039568" y="1432331"/>
            <a:ext cx="2411387" cy="369332"/>
          </a:xfrm>
          <a:prstGeom prst="rect">
            <a:avLst/>
          </a:prstGeom>
          <a:noFill/>
        </p:spPr>
        <p:txBody>
          <a:bodyPr wrap="none" rtlCol="0">
            <a:spAutoFit/>
          </a:bodyPr>
          <a:lstStyle/>
          <a:p>
            <a:r>
              <a:rPr lang="en-US" dirty="0" smtClean="0">
                <a:solidFill>
                  <a:srgbClr val="008000"/>
                </a:solidFill>
                <a:latin typeface="Comic Sans MS"/>
                <a:cs typeface="Comic Sans MS"/>
              </a:rPr>
              <a:t>Elastic pp scattering</a:t>
            </a:r>
            <a:endParaRPr lang="en-US" dirty="0">
              <a:solidFill>
                <a:srgbClr val="008000"/>
              </a:solidFill>
              <a:latin typeface="Comic Sans MS"/>
              <a:cs typeface="Comic Sans MS"/>
            </a:endParaRPr>
          </a:p>
        </p:txBody>
      </p:sp>
      <p:sp>
        <p:nvSpPr>
          <p:cNvPr id="11" name="Slide Number Placeholder 10"/>
          <p:cNvSpPr>
            <a:spLocks noGrp="1"/>
          </p:cNvSpPr>
          <p:nvPr>
            <p:ph type="sldNum" sz="quarter" idx="12"/>
          </p:nvPr>
        </p:nvSpPr>
        <p:spPr/>
        <p:txBody>
          <a:bodyPr/>
          <a:lstStyle/>
          <a:p>
            <a:fld id="{B17C2288-AD72-9149-B352-CDC6B2E0F4CE}" type="slidenum">
              <a:rPr lang="en-US" smtClean="0"/>
              <a:pPr/>
              <a:t>27</a:t>
            </a:fld>
            <a:endParaRPr lang="en-US"/>
          </a:p>
        </p:txBody>
      </p:sp>
      <p:sp>
        <p:nvSpPr>
          <p:cNvPr id="12" name="Footer Placeholder 11"/>
          <p:cNvSpPr>
            <a:spLocks noGrp="1"/>
          </p:cNvSpPr>
          <p:nvPr>
            <p:ph type="ftr" sz="quarter" idx="11"/>
          </p:nvPr>
        </p:nvSpPr>
        <p:spPr/>
        <p:txBody>
          <a:bodyPr/>
          <a:lstStyle/>
          <a:p>
            <a:r>
              <a:rPr lang="en-US" smtClean="0"/>
              <a:t>Hadronization and CT Studies at JLab                         Kawtar Hafidi                             pA@RHIC Workshop</a:t>
            </a:r>
            <a:endParaRPr lang="en-US"/>
          </a:p>
        </p:txBody>
      </p:sp>
    </p:spTree>
    <p:extLst>
      <p:ext uri="{BB962C8B-B14F-4D97-AF65-F5344CB8AC3E}">
        <p14:creationId xmlns:p14="http://schemas.microsoft.com/office/powerpoint/2010/main" val="259857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81" y="274638"/>
            <a:ext cx="8588019" cy="684918"/>
          </a:xfrm>
        </p:spPr>
        <p:txBody>
          <a:bodyPr/>
          <a:lstStyle/>
          <a:p>
            <a:r>
              <a:rPr lang="en-US" dirty="0" smtClean="0"/>
              <a:t>Search for Color Transparency in </a:t>
            </a:r>
            <a:r>
              <a:rPr lang="en-US" dirty="0" err="1" smtClean="0"/>
              <a:t>A(e</a:t>
            </a:r>
            <a:r>
              <a:rPr lang="en-US" dirty="0" smtClean="0"/>
              <a:t>, </a:t>
            </a:r>
            <a:r>
              <a:rPr lang="en-US" dirty="0" err="1" smtClean="0"/>
              <a:t>e’p</a:t>
            </a:r>
            <a:r>
              <a:rPr lang="en-US" dirty="0" smtClean="0"/>
              <a:t>) reaction</a:t>
            </a:r>
            <a:endParaRPr lang="en-US" dirty="0"/>
          </a:p>
        </p:txBody>
      </p:sp>
      <p:sp>
        <p:nvSpPr>
          <p:cNvPr id="281" name="Text Box 4"/>
          <p:cNvSpPr txBox="1">
            <a:spLocks noChangeArrowheads="1"/>
          </p:cNvSpPr>
          <p:nvPr/>
        </p:nvSpPr>
        <p:spPr bwMode="auto">
          <a:xfrm>
            <a:off x="5952246" y="2255783"/>
            <a:ext cx="3159839" cy="461665"/>
          </a:xfrm>
          <a:prstGeom prst="rect">
            <a:avLst/>
          </a:prstGeom>
          <a:noFill/>
          <a:ln w="9525">
            <a:noFill/>
            <a:miter lim="800000"/>
            <a:headEnd/>
            <a:tailEnd/>
          </a:ln>
          <a:effectLst/>
        </p:spPr>
        <p:txBody>
          <a:bodyPr wrap="none">
            <a:prstTxWarp prst="textNoShape">
              <a:avLst/>
            </a:prstTxWarp>
            <a:spAutoFit/>
          </a:bodyPr>
          <a:lstStyle/>
          <a:p>
            <a:r>
              <a:rPr lang="en-US" sz="1200" dirty="0">
                <a:latin typeface="Arial Rounded MT Bold" pitchFamily="-106" charset="0"/>
              </a:rPr>
              <a:t> </a:t>
            </a:r>
            <a:r>
              <a:rPr lang="en-US" sz="1200" dirty="0">
                <a:latin typeface="Comic Sans MS"/>
                <a:cs typeface="Comic Sans MS"/>
              </a:rPr>
              <a:t>D.  Abbott et al. PRL 80, 5072 (1998)</a:t>
            </a:r>
          </a:p>
          <a:p>
            <a:r>
              <a:rPr lang="en-US" sz="1200" dirty="0">
                <a:latin typeface="Comic Sans MS"/>
                <a:cs typeface="Comic Sans MS"/>
              </a:rPr>
              <a:t> K. Garrow et al.  PRC 66, 044613 (2002)</a:t>
            </a:r>
          </a:p>
        </p:txBody>
      </p:sp>
      <p:sp>
        <p:nvSpPr>
          <p:cNvPr id="282" name="Text Box 5"/>
          <p:cNvSpPr txBox="1">
            <a:spLocks noChangeArrowheads="1"/>
          </p:cNvSpPr>
          <p:nvPr/>
        </p:nvSpPr>
        <p:spPr bwMode="auto">
          <a:xfrm>
            <a:off x="5974134" y="3574595"/>
            <a:ext cx="2291738" cy="707886"/>
          </a:xfrm>
          <a:prstGeom prst="rect">
            <a:avLst/>
          </a:prstGeom>
          <a:noFill/>
          <a:ln w="9525">
            <a:noFill/>
            <a:miter lim="800000"/>
            <a:headEnd/>
            <a:tailEnd/>
          </a:ln>
          <a:effectLst/>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rgbClr val="D60093"/>
                </a:solidFill>
                <a:effectLst/>
                <a:uLnTx/>
                <a:uFillTx/>
                <a:latin typeface="Comic Sans MS Bold"/>
                <a:cs typeface="Comic Sans MS Bold"/>
              </a:rPr>
              <a:t>Solid Pts – JLab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rgbClr val="009900"/>
                </a:solidFill>
                <a:effectLst/>
                <a:uLnTx/>
                <a:uFillTx/>
                <a:latin typeface="Comic Sans MS Bold"/>
                <a:cs typeface="Comic Sans MS Bold"/>
              </a:rPr>
              <a:t>Open Pts -- other</a:t>
            </a:r>
          </a:p>
        </p:txBody>
      </p:sp>
      <p:sp>
        <p:nvSpPr>
          <p:cNvPr id="284" name="Text Box 7"/>
          <p:cNvSpPr txBox="1">
            <a:spLocks noChangeArrowheads="1"/>
          </p:cNvSpPr>
          <p:nvPr/>
        </p:nvSpPr>
        <p:spPr bwMode="auto">
          <a:xfrm>
            <a:off x="378179" y="4975903"/>
            <a:ext cx="6741824" cy="400110"/>
          </a:xfrm>
          <a:prstGeom prst="rect">
            <a:avLst/>
          </a:prstGeom>
          <a:noFill/>
          <a:ln w="28575">
            <a:solidFill>
              <a:srgbClr val="000000"/>
            </a:solidFill>
            <a:miter lim="800000"/>
            <a:headEnd/>
            <a:tailEnd/>
          </a:ln>
          <a:effectLst/>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CC"/>
                </a:solidFill>
                <a:effectLst/>
                <a:uLnTx/>
                <a:uFillTx/>
                <a:latin typeface="Comic Sans MS"/>
                <a:cs typeface="Comic Sans MS"/>
              </a:rPr>
              <a:t>Constant value fit for Q</a:t>
            </a:r>
            <a:r>
              <a:rPr kumimoji="0" lang="en-US" sz="2000" b="0" i="0" u="none" strike="noStrike" kern="0" cap="none" spc="0" normalizeH="0" baseline="30000" noProof="0" dirty="0">
                <a:ln>
                  <a:noFill/>
                </a:ln>
                <a:solidFill>
                  <a:srgbClr val="0000CC"/>
                </a:solidFill>
                <a:effectLst/>
                <a:uLnTx/>
                <a:uFillTx/>
                <a:latin typeface="Comic Sans MS"/>
                <a:cs typeface="Comic Sans MS"/>
              </a:rPr>
              <a:t>2</a:t>
            </a:r>
            <a:r>
              <a:rPr kumimoji="0" lang="en-US" sz="2000" b="0" i="0" u="none" strike="noStrike" kern="0" cap="none" spc="0" normalizeH="0" baseline="0" noProof="0" dirty="0" smtClean="0">
                <a:ln>
                  <a:noFill/>
                </a:ln>
                <a:solidFill>
                  <a:srgbClr val="0000CC"/>
                </a:solidFill>
                <a:effectLst/>
                <a:uLnTx/>
                <a:uFillTx/>
                <a:latin typeface="Comic Sans MS"/>
                <a:cs typeface="Comic Sans MS"/>
              </a:rPr>
              <a:t> &gt; </a:t>
            </a:r>
            <a:r>
              <a:rPr kumimoji="0" lang="en-US" sz="2000" b="0" i="0" u="none" strike="noStrike" kern="0" cap="none" spc="0" normalizeH="0" baseline="0" noProof="0" dirty="0">
                <a:ln>
                  <a:noFill/>
                </a:ln>
                <a:solidFill>
                  <a:srgbClr val="0000CC"/>
                </a:solidFill>
                <a:effectLst/>
                <a:uLnTx/>
                <a:uFillTx/>
                <a:latin typeface="Comic Sans MS"/>
                <a:cs typeface="Comic Sans MS"/>
              </a:rPr>
              <a:t>2 (GeV/c)</a:t>
            </a:r>
            <a:r>
              <a:rPr kumimoji="0" lang="en-US" sz="2000" b="0" i="0" u="none" strike="noStrike" kern="0" cap="none" spc="0" normalizeH="0" baseline="30000" noProof="0" dirty="0">
                <a:ln>
                  <a:noFill/>
                </a:ln>
                <a:solidFill>
                  <a:srgbClr val="0000CC"/>
                </a:solidFill>
                <a:effectLst/>
                <a:uLnTx/>
                <a:uFillTx/>
                <a:latin typeface="Comic Sans MS"/>
                <a:cs typeface="Comic Sans MS"/>
              </a:rPr>
              <a:t>2</a:t>
            </a:r>
            <a:r>
              <a:rPr kumimoji="0" lang="en-US" sz="2000" b="0" i="0" u="none" strike="noStrike" kern="0" cap="none" spc="0" normalizeH="0" baseline="0" noProof="0" dirty="0">
                <a:ln>
                  <a:noFill/>
                </a:ln>
                <a:solidFill>
                  <a:srgbClr val="0000CC"/>
                </a:solidFill>
                <a:effectLst/>
                <a:uLnTx/>
                <a:uFillTx/>
                <a:latin typeface="Comic Sans MS"/>
                <a:cs typeface="Comic Sans MS"/>
              </a:rPr>
              <a:t>  has </a:t>
            </a:r>
            <a:r>
              <a:rPr kumimoji="0" lang="en-US" sz="2000" b="0" i="0" u="none" strike="noStrike" kern="0" cap="none" spc="0" normalizeH="0" baseline="0" noProof="0" dirty="0" smtClean="0">
                <a:ln>
                  <a:noFill/>
                </a:ln>
                <a:solidFill>
                  <a:srgbClr val="000000"/>
                </a:solidFill>
                <a:effectLst/>
                <a:uLnTx/>
                <a:uFillTx/>
                <a:latin typeface="Comic Sans MS"/>
                <a:cs typeface="Comic Sans MS"/>
              </a:rPr>
              <a:t> </a:t>
            </a:r>
            <a:r>
              <a:rPr kumimoji="0" lang="en-US" sz="2000" b="0" i="0" u="none" strike="noStrike" kern="0" cap="none" spc="0" normalizeH="0" baseline="0" noProof="0" dirty="0" smtClean="0">
                <a:ln>
                  <a:noFill/>
                </a:ln>
                <a:solidFill>
                  <a:srgbClr val="000000"/>
                </a:solidFill>
                <a:effectLst/>
                <a:uLnTx/>
                <a:uFillTx/>
                <a:latin typeface="Lucida Grande"/>
                <a:ea typeface="Lucida Grande"/>
                <a:cs typeface="Lucida Grande"/>
              </a:rPr>
              <a:t>χ</a:t>
            </a:r>
            <a:r>
              <a:rPr kumimoji="0" lang="en-US" sz="2000" b="0" i="0" u="none" strike="noStrike" kern="0" cap="none" spc="0" normalizeH="0" baseline="30000" noProof="0" dirty="0" smtClean="0">
                <a:ln>
                  <a:noFill/>
                </a:ln>
                <a:solidFill>
                  <a:srgbClr val="000000"/>
                </a:solidFill>
                <a:effectLst/>
                <a:uLnTx/>
                <a:uFillTx/>
                <a:latin typeface="Comic Sans MS"/>
                <a:cs typeface="Comic Sans MS"/>
              </a:rPr>
              <a:t>2</a:t>
            </a:r>
            <a:r>
              <a:rPr kumimoji="0" lang="en-US" sz="2000" b="0" i="0" u="none" strike="noStrike" kern="0" cap="none" spc="0" normalizeH="0" baseline="0" noProof="0" dirty="0" smtClean="0">
                <a:ln>
                  <a:noFill/>
                </a:ln>
                <a:solidFill>
                  <a:srgbClr val="000000"/>
                </a:solidFill>
                <a:effectLst/>
                <a:uLnTx/>
                <a:uFillTx/>
                <a:latin typeface="Comic Sans MS"/>
                <a:cs typeface="Comic Sans MS"/>
              </a:rPr>
              <a:t> </a:t>
            </a:r>
            <a:r>
              <a:rPr kumimoji="0" lang="en-US" sz="2000" b="0" i="0" u="none" strike="noStrike" kern="0" cap="none" spc="0" normalizeH="0" baseline="0" noProof="0" dirty="0">
                <a:ln>
                  <a:noFill/>
                </a:ln>
                <a:solidFill>
                  <a:srgbClr val="000000"/>
                </a:solidFill>
                <a:effectLst/>
                <a:uLnTx/>
                <a:uFillTx/>
                <a:latin typeface="Comic Sans MS"/>
                <a:cs typeface="Comic Sans MS"/>
              </a:rPr>
              <a:t>/</a:t>
            </a:r>
            <a:r>
              <a:rPr kumimoji="0" lang="en-US" sz="2000" b="0" i="0" u="none" strike="noStrike" kern="0" cap="none" spc="0" normalizeH="0" baseline="0" noProof="0" dirty="0" err="1">
                <a:ln>
                  <a:noFill/>
                </a:ln>
                <a:solidFill>
                  <a:srgbClr val="000000"/>
                </a:solidFill>
                <a:effectLst/>
                <a:uLnTx/>
                <a:uFillTx/>
                <a:latin typeface="Comic Sans MS"/>
                <a:cs typeface="Comic Sans MS"/>
              </a:rPr>
              <a:t>df</a:t>
            </a:r>
            <a:r>
              <a:rPr kumimoji="0" lang="en-US" sz="2000" b="0" i="0" u="none" strike="noStrike" kern="0" cap="none" spc="0" normalizeH="0" baseline="0" noProof="0" dirty="0" smtClean="0">
                <a:ln>
                  <a:noFill/>
                </a:ln>
                <a:solidFill>
                  <a:srgbClr val="000000"/>
                </a:solidFill>
                <a:effectLst/>
                <a:uLnTx/>
                <a:uFillTx/>
                <a:latin typeface="Comic Sans MS"/>
                <a:cs typeface="Comic Sans MS"/>
              </a:rPr>
              <a:t> ≈ </a:t>
            </a:r>
            <a:r>
              <a:rPr kumimoji="0" lang="en-US" sz="2000" b="0" i="0" u="none" strike="noStrike" kern="0" cap="none" spc="0" normalizeH="0" baseline="0" noProof="0" dirty="0">
                <a:ln>
                  <a:noFill/>
                </a:ln>
                <a:solidFill>
                  <a:srgbClr val="000000"/>
                </a:solidFill>
                <a:effectLst/>
                <a:uLnTx/>
                <a:uFillTx/>
                <a:latin typeface="Comic Sans MS"/>
                <a:cs typeface="Comic Sans MS"/>
              </a:rPr>
              <a:t>1</a:t>
            </a:r>
            <a:endParaRPr kumimoji="0" lang="en-US" sz="2000" b="0" i="0" u="none" strike="noStrike" kern="0" cap="none" spc="0" normalizeH="0" baseline="0" noProof="0" dirty="0">
              <a:ln>
                <a:noFill/>
              </a:ln>
              <a:solidFill>
                <a:srgbClr val="0000CC"/>
              </a:solidFill>
              <a:effectLst/>
              <a:uLnTx/>
              <a:uFillTx/>
              <a:latin typeface="Comic Sans MS"/>
              <a:cs typeface="Comic Sans MS"/>
            </a:endParaRPr>
          </a:p>
        </p:txBody>
      </p:sp>
      <p:sp>
        <p:nvSpPr>
          <p:cNvPr id="288" name="Text Box 11"/>
          <p:cNvSpPr txBox="1">
            <a:spLocks noChangeArrowheads="1"/>
          </p:cNvSpPr>
          <p:nvPr/>
        </p:nvSpPr>
        <p:spPr bwMode="auto">
          <a:xfrm>
            <a:off x="5938135" y="1760951"/>
            <a:ext cx="3271073" cy="461665"/>
          </a:xfrm>
          <a:prstGeom prst="rect">
            <a:avLst/>
          </a:prstGeom>
          <a:noFill/>
          <a:ln w="9525">
            <a:noFill/>
            <a:miter lim="800000"/>
            <a:headEnd/>
            <a:tailEnd/>
          </a:ln>
          <a:effectLst/>
        </p:spPr>
        <p:txBody>
          <a:bodyPr wrap="none">
            <a:prstTxWarp prst="textNoShape">
              <a:avLst/>
            </a:prstTxWarp>
            <a:spAutoFit/>
          </a:bodyPr>
          <a:lstStyle/>
          <a:p>
            <a:r>
              <a:rPr lang="en-US" sz="1200" dirty="0">
                <a:latin typeface="Arial Rounded MT Bold" pitchFamily="-106" charset="0"/>
              </a:rPr>
              <a:t> </a:t>
            </a:r>
            <a:r>
              <a:rPr lang="en-US" sz="1200" dirty="0">
                <a:latin typeface="Comic Sans MS"/>
                <a:cs typeface="Comic Sans MS"/>
              </a:rPr>
              <a:t>N. C. R. Makins et al. PRL 72, 1986 (1994)</a:t>
            </a:r>
          </a:p>
          <a:p>
            <a:r>
              <a:rPr lang="en-US" sz="1200" dirty="0">
                <a:latin typeface="Comic Sans MS"/>
                <a:cs typeface="Comic Sans MS"/>
              </a:rPr>
              <a:t> G. Garino et al.  PRC 45, 780 (1992)</a:t>
            </a:r>
          </a:p>
        </p:txBody>
      </p:sp>
      <p:grpSp>
        <p:nvGrpSpPr>
          <p:cNvPr id="3" name="Group 19"/>
          <p:cNvGrpSpPr>
            <a:grpSpLocks/>
          </p:cNvGrpSpPr>
          <p:nvPr/>
        </p:nvGrpSpPr>
        <p:grpSpPr bwMode="auto">
          <a:xfrm>
            <a:off x="478018" y="1231376"/>
            <a:ext cx="5480050" cy="3195637"/>
            <a:chOff x="630" y="1222"/>
            <a:chExt cx="3452" cy="2013"/>
          </a:xfrm>
        </p:grpSpPr>
        <p:sp>
          <p:nvSpPr>
            <p:cNvPr id="290" name="Rectangle 20"/>
            <p:cNvSpPr>
              <a:spLocks noChangeArrowheads="1"/>
            </p:cNvSpPr>
            <p:nvPr/>
          </p:nvSpPr>
          <p:spPr bwMode="auto">
            <a:xfrm>
              <a:off x="856" y="1257"/>
              <a:ext cx="3170" cy="1870"/>
            </a:xfrm>
            <a:prstGeom prst="rect">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1" name="Line 21"/>
            <p:cNvSpPr>
              <a:spLocks noChangeShapeType="1"/>
            </p:cNvSpPr>
            <p:nvPr/>
          </p:nvSpPr>
          <p:spPr bwMode="auto">
            <a:xfrm flipV="1">
              <a:off x="856" y="1257"/>
              <a:ext cx="1" cy="1870"/>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2" name="Line 22"/>
            <p:cNvSpPr>
              <a:spLocks noChangeShapeType="1"/>
            </p:cNvSpPr>
            <p:nvPr/>
          </p:nvSpPr>
          <p:spPr bwMode="auto">
            <a:xfrm flipH="1">
              <a:off x="856" y="3127"/>
              <a:ext cx="60"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3" name="Line 23"/>
            <p:cNvSpPr>
              <a:spLocks noChangeShapeType="1"/>
            </p:cNvSpPr>
            <p:nvPr/>
          </p:nvSpPr>
          <p:spPr bwMode="auto">
            <a:xfrm flipH="1">
              <a:off x="856" y="3086"/>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4" name="Line 24"/>
            <p:cNvSpPr>
              <a:spLocks noChangeShapeType="1"/>
            </p:cNvSpPr>
            <p:nvPr/>
          </p:nvSpPr>
          <p:spPr bwMode="auto">
            <a:xfrm flipH="1">
              <a:off x="856" y="3045"/>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5" name="Line 25"/>
            <p:cNvSpPr>
              <a:spLocks noChangeShapeType="1"/>
            </p:cNvSpPr>
            <p:nvPr/>
          </p:nvSpPr>
          <p:spPr bwMode="auto">
            <a:xfrm flipH="1">
              <a:off x="856" y="3004"/>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6" name="Line 26"/>
            <p:cNvSpPr>
              <a:spLocks noChangeShapeType="1"/>
            </p:cNvSpPr>
            <p:nvPr/>
          </p:nvSpPr>
          <p:spPr bwMode="auto">
            <a:xfrm flipH="1">
              <a:off x="856" y="2961"/>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7" name="Line 27"/>
            <p:cNvSpPr>
              <a:spLocks noChangeShapeType="1"/>
            </p:cNvSpPr>
            <p:nvPr/>
          </p:nvSpPr>
          <p:spPr bwMode="auto">
            <a:xfrm flipH="1">
              <a:off x="856" y="2920"/>
              <a:ext cx="60"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8" name="Line 28"/>
            <p:cNvSpPr>
              <a:spLocks noChangeShapeType="1"/>
            </p:cNvSpPr>
            <p:nvPr/>
          </p:nvSpPr>
          <p:spPr bwMode="auto">
            <a:xfrm flipH="1">
              <a:off x="856" y="2878"/>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9" name="Line 29"/>
            <p:cNvSpPr>
              <a:spLocks noChangeShapeType="1"/>
            </p:cNvSpPr>
            <p:nvPr/>
          </p:nvSpPr>
          <p:spPr bwMode="auto">
            <a:xfrm flipH="1">
              <a:off x="856" y="2837"/>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0" name="Line 30"/>
            <p:cNvSpPr>
              <a:spLocks noChangeShapeType="1"/>
            </p:cNvSpPr>
            <p:nvPr/>
          </p:nvSpPr>
          <p:spPr bwMode="auto">
            <a:xfrm flipH="1">
              <a:off x="856" y="2796"/>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1" name="Line 31"/>
            <p:cNvSpPr>
              <a:spLocks noChangeShapeType="1"/>
            </p:cNvSpPr>
            <p:nvPr/>
          </p:nvSpPr>
          <p:spPr bwMode="auto">
            <a:xfrm flipH="1">
              <a:off x="856" y="2753"/>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2" name="Line 32"/>
            <p:cNvSpPr>
              <a:spLocks noChangeShapeType="1"/>
            </p:cNvSpPr>
            <p:nvPr/>
          </p:nvSpPr>
          <p:spPr bwMode="auto">
            <a:xfrm flipH="1">
              <a:off x="856" y="2713"/>
              <a:ext cx="60"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3" name="Line 33"/>
            <p:cNvSpPr>
              <a:spLocks noChangeShapeType="1"/>
            </p:cNvSpPr>
            <p:nvPr/>
          </p:nvSpPr>
          <p:spPr bwMode="auto">
            <a:xfrm flipH="1">
              <a:off x="856" y="2671"/>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4" name="Line 34"/>
            <p:cNvSpPr>
              <a:spLocks noChangeShapeType="1"/>
            </p:cNvSpPr>
            <p:nvPr/>
          </p:nvSpPr>
          <p:spPr bwMode="auto">
            <a:xfrm flipH="1">
              <a:off x="856" y="2630"/>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5" name="Line 35"/>
            <p:cNvSpPr>
              <a:spLocks noChangeShapeType="1"/>
            </p:cNvSpPr>
            <p:nvPr/>
          </p:nvSpPr>
          <p:spPr bwMode="auto">
            <a:xfrm flipH="1">
              <a:off x="856" y="2587"/>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6" name="Line 36"/>
            <p:cNvSpPr>
              <a:spLocks noChangeShapeType="1"/>
            </p:cNvSpPr>
            <p:nvPr/>
          </p:nvSpPr>
          <p:spPr bwMode="auto">
            <a:xfrm flipH="1">
              <a:off x="856" y="2546"/>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7" name="Line 37"/>
            <p:cNvSpPr>
              <a:spLocks noChangeShapeType="1"/>
            </p:cNvSpPr>
            <p:nvPr/>
          </p:nvSpPr>
          <p:spPr bwMode="auto">
            <a:xfrm flipH="1">
              <a:off x="856" y="2504"/>
              <a:ext cx="60"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8" name="Line 38"/>
            <p:cNvSpPr>
              <a:spLocks noChangeShapeType="1"/>
            </p:cNvSpPr>
            <p:nvPr/>
          </p:nvSpPr>
          <p:spPr bwMode="auto">
            <a:xfrm flipH="1">
              <a:off x="856" y="2463"/>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9" name="Line 39"/>
            <p:cNvSpPr>
              <a:spLocks noChangeShapeType="1"/>
            </p:cNvSpPr>
            <p:nvPr/>
          </p:nvSpPr>
          <p:spPr bwMode="auto">
            <a:xfrm flipH="1">
              <a:off x="856" y="2420"/>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0" name="Line 40"/>
            <p:cNvSpPr>
              <a:spLocks noChangeShapeType="1"/>
            </p:cNvSpPr>
            <p:nvPr/>
          </p:nvSpPr>
          <p:spPr bwMode="auto">
            <a:xfrm flipH="1">
              <a:off x="856" y="2380"/>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1" name="Line 41"/>
            <p:cNvSpPr>
              <a:spLocks noChangeShapeType="1"/>
            </p:cNvSpPr>
            <p:nvPr/>
          </p:nvSpPr>
          <p:spPr bwMode="auto">
            <a:xfrm flipH="1">
              <a:off x="856" y="2338"/>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2" name="Line 42"/>
            <p:cNvSpPr>
              <a:spLocks noChangeShapeType="1"/>
            </p:cNvSpPr>
            <p:nvPr/>
          </p:nvSpPr>
          <p:spPr bwMode="auto">
            <a:xfrm flipH="1">
              <a:off x="856" y="2297"/>
              <a:ext cx="60"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3" name="Line 43"/>
            <p:cNvSpPr>
              <a:spLocks noChangeShapeType="1"/>
            </p:cNvSpPr>
            <p:nvPr/>
          </p:nvSpPr>
          <p:spPr bwMode="auto">
            <a:xfrm flipH="1">
              <a:off x="856" y="2254"/>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4" name="Line 44"/>
            <p:cNvSpPr>
              <a:spLocks noChangeShapeType="1"/>
            </p:cNvSpPr>
            <p:nvPr/>
          </p:nvSpPr>
          <p:spPr bwMode="auto">
            <a:xfrm flipH="1">
              <a:off x="856" y="2213"/>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5" name="Line 45"/>
            <p:cNvSpPr>
              <a:spLocks noChangeShapeType="1"/>
            </p:cNvSpPr>
            <p:nvPr/>
          </p:nvSpPr>
          <p:spPr bwMode="auto">
            <a:xfrm flipH="1">
              <a:off x="856" y="2171"/>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6" name="Line 46"/>
            <p:cNvSpPr>
              <a:spLocks noChangeShapeType="1"/>
            </p:cNvSpPr>
            <p:nvPr/>
          </p:nvSpPr>
          <p:spPr bwMode="auto">
            <a:xfrm flipH="1">
              <a:off x="856" y="2130"/>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7" name="Line 47"/>
            <p:cNvSpPr>
              <a:spLocks noChangeShapeType="1"/>
            </p:cNvSpPr>
            <p:nvPr/>
          </p:nvSpPr>
          <p:spPr bwMode="auto">
            <a:xfrm flipH="1">
              <a:off x="856" y="2087"/>
              <a:ext cx="60"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8" name="Line 48"/>
            <p:cNvSpPr>
              <a:spLocks noChangeShapeType="1"/>
            </p:cNvSpPr>
            <p:nvPr/>
          </p:nvSpPr>
          <p:spPr bwMode="auto">
            <a:xfrm flipH="1">
              <a:off x="856" y="2046"/>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9" name="Line 49"/>
            <p:cNvSpPr>
              <a:spLocks noChangeShapeType="1"/>
            </p:cNvSpPr>
            <p:nvPr/>
          </p:nvSpPr>
          <p:spPr bwMode="auto">
            <a:xfrm flipH="1">
              <a:off x="856" y="2006"/>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0" name="Line 50"/>
            <p:cNvSpPr>
              <a:spLocks noChangeShapeType="1"/>
            </p:cNvSpPr>
            <p:nvPr/>
          </p:nvSpPr>
          <p:spPr bwMode="auto">
            <a:xfrm flipH="1">
              <a:off x="856" y="1964"/>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1" name="Line 51"/>
            <p:cNvSpPr>
              <a:spLocks noChangeShapeType="1"/>
            </p:cNvSpPr>
            <p:nvPr/>
          </p:nvSpPr>
          <p:spPr bwMode="auto">
            <a:xfrm flipH="1">
              <a:off x="856" y="1923"/>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2" name="Line 52"/>
            <p:cNvSpPr>
              <a:spLocks noChangeShapeType="1"/>
            </p:cNvSpPr>
            <p:nvPr/>
          </p:nvSpPr>
          <p:spPr bwMode="auto">
            <a:xfrm flipH="1">
              <a:off x="856" y="1880"/>
              <a:ext cx="60"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3" name="Line 53"/>
            <p:cNvSpPr>
              <a:spLocks noChangeShapeType="1"/>
            </p:cNvSpPr>
            <p:nvPr/>
          </p:nvSpPr>
          <p:spPr bwMode="auto">
            <a:xfrm flipH="1">
              <a:off x="856" y="1839"/>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4" name="Line 54"/>
            <p:cNvSpPr>
              <a:spLocks noChangeShapeType="1"/>
            </p:cNvSpPr>
            <p:nvPr/>
          </p:nvSpPr>
          <p:spPr bwMode="auto">
            <a:xfrm flipH="1">
              <a:off x="856" y="1797"/>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5" name="Line 55"/>
            <p:cNvSpPr>
              <a:spLocks noChangeShapeType="1"/>
            </p:cNvSpPr>
            <p:nvPr/>
          </p:nvSpPr>
          <p:spPr bwMode="auto">
            <a:xfrm flipH="1">
              <a:off x="856" y="1756"/>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6" name="Line 56"/>
            <p:cNvSpPr>
              <a:spLocks noChangeShapeType="1"/>
            </p:cNvSpPr>
            <p:nvPr/>
          </p:nvSpPr>
          <p:spPr bwMode="auto">
            <a:xfrm flipH="1">
              <a:off x="856" y="1713"/>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7" name="Line 57"/>
            <p:cNvSpPr>
              <a:spLocks noChangeShapeType="1"/>
            </p:cNvSpPr>
            <p:nvPr/>
          </p:nvSpPr>
          <p:spPr bwMode="auto">
            <a:xfrm flipH="1">
              <a:off x="856" y="1673"/>
              <a:ext cx="60"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8" name="Line 58"/>
            <p:cNvSpPr>
              <a:spLocks noChangeShapeType="1"/>
            </p:cNvSpPr>
            <p:nvPr/>
          </p:nvSpPr>
          <p:spPr bwMode="auto">
            <a:xfrm flipH="1">
              <a:off x="856" y="1631"/>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9" name="Line 59"/>
            <p:cNvSpPr>
              <a:spLocks noChangeShapeType="1"/>
            </p:cNvSpPr>
            <p:nvPr/>
          </p:nvSpPr>
          <p:spPr bwMode="auto">
            <a:xfrm flipH="1">
              <a:off x="856" y="1590"/>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0" name="Line 60"/>
            <p:cNvSpPr>
              <a:spLocks noChangeShapeType="1"/>
            </p:cNvSpPr>
            <p:nvPr/>
          </p:nvSpPr>
          <p:spPr bwMode="auto">
            <a:xfrm flipH="1">
              <a:off x="856" y="1547"/>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1" name="Line 61"/>
            <p:cNvSpPr>
              <a:spLocks noChangeShapeType="1"/>
            </p:cNvSpPr>
            <p:nvPr/>
          </p:nvSpPr>
          <p:spPr bwMode="auto">
            <a:xfrm flipH="1">
              <a:off x="856" y="1506"/>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2" name="Line 62"/>
            <p:cNvSpPr>
              <a:spLocks noChangeShapeType="1"/>
            </p:cNvSpPr>
            <p:nvPr/>
          </p:nvSpPr>
          <p:spPr bwMode="auto">
            <a:xfrm flipH="1">
              <a:off x="856" y="1464"/>
              <a:ext cx="60"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3" name="Line 63"/>
            <p:cNvSpPr>
              <a:spLocks noChangeShapeType="1"/>
            </p:cNvSpPr>
            <p:nvPr/>
          </p:nvSpPr>
          <p:spPr bwMode="auto">
            <a:xfrm flipH="1">
              <a:off x="856" y="1423"/>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4" name="Line 64"/>
            <p:cNvSpPr>
              <a:spLocks noChangeShapeType="1"/>
            </p:cNvSpPr>
            <p:nvPr/>
          </p:nvSpPr>
          <p:spPr bwMode="auto">
            <a:xfrm flipH="1">
              <a:off x="856" y="1380"/>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5" name="Line 65"/>
            <p:cNvSpPr>
              <a:spLocks noChangeShapeType="1"/>
            </p:cNvSpPr>
            <p:nvPr/>
          </p:nvSpPr>
          <p:spPr bwMode="auto">
            <a:xfrm flipH="1">
              <a:off x="856" y="1340"/>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6" name="Line 66"/>
            <p:cNvSpPr>
              <a:spLocks noChangeShapeType="1"/>
            </p:cNvSpPr>
            <p:nvPr/>
          </p:nvSpPr>
          <p:spPr bwMode="auto">
            <a:xfrm flipH="1">
              <a:off x="856" y="1298"/>
              <a:ext cx="31"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7" name="Line 67"/>
            <p:cNvSpPr>
              <a:spLocks noChangeShapeType="1"/>
            </p:cNvSpPr>
            <p:nvPr/>
          </p:nvSpPr>
          <p:spPr bwMode="auto">
            <a:xfrm flipH="1">
              <a:off x="856" y="1257"/>
              <a:ext cx="60"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8" name="Freeform 68"/>
            <p:cNvSpPr>
              <a:spLocks noEditPoints="1"/>
            </p:cNvSpPr>
            <p:nvPr/>
          </p:nvSpPr>
          <p:spPr bwMode="auto">
            <a:xfrm flipV="1">
              <a:off x="630" y="3094"/>
              <a:ext cx="51" cy="70"/>
            </a:xfrm>
            <a:custGeom>
              <a:avLst/>
              <a:gdLst/>
              <a:ahLst/>
              <a:cxnLst>
                <a:cxn ang="0">
                  <a:pos x="21" y="67"/>
                </a:cxn>
                <a:cxn ang="0">
                  <a:pos x="37" y="60"/>
                </a:cxn>
                <a:cxn ang="0">
                  <a:pos x="43" y="33"/>
                </a:cxn>
                <a:cxn ang="0">
                  <a:pos x="37" y="6"/>
                </a:cxn>
                <a:cxn ang="0">
                  <a:pos x="21" y="0"/>
                </a:cxn>
                <a:cxn ang="0">
                  <a:pos x="6" y="7"/>
                </a:cxn>
                <a:cxn ang="0">
                  <a:pos x="0" y="34"/>
                </a:cxn>
                <a:cxn ang="0">
                  <a:pos x="6" y="61"/>
                </a:cxn>
                <a:cxn ang="0">
                  <a:pos x="21" y="67"/>
                </a:cxn>
                <a:cxn ang="0">
                  <a:pos x="21" y="56"/>
                </a:cxn>
                <a:cxn ang="0">
                  <a:pos x="17" y="54"/>
                </a:cxn>
                <a:cxn ang="0">
                  <a:pos x="14" y="49"/>
                </a:cxn>
                <a:cxn ang="0">
                  <a:pos x="12" y="33"/>
                </a:cxn>
                <a:cxn ang="0">
                  <a:pos x="13" y="18"/>
                </a:cxn>
                <a:cxn ang="0">
                  <a:pos x="17" y="13"/>
                </a:cxn>
                <a:cxn ang="0">
                  <a:pos x="21" y="11"/>
                </a:cxn>
                <a:cxn ang="0">
                  <a:pos x="26" y="13"/>
                </a:cxn>
                <a:cxn ang="0">
                  <a:pos x="29" y="18"/>
                </a:cxn>
                <a:cxn ang="0">
                  <a:pos x="31" y="33"/>
                </a:cxn>
                <a:cxn ang="0">
                  <a:pos x="29" y="49"/>
                </a:cxn>
                <a:cxn ang="0">
                  <a:pos x="26" y="54"/>
                </a:cxn>
                <a:cxn ang="0">
                  <a:pos x="21" y="56"/>
                </a:cxn>
              </a:cxnLst>
              <a:rect l="0" t="0" r="r" b="b"/>
              <a:pathLst>
                <a:path w="43" h="67">
                  <a:moveTo>
                    <a:pt x="21" y="67"/>
                  </a:moveTo>
                  <a:cubicBezTo>
                    <a:pt x="28" y="67"/>
                    <a:pt x="33" y="65"/>
                    <a:pt x="37" y="60"/>
                  </a:cubicBezTo>
                  <a:cubicBezTo>
                    <a:pt x="41" y="55"/>
                    <a:pt x="43" y="46"/>
                    <a:pt x="43" y="33"/>
                  </a:cubicBezTo>
                  <a:cubicBezTo>
                    <a:pt x="43" y="21"/>
                    <a:pt x="41" y="12"/>
                    <a:pt x="37" y="6"/>
                  </a:cubicBezTo>
                  <a:cubicBezTo>
                    <a:pt x="33" y="2"/>
                    <a:pt x="28" y="0"/>
                    <a:pt x="21" y="0"/>
                  </a:cubicBezTo>
                  <a:cubicBezTo>
                    <a:pt x="15" y="0"/>
                    <a:pt x="10" y="2"/>
                    <a:pt x="6" y="7"/>
                  </a:cubicBezTo>
                  <a:cubicBezTo>
                    <a:pt x="2" y="12"/>
                    <a:pt x="0" y="21"/>
                    <a:pt x="0" y="34"/>
                  </a:cubicBezTo>
                  <a:cubicBezTo>
                    <a:pt x="0" y="46"/>
                    <a:pt x="2" y="55"/>
                    <a:pt x="6" y="61"/>
                  </a:cubicBezTo>
                  <a:cubicBezTo>
                    <a:pt x="10" y="65"/>
                    <a:pt x="15" y="67"/>
                    <a:pt x="21" y="67"/>
                  </a:cubicBezTo>
                  <a:close/>
                  <a:moveTo>
                    <a:pt x="21" y="56"/>
                  </a:moveTo>
                  <a:cubicBezTo>
                    <a:pt x="20" y="56"/>
                    <a:pt x="18" y="55"/>
                    <a:pt x="17" y="54"/>
                  </a:cubicBezTo>
                  <a:cubicBezTo>
                    <a:pt x="15" y="53"/>
                    <a:pt x="14" y="52"/>
                    <a:pt x="14" y="49"/>
                  </a:cubicBezTo>
                  <a:cubicBezTo>
                    <a:pt x="13" y="46"/>
                    <a:pt x="12" y="41"/>
                    <a:pt x="12" y="33"/>
                  </a:cubicBezTo>
                  <a:cubicBezTo>
                    <a:pt x="12" y="26"/>
                    <a:pt x="13" y="21"/>
                    <a:pt x="13" y="18"/>
                  </a:cubicBezTo>
                  <a:cubicBezTo>
                    <a:pt x="14" y="15"/>
                    <a:pt x="15" y="13"/>
                    <a:pt x="17" y="13"/>
                  </a:cubicBezTo>
                  <a:cubicBezTo>
                    <a:pt x="18" y="12"/>
                    <a:pt x="20" y="11"/>
                    <a:pt x="21" y="11"/>
                  </a:cubicBezTo>
                  <a:cubicBezTo>
                    <a:pt x="23" y="11"/>
                    <a:pt x="25" y="12"/>
                    <a:pt x="26" y="13"/>
                  </a:cubicBezTo>
                  <a:cubicBezTo>
                    <a:pt x="27" y="14"/>
                    <a:pt x="28" y="15"/>
                    <a:pt x="29" y="18"/>
                  </a:cubicBezTo>
                  <a:cubicBezTo>
                    <a:pt x="30" y="21"/>
                    <a:pt x="31" y="26"/>
                    <a:pt x="31" y="33"/>
                  </a:cubicBezTo>
                  <a:cubicBezTo>
                    <a:pt x="31" y="41"/>
                    <a:pt x="30" y="46"/>
                    <a:pt x="29" y="49"/>
                  </a:cubicBezTo>
                  <a:cubicBezTo>
                    <a:pt x="28" y="52"/>
                    <a:pt x="27" y="53"/>
                    <a:pt x="26" y="54"/>
                  </a:cubicBezTo>
                  <a:cubicBezTo>
                    <a:pt x="25" y="55"/>
                    <a:pt x="23" y="56"/>
                    <a:pt x="21" y="5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9" name="Rectangle 69"/>
            <p:cNvSpPr>
              <a:spLocks noChangeArrowheads="1"/>
            </p:cNvSpPr>
            <p:nvPr/>
          </p:nvSpPr>
          <p:spPr bwMode="auto">
            <a:xfrm>
              <a:off x="694" y="3150"/>
              <a:ext cx="14" cy="14"/>
            </a:xfrm>
            <a:prstGeom prst="rect">
              <a:avLst/>
            </a:prstGeom>
            <a:solidFill>
              <a:srgbClr val="000000"/>
            </a:solidFill>
            <a:ln w="0"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0" name="Freeform 70"/>
            <p:cNvSpPr>
              <a:spLocks/>
            </p:cNvSpPr>
            <p:nvPr/>
          </p:nvSpPr>
          <p:spPr bwMode="auto">
            <a:xfrm flipV="1">
              <a:off x="724" y="3094"/>
              <a:ext cx="34" cy="70"/>
            </a:xfrm>
            <a:custGeom>
              <a:avLst/>
              <a:gdLst/>
              <a:ahLst/>
              <a:cxnLst>
                <a:cxn ang="0">
                  <a:pos x="29" y="0"/>
                </a:cxn>
                <a:cxn ang="0">
                  <a:pos x="16" y="0"/>
                </a:cxn>
                <a:cxn ang="0">
                  <a:pos x="16" y="49"/>
                </a:cxn>
                <a:cxn ang="0">
                  <a:pos x="0" y="38"/>
                </a:cxn>
                <a:cxn ang="0">
                  <a:pos x="0" y="51"/>
                </a:cxn>
                <a:cxn ang="0">
                  <a:pos x="11" y="57"/>
                </a:cxn>
                <a:cxn ang="0">
                  <a:pos x="19" y="67"/>
                </a:cxn>
                <a:cxn ang="0">
                  <a:pos x="29" y="67"/>
                </a:cxn>
                <a:cxn ang="0">
                  <a:pos x="29" y="0"/>
                </a:cxn>
              </a:cxnLst>
              <a:rect l="0" t="0" r="r" b="b"/>
              <a:pathLst>
                <a:path w="29" h="67">
                  <a:moveTo>
                    <a:pt x="29" y="0"/>
                  </a:moveTo>
                  <a:lnTo>
                    <a:pt x="16" y="0"/>
                  </a:lnTo>
                  <a:lnTo>
                    <a:pt x="16" y="49"/>
                  </a:lnTo>
                  <a:cubicBezTo>
                    <a:pt x="12" y="44"/>
                    <a:pt x="6" y="41"/>
                    <a:pt x="0" y="38"/>
                  </a:cubicBezTo>
                  <a:lnTo>
                    <a:pt x="0" y="51"/>
                  </a:lnTo>
                  <a:cubicBezTo>
                    <a:pt x="3" y="52"/>
                    <a:pt x="7" y="54"/>
                    <a:pt x="11" y="57"/>
                  </a:cubicBezTo>
                  <a:cubicBezTo>
                    <a:pt x="15" y="60"/>
                    <a:pt x="17" y="63"/>
                    <a:pt x="19" y="67"/>
                  </a:cubicBezTo>
                  <a:lnTo>
                    <a:pt x="29" y="67"/>
                  </a:lnTo>
                  <a:lnTo>
                    <a:pt x="29" y="0"/>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1" name="Freeform 71"/>
            <p:cNvSpPr>
              <a:spLocks noEditPoints="1"/>
            </p:cNvSpPr>
            <p:nvPr/>
          </p:nvSpPr>
          <p:spPr bwMode="auto">
            <a:xfrm flipV="1">
              <a:off x="630" y="2886"/>
              <a:ext cx="51" cy="71"/>
            </a:xfrm>
            <a:custGeom>
              <a:avLst/>
              <a:gdLst/>
              <a:ahLst/>
              <a:cxnLst>
                <a:cxn ang="0">
                  <a:pos x="21" y="67"/>
                </a:cxn>
                <a:cxn ang="0">
                  <a:pos x="37" y="60"/>
                </a:cxn>
                <a:cxn ang="0">
                  <a:pos x="43" y="33"/>
                </a:cxn>
                <a:cxn ang="0">
                  <a:pos x="37" y="6"/>
                </a:cxn>
                <a:cxn ang="0">
                  <a:pos x="21" y="0"/>
                </a:cxn>
                <a:cxn ang="0">
                  <a:pos x="6" y="7"/>
                </a:cxn>
                <a:cxn ang="0">
                  <a:pos x="0" y="34"/>
                </a:cxn>
                <a:cxn ang="0">
                  <a:pos x="6" y="61"/>
                </a:cxn>
                <a:cxn ang="0">
                  <a:pos x="21" y="67"/>
                </a:cxn>
                <a:cxn ang="0">
                  <a:pos x="21" y="56"/>
                </a:cxn>
                <a:cxn ang="0">
                  <a:pos x="17" y="54"/>
                </a:cxn>
                <a:cxn ang="0">
                  <a:pos x="14" y="49"/>
                </a:cxn>
                <a:cxn ang="0">
                  <a:pos x="12" y="33"/>
                </a:cxn>
                <a:cxn ang="0">
                  <a:pos x="13" y="18"/>
                </a:cxn>
                <a:cxn ang="0">
                  <a:pos x="17" y="13"/>
                </a:cxn>
                <a:cxn ang="0">
                  <a:pos x="21" y="11"/>
                </a:cxn>
                <a:cxn ang="0">
                  <a:pos x="26" y="13"/>
                </a:cxn>
                <a:cxn ang="0">
                  <a:pos x="29" y="18"/>
                </a:cxn>
                <a:cxn ang="0">
                  <a:pos x="31" y="33"/>
                </a:cxn>
                <a:cxn ang="0">
                  <a:pos x="29" y="49"/>
                </a:cxn>
                <a:cxn ang="0">
                  <a:pos x="26" y="54"/>
                </a:cxn>
                <a:cxn ang="0">
                  <a:pos x="21" y="56"/>
                </a:cxn>
              </a:cxnLst>
              <a:rect l="0" t="0" r="r" b="b"/>
              <a:pathLst>
                <a:path w="43" h="67">
                  <a:moveTo>
                    <a:pt x="21" y="67"/>
                  </a:moveTo>
                  <a:cubicBezTo>
                    <a:pt x="28" y="67"/>
                    <a:pt x="33" y="65"/>
                    <a:pt x="37" y="60"/>
                  </a:cubicBezTo>
                  <a:cubicBezTo>
                    <a:pt x="41" y="55"/>
                    <a:pt x="43" y="46"/>
                    <a:pt x="43" y="33"/>
                  </a:cubicBezTo>
                  <a:cubicBezTo>
                    <a:pt x="43" y="21"/>
                    <a:pt x="41" y="12"/>
                    <a:pt x="37" y="6"/>
                  </a:cubicBezTo>
                  <a:cubicBezTo>
                    <a:pt x="33" y="2"/>
                    <a:pt x="28" y="0"/>
                    <a:pt x="21" y="0"/>
                  </a:cubicBezTo>
                  <a:cubicBezTo>
                    <a:pt x="15" y="0"/>
                    <a:pt x="10" y="2"/>
                    <a:pt x="6" y="7"/>
                  </a:cubicBezTo>
                  <a:cubicBezTo>
                    <a:pt x="2" y="12"/>
                    <a:pt x="0" y="21"/>
                    <a:pt x="0" y="34"/>
                  </a:cubicBezTo>
                  <a:cubicBezTo>
                    <a:pt x="0" y="46"/>
                    <a:pt x="2" y="55"/>
                    <a:pt x="6" y="61"/>
                  </a:cubicBezTo>
                  <a:cubicBezTo>
                    <a:pt x="10" y="65"/>
                    <a:pt x="15" y="67"/>
                    <a:pt x="21" y="67"/>
                  </a:cubicBezTo>
                  <a:close/>
                  <a:moveTo>
                    <a:pt x="21" y="56"/>
                  </a:moveTo>
                  <a:cubicBezTo>
                    <a:pt x="20" y="56"/>
                    <a:pt x="18" y="55"/>
                    <a:pt x="17" y="54"/>
                  </a:cubicBezTo>
                  <a:cubicBezTo>
                    <a:pt x="15" y="53"/>
                    <a:pt x="14" y="52"/>
                    <a:pt x="14" y="49"/>
                  </a:cubicBezTo>
                  <a:cubicBezTo>
                    <a:pt x="13" y="46"/>
                    <a:pt x="12" y="41"/>
                    <a:pt x="12" y="33"/>
                  </a:cubicBezTo>
                  <a:cubicBezTo>
                    <a:pt x="12" y="26"/>
                    <a:pt x="13" y="21"/>
                    <a:pt x="13" y="18"/>
                  </a:cubicBezTo>
                  <a:cubicBezTo>
                    <a:pt x="14" y="15"/>
                    <a:pt x="15" y="13"/>
                    <a:pt x="17" y="13"/>
                  </a:cubicBezTo>
                  <a:cubicBezTo>
                    <a:pt x="18" y="12"/>
                    <a:pt x="20" y="11"/>
                    <a:pt x="21" y="11"/>
                  </a:cubicBezTo>
                  <a:cubicBezTo>
                    <a:pt x="23" y="11"/>
                    <a:pt x="25" y="12"/>
                    <a:pt x="26" y="13"/>
                  </a:cubicBezTo>
                  <a:cubicBezTo>
                    <a:pt x="27" y="14"/>
                    <a:pt x="28" y="15"/>
                    <a:pt x="29" y="18"/>
                  </a:cubicBezTo>
                  <a:cubicBezTo>
                    <a:pt x="30" y="21"/>
                    <a:pt x="31" y="26"/>
                    <a:pt x="31" y="33"/>
                  </a:cubicBezTo>
                  <a:cubicBezTo>
                    <a:pt x="31" y="41"/>
                    <a:pt x="30" y="46"/>
                    <a:pt x="29" y="49"/>
                  </a:cubicBezTo>
                  <a:cubicBezTo>
                    <a:pt x="28" y="52"/>
                    <a:pt x="27" y="53"/>
                    <a:pt x="26" y="54"/>
                  </a:cubicBezTo>
                  <a:cubicBezTo>
                    <a:pt x="25" y="55"/>
                    <a:pt x="23" y="56"/>
                    <a:pt x="21" y="5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2" name="Rectangle 72"/>
            <p:cNvSpPr>
              <a:spLocks noChangeArrowheads="1"/>
            </p:cNvSpPr>
            <p:nvPr/>
          </p:nvSpPr>
          <p:spPr bwMode="auto">
            <a:xfrm>
              <a:off x="694" y="2943"/>
              <a:ext cx="14" cy="14"/>
            </a:xfrm>
            <a:prstGeom prst="rect">
              <a:avLst/>
            </a:prstGeom>
            <a:solidFill>
              <a:srgbClr val="000000"/>
            </a:solidFill>
            <a:ln w="0"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3" name="Freeform 73"/>
            <p:cNvSpPr>
              <a:spLocks/>
            </p:cNvSpPr>
            <p:nvPr/>
          </p:nvSpPr>
          <p:spPr bwMode="auto">
            <a:xfrm flipV="1">
              <a:off x="721" y="2886"/>
              <a:ext cx="52" cy="71"/>
            </a:xfrm>
            <a:custGeom>
              <a:avLst/>
              <a:gdLst/>
              <a:ahLst/>
              <a:cxnLst>
                <a:cxn ang="0">
                  <a:pos x="44" y="13"/>
                </a:cxn>
                <a:cxn ang="0">
                  <a:pos x="44" y="0"/>
                </a:cxn>
                <a:cxn ang="0">
                  <a:pos x="0" y="0"/>
                </a:cxn>
                <a:cxn ang="0">
                  <a:pos x="4" y="13"/>
                </a:cxn>
                <a:cxn ang="0">
                  <a:pos x="18" y="29"/>
                </a:cxn>
                <a:cxn ang="0">
                  <a:pos x="28" y="39"/>
                </a:cxn>
                <a:cxn ang="0">
                  <a:pos x="31" y="47"/>
                </a:cxn>
                <a:cxn ang="0">
                  <a:pos x="29" y="53"/>
                </a:cxn>
                <a:cxn ang="0">
                  <a:pos x="23" y="56"/>
                </a:cxn>
                <a:cxn ang="0">
                  <a:pos x="16" y="53"/>
                </a:cxn>
                <a:cxn ang="0">
                  <a:pos x="14" y="46"/>
                </a:cxn>
                <a:cxn ang="0">
                  <a:pos x="1" y="47"/>
                </a:cxn>
                <a:cxn ang="0">
                  <a:pos x="8" y="63"/>
                </a:cxn>
                <a:cxn ang="0">
                  <a:pos x="23" y="67"/>
                </a:cxn>
                <a:cxn ang="0">
                  <a:pos x="38" y="62"/>
                </a:cxn>
                <a:cxn ang="0">
                  <a:pos x="44" y="49"/>
                </a:cxn>
                <a:cxn ang="0">
                  <a:pos x="42" y="41"/>
                </a:cxn>
                <a:cxn ang="0">
                  <a:pos x="37" y="32"/>
                </a:cxn>
                <a:cxn ang="0">
                  <a:pos x="29" y="24"/>
                </a:cxn>
                <a:cxn ang="0">
                  <a:pos x="21" y="17"/>
                </a:cxn>
                <a:cxn ang="0">
                  <a:pos x="19" y="13"/>
                </a:cxn>
                <a:cxn ang="0">
                  <a:pos x="44" y="13"/>
                </a:cxn>
              </a:cxnLst>
              <a:rect l="0" t="0" r="r" b="b"/>
              <a:pathLst>
                <a:path w="44" h="67">
                  <a:moveTo>
                    <a:pt x="44" y="13"/>
                  </a:moveTo>
                  <a:lnTo>
                    <a:pt x="44" y="0"/>
                  </a:lnTo>
                  <a:lnTo>
                    <a:pt x="0" y="0"/>
                  </a:lnTo>
                  <a:cubicBezTo>
                    <a:pt x="1" y="5"/>
                    <a:pt x="2" y="9"/>
                    <a:pt x="4" y="13"/>
                  </a:cubicBezTo>
                  <a:cubicBezTo>
                    <a:pt x="7" y="17"/>
                    <a:pt x="11" y="22"/>
                    <a:pt x="18" y="29"/>
                  </a:cubicBezTo>
                  <a:cubicBezTo>
                    <a:pt x="24" y="34"/>
                    <a:pt x="27" y="37"/>
                    <a:pt x="28" y="39"/>
                  </a:cubicBezTo>
                  <a:cubicBezTo>
                    <a:pt x="30" y="42"/>
                    <a:pt x="31" y="45"/>
                    <a:pt x="31" y="47"/>
                  </a:cubicBezTo>
                  <a:cubicBezTo>
                    <a:pt x="31" y="50"/>
                    <a:pt x="30" y="52"/>
                    <a:pt x="29" y="53"/>
                  </a:cubicBezTo>
                  <a:cubicBezTo>
                    <a:pt x="27" y="55"/>
                    <a:pt x="25" y="56"/>
                    <a:pt x="23" y="56"/>
                  </a:cubicBezTo>
                  <a:cubicBezTo>
                    <a:pt x="20" y="56"/>
                    <a:pt x="18" y="55"/>
                    <a:pt x="16" y="53"/>
                  </a:cubicBezTo>
                  <a:cubicBezTo>
                    <a:pt x="15" y="52"/>
                    <a:pt x="14" y="50"/>
                    <a:pt x="14" y="46"/>
                  </a:cubicBezTo>
                  <a:lnTo>
                    <a:pt x="1" y="47"/>
                  </a:lnTo>
                  <a:cubicBezTo>
                    <a:pt x="2" y="54"/>
                    <a:pt x="4" y="60"/>
                    <a:pt x="8" y="63"/>
                  </a:cubicBezTo>
                  <a:cubicBezTo>
                    <a:pt x="12" y="66"/>
                    <a:pt x="17" y="67"/>
                    <a:pt x="23" y="67"/>
                  </a:cubicBezTo>
                  <a:cubicBezTo>
                    <a:pt x="29" y="67"/>
                    <a:pt x="34" y="66"/>
                    <a:pt x="38" y="62"/>
                  </a:cubicBezTo>
                  <a:cubicBezTo>
                    <a:pt x="42" y="59"/>
                    <a:pt x="44" y="54"/>
                    <a:pt x="44" y="49"/>
                  </a:cubicBezTo>
                  <a:cubicBezTo>
                    <a:pt x="44" y="46"/>
                    <a:pt x="43" y="43"/>
                    <a:pt x="42" y="41"/>
                  </a:cubicBezTo>
                  <a:cubicBezTo>
                    <a:pt x="41" y="38"/>
                    <a:pt x="39" y="35"/>
                    <a:pt x="37" y="32"/>
                  </a:cubicBezTo>
                  <a:cubicBezTo>
                    <a:pt x="36" y="30"/>
                    <a:pt x="33" y="27"/>
                    <a:pt x="29" y="24"/>
                  </a:cubicBezTo>
                  <a:cubicBezTo>
                    <a:pt x="25" y="20"/>
                    <a:pt x="22" y="18"/>
                    <a:pt x="21" y="17"/>
                  </a:cubicBezTo>
                  <a:cubicBezTo>
                    <a:pt x="20" y="15"/>
                    <a:pt x="20" y="14"/>
                    <a:pt x="19" y="13"/>
                  </a:cubicBezTo>
                  <a:lnTo>
                    <a:pt x="44" y="13"/>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4" name="Freeform 74"/>
            <p:cNvSpPr>
              <a:spLocks noEditPoints="1"/>
            </p:cNvSpPr>
            <p:nvPr/>
          </p:nvSpPr>
          <p:spPr bwMode="auto">
            <a:xfrm flipV="1">
              <a:off x="630" y="2677"/>
              <a:ext cx="51" cy="71"/>
            </a:xfrm>
            <a:custGeom>
              <a:avLst/>
              <a:gdLst/>
              <a:ahLst/>
              <a:cxnLst>
                <a:cxn ang="0">
                  <a:pos x="21" y="68"/>
                </a:cxn>
                <a:cxn ang="0">
                  <a:pos x="37" y="61"/>
                </a:cxn>
                <a:cxn ang="0">
                  <a:pos x="43" y="34"/>
                </a:cxn>
                <a:cxn ang="0">
                  <a:pos x="37" y="7"/>
                </a:cxn>
                <a:cxn ang="0">
                  <a:pos x="21" y="0"/>
                </a:cxn>
                <a:cxn ang="0">
                  <a:pos x="6" y="7"/>
                </a:cxn>
                <a:cxn ang="0">
                  <a:pos x="0" y="34"/>
                </a:cxn>
                <a:cxn ang="0">
                  <a:pos x="6" y="61"/>
                </a:cxn>
                <a:cxn ang="0">
                  <a:pos x="21" y="68"/>
                </a:cxn>
                <a:cxn ang="0">
                  <a:pos x="21" y="56"/>
                </a:cxn>
                <a:cxn ang="0">
                  <a:pos x="17" y="55"/>
                </a:cxn>
                <a:cxn ang="0">
                  <a:pos x="14" y="50"/>
                </a:cxn>
                <a:cxn ang="0">
                  <a:pos x="12" y="34"/>
                </a:cxn>
                <a:cxn ang="0">
                  <a:pos x="13" y="19"/>
                </a:cxn>
                <a:cxn ang="0">
                  <a:pos x="17" y="13"/>
                </a:cxn>
                <a:cxn ang="0">
                  <a:pos x="21" y="12"/>
                </a:cxn>
                <a:cxn ang="0">
                  <a:pos x="26" y="13"/>
                </a:cxn>
                <a:cxn ang="0">
                  <a:pos x="29" y="18"/>
                </a:cxn>
                <a:cxn ang="0">
                  <a:pos x="31" y="34"/>
                </a:cxn>
                <a:cxn ang="0">
                  <a:pos x="29" y="49"/>
                </a:cxn>
                <a:cxn ang="0">
                  <a:pos x="26" y="55"/>
                </a:cxn>
                <a:cxn ang="0">
                  <a:pos x="21" y="56"/>
                </a:cxn>
              </a:cxnLst>
              <a:rect l="0" t="0" r="r" b="b"/>
              <a:pathLst>
                <a:path w="43" h="68">
                  <a:moveTo>
                    <a:pt x="21" y="68"/>
                  </a:moveTo>
                  <a:cubicBezTo>
                    <a:pt x="28" y="68"/>
                    <a:pt x="33" y="66"/>
                    <a:pt x="37" y="61"/>
                  </a:cubicBezTo>
                  <a:cubicBezTo>
                    <a:pt x="41" y="56"/>
                    <a:pt x="43" y="47"/>
                    <a:pt x="43" y="34"/>
                  </a:cubicBezTo>
                  <a:cubicBezTo>
                    <a:pt x="43" y="21"/>
                    <a:pt x="41" y="12"/>
                    <a:pt x="37" y="7"/>
                  </a:cubicBezTo>
                  <a:cubicBezTo>
                    <a:pt x="33" y="2"/>
                    <a:pt x="28" y="0"/>
                    <a:pt x="21" y="0"/>
                  </a:cubicBezTo>
                  <a:cubicBezTo>
                    <a:pt x="15" y="0"/>
                    <a:pt x="10" y="3"/>
                    <a:pt x="6" y="7"/>
                  </a:cubicBezTo>
                  <a:cubicBezTo>
                    <a:pt x="2" y="12"/>
                    <a:pt x="0" y="21"/>
                    <a:pt x="0" y="34"/>
                  </a:cubicBezTo>
                  <a:cubicBezTo>
                    <a:pt x="0" y="47"/>
                    <a:pt x="2" y="56"/>
                    <a:pt x="6" y="61"/>
                  </a:cubicBezTo>
                  <a:cubicBezTo>
                    <a:pt x="10" y="66"/>
                    <a:pt x="15" y="68"/>
                    <a:pt x="21" y="68"/>
                  </a:cubicBezTo>
                  <a:close/>
                  <a:moveTo>
                    <a:pt x="21" y="56"/>
                  </a:moveTo>
                  <a:cubicBezTo>
                    <a:pt x="20" y="56"/>
                    <a:pt x="18" y="56"/>
                    <a:pt x="17" y="55"/>
                  </a:cubicBezTo>
                  <a:cubicBezTo>
                    <a:pt x="15" y="54"/>
                    <a:pt x="14" y="52"/>
                    <a:pt x="14" y="50"/>
                  </a:cubicBezTo>
                  <a:cubicBezTo>
                    <a:pt x="13" y="47"/>
                    <a:pt x="12" y="41"/>
                    <a:pt x="12" y="34"/>
                  </a:cubicBezTo>
                  <a:cubicBezTo>
                    <a:pt x="12" y="26"/>
                    <a:pt x="13" y="21"/>
                    <a:pt x="13" y="19"/>
                  </a:cubicBezTo>
                  <a:cubicBezTo>
                    <a:pt x="14" y="16"/>
                    <a:pt x="15" y="14"/>
                    <a:pt x="17" y="13"/>
                  </a:cubicBezTo>
                  <a:cubicBezTo>
                    <a:pt x="18" y="12"/>
                    <a:pt x="20" y="12"/>
                    <a:pt x="21" y="12"/>
                  </a:cubicBezTo>
                  <a:cubicBezTo>
                    <a:pt x="23" y="12"/>
                    <a:pt x="25" y="12"/>
                    <a:pt x="26" y="13"/>
                  </a:cubicBezTo>
                  <a:cubicBezTo>
                    <a:pt x="27" y="14"/>
                    <a:pt x="28" y="16"/>
                    <a:pt x="29" y="18"/>
                  </a:cubicBezTo>
                  <a:cubicBezTo>
                    <a:pt x="30" y="21"/>
                    <a:pt x="31" y="26"/>
                    <a:pt x="31" y="34"/>
                  </a:cubicBezTo>
                  <a:cubicBezTo>
                    <a:pt x="31" y="41"/>
                    <a:pt x="30" y="46"/>
                    <a:pt x="29" y="49"/>
                  </a:cubicBezTo>
                  <a:cubicBezTo>
                    <a:pt x="28" y="52"/>
                    <a:pt x="27" y="54"/>
                    <a:pt x="26" y="55"/>
                  </a:cubicBezTo>
                  <a:cubicBezTo>
                    <a:pt x="25" y="56"/>
                    <a:pt x="23" y="56"/>
                    <a:pt x="21" y="5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5" name="Rectangle 75"/>
            <p:cNvSpPr>
              <a:spLocks noChangeArrowheads="1"/>
            </p:cNvSpPr>
            <p:nvPr/>
          </p:nvSpPr>
          <p:spPr bwMode="auto">
            <a:xfrm>
              <a:off x="694" y="2734"/>
              <a:ext cx="14" cy="13"/>
            </a:xfrm>
            <a:prstGeom prst="rect">
              <a:avLst/>
            </a:prstGeom>
            <a:solidFill>
              <a:srgbClr val="000000"/>
            </a:solidFill>
            <a:ln w="0"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6" name="Freeform 76"/>
            <p:cNvSpPr>
              <a:spLocks/>
            </p:cNvSpPr>
            <p:nvPr/>
          </p:nvSpPr>
          <p:spPr bwMode="auto">
            <a:xfrm flipV="1">
              <a:off x="721" y="2677"/>
              <a:ext cx="52" cy="71"/>
            </a:xfrm>
            <a:custGeom>
              <a:avLst/>
              <a:gdLst/>
              <a:ahLst/>
              <a:cxnLst>
                <a:cxn ang="0">
                  <a:pos x="0" y="20"/>
                </a:cxn>
                <a:cxn ang="0">
                  <a:pos x="13" y="21"/>
                </a:cxn>
                <a:cxn ang="0">
                  <a:pos x="16" y="14"/>
                </a:cxn>
                <a:cxn ang="0">
                  <a:pos x="22" y="12"/>
                </a:cxn>
                <a:cxn ang="0">
                  <a:pos x="28" y="14"/>
                </a:cxn>
                <a:cxn ang="0">
                  <a:pos x="31" y="22"/>
                </a:cxn>
                <a:cxn ang="0">
                  <a:pos x="29" y="28"/>
                </a:cxn>
                <a:cxn ang="0">
                  <a:pos x="23" y="31"/>
                </a:cxn>
                <a:cxn ang="0">
                  <a:pos x="17" y="30"/>
                </a:cxn>
                <a:cxn ang="0">
                  <a:pos x="19" y="41"/>
                </a:cxn>
                <a:cxn ang="0">
                  <a:pos x="26" y="43"/>
                </a:cxn>
                <a:cxn ang="0">
                  <a:pos x="28" y="49"/>
                </a:cxn>
                <a:cxn ang="0">
                  <a:pos x="26" y="54"/>
                </a:cxn>
                <a:cxn ang="0">
                  <a:pos x="21" y="56"/>
                </a:cxn>
                <a:cxn ang="0">
                  <a:pos x="16" y="54"/>
                </a:cxn>
                <a:cxn ang="0">
                  <a:pos x="14" y="47"/>
                </a:cxn>
                <a:cxn ang="0">
                  <a:pos x="1" y="49"/>
                </a:cxn>
                <a:cxn ang="0">
                  <a:pos x="5" y="60"/>
                </a:cxn>
                <a:cxn ang="0">
                  <a:pos x="11" y="66"/>
                </a:cxn>
                <a:cxn ang="0">
                  <a:pos x="21" y="68"/>
                </a:cxn>
                <a:cxn ang="0">
                  <a:pos x="36" y="62"/>
                </a:cxn>
                <a:cxn ang="0">
                  <a:pos x="41" y="50"/>
                </a:cxn>
                <a:cxn ang="0">
                  <a:pos x="31" y="36"/>
                </a:cxn>
                <a:cxn ang="0">
                  <a:pos x="40" y="31"/>
                </a:cxn>
                <a:cxn ang="0">
                  <a:pos x="44" y="21"/>
                </a:cxn>
                <a:cxn ang="0">
                  <a:pos x="37" y="6"/>
                </a:cxn>
                <a:cxn ang="0">
                  <a:pos x="22" y="0"/>
                </a:cxn>
                <a:cxn ang="0">
                  <a:pos x="7" y="6"/>
                </a:cxn>
                <a:cxn ang="0">
                  <a:pos x="0" y="20"/>
                </a:cxn>
              </a:cxnLst>
              <a:rect l="0" t="0" r="r" b="b"/>
              <a:pathLst>
                <a:path w="44" h="68">
                  <a:moveTo>
                    <a:pt x="0" y="20"/>
                  </a:moveTo>
                  <a:lnTo>
                    <a:pt x="13" y="21"/>
                  </a:lnTo>
                  <a:cubicBezTo>
                    <a:pt x="13" y="18"/>
                    <a:pt x="14" y="16"/>
                    <a:pt x="16" y="14"/>
                  </a:cubicBezTo>
                  <a:cubicBezTo>
                    <a:pt x="17" y="12"/>
                    <a:pt x="19" y="12"/>
                    <a:pt x="22" y="12"/>
                  </a:cubicBezTo>
                  <a:cubicBezTo>
                    <a:pt x="24" y="12"/>
                    <a:pt x="27" y="13"/>
                    <a:pt x="28" y="14"/>
                  </a:cubicBezTo>
                  <a:cubicBezTo>
                    <a:pt x="30" y="16"/>
                    <a:pt x="31" y="19"/>
                    <a:pt x="31" y="22"/>
                  </a:cubicBezTo>
                  <a:cubicBezTo>
                    <a:pt x="31" y="25"/>
                    <a:pt x="30" y="27"/>
                    <a:pt x="29" y="28"/>
                  </a:cubicBezTo>
                  <a:cubicBezTo>
                    <a:pt x="27" y="30"/>
                    <a:pt x="25" y="31"/>
                    <a:pt x="23" y="31"/>
                  </a:cubicBezTo>
                  <a:cubicBezTo>
                    <a:pt x="21" y="31"/>
                    <a:pt x="20" y="31"/>
                    <a:pt x="17" y="30"/>
                  </a:cubicBezTo>
                  <a:lnTo>
                    <a:pt x="19" y="41"/>
                  </a:lnTo>
                  <a:cubicBezTo>
                    <a:pt x="22" y="41"/>
                    <a:pt x="24" y="41"/>
                    <a:pt x="26" y="43"/>
                  </a:cubicBezTo>
                  <a:cubicBezTo>
                    <a:pt x="27" y="44"/>
                    <a:pt x="28" y="47"/>
                    <a:pt x="28" y="49"/>
                  </a:cubicBezTo>
                  <a:cubicBezTo>
                    <a:pt x="28" y="51"/>
                    <a:pt x="28" y="53"/>
                    <a:pt x="26" y="54"/>
                  </a:cubicBezTo>
                  <a:cubicBezTo>
                    <a:pt x="25" y="56"/>
                    <a:pt x="23" y="56"/>
                    <a:pt x="21" y="56"/>
                  </a:cubicBezTo>
                  <a:cubicBezTo>
                    <a:pt x="19" y="56"/>
                    <a:pt x="18" y="55"/>
                    <a:pt x="16" y="54"/>
                  </a:cubicBezTo>
                  <a:cubicBezTo>
                    <a:pt x="15" y="53"/>
                    <a:pt x="14" y="50"/>
                    <a:pt x="14" y="47"/>
                  </a:cubicBezTo>
                  <a:lnTo>
                    <a:pt x="1" y="49"/>
                  </a:lnTo>
                  <a:cubicBezTo>
                    <a:pt x="2" y="54"/>
                    <a:pt x="3" y="57"/>
                    <a:pt x="5" y="60"/>
                  </a:cubicBezTo>
                  <a:cubicBezTo>
                    <a:pt x="6" y="62"/>
                    <a:pt x="9" y="64"/>
                    <a:pt x="11" y="66"/>
                  </a:cubicBezTo>
                  <a:cubicBezTo>
                    <a:pt x="14" y="67"/>
                    <a:pt x="18" y="68"/>
                    <a:pt x="21" y="68"/>
                  </a:cubicBezTo>
                  <a:cubicBezTo>
                    <a:pt x="27" y="68"/>
                    <a:pt x="32" y="66"/>
                    <a:pt x="36" y="62"/>
                  </a:cubicBezTo>
                  <a:cubicBezTo>
                    <a:pt x="39" y="58"/>
                    <a:pt x="41" y="55"/>
                    <a:pt x="41" y="50"/>
                  </a:cubicBezTo>
                  <a:cubicBezTo>
                    <a:pt x="41" y="44"/>
                    <a:pt x="38" y="40"/>
                    <a:pt x="31" y="36"/>
                  </a:cubicBezTo>
                  <a:cubicBezTo>
                    <a:pt x="35" y="35"/>
                    <a:pt x="38" y="33"/>
                    <a:pt x="40" y="31"/>
                  </a:cubicBezTo>
                  <a:cubicBezTo>
                    <a:pt x="43" y="28"/>
                    <a:pt x="44" y="25"/>
                    <a:pt x="44" y="21"/>
                  </a:cubicBezTo>
                  <a:cubicBezTo>
                    <a:pt x="44" y="15"/>
                    <a:pt x="42" y="10"/>
                    <a:pt x="37" y="6"/>
                  </a:cubicBezTo>
                  <a:cubicBezTo>
                    <a:pt x="33" y="2"/>
                    <a:pt x="28" y="0"/>
                    <a:pt x="22" y="0"/>
                  </a:cubicBezTo>
                  <a:cubicBezTo>
                    <a:pt x="16" y="0"/>
                    <a:pt x="11" y="2"/>
                    <a:pt x="7" y="6"/>
                  </a:cubicBezTo>
                  <a:cubicBezTo>
                    <a:pt x="3" y="9"/>
                    <a:pt x="1" y="14"/>
                    <a:pt x="0" y="20"/>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7" name="Freeform 77"/>
            <p:cNvSpPr>
              <a:spLocks noEditPoints="1"/>
            </p:cNvSpPr>
            <p:nvPr/>
          </p:nvSpPr>
          <p:spPr bwMode="auto">
            <a:xfrm flipV="1">
              <a:off x="630" y="2470"/>
              <a:ext cx="51" cy="71"/>
            </a:xfrm>
            <a:custGeom>
              <a:avLst/>
              <a:gdLst/>
              <a:ahLst/>
              <a:cxnLst>
                <a:cxn ang="0">
                  <a:pos x="21" y="68"/>
                </a:cxn>
                <a:cxn ang="0">
                  <a:pos x="37" y="61"/>
                </a:cxn>
                <a:cxn ang="0">
                  <a:pos x="43" y="34"/>
                </a:cxn>
                <a:cxn ang="0">
                  <a:pos x="37" y="7"/>
                </a:cxn>
                <a:cxn ang="0">
                  <a:pos x="21" y="0"/>
                </a:cxn>
                <a:cxn ang="0">
                  <a:pos x="6" y="7"/>
                </a:cxn>
                <a:cxn ang="0">
                  <a:pos x="0" y="34"/>
                </a:cxn>
                <a:cxn ang="0">
                  <a:pos x="6" y="61"/>
                </a:cxn>
                <a:cxn ang="0">
                  <a:pos x="21" y="68"/>
                </a:cxn>
                <a:cxn ang="0">
                  <a:pos x="21" y="56"/>
                </a:cxn>
                <a:cxn ang="0">
                  <a:pos x="17" y="55"/>
                </a:cxn>
                <a:cxn ang="0">
                  <a:pos x="14" y="50"/>
                </a:cxn>
                <a:cxn ang="0">
                  <a:pos x="12" y="34"/>
                </a:cxn>
                <a:cxn ang="0">
                  <a:pos x="13" y="19"/>
                </a:cxn>
                <a:cxn ang="0">
                  <a:pos x="17" y="13"/>
                </a:cxn>
                <a:cxn ang="0">
                  <a:pos x="21" y="12"/>
                </a:cxn>
                <a:cxn ang="0">
                  <a:pos x="26" y="13"/>
                </a:cxn>
                <a:cxn ang="0">
                  <a:pos x="29" y="18"/>
                </a:cxn>
                <a:cxn ang="0">
                  <a:pos x="31" y="34"/>
                </a:cxn>
                <a:cxn ang="0">
                  <a:pos x="29" y="49"/>
                </a:cxn>
                <a:cxn ang="0">
                  <a:pos x="26" y="55"/>
                </a:cxn>
                <a:cxn ang="0">
                  <a:pos x="21" y="56"/>
                </a:cxn>
              </a:cxnLst>
              <a:rect l="0" t="0" r="r" b="b"/>
              <a:pathLst>
                <a:path w="43" h="68">
                  <a:moveTo>
                    <a:pt x="21" y="68"/>
                  </a:moveTo>
                  <a:cubicBezTo>
                    <a:pt x="28" y="68"/>
                    <a:pt x="33" y="66"/>
                    <a:pt x="37" y="61"/>
                  </a:cubicBezTo>
                  <a:cubicBezTo>
                    <a:pt x="41" y="56"/>
                    <a:pt x="43" y="47"/>
                    <a:pt x="43" y="34"/>
                  </a:cubicBezTo>
                  <a:cubicBezTo>
                    <a:pt x="43" y="21"/>
                    <a:pt x="41" y="12"/>
                    <a:pt x="37" y="7"/>
                  </a:cubicBezTo>
                  <a:cubicBezTo>
                    <a:pt x="33" y="2"/>
                    <a:pt x="28" y="0"/>
                    <a:pt x="21" y="0"/>
                  </a:cubicBezTo>
                  <a:cubicBezTo>
                    <a:pt x="15" y="0"/>
                    <a:pt x="10" y="3"/>
                    <a:pt x="6" y="7"/>
                  </a:cubicBezTo>
                  <a:cubicBezTo>
                    <a:pt x="2" y="12"/>
                    <a:pt x="0" y="21"/>
                    <a:pt x="0" y="34"/>
                  </a:cubicBezTo>
                  <a:cubicBezTo>
                    <a:pt x="0" y="47"/>
                    <a:pt x="2" y="56"/>
                    <a:pt x="6" y="61"/>
                  </a:cubicBezTo>
                  <a:cubicBezTo>
                    <a:pt x="10" y="66"/>
                    <a:pt x="15" y="68"/>
                    <a:pt x="21" y="68"/>
                  </a:cubicBezTo>
                  <a:close/>
                  <a:moveTo>
                    <a:pt x="21" y="56"/>
                  </a:moveTo>
                  <a:cubicBezTo>
                    <a:pt x="20" y="56"/>
                    <a:pt x="18" y="56"/>
                    <a:pt x="17" y="55"/>
                  </a:cubicBezTo>
                  <a:cubicBezTo>
                    <a:pt x="15" y="54"/>
                    <a:pt x="14" y="52"/>
                    <a:pt x="14" y="50"/>
                  </a:cubicBezTo>
                  <a:cubicBezTo>
                    <a:pt x="13" y="47"/>
                    <a:pt x="12" y="41"/>
                    <a:pt x="12" y="34"/>
                  </a:cubicBezTo>
                  <a:cubicBezTo>
                    <a:pt x="12" y="26"/>
                    <a:pt x="13" y="21"/>
                    <a:pt x="13" y="19"/>
                  </a:cubicBezTo>
                  <a:cubicBezTo>
                    <a:pt x="14" y="16"/>
                    <a:pt x="15" y="14"/>
                    <a:pt x="17" y="13"/>
                  </a:cubicBezTo>
                  <a:cubicBezTo>
                    <a:pt x="18" y="12"/>
                    <a:pt x="20" y="12"/>
                    <a:pt x="21" y="12"/>
                  </a:cubicBezTo>
                  <a:cubicBezTo>
                    <a:pt x="23" y="12"/>
                    <a:pt x="25" y="12"/>
                    <a:pt x="26" y="13"/>
                  </a:cubicBezTo>
                  <a:cubicBezTo>
                    <a:pt x="27" y="14"/>
                    <a:pt x="28" y="16"/>
                    <a:pt x="29" y="18"/>
                  </a:cubicBezTo>
                  <a:cubicBezTo>
                    <a:pt x="30" y="21"/>
                    <a:pt x="31" y="26"/>
                    <a:pt x="31" y="34"/>
                  </a:cubicBezTo>
                  <a:cubicBezTo>
                    <a:pt x="31" y="41"/>
                    <a:pt x="30" y="46"/>
                    <a:pt x="29" y="49"/>
                  </a:cubicBezTo>
                  <a:cubicBezTo>
                    <a:pt x="28" y="52"/>
                    <a:pt x="27" y="54"/>
                    <a:pt x="26" y="55"/>
                  </a:cubicBezTo>
                  <a:cubicBezTo>
                    <a:pt x="25" y="56"/>
                    <a:pt x="23" y="56"/>
                    <a:pt x="21" y="5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8" name="Rectangle 78"/>
            <p:cNvSpPr>
              <a:spLocks noChangeArrowheads="1"/>
            </p:cNvSpPr>
            <p:nvPr/>
          </p:nvSpPr>
          <p:spPr bwMode="auto">
            <a:xfrm>
              <a:off x="694" y="2526"/>
              <a:ext cx="14" cy="14"/>
            </a:xfrm>
            <a:prstGeom prst="rect">
              <a:avLst/>
            </a:prstGeom>
            <a:solidFill>
              <a:srgbClr val="000000"/>
            </a:solidFill>
            <a:ln w="0"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9" name="Freeform 79"/>
            <p:cNvSpPr>
              <a:spLocks noEditPoints="1"/>
            </p:cNvSpPr>
            <p:nvPr/>
          </p:nvSpPr>
          <p:spPr bwMode="auto">
            <a:xfrm flipV="1">
              <a:off x="718" y="2471"/>
              <a:ext cx="57" cy="69"/>
            </a:xfrm>
            <a:custGeom>
              <a:avLst/>
              <a:gdLst/>
              <a:ahLst/>
              <a:cxnLst>
                <a:cxn ang="0">
                  <a:pos x="26" y="0"/>
                </a:cxn>
                <a:cxn ang="0">
                  <a:pos x="26" y="14"/>
                </a:cxn>
                <a:cxn ang="0">
                  <a:pos x="0" y="14"/>
                </a:cxn>
                <a:cxn ang="0">
                  <a:pos x="0" y="25"/>
                </a:cxn>
                <a:cxn ang="0">
                  <a:pos x="28" y="66"/>
                </a:cxn>
                <a:cxn ang="0">
                  <a:pos x="39" y="66"/>
                </a:cxn>
                <a:cxn ang="0">
                  <a:pos x="39" y="25"/>
                </a:cxn>
                <a:cxn ang="0">
                  <a:pos x="48" y="25"/>
                </a:cxn>
                <a:cxn ang="0">
                  <a:pos x="48" y="14"/>
                </a:cxn>
                <a:cxn ang="0">
                  <a:pos x="39" y="14"/>
                </a:cxn>
                <a:cxn ang="0">
                  <a:pos x="39" y="0"/>
                </a:cxn>
                <a:cxn ang="0">
                  <a:pos x="26" y="0"/>
                </a:cxn>
                <a:cxn ang="0">
                  <a:pos x="26" y="25"/>
                </a:cxn>
                <a:cxn ang="0">
                  <a:pos x="26" y="47"/>
                </a:cxn>
                <a:cxn ang="0">
                  <a:pos x="12" y="25"/>
                </a:cxn>
                <a:cxn ang="0">
                  <a:pos x="26" y="25"/>
                </a:cxn>
              </a:cxnLst>
              <a:rect l="0" t="0" r="r" b="b"/>
              <a:pathLst>
                <a:path w="48" h="66">
                  <a:moveTo>
                    <a:pt x="26" y="0"/>
                  </a:moveTo>
                  <a:lnTo>
                    <a:pt x="26" y="14"/>
                  </a:lnTo>
                  <a:lnTo>
                    <a:pt x="0" y="14"/>
                  </a:lnTo>
                  <a:lnTo>
                    <a:pt x="0" y="25"/>
                  </a:lnTo>
                  <a:lnTo>
                    <a:pt x="28" y="66"/>
                  </a:lnTo>
                  <a:lnTo>
                    <a:pt x="39" y="66"/>
                  </a:lnTo>
                  <a:lnTo>
                    <a:pt x="39" y="25"/>
                  </a:lnTo>
                  <a:lnTo>
                    <a:pt x="48" y="25"/>
                  </a:lnTo>
                  <a:lnTo>
                    <a:pt x="48" y="14"/>
                  </a:lnTo>
                  <a:lnTo>
                    <a:pt x="39" y="14"/>
                  </a:lnTo>
                  <a:lnTo>
                    <a:pt x="39" y="0"/>
                  </a:lnTo>
                  <a:lnTo>
                    <a:pt x="26" y="0"/>
                  </a:lnTo>
                  <a:close/>
                  <a:moveTo>
                    <a:pt x="26" y="25"/>
                  </a:moveTo>
                  <a:lnTo>
                    <a:pt x="26" y="47"/>
                  </a:lnTo>
                  <a:lnTo>
                    <a:pt x="12" y="25"/>
                  </a:lnTo>
                  <a:lnTo>
                    <a:pt x="26" y="25"/>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0" name="Freeform 80"/>
            <p:cNvSpPr>
              <a:spLocks noEditPoints="1"/>
            </p:cNvSpPr>
            <p:nvPr/>
          </p:nvSpPr>
          <p:spPr bwMode="auto">
            <a:xfrm flipV="1">
              <a:off x="630" y="2262"/>
              <a:ext cx="51" cy="71"/>
            </a:xfrm>
            <a:custGeom>
              <a:avLst/>
              <a:gdLst/>
              <a:ahLst/>
              <a:cxnLst>
                <a:cxn ang="0">
                  <a:pos x="21" y="68"/>
                </a:cxn>
                <a:cxn ang="0">
                  <a:pos x="37" y="61"/>
                </a:cxn>
                <a:cxn ang="0">
                  <a:pos x="43" y="34"/>
                </a:cxn>
                <a:cxn ang="0">
                  <a:pos x="37" y="7"/>
                </a:cxn>
                <a:cxn ang="0">
                  <a:pos x="21" y="0"/>
                </a:cxn>
                <a:cxn ang="0">
                  <a:pos x="6" y="7"/>
                </a:cxn>
                <a:cxn ang="0">
                  <a:pos x="0" y="34"/>
                </a:cxn>
                <a:cxn ang="0">
                  <a:pos x="6" y="61"/>
                </a:cxn>
                <a:cxn ang="0">
                  <a:pos x="21" y="68"/>
                </a:cxn>
                <a:cxn ang="0">
                  <a:pos x="21" y="56"/>
                </a:cxn>
                <a:cxn ang="0">
                  <a:pos x="17" y="55"/>
                </a:cxn>
                <a:cxn ang="0">
                  <a:pos x="14" y="50"/>
                </a:cxn>
                <a:cxn ang="0">
                  <a:pos x="12" y="34"/>
                </a:cxn>
                <a:cxn ang="0">
                  <a:pos x="13" y="19"/>
                </a:cxn>
                <a:cxn ang="0">
                  <a:pos x="17" y="13"/>
                </a:cxn>
                <a:cxn ang="0">
                  <a:pos x="21" y="12"/>
                </a:cxn>
                <a:cxn ang="0">
                  <a:pos x="26" y="13"/>
                </a:cxn>
                <a:cxn ang="0">
                  <a:pos x="29" y="18"/>
                </a:cxn>
                <a:cxn ang="0">
                  <a:pos x="31" y="34"/>
                </a:cxn>
                <a:cxn ang="0">
                  <a:pos x="29" y="49"/>
                </a:cxn>
                <a:cxn ang="0">
                  <a:pos x="26" y="55"/>
                </a:cxn>
                <a:cxn ang="0">
                  <a:pos x="21" y="56"/>
                </a:cxn>
              </a:cxnLst>
              <a:rect l="0" t="0" r="r" b="b"/>
              <a:pathLst>
                <a:path w="43" h="68">
                  <a:moveTo>
                    <a:pt x="21" y="68"/>
                  </a:moveTo>
                  <a:cubicBezTo>
                    <a:pt x="28" y="68"/>
                    <a:pt x="33" y="66"/>
                    <a:pt x="37" y="61"/>
                  </a:cubicBezTo>
                  <a:cubicBezTo>
                    <a:pt x="41" y="56"/>
                    <a:pt x="43" y="47"/>
                    <a:pt x="43" y="34"/>
                  </a:cubicBezTo>
                  <a:cubicBezTo>
                    <a:pt x="43" y="21"/>
                    <a:pt x="41" y="12"/>
                    <a:pt x="37" y="7"/>
                  </a:cubicBezTo>
                  <a:cubicBezTo>
                    <a:pt x="33" y="2"/>
                    <a:pt x="28" y="0"/>
                    <a:pt x="21" y="0"/>
                  </a:cubicBezTo>
                  <a:cubicBezTo>
                    <a:pt x="15" y="0"/>
                    <a:pt x="10" y="3"/>
                    <a:pt x="6" y="7"/>
                  </a:cubicBezTo>
                  <a:cubicBezTo>
                    <a:pt x="2" y="12"/>
                    <a:pt x="0" y="21"/>
                    <a:pt x="0" y="34"/>
                  </a:cubicBezTo>
                  <a:cubicBezTo>
                    <a:pt x="0" y="47"/>
                    <a:pt x="2" y="56"/>
                    <a:pt x="6" y="61"/>
                  </a:cubicBezTo>
                  <a:cubicBezTo>
                    <a:pt x="10" y="66"/>
                    <a:pt x="15" y="68"/>
                    <a:pt x="21" y="68"/>
                  </a:cubicBezTo>
                  <a:close/>
                  <a:moveTo>
                    <a:pt x="21" y="56"/>
                  </a:moveTo>
                  <a:cubicBezTo>
                    <a:pt x="20" y="56"/>
                    <a:pt x="18" y="56"/>
                    <a:pt x="17" y="55"/>
                  </a:cubicBezTo>
                  <a:cubicBezTo>
                    <a:pt x="15" y="54"/>
                    <a:pt x="14" y="52"/>
                    <a:pt x="14" y="50"/>
                  </a:cubicBezTo>
                  <a:cubicBezTo>
                    <a:pt x="13" y="47"/>
                    <a:pt x="12" y="41"/>
                    <a:pt x="12" y="34"/>
                  </a:cubicBezTo>
                  <a:cubicBezTo>
                    <a:pt x="12" y="26"/>
                    <a:pt x="13" y="21"/>
                    <a:pt x="13" y="19"/>
                  </a:cubicBezTo>
                  <a:cubicBezTo>
                    <a:pt x="14" y="16"/>
                    <a:pt x="15" y="14"/>
                    <a:pt x="17" y="13"/>
                  </a:cubicBezTo>
                  <a:cubicBezTo>
                    <a:pt x="18" y="12"/>
                    <a:pt x="20" y="12"/>
                    <a:pt x="21" y="12"/>
                  </a:cubicBezTo>
                  <a:cubicBezTo>
                    <a:pt x="23" y="12"/>
                    <a:pt x="25" y="12"/>
                    <a:pt x="26" y="13"/>
                  </a:cubicBezTo>
                  <a:cubicBezTo>
                    <a:pt x="27" y="14"/>
                    <a:pt x="28" y="16"/>
                    <a:pt x="29" y="18"/>
                  </a:cubicBezTo>
                  <a:cubicBezTo>
                    <a:pt x="30" y="21"/>
                    <a:pt x="31" y="26"/>
                    <a:pt x="31" y="34"/>
                  </a:cubicBezTo>
                  <a:cubicBezTo>
                    <a:pt x="31" y="41"/>
                    <a:pt x="30" y="46"/>
                    <a:pt x="29" y="49"/>
                  </a:cubicBezTo>
                  <a:cubicBezTo>
                    <a:pt x="28" y="52"/>
                    <a:pt x="27" y="54"/>
                    <a:pt x="26" y="55"/>
                  </a:cubicBezTo>
                  <a:cubicBezTo>
                    <a:pt x="25" y="56"/>
                    <a:pt x="23" y="56"/>
                    <a:pt x="21" y="5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1" name="Rectangle 81"/>
            <p:cNvSpPr>
              <a:spLocks noChangeArrowheads="1"/>
            </p:cNvSpPr>
            <p:nvPr/>
          </p:nvSpPr>
          <p:spPr bwMode="auto">
            <a:xfrm>
              <a:off x="694" y="2319"/>
              <a:ext cx="14" cy="13"/>
            </a:xfrm>
            <a:prstGeom prst="rect">
              <a:avLst/>
            </a:prstGeom>
            <a:solidFill>
              <a:srgbClr val="000000"/>
            </a:solidFill>
            <a:ln w="0"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2" name="Freeform 82"/>
            <p:cNvSpPr>
              <a:spLocks/>
            </p:cNvSpPr>
            <p:nvPr/>
          </p:nvSpPr>
          <p:spPr bwMode="auto">
            <a:xfrm flipV="1">
              <a:off x="721" y="2263"/>
              <a:ext cx="53" cy="70"/>
            </a:xfrm>
            <a:custGeom>
              <a:avLst/>
              <a:gdLst/>
              <a:ahLst/>
              <a:cxnLst>
                <a:cxn ang="0">
                  <a:pos x="0" y="20"/>
                </a:cxn>
                <a:cxn ang="0">
                  <a:pos x="12" y="21"/>
                </a:cxn>
                <a:cxn ang="0">
                  <a:pos x="15" y="14"/>
                </a:cxn>
                <a:cxn ang="0">
                  <a:pos x="22" y="12"/>
                </a:cxn>
                <a:cxn ang="0">
                  <a:pos x="29" y="15"/>
                </a:cxn>
                <a:cxn ang="0">
                  <a:pos x="32" y="23"/>
                </a:cxn>
                <a:cxn ang="0">
                  <a:pos x="29" y="31"/>
                </a:cxn>
                <a:cxn ang="0">
                  <a:pos x="22" y="34"/>
                </a:cxn>
                <a:cxn ang="0">
                  <a:pos x="12" y="29"/>
                </a:cxn>
                <a:cxn ang="0">
                  <a:pos x="1" y="31"/>
                </a:cxn>
                <a:cxn ang="0">
                  <a:pos x="9" y="67"/>
                </a:cxn>
                <a:cxn ang="0">
                  <a:pos x="42" y="67"/>
                </a:cxn>
                <a:cxn ang="0">
                  <a:pos x="42" y="54"/>
                </a:cxn>
                <a:cxn ang="0">
                  <a:pos x="19" y="54"/>
                </a:cxn>
                <a:cxn ang="0">
                  <a:pos x="16" y="43"/>
                </a:cxn>
                <a:cxn ang="0">
                  <a:pos x="25" y="46"/>
                </a:cxn>
                <a:cxn ang="0">
                  <a:pos x="39" y="39"/>
                </a:cxn>
                <a:cxn ang="0">
                  <a:pos x="45" y="23"/>
                </a:cxn>
                <a:cxn ang="0">
                  <a:pos x="40" y="9"/>
                </a:cxn>
                <a:cxn ang="0">
                  <a:pos x="22" y="0"/>
                </a:cxn>
                <a:cxn ang="0">
                  <a:pos x="7" y="5"/>
                </a:cxn>
                <a:cxn ang="0">
                  <a:pos x="0" y="20"/>
                </a:cxn>
              </a:cxnLst>
              <a:rect l="0" t="0" r="r" b="b"/>
              <a:pathLst>
                <a:path w="45" h="67">
                  <a:moveTo>
                    <a:pt x="0" y="20"/>
                  </a:moveTo>
                  <a:lnTo>
                    <a:pt x="12" y="21"/>
                  </a:lnTo>
                  <a:cubicBezTo>
                    <a:pt x="12" y="18"/>
                    <a:pt x="13" y="16"/>
                    <a:pt x="15" y="14"/>
                  </a:cubicBezTo>
                  <a:cubicBezTo>
                    <a:pt x="17" y="13"/>
                    <a:pt x="19" y="12"/>
                    <a:pt x="22" y="12"/>
                  </a:cubicBezTo>
                  <a:cubicBezTo>
                    <a:pt x="25" y="12"/>
                    <a:pt x="27" y="13"/>
                    <a:pt x="29" y="15"/>
                  </a:cubicBezTo>
                  <a:cubicBezTo>
                    <a:pt x="31" y="16"/>
                    <a:pt x="32" y="19"/>
                    <a:pt x="32" y="23"/>
                  </a:cubicBezTo>
                  <a:cubicBezTo>
                    <a:pt x="32" y="27"/>
                    <a:pt x="31" y="29"/>
                    <a:pt x="29" y="31"/>
                  </a:cubicBezTo>
                  <a:cubicBezTo>
                    <a:pt x="27" y="33"/>
                    <a:pt x="25" y="34"/>
                    <a:pt x="22" y="34"/>
                  </a:cubicBezTo>
                  <a:cubicBezTo>
                    <a:pt x="18" y="34"/>
                    <a:pt x="15" y="32"/>
                    <a:pt x="12" y="29"/>
                  </a:cubicBezTo>
                  <a:lnTo>
                    <a:pt x="1" y="31"/>
                  </a:lnTo>
                  <a:lnTo>
                    <a:pt x="9" y="67"/>
                  </a:lnTo>
                  <a:lnTo>
                    <a:pt x="42" y="67"/>
                  </a:lnTo>
                  <a:lnTo>
                    <a:pt x="42" y="54"/>
                  </a:lnTo>
                  <a:lnTo>
                    <a:pt x="19" y="54"/>
                  </a:lnTo>
                  <a:lnTo>
                    <a:pt x="16" y="43"/>
                  </a:lnTo>
                  <a:cubicBezTo>
                    <a:pt x="19" y="45"/>
                    <a:pt x="22" y="46"/>
                    <a:pt x="25" y="46"/>
                  </a:cubicBezTo>
                  <a:cubicBezTo>
                    <a:pt x="30" y="46"/>
                    <a:pt x="35" y="44"/>
                    <a:pt x="39" y="39"/>
                  </a:cubicBezTo>
                  <a:cubicBezTo>
                    <a:pt x="43" y="35"/>
                    <a:pt x="45" y="30"/>
                    <a:pt x="45" y="23"/>
                  </a:cubicBezTo>
                  <a:cubicBezTo>
                    <a:pt x="45" y="18"/>
                    <a:pt x="43" y="13"/>
                    <a:pt x="40" y="9"/>
                  </a:cubicBezTo>
                  <a:cubicBezTo>
                    <a:pt x="36" y="3"/>
                    <a:pt x="30" y="0"/>
                    <a:pt x="22" y="0"/>
                  </a:cubicBezTo>
                  <a:cubicBezTo>
                    <a:pt x="16" y="0"/>
                    <a:pt x="11" y="2"/>
                    <a:pt x="7" y="5"/>
                  </a:cubicBezTo>
                  <a:cubicBezTo>
                    <a:pt x="3" y="9"/>
                    <a:pt x="1" y="14"/>
                    <a:pt x="0" y="20"/>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3" name="Freeform 83"/>
            <p:cNvSpPr>
              <a:spLocks noEditPoints="1"/>
            </p:cNvSpPr>
            <p:nvPr/>
          </p:nvSpPr>
          <p:spPr bwMode="auto">
            <a:xfrm flipV="1">
              <a:off x="630" y="2054"/>
              <a:ext cx="51" cy="70"/>
            </a:xfrm>
            <a:custGeom>
              <a:avLst/>
              <a:gdLst/>
              <a:ahLst/>
              <a:cxnLst>
                <a:cxn ang="0">
                  <a:pos x="21" y="67"/>
                </a:cxn>
                <a:cxn ang="0">
                  <a:pos x="37" y="60"/>
                </a:cxn>
                <a:cxn ang="0">
                  <a:pos x="43" y="33"/>
                </a:cxn>
                <a:cxn ang="0">
                  <a:pos x="37" y="6"/>
                </a:cxn>
                <a:cxn ang="0">
                  <a:pos x="21" y="0"/>
                </a:cxn>
                <a:cxn ang="0">
                  <a:pos x="6" y="7"/>
                </a:cxn>
                <a:cxn ang="0">
                  <a:pos x="0" y="34"/>
                </a:cxn>
                <a:cxn ang="0">
                  <a:pos x="6" y="61"/>
                </a:cxn>
                <a:cxn ang="0">
                  <a:pos x="21" y="67"/>
                </a:cxn>
                <a:cxn ang="0">
                  <a:pos x="21" y="56"/>
                </a:cxn>
                <a:cxn ang="0">
                  <a:pos x="17" y="54"/>
                </a:cxn>
                <a:cxn ang="0">
                  <a:pos x="14" y="49"/>
                </a:cxn>
                <a:cxn ang="0">
                  <a:pos x="12" y="33"/>
                </a:cxn>
                <a:cxn ang="0">
                  <a:pos x="13" y="18"/>
                </a:cxn>
                <a:cxn ang="0">
                  <a:pos x="17" y="13"/>
                </a:cxn>
                <a:cxn ang="0">
                  <a:pos x="21" y="11"/>
                </a:cxn>
                <a:cxn ang="0">
                  <a:pos x="26" y="13"/>
                </a:cxn>
                <a:cxn ang="0">
                  <a:pos x="29" y="18"/>
                </a:cxn>
                <a:cxn ang="0">
                  <a:pos x="31" y="33"/>
                </a:cxn>
                <a:cxn ang="0">
                  <a:pos x="29" y="49"/>
                </a:cxn>
                <a:cxn ang="0">
                  <a:pos x="26" y="54"/>
                </a:cxn>
                <a:cxn ang="0">
                  <a:pos x="21" y="56"/>
                </a:cxn>
              </a:cxnLst>
              <a:rect l="0" t="0" r="r" b="b"/>
              <a:pathLst>
                <a:path w="43" h="67">
                  <a:moveTo>
                    <a:pt x="21" y="67"/>
                  </a:moveTo>
                  <a:cubicBezTo>
                    <a:pt x="28" y="67"/>
                    <a:pt x="33" y="65"/>
                    <a:pt x="37" y="60"/>
                  </a:cubicBezTo>
                  <a:cubicBezTo>
                    <a:pt x="41" y="55"/>
                    <a:pt x="43" y="46"/>
                    <a:pt x="43" y="33"/>
                  </a:cubicBezTo>
                  <a:cubicBezTo>
                    <a:pt x="43" y="21"/>
                    <a:pt x="41" y="12"/>
                    <a:pt x="37" y="6"/>
                  </a:cubicBezTo>
                  <a:cubicBezTo>
                    <a:pt x="33" y="2"/>
                    <a:pt x="28" y="0"/>
                    <a:pt x="21" y="0"/>
                  </a:cubicBezTo>
                  <a:cubicBezTo>
                    <a:pt x="15" y="0"/>
                    <a:pt x="10" y="2"/>
                    <a:pt x="6" y="7"/>
                  </a:cubicBezTo>
                  <a:cubicBezTo>
                    <a:pt x="2" y="12"/>
                    <a:pt x="0" y="21"/>
                    <a:pt x="0" y="34"/>
                  </a:cubicBezTo>
                  <a:cubicBezTo>
                    <a:pt x="0" y="46"/>
                    <a:pt x="2" y="55"/>
                    <a:pt x="6" y="61"/>
                  </a:cubicBezTo>
                  <a:cubicBezTo>
                    <a:pt x="10" y="65"/>
                    <a:pt x="15" y="67"/>
                    <a:pt x="21" y="67"/>
                  </a:cubicBezTo>
                  <a:close/>
                  <a:moveTo>
                    <a:pt x="21" y="56"/>
                  </a:moveTo>
                  <a:cubicBezTo>
                    <a:pt x="20" y="56"/>
                    <a:pt x="18" y="55"/>
                    <a:pt x="17" y="54"/>
                  </a:cubicBezTo>
                  <a:cubicBezTo>
                    <a:pt x="15" y="53"/>
                    <a:pt x="14" y="52"/>
                    <a:pt x="14" y="49"/>
                  </a:cubicBezTo>
                  <a:cubicBezTo>
                    <a:pt x="13" y="46"/>
                    <a:pt x="12" y="41"/>
                    <a:pt x="12" y="33"/>
                  </a:cubicBezTo>
                  <a:cubicBezTo>
                    <a:pt x="12" y="26"/>
                    <a:pt x="13" y="21"/>
                    <a:pt x="13" y="18"/>
                  </a:cubicBezTo>
                  <a:cubicBezTo>
                    <a:pt x="14" y="15"/>
                    <a:pt x="15" y="13"/>
                    <a:pt x="17" y="13"/>
                  </a:cubicBezTo>
                  <a:cubicBezTo>
                    <a:pt x="18" y="12"/>
                    <a:pt x="20" y="11"/>
                    <a:pt x="21" y="11"/>
                  </a:cubicBezTo>
                  <a:cubicBezTo>
                    <a:pt x="23" y="11"/>
                    <a:pt x="25" y="12"/>
                    <a:pt x="26" y="13"/>
                  </a:cubicBezTo>
                  <a:cubicBezTo>
                    <a:pt x="27" y="14"/>
                    <a:pt x="28" y="15"/>
                    <a:pt x="29" y="18"/>
                  </a:cubicBezTo>
                  <a:cubicBezTo>
                    <a:pt x="30" y="21"/>
                    <a:pt x="31" y="26"/>
                    <a:pt x="31" y="33"/>
                  </a:cubicBezTo>
                  <a:cubicBezTo>
                    <a:pt x="31" y="41"/>
                    <a:pt x="30" y="46"/>
                    <a:pt x="29" y="49"/>
                  </a:cubicBezTo>
                  <a:cubicBezTo>
                    <a:pt x="28" y="52"/>
                    <a:pt x="27" y="53"/>
                    <a:pt x="26" y="54"/>
                  </a:cubicBezTo>
                  <a:cubicBezTo>
                    <a:pt x="25" y="55"/>
                    <a:pt x="23" y="56"/>
                    <a:pt x="21" y="5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4" name="Rectangle 84"/>
            <p:cNvSpPr>
              <a:spLocks noChangeArrowheads="1"/>
            </p:cNvSpPr>
            <p:nvPr/>
          </p:nvSpPr>
          <p:spPr bwMode="auto">
            <a:xfrm>
              <a:off x="694" y="2110"/>
              <a:ext cx="14" cy="14"/>
            </a:xfrm>
            <a:prstGeom prst="rect">
              <a:avLst/>
            </a:prstGeom>
            <a:solidFill>
              <a:srgbClr val="000000"/>
            </a:solidFill>
            <a:ln w="0"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5" name="Freeform 85"/>
            <p:cNvSpPr>
              <a:spLocks noEditPoints="1"/>
            </p:cNvSpPr>
            <p:nvPr/>
          </p:nvSpPr>
          <p:spPr bwMode="auto">
            <a:xfrm flipV="1">
              <a:off x="721" y="2054"/>
              <a:ext cx="52" cy="70"/>
            </a:xfrm>
            <a:custGeom>
              <a:avLst/>
              <a:gdLst/>
              <a:ahLst/>
              <a:cxnLst>
                <a:cxn ang="0">
                  <a:pos x="43" y="49"/>
                </a:cxn>
                <a:cxn ang="0">
                  <a:pos x="30" y="48"/>
                </a:cxn>
                <a:cxn ang="0">
                  <a:pos x="28" y="54"/>
                </a:cxn>
                <a:cxn ang="0">
                  <a:pos x="22" y="56"/>
                </a:cxn>
                <a:cxn ang="0">
                  <a:pos x="15" y="52"/>
                </a:cxn>
                <a:cxn ang="0">
                  <a:pos x="12" y="37"/>
                </a:cxn>
                <a:cxn ang="0">
                  <a:pos x="24" y="42"/>
                </a:cxn>
                <a:cxn ang="0">
                  <a:pos x="38" y="36"/>
                </a:cxn>
                <a:cxn ang="0">
                  <a:pos x="44" y="21"/>
                </a:cxn>
                <a:cxn ang="0">
                  <a:pos x="38" y="5"/>
                </a:cxn>
                <a:cxn ang="0">
                  <a:pos x="23" y="0"/>
                </a:cxn>
                <a:cxn ang="0">
                  <a:pos x="6" y="7"/>
                </a:cxn>
                <a:cxn ang="0">
                  <a:pos x="0" y="33"/>
                </a:cxn>
                <a:cxn ang="0">
                  <a:pos x="7" y="59"/>
                </a:cxn>
                <a:cxn ang="0">
                  <a:pos x="24" y="67"/>
                </a:cxn>
                <a:cxn ang="0">
                  <a:pos x="36" y="63"/>
                </a:cxn>
                <a:cxn ang="0">
                  <a:pos x="43" y="49"/>
                </a:cxn>
                <a:cxn ang="0">
                  <a:pos x="13" y="21"/>
                </a:cxn>
                <a:cxn ang="0">
                  <a:pos x="16" y="14"/>
                </a:cxn>
                <a:cxn ang="0">
                  <a:pos x="22" y="11"/>
                </a:cxn>
                <a:cxn ang="0">
                  <a:pos x="29" y="13"/>
                </a:cxn>
                <a:cxn ang="0">
                  <a:pos x="31" y="21"/>
                </a:cxn>
                <a:cxn ang="0">
                  <a:pos x="28" y="28"/>
                </a:cxn>
                <a:cxn ang="0">
                  <a:pos x="22" y="31"/>
                </a:cxn>
                <a:cxn ang="0">
                  <a:pos x="15" y="28"/>
                </a:cxn>
                <a:cxn ang="0">
                  <a:pos x="13" y="21"/>
                </a:cxn>
              </a:cxnLst>
              <a:rect l="0" t="0" r="r" b="b"/>
              <a:pathLst>
                <a:path w="44" h="67">
                  <a:moveTo>
                    <a:pt x="43" y="49"/>
                  </a:moveTo>
                  <a:lnTo>
                    <a:pt x="30" y="48"/>
                  </a:lnTo>
                  <a:cubicBezTo>
                    <a:pt x="30" y="51"/>
                    <a:pt x="29" y="53"/>
                    <a:pt x="28" y="54"/>
                  </a:cubicBezTo>
                  <a:cubicBezTo>
                    <a:pt x="26" y="55"/>
                    <a:pt x="25" y="56"/>
                    <a:pt x="22" y="56"/>
                  </a:cubicBezTo>
                  <a:cubicBezTo>
                    <a:pt x="20" y="56"/>
                    <a:pt x="17" y="54"/>
                    <a:pt x="15" y="52"/>
                  </a:cubicBezTo>
                  <a:cubicBezTo>
                    <a:pt x="13" y="49"/>
                    <a:pt x="12" y="44"/>
                    <a:pt x="12" y="37"/>
                  </a:cubicBezTo>
                  <a:cubicBezTo>
                    <a:pt x="15" y="40"/>
                    <a:pt x="19" y="42"/>
                    <a:pt x="24" y="42"/>
                  </a:cubicBezTo>
                  <a:cubicBezTo>
                    <a:pt x="29" y="42"/>
                    <a:pt x="34" y="40"/>
                    <a:pt x="38" y="36"/>
                  </a:cubicBezTo>
                  <a:cubicBezTo>
                    <a:pt x="42" y="32"/>
                    <a:pt x="44" y="27"/>
                    <a:pt x="44" y="21"/>
                  </a:cubicBezTo>
                  <a:cubicBezTo>
                    <a:pt x="44" y="15"/>
                    <a:pt x="42" y="9"/>
                    <a:pt x="38" y="5"/>
                  </a:cubicBezTo>
                  <a:cubicBezTo>
                    <a:pt x="34" y="2"/>
                    <a:pt x="29" y="0"/>
                    <a:pt x="23" y="0"/>
                  </a:cubicBezTo>
                  <a:cubicBezTo>
                    <a:pt x="16" y="0"/>
                    <a:pt x="11" y="2"/>
                    <a:pt x="6" y="7"/>
                  </a:cubicBezTo>
                  <a:cubicBezTo>
                    <a:pt x="2" y="13"/>
                    <a:pt x="0" y="21"/>
                    <a:pt x="0" y="33"/>
                  </a:cubicBezTo>
                  <a:cubicBezTo>
                    <a:pt x="0" y="45"/>
                    <a:pt x="2" y="54"/>
                    <a:pt x="7" y="59"/>
                  </a:cubicBezTo>
                  <a:cubicBezTo>
                    <a:pt x="11" y="65"/>
                    <a:pt x="17" y="67"/>
                    <a:pt x="24" y="67"/>
                  </a:cubicBezTo>
                  <a:cubicBezTo>
                    <a:pt x="29" y="67"/>
                    <a:pt x="33" y="66"/>
                    <a:pt x="36" y="63"/>
                  </a:cubicBezTo>
                  <a:cubicBezTo>
                    <a:pt x="40" y="60"/>
                    <a:pt x="42" y="55"/>
                    <a:pt x="43" y="49"/>
                  </a:cubicBezTo>
                  <a:close/>
                  <a:moveTo>
                    <a:pt x="13" y="21"/>
                  </a:moveTo>
                  <a:cubicBezTo>
                    <a:pt x="13" y="18"/>
                    <a:pt x="14" y="16"/>
                    <a:pt x="16" y="14"/>
                  </a:cubicBezTo>
                  <a:cubicBezTo>
                    <a:pt x="18" y="12"/>
                    <a:pt x="20" y="11"/>
                    <a:pt x="22" y="11"/>
                  </a:cubicBezTo>
                  <a:cubicBezTo>
                    <a:pt x="25" y="11"/>
                    <a:pt x="27" y="12"/>
                    <a:pt x="29" y="13"/>
                  </a:cubicBezTo>
                  <a:cubicBezTo>
                    <a:pt x="30" y="15"/>
                    <a:pt x="31" y="17"/>
                    <a:pt x="31" y="21"/>
                  </a:cubicBezTo>
                  <a:cubicBezTo>
                    <a:pt x="31" y="24"/>
                    <a:pt x="30" y="27"/>
                    <a:pt x="28" y="28"/>
                  </a:cubicBezTo>
                  <a:cubicBezTo>
                    <a:pt x="27" y="30"/>
                    <a:pt x="24" y="31"/>
                    <a:pt x="22" y="31"/>
                  </a:cubicBezTo>
                  <a:cubicBezTo>
                    <a:pt x="19" y="31"/>
                    <a:pt x="17" y="30"/>
                    <a:pt x="15" y="28"/>
                  </a:cubicBezTo>
                  <a:cubicBezTo>
                    <a:pt x="14" y="27"/>
                    <a:pt x="13" y="24"/>
                    <a:pt x="13" y="21"/>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6" name="Freeform 86"/>
            <p:cNvSpPr>
              <a:spLocks noEditPoints="1"/>
            </p:cNvSpPr>
            <p:nvPr/>
          </p:nvSpPr>
          <p:spPr bwMode="auto">
            <a:xfrm flipV="1">
              <a:off x="630" y="1846"/>
              <a:ext cx="51" cy="71"/>
            </a:xfrm>
            <a:custGeom>
              <a:avLst/>
              <a:gdLst/>
              <a:ahLst/>
              <a:cxnLst>
                <a:cxn ang="0">
                  <a:pos x="21" y="67"/>
                </a:cxn>
                <a:cxn ang="0">
                  <a:pos x="37" y="60"/>
                </a:cxn>
                <a:cxn ang="0">
                  <a:pos x="43" y="33"/>
                </a:cxn>
                <a:cxn ang="0">
                  <a:pos x="37" y="6"/>
                </a:cxn>
                <a:cxn ang="0">
                  <a:pos x="21" y="0"/>
                </a:cxn>
                <a:cxn ang="0">
                  <a:pos x="6" y="7"/>
                </a:cxn>
                <a:cxn ang="0">
                  <a:pos x="0" y="34"/>
                </a:cxn>
                <a:cxn ang="0">
                  <a:pos x="6" y="61"/>
                </a:cxn>
                <a:cxn ang="0">
                  <a:pos x="21" y="67"/>
                </a:cxn>
                <a:cxn ang="0">
                  <a:pos x="21" y="56"/>
                </a:cxn>
                <a:cxn ang="0">
                  <a:pos x="17" y="54"/>
                </a:cxn>
                <a:cxn ang="0">
                  <a:pos x="14" y="49"/>
                </a:cxn>
                <a:cxn ang="0">
                  <a:pos x="12" y="33"/>
                </a:cxn>
                <a:cxn ang="0">
                  <a:pos x="13" y="18"/>
                </a:cxn>
                <a:cxn ang="0">
                  <a:pos x="17" y="13"/>
                </a:cxn>
                <a:cxn ang="0">
                  <a:pos x="21" y="11"/>
                </a:cxn>
                <a:cxn ang="0">
                  <a:pos x="26" y="13"/>
                </a:cxn>
                <a:cxn ang="0">
                  <a:pos x="29" y="18"/>
                </a:cxn>
                <a:cxn ang="0">
                  <a:pos x="31" y="33"/>
                </a:cxn>
                <a:cxn ang="0">
                  <a:pos x="29" y="49"/>
                </a:cxn>
                <a:cxn ang="0">
                  <a:pos x="26" y="54"/>
                </a:cxn>
                <a:cxn ang="0">
                  <a:pos x="21" y="56"/>
                </a:cxn>
              </a:cxnLst>
              <a:rect l="0" t="0" r="r" b="b"/>
              <a:pathLst>
                <a:path w="43" h="67">
                  <a:moveTo>
                    <a:pt x="21" y="67"/>
                  </a:moveTo>
                  <a:cubicBezTo>
                    <a:pt x="28" y="67"/>
                    <a:pt x="33" y="65"/>
                    <a:pt x="37" y="60"/>
                  </a:cubicBezTo>
                  <a:cubicBezTo>
                    <a:pt x="41" y="55"/>
                    <a:pt x="43" y="46"/>
                    <a:pt x="43" y="33"/>
                  </a:cubicBezTo>
                  <a:cubicBezTo>
                    <a:pt x="43" y="21"/>
                    <a:pt x="41" y="12"/>
                    <a:pt x="37" y="6"/>
                  </a:cubicBezTo>
                  <a:cubicBezTo>
                    <a:pt x="33" y="2"/>
                    <a:pt x="28" y="0"/>
                    <a:pt x="21" y="0"/>
                  </a:cubicBezTo>
                  <a:cubicBezTo>
                    <a:pt x="15" y="0"/>
                    <a:pt x="10" y="2"/>
                    <a:pt x="6" y="7"/>
                  </a:cubicBezTo>
                  <a:cubicBezTo>
                    <a:pt x="2" y="12"/>
                    <a:pt x="0" y="21"/>
                    <a:pt x="0" y="34"/>
                  </a:cubicBezTo>
                  <a:cubicBezTo>
                    <a:pt x="0" y="46"/>
                    <a:pt x="2" y="55"/>
                    <a:pt x="6" y="61"/>
                  </a:cubicBezTo>
                  <a:cubicBezTo>
                    <a:pt x="10" y="65"/>
                    <a:pt x="15" y="67"/>
                    <a:pt x="21" y="67"/>
                  </a:cubicBezTo>
                  <a:close/>
                  <a:moveTo>
                    <a:pt x="21" y="56"/>
                  </a:moveTo>
                  <a:cubicBezTo>
                    <a:pt x="20" y="56"/>
                    <a:pt x="18" y="55"/>
                    <a:pt x="17" y="54"/>
                  </a:cubicBezTo>
                  <a:cubicBezTo>
                    <a:pt x="15" y="53"/>
                    <a:pt x="14" y="52"/>
                    <a:pt x="14" y="49"/>
                  </a:cubicBezTo>
                  <a:cubicBezTo>
                    <a:pt x="13" y="46"/>
                    <a:pt x="12" y="41"/>
                    <a:pt x="12" y="33"/>
                  </a:cubicBezTo>
                  <a:cubicBezTo>
                    <a:pt x="12" y="26"/>
                    <a:pt x="13" y="21"/>
                    <a:pt x="13" y="18"/>
                  </a:cubicBezTo>
                  <a:cubicBezTo>
                    <a:pt x="14" y="15"/>
                    <a:pt x="15" y="13"/>
                    <a:pt x="17" y="13"/>
                  </a:cubicBezTo>
                  <a:cubicBezTo>
                    <a:pt x="18" y="12"/>
                    <a:pt x="20" y="11"/>
                    <a:pt x="21" y="11"/>
                  </a:cubicBezTo>
                  <a:cubicBezTo>
                    <a:pt x="23" y="11"/>
                    <a:pt x="25" y="12"/>
                    <a:pt x="26" y="13"/>
                  </a:cubicBezTo>
                  <a:cubicBezTo>
                    <a:pt x="27" y="14"/>
                    <a:pt x="28" y="15"/>
                    <a:pt x="29" y="18"/>
                  </a:cubicBezTo>
                  <a:cubicBezTo>
                    <a:pt x="30" y="21"/>
                    <a:pt x="31" y="26"/>
                    <a:pt x="31" y="33"/>
                  </a:cubicBezTo>
                  <a:cubicBezTo>
                    <a:pt x="31" y="41"/>
                    <a:pt x="30" y="46"/>
                    <a:pt x="29" y="49"/>
                  </a:cubicBezTo>
                  <a:cubicBezTo>
                    <a:pt x="28" y="52"/>
                    <a:pt x="27" y="53"/>
                    <a:pt x="26" y="54"/>
                  </a:cubicBezTo>
                  <a:cubicBezTo>
                    <a:pt x="25" y="55"/>
                    <a:pt x="23" y="56"/>
                    <a:pt x="21" y="5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7" name="Rectangle 87"/>
            <p:cNvSpPr>
              <a:spLocks noChangeArrowheads="1"/>
            </p:cNvSpPr>
            <p:nvPr/>
          </p:nvSpPr>
          <p:spPr bwMode="auto">
            <a:xfrm>
              <a:off x="694" y="1903"/>
              <a:ext cx="14" cy="14"/>
            </a:xfrm>
            <a:prstGeom prst="rect">
              <a:avLst/>
            </a:prstGeom>
            <a:solidFill>
              <a:srgbClr val="000000"/>
            </a:solidFill>
            <a:ln w="0"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8" name="Freeform 88"/>
            <p:cNvSpPr>
              <a:spLocks/>
            </p:cNvSpPr>
            <p:nvPr/>
          </p:nvSpPr>
          <p:spPr bwMode="auto">
            <a:xfrm flipV="1">
              <a:off x="721" y="1847"/>
              <a:ext cx="52" cy="70"/>
            </a:xfrm>
            <a:custGeom>
              <a:avLst/>
              <a:gdLst/>
              <a:ahLst/>
              <a:cxnLst>
                <a:cxn ang="0">
                  <a:pos x="0" y="54"/>
                </a:cxn>
                <a:cxn ang="0">
                  <a:pos x="0" y="66"/>
                </a:cxn>
                <a:cxn ang="0">
                  <a:pos x="44" y="66"/>
                </a:cxn>
                <a:cxn ang="0">
                  <a:pos x="44" y="57"/>
                </a:cxn>
                <a:cxn ang="0">
                  <a:pos x="33" y="41"/>
                </a:cxn>
                <a:cxn ang="0">
                  <a:pos x="24" y="20"/>
                </a:cxn>
                <a:cxn ang="0">
                  <a:pos x="21" y="0"/>
                </a:cxn>
                <a:cxn ang="0">
                  <a:pos x="9" y="0"/>
                </a:cxn>
                <a:cxn ang="0">
                  <a:pos x="15" y="28"/>
                </a:cxn>
                <a:cxn ang="0">
                  <a:pos x="29" y="54"/>
                </a:cxn>
                <a:cxn ang="0">
                  <a:pos x="0" y="54"/>
                </a:cxn>
              </a:cxnLst>
              <a:rect l="0" t="0" r="r" b="b"/>
              <a:pathLst>
                <a:path w="44" h="66">
                  <a:moveTo>
                    <a:pt x="0" y="54"/>
                  </a:moveTo>
                  <a:lnTo>
                    <a:pt x="0" y="66"/>
                  </a:lnTo>
                  <a:lnTo>
                    <a:pt x="44" y="66"/>
                  </a:lnTo>
                  <a:lnTo>
                    <a:pt x="44" y="57"/>
                  </a:lnTo>
                  <a:cubicBezTo>
                    <a:pt x="40" y="53"/>
                    <a:pt x="36" y="48"/>
                    <a:pt x="33" y="41"/>
                  </a:cubicBezTo>
                  <a:cubicBezTo>
                    <a:pt x="29" y="35"/>
                    <a:pt x="26" y="28"/>
                    <a:pt x="24" y="20"/>
                  </a:cubicBezTo>
                  <a:cubicBezTo>
                    <a:pt x="22" y="13"/>
                    <a:pt x="21" y="6"/>
                    <a:pt x="21" y="0"/>
                  </a:cubicBezTo>
                  <a:lnTo>
                    <a:pt x="9" y="0"/>
                  </a:lnTo>
                  <a:cubicBezTo>
                    <a:pt x="9" y="10"/>
                    <a:pt x="11" y="19"/>
                    <a:pt x="15" y="28"/>
                  </a:cubicBezTo>
                  <a:cubicBezTo>
                    <a:pt x="18" y="38"/>
                    <a:pt x="23" y="46"/>
                    <a:pt x="29" y="54"/>
                  </a:cubicBezTo>
                  <a:lnTo>
                    <a:pt x="0" y="54"/>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9" name="Freeform 89"/>
            <p:cNvSpPr>
              <a:spLocks noEditPoints="1"/>
            </p:cNvSpPr>
            <p:nvPr/>
          </p:nvSpPr>
          <p:spPr bwMode="auto">
            <a:xfrm flipV="1">
              <a:off x="630" y="1637"/>
              <a:ext cx="51" cy="71"/>
            </a:xfrm>
            <a:custGeom>
              <a:avLst/>
              <a:gdLst/>
              <a:ahLst/>
              <a:cxnLst>
                <a:cxn ang="0">
                  <a:pos x="21" y="68"/>
                </a:cxn>
                <a:cxn ang="0">
                  <a:pos x="37" y="61"/>
                </a:cxn>
                <a:cxn ang="0">
                  <a:pos x="43" y="34"/>
                </a:cxn>
                <a:cxn ang="0">
                  <a:pos x="37" y="7"/>
                </a:cxn>
                <a:cxn ang="0">
                  <a:pos x="21" y="0"/>
                </a:cxn>
                <a:cxn ang="0">
                  <a:pos x="6" y="7"/>
                </a:cxn>
                <a:cxn ang="0">
                  <a:pos x="0" y="34"/>
                </a:cxn>
                <a:cxn ang="0">
                  <a:pos x="6" y="61"/>
                </a:cxn>
                <a:cxn ang="0">
                  <a:pos x="21" y="68"/>
                </a:cxn>
                <a:cxn ang="0">
                  <a:pos x="21" y="56"/>
                </a:cxn>
                <a:cxn ang="0">
                  <a:pos x="17" y="55"/>
                </a:cxn>
                <a:cxn ang="0">
                  <a:pos x="14" y="50"/>
                </a:cxn>
                <a:cxn ang="0">
                  <a:pos x="12" y="34"/>
                </a:cxn>
                <a:cxn ang="0">
                  <a:pos x="13" y="19"/>
                </a:cxn>
                <a:cxn ang="0">
                  <a:pos x="17" y="13"/>
                </a:cxn>
                <a:cxn ang="0">
                  <a:pos x="21" y="12"/>
                </a:cxn>
                <a:cxn ang="0">
                  <a:pos x="26" y="13"/>
                </a:cxn>
                <a:cxn ang="0">
                  <a:pos x="29" y="18"/>
                </a:cxn>
                <a:cxn ang="0">
                  <a:pos x="31" y="34"/>
                </a:cxn>
                <a:cxn ang="0">
                  <a:pos x="29" y="49"/>
                </a:cxn>
                <a:cxn ang="0">
                  <a:pos x="26" y="55"/>
                </a:cxn>
                <a:cxn ang="0">
                  <a:pos x="21" y="56"/>
                </a:cxn>
              </a:cxnLst>
              <a:rect l="0" t="0" r="r" b="b"/>
              <a:pathLst>
                <a:path w="43" h="68">
                  <a:moveTo>
                    <a:pt x="21" y="68"/>
                  </a:moveTo>
                  <a:cubicBezTo>
                    <a:pt x="28" y="68"/>
                    <a:pt x="33" y="66"/>
                    <a:pt x="37" y="61"/>
                  </a:cubicBezTo>
                  <a:cubicBezTo>
                    <a:pt x="41" y="56"/>
                    <a:pt x="43" y="47"/>
                    <a:pt x="43" y="34"/>
                  </a:cubicBezTo>
                  <a:cubicBezTo>
                    <a:pt x="43" y="21"/>
                    <a:pt x="41" y="12"/>
                    <a:pt x="37" y="7"/>
                  </a:cubicBezTo>
                  <a:cubicBezTo>
                    <a:pt x="33" y="2"/>
                    <a:pt x="28" y="0"/>
                    <a:pt x="21" y="0"/>
                  </a:cubicBezTo>
                  <a:cubicBezTo>
                    <a:pt x="15" y="0"/>
                    <a:pt x="10" y="3"/>
                    <a:pt x="6" y="7"/>
                  </a:cubicBezTo>
                  <a:cubicBezTo>
                    <a:pt x="2" y="12"/>
                    <a:pt x="0" y="21"/>
                    <a:pt x="0" y="34"/>
                  </a:cubicBezTo>
                  <a:cubicBezTo>
                    <a:pt x="0" y="47"/>
                    <a:pt x="2" y="56"/>
                    <a:pt x="6" y="61"/>
                  </a:cubicBezTo>
                  <a:cubicBezTo>
                    <a:pt x="10" y="66"/>
                    <a:pt x="15" y="68"/>
                    <a:pt x="21" y="68"/>
                  </a:cubicBezTo>
                  <a:close/>
                  <a:moveTo>
                    <a:pt x="21" y="56"/>
                  </a:moveTo>
                  <a:cubicBezTo>
                    <a:pt x="20" y="56"/>
                    <a:pt x="18" y="56"/>
                    <a:pt x="17" y="55"/>
                  </a:cubicBezTo>
                  <a:cubicBezTo>
                    <a:pt x="15" y="54"/>
                    <a:pt x="14" y="52"/>
                    <a:pt x="14" y="50"/>
                  </a:cubicBezTo>
                  <a:cubicBezTo>
                    <a:pt x="13" y="47"/>
                    <a:pt x="12" y="41"/>
                    <a:pt x="12" y="34"/>
                  </a:cubicBezTo>
                  <a:cubicBezTo>
                    <a:pt x="12" y="26"/>
                    <a:pt x="13" y="21"/>
                    <a:pt x="13" y="19"/>
                  </a:cubicBezTo>
                  <a:cubicBezTo>
                    <a:pt x="14" y="16"/>
                    <a:pt x="15" y="14"/>
                    <a:pt x="17" y="13"/>
                  </a:cubicBezTo>
                  <a:cubicBezTo>
                    <a:pt x="18" y="12"/>
                    <a:pt x="20" y="12"/>
                    <a:pt x="21" y="12"/>
                  </a:cubicBezTo>
                  <a:cubicBezTo>
                    <a:pt x="23" y="12"/>
                    <a:pt x="25" y="12"/>
                    <a:pt x="26" y="13"/>
                  </a:cubicBezTo>
                  <a:cubicBezTo>
                    <a:pt x="27" y="14"/>
                    <a:pt x="28" y="16"/>
                    <a:pt x="29" y="18"/>
                  </a:cubicBezTo>
                  <a:cubicBezTo>
                    <a:pt x="30" y="21"/>
                    <a:pt x="31" y="26"/>
                    <a:pt x="31" y="34"/>
                  </a:cubicBezTo>
                  <a:cubicBezTo>
                    <a:pt x="31" y="41"/>
                    <a:pt x="30" y="46"/>
                    <a:pt x="29" y="49"/>
                  </a:cubicBezTo>
                  <a:cubicBezTo>
                    <a:pt x="28" y="52"/>
                    <a:pt x="27" y="54"/>
                    <a:pt x="26" y="55"/>
                  </a:cubicBezTo>
                  <a:cubicBezTo>
                    <a:pt x="25" y="56"/>
                    <a:pt x="23" y="56"/>
                    <a:pt x="21" y="5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0" name="Rectangle 90"/>
            <p:cNvSpPr>
              <a:spLocks noChangeArrowheads="1"/>
            </p:cNvSpPr>
            <p:nvPr/>
          </p:nvSpPr>
          <p:spPr bwMode="auto">
            <a:xfrm>
              <a:off x="694" y="1694"/>
              <a:ext cx="14" cy="13"/>
            </a:xfrm>
            <a:prstGeom prst="rect">
              <a:avLst/>
            </a:prstGeom>
            <a:solidFill>
              <a:srgbClr val="000000"/>
            </a:solidFill>
            <a:ln w="0"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1" name="Freeform 91"/>
            <p:cNvSpPr>
              <a:spLocks noEditPoints="1"/>
            </p:cNvSpPr>
            <p:nvPr/>
          </p:nvSpPr>
          <p:spPr bwMode="auto">
            <a:xfrm flipV="1">
              <a:off x="721" y="1637"/>
              <a:ext cx="52" cy="71"/>
            </a:xfrm>
            <a:custGeom>
              <a:avLst/>
              <a:gdLst/>
              <a:ahLst/>
              <a:cxnLst>
                <a:cxn ang="0">
                  <a:pos x="11" y="37"/>
                </a:cxn>
                <a:cxn ang="0">
                  <a:pos x="3" y="43"/>
                </a:cxn>
                <a:cxn ang="0">
                  <a:pos x="1" y="51"/>
                </a:cxn>
                <a:cxn ang="0">
                  <a:pos x="6" y="63"/>
                </a:cxn>
                <a:cxn ang="0">
                  <a:pos x="22" y="68"/>
                </a:cxn>
                <a:cxn ang="0">
                  <a:pos x="37" y="63"/>
                </a:cxn>
                <a:cxn ang="0">
                  <a:pos x="43" y="51"/>
                </a:cxn>
                <a:cxn ang="0">
                  <a:pos x="40" y="43"/>
                </a:cxn>
                <a:cxn ang="0">
                  <a:pos x="32" y="37"/>
                </a:cxn>
                <a:cxn ang="0">
                  <a:pos x="41" y="31"/>
                </a:cxn>
                <a:cxn ang="0">
                  <a:pos x="44" y="21"/>
                </a:cxn>
                <a:cxn ang="0">
                  <a:pos x="38" y="6"/>
                </a:cxn>
                <a:cxn ang="0">
                  <a:pos x="22" y="0"/>
                </a:cxn>
                <a:cxn ang="0">
                  <a:pos x="7" y="5"/>
                </a:cxn>
                <a:cxn ang="0">
                  <a:pos x="0" y="20"/>
                </a:cxn>
                <a:cxn ang="0">
                  <a:pos x="3" y="30"/>
                </a:cxn>
                <a:cxn ang="0">
                  <a:pos x="11" y="37"/>
                </a:cxn>
                <a:cxn ang="0">
                  <a:pos x="14" y="50"/>
                </a:cxn>
                <a:cxn ang="0">
                  <a:pos x="16" y="44"/>
                </a:cxn>
                <a:cxn ang="0">
                  <a:pos x="22" y="42"/>
                </a:cxn>
                <a:cxn ang="0">
                  <a:pos x="28" y="44"/>
                </a:cxn>
                <a:cxn ang="0">
                  <a:pos x="30" y="50"/>
                </a:cxn>
                <a:cxn ang="0">
                  <a:pos x="28" y="56"/>
                </a:cxn>
                <a:cxn ang="0">
                  <a:pos x="22" y="58"/>
                </a:cxn>
                <a:cxn ang="0">
                  <a:pos x="16" y="56"/>
                </a:cxn>
                <a:cxn ang="0">
                  <a:pos x="14" y="50"/>
                </a:cxn>
                <a:cxn ang="0">
                  <a:pos x="13" y="21"/>
                </a:cxn>
                <a:cxn ang="0">
                  <a:pos x="15" y="13"/>
                </a:cxn>
                <a:cxn ang="0">
                  <a:pos x="22" y="10"/>
                </a:cxn>
                <a:cxn ang="0">
                  <a:pos x="28" y="13"/>
                </a:cxn>
                <a:cxn ang="0">
                  <a:pos x="31" y="21"/>
                </a:cxn>
                <a:cxn ang="0">
                  <a:pos x="28" y="29"/>
                </a:cxn>
                <a:cxn ang="0">
                  <a:pos x="22" y="32"/>
                </a:cxn>
                <a:cxn ang="0">
                  <a:pos x="15" y="29"/>
                </a:cxn>
                <a:cxn ang="0">
                  <a:pos x="13" y="21"/>
                </a:cxn>
              </a:cxnLst>
              <a:rect l="0" t="0" r="r" b="b"/>
              <a:pathLst>
                <a:path w="44" h="68">
                  <a:moveTo>
                    <a:pt x="11" y="37"/>
                  </a:moveTo>
                  <a:cubicBezTo>
                    <a:pt x="8" y="39"/>
                    <a:pt x="5" y="40"/>
                    <a:pt x="3" y="43"/>
                  </a:cubicBezTo>
                  <a:cubicBezTo>
                    <a:pt x="2" y="45"/>
                    <a:pt x="1" y="48"/>
                    <a:pt x="1" y="51"/>
                  </a:cubicBezTo>
                  <a:cubicBezTo>
                    <a:pt x="1" y="56"/>
                    <a:pt x="3" y="60"/>
                    <a:pt x="6" y="63"/>
                  </a:cubicBezTo>
                  <a:cubicBezTo>
                    <a:pt x="10" y="66"/>
                    <a:pt x="15" y="68"/>
                    <a:pt x="22" y="68"/>
                  </a:cubicBezTo>
                  <a:cubicBezTo>
                    <a:pt x="28" y="68"/>
                    <a:pt x="34" y="66"/>
                    <a:pt x="37" y="63"/>
                  </a:cubicBezTo>
                  <a:cubicBezTo>
                    <a:pt x="41" y="60"/>
                    <a:pt x="43" y="56"/>
                    <a:pt x="43" y="51"/>
                  </a:cubicBezTo>
                  <a:cubicBezTo>
                    <a:pt x="43" y="48"/>
                    <a:pt x="42" y="45"/>
                    <a:pt x="40" y="43"/>
                  </a:cubicBezTo>
                  <a:cubicBezTo>
                    <a:pt x="38" y="40"/>
                    <a:pt x="36" y="38"/>
                    <a:pt x="32" y="37"/>
                  </a:cubicBezTo>
                  <a:cubicBezTo>
                    <a:pt x="36" y="36"/>
                    <a:pt x="39" y="34"/>
                    <a:pt x="41" y="31"/>
                  </a:cubicBezTo>
                  <a:cubicBezTo>
                    <a:pt x="43" y="28"/>
                    <a:pt x="44" y="25"/>
                    <a:pt x="44" y="21"/>
                  </a:cubicBezTo>
                  <a:cubicBezTo>
                    <a:pt x="44" y="15"/>
                    <a:pt x="42" y="10"/>
                    <a:pt x="38" y="6"/>
                  </a:cubicBezTo>
                  <a:cubicBezTo>
                    <a:pt x="34" y="2"/>
                    <a:pt x="29" y="0"/>
                    <a:pt x="22" y="0"/>
                  </a:cubicBezTo>
                  <a:cubicBezTo>
                    <a:pt x="16" y="0"/>
                    <a:pt x="11" y="2"/>
                    <a:pt x="7" y="5"/>
                  </a:cubicBezTo>
                  <a:cubicBezTo>
                    <a:pt x="2" y="9"/>
                    <a:pt x="0" y="14"/>
                    <a:pt x="0" y="20"/>
                  </a:cubicBezTo>
                  <a:cubicBezTo>
                    <a:pt x="0" y="24"/>
                    <a:pt x="1" y="27"/>
                    <a:pt x="3" y="30"/>
                  </a:cubicBezTo>
                  <a:cubicBezTo>
                    <a:pt x="4" y="33"/>
                    <a:pt x="7" y="36"/>
                    <a:pt x="11" y="37"/>
                  </a:cubicBezTo>
                  <a:close/>
                  <a:moveTo>
                    <a:pt x="14" y="50"/>
                  </a:moveTo>
                  <a:cubicBezTo>
                    <a:pt x="14" y="47"/>
                    <a:pt x="14" y="45"/>
                    <a:pt x="16" y="44"/>
                  </a:cubicBezTo>
                  <a:cubicBezTo>
                    <a:pt x="17" y="42"/>
                    <a:pt x="19" y="42"/>
                    <a:pt x="22" y="42"/>
                  </a:cubicBezTo>
                  <a:cubicBezTo>
                    <a:pt x="24" y="42"/>
                    <a:pt x="26" y="42"/>
                    <a:pt x="28" y="44"/>
                  </a:cubicBezTo>
                  <a:cubicBezTo>
                    <a:pt x="29" y="45"/>
                    <a:pt x="30" y="47"/>
                    <a:pt x="30" y="50"/>
                  </a:cubicBezTo>
                  <a:cubicBezTo>
                    <a:pt x="30" y="52"/>
                    <a:pt x="29" y="54"/>
                    <a:pt x="28" y="56"/>
                  </a:cubicBezTo>
                  <a:cubicBezTo>
                    <a:pt x="26" y="57"/>
                    <a:pt x="24" y="58"/>
                    <a:pt x="22" y="58"/>
                  </a:cubicBezTo>
                  <a:cubicBezTo>
                    <a:pt x="19" y="58"/>
                    <a:pt x="17" y="57"/>
                    <a:pt x="16" y="56"/>
                  </a:cubicBezTo>
                  <a:cubicBezTo>
                    <a:pt x="14" y="54"/>
                    <a:pt x="14" y="52"/>
                    <a:pt x="14" y="50"/>
                  </a:cubicBezTo>
                  <a:close/>
                  <a:moveTo>
                    <a:pt x="13" y="21"/>
                  </a:moveTo>
                  <a:cubicBezTo>
                    <a:pt x="13" y="18"/>
                    <a:pt x="14" y="15"/>
                    <a:pt x="15" y="13"/>
                  </a:cubicBezTo>
                  <a:cubicBezTo>
                    <a:pt x="17" y="11"/>
                    <a:pt x="19" y="10"/>
                    <a:pt x="22" y="10"/>
                  </a:cubicBezTo>
                  <a:cubicBezTo>
                    <a:pt x="25" y="10"/>
                    <a:pt x="27" y="11"/>
                    <a:pt x="28" y="13"/>
                  </a:cubicBezTo>
                  <a:cubicBezTo>
                    <a:pt x="30" y="15"/>
                    <a:pt x="31" y="17"/>
                    <a:pt x="31" y="21"/>
                  </a:cubicBezTo>
                  <a:cubicBezTo>
                    <a:pt x="31" y="24"/>
                    <a:pt x="30" y="27"/>
                    <a:pt x="28" y="29"/>
                  </a:cubicBezTo>
                  <a:cubicBezTo>
                    <a:pt x="27" y="31"/>
                    <a:pt x="24" y="32"/>
                    <a:pt x="22" y="32"/>
                  </a:cubicBezTo>
                  <a:cubicBezTo>
                    <a:pt x="19" y="32"/>
                    <a:pt x="16" y="31"/>
                    <a:pt x="15" y="29"/>
                  </a:cubicBezTo>
                  <a:cubicBezTo>
                    <a:pt x="13" y="26"/>
                    <a:pt x="13" y="24"/>
                    <a:pt x="13" y="21"/>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2" name="Freeform 92"/>
            <p:cNvSpPr>
              <a:spLocks noEditPoints="1"/>
            </p:cNvSpPr>
            <p:nvPr/>
          </p:nvSpPr>
          <p:spPr bwMode="auto">
            <a:xfrm flipV="1">
              <a:off x="630" y="1430"/>
              <a:ext cx="51" cy="71"/>
            </a:xfrm>
            <a:custGeom>
              <a:avLst/>
              <a:gdLst/>
              <a:ahLst/>
              <a:cxnLst>
                <a:cxn ang="0">
                  <a:pos x="21" y="68"/>
                </a:cxn>
                <a:cxn ang="0">
                  <a:pos x="37" y="61"/>
                </a:cxn>
                <a:cxn ang="0">
                  <a:pos x="43" y="34"/>
                </a:cxn>
                <a:cxn ang="0">
                  <a:pos x="37" y="7"/>
                </a:cxn>
                <a:cxn ang="0">
                  <a:pos x="21" y="0"/>
                </a:cxn>
                <a:cxn ang="0">
                  <a:pos x="6" y="7"/>
                </a:cxn>
                <a:cxn ang="0">
                  <a:pos x="0" y="34"/>
                </a:cxn>
                <a:cxn ang="0">
                  <a:pos x="6" y="61"/>
                </a:cxn>
                <a:cxn ang="0">
                  <a:pos x="21" y="68"/>
                </a:cxn>
                <a:cxn ang="0">
                  <a:pos x="21" y="56"/>
                </a:cxn>
                <a:cxn ang="0">
                  <a:pos x="17" y="55"/>
                </a:cxn>
                <a:cxn ang="0">
                  <a:pos x="14" y="50"/>
                </a:cxn>
                <a:cxn ang="0">
                  <a:pos x="12" y="34"/>
                </a:cxn>
                <a:cxn ang="0">
                  <a:pos x="13" y="19"/>
                </a:cxn>
                <a:cxn ang="0">
                  <a:pos x="17" y="13"/>
                </a:cxn>
                <a:cxn ang="0">
                  <a:pos x="21" y="12"/>
                </a:cxn>
                <a:cxn ang="0">
                  <a:pos x="26" y="13"/>
                </a:cxn>
                <a:cxn ang="0">
                  <a:pos x="29" y="18"/>
                </a:cxn>
                <a:cxn ang="0">
                  <a:pos x="31" y="34"/>
                </a:cxn>
                <a:cxn ang="0">
                  <a:pos x="29" y="49"/>
                </a:cxn>
                <a:cxn ang="0">
                  <a:pos x="26" y="55"/>
                </a:cxn>
                <a:cxn ang="0">
                  <a:pos x="21" y="56"/>
                </a:cxn>
              </a:cxnLst>
              <a:rect l="0" t="0" r="r" b="b"/>
              <a:pathLst>
                <a:path w="43" h="68">
                  <a:moveTo>
                    <a:pt x="21" y="68"/>
                  </a:moveTo>
                  <a:cubicBezTo>
                    <a:pt x="28" y="68"/>
                    <a:pt x="33" y="66"/>
                    <a:pt x="37" y="61"/>
                  </a:cubicBezTo>
                  <a:cubicBezTo>
                    <a:pt x="41" y="56"/>
                    <a:pt x="43" y="47"/>
                    <a:pt x="43" y="34"/>
                  </a:cubicBezTo>
                  <a:cubicBezTo>
                    <a:pt x="43" y="21"/>
                    <a:pt x="41" y="12"/>
                    <a:pt x="37" y="7"/>
                  </a:cubicBezTo>
                  <a:cubicBezTo>
                    <a:pt x="33" y="2"/>
                    <a:pt x="28" y="0"/>
                    <a:pt x="21" y="0"/>
                  </a:cubicBezTo>
                  <a:cubicBezTo>
                    <a:pt x="15" y="0"/>
                    <a:pt x="10" y="3"/>
                    <a:pt x="6" y="7"/>
                  </a:cubicBezTo>
                  <a:cubicBezTo>
                    <a:pt x="2" y="12"/>
                    <a:pt x="0" y="21"/>
                    <a:pt x="0" y="34"/>
                  </a:cubicBezTo>
                  <a:cubicBezTo>
                    <a:pt x="0" y="47"/>
                    <a:pt x="2" y="56"/>
                    <a:pt x="6" y="61"/>
                  </a:cubicBezTo>
                  <a:cubicBezTo>
                    <a:pt x="10" y="66"/>
                    <a:pt x="15" y="68"/>
                    <a:pt x="21" y="68"/>
                  </a:cubicBezTo>
                  <a:close/>
                  <a:moveTo>
                    <a:pt x="21" y="56"/>
                  </a:moveTo>
                  <a:cubicBezTo>
                    <a:pt x="20" y="56"/>
                    <a:pt x="18" y="56"/>
                    <a:pt x="17" y="55"/>
                  </a:cubicBezTo>
                  <a:cubicBezTo>
                    <a:pt x="15" y="54"/>
                    <a:pt x="14" y="52"/>
                    <a:pt x="14" y="50"/>
                  </a:cubicBezTo>
                  <a:cubicBezTo>
                    <a:pt x="13" y="47"/>
                    <a:pt x="12" y="41"/>
                    <a:pt x="12" y="34"/>
                  </a:cubicBezTo>
                  <a:cubicBezTo>
                    <a:pt x="12" y="26"/>
                    <a:pt x="13" y="21"/>
                    <a:pt x="13" y="19"/>
                  </a:cubicBezTo>
                  <a:cubicBezTo>
                    <a:pt x="14" y="16"/>
                    <a:pt x="15" y="14"/>
                    <a:pt x="17" y="13"/>
                  </a:cubicBezTo>
                  <a:cubicBezTo>
                    <a:pt x="18" y="12"/>
                    <a:pt x="20" y="12"/>
                    <a:pt x="21" y="12"/>
                  </a:cubicBezTo>
                  <a:cubicBezTo>
                    <a:pt x="23" y="12"/>
                    <a:pt x="25" y="12"/>
                    <a:pt x="26" y="13"/>
                  </a:cubicBezTo>
                  <a:cubicBezTo>
                    <a:pt x="27" y="14"/>
                    <a:pt x="28" y="16"/>
                    <a:pt x="29" y="18"/>
                  </a:cubicBezTo>
                  <a:cubicBezTo>
                    <a:pt x="30" y="21"/>
                    <a:pt x="31" y="26"/>
                    <a:pt x="31" y="34"/>
                  </a:cubicBezTo>
                  <a:cubicBezTo>
                    <a:pt x="31" y="41"/>
                    <a:pt x="30" y="46"/>
                    <a:pt x="29" y="49"/>
                  </a:cubicBezTo>
                  <a:cubicBezTo>
                    <a:pt x="28" y="52"/>
                    <a:pt x="27" y="54"/>
                    <a:pt x="26" y="55"/>
                  </a:cubicBezTo>
                  <a:cubicBezTo>
                    <a:pt x="25" y="56"/>
                    <a:pt x="23" y="56"/>
                    <a:pt x="21" y="5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3" name="Rectangle 93"/>
            <p:cNvSpPr>
              <a:spLocks noChangeArrowheads="1"/>
            </p:cNvSpPr>
            <p:nvPr/>
          </p:nvSpPr>
          <p:spPr bwMode="auto">
            <a:xfrm>
              <a:off x="694" y="1486"/>
              <a:ext cx="14" cy="14"/>
            </a:xfrm>
            <a:prstGeom prst="rect">
              <a:avLst/>
            </a:prstGeom>
            <a:solidFill>
              <a:srgbClr val="000000"/>
            </a:solidFill>
            <a:ln w="0"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4" name="Freeform 94"/>
            <p:cNvSpPr>
              <a:spLocks noEditPoints="1"/>
            </p:cNvSpPr>
            <p:nvPr/>
          </p:nvSpPr>
          <p:spPr bwMode="auto">
            <a:xfrm flipV="1">
              <a:off x="721" y="1430"/>
              <a:ext cx="52" cy="71"/>
            </a:xfrm>
            <a:custGeom>
              <a:avLst/>
              <a:gdLst/>
              <a:ahLst/>
              <a:cxnLst>
                <a:cxn ang="0">
                  <a:pos x="1" y="18"/>
                </a:cxn>
                <a:cxn ang="0">
                  <a:pos x="14" y="19"/>
                </a:cxn>
                <a:cxn ang="0">
                  <a:pos x="16" y="14"/>
                </a:cxn>
                <a:cxn ang="0">
                  <a:pos x="21" y="12"/>
                </a:cxn>
                <a:cxn ang="0">
                  <a:pos x="28" y="15"/>
                </a:cxn>
                <a:cxn ang="0">
                  <a:pos x="32" y="31"/>
                </a:cxn>
                <a:cxn ang="0">
                  <a:pos x="20" y="25"/>
                </a:cxn>
                <a:cxn ang="0">
                  <a:pos x="6" y="31"/>
                </a:cxn>
                <a:cxn ang="0">
                  <a:pos x="0" y="46"/>
                </a:cxn>
                <a:cxn ang="0">
                  <a:pos x="6" y="62"/>
                </a:cxn>
                <a:cxn ang="0">
                  <a:pos x="21" y="68"/>
                </a:cxn>
                <a:cxn ang="0">
                  <a:pos x="37" y="60"/>
                </a:cxn>
                <a:cxn ang="0">
                  <a:pos x="44" y="34"/>
                </a:cxn>
                <a:cxn ang="0">
                  <a:pos x="37" y="8"/>
                </a:cxn>
                <a:cxn ang="0">
                  <a:pos x="20" y="0"/>
                </a:cxn>
                <a:cxn ang="0">
                  <a:pos x="7" y="5"/>
                </a:cxn>
                <a:cxn ang="0">
                  <a:pos x="1" y="18"/>
                </a:cxn>
                <a:cxn ang="0">
                  <a:pos x="31" y="46"/>
                </a:cxn>
                <a:cxn ang="0">
                  <a:pos x="28" y="54"/>
                </a:cxn>
                <a:cxn ang="0">
                  <a:pos x="21" y="56"/>
                </a:cxn>
                <a:cxn ang="0">
                  <a:pos x="15" y="54"/>
                </a:cxn>
                <a:cxn ang="0">
                  <a:pos x="13" y="47"/>
                </a:cxn>
                <a:cxn ang="0">
                  <a:pos x="15" y="39"/>
                </a:cxn>
                <a:cxn ang="0">
                  <a:pos x="22" y="37"/>
                </a:cxn>
                <a:cxn ang="0">
                  <a:pos x="28" y="39"/>
                </a:cxn>
                <a:cxn ang="0">
                  <a:pos x="31" y="46"/>
                </a:cxn>
              </a:cxnLst>
              <a:rect l="0" t="0" r="r" b="b"/>
              <a:pathLst>
                <a:path w="44" h="68">
                  <a:moveTo>
                    <a:pt x="1" y="18"/>
                  </a:moveTo>
                  <a:lnTo>
                    <a:pt x="14" y="19"/>
                  </a:lnTo>
                  <a:cubicBezTo>
                    <a:pt x="14" y="17"/>
                    <a:pt x="15" y="15"/>
                    <a:pt x="16" y="14"/>
                  </a:cubicBezTo>
                  <a:cubicBezTo>
                    <a:pt x="17" y="12"/>
                    <a:pt x="19" y="12"/>
                    <a:pt x="21" y="12"/>
                  </a:cubicBezTo>
                  <a:cubicBezTo>
                    <a:pt x="24" y="12"/>
                    <a:pt x="26" y="13"/>
                    <a:pt x="28" y="15"/>
                  </a:cubicBezTo>
                  <a:cubicBezTo>
                    <a:pt x="30" y="18"/>
                    <a:pt x="31" y="23"/>
                    <a:pt x="32" y="31"/>
                  </a:cubicBezTo>
                  <a:cubicBezTo>
                    <a:pt x="29" y="27"/>
                    <a:pt x="25" y="25"/>
                    <a:pt x="20" y="25"/>
                  </a:cubicBezTo>
                  <a:cubicBezTo>
                    <a:pt x="14" y="25"/>
                    <a:pt x="10" y="27"/>
                    <a:pt x="6" y="31"/>
                  </a:cubicBezTo>
                  <a:cubicBezTo>
                    <a:pt x="2" y="35"/>
                    <a:pt x="0" y="40"/>
                    <a:pt x="0" y="46"/>
                  </a:cubicBezTo>
                  <a:cubicBezTo>
                    <a:pt x="0" y="53"/>
                    <a:pt x="2" y="58"/>
                    <a:pt x="6" y="62"/>
                  </a:cubicBezTo>
                  <a:cubicBezTo>
                    <a:pt x="10" y="66"/>
                    <a:pt x="15" y="68"/>
                    <a:pt x="21" y="68"/>
                  </a:cubicBezTo>
                  <a:cubicBezTo>
                    <a:pt x="28" y="68"/>
                    <a:pt x="33" y="65"/>
                    <a:pt x="37" y="60"/>
                  </a:cubicBezTo>
                  <a:cubicBezTo>
                    <a:pt x="42" y="55"/>
                    <a:pt x="44" y="46"/>
                    <a:pt x="44" y="34"/>
                  </a:cubicBezTo>
                  <a:cubicBezTo>
                    <a:pt x="44" y="22"/>
                    <a:pt x="41" y="13"/>
                    <a:pt x="37" y="8"/>
                  </a:cubicBezTo>
                  <a:cubicBezTo>
                    <a:pt x="32" y="3"/>
                    <a:pt x="27" y="0"/>
                    <a:pt x="20" y="0"/>
                  </a:cubicBezTo>
                  <a:cubicBezTo>
                    <a:pt x="14" y="0"/>
                    <a:pt x="10" y="2"/>
                    <a:pt x="7" y="5"/>
                  </a:cubicBezTo>
                  <a:cubicBezTo>
                    <a:pt x="4" y="8"/>
                    <a:pt x="2" y="12"/>
                    <a:pt x="1" y="18"/>
                  </a:cubicBezTo>
                  <a:close/>
                  <a:moveTo>
                    <a:pt x="31" y="46"/>
                  </a:moveTo>
                  <a:cubicBezTo>
                    <a:pt x="31" y="49"/>
                    <a:pt x="30" y="52"/>
                    <a:pt x="28" y="54"/>
                  </a:cubicBezTo>
                  <a:cubicBezTo>
                    <a:pt x="26" y="55"/>
                    <a:pt x="24" y="56"/>
                    <a:pt x="21" y="56"/>
                  </a:cubicBezTo>
                  <a:cubicBezTo>
                    <a:pt x="19" y="56"/>
                    <a:pt x="17" y="55"/>
                    <a:pt x="15" y="54"/>
                  </a:cubicBezTo>
                  <a:cubicBezTo>
                    <a:pt x="13" y="53"/>
                    <a:pt x="13" y="50"/>
                    <a:pt x="13" y="47"/>
                  </a:cubicBezTo>
                  <a:cubicBezTo>
                    <a:pt x="13" y="43"/>
                    <a:pt x="14" y="41"/>
                    <a:pt x="15" y="39"/>
                  </a:cubicBezTo>
                  <a:cubicBezTo>
                    <a:pt x="17" y="38"/>
                    <a:pt x="19" y="37"/>
                    <a:pt x="22" y="37"/>
                  </a:cubicBezTo>
                  <a:cubicBezTo>
                    <a:pt x="24" y="37"/>
                    <a:pt x="27" y="38"/>
                    <a:pt x="28" y="39"/>
                  </a:cubicBezTo>
                  <a:cubicBezTo>
                    <a:pt x="30" y="41"/>
                    <a:pt x="31" y="43"/>
                    <a:pt x="31" y="4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5" name="Freeform 95"/>
            <p:cNvSpPr>
              <a:spLocks/>
            </p:cNvSpPr>
            <p:nvPr/>
          </p:nvSpPr>
          <p:spPr bwMode="auto">
            <a:xfrm flipV="1">
              <a:off x="724" y="1222"/>
              <a:ext cx="34" cy="70"/>
            </a:xfrm>
            <a:custGeom>
              <a:avLst/>
              <a:gdLst/>
              <a:ahLst/>
              <a:cxnLst>
                <a:cxn ang="0">
                  <a:pos x="29" y="0"/>
                </a:cxn>
                <a:cxn ang="0">
                  <a:pos x="16" y="0"/>
                </a:cxn>
                <a:cxn ang="0">
                  <a:pos x="16" y="48"/>
                </a:cxn>
                <a:cxn ang="0">
                  <a:pos x="0" y="38"/>
                </a:cxn>
                <a:cxn ang="0">
                  <a:pos x="0" y="50"/>
                </a:cxn>
                <a:cxn ang="0">
                  <a:pos x="11" y="56"/>
                </a:cxn>
                <a:cxn ang="0">
                  <a:pos x="19" y="67"/>
                </a:cxn>
                <a:cxn ang="0">
                  <a:pos x="29" y="67"/>
                </a:cxn>
                <a:cxn ang="0">
                  <a:pos x="29" y="0"/>
                </a:cxn>
              </a:cxnLst>
              <a:rect l="0" t="0" r="r" b="b"/>
              <a:pathLst>
                <a:path w="29" h="67">
                  <a:moveTo>
                    <a:pt x="29" y="0"/>
                  </a:moveTo>
                  <a:lnTo>
                    <a:pt x="16" y="0"/>
                  </a:lnTo>
                  <a:lnTo>
                    <a:pt x="16" y="48"/>
                  </a:lnTo>
                  <a:cubicBezTo>
                    <a:pt x="12" y="44"/>
                    <a:pt x="6" y="40"/>
                    <a:pt x="0" y="38"/>
                  </a:cubicBezTo>
                  <a:lnTo>
                    <a:pt x="0" y="50"/>
                  </a:lnTo>
                  <a:cubicBezTo>
                    <a:pt x="3" y="51"/>
                    <a:pt x="7" y="53"/>
                    <a:pt x="11" y="56"/>
                  </a:cubicBezTo>
                  <a:cubicBezTo>
                    <a:pt x="15" y="59"/>
                    <a:pt x="17" y="63"/>
                    <a:pt x="19" y="67"/>
                  </a:cubicBezTo>
                  <a:lnTo>
                    <a:pt x="29" y="67"/>
                  </a:lnTo>
                  <a:lnTo>
                    <a:pt x="29" y="0"/>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6" name="Line 96"/>
            <p:cNvSpPr>
              <a:spLocks noChangeShapeType="1"/>
            </p:cNvSpPr>
            <p:nvPr/>
          </p:nvSpPr>
          <p:spPr bwMode="auto">
            <a:xfrm>
              <a:off x="856" y="3127"/>
              <a:ext cx="3170" cy="1"/>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7" name="Line 97"/>
            <p:cNvSpPr>
              <a:spLocks noChangeShapeType="1"/>
            </p:cNvSpPr>
            <p:nvPr/>
          </p:nvSpPr>
          <p:spPr bwMode="auto">
            <a:xfrm>
              <a:off x="856" y="3074"/>
              <a:ext cx="1" cy="53"/>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8" name="Line 98"/>
            <p:cNvSpPr>
              <a:spLocks noChangeShapeType="1"/>
            </p:cNvSpPr>
            <p:nvPr/>
          </p:nvSpPr>
          <p:spPr bwMode="auto">
            <a:xfrm>
              <a:off x="920"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9" name="Line 99"/>
            <p:cNvSpPr>
              <a:spLocks noChangeShapeType="1"/>
            </p:cNvSpPr>
            <p:nvPr/>
          </p:nvSpPr>
          <p:spPr bwMode="auto">
            <a:xfrm>
              <a:off x="984"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0" name="Line 100"/>
            <p:cNvSpPr>
              <a:spLocks noChangeShapeType="1"/>
            </p:cNvSpPr>
            <p:nvPr/>
          </p:nvSpPr>
          <p:spPr bwMode="auto">
            <a:xfrm>
              <a:off x="1047"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1" name="Line 101"/>
            <p:cNvSpPr>
              <a:spLocks noChangeShapeType="1"/>
            </p:cNvSpPr>
            <p:nvPr/>
          </p:nvSpPr>
          <p:spPr bwMode="auto">
            <a:xfrm>
              <a:off x="1111"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2" name="Line 102"/>
            <p:cNvSpPr>
              <a:spLocks noChangeShapeType="1"/>
            </p:cNvSpPr>
            <p:nvPr/>
          </p:nvSpPr>
          <p:spPr bwMode="auto">
            <a:xfrm>
              <a:off x="1175" y="3074"/>
              <a:ext cx="1" cy="53"/>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3" name="Line 103"/>
            <p:cNvSpPr>
              <a:spLocks noChangeShapeType="1"/>
            </p:cNvSpPr>
            <p:nvPr/>
          </p:nvSpPr>
          <p:spPr bwMode="auto">
            <a:xfrm>
              <a:off x="1238"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4" name="Line 104"/>
            <p:cNvSpPr>
              <a:spLocks noChangeShapeType="1"/>
            </p:cNvSpPr>
            <p:nvPr/>
          </p:nvSpPr>
          <p:spPr bwMode="auto">
            <a:xfrm flipH="1">
              <a:off x="1299" y="3101"/>
              <a:ext cx="2"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5" name="Line 105"/>
            <p:cNvSpPr>
              <a:spLocks noChangeShapeType="1"/>
            </p:cNvSpPr>
            <p:nvPr/>
          </p:nvSpPr>
          <p:spPr bwMode="auto">
            <a:xfrm flipH="1">
              <a:off x="1363"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6" name="Line 106"/>
            <p:cNvSpPr>
              <a:spLocks noChangeShapeType="1"/>
            </p:cNvSpPr>
            <p:nvPr/>
          </p:nvSpPr>
          <p:spPr bwMode="auto">
            <a:xfrm flipH="1">
              <a:off x="1427"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7" name="Line 107"/>
            <p:cNvSpPr>
              <a:spLocks noChangeShapeType="1"/>
            </p:cNvSpPr>
            <p:nvPr/>
          </p:nvSpPr>
          <p:spPr bwMode="auto">
            <a:xfrm flipH="1">
              <a:off x="1490" y="3074"/>
              <a:ext cx="2" cy="53"/>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8" name="Line 108"/>
            <p:cNvSpPr>
              <a:spLocks noChangeShapeType="1"/>
            </p:cNvSpPr>
            <p:nvPr/>
          </p:nvSpPr>
          <p:spPr bwMode="auto">
            <a:xfrm flipH="1">
              <a:off x="1554"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9" name="Line 109"/>
            <p:cNvSpPr>
              <a:spLocks noChangeShapeType="1"/>
            </p:cNvSpPr>
            <p:nvPr/>
          </p:nvSpPr>
          <p:spPr bwMode="auto">
            <a:xfrm flipH="1">
              <a:off x="1618"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0" name="Line 110"/>
            <p:cNvSpPr>
              <a:spLocks noChangeShapeType="1"/>
            </p:cNvSpPr>
            <p:nvPr/>
          </p:nvSpPr>
          <p:spPr bwMode="auto">
            <a:xfrm>
              <a:off x="1680"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1" name="Line 111"/>
            <p:cNvSpPr>
              <a:spLocks noChangeShapeType="1"/>
            </p:cNvSpPr>
            <p:nvPr/>
          </p:nvSpPr>
          <p:spPr bwMode="auto">
            <a:xfrm>
              <a:off x="1744"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2" name="Line 112"/>
            <p:cNvSpPr>
              <a:spLocks noChangeShapeType="1"/>
            </p:cNvSpPr>
            <p:nvPr/>
          </p:nvSpPr>
          <p:spPr bwMode="auto">
            <a:xfrm>
              <a:off x="1807" y="3074"/>
              <a:ext cx="1" cy="53"/>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3" name="Line 113"/>
            <p:cNvSpPr>
              <a:spLocks noChangeShapeType="1"/>
            </p:cNvSpPr>
            <p:nvPr/>
          </p:nvSpPr>
          <p:spPr bwMode="auto">
            <a:xfrm>
              <a:off x="1871"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4" name="Line 114"/>
            <p:cNvSpPr>
              <a:spLocks noChangeShapeType="1"/>
            </p:cNvSpPr>
            <p:nvPr/>
          </p:nvSpPr>
          <p:spPr bwMode="auto">
            <a:xfrm>
              <a:off x="1935"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5" name="Line 115"/>
            <p:cNvSpPr>
              <a:spLocks noChangeShapeType="1"/>
            </p:cNvSpPr>
            <p:nvPr/>
          </p:nvSpPr>
          <p:spPr bwMode="auto">
            <a:xfrm>
              <a:off x="1998"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6" name="Line 116"/>
            <p:cNvSpPr>
              <a:spLocks noChangeShapeType="1"/>
            </p:cNvSpPr>
            <p:nvPr/>
          </p:nvSpPr>
          <p:spPr bwMode="auto">
            <a:xfrm>
              <a:off x="2062"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7" name="Line 117"/>
            <p:cNvSpPr>
              <a:spLocks noChangeShapeType="1"/>
            </p:cNvSpPr>
            <p:nvPr/>
          </p:nvSpPr>
          <p:spPr bwMode="auto">
            <a:xfrm flipH="1">
              <a:off x="2123" y="3074"/>
              <a:ext cx="1" cy="53"/>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8" name="Line 118"/>
            <p:cNvSpPr>
              <a:spLocks noChangeShapeType="1"/>
            </p:cNvSpPr>
            <p:nvPr/>
          </p:nvSpPr>
          <p:spPr bwMode="auto">
            <a:xfrm flipH="1">
              <a:off x="2187"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9" name="Line 119"/>
            <p:cNvSpPr>
              <a:spLocks noChangeShapeType="1"/>
            </p:cNvSpPr>
            <p:nvPr/>
          </p:nvSpPr>
          <p:spPr bwMode="auto">
            <a:xfrm flipH="1">
              <a:off x="2251"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0" name="Line 120"/>
            <p:cNvSpPr>
              <a:spLocks noChangeShapeType="1"/>
            </p:cNvSpPr>
            <p:nvPr/>
          </p:nvSpPr>
          <p:spPr bwMode="auto">
            <a:xfrm flipH="1">
              <a:off x="2314"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1" name="Line 121"/>
            <p:cNvSpPr>
              <a:spLocks noChangeShapeType="1"/>
            </p:cNvSpPr>
            <p:nvPr/>
          </p:nvSpPr>
          <p:spPr bwMode="auto">
            <a:xfrm flipH="1">
              <a:off x="2378"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2" name="Line 122"/>
            <p:cNvSpPr>
              <a:spLocks noChangeShapeType="1"/>
            </p:cNvSpPr>
            <p:nvPr/>
          </p:nvSpPr>
          <p:spPr bwMode="auto">
            <a:xfrm flipH="1">
              <a:off x="2441" y="3074"/>
              <a:ext cx="2" cy="53"/>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3" name="Line 123"/>
            <p:cNvSpPr>
              <a:spLocks noChangeShapeType="1"/>
            </p:cNvSpPr>
            <p:nvPr/>
          </p:nvSpPr>
          <p:spPr bwMode="auto">
            <a:xfrm flipH="1">
              <a:off x="2505"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4" name="Line 124"/>
            <p:cNvSpPr>
              <a:spLocks noChangeShapeType="1"/>
            </p:cNvSpPr>
            <p:nvPr/>
          </p:nvSpPr>
          <p:spPr bwMode="auto">
            <a:xfrm>
              <a:off x="2568"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5" name="Line 125"/>
            <p:cNvSpPr>
              <a:spLocks noChangeShapeType="1"/>
            </p:cNvSpPr>
            <p:nvPr/>
          </p:nvSpPr>
          <p:spPr bwMode="auto">
            <a:xfrm>
              <a:off x="2631"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6" name="Line 126"/>
            <p:cNvSpPr>
              <a:spLocks noChangeShapeType="1"/>
            </p:cNvSpPr>
            <p:nvPr/>
          </p:nvSpPr>
          <p:spPr bwMode="auto">
            <a:xfrm>
              <a:off x="2695"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7" name="Line 127"/>
            <p:cNvSpPr>
              <a:spLocks noChangeShapeType="1"/>
            </p:cNvSpPr>
            <p:nvPr/>
          </p:nvSpPr>
          <p:spPr bwMode="auto">
            <a:xfrm>
              <a:off x="2759" y="3074"/>
              <a:ext cx="1" cy="53"/>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8" name="Line 128"/>
            <p:cNvSpPr>
              <a:spLocks noChangeShapeType="1"/>
            </p:cNvSpPr>
            <p:nvPr/>
          </p:nvSpPr>
          <p:spPr bwMode="auto">
            <a:xfrm>
              <a:off x="2822"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9" name="Line 129"/>
            <p:cNvSpPr>
              <a:spLocks noChangeShapeType="1"/>
            </p:cNvSpPr>
            <p:nvPr/>
          </p:nvSpPr>
          <p:spPr bwMode="auto">
            <a:xfrm>
              <a:off x="2886"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0" name="Line 130"/>
            <p:cNvSpPr>
              <a:spLocks noChangeShapeType="1"/>
            </p:cNvSpPr>
            <p:nvPr/>
          </p:nvSpPr>
          <p:spPr bwMode="auto">
            <a:xfrm>
              <a:off x="2949"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1" name="Line 131"/>
            <p:cNvSpPr>
              <a:spLocks noChangeShapeType="1"/>
            </p:cNvSpPr>
            <p:nvPr/>
          </p:nvSpPr>
          <p:spPr bwMode="auto">
            <a:xfrm flipH="1">
              <a:off x="3011"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2" name="Line 132"/>
            <p:cNvSpPr>
              <a:spLocks noChangeShapeType="1"/>
            </p:cNvSpPr>
            <p:nvPr/>
          </p:nvSpPr>
          <p:spPr bwMode="auto">
            <a:xfrm flipH="1">
              <a:off x="3074" y="3074"/>
              <a:ext cx="2" cy="53"/>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3" name="Line 133"/>
            <p:cNvSpPr>
              <a:spLocks noChangeShapeType="1"/>
            </p:cNvSpPr>
            <p:nvPr/>
          </p:nvSpPr>
          <p:spPr bwMode="auto">
            <a:xfrm flipH="1">
              <a:off x="3138"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4" name="Line 134"/>
            <p:cNvSpPr>
              <a:spLocks noChangeShapeType="1"/>
            </p:cNvSpPr>
            <p:nvPr/>
          </p:nvSpPr>
          <p:spPr bwMode="auto">
            <a:xfrm flipH="1">
              <a:off x="3202"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5" name="Line 135"/>
            <p:cNvSpPr>
              <a:spLocks noChangeShapeType="1"/>
            </p:cNvSpPr>
            <p:nvPr/>
          </p:nvSpPr>
          <p:spPr bwMode="auto">
            <a:xfrm flipH="1">
              <a:off x="3265" y="3101"/>
              <a:ext cx="2"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6" name="Line 136"/>
            <p:cNvSpPr>
              <a:spLocks noChangeShapeType="1"/>
            </p:cNvSpPr>
            <p:nvPr/>
          </p:nvSpPr>
          <p:spPr bwMode="auto">
            <a:xfrm flipH="1">
              <a:off x="3329"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7" name="Line 137"/>
            <p:cNvSpPr>
              <a:spLocks noChangeShapeType="1"/>
            </p:cNvSpPr>
            <p:nvPr/>
          </p:nvSpPr>
          <p:spPr bwMode="auto">
            <a:xfrm flipH="1">
              <a:off x="3393" y="3074"/>
              <a:ext cx="1" cy="53"/>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8" name="Line 138"/>
            <p:cNvSpPr>
              <a:spLocks noChangeShapeType="1"/>
            </p:cNvSpPr>
            <p:nvPr/>
          </p:nvSpPr>
          <p:spPr bwMode="auto">
            <a:xfrm>
              <a:off x="3455"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9" name="Line 139"/>
            <p:cNvSpPr>
              <a:spLocks noChangeShapeType="1"/>
            </p:cNvSpPr>
            <p:nvPr/>
          </p:nvSpPr>
          <p:spPr bwMode="auto">
            <a:xfrm>
              <a:off x="3519"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0" name="Line 140"/>
            <p:cNvSpPr>
              <a:spLocks noChangeShapeType="1"/>
            </p:cNvSpPr>
            <p:nvPr/>
          </p:nvSpPr>
          <p:spPr bwMode="auto">
            <a:xfrm>
              <a:off x="3582"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1" name="Line 141"/>
            <p:cNvSpPr>
              <a:spLocks noChangeShapeType="1"/>
            </p:cNvSpPr>
            <p:nvPr/>
          </p:nvSpPr>
          <p:spPr bwMode="auto">
            <a:xfrm>
              <a:off x="3646"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2" name="Line 142"/>
            <p:cNvSpPr>
              <a:spLocks noChangeShapeType="1"/>
            </p:cNvSpPr>
            <p:nvPr/>
          </p:nvSpPr>
          <p:spPr bwMode="auto">
            <a:xfrm>
              <a:off x="3710" y="3074"/>
              <a:ext cx="1" cy="53"/>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3" name="Line 143"/>
            <p:cNvSpPr>
              <a:spLocks noChangeShapeType="1"/>
            </p:cNvSpPr>
            <p:nvPr/>
          </p:nvSpPr>
          <p:spPr bwMode="auto">
            <a:xfrm>
              <a:off x="3773"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4" name="Line 144"/>
            <p:cNvSpPr>
              <a:spLocks noChangeShapeType="1"/>
            </p:cNvSpPr>
            <p:nvPr/>
          </p:nvSpPr>
          <p:spPr bwMode="auto">
            <a:xfrm>
              <a:off x="3837"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5" name="Line 145"/>
            <p:cNvSpPr>
              <a:spLocks noChangeShapeType="1"/>
            </p:cNvSpPr>
            <p:nvPr/>
          </p:nvSpPr>
          <p:spPr bwMode="auto">
            <a:xfrm flipH="1">
              <a:off x="3898"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6" name="Line 146"/>
            <p:cNvSpPr>
              <a:spLocks noChangeShapeType="1"/>
            </p:cNvSpPr>
            <p:nvPr/>
          </p:nvSpPr>
          <p:spPr bwMode="auto">
            <a:xfrm flipH="1">
              <a:off x="3962" y="3101"/>
              <a:ext cx="1" cy="26"/>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7" name="Line 147"/>
            <p:cNvSpPr>
              <a:spLocks noChangeShapeType="1"/>
            </p:cNvSpPr>
            <p:nvPr/>
          </p:nvSpPr>
          <p:spPr bwMode="auto">
            <a:xfrm flipH="1">
              <a:off x="4026" y="3074"/>
              <a:ext cx="1" cy="53"/>
            </a:xfrm>
            <a:prstGeom prst="line">
              <a:avLst/>
            </a:prstGeom>
            <a:noFill/>
            <a:ln w="3175" cap="rnd">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8" name="Freeform 148"/>
            <p:cNvSpPr>
              <a:spLocks noEditPoints="1"/>
            </p:cNvSpPr>
            <p:nvPr/>
          </p:nvSpPr>
          <p:spPr bwMode="auto">
            <a:xfrm flipV="1">
              <a:off x="830" y="3164"/>
              <a:ext cx="52" cy="71"/>
            </a:xfrm>
            <a:custGeom>
              <a:avLst/>
              <a:gdLst/>
              <a:ahLst/>
              <a:cxnLst>
                <a:cxn ang="0">
                  <a:pos x="22" y="68"/>
                </a:cxn>
                <a:cxn ang="0">
                  <a:pos x="37" y="61"/>
                </a:cxn>
                <a:cxn ang="0">
                  <a:pos x="44" y="34"/>
                </a:cxn>
                <a:cxn ang="0">
                  <a:pos x="37" y="7"/>
                </a:cxn>
                <a:cxn ang="0">
                  <a:pos x="22" y="0"/>
                </a:cxn>
                <a:cxn ang="0">
                  <a:pos x="6" y="7"/>
                </a:cxn>
                <a:cxn ang="0">
                  <a:pos x="0" y="34"/>
                </a:cxn>
                <a:cxn ang="0">
                  <a:pos x="7" y="61"/>
                </a:cxn>
                <a:cxn ang="0">
                  <a:pos x="22" y="68"/>
                </a:cxn>
                <a:cxn ang="0">
                  <a:pos x="22" y="56"/>
                </a:cxn>
                <a:cxn ang="0">
                  <a:pos x="17" y="55"/>
                </a:cxn>
                <a:cxn ang="0">
                  <a:pos x="14" y="50"/>
                </a:cxn>
                <a:cxn ang="0">
                  <a:pos x="13" y="34"/>
                </a:cxn>
                <a:cxn ang="0">
                  <a:pos x="14" y="19"/>
                </a:cxn>
                <a:cxn ang="0">
                  <a:pos x="17" y="13"/>
                </a:cxn>
                <a:cxn ang="0">
                  <a:pos x="22" y="12"/>
                </a:cxn>
                <a:cxn ang="0">
                  <a:pos x="27" y="13"/>
                </a:cxn>
                <a:cxn ang="0">
                  <a:pos x="30" y="18"/>
                </a:cxn>
                <a:cxn ang="0">
                  <a:pos x="31" y="34"/>
                </a:cxn>
                <a:cxn ang="0">
                  <a:pos x="30" y="49"/>
                </a:cxn>
                <a:cxn ang="0">
                  <a:pos x="27" y="55"/>
                </a:cxn>
                <a:cxn ang="0">
                  <a:pos x="22" y="56"/>
                </a:cxn>
              </a:cxnLst>
              <a:rect l="0" t="0" r="r" b="b"/>
              <a:pathLst>
                <a:path w="44" h="68">
                  <a:moveTo>
                    <a:pt x="22" y="68"/>
                  </a:moveTo>
                  <a:cubicBezTo>
                    <a:pt x="28" y="68"/>
                    <a:pt x="34" y="66"/>
                    <a:pt x="37" y="61"/>
                  </a:cubicBezTo>
                  <a:cubicBezTo>
                    <a:pt x="42" y="56"/>
                    <a:pt x="44" y="47"/>
                    <a:pt x="44" y="34"/>
                  </a:cubicBezTo>
                  <a:cubicBezTo>
                    <a:pt x="44" y="21"/>
                    <a:pt x="42" y="12"/>
                    <a:pt x="37" y="7"/>
                  </a:cubicBezTo>
                  <a:cubicBezTo>
                    <a:pt x="34" y="2"/>
                    <a:pt x="28" y="0"/>
                    <a:pt x="22" y="0"/>
                  </a:cubicBezTo>
                  <a:cubicBezTo>
                    <a:pt x="15" y="0"/>
                    <a:pt x="10" y="3"/>
                    <a:pt x="6" y="7"/>
                  </a:cubicBezTo>
                  <a:cubicBezTo>
                    <a:pt x="2" y="12"/>
                    <a:pt x="0" y="21"/>
                    <a:pt x="0" y="34"/>
                  </a:cubicBezTo>
                  <a:cubicBezTo>
                    <a:pt x="0" y="47"/>
                    <a:pt x="2" y="56"/>
                    <a:pt x="7" y="61"/>
                  </a:cubicBezTo>
                  <a:cubicBezTo>
                    <a:pt x="10" y="66"/>
                    <a:pt x="16" y="68"/>
                    <a:pt x="22" y="68"/>
                  </a:cubicBezTo>
                  <a:close/>
                  <a:moveTo>
                    <a:pt x="22" y="56"/>
                  </a:moveTo>
                  <a:cubicBezTo>
                    <a:pt x="20" y="56"/>
                    <a:pt x="19" y="56"/>
                    <a:pt x="17" y="55"/>
                  </a:cubicBezTo>
                  <a:cubicBezTo>
                    <a:pt x="16" y="54"/>
                    <a:pt x="15" y="52"/>
                    <a:pt x="14" y="50"/>
                  </a:cubicBezTo>
                  <a:cubicBezTo>
                    <a:pt x="13" y="47"/>
                    <a:pt x="13" y="41"/>
                    <a:pt x="13" y="34"/>
                  </a:cubicBezTo>
                  <a:cubicBezTo>
                    <a:pt x="13" y="26"/>
                    <a:pt x="13" y="21"/>
                    <a:pt x="14" y="19"/>
                  </a:cubicBezTo>
                  <a:cubicBezTo>
                    <a:pt x="15" y="16"/>
                    <a:pt x="16" y="14"/>
                    <a:pt x="17" y="13"/>
                  </a:cubicBezTo>
                  <a:cubicBezTo>
                    <a:pt x="19" y="12"/>
                    <a:pt x="20" y="12"/>
                    <a:pt x="22" y="12"/>
                  </a:cubicBezTo>
                  <a:cubicBezTo>
                    <a:pt x="24" y="12"/>
                    <a:pt x="25" y="12"/>
                    <a:pt x="27" y="13"/>
                  </a:cubicBezTo>
                  <a:cubicBezTo>
                    <a:pt x="28" y="14"/>
                    <a:pt x="29" y="16"/>
                    <a:pt x="30" y="18"/>
                  </a:cubicBezTo>
                  <a:cubicBezTo>
                    <a:pt x="31" y="21"/>
                    <a:pt x="31" y="26"/>
                    <a:pt x="31" y="34"/>
                  </a:cubicBezTo>
                  <a:cubicBezTo>
                    <a:pt x="31" y="41"/>
                    <a:pt x="31" y="46"/>
                    <a:pt x="30" y="49"/>
                  </a:cubicBezTo>
                  <a:cubicBezTo>
                    <a:pt x="29" y="52"/>
                    <a:pt x="28" y="54"/>
                    <a:pt x="27" y="55"/>
                  </a:cubicBezTo>
                  <a:cubicBezTo>
                    <a:pt x="25" y="56"/>
                    <a:pt x="24" y="56"/>
                    <a:pt x="22" y="5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9" name="Freeform 149"/>
            <p:cNvSpPr>
              <a:spLocks/>
            </p:cNvSpPr>
            <p:nvPr/>
          </p:nvSpPr>
          <p:spPr bwMode="auto">
            <a:xfrm flipV="1">
              <a:off x="1152" y="3164"/>
              <a:ext cx="34" cy="70"/>
            </a:xfrm>
            <a:custGeom>
              <a:avLst/>
              <a:gdLst/>
              <a:ahLst/>
              <a:cxnLst>
                <a:cxn ang="0">
                  <a:pos x="29" y="0"/>
                </a:cxn>
                <a:cxn ang="0">
                  <a:pos x="17" y="0"/>
                </a:cxn>
                <a:cxn ang="0">
                  <a:pos x="17" y="48"/>
                </a:cxn>
                <a:cxn ang="0">
                  <a:pos x="0" y="38"/>
                </a:cxn>
                <a:cxn ang="0">
                  <a:pos x="0" y="50"/>
                </a:cxn>
                <a:cxn ang="0">
                  <a:pos x="11" y="56"/>
                </a:cxn>
                <a:cxn ang="0">
                  <a:pos x="19" y="67"/>
                </a:cxn>
                <a:cxn ang="0">
                  <a:pos x="29" y="67"/>
                </a:cxn>
                <a:cxn ang="0">
                  <a:pos x="29" y="0"/>
                </a:cxn>
              </a:cxnLst>
              <a:rect l="0" t="0" r="r" b="b"/>
              <a:pathLst>
                <a:path w="29" h="67">
                  <a:moveTo>
                    <a:pt x="29" y="0"/>
                  </a:moveTo>
                  <a:lnTo>
                    <a:pt x="17" y="0"/>
                  </a:lnTo>
                  <a:lnTo>
                    <a:pt x="17" y="48"/>
                  </a:lnTo>
                  <a:cubicBezTo>
                    <a:pt x="12" y="44"/>
                    <a:pt x="6" y="40"/>
                    <a:pt x="0" y="38"/>
                  </a:cubicBezTo>
                  <a:lnTo>
                    <a:pt x="0" y="50"/>
                  </a:lnTo>
                  <a:cubicBezTo>
                    <a:pt x="3" y="51"/>
                    <a:pt x="7" y="53"/>
                    <a:pt x="11" y="56"/>
                  </a:cubicBezTo>
                  <a:cubicBezTo>
                    <a:pt x="15" y="59"/>
                    <a:pt x="17" y="63"/>
                    <a:pt x="19" y="67"/>
                  </a:cubicBezTo>
                  <a:lnTo>
                    <a:pt x="29" y="67"/>
                  </a:lnTo>
                  <a:lnTo>
                    <a:pt x="29" y="0"/>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0" name="Freeform 150"/>
            <p:cNvSpPr>
              <a:spLocks/>
            </p:cNvSpPr>
            <p:nvPr/>
          </p:nvSpPr>
          <p:spPr bwMode="auto">
            <a:xfrm flipV="1">
              <a:off x="1466" y="3164"/>
              <a:ext cx="50" cy="70"/>
            </a:xfrm>
            <a:custGeom>
              <a:avLst/>
              <a:gdLst/>
              <a:ahLst/>
              <a:cxnLst>
                <a:cxn ang="0">
                  <a:pos x="43" y="13"/>
                </a:cxn>
                <a:cxn ang="0">
                  <a:pos x="43" y="0"/>
                </a:cxn>
                <a:cxn ang="0">
                  <a:pos x="0" y="0"/>
                </a:cxn>
                <a:cxn ang="0">
                  <a:pos x="4" y="13"/>
                </a:cxn>
                <a:cxn ang="0">
                  <a:pos x="18" y="28"/>
                </a:cxn>
                <a:cxn ang="0">
                  <a:pos x="28" y="39"/>
                </a:cxn>
                <a:cxn ang="0">
                  <a:pos x="31" y="47"/>
                </a:cxn>
                <a:cxn ang="0">
                  <a:pos x="28" y="53"/>
                </a:cxn>
                <a:cxn ang="0">
                  <a:pos x="22" y="55"/>
                </a:cxn>
                <a:cxn ang="0">
                  <a:pos x="16" y="53"/>
                </a:cxn>
                <a:cxn ang="0">
                  <a:pos x="13" y="46"/>
                </a:cxn>
                <a:cxn ang="0">
                  <a:pos x="1" y="47"/>
                </a:cxn>
                <a:cxn ang="0">
                  <a:pos x="8" y="62"/>
                </a:cxn>
                <a:cxn ang="0">
                  <a:pos x="22" y="67"/>
                </a:cxn>
                <a:cxn ang="0">
                  <a:pos x="38" y="62"/>
                </a:cxn>
                <a:cxn ang="0">
                  <a:pos x="43" y="49"/>
                </a:cxn>
                <a:cxn ang="0">
                  <a:pos x="42" y="40"/>
                </a:cxn>
                <a:cxn ang="0">
                  <a:pos x="37" y="32"/>
                </a:cxn>
                <a:cxn ang="0">
                  <a:pos x="29" y="23"/>
                </a:cxn>
                <a:cxn ang="0">
                  <a:pos x="21" y="16"/>
                </a:cxn>
                <a:cxn ang="0">
                  <a:pos x="19" y="13"/>
                </a:cxn>
                <a:cxn ang="0">
                  <a:pos x="43" y="13"/>
                </a:cxn>
              </a:cxnLst>
              <a:rect l="0" t="0" r="r" b="b"/>
              <a:pathLst>
                <a:path w="43" h="67">
                  <a:moveTo>
                    <a:pt x="43" y="13"/>
                  </a:moveTo>
                  <a:lnTo>
                    <a:pt x="43" y="0"/>
                  </a:lnTo>
                  <a:lnTo>
                    <a:pt x="0" y="0"/>
                  </a:lnTo>
                  <a:cubicBezTo>
                    <a:pt x="0" y="4"/>
                    <a:pt x="2" y="9"/>
                    <a:pt x="4" y="13"/>
                  </a:cubicBezTo>
                  <a:cubicBezTo>
                    <a:pt x="6" y="16"/>
                    <a:pt x="11" y="22"/>
                    <a:pt x="18" y="28"/>
                  </a:cubicBezTo>
                  <a:cubicBezTo>
                    <a:pt x="23" y="33"/>
                    <a:pt x="27" y="37"/>
                    <a:pt x="28" y="39"/>
                  </a:cubicBezTo>
                  <a:cubicBezTo>
                    <a:pt x="30" y="41"/>
                    <a:pt x="31" y="44"/>
                    <a:pt x="31" y="47"/>
                  </a:cubicBezTo>
                  <a:cubicBezTo>
                    <a:pt x="31" y="49"/>
                    <a:pt x="30" y="51"/>
                    <a:pt x="28" y="53"/>
                  </a:cubicBezTo>
                  <a:cubicBezTo>
                    <a:pt x="27" y="54"/>
                    <a:pt x="25" y="55"/>
                    <a:pt x="22" y="55"/>
                  </a:cubicBezTo>
                  <a:cubicBezTo>
                    <a:pt x="20" y="55"/>
                    <a:pt x="18" y="54"/>
                    <a:pt x="16" y="53"/>
                  </a:cubicBezTo>
                  <a:cubicBezTo>
                    <a:pt x="14" y="51"/>
                    <a:pt x="14" y="49"/>
                    <a:pt x="13" y="46"/>
                  </a:cubicBezTo>
                  <a:lnTo>
                    <a:pt x="1" y="47"/>
                  </a:lnTo>
                  <a:cubicBezTo>
                    <a:pt x="1" y="54"/>
                    <a:pt x="4" y="59"/>
                    <a:pt x="8" y="62"/>
                  </a:cubicBezTo>
                  <a:cubicBezTo>
                    <a:pt x="12" y="65"/>
                    <a:pt x="17" y="67"/>
                    <a:pt x="22" y="67"/>
                  </a:cubicBezTo>
                  <a:cubicBezTo>
                    <a:pt x="29" y="67"/>
                    <a:pt x="34" y="65"/>
                    <a:pt x="38" y="62"/>
                  </a:cubicBezTo>
                  <a:cubicBezTo>
                    <a:pt x="41" y="58"/>
                    <a:pt x="43" y="54"/>
                    <a:pt x="43" y="49"/>
                  </a:cubicBezTo>
                  <a:cubicBezTo>
                    <a:pt x="43" y="46"/>
                    <a:pt x="43" y="43"/>
                    <a:pt x="42" y="40"/>
                  </a:cubicBezTo>
                  <a:cubicBezTo>
                    <a:pt x="41" y="37"/>
                    <a:pt x="39" y="35"/>
                    <a:pt x="37" y="32"/>
                  </a:cubicBezTo>
                  <a:cubicBezTo>
                    <a:pt x="35" y="30"/>
                    <a:pt x="33" y="27"/>
                    <a:pt x="29" y="23"/>
                  </a:cubicBezTo>
                  <a:cubicBezTo>
                    <a:pt x="25" y="20"/>
                    <a:pt x="22" y="17"/>
                    <a:pt x="21" y="16"/>
                  </a:cubicBezTo>
                  <a:cubicBezTo>
                    <a:pt x="20" y="15"/>
                    <a:pt x="19" y="14"/>
                    <a:pt x="19" y="13"/>
                  </a:cubicBezTo>
                  <a:lnTo>
                    <a:pt x="43" y="13"/>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1" name="Freeform 151"/>
            <p:cNvSpPr>
              <a:spLocks/>
            </p:cNvSpPr>
            <p:nvPr/>
          </p:nvSpPr>
          <p:spPr bwMode="auto">
            <a:xfrm flipV="1">
              <a:off x="1781" y="3164"/>
              <a:ext cx="52" cy="71"/>
            </a:xfrm>
            <a:custGeom>
              <a:avLst/>
              <a:gdLst/>
              <a:ahLst/>
              <a:cxnLst>
                <a:cxn ang="0">
                  <a:pos x="0" y="20"/>
                </a:cxn>
                <a:cxn ang="0">
                  <a:pos x="13" y="21"/>
                </a:cxn>
                <a:cxn ang="0">
                  <a:pos x="16" y="14"/>
                </a:cxn>
                <a:cxn ang="0">
                  <a:pos x="22" y="12"/>
                </a:cxn>
                <a:cxn ang="0">
                  <a:pos x="29" y="14"/>
                </a:cxn>
                <a:cxn ang="0">
                  <a:pos x="31" y="22"/>
                </a:cxn>
                <a:cxn ang="0">
                  <a:pos x="29" y="28"/>
                </a:cxn>
                <a:cxn ang="0">
                  <a:pos x="23" y="31"/>
                </a:cxn>
                <a:cxn ang="0">
                  <a:pos x="18" y="30"/>
                </a:cxn>
                <a:cxn ang="0">
                  <a:pos x="19" y="41"/>
                </a:cxn>
                <a:cxn ang="0">
                  <a:pos x="26" y="43"/>
                </a:cxn>
                <a:cxn ang="0">
                  <a:pos x="28" y="49"/>
                </a:cxn>
                <a:cxn ang="0">
                  <a:pos x="26" y="54"/>
                </a:cxn>
                <a:cxn ang="0">
                  <a:pos x="22" y="56"/>
                </a:cxn>
                <a:cxn ang="0">
                  <a:pos x="16" y="54"/>
                </a:cxn>
                <a:cxn ang="0">
                  <a:pos x="14" y="47"/>
                </a:cxn>
                <a:cxn ang="0">
                  <a:pos x="1" y="49"/>
                </a:cxn>
                <a:cxn ang="0">
                  <a:pos x="5" y="60"/>
                </a:cxn>
                <a:cxn ang="0">
                  <a:pos x="12" y="66"/>
                </a:cxn>
                <a:cxn ang="0">
                  <a:pos x="21" y="68"/>
                </a:cxn>
                <a:cxn ang="0">
                  <a:pos x="36" y="62"/>
                </a:cxn>
                <a:cxn ang="0">
                  <a:pos x="41" y="50"/>
                </a:cxn>
                <a:cxn ang="0">
                  <a:pos x="31" y="36"/>
                </a:cxn>
                <a:cxn ang="0">
                  <a:pos x="40" y="31"/>
                </a:cxn>
                <a:cxn ang="0">
                  <a:pos x="44" y="21"/>
                </a:cxn>
                <a:cxn ang="0">
                  <a:pos x="37" y="6"/>
                </a:cxn>
                <a:cxn ang="0">
                  <a:pos x="22" y="0"/>
                </a:cxn>
                <a:cxn ang="0">
                  <a:pos x="7" y="6"/>
                </a:cxn>
                <a:cxn ang="0">
                  <a:pos x="0" y="20"/>
                </a:cxn>
              </a:cxnLst>
              <a:rect l="0" t="0" r="r" b="b"/>
              <a:pathLst>
                <a:path w="44" h="68">
                  <a:moveTo>
                    <a:pt x="0" y="20"/>
                  </a:moveTo>
                  <a:lnTo>
                    <a:pt x="13" y="21"/>
                  </a:lnTo>
                  <a:cubicBezTo>
                    <a:pt x="13" y="18"/>
                    <a:pt x="14" y="16"/>
                    <a:pt x="16" y="14"/>
                  </a:cubicBezTo>
                  <a:cubicBezTo>
                    <a:pt x="18" y="12"/>
                    <a:pt x="20" y="12"/>
                    <a:pt x="22" y="12"/>
                  </a:cubicBezTo>
                  <a:cubicBezTo>
                    <a:pt x="25" y="12"/>
                    <a:pt x="27" y="13"/>
                    <a:pt x="29" y="14"/>
                  </a:cubicBezTo>
                  <a:cubicBezTo>
                    <a:pt x="30" y="16"/>
                    <a:pt x="31" y="19"/>
                    <a:pt x="31" y="22"/>
                  </a:cubicBezTo>
                  <a:cubicBezTo>
                    <a:pt x="31" y="25"/>
                    <a:pt x="30" y="27"/>
                    <a:pt x="29" y="28"/>
                  </a:cubicBezTo>
                  <a:cubicBezTo>
                    <a:pt x="27" y="30"/>
                    <a:pt x="25" y="31"/>
                    <a:pt x="23" y="31"/>
                  </a:cubicBezTo>
                  <a:cubicBezTo>
                    <a:pt x="22" y="31"/>
                    <a:pt x="20" y="31"/>
                    <a:pt x="18" y="30"/>
                  </a:cubicBezTo>
                  <a:lnTo>
                    <a:pt x="19" y="41"/>
                  </a:lnTo>
                  <a:cubicBezTo>
                    <a:pt x="22" y="41"/>
                    <a:pt x="24" y="41"/>
                    <a:pt x="26" y="43"/>
                  </a:cubicBezTo>
                  <a:cubicBezTo>
                    <a:pt x="27" y="44"/>
                    <a:pt x="28" y="47"/>
                    <a:pt x="28" y="49"/>
                  </a:cubicBezTo>
                  <a:cubicBezTo>
                    <a:pt x="28" y="51"/>
                    <a:pt x="28" y="53"/>
                    <a:pt x="26" y="54"/>
                  </a:cubicBezTo>
                  <a:cubicBezTo>
                    <a:pt x="25" y="56"/>
                    <a:pt x="24" y="56"/>
                    <a:pt x="22" y="56"/>
                  </a:cubicBezTo>
                  <a:cubicBezTo>
                    <a:pt x="20" y="56"/>
                    <a:pt x="18" y="55"/>
                    <a:pt x="16" y="54"/>
                  </a:cubicBezTo>
                  <a:cubicBezTo>
                    <a:pt x="15" y="53"/>
                    <a:pt x="14" y="50"/>
                    <a:pt x="14" y="47"/>
                  </a:cubicBezTo>
                  <a:lnTo>
                    <a:pt x="1" y="49"/>
                  </a:lnTo>
                  <a:cubicBezTo>
                    <a:pt x="2" y="54"/>
                    <a:pt x="3" y="57"/>
                    <a:pt x="5" y="60"/>
                  </a:cubicBezTo>
                  <a:cubicBezTo>
                    <a:pt x="6" y="62"/>
                    <a:pt x="9" y="64"/>
                    <a:pt x="12" y="66"/>
                  </a:cubicBezTo>
                  <a:cubicBezTo>
                    <a:pt x="15" y="67"/>
                    <a:pt x="18" y="68"/>
                    <a:pt x="21" y="68"/>
                  </a:cubicBezTo>
                  <a:cubicBezTo>
                    <a:pt x="28" y="68"/>
                    <a:pt x="33" y="66"/>
                    <a:pt x="36" y="62"/>
                  </a:cubicBezTo>
                  <a:cubicBezTo>
                    <a:pt x="39" y="58"/>
                    <a:pt x="41" y="55"/>
                    <a:pt x="41" y="50"/>
                  </a:cubicBezTo>
                  <a:cubicBezTo>
                    <a:pt x="41" y="44"/>
                    <a:pt x="38" y="40"/>
                    <a:pt x="31" y="36"/>
                  </a:cubicBezTo>
                  <a:cubicBezTo>
                    <a:pt x="35" y="35"/>
                    <a:pt x="38" y="33"/>
                    <a:pt x="40" y="31"/>
                  </a:cubicBezTo>
                  <a:cubicBezTo>
                    <a:pt x="43" y="28"/>
                    <a:pt x="44" y="25"/>
                    <a:pt x="44" y="21"/>
                  </a:cubicBezTo>
                  <a:cubicBezTo>
                    <a:pt x="44" y="15"/>
                    <a:pt x="42" y="10"/>
                    <a:pt x="37" y="6"/>
                  </a:cubicBezTo>
                  <a:cubicBezTo>
                    <a:pt x="33" y="2"/>
                    <a:pt x="28" y="0"/>
                    <a:pt x="22" y="0"/>
                  </a:cubicBezTo>
                  <a:cubicBezTo>
                    <a:pt x="16" y="0"/>
                    <a:pt x="11" y="2"/>
                    <a:pt x="7" y="6"/>
                  </a:cubicBezTo>
                  <a:cubicBezTo>
                    <a:pt x="3" y="9"/>
                    <a:pt x="1" y="14"/>
                    <a:pt x="0" y="20"/>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2" name="Freeform 152"/>
            <p:cNvSpPr>
              <a:spLocks noEditPoints="1"/>
            </p:cNvSpPr>
            <p:nvPr/>
          </p:nvSpPr>
          <p:spPr bwMode="auto">
            <a:xfrm flipV="1">
              <a:off x="2096" y="3165"/>
              <a:ext cx="56" cy="69"/>
            </a:xfrm>
            <a:custGeom>
              <a:avLst/>
              <a:gdLst/>
              <a:ahLst/>
              <a:cxnLst>
                <a:cxn ang="0">
                  <a:pos x="26" y="0"/>
                </a:cxn>
                <a:cxn ang="0">
                  <a:pos x="26" y="14"/>
                </a:cxn>
                <a:cxn ang="0">
                  <a:pos x="0" y="14"/>
                </a:cxn>
                <a:cxn ang="0">
                  <a:pos x="0" y="25"/>
                </a:cxn>
                <a:cxn ang="0">
                  <a:pos x="28" y="66"/>
                </a:cxn>
                <a:cxn ang="0">
                  <a:pos x="39" y="66"/>
                </a:cxn>
                <a:cxn ang="0">
                  <a:pos x="39" y="25"/>
                </a:cxn>
                <a:cxn ang="0">
                  <a:pos x="47" y="25"/>
                </a:cxn>
                <a:cxn ang="0">
                  <a:pos x="47" y="14"/>
                </a:cxn>
                <a:cxn ang="0">
                  <a:pos x="39" y="14"/>
                </a:cxn>
                <a:cxn ang="0">
                  <a:pos x="39" y="0"/>
                </a:cxn>
                <a:cxn ang="0">
                  <a:pos x="26" y="0"/>
                </a:cxn>
                <a:cxn ang="0">
                  <a:pos x="26" y="25"/>
                </a:cxn>
                <a:cxn ang="0">
                  <a:pos x="26" y="47"/>
                </a:cxn>
                <a:cxn ang="0">
                  <a:pos x="11" y="25"/>
                </a:cxn>
                <a:cxn ang="0">
                  <a:pos x="26" y="25"/>
                </a:cxn>
              </a:cxnLst>
              <a:rect l="0" t="0" r="r" b="b"/>
              <a:pathLst>
                <a:path w="47" h="66">
                  <a:moveTo>
                    <a:pt x="26" y="0"/>
                  </a:moveTo>
                  <a:lnTo>
                    <a:pt x="26" y="14"/>
                  </a:lnTo>
                  <a:lnTo>
                    <a:pt x="0" y="14"/>
                  </a:lnTo>
                  <a:lnTo>
                    <a:pt x="0" y="25"/>
                  </a:lnTo>
                  <a:lnTo>
                    <a:pt x="28" y="66"/>
                  </a:lnTo>
                  <a:lnTo>
                    <a:pt x="39" y="66"/>
                  </a:lnTo>
                  <a:lnTo>
                    <a:pt x="39" y="25"/>
                  </a:lnTo>
                  <a:lnTo>
                    <a:pt x="47" y="25"/>
                  </a:lnTo>
                  <a:lnTo>
                    <a:pt x="47" y="14"/>
                  </a:lnTo>
                  <a:lnTo>
                    <a:pt x="39" y="14"/>
                  </a:lnTo>
                  <a:lnTo>
                    <a:pt x="39" y="0"/>
                  </a:lnTo>
                  <a:lnTo>
                    <a:pt x="26" y="0"/>
                  </a:lnTo>
                  <a:close/>
                  <a:moveTo>
                    <a:pt x="26" y="25"/>
                  </a:moveTo>
                  <a:lnTo>
                    <a:pt x="26" y="47"/>
                  </a:lnTo>
                  <a:lnTo>
                    <a:pt x="11" y="25"/>
                  </a:lnTo>
                  <a:lnTo>
                    <a:pt x="26" y="25"/>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3" name="Freeform 153"/>
            <p:cNvSpPr>
              <a:spLocks/>
            </p:cNvSpPr>
            <p:nvPr/>
          </p:nvSpPr>
          <p:spPr bwMode="auto">
            <a:xfrm flipV="1">
              <a:off x="2417" y="3165"/>
              <a:ext cx="52" cy="70"/>
            </a:xfrm>
            <a:custGeom>
              <a:avLst/>
              <a:gdLst/>
              <a:ahLst/>
              <a:cxnLst>
                <a:cxn ang="0">
                  <a:pos x="0" y="20"/>
                </a:cxn>
                <a:cxn ang="0">
                  <a:pos x="11" y="21"/>
                </a:cxn>
                <a:cxn ang="0">
                  <a:pos x="15" y="14"/>
                </a:cxn>
                <a:cxn ang="0">
                  <a:pos x="21" y="12"/>
                </a:cxn>
                <a:cxn ang="0">
                  <a:pos x="29" y="15"/>
                </a:cxn>
                <a:cxn ang="0">
                  <a:pos x="32" y="23"/>
                </a:cxn>
                <a:cxn ang="0">
                  <a:pos x="29" y="31"/>
                </a:cxn>
                <a:cxn ang="0">
                  <a:pos x="22" y="34"/>
                </a:cxn>
                <a:cxn ang="0">
                  <a:pos x="12" y="29"/>
                </a:cxn>
                <a:cxn ang="0">
                  <a:pos x="1" y="31"/>
                </a:cxn>
                <a:cxn ang="0">
                  <a:pos x="8" y="67"/>
                </a:cxn>
                <a:cxn ang="0">
                  <a:pos x="41" y="67"/>
                </a:cxn>
                <a:cxn ang="0">
                  <a:pos x="41" y="54"/>
                </a:cxn>
                <a:cxn ang="0">
                  <a:pos x="18" y="54"/>
                </a:cxn>
                <a:cxn ang="0">
                  <a:pos x="16" y="43"/>
                </a:cxn>
                <a:cxn ang="0">
                  <a:pos x="24" y="46"/>
                </a:cxn>
                <a:cxn ang="0">
                  <a:pos x="39" y="39"/>
                </a:cxn>
                <a:cxn ang="0">
                  <a:pos x="44" y="23"/>
                </a:cxn>
                <a:cxn ang="0">
                  <a:pos x="40" y="9"/>
                </a:cxn>
                <a:cxn ang="0">
                  <a:pos x="22" y="0"/>
                </a:cxn>
                <a:cxn ang="0">
                  <a:pos x="7" y="5"/>
                </a:cxn>
                <a:cxn ang="0">
                  <a:pos x="0" y="20"/>
                </a:cxn>
              </a:cxnLst>
              <a:rect l="0" t="0" r="r" b="b"/>
              <a:pathLst>
                <a:path w="44" h="67">
                  <a:moveTo>
                    <a:pt x="0" y="20"/>
                  </a:moveTo>
                  <a:lnTo>
                    <a:pt x="11" y="21"/>
                  </a:lnTo>
                  <a:cubicBezTo>
                    <a:pt x="12" y="18"/>
                    <a:pt x="13" y="16"/>
                    <a:pt x="15" y="14"/>
                  </a:cubicBezTo>
                  <a:cubicBezTo>
                    <a:pt x="17" y="13"/>
                    <a:pt x="19" y="12"/>
                    <a:pt x="21" y="12"/>
                  </a:cubicBezTo>
                  <a:cubicBezTo>
                    <a:pt x="24" y="12"/>
                    <a:pt x="27" y="13"/>
                    <a:pt x="29" y="15"/>
                  </a:cubicBezTo>
                  <a:cubicBezTo>
                    <a:pt x="31" y="16"/>
                    <a:pt x="32" y="19"/>
                    <a:pt x="32" y="23"/>
                  </a:cubicBezTo>
                  <a:cubicBezTo>
                    <a:pt x="32" y="27"/>
                    <a:pt x="31" y="29"/>
                    <a:pt x="29" y="31"/>
                  </a:cubicBezTo>
                  <a:cubicBezTo>
                    <a:pt x="27" y="33"/>
                    <a:pt x="25" y="34"/>
                    <a:pt x="22" y="34"/>
                  </a:cubicBezTo>
                  <a:cubicBezTo>
                    <a:pt x="18" y="34"/>
                    <a:pt x="15" y="32"/>
                    <a:pt x="12" y="29"/>
                  </a:cubicBezTo>
                  <a:lnTo>
                    <a:pt x="1" y="31"/>
                  </a:lnTo>
                  <a:lnTo>
                    <a:pt x="8" y="67"/>
                  </a:lnTo>
                  <a:lnTo>
                    <a:pt x="41" y="67"/>
                  </a:lnTo>
                  <a:lnTo>
                    <a:pt x="41" y="54"/>
                  </a:lnTo>
                  <a:lnTo>
                    <a:pt x="18" y="54"/>
                  </a:lnTo>
                  <a:lnTo>
                    <a:pt x="16" y="43"/>
                  </a:lnTo>
                  <a:cubicBezTo>
                    <a:pt x="19" y="45"/>
                    <a:pt x="22" y="46"/>
                    <a:pt x="24" y="46"/>
                  </a:cubicBezTo>
                  <a:cubicBezTo>
                    <a:pt x="30" y="46"/>
                    <a:pt x="35" y="44"/>
                    <a:pt x="39" y="39"/>
                  </a:cubicBezTo>
                  <a:cubicBezTo>
                    <a:pt x="42" y="35"/>
                    <a:pt x="44" y="30"/>
                    <a:pt x="44" y="23"/>
                  </a:cubicBezTo>
                  <a:cubicBezTo>
                    <a:pt x="44" y="18"/>
                    <a:pt x="43" y="13"/>
                    <a:pt x="40" y="9"/>
                  </a:cubicBezTo>
                  <a:cubicBezTo>
                    <a:pt x="35" y="3"/>
                    <a:pt x="29" y="0"/>
                    <a:pt x="22" y="0"/>
                  </a:cubicBezTo>
                  <a:cubicBezTo>
                    <a:pt x="15" y="0"/>
                    <a:pt x="10" y="2"/>
                    <a:pt x="7" y="5"/>
                  </a:cubicBezTo>
                  <a:cubicBezTo>
                    <a:pt x="3" y="9"/>
                    <a:pt x="0" y="14"/>
                    <a:pt x="0" y="20"/>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4" name="Freeform 154"/>
            <p:cNvSpPr>
              <a:spLocks noEditPoints="1"/>
            </p:cNvSpPr>
            <p:nvPr/>
          </p:nvSpPr>
          <p:spPr bwMode="auto">
            <a:xfrm flipV="1">
              <a:off x="2733" y="3164"/>
              <a:ext cx="51" cy="71"/>
            </a:xfrm>
            <a:custGeom>
              <a:avLst/>
              <a:gdLst/>
              <a:ahLst/>
              <a:cxnLst>
                <a:cxn ang="0">
                  <a:pos x="43" y="50"/>
                </a:cxn>
                <a:cxn ang="0">
                  <a:pos x="30" y="48"/>
                </a:cxn>
                <a:cxn ang="0">
                  <a:pos x="28" y="54"/>
                </a:cxn>
                <a:cxn ang="0">
                  <a:pos x="23" y="56"/>
                </a:cxn>
                <a:cxn ang="0">
                  <a:pos x="16" y="52"/>
                </a:cxn>
                <a:cxn ang="0">
                  <a:pos x="12" y="37"/>
                </a:cxn>
                <a:cxn ang="0">
                  <a:pos x="24" y="43"/>
                </a:cxn>
                <a:cxn ang="0">
                  <a:pos x="38" y="37"/>
                </a:cxn>
                <a:cxn ang="0">
                  <a:pos x="44" y="22"/>
                </a:cxn>
                <a:cxn ang="0">
                  <a:pos x="38" y="6"/>
                </a:cxn>
                <a:cxn ang="0">
                  <a:pos x="23" y="0"/>
                </a:cxn>
                <a:cxn ang="0">
                  <a:pos x="7" y="8"/>
                </a:cxn>
                <a:cxn ang="0">
                  <a:pos x="0" y="33"/>
                </a:cxn>
                <a:cxn ang="0">
                  <a:pos x="7" y="60"/>
                </a:cxn>
                <a:cxn ang="0">
                  <a:pos x="24" y="68"/>
                </a:cxn>
                <a:cxn ang="0">
                  <a:pos x="37" y="63"/>
                </a:cxn>
                <a:cxn ang="0">
                  <a:pos x="43" y="50"/>
                </a:cxn>
                <a:cxn ang="0">
                  <a:pos x="13" y="22"/>
                </a:cxn>
                <a:cxn ang="0">
                  <a:pos x="16" y="14"/>
                </a:cxn>
                <a:cxn ang="0">
                  <a:pos x="23" y="12"/>
                </a:cxn>
                <a:cxn ang="0">
                  <a:pos x="29" y="14"/>
                </a:cxn>
                <a:cxn ang="0">
                  <a:pos x="31" y="21"/>
                </a:cxn>
                <a:cxn ang="0">
                  <a:pos x="29" y="29"/>
                </a:cxn>
                <a:cxn ang="0">
                  <a:pos x="22" y="31"/>
                </a:cxn>
                <a:cxn ang="0">
                  <a:pos x="15" y="29"/>
                </a:cxn>
                <a:cxn ang="0">
                  <a:pos x="13" y="22"/>
                </a:cxn>
              </a:cxnLst>
              <a:rect l="0" t="0" r="r" b="b"/>
              <a:pathLst>
                <a:path w="44" h="68">
                  <a:moveTo>
                    <a:pt x="43" y="50"/>
                  </a:moveTo>
                  <a:lnTo>
                    <a:pt x="30" y="48"/>
                  </a:lnTo>
                  <a:cubicBezTo>
                    <a:pt x="30" y="51"/>
                    <a:pt x="29" y="53"/>
                    <a:pt x="28" y="54"/>
                  </a:cubicBezTo>
                  <a:cubicBezTo>
                    <a:pt x="26" y="56"/>
                    <a:pt x="25" y="56"/>
                    <a:pt x="23" y="56"/>
                  </a:cubicBezTo>
                  <a:cubicBezTo>
                    <a:pt x="20" y="56"/>
                    <a:pt x="17" y="55"/>
                    <a:pt x="16" y="52"/>
                  </a:cubicBezTo>
                  <a:cubicBezTo>
                    <a:pt x="14" y="50"/>
                    <a:pt x="12" y="45"/>
                    <a:pt x="12" y="37"/>
                  </a:cubicBezTo>
                  <a:cubicBezTo>
                    <a:pt x="15" y="41"/>
                    <a:pt x="19" y="43"/>
                    <a:pt x="24" y="43"/>
                  </a:cubicBezTo>
                  <a:cubicBezTo>
                    <a:pt x="29" y="43"/>
                    <a:pt x="34" y="41"/>
                    <a:pt x="38" y="37"/>
                  </a:cubicBezTo>
                  <a:cubicBezTo>
                    <a:pt x="42" y="33"/>
                    <a:pt x="44" y="28"/>
                    <a:pt x="44" y="22"/>
                  </a:cubicBezTo>
                  <a:cubicBezTo>
                    <a:pt x="44" y="15"/>
                    <a:pt x="42" y="10"/>
                    <a:pt x="38" y="6"/>
                  </a:cubicBezTo>
                  <a:cubicBezTo>
                    <a:pt x="34" y="2"/>
                    <a:pt x="29" y="0"/>
                    <a:pt x="23" y="0"/>
                  </a:cubicBezTo>
                  <a:cubicBezTo>
                    <a:pt x="16" y="0"/>
                    <a:pt x="11" y="3"/>
                    <a:pt x="7" y="8"/>
                  </a:cubicBezTo>
                  <a:cubicBezTo>
                    <a:pt x="2" y="13"/>
                    <a:pt x="0" y="22"/>
                    <a:pt x="0" y="33"/>
                  </a:cubicBezTo>
                  <a:cubicBezTo>
                    <a:pt x="0" y="46"/>
                    <a:pt x="2" y="54"/>
                    <a:pt x="7" y="60"/>
                  </a:cubicBezTo>
                  <a:cubicBezTo>
                    <a:pt x="11" y="65"/>
                    <a:pt x="17" y="68"/>
                    <a:pt x="24" y="68"/>
                  </a:cubicBezTo>
                  <a:cubicBezTo>
                    <a:pt x="29" y="68"/>
                    <a:pt x="33" y="66"/>
                    <a:pt x="37" y="63"/>
                  </a:cubicBezTo>
                  <a:cubicBezTo>
                    <a:pt x="40" y="60"/>
                    <a:pt x="42" y="56"/>
                    <a:pt x="43" y="50"/>
                  </a:cubicBezTo>
                  <a:close/>
                  <a:moveTo>
                    <a:pt x="13" y="22"/>
                  </a:moveTo>
                  <a:cubicBezTo>
                    <a:pt x="13" y="19"/>
                    <a:pt x="14" y="16"/>
                    <a:pt x="16" y="14"/>
                  </a:cubicBezTo>
                  <a:cubicBezTo>
                    <a:pt x="18" y="13"/>
                    <a:pt x="20" y="12"/>
                    <a:pt x="23" y="12"/>
                  </a:cubicBezTo>
                  <a:cubicBezTo>
                    <a:pt x="25" y="12"/>
                    <a:pt x="27" y="12"/>
                    <a:pt x="29" y="14"/>
                  </a:cubicBezTo>
                  <a:cubicBezTo>
                    <a:pt x="30" y="15"/>
                    <a:pt x="31" y="18"/>
                    <a:pt x="31" y="21"/>
                  </a:cubicBezTo>
                  <a:cubicBezTo>
                    <a:pt x="31" y="25"/>
                    <a:pt x="30" y="27"/>
                    <a:pt x="29" y="29"/>
                  </a:cubicBezTo>
                  <a:cubicBezTo>
                    <a:pt x="27" y="30"/>
                    <a:pt x="25" y="31"/>
                    <a:pt x="22" y="31"/>
                  </a:cubicBezTo>
                  <a:cubicBezTo>
                    <a:pt x="19" y="31"/>
                    <a:pt x="17" y="30"/>
                    <a:pt x="15" y="29"/>
                  </a:cubicBezTo>
                  <a:cubicBezTo>
                    <a:pt x="14" y="27"/>
                    <a:pt x="13" y="25"/>
                    <a:pt x="13" y="22"/>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5" name="Freeform 155"/>
            <p:cNvSpPr>
              <a:spLocks/>
            </p:cNvSpPr>
            <p:nvPr/>
          </p:nvSpPr>
          <p:spPr bwMode="auto">
            <a:xfrm flipV="1">
              <a:off x="3050" y="3165"/>
              <a:ext cx="50" cy="69"/>
            </a:xfrm>
            <a:custGeom>
              <a:avLst/>
              <a:gdLst/>
              <a:ahLst/>
              <a:cxnLst>
                <a:cxn ang="0">
                  <a:pos x="0" y="53"/>
                </a:cxn>
                <a:cxn ang="0">
                  <a:pos x="0" y="66"/>
                </a:cxn>
                <a:cxn ang="0">
                  <a:pos x="43" y="66"/>
                </a:cxn>
                <a:cxn ang="0">
                  <a:pos x="43" y="56"/>
                </a:cxn>
                <a:cxn ang="0">
                  <a:pos x="32" y="41"/>
                </a:cxn>
                <a:cxn ang="0">
                  <a:pos x="24" y="20"/>
                </a:cxn>
                <a:cxn ang="0">
                  <a:pos x="21" y="0"/>
                </a:cxn>
                <a:cxn ang="0">
                  <a:pos x="8" y="0"/>
                </a:cxn>
                <a:cxn ang="0">
                  <a:pos x="14" y="28"/>
                </a:cxn>
                <a:cxn ang="0">
                  <a:pos x="29" y="53"/>
                </a:cxn>
                <a:cxn ang="0">
                  <a:pos x="0" y="53"/>
                </a:cxn>
              </a:cxnLst>
              <a:rect l="0" t="0" r="r" b="b"/>
              <a:pathLst>
                <a:path w="43" h="66">
                  <a:moveTo>
                    <a:pt x="0" y="53"/>
                  </a:moveTo>
                  <a:lnTo>
                    <a:pt x="0" y="66"/>
                  </a:lnTo>
                  <a:lnTo>
                    <a:pt x="43" y="66"/>
                  </a:lnTo>
                  <a:lnTo>
                    <a:pt x="43" y="56"/>
                  </a:lnTo>
                  <a:cubicBezTo>
                    <a:pt x="40" y="53"/>
                    <a:pt x="36" y="48"/>
                    <a:pt x="32" y="41"/>
                  </a:cubicBezTo>
                  <a:cubicBezTo>
                    <a:pt x="29" y="34"/>
                    <a:pt x="26" y="27"/>
                    <a:pt x="24" y="20"/>
                  </a:cubicBezTo>
                  <a:cubicBezTo>
                    <a:pt x="22" y="12"/>
                    <a:pt x="21" y="6"/>
                    <a:pt x="21" y="0"/>
                  </a:cubicBezTo>
                  <a:lnTo>
                    <a:pt x="8" y="0"/>
                  </a:lnTo>
                  <a:cubicBezTo>
                    <a:pt x="9" y="9"/>
                    <a:pt x="11" y="18"/>
                    <a:pt x="14" y="28"/>
                  </a:cubicBezTo>
                  <a:cubicBezTo>
                    <a:pt x="18" y="37"/>
                    <a:pt x="23" y="46"/>
                    <a:pt x="29" y="53"/>
                  </a:cubicBezTo>
                  <a:lnTo>
                    <a:pt x="0" y="53"/>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6" name="Freeform 156"/>
            <p:cNvSpPr>
              <a:spLocks noEditPoints="1"/>
            </p:cNvSpPr>
            <p:nvPr/>
          </p:nvSpPr>
          <p:spPr bwMode="auto">
            <a:xfrm flipV="1">
              <a:off x="3368" y="3164"/>
              <a:ext cx="51" cy="71"/>
            </a:xfrm>
            <a:custGeom>
              <a:avLst/>
              <a:gdLst/>
              <a:ahLst/>
              <a:cxnLst>
                <a:cxn ang="0">
                  <a:pos x="11" y="37"/>
                </a:cxn>
                <a:cxn ang="0">
                  <a:pos x="3" y="43"/>
                </a:cxn>
                <a:cxn ang="0">
                  <a:pos x="1" y="51"/>
                </a:cxn>
                <a:cxn ang="0">
                  <a:pos x="6" y="63"/>
                </a:cxn>
                <a:cxn ang="0">
                  <a:pos x="21" y="68"/>
                </a:cxn>
                <a:cxn ang="0">
                  <a:pos x="37" y="63"/>
                </a:cxn>
                <a:cxn ang="0">
                  <a:pos x="42" y="51"/>
                </a:cxn>
                <a:cxn ang="0">
                  <a:pos x="40" y="43"/>
                </a:cxn>
                <a:cxn ang="0">
                  <a:pos x="32" y="37"/>
                </a:cxn>
                <a:cxn ang="0">
                  <a:pos x="40" y="31"/>
                </a:cxn>
                <a:cxn ang="0">
                  <a:pos x="43" y="21"/>
                </a:cxn>
                <a:cxn ang="0">
                  <a:pos x="37" y="6"/>
                </a:cxn>
                <a:cxn ang="0">
                  <a:pos x="22" y="0"/>
                </a:cxn>
                <a:cxn ang="0">
                  <a:pos x="7" y="5"/>
                </a:cxn>
                <a:cxn ang="0">
                  <a:pos x="0" y="20"/>
                </a:cxn>
                <a:cxn ang="0">
                  <a:pos x="2" y="30"/>
                </a:cxn>
                <a:cxn ang="0">
                  <a:pos x="11" y="37"/>
                </a:cxn>
                <a:cxn ang="0">
                  <a:pos x="13" y="50"/>
                </a:cxn>
                <a:cxn ang="0">
                  <a:pos x="15" y="44"/>
                </a:cxn>
                <a:cxn ang="0">
                  <a:pos x="21" y="42"/>
                </a:cxn>
                <a:cxn ang="0">
                  <a:pos x="27" y="44"/>
                </a:cxn>
                <a:cxn ang="0">
                  <a:pos x="30" y="50"/>
                </a:cxn>
                <a:cxn ang="0">
                  <a:pos x="28" y="56"/>
                </a:cxn>
                <a:cxn ang="0">
                  <a:pos x="22" y="58"/>
                </a:cxn>
                <a:cxn ang="0">
                  <a:pos x="16" y="56"/>
                </a:cxn>
                <a:cxn ang="0">
                  <a:pos x="13" y="50"/>
                </a:cxn>
                <a:cxn ang="0">
                  <a:pos x="12" y="21"/>
                </a:cxn>
                <a:cxn ang="0">
                  <a:pos x="15" y="13"/>
                </a:cxn>
                <a:cxn ang="0">
                  <a:pos x="22" y="10"/>
                </a:cxn>
                <a:cxn ang="0">
                  <a:pos x="28" y="13"/>
                </a:cxn>
                <a:cxn ang="0">
                  <a:pos x="31" y="21"/>
                </a:cxn>
                <a:cxn ang="0">
                  <a:pos x="28" y="29"/>
                </a:cxn>
                <a:cxn ang="0">
                  <a:pos x="21" y="32"/>
                </a:cxn>
                <a:cxn ang="0">
                  <a:pos x="15" y="29"/>
                </a:cxn>
                <a:cxn ang="0">
                  <a:pos x="12" y="21"/>
                </a:cxn>
              </a:cxnLst>
              <a:rect l="0" t="0" r="r" b="b"/>
              <a:pathLst>
                <a:path w="43" h="68">
                  <a:moveTo>
                    <a:pt x="11" y="37"/>
                  </a:moveTo>
                  <a:cubicBezTo>
                    <a:pt x="7" y="39"/>
                    <a:pt x="5" y="40"/>
                    <a:pt x="3" y="43"/>
                  </a:cubicBezTo>
                  <a:cubicBezTo>
                    <a:pt x="1" y="45"/>
                    <a:pt x="1" y="48"/>
                    <a:pt x="1" y="51"/>
                  </a:cubicBezTo>
                  <a:cubicBezTo>
                    <a:pt x="1" y="56"/>
                    <a:pt x="2" y="60"/>
                    <a:pt x="6" y="63"/>
                  </a:cubicBezTo>
                  <a:cubicBezTo>
                    <a:pt x="10" y="66"/>
                    <a:pt x="15" y="68"/>
                    <a:pt x="21" y="68"/>
                  </a:cubicBezTo>
                  <a:cubicBezTo>
                    <a:pt x="28" y="68"/>
                    <a:pt x="33" y="66"/>
                    <a:pt x="37" y="63"/>
                  </a:cubicBezTo>
                  <a:cubicBezTo>
                    <a:pt x="41" y="60"/>
                    <a:pt x="42" y="56"/>
                    <a:pt x="42" y="51"/>
                  </a:cubicBezTo>
                  <a:cubicBezTo>
                    <a:pt x="42" y="48"/>
                    <a:pt x="41" y="45"/>
                    <a:pt x="40" y="43"/>
                  </a:cubicBezTo>
                  <a:cubicBezTo>
                    <a:pt x="38" y="40"/>
                    <a:pt x="35" y="38"/>
                    <a:pt x="32" y="37"/>
                  </a:cubicBezTo>
                  <a:cubicBezTo>
                    <a:pt x="36" y="36"/>
                    <a:pt x="39" y="34"/>
                    <a:pt x="40" y="31"/>
                  </a:cubicBezTo>
                  <a:cubicBezTo>
                    <a:pt x="42" y="28"/>
                    <a:pt x="43" y="25"/>
                    <a:pt x="43" y="21"/>
                  </a:cubicBezTo>
                  <a:cubicBezTo>
                    <a:pt x="43" y="15"/>
                    <a:pt x="41" y="10"/>
                    <a:pt x="37" y="6"/>
                  </a:cubicBezTo>
                  <a:cubicBezTo>
                    <a:pt x="34" y="2"/>
                    <a:pt x="28" y="0"/>
                    <a:pt x="22" y="0"/>
                  </a:cubicBezTo>
                  <a:cubicBezTo>
                    <a:pt x="16" y="0"/>
                    <a:pt x="11" y="2"/>
                    <a:pt x="7" y="5"/>
                  </a:cubicBezTo>
                  <a:cubicBezTo>
                    <a:pt x="2" y="9"/>
                    <a:pt x="0" y="14"/>
                    <a:pt x="0" y="20"/>
                  </a:cubicBezTo>
                  <a:cubicBezTo>
                    <a:pt x="0" y="24"/>
                    <a:pt x="1" y="27"/>
                    <a:pt x="2" y="30"/>
                  </a:cubicBezTo>
                  <a:cubicBezTo>
                    <a:pt x="4" y="33"/>
                    <a:pt x="7" y="36"/>
                    <a:pt x="11" y="37"/>
                  </a:cubicBezTo>
                  <a:close/>
                  <a:moveTo>
                    <a:pt x="13" y="50"/>
                  </a:moveTo>
                  <a:cubicBezTo>
                    <a:pt x="13" y="47"/>
                    <a:pt x="14" y="45"/>
                    <a:pt x="15" y="44"/>
                  </a:cubicBezTo>
                  <a:cubicBezTo>
                    <a:pt x="17" y="42"/>
                    <a:pt x="19" y="42"/>
                    <a:pt x="21" y="42"/>
                  </a:cubicBezTo>
                  <a:cubicBezTo>
                    <a:pt x="24" y="42"/>
                    <a:pt x="26" y="42"/>
                    <a:pt x="27" y="44"/>
                  </a:cubicBezTo>
                  <a:cubicBezTo>
                    <a:pt x="29" y="45"/>
                    <a:pt x="30" y="47"/>
                    <a:pt x="30" y="50"/>
                  </a:cubicBezTo>
                  <a:cubicBezTo>
                    <a:pt x="30" y="52"/>
                    <a:pt x="29" y="54"/>
                    <a:pt x="28" y="56"/>
                  </a:cubicBezTo>
                  <a:cubicBezTo>
                    <a:pt x="26" y="57"/>
                    <a:pt x="24" y="58"/>
                    <a:pt x="22" y="58"/>
                  </a:cubicBezTo>
                  <a:cubicBezTo>
                    <a:pt x="19" y="58"/>
                    <a:pt x="17" y="57"/>
                    <a:pt x="16" y="56"/>
                  </a:cubicBezTo>
                  <a:cubicBezTo>
                    <a:pt x="14" y="54"/>
                    <a:pt x="13" y="52"/>
                    <a:pt x="13" y="50"/>
                  </a:cubicBezTo>
                  <a:close/>
                  <a:moveTo>
                    <a:pt x="12" y="21"/>
                  </a:moveTo>
                  <a:cubicBezTo>
                    <a:pt x="12" y="18"/>
                    <a:pt x="13" y="15"/>
                    <a:pt x="15" y="13"/>
                  </a:cubicBezTo>
                  <a:cubicBezTo>
                    <a:pt x="17" y="11"/>
                    <a:pt x="19" y="10"/>
                    <a:pt x="22" y="10"/>
                  </a:cubicBezTo>
                  <a:cubicBezTo>
                    <a:pt x="24" y="10"/>
                    <a:pt x="26" y="11"/>
                    <a:pt x="28" y="13"/>
                  </a:cubicBezTo>
                  <a:cubicBezTo>
                    <a:pt x="30" y="15"/>
                    <a:pt x="31" y="17"/>
                    <a:pt x="31" y="21"/>
                  </a:cubicBezTo>
                  <a:cubicBezTo>
                    <a:pt x="31" y="24"/>
                    <a:pt x="30" y="27"/>
                    <a:pt x="28" y="29"/>
                  </a:cubicBezTo>
                  <a:cubicBezTo>
                    <a:pt x="26" y="31"/>
                    <a:pt x="24" y="32"/>
                    <a:pt x="21" y="32"/>
                  </a:cubicBezTo>
                  <a:cubicBezTo>
                    <a:pt x="18" y="32"/>
                    <a:pt x="16" y="31"/>
                    <a:pt x="15" y="29"/>
                  </a:cubicBezTo>
                  <a:cubicBezTo>
                    <a:pt x="13" y="26"/>
                    <a:pt x="12" y="24"/>
                    <a:pt x="12" y="21"/>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7" name="Freeform 157"/>
            <p:cNvSpPr>
              <a:spLocks noEditPoints="1"/>
            </p:cNvSpPr>
            <p:nvPr/>
          </p:nvSpPr>
          <p:spPr bwMode="auto">
            <a:xfrm flipV="1">
              <a:off x="3684" y="3164"/>
              <a:ext cx="52" cy="71"/>
            </a:xfrm>
            <a:custGeom>
              <a:avLst/>
              <a:gdLst/>
              <a:ahLst/>
              <a:cxnLst>
                <a:cxn ang="0">
                  <a:pos x="1" y="18"/>
                </a:cxn>
                <a:cxn ang="0">
                  <a:pos x="14" y="19"/>
                </a:cxn>
                <a:cxn ang="0">
                  <a:pos x="16" y="14"/>
                </a:cxn>
                <a:cxn ang="0">
                  <a:pos x="21" y="12"/>
                </a:cxn>
                <a:cxn ang="0">
                  <a:pos x="29" y="15"/>
                </a:cxn>
                <a:cxn ang="0">
                  <a:pos x="32" y="31"/>
                </a:cxn>
                <a:cxn ang="0">
                  <a:pos x="20" y="25"/>
                </a:cxn>
                <a:cxn ang="0">
                  <a:pos x="6" y="31"/>
                </a:cxn>
                <a:cxn ang="0">
                  <a:pos x="0" y="46"/>
                </a:cxn>
                <a:cxn ang="0">
                  <a:pos x="6" y="62"/>
                </a:cxn>
                <a:cxn ang="0">
                  <a:pos x="21" y="68"/>
                </a:cxn>
                <a:cxn ang="0">
                  <a:pos x="37" y="60"/>
                </a:cxn>
                <a:cxn ang="0">
                  <a:pos x="44" y="34"/>
                </a:cxn>
                <a:cxn ang="0">
                  <a:pos x="37" y="8"/>
                </a:cxn>
                <a:cxn ang="0">
                  <a:pos x="20" y="0"/>
                </a:cxn>
                <a:cxn ang="0">
                  <a:pos x="7" y="5"/>
                </a:cxn>
                <a:cxn ang="0">
                  <a:pos x="1" y="18"/>
                </a:cxn>
                <a:cxn ang="0">
                  <a:pos x="31" y="46"/>
                </a:cxn>
                <a:cxn ang="0">
                  <a:pos x="28" y="54"/>
                </a:cxn>
                <a:cxn ang="0">
                  <a:pos x="21" y="56"/>
                </a:cxn>
                <a:cxn ang="0">
                  <a:pos x="15" y="54"/>
                </a:cxn>
                <a:cxn ang="0">
                  <a:pos x="13" y="47"/>
                </a:cxn>
                <a:cxn ang="0">
                  <a:pos x="15" y="39"/>
                </a:cxn>
                <a:cxn ang="0">
                  <a:pos x="22" y="37"/>
                </a:cxn>
                <a:cxn ang="0">
                  <a:pos x="29" y="39"/>
                </a:cxn>
                <a:cxn ang="0">
                  <a:pos x="31" y="46"/>
                </a:cxn>
              </a:cxnLst>
              <a:rect l="0" t="0" r="r" b="b"/>
              <a:pathLst>
                <a:path w="44" h="68">
                  <a:moveTo>
                    <a:pt x="1" y="18"/>
                  </a:moveTo>
                  <a:lnTo>
                    <a:pt x="14" y="19"/>
                  </a:lnTo>
                  <a:cubicBezTo>
                    <a:pt x="14" y="17"/>
                    <a:pt x="15" y="15"/>
                    <a:pt x="16" y="14"/>
                  </a:cubicBezTo>
                  <a:cubicBezTo>
                    <a:pt x="18" y="12"/>
                    <a:pt x="19" y="12"/>
                    <a:pt x="21" y="12"/>
                  </a:cubicBezTo>
                  <a:cubicBezTo>
                    <a:pt x="24" y="12"/>
                    <a:pt x="27" y="13"/>
                    <a:pt x="29" y="15"/>
                  </a:cubicBezTo>
                  <a:cubicBezTo>
                    <a:pt x="30" y="18"/>
                    <a:pt x="32" y="23"/>
                    <a:pt x="32" y="31"/>
                  </a:cubicBezTo>
                  <a:cubicBezTo>
                    <a:pt x="29" y="27"/>
                    <a:pt x="25" y="25"/>
                    <a:pt x="20" y="25"/>
                  </a:cubicBezTo>
                  <a:cubicBezTo>
                    <a:pt x="15" y="25"/>
                    <a:pt x="10" y="27"/>
                    <a:pt x="6" y="31"/>
                  </a:cubicBezTo>
                  <a:cubicBezTo>
                    <a:pt x="2" y="35"/>
                    <a:pt x="0" y="40"/>
                    <a:pt x="0" y="46"/>
                  </a:cubicBezTo>
                  <a:cubicBezTo>
                    <a:pt x="0" y="53"/>
                    <a:pt x="2" y="58"/>
                    <a:pt x="6" y="62"/>
                  </a:cubicBezTo>
                  <a:cubicBezTo>
                    <a:pt x="10" y="66"/>
                    <a:pt x="15" y="68"/>
                    <a:pt x="21" y="68"/>
                  </a:cubicBezTo>
                  <a:cubicBezTo>
                    <a:pt x="28" y="68"/>
                    <a:pt x="33" y="65"/>
                    <a:pt x="37" y="60"/>
                  </a:cubicBezTo>
                  <a:cubicBezTo>
                    <a:pt x="42" y="55"/>
                    <a:pt x="44" y="46"/>
                    <a:pt x="44" y="34"/>
                  </a:cubicBezTo>
                  <a:cubicBezTo>
                    <a:pt x="44" y="22"/>
                    <a:pt x="42" y="13"/>
                    <a:pt x="37" y="8"/>
                  </a:cubicBezTo>
                  <a:cubicBezTo>
                    <a:pt x="33" y="3"/>
                    <a:pt x="27" y="0"/>
                    <a:pt x="20" y="0"/>
                  </a:cubicBezTo>
                  <a:cubicBezTo>
                    <a:pt x="15" y="0"/>
                    <a:pt x="10" y="2"/>
                    <a:pt x="7" y="5"/>
                  </a:cubicBezTo>
                  <a:cubicBezTo>
                    <a:pt x="4" y="8"/>
                    <a:pt x="2" y="12"/>
                    <a:pt x="1" y="18"/>
                  </a:cubicBezTo>
                  <a:close/>
                  <a:moveTo>
                    <a:pt x="31" y="46"/>
                  </a:moveTo>
                  <a:cubicBezTo>
                    <a:pt x="31" y="49"/>
                    <a:pt x="30" y="52"/>
                    <a:pt x="28" y="54"/>
                  </a:cubicBezTo>
                  <a:cubicBezTo>
                    <a:pt x="26" y="55"/>
                    <a:pt x="24" y="56"/>
                    <a:pt x="21" y="56"/>
                  </a:cubicBezTo>
                  <a:cubicBezTo>
                    <a:pt x="19" y="56"/>
                    <a:pt x="17" y="55"/>
                    <a:pt x="15" y="54"/>
                  </a:cubicBezTo>
                  <a:cubicBezTo>
                    <a:pt x="14" y="53"/>
                    <a:pt x="13" y="50"/>
                    <a:pt x="13" y="47"/>
                  </a:cubicBezTo>
                  <a:cubicBezTo>
                    <a:pt x="13" y="43"/>
                    <a:pt x="14" y="41"/>
                    <a:pt x="15" y="39"/>
                  </a:cubicBezTo>
                  <a:cubicBezTo>
                    <a:pt x="17" y="38"/>
                    <a:pt x="19" y="37"/>
                    <a:pt x="22" y="37"/>
                  </a:cubicBezTo>
                  <a:cubicBezTo>
                    <a:pt x="25" y="37"/>
                    <a:pt x="27" y="38"/>
                    <a:pt x="29" y="39"/>
                  </a:cubicBezTo>
                  <a:cubicBezTo>
                    <a:pt x="30" y="41"/>
                    <a:pt x="31" y="43"/>
                    <a:pt x="31" y="4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8" name="Freeform 158"/>
            <p:cNvSpPr>
              <a:spLocks/>
            </p:cNvSpPr>
            <p:nvPr/>
          </p:nvSpPr>
          <p:spPr bwMode="auto">
            <a:xfrm flipV="1">
              <a:off x="3974" y="3164"/>
              <a:ext cx="34" cy="70"/>
            </a:xfrm>
            <a:custGeom>
              <a:avLst/>
              <a:gdLst/>
              <a:ahLst/>
              <a:cxnLst>
                <a:cxn ang="0">
                  <a:pos x="29" y="0"/>
                </a:cxn>
                <a:cxn ang="0">
                  <a:pos x="16" y="0"/>
                </a:cxn>
                <a:cxn ang="0">
                  <a:pos x="16" y="48"/>
                </a:cxn>
                <a:cxn ang="0">
                  <a:pos x="0" y="38"/>
                </a:cxn>
                <a:cxn ang="0">
                  <a:pos x="0" y="50"/>
                </a:cxn>
                <a:cxn ang="0">
                  <a:pos x="11" y="56"/>
                </a:cxn>
                <a:cxn ang="0">
                  <a:pos x="19" y="67"/>
                </a:cxn>
                <a:cxn ang="0">
                  <a:pos x="29" y="67"/>
                </a:cxn>
                <a:cxn ang="0">
                  <a:pos x="29" y="0"/>
                </a:cxn>
              </a:cxnLst>
              <a:rect l="0" t="0" r="r" b="b"/>
              <a:pathLst>
                <a:path w="29" h="67">
                  <a:moveTo>
                    <a:pt x="29" y="0"/>
                  </a:moveTo>
                  <a:lnTo>
                    <a:pt x="16" y="0"/>
                  </a:lnTo>
                  <a:lnTo>
                    <a:pt x="16" y="48"/>
                  </a:lnTo>
                  <a:cubicBezTo>
                    <a:pt x="12" y="44"/>
                    <a:pt x="6" y="40"/>
                    <a:pt x="0" y="38"/>
                  </a:cubicBezTo>
                  <a:lnTo>
                    <a:pt x="0" y="50"/>
                  </a:lnTo>
                  <a:cubicBezTo>
                    <a:pt x="3" y="51"/>
                    <a:pt x="7" y="53"/>
                    <a:pt x="11" y="56"/>
                  </a:cubicBezTo>
                  <a:cubicBezTo>
                    <a:pt x="15" y="59"/>
                    <a:pt x="17" y="63"/>
                    <a:pt x="19" y="67"/>
                  </a:cubicBezTo>
                  <a:lnTo>
                    <a:pt x="29" y="67"/>
                  </a:lnTo>
                  <a:lnTo>
                    <a:pt x="29" y="0"/>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9" name="Freeform 159"/>
            <p:cNvSpPr>
              <a:spLocks noEditPoints="1"/>
            </p:cNvSpPr>
            <p:nvPr/>
          </p:nvSpPr>
          <p:spPr bwMode="auto">
            <a:xfrm flipV="1">
              <a:off x="4030" y="3164"/>
              <a:ext cx="52" cy="71"/>
            </a:xfrm>
            <a:custGeom>
              <a:avLst/>
              <a:gdLst/>
              <a:ahLst/>
              <a:cxnLst>
                <a:cxn ang="0">
                  <a:pos x="22" y="68"/>
                </a:cxn>
                <a:cxn ang="0">
                  <a:pos x="37" y="61"/>
                </a:cxn>
                <a:cxn ang="0">
                  <a:pos x="44" y="34"/>
                </a:cxn>
                <a:cxn ang="0">
                  <a:pos x="37" y="7"/>
                </a:cxn>
                <a:cxn ang="0">
                  <a:pos x="22" y="0"/>
                </a:cxn>
                <a:cxn ang="0">
                  <a:pos x="6" y="7"/>
                </a:cxn>
                <a:cxn ang="0">
                  <a:pos x="0" y="34"/>
                </a:cxn>
                <a:cxn ang="0">
                  <a:pos x="7" y="61"/>
                </a:cxn>
                <a:cxn ang="0">
                  <a:pos x="22" y="68"/>
                </a:cxn>
                <a:cxn ang="0">
                  <a:pos x="22" y="56"/>
                </a:cxn>
                <a:cxn ang="0">
                  <a:pos x="18" y="55"/>
                </a:cxn>
                <a:cxn ang="0">
                  <a:pos x="14" y="50"/>
                </a:cxn>
                <a:cxn ang="0">
                  <a:pos x="13" y="34"/>
                </a:cxn>
                <a:cxn ang="0">
                  <a:pos x="14" y="19"/>
                </a:cxn>
                <a:cxn ang="0">
                  <a:pos x="18" y="13"/>
                </a:cxn>
                <a:cxn ang="0">
                  <a:pos x="22" y="12"/>
                </a:cxn>
                <a:cxn ang="0">
                  <a:pos x="27" y="13"/>
                </a:cxn>
                <a:cxn ang="0">
                  <a:pos x="30" y="18"/>
                </a:cxn>
                <a:cxn ang="0">
                  <a:pos x="31" y="34"/>
                </a:cxn>
                <a:cxn ang="0">
                  <a:pos x="30" y="49"/>
                </a:cxn>
                <a:cxn ang="0">
                  <a:pos x="27" y="55"/>
                </a:cxn>
                <a:cxn ang="0">
                  <a:pos x="22" y="56"/>
                </a:cxn>
              </a:cxnLst>
              <a:rect l="0" t="0" r="r" b="b"/>
              <a:pathLst>
                <a:path w="44" h="68">
                  <a:moveTo>
                    <a:pt x="22" y="68"/>
                  </a:moveTo>
                  <a:cubicBezTo>
                    <a:pt x="29" y="68"/>
                    <a:pt x="34" y="66"/>
                    <a:pt x="37" y="61"/>
                  </a:cubicBezTo>
                  <a:cubicBezTo>
                    <a:pt x="42" y="56"/>
                    <a:pt x="44" y="47"/>
                    <a:pt x="44" y="34"/>
                  </a:cubicBezTo>
                  <a:cubicBezTo>
                    <a:pt x="44" y="21"/>
                    <a:pt x="42" y="12"/>
                    <a:pt x="37" y="7"/>
                  </a:cubicBezTo>
                  <a:cubicBezTo>
                    <a:pt x="34" y="2"/>
                    <a:pt x="29" y="0"/>
                    <a:pt x="22" y="0"/>
                  </a:cubicBezTo>
                  <a:cubicBezTo>
                    <a:pt x="16" y="0"/>
                    <a:pt x="10" y="3"/>
                    <a:pt x="6" y="7"/>
                  </a:cubicBezTo>
                  <a:cubicBezTo>
                    <a:pt x="2" y="12"/>
                    <a:pt x="0" y="21"/>
                    <a:pt x="0" y="34"/>
                  </a:cubicBezTo>
                  <a:cubicBezTo>
                    <a:pt x="0" y="47"/>
                    <a:pt x="3" y="56"/>
                    <a:pt x="7" y="61"/>
                  </a:cubicBezTo>
                  <a:cubicBezTo>
                    <a:pt x="11" y="66"/>
                    <a:pt x="16" y="68"/>
                    <a:pt x="22" y="68"/>
                  </a:cubicBezTo>
                  <a:close/>
                  <a:moveTo>
                    <a:pt x="22" y="56"/>
                  </a:moveTo>
                  <a:cubicBezTo>
                    <a:pt x="20" y="56"/>
                    <a:pt x="19" y="56"/>
                    <a:pt x="18" y="55"/>
                  </a:cubicBezTo>
                  <a:cubicBezTo>
                    <a:pt x="16" y="54"/>
                    <a:pt x="15" y="52"/>
                    <a:pt x="14" y="50"/>
                  </a:cubicBezTo>
                  <a:cubicBezTo>
                    <a:pt x="13" y="47"/>
                    <a:pt x="13" y="41"/>
                    <a:pt x="13" y="34"/>
                  </a:cubicBezTo>
                  <a:cubicBezTo>
                    <a:pt x="13" y="26"/>
                    <a:pt x="13" y="21"/>
                    <a:pt x="14" y="19"/>
                  </a:cubicBezTo>
                  <a:cubicBezTo>
                    <a:pt x="15" y="16"/>
                    <a:pt x="16" y="14"/>
                    <a:pt x="18" y="13"/>
                  </a:cubicBezTo>
                  <a:cubicBezTo>
                    <a:pt x="19" y="12"/>
                    <a:pt x="20" y="12"/>
                    <a:pt x="22" y="12"/>
                  </a:cubicBezTo>
                  <a:cubicBezTo>
                    <a:pt x="24" y="12"/>
                    <a:pt x="25" y="12"/>
                    <a:pt x="27" y="13"/>
                  </a:cubicBezTo>
                  <a:cubicBezTo>
                    <a:pt x="28" y="14"/>
                    <a:pt x="29" y="16"/>
                    <a:pt x="30" y="18"/>
                  </a:cubicBezTo>
                  <a:cubicBezTo>
                    <a:pt x="31" y="21"/>
                    <a:pt x="31" y="26"/>
                    <a:pt x="31" y="34"/>
                  </a:cubicBezTo>
                  <a:cubicBezTo>
                    <a:pt x="31" y="41"/>
                    <a:pt x="31" y="46"/>
                    <a:pt x="30" y="49"/>
                  </a:cubicBezTo>
                  <a:cubicBezTo>
                    <a:pt x="29" y="52"/>
                    <a:pt x="28" y="54"/>
                    <a:pt x="27" y="55"/>
                  </a:cubicBezTo>
                  <a:cubicBezTo>
                    <a:pt x="25" y="56"/>
                    <a:pt x="24" y="56"/>
                    <a:pt x="22" y="5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0" name="Line 160"/>
            <p:cNvSpPr>
              <a:spLocks noChangeShapeType="1"/>
            </p:cNvSpPr>
            <p:nvPr/>
          </p:nvSpPr>
          <p:spPr bwMode="auto">
            <a:xfrm flipV="1">
              <a:off x="1903" y="1515"/>
              <a:ext cx="1" cy="18"/>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1" name="Line 161"/>
            <p:cNvSpPr>
              <a:spLocks noChangeShapeType="1"/>
            </p:cNvSpPr>
            <p:nvPr/>
          </p:nvSpPr>
          <p:spPr bwMode="auto">
            <a:xfrm flipV="1">
              <a:off x="1903" y="1409"/>
              <a:ext cx="1" cy="17"/>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2" name="Freeform 162"/>
            <p:cNvSpPr>
              <a:spLocks/>
            </p:cNvSpPr>
            <p:nvPr/>
          </p:nvSpPr>
          <p:spPr bwMode="auto">
            <a:xfrm flipV="1">
              <a:off x="1852" y="1422"/>
              <a:ext cx="102" cy="86"/>
            </a:xfrm>
            <a:custGeom>
              <a:avLst/>
              <a:gdLst/>
              <a:ahLst/>
              <a:cxnLst>
                <a:cxn ang="0">
                  <a:pos x="0" y="51"/>
                </a:cxn>
                <a:cxn ang="0">
                  <a:pos x="86" y="51"/>
                </a:cxn>
                <a:cxn ang="0">
                  <a:pos x="17" y="0"/>
                </a:cxn>
                <a:cxn ang="0">
                  <a:pos x="43" y="82"/>
                </a:cxn>
                <a:cxn ang="0">
                  <a:pos x="69" y="0"/>
                </a:cxn>
                <a:cxn ang="0">
                  <a:pos x="0" y="51"/>
                </a:cxn>
              </a:cxnLst>
              <a:rect l="0" t="0" r="r" b="b"/>
              <a:pathLst>
                <a:path w="86" h="82">
                  <a:moveTo>
                    <a:pt x="0" y="51"/>
                  </a:moveTo>
                  <a:lnTo>
                    <a:pt x="86" y="51"/>
                  </a:lnTo>
                  <a:lnTo>
                    <a:pt x="17" y="0"/>
                  </a:lnTo>
                  <a:lnTo>
                    <a:pt x="43" y="82"/>
                  </a:lnTo>
                  <a:lnTo>
                    <a:pt x="69" y="0"/>
                  </a:lnTo>
                  <a:lnTo>
                    <a:pt x="0" y="51"/>
                  </a:lnTo>
                  <a:close/>
                </a:path>
              </a:pathLst>
            </a:custGeom>
            <a:solidFill>
              <a:srgbClr val="FF00FF"/>
            </a:solidFill>
            <a:ln w="0" cap="rnd">
              <a:solidFill>
                <a:srgbClr val="FF00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3" name="Line 163"/>
            <p:cNvSpPr>
              <a:spLocks noChangeShapeType="1"/>
            </p:cNvSpPr>
            <p:nvPr/>
          </p:nvSpPr>
          <p:spPr bwMode="auto">
            <a:xfrm flipV="1">
              <a:off x="2790" y="1474"/>
              <a:ext cx="1" cy="18"/>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4" name="Line 164"/>
            <p:cNvSpPr>
              <a:spLocks noChangeShapeType="1"/>
            </p:cNvSpPr>
            <p:nvPr/>
          </p:nvSpPr>
          <p:spPr bwMode="auto">
            <a:xfrm flipV="1">
              <a:off x="2790" y="1367"/>
              <a:ext cx="1" cy="19"/>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5" name="Freeform 165"/>
            <p:cNvSpPr>
              <a:spLocks/>
            </p:cNvSpPr>
            <p:nvPr/>
          </p:nvSpPr>
          <p:spPr bwMode="auto">
            <a:xfrm flipV="1">
              <a:off x="2740" y="1381"/>
              <a:ext cx="101" cy="86"/>
            </a:xfrm>
            <a:custGeom>
              <a:avLst/>
              <a:gdLst/>
              <a:ahLst/>
              <a:cxnLst>
                <a:cxn ang="0">
                  <a:pos x="0" y="51"/>
                </a:cxn>
                <a:cxn ang="0">
                  <a:pos x="86" y="51"/>
                </a:cxn>
                <a:cxn ang="0">
                  <a:pos x="17" y="0"/>
                </a:cxn>
                <a:cxn ang="0">
                  <a:pos x="43" y="82"/>
                </a:cxn>
                <a:cxn ang="0">
                  <a:pos x="69" y="0"/>
                </a:cxn>
                <a:cxn ang="0">
                  <a:pos x="0" y="51"/>
                </a:cxn>
              </a:cxnLst>
              <a:rect l="0" t="0" r="r" b="b"/>
              <a:pathLst>
                <a:path w="86" h="82">
                  <a:moveTo>
                    <a:pt x="0" y="51"/>
                  </a:moveTo>
                  <a:lnTo>
                    <a:pt x="86" y="51"/>
                  </a:lnTo>
                  <a:lnTo>
                    <a:pt x="17" y="0"/>
                  </a:lnTo>
                  <a:lnTo>
                    <a:pt x="43" y="82"/>
                  </a:lnTo>
                  <a:lnTo>
                    <a:pt x="69" y="0"/>
                  </a:lnTo>
                  <a:lnTo>
                    <a:pt x="0" y="51"/>
                  </a:lnTo>
                  <a:close/>
                </a:path>
              </a:pathLst>
            </a:custGeom>
            <a:solidFill>
              <a:srgbClr val="FF00FF"/>
            </a:solidFill>
            <a:ln w="0" cap="rnd">
              <a:solidFill>
                <a:srgbClr val="FF00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6" name="Line 166"/>
            <p:cNvSpPr>
              <a:spLocks noChangeShapeType="1"/>
            </p:cNvSpPr>
            <p:nvPr/>
          </p:nvSpPr>
          <p:spPr bwMode="auto">
            <a:xfrm flipV="1">
              <a:off x="3423" y="1577"/>
              <a:ext cx="1" cy="25"/>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7" name="Line 167"/>
            <p:cNvSpPr>
              <a:spLocks noChangeShapeType="1"/>
            </p:cNvSpPr>
            <p:nvPr/>
          </p:nvSpPr>
          <p:spPr bwMode="auto">
            <a:xfrm flipV="1">
              <a:off x="3423" y="1464"/>
              <a:ext cx="1" cy="25"/>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8" name="Freeform 168"/>
            <p:cNvSpPr>
              <a:spLocks/>
            </p:cNvSpPr>
            <p:nvPr/>
          </p:nvSpPr>
          <p:spPr bwMode="auto">
            <a:xfrm flipV="1">
              <a:off x="3373" y="1485"/>
              <a:ext cx="101" cy="86"/>
            </a:xfrm>
            <a:custGeom>
              <a:avLst/>
              <a:gdLst/>
              <a:ahLst/>
              <a:cxnLst>
                <a:cxn ang="0">
                  <a:pos x="0" y="51"/>
                </a:cxn>
                <a:cxn ang="0">
                  <a:pos x="86" y="51"/>
                </a:cxn>
                <a:cxn ang="0">
                  <a:pos x="17" y="0"/>
                </a:cxn>
                <a:cxn ang="0">
                  <a:pos x="43" y="82"/>
                </a:cxn>
                <a:cxn ang="0">
                  <a:pos x="69" y="0"/>
                </a:cxn>
                <a:cxn ang="0">
                  <a:pos x="0" y="51"/>
                </a:cxn>
              </a:cxnLst>
              <a:rect l="0" t="0" r="r" b="b"/>
              <a:pathLst>
                <a:path w="86" h="82">
                  <a:moveTo>
                    <a:pt x="0" y="51"/>
                  </a:moveTo>
                  <a:lnTo>
                    <a:pt x="86" y="51"/>
                  </a:lnTo>
                  <a:lnTo>
                    <a:pt x="17" y="0"/>
                  </a:lnTo>
                  <a:lnTo>
                    <a:pt x="43" y="82"/>
                  </a:lnTo>
                  <a:lnTo>
                    <a:pt x="69" y="0"/>
                  </a:lnTo>
                  <a:lnTo>
                    <a:pt x="0" y="51"/>
                  </a:lnTo>
                  <a:close/>
                </a:path>
              </a:pathLst>
            </a:custGeom>
            <a:solidFill>
              <a:srgbClr val="FF00FF"/>
            </a:solidFill>
            <a:ln w="0" cap="rnd">
              <a:solidFill>
                <a:srgbClr val="FF00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9" name="Line 169"/>
            <p:cNvSpPr>
              <a:spLocks noChangeShapeType="1"/>
            </p:cNvSpPr>
            <p:nvPr/>
          </p:nvSpPr>
          <p:spPr bwMode="auto">
            <a:xfrm>
              <a:off x="1492" y="1456"/>
              <a:ext cx="2059" cy="1"/>
            </a:xfrm>
            <a:prstGeom prst="line">
              <a:avLst/>
            </a:prstGeom>
            <a:noFill/>
            <a:ln w="14288"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0" name="Line 170"/>
            <p:cNvSpPr>
              <a:spLocks noChangeShapeType="1"/>
            </p:cNvSpPr>
            <p:nvPr/>
          </p:nvSpPr>
          <p:spPr bwMode="auto">
            <a:xfrm>
              <a:off x="1492" y="2150"/>
              <a:ext cx="2059" cy="1"/>
            </a:xfrm>
            <a:prstGeom prst="line">
              <a:avLst/>
            </a:prstGeom>
            <a:noFill/>
            <a:ln w="14288"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1" name="Line 171"/>
            <p:cNvSpPr>
              <a:spLocks noChangeShapeType="1"/>
            </p:cNvSpPr>
            <p:nvPr/>
          </p:nvSpPr>
          <p:spPr bwMode="auto">
            <a:xfrm>
              <a:off x="1492" y="2496"/>
              <a:ext cx="2059" cy="1"/>
            </a:xfrm>
            <a:prstGeom prst="line">
              <a:avLst/>
            </a:prstGeom>
            <a:noFill/>
            <a:ln w="14288"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2" name="Freeform 172"/>
            <p:cNvSpPr>
              <a:spLocks noEditPoints="1"/>
            </p:cNvSpPr>
            <p:nvPr/>
          </p:nvSpPr>
          <p:spPr bwMode="auto">
            <a:xfrm flipV="1">
              <a:off x="1158" y="1437"/>
              <a:ext cx="57" cy="48"/>
            </a:xfrm>
            <a:custGeom>
              <a:avLst/>
              <a:gdLst/>
              <a:ahLst/>
              <a:cxnLst>
                <a:cxn ang="0">
                  <a:pos x="0" y="28"/>
                </a:cxn>
                <a:cxn ang="0">
                  <a:pos x="19" y="28"/>
                </a:cxn>
                <a:cxn ang="0">
                  <a:pos x="30" y="28"/>
                </a:cxn>
                <a:cxn ang="0">
                  <a:pos x="48" y="28"/>
                </a:cxn>
                <a:cxn ang="0">
                  <a:pos x="34" y="18"/>
                </a:cxn>
                <a:cxn ang="0">
                  <a:pos x="25" y="11"/>
                </a:cxn>
                <a:cxn ang="0">
                  <a:pos x="10" y="0"/>
                </a:cxn>
                <a:cxn ang="0">
                  <a:pos x="15" y="18"/>
                </a:cxn>
                <a:cxn ang="0">
                  <a:pos x="19" y="28"/>
                </a:cxn>
                <a:cxn ang="0">
                  <a:pos x="24" y="46"/>
                </a:cxn>
                <a:cxn ang="0">
                  <a:pos x="30" y="28"/>
                </a:cxn>
                <a:cxn ang="0">
                  <a:pos x="34" y="18"/>
                </a:cxn>
                <a:cxn ang="0">
                  <a:pos x="39" y="0"/>
                </a:cxn>
                <a:cxn ang="0">
                  <a:pos x="24" y="11"/>
                </a:cxn>
                <a:cxn ang="0">
                  <a:pos x="15" y="18"/>
                </a:cxn>
                <a:cxn ang="0">
                  <a:pos x="0" y="28"/>
                </a:cxn>
              </a:cxnLst>
              <a:rect l="0" t="0" r="r" b="b"/>
              <a:pathLst>
                <a:path w="48" h="46">
                  <a:moveTo>
                    <a:pt x="0" y="28"/>
                  </a:moveTo>
                  <a:lnTo>
                    <a:pt x="19" y="28"/>
                  </a:lnTo>
                  <a:moveTo>
                    <a:pt x="30" y="28"/>
                  </a:moveTo>
                  <a:lnTo>
                    <a:pt x="48" y="28"/>
                  </a:lnTo>
                  <a:lnTo>
                    <a:pt x="34" y="18"/>
                  </a:lnTo>
                  <a:moveTo>
                    <a:pt x="25" y="11"/>
                  </a:moveTo>
                  <a:lnTo>
                    <a:pt x="10" y="0"/>
                  </a:lnTo>
                  <a:lnTo>
                    <a:pt x="15" y="18"/>
                  </a:lnTo>
                  <a:moveTo>
                    <a:pt x="19" y="28"/>
                  </a:moveTo>
                  <a:lnTo>
                    <a:pt x="24" y="46"/>
                  </a:lnTo>
                  <a:lnTo>
                    <a:pt x="30" y="28"/>
                  </a:lnTo>
                  <a:moveTo>
                    <a:pt x="34" y="18"/>
                  </a:moveTo>
                  <a:lnTo>
                    <a:pt x="39" y="0"/>
                  </a:lnTo>
                  <a:lnTo>
                    <a:pt x="24" y="11"/>
                  </a:lnTo>
                  <a:moveTo>
                    <a:pt x="15" y="18"/>
                  </a:moveTo>
                  <a:lnTo>
                    <a:pt x="0" y="28"/>
                  </a:lnTo>
                </a:path>
              </a:pathLst>
            </a:custGeom>
            <a:noFill/>
            <a:ln w="17463" cap="rnd">
              <a:solidFill>
                <a:srgbClr val="FF00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3" name="Line 173"/>
            <p:cNvSpPr>
              <a:spLocks noChangeShapeType="1"/>
            </p:cNvSpPr>
            <p:nvPr/>
          </p:nvSpPr>
          <p:spPr bwMode="auto">
            <a:xfrm flipH="1" flipV="1">
              <a:off x="1826" y="1509"/>
              <a:ext cx="1" cy="38"/>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4" name="Line 174"/>
            <p:cNvSpPr>
              <a:spLocks noChangeShapeType="1"/>
            </p:cNvSpPr>
            <p:nvPr/>
          </p:nvSpPr>
          <p:spPr bwMode="auto">
            <a:xfrm flipH="1" flipV="1">
              <a:off x="1826" y="1423"/>
              <a:ext cx="1" cy="38"/>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5" name="Freeform 175"/>
            <p:cNvSpPr>
              <a:spLocks noEditPoints="1"/>
            </p:cNvSpPr>
            <p:nvPr/>
          </p:nvSpPr>
          <p:spPr bwMode="auto">
            <a:xfrm flipV="1">
              <a:off x="1798" y="1459"/>
              <a:ext cx="57" cy="48"/>
            </a:xfrm>
            <a:custGeom>
              <a:avLst/>
              <a:gdLst/>
              <a:ahLst/>
              <a:cxnLst>
                <a:cxn ang="0">
                  <a:pos x="0" y="28"/>
                </a:cxn>
                <a:cxn ang="0">
                  <a:pos x="19" y="28"/>
                </a:cxn>
                <a:cxn ang="0">
                  <a:pos x="30" y="28"/>
                </a:cxn>
                <a:cxn ang="0">
                  <a:pos x="48" y="28"/>
                </a:cxn>
                <a:cxn ang="0">
                  <a:pos x="34" y="18"/>
                </a:cxn>
                <a:cxn ang="0">
                  <a:pos x="25" y="11"/>
                </a:cxn>
                <a:cxn ang="0">
                  <a:pos x="10" y="0"/>
                </a:cxn>
                <a:cxn ang="0">
                  <a:pos x="15" y="18"/>
                </a:cxn>
                <a:cxn ang="0">
                  <a:pos x="19" y="28"/>
                </a:cxn>
                <a:cxn ang="0">
                  <a:pos x="24" y="46"/>
                </a:cxn>
                <a:cxn ang="0">
                  <a:pos x="30" y="28"/>
                </a:cxn>
                <a:cxn ang="0">
                  <a:pos x="34" y="18"/>
                </a:cxn>
                <a:cxn ang="0">
                  <a:pos x="39" y="0"/>
                </a:cxn>
                <a:cxn ang="0">
                  <a:pos x="24" y="11"/>
                </a:cxn>
                <a:cxn ang="0">
                  <a:pos x="15" y="18"/>
                </a:cxn>
                <a:cxn ang="0">
                  <a:pos x="0" y="28"/>
                </a:cxn>
              </a:cxnLst>
              <a:rect l="0" t="0" r="r" b="b"/>
              <a:pathLst>
                <a:path w="48" h="46">
                  <a:moveTo>
                    <a:pt x="0" y="28"/>
                  </a:moveTo>
                  <a:lnTo>
                    <a:pt x="19" y="28"/>
                  </a:lnTo>
                  <a:moveTo>
                    <a:pt x="30" y="28"/>
                  </a:moveTo>
                  <a:lnTo>
                    <a:pt x="48" y="28"/>
                  </a:lnTo>
                  <a:lnTo>
                    <a:pt x="34" y="18"/>
                  </a:lnTo>
                  <a:moveTo>
                    <a:pt x="25" y="11"/>
                  </a:moveTo>
                  <a:lnTo>
                    <a:pt x="10" y="0"/>
                  </a:lnTo>
                  <a:lnTo>
                    <a:pt x="15" y="18"/>
                  </a:lnTo>
                  <a:moveTo>
                    <a:pt x="19" y="28"/>
                  </a:moveTo>
                  <a:lnTo>
                    <a:pt x="24" y="46"/>
                  </a:lnTo>
                  <a:lnTo>
                    <a:pt x="30" y="28"/>
                  </a:lnTo>
                  <a:moveTo>
                    <a:pt x="34" y="18"/>
                  </a:moveTo>
                  <a:lnTo>
                    <a:pt x="39" y="0"/>
                  </a:lnTo>
                  <a:lnTo>
                    <a:pt x="24" y="11"/>
                  </a:lnTo>
                  <a:moveTo>
                    <a:pt x="15" y="18"/>
                  </a:moveTo>
                  <a:lnTo>
                    <a:pt x="0" y="28"/>
                  </a:lnTo>
                </a:path>
              </a:pathLst>
            </a:custGeom>
            <a:noFill/>
            <a:ln w="17463" cap="rnd">
              <a:solidFill>
                <a:srgbClr val="FF00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6" name="Line 176"/>
            <p:cNvSpPr>
              <a:spLocks noChangeShapeType="1"/>
            </p:cNvSpPr>
            <p:nvPr/>
          </p:nvSpPr>
          <p:spPr bwMode="auto">
            <a:xfrm flipV="1">
              <a:off x="2447" y="1448"/>
              <a:ext cx="1" cy="38"/>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7" name="Line 177"/>
            <p:cNvSpPr>
              <a:spLocks noChangeShapeType="1"/>
            </p:cNvSpPr>
            <p:nvPr/>
          </p:nvSpPr>
          <p:spPr bwMode="auto">
            <a:xfrm flipV="1">
              <a:off x="2447" y="1360"/>
              <a:ext cx="1" cy="38"/>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8" name="Freeform 178"/>
            <p:cNvSpPr>
              <a:spLocks noEditPoints="1"/>
            </p:cNvSpPr>
            <p:nvPr/>
          </p:nvSpPr>
          <p:spPr bwMode="auto">
            <a:xfrm flipV="1">
              <a:off x="2419" y="1396"/>
              <a:ext cx="57" cy="48"/>
            </a:xfrm>
            <a:custGeom>
              <a:avLst/>
              <a:gdLst/>
              <a:ahLst/>
              <a:cxnLst>
                <a:cxn ang="0">
                  <a:pos x="0" y="28"/>
                </a:cxn>
                <a:cxn ang="0">
                  <a:pos x="18" y="28"/>
                </a:cxn>
                <a:cxn ang="0">
                  <a:pos x="30" y="28"/>
                </a:cxn>
                <a:cxn ang="0">
                  <a:pos x="48" y="28"/>
                </a:cxn>
                <a:cxn ang="0">
                  <a:pos x="33" y="18"/>
                </a:cxn>
                <a:cxn ang="0">
                  <a:pos x="24" y="11"/>
                </a:cxn>
                <a:cxn ang="0">
                  <a:pos x="9" y="0"/>
                </a:cxn>
                <a:cxn ang="0">
                  <a:pos x="15" y="18"/>
                </a:cxn>
                <a:cxn ang="0">
                  <a:pos x="18" y="28"/>
                </a:cxn>
                <a:cxn ang="0">
                  <a:pos x="24" y="46"/>
                </a:cxn>
                <a:cxn ang="0">
                  <a:pos x="30" y="28"/>
                </a:cxn>
                <a:cxn ang="0">
                  <a:pos x="33" y="18"/>
                </a:cxn>
                <a:cxn ang="0">
                  <a:pos x="39" y="0"/>
                </a:cxn>
                <a:cxn ang="0">
                  <a:pos x="24" y="11"/>
                </a:cxn>
                <a:cxn ang="0">
                  <a:pos x="15" y="18"/>
                </a:cxn>
                <a:cxn ang="0">
                  <a:pos x="0" y="28"/>
                </a:cxn>
              </a:cxnLst>
              <a:rect l="0" t="0" r="r" b="b"/>
              <a:pathLst>
                <a:path w="48" h="46">
                  <a:moveTo>
                    <a:pt x="0" y="28"/>
                  </a:moveTo>
                  <a:lnTo>
                    <a:pt x="18" y="28"/>
                  </a:lnTo>
                  <a:moveTo>
                    <a:pt x="30" y="28"/>
                  </a:moveTo>
                  <a:lnTo>
                    <a:pt x="48" y="28"/>
                  </a:lnTo>
                  <a:lnTo>
                    <a:pt x="33" y="18"/>
                  </a:lnTo>
                  <a:moveTo>
                    <a:pt x="24" y="11"/>
                  </a:moveTo>
                  <a:lnTo>
                    <a:pt x="9" y="0"/>
                  </a:lnTo>
                  <a:lnTo>
                    <a:pt x="15" y="18"/>
                  </a:lnTo>
                  <a:moveTo>
                    <a:pt x="18" y="28"/>
                  </a:moveTo>
                  <a:lnTo>
                    <a:pt x="24" y="46"/>
                  </a:lnTo>
                  <a:lnTo>
                    <a:pt x="30" y="28"/>
                  </a:lnTo>
                  <a:moveTo>
                    <a:pt x="33" y="18"/>
                  </a:moveTo>
                  <a:lnTo>
                    <a:pt x="39" y="0"/>
                  </a:lnTo>
                  <a:lnTo>
                    <a:pt x="24" y="11"/>
                  </a:lnTo>
                  <a:moveTo>
                    <a:pt x="15" y="18"/>
                  </a:moveTo>
                  <a:lnTo>
                    <a:pt x="0" y="28"/>
                  </a:lnTo>
                </a:path>
              </a:pathLst>
            </a:custGeom>
            <a:noFill/>
            <a:ln w="17463" cap="rnd">
              <a:solidFill>
                <a:srgbClr val="FF00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9" name="Line 179"/>
            <p:cNvSpPr>
              <a:spLocks noChangeShapeType="1"/>
            </p:cNvSpPr>
            <p:nvPr/>
          </p:nvSpPr>
          <p:spPr bwMode="auto">
            <a:xfrm flipV="1">
              <a:off x="2999" y="1405"/>
              <a:ext cx="1" cy="59"/>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0" name="Line 180"/>
            <p:cNvSpPr>
              <a:spLocks noChangeShapeType="1"/>
            </p:cNvSpPr>
            <p:nvPr/>
          </p:nvSpPr>
          <p:spPr bwMode="auto">
            <a:xfrm flipV="1">
              <a:off x="2999" y="1298"/>
              <a:ext cx="1" cy="59"/>
            </a:xfrm>
            <a:prstGeom prst="line">
              <a:avLst/>
            </a:prstGeom>
            <a:noFill/>
            <a:ln w="17463" cap="rnd">
              <a:solidFill>
                <a:srgbClr val="FF00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1" name="Freeform 181"/>
            <p:cNvSpPr>
              <a:spLocks noEditPoints="1"/>
            </p:cNvSpPr>
            <p:nvPr/>
          </p:nvSpPr>
          <p:spPr bwMode="auto">
            <a:xfrm flipV="1">
              <a:off x="2971" y="1354"/>
              <a:ext cx="56" cy="47"/>
            </a:xfrm>
            <a:custGeom>
              <a:avLst/>
              <a:gdLst/>
              <a:ahLst/>
              <a:cxnLst>
                <a:cxn ang="0">
                  <a:pos x="0" y="28"/>
                </a:cxn>
                <a:cxn ang="0">
                  <a:pos x="18" y="28"/>
                </a:cxn>
                <a:cxn ang="0">
                  <a:pos x="30" y="28"/>
                </a:cxn>
                <a:cxn ang="0">
                  <a:pos x="48" y="28"/>
                </a:cxn>
                <a:cxn ang="0">
                  <a:pos x="33" y="17"/>
                </a:cxn>
                <a:cxn ang="0">
                  <a:pos x="24" y="11"/>
                </a:cxn>
                <a:cxn ang="0">
                  <a:pos x="9" y="0"/>
                </a:cxn>
                <a:cxn ang="0">
                  <a:pos x="15" y="17"/>
                </a:cxn>
                <a:cxn ang="0">
                  <a:pos x="18" y="28"/>
                </a:cxn>
                <a:cxn ang="0">
                  <a:pos x="24" y="45"/>
                </a:cxn>
                <a:cxn ang="0">
                  <a:pos x="30" y="28"/>
                </a:cxn>
                <a:cxn ang="0">
                  <a:pos x="33" y="17"/>
                </a:cxn>
                <a:cxn ang="0">
                  <a:pos x="39" y="0"/>
                </a:cxn>
                <a:cxn ang="0">
                  <a:pos x="24" y="11"/>
                </a:cxn>
                <a:cxn ang="0">
                  <a:pos x="15" y="17"/>
                </a:cxn>
                <a:cxn ang="0">
                  <a:pos x="0" y="28"/>
                </a:cxn>
              </a:cxnLst>
              <a:rect l="0" t="0" r="r" b="b"/>
              <a:pathLst>
                <a:path w="48" h="45">
                  <a:moveTo>
                    <a:pt x="0" y="28"/>
                  </a:moveTo>
                  <a:lnTo>
                    <a:pt x="18" y="28"/>
                  </a:lnTo>
                  <a:moveTo>
                    <a:pt x="30" y="28"/>
                  </a:moveTo>
                  <a:lnTo>
                    <a:pt x="48" y="28"/>
                  </a:lnTo>
                  <a:lnTo>
                    <a:pt x="33" y="17"/>
                  </a:lnTo>
                  <a:moveTo>
                    <a:pt x="24" y="11"/>
                  </a:moveTo>
                  <a:lnTo>
                    <a:pt x="9" y="0"/>
                  </a:lnTo>
                  <a:lnTo>
                    <a:pt x="15" y="17"/>
                  </a:lnTo>
                  <a:moveTo>
                    <a:pt x="18" y="28"/>
                  </a:moveTo>
                  <a:lnTo>
                    <a:pt x="24" y="45"/>
                  </a:lnTo>
                  <a:lnTo>
                    <a:pt x="30" y="28"/>
                  </a:lnTo>
                  <a:moveTo>
                    <a:pt x="33" y="17"/>
                  </a:moveTo>
                  <a:lnTo>
                    <a:pt x="39" y="0"/>
                  </a:lnTo>
                  <a:lnTo>
                    <a:pt x="24" y="11"/>
                  </a:lnTo>
                  <a:moveTo>
                    <a:pt x="15" y="17"/>
                  </a:moveTo>
                  <a:lnTo>
                    <a:pt x="0" y="28"/>
                  </a:lnTo>
                </a:path>
              </a:pathLst>
            </a:custGeom>
            <a:noFill/>
            <a:ln w="17463" cap="rnd">
              <a:solidFill>
                <a:srgbClr val="FF00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2" name="Freeform 182"/>
            <p:cNvSpPr>
              <a:spLocks/>
            </p:cNvSpPr>
            <p:nvPr/>
          </p:nvSpPr>
          <p:spPr bwMode="auto">
            <a:xfrm flipV="1">
              <a:off x="1863" y="2161"/>
              <a:ext cx="80" cy="70"/>
            </a:xfrm>
            <a:custGeom>
              <a:avLst/>
              <a:gdLst/>
              <a:ahLst/>
              <a:cxnLst>
                <a:cxn ang="0">
                  <a:pos x="34" y="67"/>
                </a:cxn>
                <a:cxn ang="0">
                  <a:pos x="0" y="67"/>
                </a:cxn>
                <a:cxn ang="0">
                  <a:pos x="0" y="0"/>
                </a:cxn>
                <a:cxn ang="0">
                  <a:pos x="68" y="0"/>
                </a:cxn>
                <a:cxn ang="0">
                  <a:pos x="68" y="67"/>
                </a:cxn>
                <a:cxn ang="0">
                  <a:pos x="34" y="67"/>
                </a:cxn>
              </a:cxnLst>
              <a:rect l="0" t="0" r="r" b="b"/>
              <a:pathLst>
                <a:path w="68" h="67">
                  <a:moveTo>
                    <a:pt x="34" y="67"/>
                  </a:moveTo>
                  <a:lnTo>
                    <a:pt x="0" y="67"/>
                  </a:lnTo>
                  <a:lnTo>
                    <a:pt x="0" y="0"/>
                  </a:lnTo>
                  <a:lnTo>
                    <a:pt x="68" y="0"/>
                  </a:lnTo>
                  <a:lnTo>
                    <a:pt x="68" y="67"/>
                  </a:lnTo>
                  <a:lnTo>
                    <a:pt x="34" y="67"/>
                  </a:lnTo>
                  <a:close/>
                </a:path>
              </a:pathLst>
            </a:custGeom>
            <a:solidFill>
              <a:srgbClr val="00FF00"/>
            </a:solidFill>
            <a:ln w="0"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3" name="Freeform 183"/>
            <p:cNvSpPr>
              <a:spLocks/>
            </p:cNvSpPr>
            <p:nvPr/>
          </p:nvSpPr>
          <p:spPr bwMode="auto">
            <a:xfrm flipV="1">
              <a:off x="2750" y="2115"/>
              <a:ext cx="80" cy="71"/>
            </a:xfrm>
            <a:custGeom>
              <a:avLst/>
              <a:gdLst/>
              <a:ahLst/>
              <a:cxnLst>
                <a:cxn ang="0">
                  <a:pos x="34" y="68"/>
                </a:cxn>
                <a:cxn ang="0">
                  <a:pos x="0" y="68"/>
                </a:cxn>
                <a:cxn ang="0">
                  <a:pos x="0" y="0"/>
                </a:cxn>
                <a:cxn ang="0">
                  <a:pos x="68" y="0"/>
                </a:cxn>
                <a:cxn ang="0">
                  <a:pos x="68" y="68"/>
                </a:cxn>
                <a:cxn ang="0">
                  <a:pos x="34" y="68"/>
                </a:cxn>
              </a:cxnLst>
              <a:rect l="0" t="0" r="r" b="b"/>
              <a:pathLst>
                <a:path w="68" h="68">
                  <a:moveTo>
                    <a:pt x="34" y="68"/>
                  </a:moveTo>
                  <a:lnTo>
                    <a:pt x="0" y="68"/>
                  </a:lnTo>
                  <a:lnTo>
                    <a:pt x="0" y="0"/>
                  </a:lnTo>
                  <a:lnTo>
                    <a:pt x="68" y="0"/>
                  </a:lnTo>
                  <a:lnTo>
                    <a:pt x="68" y="68"/>
                  </a:lnTo>
                  <a:lnTo>
                    <a:pt x="34" y="68"/>
                  </a:lnTo>
                  <a:close/>
                </a:path>
              </a:pathLst>
            </a:custGeom>
            <a:solidFill>
              <a:srgbClr val="00FF00"/>
            </a:solidFill>
            <a:ln w="0"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4" name="Freeform 184"/>
            <p:cNvSpPr>
              <a:spLocks/>
            </p:cNvSpPr>
            <p:nvPr/>
          </p:nvSpPr>
          <p:spPr bwMode="auto">
            <a:xfrm flipV="1">
              <a:off x="3383" y="2108"/>
              <a:ext cx="80" cy="71"/>
            </a:xfrm>
            <a:custGeom>
              <a:avLst/>
              <a:gdLst/>
              <a:ahLst/>
              <a:cxnLst>
                <a:cxn ang="0">
                  <a:pos x="34" y="68"/>
                </a:cxn>
                <a:cxn ang="0">
                  <a:pos x="0" y="68"/>
                </a:cxn>
                <a:cxn ang="0">
                  <a:pos x="0" y="0"/>
                </a:cxn>
                <a:cxn ang="0">
                  <a:pos x="68" y="0"/>
                </a:cxn>
                <a:cxn ang="0">
                  <a:pos x="68" y="68"/>
                </a:cxn>
                <a:cxn ang="0">
                  <a:pos x="34" y="68"/>
                </a:cxn>
              </a:cxnLst>
              <a:rect l="0" t="0" r="r" b="b"/>
              <a:pathLst>
                <a:path w="68" h="68">
                  <a:moveTo>
                    <a:pt x="34" y="68"/>
                  </a:moveTo>
                  <a:lnTo>
                    <a:pt x="0" y="68"/>
                  </a:lnTo>
                  <a:lnTo>
                    <a:pt x="0" y="0"/>
                  </a:lnTo>
                  <a:lnTo>
                    <a:pt x="68" y="0"/>
                  </a:lnTo>
                  <a:lnTo>
                    <a:pt x="68" y="68"/>
                  </a:lnTo>
                  <a:lnTo>
                    <a:pt x="34" y="68"/>
                  </a:lnTo>
                  <a:close/>
                </a:path>
              </a:pathLst>
            </a:custGeom>
            <a:solidFill>
              <a:srgbClr val="00FF00"/>
            </a:solidFill>
            <a:ln w="0"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5" name="Line 185"/>
            <p:cNvSpPr>
              <a:spLocks noChangeShapeType="1"/>
            </p:cNvSpPr>
            <p:nvPr/>
          </p:nvSpPr>
          <p:spPr bwMode="auto">
            <a:xfrm flipV="1">
              <a:off x="1065" y="2086"/>
              <a:ext cx="1" cy="14"/>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6" name="Line 186"/>
            <p:cNvSpPr>
              <a:spLocks noChangeShapeType="1"/>
            </p:cNvSpPr>
            <p:nvPr/>
          </p:nvSpPr>
          <p:spPr bwMode="auto">
            <a:xfrm flipV="1">
              <a:off x="1065" y="2023"/>
              <a:ext cx="1" cy="13"/>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7" name="Freeform 187"/>
            <p:cNvSpPr>
              <a:spLocks/>
            </p:cNvSpPr>
            <p:nvPr/>
          </p:nvSpPr>
          <p:spPr bwMode="auto">
            <a:xfrm flipV="1">
              <a:off x="1037" y="2036"/>
              <a:ext cx="56" cy="50"/>
            </a:xfrm>
            <a:custGeom>
              <a:avLst/>
              <a:gdLst/>
              <a:ahLst/>
              <a:cxnLst>
                <a:cxn ang="0">
                  <a:pos x="24" y="48"/>
                </a:cxn>
                <a:cxn ang="0">
                  <a:pos x="0" y="48"/>
                </a:cxn>
                <a:cxn ang="0">
                  <a:pos x="0" y="0"/>
                </a:cxn>
                <a:cxn ang="0">
                  <a:pos x="48" y="0"/>
                </a:cxn>
                <a:cxn ang="0">
                  <a:pos x="48" y="48"/>
                </a:cxn>
                <a:cxn ang="0">
                  <a:pos x="24" y="48"/>
                </a:cxn>
              </a:cxnLst>
              <a:rect l="0" t="0" r="r" b="b"/>
              <a:pathLst>
                <a:path w="48" h="48">
                  <a:moveTo>
                    <a:pt x="24" y="48"/>
                  </a:moveTo>
                  <a:lnTo>
                    <a:pt x="0" y="48"/>
                  </a:lnTo>
                  <a:lnTo>
                    <a:pt x="0" y="0"/>
                  </a:lnTo>
                  <a:lnTo>
                    <a:pt x="48" y="0"/>
                  </a:lnTo>
                  <a:lnTo>
                    <a:pt x="48" y="48"/>
                  </a:lnTo>
                  <a:lnTo>
                    <a:pt x="24" y="48"/>
                  </a:lnTo>
                  <a:close/>
                </a:path>
              </a:pathLst>
            </a:custGeom>
            <a:solidFill>
              <a:srgbClr val="00FF00"/>
            </a:solidFill>
            <a:ln w="0"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8" name="Line 188"/>
            <p:cNvSpPr>
              <a:spLocks noChangeShapeType="1"/>
            </p:cNvSpPr>
            <p:nvPr/>
          </p:nvSpPr>
          <p:spPr bwMode="auto">
            <a:xfrm flipH="1" flipV="1">
              <a:off x="1268" y="2122"/>
              <a:ext cx="1" cy="11"/>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9" name="Line 189"/>
            <p:cNvSpPr>
              <a:spLocks noChangeShapeType="1"/>
            </p:cNvSpPr>
            <p:nvPr/>
          </p:nvSpPr>
          <p:spPr bwMode="auto">
            <a:xfrm flipH="1" flipV="1">
              <a:off x="1268" y="2059"/>
              <a:ext cx="1" cy="13"/>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0" name="Freeform 190"/>
            <p:cNvSpPr>
              <a:spLocks/>
            </p:cNvSpPr>
            <p:nvPr/>
          </p:nvSpPr>
          <p:spPr bwMode="auto">
            <a:xfrm flipV="1">
              <a:off x="1239" y="2072"/>
              <a:ext cx="57" cy="50"/>
            </a:xfrm>
            <a:custGeom>
              <a:avLst/>
              <a:gdLst/>
              <a:ahLst/>
              <a:cxnLst>
                <a:cxn ang="0">
                  <a:pos x="25" y="48"/>
                </a:cxn>
                <a:cxn ang="0">
                  <a:pos x="0" y="48"/>
                </a:cxn>
                <a:cxn ang="0">
                  <a:pos x="0" y="0"/>
                </a:cxn>
                <a:cxn ang="0">
                  <a:pos x="48" y="0"/>
                </a:cxn>
                <a:cxn ang="0">
                  <a:pos x="48" y="48"/>
                </a:cxn>
                <a:cxn ang="0">
                  <a:pos x="25" y="48"/>
                </a:cxn>
              </a:cxnLst>
              <a:rect l="0" t="0" r="r" b="b"/>
              <a:pathLst>
                <a:path w="48" h="48">
                  <a:moveTo>
                    <a:pt x="25" y="48"/>
                  </a:moveTo>
                  <a:lnTo>
                    <a:pt x="0" y="48"/>
                  </a:lnTo>
                  <a:lnTo>
                    <a:pt x="0" y="0"/>
                  </a:lnTo>
                  <a:lnTo>
                    <a:pt x="48" y="0"/>
                  </a:lnTo>
                  <a:lnTo>
                    <a:pt x="48" y="48"/>
                  </a:lnTo>
                  <a:lnTo>
                    <a:pt x="25" y="48"/>
                  </a:lnTo>
                  <a:close/>
                </a:path>
              </a:pathLst>
            </a:custGeom>
            <a:solidFill>
              <a:srgbClr val="00FF00"/>
            </a:solidFill>
            <a:ln w="0"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1" name="Line 191"/>
            <p:cNvSpPr>
              <a:spLocks noChangeShapeType="1"/>
            </p:cNvSpPr>
            <p:nvPr/>
          </p:nvSpPr>
          <p:spPr bwMode="auto">
            <a:xfrm flipV="1">
              <a:off x="1426" y="2175"/>
              <a:ext cx="1" cy="12"/>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2" name="Line 192"/>
            <p:cNvSpPr>
              <a:spLocks noChangeShapeType="1"/>
            </p:cNvSpPr>
            <p:nvPr/>
          </p:nvSpPr>
          <p:spPr bwMode="auto">
            <a:xfrm flipV="1">
              <a:off x="1426" y="2115"/>
              <a:ext cx="1" cy="10"/>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3" name="Freeform 193"/>
            <p:cNvSpPr>
              <a:spLocks/>
            </p:cNvSpPr>
            <p:nvPr/>
          </p:nvSpPr>
          <p:spPr bwMode="auto">
            <a:xfrm flipV="1">
              <a:off x="1397" y="2125"/>
              <a:ext cx="57" cy="50"/>
            </a:xfrm>
            <a:custGeom>
              <a:avLst/>
              <a:gdLst/>
              <a:ahLst/>
              <a:cxnLst>
                <a:cxn ang="0">
                  <a:pos x="24" y="48"/>
                </a:cxn>
                <a:cxn ang="0">
                  <a:pos x="0" y="48"/>
                </a:cxn>
                <a:cxn ang="0">
                  <a:pos x="0" y="0"/>
                </a:cxn>
                <a:cxn ang="0">
                  <a:pos x="48" y="0"/>
                </a:cxn>
                <a:cxn ang="0">
                  <a:pos x="48" y="48"/>
                </a:cxn>
                <a:cxn ang="0">
                  <a:pos x="24" y="48"/>
                </a:cxn>
              </a:cxnLst>
              <a:rect l="0" t="0" r="r" b="b"/>
              <a:pathLst>
                <a:path w="48" h="48">
                  <a:moveTo>
                    <a:pt x="24" y="48"/>
                  </a:moveTo>
                  <a:lnTo>
                    <a:pt x="0" y="48"/>
                  </a:lnTo>
                  <a:lnTo>
                    <a:pt x="0" y="0"/>
                  </a:lnTo>
                  <a:lnTo>
                    <a:pt x="48" y="0"/>
                  </a:lnTo>
                  <a:lnTo>
                    <a:pt x="48" y="48"/>
                  </a:lnTo>
                  <a:lnTo>
                    <a:pt x="24" y="48"/>
                  </a:lnTo>
                  <a:close/>
                </a:path>
              </a:pathLst>
            </a:custGeom>
            <a:solidFill>
              <a:srgbClr val="00FF00"/>
            </a:solidFill>
            <a:ln w="0"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4" name="Line 194"/>
            <p:cNvSpPr>
              <a:spLocks noChangeShapeType="1"/>
            </p:cNvSpPr>
            <p:nvPr/>
          </p:nvSpPr>
          <p:spPr bwMode="auto">
            <a:xfrm flipH="1" flipV="1">
              <a:off x="1883" y="2155"/>
              <a:ext cx="1" cy="11"/>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5" name="Line 195"/>
            <p:cNvSpPr>
              <a:spLocks noChangeShapeType="1"/>
            </p:cNvSpPr>
            <p:nvPr/>
          </p:nvSpPr>
          <p:spPr bwMode="auto">
            <a:xfrm flipH="1" flipV="1">
              <a:off x="1883" y="2094"/>
              <a:ext cx="1" cy="11"/>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6" name="Freeform 196"/>
            <p:cNvSpPr>
              <a:spLocks/>
            </p:cNvSpPr>
            <p:nvPr/>
          </p:nvSpPr>
          <p:spPr bwMode="auto">
            <a:xfrm flipV="1">
              <a:off x="1855" y="2105"/>
              <a:ext cx="56" cy="50"/>
            </a:xfrm>
            <a:custGeom>
              <a:avLst/>
              <a:gdLst/>
              <a:ahLst/>
              <a:cxnLst>
                <a:cxn ang="0">
                  <a:pos x="25" y="48"/>
                </a:cxn>
                <a:cxn ang="0">
                  <a:pos x="0" y="48"/>
                </a:cxn>
                <a:cxn ang="0">
                  <a:pos x="0" y="0"/>
                </a:cxn>
                <a:cxn ang="0">
                  <a:pos x="48" y="0"/>
                </a:cxn>
                <a:cxn ang="0">
                  <a:pos x="48" y="48"/>
                </a:cxn>
                <a:cxn ang="0">
                  <a:pos x="25" y="48"/>
                </a:cxn>
              </a:cxnLst>
              <a:rect l="0" t="0" r="r" b="b"/>
              <a:pathLst>
                <a:path w="48" h="48">
                  <a:moveTo>
                    <a:pt x="25" y="48"/>
                  </a:moveTo>
                  <a:lnTo>
                    <a:pt x="0" y="48"/>
                  </a:lnTo>
                  <a:lnTo>
                    <a:pt x="0" y="0"/>
                  </a:lnTo>
                  <a:lnTo>
                    <a:pt x="48" y="0"/>
                  </a:lnTo>
                  <a:lnTo>
                    <a:pt x="48" y="48"/>
                  </a:lnTo>
                  <a:lnTo>
                    <a:pt x="25" y="48"/>
                  </a:lnTo>
                  <a:close/>
                </a:path>
              </a:pathLst>
            </a:custGeom>
            <a:solidFill>
              <a:srgbClr val="00FF00"/>
            </a:solidFill>
            <a:ln w="0"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7" name="Line 197"/>
            <p:cNvSpPr>
              <a:spLocks noChangeShapeType="1"/>
            </p:cNvSpPr>
            <p:nvPr/>
          </p:nvSpPr>
          <p:spPr bwMode="auto">
            <a:xfrm flipH="1" flipV="1">
              <a:off x="1186" y="2030"/>
              <a:ext cx="1" cy="75"/>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8" name="Line 198"/>
            <p:cNvSpPr>
              <a:spLocks noChangeShapeType="1"/>
            </p:cNvSpPr>
            <p:nvPr/>
          </p:nvSpPr>
          <p:spPr bwMode="auto">
            <a:xfrm flipH="1" flipV="1">
              <a:off x="1186" y="1905"/>
              <a:ext cx="1" cy="75"/>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9" name="Freeform 199"/>
            <p:cNvSpPr>
              <a:spLocks/>
            </p:cNvSpPr>
            <p:nvPr/>
          </p:nvSpPr>
          <p:spPr bwMode="auto">
            <a:xfrm flipV="1">
              <a:off x="1158" y="1980"/>
              <a:ext cx="57" cy="51"/>
            </a:xfrm>
            <a:custGeom>
              <a:avLst/>
              <a:gdLst/>
              <a:ahLst/>
              <a:cxnLst>
                <a:cxn ang="0">
                  <a:pos x="25" y="48"/>
                </a:cxn>
                <a:cxn ang="0">
                  <a:pos x="0" y="48"/>
                </a:cxn>
                <a:cxn ang="0">
                  <a:pos x="0" y="0"/>
                </a:cxn>
                <a:cxn ang="0">
                  <a:pos x="48" y="0"/>
                </a:cxn>
                <a:cxn ang="0">
                  <a:pos x="48" y="48"/>
                </a:cxn>
                <a:cxn ang="0">
                  <a:pos x="25" y="48"/>
                </a:cxn>
              </a:cxnLst>
              <a:rect l="0" t="0" r="r" b="b"/>
              <a:pathLst>
                <a:path w="48" h="48">
                  <a:moveTo>
                    <a:pt x="25" y="48"/>
                  </a:moveTo>
                  <a:lnTo>
                    <a:pt x="0" y="48"/>
                  </a:lnTo>
                  <a:lnTo>
                    <a:pt x="0" y="0"/>
                  </a:lnTo>
                  <a:lnTo>
                    <a:pt x="48" y="0"/>
                  </a:lnTo>
                  <a:lnTo>
                    <a:pt x="48" y="48"/>
                  </a:lnTo>
                  <a:lnTo>
                    <a:pt x="25" y="48"/>
                  </a:lnTo>
                  <a:close/>
                </a:path>
              </a:pathLst>
            </a:custGeom>
            <a:noFill/>
            <a:ln w="17463"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0" name="Line 200"/>
            <p:cNvSpPr>
              <a:spLocks noChangeShapeType="1"/>
            </p:cNvSpPr>
            <p:nvPr/>
          </p:nvSpPr>
          <p:spPr bwMode="auto">
            <a:xfrm flipH="1" flipV="1">
              <a:off x="1826" y="2052"/>
              <a:ext cx="1" cy="79"/>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1" name="Line 201"/>
            <p:cNvSpPr>
              <a:spLocks noChangeShapeType="1"/>
            </p:cNvSpPr>
            <p:nvPr/>
          </p:nvSpPr>
          <p:spPr bwMode="auto">
            <a:xfrm flipH="1" flipV="1">
              <a:off x="1826" y="1920"/>
              <a:ext cx="1" cy="81"/>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2" name="Freeform 202"/>
            <p:cNvSpPr>
              <a:spLocks/>
            </p:cNvSpPr>
            <p:nvPr/>
          </p:nvSpPr>
          <p:spPr bwMode="auto">
            <a:xfrm flipV="1">
              <a:off x="1798" y="2001"/>
              <a:ext cx="57" cy="51"/>
            </a:xfrm>
            <a:custGeom>
              <a:avLst/>
              <a:gdLst/>
              <a:ahLst/>
              <a:cxnLst>
                <a:cxn ang="0">
                  <a:pos x="25" y="48"/>
                </a:cxn>
                <a:cxn ang="0">
                  <a:pos x="0" y="48"/>
                </a:cxn>
                <a:cxn ang="0">
                  <a:pos x="0" y="0"/>
                </a:cxn>
                <a:cxn ang="0">
                  <a:pos x="48" y="0"/>
                </a:cxn>
                <a:cxn ang="0">
                  <a:pos x="48" y="48"/>
                </a:cxn>
                <a:cxn ang="0">
                  <a:pos x="25" y="48"/>
                </a:cxn>
              </a:cxnLst>
              <a:rect l="0" t="0" r="r" b="b"/>
              <a:pathLst>
                <a:path w="48" h="48">
                  <a:moveTo>
                    <a:pt x="25" y="48"/>
                  </a:moveTo>
                  <a:lnTo>
                    <a:pt x="0" y="48"/>
                  </a:lnTo>
                  <a:lnTo>
                    <a:pt x="0" y="0"/>
                  </a:lnTo>
                  <a:lnTo>
                    <a:pt x="48" y="0"/>
                  </a:lnTo>
                  <a:lnTo>
                    <a:pt x="48" y="48"/>
                  </a:lnTo>
                  <a:lnTo>
                    <a:pt x="25" y="48"/>
                  </a:lnTo>
                  <a:close/>
                </a:path>
              </a:pathLst>
            </a:custGeom>
            <a:noFill/>
            <a:ln w="17463"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3" name="Line 203"/>
            <p:cNvSpPr>
              <a:spLocks noChangeShapeType="1"/>
            </p:cNvSpPr>
            <p:nvPr/>
          </p:nvSpPr>
          <p:spPr bwMode="auto">
            <a:xfrm flipV="1">
              <a:off x="2447" y="2093"/>
              <a:ext cx="1" cy="84"/>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4" name="Line 204"/>
            <p:cNvSpPr>
              <a:spLocks noChangeShapeType="1"/>
            </p:cNvSpPr>
            <p:nvPr/>
          </p:nvSpPr>
          <p:spPr bwMode="auto">
            <a:xfrm flipV="1">
              <a:off x="2447" y="1957"/>
              <a:ext cx="1" cy="85"/>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5" name="Freeform 205"/>
            <p:cNvSpPr>
              <a:spLocks/>
            </p:cNvSpPr>
            <p:nvPr/>
          </p:nvSpPr>
          <p:spPr bwMode="auto">
            <a:xfrm flipV="1">
              <a:off x="2419" y="2042"/>
              <a:ext cx="57" cy="51"/>
            </a:xfrm>
            <a:custGeom>
              <a:avLst/>
              <a:gdLst/>
              <a:ahLst/>
              <a:cxnLst>
                <a:cxn ang="0">
                  <a:pos x="24" y="48"/>
                </a:cxn>
                <a:cxn ang="0">
                  <a:pos x="0" y="48"/>
                </a:cxn>
                <a:cxn ang="0">
                  <a:pos x="0" y="0"/>
                </a:cxn>
                <a:cxn ang="0">
                  <a:pos x="48" y="0"/>
                </a:cxn>
                <a:cxn ang="0">
                  <a:pos x="48" y="48"/>
                </a:cxn>
                <a:cxn ang="0">
                  <a:pos x="24" y="48"/>
                </a:cxn>
              </a:cxnLst>
              <a:rect l="0" t="0" r="r" b="b"/>
              <a:pathLst>
                <a:path w="48" h="48">
                  <a:moveTo>
                    <a:pt x="24" y="48"/>
                  </a:moveTo>
                  <a:lnTo>
                    <a:pt x="0" y="48"/>
                  </a:lnTo>
                  <a:lnTo>
                    <a:pt x="0" y="0"/>
                  </a:lnTo>
                  <a:lnTo>
                    <a:pt x="48" y="0"/>
                  </a:lnTo>
                  <a:lnTo>
                    <a:pt x="48" y="48"/>
                  </a:lnTo>
                  <a:lnTo>
                    <a:pt x="24" y="48"/>
                  </a:lnTo>
                  <a:close/>
                </a:path>
              </a:pathLst>
            </a:custGeom>
            <a:noFill/>
            <a:ln w="17463"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6" name="Line 206"/>
            <p:cNvSpPr>
              <a:spLocks noChangeShapeType="1"/>
            </p:cNvSpPr>
            <p:nvPr/>
          </p:nvSpPr>
          <p:spPr bwMode="auto">
            <a:xfrm flipV="1">
              <a:off x="2999" y="1968"/>
              <a:ext cx="1" cy="97"/>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7" name="Line 207"/>
            <p:cNvSpPr>
              <a:spLocks noChangeShapeType="1"/>
            </p:cNvSpPr>
            <p:nvPr/>
          </p:nvSpPr>
          <p:spPr bwMode="auto">
            <a:xfrm flipV="1">
              <a:off x="2999" y="1820"/>
              <a:ext cx="1" cy="98"/>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8" name="Freeform 208"/>
            <p:cNvSpPr>
              <a:spLocks/>
            </p:cNvSpPr>
            <p:nvPr/>
          </p:nvSpPr>
          <p:spPr bwMode="auto">
            <a:xfrm flipV="1">
              <a:off x="2971" y="1918"/>
              <a:ext cx="56" cy="50"/>
            </a:xfrm>
            <a:custGeom>
              <a:avLst/>
              <a:gdLst/>
              <a:ahLst/>
              <a:cxnLst>
                <a:cxn ang="0">
                  <a:pos x="24" y="48"/>
                </a:cxn>
                <a:cxn ang="0">
                  <a:pos x="0" y="48"/>
                </a:cxn>
                <a:cxn ang="0">
                  <a:pos x="0" y="0"/>
                </a:cxn>
                <a:cxn ang="0">
                  <a:pos x="48" y="0"/>
                </a:cxn>
                <a:cxn ang="0">
                  <a:pos x="48" y="48"/>
                </a:cxn>
                <a:cxn ang="0">
                  <a:pos x="24" y="48"/>
                </a:cxn>
              </a:cxnLst>
              <a:rect l="0" t="0" r="r" b="b"/>
              <a:pathLst>
                <a:path w="48" h="48">
                  <a:moveTo>
                    <a:pt x="24" y="48"/>
                  </a:moveTo>
                  <a:lnTo>
                    <a:pt x="0" y="48"/>
                  </a:lnTo>
                  <a:lnTo>
                    <a:pt x="0" y="0"/>
                  </a:lnTo>
                  <a:lnTo>
                    <a:pt x="48" y="0"/>
                  </a:lnTo>
                  <a:lnTo>
                    <a:pt x="48" y="48"/>
                  </a:lnTo>
                  <a:lnTo>
                    <a:pt x="24" y="48"/>
                  </a:lnTo>
                  <a:close/>
                </a:path>
              </a:pathLst>
            </a:custGeom>
            <a:noFill/>
            <a:ln w="17463"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9" name="Line 209"/>
            <p:cNvSpPr>
              <a:spLocks noChangeShapeType="1"/>
            </p:cNvSpPr>
            <p:nvPr/>
          </p:nvSpPr>
          <p:spPr bwMode="auto">
            <a:xfrm flipH="1" flipV="1">
              <a:off x="964" y="1753"/>
              <a:ext cx="1" cy="64"/>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0" name="Line 210"/>
            <p:cNvSpPr>
              <a:spLocks noChangeShapeType="1"/>
            </p:cNvSpPr>
            <p:nvPr/>
          </p:nvSpPr>
          <p:spPr bwMode="auto">
            <a:xfrm flipH="1" flipV="1">
              <a:off x="964" y="1653"/>
              <a:ext cx="1" cy="64"/>
            </a:xfrm>
            <a:prstGeom prst="line">
              <a:avLst/>
            </a:prstGeom>
            <a:noFill/>
            <a:ln w="17463" cap="rnd">
              <a:solidFill>
                <a:srgbClr val="00FF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1" name="Freeform 211"/>
            <p:cNvSpPr>
              <a:spLocks/>
            </p:cNvSpPr>
            <p:nvPr/>
          </p:nvSpPr>
          <p:spPr bwMode="auto">
            <a:xfrm flipV="1">
              <a:off x="944" y="1716"/>
              <a:ext cx="41" cy="36"/>
            </a:xfrm>
            <a:custGeom>
              <a:avLst/>
              <a:gdLst/>
              <a:ahLst/>
              <a:cxnLst>
                <a:cxn ang="0">
                  <a:pos x="18" y="35"/>
                </a:cxn>
                <a:cxn ang="0">
                  <a:pos x="0" y="35"/>
                </a:cxn>
                <a:cxn ang="0">
                  <a:pos x="0" y="0"/>
                </a:cxn>
                <a:cxn ang="0">
                  <a:pos x="35" y="0"/>
                </a:cxn>
                <a:cxn ang="0">
                  <a:pos x="35" y="35"/>
                </a:cxn>
                <a:cxn ang="0">
                  <a:pos x="18" y="35"/>
                </a:cxn>
              </a:cxnLst>
              <a:rect l="0" t="0" r="r" b="b"/>
              <a:pathLst>
                <a:path w="35" h="35">
                  <a:moveTo>
                    <a:pt x="18" y="35"/>
                  </a:moveTo>
                  <a:lnTo>
                    <a:pt x="0" y="35"/>
                  </a:lnTo>
                  <a:lnTo>
                    <a:pt x="0" y="0"/>
                  </a:lnTo>
                  <a:lnTo>
                    <a:pt x="35" y="0"/>
                  </a:lnTo>
                  <a:lnTo>
                    <a:pt x="35" y="35"/>
                  </a:lnTo>
                  <a:lnTo>
                    <a:pt x="18" y="35"/>
                  </a:lnTo>
                  <a:close/>
                </a:path>
              </a:pathLst>
            </a:custGeom>
            <a:noFill/>
            <a:ln w="17463"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2" name="Oval 212"/>
            <p:cNvSpPr>
              <a:spLocks noChangeArrowheads="1"/>
            </p:cNvSpPr>
            <p:nvPr/>
          </p:nvSpPr>
          <p:spPr bwMode="auto">
            <a:xfrm>
              <a:off x="1863" y="2481"/>
              <a:ext cx="80" cy="70"/>
            </a:xfrm>
            <a:prstGeom prst="ellipse">
              <a:avLst/>
            </a:prstGeom>
            <a:solidFill>
              <a:srgbClr val="00FFFF"/>
            </a:solidFill>
            <a:ln w="0"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3" name="Line 213"/>
            <p:cNvSpPr>
              <a:spLocks noChangeShapeType="1"/>
            </p:cNvSpPr>
            <p:nvPr/>
          </p:nvSpPr>
          <p:spPr bwMode="auto">
            <a:xfrm flipV="1">
              <a:off x="2790" y="2427"/>
              <a:ext cx="1" cy="11"/>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4" name="Line 214"/>
            <p:cNvSpPr>
              <a:spLocks noChangeShapeType="1"/>
            </p:cNvSpPr>
            <p:nvPr/>
          </p:nvSpPr>
          <p:spPr bwMode="auto">
            <a:xfrm flipV="1">
              <a:off x="2790" y="2347"/>
              <a:ext cx="1" cy="9"/>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5" name="Oval 215"/>
            <p:cNvSpPr>
              <a:spLocks noChangeArrowheads="1"/>
            </p:cNvSpPr>
            <p:nvPr/>
          </p:nvSpPr>
          <p:spPr bwMode="auto">
            <a:xfrm>
              <a:off x="2750" y="2356"/>
              <a:ext cx="80" cy="72"/>
            </a:xfrm>
            <a:prstGeom prst="ellipse">
              <a:avLst/>
            </a:prstGeom>
            <a:solidFill>
              <a:srgbClr val="00FFFF"/>
            </a:solidFill>
            <a:ln w="0"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6" name="Oval 216"/>
            <p:cNvSpPr>
              <a:spLocks noChangeArrowheads="1"/>
            </p:cNvSpPr>
            <p:nvPr/>
          </p:nvSpPr>
          <p:spPr bwMode="auto">
            <a:xfrm>
              <a:off x="3383" y="2487"/>
              <a:ext cx="80" cy="71"/>
            </a:xfrm>
            <a:prstGeom prst="ellipse">
              <a:avLst/>
            </a:prstGeom>
            <a:solidFill>
              <a:srgbClr val="00FFFF"/>
            </a:solidFill>
            <a:ln w="0"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7" name="Line 217"/>
            <p:cNvSpPr>
              <a:spLocks noChangeShapeType="1"/>
            </p:cNvSpPr>
            <p:nvPr/>
          </p:nvSpPr>
          <p:spPr bwMode="auto">
            <a:xfrm flipV="1">
              <a:off x="1065" y="2402"/>
              <a:ext cx="1" cy="5"/>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8" name="Line 218"/>
            <p:cNvSpPr>
              <a:spLocks noChangeShapeType="1"/>
            </p:cNvSpPr>
            <p:nvPr/>
          </p:nvSpPr>
          <p:spPr bwMode="auto">
            <a:xfrm flipV="1">
              <a:off x="1065" y="2348"/>
              <a:ext cx="1" cy="5"/>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9" name="Oval 219"/>
            <p:cNvSpPr>
              <a:spLocks noChangeArrowheads="1"/>
            </p:cNvSpPr>
            <p:nvPr/>
          </p:nvSpPr>
          <p:spPr bwMode="auto">
            <a:xfrm>
              <a:off x="1037" y="2351"/>
              <a:ext cx="56" cy="51"/>
            </a:xfrm>
            <a:prstGeom prst="ellipse">
              <a:avLst/>
            </a:prstGeom>
            <a:solidFill>
              <a:srgbClr val="00FFFF"/>
            </a:solidFill>
            <a:ln w="0"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490" name="Line 220"/>
          <p:cNvSpPr>
            <a:spLocks noChangeShapeType="1"/>
          </p:cNvSpPr>
          <p:nvPr/>
        </p:nvSpPr>
        <p:spPr bwMode="auto">
          <a:xfrm flipH="1" flipV="1">
            <a:off x="1490843" y="3203051"/>
            <a:ext cx="1588" cy="4762"/>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1" name="Line 221"/>
          <p:cNvSpPr>
            <a:spLocks noChangeShapeType="1"/>
          </p:cNvSpPr>
          <p:nvPr/>
        </p:nvSpPr>
        <p:spPr bwMode="auto">
          <a:xfrm flipH="1" flipV="1">
            <a:off x="1490843" y="3122088"/>
            <a:ext cx="1588" cy="1588"/>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2" name="Freeform 222"/>
          <p:cNvSpPr>
            <a:spLocks/>
          </p:cNvSpPr>
          <p:nvPr/>
        </p:nvSpPr>
        <p:spPr bwMode="auto">
          <a:xfrm flipV="1">
            <a:off x="1447981" y="3123676"/>
            <a:ext cx="88900" cy="79375"/>
          </a:xfrm>
          <a:custGeom>
            <a:avLst/>
            <a:gdLst/>
            <a:ahLst/>
            <a:cxnLst>
              <a:cxn ang="0">
                <a:pos x="48" y="24"/>
              </a:cxn>
              <a:cxn ang="0">
                <a:pos x="24" y="48"/>
              </a:cxn>
              <a:cxn ang="0">
                <a:pos x="0" y="24"/>
              </a:cxn>
              <a:cxn ang="0">
                <a:pos x="24" y="0"/>
              </a:cxn>
              <a:cxn ang="0">
                <a:pos x="48" y="24"/>
              </a:cxn>
            </a:cxnLst>
            <a:rect l="0" t="0" r="r" b="b"/>
            <a:pathLst>
              <a:path w="48" h="48">
                <a:moveTo>
                  <a:pt x="48" y="24"/>
                </a:moveTo>
                <a:cubicBezTo>
                  <a:pt x="48" y="37"/>
                  <a:pt x="37" y="48"/>
                  <a:pt x="24" y="48"/>
                </a:cubicBezTo>
                <a:cubicBezTo>
                  <a:pt x="10" y="48"/>
                  <a:pt x="0" y="37"/>
                  <a:pt x="0" y="24"/>
                </a:cubicBezTo>
                <a:cubicBezTo>
                  <a:pt x="0" y="11"/>
                  <a:pt x="10" y="0"/>
                  <a:pt x="24" y="0"/>
                </a:cubicBezTo>
                <a:cubicBezTo>
                  <a:pt x="37" y="0"/>
                  <a:pt x="47" y="11"/>
                  <a:pt x="48" y="24"/>
                </a:cubicBezTo>
                <a:close/>
              </a:path>
            </a:pathLst>
          </a:custGeom>
          <a:solidFill>
            <a:srgbClr val="00FFFF"/>
          </a:solidFill>
          <a:ln w="0" cap="rnd">
            <a:solidFill>
              <a:srgbClr val="00FF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3" name="Oval 223"/>
          <p:cNvSpPr>
            <a:spLocks noChangeArrowheads="1"/>
          </p:cNvSpPr>
          <p:nvPr/>
        </p:nvSpPr>
        <p:spPr bwMode="auto">
          <a:xfrm>
            <a:off x="1695631" y="3268138"/>
            <a:ext cx="90487" cy="79375"/>
          </a:xfrm>
          <a:prstGeom prst="ellipse">
            <a:avLst/>
          </a:prstGeom>
          <a:solidFill>
            <a:srgbClr val="00FFFF"/>
          </a:solidFill>
          <a:ln w="0"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4" name="Freeform 224"/>
          <p:cNvSpPr>
            <a:spLocks/>
          </p:cNvSpPr>
          <p:nvPr/>
        </p:nvSpPr>
        <p:spPr bwMode="auto">
          <a:xfrm flipV="1">
            <a:off x="2424293" y="3203051"/>
            <a:ext cx="88900" cy="80962"/>
          </a:xfrm>
          <a:custGeom>
            <a:avLst/>
            <a:gdLst/>
            <a:ahLst/>
            <a:cxnLst>
              <a:cxn ang="0">
                <a:pos x="48" y="24"/>
              </a:cxn>
              <a:cxn ang="0">
                <a:pos x="24" y="48"/>
              </a:cxn>
              <a:cxn ang="0">
                <a:pos x="0" y="24"/>
              </a:cxn>
              <a:cxn ang="0">
                <a:pos x="24" y="0"/>
              </a:cxn>
              <a:cxn ang="0">
                <a:pos x="48" y="24"/>
              </a:cxn>
            </a:cxnLst>
            <a:rect l="0" t="0" r="r" b="b"/>
            <a:pathLst>
              <a:path w="48" h="48">
                <a:moveTo>
                  <a:pt x="48" y="24"/>
                </a:moveTo>
                <a:cubicBezTo>
                  <a:pt x="48" y="37"/>
                  <a:pt x="37" y="48"/>
                  <a:pt x="24" y="48"/>
                </a:cubicBezTo>
                <a:cubicBezTo>
                  <a:pt x="10" y="48"/>
                  <a:pt x="0" y="37"/>
                  <a:pt x="0" y="24"/>
                </a:cubicBezTo>
                <a:cubicBezTo>
                  <a:pt x="0" y="11"/>
                  <a:pt x="10" y="0"/>
                  <a:pt x="24" y="0"/>
                </a:cubicBezTo>
                <a:cubicBezTo>
                  <a:pt x="37" y="0"/>
                  <a:pt x="47" y="11"/>
                  <a:pt x="48" y="24"/>
                </a:cubicBezTo>
                <a:close/>
              </a:path>
            </a:pathLst>
          </a:custGeom>
          <a:solidFill>
            <a:srgbClr val="00FFFF"/>
          </a:solidFill>
          <a:ln w="0" cap="rnd">
            <a:solidFill>
              <a:srgbClr val="00FF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5" name="Line 225"/>
          <p:cNvSpPr>
            <a:spLocks noChangeShapeType="1"/>
          </p:cNvSpPr>
          <p:nvPr/>
        </p:nvSpPr>
        <p:spPr bwMode="auto">
          <a:xfrm flipH="1" flipV="1">
            <a:off x="1360668" y="2977626"/>
            <a:ext cx="1588" cy="85725"/>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6" name="Line 226"/>
          <p:cNvSpPr>
            <a:spLocks noChangeShapeType="1"/>
          </p:cNvSpPr>
          <p:nvPr/>
        </p:nvSpPr>
        <p:spPr bwMode="auto">
          <a:xfrm flipH="1" flipV="1">
            <a:off x="1360668" y="2807763"/>
            <a:ext cx="1588" cy="90488"/>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7" name="Freeform 227"/>
          <p:cNvSpPr>
            <a:spLocks/>
          </p:cNvSpPr>
          <p:nvPr/>
        </p:nvSpPr>
        <p:spPr bwMode="auto">
          <a:xfrm flipV="1">
            <a:off x="1317806" y="2898251"/>
            <a:ext cx="90487" cy="79375"/>
          </a:xfrm>
          <a:custGeom>
            <a:avLst/>
            <a:gdLst/>
            <a:ahLst/>
            <a:cxnLst>
              <a:cxn ang="0">
                <a:pos x="48" y="24"/>
              </a:cxn>
              <a:cxn ang="0">
                <a:pos x="24" y="48"/>
              </a:cxn>
              <a:cxn ang="0">
                <a:pos x="0" y="24"/>
              </a:cxn>
              <a:cxn ang="0">
                <a:pos x="24" y="0"/>
              </a:cxn>
              <a:cxn ang="0">
                <a:pos x="48" y="24"/>
              </a:cxn>
            </a:cxnLst>
            <a:rect l="0" t="0" r="r" b="b"/>
            <a:pathLst>
              <a:path w="48" h="48">
                <a:moveTo>
                  <a:pt x="48" y="24"/>
                </a:moveTo>
                <a:cubicBezTo>
                  <a:pt x="48" y="38"/>
                  <a:pt x="37" y="48"/>
                  <a:pt x="24" y="48"/>
                </a:cubicBezTo>
                <a:cubicBezTo>
                  <a:pt x="10" y="48"/>
                  <a:pt x="0" y="38"/>
                  <a:pt x="0" y="24"/>
                </a:cubicBezTo>
                <a:cubicBezTo>
                  <a:pt x="0" y="11"/>
                  <a:pt x="10" y="0"/>
                  <a:pt x="24" y="0"/>
                </a:cubicBezTo>
                <a:cubicBezTo>
                  <a:pt x="37" y="0"/>
                  <a:pt x="47" y="11"/>
                  <a:pt x="48" y="24"/>
                </a:cubicBezTo>
              </a:path>
            </a:pathLst>
          </a:custGeom>
          <a:noFill/>
          <a:ln w="17463" cap="rnd">
            <a:solidFill>
              <a:srgbClr val="00FF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8" name="Line 228"/>
          <p:cNvSpPr>
            <a:spLocks noChangeShapeType="1"/>
          </p:cNvSpPr>
          <p:nvPr/>
        </p:nvSpPr>
        <p:spPr bwMode="auto">
          <a:xfrm flipH="1" flipV="1">
            <a:off x="2376668" y="3337988"/>
            <a:ext cx="1588" cy="77788"/>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9" name="Line 229"/>
          <p:cNvSpPr>
            <a:spLocks noChangeShapeType="1"/>
          </p:cNvSpPr>
          <p:nvPr/>
        </p:nvSpPr>
        <p:spPr bwMode="auto">
          <a:xfrm flipH="1" flipV="1">
            <a:off x="2376668" y="3184001"/>
            <a:ext cx="1588" cy="77787"/>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0" name="Freeform 230"/>
          <p:cNvSpPr>
            <a:spLocks/>
          </p:cNvSpPr>
          <p:nvPr/>
        </p:nvSpPr>
        <p:spPr bwMode="auto">
          <a:xfrm flipV="1">
            <a:off x="2333806" y="3258613"/>
            <a:ext cx="90487" cy="79375"/>
          </a:xfrm>
          <a:custGeom>
            <a:avLst/>
            <a:gdLst/>
            <a:ahLst/>
            <a:cxnLst>
              <a:cxn ang="0">
                <a:pos x="48" y="24"/>
              </a:cxn>
              <a:cxn ang="0">
                <a:pos x="24" y="48"/>
              </a:cxn>
              <a:cxn ang="0">
                <a:pos x="0" y="24"/>
              </a:cxn>
              <a:cxn ang="0">
                <a:pos x="24" y="0"/>
              </a:cxn>
              <a:cxn ang="0">
                <a:pos x="48" y="24"/>
              </a:cxn>
            </a:cxnLst>
            <a:rect l="0" t="0" r="r" b="b"/>
            <a:pathLst>
              <a:path w="48" h="48">
                <a:moveTo>
                  <a:pt x="48" y="24"/>
                </a:moveTo>
                <a:cubicBezTo>
                  <a:pt x="48" y="37"/>
                  <a:pt x="37" y="48"/>
                  <a:pt x="24" y="48"/>
                </a:cubicBezTo>
                <a:cubicBezTo>
                  <a:pt x="10" y="48"/>
                  <a:pt x="0" y="37"/>
                  <a:pt x="0" y="24"/>
                </a:cubicBezTo>
                <a:cubicBezTo>
                  <a:pt x="0" y="11"/>
                  <a:pt x="10" y="0"/>
                  <a:pt x="24" y="0"/>
                </a:cubicBezTo>
                <a:cubicBezTo>
                  <a:pt x="37" y="0"/>
                  <a:pt x="47" y="11"/>
                  <a:pt x="48" y="24"/>
                </a:cubicBezTo>
              </a:path>
            </a:pathLst>
          </a:custGeom>
          <a:noFill/>
          <a:ln w="17463" cap="rnd">
            <a:solidFill>
              <a:srgbClr val="00FF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1" name="Line 231"/>
          <p:cNvSpPr>
            <a:spLocks noChangeShapeType="1"/>
          </p:cNvSpPr>
          <p:nvPr/>
        </p:nvSpPr>
        <p:spPr bwMode="auto">
          <a:xfrm flipV="1">
            <a:off x="3362506" y="3306238"/>
            <a:ext cx="1587" cy="109538"/>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2" name="Line 232"/>
          <p:cNvSpPr>
            <a:spLocks noChangeShapeType="1"/>
          </p:cNvSpPr>
          <p:nvPr/>
        </p:nvSpPr>
        <p:spPr bwMode="auto">
          <a:xfrm flipV="1">
            <a:off x="3362506" y="3118913"/>
            <a:ext cx="1587" cy="107950"/>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3" name="Oval 233"/>
          <p:cNvSpPr>
            <a:spLocks noChangeArrowheads="1"/>
          </p:cNvSpPr>
          <p:nvPr/>
        </p:nvSpPr>
        <p:spPr bwMode="auto">
          <a:xfrm>
            <a:off x="3318056" y="3226863"/>
            <a:ext cx="90487" cy="79375"/>
          </a:xfrm>
          <a:prstGeom prst="ellips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4" name="Line 234"/>
          <p:cNvSpPr>
            <a:spLocks noChangeShapeType="1"/>
          </p:cNvSpPr>
          <p:nvPr/>
        </p:nvSpPr>
        <p:spPr bwMode="auto">
          <a:xfrm flipV="1">
            <a:off x="4238806" y="3206226"/>
            <a:ext cx="1587" cy="117475"/>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5" name="Line 235"/>
          <p:cNvSpPr>
            <a:spLocks noChangeShapeType="1"/>
          </p:cNvSpPr>
          <p:nvPr/>
        </p:nvSpPr>
        <p:spPr bwMode="auto">
          <a:xfrm flipV="1">
            <a:off x="4238806" y="3012551"/>
            <a:ext cx="1587" cy="115887"/>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6" name="Oval 236"/>
          <p:cNvSpPr>
            <a:spLocks noChangeArrowheads="1"/>
          </p:cNvSpPr>
          <p:nvPr/>
        </p:nvSpPr>
        <p:spPr bwMode="auto">
          <a:xfrm>
            <a:off x="4194356" y="3128438"/>
            <a:ext cx="88900" cy="79375"/>
          </a:xfrm>
          <a:prstGeom prst="ellips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7" name="Line 237"/>
          <p:cNvSpPr>
            <a:spLocks noChangeShapeType="1"/>
          </p:cNvSpPr>
          <p:nvPr/>
        </p:nvSpPr>
        <p:spPr bwMode="auto">
          <a:xfrm flipH="1" flipV="1">
            <a:off x="1008243" y="2833163"/>
            <a:ext cx="1588" cy="71438"/>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8" name="Line 238"/>
          <p:cNvSpPr>
            <a:spLocks noChangeShapeType="1"/>
          </p:cNvSpPr>
          <p:nvPr/>
        </p:nvSpPr>
        <p:spPr bwMode="auto">
          <a:xfrm flipH="1" flipV="1">
            <a:off x="1008243" y="2704576"/>
            <a:ext cx="1588" cy="73025"/>
          </a:xfrm>
          <a:prstGeom prst="lin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9" name="Oval 239"/>
          <p:cNvSpPr>
            <a:spLocks noChangeArrowheads="1"/>
          </p:cNvSpPr>
          <p:nvPr/>
        </p:nvSpPr>
        <p:spPr bwMode="auto">
          <a:xfrm>
            <a:off x="976493" y="2776013"/>
            <a:ext cx="65088" cy="57150"/>
          </a:xfrm>
          <a:prstGeom prst="ellipse">
            <a:avLst/>
          </a:prstGeom>
          <a:noFill/>
          <a:ln w="17463" cap="rnd">
            <a:solidFill>
              <a:srgbClr val="00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0" name="Freeform 240"/>
          <p:cNvSpPr>
            <a:spLocks/>
          </p:cNvSpPr>
          <p:nvPr/>
        </p:nvSpPr>
        <p:spPr bwMode="auto">
          <a:xfrm flipV="1">
            <a:off x="1124131" y="3287188"/>
            <a:ext cx="88900" cy="79375"/>
          </a:xfrm>
          <a:custGeom>
            <a:avLst/>
            <a:gdLst/>
            <a:ahLst/>
            <a:cxnLst>
              <a:cxn ang="0">
                <a:pos x="24" y="48"/>
              </a:cxn>
              <a:cxn ang="0">
                <a:pos x="0" y="0"/>
              </a:cxn>
              <a:cxn ang="0">
                <a:pos x="48" y="0"/>
              </a:cxn>
              <a:cxn ang="0">
                <a:pos x="24" y="48"/>
              </a:cxn>
            </a:cxnLst>
            <a:rect l="0" t="0" r="r" b="b"/>
            <a:pathLst>
              <a:path w="48" h="48">
                <a:moveTo>
                  <a:pt x="24" y="48"/>
                </a:moveTo>
                <a:lnTo>
                  <a:pt x="0" y="0"/>
                </a:lnTo>
                <a:lnTo>
                  <a:pt x="48" y="0"/>
                </a:lnTo>
                <a:lnTo>
                  <a:pt x="24" y="48"/>
                </a:lnTo>
                <a:close/>
              </a:path>
            </a:pathLst>
          </a:custGeom>
          <a:solidFill>
            <a:srgbClr val="FF0000"/>
          </a:solidFill>
          <a:ln w="0" cap="rnd">
            <a:solidFill>
              <a:srgbClr val="FF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1" name="Freeform 241"/>
          <p:cNvSpPr>
            <a:spLocks/>
          </p:cNvSpPr>
          <p:nvPr/>
        </p:nvSpPr>
        <p:spPr bwMode="auto">
          <a:xfrm flipV="1">
            <a:off x="1444806" y="3480863"/>
            <a:ext cx="90487" cy="80963"/>
          </a:xfrm>
          <a:custGeom>
            <a:avLst/>
            <a:gdLst/>
            <a:ahLst/>
            <a:cxnLst>
              <a:cxn ang="0">
                <a:pos x="25" y="48"/>
              </a:cxn>
              <a:cxn ang="0">
                <a:pos x="0" y="0"/>
              </a:cxn>
              <a:cxn ang="0">
                <a:pos x="48" y="0"/>
              </a:cxn>
              <a:cxn ang="0">
                <a:pos x="25" y="48"/>
              </a:cxn>
            </a:cxnLst>
            <a:rect l="0" t="0" r="r" b="b"/>
            <a:pathLst>
              <a:path w="48" h="48">
                <a:moveTo>
                  <a:pt x="25" y="48"/>
                </a:moveTo>
                <a:lnTo>
                  <a:pt x="0" y="0"/>
                </a:lnTo>
                <a:lnTo>
                  <a:pt x="48" y="0"/>
                </a:lnTo>
                <a:lnTo>
                  <a:pt x="25" y="48"/>
                </a:lnTo>
                <a:close/>
              </a:path>
            </a:pathLst>
          </a:custGeom>
          <a:solidFill>
            <a:srgbClr val="FF0000"/>
          </a:solidFill>
          <a:ln w="0" cap="rnd">
            <a:solidFill>
              <a:srgbClr val="FF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2" name="Freeform 242"/>
          <p:cNvSpPr>
            <a:spLocks/>
          </p:cNvSpPr>
          <p:nvPr/>
        </p:nvSpPr>
        <p:spPr bwMode="auto">
          <a:xfrm flipV="1">
            <a:off x="1695631" y="3611038"/>
            <a:ext cx="90487" cy="79375"/>
          </a:xfrm>
          <a:custGeom>
            <a:avLst/>
            <a:gdLst/>
            <a:ahLst/>
            <a:cxnLst>
              <a:cxn ang="0">
                <a:pos x="24" y="48"/>
              </a:cxn>
              <a:cxn ang="0">
                <a:pos x="0" y="0"/>
              </a:cxn>
              <a:cxn ang="0">
                <a:pos x="48" y="0"/>
              </a:cxn>
              <a:cxn ang="0">
                <a:pos x="24" y="48"/>
              </a:cxn>
            </a:cxnLst>
            <a:rect l="0" t="0" r="r" b="b"/>
            <a:pathLst>
              <a:path w="48" h="48">
                <a:moveTo>
                  <a:pt x="24" y="48"/>
                </a:moveTo>
                <a:lnTo>
                  <a:pt x="0" y="0"/>
                </a:lnTo>
                <a:lnTo>
                  <a:pt x="48" y="0"/>
                </a:lnTo>
                <a:lnTo>
                  <a:pt x="24" y="48"/>
                </a:lnTo>
                <a:close/>
              </a:path>
            </a:pathLst>
          </a:custGeom>
          <a:solidFill>
            <a:srgbClr val="FF0000"/>
          </a:solidFill>
          <a:ln w="0" cap="rnd">
            <a:solidFill>
              <a:srgbClr val="FF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3" name="Freeform 243"/>
          <p:cNvSpPr>
            <a:spLocks/>
          </p:cNvSpPr>
          <p:nvPr/>
        </p:nvSpPr>
        <p:spPr bwMode="auto">
          <a:xfrm flipV="1">
            <a:off x="2422706" y="3590401"/>
            <a:ext cx="88900" cy="80962"/>
          </a:xfrm>
          <a:custGeom>
            <a:avLst/>
            <a:gdLst/>
            <a:ahLst/>
            <a:cxnLst>
              <a:cxn ang="0">
                <a:pos x="25" y="48"/>
              </a:cxn>
              <a:cxn ang="0">
                <a:pos x="0" y="0"/>
              </a:cxn>
              <a:cxn ang="0">
                <a:pos x="48" y="0"/>
              </a:cxn>
              <a:cxn ang="0">
                <a:pos x="25" y="48"/>
              </a:cxn>
            </a:cxnLst>
            <a:rect l="0" t="0" r="r" b="b"/>
            <a:pathLst>
              <a:path w="48" h="48">
                <a:moveTo>
                  <a:pt x="25" y="48"/>
                </a:moveTo>
                <a:lnTo>
                  <a:pt x="0" y="0"/>
                </a:lnTo>
                <a:lnTo>
                  <a:pt x="48" y="0"/>
                </a:lnTo>
                <a:lnTo>
                  <a:pt x="25" y="48"/>
                </a:lnTo>
                <a:close/>
              </a:path>
            </a:pathLst>
          </a:custGeom>
          <a:solidFill>
            <a:srgbClr val="FF0000"/>
          </a:solidFill>
          <a:ln w="0" cap="rnd">
            <a:solidFill>
              <a:srgbClr val="FF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4" name="Line 244"/>
          <p:cNvSpPr>
            <a:spLocks noChangeShapeType="1"/>
          </p:cNvSpPr>
          <p:nvPr/>
        </p:nvSpPr>
        <p:spPr bwMode="auto">
          <a:xfrm flipH="1" flipV="1">
            <a:off x="1360668" y="3337988"/>
            <a:ext cx="1588" cy="84138"/>
          </a:xfrm>
          <a:prstGeom prst="line">
            <a:avLst/>
          </a:prstGeom>
          <a:noFill/>
          <a:ln w="17463" cap="rnd">
            <a:solidFill>
              <a:srgbClr val="FF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5" name="Line 245"/>
          <p:cNvSpPr>
            <a:spLocks noChangeShapeType="1"/>
          </p:cNvSpPr>
          <p:nvPr/>
        </p:nvSpPr>
        <p:spPr bwMode="auto">
          <a:xfrm flipH="1" flipV="1">
            <a:off x="1360668" y="3177651"/>
            <a:ext cx="1588" cy="84137"/>
          </a:xfrm>
          <a:prstGeom prst="line">
            <a:avLst/>
          </a:prstGeom>
          <a:noFill/>
          <a:ln w="17463" cap="rnd">
            <a:solidFill>
              <a:srgbClr val="FF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6" name="Freeform 246"/>
          <p:cNvSpPr>
            <a:spLocks/>
          </p:cNvSpPr>
          <p:nvPr/>
        </p:nvSpPr>
        <p:spPr bwMode="auto">
          <a:xfrm flipV="1">
            <a:off x="1316218" y="3258613"/>
            <a:ext cx="90488" cy="79375"/>
          </a:xfrm>
          <a:custGeom>
            <a:avLst/>
            <a:gdLst/>
            <a:ahLst/>
            <a:cxnLst>
              <a:cxn ang="0">
                <a:pos x="25" y="48"/>
              </a:cxn>
              <a:cxn ang="0">
                <a:pos x="0" y="0"/>
              </a:cxn>
              <a:cxn ang="0">
                <a:pos x="48" y="0"/>
              </a:cxn>
              <a:cxn ang="0">
                <a:pos x="25" y="48"/>
              </a:cxn>
            </a:cxnLst>
            <a:rect l="0" t="0" r="r" b="b"/>
            <a:pathLst>
              <a:path w="48" h="48">
                <a:moveTo>
                  <a:pt x="25" y="48"/>
                </a:moveTo>
                <a:lnTo>
                  <a:pt x="0" y="0"/>
                </a:lnTo>
                <a:lnTo>
                  <a:pt x="48" y="0"/>
                </a:lnTo>
                <a:lnTo>
                  <a:pt x="25" y="48"/>
                </a:lnTo>
                <a:close/>
              </a:path>
            </a:pathLst>
          </a:custGeom>
          <a:noFill/>
          <a:ln w="17463" cap="rnd">
            <a:solidFill>
              <a:srgbClr val="FF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7" name="Line 247"/>
          <p:cNvSpPr>
            <a:spLocks noChangeShapeType="1"/>
          </p:cNvSpPr>
          <p:nvPr/>
        </p:nvSpPr>
        <p:spPr bwMode="auto">
          <a:xfrm flipH="1" flipV="1">
            <a:off x="2376668" y="3766613"/>
            <a:ext cx="1588" cy="60325"/>
          </a:xfrm>
          <a:prstGeom prst="line">
            <a:avLst/>
          </a:prstGeom>
          <a:noFill/>
          <a:ln w="17463" cap="rnd">
            <a:solidFill>
              <a:srgbClr val="FF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8" name="Line 248"/>
          <p:cNvSpPr>
            <a:spLocks noChangeShapeType="1"/>
          </p:cNvSpPr>
          <p:nvPr/>
        </p:nvSpPr>
        <p:spPr bwMode="auto">
          <a:xfrm flipH="1" flipV="1">
            <a:off x="2376668" y="3631676"/>
            <a:ext cx="1588" cy="58737"/>
          </a:xfrm>
          <a:prstGeom prst="line">
            <a:avLst/>
          </a:prstGeom>
          <a:noFill/>
          <a:ln w="17463" cap="rnd">
            <a:solidFill>
              <a:srgbClr val="FF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9" name="Freeform 249"/>
          <p:cNvSpPr>
            <a:spLocks/>
          </p:cNvSpPr>
          <p:nvPr/>
        </p:nvSpPr>
        <p:spPr bwMode="auto">
          <a:xfrm flipV="1">
            <a:off x="2332218" y="3690413"/>
            <a:ext cx="90488" cy="80963"/>
          </a:xfrm>
          <a:custGeom>
            <a:avLst/>
            <a:gdLst/>
            <a:ahLst/>
            <a:cxnLst>
              <a:cxn ang="0">
                <a:pos x="25" y="48"/>
              </a:cxn>
              <a:cxn ang="0">
                <a:pos x="0" y="0"/>
              </a:cxn>
              <a:cxn ang="0">
                <a:pos x="48" y="0"/>
              </a:cxn>
              <a:cxn ang="0">
                <a:pos x="25" y="48"/>
              </a:cxn>
            </a:cxnLst>
            <a:rect l="0" t="0" r="r" b="b"/>
            <a:pathLst>
              <a:path w="48" h="48">
                <a:moveTo>
                  <a:pt x="25" y="48"/>
                </a:moveTo>
                <a:lnTo>
                  <a:pt x="0" y="0"/>
                </a:lnTo>
                <a:lnTo>
                  <a:pt x="48" y="0"/>
                </a:lnTo>
                <a:lnTo>
                  <a:pt x="25" y="48"/>
                </a:lnTo>
                <a:close/>
              </a:path>
            </a:pathLst>
          </a:custGeom>
          <a:noFill/>
          <a:ln w="17463" cap="rnd">
            <a:solidFill>
              <a:srgbClr val="FF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0" name="Line 250"/>
          <p:cNvSpPr>
            <a:spLocks noChangeShapeType="1"/>
          </p:cNvSpPr>
          <p:nvPr/>
        </p:nvSpPr>
        <p:spPr bwMode="auto">
          <a:xfrm flipV="1">
            <a:off x="3362506" y="3866626"/>
            <a:ext cx="1587" cy="88900"/>
          </a:xfrm>
          <a:prstGeom prst="line">
            <a:avLst/>
          </a:prstGeom>
          <a:noFill/>
          <a:ln w="17463" cap="rnd">
            <a:solidFill>
              <a:srgbClr val="FF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1" name="Line 251"/>
          <p:cNvSpPr>
            <a:spLocks noChangeShapeType="1"/>
          </p:cNvSpPr>
          <p:nvPr/>
        </p:nvSpPr>
        <p:spPr bwMode="auto">
          <a:xfrm flipV="1">
            <a:off x="3362506" y="3703113"/>
            <a:ext cx="1587" cy="84138"/>
          </a:xfrm>
          <a:prstGeom prst="line">
            <a:avLst/>
          </a:prstGeom>
          <a:noFill/>
          <a:ln w="17463" cap="rnd">
            <a:solidFill>
              <a:srgbClr val="FF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2" name="Freeform 252"/>
          <p:cNvSpPr>
            <a:spLocks/>
          </p:cNvSpPr>
          <p:nvPr/>
        </p:nvSpPr>
        <p:spPr bwMode="auto">
          <a:xfrm flipV="1">
            <a:off x="3318056" y="3787251"/>
            <a:ext cx="90487" cy="79375"/>
          </a:xfrm>
          <a:custGeom>
            <a:avLst/>
            <a:gdLst/>
            <a:ahLst/>
            <a:cxnLst>
              <a:cxn ang="0">
                <a:pos x="24" y="48"/>
              </a:cxn>
              <a:cxn ang="0">
                <a:pos x="0" y="0"/>
              </a:cxn>
              <a:cxn ang="0">
                <a:pos x="48" y="0"/>
              </a:cxn>
              <a:cxn ang="0">
                <a:pos x="24" y="48"/>
              </a:cxn>
            </a:cxnLst>
            <a:rect l="0" t="0" r="r" b="b"/>
            <a:pathLst>
              <a:path w="48" h="48">
                <a:moveTo>
                  <a:pt x="24" y="48"/>
                </a:moveTo>
                <a:lnTo>
                  <a:pt x="0" y="0"/>
                </a:lnTo>
                <a:lnTo>
                  <a:pt x="48" y="0"/>
                </a:lnTo>
                <a:lnTo>
                  <a:pt x="24" y="48"/>
                </a:lnTo>
                <a:close/>
              </a:path>
            </a:pathLst>
          </a:custGeom>
          <a:noFill/>
          <a:ln w="17463" cap="rnd">
            <a:solidFill>
              <a:srgbClr val="FF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3" name="Line 253"/>
          <p:cNvSpPr>
            <a:spLocks noChangeShapeType="1"/>
          </p:cNvSpPr>
          <p:nvPr/>
        </p:nvSpPr>
        <p:spPr bwMode="auto">
          <a:xfrm flipV="1">
            <a:off x="4238806" y="3571351"/>
            <a:ext cx="1587" cy="153987"/>
          </a:xfrm>
          <a:prstGeom prst="line">
            <a:avLst/>
          </a:prstGeom>
          <a:noFill/>
          <a:ln w="17463" cap="rnd">
            <a:solidFill>
              <a:srgbClr val="FF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4" name="Line 254"/>
          <p:cNvSpPr>
            <a:spLocks noChangeShapeType="1"/>
          </p:cNvSpPr>
          <p:nvPr/>
        </p:nvSpPr>
        <p:spPr bwMode="auto">
          <a:xfrm flipV="1">
            <a:off x="4238806" y="3336401"/>
            <a:ext cx="1587" cy="155575"/>
          </a:xfrm>
          <a:prstGeom prst="line">
            <a:avLst/>
          </a:prstGeom>
          <a:noFill/>
          <a:ln w="17463" cap="rnd">
            <a:solidFill>
              <a:srgbClr val="FF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5" name="Freeform 255"/>
          <p:cNvSpPr>
            <a:spLocks/>
          </p:cNvSpPr>
          <p:nvPr/>
        </p:nvSpPr>
        <p:spPr bwMode="auto">
          <a:xfrm flipV="1">
            <a:off x="4194356" y="3491976"/>
            <a:ext cx="88900" cy="79375"/>
          </a:xfrm>
          <a:custGeom>
            <a:avLst/>
            <a:gdLst/>
            <a:ahLst/>
            <a:cxnLst>
              <a:cxn ang="0">
                <a:pos x="24" y="48"/>
              </a:cxn>
              <a:cxn ang="0">
                <a:pos x="0" y="0"/>
              </a:cxn>
              <a:cxn ang="0">
                <a:pos x="48" y="0"/>
              </a:cxn>
              <a:cxn ang="0">
                <a:pos x="24" y="48"/>
              </a:cxn>
            </a:cxnLst>
            <a:rect l="0" t="0" r="r" b="b"/>
            <a:pathLst>
              <a:path w="48" h="48">
                <a:moveTo>
                  <a:pt x="24" y="48"/>
                </a:moveTo>
                <a:lnTo>
                  <a:pt x="0" y="0"/>
                </a:lnTo>
                <a:lnTo>
                  <a:pt x="48" y="0"/>
                </a:lnTo>
                <a:lnTo>
                  <a:pt x="24" y="48"/>
                </a:lnTo>
                <a:close/>
              </a:path>
            </a:pathLst>
          </a:custGeom>
          <a:noFill/>
          <a:ln w="17463" cap="rnd">
            <a:solidFill>
              <a:srgbClr val="FF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6" name="Line 256"/>
          <p:cNvSpPr>
            <a:spLocks noChangeShapeType="1"/>
          </p:cNvSpPr>
          <p:nvPr/>
        </p:nvSpPr>
        <p:spPr bwMode="auto">
          <a:xfrm flipH="1" flipV="1">
            <a:off x="1008243" y="3261788"/>
            <a:ext cx="1588" cy="36513"/>
          </a:xfrm>
          <a:prstGeom prst="line">
            <a:avLst/>
          </a:prstGeom>
          <a:noFill/>
          <a:ln w="17463" cap="rnd">
            <a:solidFill>
              <a:srgbClr val="FF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7" name="Line 257"/>
          <p:cNvSpPr>
            <a:spLocks noChangeShapeType="1"/>
          </p:cNvSpPr>
          <p:nvPr/>
        </p:nvSpPr>
        <p:spPr bwMode="auto">
          <a:xfrm flipH="1" flipV="1">
            <a:off x="1008243" y="3168126"/>
            <a:ext cx="1588" cy="38100"/>
          </a:xfrm>
          <a:prstGeom prst="line">
            <a:avLst/>
          </a:prstGeom>
          <a:noFill/>
          <a:ln w="17463" cap="rnd">
            <a:solidFill>
              <a:srgbClr val="FF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8" name="Freeform 258"/>
          <p:cNvSpPr>
            <a:spLocks/>
          </p:cNvSpPr>
          <p:nvPr/>
        </p:nvSpPr>
        <p:spPr bwMode="auto">
          <a:xfrm flipV="1">
            <a:off x="976493" y="3204638"/>
            <a:ext cx="65088" cy="57150"/>
          </a:xfrm>
          <a:custGeom>
            <a:avLst/>
            <a:gdLst/>
            <a:ahLst/>
            <a:cxnLst>
              <a:cxn ang="0">
                <a:pos x="18" y="34"/>
              </a:cxn>
              <a:cxn ang="0">
                <a:pos x="0" y="0"/>
              </a:cxn>
              <a:cxn ang="0">
                <a:pos x="35" y="0"/>
              </a:cxn>
              <a:cxn ang="0">
                <a:pos x="18" y="34"/>
              </a:cxn>
            </a:cxnLst>
            <a:rect l="0" t="0" r="r" b="b"/>
            <a:pathLst>
              <a:path w="35" h="34">
                <a:moveTo>
                  <a:pt x="18" y="34"/>
                </a:moveTo>
                <a:lnTo>
                  <a:pt x="0" y="0"/>
                </a:lnTo>
                <a:lnTo>
                  <a:pt x="35" y="0"/>
                </a:lnTo>
                <a:lnTo>
                  <a:pt x="18" y="34"/>
                </a:lnTo>
                <a:close/>
              </a:path>
            </a:pathLst>
          </a:custGeom>
          <a:noFill/>
          <a:ln w="17463" cap="rnd">
            <a:solidFill>
              <a:srgbClr val="FF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9" name="Freeform 259"/>
          <p:cNvSpPr>
            <a:spLocks/>
          </p:cNvSpPr>
          <p:nvPr/>
        </p:nvSpPr>
        <p:spPr bwMode="auto">
          <a:xfrm flipV="1">
            <a:off x="176393" y="3318938"/>
            <a:ext cx="158750" cy="107950"/>
          </a:xfrm>
          <a:custGeom>
            <a:avLst/>
            <a:gdLst/>
            <a:ahLst/>
            <a:cxnLst>
              <a:cxn ang="0">
                <a:pos x="85" y="24"/>
              </a:cxn>
              <a:cxn ang="0">
                <a:pos x="15" y="24"/>
              </a:cxn>
              <a:cxn ang="0">
                <a:pos x="15" y="0"/>
              </a:cxn>
              <a:cxn ang="0">
                <a:pos x="0" y="0"/>
              </a:cxn>
              <a:cxn ang="0">
                <a:pos x="0" y="65"/>
              </a:cxn>
              <a:cxn ang="0">
                <a:pos x="15" y="65"/>
              </a:cxn>
              <a:cxn ang="0">
                <a:pos x="15" y="40"/>
              </a:cxn>
              <a:cxn ang="0">
                <a:pos x="85" y="40"/>
              </a:cxn>
              <a:cxn ang="0">
                <a:pos x="85" y="24"/>
              </a:cxn>
            </a:cxnLst>
            <a:rect l="0" t="0" r="r" b="b"/>
            <a:pathLst>
              <a:path w="85" h="65">
                <a:moveTo>
                  <a:pt x="85" y="24"/>
                </a:moveTo>
                <a:lnTo>
                  <a:pt x="15" y="24"/>
                </a:lnTo>
                <a:lnTo>
                  <a:pt x="15" y="0"/>
                </a:lnTo>
                <a:lnTo>
                  <a:pt x="0" y="0"/>
                </a:lnTo>
                <a:lnTo>
                  <a:pt x="0" y="65"/>
                </a:lnTo>
                <a:lnTo>
                  <a:pt x="15" y="65"/>
                </a:lnTo>
                <a:lnTo>
                  <a:pt x="15" y="40"/>
                </a:lnTo>
                <a:lnTo>
                  <a:pt x="85" y="40"/>
                </a:lnTo>
                <a:lnTo>
                  <a:pt x="85" y="24"/>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0" name="Freeform 260"/>
          <p:cNvSpPr>
            <a:spLocks/>
          </p:cNvSpPr>
          <p:nvPr/>
        </p:nvSpPr>
        <p:spPr bwMode="auto">
          <a:xfrm flipV="1">
            <a:off x="217668" y="3237976"/>
            <a:ext cx="117475" cy="63500"/>
          </a:xfrm>
          <a:custGeom>
            <a:avLst/>
            <a:gdLst/>
            <a:ahLst/>
            <a:cxnLst>
              <a:cxn ang="0">
                <a:pos x="63" y="16"/>
              </a:cxn>
              <a:cxn ang="0">
                <a:pos x="63" y="0"/>
              </a:cxn>
              <a:cxn ang="0">
                <a:pos x="2" y="0"/>
              </a:cxn>
              <a:cxn ang="0">
                <a:pos x="2" y="16"/>
              </a:cxn>
              <a:cxn ang="0">
                <a:pos x="10" y="16"/>
              </a:cxn>
              <a:cxn ang="0">
                <a:pos x="2" y="23"/>
              </a:cxn>
              <a:cxn ang="0">
                <a:pos x="0" y="29"/>
              </a:cxn>
              <a:cxn ang="0">
                <a:pos x="4" y="38"/>
              </a:cxn>
              <a:cxn ang="0">
                <a:pos x="19" y="34"/>
              </a:cxn>
              <a:cxn ang="0">
                <a:pos x="16" y="27"/>
              </a:cxn>
              <a:cxn ang="0">
                <a:pos x="18" y="21"/>
              </a:cxn>
              <a:cxn ang="0">
                <a:pos x="25" y="18"/>
              </a:cxn>
              <a:cxn ang="0">
                <a:pos x="44" y="16"/>
              </a:cxn>
              <a:cxn ang="0">
                <a:pos x="63" y="16"/>
              </a:cxn>
            </a:cxnLst>
            <a:rect l="0" t="0" r="r" b="b"/>
            <a:pathLst>
              <a:path w="63" h="38">
                <a:moveTo>
                  <a:pt x="63" y="16"/>
                </a:moveTo>
                <a:lnTo>
                  <a:pt x="63" y="0"/>
                </a:lnTo>
                <a:lnTo>
                  <a:pt x="2" y="0"/>
                </a:lnTo>
                <a:lnTo>
                  <a:pt x="2" y="16"/>
                </a:lnTo>
                <a:lnTo>
                  <a:pt x="10" y="16"/>
                </a:lnTo>
                <a:cubicBezTo>
                  <a:pt x="6" y="19"/>
                  <a:pt x="3" y="21"/>
                  <a:pt x="2" y="23"/>
                </a:cubicBezTo>
                <a:cubicBezTo>
                  <a:pt x="1" y="24"/>
                  <a:pt x="0" y="26"/>
                  <a:pt x="0" y="29"/>
                </a:cubicBezTo>
                <a:cubicBezTo>
                  <a:pt x="0" y="32"/>
                  <a:pt x="1" y="35"/>
                  <a:pt x="4" y="38"/>
                </a:cubicBezTo>
                <a:lnTo>
                  <a:pt x="19" y="34"/>
                </a:lnTo>
                <a:cubicBezTo>
                  <a:pt x="17" y="31"/>
                  <a:pt x="16" y="29"/>
                  <a:pt x="16" y="27"/>
                </a:cubicBezTo>
                <a:cubicBezTo>
                  <a:pt x="16" y="25"/>
                  <a:pt x="17" y="23"/>
                  <a:pt x="18" y="21"/>
                </a:cubicBezTo>
                <a:cubicBezTo>
                  <a:pt x="19" y="20"/>
                  <a:pt x="21" y="19"/>
                  <a:pt x="25" y="18"/>
                </a:cubicBezTo>
                <a:cubicBezTo>
                  <a:pt x="28" y="17"/>
                  <a:pt x="34" y="16"/>
                  <a:pt x="44" y="16"/>
                </a:cubicBezTo>
                <a:lnTo>
                  <a:pt x="63" y="16"/>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1" name="Freeform 261"/>
          <p:cNvSpPr>
            <a:spLocks noEditPoints="1"/>
          </p:cNvSpPr>
          <p:nvPr/>
        </p:nvSpPr>
        <p:spPr bwMode="auto">
          <a:xfrm flipV="1">
            <a:off x="217668" y="3139551"/>
            <a:ext cx="120650" cy="93662"/>
          </a:xfrm>
          <a:custGeom>
            <a:avLst/>
            <a:gdLst/>
            <a:ahLst/>
            <a:cxnLst>
              <a:cxn ang="0">
                <a:pos x="20" y="17"/>
              </a:cxn>
              <a:cxn ang="0">
                <a:pos x="17" y="2"/>
              </a:cxn>
              <a:cxn ang="0">
                <a:pos x="5" y="11"/>
              </a:cxn>
              <a:cxn ang="0">
                <a:pos x="0" y="28"/>
              </a:cxn>
              <a:cxn ang="0">
                <a:pos x="3" y="44"/>
              </a:cxn>
              <a:cxn ang="0">
                <a:pos x="9" y="51"/>
              </a:cxn>
              <a:cxn ang="0">
                <a:pos x="24" y="53"/>
              </a:cxn>
              <a:cxn ang="0">
                <a:pos x="43" y="53"/>
              </a:cxn>
              <a:cxn ang="0">
                <a:pos x="54" y="54"/>
              </a:cxn>
              <a:cxn ang="0">
                <a:pos x="63" y="57"/>
              </a:cxn>
              <a:cxn ang="0">
                <a:pos x="63" y="41"/>
              </a:cxn>
              <a:cxn ang="0">
                <a:pos x="57" y="40"/>
              </a:cxn>
              <a:cxn ang="0">
                <a:pos x="55" y="39"/>
              </a:cxn>
              <a:cxn ang="0">
                <a:pos x="62" y="30"/>
              </a:cxn>
              <a:cxn ang="0">
                <a:pos x="64" y="20"/>
              </a:cxn>
              <a:cxn ang="0">
                <a:pos x="59" y="5"/>
              </a:cxn>
              <a:cxn ang="0">
                <a:pos x="46" y="0"/>
              </a:cxn>
              <a:cxn ang="0">
                <a:pos x="36" y="2"/>
              </a:cxn>
              <a:cxn ang="0">
                <a:pos x="30" y="9"/>
              </a:cxn>
              <a:cxn ang="0">
                <a:pos x="26" y="22"/>
              </a:cxn>
              <a:cxn ang="0">
                <a:pos x="22" y="37"/>
              </a:cxn>
              <a:cxn ang="0">
                <a:pos x="21" y="37"/>
              </a:cxn>
              <a:cxn ang="0">
                <a:pos x="14" y="35"/>
              </a:cxn>
              <a:cxn ang="0">
                <a:pos x="13" y="27"/>
              </a:cxn>
              <a:cxn ang="0">
                <a:pos x="14" y="21"/>
              </a:cxn>
              <a:cxn ang="0">
                <a:pos x="20" y="17"/>
              </a:cxn>
              <a:cxn ang="0">
                <a:pos x="34" y="37"/>
              </a:cxn>
              <a:cxn ang="0">
                <a:pos x="37" y="28"/>
              </a:cxn>
              <a:cxn ang="0">
                <a:pos x="39" y="19"/>
              </a:cxn>
              <a:cxn ang="0">
                <a:pos x="44" y="16"/>
              </a:cxn>
              <a:cxn ang="0">
                <a:pos x="49" y="18"/>
              </a:cxn>
              <a:cxn ang="0">
                <a:pos x="52" y="25"/>
              </a:cxn>
              <a:cxn ang="0">
                <a:pos x="49" y="33"/>
              </a:cxn>
              <a:cxn ang="0">
                <a:pos x="44" y="37"/>
              </a:cxn>
              <a:cxn ang="0">
                <a:pos x="37" y="37"/>
              </a:cxn>
              <a:cxn ang="0">
                <a:pos x="34" y="37"/>
              </a:cxn>
            </a:cxnLst>
            <a:rect l="0" t="0" r="r" b="b"/>
            <a:pathLst>
              <a:path w="64" h="57">
                <a:moveTo>
                  <a:pt x="20" y="17"/>
                </a:moveTo>
                <a:lnTo>
                  <a:pt x="17" y="2"/>
                </a:lnTo>
                <a:cubicBezTo>
                  <a:pt x="12" y="4"/>
                  <a:pt x="7" y="7"/>
                  <a:pt x="5" y="11"/>
                </a:cubicBezTo>
                <a:cubicBezTo>
                  <a:pt x="2" y="14"/>
                  <a:pt x="0" y="20"/>
                  <a:pt x="0" y="28"/>
                </a:cubicBezTo>
                <a:cubicBezTo>
                  <a:pt x="0" y="35"/>
                  <a:pt x="1" y="40"/>
                  <a:pt x="3" y="44"/>
                </a:cubicBezTo>
                <a:cubicBezTo>
                  <a:pt x="5" y="47"/>
                  <a:pt x="7" y="50"/>
                  <a:pt x="9" y="51"/>
                </a:cubicBezTo>
                <a:cubicBezTo>
                  <a:pt x="12" y="53"/>
                  <a:pt x="17" y="53"/>
                  <a:pt x="24" y="53"/>
                </a:cubicBezTo>
                <a:lnTo>
                  <a:pt x="43" y="53"/>
                </a:lnTo>
                <a:cubicBezTo>
                  <a:pt x="48" y="53"/>
                  <a:pt x="52" y="54"/>
                  <a:pt x="54" y="54"/>
                </a:cubicBezTo>
                <a:cubicBezTo>
                  <a:pt x="57" y="55"/>
                  <a:pt x="60" y="56"/>
                  <a:pt x="63" y="57"/>
                </a:cubicBezTo>
                <a:lnTo>
                  <a:pt x="63" y="41"/>
                </a:lnTo>
                <a:cubicBezTo>
                  <a:pt x="61" y="41"/>
                  <a:pt x="60" y="40"/>
                  <a:pt x="57" y="40"/>
                </a:cubicBezTo>
                <a:cubicBezTo>
                  <a:pt x="56" y="39"/>
                  <a:pt x="56" y="39"/>
                  <a:pt x="55" y="39"/>
                </a:cubicBezTo>
                <a:cubicBezTo>
                  <a:pt x="58" y="36"/>
                  <a:pt x="60" y="33"/>
                  <a:pt x="62" y="30"/>
                </a:cubicBezTo>
                <a:cubicBezTo>
                  <a:pt x="63" y="27"/>
                  <a:pt x="64" y="24"/>
                  <a:pt x="64" y="20"/>
                </a:cubicBezTo>
                <a:cubicBezTo>
                  <a:pt x="64" y="14"/>
                  <a:pt x="62" y="9"/>
                  <a:pt x="59" y="5"/>
                </a:cubicBezTo>
                <a:cubicBezTo>
                  <a:pt x="55" y="2"/>
                  <a:pt x="51" y="0"/>
                  <a:pt x="46" y="0"/>
                </a:cubicBezTo>
                <a:cubicBezTo>
                  <a:pt x="42" y="0"/>
                  <a:pt x="39" y="1"/>
                  <a:pt x="36" y="2"/>
                </a:cubicBezTo>
                <a:cubicBezTo>
                  <a:pt x="34" y="4"/>
                  <a:pt x="31" y="6"/>
                  <a:pt x="30" y="9"/>
                </a:cubicBezTo>
                <a:cubicBezTo>
                  <a:pt x="29" y="12"/>
                  <a:pt x="27" y="16"/>
                  <a:pt x="26" y="22"/>
                </a:cubicBezTo>
                <a:cubicBezTo>
                  <a:pt x="25" y="29"/>
                  <a:pt x="24" y="35"/>
                  <a:pt x="22" y="37"/>
                </a:cubicBezTo>
                <a:lnTo>
                  <a:pt x="21" y="37"/>
                </a:lnTo>
                <a:cubicBezTo>
                  <a:pt x="18" y="37"/>
                  <a:pt x="16" y="37"/>
                  <a:pt x="14" y="35"/>
                </a:cubicBezTo>
                <a:cubicBezTo>
                  <a:pt x="13" y="34"/>
                  <a:pt x="13" y="31"/>
                  <a:pt x="13" y="27"/>
                </a:cubicBezTo>
                <a:cubicBezTo>
                  <a:pt x="13" y="24"/>
                  <a:pt x="13" y="22"/>
                  <a:pt x="14" y="21"/>
                </a:cubicBezTo>
                <a:cubicBezTo>
                  <a:pt x="15" y="19"/>
                  <a:pt x="17" y="18"/>
                  <a:pt x="20" y="17"/>
                </a:cubicBezTo>
                <a:close/>
                <a:moveTo>
                  <a:pt x="34" y="37"/>
                </a:moveTo>
                <a:cubicBezTo>
                  <a:pt x="35" y="35"/>
                  <a:pt x="36" y="32"/>
                  <a:pt x="37" y="28"/>
                </a:cubicBezTo>
                <a:cubicBezTo>
                  <a:pt x="37" y="23"/>
                  <a:pt x="38" y="20"/>
                  <a:pt x="39" y="19"/>
                </a:cubicBezTo>
                <a:cubicBezTo>
                  <a:pt x="40" y="17"/>
                  <a:pt x="42" y="16"/>
                  <a:pt x="44" y="16"/>
                </a:cubicBezTo>
                <a:cubicBezTo>
                  <a:pt x="46" y="16"/>
                  <a:pt x="48" y="16"/>
                  <a:pt x="49" y="18"/>
                </a:cubicBezTo>
                <a:cubicBezTo>
                  <a:pt x="51" y="20"/>
                  <a:pt x="52" y="22"/>
                  <a:pt x="52" y="25"/>
                </a:cubicBezTo>
                <a:cubicBezTo>
                  <a:pt x="52" y="28"/>
                  <a:pt x="51" y="30"/>
                  <a:pt x="49" y="33"/>
                </a:cubicBezTo>
                <a:cubicBezTo>
                  <a:pt x="48" y="35"/>
                  <a:pt x="46" y="36"/>
                  <a:pt x="44" y="37"/>
                </a:cubicBezTo>
                <a:cubicBezTo>
                  <a:pt x="43" y="37"/>
                  <a:pt x="41" y="37"/>
                  <a:pt x="37" y="37"/>
                </a:cubicBezTo>
                <a:lnTo>
                  <a:pt x="34" y="37"/>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2" name="Freeform 262"/>
          <p:cNvSpPr>
            <a:spLocks/>
          </p:cNvSpPr>
          <p:nvPr/>
        </p:nvSpPr>
        <p:spPr bwMode="auto">
          <a:xfrm flipV="1">
            <a:off x="217668" y="3025251"/>
            <a:ext cx="117475" cy="93662"/>
          </a:xfrm>
          <a:custGeom>
            <a:avLst/>
            <a:gdLst/>
            <a:ahLst/>
            <a:cxnLst>
              <a:cxn ang="0">
                <a:pos x="63" y="56"/>
              </a:cxn>
              <a:cxn ang="0">
                <a:pos x="63" y="40"/>
              </a:cxn>
              <a:cxn ang="0">
                <a:pos x="31" y="40"/>
              </a:cxn>
              <a:cxn ang="0">
                <a:pos x="19" y="39"/>
              </a:cxn>
              <a:cxn ang="0">
                <a:pos x="14" y="36"/>
              </a:cxn>
              <a:cxn ang="0">
                <a:pos x="13" y="30"/>
              </a:cxn>
              <a:cxn ang="0">
                <a:pos x="15" y="22"/>
              </a:cxn>
              <a:cxn ang="0">
                <a:pos x="21" y="17"/>
              </a:cxn>
              <a:cxn ang="0">
                <a:pos x="35" y="16"/>
              </a:cxn>
              <a:cxn ang="0">
                <a:pos x="63" y="16"/>
              </a:cxn>
              <a:cxn ang="0">
                <a:pos x="63" y="0"/>
              </a:cxn>
              <a:cxn ang="0">
                <a:pos x="2" y="0"/>
              </a:cxn>
              <a:cxn ang="0">
                <a:pos x="2" y="16"/>
              </a:cxn>
              <a:cxn ang="0">
                <a:pos x="10" y="16"/>
              </a:cxn>
              <a:cxn ang="0">
                <a:pos x="0" y="36"/>
              </a:cxn>
              <a:cxn ang="0">
                <a:pos x="2" y="46"/>
              </a:cxn>
              <a:cxn ang="0">
                <a:pos x="7" y="52"/>
              </a:cxn>
              <a:cxn ang="0">
                <a:pos x="14" y="55"/>
              </a:cxn>
              <a:cxn ang="0">
                <a:pos x="25" y="56"/>
              </a:cxn>
              <a:cxn ang="0">
                <a:pos x="63" y="56"/>
              </a:cxn>
            </a:cxnLst>
            <a:rect l="0" t="0" r="r" b="b"/>
            <a:pathLst>
              <a:path w="63" h="56">
                <a:moveTo>
                  <a:pt x="63" y="56"/>
                </a:moveTo>
                <a:lnTo>
                  <a:pt x="63" y="40"/>
                </a:lnTo>
                <a:lnTo>
                  <a:pt x="31" y="40"/>
                </a:lnTo>
                <a:cubicBezTo>
                  <a:pt x="25" y="40"/>
                  <a:pt x="21" y="40"/>
                  <a:pt x="19" y="39"/>
                </a:cubicBezTo>
                <a:cubicBezTo>
                  <a:pt x="17" y="39"/>
                  <a:pt x="15" y="37"/>
                  <a:pt x="14" y="36"/>
                </a:cubicBezTo>
                <a:cubicBezTo>
                  <a:pt x="13" y="34"/>
                  <a:pt x="13" y="32"/>
                  <a:pt x="13" y="30"/>
                </a:cubicBezTo>
                <a:cubicBezTo>
                  <a:pt x="13" y="27"/>
                  <a:pt x="13" y="24"/>
                  <a:pt x="15" y="22"/>
                </a:cubicBezTo>
                <a:cubicBezTo>
                  <a:pt x="16" y="20"/>
                  <a:pt x="18" y="18"/>
                  <a:pt x="21" y="17"/>
                </a:cubicBezTo>
                <a:cubicBezTo>
                  <a:pt x="23" y="16"/>
                  <a:pt x="28" y="16"/>
                  <a:pt x="35" y="16"/>
                </a:cubicBezTo>
                <a:lnTo>
                  <a:pt x="63" y="16"/>
                </a:lnTo>
                <a:lnTo>
                  <a:pt x="63" y="0"/>
                </a:lnTo>
                <a:lnTo>
                  <a:pt x="2" y="0"/>
                </a:lnTo>
                <a:lnTo>
                  <a:pt x="2" y="16"/>
                </a:lnTo>
                <a:lnTo>
                  <a:pt x="10" y="16"/>
                </a:lnTo>
                <a:cubicBezTo>
                  <a:pt x="4" y="21"/>
                  <a:pt x="0" y="28"/>
                  <a:pt x="0" y="36"/>
                </a:cubicBezTo>
                <a:cubicBezTo>
                  <a:pt x="0" y="39"/>
                  <a:pt x="1" y="43"/>
                  <a:pt x="2" y="46"/>
                </a:cubicBezTo>
                <a:cubicBezTo>
                  <a:pt x="4" y="49"/>
                  <a:pt x="5" y="51"/>
                  <a:pt x="7" y="52"/>
                </a:cubicBezTo>
                <a:cubicBezTo>
                  <a:pt x="9" y="54"/>
                  <a:pt x="11" y="55"/>
                  <a:pt x="14" y="55"/>
                </a:cubicBezTo>
                <a:cubicBezTo>
                  <a:pt x="16" y="56"/>
                  <a:pt x="20" y="56"/>
                  <a:pt x="25" y="56"/>
                </a:cubicBezTo>
                <a:lnTo>
                  <a:pt x="63" y="56"/>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3" name="Freeform 263"/>
          <p:cNvSpPr>
            <a:spLocks/>
          </p:cNvSpPr>
          <p:nvPr/>
        </p:nvSpPr>
        <p:spPr bwMode="auto">
          <a:xfrm flipV="1">
            <a:off x="217668" y="2915713"/>
            <a:ext cx="120650" cy="95250"/>
          </a:xfrm>
          <a:custGeom>
            <a:avLst/>
            <a:gdLst/>
            <a:ahLst/>
            <a:cxnLst>
              <a:cxn ang="0">
                <a:pos x="44" y="0"/>
              </a:cxn>
              <a:cxn ang="0">
                <a:pos x="42" y="16"/>
              </a:cxn>
              <a:cxn ang="0">
                <a:pos x="49" y="20"/>
              </a:cxn>
              <a:cxn ang="0">
                <a:pos x="52" y="29"/>
              </a:cxn>
              <a:cxn ang="0">
                <a:pos x="49" y="39"/>
              </a:cxn>
              <a:cxn ang="0">
                <a:pos x="45" y="41"/>
              </a:cxn>
              <a:cxn ang="0">
                <a:pos x="42" y="40"/>
              </a:cxn>
              <a:cxn ang="0">
                <a:pos x="40" y="35"/>
              </a:cxn>
              <a:cxn ang="0">
                <a:pos x="33" y="10"/>
              </a:cxn>
              <a:cxn ang="0">
                <a:pos x="19" y="2"/>
              </a:cxn>
              <a:cxn ang="0">
                <a:pos x="6" y="8"/>
              </a:cxn>
              <a:cxn ang="0">
                <a:pos x="0" y="28"/>
              </a:cxn>
              <a:cxn ang="0">
                <a:pos x="5" y="46"/>
              </a:cxn>
              <a:cxn ang="0">
                <a:pos x="17" y="55"/>
              </a:cxn>
              <a:cxn ang="0">
                <a:pos x="20" y="39"/>
              </a:cxn>
              <a:cxn ang="0">
                <a:pos x="14" y="35"/>
              </a:cxn>
              <a:cxn ang="0">
                <a:pos x="13" y="28"/>
              </a:cxn>
              <a:cxn ang="0">
                <a:pos x="14" y="20"/>
              </a:cxn>
              <a:cxn ang="0">
                <a:pos x="17" y="18"/>
              </a:cxn>
              <a:cxn ang="0">
                <a:pos x="20" y="20"/>
              </a:cxn>
              <a:cxn ang="0">
                <a:pos x="25" y="34"/>
              </a:cxn>
              <a:cxn ang="0">
                <a:pos x="32" y="52"/>
              </a:cxn>
              <a:cxn ang="0">
                <a:pos x="43" y="57"/>
              </a:cxn>
              <a:cxn ang="0">
                <a:pos x="58" y="50"/>
              </a:cxn>
              <a:cxn ang="0">
                <a:pos x="64" y="29"/>
              </a:cxn>
              <a:cxn ang="0">
                <a:pos x="58" y="9"/>
              </a:cxn>
              <a:cxn ang="0">
                <a:pos x="44" y="0"/>
              </a:cxn>
            </a:cxnLst>
            <a:rect l="0" t="0" r="r" b="b"/>
            <a:pathLst>
              <a:path w="64" h="57">
                <a:moveTo>
                  <a:pt x="44" y="0"/>
                </a:moveTo>
                <a:lnTo>
                  <a:pt x="42" y="16"/>
                </a:lnTo>
                <a:cubicBezTo>
                  <a:pt x="45" y="16"/>
                  <a:pt x="47" y="18"/>
                  <a:pt x="49" y="20"/>
                </a:cubicBezTo>
                <a:cubicBezTo>
                  <a:pt x="51" y="22"/>
                  <a:pt x="52" y="25"/>
                  <a:pt x="52" y="29"/>
                </a:cubicBezTo>
                <a:cubicBezTo>
                  <a:pt x="52" y="34"/>
                  <a:pt x="51" y="37"/>
                  <a:pt x="49" y="39"/>
                </a:cubicBezTo>
                <a:cubicBezTo>
                  <a:pt x="48" y="40"/>
                  <a:pt x="47" y="41"/>
                  <a:pt x="45" y="41"/>
                </a:cubicBezTo>
                <a:cubicBezTo>
                  <a:pt x="44" y="41"/>
                  <a:pt x="43" y="41"/>
                  <a:pt x="42" y="40"/>
                </a:cubicBezTo>
                <a:cubicBezTo>
                  <a:pt x="41" y="39"/>
                  <a:pt x="41" y="37"/>
                  <a:pt x="40" y="35"/>
                </a:cubicBezTo>
                <a:cubicBezTo>
                  <a:pt x="37" y="21"/>
                  <a:pt x="35" y="13"/>
                  <a:pt x="33" y="10"/>
                </a:cubicBezTo>
                <a:cubicBezTo>
                  <a:pt x="29" y="5"/>
                  <a:pt x="25" y="2"/>
                  <a:pt x="19" y="2"/>
                </a:cubicBezTo>
                <a:cubicBezTo>
                  <a:pt x="14" y="2"/>
                  <a:pt x="9" y="4"/>
                  <a:pt x="6" y="8"/>
                </a:cubicBezTo>
                <a:cubicBezTo>
                  <a:pt x="2" y="13"/>
                  <a:pt x="0" y="19"/>
                  <a:pt x="0" y="28"/>
                </a:cubicBezTo>
                <a:cubicBezTo>
                  <a:pt x="0" y="36"/>
                  <a:pt x="2" y="42"/>
                  <a:pt x="5" y="46"/>
                </a:cubicBezTo>
                <a:cubicBezTo>
                  <a:pt x="8" y="50"/>
                  <a:pt x="12" y="53"/>
                  <a:pt x="17" y="55"/>
                </a:cubicBezTo>
                <a:lnTo>
                  <a:pt x="20" y="39"/>
                </a:lnTo>
                <a:cubicBezTo>
                  <a:pt x="17" y="38"/>
                  <a:pt x="16" y="37"/>
                  <a:pt x="14" y="35"/>
                </a:cubicBezTo>
                <a:cubicBezTo>
                  <a:pt x="13" y="34"/>
                  <a:pt x="13" y="31"/>
                  <a:pt x="13" y="28"/>
                </a:cubicBezTo>
                <a:cubicBezTo>
                  <a:pt x="13" y="24"/>
                  <a:pt x="13" y="21"/>
                  <a:pt x="14" y="20"/>
                </a:cubicBezTo>
                <a:cubicBezTo>
                  <a:pt x="15" y="19"/>
                  <a:pt x="16" y="18"/>
                  <a:pt x="17" y="18"/>
                </a:cubicBezTo>
                <a:cubicBezTo>
                  <a:pt x="19" y="18"/>
                  <a:pt x="19" y="19"/>
                  <a:pt x="20" y="20"/>
                </a:cubicBezTo>
                <a:cubicBezTo>
                  <a:pt x="21" y="21"/>
                  <a:pt x="23" y="26"/>
                  <a:pt x="25" y="34"/>
                </a:cubicBezTo>
                <a:cubicBezTo>
                  <a:pt x="26" y="43"/>
                  <a:pt x="29" y="49"/>
                  <a:pt x="32" y="52"/>
                </a:cubicBezTo>
                <a:cubicBezTo>
                  <a:pt x="34" y="55"/>
                  <a:pt x="38" y="57"/>
                  <a:pt x="43" y="57"/>
                </a:cubicBezTo>
                <a:cubicBezTo>
                  <a:pt x="49" y="57"/>
                  <a:pt x="54" y="55"/>
                  <a:pt x="58" y="50"/>
                </a:cubicBezTo>
                <a:cubicBezTo>
                  <a:pt x="62" y="45"/>
                  <a:pt x="64" y="38"/>
                  <a:pt x="64" y="29"/>
                </a:cubicBezTo>
                <a:cubicBezTo>
                  <a:pt x="64" y="21"/>
                  <a:pt x="62" y="14"/>
                  <a:pt x="58" y="9"/>
                </a:cubicBezTo>
                <a:cubicBezTo>
                  <a:pt x="55" y="4"/>
                  <a:pt x="50" y="1"/>
                  <a:pt x="44" y="0"/>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4" name="Freeform 264"/>
          <p:cNvSpPr>
            <a:spLocks noEditPoints="1"/>
          </p:cNvSpPr>
          <p:nvPr/>
        </p:nvSpPr>
        <p:spPr bwMode="auto">
          <a:xfrm flipV="1">
            <a:off x="217668" y="2793476"/>
            <a:ext cx="161925" cy="96837"/>
          </a:xfrm>
          <a:custGeom>
            <a:avLst/>
            <a:gdLst/>
            <a:ahLst/>
            <a:cxnLst>
              <a:cxn ang="0">
                <a:pos x="2" y="0"/>
              </a:cxn>
              <a:cxn ang="0">
                <a:pos x="2" y="16"/>
              </a:cxn>
              <a:cxn ang="0">
                <a:pos x="10" y="16"/>
              </a:cxn>
              <a:cxn ang="0">
                <a:pos x="3" y="23"/>
              </a:cxn>
              <a:cxn ang="0">
                <a:pos x="0" y="34"/>
              </a:cxn>
              <a:cxn ang="0">
                <a:pos x="9" y="52"/>
              </a:cxn>
              <a:cxn ang="0">
                <a:pos x="32" y="59"/>
              </a:cxn>
              <a:cxn ang="0">
                <a:pos x="55" y="52"/>
              </a:cxn>
              <a:cxn ang="0">
                <a:pos x="64" y="34"/>
              </a:cxn>
              <a:cxn ang="0">
                <a:pos x="62" y="24"/>
              </a:cxn>
              <a:cxn ang="0">
                <a:pos x="55" y="16"/>
              </a:cxn>
              <a:cxn ang="0">
                <a:pos x="86" y="16"/>
              </a:cxn>
              <a:cxn ang="0">
                <a:pos x="86" y="0"/>
              </a:cxn>
              <a:cxn ang="0">
                <a:pos x="2" y="0"/>
              </a:cxn>
              <a:cxn ang="0">
                <a:pos x="31" y="16"/>
              </a:cxn>
              <a:cxn ang="0">
                <a:pos x="47" y="20"/>
              </a:cxn>
              <a:cxn ang="0">
                <a:pos x="52" y="30"/>
              </a:cxn>
              <a:cxn ang="0">
                <a:pos x="47" y="40"/>
              </a:cxn>
              <a:cxn ang="0">
                <a:pos x="32" y="44"/>
              </a:cxn>
              <a:cxn ang="0">
                <a:pos x="17" y="40"/>
              </a:cxn>
              <a:cxn ang="0">
                <a:pos x="13" y="30"/>
              </a:cxn>
              <a:cxn ang="0">
                <a:pos x="17" y="20"/>
              </a:cxn>
              <a:cxn ang="0">
                <a:pos x="31" y="16"/>
              </a:cxn>
            </a:cxnLst>
            <a:rect l="0" t="0" r="r" b="b"/>
            <a:pathLst>
              <a:path w="86" h="59">
                <a:moveTo>
                  <a:pt x="2" y="0"/>
                </a:moveTo>
                <a:lnTo>
                  <a:pt x="2" y="16"/>
                </a:lnTo>
                <a:lnTo>
                  <a:pt x="10" y="16"/>
                </a:lnTo>
                <a:cubicBezTo>
                  <a:pt x="7" y="17"/>
                  <a:pt x="5" y="20"/>
                  <a:pt x="3" y="23"/>
                </a:cubicBezTo>
                <a:cubicBezTo>
                  <a:pt x="1" y="27"/>
                  <a:pt x="0" y="30"/>
                  <a:pt x="0" y="34"/>
                </a:cubicBezTo>
                <a:cubicBezTo>
                  <a:pt x="0" y="41"/>
                  <a:pt x="3" y="47"/>
                  <a:pt x="9" y="52"/>
                </a:cubicBezTo>
                <a:cubicBezTo>
                  <a:pt x="14" y="57"/>
                  <a:pt x="22" y="59"/>
                  <a:pt x="32" y="59"/>
                </a:cubicBezTo>
                <a:cubicBezTo>
                  <a:pt x="42" y="59"/>
                  <a:pt x="50" y="57"/>
                  <a:pt x="55" y="52"/>
                </a:cubicBezTo>
                <a:cubicBezTo>
                  <a:pt x="61" y="47"/>
                  <a:pt x="64" y="41"/>
                  <a:pt x="64" y="34"/>
                </a:cubicBezTo>
                <a:cubicBezTo>
                  <a:pt x="64" y="30"/>
                  <a:pt x="63" y="27"/>
                  <a:pt x="62" y="24"/>
                </a:cubicBezTo>
                <a:cubicBezTo>
                  <a:pt x="60" y="22"/>
                  <a:pt x="58" y="19"/>
                  <a:pt x="55" y="16"/>
                </a:cubicBezTo>
                <a:lnTo>
                  <a:pt x="86" y="16"/>
                </a:lnTo>
                <a:lnTo>
                  <a:pt x="86" y="0"/>
                </a:lnTo>
                <a:lnTo>
                  <a:pt x="2" y="0"/>
                </a:lnTo>
                <a:close/>
                <a:moveTo>
                  <a:pt x="31" y="16"/>
                </a:moveTo>
                <a:cubicBezTo>
                  <a:pt x="38" y="16"/>
                  <a:pt x="43" y="17"/>
                  <a:pt x="47" y="20"/>
                </a:cubicBezTo>
                <a:cubicBezTo>
                  <a:pt x="50" y="23"/>
                  <a:pt x="52" y="26"/>
                  <a:pt x="52" y="30"/>
                </a:cubicBezTo>
                <a:cubicBezTo>
                  <a:pt x="52" y="34"/>
                  <a:pt x="50" y="37"/>
                  <a:pt x="47" y="40"/>
                </a:cubicBezTo>
                <a:cubicBezTo>
                  <a:pt x="44" y="42"/>
                  <a:pt x="39" y="44"/>
                  <a:pt x="32" y="44"/>
                </a:cubicBezTo>
                <a:cubicBezTo>
                  <a:pt x="25" y="44"/>
                  <a:pt x="20" y="42"/>
                  <a:pt x="17" y="40"/>
                </a:cubicBezTo>
                <a:cubicBezTo>
                  <a:pt x="14" y="37"/>
                  <a:pt x="13" y="34"/>
                  <a:pt x="13" y="30"/>
                </a:cubicBezTo>
                <a:cubicBezTo>
                  <a:pt x="13" y="26"/>
                  <a:pt x="14" y="22"/>
                  <a:pt x="17" y="20"/>
                </a:cubicBezTo>
                <a:cubicBezTo>
                  <a:pt x="20" y="17"/>
                  <a:pt x="25" y="16"/>
                  <a:pt x="31" y="16"/>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5" name="Freeform 265"/>
          <p:cNvSpPr>
            <a:spLocks noEditPoints="1"/>
          </p:cNvSpPr>
          <p:nvPr/>
        </p:nvSpPr>
        <p:spPr bwMode="auto">
          <a:xfrm flipV="1">
            <a:off x="217668" y="2685526"/>
            <a:ext cx="120650" cy="93662"/>
          </a:xfrm>
          <a:custGeom>
            <a:avLst/>
            <a:gdLst/>
            <a:ahLst/>
            <a:cxnLst>
              <a:cxn ang="0">
                <a:pos x="20" y="17"/>
              </a:cxn>
              <a:cxn ang="0">
                <a:pos x="17" y="2"/>
              </a:cxn>
              <a:cxn ang="0">
                <a:pos x="5" y="11"/>
              </a:cxn>
              <a:cxn ang="0">
                <a:pos x="0" y="28"/>
              </a:cxn>
              <a:cxn ang="0">
                <a:pos x="3" y="44"/>
              </a:cxn>
              <a:cxn ang="0">
                <a:pos x="9" y="51"/>
              </a:cxn>
              <a:cxn ang="0">
                <a:pos x="24" y="53"/>
              </a:cxn>
              <a:cxn ang="0">
                <a:pos x="43" y="53"/>
              </a:cxn>
              <a:cxn ang="0">
                <a:pos x="54" y="54"/>
              </a:cxn>
              <a:cxn ang="0">
                <a:pos x="63" y="57"/>
              </a:cxn>
              <a:cxn ang="0">
                <a:pos x="63" y="41"/>
              </a:cxn>
              <a:cxn ang="0">
                <a:pos x="57" y="40"/>
              </a:cxn>
              <a:cxn ang="0">
                <a:pos x="55" y="39"/>
              </a:cxn>
              <a:cxn ang="0">
                <a:pos x="62" y="30"/>
              </a:cxn>
              <a:cxn ang="0">
                <a:pos x="64" y="20"/>
              </a:cxn>
              <a:cxn ang="0">
                <a:pos x="59" y="5"/>
              </a:cxn>
              <a:cxn ang="0">
                <a:pos x="46" y="0"/>
              </a:cxn>
              <a:cxn ang="0">
                <a:pos x="36" y="2"/>
              </a:cxn>
              <a:cxn ang="0">
                <a:pos x="30" y="9"/>
              </a:cxn>
              <a:cxn ang="0">
                <a:pos x="26" y="22"/>
              </a:cxn>
              <a:cxn ang="0">
                <a:pos x="22" y="37"/>
              </a:cxn>
              <a:cxn ang="0">
                <a:pos x="21" y="37"/>
              </a:cxn>
              <a:cxn ang="0">
                <a:pos x="14" y="35"/>
              </a:cxn>
              <a:cxn ang="0">
                <a:pos x="13" y="27"/>
              </a:cxn>
              <a:cxn ang="0">
                <a:pos x="14" y="21"/>
              </a:cxn>
              <a:cxn ang="0">
                <a:pos x="20" y="17"/>
              </a:cxn>
              <a:cxn ang="0">
                <a:pos x="34" y="37"/>
              </a:cxn>
              <a:cxn ang="0">
                <a:pos x="37" y="28"/>
              </a:cxn>
              <a:cxn ang="0">
                <a:pos x="39" y="19"/>
              </a:cxn>
              <a:cxn ang="0">
                <a:pos x="44" y="16"/>
              </a:cxn>
              <a:cxn ang="0">
                <a:pos x="49" y="18"/>
              </a:cxn>
              <a:cxn ang="0">
                <a:pos x="52" y="25"/>
              </a:cxn>
              <a:cxn ang="0">
                <a:pos x="49" y="33"/>
              </a:cxn>
              <a:cxn ang="0">
                <a:pos x="44" y="37"/>
              </a:cxn>
              <a:cxn ang="0">
                <a:pos x="37" y="37"/>
              </a:cxn>
              <a:cxn ang="0">
                <a:pos x="34" y="37"/>
              </a:cxn>
            </a:cxnLst>
            <a:rect l="0" t="0" r="r" b="b"/>
            <a:pathLst>
              <a:path w="64" h="57">
                <a:moveTo>
                  <a:pt x="20" y="17"/>
                </a:moveTo>
                <a:lnTo>
                  <a:pt x="17" y="2"/>
                </a:lnTo>
                <a:cubicBezTo>
                  <a:pt x="12" y="4"/>
                  <a:pt x="7" y="7"/>
                  <a:pt x="5" y="11"/>
                </a:cubicBezTo>
                <a:cubicBezTo>
                  <a:pt x="2" y="14"/>
                  <a:pt x="0" y="20"/>
                  <a:pt x="0" y="28"/>
                </a:cubicBezTo>
                <a:cubicBezTo>
                  <a:pt x="0" y="35"/>
                  <a:pt x="1" y="40"/>
                  <a:pt x="3" y="44"/>
                </a:cubicBezTo>
                <a:cubicBezTo>
                  <a:pt x="5" y="47"/>
                  <a:pt x="7" y="50"/>
                  <a:pt x="9" y="51"/>
                </a:cubicBezTo>
                <a:cubicBezTo>
                  <a:pt x="12" y="53"/>
                  <a:pt x="17" y="53"/>
                  <a:pt x="24" y="53"/>
                </a:cubicBezTo>
                <a:lnTo>
                  <a:pt x="43" y="53"/>
                </a:lnTo>
                <a:cubicBezTo>
                  <a:pt x="48" y="53"/>
                  <a:pt x="52" y="54"/>
                  <a:pt x="54" y="54"/>
                </a:cubicBezTo>
                <a:cubicBezTo>
                  <a:pt x="57" y="55"/>
                  <a:pt x="60" y="56"/>
                  <a:pt x="63" y="57"/>
                </a:cubicBezTo>
                <a:lnTo>
                  <a:pt x="63" y="41"/>
                </a:lnTo>
                <a:cubicBezTo>
                  <a:pt x="61" y="41"/>
                  <a:pt x="60" y="40"/>
                  <a:pt x="57" y="40"/>
                </a:cubicBezTo>
                <a:cubicBezTo>
                  <a:pt x="56" y="39"/>
                  <a:pt x="56" y="39"/>
                  <a:pt x="55" y="39"/>
                </a:cubicBezTo>
                <a:cubicBezTo>
                  <a:pt x="58" y="36"/>
                  <a:pt x="60" y="33"/>
                  <a:pt x="62" y="30"/>
                </a:cubicBezTo>
                <a:cubicBezTo>
                  <a:pt x="63" y="27"/>
                  <a:pt x="64" y="24"/>
                  <a:pt x="64" y="20"/>
                </a:cubicBezTo>
                <a:cubicBezTo>
                  <a:pt x="64" y="14"/>
                  <a:pt x="62" y="9"/>
                  <a:pt x="59" y="5"/>
                </a:cubicBezTo>
                <a:cubicBezTo>
                  <a:pt x="55" y="2"/>
                  <a:pt x="51" y="0"/>
                  <a:pt x="46" y="0"/>
                </a:cubicBezTo>
                <a:cubicBezTo>
                  <a:pt x="42" y="0"/>
                  <a:pt x="39" y="1"/>
                  <a:pt x="36" y="2"/>
                </a:cubicBezTo>
                <a:cubicBezTo>
                  <a:pt x="34" y="4"/>
                  <a:pt x="31" y="6"/>
                  <a:pt x="30" y="9"/>
                </a:cubicBezTo>
                <a:cubicBezTo>
                  <a:pt x="29" y="12"/>
                  <a:pt x="27" y="16"/>
                  <a:pt x="26" y="22"/>
                </a:cubicBezTo>
                <a:cubicBezTo>
                  <a:pt x="25" y="29"/>
                  <a:pt x="24" y="35"/>
                  <a:pt x="22" y="37"/>
                </a:cubicBezTo>
                <a:lnTo>
                  <a:pt x="21" y="37"/>
                </a:lnTo>
                <a:cubicBezTo>
                  <a:pt x="18" y="37"/>
                  <a:pt x="16" y="37"/>
                  <a:pt x="14" y="35"/>
                </a:cubicBezTo>
                <a:cubicBezTo>
                  <a:pt x="13" y="34"/>
                  <a:pt x="13" y="31"/>
                  <a:pt x="13" y="27"/>
                </a:cubicBezTo>
                <a:cubicBezTo>
                  <a:pt x="13" y="24"/>
                  <a:pt x="13" y="22"/>
                  <a:pt x="14" y="21"/>
                </a:cubicBezTo>
                <a:cubicBezTo>
                  <a:pt x="15" y="19"/>
                  <a:pt x="17" y="18"/>
                  <a:pt x="20" y="17"/>
                </a:cubicBezTo>
                <a:close/>
                <a:moveTo>
                  <a:pt x="34" y="37"/>
                </a:moveTo>
                <a:cubicBezTo>
                  <a:pt x="35" y="35"/>
                  <a:pt x="36" y="32"/>
                  <a:pt x="37" y="28"/>
                </a:cubicBezTo>
                <a:cubicBezTo>
                  <a:pt x="37" y="23"/>
                  <a:pt x="38" y="20"/>
                  <a:pt x="39" y="19"/>
                </a:cubicBezTo>
                <a:cubicBezTo>
                  <a:pt x="40" y="17"/>
                  <a:pt x="42" y="16"/>
                  <a:pt x="44" y="16"/>
                </a:cubicBezTo>
                <a:cubicBezTo>
                  <a:pt x="46" y="16"/>
                  <a:pt x="48" y="16"/>
                  <a:pt x="49" y="18"/>
                </a:cubicBezTo>
                <a:cubicBezTo>
                  <a:pt x="51" y="20"/>
                  <a:pt x="52" y="22"/>
                  <a:pt x="52" y="25"/>
                </a:cubicBezTo>
                <a:cubicBezTo>
                  <a:pt x="52" y="28"/>
                  <a:pt x="51" y="30"/>
                  <a:pt x="49" y="33"/>
                </a:cubicBezTo>
                <a:cubicBezTo>
                  <a:pt x="48" y="35"/>
                  <a:pt x="46" y="36"/>
                  <a:pt x="44" y="37"/>
                </a:cubicBezTo>
                <a:cubicBezTo>
                  <a:pt x="43" y="37"/>
                  <a:pt x="41" y="37"/>
                  <a:pt x="37" y="37"/>
                </a:cubicBezTo>
                <a:lnTo>
                  <a:pt x="34" y="37"/>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6" name="Freeform 266"/>
          <p:cNvSpPr>
            <a:spLocks/>
          </p:cNvSpPr>
          <p:nvPr/>
        </p:nvSpPr>
        <p:spPr bwMode="auto">
          <a:xfrm flipV="1">
            <a:off x="217668" y="2601388"/>
            <a:ext cx="117475" cy="63500"/>
          </a:xfrm>
          <a:custGeom>
            <a:avLst/>
            <a:gdLst/>
            <a:ahLst/>
            <a:cxnLst>
              <a:cxn ang="0">
                <a:pos x="63" y="16"/>
              </a:cxn>
              <a:cxn ang="0">
                <a:pos x="63" y="0"/>
              </a:cxn>
              <a:cxn ang="0">
                <a:pos x="2" y="0"/>
              </a:cxn>
              <a:cxn ang="0">
                <a:pos x="2" y="16"/>
              </a:cxn>
              <a:cxn ang="0">
                <a:pos x="10" y="16"/>
              </a:cxn>
              <a:cxn ang="0">
                <a:pos x="2" y="22"/>
              </a:cxn>
              <a:cxn ang="0">
                <a:pos x="0" y="28"/>
              </a:cxn>
              <a:cxn ang="0">
                <a:pos x="4" y="38"/>
              </a:cxn>
              <a:cxn ang="0">
                <a:pos x="19" y="34"/>
              </a:cxn>
              <a:cxn ang="0">
                <a:pos x="16" y="26"/>
              </a:cxn>
              <a:cxn ang="0">
                <a:pos x="18" y="21"/>
              </a:cxn>
              <a:cxn ang="0">
                <a:pos x="25" y="17"/>
              </a:cxn>
              <a:cxn ang="0">
                <a:pos x="44" y="16"/>
              </a:cxn>
              <a:cxn ang="0">
                <a:pos x="63" y="16"/>
              </a:cxn>
            </a:cxnLst>
            <a:rect l="0" t="0" r="r" b="b"/>
            <a:pathLst>
              <a:path w="63" h="38">
                <a:moveTo>
                  <a:pt x="63" y="16"/>
                </a:moveTo>
                <a:lnTo>
                  <a:pt x="63" y="0"/>
                </a:lnTo>
                <a:lnTo>
                  <a:pt x="2" y="0"/>
                </a:lnTo>
                <a:lnTo>
                  <a:pt x="2" y="16"/>
                </a:lnTo>
                <a:lnTo>
                  <a:pt x="10" y="16"/>
                </a:lnTo>
                <a:cubicBezTo>
                  <a:pt x="6" y="18"/>
                  <a:pt x="3" y="20"/>
                  <a:pt x="2" y="22"/>
                </a:cubicBezTo>
                <a:cubicBezTo>
                  <a:pt x="1" y="24"/>
                  <a:pt x="0" y="26"/>
                  <a:pt x="0" y="28"/>
                </a:cubicBezTo>
                <a:cubicBezTo>
                  <a:pt x="0" y="32"/>
                  <a:pt x="1" y="35"/>
                  <a:pt x="4" y="38"/>
                </a:cubicBezTo>
                <a:lnTo>
                  <a:pt x="19" y="34"/>
                </a:lnTo>
                <a:cubicBezTo>
                  <a:pt x="17" y="31"/>
                  <a:pt x="16" y="29"/>
                  <a:pt x="16" y="26"/>
                </a:cubicBezTo>
                <a:cubicBezTo>
                  <a:pt x="16" y="24"/>
                  <a:pt x="17" y="22"/>
                  <a:pt x="18" y="21"/>
                </a:cubicBezTo>
                <a:cubicBezTo>
                  <a:pt x="19" y="19"/>
                  <a:pt x="21" y="18"/>
                  <a:pt x="25" y="17"/>
                </a:cubicBezTo>
                <a:cubicBezTo>
                  <a:pt x="28" y="16"/>
                  <a:pt x="34" y="16"/>
                  <a:pt x="44" y="16"/>
                </a:cubicBezTo>
                <a:lnTo>
                  <a:pt x="63" y="16"/>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7" name="Freeform 267"/>
          <p:cNvSpPr>
            <a:spLocks noEditPoints="1"/>
          </p:cNvSpPr>
          <p:nvPr/>
        </p:nvSpPr>
        <p:spPr bwMode="auto">
          <a:xfrm flipV="1">
            <a:off x="217668" y="2501376"/>
            <a:ext cx="120650" cy="96837"/>
          </a:xfrm>
          <a:custGeom>
            <a:avLst/>
            <a:gdLst/>
            <a:ahLst/>
            <a:cxnLst>
              <a:cxn ang="0">
                <a:pos x="43" y="41"/>
              </a:cxn>
              <a:cxn ang="0">
                <a:pos x="45" y="56"/>
              </a:cxn>
              <a:cxn ang="0">
                <a:pos x="59" y="47"/>
              </a:cxn>
              <a:cxn ang="0">
                <a:pos x="64" y="30"/>
              </a:cxn>
              <a:cxn ang="0">
                <a:pos x="53" y="6"/>
              </a:cxn>
              <a:cxn ang="0">
                <a:pos x="32" y="0"/>
              </a:cxn>
              <a:cxn ang="0">
                <a:pos x="9" y="8"/>
              </a:cxn>
              <a:cxn ang="0">
                <a:pos x="0" y="29"/>
              </a:cxn>
              <a:cxn ang="0">
                <a:pos x="9" y="50"/>
              </a:cxn>
              <a:cxn ang="0">
                <a:pos x="37" y="58"/>
              </a:cxn>
              <a:cxn ang="0">
                <a:pos x="37" y="16"/>
              </a:cxn>
              <a:cxn ang="0">
                <a:pos x="48" y="20"/>
              </a:cxn>
              <a:cxn ang="0">
                <a:pos x="52" y="30"/>
              </a:cxn>
              <a:cxn ang="0">
                <a:pos x="50" y="37"/>
              </a:cxn>
              <a:cxn ang="0">
                <a:pos x="43" y="41"/>
              </a:cxn>
              <a:cxn ang="0">
                <a:pos x="27" y="42"/>
              </a:cxn>
              <a:cxn ang="0">
                <a:pos x="16" y="38"/>
              </a:cxn>
              <a:cxn ang="0">
                <a:pos x="13" y="29"/>
              </a:cxn>
              <a:cxn ang="0">
                <a:pos x="16" y="20"/>
              </a:cxn>
              <a:cxn ang="0">
                <a:pos x="27" y="17"/>
              </a:cxn>
              <a:cxn ang="0">
                <a:pos x="27" y="42"/>
              </a:cxn>
            </a:cxnLst>
            <a:rect l="0" t="0" r="r" b="b"/>
            <a:pathLst>
              <a:path w="64" h="58">
                <a:moveTo>
                  <a:pt x="43" y="41"/>
                </a:moveTo>
                <a:lnTo>
                  <a:pt x="45" y="56"/>
                </a:lnTo>
                <a:cubicBezTo>
                  <a:pt x="51" y="54"/>
                  <a:pt x="56" y="51"/>
                  <a:pt x="59" y="47"/>
                </a:cubicBezTo>
                <a:cubicBezTo>
                  <a:pt x="62" y="42"/>
                  <a:pt x="64" y="37"/>
                  <a:pt x="64" y="30"/>
                </a:cubicBezTo>
                <a:cubicBezTo>
                  <a:pt x="64" y="19"/>
                  <a:pt x="60" y="12"/>
                  <a:pt x="53" y="6"/>
                </a:cubicBezTo>
                <a:cubicBezTo>
                  <a:pt x="48" y="2"/>
                  <a:pt x="41" y="0"/>
                  <a:pt x="32" y="0"/>
                </a:cubicBezTo>
                <a:cubicBezTo>
                  <a:pt x="22" y="0"/>
                  <a:pt x="15" y="3"/>
                  <a:pt x="9" y="8"/>
                </a:cubicBezTo>
                <a:cubicBezTo>
                  <a:pt x="3" y="14"/>
                  <a:pt x="0" y="20"/>
                  <a:pt x="0" y="29"/>
                </a:cubicBezTo>
                <a:cubicBezTo>
                  <a:pt x="0" y="38"/>
                  <a:pt x="3" y="45"/>
                  <a:pt x="9" y="50"/>
                </a:cubicBezTo>
                <a:cubicBezTo>
                  <a:pt x="15" y="55"/>
                  <a:pt x="25" y="58"/>
                  <a:pt x="37" y="58"/>
                </a:cubicBezTo>
                <a:lnTo>
                  <a:pt x="37" y="16"/>
                </a:lnTo>
                <a:cubicBezTo>
                  <a:pt x="42" y="16"/>
                  <a:pt x="45" y="18"/>
                  <a:pt x="48" y="20"/>
                </a:cubicBezTo>
                <a:cubicBezTo>
                  <a:pt x="50" y="23"/>
                  <a:pt x="52" y="26"/>
                  <a:pt x="52" y="30"/>
                </a:cubicBezTo>
                <a:cubicBezTo>
                  <a:pt x="52" y="33"/>
                  <a:pt x="51" y="35"/>
                  <a:pt x="50" y="37"/>
                </a:cubicBezTo>
                <a:cubicBezTo>
                  <a:pt x="48" y="38"/>
                  <a:pt x="46" y="40"/>
                  <a:pt x="43" y="41"/>
                </a:cubicBezTo>
                <a:close/>
                <a:moveTo>
                  <a:pt x="27" y="42"/>
                </a:moveTo>
                <a:cubicBezTo>
                  <a:pt x="22" y="42"/>
                  <a:pt x="19" y="40"/>
                  <a:pt x="16" y="38"/>
                </a:cubicBezTo>
                <a:cubicBezTo>
                  <a:pt x="14" y="36"/>
                  <a:pt x="13" y="33"/>
                  <a:pt x="13" y="29"/>
                </a:cubicBezTo>
                <a:cubicBezTo>
                  <a:pt x="13" y="26"/>
                  <a:pt x="14" y="23"/>
                  <a:pt x="16" y="20"/>
                </a:cubicBezTo>
                <a:cubicBezTo>
                  <a:pt x="19" y="18"/>
                  <a:pt x="23" y="16"/>
                  <a:pt x="27" y="17"/>
                </a:cubicBezTo>
                <a:lnTo>
                  <a:pt x="27" y="42"/>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8" name="Freeform 268"/>
          <p:cNvSpPr>
            <a:spLocks/>
          </p:cNvSpPr>
          <p:nvPr/>
        </p:nvSpPr>
        <p:spPr bwMode="auto">
          <a:xfrm flipV="1">
            <a:off x="217668" y="2388663"/>
            <a:ext cx="117475" cy="93663"/>
          </a:xfrm>
          <a:custGeom>
            <a:avLst/>
            <a:gdLst/>
            <a:ahLst/>
            <a:cxnLst>
              <a:cxn ang="0">
                <a:pos x="63" y="56"/>
              </a:cxn>
              <a:cxn ang="0">
                <a:pos x="63" y="40"/>
              </a:cxn>
              <a:cxn ang="0">
                <a:pos x="31" y="40"/>
              </a:cxn>
              <a:cxn ang="0">
                <a:pos x="19" y="39"/>
              </a:cxn>
              <a:cxn ang="0">
                <a:pos x="14" y="36"/>
              </a:cxn>
              <a:cxn ang="0">
                <a:pos x="13" y="30"/>
              </a:cxn>
              <a:cxn ang="0">
                <a:pos x="15" y="22"/>
              </a:cxn>
              <a:cxn ang="0">
                <a:pos x="21" y="17"/>
              </a:cxn>
              <a:cxn ang="0">
                <a:pos x="35" y="16"/>
              </a:cxn>
              <a:cxn ang="0">
                <a:pos x="63" y="16"/>
              </a:cxn>
              <a:cxn ang="0">
                <a:pos x="63" y="0"/>
              </a:cxn>
              <a:cxn ang="0">
                <a:pos x="2" y="0"/>
              </a:cxn>
              <a:cxn ang="0">
                <a:pos x="2" y="16"/>
              </a:cxn>
              <a:cxn ang="0">
                <a:pos x="10" y="16"/>
              </a:cxn>
              <a:cxn ang="0">
                <a:pos x="0" y="36"/>
              </a:cxn>
              <a:cxn ang="0">
                <a:pos x="2" y="45"/>
              </a:cxn>
              <a:cxn ang="0">
                <a:pos x="7" y="52"/>
              </a:cxn>
              <a:cxn ang="0">
                <a:pos x="14" y="55"/>
              </a:cxn>
              <a:cxn ang="0">
                <a:pos x="25" y="56"/>
              </a:cxn>
              <a:cxn ang="0">
                <a:pos x="63" y="56"/>
              </a:cxn>
            </a:cxnLst>
            <a:rect l="0" t="0" r="r" b="b"/>
            <a:pathLst>
              <a:path w="63" h="56">
                <a:moveTo>
                  <a:pt x="63" y="56"/>
                </a:moveTo>
                <a:lnTo>
                  <a:pt x="63" y="40"/>
                </a:lnTo>
                <a:lnTo>
                  <a:pt x="31" y="40"/>
                </a:lnTo>
                <a:cubicBezTo>
                  <a:pt x="25" y="40"/>
                  <a:pt x="21" y="40"/>
                  <a:pt x="19" y="39"/>
                </a:cubicBezTo>
                <a:cubicBezTo>
                  <a:pt x="17" y="38"/>
                  <a:pt x="15" y="37"/>
                  <a:pt x="14" y="36"/>
                </a:cubicBezTo>
                <a:cubicBezTo>
                  <a:pt x="13" y="34"/>
                  <a:pt x="13" y="32"/>
                  <a:pt x="13" y="30"/>
                </a:cubicBezTo>
                <a:cubicBezTo>
                  <a:pt x="13" y="27"/>
                  <a:pt x="13" y="24"/>
                  <a:pt x="15" y="22"/>
                </a:cubicBezTo>
                <a:cubicBezTo>
                  <a:pt x="16" y="19"/>
                  <a:pt x="18" y="18"/>
                  <a:pt x="21" y="17"/>
                </a:cubicBezTo>
                <a:cubicBezTo>
                  <a:pt x="23" y="16"/>
                  <a:pt x="28" y="16"/>
                  <a:pt x="35" y="16"/>
                </a:cubicBezTo>
                <a:lnTo>
                  <a:pt x="63" y="16"/>
                </a:lnTo>
                <a:lnTo>
                  <a:pt x="63" y="0"/>
                </a:lnTo>
                <a:lnTo>
                  <a:pt x="2" y="0"/>
                </a:lnTo>
                <a:lnTo>
                  <a:pt x="2" y="16"/>
                </a:lnTo>
                <a:lnTo>
                  <a:pt x="10" y="16"/>
                </a:lnTo>
                <a:cubicBezTo>
                  <a:pt x="4" y="21"/>
                  <a:pt x="0" y="28"/>
                  <a:pt x="0" y="36"/>
                </a:cubicBezTo>
                <a:cubicBezTo>
                  <a:pt x="0" y="39"/>
                  <a:pt x="1" y="42"/>
                  <a:pt x="2" y="45"/>
                </a:cubicBezTo>
                <a:cubicBezTo>
                  <a:pt x="4" y="48"/>
                  <a:pt x="5" y="50"/>
                  <a:pt x="7" y="52"/>
                </a:cubicBezTo>
                <a:cubicBezTo>
                  <a:pt x="9" y="53"/>
                  <a:pt x="11" y="54"/>
                  <a:pt x="14" y="55"/>
                </a:cubicBezTo>
                <a:cubicBezTo>
                  <a:pt x="16" y="56"/>
                  <a:pt x="20" y="56"/>
                  <a:pt x="25" y="56"/>
                </a:cubicBezTo>
                <a:lnTo>
                  <a:pt x="63" y="56"/>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9" name="Freeform 269"/>
          <p:cNvSpPr>
            <a:spLocks/>
          </p:cNvSpPr>
          <p:nvPr/>
        </p:nvSpPr>
        <p:spPr bwMode="auto">
          <a:xfrm flipV="1">
            <a:off x="217668" y="2275951"/>
            <a:ext cx="120650" cy="93662"/>
          </a:xfrm>
          <a:custGeom>
            <a:avLst/>
            <a:gdLst/>
            <a:ahLst/>
            <a:cxnLst>
              <a:cxn ang="0">
                <a:pos x="20" y="55"/>
              </a:cxn>
              <a:cxn ang="0">
                <a:pos x="22" y="39"/>
              </a:cxn>
              <a:cxn ang="0">
                <a:pos x="15" y="36"/>
              </a:cxn>
              <a:cxn ang="0">
                <a:pos x="13" y="29"/>
              </a:cxn>
              <a:cxn ang="0">
                <a:pos x="17" y="19"/>
              </a:cxn>
              <a:cxn ang="0">
                <a:pos x="31" y="16"/>
              </a:cxn>
              <a:cxn ang="0">
                <a:pos x="47" y="20"/>
              </a:cxn>
              <a:cxn ang="0">
                <a:pos x="52" y="29"/>
              </a:cxn>
              <a:cxn ang="0">
                <a:pos x="49" y="36"/>
              </a:cxn>
              <a:cxn ang="0">
                <a:pos x="39" y="40"/>
              </a:cxn>
              <a:cxn ang="0">
                <a:pos x="42" y="56"/>
              </a:cxn>
              <a:cxn ang="0">
                <a:pos x="58" y="47"/>
              </a:cxn>
              <a:cxn ang="0">
                <a:pos x="64" y="29"/>
              </a:cxn>
              <a:cxn ang="0">
                <a:pos x="55" y="8"/>
              </a:cxn>
              <a:cxn ang="0">
                <a:pos x="32" y="0"/>
              </a:cxn>
              <a:cxn ang="0">
                <a:pos x="9" y="8"/>
              </a:cxn>
              <a:cxn ang="0">
                <a:pos x="0" y="29"/>
              </a:cxn>
              <a:cxn ang="0">
                <a:pos x="5" y="46"/>
              </a:cxn>
              <a:cxn ang="0">
                <a:pos x="20" y="55"/>
              </a:cxn>
            </a:cxnLst>
            <a:rect l="0" t="0" r="r" b="b"/>
            <a:pathLst>
              <a:path w="64" h="56">
                <a:moveTo>
                  <a:pt x="20" y="55"/>
                </a:moveTo>
                <a:lnTo>
                  <a:pt x="22" y="39"/>
                </a:lnTo>
                <a:cubicBezTo>
                  <a:pt x="19" y="39"/>
                  <a:pt x="17" y="37"/>
                  <a:pt x="15" y="36"/>
                </a:cubicBezTo>
                <a:cubicBezTo>
                  <a:pt x="13" y="34"/>
                  <a:pt x="13" y="31"/>
                  <a:pt x="13" y="29"/>
                </a:cubicBezTo>
                <a:cubicBezTo>
                  <a:pt x="13" y="25"/>
                  <a:pt x="14" y="22"/>
                  <a:pt x="17" y="19"/>
                </a:cubicBezTo>
                <a:cubicBezTo>
                  <a:pt x="20" y="17"/>
                  <a:pt x="24" y="16"/>
                  <a:pt x="31" y="16"/>
                </a:cubicBezTo>
                <a:cubicBezTo>
                  <a:pt x="39" y="16"/>
                  <a:pt x="44" y="17"/>
                  <a:pt x="47" y="20"/>
                </a:cubicBezTo>
                <a:cubicBezTo>
                  <a:pt x="50" y="22"/>
                  <a:pt x="52" y="25"/>
                  <a:pt x="52" y="29"/>
                </a:cubicBezTo>
                <a:cubicBezTo>
                  <a:pt x="52" y="32"/>
                  <a:pt x="51" y="34"/>
                  <a:pt x="49" y="36"/>
                </a:cubicBezTo>
                <a:cubicBezTo>
                  <a:pt x="47" y="38"/>
                  <a:pt x="44" y="40"/>
                  <a:pt x="39" y="40"/>
                </a:cubicBezTo>
                <a:lnTo>
                  <a:pt x="42" y="56"/>
                </a:lnTo>
                <a:cubicBezTo>
                  <a:pt x="49" y="55"/>
                  <a:pt x="54" y="52"/>
                  <a:pt x="58" y="47"/>
                </a:cubicBezTo>
                <a:cubicBezTo>
                  <a:pt x="62" y="42"/>
                  <a:pt x="64" y="36"/>
                  <a:pt x="64" y="29"/>
                </a:cubicBezTo>
                <a:cubicBezTo>
                  <a:pt x="64" y="20"/>
                  <a:pt x="61" y="13"/>
                  <a:pt x="55" y="8"/>
                </a:cubicBezTo>
                <a:cubicBezTo>
                  <a:pt x="50" y="3"/>
                  <a:pt x="42" y="0"/>
                  <a:pt x="32" y="0"/>
                </a:cubicBezTo>
                <a:cubicBezTo>
                  <a:pt x="22" y="0"/>
                  <a:pt x="14" y="3"/>
                  <a:pt x="9" y="8"/>
                </a:cubicBezTo>
                <a:cubicBezTo>
                  <a:pt x="3" y="13"/>
                  <a:pt x="0" y="20"/>
                  <a:pt x="0" y="29"/>
                </a:cubicBezTo>
                <a:cubicBezTo>
                  <a:pt x="0" y="36"/>
                  <a:pt x="2" y="42"/>
                  <a:pt x="5" y="46"/>
                </a:cubicBezTo>
                <a:cubicBezTo>
                  <a:pt x="8" y="50"/>
                  <a:pt x="13" y="53"/>
                  <a:pt x="20" y="55"/>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0" name="Freeform 270"/>
          <p:cNvSpPr>
            <a:spLocks/>
          </p:cNvSpPr>
          <p:nvPr/>
        </p:nvSpPr>
        <p:spPr bwMode="auto">
          <a:xfrm flipV="1">
            <a:off x="222431" y="2168001"/>
            <a:ext cx="158750" cy="100012"/>
          </a:xfrm>
          <a:custGeom>
            <a:avLst/>
            <a:gdLst/>
            <a:ahLst/>
            <a:cxnLst>
              <a:cxn ang="0">
                <a:pos x="0" y="0"/>
              </a:cxn>
              <a:cxn ang="0">
                <a:pos x="0" y="16"/>
              </a:cxn>
              <a:cxn ang="0">
                <a:pos x="43" y="30"/>
              </a:cxn>
              <a:cxn ang="0">
                <a:pos x="0" y="44"/>
              </a:cxn>
              <a:cxn ang="0">
                <a:pos x="0" y="60"/>
              </a:cxn>
              <a:cxn ang="0">
                <a:pos x="58" y="39"/>
              </a:cxn>
              <a:cxn ang="0">
                <a:pos x="69" y="35"/>
              </a:cxn>
              <a:cxn ang="0">
                <a:pos x="77" y="31"/>
              </a:cxn>
              <a:cxn ang="0">
                <a:pos x="81" y="27"/>
              </a:cxn>
              <a:cxn ang="0">
                <a:pos x="84" y="21"/>
              </a:cxn>
              <a:cxn ang="0">
                <a:pos x="85" y="14"/>
              </a:cxn>
              <a:cxn ang="0">
                <a:pos x="84" y="5"/>
              </a:cxn>
              <a:cxn ang="0">
                <a:pos x="72" y="4"/>
              </a:cxn>
              <a:cxn ang="0">
                <a:pos x="73" y="10"/>
              </a:cxn>
              <a:cxn ang="0">
                <a:pos x="69" y="18"/>
              </a:cxn>
              <a:cxn ang="0">
                <a:pos x="61" y="22"/>
              </a:cxn>
              <a:cxn ang="0">
                <a:pos x="0" y="0"/>
              </a:cxn>
            </a:cxnLst>
            <a:rect l="0" t="0" r="r" b="b"/>
            <a:pathLst>
              <a:path w="85" h="60">
                <a:moveTo>
                  <a:pt x="0" y="0"/>
                </a:moveTo>
                <a:lnTo>
                  <a:pt x="0" y="16"/>
                </a:lnTo>
                <a:lnTo>
                  <a:pt x="43" y="30"/>
                </a:lnTo>
                <a:lnTo>
                  <a:pt x="0" y="44"/>
                </a:lnTo>
                <a:lnTo>
                  <a:pt x="0" y="60"/>
                </a:lnTo>
                <a:lnTo>
                  <a:pt x="58" y="39"/>
                </a:lnTo>
                <a:lnTo>
                  <a:pt x="69" y="35"/>
                </a:lnTo>
                <a:cubicBezTo>
                  <a:pt x="72" y="34"/>
                  <a:pt x="75" y="33"/>
                  <a:pt x="77" y="31"/>
                </a:cubicBezTo>
                <a:cubicBezTo>
                  <a:pt x="79" y="30"/>
                  <a:pt x="80" y="29"/>
                  <a:pt x="81" y="27"/>
                </a:cubicBezTo>
                <a:cubicBezTo>
                  <a:pt x="82" y="26"/>
                  <a:pt x="83" y="24"/>
                  <a:pt x="84" y="21"/>
                </a:cubicBezTo>
                <a:cubicBezTo>
                  <a:pt x="85" y="19"/>
                  <a:pt x="85" y="17"/>
                  <a:pt x="85" y="14"/>
                </a:cubicBezTo>
                <a:cubicBezTo>
                  <a:pt x="85" y="11"/>
                  <a:pt x="85" y="8"/>
                  <a:pt x="84" y="5"/>
                </a:cubicBezTo>
                <a:lnTo>
                  <a:pt x="72" y="4"/>
                </a:lnTo>
                <a:cubicBezTo>
                  <a:pt x="72" y="6"/>
                  <a:pt x="73" y="8"/>
                  <a:pt x="73" y="10"/>
                </a:cubicBezTo>
                <a:cubicBezTo>
                  <a:pt x="73" y="14"/>
                  <a:pt x="72" y="16"/>
                  <a:pt x="69" y="18"/>
                </a:cubicBezTo>
                <a:cubicBezTo>
                  <a:pt x="67" y="20"/>
                  <a:pt x="64" y="21"/>
                  <a:pt x="61" y="22"/>
                </a:cubicBezTo>
                <a:lnTo>
                  <a:pt x="0" y="0"/>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1" name="Freeform 271"/>
          <p:cNvSpPr>
            <a:spLocks noEditPoints="1"/>
          </p:cNvSpPr>
          <p:nvPr/>
        </p:nvSpPr>
        <p:spPr bwMode="auto">
          <a:xfrm flipV="1">
            <a:off x="3110093" y="4479401"/>
            <a:ext cx="161925" cy="155575"/>
          </a:xfrm>
          <a:custGeom>
            <a:avLst/>
            <a:gdLst/>
            <a:ahLst/>
            <a:cxnLst>
              <a:cxn ang="0">
                <a:pos x="72" y="20"/>
              </a:cxn>
              <a:cxn ang="0">
                <a:pos x="86" y="13"/>
              </a:cxn>
              <a:cxn ang="0">
                <a:pos x="79" y="0"/>
              </a:cxn>
              <a:cxn ang="0">
                <a:pos x="72" y="4"/>
              </a:cxn>
              <a:cxn ang="0">
                <a:pos x="60" y="11"/>
              </a:cxn>
              <a:cxn ang="0">
                <a:pos x="42" y="8"/>
              </a:cxn>
              <a:cxn ang="0">
                <a:pos x="11" y="19"/>
              </a:cxn>
              <a:cxn ang="0">
                <a:pos x="0" y="51"/>
              </a:cxn>
              <a:cxn ang="0">
                <a:pos x="11" y="83"/>
              </a:cxn>
              <a:cxn ang="0">
                <a:pos x="41" y="94"/>
              </a:cxn>
              <a:cxn ang="0">
                <a:pos x="71" y="83"/>
              </a:cxn>
              <a:cxn ang="0">
                <a:pos x="82" y="51"/>
              </a:cxn>
              <a:cxn ang="0">
                <a:pos x="79" y="32"/>
              </a:cxn>
              <a:cxn ang="0">
                <a:pos x="72" y="20"/>
              </a:cxn>
              <a:cxn ang="0">
                <a:pos x="58" y="30"/>
              </a:cxn>
              <a:cxn ang="0">
                <a:pos x="64" y="39"/>
              </a:cxn>
              <a:cxn ang="0">
                <a:pos x="66" y="51"/>
              </a:cxn>
              <a:cxn ang="0">
                <a:pos x="59" y="73"/>
              </a:cxn>
              <a:cxn ang="0">
                <a:pos x="41" y="80"/>
              </a:cxn>
              <a:cxn ang="0">
                <a:pos x="23" y="73"/>
              </a:cxn>
              <a:cxn ang="0">
                <a:pos x="16" y="51"/>
              </a:cxn>
              <a:cxn ang="0">
                <a:pos x="23" y="30"/>
              </a:cxn>
              <a:cxn ang="0">
                <a:pos x="40" y="22"/>
              </a:cxn>
              <a:cxn ang="0">
                <a:pos x="48" y="24"/>
              </a:cxn>
              <a:cxn ang="0">
                <a:pos x="37" y="28"/>
              </a:cxn>
              <a:cxn ang="0">
                <a:pos x="42" y="38"/>
              </a:cxn>
              <a:cxn ang="0">
                <a:pos x="58" y="30"/>
              </a:cxn>
            </a:cxnLst>
            <a:rect l="0" t="0" r="r" b="b"/>
            <a:pathLst>
              <a:path w="86" h="94">
                <a:moveTo>
                  <a:pt x="72" y="20"/>
                </a:moveTo>
                <a:cubicBezTo>
                  <a:pt x="76" y="17"/>
                  <a:pt x="81" y="14"/>
                  <a:pt x="86" y="13"/>
                </a:cubicBezTo>
                <a:lnTo>
                  <a:pt x="79" y="0"/>
                </a:lnTo>
                <a:cubicBezTo>
                  <a:pt x="77" y="1"/>
                  <a:pt x="74" y="2"/>
                  <a:pt x="72" y="4"/>
                </a:cubicBezTo>
                <a:cubicBezTo>
                  <a:pt x="71" y="4"/>
                  <a:pt x="67" y="7"/>
                  <a:pt x="60" y="11"/>
                </a:cubicBezTo>
                <a:cubicBezTo>
                  <a:pt x="55" y="9"/>
                  <a:pt x="49" y="8"/>
                  <a:pt x="42" y="8"/>
                </a:cubicBezTo>
                <a:cubicBezTo>
                  <a:pt x="29" y="8"/>
                  <a:pt x="19" y="12"/>
                  <a:pt x="11" y="19"/>
                </a:cubicBezTo>
                <a:cubicBezTo>
                  <a:pt x="4" y="27"/>
                  <a:pt x="0" y="37"/>
                  <a:pt x="0" y="51"/>
                </a:cubicBezTo>
                <a:cubicBezTo>
                  <a:pt x="0" y="65"/>
                  <a:pt x="4" y="75"/>
                  <a:pt x="11" y="83"/>
                </a:cubicBezTo>
                <a:cubicBezTo>
                  <a:pt x="19" y="91"/>
                  <a:pt x="29" y="94"/>
                  <a:pt x="41" y="94"/>
                </a:cubicBezTo>
                <a:cubicBezTo>
                  <a:pt x="54" y="94"/>
                  <a:pt x="64" y="91"/>
                  <a:pt x="71" y="83"/>
                </a:cubicBezTo>
                <a:cubicBezTo>
                  <a:pt x="78" y="75"/>
                  <a:pt x="82" y="65"/>
                  <a:pt x="82" y="51"/>
                </a:cubicBezTo>
                <a:cubicBezTo>
                  <a:pt x="82" y="44"/>
                  <a:pt x="81" y="37"/>
                  <a:pt x="79" y="32"/>
                </a:cubicBezTo>
                <a:cubicBezTo>
                  <a:pt x="78" y="28"/>
                  <a:pt x="75" y="24"/>
                  <a:pt x="72" y="20"/>
                </a:cubicBezTo>
                <a:close/>
                <a:moveTo>
                  <a:pt x="58" y="30"/>
                </a:moveTo>
                <a:cubicBezTo>
                  <a:pt x="61" y="32"/>
                  <a:pt x="63" y="35"/>
                  <a:pt x="64" y="39"/>
                </a:cubicBezTo>
                <a:cubicBezTo>
                  <a:pt x="66" y="43"/>
                  <a:pt x="66" y="47"/>
                  <a:pt x="66" y="51"/>
                </a:cubicBezTo>
                <a:cubicBezTo>
                  <a:pt x="66" y="61"/>
                  <a:pt x="64" y="68"/>
                  <a:pt x="59" y="73"/>
                </a:cubicBezTo>
                <a:cubicBezTo>
                  <a:pt x="55" y="77"/>
                  <a:pt x="49" y="80"/>
                  <a:pt x="41" y="80"/>
                </a:cubicBezTo>
                <a:cubicBezTo>
                  <a:pt x="34" y="80"/>
                  <a:pt x="28" y="77"/>
                  <a:pt x="23" y="73"/>
                </a:cubicBezTo>
                <a:cubicBezTo>
                  <a:pt x="19" y="68"/>
                  <a:pt x="16" y="61"/>
                  <a:pt x="16" y="51"/>
                </a:cubicBezTo>
                <a:cubicBezTo>
                  <a:pt x="16" y="42"/>
                  <a:pt x="18" y="34"/>
                  <a:pt x="23" y="30"/>
                </a:cubicBezTo>
                <a:cubicBezTo>
                  <a:pt x="28" y="25"/>
                  <a:pt x="33" y="22"/>
                  <a:pt x="40" y="22"/>
                </a:cubicBezTo>
                <a:cubicBezTo>
                  <a:pt x="43" y="22"/>
                  <a:pt x="45" y="23"/>
                  <a:pt x="48" y="24"/>
                </a:cubicBezTo>
                <a:cubicBezTo>
                  <a:pt x="44" y="26"/>
                  <a:pt x="41" y="27"/>
                  <a:pt x="37" y="28"/>
                </a:cubicBezTo>
                <a:lnTo>
                  <a:pt x="42" y="38"/>
                </a:lnTo>
                <a:cubicBezTo>
                  <a:pt x="47" y="36"/>
                  <a:pt x="53" y="34"/>
                  <a:pt x="58" y="30"/>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2" name="Freeform 272"/>
          <p:cNvSpPr>
            <a:spLocks/>
          </p:cNvSpPr>
          <p:nvPr/>
        </p:nvSpPr>
        <p:spPr bwMode="auto">
          <a:xfrm flipV="1">
            <a:off x="3278368" y="4423838"/>
            <a:ext cx="73025" cy="100013"/>
          </a:xfrm>
          <a:custGeom>
            <a:avLst/>
            <a:gdLst/>
            <a:ahLst/>
            <a:cxnLst>
              <a:cxn ang="0">
                <a:pos x="39" y="12"/>
              </a:cxn>
              <a:cxn ang="0">
                <a:pos x="39" y="0"/>
              </a:cxn>
              <a:cxn ang="0">
                <a:pos x="0" y="0"/>
              </a:cxn>
              <a:cxn ang="0">
                <a:pos x="4" y="12"/>
              </a:cxn>
              <a:cxn ang="0">
                <a:pos x="16" y="25"/>
              </a:cxn>
              <a:cxn ang="0">
                <a:pos x="26" y="35"/>
              </a:cxn>
              <a:cxn ang="0">
                <a:pos x="28" y="42"/>
              </a:cxn>
              <a:cxn ang="0">
                <a:pos x="26" y="47"/>
              </a:cxn>
              <a:cxn ang="0">
                <a:pos x="20" y="49"/>
              </a:cxn>
              <a:cxn ang="0">
                <a:pos x="15" y="47"/>
              </a:cxn>
              <a:cxn ang="0">
                <a:pos x="12" y="41"/>
              </a:cxn>
              <a:cxn ang="0">
                <a:pos x="1" y="42"/>
              </a:cxn>
              <a:cxn ang="0">
                <a:pos x="7" y="56"/>
              </a:cxn>
              <a:cxn ang="0">
                <a:pos x="21" y="60"/>
              </a:cxn>
              <a:cxn ang="0">
                <a:pos x="34" y="55"/>
              </a:cxn>
              <a:cxn ang="0">
                <a:pos x="39" y="44"/>
              </a:cxn>
              <a:cxn ang="0">
                <a:pos x="38" y="36"/>
              </a:cxn>
              <a:cxn ang="0">
                <a:pos x="33" y="29"/>
              </a:cxn>
              <a:cxn ang="0">
                <a:pos x="26" y="21"/>
              </a:cxn>
              <a:cxn ang="0">
                <a:pos x="19" y="15"/>
              </a:cxn>
              <a:cxn ang="0">
                <a:pos x="17" y="12"/>
              </a:cxn>
              <a:cxn ang="0">
                <a:pos x="39" y="12"/>
              </a:cxn>
            </a:cxnLst>
            <a:rect l="0" t="0" r="r" b="b"/>
            <a:pathLst>
              <a:path w="39" h="60">
                <a:moveTo>
                  <a:pt x="39" y="12"/>
                </a:moveTo>
                <a:lnTo>
                  <a:pt x="39" y="0"/>
                </a:lnTo>
                <a:lnTo>
                  <a:pt x="0" y="0"/>
                </a:lnTo>
                <a:cubicBezTo>
                  <a:pt x="1" y="4"/>
                  <a:pt x="2" y="8"/>
                  <a:pt x="4" y="12"/>
                </a:cubicBezTo>
                <a:cubicBezTo>
                  <a:pt x="6" y="15"/>
                  <a:pt x="10" y="20"/>
                  <a:pt x="16" y="25"/>
                </a:cubicBezTo>
                <a:cubicBezTo>
                  <a:pt x="21" y="30"/>
                  <a:pt x="24" y="33"/>
                  <a:pt x="26" y="35"/>
                </a:cubicBezTo>
                <a:cubicBezTo>
                  <a:pt x="27" y="37"/>
                  <a:pt x="28" y="40"/>
                  <a:pt x="28" y="42"/>
                </a:cubicBezTo>
                <a:cubicBezTo>
                  <a:pt x="28" y="44"/>
                  <a:pt x="27" y="46"/>
                  <a:pt x="26" y="47"/>
                </a:cubicBezTo>
                <a:cubicBezTo>
                  <a:pt x="25" y="49"/>
                  <a:pt x="23" y="49"/>
                  <a:pt x="20" y="49"/>
                </a:cubicBezTo>
                <a:cubicBezTo>
                  <a:pt x="18" y="49"/>
                  <a:pt x="16" y="49"/>
                  <a:pt x="15" y="47"/>
                </a:cubicBezTo>
                <a:cubicBezTo>
                  <a:pt x="13" y="46"/>
                  <a:pt x="13" y="44"/>
                  <a:pt x="12" y="41"/>
                </a:cubicBezTo>
                <a:lnTo>
                  <a:pt x="1" y="42"/>
                </a:lnTo>
                <a:cubicBezTo>
                  <a:pt x="2" y="48"/>
                  <a:pt x="4" y="53"/>
                  <a:pt x="7" y="56"/>
                </a:cubicBezTo>
                <a:cubicBezTo>
                  <a:pt x="11" y="58"/>
                  <a:pt x="15" y="60"/>
                  <a:pt x="21" y="60"/>
                </a:cubicBezTo>
                <a:cubicBezTo>
                  <a:pt x="26" y="60"/>
                  <a:pt x="31" y="58"/>
                  <a:pt x="34" y="55"/>
                </a:cubicBezTo>
                <a:cubicBezTo>
                  <a:pt x="37" y="52"/>
                  <a:pt x="39" y="48"/>
                  <a:pt x="39" y="44"/>
                </a:cubicBezTo>
                <a:cubicBezTo>
                  <a:pt x="39" y="41"/>
                  <a:pt x="39" y="38"/>
                  <a:pt x="38" y="36"/>
                </a:cubicBezTo>
                <a:cubicBezTo>
                  <a:pt x="37" y="34"/>
                  <a:pt x="35" y="31"/>
                  <a:pt x="33" y="29"/>
                </a:cubicBezTo>
                <a:cubicBezTo>
                  <a:pt x="32" y="27"/>
                  <a:pt x="30" y="24"/>
                  <a:pt x="26" y="21"/>
                </a:cubicBezTo>
                <a:cubicBezTo>
                  <a:pt x="22" y="18"/>
                  <a:pt x="20" y="16"/>
                  <a:pt x="19" y="15"/>
                </a:cubicBezTo>
                <a:cubicBezTo>
                  <a:pt x="18" y="14"/>
                  <a:pt x="18" y="13"/>
                  <a:pt x="17" y="12"/>
                </a:cubicBezTo>
                <a:lnTo>
                  <a:pt x="39" y="12"/>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3" name="Freeform 273"/>
          <p:cNvSpPr>
            <a:spLocks/>
          </p:cNvSpPr>
          <p:nvPr/>
        </p:nvSpPr>
        <p:spPr bwMode="auto">
          <a:xfrm flipV="1">
            <a:off x="3430768" y="4480988"/>
            <a:ext cx="52388" cy="177800"/>
          </a:xfrm>
          <a:custGeom>
            <a:avLst/>
            <a:gdLst/>
            <a:ahLst/>
            <a:cxnLst>
              <a:cxn ang="0">
                <a:pos x="28" y="0"/>
              </a:cxn>
              <a:cxn ang="0">
                <a:pos x="19" y="0"/>
              </a:cxn>
              <a:cxn ang="0">
                <a:pos x="5" y="27"/>
              </a:cxn>
              <a:cxn ang="0">
                <a:pos x="0" y="54"/>
              </a:cxn>
              <a:cxn ang="0">
                <a:pos x="6" y="84"/>
              </a:cxn>
              <a:cxn ang="0">
                <a:pos x="19" y="107"/>
              </a:cxn>
              <a:cxn ang="0">
                <a:pos x="28" y="107"/>
              </a:cxn>
              <a:cxn ang="0">
                <a:pos x="19" y="78"/>
              </a:cxn>
              <a:cxn ang="0">
                <a:pos x="16" y="53"/>
              </a:cxn>
              <a:cxn ang="0">
                <a:pos x="18" y="34"/>
              </a:cxn>
              <a:cxn ang="0">
                <a:pos x="22" y="16"/>
              </a:cxn>
              <a:cxn ang="0">
                <a:pos x="28" y="0"/>
              </a:cxn>
            </a:cxnLst>
            <a:rect l="0" t="0" r="r" b="b"/>
            <a:pathLst>
              <a:path w="28" h="107">
                <a:moveTo>
                  <a:pt x="28" y="0"/>
                </a:moveTo>
                <a:lnTo>
                  <a:pt x="19" y="0"/>
                </a:lnTo>
                <a:cubicBezTo>
                  <a:pt x="13" y="8"/>
                  <a:pt x="8" y="17"/>
                  <a:pt x="5" y="27"/>
                </a:cubicBezTo>
                <a:cubicBezTo>
                  <a:pt x="2" y="36"/>
                  <a:pt x="0" y="45"/>
                  <a:pt x="0" y="54"/>
                </a:cubicBezTo>
                <a:cubicBezTo>
                  <a:pt x="0" y="64"/>
                  <a:pt x="2" y="74"/>
                  <a:pt x="6" y="84"/>
                </a:cubicBezTo>
                <a:cubicBezTo>
                  <a:pt x="9" y="92"/>
                  <a:pt x="14" y="100"/>
                  <a:pt x="19" y="107"/>
                </a:cubicBezTo>
                <a:lnTo>
                  <a:pt x="28" y="107"/>
                </a:lnTo>
                <a:cubicBezTo>
                  <a:pt x="24" y="96"/>
                  <a:pt x="21" y="86"/>
                  <a:pt x="19" y="78"/>
                </a:cubicBezTo>
                <a:cubicBezTo>
                  <a:pt x="17" y="70"/>
                  <a:pt x="16" y="62"/>
                  <a:pt x="16" y="53"/>
                </a:cubicBezTo>
                <a:cubicBezTo>
                  <a:pt x="16" y="47"/>
                  <a:pt x="17" y="41"/>
                  <a:pt x="18" y="34"/>
                </a:cubicBezTo>
                <a:cubicBezTo>
                  <a:pt x="19" y="28"/>
                  <a:pt x="20" y="22"/>
                  <a:pt x="22" y="16"/>
                </a:cubicBezTo>
                <a:cubicBezTo>
                  <a:pt x="23" y="12"/>
                  <a:pt x="25" y="7"/>
                  <a:pt x="28" y="0"/>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4" name="Freeform 274"/>
          <p:cNvSpPr>
            <a:spLocks/>
          </p:cNvSpPr>
          <p:nvPr/>
        </p:nvSpPr>
        <p:spPr bwMode="auto">
          <a:xfrm flipV="1">
            <a:off x="3502206" y="4479401"/>
            <a:ext cx="147637" cy="142875"/>
          </a:xfrm>
          <a:custGeom>
            <a:avLst/>
            <a:gdLst/>
            <a:ahLst/>
            <a:cxnLst>
              <a:cxn ang="0">
                <a:pos x="43" y="31"/>
              </a:cxn>
              <a:cxn ang="0">
                <a:pos x="43" y="46"/>
              </a:cxn>
              <a:cxn ang="0">
                <a:pos x="79" y="46"/>
              </a:cxn>
              <a:cxn ang="0">
                <a:pos x="79" y="13"/>
              </a:cxn>
              <a:cxn ang="0">
                <a:pos x="64" y="4"/>
              </a:cxn>
              <a:cxn ang="0">
                <a:pos x="43" y="0"/>
              </a:cxn>
              <a:cxn ang="0">
                <a:pos x="20" y="5"/>
              </a:cxn>
              <a:cxn ang="0">
                <a:pos x="5" y="21"/>
              </a:cxn>
              <a:cxn ang="0">
                <a:pos x="0" y="43"/>
              </a:cxn>
              <a:cxn ang="0">
                <a:pos x="6" y="67"/>
              </a:cxn>
              <a:cxn ang="0">
                <a:pos x="22" y="82"/>
              </a:cxn>
              <a:cxn ang="0">
                <a:pos x="42" y="86"/>
              </a:cxn>
              <a:cxn ang="0">
                <a:pos x="67" y="80"/>
              </a:cxn>
              <a:cxn ang="0">
                <a:pos x="78" y="61"/>
              </a:cxn>
              <a:cxn ang="0">
                <a:pos x="62" y="57"/>
              </a:cxn>
              <a:cxn ang="0">
                <a:pos x="55" y="68"/>
              </a:cxn>
              <a:cxn ang="0">
                <a:pos x="42" y="72"/>
              </a:cxn>
              <a:cxn ang="0">
                <a:pos x="23" y="65"/>
              </a:cxn>
              <a:cxn ang="0">
                <a:pos x="16" y="44"/>
              </a:cxn>
              <a:cxn ang="0">
                <a:pos x="23" y="22"/>
              </a:cxn>
              <a:cxn ang="0">
                <a:pos x="42" y="14"/>
              </a:cxn>
              <a:cxn ang="0">
                <a:pos x="54" y="16"/>
              </a:cxn>
              <a:cxn ang="0">
                <a:pos x="64" y="21"/>
              </a:cxn>
              <a:cxn ang="0">
                <a:pos x="64" y="31"/>
              </a:cxn>
              <a:cxn ang="0">
                <a:pos x="43" y="31"/>
              </a:cxn>
            </a:cxnLst>
            <a:rect l="0" t="0" r="r" b="b"/>
            <a:pathLst>
              <a:path w="79" h="86">
                <a:moveTo>
                  <a:pt x="43" y="31"/>
                </a:moveTo>
                <a:lnTo>
                  <a:pt x="43" y="46"/>
                </a:lnTo>
                <a:lnTo>
                  <a:pt x="79" y="46"/>
                </a:lnTo>
                <a:lnTo>
                  <a:pt x="79" y="13"/>
                </a:lnTo>
                <a:cubicBezTo>
                  <a:pt x="76" y="9"/>
                  <a:pt x="71" y="6"/>
                  <a:pt x="64" y="4"/>
                </a:cubicBezTo>
                <a:cubicBezTo>
                  <a:pt x="57" y="1"/>
                  <a:pt x="50" y="0"/>
                  <a:pt x="43" y="0"/>
                </a:cubicBezTo>
                <a:cubicBezTo>
                  <a:pt x="34" y="0"/>
                  <a:pt x="27" y="2"/>
                  <a:pt x="20" y="5"/>
                </a:cubicBezTo>
                <a:cubicBezTo>
                  <a:pt x="13" y="9"/>
                  <a:pt x="9" y="14"/>
                  <a:pt x="5" y="21"/>
                </a:cubicBezTo>
                <a:cubicBezTo>
                  <a:pt x="2" y="28"/>
                  <a:pt x="0" y="35"/>
                  <a:pt x="0" y="43"/>
                </a:cubicBezTo>
                <a:cubicBezTo>
                  <a:pt x="0" y="52"/>
                  <a:pt x="2" y="60"/>
                  <a:pt x="6" y="67"/>
                </a:cubicBezTo>
                <a:cubicBezTo>
                  <a:pt x="9" y="73"/>
                  <a:pt x="15" y="79"/>
                  <a:pt x="22" y="82"/>
                </a:cubicBezTo>
                <a:cubicBezTo>
                  <a:pt x="27" y="85"/>
                  <a:pt x="34" y="86"/>
                  <a:pt x="42" y="86"/>
                </a:cubicBezTo>
                <a:cubicBezTo>
                  <a:pt x="53" y="86"/>
                  <a:pt x="61" y="84"/>
                  <a:pt x="67" y="80"/>
                </a:cubicBezTo>
                <a:cubicBezTo>
                  <a:pt x="73" y="75"/>
                  <a:pt x="77" y="69"/>
                  <a:pt x="78" y="61"/>
                </a:cubicBezTo>
                <a:lnTo>
                  <a:pt x="62" y="57"/>
                </a:lnTo>
                <a:cubicBezTo>
                  <a:pt x="61" y="62"/>
                  <a:pt x="59" y="65"/>
                  <a:pt x="55" y="68"/>
                </a:cubicBezTo>
                <a:cubicBezTo>
                  <a:pt x="52" y="70"/>
                  <a:pt x="47" y="72"/>
                  <a:pt x="42" y="72"/>
                </a:cubicBezTo>
                <a:cubicBezTo>
                  <a:pt x="34" y="72"/>
                  <a:pt x="28" y="69"/>
                  <a:pt x="23" y="65"/>
                </a:cubicBezTo>
                <a:cubicBezTo>
                  <a:pt x="18" y="60"/>
                  <a:pt x="16" y="53"/>
                  <a:pt x="16" y="44"/>
                </a:cubicBezTo>
                <a:cubicBezTo>
                  <a:pt x="16" y="34"/>
                  <a:pt x="18" y="27"/>
                  <a:pt x="23" y="22"/>
                </a:cubicBezTo>
                <a:cubicBezTo>
                  <a:pt x="28" y="17"/>
                  <a:pt x="34" y="14"/>
                  <a:pt x="42" y="14"/>
                </a:cubicBezTo>
                <a:cubicBezTo>
                  <a:pt x="46" y="14"/>
                  <a:pt x="50" y="15"/>
                  <a:pt x="54" y="16"/>
                </a:cubicBezTo>
                <a:cubicBezTo>
                  <a:pt x="58" y="18"/>
                  <a:pt x="61" y="19"/>
                  <a:pt x="64" y="21"/>
                </a:cubicBezTo>
                <a:lnTo>
                  <a:pt x="64" y="31"/>
                </a:lnTo>
                <a:lnTo>
                  <a:pt x="43" y="31"/>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5" name="Freeform 275"/>
          <p:cNvSpPr>
            <a:spLocks noEditPoints="1"/>
          </p:cNvSpPr>
          <p:nvPr/>
        </p:nvSpPr>
        <p:spPr bwMode="auto">
          <a:xfrm flipV="1">
            <a:off x="3670481" y="4517501"/>
            <a:ext cx="107950" cy="104775"/>
          </a:xfrm>
          <a:custGeom>
            <a:avLst/>
            <a:gdLst/>
            <a:ahLst/>
            <a:cxnLst>
              <a:cxn ang="0">
                <a:pos x="41" y="20"/>
              </a:cxn>
              <a:cxn ang="0">
                <a:pos x="56" y="18"/>
              </a:cxn>
              <a:cxn ang="0">
                <a:pos x="47" y="4"/>
              </a:cxn>
              <a:cxn ang="0">
                <a:pos x="30" y="0"/>
              </a:cxn>
              <a:cxn ang="0">
                <a:pos x="6" y="10"/>
              </a:cxn>
              <a:cxn ang="0">
                <a:pos x="0" y="31"/>
              </a:cxn>
              <a:cxn ang="0">
                <a:pos x="8" y="55"/>
              </a:cxn>
              <a:cxn ang="0">
                <a:pos x="29" y="63"/>
              </a:cxn>
              <a:cxn ang="0">
                <a:pos x="50" y="54"/>
              </a:cxn>
              <a:cxn ang="0">
                <a:pos x="58" y="27"/>
              </a:cxn>
              <a:cxn ang="0">
                <a:pos x="16" y="27"/>
              </a:cxn>
              <a:cxn ang="0">
                <a:pos x="20" y="16"/>
              </a:cxn>
              <a:cxn ang="0">
                <a:pos x="30" y="12"/>
              </a:cxn>
              <a:cxn ang="0">
                <a:pos x="37" y="14"/>
              </a:cxn>
              <a:cxn ang="0">
                <a:pos x="41" y="20"/>
              </a:cxn>
              <a:cxn ang="0">
                <a:pos x="42" y="36"/>
              </a:cxn>
              <a:cxn ang="0">
                <a:pos x="38" y="47"/>
              </a:cxn>
              <a:cxn ang="0">
                <a:pos x="29" y="51"/>
              </a:cxn>
              <a:cxn ang="0">
                <a:pos x="20" y="47"/>
              </a:cxn>
              <a:cxn ang="0">
                <a:pos x="17" y="36"/>
              </a:cxn>
              <a:cxn ang="0">
                <a:pos x="42" y="36"/>
              </a:cxn>
            </a:cxnLst>
            <a:rect l="0" t="0" r="r" b="b"/>
            <a:pathLst>
              <a:path w="58" h="63">
                <a:moveTo>
                  <a:pt x="41" y="20"/>
                </a:moveTo>
                <a:lnTo>
                  <a:pt x="56" y="18"/>
                </a:lnTo>
                <a:cubicBezTo>
                  <a:pt x="54" y="12"/>
                  <a:pt x="51" y="8"/>
                  <a:pt x="47" y="4"/>
                </a:cubicBezTo>
                <a:cubicBezTo>
                  <a:pt x="42" y="1"/>
                  <a:pt x="37" y="0"/>
                  <a:pt x="30" y="0"/>
                </a:cubicBezTo>
                <a:cubicBezTo>
                  <a:pt x="19" y="0"/>
                  <a:pt x="12" y="3"/>
                  <a:pt x="6" y="10"/>
                </a:cubicBezTo>
                <a:cubicBezTo>
                  <a:pt x="2" y="16"/>
                  <a:pt x="0" y="23"/>
                  <a:pt x="0" y="31"/>
                </a:cubicBezTo>
                <a:cubicBezTo>
                  <a:pt x="0" y="41"/>
                  <a:pt x="3" y="49"/>
                  <a:pt x="8" y="55"/>
                </a:cubicBezTo>
                <a:cubicBezTo>
                  <a:pt x="14" y="60"/>
                  <a:pt x="20" y="63"/>
                  <a:pt x="29" y="63"/>
                </a:cubicBezTo>
                <a:cubicBezTo>
                  <a:pt x="38" y="63"/>
                  <a:pt x="45" y="60"/>
                  <a:pt x="50" y="54"/>
                </a:cubicBezTo>
                <a:cubicBezTo>
                  <a:pt x="55" y="48"/>
                  <a:pt x="58" y="39"/>
                  <a:pt x="58" y="27"/>
                </a:cubicBezTo>
                <a:lnTo>
                  <a:pt x="16" y="27"/>
                </a:lnTo>
                <a:cubicBezTo>
                  <a:pt x="16" y="22"/>
                  <a:pt x="18" y="18"/>
                  <a:pt x="20" y="16"/>
                </a:cubicBezTo>
                <a:cubicBezTo>
                  <a:pt x="23" y="13"/>
                  <a:pt x="26" y="12"/>
                  <a:pt x="30" y="12"/>
                </a:cubicBezTo>
                <a:cubicBezTo>
                  <a:pt x="33" y="12"/>
                  <a:pt x="35" y="13"/>
                  <a:pt x="37" y="14"/>
                </a:cubicBezTo>
                <a:cubicBezTo>
                  <a:pt x="38" y="15"/>
                  <a:pt x="40" y="18"/>
                  <a:pt x="41" y="20"/>
                </a:cubicBezTo>
                <a:close/>
                <a:moveTo>
                  <a:pt x="42" y="36"/>
                </a:moveTo>
                <a:cubicBezTo>
                  <a:pt x="42" y="41"/>
                  <a:pt x="40" y="45"/>
                  <a:pt x="38" y="47"/>
                </a:cubicBezTo>
                <a:cubicBezTo>
                  <a:pt x="36" y="50"/>
                  <a:pt x="33" y="51"/>
                  <a:pt x="29" y="51"/>
                </a:cubicBezTo>
                <a:cubicBezTo>
                  <a:pt x="26" y="51"/>
                  <a:pt x="23" y="50"/>
                  <a:pt x="20" y="47"/>
                </a:cubicBezTo>
                <a:cubicBezTo>
                  <a:pt x="18" y="44"/>
                  <a:pt x="17" y="41"/>
                  <a:pt x="17" y="36"/>
                </a:cubicBezTo>
                <a:lnTo>
                  <a:pt x="42" y="36"/>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6" name="Freeform 276"/>
          <p:cNvSpPr>
            <a:spLocks/>
          </p:cNvSpPr>
          <p:nvPr/>
        </p:nvSpPr>
        <p:spPr bwMode="auto">
          <a:xfrm flipV="1">
            <a:off x="3784781" y="4480988"/>
            <a:ext cx="149225" cy="139700"/>
          </a:xfrm>
          <a:custGeom>
            <a:avLst/>
            <a:gdLst/>
            <a:ahLst/>
            <a:cxnLst>
              <a:cxn ang="0">
                <a:pos x="33" y="0"/>
              </a:cxn>
              <a:cxn ang="0">
                <a:pos x="0" y="84"/>
              </a:cxn>
              <a:cxn ang="0">
                <a:pos x="17" y="84"/>
              </a:cxn>
              <a:cxn ang="0">
                <a:pos x="40" y="22"/>
              </a:cxn>
              <a:cxn ang="0">
                <a:pos x="63" y="84"/>
              </a:cxn>
              <a:cxn ang="0">
                <a:pos x="80" y="84"/>
              </a:cxn>
              <a:cxn ang="0">
                <a:pos x="47" y="0"/>
              </a:cxn>
              <a:cxn ang="0">
                <a:pos x="33" y="0"/>
              </a:cxn>
            </a:cxnLst>
            <a:rect l="0" t="0" r="r" b="b"/>
            <a:pathLst>
              <a:path w="80" h="84">
                <a:moveTo>
                  <a:pt x="33" y="0"/>
                </a:moveTo>
                <a:lnTo>
                  <a:pt x="0" y="84"/>
                </a:lnTo>
                <a:lnTo>
                  <a:pt x="17" y="84"/>
                </a:lnTo>
                <a:lnTo>
                  <a:pt x="40" y="22"/>
                </a:lnTo>
                <a:lnTo>
                  <a:pt x="63" y="84"/>
                </a:lnTo>
                <a:lnTo>
                  <a:pt x="80" y="84"/>
                </a:lnTo>
                <a:lnTo>
                  <a:pt x="47" y="0"/>
                </a:lnTo>
                <a:lnTo>
                  <a:pt x="33" y="0"/>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7" name="Freeform 277"/>
          <p:cNvSpPr>
            <a:spLocks/>
          </p:cNvSpPr>
          <p:nvPr/>
        </p:nvSpPr>
        <p:spPr bwMode="auto">
          <a:xfrm flipV="1">
            <a:off x="3930831" y="4480988"/>
            <a:ext cx="60325" cy="139700"/>
          </a:xfrm>
          <a:custGeom>
            <a:avLst/>
            <a:gdLst/>
            <a:ahLst/>
            <a:cxnLst>
              <a:cxn ang="0">
                <a:pos x="0" y="0"/>
              </a:cxn>
              <a:cxn ang="0">
                <a:pos x="21" y="84"/>
              </a:cxn>
              <a:cxn ang="0">
                <a:pos x="33" y="84"/>
              </a:cxn>
              <a:cxn ang="0">
                <a:pos x="13" y="0"/>
              </a:cxn>
              <a:cxn ang="0">
                <a:pos x="0" y="0"/>
              </a:cxn>
            </a:cxnLst>
            <a:rect l="0" t="0" r="r" b="b"/>
            <a:pathLst>
              <a:path w="33" h="84">
                <a:moveTo>
                  <a:pt x="0" y="0"/>
                </a:moveTo>
                <a:lnTo>
                  <a:pt x="21" y="84"/>
                </a:lnTo>
                <a:lnTo>
                  <a:pt x="33" y="84"/>
                </a:lnTo>
                <a:lnTo>
                  <a:pt x="13" y="0"/>
                </a:lnTo>
                <a:lnTo>
                  <a:pt x="0" y="0"/>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8" name="Freeform 278"/>
          <p:cNvSpPr>
            <a:spLocks/>
          </p:cNvSpPr>
          <p:nvPr/>
        </p:nvSpPr>
        <p:spPr bwMode="auto">
          <a:xfrm flipV="1">
            <a:off x="4000681" y="4517501"/>
            <a:ext cx="104775" cy="104775"/>
          </a:xfrm>
          <a:custGeom>
            <a:avLst/>
            <a:gdLst/>
            <a:ahLst/>
            <a:cxnLst>
              <a:cxn ang="0">
                <a:pos x="55" y="44"/>
              </a:cxn>
              <a:cxn ang="0">
                <a:pos x="39" y="41"/>
              </a:cxn>
              <a:cxn ang="0">
                <a:pos x="36" y="49"/>
              </a:cxn>
              <a:cxn ang="0">
                <a:pos x="29" y="51"/>
              </a:cxn>
              <a:cxn ang="0">
                <a:pos x="19" y="47"/>
              </a:cxn>
              <a:cxn ang="0">
                <a:pos x="16" y="32"/>
              </a:cxn>
              <a:cxn ang="0">
                <a:pos x="20" y="17"/>
              </a:cxn>
              <a:cxn ang="0">
                <a:pos x="29" y="12"/>
              </a:cxn>
              <a:cxn ang="0">
                <a:pos x="36" y="15"/>
              </a:cxn>
              <a:cxn ang="0">
                <a:pos x="40" y="24"/>
              </a:cxn>
              <a:cxn ang="0">
                <a:pos x="56" y="22"/>
              </a:cxn>
              <a:cxn ang="0">
                <a:pos x="47" y="5"/>
              </a:cxn>
              <a:cxn ang="0">
                <a:pos x="29" y="0"/>
              </a:cxn>
              <a:cxn ang="0">
                <a:pos x="8" y="8"/>
              </a:cxn>
              <a:cxn ang="0">
                <a:pos x="0" y="31"/>
              </a:cxn>
              <a:cxn ang="0">
                <a:pos x="8" y="55"/>
              </a:cxn>
              <a:cxn ang="0">
                <a:pos x="29" y="63"/>
              </a:cxn>
              <a:cxn ang="0">
                <a:pos x="46" y="58"/>
              </a:cxn>
              <a:cxn ang="0">
                <a:pos x="55" y="44"/>
              </a:cxn>
            </a:cxnLst>
            <a:rect l="0" t="0" r="r" b="b"/>
            <a:pathLst>
              <a:path w="56" h="63">
                <a:moveTo>
                  <a:pt x="55" y="44"/>
                </a:moveTo>
                <a:lnTo>
                  <a:pt x="39" y="41"/>
                </a:lnTo>
                <a:cubicBezTo>
                  <a:pt x="39" y="44"/>
                  <a:pt x="37" y="47"/>
                  <a:pt x="36" y="49"/>
                </a:cubicBezTo>
                <a:cubicBezTo>
                  <a:pt x="34" y="50"/>
                  <a:pt x="31" y="51"/>
                  <a:pt x="29" y="51"/>
                </a:cubicBezTo>
                <a:cubicBezTo>
                  <a:pt x="25" y="51"/>
                  <a:pt x="22" y="50"/>
                  <a:pt x="19" y="47"/>
                </a:cubicBezTo>
                <a:cubicBezTo>
                  <a:pt x="17" y="44"/>
                  <a:pt x="16" y="39"/>
                  <a:pt x="16" y="32"/>
                </a:cubicBezTo>
                <a:cubicBezTo>
                  <a:pt x="16" y="25"/>
                  <a:pt x="17" y="20"/>
                  <a:pt x="20" y="17"/>
                </a:cubicBezTo>
                <a:cubicBezTo>
                  <a:pt x="22" y="14"/>
                  <a:pt x="25" y="12"/>
                  <a:pt x="29" y="12"/>
                </a:cubicBezTo>
                <a:cubicBezTo>
                  <a:pt x="32" y="12"/>
                  <a:pt x="34" y="13"/>
                  <a:pt x="36" y="15"/>
                </a:cubicBezTo>
                <a:cubicBezTo>
                  <a:pt x="38" y="17"/>
                  <a:pt x="40" y="20"/>
                  <a:pt x="40" y="24"/>
                </a:cubicBezTo>
                <a:lnTo>
                  <a:pt x="56" y="22"/>
                </a:lnTo>
                <a:cubicBezTo>
                  <a:pt x="55" y="14"/>
                  <a:pt x="52" y="9"/>
                  <a:pt x="47" y="5"/>
                </a:cubicBezTo>
                <a:cubicBezTo>
                  <a:pt x="42" y="2"/>
                  <a:pt x="36" y="0"/>
                  <a:pt x="29" y="0"/>
                </a:cubicBezTo>
                <a:cubicBezTo>
                  <a:pt x="20" y="0"/>
                  <a:pt x="13" y="3"/>
                  <a:pt x="8" y="8"/>
                </a:cubicBezTo>
                <a:cubicBezTo>
                  <a:pt x="3" y="14"/>
                  <a:pt x="0" y="22"/>
                  <a:pt x="0" y="31"/>
                </a:cubicBezTo>
                <a:cubicBezTo>
                  <a:pt x="0" y="41"/>
                  <a:pt x="3" y="49"/>
                  <a:pt x="8" y="55"/>
                </a:cubicBezTo>
                <a:cubicBezTo>
                  <a:pt x="13" y="60"/>
                  <a:pt x="20" y="63"/>
                  <a:pt x="29" y="63"/>
                </a:cubicBezTo>
                <a:cubicBezTo>
                  <a:pt x="36" y="63"/>
                  <a:pt x="42" y="62"/>
                  <a:pt x="46" y="58"/>
                </a:cubicBezTo>
                <a:cubicBezTo>
                  <a:pt x="50" y="55"/>
                  <a:pt x="53" y="50"/>
                  <a:pt x="55" y="44"/>
                </a:cubicBez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9" name="Freeform 279"/>
          <p:cNvSpPr>
            <a:spLocks/>
          </p:cNvSpPr>
          <p:nvPr/>
        </p:nvSpPr>
        <p:spPr bwMode="auto">
          <a:xfrm flipV="1">
            <a:off x="4122918" y="4480988"/>
            <a:ext cx="52388" cy="177800"/>
          </a:xfrm>
          <a:custGeom>
            <a:avLst/>
            <a:gdLst/>
            <a:ahLst/>
            <a:cxnLst>
              <a:cxn ang="0">
                <a:pos x="0" y="0"/>
              </a:cxn>
              <a:cxn ang="0">
                <a:pos x="6" y="15"/>
              </a:cxn>
              <a:cxn ang="0">
                <a:pos x="9" y="27"/>
              </a:cxn>
              <a:cxn ang="0">
                <a:pos x="11" y="40"/>
              </a:cxn>
              <a:cxn ang="0">
                <a:pos x="12" y="53"/>
              </a:cxn>
              <a:cxn ang="0">
                <a:pos x="9" y="78"/>
              </a:cxn>
              <a:cxn ang="0">
                <a:pos x="0" y="107"/>
              </a:cxn>
              <a:cxn ang="0">
                <a:pos x="9" y="107"/>
              </a:cxn>
              <a:cxn ang="0">
                <a:pos x="23" y="82"/>
              </a:cxn>
              <a:cxn ang="0">
                <a:pos x="28" y="54"/>
              </a:cxn>
              <a:cxn ang="0">
                <a:pos x="24" y="29"/>
              </a:cxn>
              <a:cxn ang="0">
                <a:pos x="9" y="0"/>
              </a:cxn>
              <a:cxn ang="0">
                <a:pos x="0" y="0"/>
              </a:cxn>
            </a:cxnLst>
            <a:rect l="0" t="0" r="r" b="b"/>
            <a:pathLst>
              <a:path w="28" h="107">
                <a:moveTo>
                  <a:pt x="0" y="0"/>
                </a:moveTo>
                <a:cubicBezTo>
                  <a:pt x="3" y="6"/>
                  <a:pt x="5" y="12"/>
                  <a:pt x="6" y="15"/>
                </a:cubicBezTo>
                <a:cubicBezTo>
                  <a:pt x="7" y="19"/>
                  <a:pt x="8" y="23"/>
                  <a:pt x="9" y="27"/>
                </a:cubicBezTo>
                <a:cubicBezTo>
                  <a:pt x="10" y="32"/>
                  <a:pt x="11" y="36"/>
                  <a:pt x="11" y="40"/>
                </a:cubicBezTo>
                <a:cubicBezTo>
                  <a:pt x="12" y="45"/>
                  <a:pt x="12" y="49"/>
                  <a:pt x="12" y="53"/>
                </a:cubicBezTo>
                <a:cubicBezTo>
                  <a:pt x="12" y="62"/>
                  <a:pt x="11" y="70"/>
                  <a:pt x="9" y="78"/>
                </a:cubicBezTo>
                <a:cubicBezTo>
                  <a:pt x="8" y="86"/>
                  <a:pt x="4" y="96"/>
                  <a:pt x="0" y="107"/>
                </a:cubicBezTo>
                <a:lnTo>
                  <a:pt x="9" y="107"/>
                </a:lnTo>
                <a:cubicBezTo>
                  <a:pt x="15" y="99"/>
                  <a:pt x="20" y="91"/>
                  <a:pt x="23" y="82"/>
                </a:cubicBezTo>
                <a:cubicBezTo>
                  <a:pt x="26" y="73"/>
                  <a:pt x="28" y="64"/>
                  <a:pt x="28" y="54"/>
                </a:cubicBezTo>
                <a:cubicBezTo>
                  <a:pt x="28" y="47"/>
                  <a:pt x="26" y="38"/>
                  <a:pt x="24" y="29"/>
                </a:cubicBezTo>
                <a:cubicBezTo>
                  <a:pt x="21" y="19"/>
                  <a:pt x="16" y="10"/>
                  <a:pt x="9" y="0"/>
                </a:cubicBezTo>
                <a:lnTo>
                  <a:pt x="0" y="0"/>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50" name="Freeform 280"/>
          <p:cNvSpPr>
            <a:spLocks/>
          </p:cNvSpPr>
          <p:nvPr/>
        </p:nvSpPr>
        <p:spPr bwMode="auto">
          <a:xfrm flipV="1">
            <a:off x="4192768" y="4423838"/>
            <a:ext cx="71438" cy="100013"/>
          </a:xfrm>
          <a:custGeom>
            <a:avLst/>
            <a:gdLst/>
            <a:ahLst/>
            <a:cxnLst>
              <a:cxn ang="0">
                <a:pos x="39" y="12"/>
              </a:cxn>
              <a:cxn ang="0">
                <a:pos x="39" y="0"/>
              </a:cxn>
              <a:cxn ang="0">
                <a:pos x="0" y="0"/>
              </a:cxn>
              <a:cxn ang="0">
                <a:pos x="4" y="12"/>
              </a:cxn>
              <a:cxn ang="0">
                <a:pos x="16" y="25"/>
              </a:cxn>
              <a:cxn ang="0">
                <a:pos x="26" y="35"/>
              </a:cxn>
              <a:cxn ang="0">
                <a:pos x="28" y="42"/>
              </a:cxn>
              <a:cxn ang="0">
                <a:pos x="26" y="47"/>
              </a:cxn>
              <a:cxn ang="0">
                <a:pos x="20" y="49"/>
              </a:cxn>
              <a:cxn ang="0">
                <a:pos x="15" y="47"/>
              </a:cxn>
              <a:cxn ang="0">
                <a:pos x="12" y="41"/>
              </a:cxn>
              <a:cxn ang="0">
                <a:pos x="1" y="42"/>
              </a:cxn>
              <a:cxn ang="0">
                <a:pos x="7" y="56"/>
              </a:cxn>
              <a:cxn ang="0">
                <a:pos x="21" y="60"/>
              </a:cxn>
              <a:cxn ang="0">
                <a:pos x="34" y="55"/>
              </a:cxn>
              <a:cxn ang="0">
                <a:pos x="39" y="44"/>
              </a:cxn>
              <a:cxn ang="0">
                <a:pos x="38" y="36"/>
              </a:cxn>
              <a:cxn ang="0">
                <a:pos x="33" y="29"/>
              </a:cxn>
              <a:cxn ang="0">
                <a:pos x="26" y="21"/>
              </a:cxn>
              <a:cxn ang="0">
                <a:pos x="19" y="15"/>
              </a:cxn>
              <a:cxn ang="0">
                <a:pos x="17" y="12"/>
              </a:cxn>
              <a:cxn ang="0">
                <a:pos x="39" y="12"/>
              </a:cxn>
            </a:cxnLst>
            <a:rect l="0" t="0" r="r" b="b"/>
            <a:pathLst>
              <a:path w="39" h="60">
                <a:moveTo>
                  <a:pt x="39" y="12"/>
                </a:moveTo>
                <a:lnTo>
                  <a:pt x="39" y="0"/>
                </a:lnTo>
                <a:lnTo>
                  <a:pt x="0" y="0"/>
                </a:lnTo>
                <a:cubicBezTo>
                  <a:pt x="1" y="4"/>
                  <a:pt x="2" y="8"/>
                  <a:pt x="4" y="12"/>
                </a:cubicBezTo>
                <a:cubicBezTo>
                  <a:pt x="6" y="15"/>
                  <a:pt x="10" y="20"/>
                  <a:pt x="16" y="25"/>
                </a:cubicBezTo>
                <a:cubicBezTo>
                  <a:pt x="21" y="30"/>
                  <a:pt x="24" y="33"/>
                  <a:pt x="26" y="35"/>
                </a:cubicBezTo>
                <a:cubicBezTo>
                  <a:pt x="27" y="37"/>
                  <a:pt x="28" y="40"/>
                  <a:pt x="28" y="42"/>
                </a:cubicBezTo>
                <a:cubicBezTo>
                  <a:pt x="28" y="44"/>
                  <a:pt x="27" y="46"/>
                  <a:pt x="26" y="47"/>
                </a:cubicBezTo>
                <a:cubicBezTo>
                  <a:pt x="24" y="49"/>
                  <a:pt x="23" y="49"/>
                  <a:pt x="20" y="49"/>
                </a:cubicBezTo>
                <a:cubicBezTo>
                  <a:pt x="18" y="49"/>
                  <a:pt x="16" y="49"/>
                  <a:pt x="15" y="47"/>
                </a:cubicBezTo>
                <a:cubicBezTo>
                  <a:pt x="13" y="46"/>
                  <a:pt x="13" y="44"/>
                  <a:pt x="12" y="41"/>
                </a:cubicBezTo>
                <a:lnTo>
                  <a:pt x="1" y="42"/>
                </a:lnTo>
                <a:cubicBezTo>
                  <a:pt x="2" y="48"/>
                  <a:pt x="4" y="53"/>
                  <a:pt x="7" y="56"/>
                </a:cubicBezTo>
                <a:cubicBezTo>
                  <a:pt x="11" y="58"/>
                  <a:pt x="15" y="60"/>
                  <a:pt x="21" y="60"/>
                </a:cubicBezTo>
                <a:cubicBezTo>
                  <a:pt x="26" y="60"/>
                  <a:pt x="31" y="58"/>
                  <a:pt x="34" y="55"/>
                </a:cubicBezTo>
                <a:cubicBezTo>
                  <a:pt x="37" y="52"/>
                  <a:pt x="39" y="48"/>
                  <a:pt x="39" y="44"/>
                </a:cubicBezTo>
                <a:cubicBezTo>
                  <a:pt x="39" y="41"/>
                  <a:pt x="39" y="38"/>
                  <a:pt x="38" y="36"/>
                </a:cubicBezTo>
                <a:cubicBezTo>
                  <a:pt x="37" y="34"/>
                  <a:pt x="35" y="31"/>
                  <a:pt x="33" y="29"/>
                </a:cubicBezTo>
                <a:cubicBezTo>
                  <a:pt x="32" y="27"/>
                  <a:pt x="30" y="24"/>
                  <a:pt x="26" y="21"/>
                </a:cubicBezTo>
                <a:cubicBezTo>
                  <a:pt x="22" y="18"/>
                  <a:pt x="20" y="16"/>
                  <a:pt x="19" y="15"/>
                </a:cubicBezTo>
                <a:cubicBezTo>
                  <a:pt x="18" y="14"/>
                  <a:pt x="18" y="13"/>
                  <a:pt x="17" y="12"/>
                </a:cubicBezTo>
                <a:lnTo>
                  <a:pt x="39" y="12"/>
                </a:lnTo>
                <a:close/>
              </a:path>
            </a:pathLst>
          </a:custGeom>
          <a:solidFill>
            <a:srgbClr val="000000"/>
          </a:solidFill>
          <a:ln w="0"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51" name="Freeform 281"/>
          <p:cNvSpPr>
            <a:spLocks noEditPoints="1"/>
          </p:cNvSpPr>
          <p:nvPr/>
        </p:nvSpPr>
        <p:spPr bwMode="auto">
          <a:xfrm flipV="1">
            <a:off x="5484993" y="1474263"/>
            <a:ext cx="130175" cy="141288"/>
          </a:xfrm>
          <a:custGeom>
            <a:avLst/>
            <a:gdLst/>
            <a:ahLst/>
            <a:cxnLst>
              <a:cxn ang="0">
                <a:pos x="0" y="85"/>
              </a:cxn>
              <a:cxn ang="0">
                <a:pos x="31" y="85"/>
              </a:cxn>
              <a:cxn ang="0">
                <a:pos x="47" y="83"/>
              </a:cxn>
              <a:cxn ang="0">
                <a:pos x="59" y="75"/>
              </a:cxn>
              <a:cxn ang="0">
                <a:pos x="67" y="62"/>
              </a:cxn>
              <a:cxn ang="0">
                <a:pos x="70" y="42"/>
              </a:cxn>
              <a:cxn ang="0">
                <a:pos x="68" y="24"/>
              </a:cxn>
              <a:cxn ang="0">
                <a:pos x="59" y="9"/>
              </a:cxn>
              <a:cxn ang="0">
                <a:pos x="47" y="2"/>
              </a:cxn>
              <a:cxn ang="0">
                <a:pos x="32" y="0"/>
              </a:cxn>
              <a:cxn ang="0">
                <a:pos x="0" y="0"/>
              </a:cxn>
              <a:cxn ang="0">
                <a:pos x="0" y="85"/>
              </a:cxn>
              <a:cxn ang="0">
                <a:pos x="15" y="70"/>
              </a:cxn>
              <a:cxn ang="0">
                <a:pos x="15" y="15"/>
              </a:cxn>
              <a:cxn ang="0">
                <a:pos x="29" y="15"/>
              </a:cxn>
              <a:cxn ang="0">
                <a:pos x="40" y="16"/>
              </a:cxn>
              <a:cxn ang="0">
                <a:pos x="48" y="19"/>
              </a:cxn>
              <a:cxn ang="0">
                <a:pos x="53" y="27"/>
              </a:cxn>
              <a:cxn ang="0">
                <a:pos x="54" y="43"/>
              </a:cxn>
              <a:cxn ang="0">
                <a:pos x="53" y="57"/>
              </a:cxn>
              <a:cxn ang="0">
                <a:pos x="47" y="65"/>
              </a:cxn>
              <a:cxn ang="0">
                <a:pos x="39" y="69"/>
              </a:cxn>
              <a:cxn ang="0">
                <a:pos x="24" y="70"/>
              </a:cxn>
              <a:cxn ang="0">
                <a:pos x="15" y="70"/>
              </a:cxn>
            </a:cxnLst>
            <a:rect l="0" t="0" r="r" b="b"/>
            <a:pathLst>
              <a:path w="70" h="85">
                <a:moveTo>
                  <a:pt x="0" y="85"/>
                </a:moveTo>
                <a:lnTo>
                  <a:pt x="31" y="85"/>
                </a:lnTo>
                <a:cubicBezTo>
                  <a:pt x="38" y="85"/>
                  <a:pt x="43" y="84"/>
                  <a:pt x="47" y="83"/>
                </a:cubicBezTo>
                <a:cubicBezTo>
                  <a:pt x="52" y="82"/>
                  <a:pt x="56" y="79"/>
                  <a:pt x="59" y="75"/>
                </a:cubicBezTo>
                <a:cubicBezTo>
                  <a:pt x="63" y="72"/>
                  <a:pt x="66" y="67"/>
                  <a:pt x="67" y="62"/>
                </a:cubicBezTo>
                <a:cubicBezTo>
                  <a:pt x="69" y="56"/>
                  <a:pt x="70" y="50"/>
                  <a:pt x="70" y="42"/>
                </a:cubicBezTo>
                <a:cubicBezTo>
                  <a:pt x="70" y="35"/>
                  <a:pt x="69" y="29"/>
                  <a:pt x="68" y="24"/>
                </a:cubicBezTo>
                <a:cubicBezTo>
                  <a:pt x="66" y="18"/>
                  <a:pt x="63" y="13"/>
                  <a:pt x="59" y="9"/>
                </a:cubicBezTo>
                <a:cubicBezTo>
                  <a:pt x="56" y="6"/>
                  <a:pt x="52" y="4"/>
                  <a:pt x="47" y="2"/>
                </a:cubicBezTo>
                <a:cubicBezTo>
                  <a:pt x="43" y="1"/>
                  <a:pt x="38" y="0"/>
                  <a:pt x="32" y="0"/>
                </a:cubicBezTo>
                <a:lnTo>
                  <a:pt x="0" y="0"/>
                </a:lnTo>
                <a:lnTo>
                  <a:pt x="0" y="85"/>
                </a:lnTo>
                <a:close/>
                <a:moveTo>
                  <a:pt x="15" y="70"/>
                </a:moveTo>
                <a:lnTo>
                  <a:pt x="15" y="15"/>
                </a:lnTo>
                <a:lnTo>
                  <a:pt x="29" y="15"/>
                </a:lnTo>
                <a:cubicBezTo>
                  <a:pt x="34" y="15"/>
                  <a:pt x="38" y="15"/>
                  <a:pt x="40" y="16"/>
                </a:cubicBezTo>
                <a:cubicBezTo>
                  <a:pt x="43" y="17"/>
                  <a:pt x="46" y="18"/>
                  <a:pt x="48" y="19"/>
                </a:cubicBezTo>
                <a:cubicBezTo>
                  <a:pt x="50" y="21"/>
                  <a:pt x="51" y="24"/>
                  <a:pt x="53" y="27"/>
                </a:cubicBezTo>
                <a:cubicBezTo>
                  <a:pt x="54" y="31"/>
                  <a:pt x="54" y="36"/>
                  <a:pt x="54" y="43"/>
                </a:cubicBezTo>
                <a:cubicBezTo>
                  <a:pt x="54" y="49"/>
                  <a:pt x="54" y="54"/>
                  <a:pt x="53" y="57"/>
                </a:cubicBezTo>
                <a:cubicBezTo>
                  <a:pt x="51" y="61"/>
                  <a:pt x="50" y="63"/>
                  <a:pt x="47" y="65"/>
                </a:cubicBezTo>
                <a:cubicBezTo>
                  <a:pt x="45" y="67"/>
                  <a:pt x="42" y="68"/>
                  <a:pt x="39" y="69"/>
                </a:cubicBezTo>
                <a:cubicBezTo>
                  <a:pt x="36" y="70"/>
                  <a:pt x="31" y="70"/>
                  <a:pt x="24" y="70"/>
                </a:cubicBezTo>
                <a:lnTo>
                  <a:pt x="15" y="70"/>
                </a:lnTo>
                <a:close/>
              </a:path>
            </a:pathLst>
          </a:custGeom>
          <a:solidFill>
            <a:srgbClr val="FF00FF"/>
          </a:solidFill>
          <a:ln w="0" cap="rnd">
            <a:solidFill>
              <a:srgbClr val="FF00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52" name="Freeform 282"/>
          <p:cNvSpPr>
            <a:spLocks/>
          </p:cNvSpPr>
          <p:nvPr/>
        </p:nvSpPr>
        <p:spPr bwMode="auto">
          <a:xfrm flipV="1">
            <a:off x="5477056" y="2563288"/>
            <a:ext cx="136525" cy="141288"/>
          </a:xfrm>
          <a:custGeom>
            <a:avLst/>
            <a:gdLst/>
            <a:ahLst/>
            <a:cxnLst>
              <a:cxn ang="0">
                <a:pos x="57" y="33"/>
              </a:cxn>
              <a:cxn ang="0">
                <a:pos x="73" y="28"/>
              </a:cxn>
              <a:cxn ang="0">
                <a:pos x="60" y="7"/>
              </a:cxn>
              <a:cxn ang="0">
                <a:pos x="38" y="0"/>
              </a:cxn>
              <a:cxn ang="0">
                <a:pos x="11" y="11"/>
              </a:cxn>
              <a:cxn ang="0">
                <a:pos x="0" y="42"/>
              </a:cxn>
              <a:cxn ang="0">
                <a:pos x="11" y="74"/>
              </a:cxn>
              <a:cxn ang="0">
                <a:pos x="39" y="85"/>
              </a:cxn>
              <a:cxn ang="0">
                <a:pos x="63" y="76"/>
              </a:cxn>
              <a:cxn ang="0">
                <a:pos x="72" y="60"/>
              </a:cxn>
              <a:cxn ang="0">
                <a:pos x="56" y="56"/>
              </a:cxn>
              <a:cxn ang="0">
                <a:pos x="49" y="67"/>
              </a:cxn>
              <a:cxn ang="0">
                <a:pos x="38" y="71"/>
              </a:cxn>
              <a:cxn ang="0">
                <a:pos x="22" y="64"/>
              </a:cxn>
              <a:cxn ang="0">
                <a:pos x="16" y="43"/>
              </a:cxn>
              <a:cxn ang="0">
                <a:pos x="22" y="21"/>
              </a:cxn>
              <a:cxn ang="0">
                <a:pos x="38" y="15"/>
              </a:cxn>
              <a:cxn ang="0">
                <a:pos x="50" y="19"/>
              </a:cxn>
              <a:cxn ang="0">
                <a:pos x="57" y="33"/>
              </a:cxn>
            </a:cxnLst>
            <a:rect l="0" t="0" r="r" b="b"/>
            <a:pathLst>
              <a:path w="73" h="85">
                <a:moveTo>
                  <a:pt x="57" y="33"/>
                </a:moveTo>
                <a:lnTo>
                  <a:pt x="73" y="28"/>
                </a:lnTo>
                <a:cubicBezTo>
                  <a:pt x="70" y="19"/>
                  <a:pt x="66" y="12"/>
                  <a:pt x="60" y="7"/>
                </a:cubicBezTo>
                <a:cubicBezTo>
                  <a:pt x="55" y="2"/>
                  <a:pt x="47" y="0"/>
                  <a:pt x="38" y="0"/>
                </a:cubicBezTo>
                <a:cubicBezTo>
                  <a:pt x="27" y="0"/>
                  <a:pt x="18" y="4"/>
                  <a:pt x="11" y="11"/>
                </a:cubicBezTo>
                <a:cubicBezTo>
                  <a:pt x="3" y="19"/>
                  <a:pt x="0" y="29"/>
                  <a:pt x="0" y="42"/>
                </a:cubicBezTo>
                <a:cubicBezTo>
                  <a:pt x="0" y="56"/>
                  <a:pt x="3" y="66"/>
                  <a:pt x="11" y="74"/>
                </a:cubicBezTo>
                <a:cubicBezTo>
                  <a:pt x="18" y="82"/>
                  <a:pt x="27" y="85"/>
                  <a:pt x="39" y="85"/>
                </a:cubicBezTo>
                <a:cubicBezTo>
                  <a:pt x="49" y="85"/>
                  <a:pt x="57" y="82"/>
                  <a:pt x="63" y="76"/>
                </a:cubicBezTo>
                <a:cubicBezTo>
                  <a:pt x="67" y="72"/>
                  <a:pt x="70" y="67"/>
                  <a:pt x="72" y="60"/>
                </a:cubicBezTo>
                <a:lnTo>
                  <a:pt x="56" y="56"/>
                </a:lnTo>
                <a:cubicBezTo>
                  <a:pt x="55" y="61"/>
                  <a:pt x="53" y="64"/>
                  <a:pt x="49" y="67"/>
                </a:cubicBezTo>
                <a:cubicBezTo>
                  <a:pt x="46" y="69"/>
                  <a:pt x="42" y="71"/>
                  <a:pt x="38" y="71"/>
                </a:cubicBezTo>
                <a:cubicBezTo>
                  <a:pt x="31" y="71"/>
                  <a:pt x="26" y="69"/>
                  <a:pt x="22" y="64"/>
                </a:cubicBezTo>
                <a:cubicBezTo>
                  <a:pt x="18" y="60"/>
                  <a:pt x="16" y="53"/>
                  <a:pt x="16" y="43"/>
                </a:cubicBezTo>
                <a:cubicBezTo>
                  <a:pt x="16" y="33"/>
                  <a:pt x="18" y="26"/>
                  <a:pt x="22" y="21"/>
                </a:cubicBezTo>
                <a:cubicBezTo>
                  <a:pt x="26" y="17"/>
                  <a:pt x="31" y="15"/>
                  <a:pt x="38" y="15"/>
                </a:cubicBezTo>
                <a:cubicBezTo>
                  <a:pt x="42" y="15"/>
                  <a:pt x="46" y="16"/>
                  <a:pt x="50" y="19"/>
                </a:cubicBezTo>
                <a:cubicBezTo>
                  <a:pt x="53" y="22"/>
                  <a:pt x="56" y="27"/>
                  <a:pt x="57" y="33"/>
                </a:cubicBezTo>
                <a:close/>
              </a:path>
            </a:pathLst>
          </a:custGeom>
          <a:solidFill>
            <a:srgbClr val="00FF00"/>
          </a:solidFill>
          <a:ln w="0" cap="rnd">
            <a:solidFill>
              <a:srgbClr val="00FF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53" name="Freeform 283"/>
          <p:cNvSpPr>
            <a:spLocks/>
          </p:cNvSpPr>
          <p:nvPr/>
        </p:nvSpPr>
        <p:spPr bwMode="auto">
          <a:xfrm flipV="1">
            <a:off x="5484993" y="3193526"/>
            <a:ext cx="106363" cy="139700"/>
          </a:xfrm>
          <a:custGeom>
            <a:avLst/>
            <a:gdLst/>
            <a:ahLst/>
            <a:cxnLst>
              <a:cxn ang="0">
                <a:pos x="0" y="0"/>
              </a:cxn>
              <a:cxn ang="0">
                <a:pos x="0" y="84"/>
              </a:cxn>
              <a:cxn ang="0">
                <a:pos x="57" y="84"/>
              </a:cxn>
              <a:cxn ang="0">
                <a:pos x="57" y="69"/>
              </a:cxn>
              <a:cxn ang="0">
                <a:pos x="15" y="69"/>
              </a:cxn>
              <a:cxn ang="0">
                <a:pos x="15" y="50"/>
              </a:cxn>
              <a:cxn ang="0">
                <a:pos x="52" y="50"/>
              </a:cxn>
              <a:cxn ang="0">
                <a:pos x="52" y="35"/>
              </a:cxn>
              <a:cxn ang="0">
                <a:pos x="15" y="35"/>
              </a:cxn>
              <a:cxn ang="0">
                <a:pos x="15" y="0"/>
              </a:cxn>
              <a:cxn ang="0">
                <a:pos x="0" y="0"/>
              </a:cxn>
            </a:cxnLst>
            <a:rect l="0" t="0" r="r" b="b"/>
            <a:pathLst>
              <a:path w="57" h="84">
                <a:moveTo>
                  <a:pt x="0" y="0"/>
                </a:moveTo>
                <a:lnTo>
                  <a:pt x="0" y="84"/>
                </a:lnTo>
                <a:lnTo>
                  <a:pt x="57" y="84"/>
                </a:lnTo>
                <a:lnTo>
                  <a:pt x="57" y="69"/>
                </a:lnTo>
                <a:lnTo>
                  <a:pt x="15" y="69"/>
                </a:lnTo>
                <a:lnTo>
                  <a:pt x="15" y="50"/>
                </a:lnTo>
                <a:lnTo>
                  <a:pt x="52" y="50"/>
                </a:lnTo>
                <a:lnTo>
                  <a:pt x="52" y="35"/>
                </a:lnTo>
                <a:lnTo>
                  <a:pt x="15" y="35"/>
                </a:lnTo>
                <a:lnTo>
                  <a:pt x="15" y="0"/>
                </a:lnTo>
                <a:lnTo>
                  <a:pt x="0" y="0"/>
                </a:lnTo>
                <a:close/>
              </a:path>
            </a:pathLst>
          </a:custGeom>
          <a:solidFill>
            <a:srgbClr val="00FFFF"/>
          </a:solidFill>
          <a:ln w="0" cap="rnd">
            <a:solidFill>
              <a:srgbClr val="00FF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54" name="Freeform 284"/>
          <p:cNvSpPr>
            <a:spLocks noEditPoints="1"/>
          </p:cNvSpPr>
          <p:nvPr/>
        </p:nvSpPr>
        <p:spPr bwMode="auto">
          <a:xfrm flipV="1">
            <a:off x="5610406" y="3230038"/>
            <a:ext cx="106362" cy="104775"/>
          </a:xfrm>
          <a:custGeom>
            <a:avLst/>
            <a:gdLst/>
            <a:ahLst/>
            <a:cxnLst>
              <a:cxn ang="0">
                <a:pos x="40" y="20"/>
              </a:cxn>
              <a:cxn ang="0">
                <a:pos x="56" y="18"/>
              </a:cxn>
              <a:cxn ang="0">
                <a:pos x="46" y="4"/>
              </a:cxn>
              <a:cxn ang="0">
                <a:pos x="29" y="0"/>
              </a:cxn>
              <a:cxn ang="0">
                <a:pos x="6" y="10"/>
              </a:cxn>
              <a:cxn ang="0">
                <a:pos x="0" y="31"/>
              </a:cxn>
              <a:cxn ang="0">
                <a:pos x="8" y="55"/>
              </a:cxn>
              <a:cxn ang="0">
                <a:pos x="28" y="63"/>
              </a:cxn>
              <a:cxn ang="0">
                <a:pos x="49" y="54"/>
              </a:cxn>
              <a:cxn ang="0">
                <a:pos x="57" y="27"/>
              </a:cxn>
              <a:cxn ang="0">
                <a:pos x="15" y="27"/>
              </a:cxn>
              <a:cxn ang="0">
                <a:pos x="19" y="16"/>
              </a:cxn>
              <a:cxn ang="0">
                <a:pos x="29" y="12"/>
              </a:cxn>
              <a:cxn ang="0">
                <a:pos x="36" y="14"/>
              </a:cxn>
              <a:cxn ang="0">
                <a:pos x="40" y="20"/>
              </a:cxn>
              <a:cxn ang="0">
                <a:pos x="41" y="36"/>
              </a:cxn>
              <a:cxn ang="0">
                <a:pos x="37" y="47"/>
              </a:cxn>
              <a:cxn ang="0">
                <a:pos x="28" y="51"/>
              </a:cxn>
              <a:cxn ang="0">
                <a:pos x="19" y="47"/>
              </a:cxn>
              <a:cxn ang="0">
                <a:pos x="16" y="36"/>
              </a:cxn>
              <a:cxn ang="0">
                <a:pos x="41" y="36"/>
              </a:cxn>
            </a:cxnLst>
            <a:rect l="0" t="0" r="r" b="b"/>
            <a:pathLst>
              <a:path w="57" h="63">
                <a:moveTo>
                  <a:pt x="40" y="20"/>
                </a:moveTo>
                <a:lnTo>
                  <a:pt x="56" y="18"/>
                </a:lnTo>
                <a:cubicBezTo>
                  <a:pt x="54" y="12"/>
                  <a:pt x="50" y="8"/>
                  <a:pt x="46" y="4"/>
                </a:cubicBezTo>
                <a:cubicBezTo>
                  <a:pt x="41" y="1"/>
                  <a:pt x="36" y="0"/>
                  <a:pt x="29" y="0"/>
                </a:cubicBezTo>
                <a:cubicBezTo>
                  <a:pt x="19" y="0"/>
                  <a:pt x="11" y="3"/>
                  <a:pt x="6" y="10"/>
                </a:cubicBezTo>
                <a:cubicBezTo>
                  <a:pt x="2" y="16"/>
                  <a:pt x="0" y="23"/>
                  <a:pt x="0" y="31"/>
                </a:cubicBezTo>
                <a:cubicBezTo>
                  <a:pt x="0" y="41"/>
                  <a:pt x="2" y="49"/>
                  <a:pt x="8" y="55"/>
                </a:cubicBezTo>
                <a:cubicBezTo>
                  <a:pt x="13" y="60"/>
                  <a:pt x="20" y="63"/>
                  <a:pt x="28" y="63"/>
                </a:cubicBezTo>
                <a:cubicBezTo>
                  <a:pt x="37" y="63"/>
                  <a:pt x="44" y="60"/>
                  <a:pt x="49" y="54"/>
                </a:cubicBezTo>
                <a:cubicBezTo>
                  <a:pt x="55" y="48"/>
                  <a:pt x="57" y="39"/>
                  <a:pt x="57" y="27"/>
                </a:cubicBezTo>
                <a:lnTo>
                  <a:pt x="15" y="27"/>
                </a:lnTo>
                <a:cubicBezTo>
                  <a:pt x="16" y="22"/>
                  <a:pt x="17" y="18"/>
                  <a:pt x="19" y="16"/>
                </a:cubicBezTo>
                <a:cubicBezTo>
                  <a:pt x="22" y="13"/>
                  <a:pt x="25" y="12"/>
                  <a:pt x="29" y="12"/>
                </a:cubicBezTo>
                <a:cubicBezTo>
                  <a:pt x="32" y="12"/>
                  <a:pt x="34" y="13"/>
                  <a:pt x="36" y="14"/>
                </a:cubicBezTo>
                <a:cubicBezTo>
                  <a:pt x="38" y="15"/>
                  <a:pt x="39" y="18"/>
                  <a:pt x="40" y="20"/>
                </a:cubicBezTo>
                <a:close/>
                <a:moveTo>
                  <a:pt x="41" y="36"/>
                </a:moveTo>
                <a:cubicBezTo>
                  <a:pt x="41" y="41"/>
                  <a:pt x="40" y="45"/>
                  <a:pt x="37" y="47"/>
                </a:cubicBezTo>
                <a:cubicBezTo>
                  <a:pt x="35" y="50"/>
                  <a:pt x="32" y="51"/>
                  <a:pt x="28" y="51"/>
                </a:cubicBezTo>
                <a:cubicBezTo>
                  <a:pt x="25" y="51"/>
                  <a:pt x="22" y="50"/>
                  <a:pt x="19" y="47"/>
                </a:cubicBezTo>
                <a:cubicBezTo>
                  <a:pt x="17" y="44"/>
                  <a:pt x="16" y="41"/>
                  <a:pt x="16" y="36"/>
                </a:cubicBezTo>
                <a:lnTo>
                  <a:pt x="41" y="36"/>
                </a:lnTo>
                <a:close/>
              </a:path>
            </a:pathLst>
          </a:custGeom>
          <a:solidFill>
            <a:srgbClr val="00FFFF"/>
          </a:solidFill>
          <a:ln w="0" cap="rnd">
            <a:solidFill>
              <a:srgbClr val="00FFFF"/>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55" name="Freeform 285"/>
          <p:cNvSpPr>
            <a:spLocks noEditPoints="1"/>
          </p:cNvSpPr>
          <p:nvPr/>
        </p:nvSpPr>
        <p:spPr bwMode="auto">
          <a:xfrm flipV="1">
            <a:off x="5467531" y="3687238"/>
            <a:ext cx="153987" cy="139700"/>
          </a:xfrm>
          <a:custGeom>
            <a:avLst/>
            <a:gdLst/>
            <a:ahLst/>
            <a:cxnLst>
              <a:cxn ang="0">
                <a:pos x="82" y="0"/>
              </a:cxn>
              <a:cxn ang="0">
                <a:pos x="65" y="0"/>
              </a:cxn>
              <a:cxn ang="0">
                <a:pos x="57" y="19"/>
              </a:cxn>
              <a:cxn ang="0">
                <a:pos x="24" y="19"/>
              </a:cxn>
              <a:cxn ang="0">
                <a:pos x="17" y="0"/>
              </a:cxn>
              <a:cxn ang="0">
                <a:pos x="0" y="0"/>
              </a:cxn>
              <a:cxn ang="0">
                <a:pos x="33" y="84"/>
              </a:cxn>
              <a:cxn ang="0">
                <a:pos x="48" y="84"/>
              </a:cxn>
              <a:cxn ang="0">
                <a:pos x="82" y="0"/>
              </a:cxn>
              <a:cxn ang="0">
                <a:pos x="52" y="34"/>
              </a:cxn>
              <a:cxn ang="0">
                <a:pos x="41" y="63"/>
              </a:cxn>
              <a:cxn ang="0">
                <a:pos x="30" y="34"/>
              </a:cxn>
              <a:cxn ang="0">
                <a:pos x="52" y="34"/>
              </a:cxn>
            </a:cxnLst>
            <a:rect l="0" t="0" r="r" b="b"/>
            <a:pathLst>
              <a:path w="82" h="84">
                <a:moveTo>
                  <a:pt x="82" y="0"/>
                </a:moveTo>
                <a:lnTo>
                  <a:pt x="65" y="0"/>
                </a:lnTo>
                <a:lnTo>
                  <a:pt x="57" y="19"/>
                </a:lnTo>
                <a:lnTo>
                  <a:pt x="24" y="19"/>
                </a:lnTo>
                <a:lnTo>
                  <a:pt x="17" y="0"/>
                </a:lnTo>
                <a:lnTo>
                  <a:pt x="0" y="0"/>
                </a:lnTo>
                <a:lnTo>
                  <a:pt x="33" y="84"/>
                </a:lnTo>
                <a:lnTo>
                  <a:pt x="48" y="84"/>
                </a:lnTo>
                <a:lnTo>
                  <a:pt x="82" y="0"/>
                </a:lnTo>
                <a:close/>
                <a:moveTo>
                  <a:pt x="52" y="34"/>
                </a:moveTo>
                <a:lnTo>
                  <a:pt x="41" y="63"/>
                </a:lnTo>
                <a:lnTo>
                  <a:pt x="30" y="34"/>
                </a:lnTo>
                <a:lnTo>
                  <a:pt x="52" y="34"/>
                </a:lnTo>
                <a:close/>
              </a:path>
            </a:pathLst>
          </a:custGeom>
          <a:solidFill>
            <a:srgbClr val="FF0000"/>
          </a:solidFill>
          <a:ln w="0" cap="rnd">
            <a:solidFill>
              <a:srgbClr val="FF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56" name="Freeform 286"/>
          <p:cNvSpPr>
            <a:spLocks/>
          </p:cNvSpPr>
          <p:nvPr/>
        </p:nvSpPr>
        <p:spPr bwMode="auto">
          <a:xfrm flipV="1">
            <a:off x="5635806" y="3725338"/>
            <a:ext cx="104775" cy="103188"/>
          </a:xfrm>
          <a:custGeom>
            <a:avLst/>
            <a:gdLst/>
            <a:ahLst/>
            <a:cxnLst>
              <a:cxn ang="0">
                <a:pos x="40" y="1"/>
              </a:cxn>
              <a:cxn ang="0">
                <a:pos x="40" y="10"/>
              </a:cxn>
              <a:cxn ang="0">
                <a:pos x="32" y="3"/>
              </a:cxn>
              <a:cxn ang="0">
                <a:pos x="20" y="0"/>
              </a:cxn>
              <a:cxn ang="0">
                <a:pos x="9" y="2"/>
              </a:cxn>
              <a:cxn ang="0">
                <a:pos x="2" y="10"/>
              </a:cxn>
              <a:cxn ang="0">
                <a:pos x="0" y="23"/>
              </a:cxn>
              <a:cxn ang="0">
                <a:pos x="0" y="62"/>
              </a:cxn>
              <a:cxn ang="0">
                <a:pos x="16" y="62"/>
              </a:cxn>
              <a:cxn ang="0">
                <a:pos x="16" y="34"/>
              </a:cxn>
              <a:cxn ang="0">
                <a:pos x="17" y="18"/>
              </a:cxn>
              <a:cxn ang="0">
                <a:pos x="20" y="14"/>
              </a:cxn>
              <a:cxn ang="0">
                <a:pos x="27" y="12"/>
              </a:cxn>
              <a:cxn ang="0">
                <a:pos x="34" y="14"/>
              </a:cxn>
              <a:cxn ang="0">
                <a:pos x="39" y="20"/>
              </a:cxn>
              <a:cxn ang="0">
                <a:pos x="40" y="36"/>
              </a:cxn>
              <a:cxn ang="0">
                <a:pos x="40" y="62"/>
              </a:cxn>
              <a:cxn ang="0">
                <a:pos x="56" y="62"/>
              </a:cxn>
              <a:cxn ang="0">
                <a:pos x="56" y="1"/>
              </a:cxn>
              <a:cxn ang="0">
                <a:pos x="40" y="1"/>
              </a:cxn>
            </a:cxnLst>
            <a:rect l="0" t="0" r="r" b="b"/>
            <a:pathLst>
              <a:path w="56" h="62">
                <a:moveTo>
                  <a:pt x="40" y="1"/>
                </a:moveTo>
                <a:lnTo>
                  <a:pt x="40" y="10"/>
                </a:lnTo>
                <a:cubicBezTo>
                  <a:pt x="38" y="7"/>
                  <a:pt x="35" y="4"/>
                  <a:pt x="32" y="3"/>
                </a:cubicBezTo>
                <a:cubicBezTo>
                  <a:pt x="28" y="1"/>
                  <a:pt x="24" y="0"/>
                  <a:pt x="20" y="0"/>
                </a:cubicBezTo>
                <a:cubicBezTo>
                  <a:pt x="16" y="0"/>
                  <a:pt x="13" y="1"/>
                  <a:pt x="9" y="2"/>
                </a:cubicBezTo>
                <a:cubicBezTo>
                  <a:pt x="6" y="4"/>
                  <a:pt x="4" y="7"/>
                  <a:pt x="2" y="10"/>
                </a:cubicBezTo>
                <a:cubicBezTo>
                  <a:pt x="1" y="13"/>
                  <a:pt x="0" y="18"/>
                  <a:pt x="0" y="23"/>
                </a:cubicBezTo>
                <a:lnTo>
                  <a:pt x="0" y="62"/>
                </a:lnTo>
                <a:lnTo>
                  <a:pt x="16" y="62"/>
                </a:lnTo>
                <a:lnTo>
                  <a:pt x="16" y="34"/>
                </a:lnTo>
                <a:cubicBezTo>
                  <a:pt x="16" y="25"/>
                  <a:pt x="16" y="20"/>
                  <a:pt x="17" y="18"/>
                </a:cubicBezTo>
                <a:cubicBezTo>
                  <a:pt x="18" y="16"/>
                  <a:pt x="19" y="15"/>
                  <a:pt x="20" y="14"/>
                </a:cubicBezTo>
                <a:cubicBezTo>
                  <a:pt x="22" y="13"/>
                  <a:pt x="24" y="12"/>
                  <a:pt x="27" y="12"/>
                </a:cubicBezTo>
                <a:cubicBezTo>
                  <a:pt x="30" y="12"/>
                  <a:pt x="32" y="13"/>
                  <a:pt x="34" y="14"/>
                </a:cubicBezTo>
                <a:cubicBezTo>
                  <a:pt x="37" y="16"/>
                  <a:pt x="38" y="18"/>
                  <a:pt x="39" y="20"/>
                </a:cubicBezTo>
                <a:cubicBezTo>
                  <a:pt x="40" y="22"/>
                  <a:pt x="40" y="28"/>
                  <a:pt x="40" y="36"/>
                </a:cubicBezTo>
                <a:lnTo>
                  <a:pt x="40" y="62"/>
                </a:lnTo>
                <a:lnTo>
                  <a:pt x="56" y="62"/>
                </a:lnTo>
                <a:lnTo>
                  <a:pt x="56" y="1"/>
                </a:lnTo>
                <a:lnTo>
                  <a:pt x="40" y="1"/>
                </a:lnTo>
                <a:close/>
              </a:path>
            </a:pathLst>
          </a:custGeom>
          <a:solidFill>
            <a:srgbClr val="FF0000"/>
          </a:solidFill>
          <a:ln w="0" cap="rnd">
            <a:solidFill>
              <a:srgbClr val="FF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57" name="Freeform 287"/>
          <p:cNvSpPr>
            <a:spLocks noEditPoints="1"/>
          </p:cNvSpPr>
          <p:nvPr/>
        </p:nvSpPr>
        <p:spPr bwMode="auto">
          <a:xfrm flipV="1">
            <a:off x="1000306" y="2206101"/>
            <a:ext cx="4114800" cy="541337"/>
          </a:xfrm>
          <a:custGeom>
            <a:avLst/>
            <a:gdLst/>
            <a:ahLst/>
            <a:cxnLst>
              <a:cxn ang="0">
                <a:pos x="4" y="321"/>
              </a:cxn>
              <a:cxn ang="0">
                <a:pos x="28" y="305"/>
              </a:cxn>
              <a:cxn ang="0">
                <a:pos x="34" y="300"/>
              </a:cxn>
              <a:cxn ang="0">
                <a:pos x="44" y="295"/>
              </a:cxn>
              <a:cxn ang="0">
                <a:pos x="60" y="285"/>
              </a:cxn>
              <a:cxn ang="0">
                <a:pos x="70" y="281"/>
              </a:cxn>
              <a:cxn ang="0">
                <a:pos x="100" y="255"/>
              </a:cxn>
              <a:cxn ang="0">
                <a:pos x="126" y="227"/>
              </a:cxn>
              <a:cxn ang="0">
                <a:pos x="156" y="182"/>
              </a:cxn>
              <a:cxn ang="0">
                <a:pos x="177" y="147"/>
              </a:cxn>
              <a:cxn ang="0">
                <a:pos x="201" y="110"/>
              </a:cxn>
              <a:cxn ang="0">
                <a:pos x="226" y="84"/>
              </a:cxn>
              <a:cxn ang="0">
                <a:pos x="252" y="69"/>
              </a:cxn>
              <a:cxn ang="0">
                <a:pos x="296" y="53"/>
              </a:cxn>
              <a:cxn ang="0">
                <a:pos x="331" y="43"/>
              </a:cxn>
              <a:cxn ang="0">
                <a:pos x="366" y="35"/>
              </a:cxn>
              <a:cxn ang="0">
                <a:pos x="419" y="25"/>
              </a:cxn>
              <a:cxn ang="0">
                <a:pos x="455" y="20"/>
              </a:cxn>
              <a:cxn ang="0">
                <a:pos x="508" y="13"/>
              </a:cxn>
              <a:cxn ang="0">
                <a:pos x="544" y="8"/>
              </a:cxn>
              <a:cxn ang="0">
                <a:pos x="598" y="4"/>
              </a:cxn>
              <a:cxn ang="0">
                <a:pos x="652" y="1"/>
              </a:cxn>
              <a:cxn ang="0">
                <a:pos x="688" y="0"/>
              </a:cxn>
              <a:cxn ang="0">
                <a:pos x="742" y="0"/>
              </a:cxn>
              <a:cxn ang="0">
                <a:pos x="783" y="0"/>
              </a:cxn>
              <a:cxn ang="0">
                <a:pos x="832" y="2"/>
              </a:cxn>
              <a:cxn ang="0">
                <a:pos x="886" y="2"/>
              </a:cxn>
              <a:cxn ang="0">
                <a:pos x="934" y="2"/>
              </a:cxn>
              <a:cxn ang="0">
                <a:pos x="976" y="3"/>
              </a:cxn>
              <a:cxn ang="0">
                <a:pos x="1030" y="3"/>
              </a:cxn>
              <a:cxn ang="0">
                <a:pos x="1084" y="3"/>
              </a:cxn>
              <a:cxn ang="0">
                <a:pos x="1138" y="4"/>
              </a:cxn>
              <a:cxn ang="0">
                <a:pos x="1188" y="5"/>
              </a:cxn>
              <a:cxn ang="0">
                <a:pos x="1228" y="5"/>
              </a:cxn>
              <a:cxn ang="0">
                <a:pos x="1282" y="6"/>
              </a:cxn>
              <a:cxn ang="0">
                <a:pos x="1318" y="6"/>
              </a:cxn>
              <a:cxn ang="0">
                <a:pos x="1372" y="7"/>
              </a:cxn>
              <a:cxn ang="0">
                <a:pos x="1407" y="8"/>
              </a:cxn>
              <a:cxn ang="0">
                <a:pos x="1443" y="8"/>
              </a:cxn>
              <a:cxn ang="0">
                <a:pos x="1497" y="10"/>
              </a:cxn>
              <a:cxn ang="0">
                <a:pos x="1542" y="11"/>
              </a:cxn>
              <a:cxn ang="0">
                <a:pos x="1587" y="12"/>
              </a:cxn>
              <a:cxn ang="0">
                <a:pos x="1641" y="12"/>
              </a:cxn>
              <a:cxn ang="0">
                <a:pos x="1677" y="14"/>
              </a:cxn>
              <a:cxn ang="0">
                <a:pos x="1713" y="15"/>
              </a:cxn>
              <a:cxn ang="0">
                <a:pos x="1767" y="15"/>
              </a:cxn>
              <a:cxn ang="0">
                <a:pos x="1803" y="16"/>
              </a:cxn>
              <a:cxn ang="0">
                <a:pos x="1857" y="17"/>
              </a:cxn>
              <a:cxn ang="0">
                <a:pos x="1896" y="18"/>
              </a:cxn>
              <a:cxn ang="0">
                <a:pos x="1945" y="18"/>
              </a:cxn>
              <a:cxn ang="0">
                <a:pos x="1983" y="20"/>
              </a:cxn>
              <a:cxn ang="0">
                <a:pos x="2037" y="20"/>
              </a:cxn>
              <a:cxn ang="0">
                <a:pos x="2073" y="21"/>
              </a:cxn>
              <a:cxn ang="0">
                <a:pos x="2127" y="21"/>
              </a:cxn>
              <a:cxn ang="0">
                <a:pos x="2163" y="22"/>
              </a:cxn>
            </a:cxnLst>
            <a:rect l="0" t="0" r="r" b="b"/>
            <a:pathLst>
              <a:path w="2199" h="326">
                <a:moveTo>
                  <a:pt x="0" y="326"/>
                </a:moveTo>
                <a:lnTo>
                  <a:pt x="4" y="321"/>
                </a:lnTo>
                <a:moveTo>
                  <a:pt x="4" y="321"/>
                </a:moveTo>
                <a:lnTo>
                  <a:pt x="9" y="317"/>
                </a:lnTo>
                <a:lnTo>
                  <a:pt x="14" y="315"/>
                </a:lnTo>
                <a:moveTo>
                  <a:pt x="28" y="305"/>
                </a:moveTo>
                <a:lnTo>
                  <a:pt x="30" y="303"/>
                </a:lnTo>
                <a:moveTo>
                  <a:pt x="30" y="303"/>
                </a:moveTo>
                <a:lnTo>
                  <a:pt x="34" y="300"/>
                </a:lnTo>
                <a:moveTo>
                  <a:pt x="34" y="300"/>
                </a:moveTo>
                <a:lnTo>
                  <a:pt x="40" y="297"/>
                </a:lnTo>
                <a:lnTo>
                  <a:pt x="44" y="295"/>
                </a:lnTo>
                <a:moveTo>
                  <a:pt x="59" y="286"/>
                </a:moveTo>
                <a:lnTo>
                  <a:pt x="60" y="285"/>
                </a:lnTo>
                <a:moveTo>
                  <a:pt x="60" y="285"/>
                </a:moveTo>
                <a:lnTo>
                  <a:pt x="64" y="284"/>
                </a:lnTo>
                <a:moveTo>
                  <a:pt x="64" y="284"/>
                </a:moveTo>
                <a:lnTo>
                  <a:pt x="70" y="281"/>
                </a:lnTo>
                <a:lnTo>
                  <a:pt x="74" y="277"/>
                </a:lnTo>
                <a:moveTo>
                  <a:pt x="88" y="266"/>
                </a:moveTo>
                <a:lnTo>
                  <a:pt x="100" y="255"/>
                </a:lnTo>
                <a:lnTo>
                  <a:pt x="102" y="254"/>
                </a:lnTo>
                <a:moveTo>
                  <a:pt x="114" y="240"/>
                </a:moveTo>
                <a:lnTo>
                  <a:pt x="126" y="227"/>
                </a:lnTo>
                <a:moveTo>
                  <a:pt x="136" y="212"/>
                </a:moveTo>
                <a:lnTo>
                  <a:pt x="146" y="197"/>
                </a:lnTo>
                <a:moveTo>
                  <a:pt x="156" y="182"/>
                </a:moveTo>
                <a:lnTo>
                  <a:pt x="165" y="167"/>
                </a:lnTo>
                <a:moveTo>
                  <a:pt x="175" y="151"/>
                </a:moveTo>
                <a:lnTo>
                  <a:pt x="177" y="147"/>
                </a:lnTo>
                <a:lnTo>
                  <a:pt x="184" y="136"/>
                </a:lnTo>
                <a:moveTo>
                  <a:pt x="194" y="121"/>
                </a:moveTo>
                <a:lnTo>
                  <a:pt x="201" y="110"/>
                </a:lnTo>
                <a:lnTo>
                  <a:pt x="204" y="107"/>
                </a:lnTo>
                <a:moveTo>
                  <a:pt x="217" y="94"/>
                </a:moveTo>
                <a:lnTo>
                  <a:pt x="226" y="84"/>
                </a:lnTo>
                <a:lnTo>
                  <a:pt x="231" y="82"/>
                </a:lnTo>
                <a:moveTo>
                  <a:pt x="246" y="73"/>
                </a:moveTo>
                <a:lnTo>
                  <a:pt x="252" y="69"/>
                </a:lnTo>
                <a:lnTo>
                  <a:pt x="262" y="65"/>
                </a:lnTo>
                <a:moveTo>
                  <a:pt x="279" y="59"/>
                </a:moveTo>
                <a:lnTo>
                  <a:pt x="296" y="53"/>
                </a:lnTo>
                <a:moveTo>
                  <a:pt x="314" y="48"/>
                </a:moveTo>
                <a:lnTo>
                  <a:pt x="328" y="44"/>
                </a:lnTo>
                <a:lnTo>
                  <a:pt x="331" y="43"/>
                </a:lnTo>
                <a:moveTo>
                  <a:pt x="349" y="39"/>
                </a:moveTo>
                <a:lnTo>
                  <a:pt x="354" y="38"/>
                </a:lnTo>
                <a:lnTo>
                  <a:pt x="366" y="35"/>
                </a:lnTo>
                <a:moveTo>
                  <a:pt x="384" y="31"/>
                </a:moveTo>
                <a:lnTo>
                  <a:pt x="401" y="28"/>
                </a:lnTo>
                <a:moveTo>
                  <a:pt x="419" y="25"/>
                </a:moveTo>
                <a:lnTo>
                  <a:pt x="429" y="23"/>
                </a:lnTo>
                <a:lnTo>
                  <a:pt x="437" y="22"/>
                </a:lnTo>
                <a:moveTo>
                  <a:pt x="455" y="20"/>
                </a:moveTo>
                <a:lnTo>
                  <a:pt x="473" y="18"/>
                </a:lnTo>
                <a:moveTo>
                  <a:pt x="490" y="15"/>
                </a:moveTo>
                <a:lnTo>
                  <a:pt x="508" y="13"/>
                </a:lnTo>
                <a:moveTo>
                  <a:pt x="526" y="10"/>
                </a:moveTo>
                <a:lnTo>
                  <a:pt x="531" y="9"/>
                </a:lnTo>
                <a:lnTo>
                  <a:pt x="544" y="8"/>
                </a:lnTo>
                <a:moveTo>
                  <a:pt x="562" y="7"/>
                </a:moveTo>
                <a:lnTo>
                  <a:pt x="580" y="5"/>
                </a:lnTo>
                <a:moveTo>
                  <a:pt x="598" y="4"/>
                </a:moveTo>
                <a:lnTo>
                  <a:pt x="616" y="3"/>
                </a:lnTo>
                <a:moveTo>
                  <a:pt x="634" y="2"/>
                </a:moveTo>
                <a:lnTo>
                  <a:pt x="652" y="1"/>
                </a:lnTo>
                <a:moveTo>
                  <a:pt x="670" y="1"/>
                </a:moveTo>
                <a:lnTo>
                  <a:pt x="682" y="0"/>
                </a:lnTo>
                <a:lnTo>
                  <a:pt x="688" y="0"/>
                </a:lnTo>
                <a:moveTo>
                  <a:pt x="706" y="0"/>
                </a:moveTo>
                <a:lnTo>
                  <a:pt x="724" y="0"/>
                </a:lnTo>
                <a:moveTo>
                  <a:pt x="742" y="0"/>
                </a:moveTo>
                <a:lnTo>
                  <a:pt x="760" y="0"/>
                </a:lnTo>
                <a:moveTo>
                  <a:pt x="778" y="0"/>
                </a:moveTo>
                <a:lnTo>
                  <a:pt x="783" y="0"/>
                </a:lnTo>
                <a:lnTo>
                  <a:pt x="796" y="1"/>
                </a:lnTo>
                <a:moveTo>
                  <a:pt x="814" y="1"/>
                </a:moveTo>
                <a:lnTo>
                  <a:pt x="832" y="2"/>
                </a:lnTo>
                <a:moveTo>
                  <a:pt x="850" y="2"/>
                </a:moveTo>
                <a:lnTo>
                  <a:pt x="868" y="2"/>
                </a:lnTo>
                <a:moveTo>
                  <a:pt x="886" y="2"/>
                </a:moveTo>
                <a:lnTo>
                  <a:pt x="904" y="2"/>
                </a:lnTo>
                <a:moveTo>
                  <a:pt x="922" y="2"/>
                </a:moveTo>
                <a:lnTo>
                  <a:pt x="934" y="2"/>
                </a:lnTo>
                <a:lnTo>
                  <a:pt x="940" y="2"/>
                </a:lnTo>
                <a:moveTo>
                  <a:pt x="958" y="3"/>
                </a:moveTo>
                <a:lnTo>
                  <a:pt x="976" y="3"/>
                </a:lnTo>
                <a:moveTo>
                  <a:pt x="994" y="3"/>
                </a:moveTo>
                <a:lnTo>
                  <a:pt x="1012" y="3"/>
                </a:lnTo>
                <a:moveTo>
                  <a:pt x="1030" y="3"/>
                </a:moveTo>
                <a:lnTo>
                  <a:pt x="1048" y="3"/>
                </a:lnTo>
                <a:moveTo>
                  <a:pt x="1066" y="3"/>
                </a:moveTo>
                <a:lnTo>
                  <a:pt x="1084" y="3"/>
                </a:lnTo>
                <a:moveTo>
                  <a:pt x="1102" y="3"/>
                </a:moveTo>
                <a:lnTo>
                  <a:pt x="1120" y="3"/>
                </a:lnTo>
                <a:moveTo>
                  <a:pt x="1138" y="4"/>
                </a:moveTo>
                <a:lnTo>
                  <a:pt x="1156" y="4"/>
                </a:lnTo>
                <a:moveTo>
                  <a:pt x="1174" y="5"/>
                </a:moveTo>
                <a:lnTo>
                  <a:pt x="1188" y="5"/>
                </a:lnTo>
                <a:lnTo>
                  <a:pt x="1192" y="5"/>
                </a:lnTo>
                <a:moveTo>
                  <a:pt x="1210" y="5"/>
                </a:moveTo>
                <a:lnTo>
                  <a:pt x="1228" y="5"/>
                </a:lnTo>
                <a:moveTo>
                  <a:pt x="1246" y="5"/>
                </a:moveTo>
                <a:lnTo>
                  <a:pt x="1264" y="6"/>
                </a:lnTo>
                <a:moveTo>
                  <a:pt x="1282" y="6"/>
                </a:moveTo>
                <a:lnTo>
                  <a:pt x="1288" y="6"/>
                </a:lnTo>
                <a:lnTo>
                  <a:pt x="1300" y="6"/>
                </a:lnTo>
                <a:moveTo>
                  <a:pt x="1318" y="6"/>
                </a:moveTo>
                <a:lnTo>
                  <a:pt x="1336" y="6"/>
                </a:lnTo>
                <a:moveTo>
                  <a:pt x="1354" y="7"/>
                </a:moveTo>
                <a:lnTo>
                  <a:pt x="1372" y="7"/>
                </a:lnTo>
                <a:moveTo>
                  <a:pt x="1389" y="8"/>
                </a:moveTo>
                <a:lnTo>
                  <a:pt x="1390" y="8"/>
                </a:lnTo>
                <a:lnTo>
                  <a:pt x="1407" y="8"/>
                </a:lnTo>
                <a:moveTo>
                  <a:pt x="1425" y="8"/>
                </a:moveTo>
                <a:lnTo>
                  <a:pt x="1440" y="8"/>
                </a:lnTo>
                <a:lnTo>
                  <a:pt x="1443" y="8"/>
                </a:lnTo>
                <a:moveTo>
                  <a:pt x="1461" y="9"/>
                </a:moveTo>
                <a:lnTo>
                  <a:pt x="1479" y="9"/>
                </a:lnTo>
                <a:moveTo>
                  <a:pt x="1497" y="10"/>
                </a:moveTo>
                <a:lnTo>
                  <a:pt x="1515" y="10"/>
                </a:lnTo>
                <a:moveTo>
                  <a:pt x="1533" y="11"/>
                </a:moveTo>
                <a:lnTo>
                  <a:pt x="1542" y="11"/>
                </a:lnTo>
                <a:lnTo>
                  <a:pt x="1551" y="11"/>
                </a:lnTo>
                <a:moveTo>
                  <a:pt x="1569" y="12"/>
                </a:moveTo>
                <a:lnTo>
                  <a:pt x="1587" y="12"/>
                </a:lnTo>
                <a:moveTo>
                  <a:pt x="1605" y="12"/>
                </a:moveTo>
                <a:lnTo>
                  <a:pt x="1623" y="12"/>
                </a:lnTo>
                <a:moveTo>
                  <a:pt x="1641" y="12"/>
                </a:moveTo>
                <a:lnTo>
                  <a:pt x="1642" y="12"/>
                </a:lnTo>
                <a:lnTo>
                  <a:pt x="1659" y="13"/>
                </a:lnTo>
                <a:moveTo>
                  <a:pt x="1677" y="14"/>
                </a:moveTo>
                <a:lnTo>
                  <a:pt x="1693" y="14"/>
                </a:lnTo>
                <a:lnTo>
                  <a:pt x="1695" y="14"/>
                </a:lnTo>
                <a:moveTo>
                  <a:pt x="1713" y="15"/>
                </a:moveTo>
                <a:lnTo>
                  <a:pt x="1731" y="15"/>
                </a:lnTo>
                <a:moveTo>
                  <a:pt x="1749" y="15"/>
                </a:moveTo>
                <a:lnTo>
                  <a:pt x="1767" y="15"/>
                </a:lnTo>
                <a:moveTo>
                  <a:pt x="1785" y="15"/>
                </a:moveTo>
                <a:lnTo>
                  <a:pt x="1794" y="15"/>
                </a:lnTo>
                <a:lnTo>
                  <a:pt x="1803" y="16"/>
                </a:lnTo>
                <a:moveTo>
                  <a:pt x="1821" y="16"/>
                </a:moveTo>
                <a:lnTo>
                  <a:pt x="1839" y="17"/>
                </a:lnTo>
                <a:moveTo>
                  <a:pt x="1857" y="17"/>
                </a:moveTo>
                <a:lnTo>
                  <a:pt x="1875" y="18"/>
                </a:lnTo>
                <a:moveTo>
                  <a:pt x="1893" y="18"/>
                </a:moveTo>
                <a:lnTo>
                  <a:pt x="1896" y="18"/>
                </a:lnTo>
                <a:lnTo>
                  <a:pt x="1911" y="18"/>
                </a:lnTo>
                <a:moveTo>
                  <a:pt x="1929" y="18"/>
                </a:moveTo>
                <a:lnTo>
                  <a:pt x="1945" y="18"/>
                </a:lnTo>
                <a:lnTo>
                  <a:pt x="1947" y="19"/>
                </a:lnTo>
                <a:moveTo>
                  <a:pt x="1965" y="19"/>
                </a:moveTo>
                <a:lnTo>
                  <a:pt x="1983" y="20"/>
                </a:lnTo>
                <a:moveTo>
                  <a:pt x="2001" y="20"/>
                </a:moveTo>
                <a:lnTo>
                  <a:pt x="2019" y="20"/>
                </a:lnTo>
                <a:moveTo>
                  <a:pt x="2037" y="20"/>
                </a:moveTo>
                <a:lnTo>
                  <a:pt x="2047" y="20"/>
                </a:lnTo>
                <a:lnTo>
                  <a:pt x="2055" y="20"/>
                </a:lnTo>
                <a:moveTo>
                  <a:pt x="2073" y="21"/>
                </a:moveTo>
                <a:lnTo>
                  <a:pt x="2091" y="21"/>
                </a:lnTo>
                <a:moveTo>
                  <a:pt x="2109" y="21"/>
                </a:moveTo>
                <a:lnTo>
                  <a:pt x="2127" y="21"/>
                </a:lnTo>
                <a:moveTo>
                  <a:pt x="2145" y="21"/>
                </a:moveTo>
                <a:lnTo>
                  <a:pt x="2148" y="21"/>
                </a:lnTo>
                <a:lnTo>
                  <a:pt x="2163" y="22"/>
                </a:lnTo>
                <a:moveTo>
                  <a:pt x="2181" y="22"/>
                </a:moveTo>
                <a:lnTo>
                  <a:pt x="2199" y="23"/>
                </a:lnTo>
              </a:path>
            </a:pathLst>
          </a:custGeom>
          <a:noFill/>
          <a:ln w="14288" cap="rnd">
            <a:solidFill>
              <a:srgbClr val="000000"/>
            </a:solidFill>
            <a:prstDash val="solid"/>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58" name="TextBox 557"/>
          <p:cNvSpPr txBox="1"/>
          <p:nvPr/>
        </p:nvSpPr>
        <p:spPr>
          <a:xfrm>
            <a:off x="8066" y="5545669"/>
            <a:ext cx="9267431" cy="954107"/>
          </a:xfrm>
          <a:prstGeom prst="rect">
            <a:avLst/>
          </a:prstGeom>
          <a:noFill/>
        </p:spPr>
        <p:txBody>
          <a:bodyPr wrap="none" rtlCol="0">
            <a:spAutoFit/>
          </a:bodyPr>
          <a:lstStyle/>
          <a:p>
            <a:r>
              <a:rPr lang="en-US" sz="2000" dirty="0" smtClean="0">
                <a:solidFill>
                  <a:srgbClr val="151515"/>
                </a:solidFill>
                <a:latin typeface="Comic Sans MS"/>
                <a:cs typeface="Comic Sans MS"/>
              </a:rPr>
              <a:t>Conventional Nuclear Physics “Glauber”  Calculation gives </a:t>
            </a:r>
            <a:r>
              <a:rPr lang="en-US" sz="2000" dirty="0" smtClean="0">
                <a:solidFill>
                  <a:schemeClr val="accent3">
                    <a:lumMod val="75000"/>
                  </a:schemeClr>
                </a:solidFill>
                <a:latin typeface="Comic Sans MS"/>
                <a:cs typeface="Comic Sans MS"/>
              </a:rPr>
              <a:t>good** description</a:t>
            </a:r>
          </a:p>
          <a:p>
            <a:r>
              <a:rPr lang="en-US" dirty="0" smtClean="0">
                <a:solidFill>
                  <a:schemeClr val="tx1">
                    <a:lumMod val="75000"/>
                  </a:schemeClr>
                </a:solidFill>
                <a:latin typeface="Comic Sans MS"/>
                <a:cs typeface="Comic Sans MS"/>
              </a:rPr>
              <a:t> (V. </a:t>
            </a:r>
            <a:r>
              <a:rPr lang="en-US" dirty="0" err="1" smtClean="0">
                <a:solidFill>
                  <a:schemeClr val="tx1">
                    <a:lumMod val="75000"/>
                  </a:schemeClr>
                </a:solidFill>
                <a:latin typeface="Comic Sans MS"/>
                <a:cs typeface="Comic Sans MS"/>
              </a:rPr>
              <a:t>Pandharipande</a:t>
            </a:r>
            <a:r>
              <a:rPr lang="en-US" dirty="0" smtClean="0">
                <a:solidFill>
                  <a:schemeClr val="tx1">
                    <a:lumMod val="75000"/>
                  </a:schemeClr>
                </a:solidFill>
                <a:latin typeface="Comic Sans MS"/>
                <a:cs typeface="Comic Sans MS"/>
              </a:rPr>
              <a:t> and S. Pieper PRC 1992)</a:t>
            </a:r>
          </a:p>
          <a:p>
            <a:endParaRPr lang="en-US" dirty="0">
              <a:latin typeface="Comic Sans MS"/>
              <a:cs typeface="Comic Sans MS"/>
            </a:endParaRPr>
          </a:p>
        </p:txBody>
      </p:sp>
      <p:sp>
        <p:nvSpPr>
          <p:cNvPr id="277" name="Slide Number Placeholder 276"/>
          <p:cNvSpPr>
            <a:spLocks noGrp="1"/>
          </p:cNvSpPr>
          <p:nvPr>
            <p:ph type="sldNum" sz="quarter" idx="12"/>
          </p:nvPr>
        </p:nvSpPr>
        <p:spPr/>
        <p:txBody>
          <a:bodyPr/>
          <a:lstStyle/>
          <a:p>
            <a:fld id="{B17C2288-AD72-9149-B352-CDC6B2E0F4CE}" type="slidenum">
              <a:rPr lang="en-US" smtClean="0"/>
              <a:pPr/>
              <a:t>28</a:t>
            </a:fld>
            <a:endParaRPr lang="en-US"/>
          </a:p>
        </p:txBody>
      </p:sp>
      <p:sp>
        <p:nvSpPr>
          <p:cNvPr id="278" name="Footer Placeholder 277"/>
          <p:cNvSpPr>
            <a:spLocks noGrp="1"/>
          </p:cNvSpPr>
          <p:nvPr>
            <p:ph type="ftr" sz="quarter" idx="11"/>
          </p:nvPr>
        </p:nvSpPr>
        <p:spPr/>
        <p:txBody>
          <a:bodyPr/>
          <a:lstStyle/>
          <a:p>
            <a:r>
              <a:rPr lang="en-US" smtClean="0"/>
              <a:t>Hadronization and CT Studies at JLab                         Kawtar Hafidi                             pA@RHIC Workshop</a:t>
            </a:r>
            <a:endParaRPr lang="en-US"/>
          </a:p>
        </p:txBody>
      </p:sp>
    </p:spTree>
    <p:extLst>
      <p:ext uri="{BB962C8B-B14F-4D97-AF65-F5344CB8AC3E}">
        <p14:creationId xmlns:p14="http://schemas.microsoft.com/office/powerpoint/2010/main" val="186037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52244" cy="642584"/>
          </a:xfrm>
        </p:spPr>
        <p:txBody>
          <a:bodyPr/>
          <a:lstStyle/>
          <a:p>
            <a:r>
              <a:rPr lang="en-US" dirty="0" err="1" smtClean="0"/>
              <a:t>A(e</a:t>
            </a:r>
            <a:r>
              <a:rPr lang="en-US" dirty="0" smtClean="0"/>
              <a:t>, </a:t>
            </a:r>
            <a:r>
              <a:rPr lang="en-US" dirty="0" err="1" smtClean="0"/>
              <a:t>e’p</a:t>
            </a:r>
            <a:r>
              <a:rPr lang="en-US" dirty="0" smtClean="0"/>
              <a:t>) @ JLab 12 GeV</a:t>
            </a:r>
            <a:endParaRPr lang="en-US" dirty="0"/>
          </a:p>
        </p:txBody>
      </p:sp>
      <p:pic>
        <p:nvPicPr>
          <p:cNvPr id="6" name="Picture 5" descr="Aeep-JLab12.tiff"/>
          <p:cNvPicPr>
            <a:picLocks noChangeAspect="1"/>
          </p:cNvPicPr>
          <p:nvPr/>
        </p:nvPicPr>
        <p:blipFill>
          <a:blip r:embed="rId2"/>
          <a:stretch>
            <a:fillRect/>
          </a:stretch>
        </p:blipFill>
        <p:spPr>
          <a:xfrm>
            <a:off x="479778" y="1311626"/>
            <a:ext cx="8187267" cy="4469085"/>
          </a:xfrm>
          <a:prstGeom prst="rect">
            <a:avLst/>
          </a:prstGeom>
        </p:spPr>
      </p:pic>
      <p:sp>
        <p:nvSpPr>
          <p:cNvPr id="4" name="Slide Number Placeholder 3"/>
          <p:cNvSpPr>
            <a:spLocks noGrp="1"/>
          </p:cNvSpPr>
          <p:nvPr>
            <p:ph type="sldNum" sz="quarter" idx="12"/>
          </p:nvPr>
        </p:nvSpPr>
        <p:spPr/>
        <p:txBody>
          <a:bodyPr/>
          <a:lstStyle/>
          <a:p>
            <a:fld id="{B17C2288-AD72-9149-B352-CDC6B2E0F4CE}" type="slidenum">
              <a:rPr lang="en-US" smtClean="0"/>
              <a:pPr/>
              <a:t>29</a:t>
            </a:fld>
            <a:endParaRPr lang="en-US"/>
          </a:p>
        </p:txBody>
      </p:sp>
      <p:sp>
        <p:nvSpPr>
          <p:cNvPr id="5" name="Footer Placeholder 4"/>
          <p:cNvSpPr>
            <a:spLocks noGrp="1"/>
          </p:cNvSpPr>
          <p:nvPr>
            <p:ph type="ftr" sz="quarter" idx="11"/>
          </p:nvPr>
        </p:nvSpPr>
        <p:spPr/>
        <p:txBody>
          <a:bodyPr/>
          <a:lstStyle/>
          <a:p>
            <a:r>
              <a:rPr lang="en-US" smtClean="0"/>
              <a:t>Hadronization and CT Studies at JLab                         Kawtar Hafidi                             pA@RHIC Workshop</a:t>
            </a:r>
            <a:endParaRPr lang="en-US"/>
          </a:p>
        </p:txBody>
      </p:sp>
    </p:spTree>
    <p:extLst>
      <p:ext uri="{BB962C8B-B14F-4D97-AF65-F5344CB8AC3E}">
        <p14:creationId xmlns:p14="http://schemas.microsoft.com/office/powerpoint/2010/main" val="1648552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89" y="274638"/>
            <a:ext cx="8734778" cy="684918"/>
          </a:xfrm>
        </p:spPr>
        <p:txBody>
          <a:bodyPr/>
          <a:lstStyle/>
          <a:p>
            <a:r>
              <a:rPr lang="en-US" dirty="0" smtClean="0"/>
              <a:t>How do quarks transform “</a:t>
            </a:r>
            <a:r>
              <a:rPr lang="en-US" dirty="0" smtClean="0">
                <a:solidFill>
                  <a:srgbClr val="0000FF"/>
                </a:solidFill>
              </a:rPr>
              <a:t>hadronize</a:t>
            </a:r>
            <a:r>
              <a:rPr lang="en-US" dirty="0" smtClean="0"/>
              <a:t>” into hadrons?</a:t>
            </a:r>
            <a:endParaRPr lang="en-US" dirty="0"/>
          </a:p>
        </p:txBody>
      </p:sp>
      <p:grpSp>
        <p:nvGrpSpPr>
          <p:cNvPr id="7" name="Group 47"/>
          <p:cNvGrpSpPr>
            <a:grpSpLocks/>
          </p:cNvGrpSpPr>
          <p:nvPr/>
        </p:nvGrpSpPr>
        <p:grpSpPr bwMode="auto">
          <a:xfrm>
            <a:off x="1281638" y="1518363"/>
            <a:ext cx="5737225" cy="1208088"/>
            <a:chOff x="152400" y="2362199"/>
            <a:chExt cx="8382000" cy="1981201"/>
          </a:xfrm>
        </p:grpSpPr>
        <p:grpSp>
          <p:nvGrpSpPr>
            <p:cNvPr id="8" name="Group 50"/>
            <p:cNvGrpSpPr>
              <a:grpSpLocks/>
            </p:cNvGrpSpPr>
            <p:nvPr/>
          </p:nvGrpSpPr>
          <p:grpSpPr bwMode="auto">
            <a:xfrm>
              <a:off x="1720255" y="2590799"/>
              <a:ext cx="4453083" cy="1066801"/>
              <a:chOff x="1720255" y="1676400"/>
              <a:chExt cx="4453083" cy="1066801"/>
            </a:xfrm>
          </p:grpSpPr>
          <p:cxnSp>
            <p:nvCxnSpPr>
              <p:cNvPr id="33" name="Straight Connector 32"/>
              <p:cNvCxnSpPr/>
              <p:nvPr/>
            </p:nvCxnSpPr>
            <p:spPr bwMode="auto">
              <a:xfrm rot="5400000" flipH="1" flipV="1">
                <a:off x="2248841" y="1528414"/>
                <a:ext cx="195257" cy="1252429"/>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50800" dist="38100" dir="11040000">
                  <a:srgbClr val="000000">
                    <a:alpha val="43000"/>
                  </a:srgbClr>
                </a:outerShdw>
              </a:effectLst>
            </p:spPr>
          </p:cxnSp>
          <p:cxnSp>
            <p:nvCxnSpPr>
              <p:cNvPr id="34" name="Straight Connector 33"/>
              <p:cNvCxnSpPr/>
              <p:nvPr/>
            </p:nvCxnSpPr>
            <p:spPr bwMode="auto">
              <a:xfrm>
                <a:off x="2972685" y="2056999"/>
                <a:ext cx="1296497" cy="195257"/>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cxnSp>
          <p:cxnSp>
            <p:nvCxnSpPr>
              <p:cNvPr id="35" name="Straight Connector 34"/>
              <p:cNvCxnSpPr/>
              <p:nvPr/>
            </p:nvCxnSpPr>
            <p:spPr bwMode="auto">
              <a:xfrm flipV="1">
                <a:off x="4269182" y="2056999"/>
                <a:ext cx="1370714" cy="195257"/>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cxnSp>
          <p:cxnSp>
            <p:nvCxnSpPr>
              <p:cNvPr id="36" name="Straight Connector 35"/>
              <p:cNvCxnSpPr/>
              <p:nvPr/>
            </p:nvCxnSpPr>
            <p:spPr bwMode="auto">
              <a:xfrm>
                <a:off x="5639896" y="2056999"/>
                <a:ext cx="533442" cy="195257"/>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cxnSp>
          <p:sp>
            <p:nvSpPr>
              <p:cNvPr id="37" name="Freeform 28"/>
              <p:cNvSpPr>
                <a:spLocks noChangeArrowheads="1"/>
              </p:cNvSpPr>
              <p:nvPr/>
            </p:nvSpPr>
            <p:spPr bwMode="auto">
              <a:xfrm>
                <a:off x="2891980" y="1676400"/>
                <a:ext cx="232220" cy="397933"/>
              </a:xfrm>
              <a:custGeom>
                <a:avLst/>
                <a:gdLst>
                  <a:gd name="T0" fmla="*/ 71108 w 385077"/>
                  <a:gd name="T1" fmla="*/ 196872 h 804333"/>
                  <a:gd name="T2" fmla="*/ 65976 w 385077"/>
                  <a:gd name="T3" fmla="*/ 169241 h 804333"/>
                  <a:gd name="T4" fmla="*/ 60845 w 385077"/>
                  <a:gd name="T5" fmla="*/ 155425 h 804333"/>
                  <a:gd name="T6" fmla="*/ 30054 w 385077"/>
                  <a:gd name="T7" fmla="*/ 145064 h 804333"/>
                  <a:gd name="T8" fmla="*/ 40317 w 385077"/>
                  <a:gd name="T9" fmla="*/ 138156 h 804333"/>
                  <a:gd name="T10" fmla="*/ 55713 w 385077"/>
                  <a:gd name="T11" fmla="*/ 134702 h 804333"/>
                  <a:gd name="T12" fmla="*/ 60845 w 385077"/>
                  <a:gd name="T13" fmla="*/ 124340 h 804333"/>
                  <a:gd name="T14" fmla="*/ 71108 w 385077"/>
                  <a:gd name="T15" fmla="*/ 113979 h 804333"/>
                  <a:gd name="T16" fmla="*/ 112162 w 385077"/>
                  <a:gd name="T17" fmla="*/ 127794 h 804333"/>
                  <a:gd name="T18" fmla="*/ 96767 w 385077"/>
                  <a:gd name="T19" fmla="*/ 131248 h 804333"/>
                  <a:gd name="T20" fmla="*/ 35186 w 385077"/>
                  <a:gd name="T21" fmla="*/ 127794 h 804333"/>
                  <a:gd name="T22" fmla="*/ 55713 w 385077"/>
                  <a:gd name="T23" fmla="*/ 103617 h 804333"/>
                  <a:gd name="T24" fmla="*/ 65976 w 385077"/>
                  <a:gd name="T25" fmla="*/ 93255 h 804333"/>
                  <a:gd name="T26" fmla="*/ 71108 w 385077"/>
                  <a:gd name="T27" fmla="*/ 82894 h 804333"/>
                  <a:gd name="T28" fmla="*/ 81372 w 385077"/>
                  <a:gd name="T29" fmla="*/ 75986 h 804333"/>
                  <a:gd name="T30" fmla="*/ 117294 w 385077"/>
                  <a:gd name="T31" fmla="*/ 79440 h 804333"/>
                  <a:gd name="T32" fmla="*/ 96767 w 385077"/>
                  <a:gd name="T33" fmla="*/ 103617 h 804333"/>
                  <a:gd name="T34" fmla="*/ 65976 w 385077"/>
                  <a:gd name="T35" fmla="*/ 100163 h 804333"/>
                  <a:gd name="T36" fmla="*/ 60845 w 385077"/>
                  <a:gd name="T37" fmla="*/ 89801 h 804333"/>
                  <a:gd name="T38" fmla="*/ 55713 w 385077"/>
                  <a:gd name="T39" fmla="*/ 72532 h 804333"/>
                  <a:gd name="T40" fmla="*/ 60845 w 385077"/>
                  <a:gd name="T41" fmla="*/ 44900 h 804333"/>
                  <a:gd name="T42" fmla="*/ 65976 w 385077"/>
                  <a:gd name="T43" fmla="*/ 34539 h 804333"/>
                  <a:gd name="T44" fmla="*/ 81372 w 385077"/>
                  <a:gd name="T45" fmla="*/ 31085 h 804333"/>
                  <a:gd name="T46" fmla="*/ 122425 w 385077"/>
                  <a:gd name="T47" fmla="*/ 34539 h 804333"/>
                  <a:gd name="T48" fmla="*/ 127557 w 385077"/>
                  <a:gd name="T49" fmla="*/ 44900 h 804333"/>
                  <a:gd name="T50" fmla="*/ 107031 w 385077"/>
                  <a:gd name="T51" fmla="*/ 58716 h 804333"/>
                  <a:gd name="T52" fmla="*/ 86503 w 385077"/>
                  <a:gd name="T53" fmla="*/ 62170 h 804333"/>
                  <a:gd name="T54" fmla="*/ 71108 w 385077"/>
                  <a:gd name="T55" fmla="*/ 51808 h 804333"/>
                  <a:gd name="T56" fmla="*/ 71108 w 385077"/>
                  <a:gd name="T57" fmla="*/ 20724 h 804333"/>
                  <a:gd name="T58" fmla="*/ 91636 w 385077"/>
                  <a:gd name="T59" fmla="*/ 6908 h 804333"/>
                  <a:gd name="T60" fmla="*/ 96767 w 385077"/>
                  <a:gd name="T61" fmla="*/ 0 h 804333"/>
                  <a:gd name="T62" fmla="*/ 96767 w 385077"/>
                  <a:gd name="T63" fmla="*/ 0 h 8043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5077"/>
                  <a:gd name="T97" fmla="*/ 0 h 804333"/>
                  <a:gd name="T98" fmla="*/ 385077 w 385077"/>
                  <a:gd name="T99" fmla="*/ 804333 h 8043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5077" h="804333">
                    <a:moveTo>
                      <a:pt x="195531" y="804333"/>
                    </a:moveTo>
                    <a:cubicBezTo>
                      <a:pt x="190827" y="766703"/>
                      <a:pt x="187654" y="728851"/>
                      <a:pt x="181420" y="691444"/>
                    </a:cubicBezTo>
                    <a:cubicBezTo>
                      <a:pt x="178232" y="672314"/>
                      <a:pt x="178067" y="651137"/>
                      <a:pt x="167309" y="635000"/>
                    </a:cubicBezTo>
                    <a:cubicBezTo>
                      <a:pt x="151677" y="611553"/>
                      <a:pt x="106791" y="600716"/>
                      <a:pt x="82642" y="592667"/>
                    </a:cubicBezTo>
                    <a:cubicBezTo>
                      <a:pt x="92049" y="583259"/>
                      <a:pt x="99456" y="571289"/>
                      <a:pt x="110864" y="564444"/>
                    </a:cubicBezTo>
                    <a:cubicBezTo>
                      <a:pt x="123619" y="556791"/>
                      <a:pt x="142680" y="560851"/>
                      <a:pt x="153198" y="550333"/>
                    </a:cubicBezTo>
                    <a:cubicBezTo>
                      <a:pt x="163716" y="539815"/>
                      <a:pt x="160657" y="521304"/>
                      <a:pt x="167309" y="508000"/>
                    </a:cubicBezTo>
                    <a:cubicBezTo>
                      <a:pt x="174893" y="492831"/>
                      <a:pt x="186124" y="479778"/>
                      <a:pt x="195531" y="465667"/>
                    </a:cubicBezTo>
                    <a:cubicBezTo>
                      <a:pt x="198734" y="466201"/>
                      <a:pt x="322530" y="465672"/>
                      <a:pt x="308420" y="522111"/>
                    </a:cubicBezTo>
                    <a:cubicBezTo>
                      <a:pt x="304812" y="536541"/>
                      <a:pt x="280198" y="531518"/>
                      <a:pt x="266087" y="536222"/>
                    </a:cubicBezTo>
                    <a:cubicBezTo>
                      <a:pt x="209642" y="531518"/>
                      <a:pt x="144538" y="552520"/>
                      <a:pt x="96753" y="522111"/>
                    </a:cubicBezTo>
                    <a:cubicBezTo>
                      <a:pt x="0" y="460541"/>
                      <a:pt x="142628" y="426856"/>
                      <a:pt x="153198" y="423333"/>
                    </a:cubicBezTo>
                    <a:cubicBezTo>
                      <a:pt x="162605" y="409222"/>
                      <a:pt x="173836" y="396169"/>
                      <a:pt x="181420" y="381000"/>
                    </a:cubicBezTo>
                    <a:cubicBezTo>
                      <a:pt x="188072" y="367696"/>
                      <a:pt x="187878" y="351422"/>
                      <a:pt x="195531" y="338667"/>
                    </a:cubicBezTo>
                    <a:cubicBezTo>
                      <a:pt x="202376" y="327259"/>
                      <a:pt x="214346" y="319852"/>
                      <a:pt x="223753" y="310444"/>
                    </a:cubicBezTo>
                    <a:lnTo>
                      <a:pt x="322531" y="324556"/>
                    </a:lnTo>
                    <a:cubicBezTo>
                      <a:pt x="385077" y="397526"/>
                      <a:pt x="294440" y="413882"/>
                      <a:pt x="266087" y="423333"/>
                    </a:cubicBezTo>
                    <a:cubicBezTo>
                      <a:pt x="237865" y="418629"/>
                      <a:pt x="206262" y="423417"/>
                      <a:pt x="181420" y="409222"/>
                    </a:cubicBezTo>
                    <a:cubicBezTo>
                      <a:pt x="168505" y="401842"/>
                      <a:pt x="170917" y="381319"/>
                      <a:pt x="167309" y="366889"/>
                    </a:cubicBezTo>
                    <a:cubicBezTo>
                      <a:pt x="161492" y="343621"/>
                      <a:pt x="157902" y="319852"/>
                      <a:pt x="153198" y="296333"/>
                    </a:cubicBezTo>
                    <a:cubicBezTo>
                      <a:pt x="157902" y="258703"/>
                      <a:pt x="160525" y="220755"/>
                      <a:pt x="167309" y="183444"/>
                    </a:cubicBezTo>
                    <a:cubicBezTo>
                      <a:pt x="169970" y="168810"/>
                      <a:pt x="170902" y="151629"/>
                      <a:pt x="181420" y="141111"/>
                    </a:cubicBezTo>
                    <a:cubicBezTo>
                      <a:pt x="191938" y="130593"/>
                      <a:pt x="209642" y="131704"/>
                      <a:pt x="223753" y="127000"/>
                    </a:cubicBezTo>
                    <a:cubicBezTo>
                      <a:pt x="261383" y="131704"/>
                      <a:pt x="301988" y="125709"/>
                      <a:pt x="336642" y="141111"/>
                    </a:cubicBezTo>
                    <a:cubicBezTo>
                      <a:pt x="350234" y="147152"/>
                      <a:pt x="350753" y="168570"/>
                      <a:pt x="350753" y="183444"/>
                    </a:cubicBezTo>
                    <a:cubicBezTo>
                      <a:pt x="350753" y="231825"/>
                      <a:pt x="331939" y="229138"/>
                      <a:pt x="294309" y="239889"/>
                    </a:cubicBezTo>
                    <a:cubicBezTo>
                      <a:pt x="275661" y="245217"/>
                      <a:pt x="256679" y="249296"/>
                      <a:pt x="237864" y="254000"/>
                    </a:cubicBezTo>
                    <a:cubicBezTo>
                      <a:pt x="223753" y="239889"/>
                      <a:pt x="206600" y="228271"/>
                      <a:pt x="195531" y="211667"/>
                    </a:cubicBezTo>
                    <a:cubicBezTo>
                      <a:pt x="172284" y="176796"/>
                      <a:pt x="179145" y="117440"/>
                      <a:pt x="195531" y="84667"/>
                    </a:cubicBezTo>
                    <a:cubicBezTo>
                      <a:pt x="207431" y="60868"/>
                      <a:pt x="240076" y="52021"/>
                      <a:pt x="251976" y="28222"/>
                    </a:cubicBezTo>
                    <a:lnTo>
                      <a:pt x="266087" y="0"/>
                    </a:lnTo>
                  </a:path>
                </a:pathLst>
              </a:custGeom>
              <a:noFill/>
              <a:ln w="2857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38" name="Freeform 30"/>
              <p:cNvSpPr>
                <a:spLocks noChangeArrowheads="1"/>
              </p:cNvSpPr>
              <p:nvPr/>
            </p:nvSpPr>
            <p:spPr bwMode="auto">
              <a:xfrm>
                <a:off x="4116869" y="2257779"/>
                <a:ext cx="267171" cy="485422"/>
              </a:xfrm>
              <a:custGeom>
                <a:avLst/>
                <a:gdLst>
                  <a:gd name="T0" fmla="*/ 144687 w 267171"/>
                  <a:gd name="T1" fmla="*/ 0 h 832555"/>
                  <a:gd name="T2" fmla="*/ 130575 w 267171"/>
                  <a:gd name="T3" fmla="*/ 14391 h 832555"/>
                  <a:gd name="T4" fmla="*/ 158798 w 267171"/>
                  <a:gd name="T5" fmla="*/ 23985 h 832555"/>
                  <a:gd name="T6" fmla="*/ 172909 w 267171"/>
                  <a:gd name="T7" fmla="*/ 38376 h 832555"/>
                  <a:gd name="T8" fmla="*/ 158798 w 267171"/>
                  <a:gd name="T9" fmla="*/ 57565 h 832555"/>
                  <a:gd name="T10" fmla="*/ 31798 w 267171"/>
                  <a:gd name="T11" fmla="*/ 71955 h 832555"/>
                  <a:gd name="T12" fmla="*/ 102353 w 267171"/>
                  <a:gd name="T13" fmla="*/ 134317 h 832555"/>
                  <a:gd name="T14" fmla="*/ 201131 w 267171"/>
                  <a:gd name="T15" fmla="*/ 129520 h 832555"/>
                  <a:gd name="T16" fmla="*/ 187020 w 267171"/>
                  <a:gd name="T17" fmla="*/ 86347 h 832555"/>
                  <a:gd name="T18" fmla="*/ 144687 w 267171"/>
                  <a:gd name="T19" fmla="*/ 91144 h 832555"/>
                  <a:gd name="T20" fmla="*/ 45909 w 267171"/>
                  <a:gd name="T21" fmla="*/ 100738 h 832555"/>
                  <a:gd name="T22" fmla="*/ 31798 w 267171"/>
                  <a:gd name="T23" fmla="*/ 115129 h 832555"/>
                  <a:gd name="T24" fmla="*/ 74131 w 267171"/>
                  <a:gd name="T25" fmla="*/ 153506 h 832555"/>
                  <a:gd name="T26" fmla="*/ 116464 w 267171"/>
                  <a:gd name="T27" fmla="*/ 163100 h 832555"/>
                  <a:gd name="T28" fmla="*/ 172909 w 267171"/>
                  <a:gd name="T29" fmla="*/ 182288 h 832555"/>
                  <a:gd name="T30" fmla="*/ 201131 w 267171"/>
                  <a:gd name="T31" fmla="*/ 167897 h 832555"/>
                  <a:gd name="T32" fmla="*/ 187020 w 267171"/>
                  <a:gd name="T33" fmla="*/ 143912 h 832555"/>
                  <a:gd name="T34" fmla="*/ 31798 w 267171"/>
                  <a:gd name="T35" fmla="*/ 148708 h 832555"/>
                  <a:gd name="T36" fmla="*/ 45909 w 267171"/>
                  <a:gd name="T37" fmla="*/ 196679 h 832555"/>
                  <a:gd name="T38" fmla="*/ 130575 w 267171"/>
                  <a:gd name="T39" fmla="*/ 225461 h 832555"/>
                  <a:gd name="T40" fmla="*/ 158798 w 267171"/>
                  <a:gd name="T41" fmla="*/ 235055 h 832555"/>
                  <a:gd name="T42" fmla="*/ 243464 w 267171"/>
                  <a:gd name="T43" fmla="*/ 249447 h 832555"/>
                  <a:gd name="T44" fmla="*/ 229353 w 267171"/>
                  <a:gd name="T45" fmla="*/ 201476 h 832555"/>
                  <a:gd name="T46" fmla="*/ 74131 w 267171"/>
                  <a:gd name="T47" fmla="*/ 206274 h 832555"/>
                  <a:gd name="T48" fmla="*/ 88242 w 267171"/>
                  <a:gd name="T49" fmla="*/ 254243 h 832555"/>
                  <a:gd name="T50" fmla="*/ 172909 w 267171"/>
                  <a:gd name="T51" fmla="*/ 263838 h 832555"/>
                  <a:gd name="T52" fmla="*/ 187020 w 267171"/>
                  <a:gd name="T53" fmla="*/ 283026 h 832555"/>
                  <a:gd name="T54" fmla="*/ 187020 w 267171"/>
                  <a:gd name="T55" fmla="*/ 283026 h 8325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7171"/>
                  <a:gd name="T85" fmla="*/ 0 h 832555"/>
                  <a:gd name="T86" fmla="*/ 267171 w 267171"/>
                  <a:gd name="T87" fmla="*/ 832555 h 8325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7171" h="832555">
                    <a:moveTo>
                      <a:pt x="144687" y="0"/>
                    </a:moveTo>
                    <a:cubicBezTo>
                      <a:pt x="139983" y="14111"/>
                      <a:pt x="127658" y="27747"/>
                      <a:pt x="130575" y="42333"/>
                    </a:cubicBezTo>
                    <a:cubicBezTo>
                      <a:pt x="133184" y="55379"/>
                      <a:pt x="151953" y="59147"/>
                      <a:pt x="158798" y="70555"/>
                    </a:cubicBezTo>
                    <a:cubicBezTo>
                      <a:pt x="166451" y="83310"/>
                      <a:pt x="168205" y="98778"/>
                      <a:pt x="172909" y="112889"/>
                    </a:cubicBezTo>
                    <a:cubicBezTo>
                      <a:pt x="168205" y="131704"/>
                      <a:pt x="167471" y="151987"/>
                      <a:pt x="158798" y="169333"/>
                    </a:cubicBezTo>
                    <a:cubicBezTo>
                      <a:pt x="134918" y="217093"/>
                      <a:pt x="74093" y="205624"/>
                      <a:pt x="31798" y="211666"/>
                    </a:cubicBezTo>
                    <a:cubicBezTo>
                      <a:pt x="35040" y="229498"/>
                      <a:pt x="25297" y="387405"/>
                      <a:pt x="102353" y="395111"/>
                    </a:cubicBezTo>
                    <a:cubicBezTo>
                      <a:pt x="135448" y="398420"/>
                      <a:pt x="168205" y="385704"/>
                      <a:pt x="201131" y="381000"/>
                    </a:cubicBezTo>
                    <a:cubicBezTo>
                      <a:pt x="196427" y="338667"/>
                      <a:pt x="206068" y="292097"/>
                      <a:pt x="187020" y="254000"/>
                    </a:cubicBezTo>
                    <a:cubicBezTo>
                      <a:pt x="180368" y="240696"/>
                      <a:pt x="158989" y="264025"/>
                      <a:pt x="144687" y="268111"/>
                    </a:cubicBezTo>
                    <a:cubicBezTo>
                      <a:pt x="20656" y="303548"/>
                      <a:pt x="147408" y="262500"/>
                      <a:pt x="45909" y="296333"/>
                    </a:cubicBezTo>
                    <a:cubicBezTo>
                      <a:pt x="41205" y="310444"/>
                      <a:pt x="31798" y="323792"/>
                      <a:pt x="31798" y="338666"/>
                    </a:cubicBezTo>
                    <a:cubicBezTo>
                      <a:pt x="31798" y="379052"/>
                      <a:pt x="44934" y="422358"/>
                      <a:pt x="74131" y="451555"/>
                    </a:cubicBezTo>
                    <a:cubicBezTo>
                      <a:pt x="86123" y="463547"/>
                      <a:pt x="102353" y="470370"/>
                      <a:pt x="116464" y="479778"/>
                    </a:cubicBezTo>
                    <a:cubicBezTo>
                      <a:pt x="123105" y="499700"/>
                      <a:pt x="128638" y="553930"/>
                      <a:pt x="172909" y="536222"/>
                    </a:cubicBezTo>
                    <a:cubicBezTo>
                      <a:pt x="188655" y="529924"/>
                      <a:pt x="191724" y="508000"/>
                      <a:pt x="201131" y="493889"/>
                    </a:cubicBezTo>
                    <a:cubicBezTo>
                      <a:pt x="196427" y="470370"/>
                      <a:pt x="209774" y="430918"/>
                      <a:pt x="187020" y="423333"/>
                    </a:cubicBezTo>
                    <a:cubicBezTo>
                      <a:pt x="137732" y="406904"/>
                      <a:pt x="66746" y="399001"/>
                      <a:pt x="31798" y="437444"/>
                    </a:cubicBezTo>
                    <a:cubicBezTo>
                      <a:pt x="0" y="472422"/>
                      <a:pt x="35280" y="532494"/>
                      <a:pt x="45909" y="578555"/>
                    </a:cubicBezTo>
                    <a:cubicBezTo>
                      <a:pt x="54972" y="617827"/>
                      <a:pt x="105222" y="642095"/>
                      <a:pt x="130575" y="663222"/>
                    </a:cubicBezTo>
                    <a:cubicBezTo>
                      <a:pt x="140796" y="671739"/>
                      <a:pt x="148409" y="683133"/>
                      <a:pt x="158798" y="691444"/>
                    </a:cubicBezTo>
                    <a:cubicBezTo>
                      <a:pt x="197876" y="722706"/>
                      <a:pt x="198752" y="718873"/>
                      <a:pt x="243464" y="733778"/>
                    </a:cubicBezTo>
                    <a:cubicBezTo>
                      <a:pt x="238760" y="686741"/>
                      <a:pt x="267171" y="621029"/>
                      <a:pt x="229353" y="592666"/>
                    </a:cubicBezTo>
                    <a:cubicBezTo>
                      <a:pt x="187790" y="561494"/>
                      <a:pt x="109079" y="568335"/>
                      <a:pt x="74131" y="606778"/>
                    </a:cubicBezTo>
                    <a:cubicBezTo>
                      <a:pt x="42333" y="641756"/>
                      <a:pt x="64423" y="707057"/>
                      <a:pt x="88242" y="747889"/>
                    </a:cubicBezTo>
                    <a:cubicBezTo>
                      <a:pt x="103232" y="773585"/>
                      <a:pt x="172909" y="776111"/>
                      <a:pt x="172909" y="776111"/>
                    </a:cubicBezTo>
                    <a:cubicBezTo>
                      <a:pt x="188507" y="822906"/>
                      <a:pt x="187020" y="803570"/>
                      <a:pt x="187020" y="832555"/>
                    </a:cubicBezTo>
                  </a:path>
                </a:pathLst>
              </a:custGeom>
              <a:noFill/>
              <a:ln w="2857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39" name="Freeform 31"/>
              <p:cNvSpPr>
                <a:spLocks noChangeArrowheads="1"/>
              </p:cNvSpPr>
              <p:nvPr/>
            </p:nvSpPr>
            <p:spPr bwMode="auto">
              <a:xfrm>
                <a:off x="5638799" y="1676400"/>
                <a:ext cx="243537" cy="369710"/>
              </a:xfrm>
              <a:custGeom>
                <a:avLst/>
                <a:gdLst>
                  <a:gd name="T0" fmla="*/ 35187 w 308448"/>
                  <a:gd name="T1" fmla="*/ 158793 h 860778"/>
                  <a:gd name="T2" fmla="*/ 52781 w 308448"/>
                  <a:gd name="T3" fmla="*/ 143174 h 860778"/>
                  <a:gd name="T4" fmla="*/ 79172 w 308448"/>
                  <a:gd name="T5" fmla="*/ 127555 h 860778"/>
                  <a:gd name="T6" fmla="*/ 52781 w 308448"/>
                  <a:gd name="T7" fmla="*/ 122349 h 860778"/>
                  <a:gd name="T8" fmla="*/ 0 w 308448"/>
                  <a:gd name="T9" fmla="*/ 117142 h 860778"/>
                  <a:gd name="T10" fmla="*/ 8796 w 308448"/>
                  <a:gd name="T11" fmla="*/ 104127 h 860778"/>
                  <a:gd name="T12" fmla="*/ 26390 w 308448"/>
                  <a:gd name="T13" fmla="*/ 88508 h 860778"/>
                  <a:gd name="T14" fmla="*/ 131953 w 308448"/>
                  <a:gd name="T15" fmla="*/ 91111 h 860778"/>
                  <a:gd name="T16" fmla="*/ 123156 w 308448"/>
                  <a:gd name="T17" fmla="*/ 106730 h 860778"/>
                  <a:gd name="T18" fmla="*/ 43984 w 308448"/>
                  <a:gd name="T19" fmla="*/ 104127 h 860778"/>
                  <a:gd name="T20" fmla="*/ 35187 w 308448"/>
                  <a:gd name="T21" fmla="*/ 96317 h 860778"/>
                  <a:gd name="T22" fmla="*/ 70375 w 308448"/>
                  <a:gd name="T23" fmla="*/ 57270 h 860778"/>
                  <a:gd name="T24" fmla="*/ 114359 w 308448"/>
                  <a:gd name="T25" fmla="*/ 59873 h 860778"/>
                  <a:gd name="T26" fmla="*/ 167140 w 308448"/>
                  <a:gd name="T27" fmla="*/ 65079 h 860778"/>
                  <a:gd name="T28" fmla="*/ 79172 w 308448"/>
                  <a:gd name="T29" fmla="*/ 65079 h 860778"/>
                  <a:gd name="T30" fmla="*/ 70375 w 308448"/>
                  <a:gd name="T31" fmla="*/ 52064 h 860778"/>
                  <a:gd name="T32" fmla="*/ 79172 w 308448"/>
                  <a:gd name="T33" fmla="*/ 31238 h 860778"/>
                  <a:gd name="T34" fmla="*/ 114359 w 308448"/>
                  <a:gd name="T35" fmla="*/ 28635 h 860778"/>
                  <a:gd name="T36" fmla="*/ 140749 w 308448"/>
                  <a:gd name="T37" fmla="*/ 26032 h 860778"/>
                  <a:gd name="T38" fmla="*/ 184734 w 308448"/>
                  <a:gd name="T39" fmla="*/ 28635 h 860778"/>
                  <a:gd name="T40" fmla="*/ 175937 w 308448"/>
                  <a:gd name="T41" fmla="*/ 39047 h 860778"/>
                  <a:gd name="T42" fmla="*/ 123156 w 308448"/>
                  <a:gd name="T43" fmla="*/ 33841 h 860778"/>
                  <a:gd name="T44" fmla="*/ 96765 w 308448"/>
                  <a:gd name="T45" fmla="*/ 31238 h 860778"/>
                  <a:gd name="T46" fmla="*/ 87968 w 308448"/>
                  <a:gd name="T47" fmla="*/ 23428 h 860778"/>
                  <a:gd name="T48" fmla="*/ 140749 w 308448"/>
                  <a:gd name="T49" fmla="*/ 2603 h 860778"/>
                  <a:gd name="T50" fmla="*/ 149547 w 308448"/>
                  <a:gd name="T51" fmla="*/ 0 h 860778"/>
                  <a:gd name="T52" fmla="*/ 149547 w 308448"/>
                  <a:gd name="T53" fmla="*/ 0 h 8607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8448"/>
                  <a:gd name="T82" fmla="*/ 0 h 860778"/>
                  <a:gd name="T83" fmla="*/ 308448 w 308448"/>
                  <a:gd name="T84" fmla="*/ 860778 h 8607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8448" h="860778">
                    <a:moveTo>
                      <a:pt x="56444" y="860778"/>
                    </a:moveTo>
                    <a:cubicBezTo>
                      <a:pt x="65852" y="832556"/>
                      <a:pt x="68165" y="800864"/>
                      <a:pt x="84667" y="776111"/>
                    </a:cubicBezTo>
                    <a:cubicBezTo>
                      <a:pt x="121140" y="721402"/>
                      <a:pt x="107526" y="749867"/>
                      <a:pt x="127000" y="691445"/>
                    </a:cubicBezTo>
                    <a:cubicBezTo>
                      <a:pt x="112889" y="682038"/>
                      <a:pt x="100165" y="670111"/>
                      <a:pt x="84667" y="663223"/>
                    </a:cubicBezTo>
                    <a:cubicBezTo>
                      <a:pt x="57482" y="651141"/>
                      <a:pt x="0" y="635000"/>
                      <a:pt x="0" y="635000"/>
                    </a:cubicBezTo>
                    <a:cubicBezTo>
                      <a:pt x="4704" y="611482"/>
                      <a:pt x="7800" y="587584"/>
                      <a:pt x="14111" y="564445"/>
                    </a:cubicBezTo>
                    <a:cubicBezTo>
                      <a:pt x="21938" y="535744"/>
                      <a:pt x="42333" y="479778"/>
                      <a:pt x="42333" y="479778"/>
                    </a:cubicBezTo>
                    <a:cubicBezTo>
                      <a:pt x="98778" y="484482"/>
                      <a:pt x="163882" y="463480"/>
                      <a:pt x="211667" y="493889"/>
                    </a:cubicBezTo>
                    <a:cubicBezTo>
                      <a:pt x="235806" y="509250"/>
                      <a:pt x="223146" y="565760"/>
                      <a:pt x="197555" y="578556"/>
                    </a:cubicBezTo>
                    <a:cubicBezTo>
                      <a:pt x="159458" y="597605"/>
                      <a:pt x="112888" y="569149"/>
                      <a:pt x="70555" y="564445"/>
                    </a:cubicBezTo>
                    <a:cubicBezTo>
                      <a:pt x="65851" y="550334"/>
                      <a:pt x="55454" y="536953"/>
                      <a:pt x="56444" y="522111"/>
                    </a:cubicBezTo>
                    <a:cubicBezTo>
                      <a:pt x="66781" y="367060"/>
                      <a:pt x="59053" y="391200"/>
                      <a:pt x="112889" y="310445"/>
                    </a:cubicBezTo>
                    <a:cubicBezTo>
                      <a:pt x="136407" y="315149"/>
                      <a:pt x="160305" y="318245"/>
                      <a:pt x="183444" y="324556"/>
                    </a:cubicBezTo>
                    <a:cubicBezTo>
                      <a:pt x="212145" y="332383"/>
                      <a:pt x="268111" y="352778"/>
                      <a:pt x="268111" y="352778"/>
                    </a:cubicBezTo>
                    <a:cubicBezTo>
                      <a:pt x="222672" y="367924"/>
                      <a:pt x="176891" y="390196"/>
                      <a:pt x="127000" y="352778"/>
                    </a:cubicBezTo>
                    <a:cubicBezTo>
                      <a:pt x="107813" y="338388"/>
                      <a:pt x="117593" y="305741"/>
                      <a:pt x="112889" y="282223"/>
                    </a:cubicBezTo>
                    <a:cubicBezTo>
                      <a:pt x="117593" y="244593"/>
                      <a:pt x="108583" y="202484"/>
                      <a:pt x="127000" y="169334"/>
                    </a:cubicBezTo>
                    <a:cubicBezTo>
                      <a:pt x="136418" y="152381"/>
                      <a:pt x="164797" y="160551"/>
                      <a:pt x="183444" y="155223"/>
                    </a:cubicBezTo>
                    <a:cubicBezTo>
                      <a:pt x="197746" y="151137"/>
                      <a:pt x="211667" y="145815"/>
                      <a:pt x="225778" y="141111"/>
                    </a:cubicBezTo>
                    <a:cubicBezTo>
                      <a:pt x="249296" y="145815"/>
                      <a:pt x="281350" y="136494"/>
                      <a:pt x="296333" y="155223"/>
                    </a:cubicBezTo>
                    <a:cubicBezTo>
                      <a:pt x="308448" y="170367"/>
                      <a:pt x="300870" y="206339"/>
                      <a:pt x="282222" y="211667"/>
                    </a:cubicBezTo>
                    <a:cubicBezTo>
                      <a:pt x="253618" y="219840"/>
                      <a:pt x="225777" y="192852"/>
                      <a:pt x="197555" y="183445"/>
                    </a:cubicBezTo>
                    <a:lnTo>
                      <a:pt x="155222" y="169334"/>
                    </a:lnTo>
                    <a:cubicBezTo>
                      <a:pt x="150518" y="155223"/>
                      <a:pt x="136407" y="141111"/>
                      <a:pt x="141111" y="127000"/>
                    </a:cubicBezTo>
                    <a:cubicBezTo>
                      <a:pt x="157067" y="79132"/>
                      <a:pt x="192347" y="47542"/>
                      <a:pt x="225778" y="14111"/>
                    </a:cubicBezTo>
                    <a:lnTo>
                      <a:pt x="239889" y="0"/>
                    </a:lnTo>
                  </a:path>
                </a:pathLst>
              </a:custGeom>
              <a:noFill/>
              <a:ln w="2857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grpSp>
        <p:sp>
          <p:nvSpPr>
            <p:cNvPr id="9" name="Oval 8"/>
            <p:cNvSpPr/>
            <p:nvPr/>
          </p:nvSpPr>
          <p:spPr bwMode="auto">
            <a:xfrm>
              <a:off x="6096802" y="3125001"/>
              <a:ext cx="211057" cy="150998"/>
            </a:xfrm>
            <a:prstGeom prst="ellipse">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grpSp>
          <p:nvGrpSpPr>
            <p:cNvPr id="10" name="Group 51"/>
            <p:cNvGrpSpPr>
              <a:grpSpLocks/>
            </p:cNvGrpSpPr>
            <p:nvPr/>
          </p:nvGrpSpPr>
          <p:grpSpPr bwMode="auto">
            <a:xfrm>
              <a:off x="1295822" y="2666799"/>
              <a:ext cx="1066885" cy="1067400"/>
              <a:chOff x="1295822" y="3276400"/>
              <a:chExt cx="1066885" cy="1067400"/>
            </a:xfrm>
          </p:grpSpPr>
          <p:sp>
            <p:nvSpPr>
              <p:cNvPr id="29" name="Oval 6"/>
              <p:cNvSpPr/>
              <p:nvPr/>
            </p:nvSpPr>
            <p:spPr bwMode="auto">
              <a:xfrm>
                <a:off x="1295822" y="3276400"/>
                <a:ext cx="1066885" cy="1067400"/>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30" name="Oval 29"/>
              <p:cNvSpPr/>
              <p:nvPr/>
            </p:nvSpPr>
            <p:spPr bwMode="auto">
              <a:xfrm>
                <a:off x="1525434" y="3656499"/>
                <a:ext cx="227293" cy="229101"/>
              </a:xfrm>
              <a:prstGeom prst="ellipse">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31" name="Oval 30"/>
              <p:cNvSpPr/>
              <p:nvPr/>
            </p:nvSpPr>
            <p:spPr bwMode="auto">
              <a:xfrm>
                <a:off x="1905801" y="3505500"/>
                <a:ext cx="227293" cy="229101"/>
              </a:xfrm>
              <a:prstGeom prst="ellipse">
                <a:avLst/>
              </a:prstGeom>
              <a:solidFill>
                <a:schemeClr val="accent1"/>
              </a:solidFill>
              <a:ln w="9525" cap="flat" cmpd="sng" algn="ctr">
                <a:solidFill>
                  <a:schemeClr val="tx1"/>
                </a:solidFill>
                <a:prstDash val="solid"/>
                <a:round/>
                <a:headEnd type="none" w="med" len="med"/>
                <a:tailEnd type="none" w="med" len="med"/>
              </a:ln>
              <a:effectLst>
                <a:outerShdw blurRad="50800" dist="38100" dir="13020000">
                  <a:srgbClr val="000000">
                    <a:alpha val="43000"/>
                  </a:srgbClr>
                </a:outerShdw>
              </a:effectLst>
            </p:spPr>
            <p:txBody>
              <a:bodyPr>
                <a:prstTxWarp prst="textNoShape">
                  <a:avLst/>
                </a:prstTxWarp>
              </a:bodyPr>
              <a:lstStyle/>
              <a:p>
                <a:pPr defTabSz="914400" eaLnBrk="0" hangingPunct="0">
                  <a:defRPr/>
                </a:pPr>
                <a:endParaRPr lang="en-US" sz="2400" dirty="0">
                  <a:latin typeface="Arial" charset="0"/>
                  <a:ea typeface="Arial Unicode MS" charset="0"/>
                  <a:cs typeface="Arial Unicode MS" charset="0"/>
                </a:endParaRPr>
              </a:p>
              <a:p>
                <a:pPr defTabSz="914400" eaLnBrk="0" hangingPunct="0">
                  <a:defRPr/>
                </a:pPr>
                <a:endParaRPr lang="en-US" sz="2400" dirty="0">
                  <a:latin typeface="Arial" charset="0"/>
                  <a:ea typeface="Arial Unicode MS" charset="0"/>
                  <a:cs typeface="Arial Unicode MS" charset="0"/>
                </a:endParaRPr>
              </a:p>
            </p:txBody>
          </p:sp>
          <p:sp>
            <p:nvSpPr>
              <p:cNvPr id="32" name="Oval 9"/>
              <p:cNvSpPr/>
              <p:nvPr/>
            </p:nvSpPr>
            <p:spPr bwMode="auto">
              <a:xfrm>
                <a:off x="1829265" y="3963702"/>
                <a:ext cx="229611" cy="226496"/>
              </a:xfrm>
              <a:prstGeom prst="ellipse">
                <a:avLst/>
              </a:prstGeom>
              <a:solidFill>
                <a:srgbClr val="0000FF"/>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grpSp>
        <p:grpSp>
          <p:nvGrpSpPr>
            <p:cNvPr id="11" name="Group 52"/>
            <p:cNvGrpSpPr>
              <a:grpSpLocks/>
            </p:cNvGrpSpPr>
            <p:nvPr/>
          </p:nvGrpSpPr>
          <p:grpSpPr bwMode="auto">
            <a:xfrm>
              <a:off x="152400" y="2362199"/>
              <a:ext cx="1368778" cy="1755422"/>
              <a:chOff x="169333" y="2968978"/>
              <a:chExt cx="1368778" cy="1755422"/>
            </a:xfrm>
          </p:grpSpPr>
          <p:sp>
            <p:nvSpPr>
              <p:cNvPr id="27" name="Freeform 10"/>
              <p:cNvSpPr>
                <a:spLocks noChangeArrowheads="1"/>
              </p:cNvSpPr>
              <p:nvPr/>
            </p:nvSpPr>
            <p:spPr bwMode="auto">
              <a:xfrm>
                <a:off x="169333" y="2968978"/>
                <a:ext cx="1368778" cy="1058333"/>
              </a:xfrm>
              <a:custGeom>
                <a:avLst/>
                <a:gdLst>
                  <a:gd name="T0" fmla="*/ 1368778 w 1368778"/>
                  <a:gd name="T1" fmla="*/ 804333 h 1058333"/>
                  <a:gd name="T2" fmla="*/ 1213556 w 1368778"/>
                  <a:gd name="T3" fmla="*/ 606778 h 1058333"/>
                  <a:gd name="T4" fmla="*/ 1114778 w 1368778"/>
                  <a:gd name="T5" fmla="*/ 917222 h 1058333"/>
                  <a:gd name="T6" fmla="*/ 945445 w 1368778"/>
                  <a:gd name="T7" fmla="*/ 606778 h 1058333"/>
                  <a:gd name="T8" fmla="*/ 832556 w 1368778"/>
                  <a:gd name="T9" fmla="*/ 973666 h 1058333"/>
                  <a:gd name="T10" fmla="*/ 677334 w 1368778"/>
                  <a:gd name="T11" fmla="*/ 592666 h 1058333"/>
                  <a:gd name="T12" fmla="*/ 592667 w 1368778"/>
                  <a:gd name="T13" fmla="*/ 959555 h 1058333"/>
                  <a:gd name="T14" fmla="*/ 0 w 1368778"/>
                  <a:gd name="T15" fmla="*/ 0 h 1058333"/>
                  <a:gd name="T16" fmla="*/ 0 w 1368778"/>
                  <a:gd name="T17" fmla="*/ 0 h 10583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778"/>
                  <a:gd name="T28" fmla="*/ 0 h 1058333"/>
                  <a:gd name="T29" fmla="*/ 1368778 w 1368778"/>
                  <a:gd name="T30" fmla="*/ 1058333 h 10583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778" h="1058333">
                    <a:moveTo>
                      <a:pt x="1368778" y="804333"/>
                    </a:moveTo>
                    <a:cubicBezTo>
                      <a:pt x="1312333" y="696148"/>
                      <a:pt x="1255889" y="587963"/>
                      <a:pt x="1213556" y="606778"/>
                    </a:cubicBezTo>
                    <a:cubicBezTo>
                      <a:pt x="1171223" y="625593"/>
                      <a:pt x="1159463" y="917222"/>
                      <a:pt x="1114778" y="917222"/>
                    </a:cubicBezTo>
                    <a:cubicBezTo>
                      <a:pt x="1070093" y="917222"/>
                      <a:pt x="992482" y="597371"/>
                      <a:pt x="945445" y="606778"/>
                    </a:cubicBezTo>
                    <a:cubicBezTo>
                      <a:pt x="898408" y="616185"/>
                      <a:pt x="877241" y="976018"/>
                      <a:pt x="832556" y="973666"/>
                    </a:cubicBezTo>
                    <a:cubicBezTo>
                      <a:pt x="787871" y="971314"/>
                      <a:pt x="717316" y="595018"/>
                      <a:pt x="677334" y="592666"/>
                    </a:cubicBezTo>
                    <a:cubicBezTo>
                      <a:pt x="637353" y="590314"/>
                      <a:pt x="705556" y="1058333"/>
                      <a:pt x="592667" y="959555"/>
                    </a:cubicBezTo>
                    <a:cubicBezTo>
                      <a:pt x="479778" y="860777"/>
                      <a:pt x="0" y="0"/>
                      <a:pt x="0" y="0"/>
                    </a:cubicBezTo>
                  </a:path>
                </a:pathLst>
              </a:custGeom>
              <a:noFill/>
              <a:ln w="2857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cxnSp>
            <p:nvCxnSpPr>
              <p:cNvPr id="28" name="Straight Connector 14"/>
              <p:cNvCxnSpPr>
                <a:cxnSpLocks noChangeShapeType="1"/>
                <a:stCxn id="27" idx="6"/>
              </p:cNvCxnSpPr>
              <p:nvPr/>
            </p:nvCxnSpPr>
            <p:spPr bwMode="auto">
              <a:xfrm flipH="1">
                <a:off x="169333" y="3928533"/>
                <a:ext cx="592667" cy="795867"/>
              </a:xfrm>
              <a:prstGeom prst="line">
                <a:avLst/>
              </a:prstGeom>
              <a:noFill/>
              <a:ln w="28575">
                <a:solidFill>
                  <a:schemeClr val="tx1"/>
                </a:solidFill>
                <a:round/>
                <a:headEnd/>
                <a:tailEnd/>
              </a:ln>
            </p:spPr>
          </p:cxnSp>
        </p:grpSp>
        <p:grpSp>
          <p:nvGrpSpPr>
            <p:cNvPr id="12" name="Group 49"/>
            <p:cNvGrpSpPr>
              <a:grpSpLocks/>
            </p:cNvGrpSpPr>
            <p:nvPr/>
          </p:nvGrpSpPr>
          <p:grpSpPr bwMode="auto">
            <a:xfrm>
              <a:off x="6064332" y="2971399"/>
              <a:ext cx="2470067" cy="1372002"/>
              <a:chOff x="6064332" y="1980800"/>
              <a:chExt cx="2470067" cy="1372002"/>
            </a:xfrm>
          </p:grpSpPr>
          <p:cxnSp>
            <p:nvCxnSpPr>
              <p:cNvPr id="13" name="Straight Connector 46"/>
              <p:cNvCxnSpPr>
                <a:cxnSpLocks noChangeShapeType="1"/>
              </p:cNvCxnSpPr>
              <p:nvPr/>
            </p:nvCxnSpPr>
            <p:spPr bwMode="auto">
              <a:xfrm rot="16200000" flipH="1">
                <a:off x="6953741" y="1275860"/>
                <a:ext cx="753779" cy="2164460"/>
              </a:xfrm>
              <a:prstGeom prst="line">
                <a:avLst/>
              </a:prstGeom>
              <a:noFill/>
              <a:ln w="19050">
                <a:solidFill>
                  <a:schemeClr val="tx1"/>
                </a:solidFill>
                <a:prstDash val="sysDash"/>
                <a:round/>
                <a:headEnd/>
                <a:tailEnd/>
              </a:ln>
            </p:spPr>
          </p:cxnSp>
          <p:cxnSp>
            <p:nvCxnSpPr>
              <p:cNvPr id="14" name="Straight Connector 48"/>
              <p:cNvCxnSpPr>
                <a:cxnSpLocks noChangeShapeType="1"/>
                <a:stCxn id="24" idx="6"/>
                <a:endCxn id="18" idx="6"/>
              </p:cNvCxnSpPr>
              <p:nvPr/>
            </p:nvCxnSpPr>
            <p:spPr bwMode="auto">
              <a:xfrm rot="16200000" flipH="1">
                <a:off x="6743699" y="1883128"/>
                <a:ext cx="958144" cy="1981201"/>
              </a:xfrm>
              <a:prstGeom prst="line">
                <a:avLst/>
              </a:prstGeom>
              <a:noFill/>
              <a:ln w="19050">
                <a:solidFill>
                  <a:schemeClr val="tx1"/>
                </a:solidFill>
                <a:prstDash val="sysDash"/>
                <a:round/>
                <a:headEnd/>
                <a:tailEnd/>
              </a:ln>
            </p:spPr>
          </p:cxnSp>
          <p:grpSp>
            <p:nvGrpSpPr>
              <p:cNvPr id="15" name="Group 36"/>
              <p:cNvGrpSpPr>
                <a:grpSpLocks/>
              </p:cNvGrpSpPr>
              <p:nvPr/>
            </p:nvGrpSpPr>
            <p:grpSpPr bwMode="auto">
              <a:xfrm>
                <a:off x="6064332" y="1980800"/>
                <a:ext cx="336300" cy="413944"/>
                <a:chOff x="6064332" y="2013255"/>
                <a:chExt cx="336300" cy="413944"/>
              </a:xfrm>
            </p:grpSpPr>
            <p:sp>
              <p:nvSpPr>
                <p:cNvPr id="24" name="Oval 23"/>
                <p:cNvSpPr/>
                <p:nvPr/>
              </p:nvSpPr>
              <p:spPr bwMode="auto">
                <a:xfrm rot="5400000">
                  <a:off x="6025510" y="2052077"/>
                  <a:ext cx="413944" cy="336300"/>
                </a:xfrm>
                <a:prstGeom prst="ellipse">
                  <a:avLst/>
                </a:prstGeom>
                <a:solidFill>
                  <a:schemeClr val="tx2">
                    <a:lumMod val="20000"/>
                    <a:lumOff val="80000"/>
                  </a:schemeClr>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25" name="Oval 32"/>
                <p:cNvSpPr>
                  <a:spLocks noChangeArrowheads="1"/>
                </p:cNvSpPr>
                <p:nvPr/>
              </p:nvSpPr>
              <p:spPr bwMode="auto">
                <a:xfrm>
                  <a:off x="6096000" y="2209800"/>
                  <a:ext cx="152400" cy="152400"/>
                </a:xfrm>
                <a:prstGeom prst="ellipse">
                  <a:avLst/>
                </a:prstGeom>
                <a:solidFill>
                  <a:srgbClr val="FF00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26" name="Oval 33"/>
                <p:cNvSpPr>
                  <a:spLocks noChangeArrowheads="1"/>
                </p:cNvSpPr>
                <p:nvPr/>
              </p:nvSpPr>
              <p:spPr bwMode="auto">
                <a:xfrm>
                  <a:off x="6172200" y="2057400"/>
                  <a:ext cx="152400" cy="152400"/>
                </a:xfrm>
                <a:prstGeom prst="ellipse">
                  <a:avLst/>
                </a:prstGeom>
                <a:solidFill>
                  <a:srgbClr val="FFFF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grpSp>
          <p:grpSp>
            <p:nvGrpSpPr>
              <p:cNvPr id="16" name="Group 37"/>
              <p:cNvGrpSpPr>
                <a:grpSpLocks/>
              </p:cNvGrpSpPr>
              <p:nvPr/>
            </p:nvGrpSpPr>
            <p:grpSpPr bwMode="auto">
              <a:xfrm>
                <a:off x="6887680" y="2285400"/>
                <a:ext cx="503292" cy="515476"/>
                <a:chOff x="6064095" y="2013173"/>
                <a:chExt cx="336423" cy="414730"/>
              </a:xfrm>
            </p:grpSpPr>
            <p:sp>
              <p:nvSpPr>
                <p:cNvPr id="21" name="Oval 20"/>
                <p:cNvSpPr/>
                <p:nvPr/>
              </p:nvSpPr>
              <p:spPr bwMode="auto">
                <a:xfrm rot="5400000">
                  <a:off x="6024942" y="2052326"/>
                  <a:ext cx="414730" cy="336423"/>
                </a:xfrm>
                <a:prstGeom prst="ellipse">
                  <a:avLst/>
                </a:prstGeom>
                <a:solidFill>
                  <a:srgbClr val="BFE5FF"/>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22" name="Oval 39"/>
                <p:cNvSpPr>
                  <a:spLocks noChangeArrowheads="1"/>
                </p:cNvSpPr>
                <p:nvPr/>
              </p:nvSpPr>
              <p:spPr bwMode="auto">
                <a:xfrm>
                  <a:off x="6096000" y="2209800"/>
                  <a:ext cx="152400" cy="152400"/>
                </a:xfrm>
                <a:prstGeom prst="ellipse">
                  <a:avLst/>
                </a:prstGeom>
                <a:solidFill>
                  <a:srgbClr val="FF00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23" name="Oval 40"/>
                <p:cNvSpPr>
                  <a:spLocks noChangeArrowheads="1"/>
                </p:cNvSpPr>
                <p:nvPr/>
              </p:nvSpPr>
              <p:spPr bwMode="auto">
                <a:xfrm>
                  <a:off x="6172200" y="2057400"/>
                  <a:ext cx="152400" cy="152400"/>
                </a:xfrm>
                <a:prstGeom prst="ellipse">
                  <a:avLst/>
                </a:prstGeom>
                <a:solidFill>
                  <a:srgbClr val="FFFF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grpSp>
          <p:grpSp>
            <p:nvGrpSpPr>
              <p:cNvPr id="17" name="Group 41"/>
              <p:cNvGrpSpPr>
                <a:grpSpLocks/>
              </p:cNvGrpSpPr>
              <p:nvPr/>
            </p:nvGrpSpPr>
            <p:grpSpPr bwMode="auto">
              <a:xfrm>
                <a:off x="7891950" y="2662895"/>
                <a:ext cx="642449" cy="689907"/>
                <a:chOff x="6063338" y="2011180"/>
                <a:chExt cx="337463" cy="415933"/>
              </a:xfrm>
            </p:grpSpPr>
            <p:sp>
              <p:nvSpPr>
                <p:cNvPr id="18" name="Oval 17"/>
                <p:cNvSpPr/>
                <p:nvPr/>
              </p:nvSpPr>
              <p:spPr bwMode="auto">
                <a:xfrm rot="5400000">
                  <a:off x="6024103" y="2050415"/>
                  <a:ext cx="415933" cy="337463"/>
                </a:xfrm>
                <a:prstGeom prst="ellipse">
                  <a:avLst/>
                </a:prstGeom>
                <a:solidFill>
                  <a:srgbClr val="BFE5FF"/>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19" name="Oval 43"/>
                <p:cNvSpPr>
                  <a:spLocks noChangeArrowheads="1"/>
                </p:cNvSpPr>
                <p:nvPr/>
              </p:nvSpPr>
              <p:spPr bwMode="auto">
                <a:xfrm>
                  <a:off x="6096000" y="2209800"/>
                  <a:ext cx="152400" cy="152400"/>
                </a:xfrm>
                <a:prstGeom prst="ellipse">
                  <a:avLst/>
                </a:prstGeom>
                <a:solidFill>
                  <a:srgbClr val="FF00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20" name="Oval 44"/>
                <p:cNvSpPr>
                  <a:spLocks noChangeArrowheads="1"/>
                </p:cNvSpPr>
                <p:nvPr/>
              </p:nvSpPr>
              <p:spPr bwMode="auto">
                <a:xfrm>
                  <a:off x="6172200" y="2057400"/>
                  <a:ext cx="152400" cy="152400"/>
                </a:xfrm>
                <a:prstGeom prst="ellipse">
                  <a:avLst/>
                </a:prstGeom>
                <a:solidFill>
                  <a:srgbClr val="FFFF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grpSp>
        </p:grpSp>
      </p:grpSp>
      <p:sp>
        <p:nvSpPr>
          <p:cNvPr id="40" name="TextBox 39"/>
          <p:cNvSpPr txBox="1"/>
          <p:nvPr/>
        </p:nvSpPr>
        <p:spPr>
          <a:xfrm>
            <a:off x="1016002" y="2384777"/>
            <a:ext cx="299519" cy="369332"/>
          </a:xfrm>
          <a:prstGeom prst="rect">
            <a:avLst/>
          </a:prstGeom>
          <a:noFill/>
        </p:spPr>
        <p:txBody>
          <a:bodyPr wrap="none" rtlCol="0">
            <a:spAutoFit/>
          </a:bodyPr>
          <a:lstStyle/>
          <a:p>
            <a:r>
              <a:rPr lang="en-US" b="1" dirty="0" err="1" smtClean="0">
                <a:solidFill>
                  <a:srgbClr val="151515"/>
                </a:solidFill>
              </a:rPr>
              <a:t>e</a:t>
            </a:r>
            <a:endParaRPr lang="en-US" b="1" dirty="0">
              <a:solidFill>
                <a:srgbClr val="151515"/>
              </a:solidFill>
            </a:endParaRPr>
          </a:p>
        </p:txBody>
      </p:sp>
      <p:sp>
        <p:nvSpPr>
          <p:cNvPr id="41" name="TextBox 40"/>
          <p:cNvSpPr txBox="1"/>
          <p:nvPr/>
        </p:nvSpPr>
        <p:spPr>
          <a:xfrm>
            <a:off x="1001890" y="1289649"/>
            <a:ext cx="299519" cy="369332"/>
          </a:xfrm>
          <a:prstGeom prst="rect">
            <a:avLst/>
          </a:prstGeom>
          <a:noFill/>
        </p:spPr>
        <p:txBody>
          <a:bodyPr wrap="none" rtlCol="0">
            <a:spAutoFit/>
          </a:bodyPr>
          <a:lstStyle/>
          <a:p>
            <a:r>
              <a:rPr lang="en-US" b="1" dirty="0" err="1" smtClean="0">
                <a:solidFill>
                  <a:srgbClr val="151515"/>
                </a:solidFill>
              </a:rPr>
              <a:t>e</a:t>
            </a:r>
            <a:endParaRPr lang="en-US" b="1" dirty="0">
              <a:solidFill>
                <a:srgbClr val="151515"/>
              </a:solidFill>
            </a:endParaRPr>
          </a:p>
        </p:txBody>
      </p:sp>
      <p:sp>
        <p:nvSpPr>
          <p:cNvPr id="42" name="TextBox 41"/>
          <p:cNvSpPr txBox="1"/>
          <p:nvPr/>
        </p:nvSpPr>
        <p:spPr>
          <a:xfrm>
            <a:off x="3273780" y="1467555"/>
            <a:ext cx="293319" cy="369332"/>
          </a:xfrm>
          <a:prstGeom prst="rect">
            <a:avLst/>
          </a:prstGeom>
          <a:noFill/>
        </p:spPr>
        <p:txBody>
          <a:bodyPr wrap="none" rtlCol="0">
            <a:spAutoFit/>
          </a:bodyPr>
          <a:lstStyle/>
          <a:p>
            <a:r>
              <a:rPr lang="en-US" dirty="0" err="1" smtClean="0"/>
              <a:t>g</a:t>
            </a:r>
            <a:endParaRPr lang="en-US" dirty="0"/>
          </a:p>
        </p:txBody>
      </p:sp>
      <p:sp>
        <p:nvSpPr>
          <p:cNvPr id="43" name="TextBox 42"/>
          <p:cNvSpPr txBox="1"/>
          <p:nvPr/>
        </p:nvSpPr>
        <p:spPr>
          <a:xfrm>
            <a:off x="4162781" y="1975557"/>
            <a:ext cx="293319" cy="369332"/>
          </a:xfrm>
          <a:prstGeom prst="rect">
            <a:avLst/>
          </a:prstGeom>
          <a:noFill/>
        </p:spPr>
        <p:txBody>
          <a:bodyPr wrap="none" rtlCol="0">
            <a:spAutoFit/>
          </a:bodyPr>
          <a:lstStyle/>
          <a:p>
            <a:r>
              <a:rPr lang="en-US" dirty="0" err="1" smtClean="0"/>
              <a:t>g</a:t>
            </a:r>
            <a:endParaRPr lang="en-US" dirty="0"/>
          </a:p>
        </p:txBody>
      </p:sp>
      <p:sp>
        <p:nvSpPr>
          <p:cNvPr id="44" name="TextBox 43"/>
          <p:cNvSpPr txBox="1"/>
          <p:nvPr/>
        </p:nvSpPr>
        <p:spPr>
          <a:xfrm>
            <a:off x="4800036" y="1433546"/>
            <a:ext cx="293319" cy="369332"/>
          </a:xfrm>
          <a:prstGeom prst="rect">
            <a:avLst/>
          </a:prstGeom>
          <a:noFill/>
        </p:spPr>
        <p:txBody>
          <a:bodyPr wrap="none" rtlCol="0">
            <a:spAutoFit/>
          </a:bodyPr>
          <a:lstStyle/>
          <a:p>
            <a:r>
              <a:rPr lang="en-US" dirty="0" err="1" smtClean="0"/>
              <a:t>g</a:t>
            </a:r>
            <a:endParaRPr lang="en-US" dirty="0"/>
          </a:p>
        </p:txBody>
      </p:sp>
      <p:sp>
        <p:nvSpPr>
          <p:cNvPr id="45" name="TextBox 44"/>
          <p:cNvSpPr txBox="1"/>
          <p:nvPr/>
        </p:nvSpPr>
        <p:spPr>
          <a:xfrm>
            <a:off x="5834119" y="1377102"/>
            <a:ext cx="2433479" cy="369332"/>
          </a:xfrm>
          <a:prstGeom prst="rect">
            <a:avLst/>
          </a:prstGeom>
          <a:noFill/>
        </p:spPr>
        <p:txBody>
          <a:bodyPr wrap="none" rtlCol="0">
            <a:spAutoFit/>
          </a:bodyPr>
          <a:lstStyle/>
          <a:p>
            <a:r>
              <a:rPr lang="en-US" b="1" dirty="0" smtClean="0">
                <a:solidFill>
                  <a:srgbClr val="151515"/>
                </a:solidFill>
                <a:latin typeface="Comic Sans MS"/>
                <a:cs typeface="Comic Sans MS"/>
              </a:rPr>
              <a:t>Color neutral object</a:t>
            </a:r>
            <a:endParaRPr lang="en-US" b="1" dirty="0">
              <a:solidFill>
                <a:srgbClr val="151515"/>
              </a:solidFill>
              <a:latin typeface="Comic Sans MS"/>
              <a:cs typeface="Comic Sans MS"/>
            </a:endParaRPr>
          </a:p>
        </p:txBody>
      </p:sp>
      <p:sp>
        <p:nvSpPr>
          <p:cNvPr id="46" name="TextBox 45"/>
          <p:cNvSpPr txBox="1"/>
          <p:nvPr/>
        </p:nvSpPr>
        <p:spPr>
          <a:xfrm>
            <a:off x="6935673" y="2588776"/>
            <a:ext cx="978941" cy="369332"/>
          </a:xfrm>
          <a:prstGeom prst="rect">
            <a:avLst/>
          </a:prstGeom>
          <a:noFill/>
        </p:spPr>
        <p:txBody>
          <a:bodyPr wrap="none" rtlCol="0">
            <a:spAutoFit/>
          </a:bodyPr>
          <a:lstStyle/>
          <a:p>
            <a:r>
              <a:rPr lang="en-US" b="1" dirty="0" smtClean="0">
                <a:solidFill>
                  <a:schemeClr val="bg2">
                    <a:lumMod val="10000"/>
                  </a:schemeClr>
                </a:solidFill>
                <a:latin typeface="Comic Sans MS"/>
                <a:cs typeface="Comic Sans MS"/>
              </a:rPr>
              <a:t>Hadron</a:t>
            </a:r>
            <a:endParaRPr lang="en-US" b="1" dirty="0">
              <a:solidFill>
                <a:schemeClr val="bg2">
                  <a:lumMod val="10000"/>
                </a:schemeClr>
              </a:solidFill>
              <a:latin typeface="Comic Sans MS"/>
              <a:cs typeface="Comic Sans MS"/>
            </a:endParaRPr>
          </a:p>
        </p:txBody>
      </p:sp>
      <p:cxnSp>
        <p:nvCxnSpPr>
          <p:cNvPr id="48" name="Straight Arrow Connector 47"/>
          <p:cNvCxnSpPr/>
          <p:nvPr/>
        </p:nvCxnSpPr>
        <p:spPr bwMode="auto">
          <a:xfrm rot="10800000" flipV="1">
            <a:off x="5558363" y="1658980"/>
            <a:ext cx="333370" cy="184819"/>
          </a:xfrm>
          <a:prstGeom prst="straightConnector1">
            <a:avLst/>
          </a:prstGeom>
          <a:noFill/>
          <a:ln w="9525" cap="flat" cmpd="sng" algn="ctr">
            <a:solidFill>
              <a:srgbClr val="3366FF"/>
            </a:solidFill>
            <a:prstDash val="solid"/>
            <a:round/>
            <a:headEnd type="none" w="med" len="med"/>
            <a:tailEnd type="arrow"/>
          </a:ln>
          <a:effectLst/>
        </p:spPr>
      </p:cxnSp>
      <p:sp>
        <p:nvSpPr>
          <p:cNvPr id="49" name="TextBox 48"/>
          <p:cNvSpPr txBox="1"/>
          <p:nvPr/>
        </p:nvSpPr>
        <p:spPr>
          <a:xfrm>
            <a:off x="1648778" y="1461768"/>
            <a:ext cx="415498" cy="369332"/>
          </a:xfrm>
          <a:prstGeom prst="rect">
            <a:avLst/>
          </a:prstGeom>
          <a:noFill/>
        </p:spPr>
        <p:txBody>
          <a:bodyPr wrap="none" rtlCol="0">
            <a:spAutoFit/>
          </a:bodyPr>
          <a:lstStyle/>
          <a:p>
            <a:r>
              <a:rPr lang="en-US" b="1" dirty="0" err="1" smtClean="0">
                <a:solidFill>
                  <a:srgbClr val="151515"/>
                </a:solidFill>
                <a:latin typeface="Apple Casual"/>
                <a:cs typeface="Apple Casual"/>
              </a:rPr>
              <a:t>γ</a:t>
            </a:r>
            <a:endParaRPr lang="en-US" b="1" dirty="0">
              <a:solidFill>
                <a:srgbClr val="151515"/>
              </a:solidFill>
              <a:latin typeface="Apple Casual"/>
              <a:cs typeface="Apple Casual"/>
            </a:endParaRPr>
          </a:p>
        </p:txBody>
      </p:sp>
      <p:sp>
        <p:nvSpPr>
          <p:cNvPr id="50" name="Rectangle 49"/>
          <p:cNvSpPr/>
          <p:nvPr/>
        </p:nvSpPr>
        <p:spPr>
          <a:xfrm>
            <a:off x="254000" y="3575854"/>
            <a:ext cx="8720667" cy="2830006"/>
          </a:xfrm>
          <a:prstGeom prst="rect">
            <a:avLst/>
          </a:prstGeom>
          <a:solidFill>
            <a:srgbClr val="FFF5C5"/>
          </a:solidFill>
        </p:spPr>
        <p:txBody>
          <a:bodyPr wrap="square">
            <a:spAutoFit/>
          </a:bodyPr>
          <a:lstStyle/>
          <a:p>
            <a:pPr>
              <a:lnSpc>
                <a:spcPct val="110000"/>
              </a:lnSpc>
              <a:buFont typeface="Wingdings" charset="2"/>
              <a:buChar char="q"/>
            </a:pPr>
            <a:r>
              <a:rPr lang="en-US" b="1" dirty="0" smtClean="0">
                <a:solidFill>
                  <a:srgbClr val="FF3300"/>
                </a:solidFill>
                <a:latin typeface="Comic Sans MS"/>
                <a:cs typeface="Comic Sans MS"/>
              </a:rPr>
              <a:t>  Color charges</a:t>
            </a:r>
            <a:r>
              <a:rPr lang="en-US" b="1" dirty="0" smtClean="0">
                <a:latin typeface="Comic Sans MS"/>
                <a:cs typeface="Comic Sans MS"/>
              </a:rPr>
              <a:t> </a:t>
            </a:r>
            <a:r>
              <a:rPr lang="en-US" b="1" dirty="0" smtClean="0">
                <a:solidFill>
                  <a:srgbClr val="3366FF"/>
                </a:solidFill>
                <a:latin typeface="Comic Sans MS"/>
                <a:cs typeface="Comic Sans MS"/>
              </a:rPr>
              <a:t>cannot</a:t>
            </a:r>
            <a:r>
              <a:rPr lang="en-US" b="1" dirty="0" smtClean="0">
                <a:latin typeface="Comic Sans MS"/>
                <a:cs typeface="Comic Sans MS"/>
              </a:rPr>
              <a:t> </a:t>
            </a:r>
            <a:r>
              <a:rPr lang="en-US" b="1" dirty="0" smtClean="0">
                <a:solidFill>
                  <a:srgbClr val="151515"/>
                </a:solidFill>
                <a:latin typeface="Comic Sans MS"/>
                <a:cs typeface="Comic Sans MS"/>
              </a:rPr>
              <a:t>be separated by much more than </a:t>
            </a:r>
            <a:r>
              <a:rPr lang="en-US" b="1" dirty="0" smtClean="0">
                <a:solidFill>
                  <a:srgbClr val="FF3300"/>
                </a:solidFill>
                <a:latin typeface="Comic Sans MS"/>
                <a:cs typeface="Comic Sans MS"/>
              </a:rPr>
              <a:t>1 fm</a:t>
            </a:r>
            <a:r>
              <a:rPr lang="en-US" b="1" dirty="0" smtClean="0">
                <a:solidFill>
                  <a:srgbClr val="151515"/>
                </a:solidFill>
                <a:latin typeface="Comic Sans MS"/>
                <a:cs typeface="Comic Sans MS"/>
              </a:rPr>
              <a:t>, since light </a:t>
            </a:r>
          </a:p>
          <a:p>
            <a:pPr>
              <a:lnSpc>
                <a:spcPct val="110000"/>
              </a:lnSpc>
            </a:pPr>
            <a:r>
              <a:rPr lang="en-US" b="1" dirty="0" smtClean="0">
                <a:solidFill>
                  <a:srgbClr val="151515"/>
                </a:solidFill>
                <a:latin typeface="Comic Sans MS"/>
                <a:cs typeface="Comic Sans MS"/>
              </a:rPr>
              <a:t>quarks easily pop up from the vacuum</a:t>
            </a:r>
          </a:p>
          <a:p>
            <a:pPr>
              <a:lnSpc>
                <a:spcPct val="110000"/>
              </a:lnSpc>
              <a:buFont typeface="Wingdings" charset="2"/>
              <a:buChar char="q"/>
            </a:pPr>
            <a:endParaRPr lang="en-US" b="1" dirty="0" smtClean="0">
              <a:latin typeface="Comic Sans MS"/>
              <a:cs typeface="Comic Sans MS"/>
            </a:endParaRPr>
          </a:p>
          <a:p>
            <a:pPr>
              <a:lnSpc>
                <a:spcPct val="110000"/>
              </a:lnSpc>
              <a:buFont typeface="Wingdings" charset="2"/>
              <a:buChar char="q"/>
            </a:pPr>
            <a:r>
              <a:rPr lang="en-US" b="1" dirty="0" smtClean="0">
                <a:solidFill>
                  <a:srgbClr val="151515"/>
                </a:solidFill>
                <a:latin typeface="Comic Sans MS"/>
                <a:cs typeface="Comic Sans MS"/>
                <a:sym typeface="Symbol" pitchFamily="-105" charset="2"/>
              </a:rPr>
              <a:t>  Taking into account </a:t>
            </a:r>
            <a:r>
              <a:rPr lang="en-US" b="1" dirty="0" smtClean="0">
                <a:solidFill>
                  <a:srgbClr val="3366FF"/>
                </a:solidFill>
                <a:latin typeface="Comic Sans MS"/>
                <a:cs typeface="Comic Sans MS"/>
                <a:sym typeface="Symbol" pitchFamily="-105" charset="2"/>
              </a:rPr>
              <a:t>Lorentz dilation</a:t>
            </a:r>
            <a:r>
              <a:rPr lang="en-US" b="1" dirty="0" smtClean="0">
                <a:solidFill>
                  <a:srgbClr val="151515"/>
                </a:solidFill>
                <a:latin typeface="Comic Sans MS"/>
                <a:cs typeface="Comic Sans MS"/>
                <a:sym typeface="Symbol" pitchFamily="-105" charset="2"/>
              </a:rPr>
              <a:t>, the proper time scales for hadronization in the Lab frame become</a:t>
            </a:r>
            <a:r>
              <a:rPr lang="en-US" b="1" dirty="0" smtClean="0">
                <a:latin typeface="Comic Sans MS"/>
                <a:cs typeface="Comic Sans MS"/>
                <a:sym typeface="Symbol" pitchFamily="-105" charset="2"/>
              </a:rPr>
              <a:t> </a:t>
            </a:r>
            <a:r>
              <a:rPr lang="en-US" b="1" dirty="0" smtClean="0">
                <a:solidFill>
                  <a:srgbClr val="FF0000"/>
                </a:solidFill>
                <a:latin typeface="Comic Sans MS"/>
                <a:cs typeface="Comic Sans MS"/>
                <a:sym typeface="Symbol" pitchFamily="-105" charset="2"/>
              </a:rPr>
              <a:t>few fm</a:t>
            </a:r>
          </a:p>
          <a:p>
            <a:pPr>
              <a:lnSpc>
                <a:spcPct val="110000"/>
              </a:lnSpc>
              <a:buFont typeface="Wingdings" charset="2"/>
              <a:buChar char="q"/>
            </a:pPr>
            <a:endParaRPr lang="en-US" b="1" dirty="0" smtClean="0">
              <a:solidFill>
                <a:srgbClr val="FF0000"/>
              </a:solidFill>
              <a:latin typeface="Comic Sans MS"/>
              <a:cs typeface="Comic Sans MS"/>
              <a:sym typeface="Symbol" pitchFamily="-105" charset="2"/>
            </a:endParaRPr>
          </a:p>
          <a:p>
            <a:pPr>
              <a:lnSpc>
                <a:spcPct val="110000"/>
              </a:lnSpc>
              <a:buFont typeface="Wingdings" charset="2"/>
              <a:buChar char="q"/>
            </a:pPr>
            <a:r>
              <a:rPr lang="en-US" b="1" dirty="0" smtClean="0">
                <a:solidFill>
                  <a:schemeClr val="bg2">
                    <a:lumMod val="10000"/>
                  </a:schemeClr>
                </a:solidFill>
                <a:latin typeface="Comic Sans MS Bold"/>
                <a:cs typeface="Comic Sans MS Bold"/>
              </a:rPr>
              <a:t>  However</a:t>
            </a:r>
            <a:r>
              <a:rPr lang="en-US" b="1" dirty="0" smtClean="0">
                <a:solidFill>
                  <a:srgbClr val="3366FF"/>
                </a:solidFill>
                <a:latin typeface="Comic Sans MS Bold"/>
                <a:cs typeface="Comic Sans MS Bold"/>
              </a:rPr>
              <a:t> our detectors </a:t>
            </a:r>
            <a:r>
              <a:rPr lang="en-US" b="1" dirty="0" smtClean="0">
                <a:solidFill>
                  <a:srgbClr val="151515"/>
                </a:solidFill>
                <a:latin typeface="Comic Sans MS Bold"/>
                <a:cs typeface="Comic Sans MS Bold"/>
              </a:rPr>
              <a:t>are placed distances </a:t>
            </a:r>
            <a:r>
              <a:rPr lang="en-US" b="1" dirty="0" smtClean="0">
                <a:solidFill>
                  <a:srgbClr val="FF0000"/>
                </a:solidFill>
                <a:latin typeface="Comic Sans MS Bold"/>
                <a:cs typeface="Comic Sans MS Bold"/>
              </a:rPr>
              <a:t>10</a:t>
            </a:r>
            <a:r>
              <a:rPr lang="en-US" b="1" baseline="30000" dirty="0" smtClean="0">
                <a:solidFill>
                  <a:srgbClr val="FF0000"/>
                </a:solidFill>
                <a:latin typeface="Comic Sans MS Bold"/>
                <a:cs typeface="Comic Sans MS Bold"/>
              </a:rPr>
              <a:t>15</a:t>
            </a:r>
            <a:r>
              <a:rPr lang="en-US" b="1" dirty="0" smtClean="0">
                <a:solidFill>
                  <a:srgbClr val="FF0000"/>
                </a:solidFill>
                <a:latin typeface="Comic Sans MS Bold"/>
                <a:cs typeface="Comic Sans MS Bold"/>
              </a:rPr>
              <a:t> times</a:t>
            </a:r>
            <a:r>
              <a:rPr lang="en-US" b="1" dirty="0" smtClean="0">
                <a:latin typeface="Comic Sans MS Bold"/>
                <a:cs typeface="Comic Sans MS Bold"/>
              </a:rPr>
              <a:t> </a:t>
            </a:r>
            <a:r>
              <a:rPr lang="en-US" b="1" dirty="0" smtClean="0">
                <a:solidFill>
                  <a:srgbClr val="151515"/>
                </a:solidFill>
                <a:latin typeface="Comic Sans MS Bold"/>
                <a:cs typeface="Comic Sans MS Bold"/>
              </a:rPr>
              <a:t>further away from the origin compared to the hadronization length </a:t>
            </a:r>
            <a:endParaRPr lang="en-US" b="1" dirty="0" smtClean="0">
              <a:solidFill>
                <a:srgbClr val="151515"/>
              </a:solidFill>
              <a:latin typeface="Comic Sans MS Bold"/>
              <a:cs typeface="Comic Sans MS Bold"/>
              <a:sym typeface="Symbol" pitchFamily="-105" charset="2"/>
            </a:endParaRPr>
          </a:p>
          <a:p>
            <a:pPr>
              <a:lnSpc>
                <a:spcPct val="110000"/>
              </a:lnSpc>
            </a:pPr>
            <a:endParaRPr lang="en-US" dirty="0">
              <a:latin typeface="Comic Sans MS"/>
              <a:cs typeface="Comic Sans MS"/>
            </a:endParaRPr>
          </a:p>
        </p:txBody>
      </p:sp>
      <p:sp>
        <p:nvSpPr>
          <p:cNvPr id="51" name="TextBox 50"/>
          <p:cNvSpPr txBox="1"/>
          <p:nvPr/>
        </p:nvSpPr>
        <p:spPr>
          <a:xfrm>
            <a:off x="3033892" y="2370666"/>
            <a:ext cx="2244800" cy="369332"/>
          </a:xfrm>
          <a:prstGeom prst="rect">
            <a:avLst/>
          </a:prstGeom>
          <a:noFill/>
        </p:spPr>
        <p:txBody>
          <a:bodyPr wrap="none" rtlCol="0">
            <a:spAutoFit/>
          </a:bodyPr>
          <a:lstStyle/>
          <a:p>
            <a:r>
              <a:rPr lang="en-US" b="1" dirty="0" smtClean="0">
                <a:solidFill>
                  <a:srgbClr val="FF0000"/>
                </a:solidFill>
                <a:latin typeface="Comic Sans MS"/>
                <a:cs typeface="Comic Sans MS"/>
              </a:rPr>
              <a:t>Quark propagation</a:t>
            </a:r>
            <a:endParaRPr lang="en-US" b="1" dirty="0">
              <a:solidFill>
                <a:srgbClr val="FF0000"/>
              </a:solidFill>
              <a:latin typeface="Comic Sans MS"/>
              <a:cs typeface="Comic Sans MS"/>
            </a:endParaRPr>
          </a:p>
        </p:txBody>
      </p:sp>
      <p:sp>
        <p:nvSpPr>
          <p:cNvPr id="52" name="TextBox 51"/>
          <p:cNvSpPr txBox="1"/>
          <p:nvPr/>
        </p:nvSpPr>
        <p:spPr>
          <a:xfrm>
            <a:off x="2050226" y="1305324"/>
            <a:ext cx="976011" cy="369332"/>
          </a:xfrm>
          <a:prstGeom prst="rect">
            <a:avLst/>
          </a:prstGeom>
          <a:noFill/>
        </p:spPr>
        <p:txBody>
          <a:bodyPr wrap="none" rtlCol="0">
            <a:spAutoFit/>
          </a:bodyPr>
          <a:lstStyle/>
          <a:p>
            <a:r>
              <a:rPr lang="en-US" b="1" dirty="0" smtClean="0">
                <a:solidFill>
                  <a:srgbClr val="151515"/>
                </a:solidFill>
                <a:latin typeface="Comic Sans MS"/>
                <a:cs typeface="Comic Sans MS"/>
              </a:rPr>
              <a:t>nucleon</a:t>
            </a:r>
            <a:endParaRPr lang="en-US" b="1" dirty="0">
              <a:solidFill>
                <a:srgbClr val="151515"/>
              </a:solidFill>
              <a:latin typeface="Comic Sans MS"/>
              <a:cs typeface="Comic Sans MS"/>
            </a:endParaRPr>
          </a:p>
        </p:txBody>
      </p:sp>
      <p:sp>
        <p:nvSpPr>
          <p:cNvPr id="53" name="TextBox 52"/>
          <p:cNvSpPr txBox="1"/>
          <p:nvPr/>
        </p:nvSpPr>
        <p:spPr>
          <a:xfrm>
            <a:off x="6818037" y="2958108"/>
            <a:ext cx="2352890" cy="369332"/>
          </a:xfrm>
          <a:prstGeom prst="rect">
            <a:avLst/>
          </a:prstGeom>
          <a:noFill/>
        </p:spPr>
        <p:txBody>
          <a:bodyPr wrap="none" rtlCol="0">
            <a:spAutoFit/>
          </a:bodyPr>
          <a:lstStyle/>
          <a:p>
            <a:r>
              <a:rPr lang="en-US" b="1" dirty="0" smtClean="0">
                <a:solidFill>
                  <a:srgbClr val="3366FF"/>
                </a:solidFill>
                <a:latin typeface="Comic Sans MS"/>
                <a:cs typeface="Comic Sans MS"/>
              </a:rPr>
              <a:t>Hadron propagation</a:t>
            </a:r>
            <a:endParaRPr lang="en-US" b="1" dirty="0">
              <a:solidFill>
                <a:srgbClr val="3366FF"/>
              </a:solidFill>
              <a:latin typeface="Comic Sans MS"/>
              <a:cs typeface="Comic Sans MS"/>
            </a:endParaRPr>
          </a:p>
        </p:txBody>
      </p:sp>
      <p:sp>
        <p:nvSpPr>
          <p:cNvPr id="3" name="Footer Placeholder 2"/>
          <p:cNvSpPr>
            <a:spLocks noGrp="1"/>
          </p:cNvSpPr>
          <p:nvPr>
            <p:ph type="ftr" sz="quarter" idx="11"/>
          </p:nvPr>
        </p:nvSpPr>
        <p:spPr/>
        <p:txBody>
          <a:bodyPr/>
          <a:lstStyle/>
          <a:p>
            <a:r>
              <a:rPr lang="en-US" smtClean="0"/>
              <a:t>Hadronization and CT Studies at JLab                         Kawtar Hafidi                             pA@RHIC Workshop</a:t>
            </a:r>
            <a:endParaRPr lang="en-US"/>
          </a:p>
        </p:txBody>
      </p:sp>
      <p:sp>
        <p:nvSpPr>
          <p:cNvPr id="4" name="Slide Number Placeholder 3"/>
          <p:cNvSpPr>
            <a:spLocks noGrp="1"/>
          </p:cNvSpPr>
          <p:nvPr>
            <p:ph type="sldNum" sz="quarter" idx="12"/>
          </p:nvPr>
        </p:nvSpPr>
        <p:spPr/>
        <p:txBody>
          <a:bodyPr/>
          <a:lstStyle/>
          <a:p>
            <a:fld id="{87034D8C-3CB4-402A-BC46-2AB14C0FE90A}" type="slidenum">
              <a:rPr lang="en-US" smtClean="0"/>
              <a:pPr/>
              <a:t>3</a:t>
            </a:fld>
            <a:endParaRPr lang="en-US"/>
          </a:p>
        </p:txBody>
      </p:sp>
    </p:spTree>
    <p:extLst>
      <p:ext uri="{BB962C8B-B14F-4D97-AF65-F5344CB8AC3E}">
        <p14:creationId xmlns:p14="http://schemas.microsoft.com/office/powerpoint/2010/main" val="18688208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t-pion-clasie.tiff"/>
          <p:cNvPicPr>
            <a:picLocks noChangeAspect="1"/>
          </p:cNvPicPr>
          <p:nvPr/>
        </p:nvPicPr>
        <p:blipFill>
          <a:blip r:embed="rId3"/>
          <a:stretch>
            <a:fillRect/>
          </a:stretch>
        </p:blipFill>
        <p:spPr>
          <a:xfrm>
            <a:off x="2270739" y="28222"/>
            <a:ext cx="6859150" cy="6812488"/>
          </a:xfrm>
          <a:prstGeom prst="rect">
            <a:avLst/>
          </a:prstGeom>
        </p:spPr>
      </p:pic>
      <p:sp>
        <p:nvSpPr>
          <p:cNvPr id="5" name="TextBox 4"/>
          <p:cNvSpPr txBox="1"/>
          <p:nvPr/>
        </p:nvSpPr>
        <p:spPr>
          <a:xfrm>
            <a:off x="6359382" y="204083"/>
            <a:ext cx="2841061" cy="338554"/>
          </a:xfrm>
          <a:prstGeom prst="rect">
            <a:avLst/>
          </a:prstGeom>
          <a:noFill/>
        </p:spPr>
        <p:txBody>
          <a:bodyPr wrap="square" rtlCol="0">
            <a:spAutoFit/>
          </a:bodyPr>
          <a:lstStyle/>
          <a:p>
            <a:r>
              <a:rPr lang="en-US" sz="1600" dirty="0" smtClean="0">
                <a:solidFill>
                  <a:srgbClr val="008000"/>
                </a:solidFill>
                <a:latin typeface="Comic Sans MS Bold"/>
                <a:cs typeface="Comic Sans MS Bold"/>
              </a:rPr>
              <a:t>B. </a:t>
            </a:r>
            <a:r>
              <a:rPr lang="en-US" sz="1600" dirty="0" err="1" smtClean="0">
                <a:solidFill>
                  <a:srgbClr val="008000"/>
                </a:solidFill>
                <a:latin typeface="Comic Sans MS Bold"/>
                <a:cs typeface="Comic Sans MS Bold"/>
              </a:rPr>
              <a:t>Clasie</a:t>
            </a:r>
            <a:r>
              <a:rPr lang="en-US" sz="1600" dirty="0" smtClean="0">
                <a:solidFill>
                  <a:srgbClr val="008000"/>
                </a:solidFill>
                <a:latin typeface="Comic Sans MS Bold"/>
                <a:cs typeface="Comic Sans MS Bold"/>
              </a:rPr>
              <a:t> et al. PRL 2007</a:t>
            </a:r>
            <a:endParaRPr lang="en-US" sz="1600" dirty="0">
              <a:solidFill>
                <a:srgbClr val="008000"/>
              </a:solidFill>
              <a:latin typeface="Comic Sans MS Bold"/>
              <a:cs typeface="Comic Sans MS Bold"/>
            </a:endParaRPr>
          </a:p>
        </p:txBody>
      </p:sp>
      <p:sp>
        <p:nvSpPr>
          <p:cNvPr id="2" name="Title 1"/>
          <p:cNvSpPr>
            <a:spLocks noGrp="1"/>
          </p:cNvSpPr>
          <p:nvPr>
            <p:ph type="title"/>
          </p:nvPr>
        </p:nvSpPr>
        <p:spPr>
          <a:xfrm>
            <a:off x="1" y="274638"/>
            <a:ext cx="2455342" cy="2575806"/>
          </a:xfrm>
        </p:spPr>
        <p:txBody>
          <a:bodyPr/>
          <a:lstStyle/>
          <a:p>
            <a:pPr algn="ctr">
              <a:spcAft>
                <a:spcPts val="2400"/>
              </a:spcAft>
            </a:pPr>
            <a:r>
              <a:rPr lang="en-US" dirty="0" smtClean="0"/>
              <a:t>Search for </a:t>
            </a:r>
            <a:br>
              <a:rPr lang="en-US" dirty="0" smtClean="0"/>
            </a:br>
            <a:r>
              <a:rPr lang="en-US" dirty="0" smtClean="0"/>
              <a:t>Color Transparency in </a:t>
            </a:r>
            <a:r>
              <a:rPr lang="en-US" dirty="0" err="1" smtClean="0"/>
              <a:t>A(e</a:t>
            </a:r>
            <a:r>
              <a:rPr lang="en-US" dirty="0" smtClean="0"/>
              <a:t>, </a:t>
            </a:r>
            <a:r>
              <a:rPr lang="en-US" dirty="0" err="1" smtClean="0"/>
              <a:t>e’</a:t>
            </a:r>
            <a:r>
              <a:rPr lang="en-US" dirty="0" err="1" smtClean="0">
                <a:ea typeface="Lucida Grande"/>
              </a:rPr>
              <a:t>π</a:t>
            </a:r>
            <a:r>
              <a:rPr lang="en-US" dirty="0" smtClean="0"/>
              <a:t>) reaction</a:t>
            </a:r>
            <a:endParaRPr lang="en-US" dirty="0"/>
          </a:p>
        </p:txBody>
      </p:sp>
      <p:sp>
        <p:nvSpPr>
          <p:cNvPr id="6" name="TextBox 5"/>
          <p:cNvSpPr txBox="1"/>
          <p:nvPr/>
        </p:nvSpPr>
        <p:spPr>
          <a:xfrm>
            <a:off x="170288" y="2892777"/>
            <a:ext cx="2018501" cy="2277547"/>
          </a:xfrm>
          <a:prstGeom prst="rect">
            <a:avLst/>
          </a:prstGeom>
          <a:noFill/>
        </p:spPr>
        <p:txBody>
          <a:bodyPr wrap="none" rtlCol="0">
            <a:spAutoFit/>
          </a:bodyPr>
          <a:lstStyle/>
          <a:p>
            <a:pPr algn="ctr">
              <a:spcAft>
                <a:spcPts val="600"/>
              </a:spcAft>
            </a:pPr>
            <a:r>
              <a:rPr lang="en-US" sz="1600" b="1" dirty="0" smtClean="0">
                <a:solidFill>
                  <a:srgbClr val="008000"/>
                </a:solidFill>
                <a:latin typeface="Chalkboard"/>
                <a:cs typeface="Chalkboard"/>
              </a:rPr>
              <a:t>Extensions of these</a:t>
            </a:r>
          </a:p>
          <a:p>
            <a:pPr algn="ctr">
              <a:spcAft>
                <a:spcPts val="600"/>
              </a:spcAft>
            </a:pPr>
            <a:r>
              <a:rPr lang="en-US" sz="1600" b="1" dirty="0" smtClean="0">
                <a:solidFill>
                  <a:srgbClr val="008000"/>
                </a:solidFill>
                <a:latin typeface="Chalkboard"/>
                <a:cs typeface="Chalkboard"/>
              </a:rPr>
              <a:t>measurements to</a:t>
            </a:r>
          </a:p>
          <a:p>
            <a:pPr algn="ctr">
              <a:spcAft>
                <a:spcPts val="600"/>
              </a:spcAft>
            </a:pPr>
            <a:r>
              <a:rPr lang="en-US" sz="1600" b="1" dirty="0" smtClean="0">
                <a:solidFill>
                  <a:srgbClr val="008000"/>
                </a:solidFill>
                <a:latin typeface="Chalkboard"/>
                <a:cs typeface="Chalkboard"/>
              </a:rPr>
              <a:t>Q</a:t>
            </a:r>
            <a:r>
              <a:rPr lang="en-US" sz="1600" b="1" baseline="30000" dirty="0" smtClean="0">
                <a:solidFill>
                  <a:srgbClr val="008000"/>
                </a:solidFill>
                <a:latin typeface="Chalkboard"/>
                <a:cs typeface="Chalkboard"/>
              </a:rPr>
              <a:t>2</a:t>
            </a:r>
            <a:r>
              <a:rPr lang="en-US" sz="1600" b="1" dirty="0" smtClean="0">
                <a:solidFill>
                  <a:srgbClr val="008000"/>
                </a:solidFill>
                <a:latin typeface="Chalkboard"/>
                <a:cs typeface="Chalkboard"/>
              </a:rPr>
              <a:t> of about </a:t>
            </a:r>
          </a:p>
          <a:p>
            <a:pPr algn="ctr">
              <a:spcAft>
                <a:spcPts val="600"/>
              </a:spcAft>
            </a:pPr>
            <a:r>
              <a:rPr lang="en-US" sz="1600" b="1" dirty="0" smtClean="0">
                <a:solidFill>
                  <a:srgbClr val="008000"/>
                </a:solidFill>
                <a:latin typeface="Chalkboard"/>
                <a:cs typeface="Chalkboard"/>
              </a:rPr>
              <a:t>10 (GeV/c)</a:t>
            </a:r>
            <a:r>
              <a:rPr lang="en-US" sz="1600" b="1" baseline="30000" dirty="0" smtClean="0">
                <a:solidFill>
                  <a:srgbClr val="008000"/>
                </a:solidFill>
                <a:latin typeface="Chalkboard"/>
                <a:cs typeface="Chalkboard"/>
              </a:rPr>
              <a:t>2</a:t>
            </a:r>
          </a:p>
          <a:p>
            <a:pPr algn="ctr">
              <a:spcAft>
                <a:spcPts val="600"/>
              </a:spcAft>
            </a:pPr>
            <a:r>
              <a:rPr lang="en-US" sz="1600" b="1" dirty="0" smtClean="0">
                <a:solidFill>
                  <a:srgbClr val="008000"/>
                </a:solidFill>
                <a:latin typeface="Chalkboard"/>
                <a:cs typeface="Chalkboard"/>
              </a:rPr>
              <a:t>are planned for </a:t>
            </a:r>
          </a:p>
          <a:p>
            <a:pPr algn="ctr">
              <a:spcAft>
                <a:spcPts val="600"/>
              </a:spcAft>
            </a:pPr>
            <a:r>
              <a:rPr lang="en-US" sz="1600" b="1" dirty="0" smtClean="0">
                <a:solidFill>
                  <a:srgbClr val="008000"/>
                </a:solidFill>
                <a:latin typeface="Chalkboard"/>
                <a:cs typeface="Chalkboard"/>
              </a:rPr>
              <a:t>JLab 12 GeV</a:t>
            </a:r>
          </a:p>
          <a:p>
            <a:pPr algn="ctr">
              <a:spcAft>
                <a:spcPts val="600"/>
              </a:spcAft>
            </a:pPr>
            <a:r>
              <a:rPr lang="en-US" sz="1600" b="1" dirty="0" smtClean="0">
                <a:solidFill>
                  <a:srgbClr val="008000"/>
                </a:solidFill>
                <a:latin typeface="Chalkboard"/>
                <a:cs typeface="Chalkboard"/>
              </a:rPr>
              <a:t>upgrade</a:t>
            </a:r>
            <a:endParaRPr lang="en-US" sz="1600" b="1" dirty="0">
              <a:solidFill>
                <a:srgbClr val="008000"/>
              </a:solidFill>
              <a:latin typeface="Chalkboard"/>
              <a:cs typeface="Chalkboard"/>
            </a:endParaRPr>
          </a:p>
        </p:txBody>
      </p:sp>
      <p:sp>
        <p:nvSpPr>
          <p:cNvPr id="7" name="Slide Number Placeholder 6"/>
          <p:cNvSpPr>
            <a:spLocks noGrp="1"/>
          </p:cNvSpPr>
          <p:nvPr>
            <p:ph type="sldNum" sz="quarter" idx="12"/>
          </p:nvPr>
        </p:nvSpPr>
        <p:spPr/>
        <p:txBody>
          <a:bodyPr/>
          <a:lstStyle/>
          <a:p>
            <a:fld id="{B17C2288-AD72-9149-B352-CDC6B2E0F4CE}" type="slidenum">
              <a:rPr lang="en-US" smtClean="0"/>
              <a:pPr/>
              <a:t>30</a:t>
            </a:fld>
            <a:endParaRPr lang="en-US"/>
          </a:p>
        </p:txBody>
      </p:sp>
      <p:sp>
        <p:nvSpPr>
          <p:cNvPr id="8" name="Footer Placeholder 7"/>
          <p:cNvSpPr>
            <a:spLocks noGrp="1"/>
          </p:cNvSpPr>
          <p:nvPr>
            <p:ph type="ftr" sz="quarter" idx="11"/>
          </p:nvPr>
        </p:nvSpPr>
        <p:spPr/>
        <p:txBody>
          <a:bodyPr/>
          <a:lstStyle/>
          <a:p>
            <a:r>
              <a:rPr lang="en-US" smtClean="0"/>
              <a:t>Hadronization and CT Studies at JLab                         Kawtar Hafidi                             pA@RHIC Workshop</a:t>
            </a:r>
            <a:endParaRPr lang="en-US"/>
          </a:p>
        </p:txBody>
      </p:sp>
    </p:spTree>
    <p:extLst>
      <p:ext uri="{BB962C8B-B14F-4D97-AF65-F5344CB8AC3E}">
        <p14:creationId xmlns:p14="http://schemas.microsoft.com/office/powerpoint/2010/main" val="3611656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31</a:t>
            </a:fld>
            <a:endParaRPr lang="en-US"/>
          </a:p>
        </p:txBody>
      </p:sp>
      <p:pic>
        <p:nvPicPr>
          <p:cNvPr id="8" name="Picture 7" descr="eepi12proj.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850900"/>
            <a:ext cx="7200900" cy="6007100"/>
          </a:xfrm>
          <a:prstGeom prst="rect">
            <a:avLst/>
          </a:prstGeom>
        </p:spPr>
      </p:pic>
      <p:sp>
        <p:nvSpPr>
          <p:cNvPr id="9" name="Rectangle 8"/>
          <p:cNvSpPr/>
          <p:nvPr/>
        </p:nvSpPr>
        <p:spPr>
          <a:xfrm>
            <a:off x="304800" y="152400"/>
            <a:ext cx="5562600" cy="523220"/>
          </a:xfrm>
          <a:prstGeom prst="rect">
            <a:avLst/>
          </a:prstGeom>
        </p:spPr>
        <p:txBody>
          <a:bodyPr wrap="square">
            <a:spAutoFit/>
          </a:bodyPr>
          <a:lstStyle/>
          <a:p>
            <a:r>
              <a:rPr lang="en-US" sz="2800" dirty="0" smtClean="0">
                <a:solidFill>
                  <a:srgbClr val="FF0000"/>
                </a:solidFill>
              </a:rPr>
              <a:t>A</a:t>
            </a:r>
            <a:r>
              <a:rPr lang="en-US" sz="2800" dirty="0">
                <a:solidFill>
                  <a:srgbClr val="FF0000"/>
                </a:solidFill>
              </a:rPr>
              <a:t>(e, e’</a:t>
            </a:r>
            <a:r>
              <a:rPr lang="en-US" sz="2800" dirty="0">
                <a:solidFill>
                  <a:srgbClr val="FF0000"/>
                </a:solidFill>
                <a:ea typeface="Lucida Grande"/>
              </a:rPr>
              <a:t>π</a:t>
            </a:r>
            <a:r>
              <a:rPr lang="en-US" sz="2800" dirty="0">
                <a:solidFill>
                  <a:srgbClr val="FF0000"/>
                </a:solidFill>
              </a:rPr>
              <a:t>) </a:t>
            </a:r>
            <a:r>
              <a:rPr lang="en-US" sz="2800" dirty="0" smtClean="0">
                <a:solidFill>
                  <a:srgbClr val="FF0000"/>
                </a:solidFill>
              </a:rPr>
              <a:t>projections for JLab 12 </a:t>
            </a:r>
            <a:r>
              <a:rPr lang="en-US" sz="2800" dirty="0" err="1" smtClean="0">
                <a:solidFill>
                  <a:srgbClr val="FF0000"/>
                </a:solidFill>
              </a:rPr>
              <a:t>GeV</a:t>
            </a:r>
            <a:endParaRPr lang="en-US" sz="2800" dirty="0">
              <a:solidFill>
                <a:srgbClr val="FF0000"/>
              </a:solidFill>
            </a:endParaRPr>
          </a:p>
        </p:txBody>
      </p:sp>
    </p:spTree>
    <p:extLst>
      <p:ext uri="{BB962C8B-B14F-4D97-AF65-F5344CB8AC3E}">
        <p14:creationId xmlns:p14="http://schemas.microsoft.com/office/powerpoint/2010/main" val="3686071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91" y="260527"/>
            <a:ext cx="6160911" cy="670806"/>
          </a:xfrm>
        </p:spPr>
        <p:txBody>
          <a:bodyPr/>
          <a:lstStyle/>
          <a:p>
            <a:r>
              <a:rPr lang="en-US" sz="3200" dirty="0" smtClean="0">
                <a:latin typeface="Lucida Grande"/>
                <a:ea typeface="Lucida Grande"/>
                <a:cs typeface="Lucida Grande"/>
              </a:rPr>
              <a:t>ρ</a:t>
            </a:r>
            <a:r>
              <a:rPr lang="en-US" sz="3200" baseline="30000" dirty="0" smtClean="0">
                <a:latin typeface="Lucida Grande"/>
                <a:ea typeface="Lucida Grande"/>
                <a:cs typeface="Lucida Grande"/>
              </a:rPr>
              <a:t>0</a:t>
            </a:r>
            <a:r>
              <a:rPr lang="en-US" sz="3200" dirty="0" smtClean="0"/>
              <a:t> electroproduction on nuclei</a:t>
            </a:r>
            <a:endParaRPr lang="en-US" sz="3200" dirty="0"/>
          </a:p>
        </p:txBody>
      </p:sp>
      <p:pic>
        <p:nvPicPr>
          <p:cNvPr id="4" name="Picture 3" descr="reaction_koko_mod"/>
          <p:cNvPicPr>
            <a:picLocks noChangeAspect="1" noChangeArrowheads="1"/>
          </p:cNvPicPr>
          <p:nvPr/>
        </p:nvPicPr>
        <p:blipFill>
          <a:blip r:embed="rId2"/>
          <a:srcRect/>
          <a:stretch>
            <a:fillRect/>
          </a:stretch>
        </p:blipFill>
        <p:spPr bwMode="auto">
          <a:xfrm>
            <a:off x="4953000" y="1295400"/>
            <a:ext cx="3507747" cy="2272259"/>
          </a:xfrm>
          <a:prstGeom prst="rect">
            <a:avLst/>
          </a:prstGeom>
          <a:noFill/>
        </p:spPr>
      </p:pic>
      <p:sp>
        <p:nvSpPr>
          <p:cNvPr id="5" name="Text Box 5"/>
          <p:cNvSpPr txBox="1">
            <a:spLocks noChangeArrowheads="1"/>
          </p:cNvSpPr>
          <p:nvPr/>
        </p:nvSpPr>
        <p:spPr bwMode="auto">
          <a:xfrm>
            <a:off x="152400" y="2895600"/>
            <a:ext cx="4572000" cy="1938992"/>
          </a:xfrm>
          <a:prstGeom prst="rect">
            <a:avLst/>
          </a:prstGeom>
          <a:noFill/>
          <a:ln w="9525">
            <a:noFill/>
            <a:miter lim="800000"/>
            <a:headEnd/>
            <a:tailEnd/>
          </a:ln>
          <a:effectLst/>
        </p:spPr>
        <p:txBody>
          <a:bodyPr>
            <a:prstTxWarp prst="textNoShape">
              <a:avLst/>
            </a:prstTxWarp>
            <a:spAutoFit/>
          </a:bodyPr>
          <a:lstStyle/>
          <a:p>
            <a:pPr eaLnBrk="1" hangingPunct="1"/>
            <a:r>
              <a:rPr lang="en-US" sz="2400" dirty="0">
                <a:solidFill>
                  <a:srgbClr val="151515"/>
                </a:solidFill>
                <a:latin typeface="Comic Sans MS" pitchFamily="-105" charset="0"/>
                <a:ea typeface="Arial" pitchFamily="-105" charset="0"/>
                <a:cs typeface="Arial" pitchFamily="-105" charset="0"/>
              </a:rPr>
              <a:t>Finite propagation distance (lifetime) </a:t>
            </a:r>
            <a:r>
              <a:rPr lang="en-US" sz="2400" dirty="0" err="1">
                <a:solidFill>
                  <a:srgbClr val="151515"/>
                </a:solidFill>
                <a:latin typeface="Comic Sans MS" pitchFamily="-105" charset="0"/>
                <a:ea typeface="Arial" pitchFamily="-105" charset="0"/>
                <a:cs typeface="Arial" pitchFamily="-105" charset="0"/>
              </a:rPr>
              <a:t>l</a:t>
            </a:r>
            <a:r>
              <a:rPr lang="en-US" sz="2400" baseline="-25000" dirty="0" err="1">
                <a:solidFill>
                  <a:srgbClr val="151515"/>
                </a:solidFill>
                <a:latin typeface="Comic Sans MS" pitchFamily="-105" charset="0"/>
                <a:ea typeface="Arial" pitchFamily="-105" charset="0"/>
                <a:cs typeface="Arial" pitchFamily="-105" charset="0"/>
              </a:rPr>
              <a:t>c</a:t>
            </a:r>
            <a:r>
              <a:rPr lang="en-US" sz="2400" dirty="0">
                <a:solidFill>
                  <a:srgbClr val="151515"/>
                </a:solidFill>
                <a:latin typeface="Comic Sans MS" pitchFamily="-105" charset="0"/>
                <a:ea typeface="Arial" pitchFamily="-105" charset="0"/>
                <a:cs typeface="Arial" pitchFamily="-105" charset="0"/>
              </a:rPr>
              <a:t> for the (</a:t>
            </a:r>
            <a:r>
              <a:rPr lang="en-US" sz="2400" dirty="0" err="1">
                <a:solidFill>
                  <a:srgbClr val="151515"/>
                </a:solidFill>
                <a:latin typeface="Comic Sans MS" pitchFamily="-105" charset="0"/>
                <a:ea typeface="Arial" pitchFamily="-105" charset="0"/>
                <a:cs typeface="Arial" pitchFamily="-105" charset="0"/>
              </a:rPr>
              <a:t>q</a:t>
            </a:r>
            <a:r>
              <a:rPr lang="en-US" sz="2400" dirty="0">
                <a:solidFill>
                  <a:srgbClr val="151515"/>
                </a:solidFill>
                <a:latin typeface="Comic Sans MS" pitchFamily="-105" charset="0"/>
                <a:ea typeface="Arial" pitchFamily="-105" charset="0"/>
                <a:cs typeface="Arial" pitchFamily="-105" charset="0"/>
              </a:rPr>
              <a:t> </a:t>
            </a:r>
            <a:r>
              <a:rPr lang="en-US" sz="2400" dirty="0" err="1">
                <a:solidFill>
                  <a:srgbClr val="151515"/>
                </a:solidFill>
                <a:latin typeface="Comic Sans MS" pitchFamily="-105" charset="0"/>
                <a:ea typeface="Arial" pitchFamily="-105" charset="0"/>
                <a:cs typeface="Arial" pitchFamily="-105" charset="0"/>
              </a:rPr>
              <a:t>q</a:t>
            </a:r>
            <a:r>
              <a:rPr lang="en-US" sz="2400" dirty="0">
                <a:solidFill>
                  <a:srgbClr val="151515"/>
                </a:solidFill>
                <a:latin typeface="Comic Sans MS" pitchFamily="-105" charset="0"/>
                <a:ea typeface="Arial" pitchFamily="-105" charset="0"/>
                <a:cs typeface="Arial" pitchFamily="-105" charset="0"/>
              </a:rPr>
              <a:t>-bar) virtual state</a:t>
            </a:r>
          </a:p>
          <a:p>
            <a:pPr eaLnBrk="1" hangingPunct="1"/>
            <a:endParaRPr lang="en-US" sz="2400" dirty="0">
              <a:latin typeface="Comic Sans MS" pitchFamily="-105" charset="0"/>
              <a:ea typeface="Arial" pitchFamily="-105" charset="0"/>
              <a:cs typeface="Arial" pitchFamily="-105" charset="0"/>
            </a:endParaRPr>
          </a:p>
          <a:p>
            <a:pPr eaLnBrk="1" hangingPunct="1"/>
            <a:r>
              <a:rPr lang="en-US" sz="2400" dirty="0">
                <a:solidFill>
                  <a:srgbClr val="EF1126"/>
                </a:solidFill>
                <a:latin typeface="Comic Sans MS" pitchFamily="-105" charset="0"/>
                <a:ea typeface="Arial" pitchFamily="-105" charset="0"/>
                <a:cs typeface="Arial" pitchFamily="-105" charset="0"/>
              </a:rPr>
              <a:t>      </a:t>
            </a:r>
            <a:r>
              <a:rPr lang="en-US" sz="2400" dirty="0" err="1">
                <a:solidFill>
                  <a:srgbClr val="EF1126"/>
                </a:solidFill>
                <a:latin typeface="Comic Sans MS" pitchFamily="-105" charset="0"/>
                <a:ea typeface="Arial" pitchFamily="-105" charset="0"/>
                <a:cs typeface="Arial" pitchFamily="-105" charset="0"/>
              </a:rPr>
              <a:t>l</a:t>
            </a:r>
            <a:r>
              <a:rPr lang="en-US" sz="2400" baseline="-25000" dirty="0" err="1">
                <a:solidFill>
                  <a:srgbClr val="EF1126"/>
                </a:solidFill>
                <a:latin typeface="Comic Sans MS" pitchFamily="-105" charset="0"/>
                <a:ea typeface="Arial" pitchFamily="-105" charset="0"/>
                <a:cs typeface="Arial" pitchFamily="-105" charset="0"/>
              </a:rPr>
              <a:t>c</a:t>
            </a:r>
            <a:r>
              <a:rPr lang="en-US" sz="2400" dirty="0">
                <a:solidFill>
                  <a:srgbClr val="EF1126"/>
                </a:solidFill>
                <a:latin typeface="Comic Sans MS" pitchFamily="-105" charset="0"/>
                <a:ea typeface="Arial" pitchFamily="-105" charset="0"/>
                <a:cs typeface="Arial" pitchFamily="-105" charset="0"/>
              </a:rPr>
              <a:t> = 2</a:t>
            </a:r>
            <a:r>
              <a:rPr lang="en-US" sz="2400" dirty="0">
                <a:solidFill>
                  <a:srgbClr val="151515"/>
                </a:solidFill>
                <a:latin typeface="Comic Sans MS" pitchFamily="-105" charset="0"/>
                <a:ea typeface="Arial" pitchFamily="-105" charset="0"/>
                <a:cs typeface="Arial" pitchFamily="-105" charset="0"/>
                <a:sym typeface="Symbol" pitchFamily="-105" charset="2"/>
              </a:rPr>
              <a:t></a:t>
            </a:r>
            <a:r>
              <a:rPr lang="en-US" sz="2400" dirty="0">
                <a:solidFill>
                  <a:srgbClr val="EF1126"/>
                </a:solidFill>
                <a:latin typeface="Comic Sans MS" pitchFamily="-105" charset="0"/>
                <a:ea typeface="Arial" pitchFamily="-105" charset="0"/>
                <a:cs typeface="Arial" pitchFamily="-105" charset="0"/>
              </a:rPr>
              <a:t>/(</a:t>
            </a:r>
            <a:r>
              <a:rPr lang="en-US" sz="2400" dirty="0">
                <a:solidFill>
                  <a:srgbClr val="990099"/>
                </a:solidFill>
                <a:latin typeface="Comic Sans MS" pitchFamily="-105" charset="0"/>
                <a:ea typeface="Arial" pitchFamily="-105" charset="0"/>
                <a:cs typeface="Arial" pitchFamily="-105" charset="0"/>
              </a:rPr>
              <a:t>M</a:t>
            </a:r>
            <a:r>
              <a:rPr lang="en-US" sz="2400" baseline="30000" dirty="0">
                <a:solidFill>
                  <a:srgbClr val="EF1126"/>
                </a:solidFill>
                <a:latin typeface="Comic Sans MS" pitchFamily="-105" charset="0"/>
                <a:ea typeface="Arial" pitchFamily="-105" charset="0"/>
                <a:cs typeface="Arial" pitchFamily="-105" charset="0"/>
              </a:rPr>
              <a:t>2</a:t>
            </a:r>
            <a:r>
              <a:rPr lang="en-US" sz="2400" dirty="0">
                <a:solidFill>
                  <a:srgbClr val="EF1126"/>
                </a:solidFill>
                <a:latin typeface="Comic Sans MS" pitchFamily="-105" charset="0"/>
                <a:ea typeface="Arial" pitchFamily="-105" charset="0"/>
                <a:cs typeface="Arial" pitchFamily="-105" charset="0"/>
              </a:rPr>
              <a:t> + Q</a:t>
            </a:r>
            <a:r>
              <a:rPr lang="en-US" sz="2400" baseline="30000" dirty="0">
                <a:solidFill>
                  <a:srgbClr val="EF1126"/>
                </a:solidFill>
                <a:latin typeface="Comic Sans MS" pitchFamily="-105" charset="0"/>
                <a:ea typeface="Arial" pitchFamily="-105" charset="0"/>
                <a:cs typeface="Arial" pitchFamily="-105" charset="0"/>
              </a:rPr>
              <a:t>2 </a:t>
            </a:r>
            <a:r>
              <a:rPr lang="en-US" sz="2400" dirty="0">
                <a:solidFill>
                  <a:srgbClr val="EF1126"/>
                </a:solidFill>
                <a:latin typeface="Comic Sans MS" pitchFamily="-105" charset="0"/>
                <a:ea typeface="Arial" pitchFamily="-105" charset="0"/>
                <a:cs typeface="Arial" pitchFamily="-105" charset="0"/>
              </a:rPr>
              <a:t>)</a:t>
            </a:r>
          </a:p>
        </p:txBody>
      </p:sp>
      <p:sp>
        <p:nvSpPr>
          <p:cNvPr id="6" name="Text Box 6"/>
          <p:cNvSpPr txBox="1">
            <a:spLocks noChangeArrowheads="1"/>
          </p:cNvSpPr>
          <p:nvPr/>
        </p:nvSpPr>
        <p:spPr bwMode="auto">
          <a:xfrm>
            <a:off x="90311" y="1165580"/>
            <a:ext cx="4131810" cy="1200328"/>
          </a:xfrm>
          <a:prstGeom prst="rect">
            <a:avLst/>
          </a:prstGeom>
          <a:noFill/>
          <a:ln w="9525">
            <a:noFill/>
            <a:miter lim="800000"/>
            <a:headEnd/>
            <a:tailEnd/>
          </a:ln>
          <a:effectLst/>
        </p:spPr>
        <p:txBody>
          <a:bodyPr wrap="none">
            <a:prstTxWarp prst="textNoShape">
              <a:avLst/>
            </a:prstTxWarp>
            <a:spAutoFit/>
          </a:bodyPr>
          <a:lstStyle/>
          <a:p>
            <a:pPr eaLnBrk="1" hangingPunct="1"/>
            <a:r>
              <a:rPr lang="en-US" sz="2400" dirty="0">
                <a:solidFill>
                  <a:schemeClr val="bg2">
                    <a:lumMod val="10000"/>
                  </a:schemeClr>
                </a:solidFill>
                <a:latin typeface="Comic Sans MS" pitchFamily="-105" charset="0"/>
                <a:ea typeface="Arial" pitchFamily="-105" charset="0"/>
                <a:cs typeface="Arial" pitchFamily="-105" charset="0"/>
                <a:sym typeface="Symbol" pitchFamily="-105" charset="2"/>
              </a:rPr>
              <a:t>Detected particles are : </a:t>
            </a:r>
          </a:p>
          <a:p>
            <a:pPr eaLnBrk="1" hangingPunct="1"/>
            <a:r>
              <a:rPr lang="en-US" sz="2400" dirty="0">
                <a:solidFill>
                  <a:srgbClr val="FF0000"/>
                </a:solidFill>
                <a:latin typeface="Comic Sans MS" pitchFamily="-105" charset="0"/>
                <a:ea typeface="Arial" pitchFamily="-105" charset="0"/>
                <a:cs typeface="Arial" pitchFamily="-105" charset="0"/>
                <a:sym typeface="Symbol" pitchFamily="-105" charset="2"/>
              </a:rPr>
              <a:t>Scattered electron and the</a:t>
            </a:r>
          </a:p>
          <a:p>
            <a:pPr eaLnBrk="1" hangingPunct="1"/>
            <a:r>
              <a:rPr lang="en-US" sz="2400" dirty="0">
                <a:solidFill>
                  <a:srgbClr val="FF0000"/>
                </a:solidFill>
                <a:latin typeface="Comic Sans MS" pitchFamily="-105" charset="0"/>
                <a:ea typeface="Arial" pitchFamily="-105" charset="0"/>
                <a:cs typeface="Arial" pitchFamily="-105" charset="0"/>
                <a:sym typeface="Symbol" pitchFamily="-105" charset="2"/>
              </a:rPr>
              <a:t> </a:t>
            </a:r>
            <a:r>
              <a:rPr lang="en-US" sz="2400" dirty="0" err="1">
                <a:solidFill>
                  <a:srgbClr val="FF0000"/>
                </a:solidFill>
                <a:latin typeface="Comic Sans MS" pitchFamily="-105" charset="0"/>
                <a:ea typeface="Arial" pitchFamily="-105" charset="0"/>
                <a:cs typeface="Arial" pitchFamily="-105" charset="0"/>
                <a:sym typeface="Symbol" pitchFamily="-105" charset="2"/>
              </a:rPr>
              <a:t></a:t>
            </a:r>
            <a:r>
              <a:rPr lang="en-US" sz="2400" baseline="30000" dirty="0">
                <a:solidFill>
                  <a:srgbClr val="FF0000"/>
                </a:solidFill>
                <a:latin typeface="Comic Sans MS" pitchFamily="-105" charset="0"/>
                <a:ea typeface="Arial" pitchFamily="-105" charset="0"/>
                <a:cs typeface="Arial" pitchFamily="-105" charset="0"/>
                <a:sym typeface="Symbol" pitchFamily="-105" charset="2"/>
              </a:rPr>
              <a:t>+</a:t>
            </a:r>
            <a:r>
              <a:rPr lang="en-US" sz="2400" dirty="0">
                <a:solidFill>
                  <a:srgbClr val="FF0000"/>
                </a:solidFill>
                <a:latin typeface="Comic Sans MS" pitchFamily="-105" charset="0"/>
                <a:ea typeface="Arial" pitchFamily="-105" charset="0"/>
                <a:cs typeface="Arial" pitchFamily="-105" charset="0"/>
                <a:sym typeface="Symbol" pitchFamily="-105" charset="2"/>
              </a:rPr>
              <a:t> and </a:t>
            </a:r>
            <a:r>
              <a:rPr lang="en-US" sz="2400" dirty="0" err="1">
                <a:solidFill>
                  <a:srgbClr val="FF0000"/>
                </a:solidFill>
                <a:latin typeface="Comic Sans MS" pitchFamily="-105" charset="0"/>
                <a:ea typeface="Arial" pitchFamily="-105" charset="0"/>
                <a:cs typeface="Arial" pitchFamily="-105" charset="0"/>
                <a:sym typeface="Symbol" pitchFamily="-105" charset="2"/>
              </a:rPr>
              <a:t></a:t>
            </a:r>
            <a:r>
              <a:rPr lang="en-US" sz="2400" baseline="30000" dirty="0">
                <a:solidFill>
                  <a:srgbClr val="FF0000"/>
                </a:solidFill>
                <a:latin typeface="Comic Sans MS" pitchFamily="-105" charset="0"/>
                <a:ea typeface="Arial" pitchFamily="-105" charset="0"/>
                <a:cs typeface="Arial" pitchFamily="-105" charset="0"/>
                <a:sym typeface="Symbol" pitchFamily="-105" charset="2"/>
              </a:rPr>
              <a:t>-</a:t>
            </a:r>
            <a:r>
              <a:rPr lang="en-US" sz="2400" dirty="0">
                <a:solidFill>
                  <a:srgbClr val="FF0000"/>
                </a:solidFill>
                <a:latin typeface="Comic Sans MS" pitchFamily="-105" charset="0"/>
                <a:ea typeface="Arial" pitchFamily="-105" charset="0"/>
                <a:cs typeface="Arial" pitchFamily="-105" charset="0"/>
                <a:sym typeface="Symbol" pitchFamily="-105" charset="2"/>
              </a:rPr>
              <a:t> from </a:t>
            </a:r>
            <a:r>
              <a:rPr lang="en-US" sz="2400" baseline="30000" dirty="0">
                <a:solidFill>
                  <a:srgbClr val="FF0000"/>
                </a:solidFill>
                <a:latin typeface="Comic Sans MS" pitchFamily="-105" charset="0"/>
                <a:ea typeface="Arial" pitchFamily="-105" charset="0"/>
                <a:cs typeface="Arial" pitchFamily="-105" charset="0"/>
                <a:sym typeface="Symbol" pitchFamily="-105" charset="2"/>
              </a:rPr>
              <a:t>0</a:t>
            </a:r>
            <a:r>
              <a:rPr lang="en-US" sz="2400" dirty="0">
                <a:solidFill>
                  <a:srgbClr val="FF0000"/>
                </a:solidFill>
                <a:latin typeface="Comic Sans MS" pitchFamily="-105" charset="0"/>
                <a:ea typeface="Arial" pitchFamily="-105" charset="0"/>
                <a:cs typeface="Arial" pitchFamily="-105" charset="0"/>
                <a:sym typeface="Symbol" pitchFamily="-105" charset="2"/>
              </a:rPr>
              <a:t> decay</a:t>
            </a:r>
          </a:p>
        </p:txBody>
      </p:sp>
      <p:sp>
        <p:nvSpPr>
          <p:cNvPr id="7" name="Text Box 8"/>
          <p:cNvSpPr txBox="1">
            <a:spLocks noChangeArrowheads="1"/>
          </p:cNvSpPr>
          <p:nvPr/>
        </p:nvSpPr>
        <p:spPr bwMode="auto">
          <a:xfrm>
            <a:off x="5156200" y="914400"/>
            <a:ext cx="2387600" cy="369332"/>
          </a:xfrm>
          <a:prstGeom prst="rect">
            <a:avLst/>
          </a:prstGeom>
          <a:solidFill>
            <a:srgbClr val="0066FF"/>
          </a:solidFill>
          <a:ln w="9525">
            <a:noFill/>
            <a:miter lim="800000"/>
            <a:headEnd/>
            <a:tailEnd/>
          </a:ln>
          <a:effectLst/>
        </p:spPr>
        <p:txBody>
          <a:bodyPr wrap="square">
            <a:prstTxWarp prst="textNoShape">
              <a:avLst/>
            </a:prstTxWarp>
            <a:spAutoFit/>
          </a:bodyPr>
          <a:lstStyle/>
          <a:p>
            <a:r>
              <a:rPr lang="en-US" b="1" dirty="0">
                <a:solidFill>
                  <a:srgbClr val="FFFF00"/>
                </a:solidFill>
                <a:latin typeface="Lucida Bright" pitchFamily="-105" charset="0"/>
              </a:rPr>
              <a:t>e + N </a:t>
            </a:r>
            <a:r>
              <a:rPr lang="en-US" b="1" dirty="0">
                <a:solidFill>
                  <a:srgbClr val="FFFF00"/>
                </a:solidFill>
                <a:latin typeface="Lucida Bright" pitchFamily="-105" charset="0"/>
                <a:ea typeface="Arial" pitchFamily="-105" charset="0"/>
                <a:cs typeface="Arial" pitchFamily="-105" charset="0"/>
              </a:rPr>
              <a:t>→ e’ + N + </a:t>
            </a:r>
            <a:r>
              <a:rPr lang="en-US" b="1" dirty="0">
                <a:solidFill>
                  <a:srgbClr val="FFFF00"/>
                </a:solidFill>
                <a:latin typeface="Lucida Bright" pitchFamily="-105" charset="0"/>
                <a:ea typeface="Arial" pitchFamily="-105" charset="0"/>
                <a:cs typeface="Arial" pitchFamily="-105" charset="0"/>
                <a:sym typeface="Symbol" pitchFamily="-105" charset="2"/>
              </a:rPr>
              <a:t></a:t>
            </a:r>
            <a:r>
              <a:rPr lang="en-US" b="1" baseline="30000" dirty="0">
                <a:solidFill>
                  <a:srgbClr val="FFFF00"/>
                </a:solidFill>
                <a:latin typeface="Lucida Bright" pitchFamily="-105" charset="0"/>
                <a:ea typeface="Arial" pitchFamily="-105" charset="0"/>
                <a:cs typeface="Arial" pitchFamily="-105" charset="0"/>
                <a:sym typeface="Symbol" pitchFamily="-105" charset="2"/>
              </a:rPr>
              <a:t>0</a:t>
            </a:r>
          </a:p>
        </p:txBody>
      </p:sp>
      <p:sp>
        <p:nvSpPr>
          <p:cNvPr id="8" name="Text Box 9"/>
          <p:cNvSpPr txBox="1">
            <a:spLocks noChangeArrowheads="1"/>
          </p:cNvSpPr>
          <p:nvPr/>
        </p:nvSpPr>
        <p:spPr bwMode="auto">
          <a:xfrm>
            <a:off x="0" y="5105400"/>
            <a:ext cx="4648200" cy="707886"/>
          </a:xfrm>
          <a:prstGeom prst="rect">
            <a:avLst/>
          </a:prstGeom>
          <a:noFill/>
          <a:ln w="9525">
            <a:noFill/>
            <a:miter lim="800000"/>
            <a:headEnd/>
            <a:tailEnd/>
          </a:ln>
          <a:effectLst/>
        </p:spPr>
        <p:txBody>
          <a:bodyPr wrap="square">
            <a:prstTxWarp prst="textNoShape">
              <a:avLst/>
            </a:prstTxWarp>
            <a:spAutoFit/>
          </a:bodyPr>
          <a:lstStyle/>
          <a:p>
            <a:pPr eaLnBrk="1" hangingPunct="1"/>
            <a:r>
              <a:rPr lang="en-US" sz="2000" dirty="0">
                <a:solidFill>
                  <a:srgbClr val="990099"/>
                </a:solidFill>
                <a:latin typeface="Comic Sans MS" pitchFamily="-105" charset="0"/>
                <a:ea typeface="Arial" pitchFamily="-105" charset="0"/>
                <a:cs typeface="Arial" pitchFamily="-105" charset="0"/>
              </a:rPr>
              <a:t>M</a:t>
            </a:r>
            <a:r>
              <a:rPr lang="en-US" sz="2000" dirty="0">
                <a:solidFill>
                  <a:srgbClr val="EF1126"/>
                </a:solidFill>
                <a:latin typeface="Comic Sans MS" pitchFamily="-105" charset="0"/>
                <a:ea typeface="Arial" pitchFamily="-105" charset="0"/>
                <a:cs typeface="Arial" pitchFamily="-105" charset="0"/>
              </a:rPr>
              <a:t> </a:t>
            </a:r>
            <a:r>
              <a:rPr lang="en-US" sz="2000" dirty="0">
                <a:solidFill>
                  <a:srgbClr val="990099"/>
                </a:solidFill>
                <a:latin typeface="Comic Sans MS" pitchFamily="-105" charset="0"/>
                <a:ea typeface="Arial" pitchFamily="-105" charset="0"/>
                <a:cs typeface="Arial" pitchFamily="-105" charset="0"/>
              </a:rPr>
              <a:t>is the mass of the vector meson</a:t>
            </a:r>
          </a:p>
          <a:p>
            <a:pPr eaLnBrk="1" hangingPunct="1"/>
            <a:r>
              <a:rPr lang="en-US" sz="2000" dirty="0" err="1">
                <a:solidFill>
                  <a:srgbClr val="151515"/>
                </a:solidFill>
                <a:latin typeface="Comic Sans MS" pitchFamily="-105" charset="0"/>
                <a:ea typeface="Arial" pitchFamily="-105" charset="0"/>
                <a:cs typeface="Arial" pitchFamily="-105" charset="0"/>
                <a:sym typeface="Symbol" pitchFamily="-105" charset="2"/>
              </a:rPr>
              <a:t></a:t>
            </a:r>
            <a:r>
              <a:rPr lang="en-US" sz="2000" dirty="0">
                <a:solidFill>
                  <a:srgbClr val="151515"/>
                </a:solidFill>
                <a:latin typeface="Comic Sans MS" pitchFamily="-105" charset="0"/>
                <a:ea typeface="Arial" pitchFamily="-105" charset="0"/>
                <a:cs typeface="Arial" pitchFamily="-105" charset="0"/>
                <a:sym typeface="Symbol" pitchFamily="-105" charset="2"/>
              </a:rPr>
              <a:t> </a:t>
            </a:r>
            <a:r>
              <a:rPr lang="en-US" sz="2000" dirty="0">
                <a:solidFill>
                  <a:srgbClr val="151515"/>
                </a:solidFill>
              </a:rPr>
              <a:t>is the energy transferred by the electron </a:t>
            </a:r>
          </a:p>
        </p:txBody>
      </p:sp>
      <p:sp>
        <p:nvSpPr>
          <p:cNvPr id="9" name="Slide Number Placeholder 8"/>
          <p:cNvSpPr>
            <a:spLocks noGrp="1"/>
          </p:cNvSpPr>
          <p:nvPr>
            <p:ph type="sldNum" sz="quarter" idx="12"/>
          </p:nvPr>
        </p:nvSpPr>
        <p:spPr/>
        <p:txBody>
          <a:bodyPr/>
          <a:lstStyle/>
          <a:p>
            <a:fld id="{B17C2288-AD72-9149-B352-CDC6B2E0F4CE}" type="slidenum">
              <a:rPr lang="en-US" smtClean="0"/>
              <a:pPr/>
              <a:t>32</a:t>
            </a:fld>
            <a:endParaRPr lang="en-US"/>
          </a:p>
        </p:txBody>
      </p:sp>
      <p:sp>
        <p:nvSpPr>
          <p:cNvPr id="10" name="Footer Placeholder 9"/>
          <p:cNvSpPr>
            <a:spLocks noGrp="1"/>
          </p:cNvSpPr>
          <p:nvPr>
            <p:ph type="ftr" sz="quarter" idx="11"/>
          </p:nvPr>
        </p:nvSpPr>
        <p:spPr/>
        <p:txBody>
          <a:bodyPr/>
          <a:lstStyle/>
          <a:p>
            <a:r>
              <a:rPr lang="en-US" smtClean="0"/>
              <a:t>Hadronization and CT Studies at JLab                         Kawtar Hafidi                             pA@RHIC Workshop</a:t>
            </a:r>
            <a:endParaRPr lang="en-US"/>
          </a:p>
        </p:txBody>
      </p:sp>
      <p:pic>
        <p:nvPicPr>
          <p:cNvPr id="11" name="Picture 10" descr="Color-Transparency-smallerLabels.jpg"/>
          <p:cNvPicPr>
            <a:picLocks noChangeAspect="1"/>
          </p:cNvPicPr>
          <p:nvPr/>
        </p:nvPicPr>
        <p:blipFill rotWithShape="1">
          <a:blip r:embed="rId3"/>
          <a:srcRect b="14635"/>
          <a:stretch/>
        </p:blipFill>
        <p:spPr>
          <a:xfrm>
            <a:off x="4515574" y="3810000"/>
            <a:ext cx="4628426" cy="3054150"/>
          </a:xfrm>
          <a:prstGeom prst="rect">
            <a:avLst/>
          </a:prstGeom>
        </p:spPr>
      </p:pic>
    </p:spTree>
    <p:extLst>
      <p:ext uri="{BB962C8B-B14F-4D97-AF65-F5344CB8AC3E}">
        <p14:creationId xmlns:p14="http://schemas.microsoft.com/office/powerpoint/2010/main" val="295473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CT Signature is the </a:t>
            </a:r>
            <a:r>
              <a:rPr lang="en-US" sz="2800" dirty="0" smtClean="0">
                <a:solidFill>
                  <a:srgbClr val="FF6600"/>
                </a:solidFill>
              </a:rPr>
              <a:t>rising</a:t>
            </a:r>
            <a:r>
              <a:rPr lang="en-US" sz="2800" dirty="0" smtClean="0"/>
              <a:t> of the nuclear transparency with Q</a:t>
            </a:r>
            <a:r>
              <a:rPr lang="en-US" sz="2800" baseline="30000" dirty="0" smtClean="0"/>
              <a:t>2</a:t>
            </a:r>
            <a:r>
              <a:rPr lang="en-US" sz="2800" dirty="0" smtClean="0"/>
              <a:t>. </a:t>
            </a:r>
            <a:r>
              <a:rPr lang="en-US" sz="2800" dirty="0" smtClean="0">
                <a:solidFill>
                  <a:srgbClr val="FF6600"/>
                </a:solidFill>
              </a:rPr>
              <a:t>However …</a:t>
            </a:r>
            <a:endParaRPr lang="en-US" dirty="0"/>
          </a:p>
        </p:txBody>
      </p:sp>
      <p:pic>
        <p:nvPicPr>
          <p:cNvPr id="4" name="Picture 2" descr="lc_dependence"/>
          <p:cNvPicPr>
            <a:picLocks noChangeAspect="1" noChangeArrowheads="1"/>
          </p:cNvPicPr>
          <p:nvPr/>
        </p:nvPicPr>
        <p:blipFill>
          <a:blip r:embed="rId2"/>
          <a:srcRect/>
          <a:stretch>
            <a:fillRect/>
          </a:stretch>
        </p:blipFill>
        <p:spPr bwMode="auto">
          <a:xfrm>
            <a:off x="1044014" y="1904332"/>
            <a:ext cx="7112000" cy="4267200"/>
          </a:xfrm>
          <a:prstGeom prst="rect">
            <a:avLst/>
          </a:prstGeom>
          <a:noFill/>
          <a:ln w="57150" cap="flat" cmpd="sng" algn="ctr">
            <a:solidFill>
              <a:srgbClr val="FF6600"/>
            </a:solidFill>
            <a:prstDash val="solid"/>
            <a:round/>
            <a:headEnd type="none" w="med" len="med"/>
            <a:tailEnd type="none" w="med" len="med"/>
          </a:ln>
        </p:spPr>
      </p:pic>
      <p:sp>
        <p:nvSpPr>
          <p:cNvPr id="5" name="TextBox 4"/>
          <p:cNvSpPr txBox="1"/>
          <p:nvPr/>
        </p:nvSpPr>
        <p:spPr>
          <a:xfrm>
            <a:off x="5436722" y="5750766"/>
            <a:ext cx="2131057" cy="400110"/>
          </a:xfrm>
          <a:prstGeom prst="rect">
            <a:avLst/>
          </a:prstGeom>
          <a:noFill/>
        </p:spPr>
        <p:txBody>
          <a:bodyPr wrap="square" rtlCol="0">
            <a:spAutoFit/>
          </a:bodyPr>
          <a:lstStyle/>
          <a:p>
            <a:pPr algn="ctr"/>
            <a:r>
              <a:rPr lang="en-US" sz="2000" dirty="0" smtClean="0">
                <a:solidFill>
                  <a:srgbClr val="151515"/>
                </a:solidFill>
              </a:rPr>
              <a:t>= 2ν/(M</a:t>
            </a:r>
            <a:r>
              <a:rPr lang="en-US" sz="2000" baseline="30000" dirty="0" smtClean="0">
                <a:solidFill>
                  <a:srgbClr val="151515"/>
                </a:solidFill>
              </a:rPr>
              <a:t>2</a:t>
            </a:r>
            <a:r>
              <a:rPr lang="en-US" sz="2000" dirty="0" smtClean="0">
                <a:solidFill>
                  <a:srgbClr val="151515"/>
                </a:solidFill>
              </a:rPr>
              <a:t> + Q</a:t>
            </a:r>
            <a:r>
              <a:rPr lang="en-US" sz="2000" baseline="30000" dirty="0" smtClean="0">
                <a:solidFill>
                  <a:srgbClr val="151515"/>
                </a:solidFill>
              </a:rPr>
              <a:t>2</a:t>
            </a:r>
            <a:r>
              <a:rPr lang="en-US" sz="2000" dirty="0" smtClean="0">
                <a:solidFill>
                  <a:srgbClr val="151515"/>
                </a:solidFill>
              </a:rPr>
              <a:t>)</a:t>
            </a:r>
            <a:endParaRPr lang="en-US" sz="2000" dirty="0">
              <a:solidFill>
                <a:srgbClr val="151515"/>
              </a:solidFill>
            </a:endParaRPr>
          </a:p>
        </p:txBody>
      </p:sp>
      <p:pic>
        <p:nvPicPr>
          <p:cNvPr id="6" name="Picture 3" descr="lcoh"/>
          <p:cNvPicPr>
            <a:picLocks noChangeAspect="1" noChangeArrowheads="1"/>
          </p:cNvPicPr>
          <p:nvPr/>
        </p:nvPicPr>
        <p:blipFill>
          <a:blip r:embed="rId3"/>
          <a:srcRect l="45214" t="19150" r="790" b="8201"/>
          <a:stretch>
            <a:fillRect/>
          </a:stretch>
        </p:blipFill>
        <p:spPr bwMode="auto">
          <a:xfrm>
            <a:off x="5161937" y="4374184"/>
            <a:ext cx="1960562" cy="1000641"/>
          </a:xfrm>
          <a:prstGeom prst="rect">
            <a:avLst/>
          </a:prstGeom>
          <a:noFill/>
          <a:ln w="38100" cap="flat" cmpd="sng" algn="ctr">
            <a:solidFill>
              <a:srgbClr val="3F44FF"/>
            </a:solidFill>
            <a:prstDash val="solid"/>
            <a:round/>
            <a:headEnd type="none" w="med" len="med"/>
            <a:tailEnd type="none" w="med" len="med"/>
          </a:ln>
        </p:spPr>
      </p:pic>
      <p:sp>
        <p:nvSpPr>
          <p:cNvPr id="7" name="TextBox 6"/>
          <p:cNvSpPr txBox="1"/>
          <p:nvPr/>
        </p:nvSpPr>
        <p:spPr>
          <a:xfrm>
            <a:off x="7031218" y="2107532"/>
            <a:ext cx="1261710" cy="369332"/>
          </a:xfrm>
          <a:prstGeom prst="rect">
            <a:avLst/>
          </a:prstGeom>
          <a:noFill/>
        </p:spPr>
        <p:txBody>
          <a:bodyPr wrap="square" rtlCol="0">
            <a:spAutoFit/>
          </a:bodyPr>
          <a:lstStyle/>
          <a:p>
            <a:r>
              <a:rPr lang="en-US" b="1" dirty="0" smtClean="0">
                <a:solidFill>
                  <a:srgbClr val="0000FF"/>
                </a:solidFill>
              </a:rPr>
              <a:t>HERMES</a:t>
            </a:r>
            <a:endParaRPr lang="en-US" b="1" dirty="0">
              <a:solidFill>
                <a:srgbClr val="0000FF"/>
              </a:solidFill>
            </a:endParaRPr>
          </a:p>
        </p:txBody>
      </p:sp>
      <p:sp>
        <p:nvSpPr>
          <p:cNvPr id="8" name="TextBox 7"/>
          <p:cNvSpPr txBox="1"/>
          <p:nvPr/>
        </p:nvSpPr>
        <p:spPr>
          <a:xfrm>
            <a:off x="2739444" y="5776165"/>
            <a:ext cx="2331231" cy="369332"/>
          </a:xfrm>
          <a:prstGeom prst="rect">
            <a:avLst/>
          </a:prstGeom>
          <a:noFill/>
        </p:spPr>
        <p:txBody>
          <a:bodyPr wrap="square" rtlCol="0">
            <a:spAutoFit/>
          </a:bodyPr>
          <a:lstStyle/>
          <a:p>
            <a:r>
              <a:rPr lang="en-US" dirty="0" smtClean="0">
                <a:solidFill>
                  <a:schemeClr val="bg2">
                    <a:lumMod val="10000"/>
                  </a:schemeClr>
                </a:solidFill>
              </a:rPr>
              <a:t>Coherence length</a:t>
            </a:r>
            <a:endParaRPr lang="en-US" dirty="0">
              <a:solidFill>
                <a:schemeClr val="bg2">
                  <a:lumMod val="10000"/>
                </a:schemeClr>
              </a:solidFill>
            </a:endParaRPr>
          </a:p>
        </p:txBody>
      </p:sp>
      <p:pic>
        <p:nvPicPr>
          <p:cNvPr id="9" name="Picture 3" descr="lcoh"/>
          <p:cNvPicPr>
            <a:picLocks noChangeAspect="1" noChangeArrowheads="1"/>
          </p:cNvPicPr>
          <p:nvPr/>
        </p:nvPicPr>
        <p:blipFill>
          <a:blip r:embed="rId3"/>
          <a:srcRect l="3132" t="15135" r="56234" b="8233"/>
          <a:stretch>
            <a:fillRect/>
          </a:stretch>
        </p:blipFill>
        <p:spPr bwMode="auto">
          <a:xfrm>
            <a:off x="2301875" y="1335149"/>
            <a:ext cx="1591236" cy="1138366"/>
          </a:xfrm>
          <a:prstGeom prst="rect">
            <a:avLst/>
          </a:prstGeom>
          <a:noFill/>
          <a:ln w="38100" cap="flat" cmpd="sng" algn="ctr">
            <a:solidFill>
              <a:srgbClr val="3F44FF"/>
            </a:solidFill>
            <a:prstDash val="solid"/>
            <a:round/>
            <a:headEnd type="none" w="med" len="med"/>
            <a:tailEnd type="none" w="med" len="med"/>
          </a:ln>
        </p:spPr>
      </p:pic>
      <p:sp>
        <p:nvSpPr>
          <p:cNvPr id="10" name="Slide Number Placeholder 9"/>
          <p:cNvSpPr>
            <a:spLocks noGrp="1"/>
          </p:cNvSpPr>
          <p:nvPr>
            <p:ph type="sldNum" sz="quarter" idx="12"/>
          </p:nvPr>
        </p:nvSpPr>
        <p:spPr/>
        <p:txBody>
          <a:bodyPr/>
          <a:lstStyle/>
          <a:p>
            <a:fld id="{B17C2288-AD72-9149-B352-CDC6B2E0F4CE}" type="slidenum">
              <a:rPr lang="en-US" smtClean="0"/>
              <a:pPr/>
              <a:t>33</a:t>
            </a:fld>
            <a:endParaRPr lang="en-US"/>
          </a:p>
        </p:txBody>
      </p:sp>
      <p:sp>
        <p:nvSpPr>
          <p:cNvPr id="11" name="Footer Placeholder 10"/>
          <p:cNvSpPr>
            <a:spLocks noGrp="1"/>
          </p:cNvSpPr>
          <p:nvPr>
            <p:ph type="ftr" sz="quarter" idx="11"/>
          </p:nvPr>
        </p:nvSpPr>
        <p:spPr>
          <a:xfrm>
            <a:off x="657225" y="6270328"/>
            <a:ext cx="5942013" cy="230832"/>
          </a:xfrm>
        </p:spPr>
        <p:txBody>
          <a:bodyPr/>
          <a:lstStyle/>
          <a:p>
            <a:r>
              <a:rPr lang="en-US" smtClean="0"/>
              <a:t>Hadronization and CT Studies at JLab                         Kawtar Hafidi                             pA@RHIC Workshop</a:t>
            </a:r>
            <a:endParaRPr lang="en-US" dirty="0"/>
          </a:p>
        </p:txBody>
      </p:sp>
    </p:spTree>
    <p:extLst>
      <p:ext uri="{BB962C8B-B14F-4D97-AF65-F5344CB8AC3E}">
        <p14:creationId xmlns:p14="http://schemas.microsoft.com/office/powerpoint/2010/main" val="764577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13" y="232305"/>
            <a:ext cx="8229600" cy="727251"/>
          </a:xfrm>
        </p:spPr>
        <p:txBody>
          <a:bodyPr/>
          <a:lstStyle/>
          <a:p>
            <a:r>
              <a:rPr lang="en-US" dirty="0" smtClean="0"/>
              <a:t>HERMES experiment at fixed coherence length</a:t>
            </a:r>
            <a:endParaRPr lang="en-US" dirty="0"/>
          </a:p>
        </p:txBody>
      </p:sp>
      <p:pic>
        <p:nvPicPr>
          <p:cNvPr id="4" name="Picture 3" descr="ctherincoherent"/>
          <p:cNvPicPr>
            <a:picLocks noChangeAspect="1" noChangeArrowheads="1"/>
          </p:cNvPicPr>
          <p:nvPr/>
        </p:nvPicPr>
        <p:blipFill>
          <a:blip r:embed="rId2"/>
          <a:srcRect/>
          <a:stretch>
            <a:fillRect/>
          </a:stretch>
        </p:blipFill>
        <p:spPr bwMode="auto">
          <a:xfrm>
            <a:off x="1832015" y="1607785"/>
            <a:ext cx="5037657" cy="4920040"/>
          </a:xfrm>
          <a:prstGeom prst="rect">
            <a:avLst/>
          </a:prstGeom>
          <a:noFill/>
        </p:spPr>
      </p:pic>
      <p:sp>
        <p:nvSpPr>
          <p:cNvPr id="5" name="Rectangle 7"/>
          <p:cNvSpPr>
            <a:spLocks noChangeArrowheads="1"/>
          </p:cNvSpPr>
          <p:nvPr/>
        </p:nvSpPr>
        <p:spPr bwMode="auto">
          <a:xfrm>
            <a:off x="6065132" y="867941"/>
            <a:ext cx="3008313" cy="304800"/>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a:latin typeface="Comic Sans MS" pitchFamily="-105" charset="0"/>
                <a:ea typeface="Arial" pitchFamily="-105" charset="0"/>
                <a:cs typeface="Arial" pitchFamily="-105" charset="0"/>
              </a:rPr>
              <a:t>Phys. Rev. </a:t>
            </a:r>
            <a:r>
              <a:rPr lang="en-US" sz="1400" dirty="0" err="1">
                <a:latin typeface="Comic Sans MS" pitchFamily="-105" charset="0"/>
                <a:ea typeface="Arial" pitchFamily="-105" charset="0"/>
                <a:cs typeface="Arial" pitchFamily="-105" charset="0"/>
              </a:rPr>
              <a:t>Lett</a:t>
            </a:r>
            <a:r>
              <a:rPr lang="en-US" sz="1400" dirty="0">
                <a:latin typeface="Comic Sans MS" pitchFamily="-105" charset="0"/>
                <a:ea typeface="Arial" pitchFamily="-105" charset="0"/>
                <a:cs typeface="Arial" pitchFamily="-105" charset="0"/>
              </a:rPr>
              <a:t>. 90 (2003) 052501</a:t>
            </a:r>
          </a:p>
        </p:txBody>
      </p:sp>
      <p:sp>
        <p:nvSpPr>
          <p:cNvPr id="6" name="Text Box 5"/>
          <p:cNvSpPr txBox="1">
            <a:spLocks noChangeArrowheads="1"/>
          </p:cNvSpPr>
          <p:nvPr/>
        </p:nvSpPr>
        <p:spPr bwMode="auto">
          <a:xfrm>
            <a:off x="382747" y="867941"/>
            <a:ext cx="4593400" cy="830997"/>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dirty="0">
                <a:latin typeface="Comic Sans MS" pitchFamily="-105" charset="0"/>
                <a:ea typeface="Arial" pitchFamily="-105" charset="0"/>
                <a:cs typeface="Arial" pitchFamily="-105" charset="0"/>
              </a:rPr>
              <a:t>HERMES Nitrogen data :</a:t>
            </a:r>
            <a:r>
              <a:rPr lang="en-US" sz="1800" dirty="0" smtClean="0">
                <a:latin typeface="Comic Sans MS" pitchFamily="-105" charset="0"/>
                <a:ea typeface="Arial" pitchFamily="-105" charset="0"/>
                <a:cs typeface="Arial" pitchFamily="-105" charset="0"/>
              </a:rPr>
              <a:t> T</a:t>
            </a:r>
            <a:r>
              <a:rPr lang="en-US" sz="1800" baseline="-25000" dirty="0" smtClean="0">
                <a:latin typeface="Comic Sans MS" pitchFamily="-105" charset="0"/>
                <a:ea typeface="Arial" pitchFamily="-105" charset="0"/>
                <a:cs typeface="Arial" pitchFamily="-105" charset="0"/>
              </a:rPr>
              <a:t>A</a:t>
            </a:r>
            <a:r>
              <a:rPr lang="en-US" sz="1800" dirty="0">
                <a:latin typeface="Comic Sans MS" pitchFamily="-105" charset="0"/>
                <a:ea typeface="Arial" pitchFamily="-105" charset="0"/>
                <a:cs typeface="Arial" pitchFamily="-105" charset="0"/>
              </a:rPr>
              <a:t>=P</a:t>
            </a:r>
            <a:r>
              <a:rPr lang="en-US" sz="1800" b="1" i="1" baseline="-25000" dirty="0">
                <a:latin typeface="Comic Sans MS" pitchFamily="-105" charset="0"/>
                <a:ea typeface="Arial" pitchFamily="-105" charset="0"/>
                <a:cs typeface="Arial" pitchFamily="-105" charset="0"/>
              </a:rPr>
              <a:t>0 </a:t>
            </a:r>
            <a:r>
              <a:rPr lang="en-US" sz="1800" dirty="0">
                <a:latin typeface="Comic Sans MS" pitchFamily="-105" charset="0"/>
                <a:ea typeface="Arial" pitchFamily="-105" charset="0"/>
                <a:cs typeface="Arial" pitchFamily="-105" charset="0"/>
              </a:rPr>
              <a:t>+ </a:t>
            </a:r>
            <a:r>
              <a:rPr lang="en-US" sz="1800" dirty="0">
                <a:solidFill>
                  <a:srgbClr val="EF1126"/>
                </a:solidFill>
                <a:latin typeface="Comic Sans MS" pitchFamily="-105" charset="0"/>
                <a:ea typeface="Arial" pitchFamily="-105" charset="0"/>
                <a:cs typeface="Arial" pitchFamily="-105" charset="0"/>
              </a:rPr>
              <a:t>P</a:t>
            </a:r>
            <a:r>
              <a:rPr lang="en-US" sz="1800" baseline="-25000" dirty="0">
                <a:solidFill>
                  <a:srgbClr val="EF1126"/>
                </a:solidFill>
                <a:latin typeface="Comic Sans MS" pitchFamily="-105" charset="0"/>
                <a:ea typeface="Arial" pitchFamily="-105" charset="0"/>
                <a:cs typeface="Arial" pitchFamily="-105" charset="0"/>
              </a:rPr>
              <a:t>2</a:t>
            </a:r>
            <a:r>
              <a:rPr lang="en-US" sz="1800" dirty="0">
                <a:latin typeface="Comic Sans MS" pitchFamily="-105" charset="0"/>
                <a:ea typeface="Arial" pitchFamily="-105" charset="0"/>
                <a:cs typeface="Arial" pitchFamily="-105" charset="0"/>
              </a:rPr>
              <a:t>Q</a:t>
            </a:r>
            <a:r>
              <a:rPr lang="en-US" sz="1800" baseline="30000" dirty="0">
                <a:latin typeface="Comic Sans MS" pitchFamily="-105" charset="0"/>
                <a:ea typeface="Arial" pitchFamily="-105" charset="0"/>
                <a:cs typeface="Arial" pitchFamily="-105" charset="0"/>
              </a:rPr>
              <a:t>2</a:t>
            </a:r>
            <a:endParaRPr lang="en-US" sz="1800" baseline="30000" dirty="0" smtClean="0">
              <a:latin typeface="Comic Sans MS" pitchFamily="-105" charset="0"/>
              <a:ea typeface="Arial" pitchFamily="-105" charset="0"/>
              <a:cs typeface="Arial" pitchFamily="-105" charset="0"/>
            </a:endParaRPr>
          </a:p>
          <a:p>
            <a:pPr eaLnBrk="1" hangingPunct="1"/>
            <a:r>
              <a:rPr lang="en-US" dirty="0" smtClean="0">
                <a:solidFill>
                  <a:srgbClr val="EF1126"/>
                </a:solidFill>
                <a:latin typeface="Comic Sans MS" pitchFamily="-105" charset="0"/>
                <a:ea typeface="Arial" pitchFamily="-105" charset="0"/>
                <a:cs typeface="Arial" pitchFamily="-105" charset="0"/>
              </a:rPr>
              <a:t>P</a:t>
            </a:r>
            <a:r>
              <a:rPr lang="en-US" baseline="-25000" dirty="0" smtClean="0">
                <a:solidFill>
                  <a:srgbClr val="EF1126"/>
                </a:solidFill>
                <a:latin typeface="Comic Sans MS" pitchFamily="-105" charset="0"/>
                <a:ea typeface="Arial" pitchFamily="-105" charset="0"/>
                <a:cs typeface="Arial" pitchFamily="-105" charset="0"/>
              </a:rPr>
              <a:t>2</a:t>
            </a:r>
            <a:r>
              <a:rPr lang="en-US" dirty="0" smtClean="0">
                <a:solidFill>
                  <a:srgbClr val="EF1126"/>
                </a:solidFill>
                <a:latin typeface="Comic Sans MS" pitchFamily="-105" charset="0"/>
                <a:ea typeface="Arial" pitchFamily="-105" charset="0"/>
                <a:cs typeface="Arial" pitchFamily="-105" charset="0"/>
              </a:rPr>
              <a:t> </a:t>
            </a:r>
            <a:r>
              <a:rPr lang="en-US" dirty="0">
                <a:solidFill>
                  <a:srgbClr val="EF1126"/>
                </a:solidFill>
                <a:latin typeface="Comic Sans MS" pitchFamily="-105" charset="0"/>
                <a:ea typeface="Arial" pitchFamily="-105" charset="0"/>
                <a:cs typeface="Arial" pitchFamily="-105" charset="0"/>
              </a:rPr>
              <a:t>=</a:t>
            </a:r>
            <a:r>
              <a:rPr lang="en-US" dirty="0" smtClean="0">
                <a:solidFill>
                  <a:srgbClr val="EF1126"/>
                </a:solidFill>
                <a:latin typeface="Comic Sans MS" pitchFamily="-105" charset="0"/>
                <a:ea typeface="Arial" pitchFamily="-105" charset="0"/>
                <a:cs typeface="Arial" pitchFamily="-105" charset="0"/>
              </a:rPr>
              <a:t> (</a:t>
            </a:r>
            <a:r>
              <a:rPr lang="en-US" dirty="0">
                <a:solidFill>
                  <a:srgbClr val="EF1126"/>
                </a:solidFill>
                <a:latin typeface="Comic Sans MS" pitchFamily="-105" charset="0"/>
                <a:ea typeface="Arial" pitchFamily="-105" charset="0"/>
                <a:cs typeface="Arial" pitchFamily="-105" charset="0"/>
              </a:rPr>
              <a:t>0.097 </a:t>
            </a:r>
            <a:r>
              <a:rPr lang="en-US" dirty="0" err="1">
                <a:solidFill>
                  <a:srgbClr val="EF1126"/>
                </a:solidFill>
                <a:latin typeface="Comic Sans MS" pitchFamily="-105" charset="0"/>
                <a:ea typeface="Arial" pitchFamily="-105" charset="0"/>
                <a:cs typeface="Arial" pitchFamily="-105" charset="0"/>
                <a:sym typeface="Symbol" pitchFamily="-105" charset="2"/>
              </a:rPr>
              <a:t></a:t>
            </a:r>
            <a:r>
              <a:rPr lang="en-US" dirty="0">
                <a:solidFill>
                  <a:srgbClr val="EF1126"/>
                </a:solidFill>
                <a:latin typeface="Comic Sans MS" pitchFamily="-105" charset="0"/>
                <a:ea typeface="Arial" pitchFamily="-105" charset="0"/>
                <a:cs typeface="Arial" pitchFamily="-105" charset="0"/>
                <a:sym typeface="Symbol" pitchFamily="-105" charset="2"/>
              </a:rPr>
              <a:t> </a:t>
            </a:r>
            <a:r>
              <a:rPr lang="en-US" dirty="0" smtClean="0">
                <a:solidFill>
                  <a:srgbClr val="EF1126"/>
                </a:solidFill>
                <a:latin typeface="Comic Sans MS" pitchFamily="-105" charset="0"/>
                <a:ea typeface="Arial" pitchFamily="-105" charset="0"/>
                <a:cs typeface="Arial" pitchFamily="-105" charset="0"/>
              </a:rPr>
              <a:t> 0.048</a:t>
            </a:r>
            <a:r>
              <a:rPr lang="en-US" baseline="-25000" dirty="0" smtClean="0">
                <a:solidFill>
                  <a:srgbClr val="EF1126"/>
                </a:solidFill>
                <a:latin typeface="Comic Sans MS" pitchFamily="-105" charset="0"/>
                <a:ea typeface="Arial" pitchFamily="-105" charset="0"/>
                <a:cs typeface="Arial" pitchFamily="-105" charset="0"/>
              </a:rPr>
              <a:t>stat</a:t>
            </a:r>
            <a:r>
              <a:rPr lang="en-US" dirty="0" smtClean="0">
                <a:solidFill>
                  <a:srgbClr val="EF1126"/>
                </a:solidFill>
                <a:latin typeface="Comic Sans MS" pitchFamily="-105" charset="0"/>
                <a:ea typeface="Arial" pitchFamily="-105" charset="0"/>
                <a:cs typeface="Arial" pitchFamily="-105" charset="0"/>
              </a:rPr>
              <a:t> </a:t>
            </a:r>
            <a:r>
              <a:rPr lang="en-US" dirty="0" err="1">
                <a:solidFill>
                  <a:srgbClr val="EF1126"/>
                </a:solidFill>
                <a:latin typeface="Comic Sans MS" pitchFamily="-105" charset="0"/>
                <a:ea typeface="Arial" pitchFamily="-105" charset="0"/>
                <a:cs typeface="Arial" pitchFamily="-105" charset="0"/>
                <a:sym typeface="Symbol" pitchFamily="-105" charset="2"/>
              </a:rPr>
              <a:t></a:t>
            </a:r>
            <a:r>
              <a:rPr lang="en-US" dirty="0" smtClean="0">
                <a:solidFill>
                  <a:srgbClr val="EF1126"/>
                </a:solidFill>
                <a:latin typeface="Comic Sans MS" pitchFamily="-105" charset="0"/>
                <a:ea typeface="Arial" pitchFamily="-105" charset="0"/>
                <a:cs typeface="Arial" pitchFamily="-105" charset="0"/>
                <a:sym typeface="Symbol" pitchFamily="-105" charset="2"/>
              </a:rPr>
              <a:t> </a:t>
            </a:r>
            <a:r>
              <a:rPr lang="en-US" dirty="0" smtClean="0">
                <a:solidFill>
                  <a:srgbClr val="EF1126"/>
                </a:solidFill>
                <a:latin typeface="Comic Sans MS" pitchFamily="-105" charset="0"/>
                <a:ea typeface="Arial" pitchFamily="-105" charset="0"/>
                <a:cs typeface="Arial" pitchFamily="-105" charset="0"/>
              </a:rPr>
              <a:t>0.008</a:t>
            </a:r>
            <a:r>
              <a:rPr lang="en-US" baseline="-25000" dirty="0" smtClean="0">
                <a:solidFill>
                  <a:srgbClr val="EF1126"/>
                </a:solidFill>
                <a:latin typeface="Comic Sans MS" pitchFamily="-105" charset="0"/>
                <a:ea typeface="Arial" pitchFamily="-105" charset="0"/>
                <a:cs typeface="Arial" pitchFamily="-105" charset="0"/>
              </a:rPr>
              <a:t>syst</a:t>
            </a:r>
            <a:r>
              <a:rPr lang="en-US" dirty="0">
                <a:solidFill>
                  <a:srgbClr val="EF1126"/>
                </a:solidFill>
                <a:latin typeface="Comic Sans MS" pitchFamily="-105" charset="0"/>
                <a:ea typeface="Arial" pitchFamily="-105" charset="0"/>
                <a:cs typeface="Arial" pitchFamily="-105" charset="0"/>
              </a:rPr>
              <a:t>) GeV</a:t>
            </a:r>
            <a:r>
              <a:rPr lang="en-US" baseline="30000" dirty="0">
                <a:solidFill>
                  <a:srgbClr val="EF1126"/>
                </a:solidFill>
                <a:latin typeface="Comic Sans MS" pitchFamily="-105" charset="0"/>
                <a:ea typeface="Arial" pitchFamily="-105" charset="0"/>
                <a:cs typeface="Arial" pitchFamily="-105" charset="0"/>
              </a:rPr>
              <a:t>-2</a:t>
            </a:r>
          </a:p>
          <a:p>
            <a:pPr eaLnBrk="1" hangingPunct="1"/>
            <a:endParaRPr lang="en-US" sz="1800" baseline="30000" dirty="0">
              <a:solidFill>
                <a:srgbClr val="EF1126"/>
              </a:solidFill>
              <a:latin typeface="Comic Sans MS" pitchFamily="-105" charset="0"/>
              <a:ea typeface="Arial" pitchFamily="-105" charset="0"/>
              <a:cs typeface="Arial" pitchFamily="-105" charset="0"/>
            </a:endParaRPr>
          </a:p>
        </p:txBody>
      </p:sp>
      <p:sp>
        <p:nvSpPr>
          <p:cNvPr id="7" name="TextBox 6"/>
          <p:cNvSpPr txBox="1"/>
          <p:nvPr/>
        </p:nvSpPr>
        <p:spPr>
          <a:xfrm>
            <a:off x="6522070" y="1199542"/>
            <a:ext cx="2551375" cy="369332"/>
          </a:xfrm>
          <a:prstGeom prst="rect">
            <a:avLst/>
          </a:prstGeom>
          <a:noFill/>
        </p:spPr>
        <p:txBody>
          <a:bodyPr wrap="none" rtlCol="0">
            <a:spAutoFit/>
          </a:bodyPr>
          <a:lstStyle/>
          <a:p>
            <a:r>
              <a:rPr lang="en-US" dirty="0" smtClean="0">
                <a:latin typeface="Comic Sans MS"/>
                <a:cs typeface="Comic Sans MS"/>
              </a:rPr>
              <a:t>27 GeV positron beam</a:t>
            </a:r>
            <a:endParaRPr lang="en-US" dirty="0">
              <a:latin typeface="Comic Sans MS"/>
              <a:cs typeface="Comic Sans MS"/>
            </a:endParaRPr>
          </a:p>
        </p:txBody>
      </p:sp>
      <p:sp>
        <p:nvSpPr>
          <p:cNvPr id="8" name="Slide Number Placeholder 7"/>
          <p:cNvSpPr>
            <a:spLocks noGrp="1"/>
          </p:cNvSpPr>
          <p:nvPr>
            <p:ph type="sldNum" sz="quarter" idx="12"/>
          </p:nvPr>
        </p:nvSpPr>
        <p:spPr/>
        <p:txBody>
          <a:bodyPr/>
          <a:lstStyle/>
          <a:p>
            <a:fld id="{B17C2288-AD72-9149-B352-CDC6B2E0F4CE}" type="slidenum">
              <a:rPr lang="en-US" smtClean="0"/>
              <a:pPr/>
              <a:t>34</a:t>
            </a:fld>
            <a:endParaRPr lang="en-US"/>
          </a:p>
        </p:txBody>
      </p:sp>
      <p:sp>
        <p:nvSpPr>
          <p:cNvPr id="9" name="Footer Placeholder 8"/>
          <p:cNvSpPr>
            <a:spLocks noGrp="1"/>
          </p:cNvSpPr>
          <p:nvPr>
            <p:ph type="ftr" sz="quarter" idx="11"/>
          </p:nvPr>
        </p:nvSpPr>
        <p:spPr>
          <a:xfrm>
            <a:off x="676465" y="6287894"/>
            <a:ext cx="5942013" cy="230832"/>
          </a:xfrm>
        </p:spPr>
        <p:txBody>
          <a:bodyPr/>
          <a:lstStyle/>
          <a:p>
            <a:r>
              <a:rPr lang="en-US" smtClean="0"/>
              <a:t>Hadronization and CT Studies at JLab                         Kawtar Hafidi                             pA@RHIC Workshop</a:t>
            </a:r>
            <a:endParaRPr lang="en-US" dirty="0"/>
          </a:p>
        </p:txBody>
      </p:sp>
    </p:spTree>
    <p:extLst>
      <p:ext uri="{BB962C8B-B14F-4D97-AF65-F5344CB8AC3E}">
        <p14:creationId xmlns:p14="http://schemas.microsoft.com/office/powerpoint/2010/main" val="3741557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Transparency vs. coherence length</a:t>
            </a:r>
            <a:endParaRPr lang="en-US" dirty="0"/>
          </a:p>
        </p:txBody>
      </p:sp>
      <p:pic>
        <p:nvPicPr>
          <p:cNvPr id="5" name="Picture 4" descr="ntlcrho_ndsh5g.eps"/>
          <p:cNvPicPr>
            <a:picLocks noChangeAspect="1"/>
          </p:cNvPicPr>
          <p:nvPr/>
        </p:nvPicPr>
        <p:blipFill>
          <a:blip r:embed="rId2"/>
          <a:srcRect l="2353" t="14736" r="6209" b="7739"/>
          <a:stretch>
            <a:fillRect/>
          </a:stretch>
        </p:blipFill>
        <p:spPr>
          <a:xfrm>
            <a:off x="189090" y="1431749"/>
            <a:ext cx="8795633" cy="4353807"/>
          </a:xfrm>
          <a:prstGeom prst="rect">
            <a:avLst/>
          </a:prstGeom>
        </p:spPr>
      </p:pic>
      <p:sp>
        <p:nvSpPr>
          <p:cNvPr id="4" name="Slide Number Placeholder 3"/>
          <p:cNvSpPr>
            <a:spLocks noGrp="1"/>
          </p:cNvSpPr>
          <p:nvPr>
            <p:ph type="sldNum" sz="quarter" idx="12"/>
          </p:nvPr>
        </p:nvSpPr>
        <p:spPr/>
        <p:txBody>
          <a:bodyPr/>
          <a:lstStyle/>
          <a:p>
            <a:fld id="{B17C2288-AD72-9149-B352-CDC6B2E0F4CE}" type="slidenum">
              <a:rPr lang="en-US" smtClean="0"/>
              <a:pPr/>
              <a:t>35</a:t>
            </a:fld>
            <a:endParaRPr lang="en-US"/>
          </a:p>
        </p:txBody>
      </p:sp>
      <p:sp>
        <p:nvSpPr>
          <p:cNvPr id="6" name="Footer Placeholder 5"/>
          <p:cNvSpPr>
            <a:spLocks noGrp="1"/>
          </p:cNvSpPr>
          <p:nvPr>
            <p:ph type="ftr" sz="quarter" idx="11"/>
          </p:nvPr>
        </p:nvSpPr>
        <p:spPr/>
        <p:txBody>
          <a:bodyPr/>
          <a:lstStyle/>
          <a:p>
            <a:r>
              <a:rPr lang="en-US" smtClean="0"/>
              <a:t>Hadronization and CT Studies at JLab                         Kawtar Hafidi                             pA@RHIC Workshop</a:t>
            </a:r>
            <a:endParaRPr lang="en-US"/>
          </a:p>
        </p:txBody>
      </p:sp>
    </p:spTree>
    <p:extLst>
      <p:ext uri="{BB962C8B-B14F-4D97-AF65-F5344CB8AC3E}">
        <p14:creationId xmlns:p14="http://schemas.microsoft.com/office/powerpoint/2010/main" val="977614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3" y="147637"/>
            <a:ext cx="4622801" cy="699029"/>
          </a:xfrm>
        </p:spPr>
        <p:txBody>
          <a:bodyPr/>
          <a:lstStyle/>
          <a:p>
            <a:r>
              <a:rPr lang="en-US" dirty="0" smtClean="0"/>
              <a:t>Nuclear Transparency vs. Q</a:t>
            </a:r>
            <a:r>
              <a:rPr lang="en-US" baseline="30000" dirty="0" smtClean="0"/>
              <a:t>2</a:t>
            </a:r>
            <a:endParaRPr lang="en-US" baseline="30000" dirty="0"/>
          </a:p>
        </p:txBody>
      </p:sp>
      <p:sp>
        <p:nvSpPr>
          <p:cNvPr id="6" name="TextBox 5"/>
          <p:cNvSpPr txBox="1"/>
          <p:nvPr/>
        </p:nvSpPr>
        <p:spPr>
          <a:xfrm>
            <a:off x="17326" y="5176626"/>
            <a:ext cx="8636210" cy="923330"/>
          </a:xfrm>
          <a:prstGeom prst="rect">
            <a:avLst/>
          </a:prstGeom>
          <a:noFill/>
        </p:spPr>
        <p:txBody>
          <a:bodyPr wrap="none" rtlCol="0">
            <a:spAutoFit/>
          </a:bodyPr>
          <a:lstStyle/>
          <a:p>
            <a:r>
              <a:rPr lang="en-US" dirty="0" smtClean="0">
                <a:solidFill>
                  <a:srgbClr val="008000"/>
                </a:solidFill>
                <a:latin typeface="Chalkboard"/>
                <a:cs typeface="Chalkboard"/>
              </a:rPr>
              <a:t>FMS (Glauber Model): Frankfurt, Miller </a:t>
            </a:r>
            <a:r>
              <a:rPr lang="en-US" dirty="0">
                <a:solidFill>
                  <a:srgbClr val="008000"/>
                </a:solidFill>
                <a:latin typeface="Chalkboard"/>
                <a:cs typeface="Chalkboard"/>
              </a:rPr>
              <a:t>&amp; Strikman</a:t>
            </a:r>
            <a:r>
              <a:rPr lang="en-US" dirty="0" smtClean="0">
                <a:solidFill>
                  <a:srgbClr val="008000"/>
                </a:solidFill>
                <a:latin typeface="Chalkboard"/>
                <a:cs typeface="Chalkboard"/>
              </a:rPr>
              <a:t>, PRC </a:t>
            </a:r>
            <a:r>
              <a:rPr lang="en-US" dirty="0">
                <a:solidFill>
                  <a:srgbClr val="008000"/>
                </a:solidFill>
                <a:latin typeface="Chalkboard"/>
                <a:cs typeface="Chalkboard"/>
              </a:rPr>
              <a:t>78, 015208 (2008</a:t>
            </a:r>
            <a:r>
              <a:rPr lang="en-US" dirty="0" smtClean="0">
                <a:solidFill>
                  <a:srgbClr val="008000"/>
                </a:solidFill>
                <a:latin typeface="Chalkboard"/>
                <a:cs typeface="Chalkboard"/>
              </a:rPr>
              <a:t>)</a:t>
            </a:r>
          </a:p>
          <a:p>
            <a:r>
              <a:rPr lang="en-US" dirty="0" smtClean="0">
                <a:solidFill>
                  <a:srgbClr val="FF0000"/>
                </a:solidFill>
                <a:latin typeface="Chalkboard"/>
                <a:cs typeface="Chalkboard"/>
              </a:rPr>
              <a:t>GKM (Transport Model): </a:t>
            </a:r>
            <a:r>
              <a:rPr lang="en-US" dirty="0">
                <a:solidFill>
                  <a:srgbClr val="FF0000"/>
                </a:solidFill>
                <a:latin typeface="Chalkboard"/>
                <a:cs typeface="Chalkboard"/>
              </a:rPr>
              <a:t>Gallmeister, </a:t>
            </a:r>
            <a:r>
              <a:rPr lang="en-US" dirty="0" smtClean="0">
                <a:solidFill>
                  <a:srgbClr val="FF0000"/>
                </a:solidFill>
                <a:latin typeface="Chalkboard"/>
                <a:cs typeface="Chalkboard"/>
              </a:rPr>
              <a:t>Kaskulov &amp; Mosel</a:t>
            </a:r>
            <a:r>
              <a:rPr lang="en-US" dirty="0">
                <a:solidFill>
                  <a:srgbClr val="FF0000"/>
                </a:solidFill>
                <a:latin typeface="Chalkboard"/>
                <a:cs typeface="Chalkboard"/>
              </a:rPr>
              <a:t>,</a:t>
            </a:r>
            <a:r>
              <a:rPr lang="en-US" dirty="0" smtClean="0">
                <a:solidFill>
                  <a:srgbClr val="FF0000"/>
                </a:solidFill>
                <a:latin typeface="Chalkboard"/>
                <a:cs typeface="Chalkboard"/>
              </a:rPr>
              <a:t> </a:t>
            </a:r>
            <a:r>
              <a:rPr lang="en-US" dirty="0">
                <a:solidFill>
                  <a:srgbClr val="FF0000"/>
                </a:solidFill>
                <a:latin typeface="Chalkboard"/>
                <a:cs typeface="Chalkboard"/>
              </a:rPr>
              <a:t>PRC </a:t>
            </a:r>
            <a:r>
              <a:rPr lang="en-US" b="1" dirty="0">
                <a:solidFill>
                  <a:srgbClr val="FF0000"/>
                </a:solidFill>
                <a:latin typeface="Chalkboard"/>
                <a:cs typeface="Chalkboard"/>
              </a:rPr>
              <a:t>83, 015201 (2011</a:t>
            </a:r>
            <a:r>
              <a:rPr lang="en-US" b="1" dirty="0" smtClean="0">
                <a:solidFill>
                  <a:srgbClr val="FF0000"/>
                </a:solidFill>
                <a:latin typeface="Chalkboard"/>
                <a:cs typeface="Chalkboard"/>
              </a:rPr>
              <a:t>)</a:t>
            </a:r>
          </a:p>
          <a:p>
            <a:r>
              <a:rPr lang="en-US" b="1" dirty="0" smtClean="0">
                <a:solidFill>
                  <a:schemeClr val="bg2">
                    <a:lumMod val="10000"/>
                  </a:schemeClr>
                </a:solidFill>
                <a:latin typeface="Chalkboard"/>
                <a:cs typeface="Chalkboard"/>
              </a:rPr>
              <a:t>KNS (LC QCD </a:t>
            </a:r>
            <a:r>
              <a:rPr lang="en-US" b="1" dirty="0" smtClean="0">
                <a:solidFill>
                  <a:srgbClr val="151515"/>
                </a:solidFill>
                <a:latin typeface="Chalkboard"/>
                <a:cs typeface="Chalkboard"/>
              </a:rPr>
              <a:t>Model): </a:t>
            </a:r>
            <a:r>
              <a:rPr lang="en-US" dirty="0">
                <a:solidFill>
                  <a:srgbClr val="151515"/>
                </a:solidFill>
                <a:latin typeface="Chalkboard"/>
                <a:cs typeface="Chalkboard"/>
              </a:rPr>
              <a:t>Kopeliovich, </a:t>
            </a:r>
            <a:r>
              <a:rPr lang="en-US" dirty="0" err="1" smtClean="0">
                <a:solidFill>
                  <a:srgbClr val="151515"/>
                </a:solidFill>
                <a:latin typeface="Chalkboard"/>
                <a:cs typeface="Chalkboard"/>
              </a:rPr>
              <a:t>Nemchik</a:t>
            </a:r>
            <a:r>
              <a:rPr lang="en-US" dirty="0" smtClean="0">
                <a:solidFill>
                  <a:srgbClr val="151515"/>
                </a:solidFill>
                <a:latin typeface="Chalkboard"/>
                <a:cs typeface="Chalkboard"/>
              </a:rPr>
              <a:t> &amp; </a:t>
            </a:r>
            <a:r>
              <a:rPr lang="en-US" dirty="0">
                <a:solidFill>
                  <a:srgbClr val="151515"/>
                </a:solidFill>
                <a:latin typeface="Chalkboard"/>
                <a:cs typeface="Chalkboard"/>
              </a:rPr>
              <a:t>Schmidt, PRC </a:t>
            </a:r>
            <a:r>
              <a:rPr lang="en-US" b="1" dirty="0">
                <a:solidFill>
                  <a:srgbClr val="151515"/>
                </a:solidFill>
                <a:latin typeface="Chalkboard"/>
                <a:cs typeface="Chalkboard"/>
              </a:rPr>
              <a:t>76, 015205 (2007)</a:t>
            </a:r>
            <a:endParaRPr lang="en-US" dirty="0">
              <a:solidFill>
                <a:srgbClr val="151515"/>
              </a:solidFill>
              <a:latin typeface="Chalkboard"/>
              <a:cs typeface="Chalkboard"/>
            </a:endParaRPr>
          </a:p>
        </p:txBody>
      </p:sp>
      <p:sp>
        <p:nvSpPr>
          <p:cNvPr id="7" name="Slide Number Placeholder 6"/>
          <p:cNvSpPr>
            <a:spLocks noGrp="1"/>
          </p:cNvSpPr>
          <p:nvPr>
            <p:ph type="sldNum" sz="quarter" idx="12"/>
          </p:nvPr>
        </p:nvSpPr>
        <p:spPr/>
        <p:txBody>
          <a:bodyPr/>
          <a:lstStyle/>
          <a:p>
            <a:fld id="{B17C2288-AD72-9149-B352-CDC6B2E0F4CE}" type="slidenum">
              <a:rPr lang="en-US" smtClean="0"/>
              <a:pPr/>
              <a:t>36</a:t>
            </a:fld>
            <a:endParaRPr lang="en-US"/>
          </a:p>
        </p:txBody>
      </p:sp>
      <p:sp>
        <p:nvSpPr>
          <p:cNvPr id="8" name="Footer Placeholder 7"/>
          <p:cNvSpPr>
            <a:spLocks noGrp="1"/>
          </p:cNvSpPr>
          <p:nvPr>
            <p:ph type="ftr" sz="quarter" idx="11"/>
          </p:nvPr>
        </p:nvSpPr>
        <p:spPr/>
        <p:txBody>
          <a:bodyPr/>
          <a:lstStyle/>
          <a:p>
            <a:r>
              <a:rPr lang="en-US" smtClean="0"/>
              <a:t>Hadronization and CT Studies at JLab                         Kawtar Hafidi                             pA@RHIC Workshop</a:t>
            </a:r>
            <a:endParaRPr lang="en-US"/>
          </a:p>
        </p:txBody>
      </p:sp>
      <p:pic>
        <p:nvPicPr>
          <p:cNvPr id="3" name="Picture 2" descr="ntrho_nhm5g.eps"/>
          <p:cNvPicPr>
            <a:picLocks noChangeAspect="1"/>
          </p:cNvPicPr>
          <p:nvPr/>
        </p:nvPicPr>
        <p:blipFill rotWithShape="1">
          <a:blip r:embed="rId3">
            <a:extLst>
              <a:ext uri="{28A0092B-C50C-407E-A947-70E740481C1C}">
                <a14:useLocalDpi xmlns:a14="http://schemas.microsoft.com/office/drawing/2010/main" val="0"/>
              </a:ext>
            </a:extLst>
          </a:blip>
          <a:srcRect t="7958" r="2206"/>
          <a:stretch/>
        </p:blipFill>
        <p:spPr>
          <a:xfrm>
            <a:off x="0" y="914400"/>
            <a:ext cx="9067801" cy="4267200"/>
          </a:xfrm>
          <a:prstGeom prst="rect">
            <a:avLst/>
          </a:prstGeom>
        </p:spPr>
      </p:pic>
    </p:spTree>
    <p:extLst>
      <p:ext uri="{BB962C8B-B14F-4D97-AF65-F5344CB8AC3E}">
        <p14:creationId xmlns:p14="http://schemas.microsoft.com/office/powerpoint/2010/main" val="643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4" y="165780"/>
            <a:ext cx="4348238" cy="1848076"/>
          </a:xfrm>
        </p:spPr>
        <p:txBody>
          <a:bodyPr/>
          <a:lstStyle/>
          <a:p>
            <a:r>
              <a:rPr lang="en-US" dirty="0" smtClean="0"/>
              <a:t>JLab 12 GeV </a:t>
            </a:r>
            <a:r>
              <a:rPr lang="en-US" sz="2800" dirty="0" smtClean="0">
                <a:latin typeface="Lucida Grande"/>
                <a:ea typeface="Lucida Grande"/>
                <a:cs typeface="Lucida Grande"/>
              </a:rPr>
              <a:t>ρ</a:t>
            </a:r>
            <a:r>
              <a:rPr lang="en-US" sz="2800" baseline="30000" dirty="0" smtClean="0">
                <a:latin typeface="Lucida Grande"/>
                <a:ea typeface="Lucida Grande"/>
                <a:cs typeface="Lucida Grande"/>
              </a:rPr>
              <a:t>0</a:t>
            </a:r>
            <a:r>
              <a:rPr lang="en-US" sz="2800" dirty="0" smtClean="0"/>
              <a:t> </a:t>
            </a:r>
            <a:br>
              <a:rPr lang="en-US" sz="2800" dirty="0" smtClean="0"/>
            </a:br>
            <a:r>
              <a:rPr lang="en-US" sz="2800" dirty="0" smtClean="0"/>
              <a:t>electroproduction </a:t>
            </a:r>
            <a:br>
              <a:rPr lang="en-US" sz="2800" dirty="0" smtClean="0"/>
            </a:br>
            <a:r>
              <a:rPr lang="en-US" sz="2800" dirty="0" smtClean="0"/>
              <a:t>measurements</a:t>
            </a:r>
            <a:br>
              <a:rPr lang="en-US" sz="2800" dirty="0" smtClean="0"/>
            </a:br>
            <a:r>
              <a:rPr lang="en-US" dirty="0" smtClean="0"/>
              <a:t> C, Fe and </a:t>
            </a:r>
            <a:r>
              <a:rPr lang="en-US" dirty="0" err="1" smtClean="0"/>
              <a:t>Sn</a:t>
            </a:r>
            <a:endParaRPr lang="en-US" dirty="0"/>
          </a:p>
        </p:txBody>
      </p:sp>
      <p:pic>
        <p:nvPicPr>
          <p:cNvPr id="5" name="Picture 4" descr="LcQ2_5GeV_new"/>
          <p:cNvPicPr>
            <a:picLocks noChangeAspect="1" noChangeArrowheads="1"/>
          </p:cNvPicPr>
          <p:nvPr/>
        </p:nvPicPr>
        <p:blipFill>
          <a:blip r:embed="rId2"/>
          <a:srcRect t="7920"/>
          <a:stretch>
            <a:fillRect/>
          </a:stretch>
        </p:blipFill>
        <p:spPr bwMode="auto">
          <a:xfrm>
            <a:off x="4800600" y="38301"/>
            <a:ext cx="4331122" cy="292271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17C2288-AD72-9149-B352-CDC6B2E0F4CE}" type="slidenum">
              <a:rPr lang="en-US" smtClean="0"/>
              <a:pPr/>
              <a:t>37</a:t>
            </a:fld>
            <a:endParaRPr lang="en-US"/>
          </a:p>
        </p:txBody>
      </p:sp>
      <p:sp>
        <p:nvSpPr>
          <p:cNvPr id="7" name="Footer Placeholder 6"/>
          <p:cNvSpPr>
            <a:spLocks noGrp="1"/>
          </p:cNvSpPr>
          <p:nvPr>
            <p:ph type="ftr" sz="quarter" idx="11"/>
          </p:nvPr>
        </p:nvSpPr>
        <p:spPr/>
        <p:txBody>
          <a:bodyPr/>
          <a:lstStyle/>
          <a:p>
            <a:r>
              <a:rPr lang="en-US" smtClean="0"/>
              <a:t>Hadronization and CT Studies at JLab                         Kawtar Hafidi                             pA@RHIC Workshop</a:t>
            </a:r>
            <a:endParaRPr lang="en-US"/>
          </a:p>
        </p:txBody>
      </p:sp>
      <p:pic>
        <p:nvPicPr>
          <p:cNvPr id="3" name="Picture 2" descr="tr_fms_fe_16.eps"/>
          <p:cNvPicPr>
            <a:picLocks noChangeAspect="1"/>
          </p:cNvPicPr>
          <p:nvPr/>
        </p:nvPicPr>
        <p:blipFill rotWithShape="1">
          <a:blip r:embed="rId3">
            <a:extLst>
              <a:ext uri="{28A0092B-C50C-407E-A947-70E740481C1C}">
                <a14:useLocalDpi xmlns:a14="http://schemas.microsoft.com/office/drawing/2010/main" val="0"/>
              </a:ext>
            </a:extLst>
          </a:blip>
          <a:srcRect t="10214" r="6629" b="4802"/>
          <a:stretch/>
        </p:blipFill>
        <p:spPr>
          <a:xfrm>
            <a:off x="16435" y="2751157"/>
            <a:ext cx="6019800" cy="4106843"/>
          </a:xfrm>
          <a:prstGeom prst="rect">
            <a:avLst/>
          </a:prstGeom>
        </p:spPr>
      </p:pic>
      <p:sp>
        <p:nvSpPr>
          <p:cNvPr id="8" name="TextBox 7"/>
          <p:cNvSpPr txBox="1"/>
          <p:nvPr/>
        </p:nvSpPr>
        <p:spPr>
          <a:xfrm>
            <a:off x="2209800" y="2362200"/>
            <a:ext cx="1615346" cy="461665"/>
          </a:xfrm>
          <a:prstGeom prst="rect">
            <a:avLst/>
          </a:prstGeom>
          <a:noFill/>
        </p:spPr>
        <p:txBody>
          <a:bodyPr wrap="none" rtlCol="0">
            <a:spAutoFit/>
          </a:bodyPr>
          <a:lstStyle/>
          <a:p>
            <a:r>
              <a:rPr lang="en-US" sz="2400" dirty="0" smtClean="0">
                <a:solidFill>
                  <a:srgbClr val="FF0000"/>
                </a:solidFill>
              </a:rPr>
              <a:t>E12-06-106</a:t>
            </a:r>
            <a:endParaRPr lang="en-US" sz="2400" dirty="0">
              <a:solidFill>
                <a:srgbClr val="FF0000"/>
              </a:solidFill>
            </a:endParaRPr>
          </a:p>
        </p:txBody>
      </p:sp>
    </p:spTree>
    <p:extLst>
      <p:ext uri="{BB962C8B-B14F-4D97-AF65-F5344CB8AC3E}">
        <p14:creationId xmlns:p14="http://schemas.microsoft.com/office/powerpoint/2010/main" val="223485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2" y="274638"/>
            <a:ext cx="4548063" cy="642584"/>
          </a:xfrm>
        </p:spPr>
        <p:txBody>
          <a:bodyPr/>
          <a:lstStyle/>
          <a:p>
            <a:r>
              <a:rPr lang="en-US" dirty="0" smtClean="0"/>
              <a:t>SSC vs. formation effects</a:t>
            </a:r>
            <a:endParaRPr lang="en-US" dirty="0"/>
          </a:p>
        </p:txBody>
      </p:sp>
      <p:pic>
        <p:nvPicPr>
          <p:cNvPr id="4" name="Picture 3" descr="LcQ2_5GeV_new"/>
          <p:cNvPicPr>
            <a:picLocks noChangeAspect="1" noChangeArrowheads="1"/>
          </p:cNvPicPr>
          <p:nvPr/>
        </p:nvPicPr>
        <p:blipFill>
          <a:blip r:embed="rId2"/>
          <a:srcRect t="7920"/>
          <a:stretch>
            <a:fillRect/>
          </a:stretch>
        </p:blipFill>
        <p:spPr bwMode="auto">
          <a:xfrm>
            <a:off x="4751265" y="56444"/>
            <a:ext cx="4380458" cy="2956002"/>
          </a:xfrm>
          <a:prstGeom prst="rect">
            <a:avLst/>
          </a:prstGeom>
          <a:noFill/>
          <a:ln w="9525">
            <a:noFill/>
            <a:miter lim="800000"/>
            <a:headEnd/>
            <a:tailEnd/>
          </a:ln>
        </p:spPr>
      </p:pic>
      <p:grpSp>
        <p:nvGrpSpPr>
          <p:cNvPr id="3" name="Group 4"/>
          <p:cNvGrpSpPr/>
          <p:nvPr/>
        </p:nvGrpSpPr>
        <p:grpSpPr>
          <a:xfrm>
            <a:off x="321719" y="2357439"/>
            <a:ext cx="3392446" cy="2105380"/>
            <a:chOff x="3155176" y="2616200"/>
            <a:chExt cx="5943600" cy="3429000"/>
          </a:xfrm>
        </p:grpSpPr>
        <p:sp>
          <p:nvSpPr>
            <p:cNvPr id="6" name="Freeform 15"/>
            <p:cNvSpPr>
              <a:spLocks/>
            </p:cNvSpPr>
            <p:nvPr/>
          </p:nvSpPr>
          <p:spPr bwMode="auto">
            <a:xfrm>
              <a:off x="3155176" y="3302000"/>
              <a:ext cx="838200" cy="228600"/>
            </a:xfrm>
            <a:custGeom>
              <a:avLst/>
              <a:gdLst/>
              <a:ahLst/>
              <a:cxnLst>
                <a:cxn ang="0">
                  <a:pos x="0" y="248"/>
                </a:cxn>
                <a:cxn ang="0">
                  <a:pos x="96" y="56"/>
                </a:cxn>
                <a:cxn ang="0">
                  <a:pos x="192" y="296"/>
                </a:cxn>
                <a:cxn ang="0">
                  <a:pos x="288" y="56"/>
                </a:cxn>
                <a:cxn ang="0">
                  <a:pos x="384" y="248"/>
                </a:cxn>
                <a:cxn ang="0">
                  <a:pos x="480" y="56"/>
                </a:cxn>
                <a:cxn ang="0">
                  <a:pos x="576" y="248"/>
                </a:cxn>
                <a:cxn ang="0">
                  <a:pos x="672" y="8"/>
                </a:cxn>
                <a:cxn ang="0">
                  <a:pos x="768" y="200"/>
                </a:cxn>
                <a:cxn ang="0">
                  <a:pos x="864" y="104"/>
                </a:cxn>
              </a:cxnLst>
              <a:rect l="0" t="0" r="r" b="b"/>
              <a:pathLst>
                <a:path w="864" h="296">
                  <a:moveTo>
                    <a:pt x="0" y="248"/>
                  </a:moveTo>
                  <a:cubicBezTo>
                    <a:pt x="32" y="148"/>
                    <a:pt x="64" y="48"/>
                    <a:pt x="96" y="56"/>
                  </a:cubicBezTo>
                  <a:cubicBezTo>
                    <a:pt x="128" y="64"/>
                    <a:pt x="160" y="296"/>
                    <a:pt x="192" y="296"/>
                  </a:cubicBezTo>
                  <a:cubicBezTo>
                    <a:pt x="224" y="296"/>
                    <a:pt x="256" y="64"/>
                    <a:pt x="288" y="56"/>
                  </a:cubicBezTo>
                  <a:cubicBezTo>
                    <a:pt x="320" y="48"/>
                    <a:pt x="352" y="248"/>
                    <a:pt x="384" y="248"/>
                  </a:cubicBezTo>
                  <a:cubicBezTo>
                    <a:pt x="416" y="248"/>
                    <a:pt x="448" y="56"/>
                    <a:pt x="480" y="56"/>
                  </a:cubicBezTo>
                  <a:cubicBezTo>
                    <a:pt x="512" y="56"/>
                    <a:pt x="544" y="256"/>
                    <a:pt x="576" y="248"/>
                  </a:cubicBezTo>
                  <a:cubicBezTo>
                    <a:pt x="608" y="240"/>
                    <a:pt x="640" y="16"/>
                    <a:pt x="672" y="8"/>
                  </a:cubicBezTo>
                  <a:cubicBezTo>
                    <a:pt x="704" y="0"/>
                    <a:pt x="736" y="184"/>
                    <a:pt x="768" y="200"/>
                  </a:cubicBezTo>
                  <a:cubicBezTo>
                    <a:pt x="800" y="216"/>
                    <a:pt x="840" y="120"/>
                    <a:pt x="864" y="104"/>
                  </a:cubicBezTo>
                </a:path>
              </a:pathLst>
            </a:custGeom>
            <a:noFill/>
            <a:ln w="9525">
              <a:solidFill>
                <a:schemeClr val="tx1"/>
              </a:solidFill>
              <a:round/>
              <a:headEnd/>
              <a:tailEnd/>
            </a:ln>
            <a:effectLst/>
          </p:spPr>
          <p:txBody>
            <a:bodyPr>
              <a:prstTxWarp prst="textNoShape">
                <a:avLst/>
              </a:prstTxWarp>
            </a:bodyPr>
            <a:lstStyle/>
            <a:p>
              <a:endParaRPr lang="en-US"/>
            </a:p>
          </p:txBody>
        </p:sp>
        <p:sp>
          <p:nvSpPr>
            <p:cNvPr id="7" name="AutoShape 16"/>
            <p:cNvSpPr>
              <a:spLocks noChangeArrowheads="1"/>
            </p:cNvSpPr>
            <p:nvPr/>
          </p:nvSpPr>
          <p:spPr bwMode="auto">
            <a:xfrm>
              <a:off x="3993376" y="3302000"/>
              <a:ext cx="2362200" cy="152400"/>
            </a:xfrm>
            <a:prstGeom prst="flowChartAlternateProcess">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 name="Freeform 19"/>
            <p:cNvSpPr>
              <a:spLocks/>
            </p:cNvSpPr>
            <p:nvPr/>
          </p:nvSpPr>
          <p:spPr bwMode="auto">
            <a:xfrm>
              <a:off x="3155176" y="3759200"/>
              <a:ext cx="838200" cy="228600"/>
            </a:xfrm>
            <a:custGeom>
              <a:avLst/>
              <a:gdLst/>
              <a:ahLst/>
              <a:cxnLst>
                <a:cxn ang="0">
                  <a:pos x="0" y="248"/>
                </a:cxn>
                <a:cxn ang="0">
                  <a:pos x="96" y="56"/>
                </a:cxn>
                <a:cxn ang="0">
                  <a:pos x="192" y="296"/>
                </a:cxn>
                <a:cxn ang="0">
                  <a:pos x="288" y="56"/>
                </a:cxn>
                <a:cxn ang="0">
                  <a:pos x="384" y="248"/>
                </a:cxn>
                <a:cxn ang="0">
                  <a:pos x="480" y="56"/>
                </a:cxn>
                <a:cxn ang="0">
                  <a:pos x="576" y="248"/>
                </a:cxn>
                <a:cxn ang="0">
                  <a:pos x="672" y="8"/>
                </a:cxn>
                <a:cxn ang="0">
                  <a:pos x="768" y="200"/>
                </a:cxn>
                <a:cxn ang="0">
                  <a:pos x="864" y="104"/>
                </a:cxn>
              </a:cxnLst>
              <a:rect l="0" t="0" r="r" b="b"/>
              <a:pathLst>
                <a:path w="864" h="296">
                  <a:moveTo>
                    <a:pt x="0" y="248"/>
                  </a:moveTo>
                  <a:cubicBezTo>
                    <a:pt x="32" y="148"/>
                    <a:pt x="64" y="48"/>
                    <a:pt x="96" y="56"/>
                  </a:cubicBezTo>
                  <a:cubicBezTo>
                    <a:pt x="128" y="64"/>
                    <a:pt x="160" y="296"/>
                    <a:pt x="192" y="296"/>
                  </a:cubicBezTo>
                  <a:cubicBezTo>
                    <a:pt x="224" y="296"/>
                    <a:pt x="256" y="64"/>
                    <a:pt x="288" y="56"/>
                  </a:cubicBezTo>
                  <a:cubicBezTo>
                    <a:pt x="320" y="48"/>
                    <a:pt x="352" y="248"/>
                    <a:pt x="384" y="248"/>
                  </a:cubicBezTo>
                  <a:cubicBezTo>
                    <a:pt x="416" y="248"/>
                    <a:pt x="448" y="56"/>
                    <a:pt x="480" y="56"/>
                  </a:cubicBezTo>
                  <a:cubicBezTo>
                    <a:pt x="512" y="56"/>
                    <a:pt x="544" y="256"/>
                    <a:pt x="576" y="248"/>
                  </a:cubicBezTo>
                  <a:cubicBezTo>
                    <a:pt x="608" y="240"/>
                    <a:pt x="640" y="16"/>
                    <a:pt x="672" y="8"/>
                  </a:cubicBezTo>
                  <a:cubicBezTo>
                    <a:pt x="704" y="0"/>
                    <a:pt x="736" y="184"/>
                    <a:pt x="768" y="200"/>
                  </a:cubicBezTo>
                  <a:cubicBezTo>
                    <a:pt x="800" y="216"/>
                    <a:pt x="840" y="120"/>
                    <a:pt x="864" y="104"/>
                  </a:cubicBezTo>
                </a:path>
              </a:pathLst>
            </a:custGeom>
            <a:noFill/>
            <a:ln w="9525">
              <a:solidFill>
                <a:schemeClr val="tx1"/>
              </a:solidFill>
              <a:round/>
              <a:headEnd/>
              <a:tailEnd/>
            </a:ln>
            <a:effectLst/>
          </p:spPr>
          <p:txBody>
            <a:bodyPr>
              <a:prstTxWarp prst="textNoShape">
                <a:avLst/>
              </a:prstTxWarp>
            </a:bodyPr>
            <a:lstStyle/>
            <a:p>
              <a:endParaRPr lang="en-US"/>
            </a:p>
          </p:txBody>
        </p:sp>
        <p:sp>
          <p:nvSpPr>
            <p:cNvPr id="9" name="AutoShape 20"/>
            <p:cNvSpPr>
              <a:spLocks noChangeArrowheads="1"/>
            </p:cNvSpPr>
            <p:nvPr/>
          </p:nvSpPr>
          <p:spPr bwMode="auto">
            <a:xfrm>
              <a:off x="3993376" y="3835400"/>
              <a:ext cx="2362200" cy="76200"/>
            </a:xfrm>
            <a:prstGeom prst="flowChartAlternateProcess">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 name="Freeform 22"/>
            <p:cNvSpPr>
              <a:spLocks/>
            </p:cNvSpPr>
            <p:nvPr/>
          </p:nvSpPr>
          <p:spPr bwMode="auto">
            <a:xfrm>
              <a:off x="4298176" y="4597400"/>
              <a:ext cx="838200" cy="228600"/>
            </a:xfrm>
            <a:custGeom>
              <a:avLst/>
              <a:gdLst/>
              <a:ahLst/>
              <a:cxnLst>
                <a:cxn ang="0">
                  <a:pos x="0" y="248"/>
                </a:cxn>
                <a:cxn ang="0">
                  <a:pos x="96" y="56"/>
                </a:cxn>
                <a:cxn ang="0">
                  <a:pos x="192" y="296"/>
                </a:cxn>
                <a:cxn ang="0">
                  <a:pos x="288" y="56"/>
                </a:cxn>
                <a:cxn ang="0">
                  <a:pos x="384" y="248"/>
                </a:cxn>
                <a:cxn ang="0">
                  <a:pos x="480" y="56"/>
                </a:cxn>
                <a:cxn ang="0">
                  <a:pos x="576" y="248"/>
                </a:cxn>
                <a:cxn ang="0">
                  <a:pos x="672" y="8"/>
                </a:cxn>
                <a:cxn ang="0">
                  <a:pos x="768" y="200"/>
                </a:cxn>
                <a:cxn ang="0">
                  <a:pos x="864" y="104"/>
                </a:cxn>
              </a:cxnLst>
              <a:rect l="0" t="0" r="r" b="b"/>
              <a:pathLst>
                <a:path w="864" h="296">
                  <a:moveTo>
                    <a:pt x="0" y="248"/>
                  </a:moveTo>
                  <a:cubicBezTo>
                    <a:pt x="32" y="148"/>
                    <a:pt x="64" y="48"/>
                    <a:pt x="96" y="56"/>
                  </a:cubicBezTo>
                  <a:cubicBezTo>
                    <a:pt x="128" y="64"/>
                    <a:pt x="160" y="296"/>
                    <a:pt x="192" y="296"/>
                  </a:cubicBezTo>
                  <a:cubicBezTo>
                    <a:pt x="224" y="296"/>
                    <a:pt x="256" y="64"/>
                    <a:pt x="288" y="56"/>
                  </a:cubicBezTo>
                  <a:cubicBezTo>
                    <a:pt x="320" y="48"/>
                    <a:pt x="352" y="248"/>
                    <a:pt x="384" y="248"/>
                  </a:cubicBezTo>
                  <a:cubicBezTo>
                    <a:pt x="416" y="248"/>
                    <a:pt x="448" y="56"/>
                    <a:pt x="480" y="56"/>
                  </a:cubicBezTo>
                  <a:cubicBezTo>
                    <a:pt x="512" y="56"/>
                    <a:pt x="544" y="256"/>
                    <a:pt x="576" y="248"/>
                  </a:cubicBezTo>
                  <a:cubicBezTo>
                    <a:pt x="608" y="240"/>
                    <a:pt x="640" y="16"/>
                    <a:pt x="672" y="8"/>
                  </a:cubicBezTo>
                  <a:cubicBezTo>
                    <a:pt x="704" y="0"/>
                    <a:pt x="736" y="184"/>
                    <a:pt x="768" y="200"/>
                  </a:cubicBezTo>
                  <a:cubicBezTo>
                    <a:pt x="800" y="216"/>
                    <a:pt x="840" y="120"/>
                    <a:pt x="864" y="104"/>
                  </a:cubicBezTo>
                </a:path>
              </a:pathLst>
            </a:custGeom>
            <a:noFill/>
            <a:ln w="9525">
              <a:solidFill>
                <a:schemeClr val="tx1"/>
              </a:solidFill>
              <a:round/>
              <a:headEnd/>
              <a:tailEnd/>
            </a:ln>
            <a:effectLst/>
          </p:spPr>
          <p:txBody>
            <a:bodyPr>
              <a:prstTxWarp prst="textNoShape">
                <a:avLst/>
              </a:prstTxWarp>
            </a:bodyPr>
            <a:lstStyle/>
            <a:p>
              <a:endParaRPr lang="en-US"/>
            </a:p>
          </p:txBody>
        </p:sp>
        <p:sp>
          <p:nvSpPr>
            <p:cNvPr id="11" name="AutoShape 23"/>
            <p:cNvSpPr>
              <a:spLocks noChangeArrowheads="1"/>
            </p:cNvSpPr>
            <p:nvPr/>
          </p:nvSpPr>
          <p:spPr bwMode="auto">
            <a:xfrm>
              <a:off x="5136376" y="4597400"/>
              <a:ext cx="457200" cy="152400"/>
            </a:xfrm>
            <a:prstGeom prst="flowChartAlternateProcess">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 name="Freeform 25"/>
            <p:cNvSpPr>
              <a:spLocks/>
            </p:cNvSpPr>
            <p:nvPr/>
          </p:nvSpPr>
          <p:spPr bwMode="auto">
            <a:xfrm>
              <a:off x="4298176" y="5054600"/>
              <a:ext cx="838200" cy="228600"/>
            </a:xfrm>
            <a:custGeom>
              <a:avLst/>
              <a:gdLst/>
              <a:ahLst/>
              <a:cxnLst>
                <a:cxn ang="0">
                  <a:pos x="0" y="248"/>
                </a:cxn>
                <a:cxn ang="0">
                  <a:pos x="96" y="56"/>
                </a:cxn>
                <a:cxn ang="0">
                  <a:pos x="192" y="296"/>
                </a:cxn>
                <a:cxn ang="0">
                  <a:pos x="288" y="56"/>
                </a:cxn>
                <a:cxn ang="0">
                  <a:pos x="384" y="248"/>
                </a:cxn>
                <a:cxn ang="0">
                  <a:pos x="480" y="56"/>
                </a:cxn>
                <a:cxn ang="0">
                  <a:pos x="576" y="248"/>
                </a:cxn>
                <a:cxn ang="0">
                  <a:pos x="672" y="8"/>
                </a:cxn>
                <a:cxn ang="0">
                  <a:pos x="768" y="200"/>
                </a:cxn>
                <a:cxn ang="0">
                  <a:pos x="864" y="104"/>
                </a:cxn>
              </a:cxnLst>
              <a:rect l="0" t="0" r="r" b="b"/>
              <a:pathLst>
                <a:path w="864" h="296">
                  <a:moveTo>
                    <a:pt x="0" y="248"/>
                  </a:moveTo>
                  <a:cubicBezTo>
                    <a:pt x="32" y="148"/>
                    <a:pt x="64" y="48"/>
                    <a:pt x="96" y="56"/>
                  </a:cubicBezTo>
                  <a:cubicBezTo>
                    <a:pt x="128" y="64"/>
                    <a:pt x="160" y="296"/>
                    <a:pt x="192" y="296"/>
                  </a:cubicBezTo>
                  <a:cubicBezTo>
                    <a:pt x="224" y="296"/>
                    <a:pt x="256" y="64"/>
                    <a:pt x="288" y="56"/>
                  </a:cubicBezTo>
                  <a:cubicBezTo>
                    <a:pt x="320" y="48"/>
                    <a:pt x="352" y="248"/>
                    <a:pt x="384" y="248"/>
                  </a:cubicBezTo>
                  <a:cubicBezTo>
                    <a:pt x="416" y="248"/>
                    <a:pt x="448" y="56"/>
                    <a:pt x="480" y="56"/>
                  </a:cubicBezTo>
                  <a:cubicBezTo>
                    <a:pt x="512" y="56"/>
                    <a:pt x="544" y="256"/>
                    <a:pt x="576" y="248"/>
                  </a:cubicBezTo>
                  <a:cubicBezTo>
                    <a:pt x="608" y="240"/>
                    <a:pt x="640" y="16"/>
                    <a:pt x="672" y="8"/>
                  </a:cubicBezTo>
                  <a:cubicBezTo>
                    <a:pt x="704" y="0"/>
                    <a:pt x="736" y="184"/>
                    <a:pt x="768" y="200"/>
                  </a:cubicBezTo>
                  <a:cubicBezTo>
                    <a:pt x="800" y="216"/>
                    <a:pt x="840" y="120"/>
                    <a:pt x="864" y="104"/>
                  </a:cubicBezTo>
                </a:path>
              </a:pathLst>
            </a:custGeom>
            <a:noFill/>
            <a:ln w="9525">
              <a:solidFill>
                <a:schemeClr val="tx1"/>
              </a:solidFill>
              <a:round/>
              <a:headEnd/>
              <a:tailEnd/>
            </a:ln>
            <a:effectLst/>
          </p:spPr>
          <p:txBody>
            <a:bodyPr>
              <a:prstTxWarp prst="textNoShape">
                <a:avLst/>
              </a:prstTxWarp>
            </a:bodyPr>
            <a:lstStyle/>
            <a:p>
              <a:endParaRPr lang="en-US"/>
            </a:p>
          </p:txBody>
        </p:sp>
        <p:sp>
          <p:nvSpPr>
            <p:cNvPr id="13" name="AutoShape 26"/>
            <p:cNvSpPr>
              <a:spLocks noChangeArrowheads="1"/>
            </p:cNvSpPr>
            <p:nvPr/>
          </p:nvSpPr>
          <p:spPr bwMode="auto">
            <a:xfrm>
              <a:off x="5136376" y="5130800"/>
              <a:ext cx="533400" cy="76200"/>
            </a:xfrm>
            <a:prstGeom prst="flowChartAlternateProcess">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4" name="Oval 27"/>
            <p:cNvSpPr>
              <a:spLocks noChangeArrowheads="1"/>
            </p:cNvSpPr>
            <p:nvPr/>
          </p:nvSpPr>
          <p:spPr bwMode="auto">
            <a:xfrm>
              <a:off x="7879576" y="3225800"/>
              <a:ext cx="304800" cy="3048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15" name="Oval 28"/>
            <p:cNvSpPr>
              <a:spLocks noChangeArrowheads="1"/>
            </p:cNvSpPr>
            <p:nvPr/>
          </p:nvSpPr>
          <p:spPr bwMode="auto">
            <a:xfrm>
              <a:off x="8793976" y="3683000"/>
              <a:ext cx="304800" cy="3048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16" name="Oval 31"/>
            <p:cNvSpPr>
              <a:spLocks noChangeArrowheads="1"/>
            </p:cNvSpPr>
            <p:nvPr/>
          </p:nvSpPr>
          <p:spPr bwMode="auto">
            <a:xfrm>
              <a:off x="6279376" y="3302000"/>
              <a:ext cx="152400" cy="152400"/>
            </a:xfrm>
            <a:prstGeom prst="ellipse">
              <a:avLst/>
            </a:prstGeom>
            <a:solidFill>
              <a:srgbClr val="008000"/>
            </a:solidFill>
            <a:ln w="9525">
              <a:solidFill>
                <a:schemeClr val="tx1"/>
              </a:solidFill>
              <a:round/>
              <a:headEnd/>
              <a:tailEnd/>
            </a:ln>
            <a:effectLst/>
          </p:spPr>
          <p:txBody>
            <a:bodyPr wrap="none" anchor="ctr">
              <a:prstTxWarp prst="textNoShape">
                <a:avLst/>
              </a:prstTxWarp>
            </a:bodyPr>
            <a:lstStyle/>
            <a:p>
              <a:endParaRPr lang="en-US"/>
            </a:p>
          </p:txBody>
        </p:sp>
        <p:sp>
          <p:nvSpPr>
            <p:cNvPr id="17" name="Oval 32"/>
            <p:cNvSpPr>
              <a:spLocks noChangeArrowheads="1"/>
            </p:cNvSpPr>
            <p:nvPr/>
          </p:nvSpPr>
          <p:spPr bwMode="auto">
            <a:xfrm>
              <a:off x="6279376" y="3835400"/>
              <a:ext cx="76200" cy="76200"/>
            </a:xfrm>
            <a:prstGeom prst="ellipse">
              <a:avLst/>
            </a:prstGeom>
            <a:solidFill>
              <a:srgbClr val="0000FF"/>
            </a:solidFill>
            <a:ln w="9525">
              <a:solidFill>
                <a:schemeClr val="tx1"/>
              </a:solidFill>
              <a:round/>
              <a:headEnd/>
              <a:tailEnd/>
            </a:ln>
            <a:effectLst/>
          </p:spPr>
          <p:txBody>
            <a:bodyPr wrap="none" anchor="ctr">
              <a:prstTxWarp prst="textNoShape">
                <a:avLst/>
              </a:prstTxWarp>
            </a:bodyPr>
            <a:lstStyle/>
            <a:p>
              <a:endParaRPr lang="en-US"/>
            </a:p>
          </p:txBody>
        </p:sp>
        <p:sp>
          <p:nvSpPr>
            <p:cNvPr id="18" name="Oval 33"/>
            <p:cNvSpPr>
              <a:spLocks noChangeArrowheads="1"/>
            </p:cNvSpPr>
            <p:nvPr/>
          </p:nvSpPr>
          <p:spPr bwMode="auto">
            <a:xfrm>
              <a:off x="5517376" y="4597400"/>
              <a:ext cx="152400" cy="152400"/>
            </a:xfrm>
            <a:prstGeom prst="ellipse">
              <a:avLst/>
            </a:prstGeom>
            <a:solidFill>
              <a:srgbClr val="008000"/>
            </a:solidFill>
            <a:ln w="9525">
              <a:solidFill>
                <a:schemeClr val="tx1"/>
              </a:solidFill>
              <a:round/>
              <a:headEnd/>
              <a:tailEnd/>
            </a:ln>
            <a:effectLst/>
          </p:spPr>
          <p:txBody>
            <a:bodyPr wrap="none" anchor="ctr">
              <a:prstTxWarp prst="textNoShape">
                <a:avLst/>
              </a:prstTxWarp>
            </a:bodyPr>
            <a:lstStyle/>
            <a:p>
              <a:endParaRPr lang="en-US"/>
            </a:p>
          </p:txBody>
        </p:sp>
        <p:sp>
          <p:nvSpPr>
            <p:cNvPr id="19" name="Oval 34"/>
            <p:cNvSpPr>
              <a:spLocks noChangeArrowheads="1"/>
            </p:cNvSpPr>
            <p:nvPr/>
          </p:nvSpPr>
          <p:spPr bwMode="auto">
            <a:xfrm>
              <a:off x="5593576" y="5130800"/>
              <a:ext cx="76200" cy="76200"/>
            </a:xfrm>
            <a:prstGeom prst="ellipse">
              <a:avLst/>
            </a:prstGeom>
            <a:solidFill>
              <a:srgbClr val="0000FF"/>
            </a:solidFill>
            <a:ln w="9525">
              <a:solidFill>
                <a:schemeClr val="tx1"/>
              </a:solidFill>
              <a:round/>
              <a:headEnd/>
              <a:tailEnd/>
            </a:ln>
            <a:effectLst/>
          </p:spPr>
          <p:txBody>
            <a:bodyPr wrap="none" anchor="ctr">
              <a:prstTxWarp prst="textNoShape">
                <a:avLst/>
              </a:prstTxWarp>
            </a:bodyPr>
            <a:lstStyle/>
            <a:p>
              <a:endParaRPr lang="en-US"/>
            </a:p>
          </p:txBody>
        </p:sp>
        <p:sp>
          <p:nvSpPr>
            <p:cNvPr id="20" name="Oval 35"/>
            <p:cNvSpPr>
              <a:spLocks noChangeArrowheads="1"/>
            </p:cNvSpPr>
            <p:nvPr/>
          </p:nvSpPr>
          <p:spPr bwMode="auto">
            <a:xfrm>
              <a:off x="6736576" y="4978400"/>
              <a:ext cx="304800" cy="3048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 name="Oval 36"/>
            <p:cNvSpPr>
              <a:spLocks noChangeArrowheads="1"/>
            </p:cNvSpPr>
            <p:nvPr/>
          </p:nvSpPr>
          <p:spPr bwMode="auto">
            <a:xfrm>
              <a:off x="6203176" y="4521200"/>
              <a:ext cx="304800" cy="3048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2" name="Line 37"/>
            <p:cNvSpPr>
              <a:spLocks noChangeShapeType="1"/>
            </p:cNvSpPr>
            <p:nvPr/>
          </p:nvSpPr>
          <p:spPr bwMode="auto">
            <a:xfrm>
              <a:off x="6431776" y="3378200"/>
              <a:ext cx="1447800"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23" name="Line 38"/>
            <p:cNvSpPr>
              <a:spLocks noChangeShapeType="1"/>
            </p:cNvSpPr>
            <p:nvPr/>
          </p:nvSpPr>
          <p:spPr bwMode="auto">
            <a:xfrm>
              <a:off x="6355576" y="3835400"/>
              <a:ext cx="2438400"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24" name="Line 39"/>
            <p:cNvSpPr>
              <a:spLocks noChangeShapeType="1"/>
            </p:cNvSpPr>
            <p:nvPr/>
          </p:nvSpPr>
          <p:spPr bwMode="auto">
            <a:xfrm>
              <a:off x="5669776" y="4673600"/>
              <a:ext cx="533400"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25" name="Line 40"/>
            <p:cNvSpPr>
              <a:spLocks noChangeShapeType="1"/>
            </p:cNvSpPr>
            <p:nvPr/>
          </p:nvSpPr>
          <p:spPr bwMode="auto">
            <a:xfrm>
              <a:off x="5669776" y="5130800"/>
              <a:ext cx="1066800"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26" name="Oval 43"/>
            <p:cNvSpPr>
              <a:spLocks noChangeArrowheads="1"/>
            </p:cNvSpPr>
            <p:nvPr/>
          </p:nvSpPr>
          <p:spPr bwMode="auto">
            <a:xfrm>
              <a:off x="4038600" y="2616200"/>
              <a:ext cx="3505200" cy="3429000"/>
            </a:xfrm>
            <a:prstGeom prst="ellipse">
              <a:avLst/>
            </a:prstGeom>
            <a:noFill/>
            <a:ln w="38100">
              <a:solidFill>
                <a:schemeClr val="tx1"/>
              </a:solidFill>
              <a:round/>
              <a:headEnd/>
              <a:tailEnd/>
            </a:ln>
            <a:effectLst/>
          </p:spPr>
          <p:txBody>
            <a:bodyPr wrap="none" anchor="ctr">
              <a:prstTxWarp prst="textNoShape">
                <a:avLst/>
              </a:prstTxWarp>
            </a:bodyPr>
            <a:lstStyle/>
            <a:p>
              <a:endParaRPr lang="en-US"/>
            </a:p>
          </p:txBody>
        </p:sp>
      </p:grpSp>
      <p:sp>
        <p:nvSpPr>
          <p:cNvPr id="28" name="Text Box 5"/>
          <p:cNvSpPr txBox="1">
            <a:spLocks noChangeArrowheads="1"/>
          </p:cNvSpPr>
          <p:nvPr/>
        </p:nvSpPr>
        <p:spPr bwMode="auto">
          <a:xfrm>
            <a:off x="84666" y="917222"/>
            <a:ext cx="4416778" cy="1200329"/>
          </a:xfrm>
          <a:prstGeom prst="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r>
              <a:rPr lang="en-US" b="1" dirty="0" smtClean="0">
                <a:solidFill>
                  <a:srgbClr val="FF0000"/>
                </a:solidFill>
                <a:ea typeface="ＭＳ Ｐゴシック" pitchFamily="-109" charset="-128"/>
                <a:cs typeface="Arial"/>
              </a:rPr>
              <a:t>Long l</a:t>
            </a:r>
            <a:r>
              <a:rPr lang="en-US" b="1" baseline="-25000" dirty="0" smtClean="0">
                <a:solidFill>
                  <a:srgbClr val="FF0000"/>
                </a:solidFill>
                <a:ea typeface="ＭＳ Ｐゴシック" pitchFamily="-109" charset="-128"/>
                <a:cs typeface="Arial"/>
              </a:rPr>
              <a:t>c</a:t>
            </a:r>
            <a:r>
              <a:rPr lang="en-US" b="1" dirty="0" smtClean="0">
                <a:solidFill>
                  <a:srgbClr val="FF0000"/>
                </a:solidFill>
                <a:ea typeface="ＭＳ Ｐゴシック" pitchFamily="-109" charset="-128"/>
                <a:cs typeface="Arial"/>
              </a:rPr>
              <a:t> and fixed </a:t>
            </a:r>
          </a:p>
          <a:p>
            <a:r>
              <a:rPr lang="en-US" dirty="0" smtClean="0">
                <a:solidFill>
                  <a:srgbClr val="0000FF"/>
                </a:solidFill>
                <a:ea typeface="ＭＳ Ｐゴシック" pitchFamily="-109" charset="-128"/>
                <a:cs typeface="Arial"/>
              </a:rPr>
              <a:t>Q</a:t>
            </a:r>
            <a:r>
              <a:rPr lang="en-US" baseline="30000" dirty="0" smtClean="0">
                <a:solidFill>
                  <a:srgbClr val="0000FF"/>
                </a:solidFill>
                <a:ea typeface="ＭＳ Ｐゴシック" pitchFamily="-109" charset="-128"/>
                <a:cs typeface="Arial"/>
              </a:rPr>
              <a:t>2</a:t>
            </a:r>
            <a:r>
              <a:rPr lang="en-US" dirty="0" smtClean="0">
                <a:solidFill>
                  <a:srgbClr val="0000FF"/>
                </a:solidFill>
                <a:ea typeface="ＭＳ Ｐゴシック" pitchFamily="-109" charset="-128"/>
                <a:cs typeface="Arial"/>
              </a:rPr>
              <a:t> </a:t>
            </a:r>
            <a:r>
              <a:rPr lang="en-US" dirty="0">
                <a:solidFill>
                  <a:srgbClr val="0000FF"/>
                </a:solidFill>
                <a:ea typeface="ＭＳ Ｐゴシック" pitchFamily="-109" charset="-128"/>
                <a:cs typeface="Arial"/>
              </a:rPr>
              <a:t>increases </a:t>
            </a:r>
            <a:r>
              <a:rPr lang="en-US" dirty="0" err="1">
                <a:solidFill>
                  <a:srgbClr val="0000FF"/>
                </a:solidFill>
                <a:ea typeface="ＭＳ Ｐゴシック" pitchFamily="-109" charset="-128"/>
                <a:cs typeface="Arial"/>
                <a:sym typeface="Symbol" pitchFamily="-109" charset="2"/>
              </a:rPr>
              <a:t></a:t>
            </a:r>
            <a:r>
              <a:rPr lang="en-US" dirty="0">
                <a:solidFill>
                  <a:srgbClr val="0000FF"/>
                </a:solidFill>
                <a:ea typeface="ＭＳ Ｐゴシック" pitchFamily="-109" charset="-128"/>
                <a:cs typeface="Arial"/>
                <a:sym typeface="Symbol" pitchFamily="-109" charset="2"/>
              </a:rPr>
              <a:t> </a:t>
            </a:r>
            <a:r>
              <a:rPr lang="en-US" dirty="0">
                <a:solidFill>
                  <a:srgbClr val="0000FF"/>
                </a:solidFill>
                <a:ea typeface="ＭＳ Ｐゴシック" pitchFamily="-109" charset="-128"/>
                <a:cs typeface="Arial"/>
              </a:rPr>
              <a:t>T</a:t>
            </a:r>
            <a:r>
              <a:rPr lang="en-US" baseline="-25000" dirty="0">
                <a:solidFill>
                  <a:srgbClr val="0000FF"/>
                </a:solidFill>
                <a:ea typeface="ＭＳ Ｐゴシック" pitchFamily="-109" charset="-128"/>
                <a:cs typeface="Arial"/>
              </a:rPr>
              <a:t>A</a:t>
            </a:r>
            <a:r>
              <a:rPr lang="en-US" dirty="0">
                <a:solidFill>
                  <a:srgbClr val="0000FF"/>
                </a:solidFill>
                <a:ea typeface="ＭＳ Ｐゴシック" pitchFamily="-109" charset="-128"/>
                <a:cs typeface="Arial"/>
              </a:rPr>
              <a:t> increases</a:t>
            </a:r>
            <a:r>
              <a:rPr lang="en-US" dirty="0" smtClean="0">
                <a:solidFill>
                  <a:srgbClr val="0000FF"/>
                </a:solidFill>
                <a:ea typeface="ＭＳ Ｐゴシック" pitchFamily="-109" charset="-128"/>
                <a:cs typeface="Arial"/>
              </a:rPr>
              <a:t> </a:t>
            </a:r>
            <a:r>
              <a:rPr lang="en-US" dirty="0" smtClean="0">
                <a:solidFill>
                  <a:srgbClr val="151515"/>
                </a:solidFill>
                <a:ea typeface="ＭＳ Ｐゴシック" pitchFamily="-109" charset="-128"/>
                <a:cs typeface="Arial"/>
              </a:rPr>
              <a:t>because </a:t>
            </a:r>
            <a:r>
              <a:rPr lang="en-US" dirty="0">
                <a:solidFill>
                  <a:srgbClr val="151515"/>
                </a:solidFill>
                <a:ea typeface="ＭＳ Ｐゴシック" pitchFamily="-109" charset="-128"/>
                <a:cs typeface="Arial"/>
              </a:rPr>
              <a:t>the mean transverse</a:t>
            </a:r>
            <a:r>
              <a:rPr lang="en-US" dirty="0" smtClean="0">
                <a:solidFill>
                  <a:srgbClr val="151515"/>
                </a:solidFill>
                <a:ea typeface="ＭＳ Ｐゴシック" pitchFamily="-109" charset="-128"/>
                <a:cs typeface="Arial"/>
              </a:rPr>
              <a:t> separation </a:t>
            </a:r>
            <a:r>
              <a:rPr lang="en-US" dirty="0">
                <a:solidFill>
                  <a:srgbClr val="151515"/>
                </a:solidFill>
                <a:ea typeface="ＭＳ Ｐゴシック" pitchFamily="-109" charset="-128"/>
                <a:cs typeface="Arial"/>
              </a:rPr>
              <a:t>of the {</a:t>
            </a:r>
            <a:r>
              <a:rPr lang="en-US" dirty="0" err="1">
                <a:solidFill>
                  <a:srgbClr val="151515"/>
                </a:solidFill>
                <a:ea typeface="ＭＳ Ｐゴシック" pitchFamily="-109" charset="-128"/>
                <a:cs typeface="Arial"/>
              </a:rPr>
              <a:t>q,q</a:t>
            </a:r>
            <a:r>
              <a:rPr lang="en-US" dirty="0">
                <a:solidFill>
                  <a:srgbClr val="151515"/>
                </a:solidFill>
                <a:ea typeface="ＭＳ Ｐゴシック" pitchFamily="-109" charset="-128"/>
                <a:cs typeface="Arial"/>
              </a:rPr>
              <a:t>-bar}</a:t>
            </a:r>
            <a:r>
              <a:rPr lang="en-US" dirty="0" smtClean="0">
                <a:solidFill>
                  <a:srgbClr val="151515"/>
                </a:solidFill>
                <a:ea typeface="ＭＳ Ｐゴシック" pitchFamily="-109" charset="-128"/>
                <a:cs typeface="Arial"/>
              </a:rPr>
              <a:t> fluctuation </a:t>
            </a:r>
            <a:r>
              <a:rPr lang="en-US" dirty="0">
                <a:solidFill>
                  <a:srgbClr val="151515"/>
                </a:solidFill>
                <a:ea typeface="ＭＳ Ｐゴシック" pitchFamily="-109" charset="-128"/>
                <a:cs typeface="Arial"/>
              </a:rPr>
              <a:t>decreases</a:t>
            </a:r>
          </a:p>
        </p:txBody>
      </p:sp>
      <p:sp>
        <p:nvSpPr>
          <p:cNvPr id="29" name="Text Box 6"/>
          <p:cNvSpPr txBox="1">
            <a:spLocks noChangeArrowheads="1"/>
          </p:cNvSpPr>
          <p:nvPr/>
        </p:nvSpPr>
        <p:spPr bwMode="auto">
          <a:xfrm>
            <a:off x="84666" y="4639253"/>
            <a:ext cx="3587166" cy="1708160"/>
          </a:xfrm>
          <a:prstGeom prst="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a:spcAft>
                <a:spcPts val="600"/>
              </a:spcAft>
            </a:pPr>
            <a:r>
              <a:rPr lang="en-US" b="1" dirty="0">
                <a:solidFill>
                  <a:srgbClr val="FF0066"/>
                </a:solidFill>
                <a:ea typeface="ＭＳ Ｐゴシック" pitchFamily="-109" charset="-128"/>
                <a:cs typeface="Arial"/>
              </a:rPr>
              <a:t>l</a:t>
            </a:r>
            <a:r>
              <a:rPr lang="en-US" b="1" baseline="-25000" dirty="0" smtClean="0">
                <a:solidFill>
                  <a:srgbClr val="FF0066"/>
                </a:solidFill>
                <a:ea typeface="ＭＳ Ｐゴシック" pitchFamily="-109" charset="-128"/>
                <a:cs typeface="Arial"/>
              </a:rPr>
              <a:t>c</a:t>
            </a:r>
            <a:r>
              <a:rPr lang="en-US" b="1" dirty="0" smtClean="0">
                <a:solidFill>
                  <a:srgbClr val="FF0066"/>
                </a:solidFill>
                <a:ea typeface="ＭＳ Ｐゴシック" pitchFamily="-109" charset="-128"/>
                <a:cs typeface="Arial"/>
              </a:rPr>
              <a:t> </a:t>
            </a:r>
            <a:r>
              <a:rPr lang="en-US" b="1" dirty="0" smtClean="0">
                <a:solidFill>
                  <a:srgbClr val="FF0000"/>
                </a:solidFill>
                <a:ea typeface="ＭＳ Ｐゴシック" pitchFamily="-109" charset="-128"/>
                <a:cs typeface="Arial"/>
              </a:rPr>
              <a:t>small </a:t>
            </a:r>
            <a:r>
              <a:rPr lang="en-US" b="1" dirty="0">
                <a:solidFill>
                  <a:srgbClr val="FF0000"/>
                </a:solidFill>
                <a:ea typeface="ＭＳ Ｐゴシック" pitchFamily="-109" charset="-128"/>
                <a:cs typeface="Arial"/>
              </a:rPr>
              <a:t>and </a:t>
            </a:r>
            <a:r>
              <a:rPr lang="en-US" b="1" dirty="0" smtClean="0">
                <a:solidFill>
                  <a:srgbClr val="FF0000"/>
                </a:solidFill>
                <a:ea typeface="ＭＳ Ｐゴシック" pitchFamily="-109" charset="-128"/>
                <a:cs typeface="Arial"/>
              </a:rPr>
              <a:t>fixed (@ </a:t>
            </a:r>
            <a:r>
              <a:rPr lang="en-US" b="1" dirty="0">
                <a:solidFill>
                  <a:srgbClr val="FF0000"/>
                </a:solidFill>
                <a:ea typeface="ＭＳ Ｐゴシック" pitchFamily="-109" charset="-128"/>
                <a:cs typeface="Arial"/>
              </a:rPr>
              <a:t>low Q</a:t>
            </a:r>
            <a:r>
              <a:rPr lang="en-US" b="1" baseline="30000" dirty="0">
                <a:solidFill>
                  <a:srgbClr val="FF0000"/>
                </a:solidFill>
                <a:ea typeface="ＭＳ Ｐゴシック" pitchFamily="-109" charset="-128"/>
                <a:cs typeface="Arial"/>
              </a:rPr>
              <a:t>2</a:t>
            </a:r>
            <a:r>
              <a:rPr lang="en-US" b="1" dirty="0">
                <a:solidFill>
                  <a:srgbClr val="FF0000"/>
                </a:solidFill>
                <a:ea typeface="ＭＳ Ｐゴシック" pitchFamily="-109" charset="-128"/>
                <a:cs typeface="Arial"/>
              </a:rPr>
              <a:t>   l</a:t>
            </a:r>
            <a:r>
              <a:rPr lang="en-US" b="1" baseline="-25000" dirty="0">
                <a:solidFill>
                  <a:srgbClr val="FF0000"/>
                </a:solidFill>
                <a:ea typeface="ＭＳ Ｐゴシック" pitchFamily="-109" charset="-128"/>
                <a:cs typeface="Arial"/>
              </a:rPr>
              <a:t>f</a:t>
            </a:r>
            <a:r>
              <a:rPr lang="en-US" b="1" dirty="0">
                <a:solidFill>
                  <a:srgbClr val="FF0000"/>
                </a:solidFill>
                <a:ea typeface="ＭＳ Ｐゴシック" pitchFamily="-109" charset="-128"/>
                <a:cs typeface="Arial"/>
              </a:rPr>
              <a:t> </a:t>
            </a:r>
            <a:r>
              <a:rPr lang="en-US" b="1" dirty="0" err="1">
                <a:solidFill>
                  <a:srgbClr val="FF0000"/>
                </a:solidFill>
                <a:ea typeface="ＭＳ Ｐゴシック" pitchFamily="-109" charset="-128"/>
                <a:cs typeface="Arial"/>
                <a:sym typeface="Symbol" pitchFamily="-109" charset="2"/>
              </a:rPr>
              <a:t></a:t>
            </a:r>
            <a:r>
              <a:rPr lang="en-US" b="1" dirty="0">
                <a:solidFill>
                  <a:srgbClr val="FF0000"/>
                </a:solidFill>
                <a:ea typeface="ＭＳ Ｐゴシック" pitchFamily="-109" charset="-128"/>
                <a:cs typeface="Arial"/>
                <a:sym typeface="Symbol" pitchFamily="-109" charset="2"/>
              </a:rPr>
              <a:t> </a:t>
            </a:r>
            <a:r>
              <a:rPr lang="en-US" b="1" dirty="0" smtClean="0">
                <a:solidFill>
                  <a:srgbClr val="FF0000"/>
                </a:solidFill>
                <a:ea typeface="ＭＳ Ｐゴシック" pitchFamily="-109" charset="-128"/>
                <a:cs typeface="Arial"/>
                <a:sym typeface="Symbol" pitchFamily="-109" charset="2"/>
              </a:rPr>
              <a:t>l</a:t>
            </a:r>
            <a:r>
              <a:rPr lang="en-US" b="1" baseline="-25000" dirty="0" smtClean="0">
                <a:solidFill>
                  <a:srgbClr val="FF0000"/>
                </a:solidFill>
                <a:ea typeface="ＭＳ Ｐゴシック" pitchFamily="-109" charset="-128"/>
                <a:cs typeface="Arial"/>
                <a:sym typeface="Symbol" pitchFamily="-109" charset="2"/>
              </a:rPr>
              <a:t>c</a:t>
            </a:r>
            <a:r>
              <a:rPr lang="en-US" b="1" dirty="0" smtClean="0">
                <a:solidFill>
                  <a:srgbClr val="FF0000"/>
                </a:solidFill>
                <a:ea typeface="ＭＳ Ｐゴシック" pitchFamily="-109" charset="-128"/>
                <a:cs typeface="Arial"/>
                <a:sym typeface="Symbol" pitchFamily="-109" charset="2"/>
              </a:rPr>
              <a:t>)</a:t>
            </a:r>
          </a:p>
          <a:p>
            <a:pPr>
              <a:spcAft>
                <a:spcPts val="600"/>
              </a:spcAft>
            </a:pPr>
            <a:r>
              <a:rPr lang="en-US" dirty="0" smtClean="0">
                <a:solidFill>
                  <a:srgbClr val="0000FF"/>
                </a:solidFill>
                <a:ea typeface="ＭＳ Ｐゴシック" pitchFamily="-109" charset="-128"/>
                <a:cs typeface="Arial"/>
                <a:sym typeface="Symbol" pitchFamily="-109" charset="2"/>
              </a:rPr>
              <a:t>Q</a:t>
            </a:r>
            <a:r>
              <a:rPr lang="en-US" baseline="30000" dirty="0" smtClean="0">
                <a:solidFill>
                  <a:srgbClr val="0000FF"/>
                </a:solidFill>
                <a:ea typeface="ＭＳ Ｐゴシック" pitchFamily="-109" charset="-128"/>
                <a:cs typeface="Arial"/>
                <a:sym typeface="Symbol" pitchFamily="-109" charset="2"/>
              </a:rPr>
              <a:t>2</a:t>
            </a:r>
            <a:r>
              <a:rPr lang="en-US" dirty="0" smtClean="0">
                <a:solidFill>
                  <a:srgbClr val="0000FF"/>
                </a:solidFill>
                <a:ea typeface="ＭＳ Ｐゴシック" pitchFamily="-109" charset="-128"/>
                <a:cs typeface="Arial"/>
                <a:sym typeface="Symbol" pitchFamily="-109" charset="2"/>
              </a:rPr>
              <a:t> </a:t>
            </a:r>
            <a:r>
              <a:rPr lang="en-US" dirty="0">
                <a:solidFill>
                  <a:srgbClr val="0000FF"/>
                </a:solidFill>
                <a:ea typeface="ＭＳ Ｐゴシック" pitchFamily="-109" charset="-128"/>
                <a:cs typeface="Arial"/>
                <a:sym typeface="Symbol" pitchFamily="-109" charset="2"/>
              </a:rPr>
              <a:t>increases </a:t>
            </a:r>
            <a:r>
              <a:rPr lang="en-US" dirty="0" err="1">
                <a:solidFill>
                  <a:srgbClr val="0000FF"/>
                </a:solidFill>
                <a:ea typeface="ＭＳ Ｐゴシック" pitchFamily="-109" charset="-128"/>
                <a:cs typeface="Arial"/>
                <a:sym typeface="Symbol" pitchFamily="-109" charset="2"/>
              </a:rPr>
              <a:t></a:t>
            </a:r>
            <a:r>
              <a:rPr lang="en-US" dirty="0">
                <a:solidFill>
                  <a:srgbClr val="0000FF"/>
                </a:solidFill>
                <a:ea typeface="ＭＳ Ｐゴシック" pitchFamily="-109" charset="-128"/>
                <a:cs typeface="Arial"/>
                <a:sym typeface="Symbol" pitchFamily="-109" charset="2"/>
              </a:rPr>
              <a:t> l</a:t>
            </a:r>
            <a:r>
              <a:rPr lang="en-US" baseline="-25000" dirty="0">
                <a:solidFill>
                  <a:srgbClr val="0000FF"/>
                </a:solidFill>
                <a:ea typeface="ＭＳ Ｐゴシック" pitchFamily="-109" charset="-128"/>
                <a:cs typeface="Arial"/>
                <a:sym typeface="Symbol" pitchFamily="-109" charset="2"/>
              </a:rPr>
              <a:t>f</a:t>
            </a:r>
            <a:r>
              <a:rPr lang="en-US" dirty="0">
                <a:solidFill>
                  <a:srgbClr val="0000FF"/>
                </a:solidFill>
                <a:ea typeface="ＭＳ Ｐゴシック" pitchFamily="-109" charset="-128"/>
                <a:cs typeface="Arial"/>
                <a:sym typeface="Symbol" pitchFamily="-109" charset="2"/>
              </a:rPr>
              <a:t> increases </a:t>
            </a:r>
          </a:p>
          <a:p>
            <a:pPr>
              <a:spcAft>
                <a:spcPts val="600"/>
              </a:spcAft>
              <a:buFont typeface="Symbol" pitchFamily="-109" charset="2"/>
              <a:buChar char="Þ"/>
            </a:pPr>
            <a:r>
              <a:rPr lang="en-US" dirty="0">
                <a:solidFill>
                  <a:schemeClr val="bg2">
                    <a:lumMod val="10000"/>
                  </a:schemeClr>
                </a:solidFill>
                <a:ea typeface="ＭＳ Ｐゴシック" pitchFamily="-109" charset="-128"/>
                <a:cs typeface="Arial"/>
                <a:sym typeface="Symbol" pitchFamily="-109" charset="2"/>
              </a:rPr>
              <a:t> CT increases for two </a:t>
            </a:r>
            <a:r>
              <a:rPr lang="en-US" dirty="0" smtClean="0">
                <a:solidFill>
                  <a:schemeClr val="bg2">
                    <a:lumMod val="10000"/>
                  </a:schemeClr>
                </a:solidFill>
                <a:ea typeface="ＭＳ Ｐゴシック" pitchFamily="-109" charset="-128"/>
                <a:cs typeface="Arial"/>
                <a:sym typeface="Symbol" pitchFamily="-109" charset="2"/>
              </a:rPr>
              <a:t>reasons: </a:t>
            </a:r>
          </a:p>
          <a:p>
            <a:pPr>
              <a:spcAft>
                <a:spcPts val="600"/>
              </a:spcAft>
              <a:buFont typeface="Symbol" pitchFamily="-109" charset="2"/>
              <a:buChar char="Þ"/>
            </a:pPr>
            <a:r>
              <a:rPr lang="en-US" dirty="0">
                <a:solidFill>
                  <a:schemeClr val="bg2">
                    <a:lumMod val="10000"/>
                  </a:schemeClr>
                </a:solidFill>
                <a:ea typeface="ＭＳ Ｐゴシック" pitchFamily="-109" charset="-128"/>
                <a:cs typeface="Arial"/>
                <a:sym typeface="Symbol" pitchFamily="-109" charset="2"/>
              </a:rPr>
              <a:t> </a:t>
            </a:r>
            <a:r>
              <a:rPr lang="en-US" dirty="0" smtClean="0">
                <a:solidFill>
                  <a:schemeClr val="bg2">
                    <a:lumMod val="10000"/>
                  </a:schemeClr>
                </a:solidFill>
                <a:ea typeface="ＭＳ Ｐゴシック" pitchFamily="-109" charset="-128"/>
                <a:cs typeface="Arial"/>
                <a:sym typeface="Symbol" pitchFamily="-109" charset="2"/>
              </a:rPr>
              <a:t>transverse </a:t>
            </a:r>
            <a:r>
              <a:rPr lang="en-US" dirty="0">
                <a:solidFill>
                  <a:schemeClr val="bg2">
                    <a:lumMod val="10000"/>
                  </a:schemeClr>
                </a:solidFill>
                <a:ea typeface="ＭＳ Ｐゴシック" pitchFamily="-109" charset="-128"/>
                <a:cs typeface="Arial"/>
                <a:sym typeface="Symbol" pitchFamily="-109" charset="2"/>
              </a:rPr>
              <a:t>separation and </a:t>
            </a:r>
            <a:r>
              <a:rPr lang="en-US" dirty="0" smtClean="0">
                <a:solidFill>
                  <a:schemeClr val="bg2">
                    <a:lumMod val="10000"/>
                  </a:schemeClr>
                </a:solidFill>
                <a:ea typeface="ＭＳ Ｐゴシック" pitchFamily="-109" charset="-128"/>
                <a:cs typeface="Arial"/>
                <a:sym typeface="Symbol" pitchFamily="-109" charset="2"/>
              </a:rPr>
              <a:t>l</a:t>
            </a:r>
            <a:r>
              <a:rPr lang="en-US" baseline="-25000" dirty="0" smtClean="0">
                <a:solidFill>
                  <a:schemeClr val="bg2">
                    <a:lumMod val="10000"/>
                  </a:schemeClr>
                </a:solidFill>
                <a:ea typeface="ＭＳ Ｐゴシック" pitchFamily="-109" charset="-128"/>
                <a:cs typeface="Arial"/>
                <a:sym typeface="Symbol" pitchFamily="-109" charset="2"/>
              </a:rPr>
              <a:t>f</a:t>
            </a:r>
            <a:r>
              <a:rPr lang="en-US" dirty="0" smtClean="0">
                <a:solidFill>
                  <a:schemeClr val="bg2">
                    <a:lumMod val="10000"/>
                  </a:schemeClr>
                </a:solidFill>
                <a:ea typeface="ＭＳ Ｐゴシック" pitchFamily="-109" charset="-128"/>
                <a:cs typeface="Arial"/>
                <a:sym typeface="Symbol" pitchFamily="-109" charset="2"/>
              </a:rPr>
              <a:t> </a:t>
            </a:r>
            <a:r>
              <a:rPr lang="en-US" dirty="0">
                <a:solidFill>
                  <a:schemeClr val="bg2">
                    <a:lumMod val="10000"/>
                  </a:schemeClr>
                </a:solidFill>
                <a:ea typeface="ＭＳ Ｐゴシック" pitchFamily="-109" charset="-128"/>
                <a:cs typeface="Arial"/>
                <a:sym typeface="Symbol" pitchFamily="-109" charset="2"/>
              </a:rPr>
              <a:t>effects</a:t>
            </a:r>
          </a:p>
        </p:txBody>
      </p:sp>
      <p:pic>
        <p:nvPicPr>
          <p:cNvPr id="30" name="Picture 29" descr="c1.eps"/>
          <p:cNvPicPr>
            <a:picLocks noChangeAspect="1"/>
          </p:cNvPicPr>
          <p:nvPr/>
        </p:nvPicPr>
        <p:blipFill>
          <a:blip r:embed="rId3"/>
          <a:srcRect r="6866"/>
          <a:stretch>
            <a:fillRect/>
          </a:stretch>
        </p:blipFill>
        <p:spPr>
          <a:xfrm>
            <a:off x="3624497" y="3556577"/>
            <a:ext cx="4540061" cy="3301423"/>
          </a:xfrm>
          <a:prstGeom prst="rect">
            <a:avLst/>
          </a:prstGeom>
        </p:spPr>
      </p:pic>
      <p:sp>
        <p:nvSpPr>
          <p:cNvPr id="27" name="TextBox 26"/>
          <p:cNvSpPr txBox="1"/>
          <p:nvPr/>
        </p:nvSpPr>
        <p:spPr>
          <a:xfrm>
            <a:off x="5295591" y="3096361"/>
            <a:ext cx="1792111" cy="600164"/>
          </a:xfrm>
          <a:prstGeom prst="rect">
            <a:avLst/>
          </a:prstGeom>
          <a:noFill/>
        </p:spPr>
        <p:txBody>
          <a:bodyPr wrap="square" rtlCol="0">
            <a:spAutoFit/>
          </a:bodyPr>
          <a:lstStyle/>
          <a:p>
            <a:pPr>
              <a:spcAft>
                <a:spcPts val="600"/>
              </a:spcAft>
            </a:pPr>
            <a:r>
              <a:rPr lang="en-US" sz="1400" dirty="0" smtClean="0">
                <a:solidFill>
                  <a:srgbClr val="FF0000"/>
                </a:solidFill>
                <a:cs typeface="Candara"/>
              </a:rPr>
              <a:t>Coherence length </a:t>
            </a:r>
          </a:p>
          <a:p>
            <a:pPr>
              <a:spcAft>
                <a:spcPts val="600"/>
              </a:spcAft>
            </a:pPr>
            <a:r>
              <a:rPr lang="en-US" sz="1400" dirty="0" smtClean="0">
                <a:solidFill>
                  <a:srgbClr val="FF0000"/>
                </a:solidFill>
                <a:cs typeface="Candara"/>
              </a:rPr>
              <a:t>l</a:t>
            </a:r>
            <a:r>
              <a:rPr lang="en-US" sz="1400" baseline="-25000" dirty="0" smtClean="0">
                <a:solidFill>
                  <a:srgbClr val="FF0000"/>
                </a:solidFill>
                <a:cs typeface="Candara"/>
              </a:rPr>
              <a:t>c</a:t>
            </a:r>
            <a:r>
              <a:rPr lang="en-US" sz="1400" dirty="0" smtClean="0">
                <a:solidFill>
                  <a:srgbClr val="FF0000"/>
                </a:solidFill>
                <a:cs typeface="Candara"/>
              </a:rPr>
              <a:t> = 2ν/(Q</a:t>
            </a:r>
            <a:r>
              <a:rPr lang="en-US" sz="1400" baseline="30000" dirty="0" smtClean="0">
                <a:solidFill>
                  <a:srgbClr val="FF0000"/>
                </a:solidFill>
                <a:cs typeface="Candara"/>
              </a:rPr>
              <a:t>2</a:t>
            </a:r>
            <a:r>
              <a:rPr lang="en-US" sz="1400" dirty="0" smtClean="0">
                <a:solidFill>
                  <a:srgbClr val="FF0000"/>
                </a:solidFill>
                <a:cs typeface="Candara"/>
              </a:rPr>
              <a:t>+M(ρ)</a:t>
            </a:r>
            <a:r>
              <a:rPr lang="en-US" sz="1400" baseline="30000" dirty="0" smtClean="0">
                <a:solidFill>
                  <a:srgbClr val="FF0000"/>
                </a:solidFill>
                <a:cs typeface="Candara"/>
              </a:rPr>
              <a:t>2</a:t>
            </a:r>
            <a:r>
              <a:rPr lang="en-US" sz="1400" dirty="0" smtClean="0">
                <a:solidFill>
                  <a:srgbClr val="FF0000"/>
                </a:solidFill>
                <a:cs typeface="Candara"/>
              </a:rPr>
              <a:t>) </a:t>
            </a:r>
          </a:p>
        </p:txBody>
      </p:sp>
      <p:sp>
        <p:nvSpPr>
          <p:cNvPr id="31" name="TextBox 30"/>
          <p:cNvSpPr txBox="1"/>
          <p:nvPr/>
        </p:nvSpPr>
        <p:spPr>
          <a:xfrm>
            <a:off x="7087702" y="3106019"/>
            <a:ext cx="1943408" cy="600164"/>
          </a:xfrm>
          <a:prstGeom prst="rect">
            <a:avLst/>
          </a:prstGeom>
          <a:noFill/>
        </p:spPr>
        <p:txBody>
          <a:bodyPr wrap="square" rtlCol="0">
            <a:spAutoFit/>
          </a:bodyPr>
          <a:lstStyle/>
          <a:p>
            <a:pPr>
              <a:spcAft>
                <a:spcPts val="600"/>
              </a:spcAft>
            </a:pPr>
            <a:r>
              <a:rPr lang="en-US" sz="1400" dirty="0" smtClean="0">
                <a:solidFill>
                  <a:srgbClr val="008000"/>
                </a:solidFill>
                <a:cs typeface="Candara"/>
              </a:rPr>
              <a:t>Formation length </a:t>
            </a:r>
          </a:p>
          <a:p>
            <a:pPr>
              <a:spcAft>
                <a:spcPts val="600"/>
              </a:spcAft>
            </a:pPr>
            <a:r>
              <a:rPr lang="en-US" sz="1400" dirty="0" smtClean="0">
                <a:solidFill>
                  <a:srgbClr val="008000"/>
                </a:solidFill>
                <a:cs typeface="Candara"/>
              </a:rPr>
              <a:t>l</a:t>
            </a:r>
            <a:r>
              <a:rPr lang="en-US" sz="1400" baseline="-25000" dirty="0" smtClean="0">
                <a:solidFill>
                  <a:srgbClr val="008000"/>
                </a:solidFill>
                <a:cs typeface="Candara"/>
              </a:rPr>
              <a:t>f</a:t>
            </a:r>
            <a:r>
              <a:rPr lang="en-US" sz="1400" dirty="0" smtClean="0">
                <a:solidFill>
                  <a:srgbClr val="008000"/>
                </a:solidFill>
                <a:cs typeface="Candara"/>
              </a:rPr>
              <a:t> = 2ν/(M(ρ’)</a:t>
            </a:r>
            <a:r>
              <a:rPr lang="en-US" sz="1400" baseline="30000" dirty="0" smtClean="0">
                <a:solidFill>
                  <a:srgbClr val="008000"/>
                </a:solidFill>
                <a:cs typeface="Candara"/>
              </a:rPr>
              <a:t>2</a:t>
            </a:r>
            <a:r>
              <a:rPr lang="en-US" sz="1400" dirty="0" smtClean="0">
                <a:solidFill>
                  <a:srgbClr val="008000"/>
                </a:solidFill>
                <a:cs typeface="Candara"/>
              </a:rPr>
              <a:t> – M(ρ)</a:t>
            </a:r>
            <a:r>
              <a:rPr lang="en-US" sz="1400" baseline="30000" dirty="0" smtClean="0">
                <a:solidFill>
                  <a:srgbClr val="008000"/>
                </a:solidFill>
                <a:cs typeface="Candara"/>
              </a:rPr>
              <a:t>2</a:t>
            </a:r>
            <a:r>
              <a:rPr lang="en-US" sz="1400" dirty="0" smtClean="0">
                <a:solidFill>
                  <a:srgbClr val="008000"/>
                </a:solidFill>
                <a:cs typeface="Candara"/>
              </a:rPr>
              <a:t>)</a:t>
            </a:r>
          </a:p>
        </p:txBody>
      </p:sp>
      <p:sp>
        <p:nvSpPr>
          <p:cNvPr id="32" name="TextBox 31"/>
          <p:cNvSpPr txBox="1"/>
          <p:nvPr/>
        </p:nvSpPr>
        <p:spPr>
          <a:xfrm>
            <a:off x="7287091" y="4755446"/>
            <a:ext cx="1744019" cy="892552"/>
          </a:xfrm>
          <a:prstGeom prst="rect">
            <a:avLst/>
          </a:prstGeom>
          <a:solidFill>
            <a:srgbClr val="FFFFFF"/>
          </a:solidFill>
        </p:spPr>
        <p:txBody>
          <a:bodyPr wrap="square" rtlCol="0">
            <a:spAutoFit/>
          </a:bodyPr>
          <a:lstStyle/>
          <a:p>
            <a:pPr>
              <a:spcAft>
                <a:spcPts val="600"/>
              </a:spcAft>
            </a:pPr>
            <a:r>
              <a:rPr lang="en-US" sz="1400" b="1" dirty="0" smtClean="0">
                <a:solidFill>
                  <a:srgbClr val="0000FF"/>
                </a:solidFill>
                <a:cs typeface="Candara"/>
              </a:rPr>
              <a:t>Radius (C) = 2.7 fm</a:t>
            </a:r>
          </a:p>
          <a:p>
            <a:pPr>
              <a:spcAft>
                <a:spcPts val="600"/>
              </a:spcAft>
            </a:pPr>
            <a:r>
              <a:rPr lang="en-US" sz="1400" b="1" dirty="0" smtClean="0">
                <a:solidFill>
                  <a:srgbClr val="0000FF"/>
                </a:solidFill>
                <a:cs typeface="Candara"/>
              </a:rPr>
              <a:t>Radius (Fe) = 4.6 fm</a:t>
            </a:r>
          </a:p>
          <a:p>
            <a:pPr>
              <a:spcAft>
                <a:spcPts val="600"/>
              </a:spcAft>
            </a:pPr>
            <a:r>
              <a:rPr lang="en-US" sz="1400" b="1" dirty="0" smtClean="0">
                <a:solidFill>
                  <a:srgbClr val="0000FF"/>
                </a:solidFill>
                <a:cs typeface="Candara"/>
              </a:rPr>
              <a:t>Radius (Sn) = 5.7 fm </a:t>
            </a:r>
            <a:endParaRPr lang="en-US" sz="1400" b="1" dirty="0">
              <a:solidFill>
                <a:srgbClr val="0000FF"/>
              </a:solidFill>
              <a:cs typeface="Candara"/>
            </a:endParaRPr>
          </a:p>
        </p:txBody>
      </p:sp>
      <p:sp>
        <p:nvSpPr>
          <p:cNvPr id="33" name="Slide Number Placeholder 32"/>
          <p:cNvSpPr>
            <a:spLocks noGrp="1"/>
          </p:cNvSpPr>
          <p:nvPr>
            <p:ph type="sldNum" sz="quarter" idx="12"/>
          </p:nvPr>
        </p:nvSpPr>
        <p:spPr/>
        <p:txBody>
          <a:bodyPr/>
          <a:lstStyle/>
          <a:p>
            <a:fld id="{B17C2288-AD72-9149-B352-CDC6B2E0F4CE}" type="slidenum">
              <a:rPr lang="en-US" smtClean="0"/>
              <a:pPr/>
              <a:t>38</a:t>
            </a:fld>
            <a:endParaRPr lang="en-US"/>
          </a:p>
        </p:txBody>
      </p:sp>
      <p:sp>
        <p:nvSpPr>
          <p:cNvPr id="34" name="Footer Placeholder 33"/>
          <p:cNvSpPr>
            <a:spLocks noGrp="1"/>
          </p:cNvSpPr>
          <p:nvPr>
            <p:ph type="ftr" sz="quarter" idx="11"/>
          </p:nvPr>
        </p:nvSpPr>
        <p:spPr/>
        <p:txBody>
          <a:bodyPr/>
          <a:lstStyle/>
          <a:p>
            <a:r>
              <a:rPr lang="en-US" smtClean="0"/>
              <a:t>Hadronization and CT Studies at JLab                         Kawtar Hafidi                             pA@RHIC Workshop</a:t>
            </a:r>
            <a:endParaRPr lang="en-US" dirty="0"/>
          </a:p>
        </p:txBody>
      </p:sp>
    </p:spTree>
    <p:extLst>
      <p:ext uri="{BB962C8B-B14F-4D97-AF65-F5344CB8AC3E}">
        <p14:creationId xmlns:p14="http://schemas.microsoft.com/office/powerpoint/2010/main" val="3013911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29" y="45854"/>
            <a:ext cx="5417054" cy="755473"/>
          </a:xfrm>
        </p:spPr>
        <p:txBody>
          <a:bodyPr/>
          <a:lstStyle/>
          <a:p>
            <a:r>
              <a:rPr lang="en-US" sz="3200" dirty="0" smtClean="0"/>
              <a:t>Summary part 2</a:t>
            </a:r>
            <a:endParaRPr lang="en-US" sz="3200" dirty="0"/>
          </a:p>
        </p:txBody>
      </p:sp>
      <p:sp>
        <p:nvSpPr>
          <p:cNvPr id="3" name="Content Placeholder 2"/>
          <p:cNvSpPr>
            <a:spLocks noGrp="1"/>
          </p:cNvSpPr>
          <p:nvPr>
            <p:ph idx="1"/>
          </p:nvPr>
        </p:nvSpPr>
        <p:spPr>
          <a:xfrm>
            <a:off x="82232" y="958879"/>
            <a:ext cx="9061767" cy="4659003"/>
          </a:xfrm>
        </p:spPr>
        <p:txBody>
          <a:bodyPr/>
          <a:lstStyle/>
          <a:p>
            <a:pPr>
              <a:buClr>
                <a:srgbClr val="FF0000"/>
              </a:buClr>
              <a:buFont typeface="Wingdings" charset="2"/>
              <a:buChar char="q"/>
            </a:pPr>
            <a:r>
              <a:rPr lang="en-US" sz="2000" b="1" dirty="0" smtClean="0">
                <a:solidFill>
                  <a:srgbClr val="008000"/>
                </a:solidFill>
                <a:latin typeface="Comic Sans MS Bold"/>
                <a:cs typeface="Comic Sans MS Bold"/>
              </a:rPr>
              <a:t>Strong evidence for the onset of Color Transparency using </a:t>
            </a:r>
            <a:r>
              <a:rPr lang="en-US" sz="2000" b="1" dirty="0" err="1" smtClean="0">
                <a:solidFill>
                  <a:srgbClr val="008000"/>
                </a:solidFill>
                <a:latin typeface="Comic Sans MS Bold"/>
                <a:ea typeface="Lucida Grande"/>
                <a:cs typeface="Comic Sans MS Bold"/>
              </a:rPr>
              <a:t>ρ</a:t>
            </a:r>
            <a:r>
              <a:rPr lang="en-US" sz="2000" b="1" dirty="0" smtClean="0">
                <a:solidFill>
                  <a:srgbClr val="008000"/>
                </a:solidFill>
                <a:latin typeface="Comic Sans MS Bold"/>
                <a:ea typeface="Lucida Grande"/>
                <a:cs typeface="Comic Sans MS Bold"/>
              </a:rPr>
              <a:t> and pion electroproduction off nuclei at JLab (11 ± 2.3% decrease in the absorption of </a:t>
            </a:r>
            <a:r>
              <a:rPr lang="en-US" sz="2000" b="1" dirty="0" err="1" smtClean="0">
                <a:solidFill>
                  <a:srgbClr val="008000"/>
                </a:solidFill>
                <a:latin typeface="Comic Sans MS Bold"/>
                <a:ea typeface="Lucida Grande"/>
                <a:cs typeface="Comic Sans MS Bold"/>
              </a:rPr>
              <a:t>ρ</a:t>
            </a:r>
            <a:r>
              <a:rPr lang="en-US" sz="2000" b="1" dirty="0" smtClean="0">
                <a:solidFill>
                  <a:srgbClr val="008000"/>
                </a:solidFill>
                <a:latin typeface="Comic Sans MS Bold"/>
                <a:ea typeface="Lucida Grande"/>
                <a:cs typeface="Comic Sans MS Bold"/>
              </a:rPr>
              <a:t> in iron)</a:t>
            </a:r>
          </a:p>
          <a:p>
            <a:pPr>
              <a:buClr>
                <a:srgbClr val="FF0000"/>
              </a:buClr>
              <a:buFont typeface="Wingdings" charset="2"/>
              <a:buChar char="q"/>
            </a:pPr>
            <a:endParaRPr lang="en-US" sz="2000" b="1" dirty="0" smtClean="0">
              <a:solidFill>
                <a:srgbClr val="008000"/>
              </a:solidFill>
              <a:latin typeface="Comic Sans MS Bold"/>
              <a:ea typeface="Lucida Grande"/>
              <a:cs typeface="Comic Sans MS Bold"/>
            </a:endParaRPr>
          </a:p>
          <a:p>
            <a:pPr>
              <a:buClr>
                <a:srgbClr val="FF0000"/>
              </a:buClr>
              <a:buFont typeface="Wingdings" charset="2"/>
              <a:buChar char="q"/>
            </a:pPr>
            <a:r>
              <a:rPr lang="en-US" sz="2000" b="1" dirty="0" smtClean="0">
                <a:solidFill>
                  <a:srgbClr val="3366FF"/>
                </a:solidFill>
                <a:latin typeface="Comic Sans MS Bold"/>
                <a:ea typeface="Lucida Grande"/>
                <a:cs typeface="Comic Sans MS Bold"/>
              </a:rPr>
              <a:t>SSC expansion time with FMS model were found to be between 1.1 and 2.4 fm for </a:t>
            </a:r>
            <a:r>
              <a:rPr lang="en-US" sz="2000" b="1" dirty="0" err="1" smtClean="0">
                <a:solidFill>
                  <a:srgbClr val="3366FF"/>
                </a:solidFill>
                <a:latin typeface="Comic Sans MS Bold"/>
                <a:ea typeface="Lucida Grande"/>
                <a:cs typeface="Comic Sans MS Bold"/>
              </a:rPr>
              <a:t>ρ</a:t>
            </a:r>
            <a:r>
              <a:rPr lang="en-US" sz="2000" b="1" dirty="0" smtClean="0">
                <a:solidFill>
                  <a:srgbClr val="3366FF"/>
                </a:solidFill>
                <a:latin typeface="Comic Sans MS Bold"/>
                <a:ea typeface="Lucida Grande"/>
                <a:cs typeface="Comic Sans MS Bold"/>
              </a:rPr>
              <a:t> momenta between 2 and 4.3 GeV</a:t>
            </a:r>
          </a:p>
          <a:p>
            <a:pPr>
              <a:buClr>
                <a:srgbClr val="FF0000"/>
              </a:buClr>
              <a:buFont typeface="Wingdings" charset="2"/>
              <a:buChar char="q"/>
            </a:pPr>
            <a:endParaRPr lang="en-US" sz="2000" b="1" dirty="0" smtClean="0">
              <a:solidFill>
                <a:srgbClr val="660066"/>
              </a:solidFill>
              <a:latin typeface="Comic Sans MS Bold"/>
              <a:ea typeface="Lucida Grande"/>
              <a:cs typeface="Comic Sans MS Bold"/>
            </a:endParaRPr>
          </a:p>
          <a:p>
            <a:pPr>
              <a:buClr>
                <a:srgbClr val="FF0000"/>
              </a:buClr>
              <a:buFont typeface="Wingdings" charset="2"/>
              <a:buChar char="q"/>
              <a:defRPr/>
            </a:pPr>
            <a:r>
              <a:rPr lang="en-US" sz="2000" b="1" dirty="0" smtClean="0">
                <a:solidFill>
                  <a:srgbClr val="FF0000"/>
                </a:solidFill>
              </a:rPr>
              <a:t> At intermediate energies</a:t>
            </a:r>
            <a:r>
              <a:rPr lang="en-US" sz="2000" b="1" dirty="0" smtClean="0">
                <a:solidFill>
                  <a:schemeClr val="bg2">
                    <a:lumMod val="10000"/>
                  </a:schemeClr>
                </a:solidFill>
              </a:rPr>
              <a:t>, CT provides unique probe of the </a:t>
            </a:r>
            <a:r>
              <a:rPr lang="en-US" sz="2000" b="1" dirty="0" smtClean="0">
                <a:solidFill>
                  <a:srgbClr val="0000FF"/>
                </a:solidFill>
              </a:rPr>
              <a:t>space-time evolution </a:t>
            </a:r>
            <a:r>
              <a:rPr lang="en-US" sz="2000" b="1" dirty="0" smtClean="0">
                <a:solidFill>
                  <a:schemeClr val="bg2">
                    <a:lumMod val="10000"/>
                  </a:schemeClr>
                </a:solidFill>
              </a:rPr>
              <a:t>of special configurations of the hadron wave function</a:t>
            </a:r>
          </a:p>
          <a:p>
            <a:pPr>
              <a:buClr>
                <a:srgbClr val="FF0000"/>
              </a:buClr>
              <a:buFont typeface="Wingdings" charset="2"/>
              <a:buChar char="q"/>
            </a:pPr>
            <a:endParaRPr lang="en-US" sz="2000" b="1" dirty="0" smtClean="0">
              <a:solidFill>
                <a:srgbClr val="660066"/>
              </a:solidFill>
              <a:latin typeface="Comic Sans MS Bold"/>
              <a:ea typeface="Lucida Grande"/>
              <a:cs typeface="Comic Sans MS Bold"/>
            </a:endParaRPr>
          </a:p>
          <a:p>
            <a:pPr>
              <a:buClr>
                <a:srgbClr val="FF0000"/>
              </a:buClr>
              <a:buFont typeface="Wingdings" charset="2"/>
              <a:buChar char="q"/>
            </a:pPr>
            <a:r>
              <a:rPr lang="en-US" sz="2000" b="1" dirty="0" smtClean="0">
                <a:solidFill>
                  <a:srgbClr val="660066"/>
                </a:solidFill>
                <a:latin typeface="Comic Sans MS Bold"/>
                <a:ea typeface="Lucida Grande"/>
                <a:cs typeface="Comic Sans MS Bold"/>
              </a:rPr>
              <a:t> Using the upgraded JLab 12 </a:t>
            </a:r>
            <a:r>
              <a:rPr lang="en-US" sz="2000" b="1" dirty="0" err="1" smtClean="0">
                <a:solidFill>
                  <a:srgbClr val="660066"/>
                </a:solidFill>
                <a:latin typeface="Comic Sans MS Bold"/>
                <a:ea typeface="Lucida Grande"/>
                <a:cs typeface="Comic Sans MS Bold"/>
              </a:rPr>
              <a:t>GeV</a:t>
            </a:r>
            <a:r>
              <a:rPr lang="en-US" sz="2000" b="1" dirty="0" smtClean="0">
                <a:solidFill>
                  <a:srgbClr val="660066"/>
                </a:solidFill>
                <a:latin typeface="Comic Sans MS Bold"/>
                <a:ea typeface="Lucida Grande"/>
                <a:cs typeface="Comic Sans MS Bold"/>
              </a:rPr>
              <a:t>, we plan to disentangle different CT effects (SSC creation, its formation and interaction with the nuclear medium)</a:t>
            </a:r>
          </a:p>
        </p:txBody>
      </p:sp>
      <p:sp>
        <p:nvSpPr>
          <p:cNvPr id="4" name="Slide Number Placeholder 3"/>
          <p:cNvSpPr>
            <a:spLocks noGrp="1"/>
          </p:cNvSpPr>
          <p:nvPr>
            <p:ph type="sldNum" sz="quarter" idx="12"/>
          </p:nvPr>
        </p:nvSpPr>
        <p:spPr/>
        <p:txBody>
          <a:bodyPr/>
          <a:lstStyle/>
          <a:p>
            <a:fld id="{B17C2288-AD72-9149-B352-CDC6B2E0F4CE}" type="slidenum">
              <a:rPr lang="en-US" smtClean="0"/>
              <a:pPr/>
              <a:t>39</a:t>
            </a:fld>
            <a:endParaRPr lang="en-US"/>
          </a:p>
        </p:txBody>
      </p:sp>
      <p:sp>
        <p:nvSpPr>
          <p:cNvPr id="5" name="Footer Placeholder 4"/>
          <p:cNvSpPr>
            <a:spLocks noGrp="1"/>
          </p:cNvSpPr>
          <p:nvPr>
            <p:ph type="ftr" sz="quarter" idx="11"/>
          </p:nvPr>
        </p:nvSpPr>
        <p:spPr/>
        <p:txBody>
          <a:bodyPr/>
          <a:lstStyle/>
          <a:p>
            <a:r>
              <a:rPr lang="en-US" smtClean="0"/>
              <a:t>Hadronization and CT Studies at JLab                         Kawtar Hafidi                             pA@RHIC Workshop</a:t>
            </a:r>
            <a:endParaRPr lang="en-US"/>
          </a:p>
        </p:txBody>
      </p:sp>
    </p:spTree>
    <p:extLst>
      <p:ext uri="{BB962C8B-B14F-4D97-AF65-F5344CB8AC3E}">
        <p14:creationId xmlns:p14="http://schemas.microsoft.com/office/powerpoint/2010/main" val="2711919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5"/>
          <p:cNvSpPr>
            <a:spLocks noChangeArrowheads="1"/>
          </p:cNvSpPr>
          <p:nvPr/>
        </p:nvSpPr>
        <p:spPr bwMode="auto">
          <a:xfrm>
            <a:off x="1001884" y="274638"/>
            <a:ext cx="6198125" cy="4665662"/>
          </a:xfrm>
          <a:prstGeom prst="ellipse">
            <a:avLst/>
          </a:prstGeom>
          <a:solidFill>
            <a:srgbClr val="CCFFCC"/>
          </a:solidFill>
          <a:ln w="9525">
            <a:no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2" name="Title 1"/>
          <p:cNvSpPr>
            <a:spLocks noGrp="1"/>
          </p:cNvSpPr>
          <p:nvPr>
            <p:ph type="title"/>
          </p:nvPr>
        </p:nvSpPr>
        <p:spPr>
          <a:xfrm>
            <a:off x="301979" y="133528"/>
            <a:ext cx="4746405" cy="642093"/>
          </a:xfrm>
        </p:spPr>
        <p:txBody>
          <a:bodyPr/>
          <a:lstStyle/>
          <a:p>
            <a:r>
              <a:rPr lang="en-US" dirty="0" smtClean="0"/>
              <a:t>Hadronization in Nuclei</a:t>
            </a:r>
            <a:endParaRPr lang="en-US" dirty="0"/>
          </a:p>
        </p:txBody>
      </p:sp>
      <p:sp>
        <p:nvSpPr>
          <p:cNvPr id="4" name="Rectangle 3"/>
          <p:cNvSpPr/>
          <p:nvPr/>
        </p:nvSpPr>
        <p:spPr>
          <a:xfrm>
            <a:off x="141111" y="762000"/>
            <a:ext cx="8847667" cy="1001813"/>
          </a:xfrm>
          <a:prstGeom prst="rect">
            <a:avLst/>
          </a:prstGeom>
        </p:spPr>
        <p:txBody>
          <a:bodyPr wrap="square">
            <a:spAutoFit/>
          </a:bodyPr>
          <a:lstStyle/>
          <a:p>
            <a:pPr>
              <a:lnSpc>
                <a:spcPct val="110000"/>
              </a:lnSpc>
            </a:pPr>
            <a:r>
              <a:rPr lang="en-US" b="1" dirty="0" smtClean="0">
                <a:solidFill>
                  <a:srgbClr val="FF3300"/>
                </a:solidFill>
                <a:latin typeface="Comic Sans MS Bold"/>
                <a:cs typeface="Comic Sans MS Bold"/>
              </a:rPr>
              <a:t>Nuclei</a:t>
            </a:r>
            <a:r>
              <a:rPr lang="en-US" b="1" dirty="0" smtClean="0">
                <a:latin typeface="Comic Sans MS Bold"/>
                <a:cs typeface="Comic Sans MS Bold"/>
              </a:rPr>
              <a:t> </a:t>
            </a:r>
            <a:r>
              <a:rPr lang="en-US" b="1" dirty="0" smtClean="0">
                <a:solidFill>
                  <a:schemeClr val="bg2">
                    <a:lumMod val="10000"/>
                  </a:schemeClr>
                </a:solidFill>
                <a:latin typeface="Comic Sans MS Bold"/>
                <a:cs typeface="Comic Sans MS Bold"/>
              </a:rPr>
              <a:t>provide a</a:t>
            </a:r>
            <a:r>
              <a:rPr lang="en-US" b="1" dirty="0" smtClean="0">
                <a:latin typeface="Comic Sans MS Bold"/>
                <a:cs typeface="Comic Sans MS Bold"/>
              </a:rPr>
              <a:t> </a:t>
            </a:r>
            <a:r>
              <a:rPr lang="en-US" b="1" dirty="0" smtClean="0">
                <a:solidFill>
                  <a:srgbClr val="FF3300"/>
                </a:solidFill>
                <a:latin typeface="Comic Sans MS Bold"/>
                <a:cs typeface="Comic Sans MS Bold"/>
              </a:rPr>
              <a:t>unique opportunity</a:t>
            </a:r>
            <a:r>
              <a:rPr lang="en-US" b="1" dirty="0" smtClean="0">
                <a:latin typeface="Comic Sans MS Bold"/>
                <a:cs typeface="Comic Sans MS Bold"/>
              </a:rPr>
              <a:t> </a:t>
            </a:r>
            <a:r>
              <a:rPr lang="en-US" b="1" dirty="0" smtClean="0">
                <a:solidFill>
                  <a:srgbClr val="151515"/>
                </a:solidFill>
                <a:latin typeface="Comic Sans MS Bold"/>
                <a:cs typeface="Comic Sans MS Bold"/>
              </a:rPr>
              <a:t>as detectors at a </a:t>
            </a:r>
            <a:r>
              <a:rPr lang="en-US" b="1" dirty="0" smtClean="0">
                <a:solidFill>
                  <a:srgbClr val="FF3300"/>
                </a:solidFill>
                <a:latin typeface="Comic Sans MS Bold"/>
                <a:cs typeface="Comic Sans MS Bold"/>
              </a:rPr>
              <a:t>tiny distance</a:t>
            </a:r>
            <a:r>
              <a:rPr lang="en-US" b="1" dirty="0" smtClean="0">
                <a:latin typeface="Comic Sans MS Bold"/>
                <a:cs typeface="Comic Sans MS Bold"/>
              </a:rPr>
              <a:t> </a:t>
            </a:r>
            <a:r>
              <a:rPr lang="en-US" b="1" dirty="0" smtClean="0">
                <a:solidFill>
                  <a:srgbClr val="151515"/>
                </a:solidFill>
                <a:latin typeface="Comic Sans MS Bold"/>
                <a:cs typeface="Comic Sans MS Bold"/>
              </a:rPr>
              <a:t>within the range of </a:t>
            </a:r>
            <a:r>
              <a:rPr lang="en-US" b="1" dirty="0" smtClean="0">
                <a:solidFill>
                  <a:schemeClr val="bg2">
                    <a:lumMod val="10000"/>
                  </a:schemeClr>
                </a:solidFill>
                <a:latin typeface="Comic Sans MS Bold"/>
                <a:cs typeface="Comic Sans MS Bold"/>
              </a:rPr>
              <a:t>hadronization </a:t>
            </a:r>
            <a:r>
              <a:rPr lang="en-US" b="1" dirty="0" smtClean="0">
                <a:solidFill>
                  <a:srgbClr val="151515"/>
                </a:solidFill>
                <a:latin typeface="Comic Sans MS Bold"/>
                <a:cs typeface="Comic Sans MS Bold"/>
              </a:rPr>
              <a:t>process and perform direct measurements. </a:t>
            </a:r>
            <a:r>
              <a:rPr lang="en-US" b="1" dirty="0" smtClean="0">
                <a:solidFill>
                  <a:schemeClr val="bg2">
                    <a:lumMod val="10000"/>
                  </a:schemeClr>
                </a:solidFill>
                <a:latin typeface="Comic Sans MS Bold"/>
                <a:cs typeface="Comic Sans MS Bold"/>
              </a:rPr>
              <a:t>These are the multiple scattering centers separated by only </a:t>
            </a:r>
            <a:r>
              <a:rPr lang="en-US" b="1" dirty="0" smtClean="0">
                <a:solidFill>
                  <a:srgbClr val="FF3300"/>
                </a:solidFill>
                <a:latin typeface="Comic Sans MS Bold"/>
                <a:cs typeface="Comic Sans MS Bold"/>
              </a:rPr>
              <a:t>1 – 2 fm</a:t>
            </a:r>
            <a:r>
              <a:rPr lang="en-US" b="1" dirty="0" smtClean="0">
                <a:latin typeface="Comic Sans MS Bold"/>
                <a:cs typeface="Comic Sans MS Bold"/>
              </a:rPr>
              <a:t> </a:t>
            </a:r>
          </a:p>
        </p:txBody>
      </p:sp>
      <p:grpSp>
        <p:nvGrpSpPr>
          <p:cNvPr id="5" name="Group 47"/>
          <p:cNvGrpSpPr>
            <a:grpSpLocks/>
          </p:cNvGrpSpPr>
          <p:nvPr/>
        </p:nvGrpSpPr>
        <p:grpSpPr bwMode="auto">
          <a:xfrm>
            <a:off x="1281638" y="2209914"/>
            <a:ext cx="5737225" cy="1208088"/>
            <a:chOff x="152400" y="2362199"/>
            <a:chExt cx="8382000" cy="1981201"/>
          </a:xfrm>
        </p:grpSpPr>
        <p:grpSp>
          <p:nvGrpSpPr>
            <p:cNvPr id="6" name="Group 50"/>
            <p:cNvGrpSpPr>
              <a:grpSpLocks/>
            </p:cNvGrpSpPr>
            <p:nvPr/>
          </p:nvGrpSpPr>
          <p:grpSpPr bwMode="auto">
            <a:xfrm>
              <a:off x="1720255" y="2590799"/>
              <a:ext cx="4453083" cy="1066801"/>
              <a:chOff x="1720255" y="1676400"/>
              <a:chExt cx="4453083" cy="1066801"/>
            </a:xfrm>
          </p:grpSpPr>
          <p:cxnSp>
            <p:nvCxnSpPr>
              <p:cNvPr id="31" name="Straight Connector 30"/>
              <p:cNvCxnSpPr/>
              <p:nvPr/>
            </p:nvCxnSpPr>
            <p:spPr bwMode="auto">
              <a:xfrm rot="5400000" flipH="1" flipV="1">
                <a:off x="2248841" y="1528414"/>
                <a:ext cx="195257" cy="1252429"/>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50800" dist="38100" dir="11040000">
                  <a:srgbClr val="000000">
                    <a:alpha val="43000"/>
                  </a:srgbClr>
                </a:outerShdw>
              </a:effectLst>
            </p:spPr>
          </p:cxnSp>
          <p:cxnSp>
            <p:nvCxnSpPr>
              <p:cNvPr id="32" name="Straight Connector 31"/>
              <p:cNvCxnSpPr/>
              <p:nvPr/>
            </p:nvCxnSpPr>
            <p:spPr bwMode="auto">
              <a:xfrm>
                <a:off x="2972685" y="2056999"/>
                <a:ext cx="1296497" cy="195257"/>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cxnSp>
          <p:cxnSp>
            <p:nvCxnSpPr>
              <p:cNvPr id="33" name="Straight Connector 32"/>
              <p:cNvCxnSpPr/>
              <p:nvPr/>
            </p:nvCxnSpPr>
            <p:spPr bwMode="auto">
              <a:xfrm flipV="1">
                <a:off x="4269182" y="2056999"/>
                <a:ext cx="1370714" cy="195257"/>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cxnSp>
          <p:cxnSp>
            <p:nvCxnSpPr>
              <p:cNvPr id="34" name="Straight Connector 33"/>
              <p:cNvCxnSpPr/>
              <p:nvPr/>
            </p:nvCxnSpPr>
            <p:spPr bwMode="auto">
              <a:xfrm>
                <a:off x="5639896" y="2056999"/>
                <a:ext cx="533442" cy="195257"/>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cxnSp>
          <p:sp>
            <p:nvSpPr>
              <p:cNvPr id="35" name="Freeform 28"/>
              <p:cNvSpPr>
                <a:spLocks noChangeArrowheads="1"/>
              </p:cNvSpPr>
              <p:nvPr/>
            </p:nvSpPr>
            <p:spPr bwMode="auto">
              <a:xfrm>
                <a:off x="2891980" y="1676400"/>
                <a:ext cx="232220" cy="397933"/>
              </a:xfrm>
              <a:custGeom>
                <a:avLst/>
                <a:gdLst>
                  <a:gd name="T0" fmla="*/ 71108 w 385077"/>
                  <a:gd name="T1" fmla="*/ 196872 h 804333"/>
                  <a:gd name="T2" fmla="*/ 65976 w 385077"/>
                  <a:gd name="T3" fmla="*/ 169241 h 804333"/>
                  <a:gd name="T4" fmla="*/ 60845 w 385077"/>
                  <a:gd name="T5" fmla="*/ 155425 h 804333"/>
                  <a:gd name="T6" fmla="*/ 30054 w 385077"/>
                  <a:gd name="T7" fmla="*/ 145064 h 804333"/>
                  <a:gd name="T8" fmla="*/ 40317 w 385077"/>
                  <a:gd name="T9" fmla="*/ 138156 h 804333"/>
                  <a:gd name="T10" fmla="*/ 55713 w 385077"/>
                  <a:gd name="T11" fmla="*/ 134702 h 804333"/>
                  <a:gd name="T12" fmla="*/ 60845 w 385077"/>
                  <a:gd name="T13" fmla="*/ 124340 h 804333"/>
                  <a:gd name="T14" fmla="*/ 71108 w 385077"/>
                  <a:gd name="T15" fmla="*/ 113979 h 804333"/>
                  <a:gd name="T16" fmla="*/ 112162 w 385077"/>
                  <a:gd name="T17" fmla="*/ 127794 h 804333"/>
                  <a:gd name="T18" fmla="*/ 96767 w 385077"/>
                  <a:gd name="T19" fmla="*/ 131248 h 804333"/>
                  <a:gd name="T20" fmla="*/ 35186 w 385077"/>
                  <a:gd name="T21" fmla="*/ 127794 h 804333"/>
                  <a:gd name="T22" fmla="*/ 55713 w 385077"/>
                  <a:gd name="T23" fmla="*/ 103617 h 804333"/>
                  <a:gd name="T24" fmla="*/ 65976 w 385077"/>
                  <a:gd name="T25" fmla="*/ 93255 h 804333"/>
                  <a:gd name="T26" fmla="*/ 71108 w 385077"/>
                  <a:gd name="T27" fmla="*/ 82894 h 804333"/>
                  <a:gd name="T28" fmla="*/ 81372 w 385077"/>
                  <a:gd name="T29" fmla="*/ 75986 h 804333"/>
                  <a:gd name="T30" fmla="*/ 117294 w 385077"/>
                  <a:gd name="T31" fmla="*/ 79440 h 804333"/>
                  <a:gd name="T32" fmla="*/ 96767 w 385077"/>
                  <a:gd name="T33" fmla="*/ 103617 h 804333"/>
                  <a:gd name="T34" fmla="*/ 65976 w 385077"/>
                  <a:gd name="T35" fmla="*/ 100163 h 804333"/>
                  <a:gd name="T36" fmla="*/ 60845 w 385077"/>
                  <a:gd name="T37" fmla="*/ 89801 h 804333"/>
                  <a:gd name="T38" fmla="*/ 55713 w 385077"/>
                  <a:gd name="T39" fmla="*/ 72532 h 804333"/>
                  <a:gd name="T40" fmla="*/ 60845 w 385077"/>
                  <a:gd name="T41" fmla="*/ 44900 h 804333"/>
                  <a:gd name="T42" fmla="*/ 65976 w 385077"/>
                  <a:gd name="T43" fmla="*/ 34539 h 804333"/>
                  <a:gd name="T44" fmla="*/ 81372 w 385077"/>
                  <a:gd name="T45" fmla="*/ 31085 h 804333"/>
                  <a:gd name="T46" fmla="*/ 122425 w 385077"/>
                  <a:gd name="T47" fmla="*/ 34539 h 804333"/>
                  <a:gd name="T48" fmla="*/ 127557 w 385077"/>
                  <a:gd name="T49" fmla="*/ 44900 h 804333"/>
                  <a:gd name="T50" fmla="*/ 107031 w 385077"/>
                  <a:gd name="T51" fmla="*/ 58716 h 804333"/>
                  <a:gd name="T52" fmla="*/ 86503 w 385077"/>
                  <a:gd name="T53" fmla="*/ 62170 h 804333"/>
                  <a:gd name="T54" fmla="*/ 71108 w 385077"/>
                  <a:gd name="T55" fmla="*/ 51808 h 804333"/>
                  <a:gd name="T56" fmla="*/ 71108 w 385077"/>
                  <a:gd name="T57" fmla="*/ 20724 h 804333"/>
                  <a:gd name="T58" fmla="*/ 91636 w 385077"/>
                  <a:gd name="T59" fmla="*/ 6908 h 804333"/>
                  <a:gd name="T60" fmla="*/ 96767 w 385077"/>
                  <a:gd name="T61" fmla="*/ 0 h 804333"/>
                  <a:gd name="T62" fmla="*/ 96767 w 385077"/>
                  <a:gd name="T63" fmla="*/ 0 h 8043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5077"/>
                  <a:gd name="T97" fmla="*/ 0 h 804333"/>
                  <a:gd name="T98" fmla="*/ 385077 w 385077"/>
                  <a:gd name="T99" fmla="*/ 804333 h 8043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5077" h="804333">
                    <a:moveTo>
                      <a:pt x="195531" y="804333"/>
                    </a:moveTo>
                    <a:cubicBezTo>
                      <a:pt x="190827" y="766703"/>
                      <a:pt x="187654" y="728851"/>
                      <a:pt x="181420" y="691444"/>
                    </a:cubicBezTo>
                    <a:cubicBezTo>
                      <a:pt x="178232" y="672314"/>
                      <a:pt x="178067" y="651137"/>
                      <a:pt x="167309" y="635000"/>
                    </a:cubicBezTo>
                    <a:cubicBezTo>
                      <a:pt x="151677" y="611553"/>
                      <a:pt x="106791" y="600716"/>
                      <a:pt x="82642" y="592667"/>
                    </a:cubicBezTo>
                    <a:cubicBezTo>
                      <a:pt x="92049" y="583259"/>
                      <a:pt x="99456" y="571289"/>
                      <a:pt x="110864" y="564444"/>
                    </a:cubicBezTo>
                    <a:cubicBezTo>
                      <a:pt x="123619" y="556791"/>
                      <a:pt x="142680" y="560851"/>
                      <a:pt x="153198" y="550333"/>
                    </a:cubicBezTo>
                    <a:cubicBezTo>
                      <a:pt x="163716" y="539815"/>
                      <a:pt x="160657" y="521304"/>
                      <a:pt x="167309" y="508000"/>
                    </a:cubicBezTo>
                    <a:cubicBezTo>
                      <a:pt x="174893" y="492831"/>
                      <a:pt x="186124" y="479778"/>
                      <a:pt x="195531" y="465667"/>
                    </a:cubicBezTo>
                    <a:cubicBezTo>
                      <a:pt x="198734" y="466201"/>
                      <a:pt x="322530" y="465672"/>
                      <a:pt x="308420" y="522111"/>
                    </a:cubicBezTo>
                    <a:cubicBezTo>
                      <a:pt x="304812" y="536541"/>
                      <a:pt x="280198" y="531518"/>
                      <a:pt x="266087" y="536222"/>
                    </a:cubicBezTo>
                    <a:cubicBezTo>
                      <a:pt x="209642" y="531518"/>
                      <a:pt x="144538" y="552520"/>
                      <a:pt x="96753" y="522111"/>
                    </a:cubicBezTo>
                    <a:cubicBezTo>
                      <a:pt x="0" y="460541"/>
                      <a:pt x="142628" y="426856"/>
                      <a:pt x="153198" y="423333"/>
                    </a:cubicBezTo>
                    <a:cubicBezTo>
                      <a:pt x="162605" y="409222"/>
                      <a:pt x="173836" y="396169"/>
                      <a:pt x="181420" y="381000"/>
                    </a:cubicBezTo>
                    <a:cubicBezTo>
                      <a:pt x="188072" y="367696"/>
                      <a:pt x="187878" y="351422"/>
                      <a:pt x="195531" y="338667"/>
                    </a:cubicBezTo>
                    <a:cubicBezTo>
                      <a:pt x="202376" y="327259"/>
                      <a:pt x="214346" y="319852"/>
                      <a:pt x="223753" y="310444"/>
                    </a:cubicBezTo>
                    <a:lnTo>
                      <a:pt x="322531" y="324556"/>
                    </a:lnTo>
                    <a:cubicBezTo>
                      <a:pt x="385077" y="397526"/>
                      <a:pt x="294440" y="413882"/>
                      <a:pt x="266087" y="423333"/>
                    </a:cubicBezTo>
                    <a:cubicBezTo>
                      <a:pt x="237865" y="418629"/>
                      <a:pt x="206262" y="423417"/>
                      <a:pt x="181420" y="409222"/>
                    </a:cubicBezTo>
                    <a:cubicBezTo>
                      <a:pt x="168505" y="401842"/>
                      <a:pt x="170917" y="381319"/>
                      <a:pt x="167309" y="366889"/>
                    </a:cubicBezTo>
                    <a:cubicBezTo>
                      <a:pt x="161492" y="343621"/>
                      <a:pt x="157902" y="319852"/>
                      <a:pt x="153198" y="296333"/>
                    </a:cubicBezTo>
                    <a:cubicBezTo>
                      <a:pt x="157902" y="258703"/>
                      <a:pt x="160525" y="220755"/>
                      <a:pt x="167309" y="183444"/>
                    </a:cubicBezTo>
                    <a:cubicBezTo>
                      <a:pt x="169970" y="168810"/>
                      <a:pt x="170902" y="151629"/>
                      <a:pt x="181420" y="141111"/>
                    </a:cubicBezTo>
                    <a:cubicBezTo>
                      <a:pt x="191938" y="130593"/>
                      <a:pt x="209642" y="131704"/>
                      <a:pt x="223753" y="127000"/>
                    </a:cubicBezTo>
                    <a:cubicBezTo>
                      <a:pt x="261383" y="131704"/>
                      <a:pt x="301988" y="125709"/>
                      <a:pt x="336642" y="141111"/>
                    </a:cubicBezTo>
                    <a:cubicBezTo>
                      <a:pt x="350234" y="147152"/>
                      <a:pt x="350753" y="168570"/>
                      <a:pt x="350753" y="183444"/>
                    </a:cubicBezTo>
                    <a:cubicBezTo>
                      <a:pt x="350753" y="231825"/>
                      <a:pt x="331939" y="229138"/>
                      <a:pt x="294309" y="239889"/>
                    </a:cubicBezTo>
                    <a:cubicBezTo>
                      <a:pt x="275661" y="245217"/>
                      <a:pt x="256679" y="249296"/>
                      <a:pt x="237864" y="254000"/>
                    </a:cubicBezTo>
                    <a:cubicBezTo>
                      <a:pt x="223753" y="239889"/>
                      <a:pt x="206600" y="228271"/>
                      <a:pt x="195531" y="211667"/>
                    </a:cubicBezTo>
                    <a:cubicBezTo>
                      <a:pt x="172284" y="176796"/>
                      <a:pt x="179145" y="117440"/>
                      <a:pt x="195531" y="84667"/>
                    </a:cubicBezTo>
                    <a:cubicBezTo>
                      <a:pt x="207431" y="60868"/>
                      <a:pt x="240076" y="52021"/>
                      <a:pt x="251976" y="28222"/>
                    </a:cubicBezTo>
                    <a:lnTo>
                      <a:pt x="266087" y="0"/>
                    </a:lnTo>
                  </a:path>
                </a:pathLst>
              </a:custGeom>
              <a:noFill/>
              <a:ln w="2857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36" name="Freeform 30"/>
              <p:cNvSpPr>
                <a:spLocks noChangeArrowheads="1"/>
              </p:cNvSpPr>
              <p:nvPr/>
            </p:nvSpPr>
            <p:spPr bwMode="auto">
              <a:xfrm>
                <a:off x="4116869" y="2257779"/>
                <a:ext cx="267171" cy="485422"/>
              </a:xfrm>
              <a:custGeom>
                <a:avLst/>
                <a:gdLst>
                  <a:gd name="T0" fmla="*/ 144687 w 267171"/>
                  <a:gd name="T1" fmla="*/ 0 h 832555"/>
                  <a:gd name="T2" fmla="*/ 130575 w 267171"/>
                  <a:gd name="T3" fmla="*/ 14391 h 832555"/>
                  <a:gd name="T4" fmla="*/ 158798 w 267171"/>
                  <a:gd name="T5" fmla="*/ 23985 h 832555"/>
                  <a:gd name="T6" fmla="*/ 172909 w 267171"/>
                  <a:gd name="T7" fmla="*/ 38376 h 832555"/>
                  <a:gd name="T8" fmla="*/ 158798 w 267171"/>
                  <a:gd name="T9" fmla="*/ 57565 h 832555"/>
                  <a:gd name="T10" fmla="*/ 31798 w 267171"/>
                  <a:gd name="T11" fmla="*/ 71955 h 832555"/>
                  <a:gd name="T12" fmla="*/ 102353 w 267171"/>
                  <a:gd name="T13" fmla="*/ 134317 h 832555"/>
                  <a:gd name="T14" fmla="*/ 201131 w 267171"/>
                  <a:gd name="T15" fmla="*/ 129520 h 832555"/>
                  <a:gd name="T16" fmla="*/ 187020 w 267171"/>
                  <a:gd name="T17" fmla="*/ 86347 h 832555"/>
                  <a:gd name="T18" fmla="*/ 144687 w 267171"/>
                  <a:gd name="T19" fmla="*/ 91144 h 832555"/>
                  <a:gd name="T20" fmla="*/ 45909 w 267171"/>
                  <a:gd name="T21" fmla="*/ 100738 h 832555"/>
                  <a:gd name="T22" fmla="*/ 31798 w 267171"/>
                  <a:gd name="T23" fmla="*/ 115129 h 832555"/>
                  <a:gd name="T24" fmla="*/ 74131 w 267171"/>
                  <a:gd name="T25" fmla="*/ 153506 h 832555"/>
                  <a:gd name="T26" fmla="*/ 116464 w 267171"/>
                  <a:gd name="T27" fmla="*/ 163100 h 832555"/>
                  <a:gd name="T28" fmla="*/ 172909 w 267171"/>
                  <a:gd name="T29" fmla="*/ 182288 h 832555"/>
                  <a:gd name="T30" fmla="*/ 201131 w 267171"/>
                  <a:gd name="T31" fmla="*/ 167897 h 832555"/>
                  <a:gd name="T32" fmla="*/ 187020 w 267171"/>
                  <a:gd name="T33" fmla="*/ 143912 h 832555"/>
                  <a:gd name="T34" fmla="*/ 31798 w 267171"/>
                  <a:gd name="T35" fmla="*/ 148708 h 832555"/>
                  <a:gd name="T36" fmla="*/ 45909 w 267171"/>
                  <a:gd name="T37" fmla="*/ 196679 h 832555"/>
                  <a:gd name="T38" fmla="*/ 130575 w 267171"/>
                  <a:gd name="T39" fmla="*/ 225461 h 832555"/>
                  <a:gd name="T40" fmla="*/ 158798 w 267171"/>
                  <a:gd name="T41" fmla="*/ 235055 h 832555"/>
                  <a:gd name="T42" fmla="*/ 243464 w 267171"/>
                  <a:gd name="T43" fmla="*/ 249447 h 832555"/>
                  <a:gd name="T44" fmla="*/ 229353 w 267171"/>
                  <a:gd name="T45" fmla="*/ 201476 h 832555"/>
                  <a:gd name="T46" fmla="*/ 74131 w 267171"/>
                  <a:gd name="T47" fmla="*/ 206274 h 832555"/>
                  <a:gd name="T48" fmla="*/ 88242 w 267171"/>
                  <a:gd name="T49" fmla="*/ 254243 h 832555"/>
                  <a:gd name="T50" fmla="*/ 172909 w 267171"/>
                  <a:gd name="T51" fmla="*/ 263838 h 832555"/>
                  <a:gd name="T52" fmla="*/ 187020 w 267171"/>
                  <a:gd name="T53" fmla="*/ 283026 h 832555"/>
                  <a:gd name="T54" fmla="*/ 187020 w 267171"/>
                  <a:gd name="T55" fmla="*/ 283026 h 8325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7171"/>
                  <a:gd name="T85" fmla="*/ 0 h 832555"/>
                  <a:gd name="T86" fmla="*/ 267171 w 267171"/>
                  <a:gd name="T87" fmla="*/ 832555 h 8325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7171" h="832555">
                    <a:moveTo>
                      <a:pt x="144687" y="0"/>
                    </a:moveTo>
                    <a:cubicBezTo>
                      <a:pt x="139983" y="14111"/>
                      <a:pt x="127658" y="27747"/>
                      <a:pt x="130575" y="42333"/>
                    </a:cubicBezTo>
                    <a:cubicBezTo>
                      <a:pt x="133184" y="55379"/>
                      <a:pt x="151953" y="59147"/>
                      <a:pt x="158798" y="70555"/>
                    </a:cubicBezTo>
                    <a:cubicBezTo>
                      <a:pt x="166451" y="83310"/>
                      <a:pt x="168205" y="98778"/>
                      <a:pt x="172909" y="112889"/>
                    </a:cubicBezTo>
                    <a:cubicBezTo>
                      <a:pt x="168205" y="131704"/>
                      <a:pt x="167471" y="151987"/>
                      <a:pt x="158798" y="169333"/>
                    </a:cubicBezTo>
                    <a:cubicBezTo>
                      <a:pt x="134918" y="217093"/>
                      <a:pt x="74093" y="205624"/>
                      <a:pt x="31798" y="211666"/>
                    </a:cubicBezTo>
                    <a:cubicBezTo>
                      <a:pt x="35040" y="229498"/>
                      <a:pt x="25297" y="387405"/>
                      <a:pt x="102353" y="395111"/>
                    </a:cubicBezTo>
                    <a:cubicBezTo>
                      <a:pt x="135448" y="398420"/>
                      <a:pt x="168205" y="385704"/>
                      <a:pt x="201131" y="381000"/>
                    </a:cubicBezTo>
                    <a:cubicBezTo>
                      <a:pt x="196427" y="338667"/>
                      <a:pt x="206068" y="292097"/>
                      <a:pt x="187020" y="254000"/>
                    </a:cubicBezTo>
                    <a:cubicBezTo>
                      <a:pt x="180368" y="240696"/>
                      <a:pt x="158989" y="264025"/>
                      <a:pt x="144687" y="268111"/>
                    </a:cubicBezTo>
                    <a:cubicBezTo>
                      <a:pt x="20656" y="303548"/>
                      <a:pt x="147408" y="262500"/>
                      <a:pt x="45909" y="296333"/>
                    </a:cubicBezTo>
                    <a:cubicBezTo>
                      <a:pt x="41205" y="310444"/>
                      <a:pt x="31798" y="323792"/>
                      <a:pt x="31798" y="338666"/>
                    </a:cubicBezTo>
                    <a:cubicBezTo>
                      <a:pt x="31798" y="379052"/>
                      <a:pt x="44934" y="422358"/>
                      <a:pt x="74131" y="451555"/>
                    </a:cubicBezTo>
                    <a:cubicBezTo>
                      <a:pt x="86123" y="463547"/>
                      <a:pt x="102353" y="470370"/>
                      <a:pt x="116464" y="479778"/>
                    </a:cubicBezTo>
                    <a:cubicBezTo>
                      <a:pt x="123105" y="499700"/>
                      <a:pt x="128638" y="553930"/>
                      <a:pt x="172909" y="536222"/>
                    </a:cubicBezTo>
                    <a:cubicBezTo>
                      <a:pt x="188655" y="529924"/>
                      <a:pt x="191724" y="508000"/>
                      <a:pt x="201131" y="493889"/>
                    </a:cubicBezTo>
                    <a:cubicBezTo>
                      <a:pt x="196427" y="470370"/>
                      <a:pt x="209774" y="430918"/>
                      <a:pt x="187020" y="423333"/>
                    </a:cubicBezTo>
                    <a:cubicBezTo>
                      <a:pt x="137732" y="406904"/>
                      <a:pt x="66746" y="399001"/>
                      <a:pt x="31798" y="437444"/>
                    </a:cubicBezTo>
                    <a:cubicBezTo>
                      <a:pt x="0" y="472422"/>
                      <a:pt x="35280" y="532494"/>
                      <a:pt x="45909" y="578555"/>
                    </a:cubicBezTo>
                    <a:cubicBezTo>
                      <a:pt x="54972" y="617827"/>
                      <a:pt x="105222" y="642095"/>
                      <a:pt x="130575" y="663222"/>
                    </a:cubicBezTo>
                    <a:cubicBezTo>
                      <a:pt x="140796" y="671739"/>
                      <a:pt x="148409" y="683133"/>
                      <a:pt x="158798" y="691444"/>
                    </a:cubicBezTo>
                    <a:cubicBezTo>
                      <a:pt x="197876" y="722706"/>
                      <a:pt x="198752" y="718873"/>
                      <a:pt x="243464" y="733778"/>
                    </a:cubicBezTo>
                    <a:cubicBezTo>
                      <a:pt x="238760" y="686741"/>
                      <a:pt x="267171" y="621029"/>
                      <a:pt x="229353" y="592666"/>
                    </a:cubicBezTo>
                    <a:cubicBezTo>
                      <a:pt x="187790" y="561494"/>
                      <a:pt x="109079" y="568335"/>
                      <a:pt x="74131" y="606778"/>
                    </a:cubicBezTo>
                    <a:cubicBezTo>
                      <a:pt x="42333" y="641756"/>
                      <a:pt x="64423" y="707057"/>
                      <a:pt x="88242" y="747889"/>
                    </a:cubicBezTo>
                    <a:cubicBezTo>
                      <a:pt x="103232" y="773585"/>
                      <a:pt x="172909" y="776111"/>
                      <a:pt x="172909" y="776111"/>
                    </a:cubicBezTo>
                    <a:cubicBezTo>
                      <a:pt x="188507" y="822906"/>
                      <a:pt x="187020" y="803570"/>
                      <a:pt x="187020" y="832555"/>
                    </a:cubicBezTo>
                  </a:path>
                </a:pathLst>
              </a:custGeom>
              <a:noFill/>
              <a:ln w="2857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37" name="Freeform 31"/>
              <p:cNvSpPr>
                <a:spLocks noChangeArrowheads="1"/>
              </p:cNvSpPr>
              <p:nvPr/>
            </p:nvSpPr>
            <p:spPr bwMode="auto">
              <a:xfrm>
                <a:off x="5638799" y="1676400"/>
                <a:ext cx="243537" cy="369710"/>
              </a:xfrm>
              <a:custGeom>
                <a:avLst/>
                <a:gdLst>
                  <a:gd name="T0" fmla="*/ 35187 w 308448"/>
                  <a:gd name="T1" fmla="*/ 158793 h 860778"/>
                  <a:gd name="T2" fmla="*/ 52781 w 308448"/>
                  <a:gd name="T3" fmla="*/ 143174 h 860778"/>
                  <a:gd name="T4" fmla="*/ 79172 w 308448"/>
                  <a:gd name="T5" fmla="*/ 127555 h 860778"/>
                  <a:gd name="T6" fmla="*/ 52781 w 308448"/>
                  <a:gd name="T7" fmla="*/ 122349 h 860778"/>
                  <a:gd name="T8" fmla="*/ 0 w 308448"/>
                  <a:gd name="T9" fmla="*/ 117142 h 860778"/>
                  <a:gd name="T10" fmla="*/ 8796 w 308448"/>
                  <a:gd name="T11" fmla="*/ 104127 h 860778"/>
                  <a:gd name="T12" fmla="*/ 26390 w 308448"/>
                  <a:gd name="T13" fmla="*/ 88508 h 860778"/>
                  <a:gd name="T14" fmla="*/ 131953 w 308448"/>
                  <a:gd name="T15" fmla="*/ 91111 h 860778"/>
                  <a:gd name="T16" fmla="*/ 123156 w 308448"/>
                  <a:gd name="T17" fmla="*/ 106730 h 860778"/>
                  <a:gd name="T18" fmla="*/ 43984 w 308448"/>
                  <a:gd name="T19" fmla="*/ 104127 h 860778"/>
                  <a:gd name="T20" fmla="*/ 35187 w 308448"/>
                  <a:gd name="T21" fmla="*/ 96317 h 860778"/>
                  <a:gd name="T22" fmla="*/ 70375 w 308448"/>
                  <a:gd name="T23" fmla="*/ 57270 h 860778"/>
                  <a:gd name="T24" fmla="*/ 114359 w 308448"/>
                  <a:gd name="T25" fmla="*/ 59873 h 860778"/>
                  <a:gd name="T26" fmla="*/ 167140 w 308448"/>
                  <a:gd name="T27" fmla="*/ 65079 h 860778"/>
                  <a:gd name="T28" fmla="*/ 79172 w 308448"/>
                  <a:gd name="T29" fmla="*/ 65079 h 860778"/>
                  <a:gd name="T30" fmla="*/ 70375 w 308448"/>
                  <a:gd name="T31" fmla="*/ 52064 h 860778"/>
                  <a:gd name="T32" fmla="*/ 79172 w 308448"/>
                  <a:gd name="T33" fmla="*/ 31238 h 860778"/>
                  <a:gd name="T34" fmla="*/ 114359 w 308448"/>
                  <a:gd name="T35" fmla="*/ 28635 h 860778"/>
                  <a:gd name="T36" fmla="*/ 140749 w 308448"/>
                  <a:gd name="T37" fmla="*/ 26032 h 860778"/>
                  <a:gd name="T38" fmla="*/ 184734 w 308448"/>
                  <a:gd name="T39" fmla="*/ 28635 h 860778"/>
                  <a:gd name="T40" fmla="*/ 175937 w 308448"/>
                  <a:gd name="T41" fmla="*/ 39047 h 860778"/>
                  <a:gd name="T42" fmla="*/ 123156 w 308448"/>
                  <a:gd name="T43" fmla="*/ 33841 h 860778"/>
                  <a:gd name="T44" fmla="*/ 96765 w 308448"/>
                  <a:gd name="T45" fmla="*/ 31238 h 860778"/>
                  <a:gd name="T46" fmla="*/ 87968 w 308448"/>
                  <a:gd name="T47" fmla="*/ 23428 h 860778"/>
                  <a:gd name="T48" fmla="*/ 140749 w 308448"/>
                  <a:gd name="T49" fmla="*/ 2603 h 860778"/>
                  <a:gd name="T50" fmla="*/ 149547 w 308448"/>
                  <a:gd name="T51" fmla="*/ 0 h 860778"/>
                  <a:gd name="T52" fmla="*/ 149547 w 308448"/>
                  <a:gd name="T53" fmla="*/ 0 h 8607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8448"/>
                  <a:gd name="T82" fmla="*/ 0 h 860778"/>
                  <a:gd name="T83" fmla="*/ 308448 w 308448"/>
                  <a:gd name="T84" fmla="*/ 860778 h 8607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8448" h="860778">
                    <a:moveTo>
                      <a:pt x="56444" y="860778"/>
                    </a:moveTo>
                    <a:cubicBezTo>
                      <a:pt x="65852" y="832556"/>
                      <a:pt x="68165" y="800864"/>
                      <a:pt x="84667" y="776111"/>
                    </a:cubicBezTo>
                    <a:cubicBezTo>
                      <a:pt x="121140" y="721402"/>
                      <a:pt x="107526" y="749867"/>
                      <a:pt x="127000" y="691445"/>
                    </a:cubicBezTo>
                    <a:cubicBezTo>
                      <a:pt x="112889" y="682038"/>
                      <a:pt x="100165" y="670111"/>
                      <a:pt x="84667" y="663223"/>
                    </a:cubicBezTo>
                    <a:cubicBezTo>
                      <a:pt x="57482" y="651141"/>
                      <a:pt x="0" y="635000"/>
                      <a:pt x="0" y="635000"/>
                    </a:cubicBezTo>
                    <a:cubicBezTo>
                      <a:pt x="4704" y="611482"/>
                      <a:pt x="7800" y="587584"/>
                      <a:pt x="14111" y="564445"/>
                    </a:cubicBezTo>
                    <a:cubicBezTo>
                      <a:pt x="21938" y="535744"/>
                      <a:pt x="42333" y="479778"/>
                      <a:pt x="42333" y="479778"/>
                    </a:cubicBezTo>
                    <a:cubicBezTo>
                      <a:pt x="98778" y="484482"/>
                      <a:pt x="163882" y="463480"/>
                      <a:pt x="211667" y="493889"/>
                    </a:cubicBezTo>
                    <a:cubicBezTo>
                      <a:pt x="235806" y="509250"/>
                      <a:pt x="223146" y="565760"/>
                      <a:pt x="197555" y="578556"/>
                    </a:cubicBezTo>
                    <a:cubicBezTo>
                      <a:pt x="159458" y="597605"/>
                      <a:pt x="112888" y="569149"/>
                      <a:pt x="70555" y="564445"/>
                    </a:cubicBezTo>
                    <a:cubicBezTo>
                      <a:pt x="65851" y="550334"/>
                      <a:pt x="55454" y="536953"/>
                      <a:pt x="56444" y="522111"/>
                    </a:cubicBezTo>
                    <a:cubicBezTo>
                      <a:pt x="66781" y="367060"/>
                      <a:pt x="59053" y="391200"/>
                      <a:pt x="112889" y="310445"/>
                    </a:cubicBezTo>
                    <a:cubicBezTo>
                      <a:pt x="136407" y="315149"/>
                      <a:pt x="160305" y="318245"/>
                      <a:pt x="183444" y="324556"/>
                    </a:cubicBezTo>
                    <a:cubicBezTo>
                      <a:pt x="212145" y="332383"/>
                      <a:pt x="268111" y="352778"/>
                      <a:pt x="268111" y="352778"/>
                    </a:cubicBezTo>
                    <a:cubicBezTo>
                      <a:pt x="222672" y="367924"/>
                      <a:pt x="176891" y="390196"/>
                      <a:pt x="127000" y="352778"/>
                    </a:cubicBezTo>
                    <a:cubicBezTo>
                      <a:pt x="107813" y="338388"/>
                      <a:pt x="117593" y="305741"/>
                      <a:pt x="112889" y="282223"/>
                    </a:cubicBezTo>
                    <a:cubicBezTo>
                      <a:pt x="117593" y="244593"/>
                      <a:pt x="108583" y="202484"/>
                      <a:pt x="127000" y="169334"/>
                    </a:cubicBezTo>
                    <a:cubicBezTo>
                      <a:pt x="136418" y="152381"/>
                      <a:pt x="164797" y="160551"/>
                      <a:pt x="183444" y="155223"/>
                    </a:cubicBezTo>
                    <a:cubicBezTo>
                      <a:pt x="197746" y="151137"/>
                      <a:pt x="211667" y="145815"/>
                      <a:pt x="225778" y="141111"/>
                    </a:cubicBezTo>
                    <a:cubicBezTo>
                      <a:pt x="249296" y="145815"/>
                      <a:pt x="281350" y="136494"/>
                      <a:pt x="296333" y="155223"/>
                    </a:cubicBezTo>
                    <a:cubicBezTo>
                      <a:pt x="308448" y="170367"/>
                      <a:pt x="300870" y="206339"/>
                      <a:pt x="282222" y="211667"/>
                    </a:cubicBezTo>
                    <a:cubicBezTo>
                      <a:pt x="253618" y="219840"/>
                      <a:pt x="225777" y="192852"/>
                      <a:pt x="197555" y="183445"/>
                    </a:cubicBezTo>
                    <a:lnTo>
                      <a:pt x="155222" y="169334"/>
                    </a:lnTo>
                    <a:cubicBezTo>
                      <a:pt x="150518" y="155223"/>
                      <a:pt x="136407" y="141111"/>
                      <a:pt x="141111" y="127000"/>
                    </a:cubicBezTo>
                    <a:cubicBezTo>
                      <a:pt x="157067" y="79132"/>
                      <a:pt x="192347" y="47542"/>
                      <a:pt x="225778" y="14111"/>
                    </a:cubicBezTo>
                    <a:lnTo>
                      <a:pt x="239889" y="0"/>
                    </a:lnTo>
                  </a:path>
                </a:pathLst>
              </a:custGeom>
              <a:noFill/>
              <a:ln w="2857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grpSp>
        <p:sp>
          <p:nvSpPr>
            <p:cNvPr id="7" name="Oval 6"/>
            <p:cNvSpPr/>
            <p:nvPr/>
          </p:nvSpPr>
          <p:spPr bwMode="auto">
            <a:xfrm>
              <a:off x="6096802" y="3125001"/>
              <a:ext cx="211057" cy="150998"/>
            </a:xfrm>
            <a:prstGeom prst="ellipse">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grpSp>
          <p:nvGrpSpPr>
            <p:cNvPr id="8" name="Group 51"/>
            <p:cNvGrpSpPr>
              <a:grpSpLocks/>
            </p:cNvGrpSpPr>
            <p:nvPr/>
          </p:nvGrpSpPr>
          <p:grpSpPr bwMode="auto">
            <a:xfrm>
              <a:off x="1295822" y="2666799"/>
              <a:ext cx="1066885" cy="1067400"/>
              <a:chOff x="1295822" y="3276400"/>
              <a:chExt cx="1066885" cy="1067400"/>
            </a:xfrm>
          </p:grpSpPr>
          <p:sp>
            <p:nvSpPr>
              <p:cNvPr id="27" name="Oval 6"/>
              <p:cNvSpPr/>
              <p:nvPr/>
            </p:nvSpPr>
            <p:spPr bwMode="auto">
              <a:xfrm>
                <a:off x="1295822" y="3276400"/>
                <a:ext cx="1066885" cy="1067400"/>
              </a:xfrm>
              <a:prstGeom prst="ellipse">
                <a:avLst/>
              </a:prstGeom>
              <a:solidFill>
                <a:srgbClr val="FFE6CD"/>
              </a:solidFill>
              <a:ln w="28575" cap="flat" cmpd="sng" algn="ctr">
                <a:solidFill>
                  <a:schemeClr val="tx1"/>
                </a:solidFill>
                <a:prstDash val="solid"/>
                <a:round/>
                <a:headEnd type="none" w="med" len="med"/>
                <a:tailEnd type="none" w="med" len="med"/>
              </a:ln>
              <a:effectLst>
                <a:outerShdw blurRad="50800" dist="381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28" name="Oval 27"/>
              <p:cNvSpPr/>
              <p:nvPr/>
            </p:nvSpPr>
            <p:spPr bwMode="auto">
              <a:xfrm>
                <a:off x="1525434" y="3656499"/>
                <a:ext cx="227293" cy="229101"/>
              </a:xfrm>
              <a:prstGeom prst="ellipse">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29" name="Oval 28"/>
              <p:cNvSpPr/>
              <p:nvPr/>
            </p:nvSpPr>
            <p:spPr bwMode="auto">
              <a:xfrm>
                <a:off x="1905801" y="3505500"/>
                <a:ext cx="227293" cy="229101"/>
              </a:xfrm>
              <a:prstGeom prst="ellipse">
                <a:avLst/>
              </a:prstGeom>
              <a:solidFill>
                <a:schemeClr val="accent1"/>
              </a:solidFill>
              <a:ln w="9525" cap="flat" cmpd="sng" algn="ctr">
                <a:solidFill>
                  <a:schemeClr val="tx1"/>
                </a:solidFill>
                <a:prstDash val="solid"/>
                <a:round/>
                <a:headEnd type="none" w="med" len="med"/>
                <a:tailEnd type="none" w="med" len="med"/>
              </a:ln>
              <a:effectLst>
                <a:outerShdw blurRad="50800" dist="38100" dir="13020000">
                  <a:srgbClr val="000000">
                    <a:alpha val="43000"/>
                  </a:srgbClr>
                </a:outerShdw>
              </a:effectLst>
            </p:spPr>
            <p:txBody>
              <a:bodyPr>
                <a:prstTxWarp prst="textNoShape">
                  <a:avLst/>
                </a:prstTxWarp>
              </a:bodyPr>
              <a:lstStyle/>
              <a:p>
                <a:pPr defTabSz="914400" eaLnBrk="0" hangingPunct="0">
                  <a:defRPr/>
                </a:pPr>
                <a:endParaRPr lang="en-US" sz="2400" dirty="0">
                  <a:latin typeface="Arial" charset="0"/>
                  <a:ea typeface="Arial Unicode MS" charset="0"/>
                  <a:cs typeface="Arial Unicode MS" charset="0"/>
                </a:endParaRPr>
              </a:p>
              <a:p>
                <a:pPr defTabSz="914400" eaLnBrk="0" hangingPunct="0">
                  <a:defRPr/>
                </a:pPr>
                <a:endParaRPr lang="en-US" sz="2400" dirty="0">
                  <a:latin typeface="Arial" charset="0"/>
                  <a:ea typeface="Arial Unicode MS" charset="0"/>
                  <a:cs typeface="Arial Unicode MS" charset="0"/>
                </a:endParaRPr>
              </a:p>
            </p:txBody>
          </p:sp>
          <p:sp>
            <p:nvSpPr>
              <p:cNvPr id="30" name="Oval 9"/>
              <p:cNvSpPr/>
              <p:nvPr/>
            </p:nvSpPr>
            <p:spPr bwMode="auto">
              <a:xfrm>
                <a:off x="1829265" y="3963702"/>
                <a:ext cx="229611" cy="226496"/>
              </a:xfrm>
              <a:prstGeom prst="ellipse">
                <a:avLst/>
              </a:prstGeom>
              <a:solidFill>
                <a:srgbClr val="0000FF"/>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grpSp>
        <p:grpSp>
          <p:nvGrpSpPr>
            <p:cNvPr id="9" name="Group 52"/>
            <p:cNvGrpSpPr>
              <a:grpSpLocks/>
            </p:cNvGrpSpPr>
            <p:nvPr/>
          </p:nvGrpSpPr>
          <p:grpSpPr bwMode="auto">
            <a:xfrm>
              <a:off x="152400" y="2362199"/>
              <a:ext cx="1368778" cy="1755422"/>
              <a:chOff x="169333" y="2968978"/>
              <a:chExt cx="1368778" cy="1755422"/>
            </a:xfrm>
          </p:grpSpPr>
          <p:sp>
            <p:nvSpPr>
              <p:cNvPr id="25" name="Freeform 10"/>
              <p:cNvSpPr>
                <a:spLocks noChangeArrowheads="1"/>
              </p:cNvSpPr>
              <p:nvPr/>
            </p:nvSpPr>
            <p:spPr bwMode="auto">
              <a:xfrm>
                <a:off x="169333" y="2968978"/>
                <a:ext cx="1368778" cy="1058333"/>
              </a:xfrm>
              <a:custGeom>
                <a:avLst/>
                <a:gdLst>
                  <a:gd name="T0" fmla="*/ 1368778 w 1368778"/>
                  <a:gd name="T1" fmla="*/ 804333 h 1058333"/>
                  <a:gd name="T2" fmla="*/ 1213556 w 1368778"/>
                  <a:gd name="T3" fmla="*/ 606778 h 1058333"/>
                  <a:gd name="T4" fmla="*/ 1114778 w 1368778"/>
                  <a:gd name="T5" fmla="*/ 917222 h 1058333"/>
                  <a:gd name="T6" fmla="*/ 945445 w 1368778"/>
                  <a:gd name="T7" fmla="*/ 606778 h 1058333"/>
                  <a:gd name="T8" fmla="*/ 832556 w 1368778"/>
                  <a:gd name="T9" fmla="*/ 973666 h 1058333"/>
                  <a:gd name="T10" fmla="*/ 677334 w 1368778"/>
                  <a:gd name="T11" fmla="*/ 592666 h 1058333"/>
                  <a:gd name="T12" fmla="*/ 592667 w 1368778"/>
                  <a:gd name="T13" fmla="*/ 959555 h 1058333"/>
                  <a:gd name="T14" fmla="*/ 0 w 1368778"/>
                  <a:gd name="T15" fmla="*/ 0 h 1058333"/>
                  <a:gd name="T16" fmla="*/ 0 w 1368778"/>
                  <a:gd name="T17" fmla="*/ 0 h 10583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778"/>
                  <a:gd name="T28" fmla="*/ 0 h 1058333"/>
                  <a:gd name="T29" fmla="*/ 1368778 w 1368778"/>
                  <a:gd name="T30" fmla="*/ 1058333 h 10583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778" h="1058333">
                    <a:moveTo>
                      <a:pt x="1368778" y="804333"/>
                    </a:moveTo>
                    <a:cubicBezTo>
                      <a:pt x="1312333" y="696148"/>
                      <a:pt x="1255889" y="587963"/>
                      <a:pt x="1213556" y="606778"/>
                    </a:cubicBezTo>
                    <a:cubicBezTo>
                      <a:pt x="1171223" y="625593"/>
                      <a:pt x="1159463" y="917222"/>
                      <a:pt x="1114778" y="917222"/>
                    </a:cubicBezTo>
                    <a:cubicBezTo>
                      <a:pt x="1070093" y="917222"/>
                      <a:pt x="992482" y="597371"/>
                      <a:pt x="945445" y="606778"/>
                    </a:cubicBezTo>
                    <a:cubicBezTo>
                      <a:pt x="898408" y="616185"/>
                      <a:pt x="877241" y="976018"/>
                      <a:pt x="832556" y="973666"/>
                    </a:cubicBezTo>
                    <a:cubicBezTo>
                      <a:pt x="787871" y="971314"/>
                      <a:pt x="717316" y="595018"/>
                      <a:pt x="677334" y="592666"/>
                    </a:cubicBezTo>
                    <a:cubicBezTo>
                      <a:pt x="637353" y="590314"/>
                      <a:pt x="705556" y="1058333"/>
                      <a:pt x="592667" y="959555"/>
                    </a:cubicBezTo>
                    <a:cubicBezTo>
                      <a:pt x="479778" y="860777"/>
                      <a:pt x="0" y="0"/>
                      <a:pt x="0" y="0"/>
                    </a:cubicBezTo>
                  </a:path>
                </a:pathLst>
              </a:custGeom>
              <a:noFill/>
              <a:ln w="2857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cxnSp>
            <p:nvCxnSpPr>
              <p:cNvPr id="26" name="Straight Connector 14"/>
              <p:cNvCxnSpPr>
                <a:cxnSpLocks noChangeShapeType="1"/>
                <a:stCxn id="25" idx="6"/>
              </p:cNvCxnSpPr>
              <p:nvPr/>
            </p:nvCxnSpPr>
            <p:spPr bwMode="auto">
              <a:xfrm flipH="1">
                <a:off x="169333" y="3928533"/>
                <a:ext cx="592667" cy="795867"/>
              </a:xfrm>
              <a:prstGeom prst="line">
                <a:avLst/>
              </a:prstGeom>
              <a:noFill/>
              <a:ln w="28575">
                <a:solidFill>
                  <a:schemeClr val="tx1"/>
                </a:solidFill>
                <a:round/>
                <a:headEnd/>
                <a:tailEnd/>
              </a:ln>
            </p:spPr>
          </p:cxnSp>
        </p:grpSp>
        <p:grpSp>
          <p:nvGrpSpPr>
            <p:cNvPr id="10" name="Group 49"/>
            <p:cNvGrpSpPr>
              <a:grpSpLocks/>
            </p:cNvGrpSpPr>
            <p:nvPr/>
          </p:nvGrpSpPr>
          <p:grpSpPr bwMode="auto">
            <a:xfrm>
              <a:off x="6064332" y="2971399"/>
              <a:ext cx="2470067" cy="1372002"/>
              <a:chOff x="6064332" y="1980800"/>
              <a:chExt cx="2470067" cy="1372002"/>
            </a:xfrm>
          </p:grpSpPr>
          <p:cxnSp>
            <p:nvCxnSpPr>
              <p:cNvPr id="11" name="Straight Connector 46"/>
              <p:cNvCxnSpPr>
                <a:cxnSpLocks noChangeShapeType="1"/>
              </p:cNvCxnSpPr>
              <p:nvPr/>
            </p:nvCxnSpPr>
            <p:spPr bwMode="auto">
              <a:xfrm rot="16200000" flipH="1">
                <a:off x="6953741" y="1275860"/>
                <a:ext cx="753779" cy="2164460"/>
              </a:xfrm>
              <a:prstGeom prst="line">
                <a:avLst/>
              </a:prstGeom>
              <a:noFill/>
              <a:ln w="19050">
                <a:solidFill>
                  <a:schemeClr val="tx1"/>
                </a:solidFill>
                <a:prstDash val="sysDash"/>
                <a:round/>
                <a:headEnd/>
                <a:tailEnd/>
              </a:ln>
            </p:spPr>
          </p:cxnSp>
          <p:cxnSp>
            <p:nvCxnSpPr>
              <p:cNvPr id="12" name="Straight Connector 48"/>
              <p:cNvCxnSpPr>
                <a:cxnSpLocks noChangeShapeType="1"/>
                <a:stCxn id="22" idx="6"/>
                <a:endCxn id="16" idx="6"/>
              </p:cNvCxnSpPr>
              <p:nvPr/>
            </p:nvCxnSpPr>
            <p:spPr bwMode="auto">
              <a:xfrm rot="16200000" flipH="1">
                <a:off x="6743699" y="1883128"/>
                <a:ext cx="958144" cy="1981201"/>
              </a:xfrm>
              <a:prstGeom prst="line">
                <a:avLst/>
              </a:prstGeom>
              <a:noFill/>
              <a:ln w="19050">
                <a:solidFill>
                  <a:schemeClr val="tx1"/>
                </a:solidFill>
                <a:prstDash val="sysDash"/>
                <a:round/>
                <a:headEnd/>
                <a:tailEnd/>
              </a:ln>
            </p:spPr>
          </p:cxnSp>
          <p:grpSp>
            <p:nvGrpSpPr>
              <p:cNvPr id="13" name="Group 36"/>
              <p:cNvGrpSpPr>
                <a:grpSpLocks/>
              </p:cNvGrpSpPr>
              <p:nvPr/>
            </p:nvGrpSpPr>
            <p:grpSpPr bwMode="auto">
              <a:xfrm>
                <a:off x="6064332" y="1980800"/>
                <a:ext cx="336300" cy="413944"/>
                <a:chOff x="6064332" y="2013255"/>
                <a:chExt cx="336300" cy="413944"/>
              </a:xfrm>
            </p:grpSpPr>
            <p:sp>
              <p:nvSpPr>
                <p:cNvPr id="22" name="Oval 21"/>
                <p:cNvSpPr/>
                <p:nvPr/>
              </p:nvSpPr>
              <p:spPr bwMode="auto">
                <a:xfrm rot="5400000">
                  <a:off x="6025510" y="2052077"/>
                  <a:ext cx="413944" cy="336300"/>
                </a:xfrm>
                <a:prstGeom prst="ellipse">
                  <a:avLst/>
                </a:prstGeom>
                <a:solidFill>
                  <a:schemeClr val="tx2">
                    <a:lumMod val="20000"/>
                    <a:lumOff val="80000"/>
                  </a:schemeClr>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23" name="Oval 32"/>
                <p:cNvSpPr>
                  <a:spLocks noChangeArrowheads="1"/>
                </p:cNvSpPr>
                <p:nvPr/>
              </p:nvSpPr>
              <p:spPr bwMode="auto">
                <a:xfrm>
                  <a:off x="6096000" y="2209800"/>
                  <a:ext cx="152400" cy="152400"/>
                </a:xfrm>
                <a:prstGeom prst="ellipse">
                  <a:avLst/>
                </a:prstGeom>
                <a:solidFill>
                  <a:srgbClr val="FF00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24" name="Oval 33"/>
                <p:cNvSpPr>
                  <a:spLocks noChangeArrowheads="1"/>
                </p:cNvSpPr>
                <p:nvPr/>
              </p:nvSpPr>
              <p:spPr bwMode="auto">
                <a:xfrm>
                  <a:off x="6172200" y="2057400"/>
                  <a:ext cx="152400" cy="152400"/>
                </a:xfrm>
                <a:prstGeom prst="ellipse">
                  <a:avLst/>
                </a:prstGeom>
                <a:solidFill>
                  <a:srgbClr val="FFFF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grpSp>
          <p:grpSp>
            <p:nvGrpSpPr>
              <p:cNvPr id="14" name="Group 37"/>
              <p:cNvGrpSpPr>
                <a:grpSpLocks/>
              </p:cNvGrpSpPr>
              <p:nvPr/>
            </p:nvGrpSpPr>
            <p:grpSpPr bwMode="auto">
              <a:xfrm>
                <a:off x="6887680" y="2285400"/>
                <a:ext cx="503292" cy="515476"/>
                <a:chOff x="6064095" y="2013173"/>
                <a:chExt cx="336423" cy="414730"/>
              </a:xfrm>
            </p:grpSpPr>
            <p:sp>
              <p:nvSpPr>
                <p:cNvPr id="19" name="Oval 18"/>
                <p:cNvSpPr/>
                <p:nvPr/>
              </p:nvSpPr>
              <p:spPr bwMode="auto">
                <a:xfrm rot="5400000">
                  <a:off x="6024942" y="2052326"/>
                  <a:ext cx="414730" cy="336423"/>
                </a:xfrm>
                <a:prstGeom prst="ellipse">
                  <a:avLst/>
                </a:prstGeom>
                <a:solidFill>
                  <a:srgbClr val="BFE5FF"/>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20" name="Oval 39"/>
                <p:cNvSpPr>
                  <a:spLocks noChangeArrowheads="1"/>
                </p:cNvSpPr>
                <p:nvPr/>
              </p:nvSpPr>
              <p:spPr bwMode="auto">
                <a:xfrm>
                  <a:off x="6096000" y="2209800"/>
                  <a:ext cx="152400" cy="152400"/>
                </a:xfrm>
                <a:prstGeom prst="ellipse">
                  <a:avLst/>
                </a:prstGeom>
                <a:solidFill>
                  <a:srgbClr val="FF00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21" name="Oval 40"/>
                <p:cNvSpPr>
                  <a:spLocks noChangeArrowheads="1"/>
                </p:cNvSpPr>
                <p:nvPr/>
              </p:nvSpPr>
              <p:spPr bwMode="auto">
                <a:xfrm>
                  <a:off x="6172200" y="2057400"/>
                  <a:ext cx="152400" cy="152400"/>
                </a:xfrm>
                <a:prstGeom prst="ellipse">
                  <a:avLst/>
                </a:prstGeom>
                <a:solidFill>
                  <a:srgbClr val="FFFF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grpSp>
          <p:grpSp>
            <p:nvGrpSpPr>
              <p:cNvPr id="15" name="Group 41"/>
              <p:cNvGrpSpPr>
                <a:grpSpLocks/>
              </p:cNvGrpSpPr>
              <p:nvPr/>
            </p:nvGrpSpPr>
            <p:grpSpPr bwMode="auto">
              <a:xfrm>
                <a:off x="7891950" y="2662895"/>
                <a:ext cx="642449" cy="689907"/>
                <a:chOff x="6063338" y="2011180"/>
                <a:chExt cx="337463" cy="415933"/>
              </a:xfrm>
            </p:grpSpPr>
            <p:sp>
              <p:nvSpPr>
                <p:cNvPr id="16" name="Oval 15"/>
                <p:cNvSpPr/>
                <p:nvPr/>
              </p:nvSpPr>
              <p:spPr bwMode="auto">
                <a:xfrm rot="5400000">
                  <a:off x="6024103" y="2050415"/>
                  <a:ext cx="415933" cy="337463"/>
                </a:xfrm>
                <a:prstGeom prst="ellipse">
                  <a:avLst/>
                </a:prstGeom>
                <a:solidFill>
                  <a:srgbClr val="BFE5FF"/>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defTabSz="914400" eaLnBrk="0" hangingPunct="0">
                    <a:defRPr/>
                  </a:pPr>
                  <a:endParaRPr lang="en-US" sz="2400">
                    <a:latin typeface="Arial" charset="0"/>
                    <a:ea typeface="Arial Unicode MS" charset="0"/>
                    <a:cs typeface="Arial Unicode MS" charset="0"/>
                  </a:endParaRPr>
                </a:p>
              </p:txBody>
            </p:sp>
            <p:sp>
              <p:nvSpPr>
                <p:cNvPr id="17" name="Oval 43"/>
                <p:cNvSpPr>
                  <a:spLocks noChangeArrowheads="1"/>
                </p:cNvSpPr>
                <p:nvPr/>
              </p:nvSpPr>
              <p:spPr bwMode="auto">
                <a:xfrm>
                  <a:off x="6096000" y="2209800"/>
                  <a:ext cx="152400" cy="152400"/>
                </a:xfrm>
                <a:prstGeom prst="ellipse">
                  <a:avLst/>
                </a:prstGeom>
                <a:solidFill>
                  <a:srgbClr val="FF00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18" name="Oval 44"/>
                <p:cNvSpPr>
                  <a:spLocks noChangeArrowheads="1"/>
                </p:cNvSpPr>
                <p:nvPr/>
              </p:nvSpPr>
              <p:spPr bwMode="auto">
                <a:xfrm>
                  <a:off x="6172200" y="2057400"/>
                  <a:ext cx="152400" cy="152400"/>
                </a:xfrm>
                <a:prstGeom prst="ellipse">
                  <a:avLst/>
                </a:prstGeom>
                <a:solidFill>
                  <a:srgbClr val="FFFF00"/>
                </a:solidFill>
                <a:ln w="952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grpSp>
        </p:grpSp>
      </p:grpSp>
      <p:sp>
        <p:nvSpPr>
          <p:cNvPr id="38" name="TextBox 37"/>
          <p:cNvSpPr txBox="1"/>
          <p:nvPr/>
        </p:nvSpPr>
        <p:spPr>
          <a:xfrm>
            <a:off x="1016002" y="3076328"/>
            <a:ext cx="299519" cy="369332"/>
          </a:xfrm>
          <a:prstGeom prst="rect">
            <a:avLst/>
          </a:prstGeom>
          <a:noFill/>
        </p:spPr>
        <p:txBody>
          <a:bodyPr wrap="none" rtlCol="0">
            <a:spAutoFit/>
          </a:bodyPr>
          <a:lstStyle/>
          <a:p>
            <a:r>
              <a:rPr lang="en-US" b="1" dirty="0" err="1" smtClean="0">
                <a:solidFill>
                  <a:srgbClr val="151515"/>
                </a:solidFill>
              </a:rPr>
              <a:t>e</a:t>
            </a:r>
            <a:endParaRPr lang="en-US" b="1" dirty="0">
              <a:solidFill>
                <a:srgbClr val="151515"/>
              </a:solidFill>
            </a:endParaRPr>
          </a:p>
        </p:txBody>
      </p:sp>
      <p:sp>
        <p:nvSpPr>
          <p:cNvPr id="39" name="TextBox 38"/>
          <p:cNvSpPr txBox="1"/>
          <p:nvPr/>
        </p:nvSpPr>
        <p:spPr>
          <a:xfrm>
            <a:off x="1001890" y="1981200"/>
            <a:ext cx="299519" cy="369332"/>
          </a:xfrm>
          <a:prstGeom prst="rect">
            <a:avLst/>
          </a:prstGeom>
          <a:noFill/>
        </p:spPr>
        <p:txBody>
          <a:bodyPr wrap="none" rtlCol="0">
            <a:spAutoFit/>
          </a:bodyPr>
          <a:lstStyle/>
          <a:p>
            <a:r>
              <a:rPr lang="en-US" b="1" dirty="0" err="1" smtClean="0">
                <a:solidFill>
                  <a:srgbClr val="151515"/>
                </a:solidFill>
              </a:rPr>
              <a:t>e</a:t>
            </a:r>
            <a:endParaRPr lang="en-US" b="1" dirty="0">
              <a:solidFill>
                <a:srgbClr val="151515"/>
              </a:solidFill>
            </a:endParaRPr>
          </a:p>
        </p:txBody>
      </p:sp>
      <p:sp>
        <p:nvSpPr>
          <p:cNvPr id="40" name="TextBox 39"/>
          <p:cNvSpPr txBox="1"/>
          <p:nvPr/>
        </p:nvSpPr>
        <p:spPr>
          <a:xfrm>
            <a:off x="3273780" y="2159106"/>
            <a:ext cx="293319" cy="369332"/>
          </a:xfrm>
          <a:prstGeom prst="rect">
            <a:avLst/>
          </a:prstGeom>
          <a:noFill/>
        </p:spPr>
        <p:txBody>
          <a:bodyPr wrap="none" rtlCol="0">
            <a:spAutoFit/>
          </a:bodyPr>
          <a:lstStyle/>
          <a:p>
            <a:r>
              <a:rPr lang="en-US" dirty="0" err="1" smtClean="0"/>
              <a:t>g</a:t>
            </a:r>
            <a:endParaRPr lang="en-US" dirty="0"/>
          </a:p>
        </p:txBody>
      </p:sp>
      <p:sp>
        <p:nvSpPr>
          <p:cNvPr id="41" name="TextBox 40"/>
          <p:cNvSpPr txBox="1"/>
          <p:nvPr/>
        </p:nvSpPr>
        <p:spPr>
          <a:xfrm>
            <a:off x="4162781" y="2667108"/>
            <a:ext cx="293319" cy="369332"/>
          </a:xfrm>
          <a:prstGeom prst="rect">
            <a:avLst/>
          </a:prstGeom>
          <a:noFill/>
        </p:spPr>
        <p:txBody>
          <a:bodyPr wrap="none" rtlCol="0">
            <a:spAutoFit/>
          </a:bodyPr>
          <a:lstStyle/>
          <a:p>
            <a:r>
              <a:rPr lang="en-US" dirty="0" err="1" smtClean="0"/>
              <a:t>g</a:t>
            </a:r>
            <a:endParaRPr lang="en-US" dirty="0"/>
          </a:p>
        </p:txBody>
      </p:sp>
      <p:sp>
        <p:nvSpPr>
          <p:cNvPr id="42" name="TextBox 41"/>
          <p:cNvSpPr txBox="1"/>
          <p:nvPr/>
        </p:nvSpPr>
        <p:spPr>
          <a:xfrm>
            <a:off x="4800036" y="2125097"/>
            <a:ext cx="293319" cy="369332"/>
          </a:xfrm>
          <a:prstGeom prst="rect">
            <a:avLst/>
          </a:prstGeom>
          <a:noFill/>
        </p:spPr>
        <p:txBody>
          <a:bodyPr wrap="none" rtlCol="0">
            <a:spAutoFit/>
          </a:bodyPr>
          <a:lstStyle/>
          <a:p>
            <a:r>
              <a:rPr lang="en-US" dirty="0" err="1" smtClean="0"/>
              <a:t>g</a:t>
            </a:r>
            <a:endParaRPr lang="en-US" dirty="0"/>
          </a:p>
        </p:txBody>
      </p:sp>
      <p:sp>
        <p:nvSpPr>
          <p:cNvPr id="44" name="TextBox 43"/>
          <p:cNvSpPr txBox="1"/>
          <p:nvPr/>
        </p:nvSpPr>
        <p:spPr>
          <a:xfrm>
            <a:off x="7022059" y="3079158"/>
            <a:ext cx="978941" cy="369332"/>
          </a:xfrm>
          <a:prstGeom prst="rect">
            <a:avLst/>
          </a:prstGeom>
          <a:noFill/>
        </p:spPr>
        <p:txBody>
          <a:bodyPr wrap="none" rtlCol="0">
            <a:spAutoFit/>
          </a:bodyPr>
          <a:lstStyle/>
          <a:p>
            <a:r>
              <a:rPr lang="en-US" b="1" dirty="0" smtClean="0">
                <a:solidFill>
                  <a:schemeClr val="bg2">
                    <a:lumMod val="10000"/>
                  </a:schemeClr>
                </a:solidFill>
                <a:latin typeface="Comic Sans MS"/>
                <a:cs typeface="Comic Sans MS"/>
              </a:rPr>
              <a:t>Hadron</a:t>
            </a:r>
            <a:endParaRPr lang="en-US" b="1" dirty="0">
              <a:solidFill>
                <a:schemeClr val="bg2">
                  <a:lumMod val="10000"/>
                </a:schemeClr>
              </a:solidFill>
              <a:latin typeface="Comic Sans MS"/>
              <a:cs typeface="Comic Sans MS"/>
            </a:endParaRPr>
          </a:p>
        </p:txBody>
      </p:sp>
      <p:sp>
        <p:nvSpPr>
          <p:cNvPr id="46" name="TextBox 45"/>
          <p:cNvSpPr txBox="1"/>
          <p:nvPr/>
        </p:nvSpPr>
        <p:spPr>
          <a:xfrm>
            <a:off x="1648778" y="2153319"/>
            <a:ext cx="415498" cy="369332"/>
          </a:xfrm>
          <a:prstGeom prst="rect">
            <a:avLst/>
          </a:prstGeom>
          <a:noFill/>
        </p:spPr>
        <p:txBody>
          <a:bodyPr wrap="none" rtlCol="0">
            <a:spAutoFit/>
          </a:bodyPr>
          <a:lstStyle/>
          <a:p>
            <a:r>
              <a:rPr lang="en-US" b="1" dirty="0" err="1" smtClean="0">
                <a:solidFill>
                  <a:srgbClr val="151515"/>
                </a:solidFill>
                <a:latin typeface="Apple Casual"/>
                <a:cs typeface="Apple Casual"/>
              </a:rPr>
              <a:t>γ</a:t>
            </a:r>
            <a:endParaRPr lang="en-US" b="1" dirty="0">
              <a:solidFill>
                <a:srgbClr val="151515"/>
              </a:solidFill>
              <a:latin typeface="Apple Casual"/>
              <a:cs typeface="Apple Casual"/>
            </a:endParaRPr>
          </a:p>
        </p:txBody>
      </p:sp>
      <p:sp>
        <p:nvSpPr>
          <p:cNvPr id="47" name="TextBox 46"/>
          <p:cNvSpPr txBox="1"/>
          <p:nvPr/>
        </p:nvSpPr>
        <p:spPr>
          <a:xfrm>
            <a:off x="3033892" y="3062217"/>
            <a:ext cx="2244800" cy="369332"/>
          </a:xfrm>
          <a:prstGeom prst="rect">
            <a:avLst/>
          </a:prstGeom>
          <a:noFill/>
        </p:spPr>
        <p:txBody>
          <a:bodyPr wrap="none" rtlCol="0">
            <a:spAutoFit/>
          </a:bodyPr>
          <a:lstStyle/>
          <a:p>
            <a:r>
              <a:rPr lang="en-US" b="1" dirty="0" smtClean="0">
                <a:solidFill>
                  <a:srgbClr val="0000FF"/>
                </a:solidFill>
                <a:latin typeface="Comic Sans MS"/>
                <a:cs typeface="Comic Sans MS"/>
              </a:rPr>
              <a:t>Quark propagation</a:t>
            </a:r>
            <a:endParaRPr lang="en-US" b="1" dirty="0">
              <a:solidFill>
                <a:srgbClr val="0000FF"/>
              </a:solidFill>
              <a:latin typeface="Comic Sans MS"/>
              <a:cs typeface="Comic Sans MS"/>
            </a:endParaRPr>
          </a:p>
        </p:txBody>
      </p:sp>
      <p:sp>
        <p:nvSpPr>
          <p:cNvPr id="48" name="TextBox 47"/>
          <p:cNvSpPr txBox="1"/>
          <p:nvPr/>
        </p:nvSpPr>
        <p:spPr>
          <a:xfrm>
            <a:off x="2050226" y="1996875"/>
            <a:ext cx="976011" cy="369332"/>
          </a:xfrm>
          <a:prstGeom prst="rect">
            <a:avLst/>
          </a:prstGeom>
          <a:noFill/>
        </p:spPr>
        <p:txBody>
          <a:bodyPr wrap="none" rtlCol="0">
            <a:spAutoFit/>
          </a:bodyPr>
          <a:lstStyle/>
          <a:p>
            <a:r>
              <a:rPr lang="en-US" b="1" dirty="0" smtClean="0">
                <a:solidFill>
                  <a:srgbClr val="151515"/>
                </a:solidFill>
                <a:latin typeface="Comic Sans MS"/>
                <a:cs typeface="Comic Sans MS"/>
              </a:rPr>
              <a:t>nucleon</a:t>
            </a:r>
            <a:endParaRPr lang="en-US" b="1" dirty="0">
              <a:solidFill>
                <a:srgbClr val="151515"/>
              </a:solidFill>
              <a:latin typeface="Comic Sans MS"/>
              <a:cs typeface="Comic Sans MS"/>
            </a:endParaRPr>
          </a:p>
        </p:txBody>
      </p:sp>
      <p:sp>
        <p:nvSpPr>
          <p:cNvPr id="50" name="Freeform 28"/>
          <p:cNvSpPr>
            <a:spLocks noChangeArrowheads="1"/>
          </p:cNvSpPr>
          <p:nvPr/>
        </p:nvSpPr>
        <p:spPr bwMode="auto">
          <a:xfrm>
            <a:off x="3605528" y="2402932"/>
            <a:ext cx="158948" cy="242650"/>
          </a:xfrm>
          <a:custGeom>
            <a:avLst/>
            <a:gdLst>
              <a:gd name="T0" fmla="*/ 71108 w 385077"/>
              <a:gd name="T1" fmla="*/ 196872 h 804333"/>
              <a:gd name="T2" fmla="*/ 65976 w 385077"/>
              <a:gd name="T3" fmla="*/ 169241 h 804333"/>
              <a:gd name="T4" fmla="*/ 60845 w 385077"/>
              <a:gd name="T5" fmla="*/ 155425 h 804333"/>
              <a:gd name="T6" fmla="*/ 30054 w 385077"/>
              <a:gd name="T7" fmla="*/ 145064 h 804333"/>
              <a:gd name="T8" fmla="*/ 40317 w 385077"/>
              <a:gd name="T9" fmla="*/ 138156 h 804333"/>
              <a:gd name="T10" fmla="*/ 55713 w 385077"/>
              <a:gd name="T11" fmla="*/ 134702 h 804333"/>
              <a:gd name="T12" fmla="*/ 60845 w 385077"/>
              <a:gd name="T13" fmla="*/ 124340 h 804333"/>
              <a:gd name="T14" fmla="*/ 71108 w 385077"/>
              <a:gd name="T15" fmla="*/ 113979 h 804333"/>
              <a:gd name="T16" fmla="*/ 112162 w 385077"/>
              <a:gd name="T17" fmla="*/ 127794 h 804333"/>
              <a:gd name="T18" fmla="*/ 96767 w 385077"/>
              <a:gd name="T19" fmla="*/ 131248 h 804333"/>
              <a:gd name="T20" fmla="*/ 35186 w 385077"/>
              <a:gd name="T21" fmla="*/ 127794 h 804333"/>
              <a:gd name="T22" fmla="*/ 55713 w 385077"/>
              <a:gd name="T23" fmla="*/ 103617 h 804333"/>
              <a:gd name="T24" fmla="*/ 65976 w 385077"/>
              <a:gd name="T25" fmla="*/ 93255 h 804333"/>
              <a:gd name="T26" fmla="*/ 71108 w 385077"/>
              <a:gd name="T27" fmla="*/ 82894 h 804333"/>
              <a:gd name="T28" fmla="*/ 81372 w 385077"/>
              <a:gd name="T29" fmla="*/ 75986 h 804333"/>
              <a:gd name="T30" fmla="*/ 117294 w 385077"/>
              <a:gd name="T31" fmla="*/ 79440 h 804333"/>
              <a:gd name="T32" fmla="*/ 96767 w 385077"/>
              <a:gd name="T33" fmla="*/ 103617 h 804333"/>
              <a:gd name="T34" fmla="*/ 65976 w 385077"/>
              <a:gd name="T35" fmla="*/ 100163 h 804333"/>
              <a:gd name="T36" fmla="*/ 60845 w 385077"/>
              <a:gd name="T37" fmla="*/ 89801 h 804333"/>
              <a:gd name="T38" fmla="*/ 55713 w 385077"/>
              <a:gd name="T39" fmla="*/ 72532 h 804333"/>
              <a:gd name="T40" fmla="*/ 60845 w 385077"/>
              <a:gd name="T41" fmla="*/ 44900 h 804333"/>
              <a:gd name="T42" fmla="*/ 65976 w 385077"/>
              <a:gd name="T43" fmla="*/ 34539 h 804333"/>
              <a:gd name="T44" fmla="*/ 81372 w 385077"/>
              <a:gd name="T45" fmla="*/ 31085 h 804333"/>
              <a:gd name="T46" fmla="*/ 122425 w 385077"/>
              <a:gd name="T47" fmla="*/ 34539 h 804333"/>
              <a:gd name="T48" fmla="*/ 127557 w 385077"/>
              <a:gd name="T49" fmla="*/ 44900 h 804333"/>
              <a:gd name="T50" fmla="*/ 107031 w 385077"/>
              <a:gd name="T51" fmla="*/ 58716 h 804333"/>
              <a:gd name="T52" fmla="*/ 86503 w 385077"/>
              <a:gd name="T53" fmla="*/ 62170 h 804333"/>
              <a:gd name="T54" fmla="*/ 71108 w 385077"/>
              <a:gd name="T55" fmla="*/ 51808 h 804333"/>
              <a:gd name="T56" fmla="*/ 71108 w 385077"/>
              <a:gd name="T57" fmla="*/ 20724 h 804333"/>
              <a:gd name="T58" fmla="*/ 91636 w 385077"/>
              <a:gd name="T59" fmla="*/ 6908 h 804333"/>
              <a:gd name="T60" fmla="*/ 96767 w 385077"/>
              <a:gd name="T61" fmla="*/ 0 h 804333"/>
              <a:gd name="T62" fmla="*/ 96767 w 385077"/>
              <a:gd name="T63" fmla="*/ 0 h 8043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5077"/>
              <a:gd name="T97" fmla="*/ 0 h 804333"/>
              <a:gd name="T98" fmla="*/ 385077 w 385077"/>
              <a:gd name="T99" fmla="*/ 804333 h 8043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5077" h="804333">
                <a:moveTo>
                  <a:pt x="195531" y="804333"/>
                </a:moveTo>
                <a:cubicBezTo>
                  <a:pt x="190827" y="766703"/>
                  <a:pt x="187654" y="728851"/>
                  <a:pt x="181420" y="691444"/>
                </a:cubicBezTo>
                <a:cubicBezTo>
                  <a:pt x="178232" y="672314"/>
                  <a:pt x="178067" y="651137"/>
                  <a:pt x="167309" y="635000"/>
                </a:cubicBezTo>
                <a:cubicBezTo>
                  <a:pt x="151677" y="611553"/>
                  <a:pt x="106791" y="600716"/>
                  <a:pt x="82642" y="592667"/>
                </a:cubicBezTo>
                <a:cubicBezTo>
                  <a:pt x="92049" y="583259"/>
                  <a:pt x="99456" y="571289"/>
                  <a:pt x="110864" y="564444"/>
                </a:cubicBezTo>
                <a:cubicBezTo>
                  <a:pt x="123619" y="556791"/>
                  <a:pt x="142680" y="560851"/>
                  <a:pt x="153198" y="550333"/>
                </a:cubicBezTo>
                <a:cubicBezTo>
                  <a:pt x="163716" y="539815"/>
                  <a:pt x="160657" y="521304"/>
                  <a:pt x="167309" y="508000"/>
                </a:cubicBezTo>
                <a:cubicBezTo>
                  <a:pt x="174893" y="492831"/>
                  <a:pt x="186124" y="479778"/>
                  <a:pt x="195531" y="465667"/>
                </a:cubicBezTo>
                <a:cubicBezTo>
                  <a:pt x="198734" y="466201"/>
                  <a:pt x="322530" y="465672"/>
                  <a:pt x="308420" y="522111"/>
                </a:cubicBezTo>
                <a:cubicBezTo>
                  <a:pt x="304812" y="536541"/>
                  <a:pt x="280198" y="531518"/>
                  <a:pt x="266087" y="536222"/>
                </a:cubicBezTo>
                <a:cubicBezTo>
                  <a:pt x="209642" y="531518"/>
                  <a:pt x="144538" y="552520"/>
                  <a:pt x="96753" y="522111"/>
                </a:cubicBezTo>
                <a:cubicBezTo>
                  <a:pt x="0" y="460541"/>
                  <a:pt x="142628" y="426856"/>
                  <a:pt x="153198" y="423333"/>
                </a:cubicBezTo>
                <a:cubicBezTo>
                  <a:pt x="162605" y="409222"/>
                  <a:pt x="173836" y="396169"/>
                  <a:pt x="181420" y="381000"/>
                </a:cubicBezTo>
                <a:cubicBezTo>
                  <a:pt x="188072" y="367696"/>
                  <a:pt x="187878" y="351422"/>
                  <a:pt x="195531" y="338667"/>
                </a:cubicBezTo>
                <a:cubicBezTo>
                  <a:pt x="202376" y="327259"/>
                  <a:pt x="214346" y="319852"/>
                  <a:pt x="223753" y="310444"/>
                </a:cubicBezTo>
                <a:lnTo>
                  <a:pt x="322531" y="324556"/>
                </a:lnTo>
                <a:cubicBezTo>
                  <a:pt x="385077" y="397526"/>
                  <a:pt x="294440" y="413882"/>
                  <a:pt x="266087" y="423333"/>
                </a:cubicBezTo>
                <a:cubicBezTo>
                  <a:pt x="237865" y="418629"/>
                  <a:pt x="206262" y="423417"/>
                  <a:pt x="181420" y="409222"/>
                </a:cubicBezTo>
                <a:cubicBezTo>
                  <a:pt x="168505" y="401842"/>
                  <a:pt x="170917" y="381319"/>
                  <a:pt x="167309" y="366889"/>
                </a:cubicBezTo>
                <a:cubicBezTo>
                  <a:pt x="161492" y="343621"/>
                  <a:pt x="157902" y="319852"/>
                  <a:pt x="153198" y="296333"/>
                </a:cubicBezTo>
                <a:cubicBezTo>
                  <a:pt x="157902" y="258703"/>
                  <a:pt x="160525" y="220755"/>
                  <a:pt x="167309" y="183444"/>
                </a:cubicBezTo>
                <a:cubicBezTo>
                  <a:pt x="169970" y="168810"/>
                  <a:pt x="170902" y="151629"/>
                  <a:pt x="181420" y="141111"/>
                </a:cubicBezTo>
                <a:cubicBezTo>
                  <a:pt x="191938" y="130593"/>
                  <a:pt x="209642" y="131704"/>
                  <a:pt x="223753" y="127000"/>
                </a:cubicBezTo>
                <a:cubicBezTo>
                  <a:pt x="261383" y="131704"/>
                  <a:pt x="301988" y="125709"/>
                  <a:pt x="336642" y="141111"/>
                </a:cubicBezTo>
                <a:cubicBezTo>
                  <a:pt x="350234" y="147152"/>
                  <a:pt x="350753" y="168570"/>
                  <a:pt x="350753" y="183444"/>
                </a:cubicBezTo>
                <a:cubicBezTo>
                  <a:pt x="350753" y="231825"/>
                  <a:pt x="331939" y="229138"/>
                  <a:pt x="294309" y="239889"/>
                </a:cubicBezTo>
                <a:cubicBezTo>
                  <a:pt x="275661" y="245217"/>
                  <a:pt x="256679" y="249296"/>
                  <a:pt x="237864" y="254000"/>
                </a:cubicBezTo>
                <a:cubicBezTo>
                  <a:pt x="223753" y="239889"/>
                  <a:pt x="206600" y="228271"/>
                  <a:pt x="195531" y="211667"/>
                </a:cubicBezTo>
                <a:cubicBezTo>
                  <a:pt x="172284" y="176796"/>
                  <a:pt x="179145" y="117440"/>
                  <a:pt x="195531" y="84667"/>
                </a:cubicBezTo>
                <a:cubicBezTo>
                  <a:pt x="207431" y="60868"/>
                  <a:pt x="240076" y="52021"/>
                  <a:pt x="251976" y="28222"/>
                </a:cubicBezTo>
                <a:lnTo>
                  <a:pt x="266087" y="0"/>
                </a:lnTo>
              </a:path>
            </a:pathLst>
          </a:custGeom>
          <a:noFill/>
          <a:ln w="2857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51" name="Freeform 28"/>
          <p:cNvSpPr>
            <a:spLocks noChangeArrowheads="1"/>
          </p:cNvSpPr>
          <p:nvPr/>
        </p:nvSpPr>
        <p:spPr bwMode="auto">
          <a:xfrm>
            <a:off x="4463478" y="2386000"/>
            <a:ext cx="158948" cy="242650"/>
          </a:xfrm>
          <a:custGeom>
            <a:avLst/>
            <a:gdLst>
              <a:gd name="T0" fmla="*/ 71108 w 385077"/>
              <a:gd name="T1" fmla="*/ 196872 h 804333"/>
              <a:gd name="T2" fmla="*/ 65976 w 385077"/>
              <a:gd name="T3" fmla="*/ 169241 h 804333"/>
              <a:gd name="T4" fmla="*/ 60845 w 385077"/>
              <a:gd name="T5" fmla="*/ 155425 h 804333"/>
              <a:gd name="T6" fmla="*/ 30054 w 385077"/>
              <a:gd name="T7" fmla="*/ 145064 h 804333"/>
              <a:gd name="T8" fmla="*/ 40317 w 385077"/>
              <a:gd name="T9" fmla="*/ 138156 h 804333"/>
              <a:gd name="T10" fmla="*/ 55713 w 385077"/>
              <a:gd name="T11" fmla="*/ 134702 h 804333"/>
              <a:gd name="T12" fmla="*/ 60845 w 385077"/>
              <a:gd name="T13" fmla="*/ 124340 h 804333"/>
              <a:gd name="T14" fmla="*/ 71108 w 385077"/>
              <a:gd name="T15" fmla="*/ 113979 h 804333"/>
              <a:gd name="T16" fmla="*/ 112162 w 385077"/>
              <a:gd name="T17" fmla="*/ 127794 h 804333"/>
              <a:gd name="T18" fmla="*/ 96767 w 385077"/>
              <a:gd name="T19" fmla="*/ 131248 h 804333"/>
              <a:gd name="T20" fmla="*/ 35186 w 385077"/>
              <a:gd name="T21" fmla="*/ 127794 h 804333"/>
              <a:gd name="T22" fmla="*/ 55713 w 385077"/>
              <a:gd name="T23" fmla="*/ 103617 h 804333"/>
              <a:gd name="T24" fmla="*/ 65976 w 385077"/>
              <a:gd name="T25" fmla="*/ 93255 h 804333"/>
              <a:gd name="T26" fmla="*/ 71108 w 385077"/>
              <a:gd name="T27" fmla="*/ 82894 h 804333"/>
              <a:gd name="T28" fmla="*/ 81372 w 385077"/>
              <a:gd name="T29" fmla="*/ 75986 h 804333"/>
              <a:gd name="T30" fmla="*/ 117294 w 385077"/>
              <a:gd name="T31" fmla="*/ 79440 h 804333"/>
              <a:gd name="T32" fmla="*/ 96767 w 385077"/>
              <a:gd name="T33" fmla="*/ 103617 h 804333"/>
              <a:gd name="T34" fmla="*/ 65976 w 385077"/>
              <a:gd name="T35" fmla="*/ 100163 h 804333"/>
              <a:gd name="T36" fmla="*/ 60845 w 385077"/>
              <a:gd name="T37" fmla="*/ 89801 h 804333"/>
              <a:gd name="T38" fmla="*/ 55713 w 385077"/>
              <a:gd name="T39" fmla="*/ 72532 h 804333"/>
              <a:gd name="T40" fmla="*/ 60845 w 385077"/>
              <a:gd name="T41" fmla="*/ 44900 h 804333"/>
              <a:gd name="T42" fmla="*/ 65976 w 385077"/>
              <a:gd name="T43" fmla="*/ 34539 h 804333"/>
              <a:gd name="T44" fmla="*/ 81372 w 385077"/>
              <a:gd name="T45" fmla="*/ 31085 h 804333"/>
              <a:gd name="T46" fmla="*/ 122425 w 385077"/>
              <a:gd name="T47" fmla="*/ 34539 h 804333"/>
              <a:gd name="T48" fmla="*/ 127557 w 385077"/>
              <a:gd name="T49" fmla="*/ 44900 h 804333"/>
              <a:gd name="T50" fmla="*/ 107031 w 385077"/>
              <a:gd name="T51" fmla="*/ 58716 h 804333"/>
              <a:gd name="T52" fmla="*/ 86503 w 385077"/>
              <a:gd name="T53" fmla="*/ 62170 h 804333"/>
              <a:gd name="T54" fmla="*/ 71108 w 385077"/>
              <a:gd name="T55" fmla="*/ 51808 h 804333"/>
              <a:gd name="T56" fmla="*/ 71108 w 385077"/>
              <a:gd name="T57" fmla="*/ 20724 h 804333"/>
              <a:gd name="T58" fmla="*/ 91636 w 385077"/>
              <a:gd name="T59" fmla="*/ 6908 h 804333"/>
              <a:gd name="T60" fmla="*/ 96767 w 385077"/>
              <a:gd name="T61" fmla="*/ 0 h 804333"/>
              <a:gd name="T62" fmla="*/ 96767 w 385077"/>
              <a:gd name="T63" fmla="*/ 0 h 8043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5077"/>
              <a:gd name="T97" fmla="*/ 0 h 804333"/>
              <a:gd name="T98" fmla="*/ 385077 w 385077"/>
              <a:gd name="T99" fmla="*/ 804333 h 8043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5077" h="804333">
                <a:moveTo>
                  <a:pt x="195531" y="804333"/>
                </a:moveTo>
                <a:cubicBezTo>
                  <a:pt x="190827" y="766703"/>
                  <a:pt x="187654" y="728851"/>
                  <a:pt x="181420" y="691444"/>
                </a:cubicBezTo>
                <a:cubicBezTo>
                  <a:pt x="178232" y="672314"/>
                  <a:pt x="178067" y="651137"/>
                  <a:pt x="167309" y="635000"/>
                </a:cubicBezTo>
                <a:cubicBezTo>
                  <a:pt x="151677" y="611553"/>
                  <a:pt x="106791" y="600716"/>
                  <a:pt x="82642" y="592667"/>
                </a:cubicBezTo>
                <a:cubicBezTo>
                  <a:pt x="92049" y="583259"/>
                  <a:pt x="99456" y="571289"/>
                  <a:pt x="110864" y="564444"/>
                </a:cubicBezTo>
                <a:cubicBezTo>
                  <a:pt x="123619" y="556791"/>
                  <a:pt x="142680" y="560851"/>
                  <a:pt x="153198" y="550333"/>
                </a:cubicBezTo>
                <a:cubicBezTo>
                  <a:pt x="163716" y="539815"/>
                  <a:pt x="160657" y="521304"/>
                  <a:pt x="167309" y="508000"/>
                </a:cubicBezTo>
                <a:cubicBezTo>
                  <a:pt x="174893" y="492831"/>
                  <a:pt x="186124" y="479778"/>
                  <a:pt x="195531" y="465667"/>
                </a:cubicBezTo>
                <a:cubicBezTo>
                  <a:pt x="198734" y="466201"/>
                  <a:pt x="322530" y="465672"/>
                  <a:pt x="308420" y="522111"/>
                </a:cubicBezTo>
                <a:cubicBezTo>
                  <a:pt x="304812" y="536541"/>
                  <a:pt x="280198" y="531518"/>
                  <a:pt x="266087" y="536222"/>
                </a:cubicBezTo>
                <a:cubicBezTo>
                  <a:pt x="209642" y="531518"/>
                  <a:pt x="144538" y="552520"/>
                  <a:pt x="96753" y="522111"/>
                </a:cubicBezTo>
                <a:cubicBezTo>
                  <a:pt x="0" y="460541"/>
                  <a:pt x="142628" y="426856"/>
                  <a:pt x="153198" y="423333"/>
                </a:cubicBezTo>
                <a:cubicBezTo>
                  <a:pt x="162605" y="409222"/>
                  <a:pt x="173836" y="396169"/>
                  <a:pt x="181420" y="381000"/>
                </a:cubicBezTo>
                <a:cubicBezTo>
                  <a:pt x="188072" y="367696"/>
                  <a:pt x="187878" y="351422"/>
                  <a:pt x="195531" y="338667"/>
                </a:cubicBezTo>
                <a:cubicBezTo>
                  <a:pt x="202376" y="327259"/>
                  <a:pt x="214346" y="319852"/>
                  <a:pt x="223753" y="310444"/>
                </a:cubicBezTo>
                <a:lnTo>
                  <a:pt x="322531" y="324556"/>
                </a:lnTo>
                <a:cubicBezTo>
                  <a:pt x="385077" y="397526"/>
                  <a:pt x="294440" y="413882"/>
                  <a:pt x="266087" y="423333"/>
                </a:cubicBezTo>
                <a:cubicBezTo>
                  <a:pt x="237865" y="418629"/>
                  <a:pt x="206262" y="423417"/>
                  <a:pt x="181420" y="409222"/>
                </a:cubicBezTo>
                <a:cubicBezTo>
                  <a:pt x="168505" y="401842"/>
                  <a:pt x="170917" y="381319"/>
                  <a:pt x="167309" y="366889"/>
                </a:cubicBezTo>
                <a:cubicBezTo>
                  <a:pt x="161492" y="343621"/>
                  <a:pt x="157902" y="319852"/>
                  <a:pt x="153198" y="296333"/>
                </a:cubicBezTo>
                <a:cubicBezTo>
                  <a:pt x="157902" y="258703"/>
                  <a:pt x="160525" y="220755"/>
                  <a:pt x="167309" y="183444"/>
                </a:cubicBezTo>
                <a:cubicBezTo>
                  <a:pt x="169970" y="168810"/>
                  <a:pt x="170902" y="151629"/>
                  <a:pt x="181420" y="141111"/>
                </a:cubicBezTo>
                <a:cubicBezTo>
                  <a:pt x="191938" y="130593"/>
                  <a:pt x="209642" y="131704"/>
                  <a:pt x="223753" y="127000"/>
                </a:cubicBezTo>
                <a:cubicBezTo>
                  <a:pt x="261383" y="131704"/>
                  <a:pt x="301988" y="125709"/>
                  <a:pt x="336642" y="141111"/>
                </a:cubicBezTo>
                <a:cubicBezTo>
                  <a:pt x="350234" y="147152"/>
                  <a:pt x="350753" y="168570"/>
                  <a:pt x="350753" y="183444"/>
                </a:cubicBezTo>
                <a:cubicBezTo>
                  <a:pt x="350753" y="231825"/>
                  <a:pt x="331939" y="229138"/>
                  <a:pt x="294309" y="239889"/>
                </a:cubicBezTo>
                <a:cubicBezTo>
                  <a:pt x="275661" y="245217"/>
                  <a:pt x="256679" y="249296"/>
                  <a:pt x="237864" y="254000"/>
                </a:cubicBezTo>
                <a:cubicBezTo>
                  <a:pt x="223753" y="239889"/>
                  <a:pt x="206600" y="228271"/>
                  <a:pt x="195531" y="211667"/>
                </a:cubicBezTo>
                <a:cubicBezTo>
                  <a:pt x="172284" y="176796"/>
                  <a:pt x="179145" y="117440"/>
                  <a:pt x="195531" y="84667"/>
                </a:cubicBezTo>
                <a:cubicBezTo>
                  <a:pt x="207431" y="60868"/>
                  <a:pt x="240076" y="52021"/>
                  <a:pt x="251976" y="28222"/>
                </a:cubicBezTo>
                <a:lnTo>
                  <a:pt x="266087" y="0"/>
                </a:lnTo>
              </a:path>
            </a:pathLst>
          </a:custGeom>
          <a:noFill/>
          <a:ln w="28575">
            <a:solidFill>
              <a:schemeClr val="tx1"/>
            </a:solidFill>
            <a:round/>
            <a:headEnd/>
            <a:tailEnd/>
          </a:ln>
        </p:spPr>
        <p:txBody>
          <a:bodyPr>
            <a:prstTxWarp prst="textNoShape">
              <a:avLst/>
            </a:prstTxWarp>
          </a:bodyPr>
          <a:lstStyle/>
          <a:p>
            <a:pPr defTabSz="914400" eaLnBrk="0" hangingPunct="0"/>
            <a:endParaRPr lang="en-US" sz="2400">
              <a:ea typeface="Arial Unicode MS" pitchFamily="-105" charset="0"/>
              <a:cs typeface="Arial Unicode MS" pitchFamily="-105" charset="0"/>
            </a:endParaRPr>
          </a:p>
        </p:txBody>
      </p:sp>
      <p:sp>
        <p:nvSpPr>
          <p:cNvPr id="52" name="Rectangle 51"/>
          <p:cNvSpPr/>
          <p:nvPr/>
        </p:nvSpPr>
        <p:spPr>
          <a:xfrm>
            <a:off x="143369" y="3733800"/>
            <a:ext cx="8859519" cy="2262158"/>
          </a:xfrm>
          <a:prstGeom prst="rect">
            <a:avLst/>
          </a:prstGeom>
        </p:spPr>
        <p:txBody>
          <a:bodyPr wrap="square">
            <a:spAutoFit/>
          </a:bodyPr>
          <a:lstStyle/>
          <a:p>
            <a:pPr fontAlgn="auto">
              <a:spcBef>
                <a:spcPts val="0"/>
              </a:spcBef>
              <a:spcAft>
                <a:spcPts val="2040"/>
              </a:spcAft>
              <a:buClr>
                <a:srgbClr val="FF0000"/>
              </a:buClr>
              <a:buFont typeface="Wingdings" charset="2"/>
              <a:buChar char="q"/>
              <a:defRPr/>
            </a:pPr>
            <a:r>
              <a:rPr lang="en-US" b="1" dirty="0" smtClean="0">
                <a:solidFill>
                  <a:srgbClr val="0000FF"/>
                </a:solidFill>
                <a:latin typeface="Comic Sans MS Bold"/>
                <a:cs typeface="Comic Sans MS Bold"/>
              </a:rPr>
              <a:t>  </a:t>
            </a:r>
            <a:r>
              <a:rPr lang="en-US" b="1" dirty="0" smtClean="0">
                <a:solidFill>
                  <a:schemeClr val="bg2">
                    <a:lumMod val="10000"/>
                  </a:schemeClr>
                </a:solidFill>
                <a:latin typeface="Comic Sans MS Bold"/>
                <a:cs typeface="Comic Sans MS Bold"/>
              </a:rPr>
              <a:t>What is the interaction of the struck quark before it neutralizes its color?</a:t>
            </a:r>
          </a:p>
          <a:p>
            <a:pPr fontAlgn="auto">
              <a:spcBef>
                <a:spcPts val="0"/>
              </a:spcBef>
              <a:spcAft>
                <a:spcPts val="2040"/>
              </a:spcAft>
              <a:buClr>
                <a:srgbClr val="FF0000"/>
              </a:buClr>
              <a:buFont typeface="Wingdings" charset="2"/>
              <a:buChar char="q"/>
              <a:defRPr/>
            </a:pPr>
            <a:r>
              <a:rPr lang="en-US" b="1" dirty="0" smtClean="0">
                <a:solidFill>
                  <a:schemeClr val="bg2">
                    <a:lumMod val="10000"/>
                  </a:schemeClr>
                </a:solidFill>
                <a:latin typeface="Comic Sans MS Bold"/>
                <a:cs typeface="Comic Sans MS Bold"/>
              </a:rPr>
              <a:t>  </a:t>
            </a:r>
            <a:r>
              <a:rPr lang="en-US" b="1" dirty="0" smtClean="0">
                <a:solidFill>
                  <a:srgbClr val="0000FF"/>
                </a:solidFill>
                <a:latin typeface="Comic Sans MS Bold"/>
                <a:cs typeface="Comic Sans MS Bold"/>
              </a:rPr>
              <a:t>What is the lifetime of an energetic free quark </a:t>
            </a:r>
            <a:r>
              <a:rPr lang="en-US" b="1" dirty="0" err="1" smtClean="0">
                <a:solidFill>
                  <a:srgbClr val="0000FF"/>
                </a:solidFill>
                <a:latin typeface="Apple Casual"/>
                <a:cs typeface="Apple Casual"/>
              </a:rPr>
              <a:t>τ</a:t>
            </a:r>
            <a:r>
              <a:rPr lang="en-US" b="1" baseline="-25000" dirty="0" err="1" smtClean="0">
                <a:solidFill>
                  <a:srgbClr val="0000FF"/>
                </a:solidFill>
                <a:latin typeface="Comic Sans MS Bold"/>
                <a:cs typeface="Comic Sans MS Bold"/>
              </a:rPr>
              <a:t>p</a:t>
            </a:r>
            <a:r>
              <a:rPr lang="en-US" b="1" baseline="-25000" dirty="0" smtClean="0">
                <a:solidFill>
                  <a:srgbClr val="0000FF"/>
                </a:solidFill>
                <a:latin typeface="Comic Sans MS Bold"/>
                <a:cs typeface="Comic Sans MS Bold"/>
              </a:rPr>
              <a:t> </a:t>
            </a:r>
            <a:r>
              <a:rPr lang="en-US" b="1" dirty="0" smtClean="0">
                <a:solidFill>
                  <a:srgbClr val="0000FF"/>
                </a:solidFill>
                <a:latin typeface="Comic Sans MS Bold"/>
                <a:cs typeface="Comic Sans MS Bold"/>
              </a:rPr>
              <a:t>?</a:t>
            </a:r>
          </a:p>
          <a:p>
            <a:pPr>
              <a:spcAft>
                <a:spcPts val="2040"/>
              </a:spcAft>
              <a:buClr>
                <a:srgbClr val="FF0000"/>
              </a:buClr>
              <a:buFont typeface="Wingdings" charset="2"/>
              <a:buChar char="q"/>
              <a:defRPr/>
            </a:pPr>
            <a:r>
              <a:rPr lang="en-US" b="1" dirty="0" smtClean="0">
                <a:solidFill>
                  <a:srgbClr val="0000FF"/>
                </a:solidFill>
                <a:latin typeface="Comic Sans MS"/>
                <a:cs typeface="Comic Sans MS"/>
              </a:rPr>
              <a:t>  </a:t>
            </a:r>
            <a:r>
              <a:rPr lang="en-US" b="1" dirty="0" smtClean="0">
                <a:solidFill>
                  <a:srgbClr val="008000"/>
                </a:solidFill>
                <a:latin typeface="Comic Sans MS"/>
                <a:cs typeface="Comic Sans MS"/>
              </a:rPr>
              <a:t>How long does it take to form the color field of a hadron </a:t>
            </a:r>
            <a:r>
              <a:rPr lang="en-US" b="1" dirty="0" err="1" smtClean="0">
                <a:solidFill>
                  <a:srgbClr val="008000"/>
                </a:solidFill>
                <a:latin typeface="Apple Casual"/>
                <a:cs typeface="Apple Casual"/>
              </a:rPr>
              <a:t>τ</a:t>
            </a:r>
            <a:r>
              <a:rPr lang="en-US" b="1" baseline="-25000" dirty="0" err="1" smtClean="0">
                <a:solidFill>
                  <a:srgbClr val="008000"/>
                </a:solidFill>
                <a:latin typeface="Comic Sans MS Bold"/>
                <a:cs typeface="Comic Sans MS Bold"/>
              </a:rPr>
              <a:t>f</a:t>
            </a:r>
            <a:r>
              <a:rPr lang="en-US" b="1" baseline="-25000" dirty="0" smtClean="0">
                <a:solidFill>
                  <a:srgbClr val="008000"/>
                </a:solidFill>
                <a:latin typeface="Comic Sans MS Bold"/>
                <a:cs typeface="Comic Sans MS Bold"/>
              </a:rPr>
              <a:t> </a:t>
            </a:r>
            <a:r>
              <a:rPr lang="en-US" b="1" dirty="0" smtClean="0">
                <a:solidFill>
                  <a:srgbClr val="008000"/>
                </a:solidFill>
                <a:latin typeface="Comic Sans MS"/>
                <a:cs typeface="Comic Sans MS"/>
              </a:rPr>
              <a:t>?</a:t>
            </a:r>
          </a:p>
          <a:p>
            <a:pPr fontAlgn="auto">
              <a:spcBef>
                <a:spcPts val="0"/>
              </a:spcBef>
              <a:spcAft>
                <a:spcPts val="2040"/>
              </a:spcAft>
              <a:buClr>
                <a:srgbClr val="FF0000"/>
              </a:buClr>
              <a:buFont typeface="Wingdings" charset="2"/>
              <a:buChar char="q"/>
              <a:defRPr/>
            </a:pPr>
            <a:r>
              <a:rPr lang="en-US" b="1" dirty="0" smtClean="0">
                <a:solidFill>
                  <a:srgbClr val="3366FF"/>
                </a:solidFill>
                <a:latin typeface="Comic Sans MS"/>
                <a:cs typeface="Comic Sans MS"/>
              </a:rPr>
              <a:t>  </a:t>
            </a:r>
            <a:r>
              <a:rPr lang="en-US" b="1" dirty="0" smtClean="0">
                <a:solidFill>
                  <a:srgbClr val="FF0000"/>
                </a:solidFill>
                <a:latin typeface="Comic Sans MS"/>
                <a:cs typeface="Comic Sans MS"/>
              </a:rPr>
              <a:t>What is the dynamic leading to color confinement?</a:t>
            </a:r>
          </a:p>
        </p:txBody>
      </p:sp>
      <p:sp>
        <p:nvSpPr>
          <p:cNvPr id="53" name="TextBox 52"/>
          <p:cNvSpPr txBox="1"/>
          <p:nvPr/>
        </p:nvSpPr>
        <p:spPr>
          <a:xfrm>
            <a:off x="6643473" y="2610290"/>
            <a:ext cx="2352890" cy="369332"/>
          </a:xfrm>
          <a:prstGeom prst="rect">
            <a:avLst/>
          </a:prstGeom>
          <a:noFill/>
        </p:spPr>
        <p:txBody>
          <a:bodyPr wrap="none" rtlCol="0">
            <a:spAutoFit/>
          </a:bodyPr>
          <a:lstStyle/>
          <a:p>
            <a:r>
              <a:rPr lang="en-US" b="1" dirty="0" smtClean="0">
                <a:solidFill>
                  <a:srgbClr val="008000"/>
                </a:solidFill>
                <a:latin typeface="Comic Sans MS"/>
                <a:cs typeface="Comic Sans MS"/>
              </a:rPr>
              <a:t>Hadron propagation</a:t>
            </a:r>
            <a:endParaRPr lang="en-US" b="1" dirty="0">
              <a:solidFill>
                <a:srgbClr val="008000"/>
              </a:solidFill>
              <a:latin typeface="Comic Sans MS"/>
              <a:cs typeface="Comic Sans MS"/>
            </a:endParaRPr>
          </a:p>
        </p:txBody>
      </p:sp>
      <p:grpSp>
        <p:nvGrpSpPr>
          <p:cNvPr id="54" name="Group 69"/>
          <p:cNvGrpSpPr/>
          <p:nvPr/>
        </p:nvGrpSpPr>
        <p:grpSpPr>
          <a:xfrm>
            <a:off x="2590800" y="1777424"/>
            <a:ext cx="2819400" cy="584776"/>
            <a:chOff x="1521178" y="1219200"/>
            <a:chExt cx="4787192" cy="584776"/>
          </a:xfrm>
        </p:grpSpPr>
        <p:cxnSp>
          <p:nvCxnSpPr>
            <p:cNvPr id="55" name="Straight Arrow Connector 54"/>
            <p:cNvCxnSpPr/>
            <p:nvPr/>
          </p:nvCxnSpPr>
          <p:spPr bwMode="auto">
            <a:xfrm rot="10800000">
              <a:off x="1521178" y="1370011"/>
              <a:ext cx="4787192" cy="1588"/>
            </a:xfrm>
            <a:prstGeom prst="straightConnector1">
              <a:avLst/>
            </a:prstGeom>
            <a:solidFill>
              <a:schemeClr val="accent1"/>
            </a:solidFill>
            <a:ln w="28575" cap="flat" cmpd="sng" algn="ctr">
              <a:solidFill>
                <a:srgbClr val="0000FF"/>
              </a:solidFill>
              <a:prstDash val="solid"/>
              <a:round/>
              <a:headEnd type="arrow" w="med" len="med"/>
              <a:tailEnd type="arrow" w="med" len="med"/>
            </a:ln>
            <a:effectLst/>
          </p:spPr>
        </p:cxnSp>
        <p:sp>
          <p:nvSpPr>
            <p:cNvPr id="56" name="TextBox 55"/>
            <p:cNvSpPr txBox="1"/>
            <p:nvPr/>
          </p:nvSpPr>
          <p:spPr>
            <a:xfrm>
              <a:off x="3871724" y="1219200"/>
              <a:ext cx="463213" cy="584776"/>
            </a:xfrm>
            <a:prstGeom prst="rect">
              <a:avLst/>
            </a:prstGeom>
            <a:noFill/>
          </p:spPr>
          <p:txBody>
            <a:bodyPr wrap="none" rtlCol="0">
              <a:spAutoFit/>
            </a:bodyPr>
            <a:lstStyle/>
            <a:p>
              <a:r>
                <a:rPr lang="en-US" sz="3200" dirty="0" smtClean="0">
                  <a:ln>
                    <a:solidFill>
                      <a:srgbClr val="3366FF"/>
                    </a:solidFill>
                  </a:ln>
                  <a:latin typeface="Symbol" charset="2"/>
                  <a:cs typeface="Symbol" charset="2"/>
                </a:rPr>
                <a:t>τ</a:t>
              </a:r>
              <a:r>
                <a:rPr lang="en-US" baseline="-25000" dirty="0" smtClean="0">
                  <a:ln>
                    <a:solidFill>
                      <a:srgbClr val="3366FF"/>
                    </a:solidFill>
                  </a:ln>
                  <a:latin typeface="+mj-lt"/>
                  <a:cs typeface="Symbol" charset="2"/>
                </a:rPr>
                <a:t>p</a:t>
              </a:r>
              <a:endParaRPr lang="en-US" baseline="-25000" dirty="0">
                <a:ln>
                  <a:solidFill>
                    <a:srgbClr val="3366FF"/>
                  </a:solidFill>
                </a:ln>
                <a:latin typeface="+mj-lt"/>
                <a:cs typeface="Symbol" charset="2"/>
              </a:endParaRPr>
            </a:p>
          </p:txBody>
        </p:sp>
      </p:grpSp>
      <p:grpSp>
        <p:nvGrpSpPr>
          <p:cNvPr id="57" name="Group 68"/>
          <p:cNvGrpSpPr/>
          <p:nvPr/>
        </p:nvGrpSpPr>
        <p:grpSpPr>
          <a:xfrm>
            <a:off x="5486401" y="1777424"/>
            <a:ext cx="1600200" cy="584776"/>
            <a:chOff x="6308370" y="1219200"/>
            <a:chExt cx="2302231" cy="584776"/>
          </a:xfrm>
        </p:grpSpPr>
        <p:cxnSp>
          <p:nvCxnSpPr>
            <p:cNvPr id="58" name="Straight Arrow Connector 57"/>
            <p:cNvCxnSpPr/>
            <p:nvPr/>
          </p:nvCxnSpPr>
          <p:spPr bwMode="auto">
            <a:xfrm>
              <a:off x="6308370" y="1370010"/>
              <a:ext cx="2302231" cy="1590"/>
            </a:xfrm>
            <a:prstGeom prst="straightConnector1">
              <a:avLst/>
            </a:prstGeom>
            <a:solidFill>
              <a:schemeClr val="accent1"/>
            </a:solidFill>
            <a:ln w="28575" cap="flat" cmpd="sng" algn="ctr">
              <a:solidFill>
                <a:srgbClr val="008000"/>
              </a:solidFill>
              <a:prstDash val="solid"/>
              <a:round/>
              <a:headEnd type="arrow" w="med" len="med"/>
              <a:tailEnd type="arrow" w="med" len="med"/>
            </a:ln>
            <a:effectLst/>
          </p:spPr>
        </p:cxnSp>
        <p:sp>
          <p:nvSpPr>
            <p:cNvPr id="59" name="TextBox 58"/>
            <p:cNvSpPr txBox="1"/>
            <p:nvPr/>
          </p:nvSpPr>
          <p:spPr>
            <a:xfrm>
              <a:off x="7190195" y="1219200"/>
              <a:ext cx="505968" cy="584776"/>
            </a:xfrm>
            <a:prstGeom prst="rect">
              <a:avLst/>
            </a:prstGeom>
            <a:noFill/>
          </p:spPr>
          <p:txBody>
            <a:bodyPr wrap="none" rtlCol="0">
              <a:spAutoFit/>
            </a:bodyPr>
            <a:lstStyle/>
            <a:p>
              <a:r>
                <a:rPr lang="en-US" sz="3200" dirty="0" err="1" smtClean="0">
                  <a:ln>
                    <a:solidFill>
                      <a:srgbClr val="008000"/>
                    </a:solidFill>
                  </a:ln>
                  <a:latin typeface="Symbol" charset="2"/>
                  <a:cs typeface="Symbol" charset="2"/>
                </a:rPr>
                <a:t>τ</a:t>
              </a:r>
              <a:r>
                <a:rPr lang="en-US" baseline="-25000" dirty="0" err="1" smtClean="0">
                  <a:ln>
                    <a:solidFill>
                      <a:srgbClr val="008000"/>
                    </a:solidFill>
                  </a:ln>
                  <a:latin typeface="+mj-lt"/>
                  <a:cs typeface="Symbol" charset="2"/>
                </a:rPr>
                <a:t>f</a:t>
              </a:r>
              <a:r>
                <a:rPr lang="en-US" baseline="30000" dirty="0" err="1" smtClean="0">
                  <a:ln>
                    <a:solidFill>
                      <a:srgbClr val="008000"/>
                    </a:solidFill>
                  </a:ln>
                  <a:latin typeface="+mj-lt"/>
                  <a:cs typeface="Symbol" charset="2"/>
                </a:rPr>
                <a:t>h</a:t>
              </a:r>
              <a:endParaRPr lang="en-US" baseline="30000" dirty="0">
                <a:ln>
                  <a:solidFill>
                    <a:srgbClr val="008000"/>
                  </a:solidFill>
                </a:ln>
                <a:latin typeface="+mj-lt"/>
                <a:cs typeface="Symbol" charset="2"/>
              </a:endParaRPr>
            </a:p>
          </p:txBody>
        </p:sp>
      </p:grpSp>
      <p:sp>
        <p:nvSpPr>
          <p:cNvPr id="3" name="Footer Placeholder 2"/>
          <p:cNvSpPr>
            <a:spLocks noGrp="1"/>
          </p:cNvSpPr>
          <p:nvPr>
            <p:ph type="ftr" sz="quarter" idx="11"/>
          </p:nvPr>
        </p:nvSpPr>
        <p:spPr/>
        <p:txBody>
          <a:bodyPr/>
          <a:lstStyle/>
          <a:p>
            <a:r>
              <a:rPr lang="en-US" smtClean="0"/>
              <a:t>Hadronization and CT Studies at JLab                         Kawtar Hafidi                             pA@RHIC Workshop</a:t>
            </a:r>
            <a:endParaRPr lang="en-US"/>
          </a:p>
        </p:txBody>
      </p:sp>
      <p:sp>
        <p:nvSpPr>
          <p:cNvPr id="43" name="Slide Number Placeholder 42"/>
          <p:cNvSpPr>
            <a:spLocks noGrp="1"/>
          </p:cNvSpPr>
          <p:nvPr>
            <p:ph type="sldNum" sz="quarter" idx="12"/>
          </p:nvPr>
        </p:nvSpPr>
        <p:spPr/>
        <p:txBody>
          <a:bodyPr/>
          <a:lstStyle/>
          <a:p>
            <a:fld id="{87034D8C-3CB4-402A-BC46-2AB14C0FE90A}" type="slidenum">
              <a:rPr lang="en-US" smtClean="0"/>
              <a:pPr/>
              <a:t>4</a:t>
            </a:fld>
            <a:endParaRPr lang="en-US"/>
          </a:p>
        </p:txBody>
      </p:sp>
    </p:spTree>
    <p:extLst>
      <p:ext uri="{BB962C8B-B14F-4D97-AF65-F5344CB8AC3E}">
        <p14:creationId xmlns:p14="http://schemas.microsoft.com/office/powerpoint/2010/main" val="3758621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2238"/>
            <a:ext cx="2590800" cy="563562"/>
          </a:xfrm>
        </p:spPr>
        <p:txBody>
          <a:bodyPr/>
          <a:lstStyle/>
          <a:p>
            <a:r>
              <a:rPr lang="en-US" sz="3200" dirty="0" smtClean="0"/>
              <a:t>Motivation</a:t>
            </a:r>
            <a:endParaRPr lang="en-US" sz="3200"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5</a:t>
            </a:fld>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59347"/>
            <a:ext cx="3665538" cy="12360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ctangle 2"/>
          <p:cNvSpPr txBox="1">
            <a:spLocks noChangeArrowheads="1"/>
          </p:cNvSpPr>
          <p:nvPr/>
        </p:nvSpPr>
        <p:spPr bwMode="auto">
          <a:xfrm>
            <a:off x="228600" y="990600"/>
            <a:ext cx="5897562" cy="556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Lucida Sans Unicode"/>
                <a:ea typeface="+mn-ea"/>
                <a:cs typeface="Lucida Sans Unicode"/>
              </a:defRPr>
            </a:lvl1pPr>
            <a:lvl2pPr marL="742950" indent="-285750" algn="l" rtl="0" eaLnBrk="1" fontAlgn="base" hangingPunct="1">
              <a:spcBef>
                <a:spcPct val="20000"/>
              </a:spcBef>
              <a:spcAft>
                <a:spcPct val="0"/>
              </a:spcAft>
              <a:buClr>
                <a:srgbClr val="1F497D"/>
              </a:buClr>
              <a:buChar char="–"/>
              <a:defRPr sz="1600">
                <a:solidFill>
                  <a:schemeClr val="tx1"/>
                </a:solidFill>
                <a:latin typeface="Lucida Sans Unicode"/>
                <a:cs typeface="Lucida Sans Unicode"/>
              </a:defRPr>
            </a:lvl2pPr>
            <a:lvl3pPr marL="11430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3pPr>
            <a:lvl4pPr marL="16002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Lucida Sans Unicode"/>
                <a:cs typeface="Lucida Sans Unicode"/>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450850">
              <a:buClr>
                <a:srgbClr val="660066"/>
              </a:buClr>
              <a:buSzPct val="100000"/>
              <a:buFont typeface="Wingdings" charset="2"/>
              <a:buChar char="q"/>
              <a:tabLst>
                <a:tab pos="723900" algn="l"/>
                <a:tab pos="1447800" algn="l"/>
                <a:tab pos="2171700" algn="l"/>
                <a:tab pos="2895600" algn="l"/>
                <a:tab pos="3619500" algn="l"/>
                <a:tab pos="4343400" algn="l"/>
                <a:tab pos="5067300" algn="l"/>
                <a:tab pos="5791200" algn="l"/>
              </a:tabLst>
            </a:pPr>
            <a:r>
              <a:rPr lang="en-US" sz="2000" b="1" dirty="0" smtClean="0">
                <a:solidFill>
                  <a:srgbClr val="FF0000"/>
                </a:solidFill>
              </a:rPr>
              <a:t>Understand the </a:t>
            </a:r>
            <a:r>
              <a:rPr lang="en-US" sz="2000" b="1" dirty="0">
                <a:solidFill>
                  <a:srgbClr val="FF0000"/>
                </a:solidFill>
              </a:rPr>
              <a:t>H</a:t>
            </a:r>
            <a:r>
              <a:rPr lang="en-US" sz="2000" b="1" dirty="0" smtClean="0">
                <a:solidFill>
                  <a:srgbClr val="FF0000"/>
                </a:solidFill>
              </a:rPr>
              <a:t>adronization process by</a:t>
            </a:r>
          </a:p>
          <a:p>
            <a:pPr marL="882650" lvl="1" indent="-342900">
              <a:buClr>
                <a:srgbClr val="660066"/>
              </a:buClr>
              <a:buSzPct val="100000"/>
              <a:buFont typeface="Wingdings" charset="2"/>
              <a:buChar char="q"/>
              <a:tabLst>
                <a:tab pos="723900" algn="l"/>
                <a:tab pos="1447800" algn="l"/>
                <a:tab pos="2171700" algn="l"/>
                <a:tab pos="2895600" algn="l"/>
                <a:tab pos="3619500" algn="l"/>
                <a:tab pos="4343400" algn="l"/>
                <a:tab pos="5067300" algn="l"/>
                <a:tab pos="5791200" algn="l"/>
              </a:tabLst>
            </a:pPr>
            <a:r>
              <a:rPr lang="en-US" sz="2000" dirty="0" smtClean="0">
                <a:solidFill>
                  <a:srgbClr val="660066"/>
                </a:solidFill>
              </a:rPr>
              <a:t>Measuring the characteristic times</a:t>
            </a:r>
          </a:p>
          <a:p>
            <a:pPr marL="882650" lvl="1" indent="-342900">
              <a:buClr>
                <a:srgbClr val="660066"/>
              </a:buClr>
              <a:buSzPct val="100000"/>
              <a:buFont typeface="Wingdings" charset="2"/>
              <a:buChar char="q"/>
              <a:tabLst>
                <a:tab pos="723900" algn="l"/>
                <a:tab pos="1447800" algn="l"/>
                <a:tab pos="2171700" algn="l"/>
                <a:tab pos="2895600" algn="l"/>
                <a:tab pos="3619500" algn="l"/>
                <a:tab pos="4343400" algn="l"/>
                <a:tab pos="5067300" algn="l"/>
                <a:tab pos="5791200" algn="l"/>
              </a:tabLst>
            </a:pPr>
            <a:r>
              <a:rPr lang="en-US" sz="2000" dirty="0" smtClean="0">
                <a:solidFill>
                  <a:srgbClr val="660066"/>
                </a:solidFill>
              </a:rPr>
              <a:t>Measuring quark energy loss</a:t>
            </a:r>
          </a:p>
          <a:p>
            <a:pPr marL="882650" lvl="1" indent="-342900">
              <a:buClr>
                <a:srgbClr val="660066"/>
              </a:buClr>
              <a:buSzPct val="100000"/>
              <a:buFont typeface="Wingdings" charset="2"/>
              <a:buChar char="q"/>
              <a:tabLst>
                <a:tab pos="723900" algn="l"/>
                <a:tab pos="1447800" algn="l"/>
                <a:tab pos="2171700" algn="l"/>
                <a:tab pos="2895600" algn="l"/>
                <a:tab pos="3619500" algn="l"/>
                <a:tab pos="4343400" algn="l"/>
                <a:tab pos="5067300" algn="l"/>
                <a:tab pos="5791200" algn="l"/>
              </a:tabLst>
            </a:pPr>
            <a:r>
              <a:rPr lang="en-US" sz="2000" dirty="0" smtClean="0">
                <a:solidFill>
                  <a:srgbClr val="660066"/>
                </a:solidFill>
              </a:rPr>
              <a:t>Measuring hadron attenuation</a:t>
            </a:r>
          </a:p>
          <a:p>
            <a:pPr marL="1854200" lvl="3" indent="-342900">
              <a:buClr>
                <a:srgbClr val="660066"/>
              </a:buClr>
              <a:buSzPct val="100000"/>
              <a:buFont typeface="Wingdings" charset="2"/>
              <a:buChar char="q"/>
              <a:tabLst>
                <a:tab pos="723900" algn="l"/>
                <a:tab pos="1447800" algn="l"/>
                <a:tab pos="2171700" algn="l"/>
                <a:tab pos="2895600" algn="l"/>
                <a:tab pos="3619500" algn="l"/>
                <a:tab pos="4343400" algn="l"/>
                <a:tab pos="5067300" algn="l"/>
                <a:tab pos="5791200" algn="l"/>
              </a:tabLst>
            </a:pPr>
            <a:endParaRPr lang="en-US" sz="2000" dirty="0" smtClean="0">
              <a:solidFill>
                <a:schemeClr val="bg2">
                  <a:lumMod val="10000"/>
                </a:schemeClr>
              </a:solidFill>
            </a:endParaRPr>
          </a:p>
          <a:p>
            <a:pPr marL="450850">
              <a:buClr>
                <a:srgbClr val="660066"/>
              </a:buClr>
              <a:buSzPct val="100000"/>
              <a:buFont typeface="Wingdings" charset="2"/>
              <a:buChar char="q"/>
              <a:tabLst>
                <a:tab pos="723900" algn="l"/>
                <a:tab pos="1447800" algn="l"/>
                <a:tab pos="2171700" algn="l"/>
                <a:tab pos="2895600" algn="l"/>
                <a:tab pos="3619500" algn="l"/>
                <a:tab pos="4343400" algn="l"/>
                <a:tab pos="5067300" algn="l"/>
                <a:tab pos="5791200" algn="l"/>
              </a:tabLst>
            </a:pPr>
            <a:r>
              <a:rPr lang="en-US" sz="2000" b="1" dirty="0" smtClean="0">
                <a:solidFill>
                  <a:srgbClr val="FF0000"/>
                </a:solidFill>
              </a:rPr>
              <a:t>Characterization of the QCD medium</a:t>
            </a:r>
          </a:p>
          <a:p>
            <a:pPr marL="882650" lvl="1" indent="-342900">
              <a:buClr>
                <a:srgbClr val="660066"/>
              </a:buClr>
              <a:buSzPct val="100000"/>
              <a:buFont typeface="Wingdings" charset="2"/>
              <a:buChar char="q"/>
              <a:tabLst>
                <a:tab pos="723900" algn="l"/>
                <a:tab pos="1447800" algn="l"/>
                <a:tab pos="2171700" algn="l"/>
                <a:tab pos="2895600" algn="l"/>
                <a:tab pos="3619500" algn="l"/>
                <a:tab pos="4343400" algn="l"/>
                <a:tab pos="5067300" algn="l"/>
                <a:tab pos="5791200" algn="l"/>
              </a:tabLst>
            </a:pPr>
            <a:r>
              <a:rPr lang="en-US" sz="2000" kern="0" dirty="0">
                <a:solidFill>
                  <a:srgbClr val="660066"/>
                </a:solidFill>
              </a:rPr>
              <a:t>Testing and calibrating theoretical tools used to determine the properties of Quark-Gluon Plasma </a:t>
            </a:r>
          </a:p>
          <a:p>
            <a:pPr marL="882650" lvl="1" indent="-342900">
              <a:buClr>
                <a:srgbClr val="660066"/>
              </a:buClr>
              <a:buSzPct val="100000"/>
              <a:buFont typeface="Wingdings" charset="2"/>
              <a:buChar char="q"/>
              <a:tabLst>
                <a:tab pos="723900" algn="l"/>
                <a:tab pos="1447800" algn="l"/>
                <a:tab pos="2171700" algn="l"/>
                <a:tab pos="2895600" algn="l"/>
                <a:tab pos="3619500" algn="l"/>
                <a:tab pos="4343400" algn="l"/>
                <a:tab pos="5067300" algn="l"/>
                <a:tab pos="5791200" algn="l"/>
              </a:tabLst>
            </a:pPr>
            <a:endParaRPr lang="en-US" sz="2000" dirty="0" smtClean="0">
              <a:solidFill>
                <a:schemeClr val="bg2">
                  <a:lumMod val="10000"/>
                </a:schemeClr>
              </a:solidFill>
            </a:endParaRPr>
          </a:p>
          <a:p>
            <a:pPr marL="450850">
              <a:buClr>
                <a:srgbClr val="660066"/>
              </a:buClr>
              <a:buSzPct val="100000"/>
              <a:buFont typeface="Wingdings" charset="2"/>
              <a:buChar char="q"/>
              <a:tabLst>
                <a:tab pos="723900" algn="l"/>
                <a:tab pos="1447800" algn="l"/>
                <a:tab pos="2171700" algn="l"/>
                <a:tab pos="2895600" algn="l"/>
                <a:tab pos="3619500" algn="l"/>
                <a:tab pos="4343400" algn="l"/>
                <a:tab pos="5067300" algn="l"/>
                <a:tab pos="5791200" algn="l"/>
              </a:tabLst>
            </a:pPr>
            <a:r>
              <a:rPr lang="en-US" sz="2000" b="1" dirty="0" smtClean="0">
                <a:solidFill>
                  <a:srgbClr val="FF0000"/>
                </a:solidFill>
              </a:rPr>
              <a:t>Reduce systematic effects when attenuation needs to be corrected for</a:t>
            </a:r>
          </a:p>
          <a:p>
            <a:pPr marL="882650" lvl="1" indent="-342900">
              <a:buClr>
                <a:srgbClr val="660066"/>
              </a:buClr>
              <a:buSzPct val="100000"/>
              <a:buFont typeface="Wingdings" charset="2"/>
              <a:buChar char="q"/>
              <a:tabLst>
                <a:tab pos="723900" algn="l"/>
                <a:tab pos="1447800" algn="l"/>
                <a:tab pos="2171700" algn="l"/>
                <a:tab pos="2895600" algn="l"/>
                <a:tab pos="3619500" algn="l"/>
                <a:tab pos="4343400" algn="l"/>
                <a:tab pos="5067300" algn="l"/>
                <a:tab pos="5791200" algn="l"/>
              </a:tabLst>
            </a:pPr>
            <a:r>
              <a:rPr lang="en-US" sz="2000" dirty="0" smtClean="0">
                <a:solidFill>
                  <a:srgbClr val="660066"/>
                </a:solidFill>
              </a:rPr>
              <a:t>Neutrino experiments since they use nuclear targets</a:t>
            </a:r>
            <a:endParaRPr lang="en-US" sz="2000" dirty="0">
              <a:solidFill>
                <a:srgbClr val="660066"/>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213" y="1295400"/>
            <a:ext cx="2643187" cy="2386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063" y="4299028"/>
            <a:ext cx="2141537" cy="2254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Box 10"/>
          <p:cNvSpPr txBox="1"/>
          <p:nvPr/>
        </p:nvSpPr>
        <p:spPr>
          <a:xfrm>
            <a:off x="6093438" y="3429000"/>
            <a:ext cx="1362873" cy="830997"/>
          </a:xfrm>
          <a:prstGeom prst="rect">
            <a:avLst/>
          </a:prstGeom>
          <a:noFill/>
        </p:spPr>
        <p:txBody>
          <a:bodyPr wrap="none" rtlCol="0">
            <a:spAutoFit/>
          </a:bodyPr>
          <a:lstStyle/>
          <a:p>
            <a:pPr algn="ctr"/>
            <a:r>
              <a:rPr lang="en-US" sz="1600" dirty="0" smtClean="0">
                <a:solidFill>
                  <a:srgbClr val="008000"/>
                </a:solidFill>
              </a:rPr>
              <a:t>DIS</a:t>
            </a:r>
          </a:p>
          <a:p>
            <a:pPr algn="ctr"/>
            <a:r>
              <a:rPr lang="en-US" sz="1600" dirty="0" smtClean="0">
                <a:solidFill>
                  <a:srgbClr val="008000"/>
                </a:solidFill>
              </a:rPr>
              <a:t>In Medium </a:t>
            </a:r>
          </a:p>
          <a:p>
            <a:pPr algn="ctr"/>
            <a:r>
              <a:rPr lang="en-US" sz="1600" dirty="0" smtClean="0">
                <a:solidFill>
                  <a:srgbClr val="008000"/>
                </a:solidFill>
              </a:rPr>
              <a:t>Hadronization</a:t>
            </a:r>
            <a:endParaRPr lang="en-US" sz="1600" dirty="0">
              <a:solidFill>
                <a:srgbClr val="008000"/>
              </a:solidFill>
            </a:endParaRPr>
          </a:p>
        </p:txBody>
      </p:sp>
      <p:sp>
        <p:nvSpPr>
          <p:cNvPr id="12" name="TextBox 11"/>
          <p:cNvSpPr txBox="1"/>
          <p:nvPr/>
        </p:nvSpPr>
        <p:spPr>
          <a:xfrm>
            <a:off x="7745861" y="3436203"/>
            <a:ext cx="1398139" cy="830997"/>
          </a:xfrm>
          <a:prstGeom prst="rect">
            <a:avLst/>
          </a:prstGeom>
          <a:noFill/>
        </p:spPr>
        <p:txBody>
          <a:bodyPr wrap="none" rtlCol="0">
            <a:spAutoFit/>
          </a:bodyPr>
          <a:lstStyle/>
          <a:p>
            <a:r>
              <a:rPr lang="en-US" sz="1600" dirty="0" smtClean="0">
                <a:solidFill>
                  <a:srgbClr val="008000"/>
                </a:solidFill>
              </a:rPr>
              <a:t>DY</a:t>
            </a:r>
          </a:p>
          <a:p>
            <a:r>
              <a:rPr lang="en-US" sz="1600" dirty="0" smtClean="0">
                <a:solidFill>
                  <a:srgbClr val="008000"/>
                </a:solidFill>
              </a:rPr>
              <a:t>No In-Medium</a:t>
            </a:r>
          </a:p>
          <a:p>
            <a:r>
              <a:rPr lang="en-US" sz="1600" dirty="0" smtClean="0">
                <a:solidFill>
                  <a:srgbClr val="008000"/>
                </a:solidFill>
              </a:rPr>
              <a:t>Hadronization</a:t>
            </a:r>
            <a:endParaRPr lang="en-US" sz="1600" dirty="0">
              <a:solidFill>
                <a:srgbClr val="008000"/>
              </a:solidFill>
            </a:endParaRPr>
          </a:p>
        </p:txBody>
      </p:sp>
      <p:sp>
        <p:nvSpPr>
          <p:cNvPr id="13" name="TextBox 12"/>
          <p:cNvSpPr txBox="1"/>
          <p:nvPr/>
        </p:nvSpPr>
        <p:spPr>
          <a:xfrm>
            <a:off x="7125499" y="6096000"/>
            <a:ext cx="2018501" cy="369332"/>
          </a:xfrm>
          <a:prstGeom prst="rect">
            <a:avLst/>
          </a:prstGeom>
          <a:noFill/>
        </p:spPr>
        <p:txBody>
          <a:bodyPr wrap="none" rtlCol="0">
            <a:spAutoFit/>
          </a:bodyPr>
          <a:lstStyle/>
          <a:p>
            <a:r>
              <a:rPr lang="en-US" dirty="0" smtClean="0">
                <a:solidFill>
                  <a:srgbClr val="0000FF"/>
                </a:solidFill>
              </a:rPr>
              <a:t>Heavy ion collisions</a:t>
            </a:r>
            <a:endParaRPr lang="en-US" dirty="0">
              <a:solidFill>
                <a:srgbClr val="0000FF"/>
              </a:solidFill>
            </a:endParaRPr>
          </a:p>
        </p:txBody>
      </p:sp>
    </p:spTree>
    <p:extLst>
      <p:ext uri="{BB962C8B-B14F-4D97-AF65-F5344CB8AC3E}">
        <p14:creationId xmlns:p14="http://schemas.microsoft.com/office/powerpoint/2010/main" val="18316988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67200" cy="1524000"/>
          </a:xfrm>
        </p:spPr>
        <p:txBody>
          <a:bodyPr/>
          <a:lstStyle/>
          <a:p>
            <a:r>
              <a:rPr lang="en-US" sz="3600" dirty="0" smtClean="0"/>
              <a:t>Experimental techniques</a:t>
            </a:r>
            <a:endParaRPr lang="en-US" sz="3600"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6</a:t>
            </a:fld>
            <a:endParaRPr lang="en-US"/>
          </a:p>
        </p:txBody>
      </p:sp>
      <p:pic>
        <p:nvPicPr>
          <p:cNvPr id="7" name="Picture 7" descr="tf1"/>
          <p:cNvPicPr>
            <a:picLocks noChangeAspect="1" noChangeArrowheads="1"/>
          </p:cNvPicPr>
          <p:nvPr/>
        </p:nvPicPr>
        <p:blipFill>
          <a:blip r:embed="rId3"/>
          <a:srcRect/>
          <a:stretch>
            <a:fillRect/>
          </a:stretch>
        </p:blipFill>
        <p:spPr bwMode="auto">
          <a:xfrm>
            <a:off x="4724400" y="152400"/>
            <a:ext cx="4343400" cy="2324100"/>
          </a:xfrm>
          <a:prstGeom prst="rect">
            <a:avLst/>
          </a:prstGeom>
          <a:noFill/>
        </p:spPr>
      </p:pic>
      <p:sp>
        <p:nvSpPr>
          <p:cNvPr id="8" name="Oval 8"/>
          <p:cNvSpPr>
            <a:spLocks noChangeArrowheads="1"/>
          </p:cNvSpPr>
          <p:nvPr/>
        </p:nvSpPr>
        <p:spPr bwMode="auto">
          <a:xfrm>
            <a:off x="6172200" y="1676400"/>
            <a:ext cx="304800" cy="533400"/>
          </a:xfrm>
          <a:prstGeom prst="ellipse">
            <a:avLst/>
          </a:prstGeom>
          <a:solidFill>
            <a:schemeClr val="bg1"/>
          </a:solidFill>
          <a:ln w="9525">
            <a:solidFill>
              <a:schemeClr val="bg1"/>
            </a:solidFill>
            <a:round/>
            <a:headEnd/>
            <a:tailEnd/>
          </a:ln>
          <a:effectLst/>
        </p:spPr>
        <p:txBody>
          <a:bodyPr wrap="none" anchor="ctr">
            <a:prstTxWarp prst="textNoShape">
              <a:avLst/>
            </a:prstTxWarp>
          </a:bodyPr>
          <a:lstStyle/>
          <a:p>
            <a:endParaRPr lang="en-US"/>
          </a:p>
        </p:txBody>
      </p:sp>
      <p:sp>
        <p:nvSpPr>
          <p:cNvPr id="9" name="Oval 9"/>
          <p:cNvSpPr>
            <a:spLocks noChangeArrowheads="1"/>
          </p:cNvSpPr>
          <p:nvPr/>
        </p:nvSpPr>
        <p:spPr bwMode="auto">
          <a:xfrm>
            <a:off x="6400800" y="1981200"/>
            <a:ext cx="381000" cy="228600"/>
          </a:xfrm>
          <a:prstGeom prst="ellipse">
            <a:avLst/>
          </a:prstGeom>
          <a:solidFill>
            <a:schemeClr val="bg1"/>
          </a:solidFill>
          <a:ln w="9525">
            <a:solidFill>
              <a:schemeClr val="bg1"/>
            </a:solidFill>
            <a:round/>
            <a:headEnd/>
            <a:tailEnd/>
          </a:ln>
          <a:effectLst/>
        </p:spPr>
        <p:txBody>
          <a:bodyPr wrap="none" anchor="ctr">
            <a:prstTxWarp prst="textNoShape">
              <a:avLst/>
            </a:prstTxWarp>
          </a:bodyPr>
          <a:lstStyle/>
          <a:p>
            <a:endParaRPr lang="en-US"/>
          </a:p>
        </p:txBody>
      </p:sp>
      <p:sp>
        <p:nvSpPr>
          <p:cNvPr id="10" name="Oval 10"/>
          <p:cNvSpPr>
            <a:spLocks noChangeArrowheads="1"/>
          </p:cNvSpPr>
          <p:nvPr/>
        </p:nvSpPr>
        <p:spPr bwMode="auto">
          <a:xfrm>
            <a:off x="6553200" y="2133600"/>
            <a:ext cx="838200" cy="381000"/>
          </a:xfrm>
          <a:prstGeom prst="ellipse">
            <a:avLst/>
          </a:prstGeom>
          <a:solidFill>
            <a:schemeClr val="bg1"/>
          </a:solidFill>
          <a:ln w="9525">
            <a:solidFill>
              <a:schemeClr val="bg1"/>
            </a:solidFill>
            <a:round/>
            <a:headEnd/>
            <a:tailEnd/>
          </a:ln>
          <a:effectLst/>
        </p:spPr>
        <p:txBody>
          <a:bodyPr wrap="none" anchor="ctr">
            <a:prstTxWarp prst="textNoShape">
              <a:avLst/>
            </a:prstTxWarp>
          </a:bodyPr>
          <a:lstStyle/>
          <a:p>
            <a:endParaRPr lang="en-US"/>
          </a:p>
        </p:txBody>
      </p:sp>
      <p:sp>
        <p:nvSpPr>
          <p:cNvPr id="11" name="Oval 11"/>
          <p:cNvSpPr>
            <a:spLocks noChangeArrowheads="1"/>
          </p:cNvSpPr>
          <p:nvPr/>
        </p:nvSpPr>
        <p:spPr bwMode="auto">
          <a:xfrm>
            <a:off x="7239000" y="2057400"/>
            <a:ext cx="228600" cy="228600"/>
          </a:xfrm>
          <a:prstGeom prst="ellipse">
            <a:avLst/>
          </a:prstGeom>
          <a:solidFill>
            <a:schemeClr val="bg1"/>
          </a:solidFill>
          <a:ln w="9525">
            <a:solidFill>
              <a:schemeClr val="bg1"/>
            </a:solidFill>
            <a:round/>
            <a:headEnd/>
            <a:tailEnd/>
          </a:ln>
          <a:effectLst/>
        </p:spPr>
        <p:txBody>
          <a:bodyPr wrap="none" anchor="ctr">
            <a:prstTxWarp prst="textNoShape">
              <a:avLst/>
            </a:prstTxWarp>
          </a:bodyPr>
          <a:lstStyle/>
          <a:p>
            <a:endParaRPr lang="en-US"/>
          </a:p>
        </p:txBody>
      </p:sp>
      <p:sp>
        <p:nvSpPr>
          <p:cNvPr id="12" name="Oval 13"/>
          <p:cNvSpPr>
            <a:spLocks noChangeArrowheads="1"/>
          </p:cNvSpPr>
          <p:nvPr/>
        </p:nvSpPr>
        <p:spPr bwMode="auto">
          <a:xfrm>
            <a:off x="6553200" y="1371600"/>
            <a:ext cx="76200" cy="228600"/>
          </a:xfrm>
          <a:prstGeom prst="ellipse">
            <a:avLst/>
          </a:prstGeom>
          <a:solidFill>
            <a:srgbClr val="FF3300"/>
          </a:solidFill>
          <a:ln w="9525">
            <a:solidFill>
              <a:srgbClr val="FF3300"/>
            </a:solidFill>
            <a:round/>
            <a:headEnd/>
            <a:tailEnd/>
          </a:ln>
          <a:effectLst/>
        </p:spPr>
        <p:txBody>
          <a:bodyPr wrap="none" anchor="ctr">
            <a:prstTxWarp prst="textNoShape">
              <a:avLst/>
            </a:prstTxWarp>
          </a:bodyPr>
          <a:lstStyle/>
          <a:p>
            <a:endParaRPr lang="en-US"/>
          </a:p>
        </p:txBody>
      </p:sp>
      <p:sp>
        <p:nvSpPr>
          <p:cNvPr id="13" name="Text Box 15"/>
          <p:cNvSpPr txBox="1">
            <a:spLocks noChangeArrowheads="1"/>
          </p:cNvSpPr>
          <p:nvPr/>
        </p:nvSpPr>
        <p:spPr bwMode="auto">
          <a:xfrm>
            <a:off x="5410200" y="609600"/>
            <a:ext cx="342900" cy="457200"/>
          </a:xfrm>
          <a:prstGeom prst="rect">
            <a:avLst/>
          </a:prstGeom>
          <a:solidFill>
            <a:srgbClr val="FFFF66"/>
          </a:solidFill>
          <a:ln w="9525">
            <a:noFill/>
            <a:miter lim="800000"/>
            <a:headEnd/>
            <a:tailEnd/>
          </a:ln>
          <a:effectLst/>
        </p:spPr>
        <p:txBody>
          <a:bodyPr wrap="none">
            <a:prstTxWarp prst="textNoShape">
              <a:avLst/>
            </a:prstTxWarp>
            <a:spAutoFit/>
          </a:bodyPr>
          <a:lstStyle/>
          <a:p>
            <a:r>
              <a:rPr lang="en-US">
                <a:sym typeface="Symbol" pitchFamily="-107" charset="2"/>
              </a:rPr>
              <a:t></a:t>
            </a:r>
          </a:p>
        </p:txBody>
      </p:sp>
      <p:sp>
        <p:nvSpPr>
          <p:cNvPr id="14" name="Text Box 16"/>
          <p:cNvSpPr txBox="1">
            <a:spLocks noChangeArrowheads="1"/>
          </p:cNvSpPr>
          <p:nvPr/>
        </p:nvSpPr>
        <p:spPr bwMode="auto">
          <a:xfrm>
            <a:off x="5399088" y="1371600"/>
            <a:ext cx="544512" cy="457200"/>
          </a:xfrm>
          <a:prstGeom prst="rect">
            <a:avLst/>
          </a:prstGeom>
          <a:solidFill>
            <a:srgbClr val="FFFF66"/>
          </a:solidFill>
          <a:ln w="9525">
            <a:noFill/>
            <a:miter lim="800000"/>
            <a:headEnd/>
            <a:tailEnd/>
          </a:ln>
          <a:effectLst/>
        </p:spPr>
        <p:txBody>
          <a:bodyPr wrap="none">
            <a:prstTxWarp prst="textNoShape">
              <a:avLst/>
            </a:prstTxWarp>
            <a:spAutoFit/>
          </a:bodyPr>
          <a:lstStyle/>
          <a:p>
            <a:r>
              <a:rPr lang="en-US">
                <a:latin typeface="Lucida Bright" pitchFamily="-107" charset="0"/>
              </a:rPr>
              <a:t>Q</a:t>
            </a:r>
            <a:r>
              <a:rPr lang="en-US" baseline="30000">
                <a:latin typeface="Lucida Bright" pitchFamily="-107" charset="0"/>
              </a:rPr>
              <a:t>2</a:t>
            </a:r>
          </a:p>
        </p:txBody>
      </p:sp>
      <p:sp>
        <p:nvSpPr>
          <p:cNvPr id="15" name="Text Box 17"/>
          <p:cNvSpPr txBox="1">
            <a:spLocks noChangeArrowheads="1"/>
          </p:cNvSpPr>
          <p:nvPr/>
        </p:nvSpPr>
        <p:spPr bwMode="auto">
          <a:xfrm>
            <a:off x="7772400" y="1905000"/>
            <a:ext cx="485775" cy="457200"/>
          </a:xfrm>
          <a:prstGeom prst="rect">
            <a:avLst/>
          </a:prstGeom>
          <a:solidFill>
            <a:srgbClr val="FFFF66"/>
          </a:solidFill>
          <a:ln w="9525">
            <a:noFill/>
            <a:miter lim="800000"/>
            <a:headEnd/>
            <a:tailEnd/>
          </a:ln>
          <a:effectLst/>
        </p:spPr>
        <p:txBody>
          <a:bodyPr wrap="none">
            <a:prstTxWarp prst="textNoShape">
              <a:avLst/>
            </a:prstTxWarp>
            <a:spAutoFit/>
          </a:bodyPr>
          <a:lstStyle/>
          <a:p>
            <a:r>
              <a:rPr lang="en-US">
                <a:latin typeface="Lucida Bright" pitchFamily="-107" charset="0"/>
              </a:rPr>
              <a:t>E</a:t>
            </a:r>
            <a:r>
              <a:rPr lang="en-US" baseline="-25000">
                <a:latin typeface="Lucida Bright" pitchFamily="-107" charset="0"/>
              </a:rPr>
              <a:t>h</a:t>
            </a:r>
          </a:p>
        </p:txBody>
      </p:sp>
      <p:sp>
        <p:nvSpPr>
          <p:cNvPr id="16" name="Text Box 18"/>
          <p:cNvSpPr txBox="1">
            <a:spLocks noChangeArrowheads="1"/>
          </p:cNvSpPr>
          <p:nvPr/>
        </p:nvSpPr>
        <p:spPr bwMode="auto">
          <a:xfrm>
            <a:off x="8001000" y="914400"/>
            <a:ext cx="869950" cy="457200"/>
          </a:xfrm>
          <a:prstGeom prst="rect">
            <a:avLst/>
          </a:prstGeom>
          <a:solidFill>
            <a:srgbClr val="FFFF66"/>
          </a:solidFill>
          <a:ln w="9525">
            <a:noFill/>
            <a:miter lim="800000"/>
            <a:headEnd/>
            <a:tailEnd/>
          </a:ln>
          <a:effectLst/>
        </p:spPr>
        <p:txBody>
          <a:bodyPr wrap="none">
            <a:prstTxWarp prst="textNoShape">
              <a:avLst/>
            </a:prstTxWarp>
            <a:spAutoFit/>
          </a:bodyPr>
          <a:lstStyle/>
          <a:p>
            <a:r>
              <a:rPr lang="en-US">
                <a:latin typeface="Lucida Bright" pitchFamily="-107" charset="0"/>
              </a:rPr>
              <a:t>z, p</a:t>
            </a:r>
            <a:r>
              <a:rPr lang="en-US" baseline="-25000">
                <a:latin typeface="Lucida Bright" pitchFamily="-107" charset="0"/>
              </a:rPr>
              <a:t>T</a:t>
            </a:r>
          </a:p>
        </p:txBody>
      </p:sp>
      <p:sp>
        <p:nvSpPr>
          <p:cNvPr id="17" name="Content Placeholder 14"/>
          <p:cNvSpPr>
            <a:spLocks noGrp="1"/>
          </p:cNvSpPr>
          <p:nvPr>
            <p:ph idx="1"/>
          </p:nvPr>
        </p:nvSpPr>
        <p:spPr>
          <a:xfrm>
            <a:off x="304800" y="2819400"/>
            <a:ext cx="8620125" cy="2971800"/>
          </a:xfrm>
        </p:spPr>
        <p:txBody>
          <a:bodyPr/>
          <a:lstStyle/>
          <a:p>
            <a:pPr>
              <a:spcAft>
                <a:spcPts val="2088"/>
              </a:spcAft>
              <a:buClr>
                <a:schemeClr val="accent2">
                  <a:lumMod val="75000"/>
                </a:schemeClr>
              </a:buClr>
              <a:buFont typeface="Wingdings" charset="2"/>
              <a:buChar char="q"/>
            </a:pPr>
            <a:r>
              <a:rPr lang="en-US" sz="2400" dirty="0" smtClean="0"/>
              <a:t>   </a:t>
            </a:r>
            <a:r>
              <a:rPr lang="en-US" sz="2400" dirty="0" smtClean="0">
                <a:solidFill>
                  <a:srgbClr val="008000"/>
                </a:solidFill>
              </a:rPr>
              <a:t>Identify quark propagation phase by measuring </a:t>
            </a:r>
            <a:r>
              <a:rPr lang="en-US" sz="2400" dirty="0" err="1" smtClean="0">
                <a:solidFill>
                  <a:srgbClr val="008000"/>
                </a:solidFill>
              </a:rPr>
              <a:t>p</a:t>
            </a:r>
            <a:r>
              <a:rPr lang="en-US" sz="2400" baseline="-25000" dirty="0" err="1" smtClean="0">
                <a:solidFill>
                  <a:srgbClr val="008000"/>
                </a:solidFill>
              </a:rPr>
              <a:t>T</a:t>
            </a:r>
            <a:r>
              <a:rPr lang="en-US" sz="2400" dirty="0" smtClean="0">
                <a:solidFill>
                  <a:srgbClr val="008000"/>
                </a:solidFill>
              </a:rPr>
              <a:t> broadening</a:t>
            </a:r>
          </a:p>
          <a:p>
            <a:pPr>
              <a:spcAft>
                <a:spcPts val="2088"/>
              </a:spcAft>
              <a:buClr>
                <a:schemeClr val="accent2">
                  <a:lumMod val="75000"/>
                </a:schemeClr>
              </a:buClr>
              <a:buFont typeface="Wingdings" charset="2"/>
              <a:buChar char="q"/>
            </a:pPr>
            <a:r>
              <a:rPr lang="en-US" sz="2400" dirty="0" smtClean="0">
                <a:solidFill>
                  <a:srgbClr val="0000FF"/>
                </a:solidFill>
              </a:rPr>
              <a:t>   Identify hadron formation phase by measuring hadron attenuation</a:t>
            </a:r>
          </a:p>
          <a:p>
            <a:pPr>
              <a:spcAft>
                <a:spcPts val="2088"/>
              </a:spcAft>
              <a:buClr>
                <a:schemeClr val="accent2">
                  <a:lumMod val="75000"/>
                </a:schemeClr>
              </a:buClr>
              <a:buFont typeface="Wingdings" charset="2"/>
              <a:buChar char="q"/>
            </a:pPr>
            <a:r>
              <a:rPr lang="en-US" sz="2400" dirty="0" smtClean="0"/>
              <a:t>   </a:t>
            </a:r>
            <a:r>
              <a:rPr lang="en-US" sz="2400" dirty="0" smtClean="0">
                <a:solidFill>
                  <a:srgbClr val="FF0000"/>
                </a:solidFill>
              </a:rPr>
              <a:t>Extract characteristic times and reaction mechanisms using the variation of these observables with the nuclear size</a:t>
            </a:r>
            <a:endParaRPr lang="en-US" sz="2400" dirty="0">
              <a:solidFill>
                <a:srgbClr val="FF0000"/>
              </a:solidFill>
            </a:endParaRPr>
          </a:p>
        </p:txBody>
      </p:sp>
      <p:graphicFrame>
        <p:nvGraphicFramePr>
          <p:cNvPr id="18" name="Object 6"/>
          <p:cNvGraphicFramePr>
            <a:graphicFrameLocks noChangeAspect="1"/>
          </p:cNvGraphicFramePr>
          <p:nvPr>
            <p:extLst>
              <p:ext uri="{D42A27DB-BD31-4B8C-83A1-F6EECF244321}">
                <p14:modId xmlns:p14="http://schemas.microsoft.com/office/powerpoint/2010/main" val="1867361391"/>
              </p:ext>
            </p:extLst>
          </p:nvPr>
        </p:nvGraphicFramePr>
        <p:xfrm>
          <a:off x="457200" y="1447800"/>
          <a:ext cx="2251075" cy="866775"/>
        </p:xfrm>
        <a:graphic>
          <a:graphicData uri="http://schemas.openxmlformats.org/presentationml/2006/ole">
            <mc:AlternateContent xmlns:mc="http://schemas.openxmlformats.org/markup-compatibility/2006">
              <mc:Choice xmlns:v="urn:schemas-microsoft-com:vml" Requires="v">
                <p:oleObj spid="_x0000_s1091" name="Equation" r:id="rId4" imgW="2517840" imgH="972360" progId="Equation.3">
                  <p:embed/>
                </p:oleObj>
              </mc:Choice>
              <mc:Fallback>
                <p:oleObj name="Equation" r:id="rId4" imgW="2517840" imgH="972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47800"/>
                        <a:ext cx="2251075" cy="8667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4332676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286000" cy="715962"/>
          </a:xfrm>
        </p:spPr>
        <p:txBody>
          <a:bodyPr/>
          <a:lstStyle/>
          <a:p>
            <a:r>
              <a:rPr lang="en-US" dirty="0" smtClean="0"/>
              <a:t>Observables</a:t>
            </a:r>
            <a:endParaRPr lang="en-US"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7</a:t>
            </a:fld>
            <a:endParaRPr lang="en-US"/>
          </a:p>
        </p:txBody>
      </p:sp>
      <p:sp>
        <p:nvSpPr>
          <p:cNvPr id="6" name="Rectangle 2"/>
          <p:cNvSpPr txBox="1">
            <a:spLocks noChangeArrowheads="1"/>
          </p:cNvSpPr>
          <p:nvPr/>
        </p:nvSpPr>
        <p:spPr bwMode="auto">
          <a:xfrm>
            <a:off x="474663" y="992188"/>
            <a:ext cx="8229600" cy="48752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Lucida Sans Unicode"/>
                <a:ea typeface="+mn-ea"/>
                <a:cs typeface="Lucida Sans Unicode"/>
              </a:defRPr>
            </a:lvl1pPr>
            <a:lvl2pPr marL="742950" indent="-285750" algn="l" rtl="0" eaLnBrk="1" fontAlgn="base" hangingPunct="1">
              <a:spcBef>
                <a:spcPct val="20000"/>
              </a:spcBef>
              <a:spcAft>
                <a:spcPct val="0"/>
              </a:spcAft>
              <a:buClr>
                <a:srgbClr val="1F497D"/>
              </a:buClr>
              <a:buChar char="–"/>
              <a:defRPr sz="1600">
                <a:solidFill>
                  <a:schemeClr val="tx1"/>
                </a:solidFill>
                <a:latin typeface="Lucida Sans Unicode"/>
                <a:cs typeface="Lucida Sans Unicode"/>
              </a:defRPr>
            </a:lvl2pPr>
            <a:lvl3pPr marL="11430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3pPr>
            <a:lvl4pPr marL="16002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Lucida Sans Unicode"/>
                <a:cs typeface="Lucida Sans Unicode"/>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b="1" dirty="0" smtClean="0">
                <a:solidFill>
                  <a:srgbClr val="0000FF"/>
                </a:solidFill>
              </a:rPr>
              <a:t>Multiplicity ratio → Characterizes the attenuation (1- R)</a:t>
            </a:r>
          </a:p>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b="1" dirty="0" smtClean="0">
              <a:solidFill>
                <a:srgbClr val="0000FF"/>
              </a:solidFill>
            </a:endParaRPr>
          </a:p>
          <a:p>
            <a:pPr marL="431800"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dirty="0" smtClean="0"/>
          </a:p>
          <a:p>
            <a:pPr marL="431800"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dirty="0" smtClean="0"/>
          </a:p>
          <a:p>
            <a:pPr marL="431800"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dirty="0" smtClean="0"/>
          </a:p>
          <a:p>
            <a:pPr marL="107950" indent="0">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b="1" dirty="0" smtClean="0"/>
          </a:p>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b="1" dirty="0" smtClean="0">
                <a:solidFill>
                  <a:srgbClr val="0000FF"/>
                </a:solidFill>
              </a:rPr>
              <a:t>Transverse momentum broadening → Characterizes the modification of the </a:t>
            </a:r>
            <a:r>
              <a:rPr lang="en-US" sz="2000" b="1" dirty="0" err="1" smtClean="0">
                <a:solidFill>
                  <a:srgbClr val="0000FF"/>
                </a:solidFill>
              </a:rPr>
              <a:t>P</a:t>
            </a:r>
            <a:r>
              <a:rPr lang="en-US" sz="2000" b="1" baseline="-15000" dirty="0" err="1" smtClean="0">
                <a:solidFill>
                  <a:srgbClr val="0000FF"/>
                </a:solidFill>
              </a:rPr>
              <a:t>t</a:t>
            </a:r>
            <a:r>
              <a:rPr lang="en-US" sz="2000" b="1" dirty="0" smtClean="0">
                <a:solidFill>
                  <a:srgbClr val="0000FF"/>
                </a:solidFill>
              </a:rPr>
              <a:t> spectrum</a:t>
            </a:r>
          </a:p>
          <a:p>
            <a:pPr marL="431800"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dirty="0" smtClean="0"/>
          </a:p>
          <a:p>
            <a:pPr marL="431800"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dirty="0" smtClean="0"/>
          </a:p>
          <a:p>
            <a:pPr marL="431800"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dirty="0" smtClean="0"/>
          </a:p>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chemeClr val="bg2">
                    <a:lumMod val="10000"/>
                  </a:schemeClr>
                </a:solidFill>
              </a:rPr>
              <a:t>These are normalized to deuterium to reduce </a:t>
            </a:r>
            <a:r>
              <a:rPr lang="en-US" sz="2000" dirty="0" err="1" smtClean="0">
                <a:solidFill>
                  <a:schemeClr val="bg2">
                    <a:lumMod val="10000"/>
                  </a:schemeClr>
                </a:solidFill>
              </a:rPr>
              <a:t>isospin</a:t>
            </a:r>
            <a:r>
              <a:rPr lang="en-US" sz="2000" dirty="0" smtClean="0">
                <a:solidFill>
                  <a:schemeClr val="bg2">
                    <a:lumMod val="10000"/>
                  </a:schemeClr>
                </a:solidFill>
              </a:rPr>
              <a:t> effects</a:t>
            </a:r>
          </a:p>
          <a:p>
            <a:pPr marL="863600" lvl="1" indent="-323850">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smtClean="0">
                <a:solidFill>
                  <a:schemeClr val="bg2">
                    <a:lumMod val="10000"/>
                  </a:schemeClr>
                </a:solidFill>
              </a:rPr>
              <a:t>→ Other nuclei might be used for normalization as well</a:t>
            </a:r>
            <a:endParaRPr lang="en-US" sz="2000" dirty="0">
              <a:solidFill>
                <a:schemeClr val="bg2">
                  <a:lumMod val="10000"/>
                </a:schemeClr>
              </a:solidFill>
            </a:endParaRPr>
          </a:p>
        </p:txBody>
      </p:sp>
      <p:graphicFrame>
        <p:nvGraphicFramePr>
          <p:cNvPr id="7" name="Object 3"/>
          <p:cNvGraphicFramePr>
            <a:graphicFrameLocks noChangeAspect="1"/>
          </p:cNvGraphicFramePr>
          <p:nvPr>
            <p:extLst>
              <p:ext uri="{D42A27DB-BD31-4B8C-83A1-F6EECF244321}">
                <p14:modId xmlns:p14="http://schemas.microsoft.com/office/powerpoint/2010/main" val="1108008880"/>
              </p:ext>
            </p:extLst>
          </p:nvPr>
        </p:nvGraphicFramePr>
        <p:xfrm>
          <a:off x="2587625" y="4213225"/>
          <a:ext cx="3203575" cy="511175"/>
        </p:xfrm>
        <a:graphic>
          <a:graphicData uri="http://schemas.openxmlformats.org/presentationml/2006/ole">
            <mc:AlternateContent xmlns:mc="http://schemas.openxmlformats.org/markup-compatibility/2006">
              <mc:Choice xmlns:v="urn:schemas-microsoft-com:vml" Requires="v">
                <p:oleObj spid="_x0000_s2180" r:id="rId3" imgW="3580200" imgH="580320" progId="">
                  <p:embed/>
                </p:oleObj>
              </mc:Choice>
              <mc:Fallback>
                <p:oleObj r:id="rId3" imgW="3580200" imgH="5803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25" y="4213225"/>
                        <a:ext cx="3203575" cy="511175"/>
                      </a:xfrm>
                      <a:prstGeom prst="rect">
                        <a:avLst/>
                      </a:prstGeom>
                      <a:noFill/>
                      <a:ln w="57150" cmpd="sng">
                        <a:solidFill>
                          <a:srgbClr val="FF0000"/>
                        </a:solidFill>
                      </a:ln>
                      <a:effectLst/>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4130148410"/>
              </p:ext>
            </p:extLst>
          </p:nvPr>
        </p:nvGraphicFramePr>
        <p:xfrm>
          <a:off x="533400" y="1803400"/>
          <a:ext cx="8124825" cy="1092200"/>
        </p:xfrm>
        <a:graphic>
          <a:graphicData uri="http://schemas.openxmlformats.org/presentationml/2006/ole">
            <mc:AlternateContent xmlns:mc="http://schemas.openxmlformats.org/markup-compatibility/2006">
              <mc:Choice xmlns:v="urn:schemas-microsoft-com:vml" Requires="v">
                <p:oleObj spid="_x0000_s2181" name="Equation" r:id="rId5" imgW="8979120" imgH="1223640" progId="Equation.3">
                  <p:embed/>
                </p:oleObj>
              </mc:Choice>
              <mc:Fallback>
                <p:oleObj name="Equation" r:id="rId5" imgW="8979120" imgH="1223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803400"/>
                        <a:ext cx="8124825" cy="1092200"/>
                      </a:xfrm>
                      <a:prstGeom prst="rect">
                        <a:avLst/>
                      </a:prstGeom>
                      <a:noFill/>
                      <a:ln w="57150" cmpd="sng">
                        <a:solidFill>
                          <a:srgbClr val="FF0000"/>
                        </a:solidFill>
                      </a:ln>
                      <a:effectLst/>
                    </p:spPr>
                  </p:pic>
                </p:oleObj>
              </mc:Fallback>
            </mc:AlternateContent>
          </a:graphicData>
        </a:graphic>
      </p:graphicFrame>
    </p:spTree>
    <p:extLst>
      <p:ext uri="{BB962C8B-B14F-4D97-AF65-F5344CB8AC3E}">
        <p14:creationId xmlns:p14="http://schemas.microsoft.com/office/powerpoint/2010/main" val="8034513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Unicode MS" charset="0"/>
              </a:defRPr>
            </a:lvl1pPr>
            <a:lvl2pPr marL="37931725" indent="-37474525">
              <a:defRPr sz="2400">
                <a:solidFill>
                  <a:schemeClr val="tx1"/>
                </a:solidFill>
                <a:latin typeface="Arial" charset="0"/>
                <a:ea typeface="Arial Unicode MS" charset="0"/>
                <a:cs typeface="Arial Unicode MS" charset="0"/>
              </a:defRPr>
            </a:lvl2pPr>
            <a:lvl3pPr>
              <a:defRPr sz="2400">
                <a:solidFill>
                  <a:schemeClr val="tx1"/>
                </a:solidFill>
                <a:latin typeface="Arial" charset="0"/>
                <a:ea typeface="Arial Unicode MS" charset="0"/>
                <a:cs typeface="Arial Unicode MS" charset="0"/>
              </a:defRPr>
            </a:lvl3pPr>
            <a:lvl4pPr>
              <a:defRPr sz="2400">
                <a:solidFill>
                  <a:schemeClr val="tx1"/>
                </a:solidFill>
                <a:latin typeface="Arial" charset="0"/>
                <a:ea typeface="Arial Unicode MS" charset="0"/>
                <a:cs typeface="Arial Unicode MS" charset="0"/>
              </a:defRPr>
            </a:lvl4pPr>
            <a:lvl5pPr>
              <a:defRPr sz="2400">
                <a:solidFill>
                  <a:schemeClr val="tx1"/>
                </a:solidFill>
                <a:latin typeface="Arial" charset="0"/>
                <a:ea typeface="Arial Unicode MS" charset="0"/>
                <a:cs typeface="Arial Unicode MS" charset="0"/>
              </a:defRPr>
            </a:lvl5pPr>
            <a:lvl6pPr marL="4572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9144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1371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18288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fld id="{2F762578-8090-334B-B223-A0355FBBE8B7}" type="slidenum">
              <a:rPr lang="en-US" sz="1000">
                <a:solidFill>
                  <a:schemeClr val="bg1"/>
                </a:solidFill>
              </a:rPr>
              <a:pPr/>
              <a:t>8</a:t>
            </a:fld>
            <a:endParaRPr lang="en-US" sz="1000">
              <a:solidFill>
                <a:schemeClr val="bg1"/>
              </a:solidFill>
            </a:endParaRPr>
          </a:p>
        </p:txBody>
      </p:sp>
      <p:sp>
        <p:nvSpPr>
          <p:cNvPr id="36868" name="Rectangle 2"/>
          <p:cNvSpPr>
            <a:spLocks noGrp="1" noChangeArrowheads="1"/>
          </p:cNvSpPr>
          <p:nvPr>
            <p:ph type="title"/>
          </p:nvPr>
        </p:nvSpPr>
        <p:spPr>
          <a:xfrm>
            <a:off x="339725" y="330200"/>
            <a:ext cx="7954963" cy="430213"/>
          </a:xfrm>
        </p:spPr>
        <p:txBody>
          <a:bodyPr/>
          <a:lstStyle/>
          <a:p>
            <a:r>
              <a:rPr lang="en-US" sz="2800" dirty="0" err="1">
                <a:latin typeface="Lucida Sans"/>
                <a:ea typeface="ＭＳ Ｐゴシック" charset="0"/>
                <a:cs typeface="Lucida Sans"/>
              </a:rPr>
              <a:t>p</a:t>
            </a:r>
            <a:r>
              <a:rPr lang="en-US" sz="2800" baseline="-25000" dirty="0" err="1">
                <a:latin typeface="Lucida Sans"/>
                <a:ea typeface="ＭＳ Ｐゴシック" charset="0"/>
                <a:cs typeface="Lucida Sans"/>
              </a:rPr>
              <a:t>T</a:t>
            </a:r>
            <a:r>
              <a:rPr lang="en-US" sz="2800" dirty="0">
                <a:latin typeface="Lucida Sans"/>
                <a:ea typeface="ＭＳ Ｐゴシック" charset="0"/>
                <a:cs typeface="Lucida Sans"/>
              </a:rPr>
              <a:t> Broadening and Quark Energy Loss</a:t>
            </a:r>
          </a:p>
        </p:txBody>
      </p:sp>
      <p:grpSp>
        <p:nvGrpSpPr>
          <p:cNvPr id="36869" name="Group 3"/>
          <p:cNvGrpSpPr>
            <a:grpSpLocks/>
          </p:cNvGrpSpPr>
          <p:nvPr/>
        </p:nvGrpSpPr>
        <p:grpSpPr bwMode="auto">
          <a:xfrm>
            <a:off x="0" y="2438400"/>
            <a:ext cx="3748088" cy="3643313"/>
            <a:chOff x="133" y="2492"/>
            <a:chExt cx="2133" cy="1828"/>
          </a:xfrm>
        </p:grpSpPr>
        <p:pic>
          <p:nvPicPr>
            <p:cNvPr id="36874" name="Picture 4" desc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 y="2492"/>
              <a:ext cx="2102"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Rectangle 5"/>
            <p:cNvSpPr>
              <a:spLocks noChangeArrowheads="1"/>
            </p:cNvSpPr>
            <p:nvPr/>
          </p:nvSpPr>
          <p:spPr bwMode="auto">
            <a:xfrm>
              <a:off x="991" y="3990"/>
              <a:ext cx="503"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rnd">
                  <a:solidFill>
                    <a:srgbClr val="000000"/>
                  </a:solidFill>
                  <a:prstDash val="sysDot"/>
                  <a:miter lim="800000"/>
                  <a:headEnd/>
                  <a:tailEnd/>
                </a14:hiddenLine>
              </a:ext>
            </a:extLst>
          </p:spPr>
          <p:txBody>
            <a:bodyPr wrap="none">
              <a:spAutoFit/>
            </a:bodyPr>
            <a:lstStyle/>
            <a:p>
              <a:r>
                <a:rPr lang="en-US" sz="1800">
                  <a:solidFill>
                    <a:schemeClr val="bg2"/>
                  </a:solidFill>
                  <a:latin typeface="Times New Roman" charset="0"/>
                </a:rPr>
                <a:t>nucleus</a:t>
              </a:r>
            </a:p>
          </p:txBody>
        </p:sp>
        <p:sp>
          <p:nvSpPr>
            <p:cNvPr id="36876" name="Rectangle 6"/>
            <p:cNvSpPr>
              <a:spLocks noChangeArrowheads="1"/>
            </p:cNvSpPr>
            <p:nvPr/>
          </p:nvSpPr>
          <p:spPr bwMode="auto">
            <a:xfrm>
              <a:off x="133" y="2871"/>
              <a:ext cx="105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rnd">
                  <a:solidFill>
                    <a:srgbClr val="000000"/>
                  </a:solidFill>
                  <a:prstDash val="sysDot"/>
                  <a:miter lim="800000"/>
                  <a:headEnd/>
                  <a:tailEnd/>
                </a14:hiddenLine>
              </a:ext>
            </a:extLst>
          </p:spPr>
          <p:txBody>
            <a:bodyPr wrap="none">
              <a:spAutoFit/>
            </a:bodyPr>
            <a:lstStyle/>
            <a:p>
              <a:r>
                <a:rPr lang="en-US" sz="1800" dirty="0">
                  <a:solidFill>
                    <a:srgbClr val="FF0000"/>
                  </a:solidFill>
                  <a:latin typeface="Times New Roman" charset="0"/>
                </a:rPr>
                <a:t>propagating quark</a:t>
              </a:r>
            </a:p>
          </p:txBody>
        </p:sp>
        <p:sp>
          <p:nvSpPr>
            <p:cNvPr id="36877" name="Rectangle 7"/>
            <p:cNvSpPr>
              <a:spLocks noChangeArrowheads="1"/>
            </p:cNvSpPr>
            <p:nvPr/>
          </p:nvSpPr>
          <p:spPr bwMode="auto">
            <a:xfrm>
              <a:off x="748" y="3343"/>
              <a:ext cx="1063"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rnd">
                  <a:solidFill>
                    <a:srgbClr val="000000"/>
                  </a:solidFill>
                  <a:prstDash val="sysDot"/>
                  <a:miter lim="800000"/>
                  <a:headEnd/>
                  <a:tailEnd/>
                </a14:hiddenLine>
              </a:ext>
            </a:extLst>
          </p:spPr>
          <p:txBody>
            <a:bodyPr>
              <a:spAutoFit/>
            </a:bodyPr>
            <a:lstStyle/>
            <a:p>
              <a:r>
                <a:rPr lang="en-US" sz="1800" dirty="0">
                  <a:solidFill>
                    <a:srgbClr val="FF0000"/>
                  </a:solidFill>
                  <a:latin typeface="Times New Roman" charset="0"/>
                </a:rPr>
                <a:t>quarks in nuclei</a:t>
              </a:r>
            </a:p>
          </p:txBody>
        </p:sp>
        <p:sp>
          <p:nvSpPr>
            <p:cNvPr id="36878" name="Rectangle 8"/>
            <p:cNvSpPr>
              <a:spLocks noChangeArrowheads="1"/>
            </p:cNvSpPr>
            <p:nvPr/>
          </p:nvSpPr>
          <p:spPr bwMode="auto">
            <a:xfrm>
              <a:off x="1501" y="2814"/>
              <a:ext cx="452"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rnd">
                  <a:solidFill>
                    <a:srgbClr val="000000"/>
                  </a:solidFill>
                  <a:prstDash val="sysDot"/>
                  <a:miter lim="800000"/>
                  <a:headEnd/>
                  <a:tailEnd/>
                </a14:hiddenLine>
              </a:ext>
            </a:extLst>
          </p:spPr>
          <p:txBody>
            <a:bodyPr wrap="none">
              <a:spAutoFit/>
            </a:bodyPr>
            <a:lstStyle/>
            <a:p>
              <a:r>
                <a:rPr lang="en-US" sz="1800" dirty="0">
                  <a:solidFill>
                    <a:srgbClr val="FF0000"/>
                  </a:solidFill>
                  <a:latin typeface="Times New Roman" charset="0"/>
                </a:rPr>
                <a:t>gluons</a:t>
              </a:r>
            </a:p>
          </p:txBody>
        </p:sp>
        <p:sp>
          <p:nvSpPr>
            <p:cNvPr id="36879" name="Line 9"/>
            <p:cNvSpPr>
              <a:spLocks noChangeShapeType="1"/>
            </p:cNvSpPr>
            <p:nvPr/>
          </p:nvSpPr>
          <p:spPr bwMode="auto">
            <a:xfrm>
              <a:off x="668" y="3626"/>
              <a:ext cx="1230" cy="1"/>
            </a:xfrm>
            <a:prstGeom prst="line">
              <a:avLst/>
            </a:prstGeom>
            <a:noFill/>
            <a:ln w="28575">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6880" name="Rectangle 10"/>
            <p:cNvSpPr>
              <a:spLocks noChangeArrowheads="1"/>
            </p:cNvSpPr>
            <p:nvPr/>
          </p:nvSpPr>
          <p:spPr bwMode="auto">
            <a:xfrm>
              <a:off x="1203" y="3590"/>
              <a:ext cx="21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rnd">
                  <a:solidFill>
                    <a:srgbClr val="000000"/>
                  </a:solidFill>
                  <a:prstDash val="sysDot"/>
                  <a:miter lim="800000"/>
                  <a:headEnd/>
                  <a:tailEnd/>
                </a14:hiddenLine>
              </a:ext>
            </a:extLst>
          </p:spPr>
          <p:txBody>
            <a:bodyPr wrap="none">
              <a:spAutoFit/>
            </a:bodyPr>
            <a:lstStyle/>
            <a:p>
              <a:r>
                <a:rPr lang="en-US" b="1" i="1">
                  <a:solidFill>
                    <a:srgbClr val="000000"/>
                  </a:solidFill>
                  <a:latin typeface="Times New Roman" charset="0"/>
                </a:rPr>
                <a:t>L</a:t>
              </a:r>
            </a:p>
          </p:txBody>
        </p:sp>
        <p:sp>
          <p:nvSpPr>
            <p:cNvPr id="36881" name="Line 11"/>
            <p:cNvSpPr>
              <a:spLocks noChangeShapeType="1"/>
            </p:cNvSpPr>
            <p:nvPr/>
          </p:nvSpPr>
          <p:spPr bwMode="auto">
            <a:xfrm>
              <a:off x="644" y="3143"/>
              <a:ext cx="1" cy="57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2" name="Line 12"/>
            <p:cNvSpPr>
              <a:spLocks noChangeShapeType="1"/>
            </p:cNvSpPr>
            <p:nvPr/>
          </p:nvSpPr>
          <p:spPr bwMode="auto">
            <a:xfrm>
              <a:off x="1906" y="3109"/>
              <a:ext cx="1" cy="58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6870" name="Rectangle 13"/>
          <p:cNvSpPr>
            <a:spLocks noChangeArrowheads="1"/>
          </p:cNvSpPr>
          <p:nvPr/>
        </p:nvSpPr>
        <p:spPr bwMode="auto">
          <a:xfrm>
            <a:off x="152400" y="9906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2575" indent="-282575">
              <a:spcBef>
                <a:spcPct val="10000"/>
              </a:spcBef>
              <a:spcAft>
                <a:spcPct val="10000"/>
              </a:spcAft>
              <a:buClr>
                <a:schemeClr val="tx2"/>
              </a:buClr>
              <a:buFont typeface="Wingdings" charset="0"/>
              <a:buNone/>
            </a:pPr>
            <a:r>
              <a:rPr lang="en-US" sz="2000" dirty="0">
                <a:solidFill>
                  <a:schemeClr val="bg2">
                    <a:lumMod val="10000"/>
                  </a:schemeClr>
                </a:solidFill>
                <a:latin typeface="Lucida Sans"/>
                <a:cs typeface="Lucida Sans"/>
              </a:rPr>
              <a:t>Quarks</a:t>
            </a:r>
            <a:r>
              <a:rPr lang="en-US" sz="2000" dirty="0">
                <a:latin typeface="Lucida Sans"/>
                <a:cs typeface="Lucida Sans"/>
              </a:rPr>
              <a:t> </a:t>
            </a:r>
            <a:r>
              <a:rPr lang="en-US" sz="2000" dirty="0">
                <a:solidFill>
                  <a:srgbClr val="FF3300"/>
                </a:solidFill>
                <a:latin typeface="Lucida Sans"/>
                <a:cs typeface="Lucida Sans"/>
              </a:rPr>
              <a:t>lose energy</a:t>
            </a:r>
            <a:r>
              <a:rPr lang="en-US" sz="2000" dirty="0">
                <a:latin typeface="Lucida Sans"/>
                <a:cs typeface="Lucida Sans"/>
              </a:rPr>
              <a:t> </a:t>
            </a:r>
            <a:r>
              <a:rPr lang="en-US" sz="2000" dirty="0">
                <a:solidFill>
                  <a:srgbClr val="151515"/>
                </a:solidFill>
                <a:latin typeface="Lucida Sans"/>
                <a:cs typeface="Lucida Sans"/>
              </a:rPr>
              <a:t>by</a:t>
            </a:r>
            <a:r>
              <a:rPr lang="en-US" sz="2000" dirty="0">
                <a:latin typeface="Lucida Sans"/>
                <a:cs typeface="Lucida Sans"/>
              </a:rPr>
              <a:t> </a:t>
            </a:r>
            <a:r>
              <a:rPr lang="en-US" sz="2000" dirty="0">
                <a:solidFill>
                  <a:srgbClr val="FF3300"/>
                </a:solidFill>
                <a:latin typeface="Lucida Sans"/>
                <a:cs typeface="Lucida Sans"/>
              </a:rPr>
              <a:t>gluon emission</a:t>
            </a:r>
            <a:r>
              <a:rPr lang="en-US" sz="2000" dirty="0">
                <a:latin typeface="Lucida Sans"/>
                <a:cs typeface="Lucida Sans"/>
              </a:rPr>
              <a:t> </a:t>
            </a:r>
            <a:r>
              <a:rPr lang="en-US" sz="2000" dirty="0">
                <a:solidFill>
                  <a:srgbClr val="151515"/>
                </a:solidFill>
                <a:latin typeface="Lucida Sans"/>
                <a:cs typeface="Lucida Sans"/>
              </a:rPr>
              <a:t>as they propagate</a:t>
            </a:r>
          </a:p>
          <a:p>
            <a:pPr marL="685800" lvl="1" indent="-288925">
              <a:spcBef>
                <a:spcPct val="10000"/>
              </a:spcBef>
              <a:spcAft>
                <a:spcPct val="10000"/>
              </a:spcAft>
              <a:buClr>
                <a:srgbClr val="FF3300"/>
              </a:buClr>
              <a:buFont typeface="Wingdings 2" charset="0"/>
              <a:buChar char="ä"/>
            </a:pPr>
            <a:r>
              <a:rPr lang="en-US" sz="2000" dirty="0">
                <a:solidFill>
                  <a:srgbClr val="151515"/>
                </a:solidFill>
                <a:latin typeface="Lucida Sans"/>
                <a:cs typeface="Lucida Sans"/>
              </a:rPr>
              <a:t>In vacuum</a:t>
            </a:r>
          </a:p>
          <a:p>
            <a:pPr marL="685800" lvl="1" indent="-288925">
              <a:spcBef>
                <a:spcPct val="10000"/>
              </a:spcBef>
              <a:spcAft>
                <a:spcPct val="10000"/>
              </a:spcAft>
              <a:buClr>
                <a:srgbClr val="FF3300"/>
              </a:buClr>
              <a:buFont typeface="Wingdings 2" charset="0"/>
              <a:buChar char="ä"/>
            </a:pPr>
            <a:r>
              <a:rPr lang="en-US" sz="2000" dirty="0">
                <a:solidFill>
                  <a:srgbClr val="151515"/>
                </a:solidFill>
                <a:latin typeface="Lucida Sans"/>
                <a:cs typeface="Lucida Sans"/>
              </a:rPr>
              <a:t>Even more within a medium</a:t>
            </a:r>
            <a:endParaRPr lang="en-US" sz="2000" i="1" dirty="0">
              <a:solidFill>
                <a:srgbClr val="151515"/>
              </a:solidFill>
              <a:latin typeface="Lucida Sans"/>
              <a:cs typeface="Lucida Sans"/>
            </a:endParaRPr>
          </a:p>
          <a:p>
            <a:pPr marL="282575" indent="-282575">
              <a:spcBef>
                <a:spcPct val="10000"/>
              </a:spcBef>
              <a:spcAft>
                <a:spcPct val="10000"/>
              </a:spcAft>
              <a:buClr>
                <a:schemeClr val="tx2"/>
              </a:buClr>
              <a:buFont typeface="Wingdings" charset="0"/>
              <a:buNone/>
            </a:pPr>
            <a:endParaRPr lang="en-US" sz="1800" i="1" dirty="0"/>
          </a:p>
        </p:txBody>
      </p:sp>
      <p:pic>
        <p:nvPicPr>
          <p:cNvPr id="36871" name="Picture 14" descr="a"/>
          <p:cNvPicPr>
            <a:picLocks noChangeAspect="1" noChangeArrowheads="1"/>
          </p:cNvPicPr>
          <p:nvPr/>
        </p:nvPicPr>
        <p:blipFill>
          <a:blip r:embed="rId5">
            <a:extLst>
              <a:ext uri="{28A0092B-C50C-407E-A947-70E740481C1C}">
                <a14:useLocalDpi xmlns:a14="http://schemas.microsoft.com/office/drawing/2010/main" val="0"/>
              </a:ext>
            </a:extLst>
          </a:blip>
          <a:srcRect l="35179" t="44272" r="35954" b="50288"/>
          <a:stretch>
            <a:fillRect/>
          </a:stretch>
        </p:blipFill>
        <p:spPr bwMode="auto">
          <a:xfrm>
            <a:off x="3733800" y="4495800"/>
            <a:ext cx="2663825" cy="7000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6872" name="Rectangle 15"/>
          <p:cNvSpPr>
            <a:spLocks noChangeArrowheads="1"/>
          </p:cNvSpPr>
          <p:nvPr/>
        </p:nvSpPr>
        <p:spPr bwMode="auto">
          <a:xfrm>
            <a:off x="6629400" y="4572000"/>
            <a:ext cx="2400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rnd">
                <a:solidFill>
                  <a:srgbClr val="000000"/>
                </a:solidFill>
                <a:prstDash val="sysDot"/>
                <a:miter lim="800000"/>
                <a:headEnd/>
                <a:tailEnd/>
              </a14:hiddenLine>
            </a:ext>
          </a:extLst>
        </p:spPr>
        <p:txBody>
          <a:bodyPr wrap="none">
            <a:spAutoFit/>
          </a:bodyPr>
          <a:lstStyle/>
          <a:p>
            <a:r>
              <a:rPr lang="en-US" sz="1800" dirty="0">
                <a:solidFill>
                  <a:schemeClr val="bg2">
                    <a:lumMod val="10000"/>
                  </a:schemeClr>
                </a:solidFill>
                <a:latin typeface="Times New Roman" charset="0"/>
              </a:rPr>
              <a:t>Medium-stimulated loss</a:t>
            </a:r>
          </a:p>
          <a:p>
            <a:r>
              <a:rPr lang="en-US" sz="1800" dirty="0">
                <a:solidFill>
                  <a:schemeClr val="bg2">
                    <a:lumMod val="10000"/>
                  </a:schemeClr>
                </a:solidFill>
                <a:latin typeface="Times New Roman" charset="0"/>
              </a:rPr>
              <a:t>calculation by BDMPS</a:t>
            </a:r>
          </a:p>
        </p:txBody>
      </p:sp>
      <p:sp>
        <p:nvSpPr>
          <p:cNvPr id="34832" name="Rectangle 16"/>
          <p:cNvSpPr>
            <a:spLocks noChangeArrowheads="1"/>
          </p:cNvSpPr>
          <p:nvPr/>
        </p:nvSpPr>
        <p:spPr bwMode="auto">
          <a:xfrm>
            <a:off x="3657600" y="2209800"/>
            <a:ext cx="5486400" cy="2062103"/>
          </a:xfrm>
          <a:prstGeom prst="rect">
            <a:avLst/>
          </a:prstGeom>
          <a:noFill/>
          <a:ln w="3175" cap="rnd">
            <a:noFill/>
            <a:prstDash val="sysDot"/>
            <a:miter lim="800000"/>
            <a:headEnd/>
            <a:tailEnd/>
          </a:ln>
          <a:effectLst/>
        </p:spPr>
        <p:txBody>
          <a:bodyPr>
            <a:spAutoFit/>
          </a:bodyPr>
          <a:lstStyle/>
          <a:p>
            <a:pPr>
              <a:spcBef>
                <a:spcPct val="50000"/>
              </a:spcBef>
              <a:buClr>
                <a:schemeClr val="hlink"/>
              </a:buClr>
              <a:buSzPct val="70000"/>
              <a:buFont typeface="Wingdings" charset="0"/>
              <a:buChar char="n"/>
            </a:pPr>
            <a:r>
              <a:rPr lang="en-US" sz="2000" dirty="0">
                <a:effectLst>
                  <a:outerShdw blurRad="38100" dist="38100" dir="2700000" algn="tl">
                    <a:srgbClr val="DDDDDD"/>
                  </a:outerShdw>
                </a:effectLst>
                <a:latin typeface="Times New Roman" charset="0"/>
              </a:rPr>
              <a:t>  </a:t>
            </a:r>
            <a:r>
              <a:rPr lang="en-US" b="1" dirty="0">
                <a:solidFill>
                  <a:srgbClr val="151515"/>
                </a:solidFill>
                <a:latin typeface="Lucida Sans"/>
                <a:cs typeface="Lucida Sans"/>
              </a:rPr>
              <a:t>This energy loss is manifested by </a:t>
            </a:r>
            <a:r>
              <a:rPr lang="en-US" b="1" dirty="0">
                <a:solidFill>
                  <a:srgbClr val="151515"/>
                </a:solidFill>
                <a:latin typeface="Lucida Grande"/>
                <a:ea typeface="Lucida Grande"/>
                <a:cs typeface="Lucida Grande"/>
              </a:rPr>
              <a:t>Δ</a:t>
            </a:r>
            <a:r>
              <a:rPr lang="en-US" b="1" dirty="0" smtClean="0">
                <a:solidFill>
                  <a:srgbClr val="151515"/>
                </a:solidFill>
                <a:latin typeface="Lucida Sans"/>
                <a:cs typeface="Lucida Sans"/>
              </a:rPr>
              <a:t>p</a:t>
            </a:r>
            <a:r>
              <a:rPr lang="en-US" b="1" baseline="-25000" dirty="0" smtClean="0">
                <a:solidFill>
                  <a:srgbClr val="151515"/>
                </a:solidFill>
                <a:latin typeface="Lucida Sans"/>
                <a:cs typeface="Lucida Sans"/>
              </a:rPr>
              <a:t>T</a:t>
            </a:r>
            <a:r>
              <a:rPr lang="en-US" b="1" baseline="30000" dirty="0" smtClean="0">
                <a:solidFill>
                  <a:srgbClr val="151515"/>
                </a:solidFill>
                <a:latin typeface="Lucida Sans"/>
                <a:cs typeface="Lucida Sans"/>
              </a:rPr>
              <a:t>2</a:t>
            </a:r>
            <a:r>
              <a:rPr lang="en-US" b="1" dirty="0" smtClean="0">
                <a:solidFill>
                  <a:srgbClr val="151515"/>
                </a:solidFill>
                <a:latin typeface="Lucida Sans"/>
                <a:cs typeface="Lucida Sans"/>
              </a:rPr>
              <a:t> </a:t>
            </a:r>
            <a:endParaRPr lang="en-US" b="1" dirty="0">
              <a:solidFill>
                <a:srgbClr val="151515"/>
              </a:solidFill>
              <a:latin typeface="Lucida Sans"/>
              <a:cs typeface="Lucida Sans"/>
            </a:endParaRPr>
          </a:p>
          <a:p>
            <a:pPr eaLnBrk="1" hangingPunct="1">
              <a:spcBef>
                <a:spcPct val="50000"/>
              </a:spcBef>
              <a:buClr>
                <a:schemeClr val="hlink"/>
              </a:buClr>
              <a:buSzPct val="70000"/>
              <a:buFont typeface="Wingdings" charset="0"/>
              <a:buChar char="n"/>
            </a:pPr>
            <a:r>
              <a:rPr lang="en-US" b="1" dirty="0">
                <a:latin typeface="Lucida Sans"/>
                <a:cs typeface="Lucida Sans"/>
              </a:rPr>
              <a:t>  </a:t>
            </a:r>
            <a:r>
              <a:rPr lang="en-US" b="1" dirty="0" smtClean="0">
                <a:solidFill>
                  <a:srgbClr val="151515"/>
                </a:solidFill>
                <a:latin typeface="Lucida Grande"/>
                <a:ea typeface="Lucida Grande"/>
                <a:cs typeface="Lucida Grande"/>
              </a:rPr>
              <a:t>Δ</a:t>
            </a:r>
            <a:r>
              <a:rPr lang="en-US" b="1" dirty="0" smtClean="0">
                <a:solidFill>
                  <a:srgbClr val="151515"/>
                </a:solidFill>
                <a:latin typeface="Lucida Sans"/>
                <a:cs typeface="Lucida Sans"/>
              </a:rPr>
              <a:t>p</a:t>
            </a:r>
            <a:r>
              <a:rPr lang="en-US" b="1" baseline="-25000" dirty="0" smtClean="0">
                <a:solidFill>
                  <a:srgbClr val="151515"/>
                </a:solidFill>
                <a:latin typeface="Lucida Sans"/>
                <a:cs typeface="Lucida Sans"/>
              </a:rPr>
              <a:t>T</a:t>
            </a:r>
            <a:r>
              <a:rPr lang="en-US" b="1" baseline="30000" dirty="0" smtClean="0">
                <a:solidFill>
                  <a:srgbClr val="151515"/>
                </a:solidFill>
                <a:latin typeface="Lucida Sans"/>
                <a:cs typeface="Lucida Sans"/>
              </a:rPr>
              <a:t>2</a:t>
            </a:r>
            <a:r>
              <a:rPr lang="en-US" b="1" dirty="0" smtClean="0">
                <a:solidFill>
                  <a:srgbClr val="151515"/>
                </a:solidFill>
                <a:latin typeface="Lucida Sans"/>
                <a:cs typeface="Lucida Sans"/>
              </a:rPr>
              <a:t> </a:t>
            </a:r>
            <a:r>
              <a:rPr lang="en-US" b="1" dirty="0">
                <a:solidFill>
                  <a:srgbClr val="151515"/>
                </a:solidFill>
                <a:latin typeface="Lucida Sans"/>
                <a:cs typeface="Lucida Sans"/>
              </a:rPr>
              <a:t>is a signature of </a:t>
            </a:r>
            <a:r>
              <a:rPr lang="en-US" b="1" dirty="0">
                <a:solidFill>
                  <a:srgbClr val="FF0000"/>
                </a:solidFill>
                <a:latin typeface="Lucida Sans"/>
                <a:cs typeface="Lucida Sans"/>
              </a:rPr>
              <a:t>the production</a:t>
            </a:r>
          </a:p>
          <a:p>
            <a:pPr eaLnBrk="1" hangingPunct="1">
              <a:spcBef>
                <a:spcPct val="50000"/>
              </a:spcBef>
              <a:buClr>
                <a:schemeClr val="hlink"/>
              </a:buClr>
              <a:buSzPct val="70000"/>
              <a:buFont typeface="Wingdings" charset="0"/>
              <a:buNone/>
            </a:pPr>
            <a:r>
              <a:rPr lang="en-US" b="1" dirty="0">
                <a:solidFill>
                  <a:srgbClr val="FF0000"/>
                </a:solidFill>
                <a:latin typeface="Lucida Sans"/>
                <a:cs typeface="Lucida Sans"/>
              </a:rPr>
              <a:t>   time  </a:t>
            </a:r>
            <a:r>
              <a:rPr lang="en-US" b="1" dirty="0" err="1">
                <a:solidFill>
                  <a:srgbClr val="FF0000"/>
                </a:solidFill>
                <a:latin typeface="Lucida Sans"/>
                <a:cs typeface="Lucida Sans"/>
              </a:rPr>
              <a:t>l</a:t>
            </a:r>
            <a:r>
              <a:rPr lang="en-US" b="1" baseline="-25000" dirty="0" err="1">
                <a:solidFill>
                  <a:srgbClr val="FF0000"/>
                </a:solidFill>
                <a:latin typeface="Lucida Sans"/>
                <a:cs typeface="Lucida Sans"/>
              </a:rPr>
              <a:t>p</a:t>
            </a:r>
            <a:endParaRPr lang="en-US" b="1" baseline="-25000" dirty="0">
              <a:solidFill>
                <a:srgbClr val="FF0000"/>
              </a:solidFill>
              <a:latin typeface="Lucida Sans"/>
              <a:cs typeface="Lucida Sans"/>
              <a:sym typeface="Symbol" charset="0"/>
            </a:endParaRPr>
          </a:p>
          <a:p>
            <a:pPr eaLnBrk="1" hangingPunct="1">
              <a:spcBef>
                <a:spcPct val="50000"/>
              </a:spcBef>
              <a:buClr>
                <a:schemeClr val="hlink"/>
              </a:buClr>
              <a:buSzPct val="70000"/>
              <a:buFont typeface="Wingdings" charset="0"/>
              <a:buChar char="n"/>
            </a:pPr>
            <a:r>
              <a:rPr lang="en-US" b="1" dirty="0">
                <a:latin typeface="Lucida Sans"/>
                <a:cs typeface="Lucida Sans"/>
              </a:rPr>
              <a:t>  </a:t>
            </a:r>
            <a:r>
              <a:rPr lang="en-US" b="1" dirty="0" smtClean="0">
                <a:solidFill>
                  <a:srgbClr val="0000FF"/>
                </a:solidFill>
                <a:latin typeface="Lucida Grande"/>
                <a:ea typeface="Lucida Grande"/>
                <a:cs typeface="Lucida Grande"/>
              </a:rPr>
              <a:t>Δ</a:t>
            </a:r>
            <a:r>
              <a:rPr lang="en-US" b="1" dirty="0" smtClean="0">
                <a:solidFill>
                  <a:srgbClr val="0000FF"/>
                </a:solidFill>
                <a:latin typeface="Lucida Sans"/>
                <a:cs typeface="Lucida Sans"/>
              </a:rPr>
              <a:t>E </a:t>
            </a:r>
            <a:r>
              <a:rPr lang="en-US" b="1" dirty="0">
                <a:solidFill>
                  <a:srgbClr val="0000FF"/>
                </a:solidFill>
                <a:latin typeface="Lucida Sans"/>
                <a:cs typeface="Lucida Sans"/>
              </a:rPr>
              <a:t>~ L   dominates in QED</a:t>
            </a:r>
          </a:p>
          <a:p>
            <a:pPr eaLnBrk="1" hangingPunct="1">
              <a:spcBef>
                <a:spcPct val="50000"/>
              </a:spcBef>
              <a:buClr>
                <a:schemeClr val="hlink"/>
              </a:buClr>
              <a:buSzPct val="70000"/>
              <a:buFont typeface="Wingdings" charset="0"/>
              <a:buChar char="n"/>
            </a:pPr>
            <a:r>
              <a:rPr lang="en-US" b="1" dirty="0">
                <a:latin typeface="Lucida Sans"/>
                <a:cs typeface="Lucida Sans"/>
              </a:rPr>
              <a:t>  </a:t>
            </a:r>
            <a:r>
              <a:rPr lang="en-US" b="1" dirty="0" smtClean="0">
                <a:solidFill>
                  <a:srgbClr val="0000FF"/>
                </a:solidFill>
                <a:latin typeface="Lucida Grande"/>
                <a:ea typeface="Lucida Grande"/>
                <a:cs typeface="Lucida Grande"/>
              </a:rPr>
              <a:t>Δ</a:t>
            </a:r>
            <a:r>
              <a:rPr lang="en-US" b="1" dirty="0" smtClean="0">
                <a:solidFill>
                  <a:srgbClr val="0000FF"/>
                </a:solidFill>
                <a:latin typeface="Lucida Sans"/>
                <a:cs typeface="Lucida Sans"/>
              </a:rPr>
              <a:t>E </a:t>
            </a:r>
            <a:r>
              <a:rPr lang="en-US" b="1" dirty="0">
                <a:solidFill>
                  <a:srgbClr val="0000FF"/>
                </a:solidFill>
                <a:latin typeface="Lucida Sans"/>
                <a:cs typeface="Lucida Sans"/>
              </a:rPr>
              <a:t>~ L</a:t>
            </a:r>
            <a:r>
              <a:rPr lang="en-US" b="1" baseline="30000" dirty="0">
                <a:solidFill>
                  <a:srgbClr val="0000FF"/>
                </a:solidFill>
                <a:latin typeface="Lucida Sans"/>
                <a:cs typeface="Lucida Sans"/>
              </a:rPr>
              <a:t>2</a:t>
            </a:r>
            <a:r>
              <a:rPr lang="en-US" b="1" dirty="0">
                <a:solidFill>
                  <a:srgbClr val="0000FF"/>
                </a:solidFill>
                <a:latin typeface="Lucida Sans"/>
                <a:cs typeface="Lucida Sans"/>
              </a:rPr>
              <a:t>   dominates in QCD? </a:t>
            </a:r>
          </a:p>
        </p:txBody>
      </p:sp>
      <p:graphicFrame>
        <p:nvGraphicFramePr>
          <p:cNvPr id="36866" name="Object 2"/>
          <p:cNvGraphicFramePr>
            <a:graphicFrameLocks noGrp="1" noChangeAspect="1"/>
          </p:cNvGraphicFramePr>
          <p:nvPr>
            <p:ph idx="1"/>
          </p:nvPr>
        </p:nvGraphicFramePr>
        <p:xfrm>
          <a:off x="4038600" y="5334000"/>
          <a:ext cx="2076450" cy="885825"/>
        </p:xfrm>
        <a:graphic>
          <a:graphicData uri="http://schemas.openxmlformats.org/presentationml/2006/ole">
            <mc:AlternateContent xmlns:mc="http://schemas.openxmlformats.org/markup-compatibility/2006">
              <mc:Choice xmlns:v="urn:schemas-microsoft-com:vml" Requires="v">
                <p:oleObj spid="_x0000_s3139" name="Equation" r:id="rId6" imgW="787455" imgH="393926" progId="Equation.3">
                  <p:embed/>
                </p:oleObj>
              </mc:Choice>
              <mc:Fallback>
                <p:oleObj name="Equation" r:id="rId6" imgW="787455" imgH="39392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5334000"/>
                        <a:ext cx="2076450" cy="885825"/>
                      </a:xfrm>
                      <a:prstGeom prst="rect">
                        <a:avLst/>
                      </a:prstGeom>
                      <a:solidFill>
                        <a:srgbClr val="FFFF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r>
              <a:rPr lang="en-US" smtClean="0"/>
              <a:t>Hadronization and CT Studies at JLab                         Kawtar Hafidi                             pA@RHIC Workshop</a:t>
            </a:r>
            <a:endParaRPr lang="en-US"/>
          </a:p>
        </p:txBody>
      </p:sp>
    </p:spTree>
    <p:extLst>
      <p:ext uri="{BB962C8B-B14F-4D97-AF65-F5344CB8AC3E}">
        <p14:creationId xmlns:p14="http://schemas.microsoft.com/office/powerpoint/2010/main" val="2152583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3581400" cy="715962"/>
          </a:xfrm>
        </p:spPr>
        <p:txBody>
          <a:bodyPr/>
          <a:lstStyle/>
          <a:p>
            <a:r>
              <a:rPr lang="en-US" dirty="0" smtClean="0"/>
              <a:t>Experimental effort</a:t>
            </a:r>
            <a:endParaRPr lang="en-US" dirty="0"/>
          </a:p>
        </p:txBody>
      </p:sp>
      <p:sp>
        <p:nvSpPr>
          <p:cNvPr id="4" name="Footer Placeholder 3"/>
          <p:cNvSpPr>
            <a:spLocks noGrp="1"/>
          </p:cNvSpPr>
          <p:nvPr>
            <p:ph type="ftr" sz="quarter" idx="11"/>
          </p:nvPr>
        </p:nvSpPr>
        <p:spPr/>
        <p:txBody>
          <a:bodyPr/>
          <a:lstStyle/>
          <a:p>
            <a:r>
              <a:rPr lang="en-US" smtClean="0"/>
              <a:t>Hadronization and CT Studies at JLab                         Kawtar Hafidi                             pA@RHIC Workshop</a:t>
            </a:r>
            <a:endParaRPr lang="en-US"/>
          </a:p>
        </p:txBody>
      </p:sp>
      <p:sp>
        <p:nvSpPr>
          <p:cNvPr id="5" name="Slide Number Placeholder 4"/>
          <p:cNvSpPr>
            <a:spLocks noGrp="1"/>
          </p:cNvSpPr>
          <p:nvPr>
            <p:ph type="sldNum" sz="quarter" idx="12"/>
          </p:nvPr>
        </p:nvSpPr>
        <p:spPr/>
        <p:txBody>
          <a:bodyPr/>
          <a:lstStyle/>
          <a:p>
            <a:fld id="{87034D8C-3CB4-402A-BC46-2AB14C0FE90A}" type="slidenum">
              <a:rPr lang="en-US" smtClean="0"/>
              <a:pPr/>
              <a:t>9</a:t>
            </a:fld>
            <a:endParaRPr lang="en-US"/>
          </a:p>
        </p:txBody>
      </p:sp>
      <p:sp>
        <p:nvSpPr>
          <p:cNvPr id="7" name="Rectangle 3"/>
          <p:cNvSpPr txBox="1">
            <a:spLocks noChangeArrowheads="1"/>
          </p:cNvSpPr>
          <p:nvPr/>
        </p:nvSpPr>
        <p:spPr bwMode="auto">
          <a:xfrm>
            <a:off x="228600" y="838200"/>
            <a:ext cx="8534400" cy="5791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sz="1800">
                <a:solidFill>
                  <a:schemeClr val="tx1"/>
                </a:solidFill>
                <a:latin typeface="Lucida Sans Unicode"/>
                <a:ea typeface="+mn-ea"/>
                <a:cs typeface="Lucida Sans Unicode"/>
              </a:defRPr>
            </a:lvl1pPr>
            <a:lvl2pPr marL="742950" indent="-285750" algn="l" rtl="0" eaLnBrk="1" fontAlgn="base" hangingPunct="1">
              <a:spcBef>
                <a:spcPct val="20000"/>
              </a:spcBef>
              <a:spcAft>
                <a:spcPct val="0"/>
              </a:spcAft>
              <a:buClr>
                <a:srgbClr val="1F497D"/>
              </a:buClr>
              <a:buChar char="–"/>
              <a:defRPr sz="1600">
                <a:solidFill>
                  <a:schemeClr val="tx1"/>
                </a:solidFill>
                <a:latin typeface="Lucida Sans Unicode"/>
                <a:cs typeface="Lucida Sans Unicode"/>
              </a:defRPr>
            </a:lvl2pPr>
            <a:lvl3pPr marL="11430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3pPr>
            <a:lvl4pPr marL="1600200" indent="-228600" algn="l" rtl="0" eaLnBrk="1" fontAlgn="base" hangingPunct="1">
              <a:spcBef>
                <a:spcPct val="20000"/>
              </a:spcBef>
              <a:spcAft>
                <a:spcPct val="0"/>
              </a:spcAft>
              <a:buClr>
                <a:srgbClr val="1F497D"/>
              </a:buClr>
              <a:buChar char="–"/>
              <a:defRPr sz="1400">
                <a:solidFill>
                  <a:schemeClr val="tx1"/>
                </a:solidFill>
                <a:latin typeface="Lucida Sans Unicode"/>
                <a:cs typeface="Lucida Sans Unicode"/>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Lucida Sans Unicode"/>
                <a:cs typeface="Lucida Sans Unicode"/>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lvl="1">
              <a:buFontTx/>
              <a:buNone/>
            </a:pPr>
            <a:r>
              <a:rPr lang="en-US" sz="2000" dirty="0" smtClean="0">
                <a:solidFill>
                  <a:srgbClr val="0000FF"/>
                </a:solidFill>
              </a:rPr>
              <a:t>Semi-inclusive deep inelastic scattering on nuclei</a:t>
            </a:r>
          </a:p>
          <a:p>
            <a:pPr lvl="2"/>
            <a:r>
              <a:rPr lang="en-US" sz="2000" dirty="0" smtClean="0">
                <a:solidFill>
                  <a:srgbClr val="151515"/>
                </a:solidFill>
              </a:rPr>
              <a:t>1970’s SLAC </a:t>
            </a:r>
            <a:r>
              <a:rPr lang="en-US" sz="2000" dirty="0" err="1" smtClean="0">
                <a:solidFill>
                  <a:srgbClr val="151515"/>
                </a:solidFill>
              </a:rPr>
              <a:t>eA</a:t>
            </a:r>
            <a:r>
              <a:rPr lang="en-US" sz="2000" dirty="0" smtClean="0">
                <a:solidFill>
                  <a:srgbClr val="151515"/>
                </a:solidFill>
              </a:rPr>
              <a:t> </a:t>
            </a:r>
            <a:r>
              <a:rPr lang="en-US" sz="2000" dirty="0" smtClean="0">
                <a:solidFill>
                  <a:srgbClr val="151515"/>
                </a:solidFill>
                <a:ea typeface="Times New Roman" pitchFamily="-107" charset="0"/>
              </a:rPr>
              <a:t>→ </a:t>
            </a:r>
            <a:r>
              <a:rPr lang="en-US" sz="2000" dirty="0" err="1" smtClean="0">
                <a:solidFill>
                  <a:srgbClr val="151515"/>
                </a:solidFill>
                <a:ea typeface="Times New Roman" pitchFamily="-107" charset="0"/>
              </a:rPr>
              <a:t>e’</a:t>
            </a:r>
            <a:r>
              <a:rPr lang="en-US" sz="2000" dirty="0" err="1" smtClean="0">
                <a:solidFill>
                  <a:srgbClr val="151515"/>
                </a:solidFill>
              </a:rPr>
              <a:t>Xh</a:t>
            </a:r>
            <a:r>
              <a:rPr lang="en-US" sz="2000" dirty="0" smtClean="0">
                <a:solidFill>
                  <a:srgbClr val="151515"/>
                </a:solidFill>
              </a:rPr>
              <a:t>, energy transfer ~35-145 </a:t>
            </a:r>
            <a:r>
              <a:rPr lang="en-US" sz="2000" dirty="0" err="1" smtClean="0">
                <a:solidFill>
                  <a:srgbClr val="151515"/>
                </a:solidFill>
              </a:rPr>
              <a:t>GeV</a:t>
            </a:r>
            <a:endParaRPr lang="en-US" sz="2000" dirty="0" smtClean="0">
              <a:solidFill>
                <a:srgbClr val="151515"/>
              </a:solidFill>
            </a:endParaRPr>
          </a:p>
          <a:p>
            <a:pPr lvl="2"/>
            <a:r>
              <a:rPr lang="en-US" sz="2000" dirty="0" smtClean="0">
                <a:solidFill>
                  <a:srgbClr val="151515"/>
                </a:solidFill>
              </a:rPr>
              <a:t>1990’s CERN EMC </a:t>
            </a:r>
            <a:r>
              <a:rPr lang="en-US" sz="2000" dirty="0" err="1" smtClean="0">
                <a:solidFill>
                  <a:srgbClr val="151515"/>
                </a:solidFill>
                <a:ea typeface="Lucida Grande"/>
              </a:rPr>
              <a:t>μ</a:t>
            </a:r>
            <a:r>
              <a:rPr lang="en-US" sz="2000" dirty="0" err="1" smtClean="0">
                <a:solidFill>
                  <a:srgbClr val="151515"/>
                </a:solidFill>
              </a:rPr>
              <a:t>A</a:t>
            </a:r>
            <a:r>
              <a:rPr lang="en-US" sz="2000" dirty="0" smtClean="0">
                <a:solidFill>
                  <a:srgbClr val="151515"/>
                </a:solidFill>
              </a:rPr>
              <a:t> </a:t>
            </a:r>
            <a:r>
              <a:rPr lang="en-US" sz="2000" dirty="0" smtClean="0">
                <a:solidFill>
                  <a:srgbClr val="151515"/>
                </a:solidFill>
                <a:ea typeface="Times New Roman" pitchFamily="-107" charset="0"/>
              </a:rPr>
              <a:t>→ </a:t>
            </a:r>
            <a:r>
              <a:rPr lang="en-US" sz="2000" dirty="0" err="1" smtClean="0">
                <a:solidFill>
                  <a:srgbClr val="151515"/>
                </a:solidFill>
                <a:ea typeface="Lucida Grande"/>
              </a:rPr>
              <a:t>μ</a:t>
            </a:r>
            <a:r>
              <a:rPr lang="en-US" sz="2000" dirty="0" err="1" smtClean="0">
                <a:solidFill>
                  <a:srgbClr val="151515"/>
                </a:solidFill>
                <a:ea typeface="Times New Roman" pitchFamily="-107" charset="0"/>
              </a:rPr>
              <a:t>’</a:t>
            </a:r>
            <a:r>
              <a:rPr lang="en-US" sz="2000" dirty="0" err="1" smtClean="0">
                <a:solidFill>
                  <a:srgbClr val="151515"/>
                </a:solidFill>
              </a:rPr>
              <a:t>Xh</a:t>
            </a:r>
            <a:r>
              <a:rPr lang="en-US" sz="2000" dirty="0" smtClean="0">
                <a:solidFill>
                  <a:srgbClr val="151515"/>
                </a:solidFill>
              </a:rPr>
              <a:t>, energy transfer ~35-145 </a:t>
            </a:r>
            <a:r>
              <a:rPr lang="en-US" sz="2000" dirty="0" err="1" smtClean="0">
                <a:solidFill>
                  <a:srgbClr val="151515"/>
                </a:solidFill>
              </a:rPr>
              <a:t>GeV</a:t>
            </a:r>
            <a:endParaRPr lang="en-US" sz="2000" dirty="0" smtClean="0">
              <a:solidFill>
                <a:srgbClr val="151515"/>
              </a:solidFill>
            </a:endParaRPr>
          </a:p>
          <a:p>
            <a:pPr lvl="2"/>
            <a:r>
              <a:rPr lang="en-US" sz="2000" dirty="0" smtClean="0">
                <a:solidFill>
                  <a:srgbClr val="151515"/>
                </a:solidFill>
              </a:rPr>
              <a:t>1990’s WA21/59 (4- 64 </a:t>
            </a:r>
            <a:r>
              <a:rPr lang="en-US" sz="2000" dirty="0" err="1" smtClean="0">
                <a:solidFill>
                  <a:srgbClr val="151515"/>
                </a:solidFill>
              </a:rPr>
              <a:t>GeV</a:t>
            </a:r>
            <a:r>
              <a:rPr lang="en-US" sz="2000" dirty="0" smtClean="0">
                <a:solidFill>
                  <a:srgbClr val="151515"/>
                </a:solidFill>
              </a:rPr>
              <a:t>) </a:t>
            </a:r>
            <a:r>
              <a:rPr lang="en-US" sz="2000" dirty="0" err="1" smtClean="0">
                <a:solidFill>
                  <a:srgbClr val="151515"/>
                </a:solidFill>
                <a:ea typeface="Lucida Grande"/>
              </a:rPr>
              <a:t>ν</a:t>
            </a:r>
            <a:r>
              <a:rPr lang="en-US" sz="2000" dirty="0" smtClean="0">
                <a:solidFill>
                  <a:srgbClr val="151515"/>
                </a:solidFill>
                <a:ea typeface="Lucida Grande"/>
              </a:rPr>
              <a:t> beam on </a:t>
            </a:r>
            <a:r>
              <a:rPr lang="en-US" sz="2000" dirty="0" smtClean="0">
                <a:solidFill>
                  <a:srgbClr val="151515"/>
                </a:solidFill>
              </a:rPr>
              <a:t>Ne target</a:t>
            </a:r>
          </a:p>
          <a:p>
            <a:pPr lvl="2"/>
            <a:r>
              <a:rPr lang="en-US" sz="2000" dirty="0" smtClean="0">
                <a:solidFill>
                  <a:srgbClr val="151515"/>
                </a:solidFill>
              </a:rPr>
              <a:t>2000’s HERA HERMES </a:t>
            </a:r>
            <a:r>
              <a:rPr lang="en-US" sz="2000" dirty="0" err="1" smtClean="0">
                <a:solidFill>
                  <a:srgbClr val="151515"/>
                </a:solidFill>
              </a:rPr>
              <a:t>e</a:t>
            </a:r>
            <a:r>
              <a:rPr lang="en-US" sz="2000" baseline="30000" dirty="0" err="1" smtClean="0">
                <a:solidFill>
                  <a:srgbClr val="151515"/>
                </a:solidFill>
              </a:rPr>
              <a:t>+</a:t>
            </a:r>
            <a:r>
              <a:rPr lang="en-US" sz="2000" dirty="0" err="1" smtClean="0">
                <a:solidFill>
                  <a:srgbClr val="151515"/>
                </a:solidFill>
              </a:rPr>
              <a:t>A</a:t>
            </a:r>
            <a:r>
              <a:rPr lang="en-US" sz="2000" dirty="0" smtClean="0">
                <a:solidFill>
                  <a:srgbClr val="151515"/>
                </a:solidFill>
              </a:rPr>
              <a:t> </a:t>
            </a:r>
            <a:r>
              <a:rPr lang="en-US" sz="2000" dirty="0" smtClean="0">
                <a:solidFill>
                  <a:srgbClr val="151515"/>
                </a:solidFill>
                <a:ea typeface="Times New Roman" pitchFamily="-107" charset="0"/>
              </a:rPr>
              <a:t>→ e</a:t>
            </a:r>
            <a:r>
              <a:rPr lang="en-US" sz="2000" baseline="30000" dirty="0" smtClean="0">
                <a:solidFill>
                  <a:srgbClr val="151515"/>
                </a:solidFill>
              </a:rPr>
              <a:t>+</a:t>
            </a:r>
            <a:r>
              <a:rPr lang="en-US" sz="2000" dirty="0" smtClean="0">
                <a:solidFill>
                  <a:srgbClr val="151515"/>
                </a:solidFill>
                <a:ea typeface="Times New Roman" pitchFamily="-107" charset="0"/>
              </a:rPr>
              <a:t>’</a:t>
            </a:r>
            <a:r>
              <a:rPr lang="en-US" sz="2000" dirty="0" err="1" smtClean="0">
                <a:solidFill>
                  <a:srgbClr val="151515"/>
                </a:solidFill>
              </a:rPr>
              <a:t>Xh</a:t>
            </a:r>
            <a:r>
              <a:rPr lang="en-US" sz="2000" dirty="0" smtClean="0">
                <a:solidFill>
                  <a:srgbClr val="151515"/>
                </a:solidFill>
              </a:rPr>
              <a:t>, 12 and 26 </a:t>
            </a:r>
            <a:r>
              <a:rPr lang="en-US" sz="2000" dirty="0" err="1" smtClean="0">
                <a:solidFill>
                  <a:srgbClr val="151515"/>
                </a:solidFill>
              </a:rPr>
              <a:t>GeV</a:t>
            </a:r>
            <a:r>
              <a:rPr lang="en-US" sz="2000" dirty="0" smtClean="0">
                <a:solidFill>
                  <a:srgbClr val="151515"/>
                </a:solidFill>
              </a:rPr>
              <a:t> beam</a:t>
            </a:r>
          </a:p>
          <a:p>
            <a:pPr lvl="2"/>
            <a:r>
              <a:rPr lang="en-US" sz="2000" dirty="0" smtClean="0">
                <a:solidFill>
                  <a:srgbClr val="151515"/>
                </a:solidFill>
              </a:rPr>
              <a:t>2000’s Jefferson Lab Hall C and CLAS, </a:t>
            </a:r>
            <a:r>
              <a:rPr lang="en-US" sz="2000" dirty="0" err="1" smtClean="0">
                <a:solidFill>
                  <a:srgbClr val="151515"/>
                </a:solidFill>
              </a:rPr>
              <a:t>eA</a:t>
            </a:r>
            <a:r>
              <a:rPr lang="en-US" sz="2000" dirty="0" smtClean="0">
                <a:solidFill>
                  <a:srgbClr val="151515"/>
                </a:solidFill>
              </a:rPr>
              <a:t> </a:t>
            </a:r>
            <a:r>
              <a:rPr lang="en-US" sz="2000" dirty="0" smtClean="0">
                <a:solidFill>
                  <a:srgbClr val="151515"/>
                </a:solidFill>
                <a:ea typeface="Times New Roman" pitchFamily="-107" charset="0"/>
              </a:rPr>
              <a:t>→ </a:t>
            </a:r>
            <a:r>
              <a:rPr lang="en-US" sz="2000" dirty="0" err="1" smtClean="0">
                <a:solidFill>
                  <a:srgbClr val="151515"/>
                </a:solidFill>
                <a:ea typeface="Times New Roman" pitchFamily="-107" charset="0"/>
              </a:rPr>
              <a:t>e’</a:t>
            </a:r>
            <a:r>
              <a:rPr lang="en-US" sz="2000" dirty="0" err="1" smtClean="0">
                <a:solidFill>
                  <a:srgbClr val="151515"/>
                </a:solidFill>
              </a:rPr>
              <a:t>Xh</a:t>
            </a:r>
            <a:r>
              <a:rPr lang="en-US" sz="2000" dirty="0" smtClean="0">
                <a:solidFill>
                  <a:srgbClr val="151515"/>
                </a:solidFill>
              </a:rPr>
              <a:t>, 5 </a:t>
            </a:r>
            <a:r>
              <a:rPr lang="en-US" sz="2000" dirty="0" err="1" smtClean="0">
                <a:solidFill>
                  <a:srgbClr val="151515"/>
                </a:solidFill>
              </a:rPr>
              <a:t>GeV</a:t>
            </a:r>
            <a:r>
              <a:rPr lang="en-US" sz="2000" dirty="0" smtClean="0">
                <a:solidFill>
                  <a:srgbClr val="151515"/>
                </a:solidFill>
              </a:rPr>
              <a:t> beam</a:t>
            </a:r>
            <a:endParaRPr lang="en-US" sz="2000" dirty="0" smtClean="0"/>
          </a:p>
          <a:p>
            <a:pPr lvl="1">
              <a:spcBef>
                <a:spcPct val="50000"/>
              </a:spcBef>
              <a:buFontTx/>
              <a:buNone/>
            </a:pPr>
            <a:r>
              <a:rPr lang="en-US" sz="2000" dirty="0" err="1" smtClean="0">
                <a:solidFill>
                  <a:srgbClr val="0000FF"/>
                </a:solidFill>
              </a:rPr>
              <a:t>Drell</a:t>
            </a:r>
            <a:r>
              <a:rPr lang="en-US" sz="2000" dirty="0" smtClean="0">
                <a:solidFill>
                  <a:srgbClr val="0000FF"/>
                </a:solidFill>
              </a:rPr>
              <a:t>-Yan reaction</a:t>
            </a:r>
          </a:p>
          <a:p>
            <a:pPr lvl="2"/>
            <a:r>
              <a:rPr lang="en-US" sz="2000" dirty="0" smtClean="0">
                <a:solidFill>
                  <a:schemeClr val="bg2">
                    <a:lumMod val="10000"/>
                  </a:schemeClr>
                </a:solidFill>
              </a:rPr>
              <a:t>1980’s CERN SPS NA-10 spectrometer:  </a:t>
            </a:r>
            <a:r>
              <a:rPr lang="en-US" sz="2000" dirty="0" err="1" smtClean="0">
                <a:solidFill>
                  <a:schemeClr val="bg2">
                    <a:lumMod val="10000"/>
                  </a:schemeClr>
                </a:solidFill>
              </a:rPr>
              <a:t>pA</a:t>
            </a:r>
            <a:r>
              <a:rPr lang="en-US" sz="2000" dirty="0" smtClean="0">
                <a:solidFill>
                  <a:schemeClr val="bg2">
                    <a:lumMod val="10000"/>
                  </a:schemeClr>
                </a:solidFill>
              </a:rPr>
              <a:t> </a:t>
            </a:r>
            <a:r>
              <a:rPr lang="en-US" sz="2000" dirty="0" smtClean="0">
                <a:solidFill>
                  <a:schemeClr val="bg2">
                    <a:lumMod val="10000"/>
                  </a:schemeClr>
                </a:solidFill>
                <a:ea typeface="Times New Roman" pitchFamily="-107" charset="0"/>
              </a:rPr>
              <a:t>→ </a:t>
            </a:r>
            <a:r>
              <a:rPr lang="en-US" sz="2000" dirty="0" err="1" smtClean="0">
                <a:solidFill>
                  <a:schemeClr val="bg2">
                    <a:lumMod val="10000"/>
                  </a:schemeClr>
                </a:solidFill>
              </a:rPr>
              <a:t>Xμ</a:t>
            </a:r>
            <a:r>
              <a:rPr lang="en-US" sz="2000" baseline="30000" dirty="0" err="1" smtClean="0">
                <a:solidFill>
                  <a:schemeClr val="bg2">
                    <a:lumMod val="10000"/>
                  </a:schemeClr>
                </a:solidFill>
              </a:rPr>
              <a:t>+</a:t>
            </a:r>
            <a:r>
              <a:rPr lang="en-US" sz="2000" dirty="0" err="1" smtClean="0">
                <a:solidFill>
                  <a:schemeClr val="bg2">
                    <a:lumMod val="10000"/>
                  </a:schemeClr>
                </a:solidFill>
              </a:rPr>
              <a:t>μ</a:t>
            </a:r>
            <a:r>
              <a:rPr lang="en-US" sz="2000" baseline="30000" dirty="0" smtClean="0">
                <a:solidFill>
                  <a:schemeClr val="bg2">
                    <a:lumMod val="10000"/>
                  </a:schemeClr>
                </a:solidFill>
              </a:rPr>
              <a:t>-</a:t>
            </a:r>
            <a:r>
              <a:rPr lang="en-US" sz="2000" dirty="0" smtClean="0">
                <a:solidFill>
                  <a:schemeClr val="bg2">
                    <a:lumMod val="10000"/>
                  </a:schemeClr>
                </a:solidFill>
              </a:rPr>
              <a:t>, 140 and 280 </a:t>
            </a:r>
            <a:r>
              <a:rPr lang="en-US" sz="2000" dirty="0" err="1" smtClean="0">
                <a:solidFill>
                  <a:schemeClr val="bg2">
                    <a:lumMod val="10000"/>
                  </a:schemeClr>
                </a:solidFill>
              </a:rPr>
              <a:t>GeV</a:t>
            </a:r>
            <a:r>
              <a:rPr lang="en-US" sz="2000" dirty="0" smtClean="0">
                <a:solidFill>
                  <a:schemeClr val="bg2">
                    <a:lumMod val="10000"/>
                  </a:schemeClr>
                </a:solidFill>
              </a:rPr>
              <a:t> beam</a:t>
            </a:r>
          </a:p>
          <a:p>
            <a:pPr lvl="2"/>
            <a:r>
              <a:rPr lang="en-US" sz="2000" dirty="0" smtClean="0">
                <a:solidFill>
                  <a:schemeClr val="bg2">
                    <a:lumMod val="10000"/>
                  </a:schemeClr>
                </a:solidFill>
              </a:rPr>
              <a:t>1990’s </a:t>
            </a:r>
            <a:r>
              <a:rPr lang="en-US" sz="2000" dirty="0" err="1" smtClean="0">
                <a:solidFill>
                  <a:schemeClr val="bg2">
                    <a:lumMod val="10000"/>
                  </a:schemeClr>
                </a:solidFill>
              </a:rPr>
              <a:t>Fermilab</a:t>
            </a:r>
            <a:r>
              <a:rPr lang="en-US" sz="2000" dirty="0" smtClean="0">
                <a:solidFill>
                  <a:schemeClr val="bg2">
                    <a:lumMod val="10000"/>
                  </a:schemeClr>
                </a:solidFill>
              </a:rPr>
              <a:t> </a:t>
            </a:r>
            <a:r>
              <a:rPr lang="en-US" sz="2000" dirty="0" err="1" smtClean="0">
                <a:solidFill>
                  <a:schemeClr val="bg2">
                    <a:lumMod val="10000"/>
                  </a:schemeClr>
                </a:solidFill>
              </a:rPr>
              <a:t>pA</a:t>
            </a:r>
            <a:r>
              <a:rPr lang="en-US" sz="2000" dirty="0" smtClean="0">
                <a:solidFill>
                  <a:schemeClr val="bg2">
                    <a:lumMod val="10000"/>
                  </a:schemeClr>
                </a:solidFill>
              </a:rPr>
              <a:t> </a:t>
            </a:r>
            <a:r>
              <a:rPr lang="en-US" sz="2000" dirty="0" smtClean="0">
                <a:solidFill>
                  <a:schemeClr val="bg2">
                    <a:lumMod val="10000"/>
                  </a:schemeClr>
                </a:solidFill>
                <a:ea typeface="Times New Roman" pitchFamily="-107" charset="0"/>
              </a:rPr>
              <a:t>→ </a:t>
            </a:r>
            <a:r>
              <a:rPr lang="en-US" sz="2000" dirty="0" err="1" smtClean="0">
                <a:solidFill>
                  <a:schemeClr val="bg2">
                    <a:lumMod val="10000"/>
                  </a:schemeClr>
                </a:solidFill>
              </a:rPr>
              <a:t>Xμ</a:t>
            </a:r>
            <a:r>
              <a:rPr lang="en-US" sz="2000" baseline="30000" dirty="0" err="1" smtClean="0">
                <a:solidFill>
                  <a:schemeClr val="bg2">
                    <a:lumMod val="10000"/>
                  </a:schemeClr>
                </a:solidFill>
              </a:rPr>
              <a:t>+</a:t>
            </a:r>
            <a:r>
              <a:rPr lang="en-US" sz="2000" dirty="0" err="1" smtClean="0">
                <a:solidFill>
                  <a:schemeClr val="bg2">
                    <a:lumMod val="10000"/>
                  </a:schemeClr>
                </a:solidFill>
              </a:rPr>
              <a:t>μ</a:t>
            </a:r>
            <a:r>
              <a:rPr lang="en-US" sz="2000" baseline="30000" dirty="0" smtClean="0">
                <a:solidFill>
                  <a:schemeClr val="bg2">
                    <a:lumMod val="10000"/>
                  </a:schemeClr>
                </a:solidFill>
              </a:rPr>
              <a:t>-</a:t>
            </a:r>
            <a:r>
              <a:rPr lang="en-US" sz="2000" dirty="0" smtClean="0">
                <a:solidFill>
                  <a:schemeClr val="bg2">
                    <a:lumMod val="10000"/>
                  </a:schemeClr>
                </a:solidFill>
              </a:rPr>
              <a:t>, 800 </a:t>
            </a:r>
            <a:r>
              <a:rPr lang="en-US" sz="2000" dirty="0" err="1" smtClean="0">
                <a:solidFill>
                  <a:schemeClr val="bg2">
                    <a:lumMod val="10000"/>
                  </a:schemeClr>
                </a:solidFill>
              </a:rPr>
              <a:t>GeV</a:t>
            </a:r>
            <a:r>
              <a:rPr lang="en-US" sz="2000" dirty="0" smtClean="0">
                <a:solidFill>
                  <a:schemeClr val="bg2">
                    <a:lumMod val="10000"/>
                  </a:schemeClr>
                </a:solidFill>
              </a:rPr>
              <a:t> beam</a:t>
            </a:r>
          </a:p>
          <a:p>
            <a:pPr lvl="2">
              <a:buFont typeface="Times" pitchFamily="-107" charset="0"/>
              <a:buNone/>
            </a:pPr>
            <a:endParaRPr lang="en-US" sz="2000" dirty="0" smtClean="0">
              <a:ea typeface="Times New Roman" pitchFamily="-107" charset="0"/>
            </a:endParaRPr>
          </a:p>
          <a:p>
            <a:pPr algn="ctr">
              <a:buFont typeface="Wingdings" pitchFamily="-107" charset="2"/>
              <a:buNone/>
            </a:pPr>
            <a:r>
              <a:rPr lang="en-US" sz="2000" i="1" dirty="0" smtClean="0">
                <a:solidFill>
                  <a:srgbClr val="FF3300"/>
                </a:solidFill>
              </a:rPr>
              <a:t>International, multi-institutional quest for 30 years, but most progress since 2000</a:t>
            </a:r>
            <a:endParaRPr lang="en-US" sz="2000" i="1" dirty="0">
              <a:solidFill>
                <a:srgbClr val="FF3300"/>
              </a:solidFill>
            </a:endParaRPr>
          </a:p>
        </p:txBody>
      </p:sp>
    </p:spTree>
    <p:extLst>
      <p:ext uri="{BB962C8B-B14F-4D97-AF65-F5344CB8AC3E}">
        <p14:creationId xmlns:p14="http://schemas.microsoft.com/office/powerpoint/2010/main" val="7190108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green_2007">
  <a:themeElements>
    <a:clrScheme name="Custom 7">
      <a:dk1>
        <a:srgbClr val="616161"/>
      </a:dk1>
      <a:lt1>
        <a:srgbClr val="FFFFFF"/>
      </a:lt1>
      <a:dk2>
        <a:srgbClr val="1F497D"/>
      </a:dk2>
      <a:lt2>
        <a:srgbClr val="D2D2D2"/>
      </a:lt2>
      <a:accent1>
        <a:srgbClr val="A6C4DE"/>
      </a:accent1>
      <a:accent2>
        <a:srgbClr val="D8AC28"/>
      </a:accent2>
      <a:accent3>
        <a:srgbClr val="A22B38"/>
      </a:accent3>
      <a:accent4>
        <a:srgbClr val="7AB800"/>
      </a:accent4>
      <a:accent5>
        <a:srgbClr val="9D7D9E"/>
      </a:accent5>
      <a:accent6>
        <a:srgbClr val="BF5C28"/>
      </a:accent6>
      <a:hlink>
        <a:srgbClr val="4D8ABE"/>
      </a:hlink>
      <a:folHlink>
        <a:srgbClr val="4D8ABE"/>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11">
      <a:dk1>
        <a:srgbClr val="616161"/>
      </a:dk1>
      <a:lt1>
        <a:sysClr val="window" lastClr="FFFFFF"/>
      </a:lt1>
      <a:dk2>
        <a:srgbClr val="1F497D"/>
      </a:dk2>
      <a:lt2>
        <a:srgbClr val="D2D2D2"/>
      </a:lt2>
      <a:accent1>
        <a:srgbClr val="A6C4DE"/>
      </a:accent1>
      <a:accent2>
        <a:srgbClr val="D8AC28"/>
      </a:accent2>
      <a:accent3>
        <a:srgbClr val="A22B38"/>
      </a:accent3>
      <a:accent4>
        <a:srgbClr val="7AB800"/>
      </a:accent4>
      <a:accent5>
        <a:srgbClr val="4B7D9E"/>
      </a:accent5>
      <a:accent6>
        <a:srgbClr val="BF5C28"/>
      </a:accent6>
      <a:hlink>
        <a:srgbClr val="4D8ABE"/>
      </a:hlink>
      <a:folHlink>
        <a:srgbClr val="4D8A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green_2007.potx</Template>
  <TotalTime>615</TotalTime>
  <Words>3958</Words>
  <Application>Microsoft Macintosh PowerPoint</Application>
  <PresentationFormat>On-screen Show (4:3)</PresentationFormat>
  <Paragraphs>472</Paragraphs>
  <Slides>39</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green_2007</vt:lpstr>
      <vt:lpstr>Equation</vt:lpstr>
      <vt:lpstr>Hadronization and Color Transparency Studies at JLab</vt:lpstr>
      <vt:lpstr>Part 1 - Hadronization</vt:lpstr>
      <vt:lpstr>How do quarks transform “hadronize” into hadrons?</vt:lpstr>
      <vt:lpstr>Hadronization in Nuclei</vt:lpstr>
      <vt:lpstr>Motivation</vt:lpstr>
      <vt:lpstr>Experimental techniques</vt:lpstr>
      <vt:lpstr>Observables</vt:lpstr>
      <vt:lpstr>pT Broadening and Quark Energy Loss</vt:lpstr>
      <vt:lpstr>Experimental effort</vt:lpstr>
      <vt:lpstr>Models</vt:lpstr>
      <vt:lpstr>Selected Models</vt:lpstr>
      <vt:lpstr>The general picture</vt:lpstr>
      <vt:lpstr>CLAS preliminary</vt:lpstr>
      <vt:lpstr>HERMES ΔPt2 Results</vt:lpstr>
      <vt:lpstr>CLAS Preliminary Results: Pb/C</vt:lpstr>
      <vt:lpstr>CLAS Preliminary Results : A Dependence</vt:lpstr>
      <vt:lpstr>PowerPoint Presentation</vt:lpstr>
      <vt:lpstr>Summary of Part 1</vt:lpstr>
      <vt:lpstr>Future prospects for Hadronization studies </vt:lpstr>
      <vt:lpstr>Part 2 – Color Transparency</vt:lpstr>
      <vt:lpstr>Color Transparency</vt:lpstr>
      <vt:lpstr>The 3 Pillars of Color Transparency “CT”</vt:lpstr>
      <vt:lpstr>The power of hard exclusive reactions in CT studies</vt:lpstr>
      <vt:lpstr>Pillar # 2: Color screening: the SSC experiences reduced attenuation</vt:lpstr>
      <vt:lpstr>Pillar # 3: Lifetime of Small-Size-Configuration</vt:lpstr>
      <vt:lpstr>Medium Energy search for Color Transparency</vt:lpstr>
      <vt:lpstr>Color Transparency in C(p, 2p) reaction</vt:lpstr>
      <vt:lpstr>Search for Color Transparency in A(e, e’p) reaction</vt:lpstr>
      <vt:lpstr>A(e, e’p) @ JLab 12 GeV</vt:lpstr>
      <vt:lpstr>Search for  Color Transparency in A(e, e’π) reaction</vt:lpstr>
      <vt:lpstr>PowerPoint Presentation</vt:lpstr>
      <vt:lpstr>ρ0 electroproduction on nuclei</vt:lpstr>
      <vt:lpstr>CT Signature is the rising of the nuclear transparency with Q2. However …</vt:lpstr>
      <vt:lpstr>HERMES experiment at fixed coherence length</vt:lpstr>
      <vt:lpstr>Nuclear Transparency vs. coherence length</vt:lpstr>
      <vt:lpstr>Nuclear Transparency vs. Q2</vt:lpstr>
      <vt:lpstr>JLab 12 GeV ρ0  electroproduction  measurements  C, Fe and Sn</vt:lpstr>
      <vt:lpstr>SSC vs. formation effects</vt:lpstr>
      <vt:lpstr>Summary part 2</vt:lpstr>
    </vt:vector>
  </TitlesOfParts>
  <Company>Argonne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Betty Waterman</dc:creator>
  <cp:lastModifiedBy>Xiaodong Jiang</cp:lastModifiedBy>
  <cp:revision>71</cp:revision>
  <dcterms:created xsi:type="dcterms:W3CDTF">2009-09-22T20:45:55Z</dcterms:created>
  <dcterms:modified xsi:type="dcterms:W3CDTF">2013-01-07T19:12:41Z</dcterms:modified>
</cp:coreProperties>
</file>