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4"/>
  </p:notesMasterIdLst>
  <p:sldIdLst>
    <p:sldId id="596" r:id="rId2"/>
    <p:sldId id="495" r:id="rId3"/>
    <p:sldId id="641" r:id="rId4"/>
    <p:sldId id="629" r:id="rId5"/>
    <p:sldId id="499" r:id="rId6"/>
    <p:sldId id="660" r:id="rId7"/>
    <p:sldId id="671" r:id="rId8"/>
    <p:sldId id="669" r:id="rId9"/>
    <p:sldId id="654" r:id="rId10"/>
    <p:sldId id="670" r:id="rId11"/>
    <p:sldId id="672" r:id="rId12"/>
    <p:sldId id="656" r:id="rId13"/>
    <p:sldId id="518" r:id="rId14"/>
    <p:sldId id="657" r:id="rId15"/>
    <p:sldId id="658" r:id="rId16"/>
    <p:sldId id="703" r:id="rId17"/>
    <p:sldId id="659" r:id="rId18"/>
    <p:sldId id="700" r:id="rId19"/>
    <p:sldId id="701" r:id="rId20"/>
    <p:sldId id="702" r:id="rId21"/>
    <p:sldId id="634" r:id="rId22"/>
    <p:sldId id="673" r:id="rId23"/>
    <p:sldId id="674" r:id="rId24"/>
    <p:sldId id="676" r:id="rId25"/>
    <p:sldId id="695" r:id="rId26"/>
    <p:sldId id="696" r:id="rId27"/>
    <p:sldId id="635" r:id="rId28"/>
    <p:sldId id="599" r:id="rId29"/>
    <p:sldId id="681" r:id="rId30"/>
    <p:sldId id="683" r:id="rId31"/>
    <p:sldId id="690" r:id="rId32"/>
    <p:sldId id="638" r:id="rId33"/>
    <p:sldId id="579" r:id="rId34"/>
    <p:sldId id="704" r:id="rId35"/>
    <p:sldId id="705" r:id="rId36"/>
    <p:sldId id="706" r:id="rId37"/>
    <p:sldId id="682" r:id="rId38"/>
    <p:sldId id="694" r:id="rId39"/>
    <p:sldId id="653" r:id="rId40"/>
    <p:sldId id="563" r:id="rId41"/>
    <p:sldId id="699" r:id="rId42"/>
    <p:sldId id="678" r:id="rId43"/>
    <p:sldId id="679" r:id="rId44"/>
    <p:sldId id="586" r:id="rId45"/>
    <p:sldId id="592" r:id="rId46"/>
    <p:sldId id="665" r:id="rId47"/>
    <p:sldId id="666" r:id="rId48"/>
    <p:sldId id="667" r:id="rId49"/>
    <p:sldId id="668" r:id="rId50"/>
    <p:sldId id="697" r:id="rId51"/>
    <p:sldId id="685" r:id="rId52"/>
    <p:sldId id="698" r:id="rId53"/>
  </p:sldIdLst>
  <p:sldSz cx="9144000" cy="6858000" type="screen4x3"/>
  <p:notesSz cx="6858000" cy="9180513"/>
  <p:defaultTextStyle>
    <a:defPPr>
      <a:defRPr lang="en-US"/>
    </a:defPPr>
    <a:lvl1pPr algn="ctr" rtl="0" fontAlgn="base">
      <a:spcBef>
        <a:spcPct val="20000"/>
      </a:spcBef>
      <a:spcAft>
        <a:spcPct val="0"/>
      </a:spcAft>
      <a:defRPr kern="1200">
        <a:solidFill>
          <a:schemeClr val="tx1"/>
        </a:solidFill>
        <a:latin typeface="Arial" pitchFamily="34" charset="0"/>
        <a:ea typeface="+mn-ea"/>
        <a:cs typeface="+mn-cs"/>
      </a:defRPr>
    </a:lvl1pPr>
    <a:lvl2pPr marL="457200" algn="ctr" rtl="0" fontAlgn="base">
      <a:spcBef>
        <a:spcPct val="20000"/>
      </a:spcBef>
      <a:spcAft>
        <a:spcPct val="0"/>
      </a:spcAft>
      <a:defRPr kern="1200">
        <a:solidFill>
          <a:schemeClr val="tx1"/>
        </a:solidFill>
        <a:latin typeface="Arial" pitchFamily="34" charset="0"/>
        <a:ea typeface="+mn-ea"/>
        <a:cs typeface="+mn-cs"/>
      </a:defRPr>
    </a:lvl2pPr>
    <a:lvl3pPr marL="914400" algn="ctr" rtl="0" fontAlgn="base">
      <a:spcBef>
        <a:spcPct val="20000"/>
      </a:spcBef>
      <a:spcAft>
        <a:spcPct val="0"/>
      </a:spcAft>
      <a:defRPr kern="1200">
        <a:solidFill>
          <a:schemeClr val="tx1"/>
        </a:solidFill>
        <a:latin typeface="Arial" pitchFamily="34" charset="0"/>
        <a:ea typeface="+mn-ea"/>
        <a:cs typeface="+mn-cs"/>
      </a:defRPr>
    </a:lvl3pPr>
    <a:lvl4pPr marL="1371600" algn="ctr" rtl="0" fontAlgn="base">
      <a:spcBef>
        <a:spcPct val="20000"/>
      </a:spcBef>
      <a:spcAft>
        <a:spcPct val="0"/>
      </a:spcAft>
      <a:defRPr kern="1200">
        <a:solidFill>
          <a:schemeClr val="tx1"/>
        </a:solidFill>
        <a:latin typeface="Arial" pitchFamily="34" charset="0"/>
        <a:ea typeface="+mn-ea"/>
        <a:cs typeface="+mn-cs"/>
      </a:defRPr>
    </a:lvl4pPr>
    <a:lvl5pPr marL="1828800" algn="ctr" rtl="0" fontAlgn="base">
      <a:spcBef>
        <a:spcPct val="2000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933FF"/>
    <a:srgbClr val="CC0000"/>
    <a:srgbClr val="990033"/>
    <a:srgbClr val="0099FF"/>
    <a:srgbClr val="FF9900"/>
    <a:srgbClr val="00990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08" autoAdjust="0"/>
    <p:restoredTop sz="76000" autoAdjust="0"/>
  </p:normalViewPr>
  <p:slideViewPr>
    <p:cSldViewPr snapToGrid="0">
      <p:cViewPr varScale="1">
        <p:scale>
          <a:sx n="73" d="100"/>
          <a:sy n="73" d="100"/>
        </p:scale>
        <p:origin x="-102"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02"/>
    </p:cViewPr>
  </p:sorterViewPr>
  <p:notesViewPr>
    <p:cSldViewPr snapToGrid="0">
      <p:cViewPr varScale="1">
        <p:scale>
          <a:sx n="80" d="100"/>
          <a:sy n="80" d="100"/>
        </p:scale>
        <p:origin x="-1590" y="-102"/>
      </p:cViewPr>
      <p:guideLst>
        <p:guide orient="horz" pos="2891"/>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vl1pPr>
          </a:lstStyle>
          <a:p>
            <a:pPr>
              <a:defRPr/>
            </a:pPr>
            <a:endParaRPr lang="en-US"/>
          </a:p>
        </p:txBody>
      </p:sp>
      <p:sp>
        <p:nvSpPr>
          <p:cNvPr id="19459"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vl1pPr>
          </a:lstStyle>
          <a:p>
            <a:pPr>
              <a:defRPr/>
            </a:pPr>
            <a:endParaRPr lang="en-US"/>
          </a:p>
        </p:txBody>
      </p:sp>
      <p:sp>
        <p:nvSpPr>
          <p:cNvPr id="19463"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03E259AB-EE59-408D-BBB1-BC296EE0C1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3A1210E-674E-4690-9A52-65DFAFADE0B2}" type="slidenum">
              <a:rPr lang="en-US" smtClean="0"/>
              <a:pPr/>
              <a:t>1</a:t>
            </a:fld>
            <a:endParaRPr lang="en-US" smtClean="0"/>
          </a:p>
        </p:txBody>
      </p:sp>
      <p:sp>
        <p:nvSpPr>
          <p:cNvPr id="53251" name="Rectangle 2"/>
          <p:cNvSpPr>
            <a:spLocks noGrp="1" noRot="1" noChangeAspect="1" noChangeArrowheads="1" noTextEdit="1"/>
          </p:cNvSpPr>
          <p:nvPr>
            <p:ph type="sldImg"/>
          </p:nvPr>
        </p:nvSpPr>
        <p:spPr>
          <a:xfrm>
            <a:off x="1176338" y="619125"/>
            <a:ext cx="3986212" cy="2989263"/>
          </a:xfrm>
          <a:solidFill>
            <a:srgbClr val="FFFFFF"/>
          </a:solidFill>
          <a:ln/>
        </p:spPr>
      </p:sp>
      <p:sp>
        <p:nvSpPr>
          <p:cNvPr id="53252" name="Text Box 3"/>
          <p:cNvSpPr>
            <a:spLocks noGrp="1" noChangeArrowheads="1"/>
          </p:cNvSpPr>
          <p:nvPr>
            <p:ph type="body" idx="1"/>
          </p:nvPr>
        </p:nvSpPr>
        <p:spPr>
          <a:xfrm>
            <a:off x="830263" y="3794125"/>
            <a:ext cx="4632325" cy="3533775"/>
          </a:xfrm>
          <a:solidFill>
            <a:srgbClr val="FFFFFF"/>
          </a:solidFill>
          <a:ln w="9360">
            <a:solidFill>
              <a:srgbClr val="000000"/>
            </a:solidFill>
          </a:ln>
        </p:spPr>
        <p:txBody>
          <a:bodyPr wrap="none" anchor="ctr"/>
          <a:lstStyle/>
          <a:p>
            <a:pPr defTabSz="449263" eaLnBrk="1" hangingPunct="1"/>
            <a:r>
              <a:rPr lang="en-US" dirty="0" smtClean="0"/>
              <a:t>Thank you very much. It’s a pleasure to be here.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my final public</a:t>
            </a:r>
            <a:r>
              <a:rPr lang="en-US" baseline="0" dirty="0" smtClean="0"/>
              <a:t> relations slide, I would also like to mention that in recent compilations of citations etc., high energy heavy ion physics is doing quite well. For instance 70% of the top 50 publications in experimental nuclear physics are from high-energy heavy-ion physics, and also if one compares with the particle physics folks, there are more citations for the results from RHIC than from any other </a:t>
            </a:r>
            <a:r>
              <a:rPr lang="en-US" baseline="0" dirty="0" err="1" smtClean="0"/>
              <a:t>hadron</a:t>
            </a:r>
            <a:r>
              <a:rPr lang="en-US" baseline="0" dirty="0" smtClean="0"/>
              <a:t> collider, for instance </a:t>
            </a:r>
            <a:r>
              <a:rPr lang="en-US" baseline="0" dirty="0" err="1" smtClean="0"/>
              <a:t>Fermilab</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05C0B-7EE9-4C25-8077-0A88A5EFE6D9}" type="slidenum">
              <a:rPr lang="en-US"/>
              <a:pPr/>
              <a:t>11</a:t>
            </a:fld>
            <a:endParaRPr lang="en-US"/>
          </a:p>
        </p:txBody>
      </p:sp>
      <p:sp>
        <p:nvSpPr>
          <p:cNvPr id="867330" name="Rectangle 2"/>
          <p:cNvSpPr>
            <a:spLocks noGrp="1" noRot="1" noChangeAspect="1" noChangeArrowheads="1" noTextEdit="1"/>
          </p:cNvSpPr>
          <p:nvPr>
            <p:ph type="sldImg"/>
          </p:nvPr>
        </p:nvSpPr>
        <p:spPr>
          <a:xfrm>
            <a:off x="1135063" y="688975"/>
            <a:ext cx="4591050" cy="3443288"/>
          </a:xfrm>
          <a:ln/>
        </p:spPr>
      </p:sp>
      <p:sp>
        <p:nvSpPr>
          <p:cNvPr id="867331" name="Rectangle 3"/>
          <p:cNvSpPr>
            <a:spLocks noGrp="1" noChangeArrowheads="1"/>
          </p:cNvSpPr>
          <p:nvPr>
            <p:ph type="body" idx="1"/>
          </p:nvPr>
        </p:nvSpPr>
        <p:spPr>
          <a:noFill/>
          <a:ln/>
        </p:spPr>
        <p:txBody>
          <a:bodyPr/>
          <a:lstStyle/>
          <a:p>
            <a:r>
              <a:rPr lang="en-US" dirty="0"/>
              <a:t>OK, that was the </a:t>
            </a:r>
            <a:r>
              <a:rPr lang="en-US" dirty="0" smtClean="0"/>
              <a:t>introduction.. </a:t>
            </a:r>
            <a:r>
              <a:rPr lang="en-US" dirty="0"/>
              <a:t>Now we come to what I think are the two main discoveries at </a:t>
            </a:r>
            <a:r>
              <a:rPr lang="en-US" dirty="0" smtClean="0"/>
              <a:t>RHIC (and also seen at</a:t>
            </a:r>
            <a:r>
              <a:rPr lang="en-US" baseline="0" dirty="0" smtClean="0"/>
              <a:t> LHC)</a:t>
            </a:r>
            <a:r>
              <a:rPr lang="en-US" dirty="0" smtClean="0"/>
              <a:t>, </a:t>
            </a:r>
            <a:r>
              <a:rPr lang="en-US" dirty="0"/>
              <a:t>namely </a:t>
            </a:r>
            <a:r>
              <a:rPr lang="en-US" dirty="0" smtClean="0"/>
              <a:t>that we </a:t>
            </a:r>
            <a:r>
              <a:rPr lang="en-US" dirty="0"/>
              <a:t>have measured a strong flow of </a:t>
            </a:r>
            <a:r>
              <a:rPr lang="en-US" dirty="0" smtClean="0"/>
              <a:t>particles, </a:t>
            </a:r>
            <a:r>
              <a:rPr lang="en-US" dirty="0"/>
              <a:t>and also suppression of large momentum </a:t>
            </a:r>
            <a:r>
              <a:rPr lang="en-US" dirty="0" smtClean="0"/>
              <a:t>particles.</a:t>
            </a:r>
          </a:p>
          <a:p>
            <a:endParaRPr lang="en-US" dirty="0" smtClean="0"/>
          </a:p>
          <a:p>
            <a:r>
              <a:rPr lang="en-US" dirty="0" smtClean="0"/>
              <a:t>Jens </a:t>
            </a:r>
            <a:r>
              <a:rPr lang="en-US" dirty="0" err="1" smtClean="0"/>
              <a:t>Joergen</a:t>
            </a:r>
            <a:r>
              <a:rPr lang="en-US" baseline="0" dirty="0" smtClean="0"/>
              <a:t> described the results on flow in detail while I would like to focus on the item of jet quenching here. </a:t>
            </a:r>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7B41AE4-5224-4C54-A823-EEB7332FE590}" type="slidenum">
              <a:rPr lang="en-US"/>
              <a:pPr/>
              <a:t>12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smtClean="0"/>
              <a:t>I start with a kind of trivial slide outlining the principle how one would ideally like to probe some matter under study and learn about its properties. </a:t>
            </a:r>
          </a:p>
          <a:p>
            <a:r>
              <a:rPr lang="en-US" dirty="0" smtClean="0"/>
              <a:t>In general, if one has some matter one would like to study and e.g. see how it changes as one heats it up, you can shine light on it, and see what happens. The problem for us of course though is that we can not keep our fireball in some vessel or so, but have to use probes </a:t>
            </a:r>
            <a:r>
              <a:rPr lang="en-US" dirty="0" smtClean="0"/>
              <a:t>that </a:t>
            </a:r>
            <a:r>
              <a:rPr lang="en-US" dirty="0" smtClean="0"/>
              <a:t>are produced in the matter.</a:t>
            </a:r>
          </a:p>
          <a:p>
            <a:r>
              <a:rPr lang="en-US" dirty="0" smtClean="0"/>
              <a:t>So, let me describe how that works..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56DE72-7A56-4344-B80E-681AE241E9A5}" type="slidenum">
              <a:rPr lang="en-US" smtClean="0"/>
              <a:pPr/>
              <a:t>13</a:t>
            </a:fld>
            <a:endParaRPr lang="en-US" smtClean="0"/>
          </a:p>
        </p:txBody>
      </p:sp>
      <p:sp>
        <p:nvSpPr>
          <p:cNvPr id="59395" name="Rectangle 2"/>
          <p:cNvSpPr>
            <a:spLocks noGrp="1" noRot="1" noChangeAspect="1" noChangeArrowheads="1" noTextEdit="1"/>
          </p:cNvSpPr>
          <p:nvPr>
            <p:ph type="sldImg"/>
          </p:nvPr>
        </p:nvSpPr>
        <p:spPr>
          <a:xfrm>
            <a:off x="1444625" y="1212850"/>
            <a:ext cx="3978275" cy="2982913"/>
          </a:xfrm>
          <a:solidFill>
            <a:srgbClr val="FFFFFF"/>
          </a:solidFill>
          <a:ln/>
        </p:spPr>
      </p:sp>
      <p:sp>
        <p:nvSpPr>
          <p:cNvPr id="59396" name="Text Box 3"/>
          <p:cNvSpPr>
            <a:spLocks noGrp="1" noChangeArrowheads="1"/>
          </p:cNvSpPr>
          <p:nvPr>
            <p:ph type="body" idx="1"/>
          </p:nvPr>
        </p:nvSpPr>
        <p:spPr>
          <a:xfrm>
            <a:off x="1390650" y="4392613"/>
            <a:ext cx="4075113" cy="3576637"/>
          </a:xfrm>
          <a:noFill/>
          <a:ln/>
        </p:spPr>
        <p:txBody>
          <a:bodyPr wrap="none" anchor="ctr"/>
          <a:lstStyle/>
          <a:p>
            <a:pPr defTabSz="449263" eaLnBrk="1" hangingPunct="1"/>
            <a:r>
              <a:rPr lang="en-US" dirty="0" smtClean="0"/>
              <a:t>We can get</a:t>
            </a:r>
            <a:r>
              <a:rPr lang="en-US" baseline="0" dirty="0" smtClean="0"/>
              <a:t> information</a:t>
            </a:r>
            <a:r>
              <a:rPr lang="en-US" dirty="0" smtClean="0"/>
              <a:t> about different phases of the collisions by looking at different</a:t>
            </a:r>
            <a:r>
              <a:rPr lang="en-US" baseline="0" dirty="0" smtClean="0"/>
              <a:t> particles.</a:t>
            </a:r>
          </a:p>
          <a:p>
            <a:pPr defTabSz="449263" eaLnBrk="1" hangingPunct="1"/>
            <a:r>
              <a:rPr lang="en-US" dirty="0" smtClean="0"/>
              <a:t> </a:t>
            </a:r>
          </a:p>
          <a:p>
            <a:pPr defTabSz="449263" eaLnBrk="1" hangingPunct="1"/>
            <a:r>
              <a:rPr lang="en-US" dirty="0" smtClean="0"/>
              <a:t>Let’s look at what happens during a heavy ion-collision. Here we have a time-line going from left to right. To the left where you have the early part of the collision, we try to get information from that by using penetrating probes like leptons and photons who don’t interact strongly. </a:t>
            </a:r>
          </a:p>
          <a:p>
            <a:pPr defTabSz="449263" eaLnBrk="1" hangingPunct="1"/>
            <a:r>
              <a:rPr lang="en-US" dirty="0" smtClean="0"/>
              <a:t>And then for the later stage of the collision we look at the yield of different hadrons which should reflect the conditions (as the matter</a:t>
            </a:r>
            <a:r>
              <a:rPr lang="en-US" baseline="0" dirty="0" smtClean="0"/>
              <a:t> expands and cools down) </a:t>
            </a:r>
            <a:r>
              <a:rPr lang="en-US" dirty="0" smtClean="0"/>
              <a:t>at freeze-out.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F8D2FD2-4835-45B6-A278-48C286C03CDB}" type="slidenum">
              <a:rPr lang="en-US"/>
              <a:pPr/>
              <a:t>14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dirty="0" smtClean="0"/>
              <a:t>Let’s look at some</a:t>
            </a:r>
            <a:r>
              <a:rPr lang="en-US" baseline="0" dirty="0" smtClean="0"/>
              <a:t> examples and</a:t>
            </a:r>
            <a:r>
              <a:rPr lang="en-US" dirty="0" smtClean="0"/>
              <a:t> illustrations. First, here we have a photon being created in the collision. Our expectation is that this photon will pass undisturbed through the medium.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DAE2560-A2D7-4B5D-9691-54E3AB0E29E8}" type="slidenum">
              <a:rPr lang="en-US"/>
              <a:pPr/>
              <a:t>15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t>Next, here we have instead a high energy quark or gluon being produced to start a jet. If this plasma or medium is dense enough we expect the jet to be swallowed up in the medium as the scattered quarks experience an energy loss. What we would expect to see would be fewer particles with large transverse momentum and also less of a correlation with back-to-back jets.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77548C3-F6CE-4145-BD14-E065F2B85993}" type="slidenum">
              <a:rPr lang="en-US" smtClean="0"/>
              <a:pPr/>
              <a:t>16</a:t>
            </a:fld>
            <a:endParaRPr lang="en-US" smtClean="0"/>
          </a:p>
        </p:txBody>
      </p:sp>
      <p:sp>
        <p:nvSpPr>
          <p:cNvPr id="72707" name="Rectangle 2"/>
          <p:cNvSpPr>
            <a:spLocks noGrp="1" noRot="1" noChangeAspect="1" noChangeArrowheads="1" noTextEdit="1"/>
          </p:cNvSpPr>
          <p:nvPr>
            <p:ph type="sldImg"/>
          </p:nvPr>
        </p:nvSpPr>
        <p:spPr>
          <a:xfrm>
            <a:off x="1446213" y="1212850"/>
            <a:ext cx="3976687" cy="2982913"/>
          </a:xfrm>
          <a:solidFill>
            <a:srgbClr val="FFFFFF"/>
          </a:solidFill>
          <a:ln/>
        </p:spPr>
      </p:sp>
      <p:sp>
        <p:nvSpPr>
          <p:cNvPr id="72708" name="Text Box 3"/>
          <p:cNvSpPr>
            <a:spLocks noGrp="1" noChangeArrowheads="1"/>
          </p:cNvSpPr>
          <p:nvPr>
            <p:ph type="body" idx="1"/>
          </p:nvPr>
        </p:nvSpPr>
        <p:spPr>
          <a:xfrm>
            <a:off x="1390650" y="4392613"/>
            <a:ext cx="4075113" cy="3576637"/>
          </a:xfrm>
          <a:noFill/>
          <a:ln/>
        </p:spPr>
        <p:txBody>
          <a:bodyPr wrap="none" anchor="ctr"/>
          <a:lstStyle/>
          <a:p>
            <a:pPr defTabSz="449263" eaLnBrk="1" hangingPunct="1"/>
            <a:r>
              <a:rPr lang="en-US" dirty="0" smtClean="0"/>
              <a:t>What we look at here is the so-called nuclear modification factor, which is the ratio of what we see in </a:t>
            </a:r>
            <a:r>
              <a:rPr lang="en-US" dirty="0" err="1" smtClean="0"/>
              <a:t>Au+Au</a:t>
            </a:r>
            <a:r>
              <a:rPr lang="en-US" dirty="0" smtClean="0"/>
              <a:t> compared with what we see in proton-proton, scaled with the number of collisions in proton-proton. So, if </a:t>
            </a:r>
            <a:r>
              <a:rPr lang="en-US" dirty="0" err="1" smtClean="0"/>
              <a:t>Au+Au</a:t>
            </a:r>
            <a:r>
              <a:rPr lang="en-US" dirty="0" smtClean="0"/>
              <a:t> would be just like proton-proton we’d expect an R value of 1</a:t>
            </a:r>
            <a:r>
              <a:rPr lang="en-US" baseline="0" dirty="0" smtClean="0"/>
              <a:t> as seen in the plot.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2CCC5ED-BD57-4C0A-ADDD-210D626100E6}" type="slidenum">
              <a:rPr lang="en-US"/>
              <a:pPr/>
              <a:t>17</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smtClean="0"/>
              <a:t>And here’s what we actually find in the data: if we look at relatively high momentum particles, more than 5 </a:t>
            </a:r>
            <a:r>
              <a:rPr lang="en-US" dirty="0" err="1" smtClean="0"/>
              <a:t>GeV</a:t>
            </a:r>
            <a:r>
              <a:rPr lang="en-US" dirty="0" smtClean="0"/>
              <a:t> or so, and compare what we find in </a:t>
            </a:r>
            <a:r>
              <a:rPr lang="en-US" dirty="0" err="1" smtClean="0"/>
              <a:t>AuAu</a:t>
            </a:r>
            <a:r>
              <a:rPr lang="en-US" dirty="0" smtClean="0"/>
              <a:t> collisions compared to pp</a:t>
            </a:r>
            <a:r>
              <a:rPr lang="en-US" baseline="0" dirty="0" smtClean="0"/>
              <a:t> (</a:t>
            </a:r>
            <a:r>
              <a:rPr lang="en-US" dirty="0" smtClean="0"/>
              <a:t>R_AA ratio you</a:t>
            </a:r>
            <a:r>
              <a:rPr lang="en-US" baseline="0" dirty="0" smtClean="0"/>
              <a:t> have</a:t>
            </a:r>
            <a:r>
              <a:rPr lang="en-US" dirty="0" smtClean="0"/>
              <a:t> heard</a:t>
            </a:r>
            <a:r>
              <a:rPr lang="en-US" baseline="0" dirty="0" smtClean="0"/>
              <a:t> about</a:t>
            </a:r>
            <a:r>
              <a:rPr lang="en-US" dirty="0" smtClean="0"/>
              <a:t> earlier..):</a:t>
            </a:r>
          </a:p>
          <a:p>
            <a:r>
              <a:rPr lang="en-US" dirty="0" smtClean="0"/>
              <a:t>We see that our photon measurements show no change from peripheral to central collisions within errors, the yield looks the same. This then serves as our calibration, that we</a:t>
            </a:r>
            <a:r>
              <a:rPr lang="en-US" baseline="0" dirty="0" smtClean="0"/>
              <a:t> understand the yield as a function of centrality</a:t>
            </a:r>
            <a:r>
              <a:rPr lang="en-US" dirty="0" smtClean="0"/>
              <a:t>.</a:t>
            </a:r>
          </a:p>
          <a:p>
            <a:r>
              <a:rPr lang="en-US" dirty="0" smtClean="0"/>
              <a:t>However, for our </a:t>
            </a:r>
            <a:r>
              <a:rPr lang="en-US" dirty="0" err="1" smtClean="0"/>
              <a:t>pion</a:t>
            </a:r>
            <a:r>
              <a:rPr lang="en-US" dirty="0" smtClean="0"/>
              <a:t> data from quark and gluon jets we see a dramatic loss and a suppression of about a factor 5 for more central collisions, where the high momentum particles get swallowed up by the medium.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23"/>
          <p:cNvSpPr>
            <a:spLocks noGrp="1" noChangeArrowheads="1"/>
          </p:cNvSpPr>
          <p:nvPr>
            <p:ph type="sldNum"/>
          </p:nvPr>
        </p:nvSpPr>
        <p:spPr>
          <a:ln/>
        </p:spPr>
        <p:txBody>
          <a:bodyPr/>
          <a:lstStyle/>
          <a:p>
            <a:fld id="{834DDA2A-944F-405A-854B-3C755924A3EE}" type="slidenum">
              <a:rPr lang="en-GB"/>
              <a:pPr/>
              <a:t>18</a:t>
            </a:fld>
            <a:endParaRPr lang="en-GB"/>
          </a:p>
        </p:txBody>
      </p:sp>
      <p:sp>
        <p:nvSpPr>
          <p:cNvPr id="55297" name="Text Box 1"/>
          <p:cNvSpPr txBox="1">
            <a:spLocks noChangeArrowheads="1"/>
          </p:cNvSpPr>
          <p:nvPr/>
        </p:nvSpPr>
        <p:spPr bwMode="auto">
          <a:xfrm>
            <a:off x="3833813" y="9445091"/>
            <a:ext cx="2932112" cy="495684"/>
          </a:xfrm>
          <a:prstGeom prst="rect">
            <a:avLst/>
          </a:prstGeom>
          <a:noFill/>
          <a:ln w="9525">
            <a:noFill/>
            <a:round/>
            <a:headEnd/>
            <a:tailEnd/>
          </a:ln>
          <a:effectLst/>
        </p:spPr>
        <p:txBody>
          <a:bodyPr lIns="90000" tIns="46800" rIns="90000" bIns="46800" anchor="b"/>
          <a:lstStyle/>
          <a:p>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1F96AF2-3855-4153-AD0E-C0E57C444D24}" type="slidenum">
              <a:rPr lang="en-GB" sz="1200">
                <a:solidFill>
                  <a:srgbClr val="000000"/>
                </a:solidFill>
              </a:rPr>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endParaRPr>
          </a:p>
        </p:txBody>
      </p:sp>
      <p:sp>
        <p:nvSpPr>
          <p:cNvPr id="55298" name="Text Box 2"/>
          <p:cNvSpPr txBox="1">
            <a:spLocks noChangeArrowheads="1"/>
          </p:cNvSpPr>
          <p:nvPr/>
        </p:nvSpPr>
        <p:spPr bwMode="auto">
          <a:xfrm>
            <a:off x="1" y="9445091"/>
            <a:ext cx="2932113" cy="495684"/>
          </a:xfrm>
          <a:prstGeom prst="rect">
            <a:avLst/>
          </a:prstGeom>
          <a:noFill/>
          <a:ln w="9525">
            <a:noFill/>
            <a:round/>
            <a:headEnd/>
            <a:tailEnd/>
          </a:ln>
          <a:effectLst/>
        </p:spPr>
        <p:txBody>
          <a:bodyPr lIns="90000" tIns="46800" rIns="90000" bIns="46800" anchor="b"/>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5299" name="Text Box 3"/>
          <p:cNvSpPr txBox="1">
            <a:spLocks noChangeArrowheads="1"/>
          </p:cNvSpPr>
          <p:nvPr/>
        </p:nvSpPr>
        <p:spPr bwMode="auto">
          <a:xfrm>
            <a:off x="1" y="1"/>
            <a:ext cx="2932113" cy="495684"/>
          </a:xfrm>
          <a:prstGeom prst="rect">
            <a:avLst/>
          </a:prstGeom>
          <a:noFill/>
          <a:ln w="9525">
            <a:noFill/>
            <a:round/>
            <a:headEnd/>
            <a:tailEnd/>
          </a:ln>
          <a:effectLst/>
        </p:spPr>
        <p:txBody>
          <a:bodyPr lIns="90000" tIns="46800" rIns="90000" bIns="46800"/>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5300" name="Text Box 4"/>
          <p:cNvSpPr txBox="1">
            <a:spLocks noChangeArrowheads="1"/>
          </p:cNvSpPr>
          <p:nvPr/>
        </p:nvSpPr>
        <p:spPr bwMode="auto">
          <a:xfrm>
            <a:off x="3833813" y="1"/>
            <a:ext cx="2932112" cy="495684"/>
          </a:xfrm>
          <a:prstGeom prst="rect">
            <a:avLst/>
          </a:prstGeom>
          <a:noFill/>
          <a:ln w="9525">
            <a:noFill/>
            <a:round/>
            <a:headEnd/>
            <a:tailEnd/>
          </a:ln>
          <a:effectLst/>
        </p:spPr>
        <p:txBody>
          <a:bodyPr lIns="90000" tIns="46800" rIns="90000" bIns="46800"/>
          <a:lstStyle/>
          <a:p>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5301" name="Rectangle 5"/>
          <p:cNvSpPr txBox="1">
            <a:spLocks noGrp="1" noRot="1" noChangeAspect="1" noChangeArrowheads="1"/>
          </p:cNvSpPr>
          <p:nvPr>
            <p:ph type="sldImg"/>
          </p:nvPr>
        </p:nvSpPr>
        <p:spPr bwMode="auto">
          <a:xfrm>
            <a:off x="900113" y="746125"/>
            <a:ext cx="4972050" cy="3729038"/>
          </a:xfrm>
          <a:prstGeom prst="rect">
            <a:avLst/>
          </a:prstGeom>
          <a:solidFill>
            <a:srgbClr val="FFFFFF"/>
          </a:solidFill>
          <a:ln>
            <a:solidFill>
              <a:srgbClr val="000000"/>
            </a:solidFill>
            <a:miter lim="800000"/>
            <a:headEnd/>
            <a:tailEnd/>
          </a:ln>
        </p:spPr>
      </p:sp>
      <p:sp>
        <p:nvSpPr>
          <p:cNvPr id="55302" name="Rectangle 6"/>
          <p:cNvSpPr txBox="1">
            <a:spLocks noGrp="1" noChangeArrowheads="1"/>
          </p:cNvSpPr>
          <p:nvPr>
            <p:ph type="body" idx="1"/>
          </p:nvPr>
        </p:nvSpPr>
        <p:spPr bwMode="auto">
          <a:xfrm>
            <a:off x="914400" y="4360744"/>
            <a:ext cx="5003800" cy="4112105"/>
          </a:xfrm>
          <a:prstGeom prst="rect">
            <a:avLst/>
          </a:prstGeom>
          <a:noFill/>
          <a:ln>
            <a:round/>
            <a:headEnd/>
            <a:tailEnd/>
          </a:ln>
        </p:spPr>
        <p:txBody>
          <a:bodyPr wrap="none" anchor="ctr"/>
          <a:lstStyle/>
          <a:p>
            <a:r>
              <a:rPr lang="en-US" dirty="0" smtClean="0"/>
              <a:t>Another way to look at this is for most central collisions: again the scaled ratio but</a:t>
            </a:r>
            <a:r>
              <a:rPr lang="en-US" baseline="0" dirty="0" smtClean="0"/>
              <a:t> now </a:t>
            </a:r>
            <a:r>
              <a:rPr lang="en-US" baseline="0" dirty="0" err="1" smtClean="0"/>
              <a:t>vs</a:t>
            </a:r>
            <a:r>
              <a:rPr lang="en-US" baseline="0" dirty="0" smtClean="0"/>
              <a:t> transverse momentum. Here you see that the ratio for photons is about 1, while for neutral </a:t>
            </a:r>
            <a:r>
              <a:rPr lang="en-US" baseline="0" dirty="0" err="1" smtClean="0"/>
              <a:t>pions</a:t>
            </a:r>
            <a:r>
              <a:rPr lang="en-US" baseline="0" dirty="0" smtClean="0"/>
              <a:t> and eta mesons we see a suppressions of about a factor 5.</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23"/>
          <p:cNvSpPr>
            <a:spLocks noGrp="1" noChangeArrowheads="1"/>
          </p:cNvSpPr>
          <p:nvPr>
            <p:ph type="sldNum"/>
          </p:nvPr>
        </p:nvSpPr>
        <p:spPr>
          <a:ln/>
        </p:spPr>
        <p:txBody>
          <a:bodyPr/>
          <a:lstStyle/>
          <a:p>
            <a:fld id="{B4D78DD4-6BCF-4BA1-A54B-C93ABF26AC5A}" type="slidenum">
              <a:rPr lang="en-GB"/>
              <a:pPr/>
              <a:t>19</a:t>
            </a:fld>
            <a:endParaRPr lang="en-GB"/>
          </a:p>
        </p:txBody>
      </p:sp>
      <p:sp>
        <p:nvSpPr>
          <p:cNvPr id="56321" name="Text Box 1"/>
          <p:cNvSpPr txBox="1">
            <a:spLocks noChangeArrowheads="1"/>
          </p:cNvSpPr>
          <p:nvPr/>
        </p:nvSpPr>
        <p:spPr bwMode="auto">
          <a:xfrm>
            <a:off x="3833813" y="9445091"/>
            <a:ext cx="2932112" cy="495684"/>
          </a:xfrm>
          <a:prstGeom prst="rect">
            <a:avLst/>
          </a:prstGeom>
          <a:noFill/>
          <a:ln w="9525">
            <a:noFill/>
            <a:round/>
            <a:headEnd/>
            <a:tailEnd/>
          </a:ln>
          <a:effectLst/>
        </p:spPr>
        <p:txBody>
          <a:bodyPr lIns="90000" tIns="46800" rIns="90000" bIns="46800" anchor="b"/>
          <a:lstStyle/>
          <a:p>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D5EA825-4931-4FAE-A45F-866778AF1A3E}" type="slidenum">
              <a:rPr lang="en-GB" sz="1200">
                <a:solidFill>
                  <a:srgbClr val="000000"/>
                </a:solidFill>
              </a:rPr>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GB" sz="1200">
              <a:solidFill>
                <a:srgbClr val="000000"/>
              </a:solidFill>
            </a:endParaRPr>
          </a:p>
        </p:txBody>
      </p:sp>
      <p:sp>
        <p:nvSpPr>
          <p:cNvPr id="56322" name="Text Box 2"/>
          <p:cNvSpPr txBox="1">
            <a:spLocks noChangeArrowheads="1"/>
          </p:cNvSpPr>
          <p:nvPr/>
        </p:nvSpPr>
        <p:spPr bwMode="auto">
          <a:xfrm>
            <a:off x="1" y="9445091"/>
            <a:ext cx="2932113" cy="495684"/>
          </a:xfrm>
          <a:prstGeom prst="rect">
            <a:avLst/>
          </a:prstGeom>
          <a:noFill/>
          <a:ln w="9525">
            <a:noFill/>
            <a:round/>
            <a:headEnd/>
            <a:tailEnd/>
          </a:ln>
          <a:effectLst/>
        </p:spPr>
        <p:txBody>
          <a:bodyPr lIns="90000" tIns="46800" rIns="90000" bIns="46800" anchor="b"/>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6323" name="Text Box 3"/>
          <p:cNvSpPr txBox="1">
            <a:spLocks noChangeArrowheads="1"/>
          </p:cNvSpPr>
          <p:nvPr/>
        </p:nvSpPr>
        <p:spPr bwMode="auto">
          <a:xfrm>
            <a:off x="1" y="1"/>
            <a:ext cx="2932113" cy="495684"/>
          </a:xfrm>
          <a:prstGeom prst="rect">
            <a:avLst/>
          </a:prstGeom>
          <a:noFill/>
          <a:ln w="9525">
            <a:noFill/>
            <a:round/>
            <a:headEnd/>
            <a:tailEnd/>
          </a:ln>
          <a:effectLst/>
        </p:spPr>
        <p:txBody>
          <a:bodyPr lIns="90000" tIns="46800" rIns="90000" bIns="46800"/>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6324" name="Text Box 4"/>
          <p:cNvSpPr txBox="1">
            <a:spLocks noChangeArrowheads="1"/>
          </p:cNvSpPr>
          <p:nvPr/>
        </p:nvSpPr>
        <p:spPr bwMode="auto">
          <a:xfrm>
            <a:off x="3833813" y="1"/>
            <a:ext cx="2932112" cy="495684"/>
          </a:xfrm>
          <a:prstGeom prst="rect">
            <a:avLst/>
          </a:prstGeom>
          <a:noFill/>
          <a:ln w="9525">
            <a:noFill/>
            <a:round/>
            <a:headEnd/>
            <a:tailEnd/>
          </a:ln>
          <a:effectLst/>
        </p:spPr>
        <p:txBody>
          <a:bodyPr lIns="90000" tIns="46800" rIns="90000" bIns="46800"/>
          <a:lstStyle/>
          <a:p>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6325" name="Rectangle 5"/>
          <p:cNvSpPr txBox="1">
            <a:spLocks noGrp="1" noRot="1" noChangeAspect="1" noChangeArrowheads="1"/>
          </p:cNvSpPr>
          <p:nvPr>
            <p:ph type="sldImg"/>
          </p:nvPr>
        </p:nvSpPr>
        <p:spPr bwMode="auto">
          <a:xfrm>
            <a:off x="900113" y="746125"/>
            <a:ext cx="4972050" cy="3729038"/>
          </a:xfrm>
          <a:prstGeom prst="rect">
            <a:avLst/>
          </a:prstGeom>
          <a:solidFill>
            <a:srgbClr val="FFFFFF"/>
          </a:solidFill>
          <a:ln>
            <a:solidFill>
              <a:srgbClr val="000000"/>
            </a:solidFill>
            <a:miter lim="800000"/>
            <a:headEnd/>
            <a:tailEnd/>
          </a:ln>
        </p:spPr>
      </p:sp>
      <p:sp>
        <p:nvSpPr>
          <p:cNvPr id="56326" name="Rectangle 6"/>
          <p:cNvSpPr txBox="1">
            <a:spLocks noGrp="1" noChangeArrowheads="1"/>
          </p:cNvSpPr>
          <p:nvPr>
            <p:ph type="body" idx="1"/>
          </p:nvPr>
        </p:nvSpPr>
        <p:spPr bwMode="auto">
          <a:xfrm>
            <a:off x="914400" y="4360744"/>
            <a:ext cx="5003800" cy="4112105"/>
          </a:xfrm>
          <a:prstGeom prst="rect">
            <a:avLst/>
          </a:prstGeom>
          <a:noFill/>
          <a:ln>
            <a:round/>
            <a:headEnd/>
            <a:tailEnd/>
          </a:ln>
        </p:spPr>
        <p:txBody>
          <a:bodyPr wrap="none" anchor="ctr"/>
          <a:lstStyle/>
          <a:p>
            <a:r>
              <a:rPr lang="en-US" dirty="0" smtClean="0"/>
              <a:t>We can also look at other particles: here protons,</a:t>
            </a:r>
            <a:r>
              <a:rPr lang="en-US" baseline="0" dirty="0" smtClean="0"/>
              <a:t> phi and omega mesons. Protons do not appear to be suppressed, while phi, which has about the same mass, but </a:t>
            </a:r>
            <a:r>
              <a:rPr lang="en-US" baseline="0" dirty="0" smtClean="0"/>
              <a:t>behave more </a:t>
            </a:r>
            <a:r>
              <a:rPr lang="en-US" baseline="0" dirty="0" smtClean="0"/>
              <a:t>like the lighter mesons.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3FF1F6F-2F9E-4C91-AEE3-D2DD8FED845A}" type="slidenum">
              <a:rPr lang="en-US" smtClean="0"/>
              <a:pPr/>
              <a:t>2</a:t>
            </a:fld>
            <a:endParaRPr lang="en-US" smtClean="0"/>
          </a:p>
        </p:txBody>
      </p:sp>
      <p:sp>
        <p:nvSpPr>
          <p:cNvPr id="54275" name="Rectangle 2"/>
          <p:cNvSpPr>
            <a:spLocks noGrp="1" noRot="1" noChangeAspect="1" noChangeArrowheads="1" noTextEdit="1"/>
          </p:cNvSpPr>
          <p:nvPr>
            <p:ph type="sldImg"/>
          </p:nvPr>
        </p:nvSpPr>
        <p:spPr>
          <a:xfrm>
            <a:off x="1444625" y="1212850"/>
            <a:ext cx="3978275" cy="2982913"/>
          </a:xfrm>
          <a:solidFill>
            <a:srgbClr val="FFFFFF"/>
          </a:solidFill>
          <a:ln/>
        </p:spPr>
      </p:sp>
      <p:sp>
        <p:nvSpPr>
          <p:cNvPr id="54276" name="Text Box 3"/>
          <p:cNvSpPr>
            <a:spLocks noGrp="1" noChangeArrowheads="1"/>
          </p:cNvSpPr>
          <p:nvPr>
            <p:ph type="body" idx="1"/>
          </p:nvPr>
        </p:nvSpPr>
        <p:spPr>
          <a:xfrm>
            <a:off x="1390650" y="4392613"/>
            <a:ext cx="4075113" cy="3576637"/>
          </a:xfrm>
          <a:noFill/>
          <a:ln/>
        </p:spPr>
        <p:txBody>
          <a:bodyPr wrap="none" anchor="ctr"/>
          <a:lstStyle/>
          <a:p>
            <a:pPr defTabSz="449263" eaLnBrk="1" hangingPunct="1"/>
            <a:r>
              <a:rPr lang="en-US" dirty="0" smtClean="0"/>
              <a:t>Here’s my outline for today. First I will start with an</a:t>
            </a:r>
            <a:r>
              <a:rPr lang="en-US" baseline="0" dirty="0" smtClean="0"/>
              <a:t> </a:t>
            </a:r>
            <a:r>
              <a:rPr lang="en-US" baseline="0" dirty="0" smtClean="0"/>
              <a:t>introduction/reminder </a:t>
            </a:r>
            <a:r>
              <a:rPr lang="en-US" baseline="0" dirty="0" smtClean="0"/>
              <a:t>what it is we are after in high-energy heavy-ion physics (this will be familiar after the talk by Jens </a:t>
            </a:r>
            <a:r>
              <a:rPr lang="en-US" baseline="0" dirty="0" err="1" smtClean="0"/>
              <a:t>Joergen</a:t>
            </a:r>
            <a:r>
              <a:rPr lang="en-US" baseline="0" dirty="0" smtClean="0"/>
              <a:t> earlier), then I will spend most of my time discussing some highlights from RHIC, and finish with some recent results from LHC.</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23"/>
          <p:cNvSpPr>
            <a:spLocks noGrp="1" noChangeArrowheads="1"/>
          </p:cNvSpPr>
          <p:nvPr>
            <p:ph type="sldNum"/>
          </p:nvPr>
        </p:nvSpPr>
        <p:spPr>
          <a:ln/>
        </p:spPr>
        <p:txBody>
          <a:bodyPr/>
          <a:lstStyle/>
          <a:p>
            <a:fld id="{BDEFD1A6-5918-4C53-99CE-CDAD2FB02004}" type="slidenum">
              <a:rPr lang="en-GB"/>
              <a:pPr/>
              <a:t>20</a:t>
            </a:fld>
            <a:endParaRPr lang="en-GB"/>
          </a:p>
        </p:txBody>
      </p:sp>
      <p:sp>
        <p:nvSpPr>
          <p:cNvPr id="57345" name="Text Box 1"/>
          <p:cNvSpPr txBox="1">
            <a:spLocks noChangeArrowheads="1"/>
          </p:cNvSpPr>
          <p:nvPr/>
        </p:nvSpPr>
        <p:spPr bwMode="auto">
          <a:xfrm>
            <a:off x="3833813" y="9445091"/>
            <a:ext cx="2932112" cy="495684"/>
          </a:xfrm>
          <a:prstGeom prst="rect">
            <a:avLst/>
          </a:prstGeom>
          <a:noFill/>
          <a:ln w="9525">
            <a:noFill/>
            <a:round/>
            <a:headEnd/>
            <a:tailEnd/>
          </a:ln>
          <a:effectLst/>
        </p:spPr>
        <p:txBody>
          <a:bodyPr lIns="90000" tIns="46800" rIns="90000" bIns="46800" anchor="b"/>
          <a:lstStyle/>
          <a:p>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1224632-C415-4EB7-916F-2B174D0AFFF9}" type="slidenum">
              <a:rPr lang="en-GB" sz="1200">
                <a:solidFill>
                  <a:srgbClr val="000000"/>
                </a:solidFill>
              </a:rPr>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GB" sz="1200">
              <a:solidFill>
                <a:srgbClr val="000000"/>
              </a:solidFill>
            </a:endParaRPr>
          </a:p>
        </p:txBody>
      </p:sp>
      <p:sp>
        <p:nvSpPr>
          <p:cNvPr id="57346" name="Text Box 2"/>
          <p:cNvSpPr txBox="1">
            <a:spLocks noChangeArrowheads="1"/>
          </p:cNvSpPr>
          <p:nvPr/>
        </p:nvSpPr>
        <p:spPr bwMode="auto">
          <a:xfrm>
            <a:off x="1" y="9445091"/>
            <a:ext cx="2932113" cy="495684"/>
          </a:xfrm>
          <a:prstGeom prst="rect">
            <a:avLst/>
          </a:prstGeom>
          <a:noFill/>
          <a:ln w="9525">
            <a:noFill/>
            <a:round/>
            <a:headEnd/>
            <a:tailEnd/>
          </a:ln>
          <a:effectLst/>
        </p:spPr>
        <p:txBody>
          <a:bodyPr lIns="90000" tIns="46800" rIns="90000" bIns="46800" anchor="b"/>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7347" name="Text Box 3"/>
          <p:cNvSpPr txBox="1">
            <a:spLocks noChangeArrowheads="1"/>
          </p:cNvSpPr>
          <p:nvPr/>
        </p:nvSpPr>
        <p:spPr bwMode="auto">
          <a:xfrm>
            <a:off x="1" y="1"/>
            <a:ext cx="2932113" cy="495684"/>
          </a:xfrm>
          <a:prstGeom prst="rect">
            <a:avLst/>
          </a:prstGeom>
          <a:noFill/>
          <a:ln w="9525">
            <a:noFill/>
            <a:round/>
            <a:headEnd/>
            <a:tailEnd/>
          </a:ln>
          <a:effectLst/>
        </p:spPr>
        <p:txBody>
          <a:bodyPr lIns="90000" tIns="46800" rIns="90000" bIns="46800"/>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7348" name="Text Box 4"/>
          <p:cNvSpPr txBox="1">
            <a:spLocks noChangeArrowheads="1"/>
          </p:cNvSpPr>
          <p:nvPr/>
        </p:nvSpPr>
        <p:spPr bwMode="auto">
          <a:xfrm>
            <a:off x="3833813" y="1"/>
            <a:ext cx="2932112" cy="495684"/>
          </a:xfrm>
          <a:prstGeom prst="rect">
            <a:avLst/>
          </a:prstGeom>
          <a:noFill/>
          <a:ln w="9525">
            <a:noFill/>
            <a:round/>
            <a:headEnd/>
            <a:tailEnd/>
          </a:ln>
          <a:effectLst/>
        </p:spPr>
        <p:txBody>
          <a:bodyPr lIns="90000" tIns="46800" rIns="90000" bIns="46800"/>
          <a:lstStyle/>
          <a:p>
            <a:pPr algn="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endParaRPr>
          </a:p>
        </p:txBody>
      </p:sp>
      <p:sp>
        <p:nvSpPr>
          <p:cNvPr id="57349" name="Rectangle 5"/>
          <p:cNvSpPr txBox="1">
            <a:spLocks noGrp="1" noRot="1" noChangeAspect="1" noChangeArrowheads="1"/>
          </p:cNvSpPr>
          <p:nvPr>
            <p:ph type="sldImg"/>
          </p:nvPr>
        </p:nvSpPr>
        <p:spPr bwMode="auto">
          <a:xfrm>
            <a:off x="900113" y="746125"/>
            <a:ext cx="4972050" cy="3729038"/>
          </a:xfrm>
          <a:prstGeom prst="rect">
            <a:avLst/>
          </a:prstGeom>
          <a:solidFill>
            <a:srgbClr val="FFFFFF"/>
          </a:solidFill>
          <a:ln>
            <a:solidFill>
              <a:srgbClr val="000000"/>
            </a:solidFill>
            <a:miter lim="800000"/>
            <a:headEnd/>
            <a:tailEnd/>
          </a:ln>
        </p:spPr>
      </p:sp>
      <p:sp>
        <p:nvSpPr>
          <p:cNvPr id="57350" name="Rectangle 6"/>
          <p:cNvSpPr txBox="1">
            <a:spLocks noGrp="1" noChangeArrowheads="1"/>
          </p:cNvSpPr>
          <p:nvPr>
            <p:ph type="body" idx="1"/>
          </p:nvPr>
        </p:nvSpPr>
        <p:spPr bwMode="auto">
          <a:xfrm>
            <a:off x="914400" y="4360744"/>
            <a:ext cx="5003800" cy="4112105"/>
          </a:xfrm>
          <a:prstGeom prst="rect">
            <a:avLst/>
          </a:prstGeom>
          <a:noFill/>
          <a:ln>
            <a:round/>
            <a:headEnd/>
            <a:tailEnd/>
          </a:ln>
        </p:spPr>
        <p:txBody>
          <a:bodyPr wrap="none" anchor="ctr"/>
          <a:lstStyle/>
          <a:p>
            <a:r>
              <a:rPr lang="en-US" dirty="0" smtClean="0"/>
              <a:t>And here you see a compilation with all the particles together;</a:t>
            </a:r>
            <a:r>
              <a:rPr lang="en-US" baseline="0" dirty="0" smtClean="0"/>
              <a:t> </a:t>
            </a:r>
            <a:r>
              <a:rPr lang="en-US" baseline="0" dirty="0" smtClean="0"/>
              <a:t>and references for the measurements.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BF0A826-AF5A-465A-B1A8-67EFF305AB1D}" type="slidenum">
              <a:rPr lang="en-US" smtClean="0"/>
              <a:pPr/>
              <a:t>21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smtClean="0"/>
              <a:t>Another way to look at jet</a:t>
            </a:r>
            <a:r>
              <a:rPr lang="en-US" baseline="0" dirty="0" smtClean="0"/>
              <a:t> quenching</a:t>
            </a:r>
            <a:r>
              <a:rPr lang="en-US" dirty="0" smtClean="0"/>
              <a:t> is via angular correlations.</a:t>
            </a:r>
          </a:p>
          <a:p>
            <a:endParaRPr lang="en-US" dirty="0" smtClean="0"/>
          </a:p>
          <a:p>
            <a:r>
              <a:rPr lang="en-US" dirty="0" smtClean="0"/>
              <a:t>Here you see first an event display showing the strong back-to-back correlations seen in </a:t>
            </a:r>
            <a:r>
              <a:rPr lang="en-US" dirty="0" err="1" smtClean="0"/>
              <a:t>p+p</a:t>
            </a:r>
            <a:r>
              <a:rPr lang="en-US" dirty="0" smtClean="0"/>
              <a:t>. Now, let’s on move on to central </a:t>
            </a:r>
            <a:r>
              <a:rPr lang="en-US" dirty="0" err="1" smtClean="0"/>
              <a:t>Au+Au</a:t>
            </a:r>
            <a:r>
              <a:rPr lang="en-US" dirty="0" smtClean="0"/>
              <a:t>, and there the back-to-back correlation disappears, when we use a certain momentum cut of 2 </a:t>
            </a:r>
            <a:r>
              <a:rPr lang="en-US" dirty="0" err="1" smtClean="0"/>
              <a:t>GeV</a:t>
            </a:r>
            <a:r>
              <a:rPr lang="en-US" dirty="0" smtClean="0"/>
              <a:t>/c. </a:t>
            </a:r>
          </a:p>
          <a:p>
            <a:r>
              <a:rPr lang="en-US" dirty="0" smtClean="0"/>
              <a:t>So, let’s then use a lower momentum cut and then what happens is that a washed out correlation re-appears. Momentum obviously has to be conserved..</a:t>
            </a:r>
          </a:p>
          <a:p>
            <a:r>
              <a:rPr lang="en-US" dirty="0" smtClean="0"/>
              <a:t>Conclusion is</a:t>
            </a:r>
            <a:r>
              <a:rPr lang="en-US" baseline="0" dirty="0" smtClean="0"/>
              <a:t> that the medium affects these </a:t>
            </a:r>
            <a:r>
              <a:rPr lang="en-US" baseline="0" dirty="0" smtClean="0"/>
              <a:t>correlations, </a:t>
            </a:r>
            <a:r>
              <a:rPr lang="en-US" baseline="0" dirty="0" smtClean="0"/>
              <a:t>and by how much energy is lost one can say something about the medium density.</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so based on various measurements we have determined</a:t>
            </a:r>
            <a:r>
              <a:rPr lang="en-US" baseline="0" dirty="0" smtClean="0"/>
              <a:t> some conditions that are reached in these collisions.  As we try to determine the properties of the state of matter that is produced we can for instance ask us how much energy is lost per unit length?</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 again plot the scaled ratio or survival probability , but now </a:t>
            </a:r>
            <a:r>
              <a:rPr lang="en-US" baseline="0" dirty="0" err="1" smtClean="0"/>
              <a:t>vs</a:t>
            </a:r>
            <a:r>
              <a:rPr lang="en-US" baseline="0" dirty="0" smtClean="0"/>
              <a:t> centrality in the collision.</a:t>
            </a:r>
          </a:p>
          <a:p>
            <a:r>
              <a:rPr lang="en-US" baseline="0" dirty="0" smtClean="0"/>
              <a:t>You see here a few different curves for various theory calculations, and both approaches, </a:t>
            </a:r>
            <a:r>
              <a:rPr lang="en-US" baseline="0" dirty="0" err="1" smtClean="0"/>
              <a:t>perturbative</a:t>
            </a:r>
            <a:r>
              <a:rPr lang="en-US" baseline="0" dirty="0" smtClean="0"/>
              <a:t> QCD as well as </a:t>
            </a:r>
            <a:r>
              <a:rPr lang="en-US" baseline="0" dirty="0" err="1" smtClean="0"/>
              <a:t>AdS</a:t>
            </a:r>
            <a:r>
              <a:rPr lang="en-US" baseline="0" dirty="0" smtClean="0"/>
              <a:t>/CFT can describe the data OK.</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ask the models to describe both the RAA and flow data though, we are able to discriminate better between the models. In this case the </a:t>
            </a:r>
            <a:r>
              <a:rPr lang="en-US" dirty="0" err="1" smtClean="0"/>
              <a:t>AdS</a:t>
            </a:r>
            <a:r>
              <a:rPr lang="en-US" dirty="0" smtClean="0"/>
              <a:t>/CFT</a:t>
            </a:r>
            <a:r>
              <a:rPr lang="en-US" baseline="0" dirty="0" smtClean="0"/>
              <a:t> scenario describes the data better than </a:t>
            </a:r>
            <a:r>
              <a:rPr lang="en-US" baseline="0" dirty="0" err="1" smtClean="0"/>
              <a:t>perturbative</a:t>
            </a:r>
            <a:r>
              <a:rPr lang="en-US" baseline="0" dirty="0" smtClean="0"/>
              <a:t> QCD. One should be careful to deduce too many things from this observation but I would just like to note that this is </a:t>
            </a:r>
            <a:r>
              <a:rPr lang="en-US" baseline="0" dirty="0" smtClean="0"/>
              <a:t>interesting. </a:t>
            </a:r>
          </a:p>
          <a:p>
            <a:r>
              <a:rPr lang="en-US" baseline="0" dirty="0" smtClean="0"/>
              <a:t>I </a:t>
            </a:r>
            <a:r>
              <a:rPr lang="en-US" baseline="0" dirty="0" smtClean="0"/>
              <a:t>am not aware of that many predictions based on string theory that have been compared with data..</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30B69-5034-41E7-BD22-1CD56711634F}" type="slidenum">
              <a:rPr lang="en-US"/>
              <a:pPr/>
              <a:t>25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smtClean="0"/>
              <a:t>Switching gears a little bit to conclude the RHIC part:</a:t>
            </a:r>
            <a:r>
              <a:rPr lang="en-US" baseline="0" dirty="0" smtClean="0"/>
              <a:t> in the last few years RHIC has also started a low energy program, bridging the gap somewhat to the future FAIR experiments. What they have shown is that RHIC can also work as a decelerator, not only accelerator and collide heavy ions below injection energy.. Since I will be fairly brief on this topic I </a:t>
            </a:r>
            <a:r>
              <a:rPr lang="en-US" baseline="0" dirty="0" smtClean="0"/>
              <a:t>also </a:t>
            </a:r>
            <a:r>
              <a:rPr lang="en-US" baseline="0" dirty="0" smtClean="0"/>
              <a:t>point to some (STAR) </a:t>
            </a:r>
            <a:r>
              <a:rPr lang="en-US" baseline="0" dirty="0" smtClean="0"/>
              <a:t>references here.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66EAD-CB55-4801-9305-730E0A3A9538}" type="slidenum">
              <a:rPr lang="en-US"/>
              <a:pPr/>
              <a:t>26</a:t>
            </a:fld>
            <a:endParaRPr lang="en-US"/>
          </a:p>
        </p:txBody>
      </p:sp>
      <p:sp>
        <p:nvSpPr>
          <p:cNvPr id="48130" name="Rectangle 1026"/>
          <p:cNvSpPr>
            <a:spLocks noGrp="1" noRot="1" noChangeAspect="1" noChangeArrowheads="1" noTextEdit="1"/>
          </p:cNvSpPr>
          <p:nvPr>
            <p:ph type="sldImg"/>
          </p:nvPr>
        </p:nvSpPr>
        <p:spPr>
          <a:ln/>
        </p:spPr>
      </p:sp>
      <p:sp>
        <p:nvSpPr>
          <p:cNvPr id="48131" name="Rectangle 1027"/>
          <p:cNvSpPr>
            <a:spLocks noGrp="1" noChangeArrowheads="1"/>
          </p:cNvSpPr>
          <p:nvPr>
            <p:ph type="body" idx="1"/>
          </p:nvPr>
        </p:nvSpPr>
        <p:spPr/>
        <p:txBody>
          <a:bodyPr/>
          <a:lstStyle/>
          <a:p>
            <a:r>
              <a:rPr lang="en-US" dirty="0" smtClean="0"/>
              <a:t>To establish where we are in the phase</a:t>
            </a:r>
            <a:r>
              <a:rPr lang="en-US" baseline="0" dirty="0" smtClean="0"/>
              <a:t> diagram in terms of temperature and chemical potential fits to particle ratios at different center-of-mass-energies are done (top left). Results are compiled in the top right plot. </a:t>
            </a:r>
            <a:endParaRPr lang="en-US" baseline="0" dirty="0" smtClean="0"/>
          </a:p>
          <a:p>
            <a:r>
              <a:rPr lang="en-US" baseline="0" dirty="0" smtClean="0"/>
              <a:t>One </a:t>
            </a:r>
            <a:r>
              <a:rPr lang="en-US" baseline="0" dirty="0" smtClean="0"/>
              <a:t>can also determine the kinetic freeze-out temperature from fits to the particle momentum distributions and one can see that the kinetic freeze-out is found to be a bit lower than the chemical </a:t>
            </a:r>
            <a:r>
              <a:rPr lang="en-US" baseline="0" dirty="0" smtClean="0"/>
              <a:t>freeze-out, </a:t>
            </a:r>
            <a:r>
              <a:rPr lang="en-US" baseline="0" dirty="0" smtClean="0"/>
              <a:t>as expected.</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41D5B1C-5241-4A68-92DE-D01BF6698FEB}" type="slidenum">
              <a:rPr lang="en-US" smtClean="0"/>
              <a:pPr/>
              <a:t>27</a:t>
            </a:fld>
            <a:endParaRPr lang="en-US" smtClean="0"/>
          </a:p>
        </p:txBody>
      </p:sp>
      <p:sp>
        <p:nvSpPr>
          <p:cNvPr id="63491" name="Rectangle 2"/>
          <p:cNvSpPr>
            <a:spLocks noGrp="1" noRot="1" noChangeAspect="1" noChangeArrowheads="1" noTextEdit="1"/>
          </p:cNvSpPr>
          <p:nvPr>
            <p:ph type="sldImg"/>
          </p:nvPr>
        </p:nvSpPr>
        <p:spPr>
          <a:xfrm>
            <a:off x="1444625" y="1212850"/>
            <a:ext cx="3978275" cy="2982913"/>
          </a:xfrm>
          <a:solidFill>
            <a:srgbClr val="FFFFFF"/>
          </a:solidFill>
          <a:ln/>
        </p:spPr>
      </p:sp>
      <p:sp>
        <p:nvSpPr>
          <p:cNvPr id="63492" name="Text Box 3"/>
          <p:cNvSpPr>
            <a:spLocks noGrp="1" noChangeArrowheads="1"/>
          </p:cNvSpPr>
          <p:nvPr>
            <p:ph type="body" idx="1"/>
          </p:nvPr>
        </p:nvSpPr>
        <p:spPr>
          <a:xfrm>
            <a:off x="1390650" y="4392613"/>
            <a:ext cx="4075113" cy="3576637"/>
          </a:xfrm>
          <a:noFill/>
          <a:ln/>
        </p:spPr>
        <p:txBody>
          <a:bodyPr wrap="none" anchor="ctr"/>
          <a:lstStyle/>
          <a:p>
            <a:pPr defTabSz="449263" eaLnBrk="1" hangingPunct="1"/>
            <a:r>
              <a:rPr lang="en-US" dirty="0" smtClean="0"/>
              <a:t>This concludes what I wanted</a:t>
            </a:r>
            <a:r>
              <a:rPr lang="en-US" baseline="0" dirty="0" smtClean="0"/>
              <a:t> to say re. RHIC</a:t>
            </a:r>
            <a:endParaRPr lang="en-US" dirty="0" smtClean="0"/>
          </a:p>
          <a:p>
            <a:pPr defTabSz="449263" eaLnBrk="1" hangingPunct="1"/>
            <a:r>
              <a:rPr lang="en-US" dirty="0" smtClean="0"/>
              <a:t>The next step is</a:t>
            </a:r>
            <a:r>
              <a:rPr lang="en-US" baseline="0" dirty="0" smtClean="0"/>
              <a:t> then to go to the higher energies at the LHC where a purer quark-gluon plasma would be made, hotter and longer-lived.</a:t>
            </a:r>
            <a:r>
              <a:rPr lang="en-US" dirty="0"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you have heard about the LHC before. </a:t>
            </a:r>
            <a:r>
              <a:rPr lang="en-US" baseline="0" dirty="0" smtClean="0"/>
              <a:t>There are 4 large experiments at the LHC, and ALICE is the experiment dedicated to heavy-ion physics</a:t>
            </a:r>
            <a:r>
              <a:rPr lang="en-US" baseline="0" dirty="0" smtClean="0"/>
              <a:t>. The LHC results will be discussed in more detail in the following talks also, but I would just like to flash some results from ATLAS and CMS that are connected to the RHIC results I discussed earlier.</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see an event display for a single event in the CMS detector. Just by eye you can see that you have a very large energy in one direction and a much smaller energy back-to-back.</a:t>
            </a:r>
            <a:r>
              <a:rPr lang="en-US" baseline="0" dirty="0" smtClean="0"/>
              <a:t> This is also similar to what was seen at RHIC on a statistical basis but at LHC with the large detectors we can really see it directly on an event-by-event level</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3FF1F6F-2F9E-4C91-AEE3-D2DD8FED845A}" type="slidenum">
              <a:rPr lang="en-US" smtClean="0"/>
              <a:pPr/>
              <a:t>3</a:t>
            </a:fld>
            <a:endParaRPr lang="en-US" smtClean="0"/>
          </a:p>
        </p:txBody>
      </p:sp>
      <p:sp>
        <p:nvSpPr>
          <p:cNvPr id="54275" name="Rectangle 2"/>
          <p:cNvSpPr>
            <a:spLocks noGrp="1" noRot="1" noChangeAspect="1" noChangeArrowheads="1" noTextEdit="1"/>
          </p:cNvSpPr>
          <p:nvPr>
            <p:ph type="sldImg"/>
          </p:nvPr>
        </p:nvSpPr>
        <p:spPr>
          <a:xfrm>
            <a:off x="1444625" y="1212850"/>
            <a:ext cx="3978275" cy="2982913"/>
          </a:xfrm>
          <a:solidFill>
            <a:srgbClr val="FFFFFF"/>
          </a:solidFill>
          <a:ln/>
        </p:spPr>
      </p:sp>
      <p:sp>
        <p:nvSpPr>
          <p:cNvPr id="54276" name="Text Box 3"/>
          <p:cNvSpPr>
            <a:spLocks noGrp="1" noChangeArrowheads="1"/>
          </p:cNvSpPr>
          <p:nvPr>
            <p:ph type="body" idx="1"/>
          </p:nvPr>
        </p:nvSpPr>
        <p:spPr>
          <a:xfrm>
            <a:off x="1390650" y="4392613"/>
            <a:ext cx="4075113" cy="3576637"/>
          </a:xfrm>
          <a:noFill/>
          <a:ln/>
        </p:spPr>
        <p:txBody>
          <a:bodyPr wrap="none" anchor="ctr"/>
          <a:lstStyle/>
          <a:p>
            <a:pPr defTabSz="449263" eaLnBrk="1" hangingPunct="1"/>
            <a:r>
              <a:rPr lang="en-US" dirty="0" smtClean="0"/>
              <a:t>As an appetizer, before we get really started, I just thought I’d mention that this sort of thing has received</a:t>
            </a:r>
            <a:r>
              <a:rPr lang="en-US" baseline="0" dirty="0" smtClean="0"/>
              <a:t> a lot of attention</a:t>
            </a:r>
            <a:r>
              <a:rPr lang="en-US" dirty="0" smtClean="0"/>
              <a:t> in the last decade. The</a:t>
            </a:r>
            <a:r>
              <a:rPr lang="en-US" baseline="0" dirty="0" smtClean="0"/>
              <a:t> topics Quark-Gluon Plasma and Large </a:t>
            </a:r>
            <a:r>
              <a:rPr lang="en-US" baseline="0" dirty="0" err="1" smtClean="0"/>
              <a:t>Hadron</a:t>
            </a:r>
            <a:r>
              <a:rPr lang="en-US" baseline="0" dirty="0" smtClean="0"/>
              <a:t> Collider were on the top ten list of newsmakers in the past decade, ranked </a:t>
            </a:r>
            <a:r>
              <a:rPr lang="en-US" baseline="0" dirty="0" smtClean="0"/>
              <a:t>recently by </a:t>
            </a:r>
            <a:r>
              <a:rPr lang="en-US" baseline="0" dirty="0" smtClean="0"/>
              <a:t>the American Physical Society, and results from RHIC ranked as the tops physics story of the year in the Physics year 2005 (all of physics, not just </a:t>
            </a:r>
            <a:r>
              <a:rPr lang="en-US" baseline="0" dirty="0" smtClean="0"/>
              <a:t>nuclear or </a:t>
            </a:r>
            <a:r>
              <a:rPr lang="en-US" baseline="0" dirty="0" smtClean="0"/>
              <a:t>particle physics)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quantify this</a:t>
            </a:r>
            <a:r>
              <a:rPr lang="en-US" baseline="0" dirty="0" smtClean="0"/>
              <a:t> discrepancy we here introduce a jet asymmetry measure: difference over the sum of the energies for the </a:t>
            </a:r>
            <a:r>
              <a:rPr lang="en-US" baseline="0" dirty="0" err="1" smtClean="0"/>
              <a:t>di-ject</a:t>
            </a:r>
            <a:r>
              <a:rPr lang="en-US" baseline="0" dirty="0" smtClean="0"/>
              <a:t> components. You can see that for peripheral events, the results agree well with </a:t>
            </a:r>
            <a:r>
              <a:rPr lang="en-US" baseline="0" dirty="0" err="1" smtClean="0"/>
              <a:t>p+p</a:t>
            </a:r>
            <a:r>
              <a:rPr lang="en-US" baseline="0" dirty="0" smtClean="0"/>
              <a:t> </a:t>
            </a:r>
            <a:r>
              <a:rPr lang="en-US" baseline="0" dirty="0" smtClean="0"/>
              <a:t>(open symbols) and </a:t>
            </a:r>
            <a:r>
              <a:rPr lang="en-US" baseline="0" dirty="0" err="1" smtClean="0"/>
              <a:t>MonteCarlo</a:t>
            </a:r>
            <a:r>
              <a:rPr lang="en-US" baseline="0" dirty="0" smtClean="0"/>
              <a:t> (yellow histogram), </a:t>
            </a:r>
            <a:r>
              <a:rPr lang="en-US" baseline="0" dirty="0" smtClean="0"/>
              <a:t>but not so for central events, where a clear discrepancy is </a:t>
            </a:r>
            <a:r>
              <a:rPr lang="en-US" baseline="0" dirty="0" smtClean="0"/>
              <a:t>seen for </a:t>
            </a:r>
            <a:r>
              <a:rPr lang="en-US" baseline="0" dirty="0" err="1" smtClean="0"/>
              <a:t>Pb+Pb</a:t>
            </a:r>
            <a:r>
              <a:rPr lang="en-US" baseline="0" dirty="0" smtClean="0"/>
              <a:t> data (closed symbols): </a:t>
            </a:r>
            <a:r>
              <a:rPr lang="en-US" baseline="0" dirty="0" smtClean="0"/>
              <a:t>the </a:t>
            </a:r>
            <a:r>
              <a:rPr lang="en-US" baseline="0" dirty="0" err="1" smtClean="0"/>
              <a:t>di</a:t>
            </a:r>
            <a:r>
              <a:rPr lang="en-US" baseline="0" dirty="0" smtClean="0"/>
              <a:t>-jet events become more asymmetric..</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 acceptance and very good resolution also enable</a:t>
            </a:r>
            <a:r>
              <a:rPr lang="en-US" baseline="0" dirty="0" smtClean="0"/>
              <a:t> many interesting studies to be made..</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p:spPr>
        <p:txBody>
          <a:bodyPr/>
          <a:lstStyle/>
          <a:p>
            <a:pPr>
              <a:buFont typeface="Times New Roman" pitchFamily="18" charset="0"/>
              <a:buNone/>
            </a:pPr>
            <a:fld id="{D9A45E11-E229-40D0-86F0-2E193CAF94B4}" type="slidenum">
              <a:rPr lang="en-US">
                <a:latin typeface="Times New Roman" pitchFamily="18" charset="0"/>
              </a:rPr>
              <a:pPr>
                <a:buFont typeface="Times New Roman" pitchFamily="18" charset="0"/>
                <a:buNone/>
              </a:pPr>
              <a:t>32</a:t>
            </a:fld>
            <a:endParaRPr lang="en-US">
              <a:latin typeface="Times New Roman" pitchFamily="18" charset="0"/>
            </a:endParaRPr>
          </a:p>
        </p:txBody>
      </p:sp>
      <p:sp>
        <p:nvSpPr>
          <p:cNvPr id="62467" name="Rectangle 1"/>
          <p:cNvSpPr txBox="1">
            <a:spLocks noGrp="1" noRot="1" noChangeAspect="1" noChangeArrowheads="1" noTextEdit="1"/>
          </p:cNvSpPr>
          <p:nvPr>
            <p:ph type="sldImg"/>
          </p:nvPr>
        </p:nvSpPr>
        <p:spPr>
          <a:xfrm>
            <a:off x="1133475" y="696913"/>
            <a:ext cx="4591050" cy="3443287"/>
          </a:xfrm>
          <a:solidFill>
            <a:srgbClr val="FFFFFF"/>
          </a:solidFill>
          <a:ln>
            <a:solidFill>
              <a:srgbClr val="000000"/>
            </a:solidFill>
            <a:miter lim="800000"/>
          </a:ln>
        </p:spPr>
      </p:sp>
      <p:sp>
        <p:nvSpPr>
          <p:cNvPr id="62468" name="Rectangle 2"/>
          <p:cNvSpPr txBox="1">
            <a:spLocks noGrp="1" noChangeArrowheads="1"/>
          </p:cNvSpPr>
          <p:nvPr>
            <p:ph type="body" idx="1"/>
          </p:nvPr>
        </p:nvSpPr>
        <p:spPr>
          <a:xfrm>
            <a:off x="686360" y="4359875"/>
            <a:ext cx="5486681" cy="4048351"/>
          </a:xfrm>
          <a:noFill/>
          <a:ln/>
        </p:spPr>
        <p:txBody>
          <a:bodyPr wrap="none" anchor="ctr"/>
          <a:lstStyle/>
          <a:p>
            <a:r>
              <a:rPr lang="en-US" dirty="0" smtClean="0">
                <a:latin typeface="Times New Roman" pitchFamily="18" charset="0"/>
              </a:rPr>
              <a:t>OK, so with that – let me conclude with a few take-away points.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C63ADDC-B001-47EB-9FE2-0BBF965C9432}"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r>
              <a:rPr lang="en-US" dirty="0" smtClean="0">
                <a:ea typeface="ＭＳ Ｐゴシック" pitchFamily="34" charset="-128"/>
              </a:rPr>
              <a:t>The final topic is the measurement</a:t>
            </a:r>
            <a:r>
              <a:rPr lang="en-US" baseline="0" dirty="0" smtClean="0">
                <a:ea typeface="ＭＳ Ｐゴシック" pitchFamily="34" charset="-128"/>
              </a:rPr>
              <a:t> of </a:t>
            </a:r>
            <a:r>
              <a:rPr lang="en-US" baseline="0" dirty="0" err="1" smtClean="0">
                <a:ea typeface="ＭＳ Ｐゴシック" pitchFamily="34" charset="-128"/>
              </a:rPr>
              <a:t>quarkonia</a:t>
            </a:r>
            <a:r>
              <a:rPr lang="en-US" baseline="0" dirty="0" smtClean="0">
                <a:ea typeface="ＭＳ Ｐゴシック" pitchFamily="34" charset="-128"/>
              </a:rPr>
              <a:t> in Heavy Ion collisions.</a:t>
            </a:r>
          </a:p>
          <a:p>
            <a:r>
              <a:rPr lang="en-US" baseline="0" dirty="0" smtClean="0">
                <a:ea typeface="ＭＳ Ｐゴシック" pitchFamily="34" charset="-128"/>
              </a:rPr>
              <a:t>The idea is that as the energy density and temperature of the system increases, different </a:t>
            </a:r>
            <a:r>
              <a:rPr lang="en-US" baseline="0" dirty="0" err="1" smtClean="0">
                <a:ea typeface="ＭＳ Ｐゴシック" pitchFamily="34" charset="-128"/>
              </a:rPr>
              <a:t>quarkonia</a:t>
            </a:r>
            <a:r>
              <a:rPr lang="en-US" baseline="0" dirty="0" smtClean="0">
                <a:ea typeface="ＭＳ Ｐゴシック" pitchFamily="34" charset="-128"/>
              </a:rPr>
              <a:t> states will start to be suppressed.</a:t>
            </a:r>
            <a:endParaRPr lang="en-US" dirty="0" smtClean="0">
              <a:ea typeface="ＭＳ Ｐゴシック" pitchFamily="34" charset="-128"/>
            </a:endParaRPr>
          </a:p>
          <a:p>
            <a:r>
              <a:rPr lang="en-US" dirty="0" smtClean="0">
                <a:ea typeface="ＭＳ Ｐゴシック" pitchFamily="34" charset="-128"/>
              </a:rPr>
              <a:t>The smaller the binding energy is, the easiest it is that the 2 quarks forming the resonance to have their potential screened by the colorful medium, leading to a suppression of the production of the state</a:t>
            </a:r>
          </a:p>
          <a:p>
            <a:endParaRPr lang="en-US" dirty="0" smtClean="0">
              <a:ea typeface="ＭＳ Ｐゴシック" pitchFamily="34" charset="-128"/>
            </a:endParaRPr>
          </a:p>
        </p:txBody>
      </p:sp>
      <p:sp>
        <p:nvSpPr>
          <p:cNvPr id="10243" name="Slide Number Placeholder 3"/>
          <p:cNvSpPr>
            <a:spLocks noGrp="1"/>
          </p:cNvSpPr>
          <p:nvPr>
            <p:ph type="sldNum" sz="quarter" idx="5"/>
          </p:nvPr>
        </p:nvSpPr>
        <p:spPr bwMode="auto">
          <a:noFill/>
          <a:ln>
            <a:miter lim="800000"/>
            <a:headEnd/>
            <a:tailEnd/>
          </a:ln>
        </p:spPr>
        <p:txBody>
          <a:bodyPr/>
          <a:lstStyle/>
          <a:p>
            <a:fld id="{DEB92B4A-8311-4484-ACEB-E135D080ECC7}"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smtClean="0">
                <a:ea typeface="ＭＳ Ｐゴシック" pitchFamily="34" charset="-128"/>
              </a:rPr>
              <a:t>Update right plot</a:t>
            </a:r>
          </a:p>
          <a:p>
            <a:r>
              <a:rPr lang="en-US" smtClean="0">
                <a:ea typeface="ＭＳ Ｐゴシック" pitchFamily="34" charset="-128"/>
              </a:rPr>
              <a:t>in a one-tailed integral of a Gaussian distribution</a:t>
            </a:r>
          </a:p>
          <a:p>
            <a:endParaRPr lang="en-US" b="1" smtClean="0">
              <a:ea typeface="ＭＳ Ｐゴシック" pitchFamily="34" charset="-128"/>
            </a:endParaRPr>
          </a:p>
          <a:p>
            <a:r>
              <a:rPr lang="en-US" b="1" smtClean="0">
                <a:ea typeface="ＭＳ Ｐゴシック" pitchFamily="34" charset="-128"/>
              </a:rPr>
              <a:t>Less than 1% prob being a downward fluctuation of the suppression</a:t>
            </a:r>
          </a:p>
          <a:p>
            <a:r>
              <a:rPr lang="en-US" b="1" smtClean="0">
                <a:ea typeface="ＭＳ Ｐゴシック" pitchFamily="34" charset="-128"/>
              </a:rPr>
              <a:t>Measuring such a small number if the ratio is unity is of 1%</a:t>
            </a:r>
          </a:p>
          <a:p>
            <a:endParaRPr lang="en-US" b="1" smtClean="0">
              <a:ea typeface="ＭＳ Ｐゴシック" pitchFamily="34" charset="-128"/>
            </a:endParaRPr>
          </a:p>
          <a:p>
            <a:r>
              <a:rPr lang="en-US" b="1" smtClean="0">
                <a:ea typeface="ＭＳ Ｐゴシック" pitchFamily="34" charset="-128"/>
              </a:rPr>
              <a:t>Make the point that things cancel in the double ratio</a:t>
            </a:r>
          </a:p>
          <a:p>
            <a:r>
              <a:rPr lang="en-US" b="1" smtClean="0">
                <a:ea typeface="ＭＳ Ｐゴシック" pitchFamily="34" charset="-128"/>
              </a:rPr>
              <a:t>17% change of double ratio when letting the resolution free. But we believe our MC and reoslution pp and PbPb equal for jpsi</a:t>
            </a:r>
          </a:p>
          <a:p>
            <a:endParaRPr lang="en-US" b="1" smtClean="0">
              <a:ea typeface="ＭＳ Ｐゴシック" pitchFamily="34" charset="-128"/>
            </a:endParaRPr>
          </a:p>
          <a:p>
            <a:r>
              <a:rPr lang="en-US" smtClean="0">
                <a:ea typeface="ＭＳ Ｐゴシック" pitchFamily="34" charset="-128"/>
              </a:rPr>
              <a:t>The probability to obtain the measured value, or lower,</a:t>
            </a:r>
          </a:p>
          <a:p>
            <a:r>
              <a:rPr lang="en-US" smtClean="0">
                <a:ea typeface="ＭＳ Ｐゴシック" pitchFamily="34" charset="-128"/>
              </a:rPr>
              <a:t>if the true double ratio is unity, is calculated to be less than 1%.</a:t>
            </a:r>
            <a:endParaRPr lang="en-US" b="1" smtClean="0">
              <a:ea typeface="ＭＳ Ｐゴシック" pitchFamily="34" charset="-128"/>
            </a:endParaRPr>
          </a:p>
        </p:txBody>
      </p:sp>
      <p:sp>
        <p:nvSpPr>
          <p:cNvPr id="53251" name="Slide Number Placeholder 3"/>
          <p:cNvSpPr>
            <a:spLocks noGrp="1"/>
          </p:cNvSpPr>
          <p:nvPr>
            <p:ph type="sldNum" sz="quarter" idx="5"/>
          </p:nvPr>
        </p:nvSpPr>
        <p:spPr bwMode="auto">
          <a:noFill/>
          <a:ln>
            <a:miter lim="800000"/>
            <a:headEnd/>
            <a:tailEnd/>
          </a:ln>
        </p:spPr>
        <p:txBody>
          <a:bodyPr/>
          <a:lstStyle/>
          <a:p>
            <a:fld id="{5C3227C0-35B5-4651-8BFD-FBAD9409A1D1}"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smtClean="0">
                <a:ea typeface="ＭＳ Ｐゴシック" pitchFamily="34" charset="-128"/>
              </a:rPr>
              <a:t>Update right plot</a:t>
            </a:r>
          </a:p>
          <a:p>
            <a:r>
              <a:rPr lang="en-US" smtClean="0">
                <a:ea typeface="ＭＳ Ｐゴシック" pitchFamily="34" charset="-128"/>
              </a:rPr>
              <a:t>in a one-tailed integral of a Gaussian distribution</a:t>
            </a:r>
          </a:p>
          <a:p>
            <a:endParaRPr lang="en-US" b="1" smtClean="0">
              <a:ea typeface="ＭＳ Ｐゴシック" pitchFamily="34" charset="-128"/>
            </a:endParaRPr>
          </a:p>
          <a:p>
            <a:r>
              <a:rPr lang="en-US" b="1" smtClean="0">
                <a:ea typeface="ＭＳ Ｐゴシック" pitchFamily="34" charset="-128"/>
              </a:rPr>
              <a:t>Less than 1% prob being a downward fluctuation of the suppression</a:t>
            </a:r>
          </a:p>
          <a:p>
            <a:r>
              <a:rPr lang="en-US" b="1" smtClean="0">
                <a:ea typeface="ＭＳ Ｐゴシック" pitchFamily="34" charset="-128"/>
              </a:rPr>
              <a:t>Measuring such a small number if the ratio is unity is of 1%</a:t>
            </a:r>
          </a:p>
          <a:p>
            <a:endParaRPr lang="en-US" b="1" smtClean="0">
              <a:ea typeface="ＭＳ Ｐゴシック" pitchFamily="34" charset="-128"/>
            </a:endParaRPr>
          </a:p>
          <a:p>
            <a:r>
              <a:rPr lang="en-US" b="1" smtClean="0">
                <a:ea typeface="ＭＳ Ｐゴシック" pitchFamily="34" charset="-128"/>
              </a:rPr>
              <a:t>Make the point that things cancel in the double ratio</a:t>
            </a:r>
          </a:p>
          <a:p>
            <a:r>
              <a:rPr lang="en-US" b="1" smtClean="0">
                <a:ea typeface="ＭＳ Ｐゴシック" pitchFamily="34" charset="-128"/>
              </a:rPr>
              <a:t>17% change of double ratio when letting the resolution free. But we believe our MC and reoslution pp and PbPb equal for jpsi</a:t>
            </a:r>
          </a:p>
          <a:p>
            <a:endParaRPr lang="en-US" b="1" smtClean="0">
              <a:ea typeface="ＭＳ Ｐゴシック" pitchFamily="34" charset="-128"/>
            </a:endParaRPr>
          </a:p>
          <a:p>
            <a:r>
              <a:rPr lang="en-US" smtClean="0">
                <a:ea typeface="ＭＳ Ｐゴシック" pitchFamily="34" charset="-128"/>
              </a:rPr>
              <a:t>he probability of a downward departure of the ratio</a:t>
            </a:r>
          </a:p>
          <a:p>
            <a:r>
              <a:rPr lang="en-US" smtClean="0">
                <a:ea typeface="ＭＳ Ｐゴシック" pitchFamily="34" charset="-128"/>
              </a:rPr>
              <a:t>from unity of this significance or greater is 0.9\%, i.e. that</a:t>
            </a:r>
          </a:p>
          <a:p>
            <a:r>
              <a:rPr lang="en-US" smtClean="0">
                <a:ea typeface="ＭＳ Ｐゴシック" pitchFamily="34" charset="-128"/>
              </a:rPr>
              <a:t>corresponding to 2.4 sigma for a one-tailed Gaussian distribution". The</a:t>
            </a:r>
          </a:p>
          <a:p>
            <a:r>
              <a:rPr lang="en-US" smtClean="0">
                <a:ea typeface="ＭＳ Ｐゴシック" pitchFamily="34" charset="-128"/>
              </a:rPr>
              <a:t>last phrase is not really well stated, and would be better as "i.e. that</a:t>
            </a:r>
          </a:p>
          <a:p>
            <a:r>
              <a:rPr lang="en-US" smtClean="0">
                <a:ea typeface="ＭＳ Ｐゴシック" pitchFamily="34" charset="-128"/>
              </a:rPr>
              <a:t>corresponding to 2.4 sigma in a one-tailed integral of a Gaussian</a:t>
            </a:r>
          </a:p>
          <a:p>
            <a:r>
              <a:rPr lang="en-US" smtClean="0">
                <a:ea typeface="ＭＳ Ｐゴシック" pitchFamily="34" charset="-128"/>
              </a:rPr>
              <a:t>distribution".</a:t>
            </a:r>
          </a:p>
          <a:p>
            <a:endParaRPr lang="en-US" b="1" smtClean="0">
              <a:ea typeface="ＭＳ Ｐゴシック" pitchFamily="34" charset="-128"/>
            </a:endParaRPr>
          </a:p>
          <a:p>
            <a:r>
              <a:rPr lang="en-US" smtClean="0">
                <a:ea typeface="ＭＳ Ｐゴシック" pitchFamily="34" charset="-128"/>
              </a:rPr>
              <a:t>The </a:t>
            </a:r>
          </a:p>
          <a:p>
            <a:r>
              <a:rPr lang="en-US" smtClean="0">
                <a:ea typeface="ＭＳ Ｐゴシック" pitchFamily="34" charset="-128"/>
              </a:rPr>
              <a:t>probability to obtain our measured value or below if the double ratio is </a:t>
            </a:r>
          </a:p>
          <a:p>
            <a:r>
              <a:rPr lang="en-US" smtClean="0">
                <a:ea typeface="ＭＳ Ｐゴシック" pitchFamily="34" charset="-128"/>
              </a:rPr>
              <a:t>unity is 0.9% </a:t>
            </a:r>
          </a:p>
          <a:p>
            <a:endParaRPr lang="en-US" b="1" smtClean="0">
              <a:ea typeface="ＭＳ Ｐゴシック" pitchFamily="34" charset="-128"/>
            </a:endParaRPr>
          </a:p>
          <a:p>
            <a:r>
              <a:rPr lang="en-US" smtClean="0">
                <a:ea typeface="ＭＳ Ｐゴシック" pitchFamily="34" charset="-128"/>
              </a:rPr>
              <a:t>Finally, using an ensemble of one million pseudo-experiments, generated with the signal lineshape</a:t>
            </a:r>
          </a:p>
          <a:p>
            <a:r>
              <a:rPr lang="en-US" smtClean="0">
                <a:ea typeface="ＭＳ Ｐゴシック" pitchFamily="34" charset="-128"/>
              </a:rPr>
              <a:t>obtained from the pp data (Fig. 1a), the background lineshapes from both data sets, and a</a:t>
            </a:r>
          </a:p>
          <a:p>
            <a:r>
              <a:rPr lang="en-US" smtClean="0">
                <a:ea typeface="ＭＳ Ｐゴシック" pitchFamily="34" charset="-128"/>
              </a:rPr>
              <a:t>double ratio (Eq. 3) equal to unity within uncertainties, the probability of finding the measured</a:t>
            </a:r>
          </a:p>
          <a:p>
            <a:r>
              <a:rPr lang="en-US" smtClean="0">
                <a:ea typeface="ＭＳ Ｐゴシック" pitchFamily="34" charset="-128"/>
              </a:rPr>
              <a:t>value of 0.31 or below is estimated to be 0.9%. In other words, in the absence of a suppression</a:t>
            </a:r>
          </a:p>
          <a:p>
            <a:r>
              <a:rPr lang="en-US" smtClean="0">
                <a:ea typeface="ＭＳ Ｐゴシック" pitchFamily="34" charset="-128"/>
              </a:rPr>
              <a:t>due to physics mechanisms, the probability of a downward departure of the ratio from unity of</a:t>
            </a:r>
          </a:p>
          <a:p>
            <a:r>
              <a:rPr lang="en-US" smtClean="0">
                <a:ea typeface="ＭＳ Ｐゴシック" pitchFamily="34" charset="-128"/>
              </a:rPr>
              <a:t>this significance or greater is 0.9%, i.e. that corresponding to 2.4 sigma in a one-tailed integral</a:t>
            </a:r>
          </a:p>
          <a:p>
            <a:r>
              <a:rPr lang="en-US" smtClean="0">
                <a:ea typeface="ＭＳ Ｐゴシック" pitchFamily="34" charset="-128"/>
              </a:rPr>
              <a:t>of a Gaussian distribution.</a:t>
            </a:r>
            <a:endParaRPr lang="en-US" b="1" smtClean="0">
              <a:ea typeface="ＭＳ Ｐゴシック" pitchFamily="34" charset="-128"/>
            </a:endParaRPr>
          </a:p>
        </p:txBody>
      </p:sp>
      <p:sp>
        <p:nvSpPr>
          <p:cNvPr id="55299" name="Slide Number Placeholder 3"/>
          <p:cNvSpPr>
            <a:spLocks noGrp="1"/>
          </p:cNvSpPr>
          <p:nvPr>
            <p:ph type="sldNum" sz="quarter" idx="5"/>
          </p:nvPr>
        </p:nvSpPr>
        <p:spPr bwMode="auto">
          <a:noFill/>
          <a:ln>
            <a:miter lim="800000"/>
            <a:headEnd/>
            <a:tailEnd/>
          </a:ln>
        </p:spPr>
        <p:txBody>
          <a:bodyPr/>
          <a:lstStyle/>
          <a:p>
            <a:fld id="{4C872B84-5E8F-4F6F-92A7-537623963BA1}"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81923" name="Slide Number Placeholder 3"/>
          <p:cNvSpPr>
            <a:spLocks noGrp="1"/>
          </p:cNvSpPr>
          <p:nvPr>
            <p:ph type="sldNum" sz="quarter" idx="5"/>
          </p:nvPr>
        </p:nvSpPr>
        <p:spPr bwMode="auto">
          <a:noFill/>
          <a:ln>
            <a:miter lim="800000"/>
            <a:headEnd/>
            <a:tailEnd/>
          </a:ln>
        </p:spPr>
        <p:txBody>
          <a:bodyPr/>
          <a:lstStyle/>
          <a:p>
            <a:fld id="{6578FBD9-259A-4E90-835F-51654B5355BC}" type="slidenum">
              <a:rPr lang="en-US"/>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CE6BFC2-227B-4D74-9909-F04E0CAEBE45}" type="slidenum">
              <a:rPr lang="en-US"/>
              <a:pPr/>
              <a:t>39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7A36D82-D82F-4403-BE28-F8DC217501F9}" type="slidenum">
              <a:rPr lang="en-US" smtClean="0"/>
              <a:pPr/>
              <a:t>40</a:t>
            </a:fld>
            <a:endParaRPr lang="en-US" smtClean="0"/>
          </a:p>
        </p:txBody>
      </p:sp>
      <p:sp>
        <p:nvSpPr>
          <p:cNvPr id="60419" name="Rectangle 2"/>
          <p:cNvSpPr>
            <a:spLocks noGrp="1" noRot="1" noChangeAspect="1" noChangeArrowheads="1" noTextEdit="1"/>
          </p:cNvSpPr>
          <p:nvPr>
            <p:ph type="sldImg"/>
          </p:nvPr>
        </p:nvSpPr>
        <p:spPr>
          <a:xfrm>
            <a:off x="1416050" y="1208088"/>
            <a:ext cx="4021138" cy="3016250"/>
          </a:xfrm>
          <a:solidFill>
            <a:srgbClr val="FFFFFF"/>
          </a:solidFill>
          <a:ln/>
        </p:spPr>
      </p:sp>
      <p:sp>
        <p:nvSpPr>
          <p:cNvPr id="60420" name="Text Box 3"/>
          <p:cNvSpPr>
            <a:spLocks noGrp="1" noChangeArrowheads="1"/>
          </p:cNvSpPr>
          <p:nvPr>
            <p:ph type="body" idx="1"/>
          </p:nvPr>
        </p:nvSpPr>
        <p:spPr>
          <a:xfrm>
            <a:off x="1384300" y="4421188"/>
            <a:ext cx="4083050" cy="3540125"/>
          </a:xfrm>
          <a:noFill/>
          <a:ln/>
        </p:spPr>
        <p:txBody>
          <a:bodyPr wrap="none" anchor="ctr"/>
          <a:lstStyle/>
          <a:p>
            <a:pPr defTabSz="449263" eaLnBrk="1" hangingPunct="1"/>
            <a:r>
              <a:rPr lang="en-US" dirty="0" smtClean="0"/>
              <a:t>Other variables that I will use later and that are standard for particle physics or high energy physics but could be somewhat of a jargon for you perhaps would be transverse momentum and rapidity.</a:t>
            </a:r>
          </a:p>
          <a:p>
            <a:pPr defTabSz="449263" eaLnBrk="1" hangingPunct="1"/>
            <a:r>
              <a:rPr lang="en-US" dirty="0" smtClean="0"/>
              <a:t>Normally we always take our coordinate system with the z axis along the beam direction, i.e. to start with for a collision all the momentum is along the z axis. When we talk of momentum transverse to the beam this is then just the x and y parts added together.</a:t>
            </a:r>
          </a:p>
          <a:p>
            <a:pPr defTabSz="449263" eaLnBrk="1" hangingPunct="1"/>
            <a:r>
              <a:rPr lang="en-US" dirty="0" smtClean="0"/>
              <a:t>The concept of rapidity is perhaps less straightforward although high-energy folks tend to get used to it fairly quickly.</a:t>
            </a:r>
          </a:p>
          <a:p>
            <a:pPr defTabSz="449263" eaLnBrk="1" hangingPunct="1"/>
            <a:r>
              <a:rPr lang="en-US" dirty="0" smtClean="0"/>
              <a:t>It is a useful variable since when one moves between different Lorentz frames, this is just </a:t>
            </a:r>
            <a:r>
              <a:rPr lang="en-US" dirty="0" err="1" smtClean="0"/>
              <a:t>additative</a:t>
            </a:r>
            <a:r>
              <a:rPr lang="en-US" dirty="0" smtClean="0"/>
              <a:t> in rapidity.</a:t>
            </a:r>
          </a:p>
          <a:p>
            <a:pPr defTabSz="449263" eaLnBrk="1" hangingPunct="1"/>
            <a:r>
              <a:rPr lang="en-US" dirty="0" smtClean="0"/>
              <a:t>(It is sort of related to an angle away from the beam direction.)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C3C869D-E284-49BD-A7FB-0C26FEF46799}" type="slidenum">
              <a:rPr lang="en-US" smtClean="0"/>
              <a:pPr/>
              <a:t>4</a:t>
            </a:fld>
            <a:endParaRPr lang="en-US" smtClean="0"/>
          </a:p>
        </p:txBody>
      </p:sp>
      <p:sp>
        <p:nvSpPr>
          <p:cNvPr id="55299" name="Rectangle 2"/>
          <p:cNvSpPr>
            <a:spLocks noGrp="1" noRot="1" noChangeAspect="1" noChangeArrowheads="1" noTextEdit="1"/>
          </p:cNvSpPr>
          <p:nvPr>
            <p:ph type="sldImg"/>
          </p:nvPr>
        </p:nvSpPr>
        <p:spPr>
          <a:xfrm>
            <a:off x="1444625" y="1212850"/>
            <a:ext cx="3978275" cy="2982913"/>
          </a:xfrm>
          <a:solidFill>
            <a:srgbClr val="FFFFFF"/>
          </a:solidFill>
          <a:ln/>
        </p:spPr>
      </p:sp>
      <p:sp>
        <p:nvSpPr>
          <p:cNvPr id="55300" name="Text Box 3"/>
          <p:cNvSpPr>
            <a:spLocks noGrp="1" noChangeArrowheads="1"/>
          </p:cNvSpPr>
          <p:nvPr>
            <p:ph type="body" idx="1"/>
          </p:nvPr>
        </p:nvSpPr>
        <p:spPr>
          <a:xfrm>
            <a:off x="1390650" y="4392613"/>
            <a:ext cx="4075113" cy="3576637"/>
          </a:xfrm>
          <a:noFill/>
          <a:ln/>
        </p:spPr>
        <p:txBody>
          <a:bodyPr wrap="none" anchor="ctr"/>
          <a:lstStyle/>
          <a:p>
            <a:pPr defTabSz="449263" eaLnBrk="1" hangingPunct="1"/>
            <a:r>
              <a:rPr lang="en-US" dirty="0" smtClean="0"/>
              <a:t>So, to the physics of</a:t>
            </a:r>
            <a:r>
              <a:rPr lang="en-US" baseline="0" dirty="0" smtClean="0"/>
              <a:t> High-Energy Heavy-Ion Collisions.</a:t>
            </a:r>
            <a:r>
              <a:rPr lang="en-US" dirty="0" smtClean="0"/>
              <a:t>. As you have heard from JJ, the goal is to create very high temperature and density matter, as existed in our universe a few micro-sec after the Big Bang. You can see here in this figure on the right the basic idea. In normal nuclear matter or at moderate temperature and densities we have our regular baryons or mesons. As we go up in temperature and density, at some critical temperature, the concepts of color neutral hadrons cease to exist and we reach a state commonly referred to as the quark-gluon plasma.  </a:t>
            </a:r>
          </a:p>
          <a:p>
            <a:pPr defTabSz="449263" eaLnBrk="1" hangingPunct="1"/>
            <a:r>
              <a:rPr lang="en-US" dirty="0" smtClean="0"/>
              <a:t>We use heavy-ions for this to have a larger volume and simply packing as many quarks and gluons and energy into our collision zone as possible.</a:t>
            </a:r>
          </a:p>
          <a:p>
            <a:pPr defTabSz="449263" eaLnBrk="1" hangingPunct="1"/>
            <a:endParaRPr lang="en-US" dirty="0" smtClean="0"/>
          </a:p>
          <a:p>
            <a:pPr defTabSz="449263" eaLnBrk="1" hangingPunct="1"/>
            <a:r>
              <a:rPr lang="en-US" dirty="0" smtClean="0"/>
              <a:t>The collision energy we can reach is up to 200 </a:t>
            </a:r>
            <a:r>
              <a:rPr lang="en-US" dirty="0" err="1" smtClean="0"/>
              <a:t>GeV</a:t>
            </a:r>
            <a:r>
              <a:rPr lang="en-US" dirty="0" smtClean="0"/>
              <a:t> per nucleon pair at RHIC and up to 5.5 </a:t>
            </a:r>
            <a:r>
              <a:rPr lang="en-US" dirty="0" err="1" smtClean="0"/>
              <a:t>TeV</a:t>
            </a:r>
            <a:r>
              <a:rPr lang="en-US" dirty="0" smtClean="0"/>
              <a:t> per nucleon pair at LHC.</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3149C59-561F-4EED-A195-0C7F5B2DBBC4}" type="slidenum">
              <a:rPr lang="en-US" smtClean="0"/>
              <a:pPr/>
              <a:t>41</a:t>
            </a:fld>
            <a:endParaRPr lang="en-US" smtClean="0"/>
          </a:p>
        </p:txBody>
      </p:sp>
      <p:sp>
        <p:nvSpPr>
          <p:cNvPr id="58371" name="Rectangle 2"/>
          <p:cNvSpPr>
            <a:spLocks noGrp="1" noRot="1" noChangeAspect="1" noChangeArrowheads="1" noTextEdit="1"/>
          </p:cNvSpPr>
          <p:nvPr>
            <p:ph type="sldImg"/>
          </p:nvPr>
        </p:nvSpPr>
        <p:spPr>
          <a:xfrm>
            <a:off x="1443038" y="1214438"/>
            <a:ext cx="3973512" cy="2979737"/>
          </a:xfrm>
          <a:solidFill>
            <a:srgbClr val="FFFFFF"/>
          </a:solidFill>
          <a:ln/>
        </p:spPr>
      </p:sp>
      <p:sp>
        <p:nvSpPr>
          <p:cNvPr id="58372" name="Text Box 3"/>
          <p:cNvSpPr>
            <a:spLocks noGrp="1" noChangeArrowheads="1"/>
          </p:cNvSpPr>
          <p:nvPr>
            <p:ph type="body" idx="1"/>
          </p:nvPr>
        </p:nvSpPr>
        <p:spPr>
          <a:xfrm>
            <a:off x="1393825" y="4392613"/>
            <a:ext cx="4070350" cy="3575050"/>
          </a:xfrm>
          <a:noFill/>
          <a:ln/>
        </p:spPr>
        <p:txBody>
          <a:bodyPr wrap="none" anchor="ctr"/>
          <a:lstStyle/>
          <a:p>
            <a:pPr defTabSz="449263" eaLnBrk="1" hangingPunct="1"/>
            <a:r>
              <a:rPr lang="en-US" dirty="0" smtClean="0"/>
              <a:t>To set the scale a bit of the detector challenges etc. we face, have a look at this single event display. We are talking about many thousands of particles and tracks for just one event. </a:t>
            </a:r>
          </a:p>
          <a:p>
            <a:pPr defTabSz="449263" eaLnBrk="1" hangingPunct="1"/>
            <a:r>
              <a:rPr lang="en-US" dirty="0" smtClean="0"/>
              <a:t>Then to get information on certain features, we look at different things, and I will get back to some of these later.</a:t>
            </a:r>
          </a:p>
          <a:p>
            <a:pPr defTabSz="449263" eaLnBrk="1" hangingPunct="1"/>
            <a:r>
              <a:rPr lang="en-US" dirty="0" smtClean="0"/>
              <a:t>For instance, do we reach a state in some sort of thermal equilibrium? What is the temperature? Get info from these from particle spectra and particle ratios. For pressure and medium viscosity info, we look at the flow of particles and energy. For looking at what kind of medium we have created we rely on studies with probe particles.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5BA4CCC-57A9-4E9D-98FF-BE27798CB5BB}" type="slidenum">
              <a:rPr lang="en-US" smtClean="0"/>
              <a:pPr/>
              <a:t>44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We can then compare this with what we get when we look at photons which we think should be more or less un-affected by the medium. And indeed we get a good description with binary collision scaling for central collisions for them. While for pions etc from jets we see this large suppression going out to 20 GeV/c. This is from our largest data-set so far from 2004. </a:t>
            </a:r>
          </a:p>
          <a:p>
            <a:pPr eaLnBrk="1" hangingPunct="1"/>
            <a:r>
              <a:rPr lang="en-US" smtClean="0"/>
              <a:t>Also shown as the yellow line is a calculation of the parton energy loss using a certain gluon density.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6EB2A10-F40D-48EE-9743-C5C1814CC151}" type="slidenum">
              <a:rPr lang="en-US" smtClean="0"/>
              <a:pPr/>
              <a:t>45</a:t>
            </a:fld>
            <a:endParaRPr lang="en-US" smtClean="0"/>
          </a:p>
        </p:txBody>
      </p:sp>
      <p:sp>
        <p:nvSpPr>
          <p:cNvPr id="74755" name="Rectangle 2"/>
          <p:cNvSpPr>
            <a:spLocks noGrp="1" noRot="1" noChangeAspect="1" noChangeArrowheads="1" noTextEdit="1"/>
          </p:cNvSpPr>
          <p:nvPr>
            <p:ph type="sldImg"/>
          </p:nvPr>
        </p:nvSpPr>
        <p:spPr>
          <a:xfrm>
            <a:off x="1446213" y="1212850"/>
            <a:ext cx="3976687" cy="2982913"/>
          </a:xfrm>
          <a:solidFill>
            <a:srgbClr val="FFFFFF"/>
          </a:solidFill>
          <a:ln/>
        </p:spPr>
      </p:sp>
      <p:sp>
        <p:nvSpPr>
          <p:cNvPr id="74756" name="Text Box 3"/>
          <p:cNvSpPr>
            <a:spLocks noGrp="1" noChangeArrowheads="1"/>
          </p:cNvSpPr>
          <p:nvPr>
            <p:ph type="body" idx="1"/>
          </p:nvPr>
        </p:nvSpPr>
        <p:spPr>
          <a:xfrm>
            <a:off x="1390650" y="4392613"/>
            <a:ext cx="4075113" cy="3576637"/>
          </a:xfrm>
          <a:noFill/>
          <a:ln/>
        </p:spPr>
        <p:txBody>
          <a:bodyPr wrap="none" anchor="ctr"/>
          <a:lstStyle/>
          <a:p>
            <a:pPr defTabSz="449263" eaLnBrk="1" hangingPunct="1"/>
            <a:r>
              <a:rPr lang="en-US" smtClean="0"/>
              <a:t>So, now I have shown you the decrease of particles at high pT. Another thing I mentioned earlier was back-to-back jets. So, let’s look at the data. What these plots show are the angular correlations between a trigger particle and associated particles. For p+p and d+Au one sees both a near-side peak and also an away-side peak. However for central Au+Au shown on the bottom, only the near-side peak is there, and the away-side back-to-back correlation is gone. Due to momentum conservation the jet has to go somewhere so let’s look at this in a different representation.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get to the ALICE experiment, here is some basic</a:t>
            </a:r>
            <a:r>
              <a:rPr lang="en-US" baseline="0" dirty="0" smtClean="0"/>
              <a:t> info</a:t>
            </a:r>
            <a:r>
              <a:rPr lang="en-US" dirty="0" smtClean="0"/>
              <a:t> for this new collider at CERN: the</a:t>
            </a:r>
            <a:r>
              <a:rPr lang="en-US" baseline="0" dirty="0" smtClean="0"/>
              <a:t> machine ring has more than 1000 large dipoles. At the full energy and luminosity, which it will take a few years to reach, there is then about 3000 bunches with 10^11 protons in each. That is a lot of stored energy. It is in fact more than the kinetic energy of a 60 ton truck moving at 200 mph.. Or a mid-size jet at take-off or landing. </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here is then an overview of ALICE. You see persons</a:t>
            </a:r>
            <a:r>
              <a:rPr lang="en-US" baseline="0" dirty="0" smtClean="0"/>
              <a:t> next to the large magnet to set the scale.</a:t>
            </a:r>
          </a:p>
          <a:p>
            <a:r>
              <a:rPr lang="en-US" baseline="0" dirty="0" smtClean="0"/>
              <a:t>You also see the installation status for the various subsystems here, divided into central detectors, spectrometers etc. As you can see, most subsystems are complete, except for the TRD – transition radiation detector, and PHOS and EMCAL, use for photon and jet measurements. </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idx="5"/>
          </p:nvPr>
        </p:nvSpPr>
        <p:spPr>
          <a:noFill/>
        </p:spPr>
        <p:txBody>
          <a:bodyPr/>
          <a:lstStyle/>
          <a:p>
            <a:pPr>
              <a:buFont typeface="Times New Roman" pitchFamily="18" charset="0"/>
              <a:buNone/>
            </a:pPr>
            <a:fld id="{E2FE5FFA-E567-4FB6-855D-F7A258352C0B}" type="slidenum">
              <a:rPr lang="en-US" smtClean="0">
                <a:latin typeface="Times New Roman" pitchFamily="18" charset="0"/>
              </a:rPr>
              <a:pPr>
                <a:buFont typeface="Times New Roman" pitchFamily="18" charset="0"/>
                <a:buNone/>
              </a:pPr>
              <a:t>48</a:t>
            </a:fld>
            <a:endParaRPr lang="en-US" smtClean="0">
              <a:latin typeface="Times New Roman" pitchFamily="18" charset="0"/>
            </a:endParaRPr>
          </a:p>
        </p:txBody>
      </p:sp>
      <p:sp>
        <p:nvSpPr>
          <p:cNvPr id="65539" name="Rectangle 1"/>
          <p:cNvSpPr>
            <a:spLocks noGrp="1" noRot="1" noChangeAspect="1" noChangeArrowheads="1" noTextEdit="1"/>
          </p:cNvSpPr>
          <p:nvPr>
            <p:ph type="sldImg"/>
          </p:nvPr>
        </p:nvSpPr>
        <p:spPr>
          <a:xfrm>
            <a:off x="1133475" y="696913"/>
            <a:ext cx="4591050" cy="3443287"/>
          </a:xfrm>
          <a:solidFill>
            <a:srgbClr val="FFFFFF"/>
          </a:solidFill>
          <a:ln/>
        </p:spPr>
      </p:sp>
      <p:sp>
        <p:nvSpPr>
          <p:cNvPr id="65540" name="Rectangle 2"/>
          <p:cNvSpPr>
            <a:spLocks noGrp="1" noChangeArrowheads="1"/>
          </p:cNvSpPr>
          <p:nvPr>
            <p:ph type="body" idx="1"/>
          </p:nvPr>
        </p:nvSpPr>
        <p:spPr>
          <a:xfrm>
            <a:off x="685800" y="4359275"/>
            <a:ext cx="5487988" cy="4132263"/>
          </a:xfrm>
          <a:noFill/>
          <a:ln/>
        </p:spPr>
        <p:txBody>
          <a:bodyPr wrap="none" anchor="ctr"/>
          <a:lstStyle/>
          <a:p>
            <a:pPr eaLnBrk="1" hangingPunct="1"/>
            <a:r>
              <a:rPr lang="en-US" dirty="0" smtClean="0">
                <a:latin typeface="Times New Roman" pitchFamily="18" charset="0"/>
              </a:rPr>
              <a:t>Here you see info</a:t>
            </a:r>
            <a:r>
              <a:rPr lang="en-US" baseline="0" dirty="0" smtClean="0">
                <a:latin typeface="Times New Roman" pitchFamily="18" charset="0"/>
              </a:rPr>
              <a:t> on the collaboration. I suspect this is the largest nuclear-physics experiment in the world with about 1000 collaborators. It used to be that one could list the names of all the collaborators on one slide, then the institutions, and I guess now we are at the stage where can only list the involved countries.</a:t>
            </a:r>
          </a:p>
          <a:p>
            <a:pPr eaLnBrk="1" hangingPunct="1"/>
            <a:r>
              <a:rPr lang="en-US" baseline="0" dirty="0" smtClean="0">
                <a:latin typeface="Times New Roman" pitchFamily="18" charset="0"/>
              </a:rPr>
              <a:t>Here I also list the institutes from the US that are involved.</a:t>
            </a:r>
          </a:p>
          <a:p>
            <a:pPr eaLnBrk="1" hangingPunct="1"/>
            <a:endParaRPr lang="en-US" dirty="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idx="5"/>
          </p:nvPr>
        </p:nvSpPr>
        <p:spPr>
          <a:noFill/>
        </p:spPr>
        <p:txBody>
          <a:bodyPr/>
          <a:lstStyle/>
          <a:p>
            <a:pPr>
              <a:buFont typeface="Times New Roman" pitchFamily="18" charset="0"/>
              <a:buNone/>
            </a:pPr>
            <a:fld id="{9921F35B-2ECB-4A13-B72E-52A3453F2E2A}" type="slidenum">
              <a:rPr lang="en-US" smtClean="0">
                <a:latin typeface="Times New Roman" pitchFamily="18" charset="0"/>
              </a:rPr>
              <a:pPr>
                <a:buFont typeface="Times New Roman" pitchFamily="18" charset="0"/>
                <a:buNone/>
              </a:pPr>
              <a:t>49</a:t>
            </a:fld>
            <a:endParaRPr lang="en-US" smtClean="0">
              <a:latin typeface="Times New Roman" pitchFamily="18" charset="0"/>
            </a:endParaRPr>
          </a:p>
        </p:txBody>
      </p:sp>
      <p:sp>
        <p:nvSpPr>
          <p:cNvPr id="66563" name="Rectangle 1"/>
          <p:cNvSpPr>
            <a:spLocks noGrp="1" noRot="1" noChangeAspect="1" noChangeArrowheads="1" noTextEdit="1"/>
          </p:cNvSpPr>
          <p:nvPr>
            <p:ph type="sldImg"/>
          </p:nvPr>
        </p:nvSpPr>
        <p:spPr>
          <a:xfrm>
            <a:off x="1133475" y="696913"/>
            <a:ext cx="4591050" cy="3443287"/>
          </a:xfrm>
          <a:solidFill>
            <a:srgbClr val="FFFFFF"/>
          </a:solidFill>
          <a:ln/>
        </p:spPr>
      </p:sp>
      <p:sp>
        <p:nvSpPr>
          <p:cNvPr id="66564" name="Rectangle 2"/>
          <p:cNvSpPr>
            <a:spLocks noGrp="1" noChangeArrowheads="1"/>
          </p:cNvSpPr>
          <p:nvPr>
            <p:ph type="body" idx="1"/>
          </p:nvPr>
        </p:nvSpPr>
        <p:spPr>
          <a:xfrm>
            <a:off x="685800" y="4359275"/>
            <a:ext cx="5487988" cy="4132263"/>
          </a:xfrm>
          <a:noFill/>
          <a:ln/>
        </p:spPr>
        <p:txBody>
          <a:bodyPr wrap="none" anchor="ctr"/>
          <a:lstStyle/>
          <a:p>
            <a:pPr eaLnBrk="1" hangingPunct="1"/>
            <a:r>
              <a:rPr lang="en-US" dirty="0" smtClean="0">
                <a:latin typeface="Times New Roman" pitchFamily="18" charset="0"/>
              </a:rPr>
              <a:t>Here you see a photo of approx.</a:t>
            </a:r>
            <a:r>
              <a:rPr lang="en-US" baseline="0" dirty="0" smtClean="0">
                <a:latin typeface="Times New Roman" pitchFamily="18" charset="0"/>
              </a:rPr>
              <a:t> a quarter of the collaboration in front of the closed large central magnet (which I BTW think has more steel in it than the Eiffel tower).</a:t>
            </a:r>
            <a:endParaRPr lang="en-US" dirty="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AB008-B1DB-4971-BD99-37DE53BF6A31}" type="slidenum">
              <a:rPr lang="en-US"/>
              <a:pPr/>
              <a:t>51</a:t>
            </a:fld>
            <a:endParaRPr lang="en-US"/>
          </a:p>
        </p:txBody>
      </p:sp>
      <p:sp>
        <p:nvSpPr>
          <p:cNvPr id="809986" name="Rectangle 2"/>
          <p:cNvSpPr>
            <a:spLocks noGrp="1" noRot="1" noChangeAspect="1" noChangeArrowheads="1" noTextEdit="1"/>
          </p:cNvSpPr>
          <p:nvPr>
            <p:ph type="sldImg"/>
          </p:nvPr>
        </p:nvSpPr>
        <p:spPr>
          <a:xfrm>
            <a:off x="1330325" y="919163"/>
            <a:ext cx="4195763" cy="3146425"/>
          </a:xfrm>
          <a:solidFill>
            <a:srgbClr val="FFFFFF"/>
          </a:solidFill>
          <a:ln/>
        </p:spPr>
      </p:sp>
      <p:sp>
        <p:nvSpPr>
          <p:cNvPr id="809987" name="Text Box 3"/>
          <p:cNvSpPr txBox="1">
            <a:spLocks noGrp="1" noChangeArrowheads="1"/>
          </p:cNvSpPr>
          <p:nvPr>
            <p:ph type="body" idx="1"/>
          </p:nvPr>
        </p:nvSpPr>
        <p:spPr>
          <a:xfrm>
            <a:off x="1046163" y="4370388"/>
            <a:ext cx="4770437" cy="3490912"/>
          </a:xfrm>
          <a:noFill/>
          <a:ln/>
        </p:spPr>
        <p:txBody>
          <a:bodyPr wrap="none" anchor="ctr"/>
          <a:lstStyle/>
          <a:p>
            <a:pPr defTabSz="457200"/>
            <a:r>
              <a:rPr lang="fr-FR"/>
              <a:t>Now, before I get to any results, let me briefly introduce the PHENIX detector. It has two central detector arms around mid-rapidity and two muon arms at forward and backward-rapidity. The strength of PHENIX is its lepton and photon program but we of course also reconstruct plenty of hadrons. </a:t>
            </a:r>
          </a:p>
          <a:p>
            <a:pPr defTabSz="457200"/>
            <a:r>
              <a:rPr lang="fr-FR"/>
              <a:t>For measurements of the centrality of the collision we use PMT detectors and calorimeters close to the beam.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ECB7245-F6B5-4262-8389-AD35A8E36F97}" type="slidenum">
              <a:rPr lang="en-US" smtClean="0"/>
              <a:pPr/>
              <a:t>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So, where can we do these studies of extreme QCD? Well, as far as we know, we had a chance a few micro-seconds after the big bang but that was only one event.. We can study the theory in lattice QCD calculations. </a:t>
            </a:r>
          </a:p>
          <a:p>
            <a:pPr eaLnBrk="1" hangingPunct="1"/>
            <a:r>
              <a:rPr lang="en-US" dirty="0" smtClean="0"/>
              <a:t>Furthermore, there could be a chance in the interior of neutron stars but for now, we are using the flagship accelerator facilities at Brookhaven</a:t>
            </a:r>
            <a:r>
              <a:rPr lang="en-US" baseline="0" dirty="0" smtClean="0"/>
              <a:t> and CERN</a:t>
            </a:r>
            <a:r>
              <a:rPr lang="en-US"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848F4D7-0597-465C-9FAF-B8837833D701}" type="slidenum">
              <a:rPr lang="en-US" smtClean="0"/>
              <a:pPr/>
              <a:t>6</a:t>
            </a:fld>
            <a:endParaRPr lang="en-US" smtClean="0"/>
          </a:p>
        </p:txBody>
      </p:sp>
      <p:sp>
        <p:nvSpPr>
          <p:cNvPr id="64515" name="Rectangle 2"/>
          <p:cNvSpPr>
            <a:spLocks noGrp="1" noRot="1" noChangeAspect="1" noChangeArrowheads="1" noTextEdit="1"/>
          </p:cNvSpPr>
          <p:nvPr>
            <p:ph type="sldImg"/>
          </p:nvPr>
        </p:nvSpPr>
        <p:spPr>
          <a:xfrm>
            <a:off x="1135063" y="688975"/>
            <a:ext cx="4591050" cy="3443288"/>
          </a:xfrm>
          <a:ln/>
        </p:spPr>
      </p:sp>
      <p:sp>
        <p:nvSpPr>
          <p:cNvPr id="64516" name="Rectangle 3"/>
          <p:cNvSpPr>
            <a:spLocks noGrp="1" noChangeArrowheads="1"/>
          </p:cNvSpPr>
          <p:nvPr>
            <p:ph type="body" idx="1"/>
          </p:nvPr>
        </p:nvSpPr>
        <p:spPr>
          <a:noFill/>
          <a:ln/>
        </p:spPr>
        <p:txBody>
          <a:bodyPr/>
          <a:lstStyle/>
          <a:p>
            <a:pPr eaLnBrk="1" hangingPunct="1"/>
            <a:r>
              <a:rPr lang="en-US" dirty="0" smtClean="0"/>
              <a:t>Here is a sketch of the so-called the phase diagram, with temperature and net-baryon chemical </a:t>
            </a:r>
            <a:r>
              <a:rPr lang="en-US" dirty="0" smtClean="0"/>
              <a:t>potential on the axes, </a:t>
            </a:r>
            <a:r>
              <a:rPr lang="en-US" dirty="0" smtClean="0"/>
              <a:t>and you can see the regions that can be reached with the current and future accelerators.</a:t>
            </a:r>
          </a:p>
          <a:p>
            <a:pPr eaLnBrk="1" hangingPunct="1"/>
            <a:endParaRPr lang="en-US" dirty="0" smtClean="0"/>
          </a:p>
          <a:p>
            <a:pPr eaLnBrk="1" hangingPunct="1"/>
            <a:r>
              <a:rPr lang="en-US" dirty="0" smtClean="0"/>
              <a:t>The plan is that RHIC will go through a luminosity upgrade and continue for many more years. Then we also have the new player on the field at lower energy FAIR, with particularly the CBM experiment that we heard a bit about yesterday.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79841-4259-4D47-A468-E59D8C6D0D68}" type="slidenum">
              <a:rPr lang="en-US"/>
              <a:pPr/>
              <a:t>7</a:t>
            </a:fld>
            <a:endParaRPr lang="en-US"/>
          </a:p>
        </p:txBody>
      </p:sp>
      <p:sp>
        <p:nvSpPr>
          <p:cNvPr id="734210" name="Rectangle 2"/>
          <p:cNvSpPr>
            <a:spLocks noGrp="1" noRot="1" noChangeAspect="1" noChangeArrowheads="1" noTextEdit="1"/>
          </p:cNvSpPr>
          <p:nvPr>
            <p:ph type="sldImg"/>
          </p:nvPr>
        </p:nvSpPr>
        <p:spPr>
          <a:xfrm>
            <a:off x="1443038" y="1214438"/>
            <a:ext cx="3973512" cy="2979737"/>
          </a:xfrm>
          <a:solidFill>
            <a:srgbClr val="FFFFFF"/>
          </a:solidFill>
          <a:ln/>
        </p:spPr>
      </p:sp>
      <p:sp>
        <p:nvSpPr>
          <p:cNvPr id="734211" name="Text Box 3"/>
          <p:cNvSpPr txBox="1">
            <a:spLocks noGrp="1" noChangeArrowheads="1"/>
          </p:cNvSpPr>
          <p:nvPr>
            <p:ph type="body" idx="1"/>
          </p:nvPr>
        </p:nvSpPr>
        <p:spPr>
          <a:xfrm>
            <a:off x="1393825" y="4392613"/>
            <a:ext cx="4070350" cy="3575050"/>
          </a:xfrm>
          <a:noFill/>
          <a:ln/>
        </p:spPr>
        <p:txBody>
          <a:bodyPr wrap="none" anchor="ctr"/>
          <a:lstStyle/>
          <a:p>
            <a:pPr defTabSz="449263"/>
            <a:r>
              <a:rPr lang="en-US" dirty="0" smtClean="0"/>
              <a:t>Since I will start with the results from RHIC, let me just give some brief numbers </a:t>
            </a:r>
            <a:r>
              <a:rPr lang="en-US" dirty="0"/>
              <a:t>regarding the RHIC facility. There are 4 experiments. The two big ones are called STAR and </a:t>
            </a:r>
            <a:r>
              <a:rPr lang="en-US" dirty="0" smtClean="0"/>
              <a:t>PHENIX,</a:t>
            </a:r>
            <a:r>
              <a:rPr lang="en-US" baseline="0" dirty="0" smtClean="0"/>
              <a:t> the two smaller ones who are no longer taking data are BRAHMS and PHOBOS.</a:t>
            </a:r>
          </a:p>
          <a:p>
            <a:pPr defTabSz="449263"/>
            <a:endParaRPr lang="en-US" dirty="0"/>
          </a:p>
          <a:p>
            <a:pPr defTabSz="449263"/>
            <a:r>
              <a:rPr lang="en-US" dirty="0"/>
              <a:t>RHIC is a very flexible machine and can accelerate pretty much everything from protons to gold and energies up to 500 </a:t>
            </a:r>
            <a:r>
              <a:rPr lang="en-US" dirty="0" err="1"/>
              <a:t>GeV</a:t>
            </a:r>
            <a:r>
              <a:rPr lang="en-US" dirty="0"/>
              <a:t> for polarized protons, and 200 </a:t>
            </a:r>
            <a:r>
              <a:rPr lang="en-US" dirty="0" err="1"/>
              <a:t>GeV</a:t>
            </a:r>
            <a:r>
              <a:rPr lang="en-US" dirty="0"/>
              <a:t> for </a:t>
            </a:r>
            <a:r>
              <a:rPr lang="en-US" dirty="0" err="1"/>
              <a:t>Au+Au</a:t>
            </a:r>
            <a:r>
              <a:rPr lang="en-US"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1C387-AF79-4F72-A48B-640B392CA192}" type="slidenum">
              <a:rPr lang="en-US"/>
              <a:pPr/>
              <a:t>8</a:t>
            </a:fld>
            <a:endParaRPr lang="en-US"/>
          </a:p>
        </p:txBody>
      </p:sp>
      <p:sp>
        <p:nvSpPr>
          <p:cNvPr id="732162" name="Rectangle 2"/>
          <p:cNvSpPr>
            <a:spLocks noGrp="1" noRot="1" noChangeAspect="1" noChangeArrowheads="1" noTextEdit="1"/>
          </p:cNvSpPr>
          <p:nvPr>
            <p:ph type="sldImg"/>
          </p:nvPr>
        </p:nvSpPr>
        <p:spPr>
          <a:xfrm>
            <a:off x="1443038" y="1214438"/>
            <a:ext cx="3973512" cy="2979737"/>
          </a:xfrm>
          <a:solidFill>
            <a:srgbClr val="FFFFFF"/>
          </a:solidFill>
          <a:ln/>
        </p:spPr>
      </p:sp>
      <p:sp>
        <p:nvSpPr>
          <p:cNvPr id="732163" name="Text Box 3"/>
          <p:cNvSpPr txBox="1">
            <a:spLocks noGrp="1" noChangeArrowheads="1"/>
          </p:cNvSpPr>
          <p:nvPr>
            <p:ph type="body" idx="1"/>
          </p:nvPr>
        </p:nvSpPr>
        <p:spPr>
          <a:xfrm>
            <a:off x="1393825" y="4392613"/>
            <a:ext cx="4070350" cy="3575050"/>
          </a:xfrm>
          <a:noFill/>
          <a:ln/>
        </p:spPr>
        <p:txBody>
          <a:bodyPr wrap="none" anchor="ctr"/>
          <a:lstStyle/>
          <a:p>
            <a:pPr defTabSz="449263"/>
            <a:r>
              <a:rPr lang="en-US"/>
              <a:t>One way to remember what RHIC collides and where it is located is if you compare the geography of Long Island vs a tilted chart of the nuclides.. If you skip the North and South Forks, cut off at the Hamptons, there is some similarity between the location of gold and BNL.. :=) </a:t>
            </a:r>
          </a:p>
          <a:p>
            <a:pPr defTabSz="449263"/>
            <a:r>
              <a:rPr lang="en-US"/>
              <a:t>The lines here BTW are the magic numbers as you probably realized. And you can actually see the RHIC ring quite nicely with Google maps or what not already on this scale.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since this is a Nordic conference,</a:t>
            </a:r>
            <a:r>
              <a:rPr lang="en-US" baseline="0" dirty="0" smtClean="0"/>
              <a:t> I would just like to mention the groups involved in this research in the Nordic countries. All of them participate in the ALICE experiment at the LHC.</a:t>
            </a:r>
          </a:p>
          <a:p>
            <a:endParaRPr lang="en-US" baseline="0" dirty="0" smtClean="0"/>
          </a:p>
          <a:p>
            <a:r>
              <a:rPr lang="en-US" baseline="0" dirty="0" smtClean="0"/>
              <a:t>There are big groups in Denmark and Norway that also participated in BRAHMS at RHIC, and groups in Sweden and Finland that participate in the PHENIX experiment. The Lund group has been quite strong but has unfortunately shrunk significantly in recent years. </a:t>
            </a:r>
            <a:endParaRPr lang="en-US" dirty="0"/>
          </a:p>
        </p:txBody>
      </p:sp>
      <p:sp>
        <p:nvSpPr>
          <p:cNvPr id="4" name="Slide Number Placeholder 3"/>
          <p:cNvSpPr>
            <a:spLocks noGrp="1"/>
          </p:cNvSpPr>
          <p:nvPr>
            <p:ph type="sldNum" sz="quarter" idx="10"/>
          </p:nvPr>
        </p:nvSpPr>
        <p:spPr/>
        <p:txBody>
          <a:bodyPr/>
          <a:lstStyle/>
          <a:p>
            <a:pPr>
              <a:defRPr/>
            </a:pPr>
            <a:fld id="{03E259AB-EE59-408D-BBB1-BC296EE0C12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6" name="Rectangle 6"/>
          <p:cNvSpPr>
            <a:spLocks noGrp="1" noChangeArrowheads="1"/>
          </p:cNvSpPr>
          <p:nvPr>
            <p:ph type="sldNum" sz="quarter" idx="12"/>
          </p:nvPr>
        </p:nvSpPr>
        <p:spPr>
          <a:ln/>
        </p:spPr>
        <p:txBody>
          <a:bodyPr/>
          <a:lstStyle>
            <a:lvl1pPr>
              <a:defRPr/>
            </a:lvl1pPr>
          </a:lstStyle>
          <a:p>
            <a:pPr>
              <a:defRPr/>
            </a:pPr>
            <a:fld id="{0F88A54C-6F3D-43F1-B422-01D6932BA9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6" name="Rectangle 6"/>
          <p:cNvSpPr>
            <a:spLocks noGrp="1" noChangeArrowheads="1"/>
          </p:cNvSpPr>
          <p:nvPr>
            <p:ph type="sldNum" sz="quarter" idx="12"/>
          </p:nvPr>
        </p:nvSpPr>
        <p:spPr>
          <a:ln/>
        </p:spPr>
        <p:txBody>
          <a:bodyPr/>
          <a:lstStyle>
            <a:lvl1pPr>
              <a:defRPr/>
            </a:lvl1pPr>
          </a:lstStyle>
          <a:p>
            <a:pPr>
              <a:defRPr/>
            </a:pPr>
            <a:fld id="{AC3BEFBE-894B-4798-96E1-1A519DD5FE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6" name="Rectangle 6"/>
          <p:cNvSpPr>
            <a:spLocks noGrp="1" noChangeArrowheads="1"/>
          </p:cNvSpPr>
          <p:nvPr>
            <p:ph type="sldNum" sz="quarter" idx="12"/>
          </p:nvPr>
        </p:nvSpPr>
        <p:spPr>
          <a:ln/>
        </p:spPr>
        <p:txBody>
          <a:bodyPr/>
          <a:lstStyle>
            <a:lvl1pPr>
              <a:defRPr/>
            </a:lvl1pPr>
          </a:lstStyle>
          <a:p>
            <a:pPr>
              <a:defRPr/>
            </a:pPr>
            <a:fld id="{C477F561-9A0E-4A1B-A1C3-950DC0B49D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229600" cy="6397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914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595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595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9" name="Rectangle 6"/>
          <p:cNvSpPr>
            <a:spLocks noGrp="1" noChangeArrowheads="1"/>
          </p:cNvSpPr>
          <p:nvPr>
            <p:ph type="sldNum" sz="quarter" idx="12"/>
          </p:nvPr>
        </p:nvSpPr>
        <p:spPr>
          <a:ln/>
        </p:spPr>
        <p:txBody>
          <a:bodyPr/>
          <a:lstStyle>
            <a:lvl1pPr>
              <a:defRPr/>
            </a:lvl1pPr>
          </a:lstStyle>
          <a:p>
            <a:pPr>
              <a:defRPr/>
            </a:pPr>
            <a:fld id="{0F46F5DA-B3BE-405D-8E95-7EC4B1B57EA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7" name="Rectangle 6"/>
          <p:cNvSpPr>
            <a:spLocks noGrp="1" noChangeArrowheads="1"/>
          </p:cNvSpPr>
          <p:nvPr>
            <p:ph type="sldNum" sz="quarter" idx="12"/>
          </p:nvPr>
        </p:nvSpPr>
        <p:spPr>
          <a:ln/>
        </p:spPr>
        <p:txBody>
          <a:bodyPr/>
          <a:lstStyle>
            <a:lvl1pPr>
              <a:defRPr/>
            </a:lvl1pPr>
          </a:lstStyle>
          <a:p>
            <a:pPr>
              <a:defRPr/>
            </a:pPr>
            <a:fld id="{F57D7610-2E58-4A00-AECB-D91D510F3D1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14400"/>
            <a:ext cx="8229600" cy="52117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6" name="Rectangle 6"/>
          <p:cNvSpPr>
            <a:spLocks noGrp="1" noChangeArrowheads="1"/>
          </p:cNvSpPr>
          <p:nvPr>
            <p:ph type="sldNum" sz="quarter" idx="12"/>
          </p:nvPr>
        </p:nvSpPr>
        <p:spPr>
          <a:ln/>
        </p:spPr>
        <p:txBody>
          <a:bodyPr/>
          <a:lstStyle>
            <a:lvl1pPr>
              <a:defRPr/>
            </a:lvl1pPr>
          </a:lstStyle>
          <a:p>
            <a:pPr>
              <a:defRPr/>
            </a:pPr>
            <a:fld id="{959C54D8-84F8-40F9-84F0-6074C5E026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6" name="Rectangle 6"/>
          <p:cNvSpPr>
            <a:spLocks noGrp="1" noChangeArrowheads="1"/>
          </p:cNvSpPr>
          <p:nvPr>
            <p:ph type="sldNum" sz="quarter" idx="12"/>
          </p:nvPr>
        </p:nvSpPr>
        <p:spPr>
          <a:ln/>
        </p:spPr>
        <p:txBody>
          <a:bodyPr/>
          <a:lstStyle>
            <a:lvl1pPr>
              <a:defRPr/>
            </a:lvl1pPr>
          </a:lstStyle>
          <a:p>
            <a:pPr>
              <a:defRPr/>
            </a:pPr>
            <a:fld id="{75F85276-9810-4473-B7F7-356E048253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6" name="Rectangle 6"/>
          <p:cNvSpPr>
            <a:spLocks noGrp="1" noChangeArrowheads="1"/>
          </p:cNvSpPr>
          <p:nvPr>
            <p:ph type="sldNum" sz="quarter" idx="12"/>
          </p:nvPr>
        </p:nvSpPr>
        <p:spPr>
          <a:ln/>
        </p:spPr>
        <p:txBody>
          <a:bodyPr/>
          <a:lstStyle>
            <a:lvl1pPr>
              <a:defRPr/>
            </a:lvl1pPr>
          </a:lstStyle>
          <a:p>
            <a:pPr>
              <a:defRPr/>
            </a:pPr>
            <a:fld id="{95C5F9BF-F46F-4071-8CDE-3CF2F20A0E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7" name="Rectangle 6"/>
          <p:cNvSpPr>
            <a:spLocks noGrp="1" noChangeArrowheads="1"/>
          </p:cNvSpPr>
          <p:nvPr>
            <p:ph type="sldNum" sz="quarter" idx="12"/>
          </p:nvPr>
        </p:nvSpPr>
        <p:spPr>
          <a:ln/>
        </p:spPr>
        <p:txBody>
          <a:bodyPr/>
          <a:lstStyle>
            <a:lvl1pPr>
              <a:defRPr/>
            </a:lvl1pPr>
          </a:lstStyle>
          <a:p>
            <a:pPr>
              <a:defRPr/>
            </a:pPr>
            <a:fld id="{66856A8F-F53D-40EA-8F82-A8563B336B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9" name="Rectangle 6"/>
          <p:cNvSpPr>
            <a:spLocks noGrp="1" noChangeArrowheads="1"/>
          </p:cNvSpPr>
          <p:nvPr>
            <p:ph type="sldNum" sz="quarter" idx="12"/>
          </p:nvPr>
        </p:nvSpPr>
        <p:spPr>
          <a:ln/>
        </p:spPr>
        <p:txBody>
          <a:bodyPr/>
          <a:lstStyle>
            <a:lvl1pPr>
              <a:defRPr/>
            </a:lvl1pPr>
          </a:lstStyle>
          <a:p>
            <a:pPr>
              <a:defRPr/>
            </a:pPr>
            <a:fld id="{21340957-E02D-4ADC-BD80-FD809E37DC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5" name="Rectangle 6"/>
          <p:cNvSpPr>
            <a:spLocks noGrp="1" noChangeArrowheads="1"/>
          </p:cNvSpPr>
          <p:nvPr>
            <p:ph type="sldNum" sz="quarter" idx="12"/>
          </p:nvPr>
        </p:nvSpPr>
        <p:spPr>
          <a:ln/>
        </p:spPr>
        <p:txBody>
          <a:bodyPr/>
          <a:lstStyle>
            <a:lvl1pPr>
              <a:defRPr/>
            </a:lvl1pPr>
          </a:lstStyle>
          <a:p>
            <a:pPr>
              <a:defRPr/>
            </a:pPr>
            <a:fld id="{40CAFAEB-38A0-4F68-B521-D6D8F9F2C4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4" name="Rectangle 6"/>
          <p:cNvSpPr>
            <a:spLocks noGrp="1" noChangeArrowheads="1"/>
          </p:cNvSpPr>
          <p:nvPr>
            <p:ph type="sldNum" sz="quarter" idx="12"/>
          </p:nvPr>
        </p:nvSpPr>
        <p:spPr>
          <a:ln/>
        </p:spPr>
        <p:txBody>
          <a:bodyPr/>
          <a:lstStyle>
            <a:lvl1pPr>
              <a:defRPr/>
            </a:lvl1pPr>
          </a:lstStyle>
          <a:p>
            <a:pPr>
              <a:defRPr/>
            </a:pPr>
            <a:fld id="{78EEB1C6-A010-4213-9BA9-F5C657419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7" name="Rectangle 6"/>
          <p:cNvSpPr>
            <a:spLocks noGrp="1" noChangeArrowheads="1"/>
          </p:cNvSpPr>
          <p:nvPr>
            <p:ph type="sldNum" sz="quarter" idx="12"/>
          </p:nvPr>
        </p:nvSpPr>
        <p:spPr>
          <a:ln/>
        </p:spPr>
        <p:txBody>
          <a:bodyPr/>
          <a:lstStyle>
            <a:lvl1pPr>
              <a:defRPr/>
            </a:lvl1pPr>
          </a:lstStyle>
          <a:p>
            <a:pPr>
              <a:defRPr/>
            </a:pPr>
            <a:fld id="{BEA8293D-7D61-4A19-A0C1-4EAFB6854F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 Silvermyr</a:t>
            </a:r>
          </a:p>
        </p:txBody>
      </p:sp>
      <p:sp>
        <p:nvSpPr>
          <p:cNvPr id="7" name="Rectangle 6"/>
          <p:cNvSpPr>
            <a:spLocks noGrp="1" noChangeArrowheads="1"/>
          </p:cNvSpPr>
          <p:nvPr>
            <p:ph type="sldNum" sz="quarter" idx="12"/>
          </p:nvPr>
        </p:nvSpPr>
        <p:spPr>
          <a:ln/>
        </p:spPr>
        <p:txBody>
          <a:bodyPr/>
          <a:lstStyle>
            <a:lvl1pPr>
              <a:defRPr/>
            </a:lvl1pPr>
          </a:lstStyle>
          <a:p>
            <a:pPr>
              <a:defRPr/>
            </a:pPr>
            <a:fld id="{47CBDD27-A5DF-4CCE-89F7-650FF6BD4C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52400"/>
            <a:ext cx="8229600" cy="63976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n-US"/>
          </a:p>
        </p:txBody>
      </p:sp>
      <p:sp>
        <p:nvSpPr>
          <p:cNvPr id="61445" name="Rectangle 5"/>
          <p:cNvSpPr>
            <a:spLocks noGrp="1" noChangeArrowheads="1"/>
          </p:cNvSpPr>
          <p:nvPr>
            <p:ph type="ftr" sz="quarter" idx="3"/>
          </p:nvPr>
        </p:nvSpPr>
        <p:spPr bwMode="auto">
          <a:xfrm>
            <a:off x="2590800" y="6245225"/>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defRPr/>
            </a:pPr>
            <a:r>
              <a:rPr lang="en-US"/>
              <a:t>D. Silvermyr</a:t>
            </a:r>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a:defRPr/>
            </a:pPr>
            <a:fld id="{5C2E6818-A444-4C29-A225-ECC1B95E03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Comic Sans MS" pitchFamily="66" charset="0"/>
        </a:defRPr>
      </a:lvl2pPr>
      <a:lvl3pPr algn="ctr" rtl="0" eaLnBrk="0" fontAlgn="base" hangingPunct="0">
        <a:spcBef>
          <a:spcPct val="0"/>
        </a:spcBef>
        <a:spcAft>
          <a:spcPct val="0"/>
        </a:spcAft>
        <a:defRPr sz="3600">
          <a:solidFill>
            <a:schemeClr val="bg1"/>
          </a:solidFill>
          <a:latin typeface="Comic Sans MS" pitchFamily="66" charset="0"/>
        </a:defRPr>
      </a:lvl3pPr>
      <a:lvl4pPr algn="ctr" rtl="0" eaLnBrk="0" fontAlgn="base" hangingPunct="0">
        <a:spcBef>
          <a:spcPct val="0"/>
        </a:spcBef>
        <a:spcAft>
          <a:spcPct val="0"/>
        </a:spcAft>
        <a:defRPr sz="3600">
          <a:solidFill>
            <a:schemeClr val="bg1"/>
          </a:solidFill>
          <a:latin typeface="Comic Sans MS" pitchFamily="66" charset="0"/>
        </a:defRPr>
      </a:lvl4pPr>
      <a:lvl5pPr algn="ctr" rtl="0" eaLnBrk="0" fontAlgn="base" hangingPunct="0">
        <a:spcBef>
          <a:spcPct val="0"/>
        </a:spcBef>
        <a:spcAft>
          <a:spcPct val="0"/>
        </a:spcAft>
        <a:defRPr sz="3600">
          <a:solidFill>
            <a:schemeClr val="bg1"/>
          </a:solidFill>
          <a:latin typeface="Comic Sans MS" pitchFamily="66" charset="0"/>
        </a:defRPr>
      </a:lvl5pPr>
      <a:lvl6pPr marL="457200" algn="ctr" rtl="0" fontAlgn="base">
        <a:spcBef>
          <a:spcPct val="0"/>
        </a:spcBef>
        <a:spcAft>
          <a:spcPct val="0"/>
        </a:spcAft>
        <a:defRPr sz="3600">
          <a:solidFill>
            <a:schemeClr val="bg1"/>
          </a:solidFill>
          <a:latin typeface="Comic Sans MS" pitchFamily="66" charset="0"/>
        </a:defRPr>
      </a:lvl6pPr>
      <a:lvl7pPr marL="914400" algn="ctr" rtl="0" fontAlgn="base">
        <a:spcBef>
          <a:spcPct val="0"/>
        </a:spcBef>
        <a:spcAft>
          <a:spcPct val="0"/>
        </a:spcAft>
        <a:defRPr sz="3600">
          <a:solidFill>
            <a:schemeClr val="bg1"/>
          </a:solidFill>
          <a:latin typeface="Comic Sans MS" pitchFamily="66" charset="0"/>
        </a:defRPr>
      </a:lvl7pPr>
      <a:lvl8pPr marL="1371600" algn="ctr" rtl="0" fontAlgn="base">
        <a:spcBef>
          <a:spcPct val="0"/>
        </a:spcBef>
        <a:spcAft>
          <a:spcPct val="0"/>
        </a:spcAft>
        <a:defRPr sz="3600">
          <a:solidFill>
            <a:schemeClr val="bg1"/>
          </a:solidFill>
          <a:latin typeface="Comic Sans MS" pitchFamily="66" charset="0"/>
        </a:defRPr>
      </a:lvl8pPr>
      <a:lvl9pPr marL="1828800" algn="ctr" rtl="0" fontAlgn="base">
        <a:spcBef>
          <a:spcPct val="0"/>
        </a:spcBef>
        <a:spcAft>
          <a:spcPct val="0"/>
        </a:spcAft>
        <a:defRPr sz="3600">
          <a:solidFill>
            <a:schemeClr val="bg1"/>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rgbClr val="FF0000"/>
          </a:solidFill>
          <a:latin typeface="+mn-lt"/>
        </a:defRPr>
      </a:lvl2pPr>
      <a:lvl3pPr marL="1143000" indent="-228600" algn="l" rtl="0" eaLnBrk="0" fontAlgn="base" hangingPunct="0">
        <a:spcBef>
          <a:spcPct val="20000"/>
        </a:spcBef>
        <a:spcAft>
          <a:spcPct val="0"/>
        </a:spcAft>
        <a:buChar char="•"/>
        <a:defRPr sz="2000">
          <a:solidFill>
            <a:srgbClr val="0000FF"/>
          </a:solidFill>
          <a:latin typeface="+mn-lt"/>
        </a:defRPr>
      </a:lvl3pPr>
      <a:lvl4pPr marL="1600200" indent="-228600" algn="l" rtl="0" eaLnBrk="0" fontAlgn="base" hangingPunct="0">
        <a:spcBef>
          <a:spcPct val="20000"/>
        </a:spcBef>
        <a:spcAft>
          <a:spcPct val="0"/>
        </a:spcAft>
        <a:buChar char="–"/>
        <a:defRPr>
          <a:solidFill>
            <a:srgbClr val="FF9900"/>
          </a:solidFill>
          <a:latin typeface="+mn-lt"/>
        </a:defRPr>
      </a:lvl4pPr>
      <a:lvl5pPr marL="2057400" indent="-228600" algn="l" rtl="0" eaLnBrk="0" fontAlgn="base" hangingPunct="0">
        <a:spcBef>
          <a:spcPct val="20000"/>
        </a:spcBef>
        <a:spcAft>
          <a:spcPct val="0"/>
        </a:spcAft>
        <a:buChar char="»"/>
        <a:defRPr>
          <a:solidFill>
            <a:srgbClr val="FF00FF"/>
          </a:solidFill>
          <a:latin typeface="+mn-lt"/>
        </a:defRPr>
      </a:lvl5pPr>
      <a:lvl6pPr marL="2514600" indent="-228600" algn="l" rtl="0" fontAlgn="base">
        <a:spcBef>
          <a:spcPct val="20000"/>
        </a:spcBef>
        <a:spcAft>
          <a:spcPct val="0"/>
        </a:spcAft>
        <a:buChar char="»"/>
        <a:defRPr>
          <a:solidFill>
            <a:srgbClr val="FF00FF"/>
          </a:solidFill>
          <a:latin typeface="+mn-lt"/>
        </a:defRPr>
      </a:lvl6pPr>
      <a:lvl7pPr marL="2971800" indent="-228600" algn="l" rtl="0" fontAlgn="base">
        <a:spcBef>
          <a:spcPct val="20000"/>
        </a:spcBef>
        <a:spcAft>
          <a:spcPct val="0"/>
        </a:spcAft>
        <a:buChar char="»"/>
        <a:defRPr>
          <a:solidFill>
            <a:srgbClr val="FF00FF"/>
          </a:solidFill>
          <a:latin typeface="+mn-lt"/>
        </a:defRPr>
      </a:lvl7pPr>
      <a:lvl8pPr marL="3429000" indent="-228600" algn="l" rtl="0" fontAlgn="base">
        <a:spcBef>
          <a:spcPct val="20000"/>
        </a:spcBef>
        <a:spcAft>
          <a:spcPct val="0"/>
        </a:spcAft>
        <a:buChar char="»"/>
        <a:defRPr>
          <a:solidFill>
            <a:srgbClr val="FF00FF"/>
          </a:solidFill>
          <a:latin typeface="+mn-lt"/>
        </a:defRPr>
      </a:lvl8pPr>
      <a:lvl9pPr marL="3886200" indent="-228600" algn="l" rtl="0" fontAlgn="base">
        <a:spcBef>
          <a:spcPct val="20000"/>
        </a:spcBef>
        <a:spcAft>
          <a:spcPct val="0"/>
        </a:spcAft>
        <a:buChar char="»"/>
        <a:defRPr>
          <a:solidFill>
            <a:srgbClr val="FF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lac.stanford.edu/spires/topcites/2010/eprints/to_nucl-ex_alltime.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iencewatch.com/ana/st/hadro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hyperlink" Target="http://arxiv.org/abs/nucl-ex/0109003"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slac.stanford.edu/spires/find/hep/wwwauthors?key=4719743" TargetMode="External"/><Relationship Id="rId5" Type="http://schemas.openxmlformats.org/officeDocument/2006/relationships/hyperlink" Target="http://arxiv.org/abs/nucl-ex/0009011" TargetMode="External"/><Relationship Id="rId4" Type="http://schemas.openxmlformats.org/officeDocument/2006/relationships/hyperlink" Target="http://www.slac.stanford.edu/spires/find/hep/wwwauthors?key=4462483" TargetMode="Externa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arxiv.org/abs/1105.4894" TargetMode="External"/><Relationship Id="rId4" Type="http://schemas.openxmlformats.org/officeDocument/2006/relationships/image" Target="../media/image56.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hyperlink" Target="http://arxiv.org/abs/1105.4894"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59.emf"/></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cdsweb.cern.ch/record/1353586?ln=en" TargetMode="External"/><Relationship Id="rId4" Type="http://schemas.openxmlformats.org/officeDocument/2006/relationships/hyperlink" Target="http://arxiv.org/abs/1105.489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7.png"/><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C26A9253-35C2-4237-BCBC-8D8EA98CC9A2}" type="slidenum">
              <a:rPr lang="en-US"/>
              <a:pPr>
                <a:defRPr/>
              </a:pPr>
              <a:t>1</a:t>
            </a:fld>
            <a:endParaRPr lang="en-US"/>
          </a:p>
        </p:txBody>
      </p:sp>
      <p:sp>
        <p:nvSpPr>
          <p:cNvPr id="851970" name="AutoShape 2"/>
          <p:cNvSpPr>
            <a:spLocks noChangeArrowheads="1"/>
          </p:cNvSpPr>
          <p:nvPr/>
        </p:nvSpPr>
        <p:spPr bwMode="auto">
          <a:xfrm>
            <a:off x="152400" y="152400"/>
            <a:ext cx="8839200" cy="6553200"/>
          </a:xfrm>
          <a:prstGeom prst="roundRect">
            <a:avLst>
              <a:gd name="adj" fmla="val 23"/>
            </a:avLst>
          </a:prstGeom>
          <a:solidFill>
            <a:srgbClr val="FFFFFF"/>
          </a:solidFill>
          <a:ln w="9360">
            <a:solidFill>
              <a:srgbClr val="000000"/>
            </a:solidFill>
            <a:round/>
            <a:headEnd/>
            <a:tailEnd/>
          </a:ln>
          <a:effectLst>
            <a:outerShdw dist="107933" dir="2700000" algn="ctr" rotWithShape="0">
              <a:srgbClr val="808080"/>
            </a:outerShdw>
          </a:effectLst>
        </p:spPr>
        <p:txBody>
          <a:bodyPr wrap="none" anchor="ctr"/>
          <a:lstStyle/>
          <a:p>
            <a:endParaRPr lang="de-DE" dirty="0"/>
          </a:p>
        </p:txBody>
      </p:sp>
      <p:sp>
        <p:nvSpPr>
          <p:cNvPr id="5124" name="Rectangle 3"/>
          <p:cNvSpPr>
            <a:spLocks noGrp="1" noChangeArrowheads="1"/>
          </p:cNvSpPr>
          <p:nvPr>
            <p:ph type="title"/>
          </p:nvPr>
        </p:nvSpPr>
        <p:spPr>
          <a:xfrm>
            <a:off x="342900" y="1768475"/>
            <a:ext cx="8763000" cy="1141413"/>
          </a:xfrm>
          <a:noFill/>
        </p:spPr>
        <p:txBody>
          <a:bodyPr lIns="90000" tIns="46800" rIns="90000" bIns="46800"/>
          <a:lstStyle/>
          <a:p>
            <a:pPr defTabSz="449263" eaLnBrk="1" hangingPunct="1">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tx1"/>
                </a:solidFill>
              </a:rPr>
              <a:t/>
            </a:r>
            <a:br>
              <a:rPr lang="en-US" dirty="0" smtClean="0">
                <a:solidFill>
                  <a:schemeClr val="tx1"/>
                </a:solidFill>
              </a:rPr>
            </a:br>
            <a:r>
              <a:rPr lang="en-US" dirty="0" smtClean="0">
                <a:solidFill>
                  <a:schemeClr val="tx1"/>
                </a:solidFill>
              </a:rPr>
              <a:t>The Heavy-Ion Collider Era –</a:t>
            </a:r>
            <a:br>
              <a:rPr lang="en-US" dirty="0" smtClean="0">
                <a:solidFill>
                  <a:schemeClr val="tx1"/>
                </a:solidFill>
              </a:rPr>
            </a:br>
            <a:r>
              <a:rPr lang="en-US" dirty="0" smtClean="0">
                <a:solidFill>
                  <a:schemeClr val="tx1"/>
                </a:solidFill>
              </a:rPr>
              <a:t>from RHIC to the LHC  </a:t>
            </a:r>
            <a:endParaRPr lang="en-GB" dirty="0" smtClean="0">
              <a:solidFill>
                <a:schemeClr val="tx1"/>
              </a:solidFill>
            </a:endParaRPr>
          </a:p>
        </p:txBody>
      </p:sp>
      <p:sp>
        <p:nvSpPr>
          <p:cNvPr id="5125" name="Text Box 4"/>
          <p:cNvSpPr txBox="1">
            <a:spLocks noChangeArrowheads="1"/>
          </p:cNvSpPr>
          <p:nvPr/>
        </p:nvSpPr>
        <p:spPr bwMode="auto">
          <a:xfrm>
            <a:off x="2647950" y="4019550"/>
            <a:ext cx="4171950" cy="441325"/>
          </a:xfrm>
          <a:prstGeom prst="rect">
            <a:avLst/>
          </a:prstGeom>
          <a:noFill/>
          <a:ln w="9525">
            <a:noFill/>
            <a:miter lim="800000"/>
            <a:headEnd/>
            <a:tailEnd/>
          </a:ln>
        </p:spPr>
        <p:txBody>
          <a:bodyPr lIns="90000" tIns="46800" rIns="90000" bIns="46800">
            <a:spAutoFit/>
          </a:bodyPr>
          <a:lstStyle/>
          <a:p>
            <a:pPr eaLnBrk="0" hangingPunct="0">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000066"/>
                </a:solidFill>
                <a:latin typeface="Times New Roman" pitchFamily="18" charset="0"/>
              </a:rPr>
              <a:t>David </a:t>
            </a:r>
            <a:r>
              <a:rPr lang="en-GB" sz="2400" b="1" dirty="0" err="1">
                <a:solidFill>
                  <a:srgbClr val="000066"/>
                </a:solidFill>
                <a:latin typeface="Times New Roman" pitchFamily="18" charset="0"/>
              </a:rPr>
              <a:t>Silvermyr</a:t>
            </a:r>
            <a:r>
              <a:rPr lang="en-GB" sz="2400" b="1" dirty="0">
                <a:solidFill>
                  <a:srgbClr val="000066"/>
                </a:solidFill>
                <a:latin typeface="Times New Roman" pitchFamily="18" charset="0"/>
              </a:rPr>
              <a:t>, ORNL </a:t>
            </a:r>
          </a:p>
        </p:txBody>
      </p:sp>
      <p:pic>
        <p:nvPicPr>
          <p:cNvPr id="5126" name="Picture 7" descr="ORNLlogo"/>
          <p:cNvPicPr>
            <a:picLocks noGrp="1" noChangeAspect="1" noChangeArrowheads="1"/>
          </p:cNvPicPr>
          <p:nvPr>
            <p:ph idx="1"/>
          </p:nvPr>
        </p:nvPicPr>
        <p:blipFill>
          <a:blip r:embed="rId3" cstate="print"/>
          <a:srcRect/>
          <a:stretch>
            <a:fillRect/>
          </a:stretch>
        </p:blipFill>
        <p:spPr>
          <a:xfrm>
            <a:off x="333375" y="4787900"/>
            <a:ext cx="2311400" cy="1516063"/>
          </a:xfrm>
          <a:noFill/>
        </p:spPr>
      </p:pic>
      <p:pic>
        <p:nvPicPr>
          <p:cNvPr id="81922" name="Picture 2" descr="http://www.nuclear.kth.se/NCNP2011/Venue_files/shapeimage_1.png"/>
          <p:cNvPicPr>
            <a:picLocks noChangeAspect="1" noChangeArrowheads="1"/>
          </p:cNvPicPr>
          <p:nvPr/>
        </p:nvPicPr>
        <p:blipFill>
          <a:blip r:embed="rId4" cstate="print"/>
          <a:srcRect/>
          <a:stretch>
            <a:fillRect/>
          </a:stretch>
        </p:blipFill>
        <p:spPr bwMode="auto">
          <a:xfrm>
            <a:off x="3354244" y="5309756"/>
            <a:ext cx="5578186" cy="1211264"/>
          </a:xfrm>
          <a:prstGeom prst="rect">
            <a:avLst/>
          </a:prstGeom>
          <a:noFill/>
        </p:spPr>
      </p:pic>
      <p:sp>
        <p:nvSpPr>
          <p:cNvPr id="10" name="Text Box 4"/>
          <p:cNvSpPr txBox="1">
            <a:spLocks noChangeArrowheads="1"/>
          </p:cNvSpPr>
          <p:nvPr/>
        </p:nvSpPr>
        <p:spPr bwMode="auto">
          <a:xfrm>
            <a:off x="3860223" y="4826582"/>
            <a:ext cx="4171950" cy="383824"/>
          </a:xfrm>
          <a:prstGeom prst="rect">
            <a:avLst/>
          </a:prstGeom>
          <a:noFill/>
          <a:ln w="9525">
            <a:noFill/>
            <a:miter lim="800000"/>
            <a:headEnd/>
            <a:tailEnd/>
          </a:ln>
        </p:spPr>
        <p:txBody>
          <a:bodyPr lIns="90000" tIns="46800" rIns="90000" bIns="46800">
            <a:spAutoFit/>
          </a:bodyPr>
          <a:lstStyle/>
          <a:p>
            <a:pPr eaLnBrk="0" hangingPunct="0">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latin typeface="Times New Roman" pitchFamily="18" charset="0"/>
              </a:rPr>
              <a:t>NCNP 2011, Stockholm, 13-17 June </a:t>
            </a:r>
            <a:endParaRPr lang="en-GB" sz="2000" b="1" dirty="0">
              <a:latin typeface="Times New Roman"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High-Energy Heavy-Ions Worldwide</a:t>
            </a:r>
            <a:endParaRPr lang="en-US" dirty="0"/>
          </a:p>
        </p:txBody>
      </p:sp>
      <p:sp>
        <p:nvSpPr>
          <p:cNvPr id="3" name="Content Placeholder 2"/>
          <p:cNvSpPr>
            <a:spLocks noGrp="1"/>
          </p:cNvSpPr>
          <p:nvPr>
            <p:ph idx="1"/>
          </p:nvPr>
        </p:nvSpPr>
        <p:spPr>
          <a:xfrm>
            <a:off x="238991" y="872835"/>
            <a:ext cx="8738754" cy="5428438"/>
          </a:xfrm>
        </p:spPr>
        <p:txBody>
          <a:bodyPr/>
          <a:lstStyle/>
          <a:p>
            <a:pPr>
              <a:buClr>
                <a:schemeClr val="accent2"/>
              </a:buClr>
            </a:pPr>
            <a:r>
              <a:rPr lang="en-US" sz="2400" dirty="0" smtClean="0"/>
              <a:t>From all time most cited experimental nuclear physics </a:t>
            </a:r>
            <a:r>
              <a:rPr lang="en-US" sz="2400" dirty="0" err="1" smtClean="0"/>
              <a:t>papers:</a:t>
            </a:r>
            <a:r>
              <a:rPr lang="en-US" sz="1800" dirty="0" err="1" smtClean="0">
                <a:hlinkClick r:id="rId3"/>
              </a:rPr>
              <a:t>http</a:t>
            </a:r>
            <a:r>
              <a:rPr lang="en-US" sz="1800" dirty="0" smtClean="0">
                <a:hlinkClick r:id="rId3"/>
              </a:rPr>
              <a:t>://</a:t>
            </a:r>
            <a:r>
              <a:rPr lang="en-US" sz="1800" dirty="0" err="1" smtClean="0">
                <a:hlinkClick r:id="rId3"/>
              </a:rPr>
              <a:t>www.slac.stanford.edu</a:t>
            </a:r>
            <a:r>
              <a:rPr lang="en-US" sz="1800" dirty="0" smtClean="0">
                <a:hlinkClick r:id="rId3"/>
              </a:rPr>
              <a:t>/spires/</a:t>
            </a:r>
            <a:r>
              <a:rPr lang="en-US" sz="1800" dirty="0" err="1" smtClean="0">
                <a:hlinkClick r:id="rId3"/>
              </a:rPr>
              <a:t>topcites</a:t>
            </a:r>
            <a:r>
              <a:rPr lang="en-US" sz="1800" dirty="0" smtClean="0">
                <a:hlinkClick r:id="rId3"/>
              </a:rPr>
              <a:t>/2010/</a:t>
            </a:r>
            <a:r>
              <a:rPr lang="en-US" sz="1800" dirty="0" err="1" smtClean="0">
                <a:hlinkClick r:id="rId3"/>
              </a:rPr>
              <a:t>eprints</a:t>
            </a:r>
            <a:r>
              <a:rPr lang="en-US" sz="1800" dirty="0" smtClean="0">
                <a:hlinkClick r:id="rId3"/>
              </a:rPr>
              <a:t>/</a:t>
            </a:r>
            <a:r>
              <a:rPr lang="en-US" sz="1800" dirty="0" err="1" smtClean="0">
                <a:hlinkClick r:id="rId3"/>
              </a:rPr>
              <a:t>to_nucl-ex_alltime.shtml</a:t>
            </a:r>
            <a:r>
              <a:rPr lang="en-US" sz="1800" dirty="0" smtClean="0"/>
              <a:t>  :</a:t>
            </a:r>
          </a:p>
          <a:p>
            <a:pPr>
              <a:buClr>
                <a:schemeClr val="accent2"/>
              </a:buClr>
              <a:buNone/>
            </a:pPr>
            <a:r>
              <a:rPr lang="en-US" sz="2400" dirty="0" smtClean="0"/>
              <a:t>- 4 out of top 10 from RHIC; other 6 from neutrino physics</a:t>
            </a:r>
          </a:p>
          <a:p>
            <a:pPr>
              <a:buClr>
                <a:schemeClr val="accent2"/>
              </a:buClr>
              <a:buNone/>
            </a:pPr>
            <a:r>
              <a:rPr lang="en-US" sz="2400" dirty="0" smtClean="0"/>
              <a:t>- 36 out of top 50 (mostly from STAR and PHENIX) </a:t>
            </a:r>
          </a:p>
          <a:p>
            <a:pPr>
              <a:buClr>
                <a:schemeClr val="accent2"/>
              </a:buClr>
              <a:buNone/>
            </a:pPr>
            <a:r>
              <a:rPr lang="en-US" sz="2400" dirty="0" smtClean="0"/>
              <a:t>[+ 11 from neutrinos; 3 from </a:t>
            </a:r>
            <a:r>
              <a:rPr lang="en-US" sz="2400" dirty="0" err="1" smtClean="0"/>
              <a:t>JLab</a:t>
            </a:r>
            <a:r>
              <a:rPr lang="en-US" sz="2400" dirty="0" smtClean="0"/>
              <a:t>]</a:t>
            </a:r>
          </a:p>
          <a:p>
            <a:pPr>
              <a:buClr>
                <a:schemeClr val="accent2"/>
              </a:buClr>
            </a:pPr>
            <a:r>
              <a:rPr lang="en-US" sz="2400" dirty="0" smtClean="0">
                <a:solidFill>
                  <a:schemeClr val="accent2"/>
                </a:solidFill>
              </a:rPr>
              <a:t>In past decade more </a:t>
            </a:r>
            <a:r>
              <a:rPr lang="en-US" sz="2400" dirty="0" err="1" smtClean="0">
                <a:solidFill>
                  <a:schemeClr val="accent2"/>
                </a:solidFill>
              </a:rPr>
              <a:t>hadron</a:t>
            </a:r>
            <a:r>
              <a:rPr lang="en-US" sz="2400" dirty="0" smtClean="0">
                <a:solidFill>
                  <a:schemeClr val="accent2"/>
                </a:solidFill>
              </a:rPr>
              <a:t>-collider-physics citations for RHIC/heavy-ion physics than for </a:t>
            </a:r>
            <a:r>
              <a:rPr lang="en-US" sz="2400" dirty="0" err="1" smtClean="0">
                <a:solidFill>
                  <a:schemeClr val="accent2"/>
                </a:solidFill>
              </a:rPr>
              <a:t>Fermilab</a:t>
            </a:r>
            <a:r>
              <a:rPr lang="en-US" sz="2400" dirty="0" smtClean="0">
                <a:solidFill>
                  <a:schemeClr val="accent2"/>
                </a:solidFill>
              </a:rPr>
              <a:t>/particle physics..: </a:t>
            </a:r>
            <a:r>
              <a:rPr lang="en-US" sz="1800" dirty="0" smtClean="0">
                <a:hlinkClick r:id="rId4"/>
              </a:rPr>
              <a:t>http://sciencewatch.com/ana/st/hadron/</a:t>
            </a:r>
            <a:endParaRPr lang="en-US" sz="1800" dirty="0" smtClean="0"/>
          </a:p>
          <a:p>
            <a:pPr>
              <a:buClr>
                <a:schemeClr val="accent2"/>
              </a:buClr>
            </a:pPr>
            <a:r>
              <a:rPr lang="en-US" sz="1800" dirty="0" smtClean="0">
                <a:solidFill>
                  <a:schemeClr val="accent2"/>
                </a:solidFill>
              </a:rPr>
              <a:t>Very active time for the </a:t>
            </a:r>
            <a:r>
              <a:rPr lang="en-US" sz="1800" dirty="0" smtClean="0">
                <a:solidFill>
                  <a:schemeClr val="accent2"/>
                </a:solidFill>
              </a:rPr>
              <a:t>field and lots of interest in RHIC results!</a:t>
            </a:r>
            <a:endParaRPr lang="en-US" sz="1800" dirty="0" smtClean="0">
              <a:solidFill>
                <a:schemeClr val="accent2"/>
              </a:solidFill>
            </a:endParaRPr>
          </a:p>
          <a:p>
            <a:r>
              <a:rPr lang="en-US" sz="2400" dirty="0" smtClean="0"/>
              <a:t>PHENIX example:</a:t>
            </a:r>
          </a:p>
          <a:p>
            <a:pPr lvl="1"/>
            <a:r>
              <a:rPr lang="en-US" dirty="0" smtClean="0"/>
              <a:t>Have 100 published peer-reviewed papers! (54 PRL, 40+ PRC&amp;PRD). Have &gt;10,000 citations!</a:t>
            </a:r>
          </a:p>
          <a:p>
            <a:pPr lvl="1"/>
            <a:r>
              <a:rPr lang="en-US" dirty="0" smtClean="0"/>
              <a:t>120 PhD’s so far (6 from Lund)</a:t>
            </a:r>
          </a:p>
        </p:txBody>
      </p:sp>
      <p:sp>
        <p:nvSpPr>
          <p:cNvPr id="4" name="Slide Number Placeholder 3"/>
          <p:cNvSpPr>
            <a:spLocks noGrp="1"/>
          </p:cNvSpPr>
          <p:nvPr>
            <p:ph type="sldNum" sz="quarter" idx="10"/>
          </p:nvPr>
        </p:nvSpPr>
        <p:spPr>
          <a:xfrm>
            <a:off x="8423563" y="6172489"/>
            <a:ext cx="481445" cy="476250"/>
          </a:xfrm>
        </p:spPr>
        <p:txBody>
          <a:bodyPr/>
          <a:lstStyle/>
          <a:p>
            <a:fld id="{F11369BB-8C17-3B46-9D7B-BC8C1CA5AA53}" type="slidenum">
              <a:rPr lang="en-US" smtClean="0"/>
              <a:pPr/>
              <a:t>10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EE1FBD2-9767-4F40-89F1-4F6BFE808C8A}" type="slidenum">
              <a:rPr lang="en-US"/>
              <a:pPr/>
              <a:t>11</a:t>
            </a:fld>
            <a:endParaRPr lang="en-US"/>
          </a:p>
        </p:txBody>
      </p:sp>
      <p:sp>
        <p:nvSpPr>
          <p:cNvPr id="866306" name="Rectangle 2"/>
          <p:cNvSpPr>
            <a:spLocks noGrp="1" noChangeArrowheads="1"/>
          </p:cNvSpPr>
          <p:nvPr>
            <p:ph type="title"/>
          </p:nvPr>
        </p:nvSpPr>
        <p:spPr>
          <a:solidFill>
            <a:schemeClr val="bg1"/>
          </a:solidFill>
        </p:spPr>
        <p:txBody>
          <a:bodyPr/>
          <a:lstStyle/>
          <a:p>
            <a:r>
              <a:rPr lang="en-US" sz="3200">
                <a:solidFill>
                  <a:schemeClr val="accent2"/>
                </a:solidFill>
              </a:rPr>
              <a:t>RHIC’s First Major Discoveries</a:t>
            </a:r>
          </a:p>
        </p:txBody>
      </p:sp>
      <p:sp>
        <p:nvSpPr>
          <p:cNvPr id="866307" name="Rectangle 3"/>
          <p:cNvSpPr>
            <a:spLocks noGrp="1" noChangeArrowheads="1"/>
          </p:cNvSpPr>
          <p:nvPr>
            <p:ph type="body" idx="1"/>
          </p:nvPr>
        </p:nvSpPr>
        <p:spPr>
          <a:xfrm>
            <a:off x="6350" y="952500"/>
            <a:ext cx="5403850" cy="4664529"/>
          </a:xfrm>
        </p:spPr>
        <p:txBody>
          <a:bodyPr/>
          <a:lstStyle/>
          <a:p>
            <a:pPr>
              <a:lnSpc>
                <a:spcPct val="90000"/>
              </a:lnSpc>
            </a:pPr>
            <a:r>
              <a:rPr lang="en-US" sz="2000" dirty="0"/>
              <a:t>Discovery of </a:t>
            </a:r>
            <a:r>
              <a:rPr lang="en-US" sz="2000" dirty="0" smtClean="0"/>
              <a:t>strong angle anisotropy, or “elliptic</a:t>
            </a:r>
            <a:r>
              <a:rPr lang="en-US" sz="2000" dirty="0"/>
              <a:t>” </a:t>
            </a:r>
            <a:r>
              <a:rPr lang="en-US" sz="2000" dirty="0" smtClean="0"/>
              <a:t>flow, for produced particles:</a:t>
            </a:r>
            <a:endParaRPr lang="en-US" sz="2000" dirty="0"/>
          </a:p>
          <a:p>
            <a:pPr lvl="1">
              <a:lnSpc>
                <a:spcPct val="90000"/>
              </a:lnSpc>
            </a:pPr>
            <a:r>
              <a:rPr lang="en-US" sz="2000" dirty="0"/>
              <a:t>Elliptic flow in Au + Au collisions at √</a:t>
            </a:r>
            <a:r>
              <a:rPr lang="en-US" sz="2000" dirty="0" err="1"/>
              <a:t>s</a:t>
            </a:r>
            <a:r>
              <a:rPr lang="en-US" sz="2000" baseline="-25000" dirty="0" err="1"/>
              <a:t>NN</a:t>
            </a:r>
            <a:r>
              <a:rPr lang="en-US" sz="2000" dirty="0"/>
              <a:t>= 130 </a:t>
            </a:r>
            <a:r>
              <a:rPr lang="en-US" sz="2000" dirty="0" err="1"/>
              <a:t>GeV</a:t>
            </a:r>
            <a:r>
              <a:rPr lang="en-US" sz="2000" dirty="0"/>
              <a:t>, </a:t>
            </a:r>
            <a:br>
              <a:rPr lang="en-US" sz="2000" dirty="0"/>
            </a:br>
            <a:r>
              <a:rPr lang="en-US" sz="2000" dirty="0"/>
              <a:t>STAR Collaboration, (</a:t>
            </a:r>
            <a:r>
              <a:rPr lang="en-US" sz="2000" dirty="0">
                <a:hlinkClick r:id="rId4"/>
              </a:rPr>
              <a:t>K.H. Ackermann</a:t>
            </a:r>
            <a:r>
              <a:rPr lang="en-US" sz="2000" i="1" dirty="0">
                <a:hlinkClick r:id="rId4"/>
              </a:rPr>
              <a:t> et al.</a:t>
            </a:r>
            <a:r>
              <a:rPr lang="en-US" sz="2000" dirty="0"/>
              <a:t>). </a:t>
            </a:r>
            <a:r>
              <a:rPr lang="en-US" sz="2000" dirty="0">
                <a:hlinkClick r:id="rId5"/>
              </a:rPr>
              <a:t>Phys.Rev.Lett.86:402-407,2001</a:t>
            </a:r>
            <a:r>
              <a:rPr lang="en-US" sz="2000" dirty="0"/>
              <a:t>  </a:t>
            </a:r>
            <a:endParaRPr lang="en-US" sz="2000" i="1" dirty="0">
              <a:solidFill>
                <a:schemeClr val="bg1"/>
              </a:solidFill>
            </a:endParaRPr>
          </a:p>
          <a:p>
            <a:pPr>
              <a:lnSpc>
                <a:spcPct val="90000"/>
              </a:lnSpc>
            </a:pPr>
            <a:endParaRPr lang="en-US" sz="2000" i="1" dirty="0"/>
          </a:p>
          <a:p>
            <a:pPr>
              <a:lnSpc>
                <a:spcPct val="90000"/>
              </a:lnSpc>
            </a:pPr>
            <a:r>
              <a:rPr lang="en-US" sz="2000" dirty="0"/>
              <a:t>Discovery of </a:t>
            </a:r>
            <a:br>
              <a:rPr lang="en-US" sz="2000" dirty="0"/>
            </a:br>
            <a:r>
              <a:rPr lang="en-US" sz="2000" dirty="0"/>
              <a:t>“jet quenching</a:t>
            </a:r>
            <a:r>
              <a:rPr lang="en-US" sz="2000" dirty="0" smtClean="0"/>
              <a:t>”</a:t>
            </a:r>
          </a:p>
          <a:p>
            <a:pPr lvl="1">
              <a:lnSpc>
                <a:spcPct val="90000"/>
              </a:lnSpc>
            </a:pPr>
            <a:r>
              <a:rPr lang="en-US" sz="2000" dirty="0" smtClean="0"/>
              <a:t>Suppression of hadrons with large transverse momentum in central </a:t>
            </a:r>
            <a:r>
              <a:rPr lang="en-US" sz="2000" dirty="0" err="1" smtClean="0"/>
              <a:t>Au+Au</a:t>
            </a:r>
            <a:r>
              <a:rPr lang="en-US" sz="2000" dirty="0" smtClean="0"/>
              <a:t> collisions at √</a:t>
            </a:r>
            <a:r>
              <a:rPr lang="en-US" sz="2000" dirty="0" err="1" smtClean="0"/>
              <a:t>s</a:t>
            </a:r>
            <a:r>
              <a:rPr lang="en-US" sz="2000" baseline="-25000" dirty="0" err="1" smtClean="0"/>
              <a:t>NN</a:t>
            </a:r>
            <a:r>
              <a:rPr lang="en-US" sz="2000" dirty="0" smtClean="0"/>
              <a:t> = 130 </a:t>
            </a:r>
            <a:r>
              <a:rPr lang="en-US" sz="2000" dirty="0" err="1" smtClean="0"/>
              <a:t>GeV</a:t>
            </a:r>
            <a:r>
              <a:rPr lang="en-US" sz="2000" dirty="0" smtClean="0"/>
              <a:t>, </a:t>
            </a:r>
            <a:br>
              <a:rPr lang="en-US" sz="2000" dirty="0" smtClean="0"/>
            </a:br>
            <a:r>
              <a:rPr lang="en-US" sz="2000" dirty="0" smtClean="0"/>
              <a:t>PHENIX Collaboration (</a:t>
            </a:r>
            <a:r>
              <a:rPr lang="en-US" sz="2000" dirty="0" smtClean="0">
                <a:hlinkClick r:id="rId6"/>
              </a:rPr>
              <a:t>K. </a:t>
            </a:r>
            <a:r>
              <a:rPr lang="en-US" sz="2000" dirty="0" err="1" smtClean="0">
                <a:hlinkClick r:id="rId6"/>
              </a:rPr>
              <a:t>Adcox</a:t>
            </a:r>
            <a:r>
              <a:rPr lang="en-US" sz="2000" i="1" dirty="0" smtClean="0">
                <a:hlinkClick r:id="rId6"/>
              </a:rPr>
              <a:t> et al.</a:t>
            </a:r>
            <a:r>
              <a:rPr lang="en-US" sz="2000" dirty="0" smtClean="0"/>
              <a:t>), </a:t>
            </a:r>
            <a:r>
              <a:rPr lang="en-US" sz="2000" dirty="0" smtClean="0">
                <a:hlinkClick r:id="rId7"/>
              </a:rPr>
              <a:t>Phys.Rev.Lett.88:022301,2002</a:t>
            </a:r>
            <a:r>
              <a:rPr lang="en-US" sz="2000" dirty="0" smtClean="0"/>
              <a:t> </a:t>
            </a:r>
          </a:p>
          <a:p>
            <a:pPr lvl="1">
              <a:lnSpc>
                <a:spcPct val="90000"/>
              </a:lnSpc>
              <a:buFontTx/>
              <a:buNone/>
            </a:pPr>
            <a:endParaRPr lang="en-US" sz="2000" dirty="0" smtClean="0"/>
          </a:p>
        </p:txBody>
      </p:sp>
      <p:pic>
        <p:nvPicPr>
          <p:cNvPr id="866308" name="Picture 4"/>
          <p:cNvPicPr>
            <a:picLocks noChangeAspect="1" noChangeArrowheads="1"/>
          </p:cNvPicPr>
          <p:nvPr/>
        </p:nvPicPr>
        <p:blipFill>
          <a:blip r:embed="rId8" cstate="print"/>
          <a:srcRect l="24500" t="10342" r="14999" b="30855"/>
          <a:stretch>
            <a:fillRect/>
          </a:stretch>
        </p:blipFill>
        <p:spPr bwMode="auto">
          <a:xfrm>
            <a:off x="5486400" y="719138"/>
            <a:ext cx="3705225" cy="2633662"/>
          </a:xfrm>
          <a:prstGeom prst="rect">
            <a:avLst/>
          </a:prstGeom>
          <a:noFill/>
          <a:ln w="9525" algn="ctr">
            <a:noFill/>
            <a:miter lim="800000"/>
            <a:headEnd/>
            <a:tailEnd/>
          </a:ln>
          <a:effectLst/>
        </p:spPr>
      </p:pic>
      <p:pic>
        <p:nvPicPr>
          <p:cNvPr id="866309" name="Picture 5"/>
          <p:cNvPicPr>
            <a:picLocks noChangeAspect="1" noChangeArrowheads="1"/>
          </p:cNvPicPr>
          <p:nvPr/>
        </p:nvPicPr>
        <p:blipFill>
          <a:blip r:embed="rId9" cstate="print"/>
          <a:srcRect l="25000" t="17180" r="17999" b="8974"/>
          <a:stretch>
            <a:fillRect/>
          </a:stretch>
        </p:blipFill>
        <p:spPr bwMode="auto">
          <a:xfrm>
            <a:off x="5486400" y="3394075"/>
            <a:ext cx="3657600" cy="3463925"/>
          </a:xfrm>
          <a:prstGeom prst="rect">
            <a:avLst/>
          </a:prstGeom>
          <a:noFill/>
          <a:ln w="9525" algn="ctr">
            <a:noFill/>
            <a:miter lim="800000"/>
            <a:headEnd/>
            <a:tailEnd/>
          </a:ln>
          <a:effectLst/>
        </p:spPr>
      </p:pic>
      <p:sp>
        <p:nvSpPr>
          <p:cNvPr id="8" name="TextBox 7"/>
          <p:cNvSpPr txBox="1"/>
          <p:nvPr/>
        </p:nvSpPr>
        <p:spPr>
          <a:xfrm>
            <a:off x="0" y="5765464"/>
            <a:ext cx="5799909" cy="1348061"/>
          </a:xfrm>
          <a:prstGeom prst="rect">
            <a:avLst/>
          </a:prstGeom>
          <a:noFill/>
        </p:spPr>
        <p:txBody>
          <a:bodyPr wrap="square" rtlCol="0">
            <a:spAutoFit/>
          </a:bodyPr>
          <a:lstStyle/>
          <a:p>
            <a:pPr marL="0" lvl="1"/>
            <a:r>
              <a:rPr lang="en-US" sz="2000" dirty="0" smtClean="0">
                <a:solidFill>
                  <a:schemeClr val="accent2"/>
                </a:solidFill>
              </a:rPr>
              <a:t>JJ discussed flow measurements, I will focus </a:t>
            </a:r>
            <a:r>
              <a:rPr lang="en-US" sz="2000" dirty="0" smtClean="0">
                <a:solidFill>
                  <a:schemeClr val="accent2"/>
                </a:solidFill>
              </a:rPr>
              <a:t>a bit more on </a:t>
            </a:r>
            <a:r>
              <a:rPr lang="en-US" sz="2000" dirty="0" smtClean="0">
                <a:solidFill>
                  <a:schemeClr val="accent2"/>
                </a:solidFill>
              </a:rPr>
              <a:t>‘jet quenching’ related results from RHIC (LHC results in next talks)</a:t>
            </a:r>
          </a:p>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6308"/>
                                        </p:tgtEl>
                                        <p:attrNameLst>
                                          <p:attrName>style.visibility</p:attrName>
                                        </p:attrNameLst>
                                      </p:cBhvr>
                                      <p:to>
                                        <p:strVal val="visible"/>
                                      </p:to>
                                    </p:set>
                                    <p:animEffect transition="in" filter="wipe(left)">
                                      <p:cBhvr>
                                        <p:cTn id="7" dur="2000"/>
                                        <p:tgtEl>
                                          <p:spTgt spid="86630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66309"/>
                                        </p:tgtEl>
                                        <p:attrNameLst>
                                          <p:attrName>style.visibility</p:attrName>
                                        </p:attrNameLst>
                                      </p:cBhvr>
                                      <p:to>
                                        <p:strVal val="visible"/>
                                      </p:to>
                                    </p:set>
                                    <p:animEffect transition="in" filter="wipe(left)">
                                      <p:cBhvr>
                                        <p:cTn id="11" dur="2000"/>
                                        <p:tgtEl>
                                          <p:spTgt spid="866309"/>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4"/>
          <p:cNvSpPr>
            <a:spLocks noGrp="1"/>
          </p:cNvSpPr>
          <p:nvPr>
            <p:ph type="sldNum" sz="quarter" idx="12"/>
          </p:nvPr>
        </p:nvSpPr>
        <p:spPr>
          <a:noFill/>
        </p:spPr>
        <p:txBody>
          <a:bodyPr/>
          <a:lstStyle/>
          <a:p>
            <a:fld id="{615ECAE1-170A-4635-BC57-3A89FAD6C94C}" type="slidenum">
              <a:rPr lang="en-US"/>
              <a:pPr/>
              <a:t>12</a:t>
            </a:fld>
            <a:endParaRPr lang="en-US"/>
          </a:p>
        </p:txBody>
      </p:sp>
      <p:sp>
        <p:nvSpPr>
          <p:cNvPr id="32773" name="Rectangle 2"/>
          <p:cNvSpPr>
            <a:spLocks noGrp="1" noChangeArrowheads="1"/>
          </p:cNvSpPr>
          <p:nvPr>
            <p:ph type="title"/>
          </p:nvPr>
        </p:nvSpPr>
        <p:spPr>
          <a:xfrm>
            <a:off x="457200" y="152400"/>
            <a:ext cx="8229600" cy="1249363"/>
          </a:xfrm>
        </p:spPr>
        <p:txBody>
          <a:bodyPr/>
          <a:lstStyle/>
          <a:p>
            <a:pPr eaLnBrk="1" hangingPunct="1"/>
            <a:r>
              <a:rPr lang="en-US" smtClean="0"/>
              <a:t>Signal Example: How one would like to probe the Matter..</a:t>
            </a:r>
          </a:p>
        </p:txBody>
      </p:sp>
      <p:sp>
        <p:nvSpPr>
          <p:cNvPr id="32774" name="Oval 3"/>
          <p:cNvSpPr>
            <a:spLocks noChangeArrowheads="1"/>
          </p:cNvSpPr>
          <p:nvPr/>
        </p:nvSpPr>
        <p:spPr bwMode="auto">
          <a:xfrm>
            <a:off x="2667000" y="2286000"/>
            <a:ext cx="3511550" cy="3048000"/>
          </a:xfrm>
          <a:prstGeom prst="ellipse">
            <a:avLst/>
          </a:prstGeom>
          <a:gradFill rotWithShape="0">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sp>
        <p:nvSpPr>
          <p:cNvPr id="32775" name="Rectangle 4"/>
          <p:cNvSpPr>
            <a:spLocks noChangeArrowheads="1"/>
          </p:cNvSpPr>
          <p:nvPr/>
        </p:nvSpPr>
        <p:spPr bwMode="auto">
          <a:xfrm>
            <a:off x="679450" y="3733800"/>
            <a:ext cx="762000" cy="304800"/>
          </a:xfrm>
          <a:prstGeom prst="rect">
            <a:avLst/>
          </a:prstGeom>
          <a:solidFill>
            <a:schemeClr val="tx1"/>
          </a:solidFill>
          <a:ln w="38100" cmpd="dbl">
            <a:solidFill>
              <a:srgbClr val="FFFF00"/>
            </a:solidFill>
            <a:miter lim="800000"/>
            <a:headEnd/>
            <a:tailEnd/>
          </a:ln>
        </p:spPr>
        <p:txBody>
          <a:bodyPr wrap="none" anchor="ctr"/>
          <a:lstStyle/>
          <a:p>
            <a:endParaRPr lang="en-US"/>
          </a:p>
        </p:txBody>
      </p:sp>
      <p:sp>
        <p:nvSpPr>
          <p:cNvPr id="32776" name="Line 5"/>
          <p:cNvSpPr>
            <a:spLocks noChangeShapeType="1"/>
          </p:cNvSpPr>
          <p:nvPr/>
        </p:nvSpPr>
        <p:spPr bwMode="auto">
          <a:xfrm>
            <a:off x="1441450" y="3886200"/>
            <a:ext cx="5715000" cy="0"/>
          </a:xfrm>
          <a:prstGeom prst="line">
            <a:avLst/>
          </a:prstGeom>
          <a:noFill/>
          <a:ln w="38100">
            <a:solidFill>
              <a:schemeClr val="accent2"/>
            </a:solidFill>
            <a:prstDash val="sysDot"/>
            <a:round/>
            <a:headEnd/>
            <a:tailEnd/>
          </a:ln>
        </p:spPr>
        <p:txBody>
          <a:bodyPr wrap="none" anchor="ctr"/>
          <a:lstStyle/>
          <a:p>
            <a:endParaRPr lang="en-US"/>
          </a:p>
        </p:txBody>
      </p:sp>
      <p:sp>
        <p:nvSpPr>
          <p:cNvPr id="32777" name="AutoShape 6"/>
          <p:cNvSpPr>
            <a:spLocks noChangeArrowheads="1"/>
          </p:cNvSpPr>
          <p:nvPr/>
        </p:nvSpPr>
        <p:spPr bwMode="auto">
          <a:xfrm>
            <a:off x="7232650" y="3352800"/>
            <a:ext cx="228600" cy="1066800"/>
          </a:xfrm>
          <a:prstGeom prst="roundRect">
            <a:avLst>
              <a:gd name="adj" fmla="val 16667"/>
            </a:avLst>
          </a:prstGeom>
          <a:solidFill>
            <a:srgbClr val="FFFF00"/>
          </a:solidFill>
          <a:ln w="9525">
            <a:solidFill>
              <a:schemeClr val="tx1"/>
            </a:solidFill>
            <a:round/>
            <a:headEnd/>
            <a:tailEnd/>
          </a:ln>
        </p:spPr>
        <p:txBody>
          <a:bodyPr wrap="none" anchor="ctr"/>
          <a:lstStyle/>
          <a:p>
            <a:endParaRPr lang="en-US"/>
          </a:p>
        </p:txBody>
      </p:sp>
      <p:sp>
        <p:nvSpPr>
          <p:cNvPr id="32778" name="Text Box 7"/>
          <p:cNvSpPr txBox="1">
            <a:spLocks noChangeArrowheads="1"/>
          </p:cNvSpPr>
          <p:nvPr/>
        </p:nvSpPr>
        <p:spPr bwMode="auto">
          <a:xfrm>
            <a:off x="152400" y="2667000"/>
            <a:ext cx="1908175" cy="946150"/>
          </a:xfrm>
          <a:prstGeom prst="rect">
            <a:avLst/>
          </a:prstGeom>
          <a:noFill/>
          <a:ln w="9525">
            <a:noFill/>
            <a:miter lim="800000"/>
            <a:headEnd/>
            <a:tailEnd/>
          </a:ln>
        </p:spPr>
        <p:txBody>
          <a:bodyPr wrap="none" anchor="ctr">
            <a:spAutoFit/>
          </a:bodyPr>
          <a:lstStyle/>
          <a:p>
            <a:pPr algn="ctr" eaLnBrk="0" hangingPunct="0"/>
            <a:r>
              <a:rPr lang="en-US" sz="2800">
                <a:cs typeface="Arial" pitchFamily="34" charset="0"/>
              </a:rPr>
              <a:t>Calibrated</a:t>
            </a:r>
            <a:r>
              <a:rPr lang="en-US" sz="2800">
                <a:solidFill>
                  <a:schemeClr val="bg1"/>
                </a:solidFill>
                <a:cs typeface="Arial" pitchFamily="34" charset="0"/>
              </a:rPr>
              <a:t> </a:t>
            </a:r>
          </a:p>
          <a:p>
            <a:pPr algn="ctr" eaLnBrk="0" hangingPunct="0"/>
            <a:r>
              <a:rPr lang="en-US" sz="2800">
                <a:cs typeface="Arial" pitchFamily="34" charset="0"/>
              </a:rPr>
              <a:t>LASER</a:t>
            </a:r>
          </a:p>
        </p:txBody>
      </p:sp>
      <p:sp>
        <p:nvSpPr>
          <p:cNvPr id="32779" name="Text Box 8"/>
          <p:cNvSpPr txBox="1">
            <a:spLocks noChangeArrowheads="1"/>
          </p:cNvSpPr>
          <p:nvPr/>
        </p:nvSpPr>
        <p:spPr bwMode="auto">
          <a:xfrm>
            <a:off x="2451100" y="1600200"/>
            <a:ext cx="3943350" cy="519113"/>
          </a:xfrm>
          <a:prstGeom prst="rect">
            <a:avLst/>
          </a:prstGeom>
          <a:noFill/>
          <a:ln w="9525">
            <a:noFill/>
            <a:miter lim="800000"/>
            <a:headEnd/>
            <a:tailEnd/>
          </a:ln>
        </p:spPr>
        <p:txBody>
          <a:bodyPr wrap="none" anchor="ctr">
            <a:spAutoFit/>
          </a:bodyPr>
          <a:lstStyle/>
          <a:p>
            <a:pPr algn="ctr" eaLnBrk="0" hangingPunct="0"/>
            <a:r>
              <a:rPr lang="en-US" sz="2800">
                <a:cs typeface="Arial" pitchFamily="34" charset="0"/>
              </a:rPr>
              <a:t>Matter we want to study</a:t>
            </a:r>
          </a:p>
        </p:txBody>
      </p:sp>
      <p:sp>
        <p:nvSpPr>
          <p:cNvPr id="32780" name="Text Box 9"/>
          <p:cNvSpPr txBox="1">
            <a:spLocks noChangeArrowheads="1"/>
          </p:cNvSpPr>
          <p:nvPr/>
        </p:nvSpPr>
        <p:spPr bwMode="auto">
          <a:xfrm>
            <a:off x="6400800" y="2330450"/>
            <a:ext cx="1966913" cy="946150"/>
          </a:xfrm>
          <a:prstGeom prst="rect">
            <a:avLst/>
          </a:prstGeom>
          <a:noFill/>
          <a:ln w="9525">
            <a:noFill/>
            <a:miter lim="800000"/>
            <a:headEnd/>
            <a:tailEnd/>
          </a:ln>
        </p:spPr>
        <p:txBody>
          <a:bodyPr wrap="none" anchor="ctr">
            <a:spAutoFit/>
          </a:bodyPr>
          <a:lstStyle/>
          <a:p>
            <a:pPr algn="ctr" eaLnBrk="0" hangingPunct="0"/>
            <a:r>
              <a:rPr lang="en-US" sz="2800">
                <a:cs typeface="Arial" pitchFamily="34" charset="0"/>
              </a:rPr>
              <a:t>Calibrated</a:t>
            </a:r>
          </a:p>
          <a:p>
            <a:pPr algn="ctr" eaLnBrk="0" hangingPunct="0"/>
            <a:r>
              <a:rPr lang="en-US" sz="2800">
                <a:cs typeface="Arial" pitchFamily="34" charset="0"/>
              </a:rPr>
              <a:t>Light Meter</a:t>
            </a:r>
          </a:p>
        </p:txBody>
      </p:sp>
      <p:sp>
        <p:nvSpPr>
          <p:cNvPr id="32781" name="AutoShape 10"/>
          <p:cNvSpPr>
            <a:spLocks noChangeArrowheads="1"/>
          </p:cNvSpPr>
          <p:nvPr/>
        </p:nvSpPr>
        <p:spPr bwMode="auto">
          <a:xfrm>
            <a:off x="4038600" y="5867400"/>
            <a:ext cx="914400" cy="533400"/>
          </a:xfrm>
          <a:prstGeom prst="can">
            <a:avLst>
              <a:gd name="adj" fmla="val 25000"/>
            </a:avLst>
          </a:prstGeom>
          <a:solidFill>
            <a:srgbClr val="003300"/>
          </a:solidFill>
          <a:ln w="9525">
            <a:solidFill>
              <a:schemeClr val="bg1"/>
            </a:solidFill>
            <a:round/>
            <a:headEnd/>
            <a:tailEnd/>
          </a:ln>
        </p:spPr>
        <p:txBody>
          <a:bodyPr wrap="none" anchor="ctr"/>
          <a:lstStyle/>
          <a:p>
            <a:endParaRPr lang="en-US"/>
          </a:p>
        </p:txBody>
      </p:sp>
      <p:sp>
        <p:nvSpPr>
          <p:cNvPr id="32782" name="AutoShape 11"/>
          <p:cNvSpPr>
            <a:spLocks noChangeArrowheads="1"/>
          </p:cNvSpPr>
          <p:nvPr/>
        </p:nvSpPr>
        <p:spPr bwMode="auto">
          <a:xfrm>
            <a:off x="4114800" y="5562600"/>
            <a:ext cx="762000" cy="381000"/>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32783" name="Text Box 12"/>
          <p:cNvSpPr txBox="1">
            <a:spLocks noChangeArrowheads="1"/>
          </p:cNvSpPr>
          <p:nvPr/>
        </p:nvSpPr>
        <p:spPr bwMode="auto">
          <a:xfrm>
            <a:off x="5303838" y="5530850"/>
            <a:ext cx="2163762" cy="946150"/>
          </a:xfrm>
          <a:prstGeom prst="rect">
            <a:avLst/>
          </a:prstGeom>
          <a:noFill/>
          <a:ln w="9525">
            <a:noFill/>
            <a:miter lim="800000"/>
            <a:headEnd/>
            <a:tailEnd/>
          </a:ln>
        </p:spPr>
        <p:txBody>
          <a:bodyPr wrap="none" anchor="ctr">
            <a:spAutoFit/>
          </a:bodyPr>
          <a:lstStyle/>
          <a:p>
            <a:pPr algn="ctr" eaLnBrk="0" hangingPunct="0"/>
            <a:r>
              <a:rPr lang="en-US" sz="2800">
                <a:cs typeface="Arial" pitchFamily="34" charset="0"/>
              </a:rPr>
              <a:t>Calibrated</a:t>
            </a:r>
          </a:p>
          <a:p>
            <a:pPr algn="ctr" eaLnBrk="0" hangingPunct="0"/>
            <a:r>
              <a:rPr lang="en-US" sz="2800">
                <a:cs typeface="Arial" pitchFamily="34" charset="0"/>
              </a:rPr>
              <a:t>Heat Source</a:t>
            </a:r>
          </a:p>
        </p:txBody>
      </p:sp>
      <p:sp>
        <p:nvSpPr>
          <p:cNvPr id="402445" name="Text Box 13"/>
          <p:cNvSpPr txBox="1">
            <a:spLocks noChangeArrowheads="1"/>
          </p:cNvSpPr>
          <p:nvPr/>
        </p:nvSpPr>
        <p:spPr bwMode="auto">
          <a:xfrm>
            <a:off x="339725" y="5126038"/>
            <a:ext cx="3541713" cy="895350"/>
          </a:xfrm>
          <a:prstGeom prst="rect">
            <a:avLst/>
          </a:prstGeom>
          <a:noFill/>
          <a:ln w="38100" algn="ctr">
            <a:noFill/>
            <a:miter lim="800000"/>
            <a:headEnd/>
            <a:tailEnd/>
          </a:ln>
        </p:spPr>
        <p:txBody>
          <a:bodyPr wrap="none">
            <a:spAutoFit/>
          </a:bodyPr>
          <a:lstStyle/>
          <a:p>
            <a:pPr>
              <a:spcBef>
                <a:spcPct val="20000"/>
              </a:spcBef>
            </a:pPr>
            <a:r>
              <a:rPr lang="en-US" sz="2400" i="1">
                <a:solidFill>
                  <a:srgbClr val="CC0000"/>
                </a:solidFill>
              </a:rPr>
              <a:t>We have to use probes</a:t>
            </a:r>
          </a:p>
          <a:p>
            <a:pPr>
              <a:spcBef>
                <a:spcPct val="20000"/>
              </a:spcBef>
            </a:pPr>
            <a:r>
              <a:rPr lang="en-US" sz="2400" i="1">
                <a:solidFill>
                  <a:srgbClr val="CC0000"/>
                </a:solidFill>
              </a:rPr>
              <a:t>produced in the medium!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2445"/>
                                        </p:tgtEl>
                                        <p:attrNameLst>
                                          <p:attrName>style.visibility</p:attrName>
                                        </p:attrNameLst>
                                      </p:cBhvr>
                                      <p:to>
                                        <p:strVal val="visible"/>
                                      </p:to>
                                    </p:set>
                                    <p:animEffect transition="in" filter="checkerboard(across)">
                                      <p:cBhvr>
                                        <p:cTn id="7" dur="500"/>
                                        <p:tgtEl>
                                          <p:spTgt spid="402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pPr>
              <a:defRPr/>
            </a:pPr>
            <a:fld id="{AFF53433-2F4C-43F6-A3CB-8ED037F5570C}" type="slidenum">
              <a:rPr lang="en-US"/>
              <a:pPr>
                <a:defRPr/>
              </a:pPr>
              <a:t>13</a:t>
            </a:fld>
            <a:endParaRPr lang="en-US"/>
          </a:p>
        </p:txBody>
      </p:sp>
      <p:pic>
        <p:nvPicPr>
          <p:cNvPr id="11267" name="Picture 2"/>
          <p:cNvPicPr>
            <a:picLocks noChangeAspect="1" noChangeArrowheads="1"/>
          </p:cNvPicPr>
          <p:nvPr/>
        </p:nvPicPr>
        <p:blipFill>
          <a:blip r:embed="rId3" cstate="print"/>
          <a:srcRect b="55492"/>
          <a:stretch>
            <a:fillRect/>
          </a:stretch>
        </p:blipFill>
        <p:spPr bwMode="auto">
          <a:xfrm>
            <a:off x="914400" y="2057400"/>
            <a:ext cx="6934200" cy="1639888"/>
          </a:xfrm>
          <a:prstGeom prst="rect">
            <a:avLst/>
          </a:prstGeom>
          <a:noFill/>
          <a:ln w="9525">
            <a:noFill/>
            <a:miter lim="800000"/>
            <a:headEnd/>
            <a:tailEnd/>
          </a:ln>
        </p:spPr>
      </p:pic>
      <p:sp>
        <p:nvSpPr>
          <p:cNvPr id="11268" name="Line 3"/>
          <p:cNvSpPr>
            <a:spLocks noChangeShapeType="1"/>
          </p:cNvSpPr>
          <p:nvPr/>
        </p:nvSpPr>
        <p:spPr bwMode="auto">
          <a:xfrm flipH="1">
            <a:off x="2208213" y="2743200"/>
            <a:ext cx="612775" cy="1143000"/>
          </a:xfrm>
          <a:prstGeom prst="line">
            <a:avLst/>
          </a:prstGeom>
          <a:noFill/>
          <a:ln w="28440">
            <a:solidFill>
              <a:srgbClr val="0000FF"/>
            </a:solidFill>
            <a:round/>
            <a:headEnd/>
            <a:tailEnd type="triangle" w="lg" len="lg"/>
          </a:ln>
        </p:spPr>
        <p:txBody>
          <a:bodyPr/>
          <a:lstStyle/>
          <a:p>
            <a:endParaRPr lang="en-US"/>
          </a:p>
        </p:txBody>
      </p:sp>
      <p:sp>
        <p:nvSpPr>
          <p:cNvPr id="11269" name="Text Box 4"/>
          <p:cNvSpPr txBox="1">
            <a:spLocks noChangeArrowheads="1"/>
          </p:cNvSpPr>
          <p:nvPr/>
        </p:nvSpPr>
        <p:spPr bwMode="auto">
          <a:xfrm>
            <a:off x="533400" y="3748088"/>
            <a:ext cx="3657600" cy="669925"/>
          </a:xfrm>
          <a:prstGeom prst="rect">
            <a:avLst/>
          </a:prstGeom>
          <a:noFill/>
          <a:ln w="9525">
            <a:noFill/>
            <a:miter lim="800000"/>
            <a:headEnd/>
            <a:tailEnd/>
          </a:ln>
        </p:spPr>
        <p:txBody>
          <a:bodyPr lIns="90000" tIns="46800" rIns="90000" bIns="46800">
            <a:spAutoFit/>
          </a:bodyPr>
          <a:lstStyle/>
          <a:p>
            <a:pPr>
              <a:lnSpc>
                <a:spcPts val="2475"/>
              </a:lnSpc>
              <a:spcBef>
                <a:spcPts val="17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FF"/>
                </a:solidFill>
                <a:latin typeface="Symbol" pitchFamily="18" charset="2"/>
              </a:rPr>
              <a:t></a:t>
            </a:r>
            <a:r>
              <a:rPr lang="en-GB" sz="2400">
                <a:solidFill>
                  <a:srgbClr val="0000FF"/>
                </a:solidFill>
                <a:latin typeface="Arial Rounded MT Bold" pitchFamily="34" charset="0"/>
              </a:rPr>
              <a:t>, </a:t>
            </a:r>
            <a:r>
              <a:rPr lang="en-GB" sz="2400">
                <a:solidFill>
                  <a:srgbClr val="0000FF"/>
                </a:solidFill>
                <a:latin typeface="Symbol" pitchFamily="18" charset="2"/>
              </a:rPr>
              <a:t></a:t>
            </a:r>
            <a:r>
              <a:rPr lang="en-GB" sz="2400">
                <a:solidFill>
                  <a:srgbClr val="0000FF"/>
                </a:solidFill>
                <a:latin typeface="Arial Rounded MT Bold" pitchFamily="34" charset="0"/>
              </a:rPr>
              <a:t> e</a:t>
            </a:r>
            <a:r>
              <a:rPr lang="en-GB" sz="2400" baseline="30000">
                <a:solidFill>
                  <a:srgbClr val="0000FF"/>
                </a:solidFill>
                <a:latin typeface="Arial Rounded MT Bold" pitchFamily="34" charset="0"/>
              </a:rPr>
              <a:t>+</a:t>
            </a:r>
            <a:r>
              <a:rPr lang="en-GB" sz="2400">
                <a:solidFill>
                  <a:srgbClr val="0000FF"/>
                </a:solidFill>
                <a:latin typeface="Arial Rounded MT Bold" pitchFamily="34" charset="0"/>
              </a:rPr>
              <a:t>e</a:t>
            </a:r>
            <a:r>
              <a:rPr lang="en-GB" sz="3600" baseline="30000">
                <a:solidFill>
                  <a:srgbClr val="0000FF"/>
                </a:solidFill>
                <a:latin typeface="Arial Rounded MT Bold" pitchFamily="34" charset="0"/>
              </a:rPr>
              <a:t>-</a:t>
            </a:r>
            <a:r>
              <a:rPr lang="en-GB" sz="2400">
                <a:solidFill>
                  <a:srgbClr val="0000FF"/>
                </a:solidFill>
                <a:latin typeface="Arial Rounded MT Bold" pitchFamily="34" charset="0"/>
              </a:rPr>
              <a:t>, </a:t>
            </a:r>
            <a:r>
              <a:rPr lang="en-GB" sz="2400">
                <a:solidFill>
                  <a:srgbClr val="0000FF"/>
                </a:solidFill>
                <a:latin typeface="Symbol" pitchFamily="18" charset="2"/>
              </a:rPr>
              <a:t></a:t>
            </a:r>
            <a:r>
              <a:rPr lang="en-GB" sz="2400">
                <a:solidFill>
                  <a:srgbClr val="0000FF"/>
                </a:solidFill>
                <a:latin typeface="Arial Rounded MT Bold" pitchFamily="34" charset="0"/>
              </a:rPr>
              <a:t>+</a:t>
            </a:r>
            <a:r>
              <a:rPr lang="en-GB" sz="2400">
                <a:solidFill>
                  <a:srgbClr val="0000FF"/>
                </a:solidFill>
                <a:latin typeface="Symbol" pitchFamily="18" charset="2"/>
              </a:rPr>
              <a:t></a:t>
            </a:r>
            <a:r>
              <a:rPr lang="en-GB" sz="2800">
                <a:solidFill>
                  <a:srgbClr val="0000FF"/>
                </a:solidFill>
                <a:latin typeface="Symbol" pitchFamily="18" charset="2"/>
              </a:rPr>
              <a:t></a:t>
            </a:r>
          </a:p>
        </p:txBody>
      </p:sp>
      <p:sp>
        <p:nvSpPr>
          <p:cNvPr id="11270" name="Line 5"/>
          <p:cNvSpPr>
            <a:spLocks noChangeShapeType="1"/>
          </p:cNvSpPr>
          <p:nvPr/>
        </p:nvSpPr>
        <p:spPr bwMode="auto">
          <a:xfrm>
            <a:off x="5715000" y="2819400"/>
            <a:ext cx="1066800" cy="1066800"/>
          </a:xfrm>
          <a:prstGeom prst="line">
            <a:avLst/>
          </a:prstGeom>
          <a:noFill/>
          <a:ln w="28440">
            <a:solidFill>
              <a:srgbClr val="FF0000"/>
            </a:solidFill>
            <a:round/>
            <a:headEnd/>
            <a:tailEnd type="triangle" w="lg" len="lg"/>
          </a:ln>
        </p:spPr>
        <p:txBody>
          <a:bodyPr/>
          <a:lstStyle/>
          <a:p>
            <a:endParaRPr lang="en-US"/>
          </a:p>
        </p:txBody>
      </p:sp>
      <p:sp>
        <p:nvSpPr>
          <p:cNvPr id="11271" name="Line 6"/>
          <p:cNvSpPr>
            <a:spLocks noChangeShapeType="1"/>
          </p:cNvSpPr>
          <p:nvPr/>
        </p:nvSpPr>
        <p:spPr bwMode="auto">
          <a:xfrm flipH="1">
            <a:off x="6932613" y="3048000"/>
            <a:ext cx="79375" cy="838200"/>
          </a:xfrm>
          <a:prstGeom prst="line">
            <a:avLst/>
          </a:prstGeom>
          <a:noFill/>
          <a:ln w="28440">
            <a:solidFill>
              <a:srgbClr val="FF0000"/>
            </a:solidFill>
            <a:round/>
            <a:headEnd/>
            <a:tailEnd type="triangle" w="lg" len="lg"/>
          </a:ln>
        </p:spPr>
        <p:txBody>
          <a:bodyPr/>
          <a:lstStyle/>
          <a:p>
            <a:endParaRPr lang="en-US"/>
          </a:p>
        </p:txBody>
      </p:sp>
      <p:sp>
        <p:nvSpPr>
          <p:cNvPr id="11272" name="Text Box 7"/>
          <p:cNvSpPr txBox="1">
            <a:spLocks noChangeArrowheads="1"/>
          </p:cNvSpPr>
          <p:nvPr/>
        </p:nvSpPr>
        <p:spPr bwMode="auto">
          <a:xfrm>
            <a:off x="3937000" y="3810000"/>
            <a:ext cx="5207000" cy="503238"/>
          </a:xfrm>
          <a:prstGeom prst="rect">
            <a:avLst/>
          </a:prstGeom>
          <a:noFill/>
          <a:ln w="9525">
            <a:noFill/>
            <a:miter lim="800000"/>
            <a:headEnd/>
            <a:tailEnd/>
          </a:ln>
        </p:spPr>
        <p:txBody>
          <a:bodyPr lIns="90000" tIns="46800" rIns="90000" bIns="46800">
            <a:spAutoFit/>
          </a:bodyPr>
          <a:lstStyle/>
          <a:p>
            <a:pPr>
              <a:lnSpc>
                <a:spcPts val="2475"/>
              </a:lnSpc>
              <a:spcBef>
                <a:spcPts val="148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FF0000"/>
                </a:solidFill>
                <a:latin typeface="Symbol" pitchFamily="18" charset="2"/>
              </a:rPr>
              <a:t></a:t>
            </a:r>
            <a:r>
              <a:rPr lang="en-GB" sz="2400">
                <a:solidFill>
                  <a:srgbClr val="FF0000"/>
                </a:solidFill>
                <a:latin typeface="Arial Rounded MT Bold" pitchFamily="34" charset="0"/>
              </a:rPr>
              <a:t>K</a:t>
            </a:r>
            <a:r>
              <a:rPr lang="en-GB" sz="2400">
                <a:solidFill>
                  <a:srgbClr val="FF0000"/>
                </a:solidFill>
                <a:latin typeface="Symbol" pitchFamily="18" charset="2"/>
              </a:rPr>
              <a:t></a:t>
            </a:r>
            <a:r>
              <a:rPr lang="en-GB" sz="2400">
                <a:solidFill>
                  <a:srgbClr val="FF0000"/>
                </a:solidFill>
                <a:latin typeface="Arial Rounded MT Bold" pitchFamily="34" charset="0"/>
              </a:rPr>
              <a:t>p</a:t>
            </a:r>
            <a:r>
              <a:rPr lang="en-GB" sz="2400">
                <a:solidFill>
                  <a:srgbClr val="FF0000"/>
                </a:solidFill>
                <a:latin typeface="Symbol" pitchFamily="18" charset="2"/>
              </a:rPr>
              <a:t></a:t>
            </a:r>
            <a:r>
              <a:rPr lang="en-GB" sz="2400">
                <a:solidFill>
                  <a:srgbClr val="FF0000"/>
                </a:solidFill>
                <a:latin typeface="Arial Rounded MT Bold" pitchFamily="34" charset="0"/>
              </a:rPr>
              <a:t>n</a:t>
            </a:r>
            <a:r>
              <a:rPr lang="en-GB" sz="2400">
                <a:solidFill>
                  <a:srgbClr val="FF0000"/>
                </a:solidFill>
                <a:latin typeface="Symbol" pitchFamily="18" charset="2"/>
              </a:rPr>
              <a:t></a:t>
            </a:r>
            <a:r>
              <a:rPr lang="en-GB" sz="2400">
                <a:solidFill>
                  <a:srgbClr val="FF0000"/>
                </a:solidFill>
                <a:latin typeface="Arial Rounded MT Bold" pitchFamily="34" charset="0"/>
              </a:rPr>
              <a:t>d,</a:t>
            </a:r>
          </a:p>
        </p:txBody>
      </p:sp>
      <p:sp>
        <p:nvSpPr>
          <p:cNvPr id="11273" name="Line 8"/>
          <p:cNvSpPr>
            <a:spLocks noChangeShapeType="1"/>
          </p:cNvSpPr>
          <p:nvPr/>
        </p:nvSpPr>
        <p:spPr bwMode="auto">
          <a:xfrm flipH="1">
            <a:off x="2436813" y="2743200"/>
            <a:ext cx="1450975" cy="1143000"/>
          </a:xfrm>
          <a:prstGeom prst="line">
            <a:avLst/>
          </a:prstGeom>
          <a:noFill/>
          <a:ln w="28440">
            <a:solidFill>
              <a:srgbClr val="0000FF"/>
            </a:solidFill>
            <a:round/>
            <a:headEnd/>
            <a:tailEnd type="triangle" w="lg" len="lg"/>
          </a:ln>
        </p:spPr>
        <p:txBody>
          <a:bodyPr/>
          <a:lstStyle/>
          <a:p>
            <a:endParaRPr lang="en-US"/>
          </a:p>
        </p:txBody>
      </p:sp>
      <p:grpSp>
        <p:nvGrpSpPr>
          <p:cNvPr id="2" name="Group 9"/>
          <p:cNvGrpSpPr>
            <a:grpSpLocks/>
          </p:cNvGrpSpPr>
          <p:nvPr/>
        </p:nvGrpSpPr>
        <p:grpSpPr bwMode="auto">
          <a:xfrm>
            <a:off x="381000" y="4276725"/>
            <a:ext cx="3808413" cy="2290763"/>
            <a:chOff x="240" y="2694"/>
            <a:chExt cx="2399" cy="1443"/>
          </a:xfrm>
        </p:grpSpPr>
        <p:sp>
          <p:nvSpPr>
            <p:cNvPr id="11282" name="AutoShape 10"/>
            <p:cNvSpPr>
              <a:spLocks noChangeArrowheads="1"/>
            </p:cNvSpPr>
            <p:nvPr/>
          </p:nvSpPr>
          <p:spPr bwMode="auto">
            <a:xfrm>
              <a:off x="240" y="2694"/>
              <a:ext cx="2400" cy="1444"/>
            </a:xfrm>
            <a:prstGeom prst="roundRect">
              <a:avLst>
                <a:gd name="adj" fmla="val 65"/>
              </a:avLst>
            </a:prstGeom>
            <a:noFill/>
            <a:ln w="9360">
              <a:solidFill>
                <a:srgbClr val="FFFFFF"/>
              </a:solidFill>
              <a:round/>
              <a:headEnd/>
              <a:tailEnd/>
            </a:ln>
          </p:spPr>
          <p:txBody>
            <a:bodyPr wrap="none" anchor="ctr"/>
            <a:lstStyle/>
            <a:p>
              <a:endParaRPr lang="en-US"/>
            </a:p>
          </p:txBody>
        </p:sp>
        <p:sp>
          <p:nvSpPr>
            <p:cNvPr id="11283" name="Text Box 11"/>
            <p:cNvSpPr txBox="1">
              <a:spLocks noChangeArrowheads="1"/>
            </p:cNvSpPr>
            <p:nvPr/>
          </p:nvSpPr>
          <p:spPr bwMode="auto">
            <a:xfrm>
              <a:off x="240" y="2694"/>
              <a:ext cx="2400" cy="1444"/>
            </a:xfrm>
            <a:prstGeom prst="rect">
              <a:avLst/>
            </a:prstGeom>
            <a:noFill/>
            <a:ln w="9525">
              <a:noFill/>
              <a:miter lim="800000"/>
              <a:headEnd/>
              <a:tailEnd/>
            </a:ln>
          </p:spPr>
          <p:txBody>
            <a:bodyPr lIns="90000" tIns="46800" rIns="90000" bIns="46800" anchor="ctr">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42DFA"/>
                  </a:solidFill>
                  <a:latin typeface="Times New Roman" pitchFamily="18" charset="0"/>
                </a:rPr>
                <a:t>Real and virtual photons from q scattering sensitive to the early stages. Probe also with q and g produced early, &amp; passing through the medium on their way out.</a:t>
              </a:r>
            </a:p>
          </p:txBody>
        </p:sp>
      </p:grpSp>
      <p:grpSp>
        <p:nvGrpSpPr>
          <p:cNvPr id="3" name="Group 12"/>
          <p:cNvGrpSpPr>
            <a:grpSpLocks/>
          </p:cNvGrpSpPr>
          <p:nvPr/>
        </p:nvGrpSpPr>
        <p:grpSpPr bwMode="auto">
          <a:xfrm>
            <a:off x="4343400" y="4233865"/>
            <a:ext cx="4495800" cy="2178051"/>
            <a:chOff x="2736" y="2385"/>
            <a:chExt cx="2832" cy="1372"/>
          </a:xfrm>
        </p:grpSpPr>
        <p:sp>
          <p:nvSpPr>
            <p:cNvPr id="11280" name="AutoShape 13"/>
            <p:cNvSpPr>
              <a:spLocks noChangeArrowheads="1"/>
            </p:cNvSpPr>
            <p:nvPr/>
          </p:nvSpPr>
          <p:spPr bwMode="auto">
            <a:xfrm>
              <a:off x="2736" y="2694"/>
              <a:ext cx="2832" cy="754"/>
            </a:xfrm>
            <a:prstGeom prst="roundRect">
              <a:avLst>
                <a:gd name="adj" fmla="val 130"/>
              </a:avLst>
            </a:prstGeom>
            <a:noFill/>
            <a:ln w="9360">
              <a:solidFill>
                <a:srgbClr val="FFFFFF"/>
              </a:solidFill>
              <a:round/>
              <a:headEnd/>
              <a:tailEnd/>
            </a:ln>
          </p:spPr>
          <p:txBody>
            <a:bodyPr wrap="none" anchor="ctr"/>
            <a:lstStyle/>
            <a:p>
              <a:endParaRPr lang="en-US"/>
            </a:p>
          </p:txBody>
        </p:sp>
        <p:sp>
          <p:nvSpPr>
            <p:cNvPr id="11281" name="Text Box 14"/>
            <p:cNvSpPr txBox="1">
              <a:spLocks noChangeArrowheads="1"/>
            </p:cNvSpPr>
            <p:nvPr/>
          </p:nvSpPr>
          <p:spPr bwMode="auto">
            <a:xfrm>
              <a:off x="2736" y="2385"/>
              <a:ext cx="2832" cy="1372"/>
            </a:xfrm>
            <a:prstGeom prst="rect">
              <a:avLst/>
            </a:prstGeom>
            <a:noFill/>
            <a:ln w="9525">
              <a:noFill/>
              <a:miter lim="800000"/>
              <a:headEnd/>
              <a:tailEnd/>
            </a:ln>
          </p:spPr>
          <p:txBody>
            <a:bodyPr lIns="90000" tIns="46800" rIns="90000" bIns="46800" anchor="ctr">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FF0000"/>
                  </a:solidFill>
                  <a:latin typeface="Times New Roman" pitchFamily="18" charset="0"/>
                </a:rPr>
                <a:t>Hadrons reflect medium properties when inelastic collisions stop (chemical </a:t>
              </a:r>
              <a:r>
                <a:rPr lang="en-GB" sz="2400" dirty="0" smtClean="0">
                  <a:solidFill>
                    <a:srgbClr val="FF0000"/>
                  </a:solidFill>
                  <a:latin typeface="Times New Roman" pitchFamily="18" charset="0"/>
                </a:rPr>
                <a:t>freeze-out for particle mix, and kinetic freeze-out for momentum distributions).</a:t>
              </a:r>
              <a:endParaRPr lang="en-GB" sz="2400" dirty="0">
                <a:solidFill>
                  <a:srgbClr val="FF0000"/>
                </a:solidFill>
                <a:latin typeface="Times New Roman" pitchFamily="18" charset="0"/>
              </a:endParaRPr>
            </a:p>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rgbClr val="FF0000"/>
                </a:solidFill>
                <a:latin typeface="Times New Roman" pitchFamily="18" charset="0"/>
              </a:endParaRPr>
            </a:p>
          </p:txBody>
        </p:sp>
      </p:grpSp>
      <p:sp>
        <p:nvSpPr>
          <p:cNvPr id="11276" name="Line 15"/>
          <p:cNvSpPr>
            <a:spLocks noChangeShapeType="1"/>
          </p:cNvSpPr>
          <p:nvPr/>
        </p:nvSpPr>
        <p:spPr bwMode="auto">
          <a:xfrm flipH="1">
            <a:off x="2817813" y="2819400"/>
            <a:ext cx="1984375" cy="990600"/>
          </a:xfrm>
          <a:prstGeom prst="line">
            <a:avLst/>
          </a:prstGeom>
          <a:noFill/>
          <a:ln w="28440">
            <a:solidFill>
              <a:srgbClr val="0000FF"/>
            </a:solidFill>
            <a:round/>
            <a:headEnd/>
            <a:tailEnd type="triangle" w="lg" len="lg"/>
          </a:ln>
        </p:spPr>
        <p:txBody>
          <a:bodyPr/>
          <a:lstStyle/>
          <a:p>
            <a:endParaRPr lang="en-US"/>
          </a:p>
        </p:txBody>
      </p:sp>
      <p:sp>
        <p:nvSpPr>
          <p:cNvPr id="11277" name="Text Box 16"/>
          <p:cNvSpPr txBox="1">
            <a:spLocks noChangeArrowheads="1"/>
          </p:cNvSpPr>
          <p:nvPr/>
        </p:nvSpPr>
        <p:spPr bwMode="auto">
          <a:xfrm>
            <a:off x="1330325" y="1562100"/>
            <a:ext cx="3305175" cy="490538"/>
          </a:xfrm>
          <a:prstGeom prst="rect">
            <a:avLst/>
          </a:prstGeom>
          <a:noFill/>
          <a:ln w="9525">
            <a:noFill/>
            <a:miter lim="800000"/>
            <a:headEnd/>
            <a:tailEnd/>
          </a:ln>
        </p:spPr>
        <p:txBody>
          <a:bodyPr wrap="none" lIns="90000" tIns="46800" rIns="90000" bIns="46800">
            <a:spAutoFit/>
          </a:bodyPr>
          <a:lstStyle/>
          <a:p>
            <a:pPr algn="r">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C802C3"/>
                </a:solidFill>
                <a:latin typeface="Times New Roman" pitchFamily="18" charset="0"/>
              </a:rPr>
              <a:t>high </a:t>
            </a:r>
            <a:r>
              <a:rPr lang="en-GB" sz="2400">
                <a:solidFill>
                  <a:srgbClr val="C802C3"/>
                </a:solidFill>
                <a:latin typeface="Symbol" pitchFamily="18" charset="2"/>
              </a:rPr>
              <a:t></a:t>
            </a:r>
            <a:r>
              <a:rPr lang="en-GB" sz="2400">
                <a:solidFill>
                  <a:srgbClr val="C802C3"/>
                </a:solidFill>
                <a:latin typeface="Times New Roman" pitchFamily="18" charset="0"/>
              </a:rPr>
              <a:t>, pressure builds up</a:t>
            </a:r>
          </a:p>
        </p:txBody>
      </p:sp>
      <p:sp>
        <p:nvSpPr>
          <p:cNvPr id="11278" name="Line 17"/>
          <p:cNvSpPr>
            <a:spLocks noChangeShapeType="1"/>
          </p:cNvSpPr>
          <p:nvPr/>
        </p:nvSpPr>
        <p:spPr bwMode="auto">
          <a:xfrm flipH="1">
            <a:off x="2817813" y="2019300"/>
            <a:ext cx="638175" cy="406400"/>
          </a:xfrm>
          <a:prstGeom prst="line">
            <a:avLst/>
          </a:prstGeom>
          <a:noFill/>
          <a:ln w="28440">
            <a:solidFill>
              <a:srgbClr val="C802C3"/>
            </a:solidFill>
            <a:round/>
            <a:headEnd/>
            <a:tailEnd type="triangle" w="lg" len="lg"/>
          </a:ln>
        </p:spPr>
        <p:txBody>
          <a:bodyPr/>
          <a:lstStyle/>
          <a:p>
            <a:endParaRPr lang="en-US"/>
          </a:p>
        </p:txBody>
      </p:sp>
      <p:sp>
        <p:nvSpPr>
          <p:cNvPr id="11279" name="Rectangle 18"/>
          <p:cNvSpPr>
            <a:spLocks noGrp="1" noChangeArrowheads="1"/>
          </p:cNvSpPr>
          <p:nvPr>
            <p:ph type="title"/>
          </p:nvPr>
        </p:nvSpPr>
        <p:spPr>
          <a:xfrm>
            <a:off x="0" y="109538"/>
            <a:ext cx="9144000" cy="685800"/>
          </a:xfrm>
          <a:noFill/>
        </p:spPr>
        <p:txBody>
          <a:bodyPr lIns="90000" tIns="46800" rIns="90000" bIns="46800"/>
          <a:lstStyle/>
          <a:p>
            <a:pPr defTabSz="449263" eaLnBrk="1" hangingPunct="1">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smtClean="0">
                <a:solidFill>
                  <a:schemeClr val="accent2"/>
                </a:solidFill>
              </a:rPr>
              <a:t>History of Heavy Ion Collisions</a:t>
            </a:r>
          </a:p>
        </p:txBody>
      </p:sp>
      <p:sp>
        <p:nvSpPr>
          <p:cNvPr id="21" name="TextBox 20"/>
          <p:cNvSpPr txBox="1"/>
          <p:nvPr/>
        </p:nvSpPr>
        <p:spPr>
          <a:xfrm>
            <a:off x="340356" y="1045026"/>
            <a:ext cx="7421904" cy="369332"/>
          </a:xfrm>
          <a:prstGeom prst="rect">
            <a:avLst/>
          </a:prstGeom>
          <a:noFill/>
        </p:spPr>
        <p:txBody>
          <a:bodyPr wrap="none" rtlCol="0">
            <a:spAutoFit/>
          </a:bodyPr>
          <a:lstStyle/>
          <a:p>
            <a:pPr algn="l"/>
            <a:r>
              <a:rPr lang="en-US" dirty="0" smtClean="0"/>
              <a:t>Different particles carry info from different stages of the collision history</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4"/>
          <p:cNvSpPr>
            <a:spLocks noGrp="1"/>
          </p:cNvSpPr>
          <p:nvPr>
            <p:ph type="sldNum" sz="quarter" idx="12"/>
          </p:nvPr>
        </p:nvSpPr>
        <p:spPr>
          <a:noFill/>
        </p:spPr>
        <p:txBody>
          <a:bodyPr/>
          <a:lstStyle/>
          <a:p>
            <a:fld id="{0545F5CA-6397-47C1-A2F2-BA103CB648F3}" type="slidenum">
              <a:rPr lang="en-US"/>
              <a:pPr/>
              <a:t>14</a:t>
            </a:fld>
            <a:endParaRPr lang="en-US"/>
          </a:p>
        </p:txBody>
      </p:sp>
      <p:sp>
        <p:nvSpPr>
          <p:cNvPr id="33797" name="Rectangle 2"/>
          <p:cNvSpPr>
            <a:spLocks noChangeArrowheads="1"/>
          </p:cNvSpPr>
          <p:nvPr/>
        </p:nvSpPr>
        <p:spPr bwMode="auto">
          <a:xfrm>
            <a:off x="152400" y="990600"/>
            <a:ext cx="8991600" cy="6172200"/>
          </a:xfrm>
          <a:prstGeom prst="rect">
            <a:avLst/>
          </a:prstGeom>
          <a:noFill/>
          <a:ln w="9525">
            <a:noFill/>
            <a:miter lim="800000"/>
            <a:headEnd/>
            <a:tailEnd/>
          </a:ln>
        </p:spPr>
        <p:txBody>
          <a:bodyPr lIns="92075" tIns="46038" rIns="92075" bIns="46038"/>
          <a:lstStyle/>
          <a:p>
            <a:pPr marL="342900" indent="-342900">
              <a:lnSpc>
                <a:spcPct val="90000"/>
              </a:lnSpc>
              <a:spcBef>
                <a:spcPct val="20000"/>
              </a:spcBef>
              <a:buClr>
                <a:schemeClr val="folHlink"/>
              </a:buClr>
              <a:buSzPct val="90000"/>
              <a:buFont typeface="Wingdings" pitchFamily="2" charset="2"/>
              <a:buNone/>
            </a:pPr>
            <a:r>
              <a:rPr lang="en-US" sz="2000">
                <a:solidFill>
                  <a:schemeClr val="bg1"/>
                </a:solidFill>
              </a:rPr>
              <a:t> </a:t>
            </a:r>
            <a:r>
              <a:rPr lang="en-US" sz="2000"/>
              <a:t>Sometimes</a:t>
            </a:r>
            <a:r>
              <a:rPr lang="en-US" sz="2000">
                <a:solidFill>
                  <a:schemeClr val="bg1"/>
                </a:solidFill>
              </a:rPr>
              <a:t> </a:t>
            </a:r>
            <a:r>
              <a:rPr lang="en-US" sz="2000"/>
              <a:t>a high energy photon is created in the collision.  We expect it to pass through the plasma without pause.</a:t>
            </a:r>
          </a:p>
        </p:txBody>
      </p:sp>
      <p:pic>
        <p:nvPicPr>
          <p:cNvPr id="33798" name="Picture 3" descr="collision_b"/>
          <p:cNvPicPr>
            <a:picLocks noChangeAspect="1" noChangeArrowheads="1"/>
          </p:cNvPicPr>
          <p:nvPr/>
        </p:nvPicPr>
        <p:blipFill>
          <a:blip r:embed="rId3" cstate="print">
            <a:grayscl/>
          </a:blip>
          <a:srcRect/>
          <a:stretch>
            <a:fillRect/>
          </a:stretch>
        </p:blipFill>
        <p:spPr bwMode="auto">
          <a:xfrm>
            <a:off x="990600" y="2093913"/>
            <a:ext cx="7837488" cy="4219575"/>
          </a:xfrm>
          <a:prstGeom prst="rect">
            <a:avLst/>
          </a:prstGeom>
          <a:noFill/>
          <a:ln w="9525">
            <a:noFill/>
            <a:miter lim="800000"/>
            <a:headEnd/>
            <a:tailEnd/>
          </a:ln>
        </p:spPr>
      </p:pic>
      <p:pic>
        <p:nvPicPr>
          <p:cNvPr id="33799" name="Picture 4" descr="collision_b"/>
          <p:cNvPicPr>
            <a:picLocks noChangeAspect="1" noChangeArrowheads="1"/>
          </p:cNvPicPr>
          <p:nvPr/>
        </p:nvPicPr>
        <p:blipFill>
          <a:blip r:embed="rId3" cstate="print"/>
          <a:srcRect l="61972"/>
          <a:stretch>
            <a:fillRect/>
          </a:stretch>
        </p:blipFill>
        <p:spPr bwMode="auto">
          <a:xfrm>
            <a:off x="5859463" y="2093913"/>
            <a:ext cx="2979737" cy="4219575"/>
          </a:xfrm>
          <a:prstGeom prst="rect">
            <a:avLst/>
          </a:prstGeom>
          <a:noFill/>
          <a:ln w="9525">
            <a:noFill/>
            <a:miter lim="800000"/>
            <a:headEnd/>
            <a:tailEnd/>
          </a:ln>
        </p:spPr>
      </p:pic>
      <p:pic>
        <p:nvPicPr>
          <p:cNvPr id="33800" name="Picture 5" descr="collision_b"/>
          <p:cNvPicPr>
            <a:picLocks noChangeAspect="1" noChangeArrowheads="1"/>
          </p:cNvPicPr>
          <p:nvPr/>
        </p:nvPicPr>
        <p:blipFill>
          <a:blip r:embed="rId3" cstate="print"/>
          <a:srcRect r="77464"/>
          <a:stretch>
            <a:fillRect/>
          </a:stretch>
        </p:blipFill>
        <p:spPr bwMode="auto">
          <a:xfrm>
            <a:off x="990600" y="2087563"/>
            <a:ext cx="1765300" cy="4219575"/>
          </a:xfrm>
          <a:prstGeom prst="rect">
            <a:avLst/>
          </a:prstGeom>
          <a:noFill/>
          <a:ln w="9525">
            <a:noFill/>
            <a:miter lim="800000"/>
            <a:headEnd/>
            <a:tailEnd/>
          </a:ln>
        </p:spPr>
      </p:pic>
      <p:pic>
        <p:nvPicPr>
          <p:cNvPr id="33801" name="Picture 6" descr="collision_b"/>
          <p:cNvPicPr>
            <a:picLocks noChangeAspect="1" noChangeArrowheads="1"/>
          </p:cNvPicPr>
          <p:nvPr/>
        </p:nvPicPr>
        <p:blipFill>
          <a:blip r:embed="rId3" cstate="print"/>
          <a:srcRect l="23328" r="37236"/>
          <a:stretch>
            <a:fillRect/>
          </a:stretch>
        </p:blipFill>
        <p:spPr bwMode="auto">
          <a:xfrm>
            <a:off x="2763838" y="2068513"/>
            <a:ext cx="3089275" cy="4219575"/>
          </a:xfrm>
          <a:prstGeom prst="rect">
            <a:avLst/>
          </a:prstGeom>
          <a:noFill/>
          <a:ln w="9525">
            <a:noFill/>
            <a:miter lim="800000"/>
            <a:headEnd/>
            <a:tailEnd/>
          </a:ln>
        </p:spPr>
      </p:pic>
      <p:sp>
        <p:nvSpPr>
          <p:cNvPr id="404487" name="Line 7"/>
          <p:cNvSpPr>
            <a:spLocks noChangeShapeType="1"/>
          </p:cNvSpPr>
          <p:nvPr/>
        </p:nvSpPr>
        <p:spPr bwMode="auto">
          <a:xfrm>
            <a:off x="533400" y="3355975"/>
            <a:ext cx="3816350" cy="73025"/>
          </a:xfrm>
          <a:prstGeom prst="line">
            <a:avLst/>
          </a:prstGeom>
          <a:noFill/>
          <a:ln w="50800">
            <a:solidFill>
              <a:schemeClr val="bg1"/>
            </a:solidFill>
            <a:round/>
            <a:headEnd/>
            <a:tailEnd type="stealth" w="lg" len="lg"/>
          </a:ln>
        </p:spPr>
        <p:txBody>
          <a:bodyPr>
            <a:spAutoFit/>
          </a:bodyPr>
          <a:lstStyle/>
          <a:p>
            <a:endParaRPr lang="en-US"/>
          </a:p>
        </p:txBody>
      </p:sp>
      <p:sp>
        <p:nvSpPr>
          <p:cNvPr id="404488" name="Line 8"/>
          <p:cNvSpPr>
            <a:spLocks noChangeShapeType="1"/>
          </p:cNvSpPr>
          <p:nvPr/>
        </p:nvSpPr>
        <p:spPr bwMode="auto">
          <a:xfrm flipH="1" flipV="1">
            <a:off x="4419600" y="3429000"/>
            <a:ext cx="3600450" cy="71438"/>
          </a:xfrm>
          <a:prstGeom prst="line">
            <a:avLst/>
          </a:prstGeom>
          <a:noFill/>
          <a:ln w="50800">
            <a:solidFill>
              <a:schemeClr val="bg1"/>
            </a:solidFill>
            <a:round/>
            <a:headEnd/>
            <a:tailEnd type="stealth" w="lg" len="lg"/>
          </a:ln>
        </p:spPr>
        <p:txBody>
          <a:bodyPr>
            <a:spAutoFit/>
          </a:bodyPr>
          <a:lstStyle/>
          <a:p>
            <a:endParaRPr lang="en-US"/>
          </a:p>
        </p:txBody>
      </p:sp>
      <p:grpSp>
        <p:nvGrpSpPr>
          <p:cNvPr id="2" name="Group 9"/>
          <p:cNvGrpSpPr>
            <a:grpSpLocks/>
          </p:cNvGrpSpPr>
          <p:nvPr/>
        </p:nvGrpSpPr>
        <p:grpSpPr bwMode="auto">
          <a:xfrm>
            <a:off x="3886200" y="1905000"/>
            <a:ext cx="457200" cy="1538288"/>
            <a:chOff x="2448" y="1056"/>
            <a:chExt cx="288" cy="969"/>
          </a:xfrm>
        </p:grpSpPr>
        <p:grpSp>
          <p:nvGrpSpPr>
            <p:cNvPr id="3" name="Group 10"/>
            <p:cNvGrpSpPr>
              <a:grpSpLocks/>
            </p:cNvGrpSpPr>
            <p:nvPr/>
          </p:nvGrpSpPr>
          <p:grpSpPr bwMode="auto">
            <a:xfrm rot="-6241731">
              <a:off x="2401" y="1727"/>
              <a:ext cx="537" cy="59"/>
              <a:chOff x="2089" y="1921"/>
              <a:chExt cx="1063" cy="178"/>
            </a:xfrm>
          </p:grpSpPr>
          <p:grpSp>
            <p:nvGrpSpPr>
              <p:cNvPr id="4" name="Group 11"/>
              <p:cNvGrpSpPr>
                <a:grpSpLocks/>
              </p:cNvGrpSpPr>
              <p:nvPr/>
            </p:nvGrpSpPr>
            <p:grpSpPr bwMode="auto">
              <a:xfrm flipV="1">
                <a:off x="2109" y="1933"/>
                <a:ext cx="1043" cy="166"/>
                <a:chOff x="2064" y="2750"/>
                <a:chExt cx="2630" cy="423"/>
              </a:xfrm>
            </p:grpSpPr>
            <p:grpSp>
              <p:nvGrpSpPr>
                <p:cNvPr id="5" name="Group 12"/>
                <p:cNvGrpSpPr>
                  <a:grpSpLocks/>
                </p:cNvGrpSpPr>
                <p:nvPr/>
              </p:nvGrpSpPr>
              <p:grpSpPr bwMode="auto">
                <a:xfrm>
                  <a:off x="2200" y="2750"/>
                  <a:ext cx="2302" cy="423"/>
                  <a:chOff x="3509" y="3249"/>
                  <a:chExt cx="2302" cy="423"/>
                </a:xfrm>
              </p:grpSpPr>
              <p:grpSp>
                <p:nvGrpSpPr>
                  <p:cNvPr id="6" name="Group 13"/>
                  <p:cNvGrpSpPr>
                    <a:grpSpLocks/>
                  </p:cNvGrpSpPr>
                  <p:nvPr/>
                </p:nvGrpSpPr>
                <p:grpSpPr bwMode="auto">
                  <a:xfrm>
                    <a:off x="4059" y="3249"/>
                    <a:ext cx="657" cy="420"/>
                    <a:chOff x="4059" y="3249"/>
                    <a:chExt cx="657" cy="420"/>
                  </a:xfrm>
                </p:grpSpPr>
                <p:sp>
                  <p:nvSpPr>
                    <p:cNvPr id="33906" name="Freeform 1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907" name="Freeform 1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7" name="Group 16"/>
                  <p:cNvGrpSpPr>
                    <a:grpSpLocks/>
                  </p:cNvGrpSpPr>
                  <p:nvPr/>
                </p:nvGrpSpPr>
                <p:grpSpPr bwMode="auto">
                  <a:xfrm>
                    <a:off x="4606" y="3251"/>
                    <a:ext cx="657" cy="420"/>
                    <a:chOff x="4059" y="3249"/>
                    <a:chExt cx="657" cy="420"/>
                  </a:xfrm>
                </p:grpSpPr>
                <p:sp>
                  <p:nvSpPr>
                    <p:cNvPr id="33904" name="Freeform 1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905" name="Freeform 1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8" name="Group 19"/>
                  <p:cNvGrpSpPr>
                    <a:grpSpLocks/>
                  </p:cNvGrpSpPr>
                  <p:nvPr/>
                </p:nvGrpSpPr>
                <p:grpSpPr bwMode="auto">
                  <a:xfrm>
                    <a:off x="5154" y="3252"/>
                    <a:ext cx="657" cy="420"/>
                    <a:chOff x="4059" y="3249"/>
                    <a:chExt cx="657" cy="420"/>
                  </a:xfrm>
                </p:grpSpPr>
                <p:sp>
                  <p:nvSpPr>
                    <p:cNvPr id="33902" name="Freeform 2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903" name="Freeform 2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9" name="Group 22"/>
                  <p:cNvGrpSpPr>
                    <a:grpSpLocks/>
                  </p:cNvGrpSpPr>
                  <p:nvPr/>
                </p:nvGrpSpPr>
                <p:grpSpPr bwMode="auto">
                  <a:xfrm>
                    <a:off x="3509" y="3249"/>
                    <a:ext cx="657" cy="420"/>
                    <a:chOff x="4059" y="3249"/>
                    <a:chExt cx="657" cy="420"/>
                  </a:xfrm>
                </p:grpSpPr>
                <p:sp>
                  <p:nvSpPr>
                    <p:cNvPr id="33900" name="Freeform 2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901" name="Freeform 2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3894" name="Line 25"/>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3895" name="Line 26"/>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10" name="Group 27"/>
              <p:cNvGrpSpPr>
                <a:grpSpLocks/>
              </p:cNvGrpSpPr>
              <p:nvPr/>
            </p:nvGrpSpPr>
            <p:grpSpPr bwMode="auto">
              <a:xfrm flipV="1">
                <a:off x="2089" y="1921"/>
                <a:ext cx="1043" cy="166"/>
                <a:chOff x="2064" y="2750"/>
                <a:chExt cx="2630" cy="423"/>
              </a:xfrm>
            </p:grpSpPr>
            <p:grpSp>
              <p:nvGrpSpPr>
                <p:cNvPr id="11" name="Group 28"/>
                <p:cNvGrpSpPr>
                  <a:grpSpLocks/>
                </p:cNvGrpSpPr>
                <p:nvPr/>
              </p:nvGrpSpPr>
              <p:grpSpPr bwMode="auto">
                <a:xfrm>
                  <a:off x="2200" y="2750"/>
                  <a:ext cx="2302" cy="423"/>
                  <a:chOff x="3509" y="3249"/>
                  <a:chExt cx="2302" cy="423"/>
                </a:xfrm>
              </p:grpSpPr>
              <p:grpSp>
                <p:nvGrpSpPr>
                  <p:cNvPr id="12" name="Group 29"/>
                  <p:cNvGrpSpPr>
                    <a:grpSpLocks/>
                  </p:cNvGrpSpPr>
                  <p:nvPr/>
                </p:nvGrpSpPr>
                <p:grpSpPr bwMode="auto">
                  <a:xfrm>
                    <a:off x="4059" y="3249"/>
                    <a:ext cx="657" cy="420"/>
                    <a:chOff x="4059" y="3249"/>
                    <a:chExt cx="657" cy="420"/>
                  </a:xfrm>
                </p:grpSpPr>
                <p:sp>
                  <p:nvSpPr>
                    <p:cNvPr id="33891" name="Freeform 3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92" name="Freeform 3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13" name="Group 32"/>
                  <p:cNvGrpSpPr>
                    <a:grpSpLocks/>
                  </p:cNvGrpSpPr>
                  <p:nvPr/>
                </p:nvGrpSpPr>
                <p:grpSpPr bwMode="auto">
                  <a:xfrm>
                    <a:off x="4606" y="3251"/>
                    <a:ext cx="657" cy="420"/>
                    <a:chOff x="4059" y="3249"/>
                    <a:chExt cx="657" cy="420"/>
                  </a:xfrm>
                </p:grpSpPr>
                <p:sp>
                  <p:nvSpPr>
                    <p:cNvPr id="33889" name="Freeform 3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90" name="Freeform 3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14" name="Group 35"/>
                  <p:cNvGrpSpPr>
                    <a:grpSpLocks/>
                  </p:cNvGrpSpPr>
                  <p:nvPr/>
                </p:nvGrpSpPr>
                <p:grpSpPr bwMode="auto">
                  <a:xfrm>
                    <a:off x="5154" y="3252"/>
                    <a:ext cx="657" cy="420"/>
                    <a:chOff x="4059" y="3249"/>
                    <a:chExt cx="657" cy="420"/>
                  </a:xfrm>
                </p:grpSpPr>
                <p:sp>
                  <p:nvSpPr>
                    <p:cNvPr id="33887" name="Freeform 3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88" name="Freeform 3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15" name="Group 38"/>
                  <p:cNvGrpSpPr>
                    <a:grpSpLocks/>
                  </p:cNvGrpSpPr>
                  <p:nvPr/>
                </p:nvGrpSpPr>
                <p:grpSpPr bwMode="auto">
                  <a:xfrm>
                    <a:off x="3509" y="3249"/>
                    <a:ext cx="657" cy="420"/>
                    <a:chOff x="4059" y="3249"/>
                    <a:chExt cx="657" cy="420"/>
                  </a:xfrm>
                </p:grpSpPr>
                <p:sp>
                  <p:nvSpPr>
                    <p:cNvPr id="33885" name="Freeform 3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86" name="Freeform 4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3879" name="Line 41"/>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3880" name="Line 42"/>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16" name="Group 43"/>
            <p:cNvGrpSpPr>
              <a:grpSpLocks/>
            </p:cNvGrpSpPr>
            <p:nvPr/>
          </p:nvGrpSpPr>
          <p:grpSpPr bwMode="auto">
            <a:xfrm rot="-6241731">
              <a:off x="2305" y="1295"/>
              <a:ext cx="537" cy="59"/>
              <a:chOff x="2089" y="1921"/>
              <a:chExt cx="1063" cy="178"/>
            </a:xfrm>
          </p:grpSpPr>
          <p:grpSp>
            <p:nvGrpSpPr>
              <p:cNvPr id="17" name="Group 44"/>
              <p:cNvGrpSpPr>
                <a:grpSpLocks/>
              </p:cNvGrpSpPr>
              <p:nvPr/>
            </p:nvGrpSpPr>
            <p:grpSpPr bwMode="auto">
              <a:xfrm flipV="1">
                <a:off x="2109" y="1933"/>
                <a:ext cx="1043" cy="166"/>
                <a:chOff x="2064" y="2750"/>
                <a:chExt cx="2630" cy="423"/>
              </a:xfrm>
            </p:grpSpPr>
            <p:grpSp>
              <p:nvGrpSpPr>
                <p:cNvPr id="18" name="Group 45"/>
                <p:cNvGrpSpPr>
                  <a:grpSpLocks/>
                </p:cNvGrpSpPr>
                <p:nvPr/>
              </p:nvGrpSpPr>
              <p:grpSpPr bwMode="auto">
                <a:xfrm>
                  <a:off x="2200" y="2750"/>
                  <a:ext cx="2302" cy="423"/>
                  <a:chOff x="3509" y="3249"/>
                  <a:chExt cx="2302" cy="423"/>
                </a:xfrm>
              </p:grpSpPr>
              <p:grpSp>
                <p:nvGrpSpPr>
                  <p:cNvPr id="19" name="Group 46"/>
                  <p:cNvGrpSpPr>
                    <a:grpSpLocks/>
                  </p:cNvGrpSpPr>
                  <p:nvPr/>
                </p:nvGrpSpPr>
                <p:grpSpPr bwMode="auto">
                  <a:xfrm>
                    <a:off x="4059" y="3249"/>
                    <a:ext cx="657" cy="420"/>
                    <a:chOff x="4059" y="3249"/>
                    <a:chExt cx="657" cy="420"/>
                  </a:xfrm>
                </p:grpSpPr>
                <p:sp>
                  <p:nvSpPr>
                    <p:cNvPr id="33874" name="Freeform 4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75" name="Freeform 4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0" name="Group 49"/>
                  <p:cNvGrpSpPr>
                    <a:grpSpLocks/>
                  </p:cNvGrpSpPr>
                  <p:nvPr/>
                </p:nvGrpSpPr>
                <p:grpSpPr bwMode="auto">
                  <a:xfrm>
                    <a:off x="4606" y="3251"/>
                    <a:ext cx="657" cy="420"/>
                    <a:chOff x="4059" y="3249"/>
                    <a:chExt cx="657" cy="420"/>
                  </a:xfrm>
                </p:grpSpPr>
                <p:sp>
                  <p:nvSpPr>
                    <p:cNvPr id="33872" name="Freeform 5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73" name="Freeform 5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1" name="Group 52"/>
                  <p:cNvGrpSpPr>
                    <a:grpSpLocks/>
                  </p:cNvGrpSpPr>
                  <p:nvPr/>
                </p:nvGrpSpPr>
                <p:grpSpPr bwMode="auto">
                  <a:xfrm>
                    <a:off x="5154" y="3252"/>
                    <a:ext cx="657" cy="420"/>
                    <a:chOff x="4059" y="3249"/>
                    <a:chExt cx="657" cy="420"/>
                  </a:xfrm>
                </p:grpSpPr>
                <p:sp>
                  <p:nvSpPr>
                    <p:cNvPr id="33870" name="Freeform 5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71" name="Freeform 5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2" name="Group 55"/>
                  <p:cNvGrpSpPr>
                    <a:grpSpLocks/>
                  </p:cNvGrpSpPr>
                  <p:nvPr/>
                </p:nvGrpSpPr>
                <p:grpSpPr bwMode="auto">
                  <a:xfrm>
                    <a:off x="3509" y="3249"/>
                    <a:ext cx="657" cy="420"/>
                    <a:chOff x="4059" y="3249"/>
                    <a:chExt cx="657" cy="420"/>
                  </a:xfrm>
                </p:grpSpPr>
                <p:sp>
                  <p:nvSpPr>
                    <p:cNvPr id="33868" name="Freeform 5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69" name="Freeform 5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3862" name="Line 58"/>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3863" name="Line 59"/>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23" name="Group 60"/>
              <p:cNvGrpSpPr>
                <a:grpSpLocks/>
              </p:cNvGrpSpPr>
              <p:nvPr/>
            </p:nvGrpSpPr>
            <p:grpSpPr bwMode="auto">
              <a:xfrm flipV="1">
                <a:off x="2089" y="1921"/>
                <a:ext cx="1043" cy="166"/>
                <a:chOff x="2064" y="2750"/>
                <a:chExt cx="2630" cy="423"/>
              </a:xfrm>
            </p:grpSpPr>
            <p:grpSp>
              <p:nvGrpSpPr>
                <p:cNvPr id="24" name="Group 61"/>
                <p:cNvGrpSpPr>
                  <a:grpSpLocks/>
                </p:cNvGrpSpPr>
                <p:nvPr/>
              </p:nvGrpSpPr>
              <p:grpSpPr bwMode="auto">
                <a:xfrm>
                  <a:off x="2200" y="2750"/>
                  <a:ext cx="2302" cy="423"/>
                  <a:chOff x="3509" y="3249"/>
                  <a:chExt cx="2302" cy="423"/>
                </a:xfrm>
              </p:grpSpPr>
              <p:grpSp>
                <p:nvGrpSpPr>
                  <p:cNvPr id="25" name="Group 62"/>
                  <p:cNvGrpSpPr>
                    <a:grpSpLocks/>
                  </p:cNvGrpSpPr>
                  <p:nvPr/>
                </p:nvGrpSpPr>
                <p:grpSpPr bwMode="auto">
                  <a:xfrm>
                    <a:off x="4059" y="3249"/>
                    <a:ext cx="657" cy="420"/>
                    <a:chOff x="4059" y="3249"/>
                    <a:chExt cx="657" cy="420"/>
                  </a:xfrm>
                </p:grpSpPr>
                <p:sp>
                  <p:nvSpPr>
                    <p:cNvPr id="33859" name="Freeform 6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60" name="Freeform 6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6" name="Group 65"/>
                  <p:cNvGrpSpPr>
                    <a:grpSpLocks/>
                  </p:cNvGrpSpPr>
                  <p:nvPr/>
                </p:nvGrpSpPr>
                <p:grpSpPr bwMode="auto">
                  <a:xfrm>
                    <a:off x="4606" y="3251"/>
                    <a:ext cx="657" cy="420"/>
                    <a:chOff x="4059" y="3249"/>
                    <a:chExt cx="657" cy="420"/>
                  </a:xfrm>
                </p:grpSpPr>
                <p:sp>
                  <p:nvSpPr>
                    <p:cNvPr id="33857" name="Freeform 6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58" name="Freeform 6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7" name="Group 68"/>
                  <p:cNvGrpSpPr>
                    <a:grpSpLocks/>
                  </p:cNvGrpSpPr>
                  <p:nvPr/>
                </p:nvGrpSpPr>
                <p:grpSpPr bwMode="auto">
                  <a:xfrm>
                    <a:off x="5154" y="3252"/>
                    <a:ext cx="657" cy="420"/>
                    <a:chOff x="4059" y="3249"/>
                    <a:chExt cx="657" cy="420"/>
                  </a:xfrm>
                </p:grpSpPr>
                <p:sp>
                  <p:nvSpPr>
                    <p:cNvPr id="33855" name="Freeform 6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56" name="Freeform 7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8" name="Group 71"/>
                  <p:cNvGrpSpPr>
                    <a:grpSpLocks/>
                  </p:cNvGrpSpPr>
                  <p:nvPr/>
                </p:nvGrpSpPr>
                <p:grpSpPr bwMode="auto">
                  <a:xfrm>
                    <a:off x="3509" y="3249"/>
                    <a:ext cx="657" cy="420"/>
                    <a:chOff x="4059" y="3249"/>
                    <a:chExt cx="657" cy="420"/>
                  </a:xfrm>
                </p:grpSpPr>
                <p:sp>
                  <p:nvSpPr>
                    <p:cNvPr id="33853" name="Freeform 7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54" name="Freeform 7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3847" name="Line 74"/>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3848" name="Line 75"/>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29" name="Group 76"/>
            <p:cNvGrpSpPr>
              <a:grpSpLocks/>
            </p:cNvGrpSpPr>
            <p:nvPr/>
          </p:nvGrpSpPr>
          <p:grpSpPr bwMode="auto">
            <a:xfrm rot="1735558">
              <a:off x="2448" y="1776"/>
              <a:ext cx="288" cy="51"/>
              <a:chOff x="2089" y="1921"/>
              <a:chExt cx="1063" cy="178"/>
            </a:xfrm>
          </p:grpSpPr>
          <p:grpSp>
            <p:nvGrpSpPr>
              <p:cNvPr id="30" name="Group 77"/>
              <p:cNvGrpSpPr>
                <a:grpSpLocks/>
              </p:cNvGrpSpPr>
              <p:nvPr/>
            </p:nvGrpSpPr>
            <p:grpSpPr bwMode="auto">
              <a:xfrm flipV="1">
                <a:off x="2109" y="1933"/>
                <a:ext cx="1043" cy="166"/>
                <a:chOff x="2064" y="2750"/>
                <a:chExt cx="2630" cy="423"/>
              </a:xfrm>
            </p:grpSpPr>
            <p:grpSp>
              <p:nvGrpSpPr>
                <p:cNvPr id="31" name="Group 78"/>
                <p:cNvGrpSpPr>
                  <a:grpSpLocks/>
                </p:cNvGrpSpPr>
                <p:nvPr/>
              </p:nvGrpSpPr>
              <p:grpSpPr bwMode="auto">
                <a:xfrm>
                  <a:off x="2200" y="2750"/>
                  <a:ext cx="2302" cy="423"/>
                  <a:chOff x="3509" y="3249"/>
                  <a:chExt cx="2302" cy="423"/>
                </a:xfrm>
              </p:grpSpPr>
              <p:grpSp>
                <p:nvGrpSpPr>
                  <p:cNvPr id="33829" name="Group 79"/>
                  <p:cNvGrpSpPr>
                    <a:grpSpLocks/>
                  </p:cNvGrpSpPr>
                  <p:nvPr/>
                </p:nvGrpSpPr>
                <p:grpSpPr bwMode="auto">
                  <a:xfrm>
                    <a:off x="4059" y="3249"/>
                    <a:ext cx="657" cy="420"/>
                    <a:chOff x="4059" y="3249"/>
                    <a:chExt cx="657" cy="420"/>
                  </a:xfrm>
                </p:grpSpPr>
                <p:sp>
                  <p:nvSpPr>
                    <p:cNvPr id="33842" name="Freeform 8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43" name="Freeform 8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3832" name="Group 82"/>
                  <p:cNvGrpSpPr>
                    <a:grpSpLocks/>
                  </p:cNvGrpSpPr>
                  <p:nvPr/>
                </p:nvGrpSpPr>
                <p:grpSpPr bwMode="auto">
                  <a:xfrm>
                    <a:off x="4606" y="3251"/>
                    <a:ext cx="657" cy="420"/>
                    <a:chOff x="4059" y="3249"/>
                    <a:chExt cx="657" cy="420"/>
                  </a:xfrm>
                </p:grpSpPr>
                <p:sp>
                  <p:nvSpPr>
                    <p:cNvPr id="33840" name="Freeform 8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41" name="Freeform 8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3833" name="Group 85"/>
                  <p:cNvGrpSpPr>
                    <a:grpSpLocks/>
                  </p:cNvGrpSpPr>
                  <p:nvPr/>
                </p:nvGrpSpPr>
                <p:grpSpPr bwMode="auto">
                  <a:xfrm>
                    <a:off x="5154" y="3252"/>
                    <a:ext cx="657" cy="420"/>
                    <a:chOff x="4059" y="3249"/>
                    <a:chExt cx="657" cy="420"/>
                  </a:xfrm>
                </p:grpSpPr>
                <p:sp>
                  <p:nvSpPr>
                    <p:cNvPr id="33838" name="Freeform 8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39" name="Freeform 8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3834" name="Group 88"/>
                  <p:cNvGrpSpPr>
                    <a:grpSpLocks/>
                  </p:cNvGrpSpPr>
                  <p:nvPr/>
                </p:nvGrpSpPr>
                <p:grpSpPr bwMode="auto">
                  <a:xfrm>
                    <a:off x="3509" y="3249"/>
                    <a:ext cx="657" cy="420"/>
                    <a:chOff x="4059" y="3249"/>
                    <a:chExt cx="657" cy="420"/>
                  </a:xfrm>
                </p:grpSpPr>
                <p:sp>
                  <p:nvSpPr>
                    <p:cNvPr id="33836" name="Freeform 8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37" name="Freeform 9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3830" name="Line 91"/>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3831" name="Line 92"/>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33835" name="Group 93"/>
              <p:cNvGrpSpPr>
                <a:grpSpLocks/>
              </p:cNvGrpSpPr>
              <p:nvPr/>
            </p:nvGrpSpPr>
            <p:grpSpPr bwMode="auto">
              <a:xfrm flipV="1">
                <a:off x="2089" y="1921"/>
                <a:ext cx="1043" cy="166"/>
                <a:chOff x="2064" y="2750"/>
                <a:chExt cx="2630" cy="423"/>
              </a:xfrm>
            </p:grpSpPr>
            <p:grpSp>
              <p:nvGrpSpPr>
                <p:cNvPr id="33844" name="Group 94"/>
                <p:cNvGrpSpPr>
                  <a:grpSpLocks/>
                </p:cNvGrpSpPr>
                <p:nvPr/>
              </p:nvGrpSpPr>
              <p:grpSpPr bwMode="auto">
                <a:xfrm>
                  <a:off x="2200" y="2750"/>
                  <a:ext cx="2302" cy="423"/>
                  <a:chOff x="3509" y="3249"/>
                  <a:chExt cx="2302" cy="423"/>
                </a:xfrm>
              </p:grpSpPr>
              <p:grpSp>
                <p:nvGrpSpPr>
                  <p:cNvPr id="33845" name="Group 95"/>
                  <p:cNvGrpSpPr>
                    <a:grpSpLocks/>
                  </p:cNvGrpSpPr>
                  <p:nvPr/>
                </p:nvGrpSpPr>
                <p:grpSpPr bwMode="auto">
                  <a:xfrm>
                    <a:off x="4059" y="3249"/>
                    <a:ext cx="657" cy="420"/>
                    <a:chOff x="4059" y="3249"/>
                    <a:chExt cx="657" cy="420"/>
                  </a:xfrm>
                </p:grpSpPr>
                <p:sp>
                  <p:nvSpPr>
                    <p:cNvPr id="33827" name="Freeform 9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28" name="Freeform 9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3846" name="Group 98"/>
                  <p:cNvGrpSpPr>
                    <a:grpSpLocks/>
                  </p:cNvGrpSpPr>
                  <p:nvPr/>
                </p:nvGrpSpPr>
                <p:grpSpPr bwMode="auto">
                  <a:xfrm>
                    <a:off x="4606" y="3251"/>
                    <a:ext cx="657" cy="420"/>
                    <a:chOff x="4059" y="3249"/>
                    <a:chExt cx="657" cy="420"/>
                  </a:xfrm>
                </p:grpSpPr>
                <p:sp>
                  <p:nvSpPr>
                    <p:cNvPr id="33825" name="Freeform 9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26" name="Freeform 10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3849" name="Group 101"/>
                  <p:cNvGrpSpPr>
                    <a:grpSpLocks/>
                  </p:cNvGrpSpPr>
                  <p:nvPr/>
                </p:nvGrpSpPr>
                <p:grpSpPr bwMode="auto">
                  <a:xfrm>
                    <a:off x="5154" y="3252"/>
                    <a:ext cx="657" cy="420"/>
                    <a:chOff x="4059" y="3249"/>
                    <a:chExt cx="657" cy="420"/>
                  </a:xfrm>
                </p:grpSpPr>
                <p:sp>
                  <p:nvSpPr>
                    <p:cNvPr id="33823" name="Freeform 10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24" name="Freeform 10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3850" name="Group 104"/>
                  <p:cNvGrpSpPr>
                    <a:grpSpLocks/>
                  </p:cNvGrpSpPr>
                  <p:nvPr/>
                </p:nvGrpSpPr>
                <p:grpSpPr bwMode="auto">
                  <a:xfrm>
                    <a:off x="3509" y="3249"/>
                    <a:ext cx="657" cy="420"/>
                    <a:chOff x="4059" y="3249"/>
                    <a:chExt cx="657" cy="420"/>
                  </a:xfrm>
                </p:grpSpPr>
                <p:sp>
                  <p:nvSpPr>
                    <p:cNvPr id="33821" name="Freeform 10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3822" name="Freeform 10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3815" name="Line 107"/>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3816" name="Line 108"/>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grpSp>
        <p:nvGrpSpPr>
          <p:cNvPr id="33851" name="Group 109"/>
          <p:cNvGrpSpPr>
            <a:grpSpLocks/>
          </p:cNvGrpSpPr>
          <p:nvPr/>
        </p:nvGrpSpPr>
        <p:grpSpPr bwMode="auto">
          <a:xfrm>
            <a:off x="4381500" y="3467100"/>
            <a:ext cx="857250" cy="3219450"/>
            <a:chOff x="2760" y="2040"/>
            <a:chExt cx="540" cy="2028"/>
          </a:xfrm>
        </p:grpSpPr>
        <p:sp>
          <p:nvSpPr>
            <p:cNvPr id="33807" name="Freeform 110"/>
            <p:cNvSpPr>
              <a:spLocks/>
            </p:cNvSpPr>
            <p:nvPr/>
          </p:nvSpPr>
          <p:spPr bwMode="auto">
            <a:xfrm rot="3829402">
              <a:off x="2328" y="2472"/>
              <a:ext cx="1152" cy="288"/>
            </a:xfrm>
            <a:custGeom>
              <a:avLst/>
              <a:gdLst>
                <a:gd name="T0" fmla="*/ 0 w 1296"/>
                <a:gd name="T1" fmla="*/ 160 h 600"/>
                <a:gd name="T2" fmla="*/ 96 w 1296"/>
                <a:gd name="T3" fmla="*/ 16 h 600"/>
                <a:gd name="T4" fmla="*/ 144 w 1296"/>
                <a:gd name="T5" fmla="*/ 256 h 600"/>
                <a:gd name="T6" fmla="*/ 240 w 1296"/>
                <a:gd name="T7" fmla="*/ 64 h 600"/>
                <a:gd name="T8" fmla="*/ 288 w 1296"/>
                <a:gd name="T9" fmla="*/ 304 h 600"/>
                <a:gd name="T10" fmla="*/ 384 w 1296"/>
                <a:gd name="T11" fmla="*/ 112 h 600"/>
                <a:gd name="T12" fmla="*/ 432 w 1296"/>
                <a:gd name="T13" fmla="*/ 352 h 600"/>
                <a:gd name="T14" fmla="*/ 528 w 1296"/>
                <a:gd name="T15" fmla="*/ 160 h 600"/>
                <a:gd name="T16" fmla="*/ 576 w 1296"/>
                <a:gd name="T17" fmla="*/ 400 h 600"/>
                <a:gd name="T18" fmla="*/ 672 w 1296"/>
                <a:gd name="T19" fmla="*/ 208 h 600"/>
                <a:gd name="T20" fmla="*/ 720 w 1296"/>
                <a:gd name="T21" fmla="*/ 448 h 600"/>
                <a:gd name="T22" fmla="*/ 816 w 1296"/>
                <a:gd name="T23" fmla="*/ 256 h 600"/>
                <a:gd name="T24" fmla="*/ 864 w 1296"/>
                <a:gd name="T25" fmla="*/ 496 h 600"/>
                <a:gd name="T26" fmla="*/ 960 w 1296"/>
                <a:gd name="T27" fmla="*/ 304 h 600"/>
                <a:gd name="T28" fmla="*/ 1008 w 1296"/>
                <a:gd name="T29" fmla="*/ 544 h 600"/>
                <a:gd name="T30" fmla="*/ 1104 w 1296"/>
                <a:gd name="T31" fmla="*/ 352 h 600"/>
                <a:gd name="T32" fmla="*/ 1152 w 1296"/>
                <a:gd name="T33" fmla="*/ 592 h 600"/>
                <a:gd name="T34" fmla="*/ 1248 w 1296"/>
                <a:gd name="T35" fmla="*/ 400 h 600"/>
                <a:gd name="T36" fmla="*/ 1296 w 1296"/>
                <a:gd name="T37" fmla="*/ 592 h 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6"/>
                <a:gd name="T58" fmla="*/ 0 h 600"/>
                <a:gd name="T59" fmla="*/ 1296 w 1296"/>
                <a:gd name="T60" fmla="*/ 600 h 6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6" h="600">
                  <a:moveTo>
                    <a:pt x="0" y="160"/>
                  </a:moveTo>
                  <a:cubicBezTo>
                    <a:pt x="36" y="80"/>
                    <a:pt x="72" y="0"/>
                    <a:pt x="96" y="16"/>
                  </a:cubicBezTo>
                  <a:cubicBezTo>
                    <a:pt x="120" y="32"/>
                    <a:pt x="120" y="248"/>
                    <a:pt x="144" y="256"/>
                  </a:cubicBezTo>
                  <a:cubicBezTo>
                    <a:pt x="168" y="264"/>
                    <a:pt x="216" y="56"/>
                    <a:pt x="240" y="64"/>
                  </a:cubicBezTo>
                  <a:cubicBezTo>
                    <a:pt x="264" y="72"/>
                    <a:pt x="264" y="296"/>
                    <a:pt x="288" y="304"/>
                  </a:cubicBezTo>
                  <a:cubicBezTo>
                    <a:pt x="312" y="312"/>
                    <a:pt x="360" y="104"/>
                    <a:pt x="384" y="112"/>
                  </a:cubicBezTo>
                  <a:cubicBezTo>
                    <a:pt x="408" y="120"/>
                    <a:pt x="408" y="344"/>
                    <a:pt x="432" y="352"/>
                  </a:cubicBezTo>
                  <a:cubicBezTo>
                    <a:pt x="456" y="360"/>
                    <a:pt x="504" y="152"/>
                    <a:pt x="528" y="160"/>
                  </a:cubicBezTo>
                  <a:cubicBezTo>
                    <a:pt x="552" y="168"/>
                    <a:pt x="552" y="392"/>
                    <a:pt x="576" y="400"/>
                  </a:cubicBezTo>
                  <a:cubicBezTo>
                    <a:pt x="600" y="408"/>
                    <a:pt x="648" y="200"/>
                    <a:pt x="672" y="208"/>
                  </a:cubicBezTo>
                  <a:cubicBezTo>
                    <a:pt x="696" y="216"/>
                    <a:pt x="696" y="440"/>
                    <a:pt x="720" y="448"/>
                  </a:cubicBezTo>
                  <a:cubicBezTo>
                    <a:pt x="744" y="456"/>
                    <a:pt x="792" y="248"/>
                    <a:pt x="816" y="256"/>
                  </a:cubicBezTo>
                  <a:cubicBezTo>
                    <a:pt x="840" y="264"/>
                    <a:pt x="840" y="488"/>
                    <a:pt x="864" y="496"/>
                  </a:cubicBezTo>
                  <a:cubicBezTo>
                    <a:pt x="888" y="504"/>
                    <a:pt x="936" y="296"/>
                    <a:pt x="960" y="304"/>
                  </a:cubicBezTo>
                  <a:cubicBezTo>
                    <a:pt x="984" y="312"/>
                    <a:pt x="984" y="536"/>
                    <a:pt x="1008" y="544"/>
                  </a:cubicBezTo>
                  <a:cubicBezTo>
                    <a:pt x="1032" y="552"/>
                    <a:pt x="1080" y="344"/>
                    <a:pt x="1104" y="352"/>
                  </a:cubicBezTo>
                  <a:cubicBezTo>
                    <a:pt x="1128" y="360"/>
                    <a:pt x="1128" y="584"/>
                    <a:pt x="1152" y="592"/>
                  </a:cubicBezTo>
                  <a:cubicBezTo>
                    <a:pt x="1176" y="600"/>
                    <a:pt x="1224" y="400"/>
                    <a:pt x="1248" y="400"/>
                  </a:cubicBezTo>
                  <a:cubicBezTo>
                    <a:pt x="1272" y="400"/>
                    <a:pt x="1280" y="560"/>
                    <a:pt x="1296" y="592"/>
                  </a:cubicBezTo>
                </a:path>
              </a:pathLst>
            </a:custGeom>
            <a:noFill/>
            <a:ln w="66675" cap="flat" cmpd="sng">
              <a:solidFill>
                <a:srgbClr val="99CCFF"/>
              </a:solidFill>
              <a:prstDash val="solid"/>
              <a:round/>
              <a:headEnd/>
              <a:tailEnd/>
            </a:ln>
          </p:spPr>
          <p:txBody>
            <a:bodyPr>
              <a:spAutoFit/>
            </a:bodyPr>
            <a:lstStyle/>
            <a:p>
              <a:endParaRPr lang="en-US"/>
            </a:p>
          </p:txBody>
        </p:sp>
        <p:sp>
          <p:nvSpPr>
            <p:cNvPr id="33808" name="Freeform 111"/>
            <p:cNvSpPr>
              <a:spLocks/>
            </p:cNvSpPr>
            <p:nvPr/>
          </p:nvSpPr>
          <p:spPr bwMode="auto">
            <a:xfrm rot="3829402">
              <a:off x="2580" y="3348"/>
              <a:ext cx="1152" cy="288"/>
            </a:xfrm>
            <a:custGeom>
              <a:avLst/>
              <a:gdLst>
                <a:gd name="T0" fmla="*/ 0 w 1296"/>
                <a:gd name="T1" fmla="*/ 160 h 600"/>
                <a:gd name="T2" fmla="*/ 96 w 1296"/>
                <a:gd name="T3" fmla="*/ 16 h 600"/>
                <a:gd name="T4" fmla="*/ 144 w 1296"/>
                <a:gd name="T5" fmla="*/ 256 h 600"/>
                <a:gd name="T6" fmla="*/ 240 w 1296"/>
                <a:gd name="T7" fmla="*/ 64 h 600"/>
                <a:gd name="T8" fmla="*/ 288 w 1296"/>
                <a:gd name="T9" fmla="*/ 304 h 600"/>
                <a:gd name="T10" fmla="*/ 384 w 1296"/>
                <a:gd name="T11" fmla="*/ 112 h 600"/>
                <a:gd name="T12" fmla="*/ 432 w 1296"/>
                <a:gd name="T13" fmla="*/ 352 h 600"/>
                <a:gd name="T14" fmla="*/ 528 w 1296"/>
                <a:gd name="T15" fmla="*/ 160 h 600"/>
                <a:gd name="T16" fmla="*/ 576 w 1296"/>
                <a:gd name="T17" fmla="*/ 400 h 600"/>
                <a:gd name="T18" fmla="*/ 672 w 1296"/>
                <a:gd name="T19" fmla="*/ 208 h 600"/>
                <a:gd name="T20" fmla="*/ 720 w 1296"/>
                <a:gd name="T21" fmla="*/ 448 h 600"/>
                <a:gd name="T22" fmla="*/ 816 w 1296"/>
                <a:gd name="T23" fmla="*/ 256 h 600"/>
                <a:gd name="T24" fmla="*/ 864 w 1296"/>
                <a:gd name="T25" fmla="*/ 496 h 600"/>
                <a:gd name="T26" fmla="*/ 960 w 1296"/>
                <a:gd name="T27" fmla="*/ 304 h 600"/>
                <a:gd name="T28" fmla="*/ 1008 w 1296"/>
                <a:gd name="T29" fmla="*/ 544 h 600"/>
                <a:gd name="T30" fmla="*/ 1104 w 1296"/>
                <a:gd name="T31" fmla="*/ 352 h 600"/>
                <a:gd name="T32" fmla="*/ 1152 w 1296"/>
                <a:gd name="T33" fmla="*/ 592 h 600"/>
                <a:gd name="T34" fmla="*/ 1248 w 1296"/>
                <a:gd name="T35" fmla="*/ 400 h 600"/>
                <a:gd name="T36" fmla="*/ 1296 w 1296"/>
                <a:gd name="T37" fmla="*/ 592 h 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6"/>
                <a:gd name="T58" fmla="*/ 0 h 600"/>
                <a:gd name="T59" fmla="*/ 1296 w 1296"/>
                <a:gd name="T60" fmla="*/ 600 h 6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6" h="600">
                  <a:moveTo>
                    <a:pt x="0" y="160"/>
                  </a:moveTo>
                  <a:cubicBezTo>
                    <a:pt x="36" y="80"/>
                    <a:pt x="72" y="0"/>
                    <a:pt x="96" y="16"/>
                  </a:cubicBezTo>
                  <a:cubicBezTo>
                    <a:pt x="120" y="32"/>
                    <a:pt x="120" y="248"/>
                    <a:pt x="144" y="256"/>
                  </a:cubicBezTo>
                  <a:cubicBezTo>
                    <a:pt x="168" y="264"/>
                    <a:pt x="216" y="56"/>
                    <a:pt x="240" y="64"/>
                  </a:cubicBezTo>
                  <a:cubicBezTo>
                    <a:pt x="264" y="72"/>
                    <a:pt x="264" y="296"/>
                    <a:pt x="288" y="304"/>
                  </a:cubicBezTo>
                  <a:cubicBezTo>
                    <a:pt x="312" y="312"/>
                    <a:pt x="360" y="104"/>
                    <a:pt x="384" y="112"/>
                  </a:cubicBezTo>
                  <a:cubicBezTo>
                    <a:pt x="408" y="120"/>
                    <a:pt x="408" y="344"/>
                    <a:pt x="432" y="352"/>
                  </a:cubicBezTo>
                  <a:cubicBezTo>
                    <a:pt x="456" y="360"/>
                    <a:pt x="504" y="152"/>
                    <a:pt x="528" y="160"/>
                  </a:cubicBezTo>
                  <a:cubicBezTo>
                    <a:pt x="552" y="168"/>
                    <a:pt x="552" y="392"/>
                    <a:pt x="576" y="400"/>
                  </a:cubicBezTo>
                  <a:cubicBezTo>
                    <a:pt x="600" y="408"/>
                    <a:pt x="648" y="200"/>
                    <a:pt x="672" y="208"/>
                  </a:cubicBezTo>
                  <a:cubicBezTo>
                    <a:pt x="696" y="216"/>
                    <a:pt x="696" y="440"/>
                    <a:pt x="720" y="448"/>
                  </a:cubicBezTo>
                  <a:cubicBezTo>
                    <a:pt x="744" y="456"/>
                    <a:pt x="792" y="248"/>
                    <a:pt x="816" y="256"/>
                  </a:cubicBezTo>
                  <a:cubicBezTo>
                    <a:pt x="840" y="264"/>
                    <a:pt x="840" y="488"/>
                    <a:pt x="864" y="496"/>
                  </a:cubicBezTo>
                  <a:cubicBezTo>
                    <a:pt x="888" y="504"/>
                    <a:pt x="936" y="296"/>
                    <a:pt x="960" y="304"/>
                  </a:cubicBezTo>
                  <a:cubicBezTo>
                    <a:pt x="984" y="312"/>
                    <a:pt x="984" y="536"/>
                    <a:pt x="1008" y="544"/>
                  </a:cubicBezTo>
                  <a:cubicBezTo>
                    <a:pt x="1032" y="552"/>
                    <a:pt x="1080" y="344"/>
                    <a:pt x="1104" y="352"/>
                  </a:cubicBezTo>
                  <a:cubicBezTo>
                    <a:pt x="1128" y="360"/>
                    <a:pt x="1128" y="584"/>
                    <a:pt x="1152" y="592"/>
                  </a:cubicBezTo>
                  <a:cubicBezTo>
                    <a:pt x="1176" y="600"/>
                    <a:pt x="1224" y="400"/>
                    <a:pt x="1248" y="400"/>
                  </a:cubicBezTo>
                  <a:cubicBezTo>
                    <a:pt x="1272" y="400"/>
                    <a:pt x="1280" y="560"/>
                    <a:pt x="1296" y="592"/>
                  </a:cubicBezTo>
                </a:path>
              </a:pathLst>
            </a:custGeom>
            <a:noFill/>
            <a:ln w="66675" cap="flat" cmpd="sng">
              <a:solidFill>
                <a:srgbClr val="99CCFF"/>
              </a:solidFill>
              <a:prstDash val="solid"/>
              <a:round/>
              <a:headEnd/>
              <a:tailEnd/>
            </a:ln>
          </p:spPr>
          <p:txBody>
            <a:bodyPr>
              <a:spAutoFit/>
            </a:bodyPr>
            <a:lstStyle/>
            <a:p>
              <a:endParaRPr lang="en-US"/>
            </a:p>
          </p:txBody>
        </p:sp>
      </p:grpSp>
      <p:sp>
        <p:nvSpPr>
          <p:cNvPr id="33806" name="Rectangle 112"/>
          <p:cNvSpPr>
            <a:spLocks noGrp="1" noChangeArrowheads="1"/>
          </p:cNvSpPr>
          <p:nvPr>
            <p:ph type="title"/>
          </p:nvPr>
        </p:nvSpPr>
        <p:spPr>
          <a:xfrm>
            <a:off x="457200" y="-76200"/>
            <a:ext cx="8229600" cy="1143000"/>
          </a:xfrm>
          <a:solidFill>
            <a:schemeClr val="bg1"/>
          </a:solidFill>
        </p:spPr>
        <p:txBody>
          <a:bodyPr/>
          <a:lstStyle/>
          <a:p>
            <a:pPr eaLnBrk="1" hangingPunct="1"/>
            <a:r>
              <a:rPr lang="en-US" smtClean="0">
                <a:solidFill>
                  <a:schemeClr val="accent2"/>
                </a:solidFill>
              </a:rPr>
              <a:t>Probing the Medium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4487"/>
                                        </p:tgtEl>
                                        <p:attrNameLst>
                                          <p:attrName>style.visibility</p:attrName>
                                        </p:attrNameLst>
                                      </p:cBhvr>
                                      <p:to>
                                        <p:strVal val="visible"/>
                                      </p:to>
                                    </p:set>
                                    <p:animEffect transition="in" filter="wipe(left)">
                                      <p:cBhvr>
                                        <p:cTn id="7" dur="500"/>
                                        <p:tgtEl>
                                          <p:spTgt spid="40448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04488"/>
                                        </p:tgtEl>
                                        <p:attrNameLst>
                                          <p:attrName>style.visibility</p:attrName>
                                        </p:attrNameLst>
                                      </p:cBhvr>
                                      <p:to>
                                        <p:strVal val="visible"/>
                                      </p:to>
                                    </p:set>
                                    <p:animEffect transition="in" filter="wipe(right)">
                                      <p:cBhvr>
                                        <p:cTn id="10" dur="500"/>
                                        <p:tgtEl>
                                          <p:spTgt spid="40448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2000"/>
                                        <p:tgtEl>
                                          <p:spTgt spid="2"/>
                                        </p:tgtEl>
                                      </p:cBhvr>
                                    </p:animEffect>
                                  </p:childTnLst>
                                </p:cTn>
                              </p:par>
                              <p:par>
                                <p:cTn id="15" presetID="22" presetClass="entr" presetSubtype="1" fill="hold" nodeType="withEffect">
                                  <p:stCondLst>
                                    <p:cond delay="0"/>
                                  </p:stCondLst>
                                  <p:childTnLst>
                                    <p:set>
                                      <p:cBhvr>
                                        <p:cTn id="16" dur="1" fill="hold">
                                          <p:stCondLst>
                                            <p:cond delay="0"/>
                                          </p:stCondLst>
                                        </p:cTn>
                                        <p:tgtEl>
                                          <p:spTgt spid="33851"/>
                                        </p:tgtEl>
                                        <p:attrNameLst>
                                          <p:attrName>style.visibility</p:attrName>
                                        </p:attrNameLst>
                                      </p:cBhvr>
                                      <p:to>
                                        <p:strVal val="visible"/>
                                      </p:to>
                                    </p:set>
                                    <p:animEffect transition="in" filter="wipe(up)">
                                      <p:cBhvr>
                                        <p:cTn id="17" dur="500"/>
                                        <p:tgtEl>
                                          <p:spTgt spid="33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7" grpId="0" animBg="1"/>
      <p:bldP spid="4044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a:noFill/>
        </p:spPr>
        <p:txBody>
          <a:bodyPr/>
          <a:lstStyle/>
          <a:p>
            <a:r>
              <a:rPr lang="en-US"/>
              <a:t>David Silvermyr</a:t>
            </a:r>
          </a:p>
        </p:txBody>
      </p:sp>
      <p:sp>
        <p:nvSpPr>
          <p:cNvPr id="34820" name="Slide Number Placeholder 4"/>
          <p:cNvSpPr>
            <a:spLocks noGrp="1"/>
          </p:cNvSpPr>
          <p:nvPr>
            <p:ph type="sldNum" sz="quarter" idx="12"/>
          </p:nvPr>
        </p:nvSpPr>
        <p:spPr>
          <a:noFill/>
        </p:spPr>
        <p:txBody>
          <a:bodyPr/>
          <a:lstStyle/>
          <a:p>
            <a:fld id="{244A2309-ECCE-4F78-9015-A0BB5E7F0DE1}" type="slidenum">
              <a:rPr lang="en-US"/>
              <a:pPr/>
              <a:t>15</a:t>
            </a:fld>
            <a:endParaRPr lang="en-US"/>
          </a:p>
        </p:txBody>
      </p:sp>
      <p:sp>
        <p:nvSpPr>
          <p:cNvPr id="34821" name="Rectangle 2"/>
          <p:cNvSpPr>
            <a:spLocks noChangeArrowheads="1"/>
          </p:cNvSpPr>
          <p:nvPr/>
        </p:nvSpPr>
        <p:spPr bwMode="auto">
          <a:xfrm>
            <a:off x="152400" y="852488"/>
            <a:ext cx="8991600" cy="57150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90000"/>
              <a:buFont typeface="Wingdings" pitchFamily="2" charset="2"/>
              <a:buNone/>
            </a:pPr>
            <a:r>
              <a:rPr lang="en-US" sz="2000"/>
              <a:t>Sometimes</a:t>
            </a:r>
            <a:r>
              <a:rPr lang="en-US" sz="2000">
                <a:solidFill>
                  <a:schemeClr val="bg1"/>
                </a:solidFill>
              </a:rPr>
              <a:t> </a:t>
            </a:r>
            <a:r>
              <a:rPr lang="en-US" sz="2000"/>
              <a:t>we produce a high energy quark or gluon.</a:t>
            </a:r>
          </a:p>
          <a:p>
            <a:pPr marL="342900" indent="-342900">
              <a:spcBef>
                <a:spcPct val="20000"/>
              </a:spcBef>
              <a:buClr>
                <a:schemeClr val="folHlink"/>
              </a:buClr>
              <a:buSzPct val="90000"/>
              <a:buFont typeface="Wingdings" pitchFamily="2" charset="2"/>
              <a:buChar char="n"/>
            </a:pPr>
            <a:r>
              <a:rPr lang="en-US" sz="2000"/>
              <a:t>If the plasma is dense enough we expect the quark or gluon to be </a:t>
            </a:r>
            <a:r>
              <a:rPr lang="en-US" sz="2000">
                <a:latin typeface="Times New Roman" pitchFamily="18" charset="0"/>
              </a:rPr>
              <a:t>“</a:t>
            </a:r>
            <a:r>
              <a:rPr lang="en-US" sz="2000"/>
              <a:t>swallowed up</a:t>
            </a:r>
            <a:r>
              <a:rPr lang="en-US" sz="2000">
                <a:latin typeface="Times New Roman" pitchFamily="18" charset="0"/>
              </a:rPr>
              <a:t>”</a:t>
            </a:r>
            <a:r>
              <a:rPr lang="en-US" sz="2000"/>
              <a:t> [</a:t>
            </a:r>
            <a:r>
              <a:rPr lang="en-GB" sz="2000" b="1"/>
              <a:t>scattered quarks radiate energy (~ GeV/fm)]</a:t>
            </a:r>
          </a:p>
          <a:p>
            <a:pPr marL="342900" indent="-342900">
              <a:spcBef>
                <a:spcPct val="20000"/>
              </a:spcBef>
              <a:buClr>
                <a:schemeClr val="folHlink"/>
              </a:buClr>
              <a:buSzPct val="90000"/>
              <a:buFont typeface="Wingdings" pitchFamily="2" charset="2"/>
              <a:buChar char="n"/>
            </a:pPr>
            <a:r>
              <a:rPr lang="en-GB" sz="2000" b="1">
                <a:solidFill>
                  <a:srgbClr val="F50320"/>
                </a:solidFill>
              </a:rPr>
              <a:t>decreases their momentum (fewer high pT particles)</a:t>
            </a:r>
          </a:p>
          <a:p>
            <a:pPr marL="342900" indent="-342900">
              <a:spcBef>
                <a:spcPct val="20000"/>
              </a:spcBef>
              <a:buClr>
                <a:schemeClr val="folHlink"/>
              </a:buClr>
              <a:buSzPct val="90000"/>
              <a:buFont typeface="Wingdings" pitchFamily="2" charset="2"/>
              <a:buChar char="n"/>
            </a:pPr>
            <a:r>
              <a:rPr lang="en-GB" sz="2000" b="1">
                <a:solidFill>
                  <a:srgbClr val="F50320"/>
                </a:solidFill>
              </a:rPr>
              <a:t>“kills” jet partner on other side</a:t>
            </a:r>
          </a:p>
          <a:p>
            <a:pPr marL="342900" indent="-342900">
              <a:buClr>
                <a:srgbClr val="F50320"/>
              </a:buClr>
              <a:buSzPct val="120000"/>
              <a:buFont typeface="Symbol" pitchFamily="18" charset="2"/>
              <a:buChar char=""/>
            </a:pPr>
            <a:endParaRPr lang="en-US" sz="2000"/>
          </a:p>
        </p:txBody>
      </p:sp>
      <p:pic>
        <p:nvPicPr>
          <p:cNvPr id="34822" name="Picture 3" descr="collision_b"/>
          <p:cNvPicPr>
            <a:picLocks noChangeAspect="1" noChangeArrowheads="1"/>
          </p:cNvPicPr>
          <p:nvPr/>
        </p:nvPicPr>
        <p:blipFill>
          <a:blip r:embed="rId3" cstate="print">
            <a:grayscl/>
          </a:blip>
          <a:srcRect/>
          <a:stretch>
            <a:fillRect/>
          </a:stretch>
        </p:blipFill>
        <p:spPr bwMode="auto">
          <a:xfrm>
            <a:off x="1066800" y="2714625"/>
            <a:ext cx="7837488" cy="4219575"/>
          </a:xfrm>
          <a:prstGeom prst="rect">
            <a:avLst/>
          </a:prstGeom>
          <a:noFill/>
          <a:ln w="9525">
            <a:noFill/>
            <a:miter lim="800000"/>
            <a:headEnd/>
            <a:tailEnd/>
          </a:ln>
        </p:spPr>
      </p:pic>
      <p:pic>
        <p:nvPicPr>
          <p:cNvPr id="34823" name="Picture 4" descr="collision_b"/>
          <p:cNvPicPr>
            <a:picLocks noChangeAspect="1" noChangeArrowheads="1"/>
          </p:cNvPicPr>
          <p:nvPr/>
        </p:nvPicPr>
        <p:blipFill>
          <a:blip r:embed="rId3" cstate="print"/>
          <a:srcRect l="61972"/>
          <a:stretch>
            <a:fillRect/>
          </a:stretch>
        </p:blipFill>
        <p:spPr bwMode="auto">
          <a:xfrm>
            <a:off x="5935663" y="2714625"/>
            <a:ext cx="2979737" cy="4219575"/>
          </a:xfrm>
          <a:prstGeom prst="rect">
            <a:avLst/>
          </a:prstGeom>
          <a:noFill/>
          <a:ln w="9525">
            <a:noFill/>
            <a:miter lim="800000"/>
            <a:headEnd/>
            <a:tailEnd/>
          </a:ln>
        </p:spPr>
      </p:pic>
      <p:pic>
        <p:nvPicPr>
          <p:cNvPr id="34824" name="Picture 5" descr="collision_b"/>
          <p:cNvPicPr>
            <a:picLocks noChangeAspect="1" noChangeArrowheads="1"/>
          </p:cNvPicPr>
          <p:nvPr/>
        </p:nvPicPr>
        <p:blipFill>
          <a:blip r:embed="rId3" cstate="print"/>
          <a:srcRect r="77464"/>
          <a:stretch>
            <a:fillRect/>
          </a:stretch>
        </p:blipFill>
        <p:spPr bwMode="auto">
          <a:xfrm>
            <a:off x="1066800" y="2708275"/>
            <a:ext cx="1765300" cy="4219575"/>
          </a:xfrm>
          <a:prstGeom prst="rect">
            <a:avLst/>
          </a:prstGeom>
          <a:noFill/>
          <a:ln w="9525">
            <a:noFill/>
            <a:miter lim="800000"/>
            <a:headEnd/>
            <a:tailEnd/>
          </a:ln>
        </p:spPr>
      </p:pic>
      <p:pic>
        <p:nvPicPr>
          <p:cNvPr id="34825" name="Picture 6" descr="collision_b"/>
          <p:cNvPicPr>
            <a:picLocks noChangeAspect="1" noChangeArrowheads="1"/>
          </p:cNvPicPr>
          <p:nvPr/>
        </p:nvPicPr>
        <p:blipFill>
          <a:blip r:embed="rId3" cstate="print"/>
          <a:srcRect l="23328" r="37236"/>
          <a:stretch>
            <a:fillRect/>
          </a:stretch>
        </p:blipFill>
        <p:spPr bwMode="auto">
          <a:xfrm>
            <a:off x="2840038" y="2689225"/>
            <a:ext cx="3089275" cy="4219575"/>
          </a:xfrm>
          <a:prstGeom prst="rect">
            <a:avLst/>
          </a:prstGeom>
          <a:noFill/>
          <a:ln w="9525">
            <a:noFill/>
            <a:miter lim="800000"/>
            <a:headEnd/>
            <a:tailEnd/>
          </a:ln>
        </p:spPr>
      </p:pic>
      <p:sp>
        <p:nvSpPr>
          <p:cNvPr id="406535" name="Line 7"/>
          <p:cNvSpPr>
            <a:spLocks noChangeShapeType="1"/>
          </p:cNvSpPr>
          <p:nvPr/>
        </p:nvSpPr>
        <p:spPr bwMode="auto">
          <a:xfrm>
            <a:off x="533400" y="3824288"/>
            <a:ext cx="3816350" cy="73025"/>
          </a:xfrm>
          <a:prstGeom prst="line">
            <a:avLst/>
          </a:prstGeom>
          <a:noFill/>
          <a:ln w="50800">
            <a:solidFill>
              <a:schemeClr val="bg1"/>
            </a:solidFill>
            <a:round/>
            <a:headEnd/>
            <a:tailEnd type="stealth" w="lg" len="lg"/>
          </a:ln>
        </p:spPr>
        <p:txBody>
          <a:bodyPr>
            <a:spAutoFit/>
          </a:bodyPr>
          <a:lstStyle/>
          <a:p>
            <a:endParaRPr lang="en-US"/>
          </a:p>
        </p:txBody>
      </p:sp>
      <p:sp>
        <p:nvSpPr>
          <p:cNvPr id="406536" name="Line 8"/>
          <p:cNvSpPr>
            <a:spLocks noChangeShapeType="1"/>
          </p:cNvSpPr>
          <p:nvPr/>
        </p:nvSpPr>
        <p:spPr bwMode="auto">
          <a:xfrm flipH="1" flipV="1">
            <a:off x="4419600" y="3902075"/>
            <a:ext cx="3600450" cy="71438"/>
          </a:xfrm>
          <a:prstGeom prst="line">
            <a:avLst/>
          </a:prstGeom>
          <a:noFill/>
          <a:ln w="50800">
            <a:solidFill>
              <a:schemeClr val="bg1"/>
            </a:solidFill>
            <a:round/>
            <a:headEnd/>
            <a:tailEnd type="stealth" w="lg" len="lg"/>
          </a:ln>
        </p:spPr>
        <p:txBody>
          <a:bodyPr>
            <a:spAutoFit/>
          </a:bodyPr>
          <a:lstStyle/>
          <a:p>
            <a:endParaRPr lang="en-US"/>
          </a:p>
        </p:txBody>
      </p:sp>
      <p:grpSp>
        <p:nvGrpSpPr>
          <p:cNvPr id="2" name="Group 9"/>
          <p:cNvGrpSpPr>
            <a:grpSpLocks/>
          </p:cNvGrpSpPr>
          <p:nvPr/>
        </p:nvGrpSpPr>
        <p:grpSpPr bwMode="auto">
          <a:xfrm>
            <a:off x="3502025" y="3897313"/>
            <a:ext cx="1992313" cy="1384300"/>
            <a:chOff x="2206" y="2016"/>
            <a:chExt cx="1255" cy="872"/>
          </a:xfrm>
        </p:grpSpPr>
        <p:grpSp>
          <p:nvGrpSpPr>
            <p:cNvPr id="3" name="Group 10"/>
            <p:cNvGrpSpPr>
              <a:grpSpLocks/>
            </p:cNvGrpSpPr>
            <p:nvPr/>
          </p:nvGrpSpPr>
          <p:grpSpPr bwMode="auto">
            <a:xfrm rot="-6241731">
              <a:off x="2545" y="2255"/>
              <a:ext cx="537" cy="59"/>
              <a:chOff x="2089" y="1921"/>
              <a:chExt cx="1063" cy="178"/>
            </a:xfrm>
          </p:grpSpPr>
          <p:grpSp>
            <p:nvGrpSpPr>
              <p:cNvPr id="4" name="Group 11"/>
              <p:cNvGrpSpPr>
                <a:grpSpLocks/>
              </p:cNvGrpSpPr>
              <p:nvPr/>
            </p:nvGrpSpPr>
            <p:grpSpPr bwMode="auto">
              <a:xfrm flipV="1">
                <a:off x="2109" y="1933"/>
                <a:ext cx="1043" cy="166"/>
                <a:chOff x="2064" y="2750"/>
                <a:chExt cx="2630" cy="423"/>
              </a:xfrm>
            </p:grpSpPr>
            <p:grpSp>
              <p:nvGrpSpPr>
                <p:cNvPr id="5" name="Group 12"/>
                <p:cNvGrpSpPr>
                  <a:grpSpLocks/>
                </p:cNvGrpSpPr>
                <p:nvPr/>
              </p:nvGrpSpPr>
              <p:grpSpPr bwMode="auto">
                <a:xfrm>
                  <a:off x="2200" y="2750"/>
                  <a:ext cx="2302" cy="423"/>
                  <a:chOff x="3509" y="3249"/>
                  <a:chExt cx="2302" cy="423"/>
                </a:xfrm>
              </p:grpSpPr>
              <p:grpSp>
                <p:nvGrpSpPr>
                  <p:cNvPr id="6" name="Group 13"/>
                  <p:cNvGrpSpPr>
                    <a:grpSpLocks/>
                  </p:cNvGrpSpPr>
                  <p:nvPr/>
                </p:nvGrpSpPr>
                <p:grpSpPr bwMode="auto">
                  <a:xfrm>
                    <a:off x="4059" y="3249"/>
                    <a:ext cx="657" cy="420"/>
                    <a:chOff x="4059" y="3249"/>
                    <a:chExt cx="657" cy="420"/>
                  </a:xfrm>
                </p:grpSpPr>
                <p:sp>
                  <p:nvSpPr>
                    <p:cNvPr id="35225" name="Freeform 1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226" name="Freeform 1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7" name="Group 16"/>
                  <p:cNvGrpSpPr>
                    <a:grpSpLocks/>
                  </p:cNvGrpSpPr>
                  <p:nvPr/>
                </p:nvGrpSpPr>
                <p:grpSpPr bwMode="auto">
                  <a:xfrm>
                    <a:off x="4606" y="3251"/>
                    <a:ext cx="657" cy="420"/>
                    <a:chOff x="4059" y="3249"/>
                    <a:chExt cx="657" cy="420"/>
                  </a:xfrm>
                </p:grpSpPr>
                <p:sp>
                  <p:nvSpPr>
                    <p:cNvPr id="35223" name="Freeform 1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224" name="Freeform 1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8" name="Group 19"/>
                  <p:cNvGrpSpPr>
                    <a:grpSpLocks/>
                  </p:cNvGrpSpPr>
                  <p:nvPr/>
                </p:nvGrpSpPr>
                <p:grpSpPr bwMode="auto">
                  <a:xfrm>
                    <a:off x="5154" y="3252"/>
                    <a:ext cx="657" cy="420"/>
                    <a:chOff x="4059" y="3249"/>
                    <a:chExt cx="657" cy="420"/>
                  </a:xfrm>
                </p:grpSpPr>
                <p:sp>
                  <p:nvSpPr>
                    <p:cNvPr id="35221" name="Freeform 2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222" name="Freeform 2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9" name="Group 22"/>
                  <p:cNvGrpSpPr>
                    <a:grpSpLocks/>
                  </p:cNvGrpSpPr>
                  <p:nvPr/>
                </p:nvGrpSpPr>
                <p:grpSpPr bwMode="auto">
                  <a:xfrm>
                    <a:off x="3509" y="3249"/>
                    <a:ext cx="657" cy="420"/>
                    <a:chOff x="4059" y="3249"/>
                    <a:chExt cx="657" cy="420"/>
                  </a:xfrm>
                </p:grpSpPr>
                <p:sp>
                  <p:nvSpPr>
                    <p:cNvPr id="35219" name="Freeform 2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220" name="Freeform 2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213" name="Line 25"/>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214" name="Line 26"/>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10" name="Group 27"/>
              <p:cNvGrpSpPr>
                <a:grpSpLocks/>
              </p:cNvGrpSpPr>
              <p:nvPr/>
            </p:nvGrpSpPr>
            <p:grpSpPr bwMode="auto">
              <a:xfrm flipV="1">
                <a:off x="2089" y="1921"/>
                <a:ext cx="1043" cy="166"/>
                <a:chOff x="2064" y="2750"/>
                <a:chExt cx="2630" cy="423"/>
              </a:xfrm>
            </p:grpSpPr>
            <p:grpSp>
              <p:nvGrpSpPr>
                <p:cNvPr id="11" name="Group 28"/>
                <p:cNvGrpSpPr>
                  <a:grpSpLocks/>
                </p:cNvGrpSpPr>
                <p:nvPr/>
              </p:nvGrpSpPr>
              <p:grpSpPr bwMode="auto">
                <a:xfrm>
                  <a:off x="2200" y="2750"/>
                  <a:ext cx="2302" cy="423"/>
                  <a:chOff x="3509" y="3249"/>
                  <a:chExt cx="2302" cy="423"/>
                </a:xfrm>
              </p:grpSpPr>
              <p:grpSp>
                <p:nvGrpSpPr>
                  <p:cNvPr id="12" name="Group 29"/>
                  <p:cNvGrpSpPr>
                    <a:grpSpLocks/>
                  </p:cNvGrpSpPr>
                  <p:nvPr/>
                </p:nvGrpSpPr>
                <p:grpSpPr bwMode="auto">
                  <a:xfrm>
                    <a:off x="4059" y="3249"/>
                    <a:ext cx="657" cy="420"/>
                    <a:chOff x="4059" y="3249"/>
                    <a:chExt cx="657" cy="420"/>
                  </a:xfrm>
                </p:grpSpPr>
                <p:sp>
                  <p:nvSpPr>
                    <p:cNvPr id="35210" name="Freeform 3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211" name="Freeform 3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13" name="Group 32"/>
                  <p:cNvGrpSpPr>
                    <a:grpSpLocks/>
                  </p:cNvGrpSpPr>
                  <p:nvPr/>
                </p:nvGrpSpPr>
                <p:grpSpPr bwMode="auto">
                  <a:xfrm>
                    <a:off x="4606" y="3251"/>
                    <a:ext cx="657" cy="420"/>
                    <a:chOff x="4059" y="3249"/>
                    <a:chExt cx="657" cy="420"/>
                  </a:xfrm>
                </p:grpSpPr>
                <p:sp>
                  <p:nvSpPr>
                    <p:cNvPr id="35208" name="Freeform 3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209" name="Freeform 3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14" name="Group 35"/>
                  <p:cNvGrpSpPr>
                    <a:grpSpLocks/>
                  </p:cNvGrpSpPr>
                  <p:nvPr/>
                </p:nvGrpSpPr>
                <p:grpSpPr bwMode="auto">
                  <a:xfrm>
                    <a:off x="5154" y="3252"/>
                    <a:ext cx="657" cy="420"/>
                    <a:chOff x="4059" y="3249"/>
                    <a:chExt cx="657" cy="420"/>
                  </a:xfrm>
                </p:grpSpPr>
                <p:sp>
                  <p:nvSpPr>
                    <p:cNvPr id="35206" name="Freeform 3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207" name="Freeform 3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15" name="Group 38"/>
                  <p:cNvGrpSpPr>
                    <a:grpSpLocks/>
                  </p:cNvGrpSpPr>
                  <p:nvPr/>
                </p:nvGrpSpPr>
                <p:grpSpPr bwMode="auto">
                  <a:xfrm>
                    <a:off x="3509" y="3249"/>
                    <a:ext cx="657" cy="420"/>
                    <a:chOff x="4059" y="3249"/>
                    <a:chExt cx="657" cy="420"/>
                  </a:xfrm>
                </p:grpSpPr>
                <p:sp>
                  <p:nvSpPr>
                    <p:cNvPr id="35204" name="Freeform 3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205" name="Freeform 4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198" name="Line 41"/>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199" name="Line 42"/>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16" name="Group 43"/>
            <p:cNvGrpSpPr>
              <a:grpSpLocks/>
            </p:cNvGrpSpPr>
            <p:nvPr/>
          </p:nvGrpSpPr>
          <p:grpSpPr bwMode="auto">
            <a:xfrm rot="-3736212">
              <a:off x="2401" y="2351"/>
              <a:ext cx="537" cy="59"/>
              <a:chOff x="2089" y="1921"/>
              <a:chExt cx="1063" cy="178"/>
            </a:xfrm>
          </p:grpSpPr>
          <p:grpSp>
            <p:nvGrpSpPr>
              <p:cNvPr id="17" name="Group 44"/>
              <p:cNvGrpSpPr>
                <a:grpSpLocks/>
              </p:cNvGrpSpPr>
              <p:nvPr/>
            </p:nvGrpSpPr>
            <p:grpSpPr bwMode="auto">
              <a:xfrm flipV="1">
                <a:off x="2109" y="1933"/>
                <a:ext cx="1043" cy="166"/>
                <a:chOff x="2064" y="2750"/>
                <a:chExt cx="2630" cy="423"/>
              </a:xfrm>
            </p:grpSpPr>
            <p:grpSp>
              <p:nvGrpSpPr>
                <p:cNvPr id="18" name="Group 45"/>
                <p:cNvGrpSpPr>
                  <a:grpSpLocks/>
                </p:cNvGrpSpPr>
                <p:nvPr/>
              </p:nvGrpSpPr>
              <p:grpSpPr bwMode="auto">
                <a:xfrm>
                  <a:off x="2200" y="2750"/>
                  <a:ext cx="2302" cy="423"/>
                  <a:chOff x="3509" y="3249"/>
                  <a:chExt cx="2302" cy="423"/>
                </a:xfrm>
              </p:grpSpPr>
              <p:grpSp>
                <p:nvGrpSpPr>
                  <p:cNvPr id="19" name="Group 46"/>
                  <p:cNvGrpSpPr>
                    <a:grpSpLocks/>
                  </p:cNvGrpSpPr>
                  <p:nvPr/>
                </p:nvGrpSpPr>
                <p:grpSpPr bwMode="auto">
                  <a:xfrm>
                    <a:off x="4059" y="3249"/>
                    <a:ext cx="657" cy="420"/>
                    <a:chOff x="4059" y="3249"/>
                    <a:chExt cx="657" cy="420"/>
                  </a:xfrm>
                </p:grpSpPr>
                <p:sp>
                  <p:nvSpPr>
                    <p:cNvPr id="35193" name="Freeform 4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94" name="Freeform 4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0" name="Group 49"/>
                  <p:cNvGrpSpPr>
                    <a:grpSpLocks/>
                  </p:cNvGrpSpPr>
                  <p:nvPr/>
                </p:nvGrpSpPr>
                <p:grpSpPr bwMode="auto">
                  <a:xfrm>
                    <a:off x="4606" y="3251"/>
                    <a:ext cx="657" cy="420"/>
                    <a:chOff x="4059" y="3249"/>
                    <a:chExt cx="657" cy="420"/>
                  </a:xfrm>
                </p:grpSpPr>
                <p:sp>
                  <p:nvSpPr>
                    <p:cNvPr id="35191" name="Freeform 5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92" name="Freeform 5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1" name="Group 52"/>
                  <p:cNvGrpSpPr>
                    <a:grpSpLocks/>
                  </p:cNvGrpSpPr>
                  <p:nvPr/>
                </p:nvGrpSpPr>
                <p:grpSpPr bwMode="auto">
                  <a:xfrm>
                    <a:off x="5154" y="3252"/>
                    <a:ext cx="657" cy="420"/>
                    <a:chOff x="4059" y="3249"/>
                    <a:chExt cx="657" cy="420"/>
                  </a:xfrm>
                </p:grpSpPr>
                <p:sp>
                  <p:nvSpPr>
                    <p:cNvPr id="35189" name="Freeform 5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90" name="Freeform 5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2" name="Group 55"/>
                  <p:cNvGrpSpPr>
                    <a:grpSpLocks/>
                  </p:cNvGrpSpPr>
                  <p:nvPr/>
                </p:nvGrpSpPr>
                <p:grpSpPr bwMode="auto">
                  <a:xfrm>
                    <a:off x="3509" y="3249"/>
                    <a:ext cx="657" cy="420"/>
                    <a:chOff x="4059" y="3249"/>
                    <a:chExt cx="657" cy="420"/>
                  </a:xfrm>
                </p:grpSpPr>
                <p:sp>
                  <p:nvSpPr>
                    <p:cNvPr id="35187" name="Freeform 5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88" name="Freeform 5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181" name="Line 58"/>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182" name="Line 59"/>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23" name="Group 60"/>
              <p:cNvGrpSpPr>
                <a:grpSpLocks/>
              </p:cNvGrpSpPr>
              <p:nvPr/>
            </p:nvGrpSpPr>
            <p:grpSpPr bwMode="auto">
              <a:xfrm flipV="1">
                <a:off x="2089" y="1921"/>
                <a:ext cx="1043" cy="166"/>
                <a:chOff x="2064" y="2750"/>
                <a:chExt cx="2630" cy="423"/>
              </a:xfrm>
            </p:grpSpPr>
            <p:grpSp>
              <p:nvGrpSpPr>
                <p:cNvPr id="24" name="Group 61"/>
                <p:cNvGrpSpPr>
                  <a:grpSpLocks/>
                </p:cNvGrpSpPr>
                <p:nvPr/>
              </p:nvGrpSpPr>
              <p:grpSpPr bwMode="auto">
                <a:xfrm>
                  <a:off x="2200" y="2750"/>
                  <a:ext cx="2302" cy="423"/>
                  <a:chOff x="3509" y="3249"/>
                  <a:chExt cx="2302" cy="423"/>
                </a:xfrm>
              </p:grpSpPr>
              <p:grpSp>
                <p:nvGrpSpPr>
                  <p:cNvPr id="25" name="Group 62"/>
                  <p:cNvGrpSpPr>
                    <a:grpSpLocks/>
                  </p:cNvGrpSpPr>
                  <p:nvPr/>
                </p:nvGrpSpPr>
                <p:grpSpPr bwMode="auto">
                  <a:xfrm>
                    <a:off x="4059" y="3249"/>
                    <a:ext cx="657" cy="420"/>
                    <a:chOff x="4059" y="3249"/>
                    <a:chExt cx="657" cy="420"/>
                  </a:xfrm>
                </p:grpSpPr>
                <p:sp>
                  <p:nvSpPr>
                    <p:cNvPr id="35178" name="Freeform 6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79" name="Freeform 6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6" name="Group 65"/>
                  <p:cNvGrpSpPr>
                    <a:grpSpLocks/>
                  </p:cNvGrpSpPr>
                  <p:nvPr/>
                </p:nvGrpSpPr>
                <p:grpSpPr bwMode="auto">
                  <a:xfrm>
                    <a:off x="4606" y="3251"/>
                    <a:ext cx="657" cy="420"/>
                    <a:chOff x="4059" y="3249"/>
                    <a:chExt cx="657" cy="420"/>
                  </a:xfrm>
                </p:grpSpPr>
                <p:sp>
                  <p:nvSpPr>
                    <p:cNvPr id="35176" name="Freeform 6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77" name="Freeform 6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7" name="Group 68"/>
                  <p:cNvGrpSpPr>
                    <a:grpSpLocks/>
                  </p:cNvGrpSpPr>
                  <p:nvPr/>
                </p:nvGrpSpPr>
                <p:grpSpPr bwMode="auto">
                  <a:xfrm>
                    <a:off x="5154" y="3252"/>
                    <a:ext cx="657" cy="420"/>
                    <a:chOff x="4059" y="3249"/>
                    <a:chExt cx="657" cy="420"/>
                  </a:xfrm>
                </p:grpSpPr>
                <p:sp>
                  <p:nvSpPr>
                    <p:cNvPr id="35174" name="Freeform 6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75" name="Freeform 7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28" name="Group 71"/>
                  <p:cNvGrpSpPr>
                    <a:grpSpLocks/>
                  </p:cNvGrpSpPr>
                  <p:nvPr/>
                </p:nvGrpSpPr>
                <p:grpSpPr bwMode="auto">
                  <a:xfrm>
                    <a:off x="3509" y="3249"/>
                    <a:ext cx="657" cy="420"/>
                    <a:chOff x="4059" y="3249"/>
                    <a:chExt cx="657" cy="420"/>
                  </a:xfrm>
                </p:grpSpPr>
                <p:sp>
                  <p:nvSpPr>
                    <p:cNvPr id="35172" name="Freeform 7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73" name="Freeform 7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166" name="Line 74"/>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167" name="Line 75"/>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29" name="Group 76"/>
            <p:cNvGrpSpPr>
              <a:grpSpLocks/>
            </p:cNvGrpSpPr>
            <p:nvPr/>
          </p:nvGrpSpPr>
          <p:grpSpPr bwMode="auto">
            <a:xfrm rot="-8155181">
              <a:off x="2736" y="2448"/>
              <a:ext cx="537" cy="59"/>
              <a:chOff x="2089" y="1921"/>
              <a:chExt cx="1063" cy="178"/>
            </a:xfrm>
          </p:grpSpPr>
          <p:grpSp>
            <p:nvGrpSpPr>
              <p:cNvPr id="30" name="Group 77"/>
              <p:cNvGrpSpPr>
                <a:grpSpLocks/>
              </p:cNvGrpSpPr>
              <p:nvPr/>
            </p:nvGrpSpPr>
            <p:grpSpPr bwMode="auto">
              <a:xfrm flipV="1">
                <a:off x="2109" y="1933"/>
                <a:ext cx="1043" cy="166"/>
                <a:chOff x="2064" y="2750"/>
                <a:chExt cx="2630" cy="423"/>
              </a:xfrm>
            </p:grpSpPr>
            <p:grpSp>
              <p:nvGrpSpPr>
                <p:cNvPr id="31" name="Group 78"/>
                <p:cNvGrpSpPr>
                  <a:grpSpLocks/>
                </p:cNvGrpSpPr>
                <p:nvPr/>
              </p:nvGrpSpPr>
              <p:grpSpPr bwMode="auto">
                <a:xfrm>
                  <a:off x="2200" y="2750"/>
                  <a:ext cx="2302" cy="423"/>
                  <a:chOff x="3509" y="3249"/>
                  <a:chExt cx="2302" cy="423"/>
                </a:xfrm>
              </p:grpSpPr>
              <p:grpSp>
                <p:nvGrpSpPr>
                  <p:cNvPr id="34816" name="Group 79"/>
                  <p:cNvGrpSpPr>
                    <a:grpSpLocks/>
                  </p:cNvGrpSpPr>
                  <p:nvPr/>
                </p:nvGrpSpPr>
                <p:grpSpPr bwMode="auto">
                  <a:xfrm>
                    <a:off x="4059" y="3249"/>
                    <a:ext cx="657" cy="420"/>
                    <a:chOff x="4059" y="3249"/>
                    <a:chExt cx="657" cy="420"/>
                  </a:xfrm>
                </p:grpSpPr>
                <p:sp>
                  <p:nvSpPr>
                    <p:cNvPr id="35161" name="Freeform 8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62" name="Freeform 8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17" name="Group 82"/>
                  <p:cNvGrpSpPr>
                    <a:grpSpLocks/>
                  </p:cNvGrpSpPr>
                  <p:nvPr/>
                </p:nvGrpSpPr>
                <p:grpSpPr bwMode="auto">
                  <a:xfrm>
                    <a:off x="4606" y="3251"/>
                    <a:ext cx="657" cy="420"/>
                    <a:chOff x="4059" y="3249"/>
                    <a:chExt cx="657" cy="420"/>
                  </a:xfrm>
                </p:grpSpPr>
                <p:sp>
                  <p:nvSpPr>
                    <p:cNvPr id="35159" name="Freeform 8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60" name="Freeform 8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26" name="Group 85"/>
                  <p:cNvGrpSpPr>
                    <a:grpSpLocks/>
                  </p:cNvGrpSpPr>
                  <p:nvPr/>
                </p:nvGrpSpPr>
                <p:grpSpPr bwMode="auto">
                  <a:xfrm>
                    <a:off x="5154" y="3252"/>
                    <a:ext cx="657" cy="420"/>
                    <a:chOff x="4059" y="3249"/>
                    <a:chExt cx="657" cy="420"/>
                  </a:xfrm>
                </p:grpSpPr>
                <p:sp>
                  <p:nvSpPr>
                    <p:cNvPr id="35157" name="Freeform 8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58" name="Freeform 8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27" name="Group 88"/>
                  <p:cNvGrpSpPr>
                    <a:grpSpLocks/>
                  </p:cNvGrpSpPr>
                  <p:nvPr/>
                </p:nvGrpSpPr>
                <p:grpSpPr bwMode="auto">
                  <a:xfrm>
                    <a:off x="3509" y="3249"/>
                    <a:ext cx="657" cy="420"/>
                    <a:chOff x="4059" y="3249"/>
                    <a:chExt cx="657" cy="420"/>
                  </a:xfrm>
                </p:grpSpPr>
                <p:sp>
                  <p:nvSpPr>
                    <p:cNvPr id="35155" name="Freeform 8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56" name="Freeform 9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149" name="Line 91"/>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150" name="Line 92"/>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34828" name="Group 93"/>
              <p:cNvGrpSpPr>
                <a:grpSpLocks/>
              </p:cNvGrpSpPr>
              <p:nvPr/>
            </p:nvGrpSpPr>
            <p:grpSpPr bwMode="auto">
              <a:xfrm flipV="1">
                <a:off x="2089" y="1921"/>
                <a:ext cx="1043" cy="166"/>
                <a:chOff x="2064" y="2750"/>
                <a:chExt cx="2630" cy="423"/>
              </a:xfrm>
            </p:grpSpPr>
            <p:grpSp>
              <p:nvGrpSpPr>
                <p:cNvPr id="34829" name="Group 94"/>
                <p:cNvGrpSpPr>
                  <a:grpSpLocks/>
                </p:cNvGrpSpPr>
                <p:nvPr/>
              </p:nvGrpSpPr>
              <p:grpSpPr bwMode="auto">
                <a:xfrm>
                  <a:off x="2200" y="2750"/>
                  <a:ext cx="2302" cy="423"/>
                  <a:chOff x="3509" y="3249"/>
                  <a:chExt cx="2302" cy="423"/>
                </a:xfrm>
              </p:grpSpPr>
              <p:grpSp>
                <p:nvGrpSpPr>
                  <p:cNvPr id="34831" name="Group 95"/>
                  <p:cNvGrpSpPr>
                    <a:grpSpLocks/>
                  </p:cNvGrpSpPr>
                  <p:nvPr/>
                </p:nvGrpSpPr>
                <p:grpSpPr bwMode="auto">
                  <a:xfrm>
                    <a:off x="4059" y="3249"/>
                    <a:ext cx="657" cy="420"/>
                    <a:chOff x="4059" y="3249"/>
                    <a:chExt cx="657" cy="420"/>
                  </a:xfrm>
                </p:grpSpPr>
                <p:sp>
                  <p:nvSpPr>
                    <p:cNvPr id="35146" name="Freeform 9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47" name="Freeform 9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32" name="Group 98"/>
                  <p:cNvGrpSpPr>
                    <a:grpSpLocks/>
                  </p:cNvGrpSpPr>
                  <p:nvPr/>
                </p:nvGrpSpPr>
                <p:grpSpPr bwMode="auto">
                  <a:xfrm>
                    <a:off x="4606" y="3251"/>
                    <a:ext cx="657" cy="420"/>
                    <a:chOff x="4059" y="3249"/>
                    <a:chExt cx="657" cy="420"/>
                  </a:xfrm>
                </p:grpSpPr>
                <p:sp>
                  <p:nvSpPr>
                    <p:cNvPr id="35144" name="Freeform 9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45" name="Freeform 10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33" name="Group 101"/>
                  <p:cNvGrpSpPr>
                    <a:grpSpLocks/>
                  </p:cNvGrpSpPr>
                  <p:nvPr/>
                </p:nvGrpSpPr>
                <p:grpSpPr bwMode="auto">
                  <a:xfrm>
                    <a:off x="5154" y="3252"/>
                    <a:ext cx="657" cy="420"/>
                    <a:chOff x="4059" y="3249"/>
                    <a:chExt cx="657" cy="420"/>
                  </a:xfrm>
                </p:grpSpPr>
                <p:sp>
                  <p:nvSpPr>
                    <p:cNvPr id="35142" name="Freeform 10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43" name="Freeform 10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34" name="Group 104"/>
                  <p:cNvGrpSpPr>
                    <a:grpSpLocks/>
                  </p:cNvGrpSpPr>
                  <p:nvPr/>
                </p:nvGrpSpPr>
                <p:grpSpPr bwMode="auto">
                  <a:xfrm>
                    <a:off x="3509" y="3249"/>
                    <a:ext cx="657" cy="420"/>
                    <a:chOff x="4059" y="3249"/>
                    <a:chExt cx="657" cy="420"/>
                  </a:xfrm>
                </p:grpSpPr>
                <p:sp>
                  <p:nvSpPr>
                    <p:cNvPr id="35140" name="Freeform 10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41" name="Freeform 10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134" name="Line 107"/>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135" name="Line 108"/>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34835" name="Group 109"/>
            <p:cNvGrpSpPr>
              <a:grpSpLocks/>
            </p:cNvGrpSpPr>
            <p:nvPr/>
          </p:nvGrpSpPr>
          <p:grpSpPr bwMode="auto">
            <a:xfrm rot="-2107485">
              <a:off x="2206" y="2594"/>
              <a:ext cx="394" cy="97"/>
              <a:chOff x="2089" y="1921"/>
              <a:chExt cx="1063" cy="178"/>
            </a:xfrm>
          </p:grpSpPr>
          <p:grpSp>
            <p:nvGrpSpPr>
              <p:cNvPr id="34836" name="Group 110"/>
              <p:cNvGrpSpPr>
                <a:grpSpLocks/>
              </p:cNvGrpSpPr>
              <p:nvPr/>
            </p:nvGrpSpPr>
            <p:grpSpPr bwMode="auto">
              <a:xfrm flipV="1">
                <a:off x="2109" y="1933"/>
                <a:ext cx="1043" cy="166"/>
                <a:chOff x="2064" y="2750"/>
                <a:chExt cx="2630" cy="423"/>
              </a:xfrm>
            </p:grpSpPr>
            <p:grpSp>
              <p:nvGrpSpPr>
                <p:cNvPr id="34839" name="Group 111"/>
                <p:cNvGrpSpPr>
                  <a:grpSpLocks/>
                </p:cNvGrpSpPr>
                <p:nvPr/>
              </p:nvGrpSpPr>
              <p:grpSpPr bwMode="auto">
                <a:xfrm>
                  <a:off x="2200" y="2750"/>
                  <a:ext cx="2302" cy="423"/>
                  <a:chOff x="3509" y="3249"/>
                  <a:chExt cx="2302" cy="423"/>
                </a:xfrm>
              </p:grpSpPr>
              <p:grpSp>
                <p:nvGrpSpPr>
                  <p:cNvPr id="34840" name="Group 112"/>
                  <p:cNvGrpSpPr>
                    <a:grpSpLocks/>
                  </p:cNvGrpSpPr>
                  <p:nvPr/>
                </p:nvGrpSpPr>
                <p:grpSpPr bwMode="auto">
                  <a:xfrm>
                    <a:off x="4059" y="3249"/>
                    <a:ext cx="657" cy="420"/>
                    <a:chOff x="4059" y="3249"/>
                    <a:chExt cx="657" cy="420"/>
                  </a:xfrm>
                </p:grpSpPr>
                <p:sp>
                  <p:nvSpPr>
                    <p:cNvPr id="35129" name="Freeform 11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30" name="Freeform 11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41" name="Group 115"/>
                  <p:cNvGrpSpPr>
                    <a:grpSpLocks/>
                  </p:cNvGrpSpPr>
                  <p:nvPr/>
                </p:nvGrpSpPr>
                <p:grpSpPr bwMode="auto">
                  <a:xfrm>
                    <a:off x="4606" y="3251"/>
                    <a:ext cx="657" cy="420"/>
                    <a:chOff x="4059" y="3249"/>
                    <a:chExt cx="657" cy="420"/>
                  </a:xfrm>
                </p:grpSpPr>
                <p:sp>
                  <p:nvSpPr>
                    <p:cNvPr id="35127" name="Freeform 11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28" name="Freeform 11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42" name="Group 118"/>
                  <p:cNvGrpSpPr>
                    <a:grpSpLocks/>
                  </p:cNvGrpSpPr>
                  <p:nvPr/>
                </p:nvGrpSpPr>
                <p:grpSpPr bwMode="auto">
                  <a:xfrm>
                    <a:off x="5154" y="3252"/>
                    <a:ext cx="657" cy="420"/>
                    <a:chOff x="4059" y="3249"/>
                    <a:chExt cx="657" cy="420"/>
                  </a:xfrm>
                </p:grpSpPr>
                <p:sp>
                  <p:nvSpPr>
                    <p:cNvPr id="35125" name="Freeform 11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26" name="Freeform 12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51" name="Group 121"/>
                  <p:cNvGrpSpPr>
                    <a:grpSpLocks/>
                  </p:cNvGrpSpPr>
                  <p:nvPr/>
                </p:nvGrpSpPr>
                <p:grpSpPr bwMode="auto">
                  <a:xfrm>
                    <a:off x="3509" y="3249"/>
                    <a:ext cx="657" cy="420"/>
                    <a:chOff x="4059" y="3249"/>
                    <a:chExt cx="657" cy="420"/>
                  </a:xfrm>
                </p:grpSpPr>
                <p:sp>
                  <p:nvSpPr>
                    <p:cNvPr id="35123" name="Freeform 12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24" name="Freeform 12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117" name="Line 124"/>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118" name="Line 125"/>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34854" name="Group 126"/>
              <p:cNvGrpSpPr>
                <a:grpSpLocks/>
              </p:cNvGrpSpPr>
              <p:nvPr/>
            </p:nvGrpSpPr>
            <p:grpSpPr bwMode="auto">
              <a:xfrm flipV="1">
                <a:off x="2089" y="1921"/>
                <a:ext cx="1043" cy="166"/>
                <a:chOff x="2064" y="2750"/>
                <a:chExt cx="2630" cy="423"/>
              </a:xfrm>
            </p:grpSpPr>
            <p:grpSp>
              <p:nvGrpSpPr>
                <p:cNvPr id="34855" name="Group 127"/>
                <p:cNvGrpSpPr>
                  <a:grpSpLocks/>
                </p:cNvGrpSpPr>
                <p:nvPr/>
              </p:nvGrpSpPr>
              <p:grpSpPr bwMode="auto">
                <a:xfrm>
                  <a:off x="2200" y="2750"/>
                  <a:ext cx="2302" cy="423"/>
                  <a:chOff x="3509" y="3249"/>
                  <a:chExt cx="2302" cy="423"/>
                </a:xfrm>
              </p:grpSpPr>
              <p:grpSp>
                <p:nvGrpSpPr>
                  <p:cNvPr id="34856" name="Group 128"/>
                  <p:cNvGrpSpPr>
                    <a:grpSpLocks/>
                  </p:cNvGrpSpPr>
                  <p:nvPr/>
                </p:nvGrpSpPr>
                <p:grpSpPr bwMode="auto">
                  <a:xfrm>
                    <a:off x="4059" y="3249"/>
                    <a:ext cx="657" cy="420"/>
                    <a:chOff x="4059" y="3249"/>
                    <a:chExt cx="657" cy="420"/>
                  </a:xfrm>
                </p:grpSpPr>
                <p:sp>
                  <p:nvSpPr>
                    <p:cNvPr id="35114" name="Freeform 12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15" name="Freeform 13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57" name="Group 131"/>
                  <p:cNvGrpSpPr>
                    <a:grpSpLocks/>
                  </p:cNvGrpSpPr>
                  <p:nvPr/>
                </p:nvGrpSpPr>
                <p:grpSpPr bwMode="auto">
                  <a:xfrm>
                    <a:off x="4606" y="3251"/>
                    <a:ext cx="657" cy="420"/>
                    <a:chOff x="4059" y="3249"/>
                    <a:chExt cx="657" cy="420"/>
                  </a:xfrm>
                </p:grpSpPr>
                <p:sp>
                  <p:nvSpPr>
                    <p:cNvPr id="35112" name="Freeform 13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13" name="Freeform 13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66" name="Group 134"/>
                  <p:cNvGrpSpPr>
                    <a:grpSpLocks/>
                  </p:cNvGrpSpPr>
                  <p:nvPr/>
                </p:nvGrpSpPr>
                <p:grpSpPr bwMode="auto">
                  <a:xfrm>
                    <a:off x="5154" y="3252"/>
                    <a:ext cx="657" cy="420"/>
                    <a:chOff x="4059" y="3249"/>
                    <a:chExt cx="657" cy="420"/>
                  </a:xfrm>
                </p:grpSpPr>
                <p:sp>
                  <p:nvSpPr>
                    <p:cNvPr id="35110" name="Freeform 13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11" name="Freeform 13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67" name="Group 137"/>
                  <p:cNvGrpSpPr>
                    <a:grpSpLocks/>
                  </p:cNvGrpSpPr>
                  <p:nvPr/>
                </p:nvGrpSpPr>
                <p:grpSpPr bwMode="auto">
                  <a:xfrm>
                    <a:off x="3509" y="3249"/>
                    <a:ext cx="657" cy="420"/>
                    <a:chOff x="4059" y="3249"/>
                    <a:chExt cx="657" cy="420"/>
                  </a:xfrm>
                </p:grpSpPr>
                <p:sp>
                  <p:nvSpPr>
                    <p:cNvPr id="35108" name="Freeform 13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109" name="Freeform 13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102" name="Line 140"/>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103" name="Line 141"/>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34868" name="Group 142"/>
            <p:cNvGrpSpPr>
              <a:grpSpLocks/>
            </p:cNvGrpSpPr>
            <p:nvPr/>
          </p:nvGrpSpPr>
          <p:grpSpPr bwMode="auto">
            <a:xfrm rot="-6053990">
              <a:off x="2409" y="2666"/>
              <a:ext cx="384" cy="48"/>
              <a:chOff x="2089" y="1921"/>
              <a:chExt cx="1063" cy="178"/>
            </a:xfrm>
          </p:grpSpPr>
          <p:grpSp>
            <p:nvGrpSpPr>
              <p:cNvPr id="34871" name="Group 143"/>
              <p:cNvGrpSpPr>
                <a:grpSpLocks/>
              </p:cNvGrpSpPr>
              <p:nvPr/>
            </p:nvGrpSpPr>
            <p:grpSpPr bwMode="auto">
              <a:xfrm flipV="1">
                <a:off x="2109" y="1933"/>
                <a:ext cx="1043" cy="166"/>
                <a:chOff x="2064" y="2750"/>
                <a:chExt cx="2630" cy="423"/>
              </a:xfrm>
            </p:grpSpPr>
            <p:grpSp>
              <p:nvGrpSpPr>
                <p:cNvPr id="34872" name="Group 144"/>
                <p:cNvGrpSpPr>
                  <a:grpSpLocks/>
                </p:cNvGrpSpPr>
                <p:nvPr/>
              </p:nvGrpSpPr>
              <p:grpSpPr bwMode="auto">
                <a:xfrm>
                  <a:off x="2200" y="2750"/>
                  <a:ext cx="2302" cy="423"/>
                  <a:chOff x="3509" y="3249"/>
                  <a:chExt cx="2302" cy="423"/>
                </a:xfrm>
              </p:grpSpPr>
              <p:grpSp>
                <p:nvGrpSpPr>
                  <p:cNvPr id="34873" name="Group 145"/>
                  <p:cNvGrpSpPr>
                    <a:grpSpLocks/>
                  </p:cNvGrpSpPr>
                  <p:nvPr/>
                </p:nvGrpSpPr>
                <p:grpSpPr bwMode="auto">
                  <a:xfrm>
                    <a:off x="4059" y="3249"/>
                    <a:ext cx="657" cy="420"/>
                    <a:chOff x="4059" y="3249"/>
                    <a:chExt cx="657" cy="420"/>
                  </a:xfrm>
                </p:grpSpPr>
                <p:sp>
                  <p:nvSpPr>
                    <p:cNvPr id="35097" name="Freeform 146"/>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98" name="Freeform 147"/>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74" name="Group 148"/>
                  <p:cNvGrpSpPr>
                    <a:grpSpLocks/>
                  </p:cNvGrpSpPr>
                  <p:nvPr/>
                </p:nvGrpSpPr>
                <p:grpSpPr bwMode="auto">
                  <a:xfrm>
                    <a:off x="4606" y="3251"/>
                    <a:ext cx="657" cy="420"/>
                    <a:chOff x="4059" y="3249"/>
                    <a:chExt cx="657" cy="420"/>
                  </a:xfrm>
                </p:grpSpPr>
                <p:sp>
                  <p:nvSpPr>
                    <p:cNvPr id="35095" name="Freeform 14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96" name="Freeform 15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28" name="Group 151"/>
                  <p:cNvGrpSpPr>
                    <a:grpSpLocks/>
                  </p:cNvGrpSpPr>
                  <p:nvPr/>
                </p:nvGrpSpPr>
                <p:grpSpPr bwMode="auto">
                  <a:xfrm>
                    <a:off x="5154" y="3252"/>
                    <a:ext cx="657" cy="420"/>
                    <a:chOff x="4059" y="3249"/>
                    <a:chExt cx="657" cy="420"/>
                  </a:xfrm>
                </p:grpSpPr>
                <p:sp>
                  <p:nvSpPr>
                    <p:cNvPr id="35093" name="Freeform 15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94" name="Freeform 15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29" name="Group 154"/>
                  <p:cNvGrpSpPr>
                    <a:grpSpLocks/>
                  </p:cNvGrpSpPr>
                  <p:nvPr/>
                </p:nvGrpSpPr>
                <p:grpSpPr bwMode="auto">
                  <a:xfrm>
                    <a:off x="3509" y="3249"/>
                    <a:ext cx="657" cy="420"/>
                    <a:chOff x="4059" y="3249"/>
                    <a:chExt cx="657" cy="420"/>
                  </a:xfrm>
                </p:grpSpPr>
                <p:sp>
                  <p:nvSpPr>
                    <p:cNvPr id="35091" name="Freeform 15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92" name="Freeform 15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085" name="Line 157"/>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086" name="Line 158"/>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406530" name="Group 159"/>
              <p:cNvGrpSpPr>
                <a:grpSpLocks/>
              </p:cNvGrpSpPr>
              <p:nvPr/>
            </p:nvGrpSpPr>
            <p:grpSpPr bwMode="auto">
              <a:xfrm flipV="1">
                <a:off x="2089" y="1921"/>
                <a:ext cx="1043" cy="166"/>
                <a:chOff x="2064" y="2750"/>
                <a:chExt cx="2630" cy="423"/>
              </a:xfrm>
            </p:grpSpPr>
            <p:grpSp>
              <p:nvGrpSpPr>
                <p:cNvPr id="406531" name="Group 160"/>
                <p:cNvGrpSpPr>
                  <a:grpSpLocks/>
                </p:cNvGrpSpPr>
                <p:nvPr/>
              </p:nvGrpSpPr>
              <p:grpSpPr bwMode="auto">
                <a:xfrm>
                  <a:off x="2200" y="2750"/>
                  <a:ext cx="2302" cy="423"/>
                  <a:chOff x="3509" y="3249"/>
                  <a:chExt cx="2302" cy="423"/>
                </a:xfrm>
              </p:grpSpPr>
              <p:grpSp>
                <p:nvGrpSpPr>
                  <p:cNvPr id="406532" name="Group 161"/>
                  <p:cNvGrpSpPr>
                    <a:grpSpLocks/>
                  </p:cNvGrpSpPr>
                  <p:nvPr/>
                </p:nvGrpSpPr>
                <p:grpSpPr bwMode="auto">
                  <a:xfrm>
                    <a:off x="4059" y="3249"/>
                    <a:ext cx="657" cy="420"/>
                    <a:chOff x="4059" y="3249"/>
                    <a:chExt cx="657" cy="420"/>
                  </a:xfrm>
                </p:grpSpPr>
                <p:sp>
                  <p:nvSpPr>
                    <p:cNvPr id="35082" name="Freeform 16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83" name="Freeform 16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33" name="Group 164"/>
                  <p:cNvGrpSpPr>
                    <a:grpSpLocks/>
                  </p:cNvGrpSpPr>
                  <p:nvPr/>
                </p:nvGrpSpPr>
                <p:grpSpPr bwMode="auto">
                  <a:xfrm>
                    <a:off x="4606" y="3251"/>
                    <a:ext cx="657" cy="420"/>
                    <a:chOff x="4059" y="3249"/>
                    <a:chExt cx="657" cy="420"/>
                  </a:xfrm>
                </p:grpSpPr>
                <p:sp>
                  <p:nvSpPr>
                    <p:cNvPr id="35080" name="Freeform 16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81" name="Freeform 16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34" name="Group 167"/>
                  <p:cNvGrpSpPr>
                    <a:grpSpLocks/>
                  </p:cNvGrpSpPr>
                  <p:nvPr/>
                </p:nvGrpSpPr>
                <p:grpSpPr bwMode="auto">
                  <a:xfrm>
                    <a:off x="5154" y="3252"/>
                    <a:ext cx="657" cy="420"/>
                    <a:chOff x="4059" y="3249"/>
                    <a:chExt cx="657" cy="420"/>
                  </a:xfrm>
                </p:grpSpPr>
                <p:sp>
                  <p:nvSpPr>
                    <p:cNvPr id="35078" name="Freeform 16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79" name="Freeform 16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37" name="Group 170"/>
                  <p:cNvGrpSpPr>
                    <a:grpSpLocks/>
                  </p:cNvGrpSpPr>
                  <p:nvPr/>
                </p:nvGrpSpPr>
                <p:grpSpPr bwMode="auto">
                  <a:xfrm>
                    <a:off x="3509" y="3249"/>
                    <a:ext cx="657" cy="420"/>
                    <a:chOff x="4059" y="3249"/>
                    <a:chExt cx="657" cy="420"/>
                  </a:xfrm>
                </p:grpSpPr>
                <p:sp>
                  <p:nvSpPr>
                    <p:cNvPr id="35076" name="Freeform 17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77" name="Freeform 17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070" name="Line 173"/>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071" name="Line 174"/>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406538" name="Group 175"/>
            <p:cNvGrpSpPr>
              <a:grpSpLocks/>
            </p:cNvGrpSpPr>
            <p:nvPr/>
          </p:nvGrpSpPr>
          <p:grpSpPr bwMode="auto">
            <a:xfrm rot="-4035461">
              <a:off x="2664" y="2573"/>
              <a:ext cx="288" cy="51"/>
              <a:chOff x="2089" y="1921"/>
              <a:chExt cx="1063" cy="178"/>
            </a:xfrm>
          </p:grpSpPr>
          <p:grpSp>
            <p:nvGrpSpPr>
              <p:cNvPr id="406539" name="Group 176"/>
              <p:cNvGrpSpPr>
                <a:grpSpLocks/>
              </p:cNvGrpSpPr>
              <p:nvPr/>
            </p:nvGrpSpPr>
            <p:grpSpPr bwMode="auto">
              <a:xfrm flipV="1">
                <a:off x="2109" y="1933"/>
                <a:ext cx="1043" cy="166"/>
                <a:chOff x="2064" y="2750"/>
                <a:chExt cx="2630" cy="423"/>
              </a:xfrm>
            </p:grpSpPr>
            <p:grpSp>
              <p:nvGrpSpPr>
                <p:cNvPr id="406540" name="Group 177"/>
                <p:cNvGrpSpPr>
                  <a:grpSpLocks/>
                </p:cNvGrpSpPr>
                <p:nvPr/>
              </p:nvGrpSpPr>
              <p:grpSpPr bwMode="auto">
                <a:xfrm>
                  <a:off x="2200" y="2750"/>
                  <a:ext cx="2302" cy="423"/>
                  <a:chOff x="3509" y="3249"/>
                  <a:chExt cx="2302" cy="423"/>
                </a:xfrm>
              </p:grpSpPr>
              <p:grpSp>
                <p:nvGrpSpPr>
                  <p:cNvPr id="406541" name="Group 178"/>
                  <p:cNvGrpSpPr>
                    <a:grpSpLocks/>
                  </p:cNvGrpSpPr>
                  <p:nvPr/>
                </p:nvGrpSpPr>
                <p:grpSpPr bwMode="auto">
                  <a:xfrm>
                    <a:off x="4059" y="3249"/>
                    <a:ext cx="657" cy="420"/>
                    <a:chOff x="4059" y="3249"/>
                    <a:chExt cx="657" cy="420"/>
                  </a:xfrm>
                </p:grpSpPr>
                <p:sp>
                  <p:nvSpPr>
                    <p:cNvPr id="35065" name="Freeform 179"/>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66" name="Freeform 180"/>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42" name="Group 181"/>
                  <p:cNvGrpSpPr>
                    <a:grpSpLocks/>
                  </p:cNvGrpSpPr>
                  <p:nvPr/>
                </p:nvGrpSpPr>
                <p:grpSpPr bwMode="auto">
                  <a:xfrm>
                    <a:off x="4606" y="3251"/>
                    <a:ext cx="657" cy="420"/>
                    <a:chOff x="4059" y="3249"/>
                    <a:chExt cx="657" cy="420"/>
                  </a:xfrm>
                </p:grpSpPr>
                <p:sp>
                  <p:nvSpPr>
                    <p:cNvPr id="35063" name="Freeform 18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64" name="Freeform 18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43" name="Group 184"/>
                  <p:cNvGrpSpPr>
                    <a:grpSpLocks/>
                  </p:cNvGrpSpPr>
                  <p:nvPr/>
                </p:nvGrpSpPr>
                <p:grpSpPr bwMode="auto">
                  <a:xfrm>
                    <a:off x="5154" y="3252"/>
                    <a:ext cx="657" cy="420"/>
                    <a:chOff x="4059" y="3249"/>
                    <a:chExt cx="657" cy="420"/>
                  </a:xfrm>
                </p:grpSpPr>
                <p:sp>
                  <p:nvSpPr>
                    <p:cNvPr id="35061" name="Freeform 18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62" name="Freeform 18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44" name="Group 187"/>
                  <p:cNvGrpSpPr>
                    <a:grpSpLocks/>
                  </p:cNvGrpSpPr>
                  <p:nvPr/>
                </p:nvGrpSpPr>
                <p:grpSpPr bwMode="auto">
                  <a:xfrm>
                    <a:off x="3509" y="3249"/>
                    <a:ext cx="657" cy="420"/>
                    <a:chOff x="4059" y="3249"/>
                    <a:chExt cx="657" cy="420"/>
                  </a:xfrm>
                </p:grpSpPr>
                <p:sp>
                  <p:nvSpPr>
                    <p:cNvPr id="35059" name="Freeform 18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60" name="Freeform 18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053" name="Line 190"/>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054" name="Line 191"/>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406545" name="Group 192"/>
              <p:cNvGrpSpPr>
                <a:grpSpLocks/>
              </p:cNvGrpSpPr>
              <p:nvPr/>
            </p:nvGrpSpPr>
            <p:grpSpPr bwMode="auto">
              <a:xfrm flipV="1">
                <a:off x="2089" y="1921"/>
                <a:ext cx="1043" cy="166"/>
                <a:chOff x="2064" y="2750"/>
                <a:chExt cx="2630" cy="423"/>
              </a:xfrm>
            </p:grpSpPr>
            <p:grpSp>
              <p:nvGrpSpPr>
                <p:cNvPr id="406546" name="Group 193"/>
                <p:cNvGrpSpPr>
                  <a:grpSpLocks/>
                </p:cNvGrpSpPr>
                <p:nvPr/>
              </p:nvGrpSpPr>
              <p:grpSpPr bwMode="auto">
                <a:xfrm>
                  <a:off x="2200" y="2750"/>
                  <a:ext cx="2302" cy="423"/>
                  <a:chOff x="3509" y="3249"/>
                  <a:chExt cx="2302" cy="423"/>
                </a:xfrm>
              </p:grpSpPr>
              <p:grpSp>
                <p:nvGrpSpPr>
                  <p:cNvPr id="406547" name="Group 194"/>
                  <p:cNvGrpSpPr>
                    <a:grpSpLocks/>
                  </p:cNvGrpSpPr>
                  <p:nvPr/>
                </p:nvGrpSpPr>
                <p:grpSpPr bwMode="auto">
                  <a:xfrm>
                    <a:off x="4059" y="3249"/>
                    <a:ext cx="657" cy="420"/>
                    <a:chOff x="4059" y="3249"/>
                    <a:chExt cx="657" cy="420"/>
                  </a:xfrm>
                </p:grpSpPr>
                <p:sp>
                  <p:nvSpPr>
                    <p:cNvPr id="35050" name="Freeform 19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51" name="Freeform 19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48" name="Group 197"/>
                  <p:cNvGrpSpPr>
                    <a:grpSpLocks/>
                  </p:cNvGrpSpPr>
                  <p:nvPr/>
                </p:nvGrpSpPr>
                <p:grpSpPr bwMode="auto">
                  <a:xfrm>
                    <a:off x="4606" y="3251"/>
                    <a:ext cx="657" cy="420"/>
                    <a:chOff x="4059" y="3249"/>
                    <a:chExt cx="657" cy="420"/>
                  </a:xfrm>
                </p:grpSpPr>
                <p:sp>
                  <p:nvSpPr>
                    <p:cNvPr id="35048" name="Freeform 19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49" name="Freeform 19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49" name="Group 200"/>
                  <p:cNvGrpSpPr>
                    <a:grpSpLocks/>
                  </p:cNvGrpSpPr>
                  <p:nvPr/>
                </p:nvGrpSpPr>
                <p:grpSpPr bwMode="auto">
                  <a:xfrm>
                    <a:off x="5154" y="3252"/>
                    <a:ext cx="657" cy="420"/>
                    <a:chOff x="4059" y="3249"/>
                    <a:chExt cx="657" cy="420"/>
                  </a:xfrm>
                </p:grpSpPr>
                <p:sp>
                  <p:nvSpPr>
                    <p:cNvPr id="35046" name="Freeform 20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47" name="Freeform 20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50" name="Group 203"/>
                  <p:cNvGrpSpPr>
                    <a:grpSpLocks/>
                  </p:cNvGrpSpPr>
                  <p:nvPr/>
                </p:nvGrpSpPr>
                <p:grpSpPr bwMode="auto">
                  <a:xfrm>
                    <a:off x="3509" y="3249"/>
                    <a:ext cx="657" cy="420"/>
                    <a:chOff x="4059" y="3249"/>
                    <a:chExt cx="657" cy="420"/>
                  </a:xfrm>
                </p:grpSpPr>
                <p:sp>
                  <p:nvSpPr>
                    <p:cNvPr id="35044" name="Freeform 20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45" name="Freeform 20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038" name="Line 206"/>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039" name="Line 207"/>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406551" name="Group 208"/>
            <p:cNvGrpSpPr>
              <a:grpSpLocks/>
            </p:cNvGrpSpPr>
            <p:nvPr/>
          </p:nvGrpSpPr>
          <p:grpSpPr bwMode="auto">
            <a:xfrm rot="-4830828">
              <a:off x="2814" y="2659"/>
              <a:ext cx="393" cy="49"/>
              <a:chOff x="2089" y="1921"/>
              <a:chExt cx="1063" cy="178"/>
            </a:xfrm>
          </p:grpSpPr>
          <p:grpSp>
            <p:nvGrpSpPr>
              <p:cNvPr id="406552" name="Group 209"/>
              <p:cNvGrpSpPr>
                <a:grpSpLocks/>
              </p:cNvGrpSpPr>
              <p:nvPr/>
            </p:nvGrpSpPr>
            <p:grpSpPr bwMode="auto">
              <a:xfrm flipV="1">
                <a:off x="2109" y="1933"/>
                <a:ext cx="1043" cy="166"/>
                <a:chOff x="2064" y="2750"/>
                <a:chExt cx="2630" cy="423"/>
              </a:xfrm>
            </p:grpSpPr>
            <p:grpSp>
              <p:nvGrpSpPr>
                <p:cNvPr id="406553" name="Group 210"/>
                <p:cNvGrpSpPr>
                  <a:grpSpLocks/>
                </p:cNvGrpSpPr>
                <p:nvPr/>
              </p:nvGrpSpPr>
              <p:grpSpPr bwMode="auto">
                <a:xfrm>
                  <a:off x="2200" y="2750"/>
                  <a:ext cx="2302" cy="423"/>
                  <a:chOff x="3509" y="3249"/>
                  <a:chExt cx="2302" cy="423"/>
                </a:xfrm>
              </p:grpSpPr>
              <p:grpSp>
                <p:nvGrpSpPr>
                  <p:cNvPr id="406554" name="Group 211"/>
                  <p:cNvGrpSpPr>
                    <a:grpSpLocks/>
                  </p:cNvGrpSpPr>
                  <p:nvPr/>
                </p:nvGrpSpPr>
                <p:grpSpPr bwMode="auto">
                  <a:xfrm>
                    <a:off x="4059" y="3249"/>
                    <a:ext cx="657" cy="420"/>
                    <a:chOff x="4059" y="3249"/>
                    <a:chExt cx="657" cy="420"/>
                  </a:xfrm>
                </p:grpSpPr>
                <p:sp>
                  <p:nvSpPr>
                    <p:cNvPr id="35033" name="Freeform 21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34" name="Freeform 21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55" name="Group 214"/>
                  <p:cNvGrpSpPr>
                    <a:grpSpLocks/>
                  </p:cNvGrpSpPr>
                  <p:nvPr/>
                </p:nvGrpSpPr>
                <p:grpSpPr bwMode="auto">
                  <a:xfrm>
                    <a:off x="4606" y="3251"/>
                    <a:ext cx="657" cy="420"/>
                    <a:chOff x="4059" y="3249"/>
                    <a:chExt cx="657" cy="420"/>
                  </a:xfrm>
                </p:grpSpPr>
                <p:sp>
                  <p:nvSpPr>
                    <p:cNvPr id="35031" name="Freeform 21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32" name="Freeform 21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56" name="Group 217"/>
                  <p:cNvGrpSpPr>
                    <a:grpSpLocks/>
                  </p:cNvGrpSpPr>
                  <p:nvPr/>
                </p:nvGrpSpPr>
                <p:grpSpPr bwMode="auto">
                  <a:xfrm>
                    <a:off x="5154" y="3252"/>
                    <a:ext cx="657" cy="420"/>
                    <a:chOff x="4059" y="3249"/>
                    <a:chExt cx="657" cy="420"/>
                  </a:xfrm>
                </p:grpSpPr>
                <p:sp>
                  <p:nvSpPr>
                    <p:cNvPr id="35029" name="Freeform 21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30" name="Freeform 21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406557" name="Group 220"/>
                  <p:cNvGrpSpPr>
                    <a:grpSpLocks/>
                  </p:cNvGrpSpPr>
                  <p:nvPr/>
                </p:nvGrpSpPr>
                <p:grpSpPr bwMode="auto">
                  <a:xfrm>
                    <a:off x="3509" y="3249"/>
                    <a:ext cx="657" cy="420"/>
                    <a:chOff x="4059" y="3249"/>
                    <a:chExt cx="657" cy="420"/>
                  </a:xfrm>
                </p:grpSpPr>
                <p:sp>
                  <p:nvSpPr>
                    <p:cNvPr id="35027" name="Freeform 22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28" name="Freeform 22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021" name="Line 223"/>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022" name="Line 224"/>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406558" name="Group 225"/>
              <p:cNvGrpSpPr>
                <a:grpSpLocks/>
              </p:cNvGrpSpPr>
              <p:nvPr/>
            </p:nvGrpSpPr>
            <p:grpSpPr bwMode="auto">
              <a:xfrm flipV="1">
                <a:off x="2089" y="1921"/>
                <a:ext cx="1043" cy="166"/>
                <a:chOff x="2064" y="2750"/>
                <a:chExt cx="2630" cy="423"/>
              </a:xfrm>
            </p:grpSpPr>
            <p:grpSp>
              <p:nvGrpSpPr>
                <p:cNvPr id="406559" name="Group 226"/>
                <p:cNvGrpSpPr>
                  <a:grpSpLocks/>
                </p:cNvGrpSpPr>
                <p:nvPr/>
              </p:nvGrpSpPr>
              <p:grpSpPr bwMode="auto">
                <a:xfrm>
                  <a:off x="2200" y="2750"/>
                  <a:ext cx="2302" cy="423"/>
                  <a:chOff x="3509" y="3249"/>
                  <a:chExt cx="2302" cy="423"/>
                </a:xfrm>
              </p:grpSpPr>
              <p:grpSp>
                <p:nvGrpSpPr>
                  <p:cNvPr id="34883" name="Group 227"/>
                  <p:cNvGrpSpPr>
                    <a:grpSpLocks/>
                  </p:cNvGrpSpPr>
                  <p:nvPr/>
                </p:nvGrpSpPr>
                <p:grpSpPr bwMode="auto">
                  <a:xfrm>
                    <a:off x="4059" y="3249"/>
                    <a:ext cx="657" cy="420"/>
                    <a:chOff x="4059" y="3249"/>
                    <a:chExt cx="657" cy="420"/>
                  </a:xfrm>
                </p:grpSpPr>
                <p:sp>
                  <p:nvSpPr>
                    <p:cNvPr id="35018" name="Freeform 22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19" name="Freeform 22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86" name="Group 230"/>
                  <p:cNvGrpSpPr>
                    <a:grpSpLocks/>
                  </p:cNvGrpSpPr>
                  <p:nvPr/>
                </p:nvGrpSpPr>
                <p:grpSpPr bwMode="auto">
                  <a:xfrm>
                    <a:off x="4606" y="3251"/>
                    <a:ext cx="657" cy="420"/>
                    <a:chOff x="4059" y="3249"/>
                    <a:chExt cx="657" cy="420"/>
                  </a:xfrm>
                </p:grpSpPr>
                <p:sp>
                  <p:nvSpPr>
                    <p:cNvPr id="35016" name="Freeform 23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17" name="Freeform 23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87" name="Group 233"/>
                  <p:cNvGrpSpPr>
                    <a:grpSpLocks/>
                  </p:cNvGrpSpPr>
                  <p:nvPr/>
                </p:nvGrpSpPr>
                <p:grpSpPr bwMode="auto">
                  <a:xfrm>
                    <a:off x="5154" y="3252"/>
                    <a:ext cx="657" cy="420"/>
                    <a:chOff x="4059" y="3249"/>
                    <a:chExt cx="657" cy="420"/>
                  </a:xfrm>
                </p:grpSpPr>
                <p:sp>
                  <p:nvSpPr>
                    <p:cNvPr id="35014" name="Freeform 23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15" name="Freeform 23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888" name="Group 236"/>
                  <p:cNvGrpSpPr>
                    <a:grpSpLocks/>
                  </p:cNvGrpSpPr>
                  <p:nvPr/>
                </p:nvGrpSpPr>
                <p:grpSpPr bwMode="auto">
                  <a:xfrm>
                    <a:off x="3509" y="3249"/>
                    <a:ext cx="657" cy="420"/>
                    <a:chOff x="4059" y="3249"/>
                    <a:chExt cx="657" cy="420"/>
                  </a:xfrm>
                </p:grpSpPr>
                <p:sp>
                  <p:nvSpPr>
                    <p:cNvPr id="35012" name="Freeform 23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13" name="Freeform 23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5006" name="Line 239"/>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5007" name="Line 240"/>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34889" name="Group 241"/>
            <p:cNvGrpSpPr>
              <a:grpSpLocks/>
            </p:cNvGrpSpPr>
            <p:nvPr/>
          </p:nvGrpSpPr>
          <p:grpSpPr bwMode="auto">
            <a:xfrm rot="-6589834">
              <a:off x="2990" y="2696"/>
              <a:ext cx="336" cy="48"/>
              <a:chOff x="2089" y="1921"/>
              <a:chExt cx="1063" cy="178"/>
            </a:xfrm>
          </p:grpSpPr>
          <p:grpSp>
            <p:nvGrpSpPr>
              <p:cNvPr id="34898" name="Group 242"/>
              <p:cNvGrpSpPr>
                <a:grpSpLocks/>
              </p:cNvGrpSpPr>
              <p:nvPr/>
            </p:nvGrpSpPr>
            <p:grpSpPr bwMode="auto">
              <a:xfrm flipV="1">
                <a:off x="2109" y="1933"/>
                <a:ext cx="1043" cy="166"/>
                <a:chOff x="2064" y="2750"/>
                <a:chExt cx="2630" cy="423"/>
              </a:xfrm>
            </p:grpSpPr>
            <p:grpSp>
              <p:nvGrpSpPr>
                <p:cNvPr id="34899" name="Group 243"/>
                <p:cNvGrpSpPr>
                  <a:grpSpLocks/>
                </p:cNvGrpSpPr>
                <p:nvPr/>
              </p:nvGrpSpPr>
              <p:grpSpPr bwMode="auto">
                <a:xfrm>
                  <a:off x="2200" y="2750"/>
                  <a:ext cx="2302" cy="423"/>
                  <a:chOff x="3509" y="3249"/>
                  <a:chExt cx="2302" cy="423"/>
                </a:xfrm>
              </p:grpSpPr>
              <p:grpSp>
                <p:nvGrpSpPr>
                  <p:cNvPr id="34900" name="Group 244"/>
                  <p:cNvGrpSpPr>
                    <a:grpSpLocks/>
                  </p:cNvGrpSpPr>
                  <p:nvPr/>
                </p:nvGrpSpPr>
                <p:grpSpPr bwMode="auto">
                  <a:xfrm>
                    <a:off x="4059" y="3249"/>
                    <a:ext cx="657" cy="420"/>
                    <a:chOff x="4059" y="3249"/>
                    <a:chExt cx="657" cy="420"/>
                  </a:xfrm>
                </p:grpSpPr>
                <p:sp>
                  <p:nvSpPr>
                    <p:cNvPr id="35001" name="Freeform 24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02" name="Freeform 24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03" name="Group 247"/>
                  <p:cNvGrpSpPr>
                    <a:grpSpLocks/>
                  </p:cNvGrpSpPr>
                  <p:nvPr/>
                </p:nvGrpSpPr>
                <p:grpSpPr bwMode="auto">
                  <a:xfrm>
                    <a:off x="4606" y="3251"/>
                    <a:ext cx="657" cy="420"/>
                    <a:chOff x="4059" y="3249"/>
                    <a:chExt cx="657" cy="420"/>
                  </a:xfrm>
                </p:grpSpPr>
                <p:sp>
                  <p:nvSpPr>
                    <p:cNvPr id="34999" name="Freeform 24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5000" name="Freeform 24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04" name="Group 250"/>
                  <p:cNvGrpSpPr>
                    <a:grpSpLocks/>
                  </p:cNvGrpSpPr>
                  <p:nvPr/>
                </p:nvGrpSpPr>
                <p:grpSpPr bwMode="auto">
                  <a:xfrm>
                    <a:off x="5154" y="3252"/>
                    <a:ext cx="657" cy="420"/>
                    <a:chOff x="4059" y="3249"/>
                    <a:chExt cx="657" cy="420"/>
                  </a:xfrm>
                </p:grpSpPr>
                <p:sp>
                  <p:nvSpPr>
                    <p:cNvPr id="34997" name="Freeform 25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98" name="Freeform 25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05" name="Group 253"/>
                  <p:cNvGrpSpPr>
                    <a:grpSpLocks/>
                  </p:cNvGrpSpPr>
                  <p:nvPr/>
                </p:nvGrpSpPr>
                <p:grpSpPr bwMode="auto">
                  <a:xfrm>
                    <a:off x="3509" y="3249"/>
                    <a:ext cx="657" cy="420"/>
                    <a:chOff x="4059" y="3249"/>
                    <a:chExt cx="657" cy="420"/>
                  </a:xfrm>
                </p:grpSpPr>
                <p:sp>
                  <p:nvSpPr>
                    <p:cNvPr id="34995" name="Freeform 25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96" name="Freeform 25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989" name="Line 256"/>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990" name="Line 257"/>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34906" name="Group 258"/>
              <p:cNvGrpSpPr>
                <a:grpSpLocks/>
              </p:cNvGrpSpPr>
              <p:nvPr/>
            </p:nvGrpSpPr>
            <p:grpSpPr bwMode="auto">
              <a:xfrm flipV="1">
                <a:off x="2089" y="1921"/>
                <a:ext cx="1043" cy="166"/>
                <a:chOff x="2064" y="2750"/>
                <a:chExt cx="2630" cy="423"/>
              </a:xfrm>
            </p:grpSpPr>
            <p:grpSp>
              <p:nvGrpSpPr>
                <p:cNvPr id="34915" name="Group 259"/>
                <p:cNvGrpSpPr>
                  <a:grpSpLocks/>
                </p:cNvGrpSpPr>
                <p:nvPr/>
              </p:nvGrpSpPr>
              <p:grpSpPr bwMode="auto">
                <a:xfrm>
                  <a:off x="2200" y="2750"/>
                  <a:ext cx="2302" cy="423"/>
                  <a:chOff x="3509" y="3249"/>
                  <a:chExt cx="2302" cy="423"/>
                </a:xfrm>
              </p:grpSpPr>
              <p:grpSp>
                <p:nvGrpSpPr>
                  <p:cNvPr id="34918" name="Group 260"/>
                  <p:cNvGrpSpPr>
                    <a:grpSpLocks/>
                  </p:cNvGrpSpPr>
                  <p:nvPr/>
                </p:nvGrpSpPr>
                <p:grpSpPr bwMode="auto">
                  <a:xfrm>
                    <a:off x="4059" y="3249"/>
                    <a:ext cx="657" cy="420"/>
                    <a:chOff x="4059" y="3249"/>
                    <a:chExt cx="657" cy="420"/>
                  </a:xfrm>
                </p:grpSpPr>
                <p:sp>
                  <p:nvSpPr>
                    <p:cNvPr id="34986" name="Freeform 26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87" name="Freeform 26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19" name="Group 263"/>
                  <p:cNvGrpSpPr>
                    <a:grpSpLocks/>
                  </p:cNvGrpSpPr>
                  <p:nvPr/>
                </p:nvGrpSpPr>
                <p:grpSpPr bwMode="auto">
                  <a:xfrm>
                    <a:off x="4606" y="3251"/>
                    <a:ext cx="657" cy="420"/>
                    <a:chOff x="4059" y="3249"/>
                    <a:chExt cx="657" cy="420"/>
                  </a:xfrm>
                </p:grpSpPr>
                <p:sp>
                  <p:nvSpPr>
                    <p:cNvPr id="34984" name="Freeform 26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85" name="Freeform 26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20" name="Group 266"/>
                  <p:cNvGrpSpPr>
                    <a:grpSpLocks/>
                  </p:cNvGrpSpPr>
                  <p:nvPr/>
                </p:nvGrpSpPr>
                <p:grpSpPr bwMode="auto">
                  <a:xfrm>
                    <a:off x="5154" y="3252"/>
                    <a:ext cx="657" cy="420"/>
                    <a:chOff x="4059" y="3249"/>
                    <a:chExt cx="657" cy="420"/>
                  </a:xfrm>
                </p:grpSpPr>
                <p:sp>
                  <p:nvSpPr>
                    <p:cNvPr id="34982" name="Freeform 26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83" name="Freeform 26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21" name="Group 269"/>
                  <p:cNvGrpSpPr>
                    <a:grpSpLocks/>
                  </p:cNvGrpSpPr>
                  <p:nvPr/>
                </p:nvGrpSpPr>
                <p:grpSpPr bwMode="auto">
                  <a:xfrm>
                    <a:off x="3509" y="3249"/>
                    <a:ext cx="657" cy="420"/>
                    <a:chOff x="4059" y="3249"/>
                    <a:chExt cx="657" cy="420"/>
                  </a:xfrm>
                </p:grpSpPr>
                <p:sp>
                  <p:nvSpPr>
                    <p:cNvPr id="34980" name="Freeform 27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81" name="Freeform 27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974" name="Line 272"/>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975" name="Line 273"/>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34930" name="Group 274"/>
            <p:cNvGrpSpPr>
              <a:grpSpLocks/>
            </p:cNvGrpSpPr>
            <p:nvPr/>
          </p:nvGrpSpPr>
          <p:grpSpPr bwMode="auto">
            <a:xfrm rot="-9644019">
              <a:off x="3125" y="2640"/>
              <a:ext cx="336" cy="59"/>
              <a:chOff x="2089" y="1921"/>
              <a:chExt cx="1063" cy="178"/>
            </a:xfrm>
          </p:grpSpPr>
          <p:grpSp>
            <p:nvGrpSpPr>
              <p:cNvPr id="34931" name="Group 275"/>
              <p:cNvGrpSpPr>
                <a:grpSpLocks/>
              </p:cNvGrpSpPr>
              <p:nvPr/>
            </p:nvGrpSpPr>
            <p:grpSpPr bwMode="auto">
              <a:xfrm flipV="1">
                <a:off x="2109" y="1933"/>
                <a:ext cx="1043" cy="166"/>
                <a:chOff x="2064" y="2750"/>
                <a:chExt cx="2630" cy="423"/>
              </a:xfrm>
            </p:grpSpPr>
            <p:grpSp>
              <p:nvGrpSpPr>
                <p:cNvPr id="34932" name="Group 276"/>
                <p:cNvGrpSpPr>
                  <a:grpSpLocks/>
                </p:cNvGrpSpPr>
                <p:nvPr/>
              </p:nvGrpSpPr>
              <p:grpSpPr bwMode="auto">
                <a:xfrm>
                  <a:off x="2200" y="2750"/>
                  <a:ext cx="2302" cy="423"/>
                  <a:chOff x="3509" y="3249"/>
                  <a:chExt cx="2302" cy="423"/>
                </a:xfrm>
              </p:grpSpPr>
              <p:grpSp>
                <p:nvGrpSpPr>
                  <p:cNvPr id="34933" name="Group 277"/>
                  <p:cNvGrpSpPr>
                    <a:grpSpLocks/>
                  </p:cNvGrpSpPr>
                  <p:nvPr/>
                </p:nvGrpSpPr>
                <p:grpSpPr bwMode="auto">
                  <a:xfrm>
                    <a:off x="4059" y="3249"/>
                    <a:ext cx="657" cy="420"/>
                    <a:chOff x="4059" y="3249"/>
                    <a:chExt cx="657" cy="420"/>
                  </a:xfrm>
                </p:grpSpPr>
                <p:sp>
                  <p:nvSpPr>
                    <p:cNvPr id="34969" name="Freeform 27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70" name="Freeform 27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34" name="Group 280"/>
                  <p:cNvGrpSpPr>
                    <a:grpSpLocks/>
                  </p:cNvGrpSpPr>
                  <p:nvPr/>
                </p:nvGrpSpPr>
                <p:grpSpPr bwMode="auto">
                  <a:xfrm>
                    <a:off x="4606" y="3251"/>
                    <a:ext cx="657" cy="420"/>
                    <a:chOff x="4059" y="3249"/>
                    <a:chExt cx="657" cy="420"/>
                  </a:xfrm>
                </p:grpSpPr>
                <p:sp>
                  <p:nvSpPr>
                    <p:cNvPr id="34967" name="Freeform 28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68" name="Freeform 28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35" name="Group 283"/>
                  <p:cNvGrpSpPr>
                    <a:grpSpLocks/>
                  </p:cNvGrpSpPr>
                  <p:nvPr/>
                </p:nvGrpSpPr>
                <p:grpSpPr bwMode="auto">
                  <a:xfrm>
                    <a:off x="5154" y="3252"/>
                    <a:ext cx="657" cy="420"/>
                    <a:chOff x="4059" y="3249"/>
                    <a:chExt cx="657" cy="420"/>
                  </a:xfrm>
                </p:grpSpPr>
                <p:sp>
                  <p:nvSpPr>
                    <p:cNvPr id="34965" name="Freeform 28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66" name="Freeform 28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36" name="Group 286"/>
                  <p:cNvGrpSpPr>
                    <a:grpSpLocks/>
                  </p:cNvGrpSpPr>
                  <p:nvPr/>
                </p:nvGrpSpPr>
                <p:grpSpPr bwMode="auto">
                  <a:xfrm>
                    <a:off x="3509" y="3249"/>
                    <a:ext cx="657" cy="420"/>
                    <a:chOff x="4059" y="3249"/>
                    <a:chExt cx="657" cy="420"/>
                  </a:xfrm>
                </p:grpSpPr>
                <p:sp>
                  <p:nvSpPr>
                    <p:cNvPr id="34963" name="Freeform 28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64" name="Freeform 28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957" name="Line 289"/>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958" name="Line 290"/>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34937" name="Group 291"/>
              <p:cNvGrpSpPr>
                <a:grpSpLocks/>
              </p:cNvGrpSpPr>
              <p:nvPr/>
            </p:nvGrpSpPr>
            <p:grpSpPr bwMode="auto">
              <a:xfrm flipV="1">
                <a:off x="2089" y="1921"/>
                <a:ext cx="1043" cy="166"/>
                <a:chOff x="2064" y="2750"/>
                <a:chExt cx="2630" cy="423"/>
              </a:xfrm>
            </p:grpSpPr>
            <p:grpSp>
              <p:nvGrpSpPr>
                <p:cNvPr id="34938" name="Group 292"/>
                <p:cNvGrpSpPr>
                  <a:grpSpLocks/>
                </p:cNvGrpSpPr>
                <p:nvPr/>
              </p:nvGrpSpPr>
              <p:grpSpPr bwMode="auto">
                <a:xfrm>
                  <a:off x="2200" y="2750"/>
                  <a:ext cx="2302" cy="423"/>
                  <a:chOff x="3509" y="3249"/>
                  <a:chExt cx="2302" cy="423"/>
                </a:xfrm>
              </p:grpSpPr>
              <p:grpSp>
                <p:nvGrpSpPr>
                  <p:cNvPr id="34939" name="Group 293"/>
                  <p:cNvGrpSpPr>
                    <a:grpSpLocks/>
                  </p:cNvGrpSpPr>
                  <p:nvPr/>
                </p:nvGrpSpPr>
                <p:grpSpPr bwMode="auto">
                  <a:xfrm>
                    <a:off x="4059" y="3249"/>
                    <a:ext cx="657" cy="420"/>
                    <a:chOff x="4059" y="3249"/>
                    <a:chExt cx="657" cy="420"/>
                  </a:xfrm>
                </p:grpSpPr>
                <p:sp>
                  <p:nvSpPr>
                    <p:cNvPr id="34954" name="Freeform 29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55" name="Freeform 29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40" name="Group 296"/>
                  <p:cNvGrpSpPr>
                    <a:grpSpLocks/>
                  </p:cNvGrpSpPr>
                  <p:nvPr/>
                </p:nvGrpSpPr>
                <p:grpSpPr bwMode="auto">
                  <a:xfrm>
                    <a:off x="4606" y="3251"/>
                    <a:ext cx="657" cy="420"/>
                    <a:chOff x="4059" y="3249"/>
                    <a:chExt cx="657" cy="420"/>
                  </a:xfrm>
                </p:grpSpPr>
                <p:sp>
                  <p:nvSpPr>
                    <p:cNvPr id="34952" name="Freeform 29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53" name="Freeform 29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41" name="Group 299"/>
                  <p:cNvGrpSpPr>
                    <a:grpSpLocks/>
                  </p:cNvGrpSpPr>
                  <p:nvPr/>
                </p:nvGrpSpPr>
                <p:grpSpPr bwMode="auto">
                  <a:xfrm>
                    <a:off x="5154" y="3252"/>
                    <a:ext cx="657" cy="420"/>
                    <a:chOff x="4059" y="3249"/>
                    <a:chExt cx="657" cy="420"/>
                  </a:xfrm>
                </p:grpSpPr>
                <p:sp>
                  <p:nvSpPr>
                    <p:cNvPr id="34950" name="Freeform 30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51" name="Freeform 30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44" name="Group 302"/>
                  <p:cNvGrpSpPr>
                    <a:grpSpLocks/>
                  </p:cNvGrpSpPr>
                  <p:nvPr/>
                </p:nvGrpSpPr>
                <p:grpSpPr bwMode="auto">
                  <a:xfrm>
                    <a:off x="3509" y="3249"/>
                    <a:ext cx="657" cy="420"/>
                    <a:chOff x="4059" y="3249"/>
                    <a:chExt cx="657" cy="420"/>
                  </a:xfrm>
                </p:grpSpPr>
                <p:sp>
                  <p:nvSpPr>
                    <p:cNvPr id="34948" name="Freeform 30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49" name="Freeform 30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942" name="Line 305"/>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943" name="Line 306"/>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grpSp>
        <p:nvGrpSpPr>
          <p:cNvPr id="34945" name="Group 307"/>
          <p:cNvGrpSpPr>
            <a:grpSpLocks/>
          </p:cNvGrpSpPr>
          <p:nvPr/>
        </p:nvGrpSpPr>
        <p:grpSpPr bwMode="auto">
          <a:xfrm>
            <a:off x="3886200" y="2373313"/>
            <a:ext cx="457200" cy="1538287"/>
            <a:chOff x="2448" y="1056"/>
            <a:chExt cx="288" cy="969"/>
          </a:xfrm>
        </p:grpSpPr>
        <p:grpSp>
          <p:nvGrpSpPr>
            <p:cNvPr id="34946" name="Group 308"/>
            <p:cNvGrpSpPr>
              <a:grpSpLocks/>
            </p:cNvGrpSpPr>
            <p:nvPr/>
          </p:nvGrpSpPr>
          <p:grpSpPr bwMode="auto">
            <a:xfrm rot="-6241731">
              <a:off x="2401" y="1727"/>
              <a:ext cx="537" cy="59"/>
              <a:chOff x="2089" y="1921"/>
              <a:chExt cx="1063" cy="178"/>
            </a:xfrm>
          </p:grpSpPr>
          <p:grpSp>
            <p:nvGrpSpPr>
              <p:cNvPr id="34947" name="Group 309"/>
              <p:cNvGrpSpPr>
                <a:grpSpLocks/>
              </p:cNvGrpSpPr>
              <p:nvPr/>
            </p:nvGrpSpPr>
            <p:grpSpPr bwMode="auto">
              <a:xfrm flipV="1">
                <a:off x="2109" y="1933"/>
                <a:ext cx="1043" cy="166"/>
                <a:chOff x="2064" y="2750"/>
                <a:chExt cx="2630" cy="423"/>
              </a:xfrm>
            </p:grpSpPr>
            <p:grpSp>
              <p:nvGrpSpPr>
                <p:cNvPr id="34956" name="Group 310"/>
                <p:cNvGrpSpPr>
                  <a:grpSpLocks/>
                </p:cNvGrpSpPr>
                <p:nvPr/>
              </p:nvGrpSpPr>
              <p:grpSpPr bwMode="auto">
                <a:xfrm>
                  <a:off x="2200" y="2750"/>
                  <a:ext cx="2302" cy="423"/>
                  <a:chOff x="3509" y="3249"/>
                  <a:chExt cx="2302" cy="423"/>
                </a:xfrm>
              </p:grpSpPr>
              <p:grpSp>
                <p:nvGrpSpPr>
                  <p:cNvPr id="34959" name="Group 311"/>
                  <p:cNvGrpSpPr>
                    <a:grpSpLocks/>
                  </p:cNvGrpSpPr>
                  <p:nvPr/>
                </p:nvGrpSpPr>
                <p:grpSpPr bwMode="auto">
                  <a:xfrm>
                    <a:off x="4059" y="3249"/>
                    <a:ext cx="657" cy="420"/>
                    <a:chOff x="4059" y="3249"/>
                    <a:chExt cx="657" cy="420"/>
                  </a:xfrm>
                </p:grpSpPr>
                <p:sp>
                  <p:nvSpPr>
                    <p:cNvPr id="34928" name="Freeform 312"/>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29" name="Freeform 313"/>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60" name="Group 314"/>
                  <p:cNvGrpSpPr>
                    <a:grpSpLocks/>
                  </p:cNvGrpSpPr>
                  <p:nvPr/>
                </p:nvGrpSpPr>
                <p:grpSpPr bwMode="auto">
                  <a:xfrm>
                    <a:off x="4606" y="3251"/>
                    <a:ext cx="657" cy="420"/>
                    <a:chOff x="4059" y="3249"/>
                    <a:chExt cx="657" cy="420"/>
                  </a:xfrm>
                </p:grpSpPr>
                <p:sp>
                  <p:nvSpPr>
                    <p:cNvPr id="34926" name="Freeform 31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27" name="Freeform 31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61" name="Group 317"/>
                  <p:cNvGrpSpPr>
                    <a:grpSpLocks/>
                  </p:cNvGrpSpPr>
                  <p:nvPr/>
                </p:nvGrpSpPr>
                <p:grpSpPr bwMode="auto">
                  <a:xfrm>
                    <a:off x="5154" y="3252"/>
                    <a:ext cx="657" cy="420"/>
                    <a:chOff x="4059" y="3249"/>
                    <a:chExt cx="657" cy="420"/>
                  </a:xfrm>
                </p:grpSpPr>
                <p:sp>
                  <p:nvSpPr>
                    <p:cNvPr id="34924" name="Freeform 31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25" name="Freeform 31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62" name="Group 320"/>
                  <p:cNvGrpSpPr>
                    <a:grpSpLocks/>
                  </p:cNvGrpSpPr>
                  <p:nvPr/>
                </p:nvGrpSpPr>
                <p:grpSpPr bwMode="auto">
                  <a:xfrm>
                    <a:off x="3509" y="3249"/>
                    <a:ext cx="657" cy="420"/>
                    <a:chOff x="4059" y="3249"/>
                    <a:chExt cx="657" cy="420"/>
                  </a:xfrm>
                </p:grpSpPr>
                <p:sp>
                  <p:nvSpPr>
                    <p:cNvPr id="34922" name="Freeform 32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23" name="Freeform 32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916" name="Line 323"/>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917" name="Line 324"/>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34971" name="Group 325"/>
              <p:cNvGrpSpPr>
                <a:grpSpLocks/>
              </p:cNvGrpSpPr>
              <p:nvPr/>
            </p:nvGrpSpPr>
            <p:grpSpPr bwMode="auto">
              <a:xfrm flipV="1">
                <a:off x="2089" y="1921"/>
                <a:ext cx="1043" cy="166"/>
                <a:chOff x="2064" y="2750"/>
                <a:chExt cx="2630" cy="423"/>
              </a:xfrm>
            </p:grpSpPr>
            <p:grpSp>
              <p:nvGrpSpPr>
                <p:cNvPr id="34972" name="Group 326"/>
                <p:cNvGrpSpPr>
                  <a:grpSpLocks/>
                </p:cNvGrpSpPr>
                <p:nvPr/>
              </p:nvGrpSpPr>
              <p:grpSpPr bwMode="auto">
                <a:xfrm>
                  <a:off x="2200" y="2750"/>
                  <a:ext cx="2302" cy="423"/>
                  <a:chOff x="3509" y="3249"/>
                  <a:chExt cx="2302" cy="423"/>
                </a:xfrm>
              </p:grpSpPr>
              <p:grpSp>
                <p:nvGrpSpPr>
                  <p:cNvPr id="34973" name="Group 327"/>
                  <p:cNvGrpSpPr>
                    <a:grpSpLocks/>
                  </p:cNvGrpSpPr>
                  <p:nvPr/>
                </p:nvGrpSpPr>
                <p:grpSpPr bwMode="auto">
                  <a:xfrm>
                    <a:off x="4059" y="3249"/>
                    <a:ext cx="657" cy="420"/>
                    <a:chOff x="4059" y="3249"/>
                    <a:chExt cx="657" cy="420"/>
                  </a:xfrm>
                </p:grpSpPr>
                <p:sp>
                  <p:nvSpPr>
                    <p:cNvPr id="34913" name="Freeform 32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14" name="Freeform 32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76" name="Group 330"/>
                  <p:cNvGrpSpPr>
                    <a:grpSpLocks/>
                  </p:cNvGrpSpPr>
                  <p:nvPr/>
                </p:nvGrpSpPr>
                <p:grpSpPr bwMode="auto">
                  <a:xfrm>
                    <a:off x="4606" y="3251"/>
                    <a:ext cx="657" cy="420"/>
                    <a:chOff x="4059" y="3249"/>
                    <a:chExt cx="657" cy="420"/>
                  </a:xfrm>
                </p:grpSpPr>
                <p:sp>
                  <p:nvSpPr>
                    <p:cNvPr id="34911" name="Freeform 33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12" name="Freeform 33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77" name="Group 333"/>
                  <p:cNvGrpSpPr>
                    <a:grpSpLocks/>
                  </p:cNvGrpSpPr>
                  <p:nvPr/>
                </p:nvGrpSpPr>
                <p:grpSpPr bwMode="auto">
                  <a:xfrm>
                    <a:off x="5154" y="3252"/>
                    <a:ext cx="657" cy="420"/>
                    <a:chOff x="4059" y="3249"/>
                    <a:chExt cx="657" cy="420"/>
                  </a:xfrm>
                </p:grpSpPr>
                <p:sp>
                  <p:nvSpPr>
                    <p:cNvPr id="34909" name="Freeform 33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10" name="Freeform 33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78" name="Group 336"/>
                  <p:cNvGrpSpPr>
                    <a:grpSpLocks/>
                  </p:cNvGrpSpPr>
                  <p:nvPr/>
                </p:nvGrpSpPr>
                <p:grpSpPr bwMode="auto">
                  <a:xfrm>
                    <a:off x="3509" y="3249"/>
                    <a:ext cx="657" cy="420"/>
                    <a:chOff x="4059" y="3249"/>
                    <a:chExt cx="657" cy="420"/>
                  </a:xfrm>
                </p:grpSpPr>
                <p:sp>
                  <p:nvSpPr>
                    <p:cNvPr id="34907" name="Freeform 33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908" name="Freeform 33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901" name="Line 339"/>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902" name="Line 340"/>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34979" name="Group 341"/>
            <p:cNvGrpSpPr>
              <a:grpSpLocks/>
            </p:cNvGrpSpPr>
            <p:nvPr/>
          </p:nvGrpSpPr>
          <p:grpSpPr bwMode="auto">
            <a:xfrm rot="-6241731">
              <a:off x="2305" y="1295"/>
              <a:ext cx="537" cy="59"/>
              <a:chOff x="2089" y="1921"/>
              <a:chExt cx="1063" cy="178"/>
            </a:xfrm>
          </p:grpSpPr>
          <p:grpSp>
            <p:nvGrpSpPr>
              <p:cNvPr id="34988" name="Group 342"/>
              <p:cNvGrpSpPr>
                <a:grpSpLocks/>
              </p:cNvGrpSpPr>
              <p:nvPr/>
            </p:nvGrpSpPr>
            <p:grpSpPr bwMode="auto">
              <a:xfrm flipV="1">
                <a:off x="2109" y="1933"/>
                <a:ext cx="1043" cy="166"/>
                <a:chOff x="2064" y="2750"/>
                <a:chExt cx="2630" cy="423"/>
              </a:xfrm>
            </p:grpSpPr>
            <p:grpSp>
              <p:nvGrpSpPr>
                <p:cNvPr id="34991" name="Group 343"/>
                <p:cNvGrpSpPr>
                  <a:grpSpLocks/>
                </p:cNvGrpSpPr>
                <p:nvPr/>
              </p:nvGrpSpPr>
              <p:grpSpPr bwMode="auto">
                <a:xfrm>
                  <a:off x="2200" y="2750"/>
                  <a:ext cx="2302" cy="423"/>
                  <a:chOff x="3509" y="3249"/>
                  <a:chExt cx="2302" cy="423"/>
                </a:xfrm>
              </p:grpSpPr>
              <p:grpSp>
                <p:nvGrpSpPr>
                  <p:cNvPr id="34992" name="Group 344"/>
                  <p:cNvGrpSpPr>
                    <a:grpSpLocks/>
                  </p:cNvGrpSpPr>
                  <p:nvPr/>
                </p:nvGrpSpPr>
                <p:grpSpPr bwMode="auto">
                  <a:xfrm>
                    <a:off x="4059" y="3249"/>
                    <a:ext cx="657" cy="420"/>
                    <a:chOff x="4059" y="3249"/>
                    <a:chExt cx="657" cy="420"/>
                  </a:xfrm>
                </p:grpSpPr>
                <p:sp>
                  <p:nvSpPr>
                    <p:cNvPr id="34896" name="Freeform 345"/>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97" name="Freeform 346"/>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93" name="Group 347"/>
                  <p:cNvGrpSpPr>
                    <a:grpSpLocks/>
                  </p:cNvGrpSpPr>
                  <p:nvPr/>
                </p:nvGrpSpPr>
                <p:grpSpPr bwMode="auto">
                  <a:xfrm>
                    <a:off x="4606" y="3251"/>
                    <a:ext cx="657" cy="420"/>
                    <a:chOff x="4059" y="3249"/>
                    <a:chExt cx="657" cy="420"/>
                  </a:xfrm>
                </p:grpSpPr>
                <p:sp>
                  <p:nvSpPr>
                    <p:cNvPr id="34894" name="Freeform 34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95" name="Freeform 34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4994" name="Group 350"/>
                  <p:cNvGrpSpPr>
                    <a:grpSpLocks/>
                  </p:cNvGrpSpPr>
                  <p:nvPr/>
                </p:nvGrpSpPr>
                <p:grpSpPr bwMode="auto">
                  <a:xfrm>
                    <a:off x="5154" y="3252"/>
                    <a:ext cx="657" cy="420"/>
                    <a:chOff x="4059" y="3249"/>
                    <a:chExt cx="657" cy="420"/>
                  </a:xfrm>
                </p:grpSpPr>
                <p:sp>
                  <p:nvSpPr>
                    <p:cNvPr id="34892" name="Freeform 35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93" name="Freeform 35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03" name="Group 353"/>
                  <p:cNvGrpSpPr>
                    <a:grpSpLocks/>
                  </p:cNvGrpSpPr>
                  <p:nvPr/>
                </p:nvGrpSpPr>
                <p:grpSpPr bwMode="auto">
                  <a:xfrm>
                    <a:off x="3509" y="3249"/>
                    <a:ext cx="657" cy="420"/>
                    <a:chOff x="4059" y="3249"/>
                    <a:chExt cx="657" cy="420"/>
                  </a:xfrm>
                </p:grpSpPr>
                <p:sp>
                  <p:nvSpPr>
                    <p:cNvPr id="34890" name="Freeform 35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91" name="Freeform 35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884" name="Line 356"/>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885" name="Line 357"/>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35004" name="Group 358"/>
              <p:cNvGrpSpPr>
                <a:grpSpLocks/>
              </p:cNvGrpSpPr>
              <p:nvPr/>
            </p:nvGrpSpPr>
            <p:grpSpPr bwMode="auto">
              <a:xfrm flipV="1">
                <a:off x="2089" y="1921"/>
                <a:ext cx="1043" cy="166"/>
                <a:chOff x="2064" y="2750"/>
                <a:chExt cx="2630" cy="423"/>
              </a:xfrm>
            </p:grpSpPr>
            <p:grpSp>
              <p:nvGrpSpPr>
                <p:cNvPr id="35005" name="Group 359"/>
                <p:cNvGrpSpPr>
                  <a:grpSpLocks/>
                </p:cNvGrpSpPr>
                <p:nvPr/>
              </p:nvGrpSpPr>
              <p:grpSpPr bwMode="auto">
                <a:xfrm>
                  <a:off x="2200" y="2750"/>
                  <a:ext cx="2302" cy="423"/>
                  <a:chOff x="3509" y="3249"/>
                  <a:chExt cx="2302" cy="423"/>
                </a:xfrm>
              </p:grpSpPr>
              <p:grpSp>
                <p:nvGrpSpPr>
                  <p:cNvPr id="35008" name="Group 360"/>
                  <p:cNvGrpSpPr>
                    <a:grpSpLocks/>
                  </p:cNvGrpSpPr>
                  <p:nvPr/>
                </p:nvGrpSpPr>
                <p:grpSpPr bwMode="auto">
                  <a:xfrm>
                    <a:off x="4059" y="3249"/>
                    <a:ext cx="657" cy="420"/>
                    <a:chOff x="4059" y="3249"/>
                    <a:chExt cx="657" cy="420"/>
                  </a:xfrm>
                </p:grpSpPr>
                <p:sp>
                  <p:nvSpPr>
                    <p:cNvPr id="34881" name="Freeform 36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82" name="Freeform 36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09" name="Group 363"/>
                  <p:cNvGrpSpPr>
                    <a:grpSpLocks/>
                  </p:cNvGrpSpPr>
                  <p:nvPr/>
                </p:nvGrpSpPr>
                <p:grpSpPr bwMode="auto">
                  <a:xfrm>
                    <a:off x="4606" y="3251"/>
                    <a:ext cx="657" cy="420"/>
                    <a:chOff x="4059" y="3249"/>
                    <a:chExt cx="657" cy="420"/>
                  </a:xfrm>
                </p:grpSpPr>
                <p:sp>
                  <p:nvSpPr>
                    <p:cNvPr id="34879" name="Freeform 36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80" name="Freeform 36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10" name="Group 366"/>
                  <p:cNvGrpSpPr>
                    <a:grpSpLocks/>
                  </p:cNvGrpSpPr>
                  <p:nvPr/>
                </p:nvGrpSpPr>
                <p:grpSpPr bwMode="auto">
                  <a:xfrm>
                    <a:off x="5154" y="3252"/>
                    <a:ext cx="657" cy="420"/>
                    <a:chOff x="4059" y="3249"/>
                    <a:chExt cx="657" cy="420"/>
                  </a:xfrm>
                </p:grpSpPr>
                <p:sp>
                  <p:nvSpPr>
                    <p:cNvPr id="34877" name="Freeform 36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78" name="Freeform 36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11" name="Group 369"/>
                  <p:cNvGrpSpPr>
                    <a:grpSpLocks/>
                  </p:cNvGrpSpPr>
                  <p:nvPr/>
                </p:nvGrpSpPr>
                <p:grpSpPr bwMode="auto">
                  <a:xfrm>
                    <a:off x="3509" y="3249"/>
                    <a:ext cx="657" cy="420"/>
                    <a:chOff x="4059" y="3249"/>
                    <a:chExt cx="657" cy="420"/>
                  </a:xfrm>
                </p:grpSpPr>
                <p:sp>
                  <p:nvSpPr>
                    <p:cNvPr id="34875" name="Freeform 37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76" name="Freeform 37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869" name="Line 372"/>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870" name="Line 373"/>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nvGrpSpPr>
            <p:cNvPr id="35020" name="Group 374"/>
            <p:cNvGrpSpPr>
              <a:grpSpLocks/>
            </p:cNvGrpSpPr>
            <p:nvPr/>
          </p:nvGrpSpPr>
          <p:grpSpPr bwMode="auto">
            <a:xfrm rot="1735558">
              <a:off x="2448" y="1776"/>
              <a:ext cx="288" cy="51"/>
              <a:chOff x="2089" y="1921"/>
              <a:chExt cx="1063" cy="178"/>
            </a:xfrm>
          </p:grpSpPr>
          <p:grpSp>
            <p:nvGrpSpPr>
              <p:cNvPr id="35023" name="Group 375"/>
              <p:cNvGrpSpPr>
                <a:grpSpLocks/>
              </p:cNvGrpSpPr>
              <p:nvPr/>
            </p:nvGrpSpPr>
            <p:grpSpPr bwMode="auto">
              <a:xfrm flipV="1">
                <a:off x="2109" y="1933"/>
                <a:ext cx="1043" cy="166"/>
                <a:chOff x="2064" y="2750"/>
                <a:chExt cx="2630" cy="423"/>
              </a:xfrm>
            </p:grpSpPr>
            <p:grpSp>
              <p:nvGrpSpPr>
                <p:cNvPr id="35024" name="Group 376"/>
                <p:cNvGrpSpPr>
                  <a:grpSpLocks/>
                </p:cNvGrpSpPr>
                <p:nvPr/>
              </p:nvGrpSpPr>
              <p:grpSpPr bwMode="auto">
                <a:xfrm>
                  <a:off x="2200" y="2750"/>
                  <a:ext cx="2302" cy="423"/>
                  <a:chOff x="3509" y="3249"/>
                  <a:chExt cx="2302" cy="423"/>
                </a:xfrm>
              </p:grpSpPr>
              <p:grpSp>
                <p:nvGrpSpPr>
                  <p:cNvPr id="35025" name="Group 377"/>
                  <p:cNvGrpSpPr>
                    <a:grpSpLocks/>
                  </p:cNvGrpSpPr>
                  <p:nvPr/>
                </p:nvGrpSpPr>
                <p:grpSpPr bwMode="auto">
                  <a:xfrm>
                    <a:off x="4059" y="3249"/>
                    <a:ext cx="657" cy="420"/>
                    <a:chOff x="4059" y="3249"/>
                    <a:chExt cx="657" cy="420"/>
                  </a:xfrm>
                </p:grpSpPr>
                <p:sp>
                  <p:nvSpPr>
                    <p:cNvPr id="34864" name="Freeform 378"/>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65" name="Freeform 379"/>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26" name="Group 380"/>
                  <p:cNvGrpSpPr>
                    <a:grpSpLocks/>
                  </p:cNvGrpSpPr>
                  <p:nvPr/>
                </p:nvGrpSpPr>
                <p:grpSpPr bwMode="auto">
                  <a:xfrm>
                    <a:off x="4606" y="3251"/>
                    <a:ext cx="657" cy="420"/>
                    <a:chOff x="4059" y="3249"/>
                    <a:chExt cx="657" cy="420"/>
                  </a:xfrm>
                </p:grpSpPr>
                <p:sp>
                  <p:nvSpPr>
                    <p:cNvPr id="34862" name="Freeform 381"/>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63" name="Freeform 382"/>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35" name="Group 383"/>
                  <p:cNvGrpSpPr>
                    <a:grpSpLocks/>
                  </p:cNvGrpSpPr>
                  <p:nvPr/>
                </p:nvGrpSpPr>
                <p:grpSpPr bwMode="auto">
                  <a:xfrm>
                    <a:off x="5154" y="3252"/>
                    <a:ext cx="657" cy="420"/>
                    <a:chOff x="4059" y="3249"/>
                    <a:chExt cx="657" cy="420"/>
                  </a:xfrm>
                </p:grpSpPr>
                <p:sp>
                  <p:nvSpPr>
                    <p:cNvPr id="34860" name="Freeform 38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61" name="Freeform 38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36" name="Group 386"/>
                  <p:cNvGrpSpPr>
                    <a:grpSpLocks/>
                  </p:cNvGrpSpPr>
                  <p:nvPr/>
                </p:nvGrpSpPr>
                <p:grpSpPr bwMode="auto">
                  <a:xfrm>
                    <a:off x="3509" y="3249"/>
                    <a:ext cx="657" cy="420"/>
                    <a:chOff x="4059" y="3249"/>
                    <a:chExt cx="657" cy="420"/>
                  </a:xfrm>
                </p:grpSpPr>
                <p:sp>
                  <p:nvSpPr>
                    <p:cNvPr id="34858" name="Freeform 38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59" name="Freeform 38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852" name="Line 389"/>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853" name="Line 390"/>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nvGrpSpPr>
              <p:cNvPr id="35037" name="Group 391"/>
              <p:cNvGrpSpPr>
                <a:grpSpLocks/>
              </p:cNvGrpSpPr>
              <p:nvPr/>
            </p:nvGrpSpPr>
            <p:grpSpPr bwMode="auto">
              <a:xfrm flipV="1">
                <a:off x="2089" y="1921"/>
                <a:ext cx="1043" cy="166"/>
                <a:chOff x="2064" y="2750"/>
                <a:chExt cx="2630" cy="423"/>
              </a:xfrm>
            </p:grpSpPr>
            <p:grpSp>
              <p:nvGrpSpPr>
                <p:cNvPr id="35040" name="Group 392"/>
                <p:cNvGrpSpPr>
                  <a:grpSpLocks/>
                </p:cNvGrpSpPr>
                <p:nvPr/>
              </p:nvGrpSpPr>
              <p:grpSpPr bwMode="auto">
                <a:xfrm>
                  <a:off x="2200" y="2750"/>
                  <a:ext cx="2302" cy="423"/>
                  <a:chOff x="3509" y="3249"/>
                  <a:chExt cx="2302" cy="423"/>
                </a:xfrm>
              </p:grpSpPr>
              <p:grpSp>
                <p:nvGrpSpPr>
                  <p:cNvPr id="35041" name="Group 393"/>
                  <p:cNvGrpSpPr>
                    <a:grpSpLocks/>
                  </p:cNvGrpSpPr>
                  <p:nvPr/>
                </p:nvGrpSpPr>
                <p:grpSpPr bwMode="auto">
                  <a:xfrm>
                    <a:off x="4059" y="3249"/>
                    <a:ext cx="657" cy="420"/>
                    <a:chOff x="4059" y="3249"/>
                    <a:chExt cx="657" cy="420"/>
                  </a:xfrm>
                </p:grpSpPr>
                <p:sp>
                  <p:nvSpPr>
                    <p:cNvPr id="34849" name="Freeform 394"/>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50" name="Freeform 395"/>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42" name="Group 396"/>
                  <p:cNvGrpSpPr>
                    <a:grpSpLocks/>
                  </p:cNvGrpSpPr>
                  <p:nvPr/>
                </p:nvGrpSpPr>
                <p:grpSpPr bwMode="auto">
                  <a:xfrm>
                    <a:off x="4606" y="3251"/>
                    <a:ext cx="657" cy="420"/>
                    <a:chOff x="4059" y="3249"/>
                    <a:chExt cx="657" cy="420"/>
                  </a:xfrm>
                </p:grpSpPr>
                <p:sp>
                  <p:nvSpPr>
                    <p:cNvPr id="34847" name="Freeform 397"/>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48" name="Freeform 398"/>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43" name="Group 399"/>
                  <p:cNvGrpSpPr>
                    <a:grpSpLocks/>
                  </p:cNvGrpSpPr>
                  <p:nvPr/>
                </p:nvGrpSpPr>
                <p:grpSpPr bwMode="auto">
                  <a:xfrm>
                    <a:off x="5154" y="3252"/>
                    <a:ext cx="657" cy="420"/>
                    <a:chOff x="4059" y="3249"/>
                    <a:chExt cx="657" cy="420"/>
                  </a:xfrm>
                </p:grpSpPr>
                <p:sp>
                  <p:nvSpPr>
                    <p:cNvPr id="34845" name="Freeform 400"/>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46" name="Freeform 401"/>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nvGrpSpPr>
                  <p:cNvPr id="35052" name="Group 402"/>
                  <p:cNvGrpSpPr>
                    <a:grpSpLocks/>
                  </p:cNvGrpSpPr>
                  <p:nvPr/>
                </p:nvGrpSpPr>
                <p:grpSpPr bwMode="auto">
                  <a:xfrm>
                    <a:off x="3509" y="3249"/>
                    <a:ext cx="657" cy="420"/>
                    <a:chOff x="4059" y="3249"/>
                    <a:chExt cx="657" cy="420"/>
                  </a:xfrm>
                </p:grpSpPr>
                <p:sp>
                  <p:nvSpPr>
                    <p:cNvPr id="34843" name="Freeform 403"/>
                    <p:cNvSpPr>
                      <a:spLocks/>
                    </p:cNvSpPr>
                    <p:nvPr/>
                  </p:nvSpPr>
                  <p:spPr bwMode="auto">
                    <a:xfrm>
                      <a:off x="4059"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sp>
                  <p:nvSpPr>
                    <p:cNvPr id="34844" name="Freeform 404"/>
                    <p:cNvSpPr>
                      <a:spLocks/>
                    </p:cNvSpPr>
                    <p:nvPr/>
                  </p:nvSpPr>
                  <p:spPr bwMode="auto">
                    <a:xfrm>
                      <a:off x="4332" y="3249"/>
                      <a:ext cx="384" cy="420"/>
                    </a:xfrm>
                    <a:custGeom>
                      <a:avLst/>
                      <a:gdLst>
                        <a:gd name="T0" fmla="*/ 0 w 384"/>
                        <a:gd name="T1" fmla="*/ 6 h 420"/>
                        <a:gd name="T2" fmla="*/ 159 w 384"/>
                        <a:gd name="T3" fmla="*/ 6 h 420"/>
                        <a:gd name="T4" fmla="*/ 204 w 384"/>
                        <a:gd name="T5" fmla="*/ 18 h 420"/>
                        <a:gd name="T6" fmla="*/ 234 w 384"/>
                        <a:gd name="T7" fmla="*/ 30 h 420"/>
                        <a:gd name="T8" fmla="*/ 270 w 384"/>
                        <a:gd name="T9" fmla="*/ 63 h 420"/>
                        <a:gd name="T10" fmla="*/ 294 w 384"/>
                        <a:gd name="T11" fmla="*/ 99 h 420"/>
                        <a:gd name="T12" fmla="*/ 309 w 384"/>
                        <a:gd name="T13" fmla="*/ 135 h 420"/>
                        <a:gd name="T14" fmla="*/ 309 w 384"/>
                        <a:gd name="T15" fmla="*/ 204 h 420"/>
                        <a:gd name="T16" fmla="*/ 309 w 384"/>
                        <a:gd name="T17" fmla="*/ 255 h 420"/>
                        <a:gd name="T18" fmla="*/ 282 w 384"/>
                        <a:gd name="T19" fmla="*/ 342 h 420"/>
                        <a:gd name="T20" fmla="*/ 261 w 384"/>
                        <a:gd name="T21" fmla="*/ 390 h 420"/>
                        <a:gd name="T22" fmla="*/ 216 w 384"/>
                        <a:gd name="T23" fmla="*/ 420 h 420"/>
                        <a:gd name="T24" fmla="*/ 153 w 384"/>
                        <a:gd name="T25" fmla="*/ 405 h 420"/>
                        <a:gd name="T26" fmla="*/ 132 w 384"/>
                        <a:gd name="T27" fmla="*/ 381 h 420"/>
                        <a:gd name="T28" fmla="*/ 117 w 384"/>
                        <a:gd name="T29" fmla="*/ 354 h 420"/>
                        <a:gd name="T30" fmla="*/ 105 w 384"/>
                        <a:gd name="T31" fmla="*/ 309 h 420"/>
                        <a:gd name="T32" fmla="*/ 96 w 384"/>
                        <a:gd name="T33" fmla="*/ 261 h 420"/>
                        <a:gd name="T34" fmla="*/ 108 w 384"/>
                        <a:gd name="T35" fmla="*/ 135 h 420"/>
                        <a:gd name="T36" fmla="*/ 147 w 384"/>
                        <a:gd name="T37" fmla="*/ 72 h 420"/>
                        <a:gd name="T38" fmla="*/ 336 w 384"/>
                        <a:gd name="T39" fmla="*/ 0 h 420"/>
                        <a:gd name="T40" fmla="*/ 384 w 384"/>
                        <a:gd name="T41" fmla="*/ 3 h 4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
                        <a:gd name="T64" fmla="*/ 0 h 420"/>
                        <a:gd name="T65" fmla="*/ 384 w 384"/>
                        <a:gd name="T66" fmla="*/ 420 h 4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 h="420">
                          <a:moveTo>
                            <a:pt x="0" y="6"/>
                          </a:moveTo>
                          <a:cubicBezTo>
                            <a:pt x="70" y="0"/>
                            <a:pt x="46" y="1"/>
                            <a:pt x="159" y="6"/>
                          </a:cubicBezTo>
                          <a:cubicBezTo>
                            <a:pt x="173" y="7"/>
                            <a:pt x="190" y="14"/>
                            <a:pt x="204" y="18"/>
                          </a:cubicBezTo>
                          <a:cubicBezTo>
                            <a:pt x="214" y="21"/>
                            <a:pt x="234" y="30"/>
                            <a:pt x="234" y="30"/>
                          </a:cubicBezTo>
                          <a:cubicBezTo>
                            <a:pt x="246" y="42"/>
                            <a:pt x="257" y="53"/>
                            <a:pt x="270" y="63"/>
                          </a:cubicBezTo>
                          <a:cubicBezTo>
                            <a:pt x="275" y="78"/>
                            <a:pt x="289" y="83"/>
                            <a:pt x="294" y="99"/>
                          </a:cubicBezTo>
                          <a:cubicBezTo>
                            <a:pt x="299" y="113"/>
                            <a:pt x="301" y="123"/>
                            <a:pt x="309" y="135"/>
                          </a:cubicBezTo>
                          <a:cubicBezTo>
                            <a:pt x="315" y="161"/>
                            <a:pt x="312" y="177"/>
                            <a:pt x="309" y="204"/>
                          </a:cubicBezTo>
                          <a:cubicBezTo>
                            <a:pt x="312" y="235"/>
                            <a:pt x="314" y="226"/>
                            <a:pt x="309" y="255"/>
                          </a:cubicBezTo>
                          <a:cubicBezTo>
                            <a:pt x="304" y="284"/>
                            <a:pt x="291" y="314"/>
                            <a:pt x="282" y="342"/>
                          </a:cubicBezTo>
                          <a:cubicBezTo>
                            <a:pt x="277" y="358"/>
                            <a:pt x="273" y="377"/>
                            <a:pt x="261" y="390"/>
                          </a:cubicBezTo>
                          <a:cubicBezTo>
                            <a:pt x="247" y="406"/>
                            <a:pt x="235" y="414"/>
                            <a:pt x="216" y="420"/>
                          </a:cubicBezTo>
                          <a:cubicBezTo>
                            <a:pt x="191" y="418"/>
                            <a:pt x="173" y="418"/>
                            <a:pt x="153" y="405"/>
                          </a:cubicBezTo>
                          <a:cubicBezTo>
                            <a:pt x="139" y="384"/>
                            <a:pt x="147" y="391"/>
                            <a:pt x="132" y="381"/>
                          </a:cubicBezTo>
                          <a:cubicBezTo>
                            <a:pt x="128" y="370"/>
                            <a:pt x="121" y="366"/>
                            <a:pt x="117" y="354"/>
                          </a:cubicBezTo>
                          <a:cubicBezTo>
                            <a:pt x="112" y="339"/>
                            <a:pt x="110" y="324"/>
                            <a:pt x="105" y="309"/>
                          </a:cubicBezTo>
                          <a:cubicBezTo>
                            <a:pt x="103" y="293"/>
                            <a:pt x="101" y="277"/>
                            <a:pt x="96" y="261"/>
                          </a:cubicBezTo>
                          <a:cubicBezTo>
                            <a:pt x="97" y="246"/>
                            <a:pt x="98" y="154"/>
                            <a:pt x="108" y="135"/>
                          </a:cubicBezTo>
                          <a:cubicBezTo>
                            <a:pt x="119" y="113"/>
                            <a:pt x="130" y="89"/>
                            <a:pt x="147" y="72"/>
                          </a:cubicBezTo>
                          <a:cubicBezTo>
                            <a:pt x="191" y="28"/>
                            <a:pt x="275" y="6"/>
                            <a:pt x="336" y="0"/>
                          </a:cubicBezTo>
                          <a:cubicBezTo>
                            <a:pt x="366" y="4"/>
                            <a:pt x="350" y="3"/>
                            <a:pt x="384" y="3"/>
                          </a:cubicBezTo>
                        </a:path>
                      </a:pathLst>
                    </a:custGeom>
                    <a:noFill/>
                    <a:ln w="25400" cap="flat" cmpd="sng">
                      <a:solidFill>
                        <a:schemeClr val="hlink"/>
                      </a:solidFill>
                      <a:prstDash val="solid"/>
                      <a:round/>
                      <a:headEnd type="none" w="med" len="med"/>
                      <a:tailEnd type="none" w="med" len="lg"/>
                    </a:ln>
                  </p:spPr>
                  <p:txBody>
                    <a:bodyPr>
                      <a:spAutoFit/>
                    </a:bodyPr>
                    <a:lstStyle/>
                    <a:p>
                      <a:endParaRPr lang="en-US"/>
                    </a:p>
                  </p:txBody>
                </p:sp>
              </p:grpSp>
            </p:grpSp>
            <p:sp>
              <p:nvSpPr>
                <p:cNvPr id="34837" name="Line 405"/>
                <p:cNvSpPr>
                  <a:spLocks noChangeShapeType="1"/>
                </p:cNvSpPr>
                <p:nvPr/>
              </p:nvSpPr>
              <p:spPr bwMode="auto">
                <a:xfrm>
                  <a:off x="4468" y="2750"/>
                  <a:ext cx="226" cy="0"/>
                </a:xfrm>
                <a:prstGeom prst="line">
                  <a:avLst/>
                </a:prstGeom>
                <a:noFill/>
                <a:ln w="25400">
                  <a:solidFill>
                    <a:schemeClr val="hlink"/>
                  </a:solidFill>
                  <a:round/>
                  <a:headEnd/>
                  <a:tailEnd type="none" w="med" len="lg"/>
                </a:ln>
              </p:spPr>
              <p:txBody>
                <a:bodyPr>
                  <a:spAutoFit/>
                </a:bodyPr>
                <a:lstStyle/>
                <a:p>
                  <a:endParaRPr lang="en-US"/>
                </a:p>
              </p:txBody>
            </p:sp>
            <p:sp>
              <p:nvSpPr>
                <p:cNvPr id="34838" name="Line 406"/>
                <p:cNvSpPr>
                  <a:spLocks noChangeShapeType="1"/>
                </p:cNvSpPr>
                <p:nvPr/>
              </p:nvSpPr>
              <p:spPr bwMode="auto">
                <a:xfrm>
                  <a:off x="2064" y="2750"/>
                  <a:ext cx="181" cy="0"/>
                </a:xfrm>
                <a:prstGeom prst="line">
                  <a:avLst/>
                </a:prstGeom>
                <a:noFill/>
                <a:ln w="25400">
                  <a:solidFill>
                    <a:schemeClr val="hlink"/>
                  </a:solidFill>
                  <a:round/>
                  <a:headEnd/>
                  <a:tailEnd type="none" w="med" len="lg"/>
                </a:ln>
              </p:spPr>
              <p:txBody>
                <a:bodyPr>
                  <a:spAutoFit/>
                </a:bodyPr>
                <a:lstStyle/>
                <a:p>
                  <a:endParaRPr lang="en-US"/>
                </a:p>
              </p:txBody>
            </p:sp>
          </p:grpSp>
        </p:grpSp>
      </p:grpSp>
      <p:sp>
        <p:nvSpPr>
          <p:cNvPr id="34830" name="Rectangle 407"/>
          <p:cNvSpPr>
            <a:spLocks noGrp="1" noChangeArrowheads="1"/>
          </p:cNvSpPr>
          <p:nvPr>
            <p:ph type="title"/>
          </p:nvPr>
        </p:nvSpPr>
        <p:spPr>
          <a:xfrm>
            <a:off x="457200" y="19050"/>
            <a:ext cx="8229600" cy="809625"/>
          </a:xfrm>
          <a:solidFill>
            <a:schemeClr val="bg1"/>
          </a:solidFill>
        </p:spPr>
        <p:txBody>
          <a:bodyPr/>
          <a:lstStyle/>
          <a:p>
            <a:pPr eaLnBrk="1" hangingPunct="1"/>
            <a:r>
              <a:rPr lang="en-US" smtClean="0">
                <a:solidFill>
                  <a:schemeClr val="accent2"/>
                </a:solidFill>
              </a:rPr>
              <a:t>Color Probes of the Medium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5"/>
                                        </p:tgtEl>
                                        <p:attrNameLst>
                                          <p:attrName>style.visibility</p:attrName>
                                        </p:attrNameLst>
                                      </p:cBhvr>
                                      <p:to>
                                        <p:strVal val="visible"/>
                                      </p:to>
                                    </p:set>
                                    <p:animEffect transition="in" filter="wipe(left)">
                                      <p:cBhvr>
                                        <p:cTn id="7" dur="500"/>
                                        <p:tgtEl>
                                          <p:spTgt spid="40653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06536"/>
                                        </p:tgtEl>
                                        <p:attrNameLst>
                                          <p:attrName>style.visibility</p:attrName>
                                        </p:attrNameLst>
                                      </p:cBhvr>
                                      <p:to>
                                        <p:strVal val="visible"/>
                                      </p:to>
                                    </p:set>
                                    <p:animEffect transition="in" filter="wipe(right)">
                                      <p:cBhvr>
                                        <p:cTn id="10" dur="500"/>
                                        <p:tgtEl>
                                          <p:spTgt spid="40653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4945"/>
                                        </p:tgtEl>
                                        <p:attrNameLst>
                                          <p:attrName>style.visibility</p:attrName>
                                        </p:attrNameLst>
                                      </p:cBhvr>
                                      <p:to>
                                        <p:strVal val="visible"/>
                                      </p:to>
                                    </p:set>
                                    <p:animEffect transition="in" filter="wipe(down)">
                                      <p:cBhvr>
                                        <p:cTn id="14" dur="1000"/>
                                        <p:tgtEl>
                                          <p:spTgt spid="34945"/>
                                        </p:tgtEl>
                                      </p:cBhvr>
                                    </p:animEffect>
                                  </p:childTnLst>
                                </p:cTn>
                              </p:par>
                              <p:par>
                                <p:cTn id="15" presetID="2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5" grpId="0" animBg="1"/>
      <p:bldP spid="4065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6DC46909-FCB2-4665-B6BA-675D1334EDC9}" type="slidenum">
              <a:rPr lang="en-US"/>
              <a:pPr>
                <a:defRPr/>
              </a:pPr>
              <a:t>16</a:t>
            </a:fld>
            <a:endParaRPr lang="en-US"/>
          </a:p>
        </p:txBody>
      </p:sp>
      <p:pic>
        <p:nvPicPr>
          <p:cNvPr id="49156" name="Picture 3"/>
          <p:cNvPicPr>
            <a:picLocks noChangeAspect="1" noChangeArrowheads="1"/>
          </p:cNvPicPr>
          <p:nvPr/>
        </p:nvPicPr>
        <p:blipFill>
          <a:blip r:embed="rId3" cstate="print"/>
          <a:srcRect/>
          <a:stretch>
            <a:fillRect/>
          </a:stretch>
        </p:blipFill>
        <p:spPr bwMode="auto">
          <a:xfrm>
            <a:off x="2063931" y="3114177"/>
            <a:ext cx="4419600" cy="3070225"/>
          </a:xfrm>
          <a:prstGeom prst="rect">
            <a:avLst/>
          </a:prstGeom>
          <a:noFill/>
          <a:ln w="9525">
            <a:noFill/>
            <a:miter lim="800000"/>
            <a:headEnd/>
            <a:tailEnd/>
          </a:ln>
        </p:spPr>
      </p:pic>
      <p:sp>
        <p:nvSpPr>
          <p:cNvPr id="49157" name="Text Box 4"/>
          <p:cNvSpPr txBox="1">
            <a:spLocks noChangeArrowheads="1"/>
          </p:cNvSpPr>
          <p:nvPr/>
        </p:nvSpPr>
        <p:spPr bwMode="auto">
          <a:xfrm>
            <a:off x="1447800" y="1045258"/>
            <a:ext cx="6592888" cy="1856856"/>
          </a:xfrm>
          <a:prstGeom prst="rect">
            <a:avLst/>
          </a:prstGeom>
          <a:noFill/>
          <a:ln w="9525">
            <a:noFill/>
            <a:miter lim="800000"/>
            <a:headEnd/>
            <a:tailEnd/>
          </a:ln>
        </p:spPr>
        <p:txBody>
          <a:bodyPr lIns="90000" tIns="46800" rIns="90000" bIns="46800">
            <a:spAutoFit/>
          </a:bodyPr>
          <a:lstStyle/>
          <a:p>
            <a:pPr marL="457200" indent="-457200" algn="l">
              <a:lnSpc>
                <a:spcPct val="94000"/>
              </a:lnSpc>
              <a:spcBef>
                <a:spcPct val="0"/>
              </a:spcBef>
              <a:buClr>
                <a:srgbClr val="000000"/>
              </a:buClr>
              <a:buSzPct val="45000"/>
              <a:buFont typeface="StarSymbol"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dirty="0">
                <a:solidFill>
                  <a:srgbClr val="000000"/>
                </a:solidFill>
              </a:rPr>
              <a:t>Study nuclear modification factor, R</a:t>
            </a:r>
            <a:r>
              <a:rPr lang="en-GB" baseline="-25000" dirty="0">
                <a:solidFill>
                  <a:srgbClr val="000000"/>
                </a:solidFill>
              </a:rPr>
              <a:t>AA</a:t>
            </a:r>
          </a:p>
          <a:p>
            <a:pPr marL="457200" indent="-457200" algn="l">
              <a:lnSpc>
                <a:spcPct val="94000"/>
              </a:lnSpc>
              <a:spcBef>
                <a:spcPct val="0"/>
              </a:spcBef>
              <a:buClr>
                <a:srgbClr val="000000"/>
              </a:buClr>
              <a:buSzPct val="45000"/>
              <a:buFont typeface="StarSymbol"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000" dirty="0">
                <a:solidFill>
                  <a:srgbClr val="000000"/>
                </a:solidFill>
                <a:latin typeface="Times New Roman" pitchFamily="18" charset="0"/>
              </a:rPr>
              <a:t>1. Compare </a:t>
            </a:r>
            <a:r>
              <a:rPr lang="en-GB" sz="2000" dirty="0" err="1">
                <a:solidFill>
                  <a:srgbClr val="000000"/>
                </a:solidFill>
                <a:latin typeface="Times New Roman" pitchFamily="18" charset="0"/>
              </a:rPr>
              <a:t>Au+Au</a:t>
            </a:r>
            <a:r>
              <a:rPr lang="en-GB" sz="2000" dirty="0">
                <a:solidFill>
                  <a:srgbClr val="000000"/>
                </a:solidFill>
                <a:latin typeface="Times New Roman" pitchFamily="18" charset="0"/>
              </a:rPr>
              <a:t> </a:t>
            </a:r>
            <a:r>
              <a:rPr lang="en-GB" sz="2000" dirty="0" smtClean="0">
                <a:solidFill>
                  <a:srgbClr val="000000"/>
                </a:solidFill>
                <a:latin typeface="Times New Roman" pitchFamily="18" charset="0"/>
              </a:rPr>
              <a:t>to </a:t>
            </a:r>
            <a:r>
              <a:rPr lang="en-GB" sz="2000" dirty="0" err="1" smtClean="0">
                <a:solidFill>
                  <a:srgbClr val="000000"/>
                </a:solidFill>
                <a:latin typeface="Times New Roman" pitchFamily="18" charset="0"/>
              </a:rPr>
              <a:t>p+p</a:t>
            </a:r>
            <a:r>
              <a:rPr lang="en-GB" sz="2000" dirty="0" smtClean="0">
                <a:solidFill>
                  <a:srgbClr val="000000"/>
                </a:solidFill>
                <a:latin typeface="Times New Roman" pitchFamily="18" charset="0"/>
              </a:rPr>
              <a:t> </a:t>
            </a:r>
            <a:r>
              <a:rPr lang="en-GB" sz="2000" dirty="0">
                <a:solidFill>
                  <a:srgbClr val="000000"/>
                </a:solidFill>
                <a:latin typeface="Times New Roman" pitchFamily="18" charset="0"/>
              </a:rPr>
              <a:t>cross sections, scaled </a:t>
            </a:r>
            <a:r>
              <a:rPr lang="en-GB" sz="2000" dirty="0" smtClean="0">
                <a:solidFill>
                  <a:srgbClr val="000000"/>
                </a:solidFill>
                <a:latin typeface="Times New Roman" pitchFamily="18" charset="0"/>
              </a:rPr>
              <a:t>with </a:t>
            </a:r>
            <a:r>
              <a:rPr lang="en-GB" sz="2000" dirty="0" err="1">
                <a:solidFill>
                  <a:srgbClr val="000000"/>
                </a:solidFill>
                <a:latin typeface="Times New Roman" pitchFamily="18" charset="0"/>
              </a:rPr>
              <a:t>N</a:t>
            </a:r>
            <a:r>
              <a:rPr lang="en-GB" sz="2000" baseline="-25000" dirty="0" err="1">
                <a:solidFill>
                  <a:srgbClr val="000000"/>
                </a:solidFill>
                <a:latin typeface="Times New Roman" pitchFamily="18" charset="0"/>
              </a:rPr>
              <a:t>coll</a:t>
            </a:r>
            <a:r>
              <a:rPr lang="en-GB" sz="2000" dirty="0">
                <a:solidFill>
                  <a:srgbClr val="000000"/>
                </a:solidFill>
                <a:latin typeface="Times New Roman" pitchFamily="18" charset="0"/>
              </a:rPr>
              <a:t> </a:t>
            </a:r>
            <a:r>
              <a:rPr lang="en-GB" sz="2000" dirty="0" smtClean="0">
                <a:solidFill>
                  <a:srgbClr val="000000"/>
                </a:solidFill>
                <a:latin typeface="Times New Roman" pitchFamily="18" charset="0"/>
              </a:rPr>
              <a:t>to </a:t>
            </a:r>
            <a:r>
              <a:rPr lang="en-GB" sz="2000" dirty="0">
                <a:solidFill>
                  <a:srgbClr val="000000"/>
                </a:solidFill>
                <a:latin typeface="Times New Roman" pitchFamily="18" charset="0"/>
              </a:rPr>
              <a:t>obtain </a:t>
            </a:r>
            <a:r>
              <a:rPr lang="en-GB" sz="2000" dirty="0" smtClean="0">
                <a:solidFill>
                  <a:srgbClr val="000000"/>
                </a:solidFill>
                <a:latin typeface="Times New Roman" pitchFamily="18" charset="0"/>
              </a:rPr>
              <a:t>R</a:t>
            </a:r>
            <a:r>
              <a:rPr lang="en-GB" sz="2000" baseline="-25000" dirty="0" smtClean="0">
                <a:solidFill>
                  <a:srgbClr val="000000"/>
                </a:solidFill>
                <a:latin typeface="Times New Roman" pitchFamily="18" charset="0"/>
              </a:rPr>
              <a:t>AA</a:t>
            </a:r>
            <a:r>
              <a:rPr lang="en-GB" sz="2000" dirty="0" smtClean="0">
                <a:solidFill>
                  <a:srgbClr val="000000"/>
                </a:solidFill>
                <a:latin typeface="Times New Roman" pitchFamily="18" charset="0"/>
              </a:rPr>
              <a:t>.</a:t>
            </a:r>
            <a:endParaRPr lang="en-GB" sz="2000" dirty="0">
              <a:solidFill>
                <a:srgbClr val="000000"/>
              </a:solidFill>
              <a:latin typeface="Times New Roman" pitchFamily="18" charset="0"/>
            </a:endParaRPr>
          </a:p>
          <a:p>
            <a:pPr marL="457200" indent="-457200" algn="l">
              <a:spcBef>
                <a:spcPct val="0"/>
              </a:spcBef>
              <a:buClr>
                <a:srgbClr val="000000"/>
              </a:buClr>
              <a:buSzPct val="45000"/>
              <a:buFont typeface="StarSymbol"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000" dirty="0">
                <a:solidFill>
                  <a:srgbClr val="000000"/>
                </a:solidFill>
                <a:latin typeface="Times New Roman" pitchFamily="18" charset="0"/>
              </a:rPr>
              <a:t>2. </a:t>
            </a:r>
            <a:r>
              <a:rPr lang="en-GB" sz="2000" dirty="0" smtClean="0">
                <a:solidFill>
                  <a:srgbClr val="000000"/>
                </a:solidFill>
                <a:latin typeface="Times New Roman" pitchFamily="18" charset="0"/>
              </a:rPr>
              <a:t>If R</a:t>
            </a:r>
            <a:r>
              <a:rPr lang="en-GB" sz="2000" baseline="-25000" dirty="0" smtClean="0">
                <a:solidFill>
                  <a:srgbClr val="000000"/>
                </a:solidFill>
                <a:latin typeface="Times New Roman" pitchFamily="18" charset="0"/>
              </a:rPr>
              <a:t>AA</a:t>
            </a:r>
            <a:r>
              <a:rPr lang="en-GB" sz="2000" dirty="0" smtClean="0">
                <a:solidFill>
                  <a:srgbClr val="000000"/>
                </a:solidFill>
                <a:latin typeface="Times New Roman" pitchFamily="18" charset="0"/>
              </a:rPr>
              <a:t>=1, then physics seems to be the same as in </a:t>
            </a:r>
            <a:r>
              <a:rPr lang="en-GB" sz="2000" dirty="0" err="1" smtClean="0">
                <a:solidFill>
                  <a:srgbClr val="000000"/>
                </a:solidFill>
                <a:latin typeface="Times New Roman" pitchFamily="18" charset="0"/>
              </a:rPr>
              <a:t>p+p</a:t>
            </a:r>
            <a:r>
              <a:rPr lang="en-GB" sz="2000" dirty="0" smtClean="0">
                <a:solidFill>
                  <a:srgbClr val="000000"/>
                </a:solidFill>
                <a:latin typeface="Times New Roman" pitchFamily="18" charset="0"/>
              </a:rPr>
              <a:t> collisions..</a:t>
            </a:r>
            <a:endParaRPr lang="en-GB" sz="2000" dirty="0">
              <a:solidFill>
                <a:srgbClr val="000000"/>
              </a:solidFill>
              <a:latin typeface="Times New Roman" pitchFamily="18" charset="0"/>
            </a:endParaRPr>
          </a:p>
          <a:p>
            <a:pPr marL="457200" indent="-457200" algn="l">
              <a:spcBef>
                <a:spcPct val="0"/>
              </a:spcBef>
              <a:buClr>
                <a:srgbClr val="000000"/>
              </a:buClr>
              <a:buSzPct val="45000"/>
              <a:buFont typeface="StarSymbol"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sz="2000" dirty="0">
              <a:solidFill>
                <a:srgbClr val="000000"/>
              </a:solidFill>
              <a:latin typeface="Times New Roman" pitchFamily="18" charset="0"/>
            </a:endParaRPr>
          </a:p>
        </p:txBody>
      </p:sp>
      <p:sp>
        <p:nvSpPr>
          <p:cNvPr id="49158" name="Rectangle 5"/>
          <p:cNvSpPr>
            <a:spLocks noGrp="1" noChangeArrowheads="1"/>
          </p:cNvSpPr>
          <p:nvPr>
            <p:ph type="title"/>
          </p:nvPr>
        </p:nvSpPr>
        <p:spPr>
          <a:xfrm>
            <a:off x="0" y="169863"/>
            <a:ext cx="9144000" cy="685800"/>
          </a:xfrm>
          <a:noFill/>
        </p:spPr>
        <p:txBody>
          <a:bodyPr lIns="90000" tIns="46800" rIns="90000" bIns="46800"/>
          <a:lstStyle/>
          <a:p>
            <a:pPr defTabSz="449263" eaLnBrk="1" hangingPunct="1">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accent2"/>
                </a:solidFill>
              </a:rPr>
              <a:t>R</a:t>
            </a:r>
            <a:r>
              <a:rPr lang="en-GB" sz="3200" baseline="-25000" dirty="0" smtClean="0">
                <a:solidFill>
                  <a:schemeClr val="accent2"/>
                </a:solidFill>
              </a:rPr>
              <a:t>AA</a:t>
            </a:r>
            <a:r>
              <a:rPr lang="en-GB" sz="3200" dirty="0" smtClean="0">
                <a:solidFill>
                  <a:schemeClr val="accent2"/>
                </a:solidFill>
              </a:rPr>
              <a:t> definition: Nuclear Modification Factor </a:t>
            </a:r>
            <a:br>
              <a:rPr lang="en-GB" sz="3200" dirty="0" smtClean="0">
                <a:solidFill>
                  <a:schemeClr val="accent2"/>
                </a:solidFill>
              </a:rPr>
            </a:br>
            <a:r>
              <a:rPr lang="en-GB" sz="3200" dirty="0" smtClean="0">
                <a:solidFill>
                  <a:schemeClr val="accent2"/>
                </a:solidFill>
              </a:rPr>
              <a:t>or Survival Probability</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3"/>
          <p:cNvSpPr>
            <a:spLocks noGrp="1"/>
          </p:cNvSpPr>
          <p:nvPr>
            <p:ph type="ftr" sz="quarter" idx="11"/>
          </p:nvPr>
        </p:nvSpPr>
        <p:spPr>
          <a:noFill/>
        </p:spPr>
        <p:txBody>
          <a:bodyPr/>
          <a:lstStyle/>
          <a:p>
            <a:r>
              <a:rPr lang="en-US"/>
              <a:t>David Silvermyr</a:t>
            </a:r>
          </a:p>
        </p:txBody>
      </p:sp>
      <p:sp>
        <p:nvSpPr>
          <p:cNvPr id="35844" name="Slide Number Placeholder 4"/>
          <p:cNvSpPr>
            <a:spLocks noGrp="1"/>
          </p:cNvSpPr>
          <p:nvPr>
            <p:ph type="sldNum" sz="quarter" idx="12"/>
          </p:nvPr>
        </p:nvSpPr>
        <p:spPr>
          <a:noFill/>
        </p:spPr>
        <p:txBody>
          <a:bodyPr/>
          <a:lstStyle/>
          <a:p>
            <a:fld id="{0F919FAB-B836-4248-BF88-5B391F8AB314}" type="slidenum">
              <a:rPr lang="en-US"/>
              <a:pPr/>
              <a:t>17</a:t>
            </a:fld>
            <a:endParaRPr lang="en-US" dirty="0"/>
          </a:p>
        </p:txBody>
      </p:sp>
      <p:sp>
        <p:nvSpPr>
          <p:cNvPr id="35845" name="Text Box 2"/>
          <p:cNvSpPr txBox="1">
            <a:spLocks noChangeArrowheads="1"/>
          </p:cNvSpPr>
          <p:nvPr/>
        </p:nvSpPr>
        <p:spPr bwMode="auto">
          <a:xfrm>
            <a:off x="1981200" y="60325"/>
            <a:ext cx="184150" cy="701675"/>
          </a:xfrm>
          <a:prstGeom prst="rect">
            <a:avLst/>
          </a:prstGeom>
          <a:noFill/>
          <a:ln w="9525">
            <a:noFill/>
            <a:miter lim="800000"/>
            <a:headEnd/>
            <a:tailEnd/>
          </a:ln>
        </p:spPr>
        <p:txBody>
          <a:bodyPr wrap="none">
            <a:spAutoFit/>
          </a:bodyPr>
          <a:lstStyle/>
          <a:p>
            <a:endParaRPr lang="en-US" sz="4000" u="sng">
              <a:solidFill>
                <a:schemeClr val="bg1"/>
              </a:solidFill>
              <a:cs typeface="Arial" pitchFamily="34" charset="0"/>
            </a:endParaRPr>
          </a:p>
        </p:txBody>
      </p:sp>
      <p:grpSp>
        <p:nvGrpSpPr>
          <p:cNvPr id="2" name="Group 3"/>
          <p:cNvGrpSpPr>
            <a:grpSpLocks/>
          </p:cNvGrpSpPr>
          <p:nvPr/>
        </p:nvGrpSpPr>
        <p:grpSpPr bwMode="auto">
          <a:xfrm>
            <a:off x="1066800" y="2133600"/>
            <a:ext cx="7315200" cy="4394200"/>
            <a:chOff x="384" y="1072"/>
            <a:chExt cx="5057" cy="3200"/>
          </a:xfrm>
        </p:grpSpPr>
        <p:pic>
          <p:nvPicPr>
            <p:cNvPr id="35859" name="Picture 4" descr="int_npart_final"/>
            <p:cNvPicPr>
              <a:picLocks noChangeAspect="1" noChangeArrowheads="1"/>
            </p:cNvPicPr>
            <p:nvPr/>
          </p:nvPicPr>
          <p:blipFill>
            <a:blip r:embed="rId3" cstate="print"/>
            <a:srcRect t="6679"/>
            <a:stretch>
              <a:fillRect/>
            </a:stretch>
          </p:blipFill>
          <p:spPr bwMode="auto">
            <a:xfrm>
              <a:off x="384" y="1072"/>
              <a:ext cx="5057" cy="3200"/>
            </a:xfrm>
            <a:prstGeom prst="rect">
              <a:avLst/>
            </a:prstGeom>
            <a:noFill/>
            <a:ln w="9525">
              <a:noFill/>
              <a:miter lim="800000"/>
              <a:headEnd/>
              <a:tailEnd/>
            </a:ln>
          </p:spPr>
        </p:pic>
        <p:sp>
          <p:nvSpPr>
            <p:cNvPr id="35860" name="Text Box 5"/>
            <p:cNvSpPr txBox="1">
              <a:spLocks noChangeArrowheads="1"/>
            </p:cNvSpPr>
            <p:nvPr/>
          </p:nvSpPr>
          <p:spPr bwMode="auto">
            <a:xfrm>
              <a:off x="2736" y="1552"/>
              <a:ext cx="2222" cy="289"/>
            </a:xfrm>
            <a:prstGeom prst="rect">
              <a:avLst/>
            </a:prstGeom>
            <a:noFill/>
            <a:ln w="9525">
              <a:noFill/>
              <a:miter lim="800000"/>
              <a:headEnd/>
              <a:tailEnd/>
            </a:ln>
          </p:spPr>
          <p:txBody>
            <a:bodyPr wrap="none">
              <a:spAutoFit/>
            </a:bodyPr>
            <a:lstStyle/>
            <a:p>
              <a:r>
                <a:rPr lang="en-US" sz="2000">
                  <a:cs typeface="Arial" pitchFamily="34" charset="0"/>
                </a:rPr>
                <a:t>(from quark and gluon jets)</a:t>
              </a:r>
            </a:p>
          </p:txBody>
        </p:sp>
      </p:grpSp>
      <p:sp>
        <p:nvSpPr>
          <p:cNvPr id="408582" name="Text Box 6"/>
          <p:cNvSpPr txBox="1">
            <a:spLocks noChangeArrowheads="1"/>
          </p:cNvSpPr>
          <p:nvPr/>
        </p:nvSpPr>
        <p:spPr bwMode="auto">
          <a:xfrm>
            <a:off x="381000" y="760413"/>
            <a:ext cx="8626475" cy="1373187"/>
          </a:xfrm>
          <a:prstGeom prst="rect">
            <a:avLst/>
          </a:prstGeom>
          <a:noFill/>
          <a:ln w="9525">
            <a:noFill/>
            <a:miter lim="800000"/>
            <a:headEnd/>
            <a:tailEnd/>
          </a:ln>
        </p:spPr>
        <p:txBody>
          <a:bodyPr>
            <a:spAutoFit/>
          </a:bodyPr>
          <a:lstStyle/>
          <a:p>
            <a:r>
              <a:rPr lang="en-US" sz="2800">
                <a:cs typeface="Arial" pitchFamily="34" charset="0"/>
              </a:rPr>
              <a:t>Scaling of photons shows excellent calibrated probe.</a:t>
            </a:r>
          </a:p>
          <a:p>
            <a:r>
              <a:rPr lang="en-US" sz="2800">
                <a:solidFill>
                  <a:srgbClr val="CC0000"/>
                </a:solidFill>
                <a:cs typeface="Arial" pitchFamily="34" charset="0"/>
              </a:rPr>
              <a:t>Quarks and gluons disappear into medium (except contributions consistent with surface emission)</a:t>
            </a:r>
          </a:p>
        </p:txBody>
      </p:sp>
      <p:sp>
        <p:nvSpPr>
          <p:cNvPr id="35848" name="Text Box 7"/>
          <p:cNvSpPr txBox="1">
            <a:spLocks noChangeArrowheads="1"/>
          </p:cNvSpPr>
          <p:nvPr/>
        </p:nvSpPr>
        <p:spPr bwMode="auto">
          <a:xfrm rot="-5400000">
            <a:off x="-889793" y="3556793"/>
            <a:ext cx="3213100" cy="519113"/>
          </a:xfrm>
          <a:prstGeom prst="rect">
            <a:avLst/>
          </a:prstGeom>
          <a:noFill/>
          <a:ln w="9525">
            <a:noFill/>
            <a:miter lim="800000"/>
            <a:headEnd/>
            <a:tailEnd/>
          </a:ln>
        </p:spPr>
        <p:txBody>
          <a:bodyPr wrap="none">
            <a:spAutoFit/>
          </a:bodyPr>
          <a:lstStyle/>
          <a:p>
            <a:r>
              <a:rPr lang="en-US" sz="2800">
                <a:cs typeface="Arial" pitchFamily="34" charset="0"/>
              </a:rPr>
              <a:t>Survival</a:t>
            </a:r>
            <a:r>
              <a:rPr lang="en-US" sz="2800">
                <a:solidFill>
                  <a:schemeClr val="bg1"/>
                </a:solidFill>
                <a:cs typeface="Arial" pitchFamily="34" charset="0"/>
              </a:rPr>
              <a:t> </a:t>
            </a:r>
            <a:r>
              <a:rPr lang="en-US" sz="2800">
                <a:cs typeface="Arial" pitchFamily="34" charset="0"/>
              </a:rPr>
              <a:t>Probability</a:t>
            </a:r>
          </a:p>
        </p:txBody>
      </p:sp>
      <p:sp>
        <p:nvSpPr>
          <p:cNvPr id="35849" name="Text Box 8"/>
          <p:cNvSpPr txBox="1">
            <a:spLocks noChangeArrowheads="1"/>
          </p:cNvSpPr>
          <p:nvPr/>
        </p:nvSpPr>
        <p:spPr bwMode="auto">
          <a:xfrm>
            <a:off x="5562600" y="6491288"/>
            <a:ext cx="2638425" cy="519112"/>
          </a:xfrm>
          <a:prstGeom prst="rect">
            <a:avLst/>
          </a:prstGeom>
          <a:noFill/>
          <a:ln w="9525">
            <a:noFill/>
            <a:miter lim="800000"/>
            <a:headEnd/>
            <a:tailEnd/>
          </a:ln>
        </p:spPr>
        <p:txBody>
          <a:bodyPr wrap="none">
            <a:spAutoFit/>
          </a:bodyPr>
          <a:lstStyle/>
          <a:p>
            <a:r>
              <a:rPr lang="en-US" sz="2800">
                <a:solidFill>
                  <a:schemeClr val="bg1"/>
                </a:solidFill>
                <a:cs typeface="Arial" pitchFamily="34" charset="0"/>
              </a:rPr>
              <a:t>Size of Medium</a:t>
            </a:r>
          </a:p>
        </p:txBody>
      </p:sp>
      <p:sp>
        <p:nvSpPr>
          <p:cNvPr id="408585" name="Rectangle 9"/>
          <p:cNvSpPr>
            <a:spLocks noChangeArrowheads="1"/>
          </p:cNvSpPr>
          <p:nvPr/>
        </p:nvSpPr>
        <p:spPr bwMode="auto">
          <a:xfrm>
            <a:off x="3581400" y="2743200"/>
            <a:ext cx="4038600" cy="457200"/>
          </a:xfrm>
          <a:prstGeom prst="rect">
            <a:avLst/>
          </a:prstGeom>
          <a:solidFill>
            <a:schemeClr val="bg1"/>
          </a:solidFill>
          <a:ln w="9525">
            <a:noFill/>
            <a:miter lim="800000"/>
            <a:headEnd/>
            <a:tailEnd/>
          </a:ln>
        </p:spPr>
        <p:txBody>
          <a:bodyPr wrap="none" anchor="ctr"/>
          <a:lstStyle/>
          <a:p>
            <a:endParaRPr lang="en-US"/>
          </a:p>
        </p:txBody>
      </p:sp>
      <p:sp>
        <p:nvSpPr>
          <p:cNvPr id="35851" name="Rectangle 10"/>
          <p:cNvSpPr>
            <a:spLocks noGrp="1" noChangeArrowheads="1"/>
          </p:cNvSpPr>
          <p:nvPr>
            <p:ph type="title"/>
          </p:nvPr>
        </p:nvSpPr>
        <p:spPr>
          <a:xfrm>
            <a:off x="685800" y="-76200"/>
            <a:ext cx="7772400" cy="838200"/>
          </a:xfrm>
          <a:solidFill>
            <a:schemeClr val="bg1"/>
          </a:solidFill>
          <a:ln>
            <a:solidFill>
              <a:schemeClr val="bg1"/>
            </a:solidFill>
          </a:ln>
        </p:spPr>
        <p:txBody>
          <a:bodyPr/>
          <a:lstStyle/>
          <a:p>
            <a:pPr eaLnBrk="1" hangingPunct="1"/>
            <a:r>
              <a:rPr lang="en-US" smtClean="0">
                <a:solidFill>
                  <a:schemeClr val="accent2"/>
                </a:solidFill>
              </a:rPr>
              <a:t>Experimental Results at RHIC</a:t>
            </a:r>
          </a:p>
        </p:txBody>
      </p:sp>
      <p:sp>
        <p:nvSpPr>
          <p:cNvPr id="408587" name="Rectangle 11"/>
          <p:cNvSpPr>
            <a:spLocks noChangeArrowheads="1"/>
          </p:cNvSpPr>
          <p:nvPr/>
        </p:nvSpPr>
        <p:spPr bwMode="auto">
          <a:xfrm>
            <a:off x="2971800" y="4572000"/>
            <a:ext cx="4191000" cy="1143000"/>
          </a:xfrm>
          <a:prstGeom prst="rect">
            <a:avLst/>
          </a:prstGeom>
          <a:solidFill>
            <a:schemeClr val="bg1"/>
          </a:solidFill>
          <a:ln w="9525" algn="ctr">
            <a:noFill/>
            <a:miter lim="800000"/>
            <a:headEnd/>
            <a:tailEnd/>
          </a:ln>
        </p:spPr>
        <p:txBody>
          <a:bodyPr wrap="none" anchor="ctr">
            <a:spAutoFit/>
          </a:bodyPr>
          <a:lstStyle/>
          <a:p>
            <a:endParaRPr lang="en-US"/>
          </a:p>
        </p:txBody>
      </p:sp>
      <p:grpSp>
        <p:nvGrpSpPr>
          <p:cNvPr id="3" name="Group 12"/>
          <p:cNvGrpSpPr>
            <a:grpSpLocks/>
          </p:cNvGrpSpPr>
          <p:nvPr/>
        </p:nvGrpSpPr>
        <p:grpSpPr bwMode="auto">
          <a:xfrm>
            <a:off x="7086600" y="5181600"/>
            <a:ext cx="685800" cy="587375"/>
            <a:chOff x="1836" y="1536"/>
            <a:chExt cx="594" cy="528"/>
          </a:xfrm>
        </p:grpSpPr>
        <p:sp>
          <p:nvSpPr>
            <p:cNvPr id="35857" name="Oval 13"/>
            <p:cNvSpPr>
              <a:spLocks noChangeArrowheads="1"/>
            </p:cNvSpPr>
            <p:nvPr/>
          </p:nvSpPr>
          <p:spPr bwMode="auto">
            <a:xfrm>
              <a:off x="1836" y="1536"/>
              <a:ext cx="528" cy="528"/>
            </a:xfrm>
            <a:prstGeom prst="ellipse">
              <a:avLst/>
            </a:prstGeom>
            <a:solidFill>
              <a:srgbClr val="9900FF">
                <a:alpha val="50195"/>
              </a:srgbClr>
            </a:solidFill>
            <a:ln w="38100">
              <a:noFill/>
              <a:round/>
              <a:headEnd/>
              <a:tailEnd/>
            </a:ln>
          </p:spPr>
          <p:txBody>
            <a:bodyPr wrap="none" lIns="106047" tIns="53023" rIns="106047" bIns="53023" anchor="ctr"/>
            <a:lstStyle/>
            <a:p>
              <a:endParaRPr lang="en-US"/>
            </a:p>
          </p:txBody>
        </p:sp>
        <p:sp>
          <p:nvSpPr>
            <p:cNvPr id="35858" name="Oval 14"/>
            <p:cNvSpPr>
              <a:spLocks noChangeArrowheads="1"/>
            </p:cNvSpPr>
            <p:nvPr/>
          </p:nvSpPr>
          <p:spPr bwMode="auto">
            <a:xfrm>
              <a:off x="1920" y="1536"/>
              <a:ext cx="510" cy="528"/>
            </a:xfrm>
            <a:prstGeom prst="ellipse">
              <a:avLst/>
            </a:prstGeom>
            <a:solidFill>
              <a:srgbClr val="9900FF">
                <a:alpha val="50195"/>
              </a:srgbClr>
            </a:solidFill>
            <a:ln w="38100">
              <a:noFill/>
              <a:round/>
              <a:headEnd/>
              <a:tailEnd/>
            </a:ln>
          </p:spPr>
          <p:txBody>
            <a:bodyPr wrap="none" lIns="106047" tIns="53023" rIns="106047" bIns="53023" anchor="ctr"/>
            <a:lstStyle/>
            <a:p>
              <a:endParaRPr lang="en-US"/>
            </a:p>
          </p:txBody>
        </p:sp>
      </p:grpSp>
      <p:grpSp>
        <p:nvGrpSpPr>
          <p:cNvPr id="4" name="Group 15"/>
          <p:cNvGrpSpPr>
            <a:grpSpLocks/>
          </p:cNvGrpSpPr>
          <p:nvPr/>
        </p:nvGrpSpPr>
        <p:grpSpPr bwMode="auto">
          <a:xfrm>
            <a:off x="2057400" y="5181600"/>
            <a:ext cx="1066800" cy="609600"/>
            <a:chOff x="720" y="2832"/>
            <a:chExt cx="846" cy="528"/>
          </a:xfrm>
        </p:grpSpPr>
        <p:sp>
          <p:nvSpPr>
            <p:cNvPr id="35855" name="Oval 16"/>
            <p:cNvSpPr>
              <a:spLocks noChangeArrowheads="1"/>
            </p:cNvSpPr>
            <p:nvPr/>
          </p:nvSpPr>
          <p:spPr bwMode="auto">
            <a:xfrm>
              <a:off x="720" y="2832"/>
              <a:ext cx="528" cy="528"/>
            </a:xfrm>
            <a:prstGeom prst="ellipse">
              <a:avLst/>
            </a:prstGeom>
            <a:solidFill>
              <a:srgbClr val="9900FF">
                <a:alpha val="50195"/>
              </a:srgbClr>
            </a:solidFill>
            <a:ln w="38100">
              <a:noFill/>
              <a:round/>
              <a:headEnd/>
              <a:tailEnd/>
            </a:ln>
          </p:spPr>
          <p:txBody>
            <a:bodyPr wrap="none" lIns="106047" tIns="53023" rIns="106047" bIns="53023" anchor="ctr"/>
            <a:lstStyle/>
            <a:p>
              <a:endParaRPr lang="en-US"/>
            </a:p>
          </p:txBody>
        </p:sp>
        <p:sp>
          <p:nvSpPr>
            <p:cNvPr id="35856" name="Oval 17"/>
            <p:cNvSpPr>
              <a:spLocks noChangeArrowheads="1"/>
            </p:cNvSpPr>
            <p:nvPr/>
          </p:nvSpPr>
          <p:spPr bwMode="auto">
            <a:xfrm>
              <a:off x="1056" y="2832"/>
              <a:ext cx="510" cy="528"/>
            </a:xfrm>
            <a:prstGeom prst="ellipse">
              <a:avLst/>
            </a:prstGeom>
            <a:solidFill>
              <a:srgbClr val="9900FF">
                <a:alpha val="50195"/>
              </a:srgbClr>
            </a:solidFill>
            <a:ln w="38100">
              <a:noFill/>
              <a:round/>
              <a:headEnd/>
              <a:tailEnd/>
            </a:ln>
          </p:spPr>
          <p:txBody>
            <a:bodyPr wrap="none" lIns="106047" tIns="53023" rIns="106047" bIns="53023"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582">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0858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85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5" grpId="0" animBg="1"/>
      <p:bldP spid="4085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idx="10"/>
          </p:nvPr>
        </p:nvSpPr>
        <p:spPr>
          <a:xfrm>
            <a:off x="8569234" y="6349731"/>
            <a:ext cx="574765" cy="476250"/>
          </a:xfrm>
        </p:spPr>
        <p:txBody>
          <a:bodyPr/>
          <a:lstStyle/>
          <a:p>
            <a:fld id="{30E1C9E4-328C-489A-A0F3-161C18D9EB70}" type="slidenum">
              <a:rPr lang="en-GB"/>
              <a:pPr/>
              <a:t>18</a:t>
            </a:fld>
            <a:endParaRPr lang="en-GB" dirty="0"/>
          </a:p>
        </p:txBody>
      </p:sp>
      <p:pic>
        <p:nvPicPr>
          <p:cNvPr id="19457" name="Picture 1"/>
          <p:cNvPicPr>
            <a:picLocks noChangeAspect="1" noChangeArrowheads="1"/>
          </p:cNvPicPr>
          <p:nvPr/>
        </p:nvPicPr>
        <p:blipFill>
          <a:blip r:embed="rId3" cstate="print"/>
          <a:srcRect/>
          <a:stretch>
            <a:fillRect/>
          </a:stretch>
        </p:blipFill>
        <p:spPr bwMode="auto">
          <a:xfrm>
            <a:off x="322263" y="1919288"/>
            <a:ext cx="6038850" cy="4313237"/>
          </a:xfrm>
          <a:prstGeom prst="rect">
            <a:avLst/>
          </a:prstGeom>
          <a:noFill/>
          <a:ln w="9525">
            <a:noFill/>
            <a:round/>
            <a:headEnd/>
            <a:tailEnd/>
          </a:ln>
          <a:effectLst/>
        </p:spPr>
      </p:pic>
      <p:sp>
        <p:nvSpPr>
          <p:cNvPr id="19458" name="Rectangle 2"/>
          <p:cNvSpPr>
            <a:spLocks noGrp="1" noChangeArrowheads="1"/>
          </p:cNvSpPr>
          <p:nvPr>
            <p:ph type="title" idx="4294967295"/>
          </p:nvPr>
        </p:nvSpPr>
        <p:spPr>
          <a:xfrm>
            <a:off x="228600" y="107950"/>
            <a:ext cx="8458200" cy="981075"/>
          </a:xfrm>
          <a:ln/>
        </p:spPr>
        <p:txBody>
          <a:bodyPr bIns="828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Overview </a:t>
            </a:r>
            <a:r>
              <a:rPr lang="de-DE" dirty="0" smtClean="0"/>
              <a:t>of current </a:t>
            </a:r>
            <a:r>
              <a:rPr lang="de-DE" dirty="0"/>
              <a:t>R</a:t>
            </a:r>
            <a:r>
              <a:rPr lang="de-DE" baseline="-33000" dirty="0"/>
              <a:t>AA</a:t>
            </a:r>
            <a:r>
              <a:rPr lang="de-DE" dirty="0"/>
              <a:t> results</a:t>
            </a:r>
          </a:p>
        </p:txBody>
      </p:sp>
      <p:sp>
        <p:nvSpPr>
          <p:cNvPr id="19459" name="Text Box 3"/>
          <p:cNvSpPr txBox="1">
            <a:spLocks noChangeArrowheads="1"/>
          </p:cNvSpPr>
          <p:nvPr/>
        </p:nvSpPr>
        <p:spPr bwMode="auto">
          <a:xfrm>
            <a:off x="685800" y="1089025"/>
            <a:ext cx="7772400" cy="511175"/>
          </a:xfrm>
          <a:prstGeom prst="rect">
            <a:avLst/>
          </a:prstGeom>
          <a:noFill/>
          <a:ln w="9525">
            <a:noFill/>
            <a:round/>
            <a:headEnd/>
            <a:tailEnd/>
          </a:ln>
          <a:effectLst/>
        </p:spPr>
        <p:txBody>
          <a:bodyPr lIns="90000" tIns="45000" rIns="90000" bIns="45000"/>
          <a:lstStyle/>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a:solidFill>
                  <a:srgbClr val="FFFFFF"/>
                </a:solidFill>
                <a:latin typeface="Arial Narrow" pitchFamily="34" charset="0"/>
              </a:rPr>
              <a:t>R</a:t>
            </a:r>
            <a:r>
              <a:rPr lang="en-US" sz="2200" b="1" baseline="-33000">
                <a:solidFill>
                  <a:srgbClr val="FFFFFF"/>
                </a:solidFill>
                <a:latin typeface="Arial Narrow" pitchFamily="34" charset="0"/>
              </a:rPr>
              <a:t>AA </a:t>
            </a:r>
            <a:r>
              <a:rPr lang="en-US" sz="2200" b="1">
                <a:solidFill>
                  <a:srgbClr val="FFFFFF"/>
                </a:solidFill>
                <a:latin typeface="Arial Narrow" pitchFamily="34" charset="0"/>
              </a:rPr>
              <a:t> results in various channels</a:t>
            </a:r>
          </a:p>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200" b="1">
              <a:solidFill>
                <a:srgbClr val="FFFFFF"/>
              </a:solidFill>
              <a:latin typeface="Arial Narrow" pitchFamily="34" charset="0"/>
            </a:endParaRPr>
          </a:p>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200" b="1">
              <a:solidFill>
                <a:srgbClr val="FFFFFF"/>
              </a:solidFill>
              <a:latin typeface="Arial Narrow" pitchFamily="34" charset="0"/>
            </a:endParaRPr>
          </a:p>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200" b="1">
              <a:solidFill>
                <a:srgbClr val="FFFFFF"/>
              </a:solidFill>
              <a:latin typeface="Arial Narrow" pitchFamily="34" charset="0"/>
            </a:endParaRPr>
          </a:p>
        </p:txBody>
      </p:sp>
      <p:grpSp>
        <p:nvGrpSpPr>
          <p:cNvPr id="2" name="Group 4"/>
          <p:cNvGrpSpPr>
            <a:grpSpLocks/>
          </p:cNvGrpSpPr>
          <p:nvPr/>
        </p:nvGrpSpPr>
        <p:grpSpPr bwMode="auto">
          <a:xfrm>
            <a:off x="5026026" y="1989139"/>
            <a:ext cx="3925887" cy="1909763"/>
            <a:chOff x="3166" y="1253"/>
            <a:chExt cx="2473" cy="1203"/>
          </a:xfrm>
        </p:grpSpPr>
        <p:sp>
          <p:nvSpPr>
            <p:cNvPr id="19461" name="Text Box 5"/>
            <p:cNvSpPr txBox="1">
              <a:spLocks noChangeArrowheads="1"/>
            </p:cNvSpPr>
            <p:nvPr/>
          </p:nvSpPr>
          <p:spPr bwMode="auto">
            <a:xfrm>
              <a:off x="4369" y="1253"/>
              <a:ext cx="1270" cy="921"/>
            </a:xfrm>
            <a:prstGeom prst="rect">
              <a:avLst/>
            </a:prstGeom>
            <a:noFill/>
            <a:ln w="9525">
              <a:noFill/>
              <a:round/>
              <a:headEnd/>
              <a:tailEnd/>
            </a:ln>
            <a:effectLst/>
          </p:spPr>
          <p:txBody>
            <a:bodyPr lIns="90000" tIns="45000" rIns="90000" bIns="45000"/>
            <a:lstStyle/>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chemeClr val="accent6"/>
                  </a:solidFill>
                  <a:latin typeface="Arial Narrow" pitchFamily="34" charset="0"/>
                </a:rPr>
                <a:t>The direct photon data are consistent with 1 up to about 14 </a:t>
              </a:r>
              <a:r>
                <a:rPr lang="en-US" sz="1800" b="1" dirty="0" err="1">
                  <a:solidFill>
                    <a:schemeClr val="accent6"/>
                  </a:solidFill>
                  <a:latin typeface="Arial Narrow" pitchFamily="34" charset="0"/>
                </a:rPr>
                <a:t>GeV</a:t>
              </a:r>
              <a:r>
                <a:rPr lang="en-US" sz="1800" b="1" dirty="0">
                  <a:solidFill>
                    <a:schemeClr val="accent6"/>
                  </a:solidFill>
                  <a:latin typeface="Arial Narrow" pitchFamily="34" charset="0"/>
                </a:rPr>
                <a:t>/c</a:t>
              </a:r>
            </a:p>
          </p:txBody>
        </p:sp>
        <p:sp>
          <p:nvSpPr>
            <p:cNvPr id="19462" name="Line 6"/>
            <p:cNvSpPr>
              <a:spLocks noChangeShapeType="1"/>
            </p:cNvSpPr>
            <p:nvPr/>
          </p:nvSpPr>
          <p:spPr bwMode="auto">
            <a:xfrm flipH="1">
              <a:off x="3166" y="1661"/>
              <a:ext cx="1345" cy="795"/>
            </a:xfrm>
            <a:prstGeom prst="line">
              <a:avLst/>
            </a:prstGeom>
            <a:noFill/>
            <a:ln w="9360">
              <a:solidFill>
                <a:srgbClr val="000000"/>
              </a:solidFill>
              <a:round/>
              <a:headEnd/>
              <a:tailEnd type="triangle" w="med" len="med"/>
            </a:ln>
            <a:effectLst/>
          </p:spPr>
          <p:txBody>
            <a:bodyPr/>
            <a:lstStyle/>
            <a:p>
              <a:endParaRPr lang="en-US"/>
            </a:p>
          </p:txBody>
        </p:sp>
      </p:grpSp>
      <p:grpSp>
        <p:nvGrpSpPr>
          <p:cNvPr id="3" name="Group 7"/>
          <p:cNvGrpSpPr>
            <a:grpSpLocks/>
          </p:cNvGrpSpPr>
          <p:nvPr/>
        </p:nvGrpSpPr>
        <p:grpSpPr bwMode="auto">
          <a:xfrm>
            <a:off x="5029200" y="3608388"/>
            <a:ext cx="3884613" cy="1620837"/>
            <a:chOff x="3168" y="2273"/>
            <a:chExt cx="2447" cy="1021"/>
          </a:xfrm>
        </p:grpSpPr>
        <p:sp>
          <p:nvSpPr>
            <p:cNvPr id="19464" name="Text Box 8"/>
            <p:cNvSpPr txBox="1">
              <a:spLocks noChangeArrowheads="1"/>
            </p:cNvSpPr>
            <p:nvPr/>
          </p:nvSpPr>
          <p:spPr bwMode="auto">
            <a:xfrm>
              <a:off x="4540" y="2273"/>
              <a:ext cx="1076" cy="653"/>
            </a:xfrm>
            <a:prstGeom prst="rect">
              <a:avLst/>
            </a:prstGeom>
            <a:noFill/>
            <a:ln w="9525">
              <a:noFill/>
              <a:round/>
              <a:headEnd/>
              <a:tailEnd/>
            </a:ln>
            <a:effectLst/>
          </p:spPr>
          <p:txBody>
            <a:bodyPr lIns="90000" tIns="45000" rIns="90000" bIns="45000"/>
            <a:lstStyle/>
            <a:p>
              <a:pPr>
                <a:lnSpc>
                  <a:spcPct val="100000"/>
                </a:lnSpc>
                <a:spcBef>
                  <a:spcPts val="450"/>
                </a:spcBef>
                <a:spcAft>
                  <a:spcPts val="56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chemeClr val="accent6"/>
                  </a:solidFill>
                  <a:latin typeface="Symbol" pitchFamily="18" charset="2"/>
                </a:rPr>
                <a:t></a:t>
              </a:r>
              <a:r>
                <a:rPr lang="en-US" sz="1800" b="1" baseline="30000" dirty="0">
                  <a:solidFill>
                    <a:schemeClr val="accent6"/>
                  </a:solidFill>
                  <a:latin typeface="Arial Narrow" pitchFamily="34" charset="0"/>
                </a:rPr>
                <a:t>0 </a:t>
              </a:r>
              <a:r>
                <a:rPr lang="en-US" sz="1800" b="1" dirty="0">
                  <a:solidFill>
                    <a:schemeClr val="accent6"/>
                  </a:solidFill>
                  <a:latin typeface="Arial Narrow" pitchFamily="34" charset="0"/>
                </a:rPr>
                <a:t> and </a:t>
              </a:r>
              <a:r>
                <a:rPr lang="en-US" sz="1800" b="1" dirty="0">
                  <a:solidFill>
                    <a:schemeClr val="accent6"/>
                  </a:solidFill>
                  <a:latin typeface="Symbol" pitchFamily="18" charset="2"/>
                </a:rPr>
                <a:t>h</a:t>
              </a:r>
              <a:r>
                <a:rPr lang="en-US" sz="1800" b="1" dirty="0">
                  <a:solidFill>
                    <a:schemeClr val="accent6"/>
                  </a:solidFill>
                  <a:latin typeface="Arial Narrow" pitchFamily="34" charset="0"/>
                </a:rPr>
                <a:t> is suppressed </a:t>
              </a:r>
            </a:p>
          </p:txBody>
        </p:sp>
        <p:sp>
          <p:nvSpPr>
            <p:cNvPr id="19465" name="Line 9"/>
            <p:cNvSpPr>
              <a:spLocks noChangeShapeType="1"/>
            </p:cNvSpPr>
            <p:nvPr/>
          </p:nvSpPr>
          <p:spPr bwMode="auto">
            <a:xfrm flipH="1">
              <a:off x="3167" y="2500"/>
              <a:ext cx="1345" cy="795"/>
            </a:xfrm>
            <a:prstGeom prst="line">
              <a:avLst/>
            </a:prstGeom>
            <a:noFill/>
            <a:ln w="9360">
              <a:solidFill>
                <a:srgbClr val="000000"/>
              </a:solidFill>
              <a:round/>
              <a:headEnd/>
              <a:tailEnd type="triangle" w="med" len="med"/>
            </a:ln>
            <a:effectLst/>
          </p:spPr>
          <p:txBody>
            <a:bodyPr/>
            <a:lstStyle/>
            <a:p>
              <a:endParaRPr lang="en-US"/>
            </a:p>
          </p:txBody>
        </p:sp>
      </p:grpSp>
      <p:sp>
        <p:nvSpPr>
          <p:cNvPr id="12" name="TextBox 11"/>
          <p:cNvSpPr txBox="1"/>
          <p:nvPr/>
        </p:nvSpPr>
        <p:spPr>
          <a:xfrm>
            <a:off x="498130" y="1384663"/>
            <a:ext cx="7159332" cy="430887"/>
          </a:xfrm>
          <a:prstGeom prst="rect">
            <a:avLst/>
          </a:prstGeom>
          <a:noFill/>
        </p:spPr>
        <p:txBody>
          <a:bodyPr wrap="none" rtlCol="0">
            <a:spAutoFit/>
          </a:bodyPr>
          <a:lstStyle/>
          <a:p>
            <a:pPr algn="l"/>
            <a:r>
              <a:rPr lang="en-US" sz="2200" dirty="0" smtClean="0"/>
              <a:t>“Survival probability” </a:t>
            </a:r>
            <a:r>
              <a:rPr lang="en-US" sz="2200" dirty="0" err="1" smtClean="0"/>
              <a:t>vs</a:t>
            </a:r>
            <a:r>
              <a:rPr lang="en-US" sz="2200" dirty="0" smtClean="0"/>
              <a:t> momentum for central collisions</a:t>
            </a: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0"/>
          </p:nvPr>
        </p:nvSpPr>
        <p:spPr>
          <a:xfrm>
            <a:off x="8608422" y="6140722"/>
            <a:ext cx="535577" cy="476250"/>
          </a:xfrm>
        </p:spPr>
        <p:txBody>
          <a:bodyPr/>
          <a:lstStyle/>
          <a:p>
            <a:fld id="{C1BCF5F0-3A2F-4A88-9A53-9564D8E0C19B}" type="slidenum">
              <a:rPr lang="en-GB"/>
              <a:pPr/>
              <a:t>19</a:t>
            </a:fld>
            <a:endParaRPr lang="en-GB" dirty="0"/>
          </a:p>
        </p:txBody>
      </p:sp>
      <p:pic>
        <p:nvPicPr>
          <p:cNvPr id="20481" name="Picture 1"/>
          <p:cNvPicPr>
            <a:picLocks noChangeAspect="1" noChangeArrowheads="1"/>
          </p:cNvPicPr>
          <p:nvPr/>
        </p:nvPicPr>
        <p:blipFill>
          <a:blip r:embed="rId3" cstate="print"/>
          <a:srcRect/>
          <a:stretch>
            <a:fillRect/>
          </a:stretch>
        </p:blipFill>
        <p:spPr bwMode="auto">
          <a:xfrm>
            <a:off x="322263" y="1795463"/>
            <a:ext cx="6038850" cy="4313237"/>
          </a:xfrm>
          <a:prstGeom prst="rect">
            <a:avLst/>
          </a:prstGeom>
          <a:noFill/>
          <a:ln w="9525">
            <a:noFill/>
            <a:round/>
            <a:headEnd/>
            <a:tailEnd/>
          </a:ln>
          <a:effectLst/>
        </p:spPr>
      </p:pic>
      <p:sp>
        <p:nvSpPr>
          <p:cNvPr id="20482" name="Rectangle 2"/>
          <p:cNvSpPr>
            <a:spLocks noGrp="1" noChangeArrowheads="1"/>
          </p:cNvSpPr>
          <p:nvPr>
            <p:ph type="title" idx="4294967295"/>
          </p:nvPr>
        </p:nvSpPr>
        <p:spPr>
          <a:xfrm>
            <a:off x="228600" y="107950"/>
            <a:ext cx="8458200" cy="981075"/>
          </a:xfrm>
          <a:ln/>
        </p:spPr>
        <p:txBody>
          <a:bodyPr bIns="82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t>Proton,</a:t>
            </a:r>
            <a:r>
              <a:rPr lang="de-DE">
                <a:latin typeface="Symbol" pitchFamily="18" charset="2"/>
              </a:rPr>
              <a:t> f</a:t>
            </a:r>
            <a:r>
              <a:rPr lang="de-DE"/>
              <a:t> and </a:t>
            </a:r>
            <a:r>
              <a:rPr lang="de-DE">
                <a:latin typeface="Symbol" pitchFamily="18" charset="2"/>
              </a:rPr>
              <a:t>w</a:t>
            </a:r>
            <a:r>
              <a:rPr lang="de-DE"/>
              <a:t> </a:t>
            </a:r>
          </a:p>
        </p:txBody>
      </p:sp>
      <p:sp>
        <p:nvSpPr>
          <p:cNvPr id="20483" name="Text Box 3"/>
          <p:cNvSpPr txBox="1">
            <a:spLocks noChangeArrowheads="1"/>
          </p:cNvSpPr>
          <p:nvPr/>
        </p:nvSpPr>
        <p:spPr bwMode="auto">
          <a:xfrm>
            <a:off x="6691313" y="2852738"/>
            <a:ext cx="1792287" cy="982662"/>
          </a:xfrm>
          <a:prstGeom prst="rect">
            <a:avLst/>
          </a:prstGeom>
          <a:noFill/>
          <a:ln w="9525">
            <a:noFill/>
            <a:round/>
            <a:headEnd/>
            <a:tailEnd/>
          </a:ln>
          <a:effectLst/>
        </p:spPr>
        <p:txBody>
          <a:bodyPr lIns="90000" tIns="45000" rIns="90000" bIns="45000"/>
          <a:lstStyle/>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chemeClr val="accent6"/>
                </a:solidFill>
                <a:latin typeface="Arial Narrow" pitchFamily="34" charset="0"/>
              </a:rPr>
              <a:t>The proton is not suppressed </a:t>
            </a:r>
          </a:p>
        </p:txBody>
      </p:sp>
      <p:sp>
        <p:nvSpPr>
          <p:cNvPr id="20484" name="Line 4"/>
          <p:cNvSpPr>
            <a:spLocks noChangeShapeType="1"/>
          </p:cNvSpPr>
          <p:nvPr/>
        </p:nvSpPr>
        <p:spPr bwMode="auto">
          <a:xfrm flipH="1">
            <a:off x="1827213" y="3200400"/>
            <a:ext cx="4803775" cy="1588"/>
          </a:xfrm>
          <a:prstGeom prst="line">
            <a:avLst/>
          </a:prstGeom>
          <a:noFill/>
          <a:ln w="9360">
            <a:solidFill>
              <a:srgbClr val="000000"/>
            </a:solidFill>
            <a:round/>
            <a:headEnd/>
            <a:tailEnd type="triangle" w="med" len="med"/>
          </a:ln>
          <a:effectLst/>
        </p:spPr>
        <p:txBody>
          <a:bodyPr/>
          <a:lstStyle/>
          <a:p>
            <a:endParaRPr lang="en-US"/>
          </a:p>
        </p:txBody>
      </p:sp>
      <p:sp>
        <p:nvSpPr>
          <p:cNvPr id="20485" name="Text Box 5"/>
          <p:cNvSpPr txBox="1">
            <a:spLocks noChangeArrowheads="1"/>
          </p:cNvSpPr>
          <p:nvPr/>
        </p:nvSpPr>
        <p:spPr bwMode="auto">
          <a:xfrm>
            <a:off x="6667500" y="3608388"/>
            <a:ext cx="2254431" cy="1551441"/>
          </a:xfrm>
          <a:prstGeom prst="rect">
            <a:avLst/>
          </a:prstGeom>
          <a:noFill/>
          <a:ln w="9525">
            <a:noFill/>
            <a:round/>
            <a:headEnd/>
            <a:tailEnd/>
          </a:ln>
          <a:effectLst/>
        </p:spPr>
        <p:txBody>
          <a:bodyPr lIns="90000" tIns="45000" rIns="90000" bIns="45000"/>
          <a:lstStyle/>
          <a:p>
            <a:pPr>
              <a:lnSpc>
                <a:spcPct val="100000"/>
              </a:lnSpc>
              <a:spcBef>
                <a:spcPts val="450"/>
              </a:spcBef>
              <a:spcAft>
                <a:spcPts val="56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chemeClr val="accent6"/>
                </a:solidFill>
                <a:latin typeface="Arial Narrow" pitchFamily="34" charset="0"/>
              </a:rPr>
              <a:t>The </a:t>
            </a:r>
            <a:r>
              <a:rPr lang="en-US" sz="1800" b="1" dirty="0">
                <a:solidFill>
                  <a:schemeClr val="accent6"/>
                </a:solidFill>
                <a:latin typeface="Symbol" pitchFamily="18" charset="2"/>
              </a:rPr>
              <a:t>f</a:t>
            </a:r>
            <a:r>
              <a:rPr lang="en-US" sz="1800" b="1" dirty="0">
                <a:solidFill>
                  <a:schemeClr val="accent6"/>
                </a:solidFill>
                <a:latin typeface="Arial Narrow" pitchFamily="34" charset="0"/>
              </a:rPr>
              <a:t> behaves like a meson, not a baryon. It's not the mass that counts but the quark composition</a:t>
            </a:r>
          </a:p>
        </p:txBody>
      </p:sp>
      <p:sp>
        <p:nvSpPr>
          <p:cNvPr id="20486" name="Line 6"/>
          <p:cNvSpPr>
            <a:spLocks noChangeShapeType="1"/>
          </p:cNvSpPr>
          <p:nvPr/>
        </p:nvSpPr>
        <p:spPr bwMode="auto">
          <a:xfrm flipH="1">
            <a:off x="2598738" y="4114800"/>
            <a:ext cx="4032250" cy="620713"/>
          </a:xfrm>
          <a:prstGeom prst="line">
            <a:avLst/>
          </a:prstGeom>
          <a:noFill/>
          <a:ln w="9360">
            <a:solidFill>
              <a:srgbClr val="000000"/>
            </a:solidFill>
            <a:round/>
            <a:headEnd/>
            <a:tailEnd type="triangle" w="med" len="me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A7C2159-C032-46C9-BAD5-8647466C592E}" type="slidenum">
              <a:rPr lang="en-US"/>
              <a:pPr>
                <a:defRPr/>
              </a:pPr>
              <a:t>2</a:t>
            </a:fld>
            <a:endParaRPr lang="en-US"/>
          </a:p>
        </p:txBody>
      </p:sp>
      <p:sp>
        <p:nvSpPr>
          <p:cNvPr id="720900" name="Rectangle 4"/>
          <p:cNvSpPr>
            <a:spLocks noGrp="1" noChangeArrowheads="1"/>
          </p:cNvSpPr>
          <p:nvPr>
            <p:ph type="title" idx="1"/>
          </p:nvPr>
        </p:nvSpPr>
        <p:spPr>
          <a:xfrm>
            <a:off x="0" y="0"/>
            <a:ext cx="9144000" cy="685800"/>
          </a:xfrm>
          <a:noFill/>
        </p:spPr>
        <p:txBody>
          <a:bodyPr lIns="90000" tIns="46800" rIns="90000" bIns="46800" anchor="ctr"/>
          <a:lstStyle/>
          <a:p>
            <a:pPr marL="0" indent="0" algn="ctr" defTabSz="449263" eaLnBrk="1" hangingPunct="1">
              <a:lnSpc>
                <a:spcPct val="94000"/>
              </a:lnSpc>
              <a:spcBef>
                <a:spcPct val="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smtClean="0">
                <a:solidFill>
                  <a:schemeClr val="accent2"/>
                </a:solidFill>
              </a:rPr>
              <a:t>Outline</a:t>
            </a:r>
          </a:p>
        </p:txBody>
      </p:sp>
      <p:sp>
        <p:nvSpPr>
          <p:cNvPr id="4" name="TextBox 3"/>
          <p:cNvSpPr txBox="1"/>
          <p:nvPr/>
        </p:nvSpPr>
        <p:spPr>
          <a:xfrm>
            <a:off x="685800" y="1352550"/>
            <a:ext cx="7445375" cy="3785652"/>
          </a:xfrm>
          <a:prstGeom prst="rect">
            <a:avLst/>
          </a:prstGeom>
          <a:noFill/>
        </p:spPr>
        <p:txBody>
          <a:bodyPr>
            <a:spAutoFit/>
          </a:bodyPr>
          <a:lstStyle/>
          <a:p>
            <a:pPr algn="l">
              <a:defRPr/>
            </a:pPr>
            <a:endParaRPr lang="en-US" sz="2400" b="1" dirty="0">
              <a:latin typeface="+mn-lt"/>
            </a:endParaRPr>
          </a:p>
          <a:p>
            <a:pPr marL="342900" indent="-342900" algn="l">
              <a:buFontTx/>
              <a:buAutoNum type="arabicParenR"/>
              <a:defRPr/>
            </a:pPr>
            <a:r>
              <a:rPr lang="en-US" sz="2400" b="1" dirty="0" smtClean="0">
                <a:solidFill>
                  <a:schemeClr val="accent6"/>
                </a:solidFill>
                <a:latin typeface="+mn-lt"/>
              </a:rPr>
              <a:t>Intro: </a:t>
            </a:r>
            <a:r>
              <a:rPr lang="en-US" sz="2400" b="1" dirty="0">
                <a:solidFill>
                  <a:schemeClr val="accent6"/>
                </a:solidFill>
                <a:latin typeface="+mn-lt"/>
              </a:rPr>
              <a:t>high-energy heavy-ion </a:t>
            </a:r>
            <a:r>
              <a:rPr lang="en-US" sz="2400" b="1" dirty="0" smtClean="0">
                <a:solidFill>
                  <a:schemeClr val="accent6"/>
                </a:solidFill>
                <a:latin typeface="+mn-lt"/>
              </a:rPr>
              <a:t>physics; Relativistic Heavy Ion Collider (RHIC)</a:t>
            </a:r>
            <a:endParaRPr lang="en-US" sz="2400" b="1" dirty="0">
              <a:solidFill>
                <a:schemeClr val="accent6"/>
              </a:solidFill>
              <a:latin typeface="+mn-lt"/>
            </a:endParaRPr>
          </a:p>
          <a:p>
            <a:pPr marL="342900" indent="-342900" algn="l">
              <a:defRPr/>
            </a:pPr>
            <a:endParaRPr lang="en-US" sz="2400" b="1" dirty="0">
              <a:latin typeface="+mn-lt"/>
            </a:endParaRPr>
          </a:p>
          <a:p>
            <a:pPr marL="342900" indent="-342900" algn="l">
              <a:defRPr/>
            </a:pPr>
            <a:r>
              <a:rPr lang="en-US" sz="2400" b="1" dirty="0">
                <a:latin typeface="+mn-lt"/>
              </a:rPr>
              <a:t>2) </a:t>
            </a:r>
            <a:r>
              <a:rPr lang="en-US" sz="2400" b="1" dirty="0" smtClean="0">
                <a:latin typeface="+mn-lt"/>
              </a:rPr>
              <a:t>Selected highlights from first 10 years at RHIC</a:t>
            </a:r>
            <a:endParaRPr lang="en-US" sz="2400" b="1" dirty="0">
              <a:latin typeface="+mn-lt"/>
            </a:endParaRPr>
          </a:p>
          <a:p>
            <a:pPr marL="342900" indent="-342900" algn="l">
              <a:defRPr/>
            </a:pPr>
            <a:endParaRPr lang="en-US" sz="2400" b="1" dirty="0">
              <a:latin typeface="+mn-lt"/>
            </a:endParaRPr>
          </a:p>
          <a:p>
            <a:pPr marL="342900" indent="-342900" algn="l">
              <a:defRPr/>
            </a:pPr>
            <a:r>
              <a:rPr lang="en-US" sz="2400" b="1" dirty="0">
                <a:solidFill>
                  <a:srgbClr val="FF0000"/>
                </a:solidFill>
                <a:latin typeface="+mn-lt"/>
              </a:rPr>
              <a:t>3) </a:t>
            </a:r>
            <a:r>
              <a:rPr lang="en-US" sz="2400" b="1" dirty="0" smtClean="0">
                <a:solidFill>
                  <a:srgbClr val="FF0000"/>
                </a:solidFill>
                <a:latin typeface="+mn-lt"/>
              </a:rPr>
              <a:t>Few recent results from Large </a:t>
            </a:r>
            <a:r>
              <a:rPr lang="en-US" sz="2400" b="1" dirty="0" err="1" smtClean="0">
                <a:solidFill>
                  <a:srgbClr val="FF0000"/>
                </a:solidFill>
                <a:latin typeface="+mn-lt"/>
              </a:rPr>
              <a:t>Hadron</a:t>
            </a:r>
            <a:r>
              <a:rPr lang="en-US" sz="2400" b="1" dirty="0" smtClean="0">
                <a:solidFill>
                  <a:srgbClr val="FF0000"/>
                </a:solidFill>
                <a:latin typeface="+mn-lt"/>
              </a:rPr>
              <a:t> Collider (ATLAS + CMS)</a:t>
            </a:r>
            <a:endParaRPr lang="en-US" sz="2400" b="1" dirty="0">
              <a:solidFill>
                <a:srgbClr val="FF0000"/>
              </a:solidFill>
              <a:latin typeface="+mn-l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a:xfrm>
            <a:off x="8647610" y="6179911"/>
            <a:ext cx="496389" cy="476250"/>
          </a:xfrm>
        </p:spPr>
        <p:txBody>
          <a:bodyPr/>
          <a:lstStyle/>
          <a:p>
            <a:fld id="{A413E1E0-95E5-4869-8EAB-641AF5E4EC94}" type="slidenum">
              <a:rPr lang="en-GB"/>
              <a:pPr/>
              <a:t>20</a:t>
            </a:fld>
            <a:endParaRPr lang="en-GB" dirty="0"/>
          </a:p>
        </p:txBody>
      </p:sp>
      <p:sp>
        <p:nvSpPr>
          <p:cNvPr id="21505" name="Rectangle 1"/>
          <p:cNvSpPr>
            <a:spLocks noGrp="1" noChangeArrowheads="1"/>
          </p:cNvSpPr>
          <p:nvPr>
            <p:ph type="title" idx="4294967295"/>
          </p:nvPr>
        </p:nvSpPr>
        <p:spPr>
          <a:xfrm>
            <a:off x="228600" y="107950"/>
            <a:ext cx="8458200" cy="981075"/>
          </a:xfrm>
          <a:ln/>
        </p:spPr>
        <p:txBody>
          <a:bodyPr bIns="82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t>All together now </a:t>
            </a:r>
          </a:p>
        </p:txBody>
      </p:sp>
      <p:pic>
        <p:nvPicPr>
          <p:cNvPr id="21506" name="Picture 2"/>
          <p:cNvPicPr>
            <a:picLocks noChangeAspect="1" noChangeArrowheads="1"/>
          </p:cNvPicPr>
          <p:nvPr/>
        </p:nvPicPr>
        <p:blipFill>
          <a:blip r:embed="rId3" cstate="print"/>
          <a:srcRect/>
          <a:stretch>
            <a:fillRect/>
          </a:stretch>
        </p:blipFill>
        <p:spPr bwMode="auto">
          <a:xfrm>
            <a:off x="1185863" y="1843088"/>
            <a:ext cx="6038850" cy="4313237"/>
          </a:xfrm>
          <a:prstGeom prst="rect">
            <a:avLst/>
          </a:prstGeom>
          <a:noFill/>
          <a:ln w="9525">
            <a:noFill/>
            <a:round/>
            <a:headEnd/>
            <a:tailEnd/>
          </a:ln>
          <a:effectLst/>
        </p:spPr>
      </p:pic>
      <p:sp>
        <p:nvSpPr>
          <p:cNvPr id="21507" name="Text Box 3"/>
          <p:cNvSpPr txBox="1">
            <a:spLocks noChangeArrowheads="1"/>
          </p:cNvSpPr>
          <p:nvPr/>
        </p:nvSpPr>
        <p:spPr bwMode="auto">
          <a:xfrm>
            <a:off x="685800" y="1180466"/>
            <a:ext cx="7772400" cy="511175"/>
          </a:xfrm>
          <a:prstGeom prst="rect">
            <a:avLst/>
          </a:prstGeom>
          <a:noFill/>
          <a:ln w="9525">
            <a:noFill/>
            <a:round/>
            <a:headEnd/>
            <a:tailEnd/>
          </a:ln>
          <a:effectLst/>
        </p:spPr>
        <p:txBody>
          <a:bodyPr lIns="90000" tIns="45000" rIns="90000" bIns="45000"/>
          <a:lstStyle/>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dirty="0">
                <a:solidFill>
                  <a:schemeClr val="accent6"/>
                </a:solidFill>
                <a:latin typeface="Arial Narrow" pitchFamily="34" charset="0"/>
              </a:rPr>
              <a:t>Summary of R</a:t>
            </a:r>
            <a:r>
              <a:rPr lang="en-US" sz="2200" b="1" baseline="-33000" dirty="0">
                <a:solidFill>
                  <a:schemeClr val="accent6"/>
                </a:solidFill>
                <a:latin typeface="Arial Narrow" pitchFamily="34" charset="0"/>
              </a:rPr>
              <a:t>AA </a:t>
            </a:r>
            <a:r>
              <a:rPr lang="en-US" sz="2200" b="1" dirty="0">
                <a:solidFill>
                  <a:schemeClr val="accent6"/>
                </a:solidFill>
                <a:latin typeface="Arial Narrow" pitchFamily="34" charset="0"/>
              </a:rPr>
              <a:t> results in various channels, with references</a:t>
            </a:r>
          </a:p>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200" b="1" dirty="0">
              <a:solidFill>
                <a:srgbClr val="FFFFFF"/>
              </a:solidFill>
              <a:latin typeface="Arial Narrow" pitchFamily="34" charset="0"/>
            </a:endParaRPr>
          </a:p>
          <a:p>
            <a:pPr>
              <a:lnSpc>
                <a:spcPct val="100000"/>
              </a:lnSpc>
              <a:spcBef>
                <a:spcPts val="450"/>
              </a:spcBef>
              <a:spcAft>
                <a:spcPts val="56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200" b="1" dirty="0">
              <a:solidFill>
                <a:srgbClr val="FFFFFF"/>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pPr>
              <a:defRPr/>
            </a:pPr>
            <a:fld id="{E3AD9D1A-8B3A-4941-B04F-0BD4FF1FFBA8}" type="slidenum">
              <a:rPr lang="en-US" smtClean="0"/>
              <a:pPr>
                <a:defRPr/>
              </a:pPr>
              <a:t>21</a:t>
            </a:fld>
            <a:endParaRPr lang="en-US" smtClean="0"/>
          </a:p>
        </p:txBody>
      </p:sp>
      <p:pic>
        <p:nvPicPr>
          <p:cNvPr id="13315" name="Picture 2" descr="STAR_AA"/>
          <p:cNvPicPr>
            <a:picLocks noChangeAspect="1" noChangeArrowheads="1"/>
          </p:cNvPicPr>
          <p:nvPr/>
        </p:nvPicPr>
        <p:blipFill>
          <a:blip r:embed="rId3" cstate="print"/>
          <a:srcRect/>
          <a:stretch>
            <a:fillRect/>
          </a:stretch>
        </p:blipFill>
        <p:spPr bwMode="auto">
          <a:xfrm>
            <a:off x="3276600" y="1066800"/>
            <a:ext cx="5486400" cy="5448300"/>
          </a:xfrm>
          <a:prstGeom prst="rect">
            <a:avLst/>
          </a:prstGeom>
          <a:noFill/>
          <a:ln w="9525">
            <a:noFill/>
            <a:miter lim="800000"/>
            <a:headEnd/>
            <a:tailEnd/>
          </a:ln>
        </p:spPr>
      </p:pic>
      <p:pic>
        <p:nvPicPr>
          <p:cNvPr id="779267" name="Picture 3" descr="STAR_pp"/>
          <p:cNvPicPr>
            <a:picLocks noChangeAspect="1" noChangeArrowheads="1"/>
          </p:cNvPicPr>
          <p:nvPr/>
        </p:nvPicPr>
        <p:blipFill>
          <a:blip r:embed="rId4" cstate="print"/>
          <a:srcRect/>
          <a:stretch>
            <a:fillRect/>
          </a:stretch>
        </p:blipFill>
        <p:spPr bwMode="auto">
          <a:xfrm>
            <a:off x="3286125" y="1085850"/>
            <a:ext cx="5467350" cy="5448300"/>
          </a:xfrm>
          <a:prstGeom prst="rect">
            <a:avLst/>
          </a:prstGeom>
          <a:noFill/>
          <a:ln w="9525">
            <a:noFill/>
            <a:miter lim="800000"/>
            <a:headEnd/>
            <a:tailEnd/>
          </a:ln>
        </p:spPr>
      </p:pic>
      <p:pic>
        <p:nvPicPr>
          <p:cNvPr id="779268" name="Picture 4" descr="STAR_lowpT"/>
          <p:cNvPicPr>
            <a:picLocks noChangeAspect="1" noChangeArrowheads="1"/>
          </p:cNvPicPr>
          <p:nvPr/>
        </p:nvPicPr>
        <p:blipFill>
          <a:blip r:embed="rId5" cstate="print"/>
          <a:srcRect/>
          <a:stretch>
            <a:fillRect/>
          </a:stretch>
        </p:blipFill>
        <p:spPr bwMode="auto">
          <a:xfrm>
            <a:off x="3276600" y="1066800"/>
            <a:ext cx="5486400" cy="5486400"/>
          </a:xfrm>
          <a:prstGeom prst="rect">
            <a:avLst/>
          </a:prstGeom>
          <a:noFill/>
          <a:ln w="9525">
            <a:noFill/>
            <a:miter lim="800000"/>
            <a:headEnd/>
            <a:tailEnd/>
          </a:ln>
        </p:spPr>
      </p:pic>
      <p:sp>
        <p:nvSpPr>
          <p:cNvPr id="13318" name="Oval 5"/>
          <p:cNvSpPr>
            <a:spLocks noChangeArrowheads="1"/>
          </p:cNvSpPr>
          <p:nvPr/>
        </p:nvSpPr>
        <p:spPr bwMode="auto">
          <a:xfrm>
            <a:off x="5181600" y="2971800"/>
            <a:ext cx="1676400" cy="1600200"/>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2" name="Group 6"/>
          <p:cNvGrpSpPr>
            <a:grpSpLocks/>
          </p:cNvGrpSpPr>
          <p:nvPr/>
        </p:nvGrpSpPr>
        <p:grpSpPr bwMode="auto">
          <a:xfrm>
            <a:off x="228600" y="1182688"/>
            <a:ext cx="2819400" cy="5294312"/>
            <a:chOff x="144" y="745"/>
            <a:chExt cx="1776" cy="3335"/>
          </a:xfrm>
        </p:grpSpPr>
        <p:pic>
          <p:nvPicPr>
            <p:cNvPr id="13340" name="Picture 7" descr="ppHt_pict"/>
            <p:cNvPicPr>
              <a:picLocks noChangeAspect="1" noChangeArrowheads="1"/>
            </p:cNvPicPr>
            <p:nvPr/>
          </p:nvPicPr>
          <p:blipFill>
            <a:blip r:embed="rId6" cstate="print"/>
            <a:srcRect/>
            <a:stretch>
              <a:fillRect/>
            </a:stretch>
          </p:blipFill>
          <p:spPr bwMode="auto">
            <a:xfrm>
              <a:off x="144" y="2304"/>
              <a:ext cx="1776" cy="1776"/>
            </a:xfrm>
            <a:prstGeom prst="rect">
              <a:avLst/>
            </a:prstGeom>
            <a:noFill/>
            <a:ln w="9525">
              <a:noFill/>
              <a:miter lim="800000"/>
              <a:headEnd/>
              <a:tailEnd/>
            </a:ln>
          </p:spPr>
        </p:pic>
        <p:sp>
          <p:nvSpPr>
            <p:cNvPr id="13341" name="Text Box 8"/>
            <p:cNvSpPr txBox="1">
              <a:spLocks noChangeArrowheads="1"/>
            </p:cNvSpPr>
            <p:nvPr/>
          </p:nvSpPr>
          <p:spPr bwMode="auto">
            <a:xfrm>
              <a:off x="182" y="745"/>
              <a:ext cx="1738" cy="1438"/>
            </a:xfrm>
            <a:prstGeom prst="rect">
              <a:avLst/>
            </a:prstGeom>
            <a:noFill/>
            <a:ln w="9525">
              <a:noFill/>
              <a:miter lim="800000"/>
              <a:headEnd/>
              <a:tailEnd/>
            </a:ln>
          </p:spPr>
          <p:txBody>
            <a:bodyPr>
              <a:spAutoFit/>
            </a:bodyPr>
            <a:lstStyle/>
            <a:p>
              <a:pPr algn="l">
                <a:spcBef>
                  <a:spcPct val="0"/>
                </a:spcBef>
              </a:pPr>
              <a:r>
                <a:rPr lang="en-US" sz="2400">
                  <a:cs typeface="Arial" pitchFamily="34" charset="0"/>
                </a:rPr>
                <a:t>Jet correlations in proton-proton reactions.</a:t>
              </a:r>
            </a:p>
            <a:p>
              <a:pPr algn="l">
                <a:spcBef>
                  <a:spcPct val="0"/>
                </a:spcBef>
              </a:pPr>
              <a:endParaRPr lang="en-US" sz="2400">
                <a:cs typeface="Arial" pitchFamily="34" charset="0"/>
              </a:endParaRPr>
            </a:p>
            <a:p>
              <a:pPr algn="l">
                <a:spcBef>
                  <a:spcPct val="0"/>
                </a:spcBef>
              </a:pPr>
              <a:r>
                <a:rPr lang="en-US" sz="2400">
                  <a:cs typeface="Arial" pitchFamily="34" charset="0"/>
                </a:rPr>
                <a:t>Strong back-to-back peaks.</a:t>
              </a:r>
            </a:p>
          </p:txBody>
        </p:sp>
        <p:sp>
          <p:nvSpPr>
            <p:cNvPr id="13342" name="Text Box 9"/>
            <p:cNvSpPr txBox="1">
              <a:spLocks noChangeArrowheads="1"/>
            </p:cNvSpPr>
            <p:nvPr/>
          </p:nvSpPr>
          <p:spPr bwMode="auto">
            <a:xfrm>
              <a:off x="1046" y="1351"/>
              <a:ext cx="116" cy="250"/>
            </a:xfrm>
            <a:prstGeom prst="rect">
              <a:avLst/>
            </a:prstGeom>
            <a:noFill/>
            <a:ln w="9525">
              <a:noFill/>
              <a:miter lim="800000"/>
              <a:headEnd/>
              <a:tailEnd/>
            </a:ln>
          </p:spPr>
          <p:txBody>
            <a:bodyPr wrap="none">
              <a:spAutoFit/>
            </a:bodyPr>
            <a:lstStyle/>
            <a:p>
              <a:pPr algn="l">
                <a:spcBef>
                  <a:spcPct val="0"/>
                </a:spcBef>
              </a:pPr>
              <a:endParaRPr lang="en-US" sz="2000" u="sng">
                <a:cs typeface="Arial" pitchFamily="34" charset="0"/>
              </a:endParaRPr>
            </a:p>
          </p:txBody>
        </p:sp>
      </p:grpSp>
      <p:grpSp>
        <p:nvGrpSpPr>
          <p:cNvPr id="3" name="Group 10"/>
          <p:cNvGrpSpPr>
            <a:grpSpLocks/>
          </p:cNvGrpSpPr>
          <p:nvPr/>
        </p:nvGrpSpPr>
        <p:grpSpPr bwMode="auto">
          <a:xfrm>
            <a:off x="273050" y="1163638"/>
            <a:ext cx="3124200" cy="5329237"/>
            <a:chOff x="720" y="745"/>
            <a:chExt cx="1968" cy="3357"/>
          </a:xfrm>
        </p:grpSpPr>
        <p:pic>
          <p:nvPicPr>
            <p:cNvPr id="13337" name="Picture 11" descr="AuAu_pict_black"/>
            <p:cNvPicPr>
              <a:picLocks noChangeAspect="1" noChangeArrowheads="1"/>
            </p:cNvPicPr>
            <p:nvPr/>
          </p:nvPicPr>
          <p:blipFill>
            <a:blip r:embed="rId7" cstate="print"/>
            <a:srcRect/>
            <a:stretch>
              <a:fillRect/>
            </a:stretch>
          </p:blipFill>
          <p:spPr bwMode="auto">
            <a:xfrm>
              <a:off x="720" y="2304"/>
              <a:ext cx="1778" cy="1798"/>
            </a:xfrm>
            <a:prstGeom prst="rect">
              <a:avLst/>
            </a:prstGeom>
            <a:noFill/>
            <a:ln w="9525">
              <a:noFill/>
              <a:miter lim="800000"/>
              <a:headEnd/>
              <a:tailEnd/>
            </a:ln>
          </p:spPr>
        </p:pic>
        <p:sp>
          <p:nvSpPr>
            <p:cNvPr id="13338" name="Text Box 12"/>
            <p:cNvSpPr txBox="1">
              <a:spLocks noChangeArrowheads="1"/>
            </p:cNvSpPr>
            <p:nvPr/>
          </p:nvSpPr>
          <p:spPr bwMode="auto">
            <a:xfrm>
              <a:off x="758" y="745"/>
              <a:ext cx="1930" cy="1438"/>
            </a:xfrm>
            <a:prstGeom prst="rect">
              <a:avLst/>
            </a:prstGeom>
            <a:noFill/>
            <a:ln w="9525">
              <a:noFill/>
              <a:miter lim="800000"/>
              <a:headEnd/>
              <a:tailEnd/>
            </a:ln>
          </p:spPr>
          <p:txBody>
            <a:bodyPr>
              <a:spAutoFit/>
            </a:bodyPr>
            <a:lstStyle/>
            <a:p>
              <a:pPr algn="l">
                <a:spcBef>
                  <a:spcPct val="0"/>
                </a:spcBef>
              </a:pPr>
              <a:r>
                <a:rPr lang="en-US" sz="2400">
                  <a:cs typeface="Arial" pitchFamily="34" charset="0"/>
                </a:rPr>
                <a:t>Jet correlations in central Gold-Gold.</a:t>
              </a:r>
            </a:p>
            <a:p>
              <a:pPr algn="l">
                <a:spcBef>
                  <a:spcPct val="0"/>
                </a:spcBef>
              </a:pPr>
              <a:endParaRPr lang="en-US" sz="2400">
                <a:cs typeface="Arial" pitchFamily="34" charset="0"/>
              </a:endParaRPr>
            </a:p>
            <a:p>
              <a:pPr algn="l">
                <a:spcBef>
                  <a:spcPct val="0"/>
                </a:spcBef>
              </a:pPr>
              <a:r>
                <a:rPr lang="en-US" sz="2400">
                  <a:cs typeface="Arial" pitchFamily="34" charset="0"/>
                </a:rPr>
                <a:t>Away side jet disappears for particles p</a:t>
              </a:r>
              <a:r>
                <a:rPr lang="en-US" sz="2400" baseline="-25000">
                  <a:cs typeface="Arial" pitchFamily="34" charset="0"/>
                </a:rPr>
                <a:t>T</a:t>
              </a:r>
              <a:r>
                <a:rPr lang="en-US" sz="2400">
                  <a:cs typeface="Arial" pitchFamily="34" charset="0"/>
                </a:rPr>
                <a:t> &gt; 2 GeV</a:t>
              </a:r>
            </a:p>
          </p:txBody>
        </p:sp>
        <p:sp>
          <p:nvSpPr>
            <p:cNvPr id="13339" name="Text Box 13"/>
            <p:cNvSpPr txBox="1">
              <a:spLocks noChangeArrowheads="1"/>
            </p:cNvSpPr>
            <p:nvPr/>
          </p:nvSpPr>
          <p:spPr bwMode="auto">
            <a:xfrm>
              <a:off x="1622" y="1351"/>
              <a:ext cx="116" cy="250"/>
            </a:xfrm>
            <a:prstGeom prst="rect">
              <a:avLst/>
            </a:prstGeom>
            <a:noFill/>
            <a:ln w="9525">
              <a:noFill/>
              <a:miter lim="800000"/>
              <a:headEnd/>
              <a:tailEnd/>
            </a:ln>
          </p:spPr>
          <p:txBody>
            <a:bodyPr wrap="none">
              <a:spAutoFit/>
            </a:bodyPr>
            <a:lstStyle/>
            <a:p>
              <a:pPr algn="l">
                <a:spcBef>
                  <a:spcPct val="0"/>
                </a:spcBef>
              </a:pPr>
              <a:endParaRPr lang="en-US" sz="2000" u="sng">
                <a:cs typeface="Arial" pitchFamily="34" charset="0"/>
              </a:endParaRPr>
            </a:p>
          </p:txBody>
        </p:sp>
      </p:grpSp>
      <p:grpSp>
        <p:nvGrpSpPr>
          <p:cNvPr id="4" name="Group 14"/>
          <p:cNvGrpSpPr>
            <a:grpSpLocks/>
          </p:cNvGrpSpPr>
          <p:nvPr/>
        </p:nvGrpSpPr>
        <p:grpSpPr bwMode="auto">
          <a:xfrm>
            <a:off x="238125" y="1168400"/>
            <a:ext cx="3276600" cy="5329238"/>
            <a:chOff x="720" y="745"/>
            <a:chExt cx="1968" cy="3357"/>
          </a:xfrm>
        </p:grpSpPr>
        <p:pic>
          <p:nvPicPr>
            <p:cNvPr id="13334" name="Picture 15" descr="AuAu_pict_black"/>
            <p:cNvPicPr>
              <a:picLocks noChangeAspect="1" noChangeArrowheads="1"/>
            </p:cNvPicPr>
            <p:nvPr/>
          </p:nvPicPr>
          <p:blipFill>
            <a:blip r:embed="rId7" cstate="print"/>
            <a:srcRect/>
            <a:stretch>
              <a:fillRect/>
            </a:stretch>
          </p:blipFill>
          <p:spPr bwMode="auto">
            <a:xfrm>
              <a:off x="720" y="2304"/>
              <a:ext cx="1778" cy="1798"/>
            </a:xfrm>
            <a:prstGeom prst="rect">
              <a:avLst/>
            </a:prstGeom>
            <a:noFill/>
            <a:ln w="9525">
              <a:noFill/>
              <a:miter lim="800000"/>
              <a:headEnd/>
              <a:tailEnd/>
            </a:ln>
          </p:spPr>
        </p:pic>
        <p:sp>
          <p:nvSpPr>
            <p:cNvPr id="13335" name="Text Box 16"/>
            <p:cNvSpPr txBox="1">
              <a:spLocks noChangeArrowheads="1"/>
            </p:cNvSpPr>
            <p:nvPr/>
          </p:nvSpPr>
          <p:spPr bwMode="auto">
            <a:xfrm>
              <a:off x="758" y="745"/>
              <a:ext cx="1930" cy="1438"/>
            </a:xfrm>
            <a:prstGeom prst="rect">
              <a:avLst/>
            </a:prstGeom>
            <a:noFill/>
            <a:ln w="9525">
              <a:noFill/>
              <a:miter lim="800000"/>
              <a:headEnd/>
              <a:tailEnd/>
            </a:ln>
          </p:spPr>
          <p:txBody>
            <a:bodyPr>
              <a:spAutoFit/>
            </a:bodyPr>
            <a:lstStyle/>
            <a:p>
              <a:pPr algn="l">
                <a:spcBef>
                  <a:spcPct val="0"/>
                </a:spcBef>
              </a:pPr>
              <a:r>
                <a:rPr lang="en-US" sz="2400">
                  <a:cs typeface="Arial" pitchFamily="34" charset="0"/>
                </a:rPr>
                <a:t>Jet correlations in central Gold-Gold.</a:t>
              </a:r>
            </a:p>
            <a:p>
              <a:pPr algn="l">
                <a:spcBef>
                  <a:spcPct val="0"/>
                </a:spcBef>
              </a:pPr>
              <a:endParaRPr lang="en-US" sz="2400">
                <a:cs typeface="Arial" pitchFamily="34" charset="0"/>
              </a:endParaRPr>
            </a:p>
            <a:p>
              <a:pPr algn="l">
                <a:spcBef>
                  <a:spcPct val="0"/>
                </a:spcBef>
              </a:pPr>
              <a:r>
                <a:rPr lang="en-US" sz="2400">
                  <a:cs typeface="Arial" pitchFamily="34" charset="0"/>
                </a:rPr>
                <a:t>Away side jet reappears for particles p</a:t>
              </a:r>
              <a:r>
                <a:rPr lang="en-US" sz="2400" baseline="-25000">
                  <a:cs typeface="Arial" pitchFamily="34" charset="0"/>
                </a:rPr>
                <a:t>T</a:t>
              </a:r>
              <a:r>
                <a:rPr lang="en-US" sz="2400">
                  <a:cs typeface="Arial" pitchFamily="34" charset="0"/>
                </a:rPr>
                <a:t>&gt;200 MeV</a:t>
              </a:r>
            </a:p>
          </p:txBody>
        </p:sp>
        <p:sp>
          <p:nvSpPr>
            <p:cNvPr id="13336" name="Text Box 17"/>
            <p:cNvSpPr txBox="1">
              <a:spLocks noChangeArrowheads="1"/>
            </p:cNvSpPr>
            <p:nvPr/>
          </p:nvSpPr>
          <p:spPr bwMode="auto">
            <a:xfrm>
              <a:off x="1622" y="1351"/>
              <a:ext cx="111" cy="250"/>
            </a:xfrm>
            <a:prstGeom prst="rect">
              <a:avLst/>
            </a:prstGeom>
            <a:noFill/>
            <a:ln w="9525">
              <a:noFill/>
              <a:miter lim="800000"/>
              <a:headEnd/>
              <a:tailEnd/>
            </a:ln>
          </p:spPr>
          <p:txBody>
            <a:bodyPr wrap="none">
              <a:spAutoFit/>
            </a:bodyPr>
            <a:lstStyle/>
            <a:p>
              <a:pPr algn="l">
                <a:spcBef>
                  <a:spcPct val="0"/>
                </a:spcBef>
              </a:pPr>
              <a:endParaRPr lang="en-US" sz="2000" u="sng">
                <a:cs typeface="Arial" pitchFamily="34" charset="0"/>
              </a:endParaRPr>
            </a:p>
          </p:txBody>
        </p:sp>
      </p:grpSp>
      <p:sp>
        <p:nvSpPr>
          <p:cNvPr id="13322" name="Text Box 18"/>
          <p:cNvSpPr txBox="1">
            <a:spLocks noChangeArrowheads="1"/>
          </p:cNvSpPr>
          <p:nvPr/>
        </p:nvSpPr>
        <p:spPr bwMode="auto">
          <a:xfrm>
            <a:off x="3489325" y="6096000"/>
            <a:ext cx="5095875" cy="519113"/>
          </a:xfrm>
          <a:prstGeom prst="rect">
            <a:avLst/>
          </a:prstGeom>
          <a:noFill/>
          <a:ln w="9525">
            <a:noFill/>
            <a:miter lim="800000"/>
            <a:headEnd/>
            <a:tailEnd/>
          </a:ln>
        </p:spPr>
        <p:txBody>
          <a:bodyPr wrap="none">
            <a:spAutoFit/>
          </a:bodyPr>
          <a:lstStyle/>
          <a:p>
            <a:pPr algn="l">
              <a:spcBef>
                <a:spcPct val="0"/>
              </a:spcBef>
            </a:pPr>
            <a:r>
              <a:rPr lang="en-US" sz="2800">
                <a:cs typeface="Arial" pitchFamily="34" charset="0"/>
              </a:rPr>
              <a:t>Azimuthal Angular Correlations</a:t>
            </a:r>
          </a:p>
        </p:txBody>
      </p:sp>
      <p:grpSp>
        <p:nvGrpSpPr>
          <p:cNvPr id="13323" name="Group 19"/>
          <p:cNvGrpSpPr>
            <a:grpSpLocks/>
          </p:cNvGrpSpPr>
          <p:nvPr/>
        </p:nvGrpSpPr>
        <p:grpSpPr bwMode="auto">
          <a:xfrm>
            <a:off x="5203825" y="3581400"/>
            <a:ext cx="1577975" cy="457200"/>
            <a:chOff x="4272" y="336"/>
            <a:chExt cx="994" cy="288"/>
          </a:xfrm>
        </p:grpSpPr>
        <p:sp>
          <p:nvSpPr>
            <p:cNvPr id="13326" name="Line 20"/>
            <p:cNvSpPr>
              <a:spLocks noChangeShapeType="1"/>
            </p:cNvSpPr>
            <p:nvPr/>
          </p:nvSpPr>
          <p:spPr bwMode="auto">
            <a:xfrm flipH="1">
              <a:off x="4272" y="480"/>
              <a:ext cx="663" cy="0"/>
            </a:xfrm>
            <a:prstGeom prst="line">
              <a:avLst/>
            </a:prstGeom>
            <a:noFill/>
            <a:ln w="38100">
              <a:solidFill>
                <a:schemeClr val="tx1"/>
              </a:solidFill>
              <a:round/>
              <a:headEnd/>
              <a:tailEnd type="triangle" w="med" len="med"/>
            </a:ln>
          </p:spPr>
          <p:txBody>
            <a:bodyPr/>
            <a:lstStyle/>
            <a:p>
              <a:endParaRPr lang="en-US"/>
            </a:p>
          </p:txBody>
        </p:sp>
        <p:sp>
          <p:nvSpPr>
            <p:cNvPr id="13327" name="Line 21"/>
            <p:cNvSpPr>
              <a:spLocks noChangeShapeType="1"/>
            </p:cNvSpPr>
            <p:nvPr/>
          </p:nvSpPr>
          <p:spPr bwMode="auto">
            <a:xfrm flipH="1">
              <a:off x="4338" y="480"/>
              <a:ext cx="100" cy="96"/>
            </a:xfrm>
            <a:prstGeom prst="line">
              <a:avLst/>
            </a:prstGeom>
            <a:noFill/>
            <a:ln w="9525">
              <a:solidFill>
                <a:schemeClr val="tx1"/>
              </a:solidFill>
              <a:round/>
              <a:headEnd/>
              <a:tailEnd type="triangle" w="med" len="med"/>
            </a:ln>
          </p:spPr>
          <p:txBody>
            <a:bodyPr/>
            <a:lstStyle/>
            <a:p>
              <a:endParaRPr lang="en-US"/>
            </a:p>
          </p:txBody>
        </p:sp>
        <p:sp>
          <p:nvSpPr>
            <p:cNvPr id="13328" name="Line 22"/>
            <p:cNvSpPr>
              <a:spLocks noChangeShapeType="1"/>
            </p:cNvSpPr>
            <p:nvPr/>
          </p:nvSpPr>
          <p:spPr bwMode="auto">
            <a:xfrm flipH="1" flipV="1">
              <a:off x="4338" y="336"/>
              <a:ext cx="133" cy="144"/>
            </a:xfrm>
            <a:prstGeom prst="line">
              <a:avLst/>
            </a:prstGeom>
            <a:noFill/>
            <a:ln w="9525">
              <a:solidFill>
                <a:schemeClr val="tx1"/>
              </a:solidFill>
              <a:round/>
              <a:headEnd/>
              <a:tailEnd type="triangle" w="med" len="med"/>
            </a:ln>
          </p:spPr>
          <p:txBody>
            <a:bodyPr/>
            <a:lstStyle/>
            <a:p>
              <a:endParaRPr lang="en-US"/>
            </a:p>
          </p:txBody>
        </p:sp>
        <p:sp>
          <p:nvSpPr>
            <p:cNvPr id="13329" name="Line 23"/>
            <p:cNvSpPr>
              <a:spLocks noChangeShapeType="1"/>
            </p:cNvSpPr>
            <p:nvPr/>
          </p:nvSpPr>
          <p:spPr bwMode="auto">
            <a:xfrm flipH="1">
              <a:off x="4405" y="480"/>
              <a:ext cx="99" cy="144"/>
            </a:xfrm>
            <a:prstGeom prst="line">
              <a:avLst/>
            </a:prstGeom>
            <a:noFill/>
            <a:ln w="9525">
              <a:solidFill>
                <a:schemeClr val="tx1"/>
              </a:solidFill>
              <a:round/>
              <a:headEnd/>
              <a:tailEnd type="triangle" w="med" len="med"/>
            </a:ln>
          </p:spPr>
          <p:txBody>
            <a:bodyPr/>
            <a:lstStyle/>
            <a:p>
              <a:endParaRPr lang="en-US"/>
            </a:p>
          </p:txBody>
        </p:sp>
        <p:sp>
          <p:nvSpPr>
            <p:cNvPr id="13330" name="Line 24"/>
            <p:cNvSpPr>
              <a:spLocks noChangeShapeType="1"/>
            </p:cNvSpPr>
            <p:nvPr/>
          </p:nvSpPr>
          <p:spPr bwMode="auto">
            <a:xfrm>
              <a:off x="4935" y="480"/>
              <a:ext cx="331" cy="0"/>
            </a:xfrm>
            <a:prstGeom prst="line">
              <a:avLst/>
            </a:prstGeom>
            <a:noFill/>
            <a:ln w="38100">
              <a:solidFill>
                <a:schemeClr val="tx1"/>
              </a:solidFill>
              <a:round/>
              <a:headEnd/>
              <a:tailEnd type="triangle" w="med" len="med"/>
            </a:ln>
          </p:spPr>
          <p:txBody>
            <a:bodyPr/>
            <a:lstStyle/>
            <a:p>
              <a:endParaRPr lang="en-US"/>
            </a:p>
          </p:txBody>
        </p:sp>
        <p:sp>
          <p:nvSpPr>
            <p:cNvPr id="13331" name="Line 25"/>
            <p:cNvSpPr>
              <a:spLocks noChangeShapeType="1"/>
            </p:cNvSpPr>
            <p:nvPr/>
          </p:nvSpPr>
          <p:spPr bwMode="auto">
            <a:xfrm flipV="1">
              <a:off x="5167" y="384"/>
              <a:ext cx="66" cy="96"/>
            </a:xfrm>
            <a:prstGeom prst="line">
              <a:avLst/>
            </a:prstGeom>
            <a:noFill/>
            <a:ln w="9525">
              <a:solidFill>
                <a:schemeClr val="tx1"/>
              </a:solidFill>
              <a:round/>
              <a:headEnd/>
              <a:tailEnd type="triangle" w="med" len="med"/>
            </a:ln>
          </p:spPr>
          <p:txBody>
            <a:bodyPr/>
            <a:lstStyle/>
            <a:p>
              <a:endParaRPr lang="en-US"/>
            </a:p>
          </p:txBody>
        </p:sp>
        <p:sp>
          <p:nvSpPr>
            <p:cNvPr id="13332" name="Line 26"/>
            <p:cNvSpPr>
              <a:spLocks noChangeShapeType="1"/>
            </p:cNvSpPr>
            <p:nvPr/>
          </p:nvSpPr>
          <p:spPr bwMode="auto">
            <a:xfrm>
              <a:off x="5101" y="480"/>
              <a:ext cx="132" cy="96"/>
            </a:xfrm>
            <a:prstGeom prst="line">
              <a:avLst/>
            </a:prstGeom>
            <a:noFill/>
            <a:ln w="9525">
              <a:solidFill>
                <a:schemeClr val="tx1"/>
              </a:solidFill>
              <a:round/>
              <a:headEnd/>
              <a:tailEnd type="triangle" w="med" len="med"/>
            </a:ln>
          </p:spPr>
          <p:txBody>
            <a:bodyPr/>
            <a:lstStyle/>
            <a:p>
              <a:endParaRPr lang="en-US"/>
            </a:p>
          </p:txBody>
        </p:sp>
        <p:sp>
          <p:nvSpPr>
            <p:cNvPr id="13333" name="Oval 27"/>
            <p:cNvSpPr>
              <a:spLocks noChangeArrowheads="1"/>
            </p:cNvSpPr>
            <p:nvPr/>
          </p:nvSpPr>
          <p:spPr bwMode="auto">
            <a:xfrm>
              <a:off x="4935" y="432"/>
              <a:ext cx="66" cy="96"/>
            </a:xfrm>
            <a:prstGeom prst="ellipse">
              <a:avLst/>
            </a:prstGeom>
            <a:solidFill>
              <a:schemeClr val="tx1"/>
            </a:solidFill>
            <a:ln w="9525" algn="ctr">
              <a:solidFill>
                <a:schemeClr val="tx1"/>
              </a:solidFill>
              <a:round/>
              <a:headEnd/>
              <a:tailEnd/>
            </a:ln>
          </p:spPr>
          <p:txBody>
            <a:bodyPr wrap="none" anchor="ctr"/>
            <a:lstStyle/>
            <a:p>
              <a:endParaRPr lang="en-US"/>
            </a:p>
          </p:txBody>
        </p:sp>
      </p:grpSp>
      <p:sp>
        <p:nvSpPr>
          <p:cNvPr id="13324" name="Rectangle 28"/>
          <p:cNvSpPr>
            <a:spLocks noGrp="1" noChangeArrowheads="1"/>
          </p:cNvSpPr>
          <p:nvPr>
            <p:ph type="title"/>
          </p:nvPr>
        </p:nvSpPr>
        <p:spPr>
          <a:xfrm>
            <a:off x="457200" y="-76200"/>
            <a:ext cx="8229600" cy="1143000"/>
          </a:xfrm>
          <a:solidFill>
            <a:schemeClr val="bg1"/>
          </a:solidFill>
        </p:spPr>
        <p:txBody>
          <a:bodyPr/>
          <a:lstStyle/>
          <a:p>
            <a:r>
              <a:rPr lang="en-US" smtClean="0">
                <a:solidFill>
                  <a:schemeClr val="accent2"/>
                </a:solidFill>
              </a:rPr>
              <a:t>Jet Quenching!</a:t>
            </a:r>
          </a:p>
        </p:txBody>
      </p:sp>
      <p:pic>
        <p:nvPicPr>
          <p:cNvPr id="13325" name="Picture 29" descr="star preliminary black"/>
          <p:cNvPicPr>
            <a:picLocks noChangeAspect="1" noChangeArrowheads="1"/>
          </p:cNvPicPr>
          <p:nvPr/>
        </p:nvPicPr>
        <p:blipFill>
          <a:blip r:embed="rId8" cstate="print">
            <a:clrChange>
              <a:clrFrom>
                <a:srgbClr val="000000"/>
              </a:clrFrom>
              <a:clrTo>
                <a:srgbClr val="000000">
                  <a:alpha val="0"/>
                </a:srgbClr>
              </a:clrTo>
            </a:clrChange>
          </a:blip>
          <a:srcRect r="59442" b="-10028"/>
          <a:stretch>
            <a:fillRect/>
          </a:stretch>
        </p:blipFill>
        <p:spPr bwMode="auto">
          <a:xfrm>
            <a:off x="8077200" y="1143000"/>
            <a:ext cx="623888"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79267"/>
                                        </p:tgtEl>
                                      </p:cBhvr>
                                      <p:by x="5000" y="5000"/>
                                    </p:animScale>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79268"/>
                                        </p:tgtEl>
                                        <p:attrNameLst>
                                          <p:attrName>style.visibility</p:attrName>
                                        </p:attrNameLst>
                                      </p:cBhvr>
                                      <p:to>
                                        <p:strVal val="visible"/>
                                      </p:to>
                                    </p:set>
                                    <p:anim calcmode="lin" valueType="num">
                                      <p:cBhvr>
                                        <p:cTn id="15" dur="3000" fill="hold"/>
                                        <p:tgtEl>
                                          <p:spTgt spid="779268"/>
                                        </p:tgtEl>
                                        <p:attrNameLst>
                                          <p:attrName>ppt_w</p:attrName>
                                        </p:attrNameLst>
                                      </p:cBhvr>
                                      <p:tavLst>
                                        <p:tav tm="0">
                                          <p:val>
                                            <p:fltVal val="0"/>
                                          </p:val>
                                        </p:tav>
                                        <p:tav tm="100000">
                                          <p:val>
                                            <p:strVal val="#ppt_w"/>
                                          </p:val>
                                        </p:tav>
                                      </p:tavLst>
                                    </p:anim>
                                    <p:anim calcmode="lin" valueType="num">
                                      <p:cBhvr>
                                        <p:cTn id="16" dur="3000" fill="hold"/>
                                        <p:tgtEl>
                                          <p:spTgt spid="779268"/>
                                        </p:tgtEl>
                                        <p:attrNameLst>
                                          <p:attrName>ppt_h</p:attrName>
                                        </p:attrNameLst>
                                      </p:cBhvr>
                                      <p:tavLst>
                                        <p:tav tm="0">
                                          <p:val>
                                            <p:fltVal val="0"/>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l="3125" t="30487" r="29688" b="9892"/>
          <a:stretch>
            <a:fillRect/>
          </a:stretch>
        </p:blipFill>
        <p:spPr bwMode="auto">
          <a:xfrm>
            <a:off x="1756893" y="3611548"/>
            <a:ext cx="4186707" cy="2677671"/>
          </a:xfrm>
          <a:prstGeom prst="rect">
            <a:avLst/>
          </a:prstGeom>
          <a:noFill/>
          <a:ln w="9525" algn="ctr">
            <a:noFill/>
            <a:miter lim="800000"/>
            <a:headEnd/>
            <a:tailEnd/>
          </a:ln>
        </p:spPr>
      </p:pic>
      <p:sp>
        <p:nvSpPr>
          <p:cNvPr id="2" name="Title 1"/>
          <p:cNvSpPr>
            <a:spLocks noGrp="1"/>
          </p:cNvSpPr>
          <p:nvPr>
            <p:ph type="title"/>
          </p:nvPr>
        </p:nvSpPr>
        <p:spPr/>
        <p:txBody>
          <a:bodyPr>
            <a:normAutofit fontScale="90000"/>
          </a:bodyPr>
          <a:lstStyle/>
          <a:p>
            <a:r>
              <a:rPr lang="en-US" dirty="0" smtClean="0"/>
              <a:t>Measuring the Properties of the QGP</a:t>
            </a:r>
            <a:endParaRPr lang="en-US" dirty="0"/>
          </a:p>
        </p:txBody>
      </p:sp>
      <p:sp>
        <p:nvSpPr>
          <p:cNvPr id="4" name="Slide Number Placeholder 3"/>
          <p:cNvSpPr>
            <a:spLocks noGrp="1"/>
          </p:cNvSpPr>
          <p:nvPr>
            <p:ph type="sldNum" sz="quarter" idx="12"/>
          </p:nvPr>
        </p:nvSpPr>
        <p:spPr/>
        <p:txBody>
          <a:bodyPr>
            <a:normAutofit/>
          </a:bodyPr>
          <a:lstStyle/>
          <a:p>
            <a:fld id="{F0C94032-CD4C-4C25-B0C2-CEC720522D92}" type="slidenum">
              <a:rPr kumimoji="0" lang="en-US" smtClean="0"/>
              <a:pPr/>
              <a:t>22</a:t>
            </a:fld>
            <a:endParaRPr kumimoji="0" lang="en-US" dirty="0">
              <a:solidFill>
                <a:srgbClr val="FFFFFF"/>
              </a:solidFill>
            </a:endParaRPr>
          </a:p>
        </p:txBody>
      </p:sp>
      <p:grpSp>
        <p:nvGrpSpPr>
          <p:cNvPr id="5" name="Group 57"/>
          <p:cNvGrpSpPr/>
          <p:nvPr/>
        </p:nvGrpSpPr>
        <p:grpSpPr>
          <a:xfrm>
            <a:off x="2286000" y="2362200"/>
            <a:ext cx="3581400" cy="228600"/>
            <a:chOff x="2819400" y="1905000"/>
            <a:chExt cx="3581400" cy="228600"/>
          </a:xfrm>
        </p:grpSpPr>
        <p:pic>
          <p:nvPicPr>
            <p:cNvPr id="59" name="Picture 4"/>
            <p:cNvPicPr>
              <a:picLocks noChangeAspect="1" noChangeArrowheads="1"/>
            </p:cNvPicPr>
            <p:nvPr/>
          </p:nvPicPr>
          <p:blipFill>
            <a:blip r:embed="rId3" cstate="print"/>
            <a:srcRect l="11685" t="33881" r="30842" b="61029"/>
            <a:stretch>
              <a:fillRect/>
            </a:stretch>
          </p:blipFill>
          <p:spPr bwMode="auto">
            <a:xfrm>
              <a:off x="2819400" y="1905000"/>
              <a:ext cx="3581400" cy="228600"/>
            </a:xfrm>
            <a:prstGeom prst="rect">
              <a:avLst/>
            </a:prstGeom>
            <a:noFill/>
            <a:ln w="9525" algn="ctr">
              <a:noFill/>
              <a:miter lim="800000"/>
              <a:headEnd/>
              <a:tailEnd/>
            </a:ln>
          </p:spPr>
        </p:pic>
        <p:sp>
          <p:nvSpPr>
            <p:cNvPr id="60" name="Rectangle 59"/>
            <p:cNvSpPr/>
            <p:nvPr/>
          </p:nvSpPr>
          <p:spPr>
            <a:xfrm>
              <a:off x="2895600" y="1905000"/>
              <a:ext cx="1524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19400" y="1905000"/>
              <a:ext cx="4571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1"/>
          <p:cNvGrpSpPr/>
          <p:nvPr/>
        </p:nvGrpSpPr>
        <p:grpSpPr>
          <a:xfrm>
            <a:off x="2286000" y="2590800"/>
            <a:ext cx="3581400" cy="228600"/>
            <a:chOff x="2819400" y="1905000"/>
            <a:chExt cx="3581400" cy="228600"/>
          </a:xfrm>
        </p:grpSpPr>
        <p:pic>
          <p:nvPicPr>
            <p:cNvPr id="63" name="Picture 4"/>
            <p:cNvPicPr>
              <a:picLocks noChangeAspect="1" noChangeArrowheads="1"/>
            </p:cNvPicPr>
            <p:nvPr/>
          </p:nvPicPr>
          <p:blipFill>
            <a:blip r:embed="rId3" cstate="print"/>
            <a:srcRect l="11685" t="33881" r="30842" b="61029"/>
            <a:stretch>
              <a:fillRect/>
            </a:stretch>
          </p:blipFill>
          <p:spPr bwMode="auto">
            <a:xfrm>
              <a:off x="2819400" y="1905000"/>
              <a:ext cx="3581400" cy="228600"/>
            </a:xfrm>
            <a:prstGeom prst="rect">
              <a:avLst/>
            </a:prstGeom>
            <a:noFill/>
            <a:ln w="9525" algn="ctr">
              <a:noFill/>
              <a:miter lim="800000"/>
              <a:headEnd/>
              <a:tailEnd/>
            </a:ln>
          </p:spPr>
        </p:pic>
        <p:sp>
          <p:nvSpPr>
            <p:cNvPr id="64" name="Rectangle 63"/>
            <p:cNvSpPr/>
            <p:nvPr/>
          </p:nvSpPr>
          <p:spPr>
            <a:xfrm>
              <a:off x="2895600" y="1905000"/>
              <a:ext cx="1524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819400" y="1905000"/>
              <a:ext cx="4571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5"/>
          <p:cNvGrpSpPr/>
          <p:nvPr/>
        </p:nvGrpSpPr>
        <p:grpSpPr>
          <a:xfrm>
            <a:off x="2286000" y="2819400"/>
            <a:ext cx="3581400" cy="228600"/>
            <a:chOff x="2819400" y="1905000"/>
            <a:chExt cx="3581400" cy="228600"/>
          </a:xfrm>
        </p:grpSpPr>
        <p:pic>
          <p:nvPicPr>
            <p:cNvPr id="67" name="Picture 4"/>
            <p:cNvPicPr>
              <a:picLocks noChangeAspect="1" noChangeArrowheads="1"/>
            </p:cNvPicPr>
            <p:nvPr/>
          </p:nvPicPr>
          <p:blipFill>
            <a:blip r:embed="rId3" cstate="print"/>
            <a:srcRect l="11685" t="33881" r="30842" b="61029"/>
            <a:stretch>
              <a:fillRect/>
            </a:stretch>
          </p:blipFill>
          <p:spPr bwMode="auto">
            <a:xfrm>
              <a:off x="2819400" y="1905000"/>
              <a:ext cx="3581400" cy="228600"/>
            </a:xfrm>
            <a:prstGeom prst="rect">
              <a:avLst/>
            </a:prstGeom>
            <a:noFill/>
            <a:ln w="9525" algn="ctr">
              <a:noFill/>
              <a:miter lim="800000"/>
              <a:headEnd/>
              <a:tailEnd/>
            </a:ln>
          </p:spPr>
        </p:pic>
        <p:sp>
          <p:nvSpPr>
            <p:cNvPr id="68" name="Rectangle 67"/>
            <p:cNvSpPr/>
            <p:nvPr/>
          </p:nvSpPr>
          <p:spPr>
            <a:xfrm>
              <a:off x="2895600" y="1905000"/>
              <a:ext cx="1524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19400" y="1905000"/>
              <a:ext cx="4571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9"/>
          <p:cNvGrpSpPr/>
          <p:nvPr/>
        </p:nvGrpSpPr>
        <p:grpSpPr>
          <a:xfrm>
            <a:off x="2286000" y="3048000"/>
            <a:ext cx="3581400" cy="228600"/>
            <a:chOff x="2819400" y="1905000"/>
            <a:chExt cx="3581400" cy="228600"/>
          </a:xfrm>
        </p:grpSpPr>
        <p:pic>
          <p:nvPicPr>
            <p:cNvPr id="71" name="Picture 4"/>
            <p:cNvPicPr>
              <a:picLocks noChangeAspect="1" noChangeArrowheads="1"/>
            </p:cNvPicPr>
            <p:nvPr/>
          </p:nvPicPr>
          <p:blipFill>
            <a:blip r:embed="rId3" cstate="print"/>
            <a:srcRect l="11685" t="33881" r="30842" b="61029"/>
            <a:stretch>
              <a:fillRect/>
            </a:stretch>
          </p:blipFill>
          <p:spPr bwMode="auto">
            <a:xfrm>
              <a:off x="2819400" y="1905000"/>
              <a:ext cx="3581400" cy="228600"/>
            </a:xfrm>
            <a:prstGeom prst="rect">
              <a:avLst/>
            </a:prstGeom>
            <a:noFill/>
            <a:ln w="9525" algn="ctr">
              <a:noFill/>
              <a:miter lim="800000"/>
              <a:headEnd/>
              <a:tailEnd/>
            </a:ln>
          </p:spPr>
        </p:pic>
        <p:sp>
          <p:nvSpPr>
            <p:cNvPr id="72" name="Rectangle 71"/>
            <p:cNvSpPr/>
            <p:nvPr/>
          </p:nvSpPr>
          <p:spPr>
            <a:xfrm>
              <a:off x="2895600" y="1905000"/>
              <a:ext cx="1524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819400" y="1905000"/>
              <a:ext cx="4571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3"/>
          <p:cNvGrpSpPr/>
          <p:nvPr/>
        </p:nvGrpSpPr>
        <p:grpSpPr>
          <a:xfrm>
            <a:off x="2286000" y="3276600"/>
            <a:ext cx="3581400" cy="228600"/>
            <a:chOff x="2819400" y="1905000"/>
            <a:chExt cx="3581400" cy="228600"/>
          </a:xfrm>
        </p:grpSpPr>
        <p:pic>
          <p:nvPicPr>
            <p:cNvPr id="76" name="Picture 4"/>
            <p:cNvPicPr>
              <a:picLocks noChangeAspect="1" noChangeArrowheads="1"/>
            </p:cNvPicPr>
            <p:nvPr/>
          </p:nvPicPr>
          <p:blipFill>
            <a:blip r:embed="rId3" cstate="print"/>
            <a:srcRect l="11685" t="33881" r="30842" b="61029"/>
            <a:stretch>
              <a:fillRect/>
            </a:stretch>
          </p:blipFill>
          <p:spPr bwMode="auto">
            <a:xfrm>
              <a:off x="2819400" y="1905000"/>
              <a:ext cx="3581400" cy="228600"/>
            </a:xfrm>
            <a:prstGeom prst="rect">
              <a:avLst/>
            </a:prstGeom>
            <a:noFill/>
            <a:ln w="9525" algn="ctr">
              <a:noFill/>
              <a:miter lim="800000"/>
              <a:headEnd/>
              <a:tailEnd/>
            </a:ln>
          </p:spPr>
        </p:pic>
        <p:sp>
          <p:nvSpPr>
            <p:cNvPr id="77" name="Rectangle 76"/>
            <p:cNvSpPr/>
            <p:nvPr/>
          </p:nvSpPr>
          <p:spPr>
            <a:xfrm>
              <a:off x="2895600" y="1905000"/>
              <a:ext cx="1524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19400" y="1905000"/>
              <a:ext cx="4571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8"/>
          <p:cNvGrpSpPr/>
          <p:nvPr/>
        </p:nvGrpSpPr>
        <p:grpSpPr>
          <a:xfrm>
            <a:off x="2286000" y="3505200"/>
            <a:ext cx="3581400" cy="228600"/>
            <a:chOff x="2819400" y="1905000"/>
            <a:chExt cx="3581400" cy="228600"/>
          </a:xfrm>
        </p:grpSpPr>
        <p:pic>
          <p:nvPicPr>
            <p:cNvPr id="80" name="Picture 4"/>
            <p:cNvPicPr>
              <a:picLocks noChangeAspect="1" noChangeArrowheads="1"/>
            </p:cNvPicPr>
            <p:nvPr/>
          </p:nvPicPr>
          <p:blipFill>
            <a:blip r:embed="rId3" cstate="print"/>
            <a:srcRect l="11685" t="33881" r="30842" b="61029"/>
            <a:stretch>
              <a:fillRect/>
            </a:stretch>
          </p:blipFill>
          <p:spPr bwMode="auto">
            <a:xfrm>
              <a:off x="2819400" y="1905000"/>
              <a:ext cx="3581400" cy="228600"/>
            </a:xfrm>
            <a:prstGeom prst="rect">
              <a:avLst/>
            </a:prstGeom>
            <a:noFill/>
            <a:ln w="9525" algn="ctr">
              <a:noFill/>
              <a:miter lim="800000"/>
              <a:headEnd/>
              <a:tailEnd/>
            </a:ln>
          </p:spPr>
        </p:pic>
        <p:sp>
          <p:nvSpPr>
            <p:cNvPr id="81" name="Rectangle 80"/>
            <p:cNvSpPr/>
            <p:nvPr/>
          </p:nvSpPr>
          <p:spPr>
            <a:xfrm>
              <a:off x="2895600" y="1905000"/>
              <a:ext cx="1524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19400" y="1905000"/>
              <a:ext cx="4571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Straight Arrow Connector 85"/>
          <p:cNvCxnSpPr>
            <a:endCxn id="64" idx="0"/>
          </p:cNvCxnSpPr>
          <p:nvPr/>
        </p:nvCxnSpPr>
        <p:spPr>
          <a:xfrm>
            <a:off x="1143000" y="2438400"/>
            <a:ext cx="1295400" cy="152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16927" y="2146663"/>
            <a:ext cx="947695" cy="461665"/>
          </a:xfrm>
          <a:prstGeom prst="rect">
            <a:avLst/>
          </a:prstGeom>
          <a:solidFill>
            <a:srgbClr val="FFFF00"/>
          </a:solidFill>
        </p:spPr>
        <p:txBody>
          <a:bodyPr wrap="square" rtlCol="0">
            <a:spAutoFit/>
          </a:bodyPr>
          <a:lstStyle/>
          <a:p>
            <a:r>
              <a:rPr lang="en-US" sz="2400" i="1" dirty="0" smtClean="0">
                <a:solidFill>
                  <a:srgbClr val="C00000"/>
                </a:solidFill>
                <a:sym typeface="Symbol"/>
              </a:rPr>
              <a:t> </a:t>
            </a:r>
            <a:r>
              <a:rPr lang="en-US" sz="2400" dirty="0" smtClean="0">
                <a:solidFill>
                  <a:srgbClr val="C00000"/>
                </a:solidFill>
                <a:sym typeface="Symbol"/>
              </a:rPr>
              <a:t>~ 0</a:t>
            </a:r>
            <a:endParaRPr lang="en-US" sz="2400" dirty="0">
              <a:solidFill>
                <a:srgbClr val="C00000"/>
              </a:solidFill>
            </a:endParaRPr>
          </a:p>
        </p:txBody>
      </p:sp>
      <p:sp>
        <p:nvSpPr>
          <p:cNvPr id="89" name="TextBox 88"/>
          <p:cNvSpPr txBox="1"/>
          <p:nvPr/>
        </p:nvSpPr>
        <p:spPr>
          <a:xfrm>
            <a:off x="6411645" y="2662535"/>
            <a:ext cx="2314344" cy="461665"/>
          </a:xfrm>
          <a:prstGeom prst="rect">
            <a:avLst/>
          </a:prstGeom>
          <a:solidFill>
            <a:srgbClr val="FFFF00"/>
          </a:solidFill>
        </p:spPr>
        <p:txBody>
          <a:bodyPr wrap="square" rtlCol="0">
            <a:spAutoFit/>
          </a:bodyPr>
          <a:lstStyle/>
          <a:p>
            <a:r>
              <a:rPr lang="en-US" sz="2400" i="1" dirty="0" smtClean="0">
                <a:solidFill>
                  <a:schemeClr val="accent2"/>
                </a:solidFill>
                <a:sym typeface="Symbol"/>
              </a:rPr>
              <a:t></a:t>
            </a:r>
            <a:r>
              <a:rPr lang="en-US" sz="2400" dirty="0" smtClean="0">
                <a:solidFill>
                  <a:schemeClr val="accent2"/>
                </a:solidFill>
              </a:rPr>
              <a:t>/</a:t>
            </a:r>
            <a:r>
              <a:rPr lang="en-US" sz="2400" i="1" dirty="0" smtClean="0">
                <a:solidFill>
                  <a:schemeClr val="accent2"/>
                </a:solidFill>
              </a:rPr>
              <a:t>s</a:t>
            </a:r>
            <a:r>
              <a:rPr lang="en-US" sz="2400" dirty="0" smtClean="0">
                <a:solidFill>
                  <a:schemeClr val="accent2"/>
                </a:solidFill>
                <a:sym typeface="Wingdings" pitchFamily="2" charset="2"/>
              </a:rPr>
              <a:t>1/4</a:t>
            </a:r>
            <a:r>
              <a:rPr lang="en-US" sz="2400" dirty="0" smtClean="0">
                <a:solidFill>
                  <a:schemeClr val="accent2"/>
                </a:solidFill>
                <a:latin typeface="Symbol" pitchFamily="18" charset="2"/>
                <a:sym typeface="Wingdings" pitchFamily="2" charset="2"/>
              </a:rPr>
              <a:t>p</a:t>
            </a:r>
            <a:endParaRPr lang="en-US" sz="2400" dirty="0" smtClean="0">
              <a:solidFill>
                <a:schemeClr val="accent2"/>
              </a:solidFill>
              <a:latin typeface="Symbol" pitchFamily="18" charset="2"/>
            </a:endParaRPr>
          </a:p>
        </p:txBody>
      </p:sp>
      <p:sp>
        <p:nvSpPr>
          <p:cNvPr id="90" name="TextBox 89"/>
          <p:cNvSpPr txBox="1"/>
          <p:nvPr/>
        </p:nvSpPr>
        <p:spPr>
          <a:xfrm>
            <a:off x="6400800" y="3195935"/>
            <a:ext cx="2333588" cy="461665"/>
          </a:xfrm>
          <a:prstGeom prst="rect">
            <a:avLst/>
          </a:prstGeom>
          <a:solidFill>
            <a:schemeClr val="accent2">
              <a:lumMod val="40000"/>
              <a:lumOff val="60000"/>
            </a:schemeClr>
          </a:solidFill>
        </p:spPr>
        <p:txBody>
          <a:bodyPr wrap="square" rtlCol="0">
            <a:spAutoFit/>
          </a:bodyPr>
          <a:lstStyle/>
          <a:p>
            <a:r>
              <a:rPr lang="en-US" sz="2400" dirty="0" err="1" smtClean="0">
                <a:solidFill>
                  <a:schemeClr val="accent3"/>
                </a:solidFill>
              </a:rPr>
              <a:t>d</a:t>
            </a:r>
            <a:r>
              <a:rPr lang="en-US" sz="2400" i="1" dirty="0" err="1" smtClean="0">
                <a:solidFill>
                  <a:schemeClr val="accent3"/>
                </a:solidFill>
              </a:rPr>
              <a:t>E</a:t>
            </a:r>
            <a:r>
              <a:rPr lang="en-US" sz="2400" dirty="0" smtClean="0">
                <a:solidFill>
                  <a:schemeClr val="accent3"/>
                </a:solidFill>
              </a:rPr>
              <a:t>/</a:t>
            </a:r>
            <a:r>
              <a:rPr lang="en-US" sz="2400" dirty="0" err="1" smtClean="0">
                <a:solidFill>
                  <a:schemeClr val="accent3"/>
                </a:solidFill>
              </a:rPr>
              <a:t>d</a:t>
            </a:r>
            <a:r>
              <a:rPr lang="en-US" sz="2400" i="1" dirty="0" err="1" smtClean="0">
                <a:solidFill>
                  <a:schemeClr val="accent3"/>
                </a:solidFill>
              </a:rPr>
              <a:t>x</a:t>
            </a:r>
            <a:r>
              <a:rPr lang="en-US" sz="2400" i="1" dirty="0" smtClean="0">
                <a:solidFill>
                  <a:schemeClr val="accent3"/>
                </a:solidFill>
              </a:rPr>
              <a:t> </a:t>
            </a:r>
            <a:endParaRPr lang="en-US" sz="2400" dirty="0"/>
          </a:p>
        </p:txBody>
      </p:sp>
      <p:cxnSp>
        <p:nvCxnSpPr>
          <p:cNvPr id="91" name="Straight Arrow Connector 90"/>
          <p:cNvCxnSpPr/>
          <p:nvPr/>
        </p:nvCxnSpPr>
        <p:spPr>
          <a:xfrm rot="10800000">
            <a:off x="2863528" y="2286000"/>
            <a:ext cx="1371598" cy="158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68" idx="2"/>
          </p:cNvCxnSpPr>
          <p:nvPr/>
        </p:nvCxnSpPr>
        <p:spPr>
          <a:xfrm flipV="1">
            <a:off x="1143000" y="3048000"/>
            <a:ext cx="1295400" cy="381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68" idx="0"/>
          </p:cNvCxnSpPr>
          <p:nvPr/>
        </p:nvCxnSpPr>
        <p:spPr>
          <a:xfrm>
            <a:off x="1143000" y="2819400"/>
            <a:ext cx="12954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99943" y="1534180"/>
            <a:ext cx="1781257" cy="523220"/>
          </a:xfrm>
          <a:prstGeom prst="rect">
            <a:avLst/>
          </a:prstGeom>
          <a:noFill/>
        </p:spPr>
        <p:txBody>
          <a:bodyPr wrap="none" rtlCol="0">
            <a:spAutoFit/>
          </a:bodyPr>
          <a:lstStyle/>
          <a:p>
            <a:r>
              <a:rPr lang="en-US" sz="2800" dirty="0" smtClean="0"/>
              <a:t>Conditions</a:t>
            </a:r>
            <a:endParaRPr lang="en-US" sz="2800" dirty="0"/>
          </a:p>
        </p:txBody>
      </p:sp>
      <p:sp>
        <p:nvSpPr>
          <p:cNvPr id="98" name="TextBox 97"/>
          <p:cNvSpPr txBox="1"/>
          <p:nvPr/>
        </p:nvSpPr>
        <p:spPr>
          <a:xfrm>
            <a:off x="6308870" y="1534180"/>
            <a:ext cx="1692130" cy="523220"/>
          </a:xfrm>
          <a:prstGeom prst="rect">
            <a:avLst/>
          </a:prstGeom>
          <a:noFill/>
        </p:spPr>
        <p:txBody>
          <a:bodyPr wrap="none" rtlCol="0">
            <a:spAutoFit/>
          </a:bodyPr>
          <a:lstStyle/>
          <a:p>
            <a:r>
              <a:rPr lang="en-US" sz="2800" dirty="0" smtClean="0"/>
              <a:t>Properties</a:t>
            </a:r>
            <a:endParaRPr lang="en-US" sz="2800" dirty="0"/>
          </a:p>
        </p:txBody>
      </p:sp>
      <p:sp>
        <p:nvSpPr>
          <p:cNvPr id="99" name="Right Arrow 98"/>
          <p:cNvSpPr/>
          <p:nvPr/>
        </p:nvSpPr>
        <p:spPr>
          <a:xfrm>
            <a:off x="2133600" y="1676400"/>
            <a:ext cx="40386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4"/>
          <p:cNvPicPr>
            <a:picLocks noChangeAspect="1" noChangeArrowheads="1"/>
          </p:cNvPicPr>
          <p:nvPr/>
        </p:nvPicPr>
        <p:blipFill>
          <a:blip r:embed="rId3" cstate="print"/>
          <a:srcRect l="11616" t="31512" r="30911" b="65094"/>
          <a:stretch>
            <a:fillRect/>
          </a:stretch>
        </p:blipFill>
        <p:spPr bwMode="auto">
          <a:xfrm>
            <a:off x="2286000" y="2209800"/>
            <a:ext cx="3581400" cy="152400"/>
          </a:xfrm>
          <a:prstGeom prst="rect">
            <a:avLst/>
          </a:prstGeom>
          <a:noFill/>
          <a:ln w="9525" algn="ctr">
            <a:noFill/>
            <a:miter lim="800000"/>
            <a:headEnd/>
            <a:tailEnd/>
          </a:ln>
        </p:spPr>
      </p:pic>
      <p:sp>
        <p:nvSpPr>
          <p:cNvPr id="84" name="Up Arrow 83"/>
          <p:cNvSpPr/>
          <p:nvPr/>
        </p:nvSpPr>
        <p:spPr>
          <a:xfrm>
            <a:off x="2438400" y="2286000"/>
            <a:ext cx="228600" cy="1143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8" name="TextBox 87"/>
          <p:cNvSpPr txBox="1"/>
          <p:nvPr/>
        </p:nvSpPr>
        <p:spPr>
          <a:xfrm>
            <a:off x="6390235" y="2129135"/>
            <a:ext cx="2531696" cy="461665"/>
          </a:xfrm>
          <a:prstGeom prst="rect">
            <a:avLst/>
          </a:prstGeom>
          <a:solidFill>
            <a:srgbClr val="FFFF00"/>
          </a:solidFill>
        </p:spPr>
        <p:txBody>
          <a:bodyPr wrap="square" rtlCol="0">
            <a:spAutoFit/>
          </a:bodyPr>
          <a:lstStyle/>
          <a:p>
            <a:r>
              <a:rPr lang="en-US" sz="2400" dirty="0" smtClean="0">
                <a:solidFill>
                  <a:schemeClr val="accent2"/>
                </a:solidFill>
              </a:rPr>
              <a:t>Screening length </a:t>
            </a:r>
          </a:p>
        </p:txBody>
      </p:sp>
      <p:cxnSp>
        <p:nvCxnSpPr>
          <p:cNvPr id="101" name="Straight Arrow Connector 100"/>
          <p:cNvCxnSpPr/>
          <p:nvPr/>
        </p:nvCxnSpPr>
        <p:spPr>
          <a:xfrm rot="10800000" flipV="1">
            <a:off x="2667000" y="2362200"/>
            <a:ext cx="3657600" cy="2286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endCxn id="72" idx="2"/>
          </p:cNvCxnSpPr>
          <p:nvPr/>
        </p:nvCxnSpPr>
        <p:spPr>
          <a:xfrm flipV="1">
            <a:off x="1143000" y="3276600"/>
            <a:ext cx="1295400"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0800000">
            <a:off x="2667000" y="2819400"/>
            <a:ext cx="3657600" cy="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10800000">
            <a:off x="2667000" y="3048000"/>
            <a:ext cx="3657600" cy="3048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1441" y="2675598"/>
            <a:ext cx="2168434" cy="400110"/>
          </a:xfrm>
          <a:prstGeom prst="rect">
            <a:avLst/>
          </a:prstGeom>
          <a:solidFill>
            <a:srgbClr val="FFFF00"/>
          </a:solidFill>
        </p:spPr>
        <p:txBody>
          <a:bodyPr wrap="square" rtlCol="0">
            <a:spAutoFit/>
          </a:bodyPr>
          <a:lstStyle/>
          <a:p>
            <a:pPr lvl="0"/>
            <a:r>
              <a:rPr lang="en-US" sz="2000" i="1" dirty="0" smtClean="0">
                <a:solidFill>
                  <a:srgbClr val="C00000"/>
                </a:solidFill>
              </a:rPr>
              <a:t>T</a:t>
            </a:r>
            <a:r>
              <a:rPr lang="en-US" sz="2000" i="1" baseline="-25000" dirty="0" smtClean="0">
                <a:solidFill>
                  <a:srgbClr val="C00000"/>
                </a:solidFill>
              </a:rPr>
              <a:t>i</a:t>
            </a:r>
            <a:r>
              <a:rPr lang="en-US" sz="2000" dirty="0" smtClean="0">
                <a:solidFill>
                  <a:srgbClr val="C00000"/>
                </a:solidFill>
              </a:rPr>
              <a:t> =300-600 </a:t>
            </a:r>
            <a:r>
              <a:rPr lang="en-US" sz="2000" dirty="0" err="1" smtClean="0">
                <a:solidFill>
                  <a:srgbClr val="C00000"/>
                </a:solidFill>
              </a:rPr>
              <a:t>MeV</a:t>
            </a:r>
            <a:endParaRPr lang="en-US" sz="2000" dirty="0">
              <a:solidFill>
                <a:srgbClr val="C00000"/>
              </a:solidFill>
            </a:endParaRPr>
          </a:p>
        </p:txBody>
      </p:sp>
      <p:sp>
        <p:nvSpPr>
          <p:cNvPr id="51" name="TextBox 50"/>
          <p:cNvSpPr txBox="1"/>
          <p:nvPr/>
        </p:nvSpPr>
        <p:spPr>
          <a:xfrm>
            <a:off x="87085" y="4122003"/>
            <a:ext cx="1976846" cy="904863"/>
          </a:xfrm>
          <a:prstGeom prst="rect">
            <a:avLst/>
          </a:prstGeom>
          <a:solidFill>
            <a:srgbClr val="FFFF00"/>
          </a:solidFill>
        </p:spPr>
        <p:txBody>
          <a:bodyPr wrap="square" rtlCol="0">
            <a:spAutoFit/>
          </a:bodyPr>
          <a:lstStyle/>
          <a:p>
            <a:r>
              <a:rPr lang="en-US" sz="2400" dirty="0" smtClean="0">
                <a:solidFill>
                  <a:srgbClr val="C00000"/>
                </a:solidFill>
              </a:rPr>
              <a:t>Initial State</a:t>
            </a:r>
          </a:p>
          <a:p>
            <a:r>
              <a:rPr lang="en-US" sz="2400" dirty="0" smtClean="0">
                <a:solidFill>
                  <a:srgbClr val="C00000"/>
                </a:solidFill>
                <a:sym typeface="Wingdings" pitchFamily="2" charset="2"/>
              </a:rPr>
              <a:t></a:t>
            </a:r>
            <a:r>
              <a:rPr lang="en-US" sz="2400" dirty="0" err="1" smtClean="0">
                <a:solidFill>
                  <a:srgbClr val="C00000"/>
                </a:solidFill>
                <a:sym typeface="Wingdings" pitchFamily="2" charset="2"/>
              </a:rPr>
              <a:t>Glauber</a:t>
            </a:r>
            <a:endParaRPr lang="en-US" sz="2400" dirty="0" smtClean="0">
              <a:solidFill>
                <a:srgbClr val="C00000"/>
              </a:solidFill>
            </a:endParaRPr>
          </a:p>
        </p:txBody>
      </p:sp>
      <p:sp>
        <p:nvSpPr>
          <p:cNvPr id="52" name="TextBox 51"/>
          <p:cNvSpPr txBox="1"/>
          <p:nvPr/>
        </p:nvSpPr>
        <p:spPr>
          <a:xfrm>
            <a:off x="152400" y="4343400"/>
            <a:ext cx="327334" cy="461665"/>
          </a:xfrm>
          <a:prstGeom prst="rect">
            <a:avLst/>
          </a:prstGeom>
          <a:noFill/>
        </p:spPr>
        <p:txBody>
          <a:bodyPr wrap="none" rtlCol="0">
            <a:spAutoFit/>
          </a:bodyPr>
          <a:lstStyle/>
          <a:p>
            <a:r>
              <a:rPr lang="en-US" sz="2400" dirty="0" smtClean="0">
                <a:solidFill>
                  <a:srgbClr val="C00000"/>
                </a:solidFill>
              </a:rPr>
              <a:t>?</a:t>
            </a:r>
            <a:endParaRPr lang="en-US" sz="2400" dirty="0">
              <a:solidFill>
                <a:srgbClr val="C00000"/>
              </a:solidFill>
            </a:endParaRPr>
          </a:p>
        </p:txBody>
      </p:sp>
      <p:sp>
        <p:nvSpPr>
          <p:cNvPr id="53" name="TextBox 52"/>
          <p:cNvSpPr txBox="1"/>
          <p:nvPr/>
        </p:nvSpPr>
        <p:spPr>
          <a:xfrm>
            <a:off x="977576" y="3200400"/>
            <a:ext cx="1537024" cy="843308"/>
          </a:xfrm>
          <a:prstGeom prst="rect">
            <a:avLst/>
          </a:prstGeom>
          <a:solidFill>
            <a:srgbClr val="FFFF00"/>
          </a:solidFill>
        </p:spPr>
        <p:txBody>
          <a:bodyPr wrap="square" rtlCol="0">
            <a:spAutoFit/>
          </a:bodyPr>
          <a:lstStyle/>
          <a:p>
            <a:pPr algn="ctr"/>
            <a:r>
              <a:rPr lang="en-US" sz="1220" dirty="0" smtClean="0">
                <a:solidFill>
                  <a:srgbClr val="C00000"/>
                </a:solidFill>
              </a:rPr>
              <a:t>non-linear shadowing</a:t>
            </a:r>
          </a:p>
          <a:p>
            <a:pPr algn="ctr"/>
            <a:r>
              <a:rPr lang="en-US" sz="1220" dirty="0" smtClean="0">
                <a:solidFill>
                  <a:srgbClr val="C00000"/>
                </a:solidFill>
              </a:rPr>
              <a:t>low-</a:t>
            </a:r>
            <a:r>
              <a:rPr lang="en-US" sz="1220" i="1" dirty="0" smtClean="0">
                <a:solidFill>
                  <a:srgbClr val="C00000"/>
                </a:solidFill>
              </a:rPr>
              <a:t>x</a:t>
            </a:r>
            <a:r>
              <a:rPr lang="en-US" sz="1220" dirty="0" smtClean="0">
                <a:solidFill>
                  <a:srgbClr val="C00000"/>
                </a:solidFill>
              </a:rPr>
              <a:t> suppression</a:t>
            </a:r>
          </a:p>
          <a:p>
            <a:pPr algn="ctr"/>
            <a:r>
              <a:rPr lang="en-US" sz="1220" dirty="0" smtClean="0">
                <a:solidFill>
                  <a:srgbClr val="C00000"/>
                </a:solidFill>
              </a:rPr>
              <a:t>anti-shadowing?</a:t>
            </a:r>
          </a:p>
        </p:txBody>
      </p:sp>
      <p:sp>
        <p:nvSpPr>
          <p:cNvPr id="54" name="TextBox 53"/>
          <p:cNvSpPr txBox="1"/>
          <p:nvPr/>
        </p:nvSpPr>
        <p:spPr>
          <a:xfrm>
            <a:off x="100148" y="3207603"/>
            <a:ext cx="1020857" cy="830997"/>
          </a:xfrm>
          <a:prstGeom prst="rect">
            <a:avLst/>
          </a:prstGeom>
          <a:solidFill>
            <a:srgbClr val="FFFF00"/>
          </a:solidFill>
        </p:spPr>
        <p:txBody>
          <a:bodyPr wrap="none" rtlCol="0">
            <a:spAutoFit/>
          </a:bodyPr>
          <a:lstStyle/>
          <a:p>
            <a:r>
              <a:rPr lang="en-US" sz="2400" dirty="0" smtClean="0">
                <a:solidFill>
                  <a:srgbClr val="C00000"/>
                </a:solidFill>
              </a:rPr>
              <a:t>CNM</a:t>
            </a:r>
          </a:p>
          <a:p>
            <a:r>
              <a:rPr lang="en-US" sz="2400" dirty="0" smtClean="0">
                <a:solidFill>
                  <a:srgbClr val="C00000"/>
                </a:solidFill>
              </a:rPr>
              <a:t>effects</a:t>
            </a:r>
          </a:p>
        </p:txBody>
      </p:sp>
      <p:sp>
        <p:nvSpPr>
          <p:cNvPr id="55" name="TextBox 54"/>
          <p:cNvSpPr txBox="1"/>
          <p:nvPr/>
        </p:nvSpPr>
        <p:spPr>
          <a:xfrm>
            <a:off x="6157177" y="4062549"/>
            <a:ext cx="2986823" cy="2191369"/>
          </a:xfrm>
          <a:prstGeom prst="rect">
            <a:avLst/>
          </a:prstGeom>
          <a:noFill/>
        </p:spPr>
        <p:txBody>
          <a:bodyPr wrap="square" rtlCol="0">
            <a:spAutoFit/>
          </a:bodyPr>
          <a:lstStyle/>
          <a:p>
            <a:pPr algn="l"/>
            <a:r>
              <a:rPr lang="en-US" sz="2200" i="1" dirty="0" smtClean="0">
                <a:solidFill>
                  <a:srgbClr val="C00000"/>
                </a:solidFill>
              </a:rPr>
              <a:t>Can we pin down the energy loss per unit length through the produced matter?</a:t>
            </a:r>
          </a:p>
          <a:p>
            <a:pPr algn="l"/>
            <a:r>
              <a:rPr lang="en-US" sz="2200" i="1" dirty="0" smtClean="0">
                <a:solidFill>
                  <a:srgbClr val="C00000"/>
                </a:solidFill>
              </a:rPr>
              <a:t>Let’s compare data with models..</a:t>
            </a:r>
            <a:endParaRPr lang="en-US" sz="2200" i="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Path-length dependence of E loss</a:t>
            </a:r>
            <a:endParaRPr lang="en-US" dirty="0"/>
          </a:p>
        </p:txBody>
      </p:sp>
      <p:sp>
        <p:nvSpPr>
          <p:cNvPr id="4" name="Slide Number Placeholder 3"/>
          <p:cNvSpPr>
            <a:spLocks noGrp="1"/>
          </p:cNvSpPr>
          <p:nvPr>
            <p:ph type="sldNum" sz="quarter" idx="12"/>
          </p:nvPr>
        </p:nvSpPr>
        <p:spPr/>
        <p:txBody>
          <a:bodyPr>
            <a:normAutofit/>
          </a:bodyPr>
          <a:lstStyle/>
          <a:p>
            <a:fld id="{F0C94032-CD4C-4C25-B0C2-CEC720522D92}" type="slidenum">
              <a:rPr kumimoji="0" lang="en-US" smtClean="0"/>
              <a:pPr/>
              <a:t>23</a:t>
            </a:fld>
            <a:endParaRPr kumimoji="0" lang="en-US" dirty="0">
              <a:solidFill>
                <a:srgbClr val="FFFFFF"/>
              </a:solidFill>
            </a:endParaRPr>
          </a:p>
        </p:txBody>
      </p:sp>
      <p:pic>
        <p:nvPicPr>
          <p:cNvPr id="69634" name="Picture 2"/>
          <p:cNvPicPr>
            <a:picLocks noChangeAspect="1" noChangeArrowheads="1"/>
          </p:cNvPicPr>
          <p:nvPr/>
        </p:nvPicPr>
        <p:blipFill>
          <a:blip r:embed="rId3" cstate="print"/>
          <a:srcRect/>
          <a:stretch>
            <a:fillRect/>
          </a:stretch>
        </p:blipFill>
        <p:spPr bwMode="auto">
          <a:xfrm>
            <a:off x="1096030" y="1524000"/>
            <a:ext cx="6523970" cy="4533900"/>
          </a:xfrm>
          <a:prstGeom prst="rect">
            <a:avLst/>
          </a:prstGeom>
          <a:noFill/>
          <a:ln w="9525">
            <a:noFill/>
            <a:miter lim="800000"/>
            <a:headEnd/>
            <a:tailEnd/>
          </a:ln>
          <a:effectLst/>
        </p:spPr>
      </p:pic>
      <p:sp>
        <p:nvSpPr>
          <p:cNvPr id="7" name="TextBox 6"/>
          <p:cNvSpPr txBox="1"/>
          <p:nvPr/>
        </p:nvSpPr>
        <p:spPr>
          <a:xfrm>
            <a:off x="2696230" y="4457700"/>
            <a:ext cx="1742785" cy="369332"/>
          </a:xfrm>
          <a:prstGeom prst="rect">
            <a:avLst/>
          </a:prstGeom>
          <a:noFill/>
        </p:spPr>
        <p:txBody>
          <a:bodyPr wrap="none" rtlCol="0">
            <a:spAutoFit/>
          </a:bodyPr>
          <a:lstStyle/>
          <a:p>
            <a:r>
              <a:rPr lang="en-US" b="1" dirty="0" smtClean="0"/>
              <a:t>PRL 105, 142301</a:t>
            </a:r>
            <a:endParaRPr lang="en-US" b="1" dirty="0"/>
          </a:p>
        </p:txBody>
      </p:sp>
      <p:sp>
        <p:nvSpPr>
          <p:cNvPr id="10" name="TextBox 9"/>
          <p:cNvSpPr txBox="1"/>
          <p:nvPr/>
        </p:nvSpPr>
        <p:spPr>
          <a:xfrm>
            <a:off x="2315230" y="3543300"/>
            <a:ext cx="728084" cy="369332"/>
          </a:xfrm>
          <a:prstGeom prst="rect">
            <a:avLst/>
          </a:prstGeom>
          <a:noFill/>
        </p:spPr>
        <p:txBody>
          <a:bodyPr wrap="none" rtlCol="0">
            <a:spAutoFit/>
          </a:bodyPr>
          <a:lstStyle/>
          <a:p>
            <a:r>
              <a:rPr lang="en-US" b="1" dirty="0" err="1" smtClean="0">
                <a:solidFill>
                  <a:srgbClr val="FF0000"/>
                </a:solidFill>
              </a:rPr>
              <a:t>pQCD</a:t>
            </a:r>
            <a:endParaRPr lang="en-US" b="1" dirty="0">
              <a:solidFill>
                <a:srgbClr val="FF0000"/>
              </a:solidFill>
            </a:endParaRPr>
          </a:p>
        </p:txBody>
      </p:sp>
      <p:sp>
        <p:nvSpPr>
          <p:cNvPr id="12" name="TextBox 11"/>
          <p:cNvSpPr txBox="1"/>
          <p:nvPr/>
        </p:nvSpPr>
        <p:spPr>
          <a:xfrm>
            <a:off x="4829830" y="5143500"/>
            <a:ext cx="997389" cy="369332"/>
          </a:xfrm>
          <a:prstGeom prst="rect">
            <a:avLst/>
          </a:prstGeom>
          <a:noFill/>
        </p:spPr>
        <p:txBody>
          <a:bodyPr wrap="none" rtlCol="0">
            <a:spAutoFit/>
          </a:bodyPr>
          <a:lstStyle/>
          <a:p>
            <a:r>
              <a:rPr lang="en-US" b="1" dirty="0" err="1" smtClean="0">
                <a:solidFill>
                  <a:srgbClr val="0070C0"/>
                </a:solidFill>
              </a:rPr>
              <a:t>AdS</a:t>
            </a:r>
            <a:r>
              <a:rPr lang="en-US" b="1" dirty="0" smtClean="0">
                <a:solidFill>
                  <a:srgbClr val="0070C0"/>
                </a:solidFill>
              </a:rPr>
              <a:t>/CFT</a:t>
            </a:r>
            <a:endParaRPr lang="en-US" b="1" dirty="0">
              <a:solidFill>
                <a:srgbClr val="0070C0"/>
              </a:solidFill>
            </a:endParaRPr>
          </a:p>
        </p:txBody>
      </p:sp>
      <p:sp>
        <p:nvSpPr>
          <p:cNvPr id="22" name="TextBox 21"/>
          <p:cNvSpPr txBox="1"/>
          <p:nvPr/>
        </p:nvSpPr>
        <p:spPr>
          <a:xfrm>
            <a:off x="0" y="1610261"/>
            <a:ext cx="1646605" cy="1323439"/>
          </a:xfrm>
          <a:prstGeom prst="rect">
            <a:avLst/>
          </a:prstGeom>
          <a:solidFill>
            <a:srgbClr val="FFC000">
              <a:alpha val="54000"/>
            </a:srgbClr>
          </a:solidFill>
        </p:spPr>
        <p:txBody>
          <a:bodyPr wrap="none" rtlCol="0">
            <a:spAutoFit/>
          </a:bodyPr>
          <a:lstStyle/>
          <a:p>
            <a:r>
              <a:rPr lang="en-US" sz="1600" b="1" i="1" dirty="0" smtClean="0"/>
              <a:t>v</a:t>
            </a:r>
            <a:r>
              <a:rPr lang="en-US" sz="1600" b="1" i="1" baseline="-25000" dirty="0" smtClean="0"/>
              <a:t>2</a:t>
            </a:r>
            <a:r>
              <a:rPr lang="en-US" sz="1600" b="1" dirty="0" smtClean="0"/>
              <a:t> not explained </a:t>
            </a:r>
          </a:p>
          <a:p>
            <a:r>
              <a:rPr lang="en-US" sz="1600" b="1" dirty="0" smtClean="0"/>
              <a:t>by </a:t>
            </a:r>
            <a:r>
              <a:rPr lang="en-US" sz="1600" b="1" dirty="0" err="1" smtClean="0"/>
              <a:t>pQCD</a:t>
            </a:r>
            <a:r>
              <a:rPr lang="en-US" sz="1600" b="1" dirty="0" smtClean="0"/>
              <a:t> </a:t>
            </a:r>
          </a:p>
          <a:p>
            <a:r>
              <a:rPr lang="en-US" sz="1600" b="1" dirty="0" smtClean="0"/>
              <a:t>(even with </a:t>
            </a:r>
          </a:p>
          <a:p>
            <a:r>
              <a:rPr lang="en-US" sz="1600" b="1" dirty="0" smtClean="0"/>
              <a:t>fluctuations &amp; </a:t>
            </a:r>
          </a:p>
          <a:p>
            <a:r>
              <a:rPr lang="en-US" sz="1600" b="1" dirty="0" smtClean="0"/>
              <a:t>saturation)</a:t>
            </a:r>
            <a:endParaRPr lang="en-US" sz="1600" b="1" dirty="0"/>
          </a:p>
        </p:txBody>
      </p:sp>
      <p:cxnSp>
        <p:nvCxnSpPr>
          <p:cNvPr id="26" name="Straight Arrow Connector 25"/>
          <p:cNvCxnSpPr/>
          <p:nvPr/>
        </p:nvCxnSpPr>
        <p:spPr>
          <a:xfrm rot="5400000">
            <a:off x="2286000" y="3009900"/>
            <a:ext cx="457200" cy="1588"/>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47800" y="2476500"/>
            <a:ext cx="9144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cstate="print"/>
          <a:srcRect/>
          <a:stretch>
            <a:fillRect/>
          </a:stretch>
        </p:blipFill>
        <p:spPr bwMode="auto">
          <a:xfrm>
            <a:off x="3505200" y="4762500"/>
            <a:ext cx="836908" cy="270216"/>
          </a:xfrm>
          <a:prstGeom prst="rect">
            <a:avLst/>
          </a:prstGeom>
          <a:noFill/>
          <a:ln w="9525" algn="ctr">
            <a:noFill/>
            <a:miter lim="800000"/>
            <a:headEnd/>
            <a:tailEnd/>
          </a:ln>
          <a:effectLst/>
        </p:spPr>
      </p:pic>
      <p:sp>
        <p:nvSpPr>
          <p:cNvPr id="25" name="Rectangle 24"/>
          <p:cNvSpPr/>
          <p:nvPr/>
        </p:nvSpPr>
        <p:spPr>
          <a:xfrm>
            <a:off x="0" y="1524000"/>
            <a:ext cx="91440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16200000" flipV="1">
            <a:off x="2392224" y="5525294"/>
            <a:ext cx="914400" cy="1508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072266" y="4957438"/>
            <a:ext cx="1104898" cy="10198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68880" y="6134100"/>
            <a:ext cx="4493624" cy="701731"/>
          </a:xfrm>
          <a:prstGeom prst="rect">
            <a:avLst/>
          </a:prstGeom>
          <a:solidFill>
            <a:srgbClr val="FFC000"/>
          </a:solidFill>
        </p:spPr>
        <p:txBody>
          <a:bodyPr wrap="square" rtlCol="0">
            <a:spAutoFit/>
          </a:bodyPr>
          <a:lstStyle/>
          <a:p>
            <a:r>
              <a:rPr lang="en-US" b="1" i="1" dirty="0" smtClean="0"/>
              <a:t>R</a:t>
            </a:r>
            <a:r>
              <a:rPr lang="en-US" b="1" i="1" baseline="-25000" dirty="0" smtClean="0"/>
              <a:t>AA</a:t>
            </a:r>
            <a:r>
              <a:rPr lang="en-US" b="1" dirty="0" smtClean="0"/>
              <a:t> explained by both models: </a:t>
            </a:r>
          </a:p>
          <a:p>
            <a:r>
              <a:rPr lang="en-US" b="1" dirty="0" smtClean="0"/>
              <a:t>no clear message for </a:t>
            </a:r>
            <a:r>
              <a:rPr lang="en-US" b="1" dirty="0" err="1" smtClean="0"/>
              <a:t>dE</a:t>
            </a:r>
            <a:r>
              <a:rPr lang="en-US" b="1" dirty="0" smtClean="0"/>
              <a:t>/</a:t>
            </a:r>
            <a:r>
              <a:rPr lang="en-US" b="1" dirty="0" err="1" smtClean="0"/>
              <a:t>dx</a:t>
            </a:r>
            <a:r>
              <a:rPr lang="en-US" b="1" dirty="0" smtClean="0"/>
              <a:t> mechanism</a:t>
            </a:r>
            <a:endParaRPr lang="en-US" b="1" dirty="0"/>
          </a:p>
        </p:txBody>
      </p:sp>
      <p:sp>
        <p:nvSpPr>
          <p:cNvPr id="32" name="TextBox 31"/>
          <p:cNvSpPr txBox="1"/>
          <p:nvPr/>
        </p:nvSpPr>
        <p:spPr>
          <a:xfrm>
            <a:off x="0" y="5879376"/>
            <a:ext cx="1927131" cy="900246"/>
          </a:xfrm>
          <a:prstGeom prst="rect">
            <a:avLst/>
          </a:prstGeom>
          <a:noFill/>
        </p:spPr>
        <p:txBody>
          <a:bodyPr wrap="none" rtlCol="0">
            <a:spAutoFit/>
          </a:bodyPr>
          <a:lstStyle/>
          <a:p>
            <a:r>
              <a:rPr lang="en-US" sz="1050" dirty="0" smtClean="0"/>
              <a:t>Theory calculations:</a:t>
            </a:r>
          </a:p>
          <a:p>
            <a:r>
              <a:rPr lang="en-US" sz="1050" dirty="0" smtClean="0"/>
              <a:t>Wicks et al., NPA784, 426</a:t>
            </a:r>
          </a:p>
          <a:p>
            <a:r>
              <a:rPr lang="en-US" sz="1050" dirty="0" err="1" smtClean="0"/>
              <a:t>Marquet</a:t>
            </a:r>
            <a:r>
              <a:rPr lang="en-US" sz="1050" dirty="0" smtClean="0"/>
              <a:t>, </a:t>
            </a:r>
            <a:r>
              <a:rPr lang="en-US" sz="1050" dirty="0" err="1" smtClean="0"/>
              <a:t>Renk</a:t>
            </a:r>
            <a:r>
              <a:rPr lang="en-US" sz="1050" dirty="0" smtClean="0"/>
              <a:t>, PLB685, 270</a:t>
            </a:r>
          </a:p>
          <a:p>
            <a:r>
              <a:rPr lang="en-US" sz="1050" dirty="0" err="1" smtClean="0"/>
              <a:t>Drees</a:t>
            </a:r>
            <a:r>
              <a:rPr lang="en-US" sz="1050" dirty="0" smtClean="0"/>
              <a:t>, </a:t>
            </a:r>
            <a:r>
              <a:rPr lang="en-US" sz="1050" dirty="0" err="1" smtClean="0"/>
              <a:t>Feng</a:t>
            </a:r>
            <a:r>
              <a:rPr lang="en-US" sz="1050" dirty="0" smtClean="0"/>
              <a:t>, </a:t>
            </a:r>
            <a:r>
              <a:rPr lang="en-US" sz="1050" dirty="0" err="1" smtClean="0"/>
              <a:t>Jia</a:t>
            </a:r>
            <a:r>
              <a:rPr lang="en-US" sz="1050" dirty="0" smtClean="0"/>
              <a:t>, PRC71, 034909</a:t>
            </a:r>
          </a:p>
          <a:p>
            <a:r>
              <a:rPr lang="de-DE" sz="1050" dirty="0" smtClean="0"/>
              <a:t>Jia, Wei, arXiv:1005.0645</a:t>
            </a:r>
            <a:r>
              <a:rPr lang="en-US" sz="1050" dirty="0" smtClean="0"/>
              <a:t> </a:t>
            </a:r>
            <a:endParaRPr lang="en-US" dirty="0" smtClean="0"/>
          </a:p>
        </p:txBody>
      </p:sp>
      <p:sp>
        <p:nvSpPr>
          <p:cNvPr id="18" name="TextBox 17"/>
          <p:cNvSpPr txBox="1"/>
          <p:nvPr/>
        </p:nvSpPr>
        <p:spPr>
          <a:xfrm>
            <a:off x="0" y="1384663"/>
            <a:ext cx="9144000" cy="2326791"/>
          </a:xfrm>
          <a:prstGeom prst="rect">
            <a:avLst/>
          </a:prstGeom>
          <a:noFill/>
        </p:spPr>
        <p:txBody>
          <a:bodyPr wrap="square" rtlCol="0">
            <a:spAutoFit/>
          </a:bodyPr>
          <a:lstStyle/>
          <a:p>
            <a:pPr algn="l"/>
            <a:r>
              <a:rPr lang="en-US" sz="2200" dirty="0" smtClean="0"/>
              <a:t>“Survival probability” </a:t>
            </a:r>
            <a:r>
              <a:rPr lang="en-US" sz="2200" dirty="0" err="1" smtClean="0"/>
              <a:t>vs</a:t>
            </a:r>
            <a:r>
              <a:rPr lang="en-US" sz="2200" dirty="0" smtClean="0"/>
              <a:t> centrality measure – could be described by several models (theory scenarios – details in references below)</a:t>
            </a:r>
          </a:p>
          <a:p>
            <a:pPr algn="l"/>
            <a:endParaRPr lang="en-US" sz="2200" dirty="0" smtClean="0"/>
          </a:p>
          <a:p>
            <a:pPr algn="l"/>
            <a:r>
              <a:rPr lang="en-US" sz="2200" dirty="0" err="1" smtClean="0">
                <a:solidFill>
                  <a:srgbClr val="C00000"/>
                </a:solidFill>
              </a:rPr>
              <a:t>pQCD+e.l</a:t>
            </a:r>
            <a:r>
              <a:rPr lang="en-US" sz="2200" dirty="0" smtClean="0">
                <a:solidFill>
                  <a:srgbClr val="C00000"/>
                </a:solidFill>
              </a:rPr>
              <a:t>.= </a:t>
            </a:r>
            <a:r>
              <a:rPr lang="en-US" sz="2200" dirty="0" err="1" smtClean="0">
                <a:solidFill>
                  <a:srgbClr val="C00000"/>
                </a:solidFill>
              </a:rPr>
              <a:t>perturbative</a:t>
            </a:r>
            <a:r>
              <a:rPr lang="en-US" sz="2200" dirty="0" smtClean="0">
                <a:solidFill>
                  <a:srgbClr val="C00000"/>
                </a:solidFill>
              </a:rPr>
              <a:t> QCD (standard) + energy loss </a:t>
            </a:r>
            <a:r>
              <a:rPr lang="en-US" sz="2200" dirty="0" err="1" smtClean="0">
                <a:solidFill>
                  <a:srgbClr val="C00000"/>
                </a:solidFill>
              </a:rPr>
              <a:t>parametrization</a:t>
            </a:r>
            <a:endParaRPr lang="en-US" sz="2200" dirty="0" smtClean="0">
              <a:solidFill>
                <a:srgbClr val="C00000"/>
              </a:solidFill>
            </a:endParaRPr>
          </a:p>
          <a:p>
            <a:pPr algn="l"/>
            <a:r>
              <a:rPr lang="en-US" sz="2200" dirty="0" err="1" smtClean="0">
                <a:solidFill>
                  <a:srgbClr val="0070C0"/>
                </a:solidFill>
              </a:rPr>
              <a:t>AdS</a:t>
            </a:r>
            <a:r>
              <a:rPr lang="en-US" sz="2200" dirty="0" smtClean="0">
                <a:solidFill>
                  <a:srgbClr val="0070C0"/>
                </a:solidFill>
              </a:rPr>
              <a:t>/CFT = Anti-</a:t>
            </a:r>
            <a:r>
              <a:rPr lang="en-US" sz="2200" dirty="0" err="1" smtClean="0">
                <a:solidFill>
                  <a:srgbClr val="0070C0"/>
                </a:solidFill>
              </a:rPr>
              <a:t>deSitter</a:t>
            </a:r>
            <a:r>
              <a:rPr lang="en-US" sz="2200" dirty="0" smtClean="0">
                <a:solidFill>
                  <a:srgbClr val="0070C0"/>
                </a:solidFill>
              </a:rPr>
              <a:t> space/Conformal Field Theory correspondence (string gravity and gauge theory duality)</a:t>
            </a:r>
            <a:endParaRPr lang="en-US" sz="2200" dirty="0">
              <a:solidFill>
                <a:srgbClr val="0070C0"/>
              </a:solidFill>
            </a:endParaRPr>
          </a:p>
        </p:txBody>
      </p:sp>
      <p:sp>
        <p:nvSpPr>
          <p:cNvPr id="19" name="TextBox 18"/>
          <p:cNvSpPr txBox="1"/>
          <p:nvPr/>
        </p:nvSpPr>
        <p:spPr>
          <a:xfrm>
            <a:off x="1639433" y="5156563"/>
            <a:ext cx="1422184" cy="369332"/>
          </a:xfrm>
          <a:prstGeom prst="rect">
            <a:avLst/>
          </a:prstGeom>
          <a:noFill/>
        </p:spPr>
        <p:txBody>
          <a:bodyPr wrap="none" rtlCol="0">
            <a:spAutoFit/>
          </a:bodyPr>
          <a:lstStyle/>
          <a:p>
            <a:r>
              <a:rPr lang="en-US" b="1" dirty="0" err="1" smtClean="0">
                <a:solidFill>
                  <a:srgbClr val="FF0000"/>
                </a:solidFill>
              </a:rPr>
              <a:t>pQCD</a:t>
            </a:r>
            <a:r>
              <a:rPr lang="en-US" b="1" dirty="0" smtClean="0">
                <a:solidFill>
                  <a:srgbClr val="FF0000"/>
                </a:solidFill>
              </a:rPr>
              <a:t> + </a:t>
            </a:r>
            <a:r>
              <a:rPr lang="en-US" b="1" dirty="0" err="1" smtClean="0">
                <a:solidFill>
                  <a:srgbClr val="FF0000"/>
                </a:solidFill>
              </a:rPr>
              <a:t>e.l</a:t>
            </a:r>
            <a:r>
              <a:rPr lang="en-US" b="1" dirty="0" smtClean="0">
                <a:solidFill>
                  <a:srgbClr val="FF0000"/>
                </a:solidFill>
              </a:rPr>
              <a: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model comparisons</a:t>
            </a:r>
            <a:endParaRPr lang="en-US" dirty="0"/>
          </a:p>
        </p:txBody>
      </p:sp>
      <p:sp>
        <p:nvSpPr>
          <p:cNvPr id="4" name="Slide Number Placeholder 3"/>
          <p:cNvSpPr>
            <a:spLocks noGrp="1"/>
          </p:cNvSpPr>
          <p:nvPr>
            <p:ph type="sldNum" sz="quarter" idx="12"/>
          </p:nvPr>
        </p:nvSpPr>
        <p:spPr/>
        <p:txBody>
          <a:bodyPr>
            <a:normAutofit/>
          </a:bodyPr>
          <a:lstStyle/>
          <a:p>
            <a:fld id="{F0C94032-CD4C-4C25-B0C2-CEC720522D92}" type="slidenum">
              <a:rPr kumimoji="0" lang="en-US" smtClean="0"/>
              <a:pPr/>
              <a:t>24</a:t>
            </a:fld>
            <a:endParaRPr kumimoji="0" lang="en-US" dirty="0">
              <a:solidFill>
                <a:srgbClr val="FFFFFF"/>
              </a:solidFill>
            </a:endParaRPr>
          </a:p>
        </p:txBody>
      </p:sp>
      <p:pic>
        <p:nvPicPr>
          <p:cNvPr id="69634" name="Picture 2"/>
          <p:cNvPicPr>
            <a:picLocks noChangeAspect="1" noChangeArrowheads="1"/>
          </p:cNvPicPr>
          <p:nvPr/>
        </p:nvPicPr>
        <p:blipFill>
          <a:blip r:embed="rId3" cstate="print"/>
          <a:srcRect/>
          <a:stretch>
            <a:fillRect/>
          </a:stretch>
        </p:blipFill>
        <p:spPr bwMode="auto">
          <a:xfrm>
            <a:off x="1096030" y="1524000"/>
            <a:ext cx="6523970" cy="4533900"/>
          </a:xfrm>
          <a:prstGeom prst="rect">
            <a:avLst/>
          </a:prstGeom>
          <a:noFill/>
          <a:ln w="9525">
            <a:noFill/>
            <a:miter lim="800000"/>
            <a:headEnd/>
            <a:tailEnd/>
          </a:ln>
          <a:effectLst/>
        </p:spPr>
      </p:pic>
      <p:sp>
        <p:nvSpPr>
          <p:cNvPr id="7" name="TextBox 6"/>
          <p:cNvSpPr txBox="1"/>
          <p:nvPr/>
        </p:nvSpPr>
        <p:spPr>
          <a:xfrm>
            <a:off x="2696230" y="4457700"/>
            <a:ext cx="1742785" cy="369332"/>
          </a:xfrm>
          <a:prstGeom prst="rect">
            <a:avLst/>
          </a:prstGeom>
          <a:noFill/>
        </p:spPr>
        <p:txBody>
          <a:bodyPr wrap="none" rtlCol="0">
            <a:spAutoFit/>
          </a:bodyPr>
          <a:lstStyle/>
          <a:p>
            <a:r>
              <a:rPr lang="en-US" b="1" dirty="0" smtClean="0"/>
              <a:t>PRL 105, 142301</a:t>
            </a:r>
            <a:endParaRPr lang="en-US" b="1" dirty="0"/>
          </a:p>
        </p:txBody>
      </p:sp>
      <p:sp>
        <p:nvSpPr>
          <p:cNvPr id="9" name="TextBox 8"/>
          <p:cNvSpPr txBox="1"/>
          <p:nvPr/>
        </p:nvSpPr>
        <p:spPr>
          <a:xfrm>
            <a:off x="1639433" y="5156563"/>
            <a:ext cx="1422184" cy="369332"/>
          </a:xfrm>
          <a:prstGeom prst="rect">
            <a:avLst/>
          </a:prstGeom>
          <a:noFill/>
        </p:spPr>
        <p:txBody>
          <a:bodyPr wrap="none" rtlCol="0">
            <a:spAutoFit/>
          </a:bodyPr>
          <a:lstStyle/>
          <a:p>
            <a:r>
              <a:rPr lang="en-US" b="1" dirty="0" err="1" smtClean="0">
                <a:solidFill>
                  <a:srgbClr val="FF0000"/>
                </a:solidFill>
              </a:rPr>
              <a:t>pQCD</a:t>
            </a:r>
            <a:r>
              <a:rPr lang="en-US" b="1" dirty="0" smtClean="0">
                <a:solidFill>
                  <a:srgbClr val="FF0000"/>
                </a:solidFill>
              </a:rPr>
              <a:t> + </a:t>
            </a:r>
            <a:r>
              <a:rPr lang="en-US" b="1" dirty="0" err="1" smtClean="0">
                <a:solidFill>
                  <a:srgbClr val="FF0000"/>
                </a:solidFill>
              </a:rPr>
              <a:t>e.l</a:t>
            </a:r>
            <a:r>
              <a:rPr lang="en-US" b="1" dirty="0" smtClean="0">
                <a:solidFill>
                  <a:srgbClr val="FF0000"/>
                </a:solidFill>
              </a:rPr>
              <a:t>.</a:t>
            </a:r>
            <a:endParaRPr lang="en-US" b="1" dirty="0">
              <a:solidFill>
                <a:srgbClr val="FF0000"/>
              </a:solidFill>
            </a:endParaRPr>
          </a:p>
        </p:txBody>
      </p:sp>
      <p:sp>
        <p:nvSpPr>
          <p:cNvPr id="10" name="TextBox 9"/>
          <p:cNvSpPr txBox="1"/>
          <p:nvPr/>
        </p:nvSpPr>
        <p:spPr>
          <a:xfrm>
            <a:off x="2315230" y="3543300"/>
            <a:ext cx="728084" cy="369332"/>
          </a:xfrm>
          <a:prstGeom prst="rect">
            <a:avLst/>
          </a:prstGeom>
          <a:noFill/>
        </p:spPr>
        <p:txBody>
          <a:bodyPr wrap="none" rtlCol="0">
            <a:spAutoFit/>
          </a:bodyPr>
          <a:lstStyle/>
          <a:p>
            <a:r>
              <a:rPr lang="en-US" b="1" dirty="0" err="1" smtClean="0">
                <a:solidFill>
                  <a:srgbClr val="FF0000"/>
                </a:solidFill>
              </a:rPr>
              <a:t>pQCD</a:t>
            </a:r>
            <a:endParaRPr lang="en-US" b="1" dirty="0">
              <a:solidFill>
                <a:srgbClr val="FF0000"/>
              </a:solidFill>
            </a:endParaRPr>
          </a:p>
        </p:txBody>
      </p:sp>
      <p:sp>
        <p:nvSpPr>
          <p:cNvPr id="11" name="TextBox 10"/>
          <p:cNvSpPr txBox="1"/>
          <p:nvPr/>
        </p:nvSpPr>
        <p:spPr>
          <a:xfrm>
            <a:off x="5210830" y="3390900"/>
            <a:ext cx="997389" cy="369332"/>
          </a:xfrm>
          <a:prstGeom prst="rect">
            <a:avLst/>
          </a:prstGeom>
          <a:noFill/>
        </p:spPr>
        <p:txBody>
          <a:bodyPr wrap="none" rtlCol="0">
            <a:spAutoFit/>
          </a:bodyPr>
          <a:lstStyle/>
          <a:p>
            <a:r>
              <a:rPr lang="en-US" b="1" dirty="0" err="1" smtClean="0">
                <a:solidFill>
                  <a:srgbClr val="0070C0"/>
                </a:solidFill>
              </a:rPr>
              <a:t>AdS</a:t>
            </a:r>
            <a:r>
              <a:rPr lang="en-US" b="1" dirty="0" smtClean="0">
                <a:solidFill>
                  <a:srgbClr val="0070C0"/>
                </a:solidFill>
              </a:rPr>
              <a:t>/CFT</a:t>
            </a:r>
            <a:endParaRPr lang="en-US" b="1" dirty="0">
              <a:solidFill>
                <a:srgbClr val="0070C0"/>
              </a:solidFill>
            </a:endParaRPr>
          </a:p>
        </p:txBody>
      </p:sp>
      <p:sp>
        <p:nvSpPr>
          <p:cNvPr id="12" name="TextBox 11"/>
          <p:cNvSpPr txBox="1"/>
          <p:nvPr/>
        </p:nvSpPr>
        <p:spPr>
          <a:xfrm>
            <a:off x="4829830" y="5143500"/>
            <a:ext cx="997389" cy="369332"/>
          </a:xfrm>
          <a:prstGeom prst="rect">
            <a:avLst/>
          </a:prstGeom>
          <a:noFill/>
        </p:spPr>
        <p:txBody>
          <a:bodyPr wrap="none" rtlCol="0">
            <a:spAutoFit/>
          </a:bodyPr>
          <a:lstStyle/>
          <a:p>
            <a:r>
              <a:rPr lang="en-US" b="1" dirty="0" err="1" smtClean="0">
                <a:solidFill>
                  <a:srgbClr val="0070C0"/>
                </a:solidFill>
              </a:rPr>
              <a:t>AdS</a:t>
            </a:r>
            <a:r>
              <a:rPr lang="en-US" b="1" dirty="0" smtClean="0">
                <a:solidFill>
                  <a:srgbClr val="0070C0"/>
                </a:solidFill>
              </a:rPr>
              <a:t>/CFT</a:t>
            </a:r>
            <a:endParaRPr lang="en-US" b="1" dirty="0">
              <a:solidFill>
                <a:srgbClr val="0070C0"/>
              </a:solidFill>
            </a:endParaRPr>
          </a:p>
        </p:txBody>
      </p:sp>
      <p:cxnSp>
        <p:nvCxnSpPr>
          <p:cNvPr id="15" name="Straight Arrow Connector 14"/>
          <p:cNvCxnSpPr/>
          <p:nvPr/>
        </p:nvCxnSpPr>
        <p:spPr>
          <a:xfrm rot="16200000" flipV="1">
            <a:off x="2392224" y="5525294"/>
            <a:ext cx="914400" cy="1508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4072266" y="4957438"/>
            <a:ext cx="1104898" cy="10198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2286000" y="3009900"/>
            <a:ext cx="457200" cy="1588"/>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47800" y="2476500"/>
            <a:ext cx="9144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V="1">
            <a:off x="6629400" y="2476500"/>
            <a:ext cx="14478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4" cstate="print"/>
          <a:srcRect/>
          <a:stretch>
            <a:fillRect/>
          </a:stretch>
        </p:blipFill>
        <p:spPr bwMode="auto">
          <a:xfrm>
            <a:off x="3505200" y="4762500"/>
            <a:ext cx="836908" cy="270216"/>
          </a:xfrm>
          <a:prstGeom prst="rect">
            <a:avLst/>
          </a:prstGeom>
          <a:noFill/>
          <a:ln w="9525" algn="ctr">
            <a:noFill/>
            <a:miter lim="800000"/>
            <a:headEnd/>
            <a:tailEnd/>
          </a:ln>
          <a:effectLst/>
        </p:spPr>
      </p:pic>
      <p:sp>
        <p:nvSpPr>
          <p:cNvPr id="21" name="TextBox 20"/>
          <p:cNvSpPr txBox="1"/>
          <p:nvPr/>
        </p:nvSpPr>
        <p:spPr>
          <a:xfrm>
            <a:off x="0" y="1610261"/>
            <a:ext cx="1646605" cy="1766637"/>
          </a:xfrm>
          <a:prstGeom prst="rect">
            <a:avLst/>
          </a:prstGeom>
          <a:solidFill>
            <a:srgbClr val="FFC000">
              <a:alpha val="54000"/>
            </a:srgbClr>
          </a:solidFill>
        </p:spPr>
        <p:txBody>
          <a:bodyPr wrap="square" rtlCol="0">
            <a:spAutoFit/>
          </a:bodyPr>
          <a:lstStyle/>
          <a:p>
            <a:r>
              <a:rPr lang="en-US" sz="1600" b="1" i="1" dirty="0" smtClean="0"/>
              <a:t>v</a:t>
            </a:r>
            <a:r>
              <a:rPr lang="en-US" sz="1600" b="1" i="1" baseline="-25000" dirty="0" smtClean="0"/>
              <a:t>2</a:t>
            </a:r>
            <a:r>
              <a:rPr lang="en-US" sz="1600" b="1" dirty="0" smtClean="0"/>
              <a:t> not explained </a:t>
            </a:r>
          </a:p>
          <a:p>
            <a:r>
              <a:rPr lang="en-US" sz="1600" b="1" dirty="0" smtClean="0"/>
              <a:t>by </a:t>
            </a:r>
            <a:r>
              <a:rPr lang="en-US" sz="1600" b="1" dirty="0" err="1" smtClean="0"/>
              <a:t>pQCD</a:t>
            </a:r>
            <a:r>
              <a:rPr lang="en-US" sz="1600" b="1" dirty="0" smtClean="0"/>
              <a:t> </a:t>
            </a:r>
          </a:p>
          <a:p>
            <a:r>
              <a:rPr lang="en-US" sz="1600" b="1" dirty="0" smtClean="0"/>
              <a:t>(even with </a:t>
            </a:r>
          </a:p>
          <a:p>
            <a:r>
              <a:rPr lang="en-US" sz="1600" b="1" dirty="0" smtClean="0"/>
              <a:t>fluctuations &amp; </a:t>
            </a:r>
          </a:p>
          <a:p>
            <a:r>
              <a:rPr lang="en-US" sz="1600" b="1" dirty="0" smtClean="0"/>
              <a:t>saturation)</a:t>
            </a:r>
            <a:endParaRPr lang="en-US" sz="1600" b="1" dirty="0"/>
          </a:p>
        </p:txBody>
      </p:sp>
      <p:sp>
        <p:nvSpPr>
          <p:cNvPr id="25" name="TextBox 24"/>
          <p:cNvSpPr txBox="1"/>
          <p:nvPr/>
        </p:nvSpPr>
        <p:spPr>
          <a:xfrm>
            <a:off x="1992047" y="6134100"/>
            <a:ext cx="4108307" cy="369332"/>
          </a:xfrm>
          <a:prstGeom prst="rect">
            <a:avLst/>
          </a:prstGeom>
          <a:solidFill>
            <a:srgbClr val="FFC000"/>
          </a:solidFill>
        </p:spPr>
        <p:txBody>
          <a:bodyPr wrap="square" rtlCol="0">
            <a:spAutoFit/>
          </a:bodyPr>
          <a:lstStyle/>
          <a:p>
            <a:r>
              <a:rPr lang="en-US" b="1" i="1" dirty="0" smtClean="0"/>
              <a:t>R</a:t>
            </a:r>
            <a:r>
              <a:rPr lang="en-US" b="1" i="1" baseline="-25000" dirty="0" smtClean="0"/>
              <a:t>AA</a:t>
            </a:r>
            <a:r>
              <a:rPr lang="en-US" b="1" dirty="0" smtClean="0"/>
              <a:t> explained by both models</a:t>
            </a:r>
            <a:endParaRPr lang="en-US" b="1" dirty="0"/>
          </a:p>
        </p:txBody>
      </p:sp>
      <p:sp>
        <p:nvSpPr>
          <p:cNvPr id="29" name="TextBox 28"/>
          <p:cNvSpPr txBox="1"/>
          <p:nvPr/>
        </p:nvSpPr>
        <p:spPr>
          <a:xfrm>
            <a:off x="0" y="5918565"/>
            <a:ext cx="1927131" cy="900246"/>
          </a:xfrm>
          <a:prstGeom prst="rect">
            <a:avLst/>
          </a:prstGeom>
          <a:noFill/>
        </p:spPr>
        <p:txBody>
          <a:bodyPr wrap="none" rtlCol="0">
            <a:spAutoFit/>
          </a:bodyPr>
          <a:lstStyle/>
          <a:p>
            <a:r>
              <a:rPr lang="en-US" sz="1050" dirty="0" smtClean="0"/>
              <a:t>Theory calculations:</a:t>
            </a:r>
          </a:p>
          <a:p>
            <a:r>
              <a:rPr lang="en-US" sz="1050" dirty="0" smtClean="0"/>
              <a:t>Wicks et al., NPA784, 426</a:t>
            </a:r>
          </a:p>
          <a:p>
            <a:r>
              <a:rPr lang="en-US" sz="1050" dirty="0" err="1" smtClean="0"/>
              <a:t>Marquet</a:t>
            </a:r>
            <a:r>
              <a:rPr lang="en-US" sz="1050" dirty="0" smtClean="0"/>
              <a:t>, </a:t>
            </a:r>
            <a:r>
              <a:rPr lang="en-US" sz="1050" dirty="0" err="1" smtClean="0"/>
              <a:t>Renk</a:t>
            </a:r>
            <a:r>
              <a:rPr lang="en-US" sz="1050" dirty="0" smtClean="0"/>
              <a:t>, PLB685, 270</a:t>
            </a:r>
          </a:p>
          <a:p>
            <a:r>
              <a:rPr lang="en-US" sz="1050" dirty="0" err="1" smtClean="0"/>
              <a:t>Drees</a:t>
            </a:r>
            <a:r>
              <a:rPr lang="en-US" sz="1050" dirty="0" smtClean="0"/>
              <a:t>, </a:t>
            </a:r>
            <a:r>
              <a:rPr lang="en-US" sz="1050" dirty="0" err="1" smtClean="0"/>
              <a:t>Feng</a:t>
            </a:r>
            <a:r>
              <a:rPr lang="en-US" sz="1050" dirty="0" smtClean="0"/>
              <a:t>, </a:t>
            </a:r>
            <a:r>
              <a:rPr lang="en-US" sz="1050" dirty="0" err="1" smtClean="0"/>
              <a:t>Jia</a:t>
            </a:r>
            <a:r>
              <a:rPr lang="en-US" sz="1050" dirty="0" smtClean="0"/>
              <a:t>, PRC71, 034909</a:t>
            </a:r>
          </a:p>
          <a:p>
            <a:r>
              <a:rPr lang="de-DE" sz="1050" dirty="0" smtClean="0"/>
              <a:t>Jia, Wei, arXiv:1005.0645</a:t>
            </a:r>
            <a:r>
              <a:rPr lang="en-US" sz="1050" dirty="0" smtClean="0"/>
              <a:t> </a:t>
            </a:r>
            <a:endParaRPr lang="en-US" dirty="0" smtClean="0"/>
          </a:p>
        </p:txBody>
      </p:sp>
      <p:sp>
        <p:nvSpPr>
          <p:cNvPr id="23" name="TextBox 22"/>
          <p:cNvSpPr txBox="1"/>
          <p:nvPr/>
        </p:nvSpPr>
        <p:spPr>
          <a:xfrm>
            <a:off x="7210698" y="1551681"/>
            <a:ext cx="1933302" cy="1224951"/>
          </a:xfrm>
          <a:prstGeom prst="rect">
            <a:avLst/>
          </a:prstGeom>
          <a:solidFill>
            <a:srgbClr val="FFC000">
              <a:alpha val="88000"/>
            </a:srgbClr>
          </a:solidFill>
        </p:spPr>
        <p:txBody>
          <a:bodyPr wrap="square" rtlCol="0">
            <a:spAutoFit/>
          </a:bodyPr>
          <a:lstStyle/>
          <a:p>
            <a:r>
              <a:rPr lang="en-US" sz="1600" b="1" i="1" dirty="0" smtClean="0"/>
              <a:t>v</a:t>
            </a:r>
            <a:r>
              <a:rPr lang="en-US" sz="1600" b="1" i="1" baseline="-25000" dirty="0" smtClean="0"/>
              <a:t>2</a:t>
            </a:r>
            <a:r>
              <a:rPr lang="en-US" sz="1600" b="1" baseline="-25000" dirty="0" smtClean="0"/>
              <a:t> </a:t>
            </a:r>
            <a:r>
              <a:rPr lang="en-US" sz="1600" b="1" dirty="0" smtClean="0"/>
              <a:t>explained by </a:t>
            </a:r>
          </a:p>
          <a:p>
            <a:r>
              <a:rPr lang="en-US" sz="1600" b="1" dirty="0" smtClean="0"/>
              <a:t>cubic path length </a:t>
            </a:r>
          </a:p>
          <a:p>
            <a:r>
              <a:rPr lang="en-US" sz="1600" b="1" dirty="0" smtClean="0"/>
              <a:t>dependence </a:t>
            </a:r>
          </a:p>
          <a:p>
            <a:r>
              <a:rPr lang="en-US" sz="1600" b="1" dirty="0" smtClean="0"/>
              <a:t>(like </a:t>
            </a:r>
            <a:r>
              <a:rPr lang="en-US" sz="1600" b="1" dirty="0" err="1" smtClean="0"/>
              <a:t>AdS</a:t>
            </a:r>
            <a:r>
              <a:rPr lang="en-US" sz="1600" b="1" dirty="0" smtClean="0"/>
              <a:t>/CFT)</a:t>
            </a:r>
          </a:p>
        </p:txBody>
      </p:sp>
      <p:sp>
        <p:nvSpPr>
          <p:cNvPr id="20" name="TextBox 19"/>
          <p:cNvSpPr txBox="1"/>
          <p:nvPr/>
        </p:nvSpPr>
        <p:spPr>
          <a:xfrm>
            <a:off x="0" y="783772"/>
            <a:ext cx="9144000" cy="707886"/>
          </a:xfrm>
          <a:prstGeom prst="rect">
            <a:avLst/>
          </a:prstGeom>
          <a:noFill/>
        </p:spPr>
        <p:txBody>
          <a:bodyPr wrap="square" rtlCol="0">
            <a:spAutoFit/>
          </a:bodyPr>
          <a:lstStyle/>
          <a:p>
            <a:pPr algn="l"/>
            <a:r>
              <a:rPr lang="en-US" sz="2000" dirty="0" smtClean="0"/>
              <a:t>Harder to describe both “Survival probability” and “Elliptic flow” at the same time though.. Ads/CFT seems to do better than </a:t>
            </a:r>
            <a:r>
              <a:rPr lang="en-US" sz="2000" dirty="0" err="1" smtClean="0"/>
              <a:t>pQCD</a:t>
            </a:r>
            <a:r>
              <a:rPr lang="en-US" sz="2000" dirty="0" smtClean="0"/>
              <a:t> example in this case</a:t>
            </a:r>
            <a:endParaRPr lang="en-US" sz="2000" dirty="0"/>
          </a:p>
        </p:txBody>
      </p:sp>
      <p:sp>
        <p:nvSpPr>
          <p:cNvPr id="22" name="TextBox 21"/>
          <p:cNvSpPr txBox="1"/>
          <p:nvPr/>
        </p:nvSpPr>
        <p:spPr>
          <a:xfrm>
            <a:off x="888275" y="3474721"/>
            <a:ext cx="7458892" cy="1077218"/>
          </a:xfrm>
          <a:prstGeom prst="rect">
            <a:avLst/>
          </a:prstGeom>
          <a:solidFill>
            <a:schemeClr val="accent1"/>
          </a:solidFill>
        </p:spPr>
        <p:txBody>
          <a:bodyPr wrap="square" rtlCol="0">
            <a:spAutoFit/>
          </a:bodyPr>
          <a:lstStyle/>
          <a:p>
            <a:r>
              <a:rPr lang="en-US" sz="3200" dirty="0" smtClean="0">
                <a:solidFill>
                  <a:srgbClr val="C00000"/>
                </a:solidFill>
              </a:rPr>
              <a:t>Progress by confronting theory scenarios with multiple measurements..</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972BD019-504E-4F15-BF55-7B48625E1509}" type="slidenum">
              <a:rPr lang="en-US"/>
              <a:pPr/>
              <a:t>25</a:t>
            </a:fld>
            <a:endParaRPr lang="en-US"/>
          </a:p>
        </p:txBody>
      </p:sp>
      <p:sp>
        <p:nvSpPr>
          <p:cNvPr id="17410" name="Rectangle 2"/>
          <p:cNvSpPr>
            <a:spLocks noGrp="1" noChangeArrowheads="1"/>
          </p:cNvSpPr>
          <p:nvPr>
            <p:ph type="title"/>
          </p:nvPr>
        </p:nvSpPr>
        <p:spPr>
          <a:xfrm>
            <a:off x="0" y="76200"/>
            <a:ext cx="9144000" cy="381000"/>
          </a:xfrm>
        </p:spPr>
        <p:txBody>
          <a:bodyPr/>
          <a:lstStyle/>
          <a:p>
            <a:r>
              <a:rPr lang="en-US" sz="3500" dirty="0" smtClean="0"/>
              <a:t>Other news: Beam </a:t>
            </a:r>
            <a:r>
              <a:rPr lang="en-US" sz="3500" dirty="0"/>
              <a:t>Energy Scan at RHIC</a:t>
            </a:r>
            <a:endParaRPr lang="en-US" dirty="0"/>
          </a:p>
        </p:txBody>
      </p:sp>
      <p:grpSp>
        <p:nvGrpSpPr>
          <p:cNvPr id="2" name="Group 15"/>
          <p:cNvGrpSpPr>
            <a:grpSpLocks/>
          </p:cNvGrpSpPr>
          <p:nvPr/>
        </p:nvGrpSpPr>
        <p:grpSpPr bwMode="auto">
          <a:xfrm>
            <a:off x="85725" y="608013"/>
            <a:ext cx="4410074" cy="5503864"/>
            <a:chOff x="54" y="393"/>
            <a:chExt cx="2778" cy="3467"/>
          </a:xfrm>
        </p:grpSpPr>
        <p:pic>
          <p:nvPicPr>
            <p:cNvPr id="20482" name="Picture 20" descr="NSAC-PhaseDiag"/>
            <p:cNvPicPr>
              <a:picLocks noChangeAspect="1" noChangeArrowheads="1"/>
            </p:cNvPicPr>
            <p:nvPr/>
          </p:nvPicPr>
          <p:blipFill>
            <a:blip r:embed="rId3" cstate="print"/>
            <a:srcRect/>
            <a:stretch>
              <a:fillRect/>
            </a:stretch>
          </p:blipFill>
          <p:spPr bwMode="auto">
            <a:xfrm>
              <a:off x="192" y="865"/>
              <a:ext cx="2640" cy="2484"/>
            </a:xfrm>
            <a:prstGeom prst="rect">
              <a:avLst/>
            </a:prstGeom>
            <a:noFill/>
            <a:ln w="9525">
              <a:noFill/>
              <a:miter lim="800000"/>
              <a:headEnd/>
              <a:tailEnd/>
            </a:ln>
          </p:spPr>
        </p:pic>
        <p:sp>
          <p:nvSpPr>
            <p:cNvPr id="17413" name="Text Box 5"/>
            <p:cNvSpPr txBox="1">
              <a:spLocks noChangeArrowheads="1"/>
            </p:cNvSpPr>
            <p:nvPr/>
          </p:nvSpPr>
          <p:spPr bwMode="auto">
            <a:xfrm>
              <a:off x="238" y="393"/>
              <a:ext cx="2557" cy="237"/>
            </a:xfrm>
            <a:prstGeom prst="rect">
              <a:avLst/>
            </a:prstGeom>
            <a:solidFill>
              <a:schemeClr val="bg1"/>
            </a:solidFill>
            <a:ln w="9525">
              <a:solidFill>
                <a:schemeClr val="bg1"/>
              </a:solidFill>
              <a:miter lim="800000"/>
              <a:headEnd/>
              <a:tailEnd/>
            </a:ln>
            <a:effectLst/>
          </p:spPr>
          <p:txBody>
            <a:bodyPr wrap="none" anchor="ctr">
              <a:spAutoFit/>
            </a:bodyPr>
            <a:lstStyle/>
            <a:p>
              <a:pPr algn="ctr" eaLnBrk="1" hangingPunct="1"/>
              <a:r>
                <a:rPr lang="en-US" sz="1800">
                  <a:solidFill>
                    <a:srgbClr val="0000FF"/>
                  </a:solidFill>
                  <a:latin typeface="Times New Roman" pitchFamily="18" charset="0"/>
                </a:rPr>
                <a:t>QCD Phase Diagram (Hadrons -- Partons)</a:t>
              </a:r>
              <a:endParaRPr lang="en-US">
                <a:solidFill>
                  <a:srgbClr val="0000FF"/>
                </a:solidFill>
                <a:latin typeface="Times New Roman" pitchFamily="18" charset="0"/>
              </a:endParaRPr>
            </a:p>
          </p:txBody>
        </p:sp>
        <p:sp>
          <p:nvSpPr>
            <p:cNvPr id="17414" name="Text Box 6"/>
            <p:cNvSpPr txBox="1">
              <a:spLocks noChangeArrowheads="1"/>
            </p:cNvSpPr>
            <p:nvPr/>
          </p:nvSpPr>
          <p:spPr bwMode="auto">
            <a:xfrm>
              <a:off x="272" y="585"/>
              <a:ext cx="2271" cy="231"/>
            </a:xfrm>
            <a:prstGeom prst="rect">
              <a:avLst/>
            </a:prstGeom>
            <a:noFill/>
            <a:ln w="9525">
              <a:noFill/>
              <a:miter lim="800000"/>
              <a:headEnd/>
              <a:tailEnd/>
            </a:ln>
            <a:effectLst/>
          </p:spPr>
          <p:txBody>
            <a:bodyPr wrap="none" anchor="ctr">
              <a:spAutoFit/>
            </a:bodyPr>
            <a:lstStyle/>
            <a:p>
              <a:pPr algn="ctr" eaLnBrk="1" hangingPunct="1"/>
              <a:r>
                <a:rPr lang="en-US" sz="1800">
                  <a:latin typeface="Times New Roman" pitchFamily="18" charset="0"/>
                </a:rPr>
                <a:t>Theory and Experimental approaches</a:t>
              </a:r>
            </a:p>
          </p:txBody>
        </p:sp>
        <p:sp>
          <p:nvSpPr>
            <p:cNvPr id="17415" name="Oval 7"/>
            <p:cNvSpPr>
              <a:spLocks noChangeArrowheads="1"/>
            </p:cNvSpPr>
            <p:nvPr/>
          </p:nvSpPr>
          <p:spPr bwMode="auto">
            <a:xfrm>
              <a:off x="864" y="2064"/>
              <a:ext cx="144" cy="144"/>
            </a:xfrm>
            <a:prstGeom prst="ellipse">
              <a:avLst/>
            </a:prstGeom>
            <a:solidFill>
              <a:srgbClr val="FF0000"/>
            </a:solidFill>
            <a:ln w="9525">
              <a:solidFill>
                <a:schemeClr val="tx1"/>
              </a:solidFill>
              <a:round/>
              <a:headEnd/>
              <a:tailEnd/>
            </a:ln>
          </p:spPr>
          <p:txBody>
            <a:bodyPr wrap="none" anchor="ctr"/>
            <a:lstStyle/>
            <a:p>
              <a:endParaRPr lang="en-US"/>
            </a:p>
          </p:txBody>
        </p:sp>
        <p:sp>
          <p:nvSpPr>
            <p:cNvPr id="17416" name="Text Box 8"/>
            <p:cNvSpPr txBox="1">
              <a:spLocks noChangeArrowheads="1"/>
            </p:cNvSpPr>
            <p:nvPr/>
          </p:nvSpPr>
          <p:spPr bwMode="auto">
            <a:xfrm>
              <a:off x="54" y="3418"/>
              <a:ext cx="2524" cy="442"/>
            </a:xfrm>
            <a:prstGeom prst="rect">
              <a:avLst/>
            </a:prstGeom>
            <a:noFill/>
            <a:ln w="9525">
              <a:noFill/>
              <a:miter lim="800000"/>
              <a:headEnd/>
              <a:tailEnd/>
            </a:ln>
          </p:spPr>
          <p:txBody>
            <a:bodyPr wrap="none">
              <a:spAutoFit/>
            </a:bodyPr>
            <a:lstStyle/>
            <a:p>
              <a:r>
                <a:rPr lang="en-US" sz="1800" dirty="0">
                  <a:solidFill>
                    <a:srgbClr val="0000FF"/>
                  </a:solidFill>
                </a:rPr>
                <a:t>Motivation: </a:t>
              </a:r>
            </a:p>
            <a:p>
              <a:r>
                <a:rPr lang="en-US" sz="1800" dirty="0"/>
                <a:t>Search for signals of phase </a:t>
              </a:r>
              <a:r>
                <a:rPr lang="en-US" sz="1800" dirty="0" smtClean="0"/>
                <a:t>boundary</a:t>
              </a:r>
              <a:endParaRPr lang="en-US" sz="1800" dirty="0"/>
            </a:p>
          </p:txBody>
        </p:sp>
      </p:grpSp>
      <p:grpSp>
        <p:nvGrpSpPr>
          <p:cNvPr id="3" name="Group 102"/>
          <p:cNvGrpSpPr>
            <a:grpSpLocks/>
          </p:cNvGrpSpPr>
          <p:nvPr/>
        </p:nvGrpSpPr>
        <p:grpSpPr bwMode="auto">
          <a:xfrm>
            <a:off x="4497391" y="465139"/>
            <a:ext cx="4646616" cy="3875089"/>
            <a:chOff x="2833" y="293"/>
            <a:chExt cx="2927" cy="2441"/>
          </a:xfrm>
        </p:grpSpPr>
        <p:sp>
          <p:nvSpPr>
            <p:cNvPr id="17418" name="Text Box 10"/>
            <p:cNvSpPr txBox="1">
              <a:spLocks noChangeArrowheads="1"/>
            </p:cNvSpPr>
            <p:nvPr/>
          </p:nvSpPr>
          <p:spPr bwMode="auto">
            <a:xfrm>
              <a:off x="2833" y="293"/>
              <a:ext cx="2672" cy="2441"/>
            </a:xfrm>
            <a:prstGeom prst="rect">
              <a:avLst/>
            </a:prstGeom>
            <a:noFill/>
            <a:ln w="9525">
              <a:noFill/>
              <a:miter lim="800000"/>
              <a:headEnd/>
              <a:tailEnd/>
            </a:ln>
          </p:spPr>
          <p:txBody>
            <a:bodyPr wrap="square">
              <a:spAutoFit/>
            </a:bodyPr>
            <a:lstStyle/>
            <a:p>
              <a:r>
                <a:rPr lang="en-US" sz="2000" dirty="0">
                  <a:solidFill>
                    <a:srgbClr val="0000FF"/>
                  </a:solidFill>
                </a:rPr>
                <a:t>History:</a:t>
              </a:r>
              <a:r>
                <a:rPr lang="en-US" sz="2000" dirty="0"/>
                <a:t> </a:t>
              </a:r>
              <a:r>
                <a:rPr lang="en-US" sz="1800" dirty="0"/>
                <a:t>Proposal in 2008</a:t>
              </a:r>
            </a:p>
            <a:p>
              <a:endParaRPr lang="en-US" sz="1800" dirty="0"/>
            </a:p>
            <a:p>
              <a:r>
                <a:rPr lang="en-US" sz="1700" dirty="0" smtClean="0"/>
                <a:t>Demonstrating that </a:t>
              </a:r>
              <a:r>
                <a:rPr lang="en-US" sz="1700" dirty="0" smtClean="0"/>
                <a:t>RHIC/Experiments </a:t>
              </a:r>
              <a:r>
                <a:rPr lang="en-US" sz="1700" dirty="0"/>
                <a:t>can operate </a:t>
              </a:r>
              <a:r>
                <a:rPr lang="en-US" sz="1700" dirty="0" smtClean="0"/>
                <a:t>also below </a:t>
              </a:r>
              <a:r>
                <a:rPr lang="en-US" sz="1700" dirty="0"/>
                <a:t>injection </a:t>
              </a:r>
              <a:r>
                <a:rPr lang="en-US" sz="1700" dirty="0" smtClean="0"/>
                <a:t>energy..</a:t>
              </a:r>
              <a:endParaRPr lang="en-US" sz="1700" dirty="0"/>
            </a:p>
            <a:p>
              <a:endParaRPr lang="en-US" sz="1700" dirty="0"/>
            </a:p>
            <a:p>
              <a:pPr algn="l"/>
              <a:r>
                <a:rPr lang="en-US" sz="1800" dirty="0"/>
                <a:t>Test </a:t>
              </a:r>
              <a:r>
                <a:rPr lang="en-US" sz="1800" dirty="0" smtClean="0"/>
                <a:t>runs from 2008 onwards</a:t>
              </a:r>
            </a:p>
            <a:p>
              <a:endParaRPr lang="en-US" dirty="0" smtClean="0"/>
            </a:p>
            <a:p>
              <a:endParaRPr lang="en-US" sz="1800" dirty="0" smtClean="0"/>
            </a:p>
            <a:p>
              <a:endParaRPr lang="en-US" dirty="0" smtClean="0"/>
            </a:p>
            <a:p>
              <a:endParaRPr lang="en-US" sz="1800" dirty="0" smtClean="0"/>
            </a:p>
            <a:p>
              <a:pPr algn="l"/>
              <a:r>
                <a:rPr lang="en-US" sz="1600" dirty="0" smtClean="0"/>
                <a:t>More info e.g. in:</a:t>
              </a:r>
              <a:endParaRPr lang="en-US" sz="1600" dirty="0"/>
            </a:p>
            <a:p>
              <a:pPr algn="l"/>
              <a:r>
                <a:rPr lang="en-US" sz="1400" dirty="0"/>
                <a:t>STAR:PRC 81 (2010) </a:t>
              </a:r>
              <a:r>
                <a:rPr lang="en-US" sz="1400" dirty="0" smtClean="0"/>
                <a:t>024911</a:t>
              </a:r>
              <a:endParaRPr lang="en-US" sz="2000" dirty="0"/>
            </a:p>
          </p:txBody>
        </p:sp>
        <p:pic>
          <p:nvPicPr>
            <p:cNvPr id="17421" name="Picture 13" descr="9071097_15532_1010059_primary_z"/>
            <p:cNvPicPr>
              <a:picLocks noChangeAspect="1" noChangeArrowheads="1"/>
            </p:cNvPicPr>
            <p:nvPr/>
          </p:nvPicPr>
          <p:blipFill>
            <a:blip r:embed="rId4" cstate="print"/>
            <a:srcRect l="10483" t="1337" r="10446" b="1291"/>
            <a:stretch>
              <a:fillRect/>
            </a:stretch>
          </p:blipFill>
          <p:spPr bwMode="auto">
            <a:xfrm>
              <a:off x="4800" y="1152"/>
              <a:ext cx="960" cy="960"/>
            </a:xfrm>
            <a:prstGeom prst="rect">
              <a:avLst/>
            </a:prstGeom>
            <a:noFill/>
          </p:spPr>
        </p:pic>
      </p:grpSp>
      <p:sp>
        <p:nvSpPr>
          <p:cNvPr id="17422" name="Rectangle 14"/>
          <p:cNvSpPr>
            <a:spLocks noChangeArrowheads="1"/>
          </p:cNvSpPr>
          <p:nvPr/>
        </p:nvSpPr>
        <p:spPr bwMode="auto">
          <a:xfrm>
            <a:off x="4423952" y="4329701"/>
            <a:ext cx="4854575" cy="320675"/>
          </a:xfrm>
          <a:prstGeom prst="rect">
            <a:avLst/>
          </a:prstGeom>
          <a:noFill/>
          <a:ln w="9525">
            <a:noFill/>
            <a:miter lim="800000"/>
            <a:headEnd/>
            <a:tailEnd/>
          </a:ln>
        </p:spPr>
        <p:txBody>
          <a:bodyPr wrap="none">
            <a:spAutoFit/>
          </a:bodyPr>
          <a:lstStyle/>
          <a:p>
            <a:r>
              <a:rPr lang="en-US" sz="1500" dirty="0"/>
              <a:t>http://drupal.star.bnl.gov/STAR/starnotes/public/sn0493</a:t>
            </a:r>
            <a:endParaRPr lang="en-US" dirty="0"/>
          </a:p>
        </p:txBody>
      </p:sp>
      <p:sp>
        <p:nvSpPr>
          <p:cNvPr id="17509" name="Rectangle 101"/>
          <p:cNvSpPr>
            <a:spLocks noChangeArrowheads="1"/>
          </p:cNvSpPr>
          <p:nvPr/>
        </p:nvSpPr>
        <p:spPr bwMode="auto">
          <a:xfrm>
            <a:off x="4513217" y="4697958"/>
            <a:ext cx="1293813" cy="274637"/>
          </a:xfrm>
          <a:prstGeom prst="rect">
            <a:avLst/>
          </a:prstGeom>
          <a:noFill/>
          <a:ln w="9525">
            <a:noFill/>
            <a:miter lim="800000"/>
            <a:headEnd/>
            <a:tailEnd/>
          </a:ln>
        </p:spPr>
        <p:txBody>
          <a:bodyPr wrap="none">
            <a:spAutoFit/>
          </a:bodyPr>
          <a:lstStyle/>
          <a:p>
            <a:r>
              <a:rPr lang="en-US" sz="1200" dirty="0"/>
              <a:t>arXiv:1007.2613</a:t>
            </a:r>
          </a:p>
        </p:txBody>
      </p:sp>
      <p:sp>
        <p:nvSpPr>
          <p:cNvPr id="17511" name="Text Box 103"/>
          <p:cNvSpPr txBox="1">
            <a:spLocks noChangeArrowheads="1"/>
          </p:cNvSpPr>
          <p:nvPr/>
        </p:nvSpPr>
        <p:spPr bwMode="auto">
          <a:xfrm>
            <a:off x="979488" y="1473200"/>
            <a:ext cx="1458912" cy="290513"/>
          </a:xfrm>
          <a:prstGeom prst="rect">
            <a:avLst/>
          </a:prstGeom>
          <a:solidFill>
            <a:schemeClr val="bg1"/>
          </a:solidFill>
          <a:ln w="9525">
            <a:noFill/>
            <a:miter lim="800000"/>
            <a:headEnd/>
            <a:tailEnd/>
          </a:ln>
        </p:spPr>
        <p:txBody>
          <a:bodyPr wrap="none">
            <a:spAutoFit/>
          </a:bodyPr>
          <a:lstStyle/>
          <a:p>
            <a:r>
              <a:rPr lang="en-US" sz="1300"/>
              <a:t>LHC experiments</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A27511F6-9A84-4200-BE04-43071C8DE3BD}" type="slidenum">
              <a:rPr lang="en-US"/>
              <a:pPr/>
              <a:t>26</a:t>
            </a:fld>
            <a:endParaRPr lang="en-US"/>
          </a:p>
        </p:txBody>
      </p:sp>
      <p:pic>
        <p:nvPicPr>
          <p:cNvPr id="47140" name="Picture 12" descr="temp_vs_en_qm.gif"/>
          <p:cNvPicPr>
            <a:picLocks noChangeAspect="1"/>
          </p:cNvPicPr>
          <p:nvPr/>
        </p:nvPicPr>
        <p:blipFill>
          <a:blip r:embed="rId3" cstate="print"/>
          <a:srcRect l="2492" t="6316" r="8720" b="1579"/>
          <a:stretch>
            <a:fillRect/>
          </a:stretch>
        </p:blipFill>
        <p:spPr bwMode="auto">
          <a:xfrm>
            <a:off x="5207730" y="3764157"/>
            <a:ext cx="3034937" cy="2484243"/>
          </a:xfrm>
          <a:prstGeom prst="rect">
            <a:avLst/>
          </a:prstGeom>
          <a:noFill/>
          <a:ln w="9525">
            <a:noFill/>
            <a:miter lim="800000"/>
            <a:headEnd/>
            <a:tailEnd/>
          </a:ln>
        </p:spPr>
      </p:pic>
      <p:pic>
        <p:nvPicPr>
          <p:cNvPr id="47118" name="Picture 19" descr="spectra_bw_fit_0005.gif"/>
          <p:cNvPicPr>
            <a:picLocks noChangeAspect="1"/>
          </p:cNvPicPr>
          <p:nvPr/>
        </p:nvPicPr>
        <p:blipFill>
          <a:blip r:embed="rId4" cstate="print"/>
          <a:srcRect l="5617" t="5714" r="6738"/>
          <a:stretch>
            <a:fillRect/>
          </a:stretch>
        </p:blipFill>
        <p:spPr bwMode="auto">
          <a:xfrm>
            <a:off x="0" y="4256088"/>
            <a:ext cx="2209800" cy="1868487"/>
          </a:xfrm>
          <a:prstGeom prst="rect">
            <a:avLst/>
          </a:prstGeom>
          <a:noFill/>
          <a:ln w="9525">
            <a:noFill/>
            <a:miter lim="800000"/>
            <a:headEnd/>
            <a:tailEnd/>
          </a:ln>
        </p:spPr>
      </p:pic>
      <p:pic>
        <p:nvPicPr>
          <p:cNvPr id="47115" name="Picture 16" descr="ratiosChem_0005_sample.gif"/>
          <p:cNvPicPr>
            <a:picLocks noChangeAspect="1"/>
          </p:cNvPicPr>
          <p:nvPr/>
        </p:nvPicPr>
        <p:blipFill>
          <a:blip r:embed="rId5" cstate="print"/>
          <a:srcRect l="9663" r="2415" b="16875"/>
          <a:stretch>
            <a:fillRect/>
          </a:stretch>
        </p:blipFill>
        <p:spPr bwMode="auto">
          <a:xfrm>
            <a:off x="0" y="685800"/>
            <a:ext cx="2286000" cy="1857375"/>
          </a:xfrm>
          <a:prstGeom prst="rect">
            <a:avLst/>
          </a:prstGeom>
          <a:noFill/>
          <a:ln w="9525">
            <a:noFill/>
            <a:miter lim="800000"/>
            <a:headEnd/>
            <a:tailEnd/>
          </a:ln>
        </p:spPr>
      </p:pic>
      <p:sp>
        <p:nvSpPr>
          <p:cNvPr id="47106" name="Rectangle 2"/>
          <p:cNvSpPr>
            <a:spLocks noGrp="1" noChangeArrowheads="1"/>
          </p:cNvSpPr>
          <p:nvPr>
            <p:ph type="title"/>
          </p:nvPr>
        </p:nvSpPr>
        <p:spPr>
          <a:xfrm>
            <a:off x="685800" y="152400"/>
            <a:ext cx="7772400" cy="533400"/>
          </a:xfrm>
        </p:spPr>
        <p:txBody>
          <a:bodyPr/>
          <a:lstStyle/>
          <a:p>
            <a:r>
              <a:rPr lang="en-US" sz="3500" dirty="0"/>
              <a:t>Freeze-out Conditions</a:t>
            </a:r>
            <a:endParaRPr lang="en-US" dirty="0"/>
          </a:p>
        </p:txBody>
      </p:sp>
      <p:sp>
        <p:nvSpPr>
          <p:cNvPr id="47108" name="Rectangle 4"/>
          <p:cNvSpPr>
            <a:spLocks noGrp="1" noChangeArrowheads="1"/>
          </p:cNvSpPr>
          <p:nvPr>
            <p:ph type="body" idx="1"/>
          </p:nvPr>
        </p:nvSpPr>
        <p:spPr>
          <a:xfrm>
            <a:off x="0" y="6204857"/>
            <a:ext cx="4846320" cy="274592"/>
          </a:xfrm>
          <a:noFill/>
          <a:ln/>
        </p:spPr>
        <p:txBody>
          <a:bodyPr/>
          <a:lstStyle/>
          <a:p>
            <a:pPr>
              <a:lnSpc>
                <a:spcPct val="90000"/>
              </a:lnSpc>
              <a:buFontTx/>
              <a:buNone/>
            </a:pPr>
            <a:r>
              <a:rPr lang="en-US" sz="1700" dirty="0">
                <a:solidFill>
                  <a:schemeClr val="accent6"/>
                </a:solidFill>
              </a:rPr>
              <a:t>Kinetic freeze-out : Momentum </a:t>
            </a:r>
            <a:r>
              <a:rPr lang="en-US" sz="1700" dirty="0" smtClean="0">
                <a:solidFill>
                  <a:schemeClr val="accent6"/>
                </a:solidFill>
              </a:rPr>
              <a:t>distributions (</a:t>
            </a:r>
            <a:r>
              <a:rPr lang="en-US" sz="1700" dirty="0" err="1" smtClean="0">
                <a:solidFill>
                  <a:schemeClr val="accent6"/>
                </a:solidFill>
              </a:rPr>
              <a:t>BlastWave</a:t>
            </a:r>
            <a:r>
              <a:rPr lang="en-US" sz="1700" dirty="0" smtClean="0">
                <a:solidFill>
                  <a:schemeClr val="accent6"/>
                </a:solidFill>
              </a:rPr>
              <a:t> fit)</a:t>
            </a:r>
          </a:p>
          <a:p>
            <a:pPr>
              <a:lnSpc>
                <a:spcPct val="90000"/>
              </a:lnSpc>
              <a:buFontTx/>
              <a:buNone/>
            </a:pPr>
            <a:endParaRPr lang="en-US" sz="2800" dirty="0">
              <a:solidFill>
                <a:schemeClr val="accent6"/>
              </a:solidFill>
            </a:endParaRPr>
          </a:p>
        </p:txBody>
      </p:sp>
      <p:sp>
        <p:nvSpPr>
          <p:cNvPr id="47112" name="Rectangle 8"/>
          <p:cNvSpPr>
            <a:spLocks noChangeArrowheads="1"/>
          </p:cNvSpPr>
          <p:nvPr/>
        </p:nvSpPr>
        <p:spPr bwMode="auto">
          <a:xfrm>
            <a:off x="2286000" y="3076575"/>
            <a:ext cx="2438400" cy="677108"/>
          </a:xfrm>
          <a:prstGeom prst="rect">
            <a:avLst/>
          </a:prstGeom>
          <a:noFill/>
          <a:ln w="9525">
            <a:noFill/>
            <a:miter lim="800000"/>
            <a:headEnd/>
            <a:tailEnd/>
          </a:ln>
        </p:spPr>
        <p:txBody>
          <a:bodyPr>
            <a:spAutoFit/>
          </a:bodyPr>
          <a:lstStyle/>
          <a:p>
            <a:r>
              <a:rPr lang="en-US" sz="1900" dirty="0">
                <a:solidFill>
                  <a:srgbClr val="C00000"/>
                </a:solidFill>
              </a:rPr>
              <a:t>Chemical freeze-out: Particle ratios</a:t>
            </a:r>
          </a:p>
        </p:txBody>
      </p:sp>
      <p:pic>
        <p:nvPicPr>
          <p:cNvPr id="47116" name="Picture 17" descr="ratiosChem_0005_sample.gif"/>
          <p:cNvPicPr>
            <a:picLocks noChangeAspect="1"/>
          </p:cNvPicPr>
          <p:nvPr/>
        </p:nvPicPr>
        <p:blipFill>
          <a:blip r:embed="rId6" cstate="print"/>
          <a:srcRect l="10872" t="1494" r="3624" b="14938"/>
          <a:stretch>
            <a:fillRect/>
          </a:stretch>
        </p:blipFill>
        <p:spPr bwMode="auto">
          <a:xfrm>
            <a:off x="2286000" y="714375"/>
            <a:ext cx="2438400" cy="1927225"/>
          </a:xfrm>
          <a:prstGeom prst="rect">
            <a:avLst/>
          </a:prstGeom>
          <a:noFill/>
          <a:ln w="9525">
            <a:noFill/>
            <a:miter lim="800000"/>
            <a:headEnd/>
            <a:tailEnd/>
          </a:ln>
        </p:spPr>
      </p:pic>
      <p:pic>
        <p:nvPicPr>
          <p:cNvPr id="47117" name="Picture 18" descr="ratiosChem_0005_sample.gif"/>
          <p:cNvPicPr>
            <a:picLocks noChangeAspect="1"/>
          </p:cNvPicPr>
          <p:nvPr/>
        </p:nvPicPr>
        <p:blipFill>
          <a:blip r:embed="rId7" cstate="print"/>
          <a:srcRect l="10872" t="2988" r="2415" b="14938"/>
          <a:stretch>
            <a:fillRect/>
          </a:stretch>
        </p:blipFill>
        <p:spPr bwMode="auto">
          <a:xfrm>
            <a:off x="152400" y="2544763"/>
            <a:ext cx="2209800" cy="1692275"/>
          </a:xfrm>
          <a:prstGeom prst="rect">
            <a:avLst/>
          </a:prstGeom>
          <a:noFill/>
          <a:ln w="9525">
            <a:noFill/>
            <a:miter lim="800000"/>
            <a:headEnd/>
            <a:tailEnd/>
          </a:ln>
        </p:spPr>
      </p:pic>
      <p:pic>
        <p:nvPicPr>
          <p:cNvPr id="47119" name="Picture 21" descr="spectra_bw_fit_0005.gif"/>
          <p:cNvPicPr>
            <a:picLocks noChangeAspect="1"/>
          </p:cNvPicPr>
          <p:nvPr/>
        </p:nvPicPr>
        <p:blipFill>
          <a:blip r:embed="rId8" cstate="print"/>
          <a:srcRect t="1428" r="6740"/>
          <a:stretch>
            <a:fillRect/>
          </a:stretch>
        </p:blipFill>
        <p:spPr bwMode="auto">
          <a:xfrm>
            <a:off x="2133600" y="4143375"/>
            <a:ext cx="2438400" cy="2027238"/>
          </a:xfrm>
          <a:prstGeom prst="rect">
            <a:avLst/>
          </a:prstGeom>
          <a:noFill/>
          <a:ln w="9525">
            <a:noFill/>
            <a:miter lim="800000"/>
            <a:headEnd/>
            <a:tailEnd/>
          </a:ln>
        </p:spPr>
      </p:pic>
      <p:cxnSp>
        <p:nvCxnSpPr>
          <p:cNvPr id="47114" name="AutoShape 10"/>
          <p:cNvCxnSpPr>
            <a:cxnSpLocks noChangeShapeType="1"/>
          </p:cNvCxnSpPr>
          <p:nvPr/>
        </p:nvCxnSpPr>
        <p:spPr bwMode="auto">
          <a:xfrm>
            <a:off x="4724400" y="1143000"/>
            <a:ext cx="0" cy="4876800"/>
          </a:xfrm>
          <a:prstGeom prst="straightConnector1">
            <a:avLst/>
          </a:prstGeom>
          <a:noFill/>
          <a:ln w="34925">
            <a:solidFill>
              <a:srgbClr val="FF0000"/>
            </a:solidFill>
            <a:round/>
            <a:headEnd/>
            <a:tailEnd/>
          </a:ln>
        </p:spPr>
      </p:cxnSp>
      <p:sp>
        <p:nvSpPr>
          <p:cNvPr id="47134" name="Text Box 30"/>
          <p:cNvSpPr txBox="1">
            <a:spLocks noChangeArrowheads="1"/>
          </p:cNvSpPr>
          <p:nvPr/>
        </p:nvSpPr>
        <p:spPr bwMode="auto">
          <a:xfrm>
            <a:off x="304800" y="1781175"/>
            <a:ext cx="1193800" cy="244475"/>
          </a:xfrm>
          <a:prstGeom prst="rect">
            <a:avLst/>
          </a:prstGeom>
          <a:noFill/>
          <a:ln w="9525">
            <a:noFill/>
            <a:miter lim="800000"/>
            <a:headEnd/>
            <a:tailEnd/>
          </a:ln>
        </p:spPr>
        <p:txBody>
          <a:bodyPr wrap="none">
            <a:spAutoFit/>
          </a:bodyPr>
          <a:lstStyle/>
          <a:p>
            <a:r>
              <a:rPr lang="en-US" sz="1000"/>
              <a:t>STAR Preliminary</a:t>
            </a:r>
            <a:endParaRPr lang="en-US"/>
          </a:p>
        </p:txBody>
      </p:sp>
      <p:sp>
        <p:nvSpPr>
          <p:cNvPr id="47135" name="Text Box 31"/>
          <p:cNvSpPr txBox="1">
            <a:spLocks noChangeArrowheads="1"/>
          </p:cNvSpPr>
          <p:nvPr/>
        </p:nvSpPr>
        <p:spPr bwMode="auto">
          <a:xfrm>
            <a:off x="3352800" y="2238375"/>
            <a:ext cx="1193800" cy="244475"/>
          </a:xfrm>
          <a:prstGeom prst="rect">
            <a:avLst/>
          </a:prstGeom>
          <a:noFill/>
          <a:ln w="9525">
            <a:noFill/>
            <a:miter lim="800000"/>
            <a:headEnd/>
            <a:tailEnd/>
          </a:ln>
        </p:spPr>
        <p:txBody>
          <a:bodyPr wrap="none">
            <a:spAutoFit/>
          </a:bodyPr>
          <a:lstStyle/>
          <a:p>
            <a:r>
              <a:rPr lang="en-US" sz="1000"/>
              <a:t>STAR Preliminary</a:t>
            </a:r>
            <a:endParaRPr lang="en-US"/>
          </a:p>
        </p:txBody>
      </p:sp>
      <p:sp>
        <p:nvSpPr>
          <p:cNvPr id="47136" name="Text Box 32"/>
          <p:cNvSpPr txBox="1">
            <a:spLocks noChangeArrowheads="1"/>
          </p:cNvSpPr>
          <p:nvPr/>
        </p:nvSpPr>
        <p:spPr bwMode="auto">
          <a:xfrm>
            <a:off x="457200" y="3457575"/>
            <a:ext cx="1193800" cy="244475"/>
          </a:xfrm>
          <a:prstGeom prst="rect">
            <a:avLst/>
          </a:prstGeom>
          <a:noFill/>
          <a:ln w="9525">
            <a:noFill/>
            <a:miter lim="800000"/>
            <a:headEnd/>
            <a:tailEnd/>
          </a:ln>
        </p:spPr>
        <p:txBody>
          <a:bodyPr wrap="none">
            <a:spAutoFit/>
          </a:bodyPr>
          <a:lstStyle/>
          <a:p>
            <a:r>
              <a:rPr lang="en-US" sz="1000"/>
              <a:t>STAR Preliminary</a:t>
            </a:r>
            <a:endParaRPr lang="en-US"/>
          </a:p>
        </p:txBody>
      </p:sp>
      <p:sp>
        <p:nvSpPr>
          <p:cNvPr id="47137" name="Text Box 33"/>
          <p:cNvSpPr txBox="1">
            <a:spLocks noChangeArrowheads="1"/>
          </p:cNvSpPr>
          <p:nvPr/>
        </p:nvSpPr>
        <p:spPr bwMode="auto">
          <a:xfrm>
            <a:off x="609600" y="5591175"/>
            <a:ext cx="1193800" cy="244475"/>
          </a:xfrm>
          <a:prstGeom prst="rect">
            <a:avLst/>
          </a:prstGeom>
          <a:noFill/>
          <a:ln w="9525">
            <a:noFill/>
            <a:miter lim="800000"/>
            <a:headEnd/>
            <a:tailEnd/>
          </a:ln>
        </p:spPr>
        <p:txBody>
          <a:bodyPr wrap="none">
            <a:spAutoFit/>
          </a:bodyPr>
          <a:lstStyle/>
          <a:p>
            <a:r>
              <a:rPr lang="en-US" sz="1000"/>
              <a:t>STAR Preliminary</a:t>
            </a:r>
            <a:endParaRPr lang="en-US"/>
          </a:p>
        </p:txBody>
      </p:sp>
      <p:sp>
        <p:nvSpPr>
          <p:cNvPr id="47138" name="Text Box 34"/>
          <p:cNvSpPr txBox="1">
            <a:spLocks noChangeArrowheads="1"/>
          </p:cNvSpPr>
          <p:nvPr/>
        </p:nvSpPr>
        <p:spPr bwMode="auto">
          <a:xfrm>
            <a:off x="2971800" y="5591175"/>
            <a:ext cx="1193800" cy="244475"/>
          </a:xfrm>
          <a:prstGeom prst="rect">
            <a:avLst/>
          </a:prstGeom>
          <a:noFill/>
          <a:ln w="9525">
            <a:noFill/>
            <a:miter lim="800000"/>
            <a:headEnd/>
            <a:tailEnd/>
          </a:ln>
        </p:spPr>
        <p:txBody>
          <a:bodyPr wrap="none">
            <a:spAutoFit/>
          </a:bodyPr>
          <a:lstStyle/>
          <a:p>
            <a:r>
              <a:rPr lang="en-US" sz="1000"/>
              <a:t>STAR Preliminary</a:t>
            </a:r>
            <a:endParaRPr lang="en-US"/>
          </a:p>
        </p:txBody>
      </p:sp>
      <p:pic>
        <p:nvPicPr>
          <p:cNvPr id="47139" name="Picture 18" descr="T_vs_mub_bes_qm.gif"/>
          <p:cNvPicPr>
            <a:picLocks noChangeAspect="1"/>
          </p:cNvPicPr>
          <p:nvPr/>
        </p:nvPicPr>
        <p:blipFill>
          <a:blip r:embed="rId9" cstate="print"/>
          <a:srcRect l="1421" t="8372" r="8521" b="1674"/>
          <a:stretch>
            <a:fillRect/>
          </a:stretch>
        </p:blipFill>
        <p:spPr bwMode="auto">
          <a:xfrm>
            <a:off x="5257800" y="804863"/>
            <a:ext cx="3276600" cy="2776537"/>
          </a:xfrm>
          <a:prstGeom prst="rect">
            <a:avLst/>
          </a:prstGeom>
          <a:noFill/>
          <a:ln w="9525">
            <a:noFill/>
            <a:miter lim="800000"/>
            <a:headEnd/>
            <a:tailEnd/>
          </a:ln>
        </p:spPr>
      </p:pic>
      <p:sp>
        <p:nvSpPr>
          <p:cNvPr id="47144" name="Text Box 40"/>
          <p:cNvSpPr txBox="1">
            <a:spLocks noChangeArrowheads="1"/>
          </p:cNvSpPr>
          <p:nvPr/>
        </p:nvSpPr>
        <p:spPr bwMode="auto">
          <a:xfrm>
            <a:off x="1217613" y="2139950"/>
            <a:ext cx="915987" cy="350838"/>
          </a:xfrm>
          <a:prstGeom prst="rect">
            <a:avLst/>
          </a:prstGeom>
          <a:noFill/>
          <a:ln w="9525">
            <a:noFill/>
            <a:miter lim="800000"/>
            <a:headEnd/>
            <a:tailEnd/>
          </a:ln>
        </p:spPr>
        <p:txBody>
          <a:bodyPr wrap="none">
            <a:spAutoFit/>
          </a:bodyPr>
          <a:lstStyle/>
          <a:p>
            <a:r>
              <a:rPr lang="en-US" sz="1700"/>
              <a:t>39 GeV</a:t>
            </a:r>
            <a:endParaRPr lang="en-US"/>
          </a:p>
        </p:txBody>
      </p:sp>
      <p:sp>
        <p:nvSpPr>
          <p:cNvPr id="47145" name="Text Box 41"/>
          <p:cNvSpPr txBox="1">
            <a:spLocks noChangeArrowheads="1"/>
          </p:cNvSpPr>
          <p:nvPr/>
        </p:nvSpPr>
        <p:spPr bwMode="auto">
          <a:xfrm>
            <a:off x="2590800" y="1530350"/>
            <a:ext cx="1096963" cy="350838"/>
          </a:xfrm>
          <a:prstGeom prst="rect">
            <a:avLst/>
          </a:prstGeom>
          <a:noFill/>
          <a:ln w="9525">
            <a:noFill/>
            <a:miter lim="800000"/>
            <a:headEnd/>
            <a:tailEnd/>
          </a:ln>
        </p:spPr>
        <p:txBody>
          <a:bodyPr wrap="none">
            <a:spAutoFit/>
          </a:bodyPr>
          <a:lstStyle/>
          <a:p>
            <a:r>
              <a:rPr lang="en-US" sz="1700"/>
              <a:t>11.5 GeV</a:t>
            </a:r>
            <a:endParaRPr lang="en-US"/>
          </a:p>
        </p:txBody>
      </p:sp>
      <p:sp>
        <p:nvSpPr>
          <p:cNvPr id="47146" name="Text Box 42"/>
          <p:cNvSpPr txBox="1">
            <a:spLocks noChangeArrowheads="1"/>
          </p:cNvSpPr>
          <p:nvPr/>
        </p:nvSpPr>
        <p:spPr bwMode="auto">
          <a:xfrm>
            <a:off x="914400" y="3840163"/>
            <a:ext cx="976313" cy="350837"/>
          </a:xfrm>
          <a:prstGeom prst="rect">
            <a:avLst/>
          </a:prstGeom>
          <a:noFill/>
          <a:ln w="9525">
            <a:noFill/>
            <a:miter lim="800000"/>
            <a:headEnd/>
            <a:tailEnd/>
          </a:ln>
        </p:spPr>
        <p:txBody>
          <a:bodyPr wrap="none">
            <a:spAutoFit/>
          </a:bodyPr>
          <a:lstStyle/>
          <a:p>
            <a:r>
              <a:rPr lang="en-US" sz="1700"/>
              <a:t>7.7 GeV</a:t>
            </a:r>
            <a:endParaRPr lang="en-US"/>
          </a:p>
        </p:txBody>
      </p:sp>
      <p:sp>
        <p:nvSpPr>
          <p:cNvPr id="47147" name="Text Box 43"/>
          <p:cNvSpPr txBox="1">
            <a:spLocks noChangeArrowheads="1"/>
          </p:cNvSpPr>
          <p:nvPr/>
        </p:nvSpPr>
        <p:spPr bwMode="auto">
          <a:xfrm>
            <a:off x="1217613" y="4754563"/>
            <a:ext cx="915987" cy="350837"/>
          </a:xfrm>
          <a:prstGeom prst="rect">
            <a:avLst/>
          </a:prstGeom>
          <a:noFill/>
          <a:ln w="9525">
            <a:noFill/>
            <a:miter lim="800000"/>
            <a:headEnd/>
            <a:tailEnd/>
          </a:ln>
        </p:spPr>
        <p:txBody>
          <a:bodyPr wrap="none">
            <a:spAutoFit/>
          </a:bodyPr>
          <a:lstStyle/>
          <a:p>
            <a:r>
              <a:rPr lang="en-US" sz="1700"/>
              <a:t>39 GeV</a:t>
            </a:r>
            <a:endParaRPr lang="en-US"/>
          </a:p>
        </p:txBody>
      </p:sp>
      <p:sp>
        <p:nvSpPr>
          <p:cNvPr id="47148" name="Text Box 44"/>
          <p:cNvSpPr txBox="1">
            <a:spLocks noChangeArrowheads="1"/>
          </p:cNvSpPr>
          <p:nvPr/>
        </p:nvSpPr>
        <p:spPr bwMode="auto">
          <a:xfrm>
            <a:off x="2590800" y="5181600"/>
            <a:ext cx="1096963" cy="350838"/>
          </a:xfrm>
          <a:prstGeom prst="rect">
            <a:avLst/>
          </a:prstGeom>
          <a:noFill/>
          <a:ln w="9525">
            <a:noFill/>
            <a:miter lim="800000"/>
            <a:headEnd/>
            <a:tailEnd/>
          </a:ln>
        </p:spPr>
        <p:txBody>
          <a:bodyPr wrap="none">
            <a:spAutoFit/>
          </a:bodyPr>
          <a:lstStyle/>
          <a:p>
            <a:r>
              <a:rPr lang="en-US" sz="1700"/>
              <a:t>11.5 GeV</a:t>
            </a:r>
            <a:endParaRPr lang="en-US"/>
          </a:p>
        </p:txBody>
      </p:sp>
      <p:sp>
        <p:nvSpPr>
          <p:cNvPr id="47149" name="Text Box 45"/>
          <p:cNvSpPr txBox="1">
            <a:spLocks noChangeArrowheads="1"/>
          </p:cNvSpPr>
          <p:nvPr/>
        </p:nvSpPr>
        <p:spPr bwMode="auto">
          <a:xfrm>
            <a:off x="4784725" y="3228975"/>
            <a:ext cx="1457325" cy="428625"/>
          </a:xfrm>
          <a:prstGeom prst="rect">
            <a:avLst/>
          </a:prstGeom>
          <a:noFill/>
          <a:ln w="9525">
            <a:noFill/>
            <a:miter lim="800000"/>
            <a:headEnd/>
            <a:tailEnd/>
          </a:ln>
        </p:spPr>
        <p:txBody>
          <a:bodyPr wrap="none">
            <a:spAutoFit/>
          </a:bodyPr>
          <a:lstStyle/>
          <a:p>
            <a:r>
              <a:rPr lang="en-US" sz="1100"/>
              <a:t>Andronic et al., </a:t>
            </a:r>
          </a:p>
          <a:p>
            <a:r>
              <a:rPr lang="en-US" sz="1100"/>
              <a:t>NPA 834 (2010) 237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EFCF1A3-0124-4348-B981-4EE7B8243815}" type="slidenum">
              <a:rPr lang="en-US"/>
              <a:pPr>
                <a:defRPr/>
              </a:pPr>
              <a:t>27</a:t>
            </a:fld>
            <a:endParaRPr lang="en-US"/>
          </a:p>
        </p:txBody>
      </p:sp>
      <p:sp>
        <p:nvSpPr>
          <p:cNvPr id="720900" name="Rectangle 4"/>
          <p:cNvSpPr>
            <a:spLocks noGrp="1" noChangeArrowheads="1"/>
          </p:cNvSpPr>
          <p:nvPr>
            <p:ph type="title" idx="1"/>
          </p:nvPr>
        </p:nvSpPr>
        <p:spPr>
          <a:xfrm>
            <a:off x="0" y="0"/>
            <a:ext cx="9144000" cy="685800"/>
          </a:xfrm>
          <a:noFill/>
        </p:spPr>
        <p:txBody>
          <a:bodyPr lIns="90000" tIns="46800" rIns="90000" bIns="46800" anchor="ctr"/>
          <a:lstStyle/>
          <a:p>
            <a:pPr marL="0" indent="0" algn="ctr" defTabSz="449263" eaLnBrk="1" hangingPunct="1">
              <a:lnSpc>
                <a:spcPct val="94000"/>
              </a:lnSpc>
              <a:spcBef>
                <a:spcPct val="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smtClean="0">
                <a:solidFill>
                  <a:schemeClr val="accent2"/>
                </a:solidFill>
              </a:rPr>
              <a:t>From RHIC to LHC</a:t>
            </a:r>
          </a:p>
        </p:txBody>
      </p:sp>
      <p:sp>
        <p:nvSpPr>
          <p:cNvPr id="14340" name="TextBox 3"/>
          <p:cNvSpPr txBox="1">
            <a:spLocks noChangeArrowheads="1"/>
          </p:cNvSpPr>
          <p:nvPr/>
        </p:nvSpPr>
        <p:spPr bwMode="auto">
          <a:xfrm>
            <a:off x="685800" y="1352550"/>
            <a:ext cx="7445375" cy="4819781"/>
          </a:xfrm>
          <a:prstGeom prst="rect">
            <a:avLst/>
          </a:prstGeom>
          <a:noFill/>
          <a:ln w="9525">
            <a:noFill/>
            <a:miter lim="800000"/>
            <a:headEnd/>
            <a:tailEnd/>
          </a:ln>
        </p:spPr>
        <p:txBody>
          <a:bodyPr>
            <a:spAutoFit/>
          </a:bodyPr>
          <a:lstStyle/>
          <a:p>
            <a:pPr algn="l"/>
            <a:r>
              <a:rPr lang="en-US" sz="2400" dirty="0">
                <a:solidFill>
                  <a:srgbClr val="FF0000"/>
                </a:solidFill>
                <a:latin typeface="+mn-lt"/>
              </a:rPr>
              <a:t>From results at RHIC: </a:t>
            </a:r>
            <a:r>
              <a:rPr lang="en-US" sz="2400" dirty="0" smtClean="0">
                <a:solidFill>
                  <a:srgbClr val="FF0000"/>
                </a:solidFill>
                <a:latin typeface="+mn-lt"/>
              </a:rPr>
              <a:t>the </a:t>
            </a:r>
            <a:r>
              <a:rPr lang="en-US" sz="2400" dirty="0" smtClean="0">
                <a:solidFill>
                  <a:srgbClr val="FF0000"/>
                </a:solidFill>
                <a:latin typeface="+mn-lt"/>
              </a:rPr>
              <a:t>top energies are well beyond the energies </a:t>
            </a:r>
            <a:r>
              <a:rPr lang="en-US" sz="2400" dirty="0">
                <a:solidFill>
                  <a:srgbClr val="FF0000"/>
                </a:solidFill>
                <a:latin typeface="+mn-lt"/>
              </a:rPr>
              <a:t>needed to produce a Quark-Gluon Plasma – studies of </a:t>
            </a:r>
            <a:r>
              <a:rPr lang="en-US" sz="2400" dirty="0" smtClean="0">
                <a:solidFill>
                  <a:srgbClr val="FF0000"/>
                </a:solidFill>
                <a:latin typeface="+mn-lt"/>
              </a:rPr>
              <a:t>quantifying the properties of the produced </a:t>
            </a:r>
            <a:r>
              <a:rPr lang="en-US" sz="2400" dirty="0">
                <a:solidFill>
                  <a:srgbClr val="FF0000"/>
                </a:solidFill>
                <a:latin typeface="+mn-lt"/>
              </a:rPr>
              <a:t>state of matter are </a:t>
            </a:r>
            <a:r>
              <a:rPr lang="en-US" sz="2400" dirty="0" smtClean="0">
                <a:solidFill>
                  <a:srgbClr val="FF0000"/>
                </a:solidFill>
                <a:latin typeface="+mn-lt"/>
              </a:rPr>
              <a:t>ongoing. </a:t>
            </a:r>
          </a:p>
          <a:p>
            <a:pPr algn="l"/>
            <a:endParaRPr lang="en-US" sz="2400" dirty="0" smtClean="0">
              <a:solidFill>
                <a:srgbClr val="FF0000"/>
              </a:solidFill>
              <a:latin typeface="+mn-lt"/>
            </a:endParaRPr>
          </a:p>
          <a:p>
            <a:pPr algn="l"/>
            <a:r>
              <a:rPr lang="en-US" sz="2400" dirty="0" smtClean="0">
                <a:solidFill>
                  <a:schemeClr val="accent6"/>
                </a:solidFill>
                <a:latin typeface="+mn-lt"/>
              </a:rPr>
              <a:t>Research field still somewhat experiment/data-driven, but there are also many models and theory scenarios on th</a:t>
            </a:r>
            <a:r>
              <a:rPr lang="en-US" sz="2400" dirty="0" smtClean="0">
                <a:solidFill>
                  <a:schemeClr val="accent6"/>
                </a:solidFill>
                <a:latin typeface="+mn-lt"/>
              </a:rPr>
              <a:t>e market. Interesting times..</a:t>
            </a:r>
            <a:endParaRPr lang="en-US" sz="2400" dirty="0">
              <a:solidFill>
                <a:schemeClr val="accent6"/>
              </a:solidFill>
              <a:latin typeface="+mn-lt"/>
            </a:endParaRPr>
          </a:p>
          <a:p>
            <a:pPr algn="l"/>
            <a:endParaRPr lang="en-US" sz="2400" dirty="0">
              <a:latin typeface="+mn-lt"/>
            </a:endParaRPr>
          </a:p>
          <a:p>
            <a:pPr algn="l"/>
            <a:r>
              <a:rPr lang="en-US" sz="2400" dirty="0">
                <a:latin typeface="+mn-lt"/>
              </a:rPr>
              <a:t>At the higher energies at LHC we will be producing </a:t>
            </a:r>
            <a:r>
              <a:rPr lang="en-US" sz="2400" dirty="0" smtClean="0">
                <a:latin typeface="+mn-lt"/>
              </a:rPr>
              <a:t>an even </a:t>
            </a:r>
            <a:r>
              <a:rPr lang="en-US" sz="2400" dirty="0">
                <a:latin typeface="+mn-lt"/>
              </a:rPr>
              <a:t>‘purer’ QGP: hotter and longer-lived.</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C6C24EF-D13C-4DD6-862D-E5C7A8EEDDC5}" type="slidenum">
              <a:rPr lang="de-DE"/>
              <a:pPr>
                <a:defRPr/>
              </a:pPr>
              <a:t>28</a:t>
            </a:fld>
            <a:endParaRPr lang="de-DE" dirty="0"/>
          </a:p>
        </p:txBody>
      </p:sp>
      <p:sp>
        <p:nvSpPr>
          <p:cNvPr id="17411" name="Text Box 3"/>
          <p:cNvSpPr txBox="1">
            <a:spLocks noChangeArrowheads="1"/>
          </p:cNvSpPr>
          <p:nvPr/>
        </p:nvSpPr>
        <p:spPr bwMode="auto">
          <a:xfrm>
            <a:off x="2916238" y="5516563"/>
            <a:ext cx="1109662" cy="579437"/>
          </a:xfrm>
          <a:prstGeom prst="rect">
            <a:avLst/>
          </a:prstGeom>
          <a:noFill/>
          <a:ln w="9525">
            <a:noFill/>
            <a:miter lim="800000"/>
            <a:headEnd/>
            <a:tailEnd/>
          </a:ln>
        </p:spPr>
        <p:txBody>
          <a:bodyPr wrap="none">
            <a:spAutoFit/>
          </a:bodyPr>
          <a:lstStyle/>
          <a:p>
            <a:r>
              <a:rPr lang="de-DE" sz="3200" b="1">
                <a:solidFill>
                  <a:schemeClr val="bg1"/>
                </a:solidFill>
                <a:latin typeface="Arial Black" pitchFamily="34" charset="0"/>
              </a:rPr>
              <a:t>LHC</a:t>
            </a:r>
          </a:p>
        </p:txBody>
      </p:sp>
      <p:sp>
        <p:nvSpPr>
          <p:cNvPr id="17412" name="Rectangle 8"/>
          <p:cNvSpPr>
            <a:spLocks noChangeArrowheads="1"/>
          </p:cNvSpPr>
          <p:nvPr/>
        </p:nvSpPr>
        <p:spPr bwMode="auto">
          <a:xfrm>
            <a:off x="0" y="0"/>
            <a:ext cx="7954963" cy="1143000"/>
          </a:xfrm>
          <a:prstGeom prst="rect">
            <a:avLst/>
          </a:prstGeom>
          <a:gradFill rotWithShape="1">
            <a:gsLst>
              <a:gs pos="0">
                <a:srgbClr val="472F76"/>
              </a:gs>
              <a:gs pos="100000">
                <a:srgbClr val="9966FF">
                  <a:alpha val="17998"/>
                </a:srgbClr>
              </a:gs>
            </a:gsLst>
            <a:lin ang="2700000" scaled="1"/>
          </a:gradFill>
          <a:ln w="9525">
            <a:noFill/>
            <a:miter lim="800000"/>
            <a:headEnd/>
            <a:tailEnd/>
          </a:ln>
        </p:spPr>
        <p:txBody>
          <a:bodyPr anchor="ctr"/>
          <a:lstStyle/>
          <a:p>
            <a:r>
              <a:rPr lang="de-DE" sz="2400">
                <a:solidFill>
                  <a:srgbClr val="FFFFFF"/>
                </a:solidFill>
                <a:latin typeface="Arial Black" pitchFamily="34" charset="0"/>
              </a:rPr>
              <a:t>     CERN Large Hadron Collider</a:t>
            </a:r>
          </a:p>
        </p:txBody>
      </p:sp>
      <p:pic>
        <p:nvPicPr>
          <p:cNvPr id="17413" name="Picture 9" descr="map-lhc"/>
          <p:cNvPicPr>
            <a:picLocks noChangeAspect="1" noChangeArrowheads="1"/>
          </p:cNvPicPr>
          <p:nvPr/>
        </p:nvPicPr>
        <p:blipFill>
          <a:blip r:embed="rId3" cstate="print"/>
          <a:srcRect/>
          <a:stretch>
            <a:fillRect/>
          </a:stretch>
        </p:blipFill>
        <p:spPr bwMode="auto">
          <a:xfrm>
            <a:off x="107950" y="1196975"/>
            <a:ext cx="6624638" cy="4987925"/>
          </a:xfrm>
          <a:prstGeom prst="rect">
            <a:avLst/>
          </a:prstGeom>
          <a:noFill/>
          <a:ln w="9525">
            <a:noFill/>
            <a:miter lim="800000"/>
            <a:headEnd/>
            <a:tailEnd/>
          </a:ln>
        </p:spPr>
      </p:pic>
      <p:sp>
        <p:nvSpPr>
          <p:cNvPr id="17414" name="Text Box 10"/>
          <p:cNvSpPr txBox="1">
            <a:spLocks noChangeArrowheads="1"/>
          </p:cNvSpPr>
          <p:nvPr/>
        </p:nvSpPr>
        <p:spPr bwMode="auto">
          <a:xfrm>
            <a:off x="250825" y="5370513"/>
            <a:ext cx="1109663" cy="579437"/>
          </a:xfrm>
          <a:prstGeom prst="rect">
            <a:avLst/>
          </a:prstGeom>
          <a:noFill/>
          <a:ln w="9525">
            <a:noFill/>
            <a:miter lim="800000"/>
            <a:headEnd/>
            <a:tailEnd/>
          </a:ln>
        </p:spPr>
        <p:txBody>
          <a:bodyPr wrap="none">
            <a:spAutoFit/>
          </a:bodyPr>
          <a:lstStyle/>
          <a:p>
            <a:r>
              <a:rPr lang="de-DE" sz="3200" b="1">
                <a:solidFill>
                  <a:schemeClr val="bg1"/>
                </a:solidFill>
                <a:latin typeface="Arial Black" pitchFamily="34" charset="0"/>
              </a:rPr>
              <a:t>LHC</a:t>
            </a:r>
          </a:p>
        </p:txBody>
      </p:sp>
      <p:pic>
        <p:nvPicPr>
          <p:cNvPr id="335884" name="Picture 12" descr="atlaslogo_new"/>
          <p:cNvPicPr>
            <a:picLocks noChangeAspect="1" noChangeArrowheads="1"/>
          </p:cNvPicPr>
          <p:nvPr/>
        </p:nvPicPr>
        <p:blipFill>
          <a:blip r:embed="rId4" cstate="print"/>
          <a:srcRect/>
          <a:stretch>
            <a:fillRect/>
          </a:stretch>
        </p:blipFill>
        <p:spPr bwMode="auto">
          <a:xfrm>
            <a:off x="5148263" y="2924175"/>
            <a:ext cx="906462" cy="906463"/>
          </a:xfrm>
          <a:prstGeom prst="rect">
            <a:avLst/>
          </a:prstGeom>
          <a:solidFill>
            <a:schemeClr val="bg1">
              <a:alpha val="61176"/>
            </a:schemeClr>
          </a:solidFill>
          <a:ln w="9525">
            <a:noFill/>
            <a:miter lim="800000"/>
            <a:headEnd/>
            <a:tailEnd/>
          </a:ln>
        </p:spPr>
      </p:pic>
      <p:pic>
        <p:nvPicPr>
          <p:cNvPr id="335885" name="Picture 13" descr="cms-logo"/>
          <p:cNvPicPr>
            <a:picLocks noChangeAspect="1" noChangeArrowheads="1"/>
          </p:cNvPicPr>
          <p:nvPr/>
        </p:nvPicPr>
        <p:blipFill>
          <a:blip r:embed="rId5" cstate="print"/>
          <a:srcRect/>
          <a:stretch>
            <a:fillRect/>
          </a:stretch>
        </p:blipFill>
        <p:spPr bwMode="auto">
          <a:xfrm>
            <a:off x="611188" y="4365625"/>
            <a:ext cx="877887" cy="827088"/>
          </a:xfrm>
          <a:prstGeom prst="rect">
            <a:avLst/>
          </a:prstGeom>
          <a:noFill/>
          <a:ln w="9525">
            <a:noFill/>
            <a:miter lim="800000"/>
            <a:headEnd/>
            <a:tailEnd/>
          </a:ln>
        </p:spPr>
      </p:pic>
      <p:sp>
        <p:nvSpPr>
          <p:cNvPr id="17417" name="Line 14"/>
          <p:cNvSpPr>
            <a:spLocks noChangeShapeType="1"/>
          </p:cNvSpPr>
          <p:nvPr/>
        </p:nvSpPr>
        <p:spPr bwMode="auto">
          <a:xfrm>
            <a:off x="2771775" y="3429000"/>
            <a:ext cx="2520950" cy="2087563"/>
          </a:xfrm>
          <a:prstGeom prst="line">
            <a:avLst/>
          </a:prstGeom>
          <a:noFill/>
          <a:ln w="15875">
            <a:solidFill>
              <a:schemeClr val="bg1"/>
            </a:solidFill>
            <a:round/>
            <a:headEnd type="triangle" w="med" len="med"/>
            <a:tailEnd type="triangle" w="med" len="med"/>
          </a:ln>
        </p:spPr>
        <p:txBody>
          <a:bodyPr/>
          <a:lstStyle/>
          <a:p>
            <a:endParaRPr lang="en-US"/>
          </a:p>
        </p:txBody>
      </p:sp>
      <p:sp>
        <p:nvSpPr>
          <p:cNvPr id="17418" name="Text Box 15"/>
          <p:cNvSpPr txBox="1">
            <a:spLocks noChangeArrowheads="1"/>
          </p:cNvSpPr>
          <p:nvPr/>
        </p:nvSpPr>
        <p:spPr bwMode="auto">
          <a:xfrm>
            <a:off x="3635375" y="3925888"/>
            <a:ext cx="869950" cy="366712"/>
          </a:xfrm>
          <a:prstGeom prst="rect">
            <a:avLst/>
          </a:prstGeom>
          <a:noFill/>
          <a:ln w="9525">
            <a:noFill/>
            <a:miter lim="800000"/>
            <a:headEnd/>
            <a:tailEnd/>
          </a:ln>
        </p:spPr>
        <p:txBody>
          <a:bodyPr wrap="none">
            <a:spAutoFit/>
          </a:bodyPr>
          <a:lstStyle/>
          <a:p>
            <a:r>
              <a:rPr lang="de-DE">
                <a:solidFill>
                  <a:schemeClr val="bg1"/>
                </a:solidFill>
              </a:rPr>
              <a:t>8.6 km</a:t>
            </a:r>
          </a:p>
        </p:txBody>
      </p:sp>
      <p:pic>
        <p:nvPicPr>
          <p:cNvPr id="335888" name="Picture 154" descr="LogoALICE"/>
          <p:cNvPicPr>
            <a:picLocks noChangeAspect="1" noChangeArrowheads="1"/>
          </p:cNvPicPr>
          <p:nvPr/>
        </p:nvPicPr>
        <p:blipFill>
          <a:blip r:embed="rId6" cstate="print"/>
          <a:srcRect/>
          <a:stretch>
            <a:fillRect/>
          </a:stretch>
        </p:blipFill>
        <p:spPr bwMode="auto">
          <a:xfrm>
            <a:off x="5724525" y="4221163"/>
            <a:ext cx="1042988" cy="982662"/>
          </a:xfrm>
          <a:prstGeom prst="rect">
            <a:avLst/>
          </a:prstGeom>
          <a:noFill/>
          <a:ln w="9525">
            <a:noFill/>
            <a:miter lim="800000"/>
            <a:headEnd/>
            <a:tailEnd/>
          </a:ln>
        </p:spPr>
      </p:pic>
      <p:pic>
        <p:nvPicPr>
          <p:cNvPr id="17420" name="Picture 7" descr="CERNLogo"/>
          <p:cNvPicPr>
            <a:picLocks noChangeAspect="1" noChangeArrowheads="1"/>
          </p:cNvPicPr>
          <p:nvPr/>
        </p:nvPicPr>
        <p:blipFill>
          <a:blip r:embed="rId7" cstate="print"/>
          <a:srcRect/>
          <a:stretch>
            <a:fillRect/>
          </a:stretch>
        </p:blipFill>
        <p:spPr bwMode="auto">
          <a:xfrm>
            <a:off x="0" y="6089650"/>
            <a:ext cx="768350" cy="768350"/>
          </a:xfrm>
          <a:prstGeom prst="rect">
            <a:avLst/>
          </a:prstGeom>
          <a:noFill/>
          <a:ln w="9525">
            <a:noFill/>
            <a:miter lim="800000"/>
            <a:headEnd/>
            <a:tailEnd/>
          </a:ln>
        </p:spPr>
      </p:pic>
      <p:pic>
        <p:nvPicPr>
          <p:cNvPr id="335890" name="Picture 18" descr="lhcb"/>
          <p:cNvPicPr>
            <a:picLocks noChangeAspect="1" noChangeArrowheads="1"/>
          </p:cNvPicPr>
          <p:nvPr/>
        </p:nvPicPr>
        <p:blipFill>
          <a:blip r:embed="rId8" cstate="print"/>
          <a:srcRect/>
          <a:stretch>
            <a:fillRect/>
          </a:stretch>
        </p:blipFill>
        <p:spPr bwMode="auto">
          <a:xfrm>
            <a:off x="3203575" y="2686050"/>
            <a:ext cx="1081088" cy="738188"/>
          </a:xfrm>
          <a:prstGeom prst="rect">
            <a:avLst/>
          </a:prstGeom>
          <a:noFill/>
          <a:ln w="9525">
            <a:noFill/>
            <a:miter lim="800000"/>
            <a:headEnd/>
            <a:tailEnd/>
          </a:ln>
        </p:spPr>
      </p:pic>
      <p:sp>
        <p:nvSpPr>
          <p:cNvPr id="335891" name="Text Box 19"/>
          <p:cNvSpPr txBox="1">
            <a:spLocks noChangeArrowheads="1"/>
          </p:cNvSpPr>
          <p:nvPr/>
        </p:nvSpPr>
        <p:spPr bwMode="auto">
          <a:xfrm>
            <a:off x="6583680" y="3068638"/>
            <a:ext cx="2766788" cy="3529301"/>
          </a:xfrm>
          <a:prstGeom prst="rect">
            <a:avLst/>
          </a:prstGeom>
          <a:noFill/>
          <a:ln w="12700">
            <a:noFill/>
            <a:miter lim="800000"/>
            <a:headEnd/>
            <a:tailEnd/>
          </a:ln>
        </p:spPr>
        <p:txBody>
          <a:bodyPr wrap="square" lIns="90000" tIns="46800" rIns="90000" bIns="46800">
            <a:spAutoFit/>
          </a:bodyPr>
          <a:lstStyle/>
          <a:p>
            <a:pPr>
              <a:buFontTx/>
              <a:buChar char="•"/>
            </a:pPr>
            <a:r>
              <a:rPr lang="de-DE" dirty="0"/>
              <a:t> 4 large experiments</a:t>
            </a:r>
          </a:p>
          <a:p>
            <a:pPr>
              <a:buFontTx/>
              <a:buChar char="•"/>
            </a:pPr>
            <a:endParaRPr lang="de-DE" dirty="0"/>
          </a:p>
          <a:p>
            <a:pPr>
              <a:buFontTx/>
              <a:buChar char="•"/>
            </a:pPr>
            <a:r>
              <a:rPr lang="de-DE" dirty="0"/>
              <a:t> </a:t>
            </a:r>
            <a:r>
              <a:rPr lang="de-DE" dirty="0">
                <a:solidFill>
                  <a:srgbClr val="FF0000"/>
                </a:solidFill>
              </a:rPr>
              <a:t>ALICE</a:t>
            </a:r>
            <a:r>
              <a:rPr lang="de-DE" dirty="0"/>
              <a:t> dedicated </a:t>
            </a:r>
          </a:p>
          <a:p>
            <a:r>
              <a:rPr lang="de-DE" dirty="0"/>
              <a:t>  to heavy-ion </a:t>
            </a:r>
            <a:r>
              <a:rPr lang="de-DE" dirty="0" smtClean="0"/>
              <a:t>physics</a:t>
            </a:r>
          </a:p>
          <a:p>
            <a:r>
              <a:rPr lang="de-DE" dirty="0" smtClean="0"/>
              <a:t>(focus of other talks)</a:t>
            </a:r>
          </a:p>
          <a:p>
            <a:endParaRPr lang="de-DE" dirty="0" smtClean="0"/>
          </a:p>
          <a:p>
            <a:r>
              <a:rPr lang="de-DE" dirty="0" smtClean="0">
                <a:solidFill>
                  <a:schemeClr val="accent6"/>
                </a:solidFill>
              </a:rPr>
              <a:t>ATLAS &amp; CMS </a:t>
            </a:r>
            <a:r>
              <a:rPr lang="de-DE" dirty="0" smtClean="0"/>
              <a:t>also participate in heavy-ion running (few </a:t>
            </a:r>
            <a:r>
              <a:rPr lang="de-DE" dirty="0" smtClean="0"/>
              <a:t>highlights/ </a:t>
            </a:r>
            <a:r>
              <a:rPr lang="de-DE" dirty="0" smtClean="0"/>
              <a:t>examples next..).</a:t>
            </a:r>
            <a:endParaRPr lang="de-DE" dirty="0"/>
          </a:p>
          <a:p>
            <a:r>
              <a:rPr lang="de-DE"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5884"/>
                                        </p:tgtEl>
                                        <p:attrNameLst>
                                          <p:attrName>style.visibility</p:attrName>
                                        </p:attrNameLst>
                                      </p:cBhvr>
                                      <p:to>
                                        <p:strVal val="visible"/>
                                      </p:to>
                                    </p:set>
                                    <p:animEffect transition="in" filter="slide(fromBottom)">
                                      <p:cBhvr>
                                        <p:cTn id="7" dur="500"/>
                                        <p:tgtEl>
                                          <p:spTgt spid="335884"/>
                                        </p:tgtEl>
                                      </p:cBhvr>
                                    </p:animEffect>
                                  </p:childTnLst>
                                </p:cTn>
                              </p:par>
                              <p:par>
                                <p:cTn id="8" presetID="12" presetClass="entr" presetSubtype="4" fill="hold" nodeType="withEffect">
                                  <p:stCondLst>
                                    <p:cond delay="0"/>
                                  </p:stCondLst>
                                  <p:childTnLst>
                                    <p:set>
                                      <p:cBhvr>
                                        <p:cTn id="9" dur="1" fill="hold">
                                          <p:stCondLst>
                                            <p:cond delay="0"/>
                                          </p:stCondLst>
                                        </p:cTn>
                                        <p:tgtEl>
                                          <p:spTgt spid="335885"/>
                                        </p:tgtEl>
                                        <p:attrNameLst>
                                          <p:attrName>style.visibility</p:attrName>
                                        </p:attrNameLst>
                                      </p:cBhvr>
                                      <p:to>
                                        <p:strVal val="visible"/>
                                      </p:to>
                                    </p:set>
                                    <p:animEffect transition="in" filter="slide(fromBottom)">
                                      <p:cBhvr>
                                        <p:cTn id="10" dur="500"/>
                                        <p:tgtEl>
                                          <p:spTgt spid="335885"/>
                                        </p:tgtEl>
                                      </p:cBhvr>
                                    </p:animEffect>
                                  </p:childTnLst>
                                </p:cTn>
                              </p:par>
                              <p:par>
                                <p:cTn id="11" presetID="12" presetClass="entr" presetSubtype="4" fill="hold" nodeType="withEffect">
                                  <p:stCondLst>
                                    <p:cond delay="0"/>
                                  </p:stCondLst>
                                  <p:childTnLst>
                                    <p:set>
                                      <p:cBhvr>
                                        <p:cTn id="12" dur="1" fill="hold">
                                          <p:stCondLst>
                                            <p:cond delay="0"/>
                                          </p:stCondLst>
                                        </p:cTn>
                                        <p:tgtEl>
                                          <p:spTgt spid="335888"/>
                                        </p:tgtEl>
                                        <p:attrNameLst>
                                          <p:attrName>style.visibility</p:attrName>
                                        </p:attrNameLst>
                                      </p:cBhvr>
                                      <p:to>
                                        <p:strVal val="visible"/>
                                      </p:to>
                                    </p:set>
                                    <p:animEffect transition="in" filter="slide(fromBottom)">
                                      <p:cBhvr>
                                        <p:cTn id="13" dur="500"/>
                                        <p:tgtEl>
                                          <p:spTgt spid="335888"/>
                                        </p:tgtEl>
                                      </p:cBhvr>
                                    </p:animEffect>
                                  </p:childTnLst>
                                </p:cTn>
                              </p:par>
                              <p:par>
                                <p:cTn id="14" presetID="12" presetClass="entr" presetSubtype="4" fill="hold" nodeType="withEffect">
                                  <p:stCondLst>
                                    <p:cond delay="0"/>
                                  </p:stCondLst>
                                  <p:childTnLst>
                                    <p:set>
                                      <p:cBhvr>
                                        <p:cTn id="15" dur="1" fill="hold">
                                          <p:stCondLst>
                                            <p:cond delay="0"/>
                                          </p:stCondLst>
                                        </p:cTn>
                                        <p:tgtEl>
                                          <p:spTgt spid="335890"/>
                                        </p:tgtEl>
                                        <p:attrNameLst>
                                          <p:attrName>style.visibility</p:attrName>
                                        </p:attrNameLst>
                                      </p:cBhvr>
                                      <p:to>
                                        <p:strVal val="visible"/>
                                      </p:to>
                                    </p:set>
                                    <p:animEffect transition="in" filter="slide(fromBottom)">
                                      <p:cBhvr>
                                        <p:cTn id="16" dur="500"/>
                                        <p:tgtEl>
                                          <p:spTgt spid="33589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35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endParaRPr lang="en-GB" smtClean="0"/>
          </a:p>
        </p:txBody>
      </p:sp>
      <p:sp>
        <p:nvSpPr>
          <p:cNvPr id="140291" name="Content Placeholder 2"/>
          <p:cNvSpPr>
            <a:spLocks noGrp="1"/>
          </p:cNvSpPr>
          <p:nvPr>
            <p:ph idx="1"/>
          </p:nvPr>
        </p:nvSpPr>
        <p:spPr/>
        <p:txBody>
          <a:bodyPr/>
          <a:lstStyle/>
          <a:p>
            <a:endParaRPr lang="en-GB" smtClean="0"/>
          </a:p>
        </p:txBody>
      </p:sp>
      <p:sp>
        <p:nvSpPr>
          <p:cNvPr id="140292" name="Footer Placeholder 3"/>
          <p:cNvSpPr>
            <a:spLocks noGrp="1"/>
          </p:cNvSpPr>
          <p:nvPr>
            <p:ph type="ftr" sz="quarter" idx="10"/>
          </p:nvPr>
        </p:nvSpPr>
        <p:spPr>
          <a:noFill/>
        </p:spPr>
        <p:txBody>
          <a:bodyPr/>
          <a:lstStyle/>
          <a:p>
            <a:r>
              <a:rPr lang="en-GB"/>
              <a:t>Federico Antinori - QM2011 - Annecy</a:t>
            </a:r>
            <a:endParaRPr lang="en-US"/>
          </a:p>
        </p:txBody>
      </p:sp>
      <p:sp>
        <p:nvSpPr>
          <p:cNvPr id="140293" name="Slide Number Placeholder 4"/>
          <p:cNvSpPr>
            <a:spLocks noGrp="1"/>
          </p:cNvSpPr>
          <p:nvPr>
            <p:ph type="sldNum" sz="quarter" idx="11"/>
          </p:nvPr>
        </p:nvSpPr>
        <p:spPr>
          <a:noFill/>
        </p:spPr>
        <p:txBody>
          <a:bodyPr/>
          <a:lstStyle/>
          <a:p>
            <a:fld id="{F13B349C-E5CB-475F-8306-5626900B4A39}" type="slidenum">
              <a:rPr lang="en-US"/>
              <a:pPr/>
              <a:t>29</a:t>
            </a:fld>
            <a:endParaRPr lang="en-US"/>
          </a:p>
        </p:txBody>
      </p:sp>
      <p:pic>
        <p:nvPicPr>
          <p:cNvPr id="140294" name="Picture 2"/>
          <p:cNvPicPr>
            <a:picLocks noChangeAspect="1" noChangeArrowheads="1"/>
          </p:cNvPicPr>
          <p:nvPr/>
        </p:nvPicPr>
        <p:blipFill>
          <a:blip r:embed="rId3" cstate="print"/>
          <a:srcRect/>
          <a:stretch>
            <a:fillRect/>
          </a:stretch>
        </p:blipFill>
        <p:spPr bwMode="auto">
          <a:xfrm>
            <a:off x="0" y="0"/>
            <a:ext cx="9147175" cy="6858000"/>
          </a:xfrm>
          <a:prstGeom prst="rect">
            <a:avLst/>
          </a:prstGeom>
          <a:noFill/>
          <a:ln w="9525">
            <a:noFill/>
            <a:miter lim="800000"/>
            <a:headEnd/>
            <a:tailEnd/>
          </a:ln>
        </p:spPr>
      </p:pic>
      <p:sp>
        <p:nvSpPr>
          <p:cNvPr id="8" name="TextBox 7"/>
          <p:cNvSpPr txBox="1"/>
          <p:nvPr/>
        </p:nvSpPr>
        <p:spPr>
          <a:xfrm>
            <a:off x="-188803" y="1502227"/>
            <a:ext cx="5944256" cy="1138773"/>
          </a:xfrm>
          <a:prstGeom prst="rect">
            <a:avLst/>
          </a:prstGeom>
          <a:solidFill>
            <a:schemeClr val="accent1"/>
          </a:solidFill>
        </p:spPr>
        <p:txBody>
          <a:bodyPr wrap="none" rtlCol="0">
            <a:spAutoFit/>
          </a:bodyPr>
          <a:lstStyle/>
          <a:p>
            <a:r>
              <a:rPr lang="en-US" sz="2000" dirty="0" smtClean="0">
                <a:latin typeface="+mn-lt"/>
              </a:rPr>
              <a:t>Jet Quenching seen on individual event basis!</a:t>
            </a:r>
          </a:p>
          <a:p>
            <a:r>
              <a:rPr lang="en-US" sz="2000" dirty="0" smtClean="0">
                <a:latin typeface="+mn-lt"/>
              </a:rPr>
              <a:t>(very large acceptance detectors)</a:t>
            </a:r>
          </a:p>
          <a:p>
            <a:r>
              <a:rPr lang="en-US" sz="2000" dirty="0" smtClean="0">
                <a:latin typeface="+mn-lt"/>
              </a:rPr>
              <a:t>Study angular correlations and jet asymmetries.</a:t>
            </a:r>
            <a:endParaRPr lang="en-US" sz="20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A7C2159-C032-46C9-BAD5-8647466C592E}" type="slidenum">
              <a:rPr lang="en-US"/>
              <a:pPr>
                <a:defRPr/>
              </a:pPr>
              <a:t>3</a:t>
            </a:fld>
            <a:endParaRPr lang="en-US"/>
          </a:p>
        </p:txBody>
      </p:sp>
      <p:sp>
        <p:nvSpPr>
          <p:cNvPr id="720900" name="Rectangle 4"/>
          <p:cNvSpPr>
            <a:spLocks noGrp="1" noChangeArrowheads="1"/>
          </p:cNvSpPr>
          <p:nvPr>
            <p:ph type="title" idx="1"/>
          </p:nvPr>
        </p:nvSpPr>
        <p:spPr>
          <a:xfrm>
            <a:off x="0" y="0"/>
            <a:ext cx="9144000" cy="685800"/>
          </a:xfrm>
          <a:noFill/>
        </p:spPr>
        <p:txBody>
          <a:bodyPr lIns="90000" tIns="46800" rIns="90000" bIns="46800" anchor="ctr"/>
          <a:lstStyle/>
          <a:p>
            <a:pPr marL="0" indent="0" algn="ctr" defTabSz="449263" eaLnBrk="1" hangingPunct="1">
              <a:lnSpc>
                <a:spcPct val="94000"/>
              </a:lnSpc>
              <a:spcBef>
                <a:spcPct val="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solidFill>
                  <a:schemeClr val="accent6"/>
                </a:solidFill>
              </a:rPr>
              <a:t>Hors </a:t>
            </a:r>
            <a:r>
              <a:rPr lang="en-US" sz="3200" b="1" dirty="0" err="1" smtClean="0">
                <a:solidFill>
                  <a:schemeClr val="accent6"/>
                </a:solidFill>
              </a:rPr>
              <a:t>d'œuvre</a:t>
            </a:r>
            <a:endParaRPr lang="en-GB" sz="3200" dirty="0" smtClean="0">
              <a:solidFill>
                <a:schemeClr val="accent6"/>
              </a:solidFill>
            </a:endParaRPr>
          </a:p>
        </p:txBody>
      </p:sp>
      <p:sp>
        <p:nvSpPr>
          <p:cNvPr id="4" name="TextBox 3"/>
          <p:cNvSpPr txBox="1"/>
          <p:nvPr/>
        </p:nvSpPr>
        <p:spPr>
          <a:xfrm>
            <a:off x="419101" y="942305"/>
            <a:ext cx="3886200" cy="3711785"/>
          </a:xfrm>
          <a:prstGeom prst="rect">
            <a:avLst/>
          </a:prstGeom>
          <a:noFill/>
        </p:spPr>
        <p:txBody>
          <a:bodyPr wrap="square">
            <a:spAutoFit/>
          </a:bodyPr>
          <a:lstStyle/>
          <a:p>
            <a:pPr algn="l">
              <a:defRPr/>
            </a:pPr>
            <a:r>
              <a:rPr lang="en-US" sz="2400" b="1" dirty="0"/>
              <a:t>The Top Ten Physics Newsmakers of </a:t>
            </a:r>
            <a:r>
              <a:rPr lang="en-US" sz="2400" b="1" dirty="0" smtClean="0"/>
              <a:t>the (past) Decade (APS, 2010), include:</a:t>
            </a:r>
            <a:endParaRPr lang="en-US" sz="2400" b="1" dirty="0">
              <a:solidFill>
                <a:srgbClr val="FF0000"/>
              </a:solidFill>
            </a:endParaRPr>
          </a:p>
          <a:p>
            <a:pPr algn="l">
              <a:buFont typeface="Arial" pitchFamily="34" charset="0"/>
              <a:buChar char="•"/>
              <a:defRPr/>
            </a:pPr>
            <a:r>
              <a:rPr lang="en-US" sz="2400" b="1" dirty="0" smtClean="0">
                <a:solidFill>
                  <a:srgbClr val="FF0000"/>
                </a:solidFill>
              </a:rPr>
              <a:t> Large </a:t>
            </a:r>
            <a:r>
              <a:rPr lang="en-US" sz="2400" b="1" dirty="0" err="1" smtClean="0">
                <a:solidFill>
                  <a:srgbClr val="FF0000"/>
                </a:solidFill>
              </a:rPr>
              <a:t>Hadron</a:t>
            </a:r>
            <a:r>
              <a:rPr lang="en-US" sz="2400" b="1" dirty="0" smtClean="0">
                <a:solidFill>
                  <a:srgbClr val="FF0000"/>
                </a:solidFill>
              </a:rPr>
              <a:t> Collider</a:t>
            </a:r>
            <a:endParaRPr lang="en-US" sz="2400" b="1" dirty="0">
              <a:solidFill>
                <a:srgbClr val="FF0000"/>
              </a:solidFill>
            </a:endParaRPr>
          </a:p>
          <a:p>
            <a:pPr algn="l">
              <a:buFont typeface="Arial" pitchFamily="34" charset="0"/>
              <a:buChar char="•"/>
              <a:defRPr/>
            </a:pPr>
            <a:r>
              <a:rPr lang="en-US" sz="2400" b="1" dirty="0" smtClean="0">
                <a:solidFill>
                  <a:srgbClr val="FF0000"/>
                </a:solidFill>
              </a:rPr>
              <a:t> Quark Gluon Plasma</a:t>
            </a:r>
          </a:p>
          <a:p>
            <a:pPr algn="l">
              <a:defRPr/>
            </a:pPr>
            <a:r>
              <a:rPr lang="en-US" sz="2400" b="1" dirty="0" smtClean="0">
                <a:solidFill>
                  <a:schemeClr val="accent6"/>
                </a:solidFill>
              </a:rPr>
              <a:t>  </a:t>
            </a:r>
          </a:p>
          <a:p>
            <a:pPr algn="l">
              <a:defRPr/>
            </a:pPr>
            <a:r>
              <a:rPr lang="en-US" sz="2400" b="1" dirty="0" smtClean="0">
                <a:solidFill>
                  <a:schemeClr val="accent6"/>
                </a:solidFill>
              </a:rPr>
              <a:t>RHIC results top Physics story of the year in 2005 </a:t>
            </a:r>
            <a:endParaRPr lang="en-US" sz="2400" dirty="0">
              <a:solidFill>
                <a:srgbClr val="FF0000"/>
              </a:solidFill>
            </a:endParaRPr>
          </a:p>
        </p:txBody>
      </p:sp>
      <p:pic>
        <p:nvPicPr>
          <p:cNvPr id="5" name="Picture 2" descr="SA-cover"/>
          <p:cNvPicPr>
            <a:picLocks noChangeAspect="1" noChangeArrowheads="1"/>
          </p:cNvPicPr>
          <p:nvPr/>
        </p:nvPicPr>
        <p:blipFill>
          <a:blip r:embed="rId3" cstate="print"/>
          <a:srcRect/>
          <a:stretch>
            <a:fillRect/>
          </a:stretch>
        </p:blipFill>
        <p:spPr bwMode="auto">
          <a:xfrm>
            <a:off x="4629150" y="1071563"/>
            <a:ext cx="4495800" cy="3633787"/>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266700" y="4683370"/>
            <a:ext cx="8877300" cy="217463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endParaRPr lang="en-GB" smtClean="0"/>
          </a:p>
        </p:txBody>
      </p:sp>
      <p:sp>
        <p:nvSpPr>
          <p:cNvPr id="142339" name="Content Placeholder 2"/>
          <p:cNvSpPr>
            <a:spLocks noGrp="1"/>
          </p:cNvSpPr>
          <p:nvPr>
            <p:ph idx="1"/>
          </p:nvPr>
        </p:nvSpPr>
        <p:spPr/>
        <p:txBody>
          <a:bodyPr/>
          <a:lstStyle/>
          <a:p>
            <a:endParaRPr lang="en-GB" smtClean="0"/>
          </a:p>
        </p:txBody>
      </p:sp>
      <p:sp>
        <p:nvSpPr>
          <p:cNvPr id="142340" name="Footer Placeholder 3"/>
          <p:cNvSpPr>
            <a:spLocks noGrp="1"/>
          </p:cNvSpPr>
          <p:nvPr>
            <p:ph type="ftr" sz="quarter" idx="10"/>
          </p:nvPr>
        </p:nvSpPr>
        <p:spPr>
          <a:noFill/>
        </p:spPr>
        <p:txBody>
          <a:bodyPr/>
          <a:lstStyle/>
          <a:p>
            <a:r>
              <a:rPr lang="en-GB"/>
              <a:t>Federico Antinori - QM2011 - Annecy</a:t>
            </a:r>
            <a:endParaRPr lang="en-US"/>
          </a:p>
        </p:txBody>
      </p:sp>
      <p:sp>
        <p:nvSpPr>
          <p:cNvPr id="142341" name="Slide Number Placeholder 4"/>
          <p:cNvSpPr>
            <a:spLocks noGrp="1"/>
          </p:cNvSpPr>
          <p:nvPr>
            <p:ph type="sldNum" sz="quarter" idx="11"/>
          </p:nvPr>
        </p:nvSpPr>
        <p:spPr>
          <a:noFill/>
        </p:spPr>
        <p:txBody>
          <a:bodyPr/>
          <a:lstStyle/>
          <a:p>
            <a:fld id="{BD8B7913-E932-4E15-98BC-74D658D1F0A1}" type="slidenum">
              <a:rPr lang="en-US"/>
              <a:pPr/>
              <a:t>30</a:t>
            </a:fld>
            <a:endParaRPr lang="en-US"/>
          </a:p>
        </p:txBody>
      </p:sp>
      <p:pic>
        <p:nvPicPr>
          <p:cNvPr id="142342" name="Picture 2"/>
          <p:cNvPicPr>
            <a:picLocks noChangeAspect="1" noChangeArrowheads="1"/>
          </p:cNvPicPr>
          <p:nvPr/>
        </p:nvPicPr>
        <p:blipFill>
          <a:blip r:embed="rId3" cstate="print"/>
          <a:srcRect/>
          <a:stretch>
            <a:fillRect/>
          </a:stretch>
        </p:blipFill>
        <p:spPr bwMode="auto">
          <a:xfrm>
            <a:off x="0" y="0"/>
            <a:ext cx="9144000" cy="6881813"/>
          </a:xfrm>
          <a:prstGeom prst="rect">
            <a:avLst/>
          </a:prstGeom>
          <a:noFill/>
          <a:ln w="9525">
            <a:noFill/>
            <a:miter lim="800000"/>
            <a:headEnd/>
            <a:tailEnd/>
          </a:ln>
        </p:spPr>
      </p:pic>
      <p:sp>
        <p:nvSpPr>
          <p:cNvPr id="142343" name="TextBox 6"/>
          <p:cNvSpPr txBox="1">
            <a:spLocks noChangeArrowheads="1"/>
          </p:cNvSpPr>
          <p:nvPr/>
        </p:nvSpPr>
        <p:spPr bwMode="auto">
          <a:xfrm>
            <a:off x="3964613" y="1403123"/>
            <a:ext cx="4839777" cy="769437"/>
          </a:xfrm>
          <a:prstGeom prst="rect">
            <a:avLst/>
          </a:prstGeom>
          <a:solidFill>
            <a:srgbClr val="FFFF00"/>
          </a:solidFill>
          <a:ln w="28575">
            <a:solidFill>
              <a:srgbClr val="0000FF"/>
            </a:solidFill>
            <a:miter lim="800000"/>
            <a:headEnd/>
            <a:tailEnd/>
          </a:ln>
        </p:spPr>
        <p:txBody>
          <a:bodyPr wrap="none" lIns="91435" tIns="45718" rIns="91435" bIns="45718">
            <a:spAutoFit/>
          </a:bodyPr>
          <a:lstStyle/>
          <a:p>
            <a:r>
              <a:rPr lang="en-GB" sz="2000" dirty="0" smtClean="0"/>
              <a:t>ATLAS: Peripheral events like </a:t>
            </a:r>
            <a:r>
              <a:rPr lang="en-GB" sz="2000" dirty="0" err="1" smtClean="0"/>
              <a:t>p+p</a:t>
            </a:r>
            <a:r>
              <a:rPr lang="en-GB" sz="2000" dirty="0" smtClean="0"/>
              <a:t> &amp; MC</a:t>
            </a:r>
          </a:p>
          <a:p>
            <a:r>
              <a:rPr lang="en-GB" sz="2000" dirty="0" smtClean="0"/>
              <a:t>Asymmetry deviations for central events!</a:t>
            </a:r>
            <a:endParaRPr lang="en-GB" sz="2000" dirty="0"/>
          </a:p>
        </p:txBody>
      </p:sp>
      <p:sp>
        <p:nvSpPr>
          <p:cNvPr id="8" name="TextBox 7"/>
          <p:cNvSpPr txBox="1"/>
          <p:nvPr/>
        </p:nvSpPr>
        <p:spPr>
          <a:xfrm>
            <a:off x="119612" y="953588"/>
            <a:ext cx="2767104" cy="769441"/>
          </a:xfrm>
          <a:prstGeom prst="rect">
            <a:avLst/>
          </a:prstGeom>
          <a:solidFill>
            <a:schemeClr val="accent1"/>
          </a:solidFill>
        </p:spPr>
        <p:txBody>
          <a:bodyPr wrap="none" rtlCol="0">
            <a:spAutoFit/>
          </a:bodyPr>
          <a:lstStyle/>
          <a:p>
            <a:r>
              <a:rPr lang="en-US" sz="2000" dirty="0" smtClean="0">
                <a:latin typeface="+mn-lt"/>
              </a:rPr>
              <a:t>Jet asymmetry : </a:t>
            </a:r>
          </a:p>
          <a:p>
            <a:r>
              <a:rPr lang="en-US" sz="2000" dirty="0" smtClean="0">
                <a:latin typeface="+mn-lt"/>
              </a:rPr>
              <a:t>A</a:t>
            </a:r>
            <a:r>
              <a:rPr lang="en-US" sz="2000" baseline="-25000" dirty="0" smtClean="0">
                <a:latin typeface="+mn-lt"/>
              </a:rPr>
              <a:t>J</a:t>
            </a:r>
            <a:r>
              <a:rPr lang="en-US" sz="2000" dirty="0" smtClean="0">
                <a:latin typeface="+mn-lt"/>
              </a:rPr>
              <a:t> = (E</a:t>
            </a:r>
            <a:r>
              <a:rPr lang="en-US" sz="2000" baseline="-25000" dirty="0" smtClean="0">
                <a:latin typeface="+mn-lt"/>
              </a:rPr>
              <a:t>1</a:t>
            </a:r>
            <a:r>
              <a:rPr lang="en-US" sz="2000" dirty="0" smtClean="0">
                <a:latin typeface="+mn-lt"/>
              </a:rPr>
              <a:t> – E</a:t>
            </a:r>
            <a:r>
              <a:rPr lang="en-US" sz="2000" baseline="-25000" dirty="0" smtClean="0">
                <a:latin typeface="+mn-lt"/>
              </a:rPr>
              <a:t>2</a:t>
            </a:r>
            <a:r>
              <a:rPr lang="en-US" sz="2000" dirty="0" smtClean="0">
                <a:latin typeface="+mn-lt"/>
              </a:rPr>
              <a:t>)/(E</a:t>
            </a:r>
            <a:r>
              <a:rPr lang="en-US" sz="2000" baseline="-25000" dirty="0" smtClean="0">
                <a:latin typeface="+mn-lt"/>
              </a:rPr>
              <a:t>1</a:t>
            </a:r>
            <a:r>
              <a:rPr lang="en-US" sz="2000" dirty="0" smtClean="0">
                <a:latin typeface="+mn-lt"/>
              </a:rPr>
              <a:t>+E</a:t>
            </a:r>
            <a:r>
              <a:rPr lang="en-US" sz="2000" baseline="-25000" dirty="0" smtClean="0">
                <a:latin typeface="+mn-lt"/>
              </a:rPr>
              <a:t>2</a:t>
            </a:r>
            <a:r>
              <a:rPr lang="en-US" sz="2000" dirty="0" smtClean="0">
                <a:latin typeface="+mn-lt"/>
              </a:rPr>
              <a:t>)</a:t>
            </a:r>
            <a:endParaRPr lang="en-US" sz="2000" dirty="0">
              <a:latin typeface="+mn-lt"/>
            </a:endParaRPr>
          </a:p>
        </p:txBody>
      </p:sp>
      <p:sp useBgFill="1">
        <p:nvSpPr>
          <p:cNvPr id="9" name="TextBox 8"/>
          <p:cNvSpPr txBox="1"/>
          <p:nvPr/>
        </p:nvSpPr>
        <p:spPr>
          <a:xfrm>
            <a:off x="3108959" y="966651"/>
            <a:ext cx="1227909" cy="369332"/>
          </a:xfrm>
          <a:prstGeom prst="rect">
            <a:avLst/>
          </a:prstGeom>
        </p:spPr>
        <p:txBody>
          <a:bodyPr wrap="square" rtlCol="0">
            <a:spAutoFit/>
          </a:bodyPr>
          <a:lstStyle/>
          <a:p>
            <a:r>
              <a:rPr lang="en-US" dirty="0" smtClean="0"/>
              <a:t>N.B.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ea typeface="ＭＳ Ｐゴシック" pitchFamily="34" charset="-128"/>
              </a:rPr>
              <a:t>Di-muons from CMS</a:t>
            </a:r>
          </a:p>
        </p:txBody>
      </p:sp>
      <p:sp>
        <p:nvSpPr>
          <p:cNvPr id="17410" name="Slide Number Placeholder 3"/>
          <p:cNvSpPr>
            <a:spLocks noGrp="1"/>
          </p:cNvSpPr>
          <p:nvPr>
            <p:ph type="sldNum" sz="quarter" idx="11"/>
          </p:nvPr>
        </p:nvSpPr>
        <p:spPr bwMode="auto">
          <a:noFill/>
          <a:ln>
            <a:miter lim="800000"/>
            <a:headEnd/>
            <a:tailEnd/>
          </a:ln>
        </p:spPr>
        <p:txBody>
          <a:bodyPr/>
          <a:lstStyle/>
          <a:p>
            <a:fld id="{E762BEEC-E59B-4A00-810F-8FA365864A68}" type="slidenum">
              <a:rPr lang="en-US"/>
              <a:pPr/>
              <a:t>31</a:t>
            </a:fld>
            <a:endParaRPr lang="en-US"/>
          </a:p>
        </p:txBody>
      </p:sp>
      <p:pic>
        <p:nvPicPr>
          <p:cNvPr id="17412" name="Content Placeholder 3"/>
          <p:cNvPicPr>
            <a:picLocks noGrp="1" noChangeAspect="1"/>
          </p:cNvPicPr>
          <p:nvPr>
            <p:ph idx="1"/>
          </p:nvPr>
        </p:nvPicPr>
        <p:blipFill>
          <a:blip r:embed="rId3" cstate="print"/>
          <a:srcRect t="827" b="827"/>
          <a:stretch>
            <a:fillRect/>
          </a:stretch>
        </p:blipFill>
        <p:spPr>
          <a:xfrm>
            <a:off x="174625" y="731184"/>
            <a:ext cx="8882784" cy="5750019"/>
          </a:xfrm>
        </p:spPr>
      </p:pic>
      <p:sp>
        <p:nvSpPr>
          <p:cNvPr id="17413" name="Rectangle 1"/>
          <p:cNvSpPr>
            <a:spLocks noChangeArrowheads="1"/>
          </p:cNvSpPr>
          <p:nvPr/>
        </p:nvSpPr>
        <p:spPr bwMode="auto">
          <a:xfrm>
            <a:off x="6741448" y="98051"/>
            <a:ext cx="2462821" cy="529135"/>
          </a:xfrm>
          <a:prstGeom prst="rect">
            <a:avLst/>
          </a:prstGeom>
          <a:solidFill>
            <a:srgbClr val="0000A9"/>
          </a:solidFill>
          <a:ln w="9525">
            <a:noFill/>
            <a:miter lim="800000"/>
            <a:headEnd/>
            <a:tailEnd/>
          </a:ln>
        </p:spPr>
        <p:txBody>
          <a:bodyPr wrap="none" lIns="82058" tIns="41029" rIns="82058" bIns="41029">
            <a:spAutoFit/>
          </a:bodyPr>
          <a:lstStyle/>
          <a:p>
            <a:r>
              <a:rPr lang="en-US" sz="2900" b="1" dirty="0">
                <a:solidFill>
                  <a:srgbClr val="FFFF00"/>
                </a:solidFill>
              </a:rPr>
              <a:t>pp </a:t>
            </a:r>
            <a:r>
              <a:rPr lang="en-US" sz="2900" b="1" dirty="0">
                <a:solidFill>
                  <a:srgbClr val="FFFF00"/>
                </a:solidFill>
                <a:latin typeface="Arial Rounded MT Bold" pitchFamily="34" charset="0"/>
              </a:rPr>
              <a:t>√</a:t>
            </a:r>
            <a:r>
              <a:rPr lang="en-US" sz="2900" b="1" dirty="0">
                <a:solidFill>
                  <a:srgbClr val="FFFF00"/>
                </a:solidFill>
              </a:rPr>
              <a:t>s</a:t>
            </a:r>
            <a:r>
              <a:rPr lang="en-US" sz="2900" b="1" dirty="0">
                <a:solidFill>
                  <a:srgbClr val="FFFF00"/>
                </a:solidFill>
                <a:latin typeface="Arial Rounded MT Bold" pitchFamily="34" charset="0"/>
              </a:rPr>
              <a:t>=7 </a:t>
            </a:r>
            <a:r>
              <a:rPr lang="en-US" sz="2900" b="1" dirty="0" err="1">
                <a:solidFill>
                  <a:srgbClr val="FFFF00"/>
                </a:solidFill>
                <a:latin typeface="Arial Rounded MT Bold" pitchFamily="34" charset="0"/>
              </a:rPr>
              <a:t>T</a:t>
            </a:r>
            <a:r>
              <a:rPr lang="en-US" sz="2900" b="1" dirty="0" err="1">
                <a:solidFill>
                  <a:srgbClr val="FFFF00"/>
                </a:solidFill>
              </a:rPr>
              <a:t>e</a:t>
            </a:r>
            <a:r>
              <a:rPr lang="en-US" sz="2900" b="1" dirty="0" err="1">
                <a:solidFill>
                  <a:srgbClr val="FFFF00"/>
                </a:solidFill>
                <a:latin typeface="Arial Rounded MT Bold" pitchFamily="34" charset="0"/>
              </a:rPr>
              <a:t>V</a:t>
            </a:r>
            <a:r>
              <a:rPr lang="en-US" sz="2900" b="1" dirty="0">
                <a:solidFill>
                  <a:srgbClr val="FFFF00"/>
                </a:solidFill>
              </a:rPr>
              <a:t> </a:t>
            </a:r>
          </a:p>
        </p:txBody>
      </p:sp>
      <p:sp>
        <p:nvSpPr>
          <p:cNvPr id="8" name="TextBox 7"/>
          <p:cNvSpPr txBox="1"/>
          <p:nvPr/>
        </p:nvSpPr>
        <p:spPr>
          <a:xfrm>
            <a:off x="1184729" y="3396343"/>
            <a:ext cx="4419237" cy="923330"/>
          </a:xfrm>
          <a:prstGeom prst="rect">
            <a:avLst/>
          </a:prstGeom>
          <a:noFill/>
        </p:spPr>
        <p:txBody>
          <a:bodyPr wrap="square" rtlCol="0">
            <a:spAutoFit/>
          </a:bodyPr>
          <a:lstStyle/>
          <a:p>
            <a:pPr algn="l"/>
            <a:r>
              <a:rPr lang="en-US" i="1" dirty="0" smtClean="0"/>
              <a:t> </a:t>
            </a:r>
            <a:r>
              <a:rPr lang="en-US" i="1" dirty="0" smtClean="0">
                <a:solidFill>
                  <a:srgbClr val="C00000"/>
                </a:solidFill>
              </a:rPr>
              <a:t>Impressive resolution and acceptance </a:t>
            </a:r>
            <a:r>
              <a:rPr lang="en-US" i="1" dirty="0" smtClean="0">
                <a:solidFill>
                  <a:srgbClr val="C00000"/>
                </a:solidFill>
              </a:rPr>
              <a:t>together with larger cross sections enable </a:t>
            </a:r>
            <a:r>
              <a:rPr lang="en-US" i="1" dirty="0" smtClean="0">
                <a:solidFill>
                  <a:srgbClr val="C00000"/>
                </a:solidFill>
              </a:rPr>
              <a:t>many new interesting </a:t>
            </a:r>
            <a:r>
              <a:rPr lang="en-US" i="1" dirty="0" smtClean="0">
                <a:solidFill>
                  <a:srgbClr val="C00000"/>
                </a:solidFill>
              </a:rPr>
              <a:t>studies at LHC..</a:t>
            </a:r>
            <a:endParaRPr lang="en-US" i="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456481" y="172819"/>
            <a:ext cx="8228160" cy="561659"/>
          </a:xfrm>
        </p:spPr>
        <p:txBody>
          <a:bodyPr tIns="35202"/>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Summary &amp; Outlook</a:t>
            </a:r>
          </a:p>
        </p:txBody>
      </p:sp>
      <p:sp>
        <p:nvSpPr>
          <p:cNvPr id="29699" name="Rectangle 2"/>
          <p:cNvSpPr>
            <a:spLocks noGrp="1" noChangeArrowheads="1"/>
          </p:cNvSpPr>
          <p:nvPr>
            <p:ph type="body" idx="4294967295"/>
          </p:nvPr>
        </p:nvSpPr>
        <p:spPr>
          <a:xfrm>
            <a:off x="260640" y="820886"/>
            <a:ext cx="8709120" cy="5179863"/>
          </a:xfrm>
        </p:spPr>
        <p:txBody>
          <a:bodyPr/>
          <a:lstStyle/>
          <a:p>
            <a:pPr marL="1175057" lvl="2" indent="-260644" eaLnBrk="1">
              <a:buSzPct val="43000"/>
              <a:buBlip>
                <a:blip r:embed="rId3"/>
              </a:buBlip>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baseline="33000" dirty="0" smtClean="0">
              <a:cs typeface="Times New Roman" pitchFamily="18" charset="0"/>
            </a:endParaRPr>
          </a:p>
          <a:p>
            <a:pPr marL="391686" indent="-293764" eaLnBrk="1">
              <a:buSzPct val="3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t>   Golden era for High-Energy Heavy-Ion </a:t>
            </a:r>
            <a:r>
              <a:rPr lang="en-US" dirty="0" smtClean="0"/>
              <a:t>Physics: wealth </a:t>
            </a:r>
            <a:r>
              <a:rPr lang="en-US" dirty="0" smtClean="0"/>
              <a:t>of data from RHIC and LHC</a:t>
            </a:r>
          </a:p>
          <a:p>
            <a:pPr marL="391686" indent="-293764" eaLnBrk="1">
              <a:buSzPct val="3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solidFill>
                  <a:srgbClr val="C00000"/>
                </a:solidFill>
              </a:rPr>
              <a:t>- Expect exciting results for the next many years</a:t>
            </a:r>
          </a:p>
          <a:p>
            <a:pPr>
              <a:buFontTx/>
              <a:buChar char="-"/>
            </a:pPr>
            <a:endParaRPr lang="en-US" dirty="0" smtClean="0"/>
          </a:p>
          <a:p>
            <a:r>
              <a:rPr lang="en-US" dirty="0" smtClean="0"/>
              <a:t>Progress on quantitative studies towards properties of QGP, using excellent detectors, and studies of particles all the way from photons, electrons, </a:t>
            </a:r>
            <a:r>
              <a:rPr lang="en-US" dirty="0" err="1" smtClean="0"/>
              <a:t>muons</a:t>
            </a:r>
            <a:r>
              <a:rPr lang="en-US" dirty="0" smtClean="0"/>
              <a:t>, </a:t>
            </a:r>
            <a:r>
              <a:rPr lang="en-US" dirty="0" err="1" smtClean="0"/>
              <a:t>pions</a:t>
            </a:r>
            <a:r>
              <a:rPr lang="en-US" dirty="0" smtClean="0"/>
              <a:t> to </a:t>
            </a:r>
            <a:r>
              <a:rPr lang="en-US" dirty="0" err="1" smtClean="0"/>
              <a:t>quarkonia</a:t>
            </a:r>
            <a:r>
              <a:rPr lang="en-US" dirty="0" smtClean="0"/>
              <a:t>, high-energetic jets and </a:t>
            </a:r>
            <a:r>
              <a:rPr lang="en-US" dirty="0" smtClean="0"/>
              <a:t>Z..</a:t>
            </a:r>
            <a:endParaRPr lang="en-US" dirty="0" smtClean="0"/>
          </a:p>
          <a:p>
            <a:pPr marL="391686" indent="-293764" eaLnBrk="1">
              <a:buSzPct val="33000"/>
              <a:buBlip>
                <a:blip r:embed="rId3"/>
              </a:buBlip>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74F08699-2E00-4E5A-8543-40A82D07B2A8}" type="slidenum">
              <a:rPr lang="en-US"/>
              <a:pPr>
                <a:defRPr/>
              </a:pPr>
              <a:t>33</a:t>
            </a:fld>
            <a:endParaRPr lang="en-US"/>
          </a:p>
        </p:txBody>
      </p:sp>
      <p:sp>
        <p:nvSpPr>
          <p:cNvPr id="47107" name="Rectangle 2"/>
          <p:cNvSpPr>
            <a:spLocks noGrp="1" noChangeArrowheads="1"/>
          </p:cNvSpPr>
          <p:nvPr>
            <p:ph type="title"/>
          </p:nvPr>
        </p:nvSpPr>
        <p:spPr>
          <a:solidFill>
            <a:schemeClr val="bg1"/>
          </a:solidFill>
        </p:spPr>
        <p:txBody>
          <a:bodyPr/>
          <a:lstStyle/>
          <a:p>
            <a:pPr eaLnBrk="1" hangingPunct="1"/>
            <a:r>
              <a:rPr lang="en-US" sz="3200" smtClean="0">
                <a:solidFill>
                  <a:schemeClr val="accent2"/>
                </a:solidFill>
              </a:rPr>
              <a:t>EXTRA / BACKUP</a:t>
            </a:r>
          </a:p>
        </p:txBody>
      </p:sp>
      <p:sp>
        <p:nvSpPr>
          <p:cNvPr id="47108" name="Freeform 3"/>
          <p:cNvSpPr>
            <a:spLocks/>
          </p:cNvSpPr>
          <p:nvPr/>
        </p:nvSpPr>
        <p:spPr bwMode="auto">
          <a:xfrm>
            <a:off x="6521450" y="4921250"/>
            <a:ext cx="1323975" cy="473075"/>
          </a:xfrm>
          <a:custGeom>
            <a:avLst/>
            <a:gdLst>
              <a:gd name="T0" fmla="*/ 0 w 834"/>
              <a:gd name="T1" fmla="*/ 473075 h 298"/>
              <a:gd name="T2" fmla="*/ 139700 w 834"/>
              <a:gd name="T3" fmla="*/ 304800 h 298"/>
              <a:gd name="T4" fmla="*/ 339725 w 834"/>
              <a:gd name="T5" fmla="*/ 203200 h 298"/>
              <a:gd name="T6" fmla="*/ 1323975 w 834"/>
              <a:gd name="T7" fmla="*/ 136525 h 298"/>
              <a:gd name="T8" fmla="*/ 1298575 w 834"/>
              <a:gd name="T9" fmla="*/ 0 h 298"/>
              <a:gd name="T10" fmla="*/ 444500 w 834"/>
              <a:gd name="T11" fmla="*/ 53975 h 298"/>
              <a:gd name="T12" fmla="*/ 158750 w 834"/>
              <a:gd name="T13" fmla="*/ 146050 h 298"/>
              <a:gd name="T14" fmla="*/ 6350 w 834"/>
              <a:gd name="T15" fmla="*/ 298450 h 298"/>
              <a:gd name="T16" fmla="*/ 0 60000 65536"/>
              <a:gd name="T17" fmla="*/ 0 60000 65536"/>
              <a:gd name="T18" fmla="*/ 0 60000 65536"/>
              <a:gd name="T19" fmla="*/ 0 60000 65536"/>
              <a:gd name="T20" fmla="*/ 0 60000 65536"/>
              <a:gd name="T21" fmla="*/ 0 60000 65536"/>
              <a:gd name="T22" fmla="*/ 0 60000 65536"/>
              <a:gd name="T23" fmla="*/ 0 60000 65536"/>
              <a:gd name="T24" fmla="*/ 0 w 834"/>
              <a:gd name="T25" fmla="*/ 0 h 298"/>
              <a:gd name="T26" fmla="*/ 834 w 834"/>
              <a:gd name="T27" fmla="*/ 298 h 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4" h="298">
                <a:moveTo>
                  <a:pt x="0" y="298"/>
                </a:moveTo>
                <a:lnTo>
                  <a:pt x="88" y="192"/>
                </a:lnTo>
                <a:lnTo>
                  <a:pt x="214" y="128"/>
                </a:lnTo>
                <a:lnTo>
                  <a:pt x="834" y="86"/>
                </a:lnTo>
                <a:lnTo>
                  <a:pt x="818" y="0"/>
                </a:lnTo>
                <a:lnTo>
                  <a:pt x="280" y="34"/>
                </a:lnTo>
                <a:lnTo>
                  <a:pt x="100" y="92"/>
                </a:lnTo>
                <a:lnTo>
                  <a:pt x="4" y="188"/>
                </a:lnTo>
              </a:path>
            </a:pathLst>
          </a:custGeom>
          <a:noFill/>
          <a:ln w="9525">
            <a:noFill/>
            <a:round/>
            <a:headEnd/>
            <a:tailEnd/>
          </a:ln>
        </p:spPr>
        <p:txBody>
          <a:bodyPr/>
          <a:lstStyle/>
          <a:p>
            <a:endParaRPr lang="en-US"/>
          </a:p>
        </p:txBody>
      </p:sp>
      <p:grpSp>
        <p:nvGrpSpPr>
          <p:cNvPr id="47109" name="Group 4"/>
          <p:cNvGrpSpPr>
            <a:grpSpLocks/>
          </p:cNvGrpSpPr>
          <p:nvPr/>
        </p:nvGrpSpPr>
        <p:grpSpPr bwMode="auto">
          <a:xfrm>
            <a:off x="6534150" y="4733925"/>
            <a:ext cx="2168525" cy="762000"/>
            <a:chOff x="4116" y="2982"/>
            <a:chExt cx="1366" cy="480"/>
          </a:xfrm>
        </p:grpSpPr>
        <p:sp>
          <p:nvSpPr>
            <p:cNvPr id="47125" name="Rectangle 5"/>
            <p:cNvSpPr>
              <a:spLocks noChangeArrowheads="1"/>
            </p:cNvSpPr>
            <p:nvPr/>
          </p:nvSpPr>
          <p:spPr bwMode="auto">
            <a:xfrm>
              <a:off x="4996" y="3366"/>
              <a:ext cx="486" cy="9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126" name="Freeform 6"/>
            <p:cNvSpPr>
              <a:spLocks/>
            </p:cNvSpPr>
            <p:nvPr/>
          </p:nvSpPr>
          <p:spPr bwMode="auto">
            <a:xfrm>
              <a:off x="4116" y="2982"/>
              <a:ext cx="852" cy="296"/>
            </a:xfrm>
            <a:custGeom>
              <a:avLst/>
              <a:gdLst>
                <a:gd name="T0" fmla="*/ 0 w 852"/>
                <a:gd name="T1" fmla="*/ 296 h 296"/>
                <a:gd name="T2" fmla="*/ 118 w 852"/>
                <a:gd name="T3" fmla="*/ 198 h 296"/>
                <a:gd name="T4" fmla="*/ 394 w 852"/>
                <a:gd name="T5" fmla="*/ 106 h 296"/>
                <a:gd name="T6" fmla="*/ 852 w 852"/>
                <a:gd name="T7" fmla="*/ 90 h 296"/>
                <a:gd name="T8" fmla="*/ 838 w 852"/>
                <a:gd name="T9" fmla="*/ 0 h 296"/>
                <a:gd name="T10" fmla="*/ 280 w 852"/>
                <a:gd name="T11" fmla="*/ 34 h 296"/>
                <a:gd name="T12" fmla="*/ 114 w 852"/>
                <a:gd name="T13" fmla="*/ 102 h 296"/>
                <a:gd name="T14" fmla="*/ 82 w 852"/>
                <a:gd name="T15" fmla="*/ 148 h 296"/>
                <a:gd name="T16" fmla="*/ 6 w 852"/>
                <a:gd name="T17" fmla="*/ 218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2"/>
                <a:gd name="T28" fmla="*/ 0 h 296"/>
                <a:gd name="T29" fmla="*/ 852 w 852"/>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2" h="296">
                  <a:moveTo>
                    <a:pt x="0" y="296"/>
                  </a:moveTo>
                  <a:lnTo>
                    <a:pt x="118" y="198"/>
                  </a:lnTo>
                  <a:lnTo>
                    <a:pt x="394" y="106"/>
                  </a:lnTo>
                  <a:lnTo>
                    <a:pt x="852" y="90"/>
                  </a:lnTo>
                  <a:lnTo>
                    <a:pt x="838" y="0"/>
                  </a:lnTo>
                  <a:lnTo>
                    <a:pt x="280" y="34"/>
                  </a:lnTo>
                  <a:lnTo>
                    <a:pt x="114" y="102"/>
                  </a:lnTo>
                  <a:lnTo>
                    <a:pt x="82" y="148"/>
                  </a:lnTo>
                  <a:lnTo>
                    <a:pt x="6" y="218"/>
                  </a:lnTo>
                </a:path>
              </a:pathLst>
            </a:custGeom>
            <a:solidFill>
              <a:schemeClr val="bg1"/>
            </a:solidFill>
            <a:ln w="9525">
              <a:solidFill>
                <a:schemeClr val="bg1"/>
              </a:solidFill>
              <a:round/>
              <a:headEnd/>
              <a:tailEnd/>
            </a:ln>
          </p:spPr>
          <p:txBody>
            <a:bodyPr/>
            <a:lstStyle/>
            <a:p>
              <a:endParaRPr lang="en-US"/>
            </a:p>
          </p:txBody>
        </p:sp>
      </p:grpSp>
      <p:grpSp>
        <p:nvGrpSpPr>
          <p:cNvPr id="47110" name="Group 7"/>
          <p:cNvGrpSpPr>
            <a:grpSpLocks/>
          </p:cNvGrpSpPr>
          <p:nvPr/>
        </p:nvGrpSpPr>
        <p:grpSpPr bwMode="auto">
          <a:xfrm>
            <a:off x="6540500" y="4416425"/>
            <a:ext cx="2163763" cy="925513"/>
            <a:chOff x="4120" y="2782"/>
            <a:chExt cx="1363" cy="583"/>
          </a:xfrm>
        </p:grpSpPr>
        <p:sp>
          <p:nvSpPr>
            <p:cNvPr id="47123" name="Rectangle 8"/>
            <p:cNvSpPr>
              <a:spLocks noChangeArrowheads="1"/>
            </p:cNvSpPr>
            <p:nvPr/>
          </p:nvSpPr>
          <p:spPr bwMode="auto">
            <a:xfrm>
              <a:off x="4997" y="3273"/>
              <a:ext cx="486" cy="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124" name="Freeform 9"/>
            <p:cNvSpPr>
              <a:spLocks/>
            </p:cNvSpPr>
            <p:nvPr/>
          </p:nvSpPr>
          <p:spPr bwMode="auto">
            <a:xfrm>
              <a:off x="4120" y="2782"/>
              <a:ext cx="942" cy="418"/>
            </a:xfrm>
            <a:custGeom>
              <a:avLst/>
              <a:gdLst>
                <a:gd name="T0" fmla="*/ 0 w 942"/>
                <a:gd name="T1" fmla="*/ 418 h 418"/>
                <a:gd name="T2" fmla="*/ 84 w 942"/>
                <a:gd name="T3" fmla="*/ 340 h 418"/>
                <a:gd name="T4" fmla="*/ 144 w 942"/>
                <a:gd name="T5" fmla="*/ 250 h 418"/>
                <a:gd name="T6" fmla="*/ 318 w 942"/>
                <a:gd name="T7" fmla="*/ 170 h 418"/>
                <a:gd name="T8" fmla="*/ 942 w 942"/>
                <a:gd name="T9" fmla="*/ 116 h 418"/>
                <a:gd name="T10" fmla="*/ 888 w 942"/>
                <a:gd name="T11" fmla="*/ 0 h 418"/>
                <a:gd name="T12" fmla="*/ 238 w 942"/>
                <a:gd name="T13" fmla="*/ 68 h 418"/>
                <a:gd name="T14" fmla="*/ 134 w 942"/>
                <a:gd name="T15" fmla="*/ 162 h 418"/>
                <a:gd name="T16" fmla="*/ 98 w 942"/>
                <a:gd name="T17" fmla="*/ 178 h 418"/>
                <a:gd name="T18" fmla="*/ 98 w 942"/>
                <a:gd name="T19" fmla="*/ 226 h 418"/>
                <a:gd name="T20" fmla="*/ 66 w 942"/>
                <a:gd name="T21" fmla="*/ 224 h 418"/>
                <a:gd name="T22" fmla="*/ 64 w 942"/>
                <a:gd name="T23" fmla="*/ 280 h 418"/>
                <a:gd name="T24" fmla="*/ 32 w 942"/>
                <a:gd name="T25" fmla="*/ 28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2"/>
                <a:gd name="T40" fmla="*/ 0 h 418"/>
                <a:gd name="T41" fmla="*/ 942 w 942"/>
                <a:gd name="T42" fmla="*/ 418 h 4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2" h="418">
                  <a:moveTo>
                    <a:pt x="0" y="418"/>
                  </a:moveTo>
                  <a:lnTo>
                    <a:pt x="84" y="340"/>
                  </a:lnTo>
                  <a:lnTo>
                    <a:pt x="144" y="250"/>
                  </a:lnTo>
                  <a:lnTo>
                    <a:pt x="318" y="170"/>
                  </a:lnTo>
                  <a:lnTo>
                    <a:pt x="942" y="116"/>
                  </a:lnTo>
                  <a:lnTo>
                    <a:pt x="888" y="0"/>
                  </a:lnTo>
                  <a:lnTo>
                    <a:pt x="238" y="68"/>
                  </a:lnTo>
                  <a:lnTo>
                    <a:pt x="134" y="162"/>
                  </a:lnTo>
                  <a:lnTo>
                    <a:pt x="98" y="178"/>
                  </a:lnTo>
                  <a:lnTo>
                    <a:pt x="98" y="226"/>
                  </a:lnTo>
                  <a:lnTo>
                    <a:pt x="66" y="224"/>
                  </a:lnTo>
                  <a:lnTo>
                    <a:pt x="64" y="280"/>
                  </a:lnTo>
                  <a:lnTo>
                    <a:pt x="32" y="284"/>
                  </a:lnTo>
                </a:path>
              </a:pathLst>
            </a:custGeom>
            <a:solidFill>
              <a:schemeClr val="bg1"/>
            </a:solidFill>
            <a:ln w="9525">
              <a:solidFill>
                <a:schemeClr val="bg1"/>
              </a:solidFill>
              <a:round/>
              <a:headEnd/>
              <a:tailEnd/>
            </a:ln>
          </p:spPr>
          <p:txBody>
            <a:bodyPr/>
            <a:lstStyle/>
            <a:p>
              <a:endParaRPr lang="en-US"/>
            </a:p>
          </p:txBody>
        </p:sp>
      </p:grpSp>
      <p:grpSp>
        <p:nvGrpSpPr>
          <p:cNvPr id="47111" name="Group 10"/>
          <p:cNvGrpSpPr>
            <a:grpSpLocks/>
          </p:cNvGrpSpPr>
          <p:nvPr/>
        </p:nvGrpSpPr>
        <p:grpSpPr bwMode="auto">
          <a:xfrm>
            <a:off x="6584950" y="4165600"/>
            <a:ext cx="2117725" cy="1031875"/>
            <a:chOff x="4148" y="2624"/>
            <a:chExt cx="1334" cy="650"/>
          </a:xfrm>
        </p:grpSpPr>
        <p:sp>
          <p:nvSpPr>
            <p:cNvPr id="47121" name="Rectangle 11"/>
            <p:cNvSpPr>
              <a:spLocks noChangeArrowheads="1"/>
            </p:cNvSpPr>
            <p:nvPr/>
          </p:nvSpPr>
          <p:spPr bwMode="auto">
            <a:xfrm>
              <a:off x="4996" y="3178"/>
              <a:ext cx="486" cy="9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122" name="Freeform 12"/>
            <p:cNvSpPr>
              <a:spLocks/>
            </p:cNvSpPr>
            <p:nvPr/>
          </p:nvSpPr>
          <p:spPr bwMode="auto">
            <a:xfrm>
              <a:off x="4148" y="2624"/>
              <a:ext cx="940" cy="442"/>
            </a:xfrm>
            <a:custGeom>
              <a:avLst/>
              <a:gdLst>
                <a:gd name="T0" fmla="*/ 0 w 940"/>
                <a:gd name="T1" fmla="*/ 442 h 442"/>
                <a:gd name="T2" fmla="*/ 32 w 940"/>
                <a:gd name="T3" fmla="*/ 434 h 442"/>
                <a:gd name="T4" fmla="*/ 36 w 940"/>
                <a:gd name="T5" fmla="*/ 380 h 442"/>
                <a:gd name="T6" fmla="*/ 66 w 940"/>
                <a:gd name="T7" fmla="*/ 382 h 442"/>
                <a:gd name="T8" fmla="*/ 68 w 940"/>
                <a:gd name="T9" fmla="*/ 334 h 442"/>
                <a:gd name="T10" fmla="*/ 118 w 940"/>
                <a:gd name="T11" fmla="*/ 308 h 442"/>
                <a:gd name="T12" fmla="*/ 214 w 940"/>
                <a:gd name="T13" fmla="*/ 216 h 442"/>
                <a:gd name="T14" fmla="*/ 940 w 940"/>
                <a:gd name="T15" fmla="*/ 140 h 442"/>
                <a:gd name="T16" fmla="*/ 926 w 940"/>
                <a:gd name="T17" fmla="*/ 0 h 442"/>
                <a:gd name="T18" fmla="*/ 266 w 940"/>
                <a:gd name="T19" fmla="*/ 62 h 442"/>
                <a:gd name="T20" fmla="*/ 126 w 940"/>
                <a:gd name="T21" fmla="*/ 188 h 442"/>
                <a:gd name="T22" fmla="*/ 62 w 940"/>
                <a:gd name="T23" fmla="*/ 304 h 442"/>
                <a:gd name="T24" fmla="*/ 24 w 940"/>
                <a:gd name="T25" fmla="*/ 362 h 4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0"/>
                <a:gd name="T40" fmla="*/ 0 h 442"/>
                <a:gd name="T41" fmla="*/ 940 w 940"/>
                <a:gd name="T42" fmla="*/ 442 h 4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0" h="442">
                  <a:moveTo>
                    <a:pt x="0" y="442"/>
                  </a:moveTo>
                  <a:lnTo>
                    <a:pt x="32" y="434"/>
                  </a:lnTo>
                  <a:lnTo>
                    <a:pt x="36" y="380"/>
                  </a:lnTo>
                  <a:lnTo>
                    <a:pt x="66" y="382"/>
                  </a:lnTo>
                  <a:lnTo>
                    <a:pt x="68" y="334"/>
                  </a:lnTo>
                  <a:lnTo>
                    <a:pt x="118" y="308"/>
                  </a:lnTo>
                  <a:lnTo>
                    <a:pt x="214" y="216"/>
                  </a:lnTo>
                  <a:lnTo>
                    <a:pt x="940" y="140"/>
                  </a:lnTo>
                  <a:lnTo>
                    <a:pt x="926" y="0"/>
                  </a:lnTo>
                  <a:lnTo>
                    <a:pt x="266" y="62"/>
                  </a:lnTo>
                  <a:lnTo>
                    <a:pt x="126" y="188"/>
                  </a:lnTo>
                  <a:lnTo>
                    <a:pt x="62" y="304"/>
                  </a:lnTo>
                  <a:lnTo>
                    <a:pt x="24" y="362"/>
                  </a:lnTo>
                </a:path>
              </a:pathLst>
            </a:custGeom>
            <a:solidFill>
              <a:schemeClr val="bg1"/>
            </a:solidFill>
            <a:ln w="9525">
              <a:solidFill>
                <a:schemeClr val="bg1"/>
              </a:solidFill>
              <a:round/>
              <a:headEnd/>
              <a:tailEnd/>
            </a:ln>
          </p:spPr>
          <p:txBody>
            <a:bodyPr/>
            <a:lstStyle/>
            <a:p>
              <a:endParaRPr lang="en-US"/>
            </a:p>
          </p:txBody>
        </p:sp>
      </p:grpSp>
      <p:grpSp>
        <p:nvGrpSpPr>
          <p:cNvPr id="47112" name="Group 13"/>
          <p:cNvGrpSpPr>
            <a:grpSpLocks/>
          </p:cNvGrpSpPr>
          <p:nvPr/>
        </p:nvGrpSpPr>
        <p:grpSpPr bwMode="auto">
          <a:xfrm>
            <a:off x="6619875" y="3908425"/>
            <a:ext cx="2081213" cy="1135063"/>
            <a:chOff x="4170" y="2462"/>
            <a:chExt cx="1311" cy="715"/>
          </a:xfrm>
        </p:grpSpPr>
        <p:sp>
          <p:nvSpPr>
            <p:cNvPr id="47119" name="Rectangle 14"/>
            <p:cNvSpPr>
              <a:spLocks noChangeArrowheads="1"/>
            </p:cNvSpPr>
            <p:nvPr/>
          </p:nvSpPr>
          <p:spPr bwMode="auto">
            <a:xfrm>
              <a:off x="4995" y="3075"/>
              <a:ext cx="486" cy="10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120" name="Freeform 15"/>
            <p:cNvSpPr>
              <a:spLocks/>
            </p:cNvSpPr>
            <p:nvPr/>
          </p:nvSpPr>
          <p:spPr bwMode="auto">
            <a:xfrm>
              <a:off x="4170" y="2462"/>
              <a:ext cx="988" cy="520"/>
            </a:xfrm>
            <a:custGeom>
              <a:avLst/>
              <a:gdLst>
                <a:gd name="T0" fmla="*/ 0 w 988"/>
                <a:gd name="T1" fmla="*/ 520 h 520"/>
                <a:gd name="T2" fmla="*/ 70 w 988"/>
                <a:gd name="T3" fmla="*/ 408 h 520"/>
                <a:gd name="T4" fmla="*/ 158 w 988"/>
                <a:gd name="T5" fmla="*/ 250 h 520"/>
                <a:gd name="T6" fmla="*/ 246 w 988"/>
                <a:gd name="T7" fmla="*/ 188 h 520"/>
                <a:gd name="T8" fmla="*/ 988 w 988"/>
                <a:gd name="T9" fmla="*/ 124 h 520"/>
                <a:gd name="T10" fmla="*/ 978 w 988"/>
                <a:gd name="T11" fmla="*/ 0 h 520"/>
                <a:gd name="T12" fmla="*/ 660 w 988"/>
                <a:gd name="T13" fmla="*/ 24 h 520"/>
                <a:gd name="T14" fmla="*/ 526 w 988"/>
                <a:gd name="T15" fmla="*/ 44 h 520"/>
                <a:gd name="T16" fmla="*/ 414 w 988"/>
                <a:gd name="T17" fmla="*/ 58 h 520"/>
                <a:gd name="T18" fmla="*/ 342 w 988"/>
                <a:gd name="T19" fmla="*/ 52 h 520"/>
                <a:gd name="T20" fmla="*/ 240 w 988"/>
                <a:gd name="T21" fmla="*/ 72 h 520"/>
                <a:gd name="T22" fmla="*/ 142 w 988"/>
                <a:gd name="T23" fmla="*/ 138 h 520"/>
                <a:gd name="T24" fmla="*/ 122 w 988"/>
                <a:gd name="T25" fmla="*/ 212 h 520"/>
                <a:gd name="T26" fmla="*/ 76 w 988"/>
                <a:gd name="T27" fmla="*/ 224 h 520"/>
                <a:gd name="T28" fmla="*/ 52 w 988"/>
                <a:gd name="T29" fmla="*/ 270 h 5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8"/>
                <a:gd name="T46" fmla="*/ 0 h 520"/>
                <a:gd name="T47" fmla="*/ 988 w 988"/>
                <a:gd name="T48" fmla="*/ 520 h 5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8" h="520">
                  <a:moveTo>
                    <a:pt x="0" y="520"/>
                  </a:moveTo>
                  <a:lnTo>
                    <a:pt x="70" y="408"/>
                  </a:lnTo>
                  <a:lnTo>
                    <a:pt x="158" y="250"/>
                  </a:lnTo>
                  <a:lnTo>
                    <a:pt x="246" y="188"/>
                  </a:lnTo>
                  <a:lnTo>
                    <a:pt x="988" y="124"/>
                  </a:lnTo>
                  <a:lnTo>
                    <a:pt x="978" y="0"/>
                  </a:lnTo>
                  <a:lnTo>
                    <a:pt x="660" y="24"/>
                  </a:lnTo>
                  <a:lnTo>
                    <a:pt x="526" y="44"/>
                  </a:lnTo>
                  <a:lnTo>
                    <a:pt x="414" y="58"/>
                  </a:lnTo>
                  <a:lnTo>
                    <a:pt x="342" y="52"/>
                  </a:lnTo>
                  <a:lnTo>
                    <a:pt x="240" y="72"/>
                  </a:lnTo>
                  <a:lnTo>
                    <a:pt x="142" y="138"/>
                  </a:lnTo>
                  <a:lnTo>
                    <a:pt x="122" y="212"/>
                  </a:lnTo>
                  <a:lnTo>
                    <a:pt x="76" y="224"/>
                  </a:lnTo>
                  <a:lnTo>
                    <a:pt x="52" y="270"/>
                  </a:lnTo>
                </a:path>
              </a:pathLst>
            </a:custGeom>
            <a:solidFill>
              <a:schemeClr val="bg1"/>
            </a:solidFill>
            <a:ln w="9525">
              <a:solidFill>
                <a:schemeClr val="bg1"/>
              </a:solidFill>
              <a:round/>
              <a:headEnd/>
              <a:tailEnd/>
            </a:ln>
          </p:spPr>
          <p:txBody>
            <a:bodyPr/>
            <a:lstStyle/>
            <a:p>
              <a:endParaRPr lang="en-US"/>
            </a:p>
          </p:txBody>
        </p:sp>
      </p:grpSp>
      <p:grpSp>
        <p:nvGrpSpPr>
          <p:cNvPr id="47113" name="Group 16"/>
          <p:cNvGrpSpPr>
            <a:grpSpLocks/>
          </p:cNvGrpSpPr>
          <p:nvPr/>
        </p:nvGrpSpPr>
        <p:grpSpPr bwMode="auto">
          <a:xfrm>
            <a:off x="6715125" y="3489325"/>
            <a:ext cx="1984375" cy="1397000"/>
            <a:chOff x="4230" y="2198"/>
            <a:chExt cx="1250" cy="880"/>
          </a:xfrm>
        </p:grpSpPr>
        <p:sp>
          <p:nvSpPr>
            <p:cNvPr id="47117" name="Rectangle 17"/>
            <p:cNvSpPr>
              <a:spLocks noChangeArrowheads="1"/>
            </p:cNvSpPr>
            <p:nvPr/>
          </p:nvSpPr>
          <p:spPr bwMode="auto">
            <a:xfrm>
              <a:off x="4994" y="2962"/>
              <a:ext cx="486" cy="11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118" name="Freeform 18"/>
            <p:cNvSpPr>
              <a:spLocks/>
            </p:cNvSpPr>
            <p:nvPr/>
          </p:nvSpPr>
          <p:spPr bwMode="auto">
            <a:xfrm>
              <a:off x="4230" y="2198"/>
              <a:ext cx="1034" cy="514"/>
            </a:xfrm>
            <a:custGeom>
              <a:avLst/>
              <a:gdLst>
                <a:gd name="T0" fmla="*/ 0 w 1034"/>
                <a:gd name="T1" fmla="*/ 514 h 514"/>
                <a:gd name="T2" fmla="*/ 18 w 1034"/>
                <a:gd name="T3" fmla="*/ 486 h 514"/>
                <a:gd name="T4" fmla="*/ 58 w 1034"/>
                <a:gd name="T5" fmla="*/ 476 h 514"/>
                <a:gd name="T6" fmla="*/ 88 w 1034"/>
                <a:gd name="T7" fmla="*/ 400 h 514"/>
                <a:gd name="T8" fmla="*/ 178 w 1034"/>
                <a:gd name="T9" fmla="*/ 336 h 514"/>
                <a:gd name="T10" fmla="*/ 276 w 1034"/>
                <a:gd name="T11" fmla="*/ 314 h 514"/>
                <a:gd name="T12" fmla="*/ 358 w 1034"/>
                <a:gd name="T13" fmla="*/ 320 h 514"/>
                <a:gd name="T14" fmla="*/ 1034 w 1034"/>
                <a:gd name="T15" fmla="*/ 252 h 514"/>
                <a:gd name="T16" fmla="*/ 986 w 1034"/>
                <a:gd name="T17" fmla="*/ 46 h 514"/>
                <a:gd name="T18" fmla="*/ 650 w 1034"/>
                <a:gd name="T19" fmla="*/ 0 h 514"/>
                <a:gd name="T20" fmla="*/ 218 w 1034"/>
                <a:gd name="T21" fmla="*/ 72 h 514"/>
                <a:gd name="T22" fmla="*/ 80 w 1034"/>
                <a:gd name="T23" fmla="*/ 250 h 514"/>
                <a:gd name="T24" fmla="*/ 44 w 1034"/>
                <a:gd name="T25" fmla="*/ 394 h 514"/>
                <a:gd name="T26" fmla="*/ 16 w 1034"/>
                <a:gd name="T27" fmla="*/ 470 h 5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4"/>
                <a:gd name="T43" fmla="*/ 0 h 514"/>
                <a:gd name="T44" fmla="*/ 1034 w 1034"/>
                <a:gd name="T45" fmla="*/ 514 h 5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4" h="514">
                  <a:moveTo>
                    <a:pt x="0" y="514"/>
                  </a:moveTo>
                  <a:lnTo>
                    <a:pt x="18" y="486"/>
                  </a:lnTo>
                  <a:lnTo>
                    <a:pt x="58" y="476"/>
                  </a:lnTo>
                  <a:lnTo>
                    <a:pt x="88" y="400"/>
                  </a:lnTo>
                  <a:lnTo>
                    <a:pt x="178" y="336"/>
                  </a:lnTo>
                  <a:lnTo>
                    <a:pt x="276" y="314"/>
                  </a:lnTo>
                  <a:lnTo>
                    <a:pt x="358" y="320"/>
                  </a:lnTo>
                  <a:lnTo>
                    <a:pt x="1034" y="252"/>
                  </a:lnTo>
                  <a:lnTo>
                    <a:pt x="986" y="46"/>
                  </a:lnTo>
                  <a:lnTo>
                    <a:pt x="650" y="0"/>
                  </a:lnTo>
                  <a:lnTo>
                    <a:pt x="218" y="72"/>
                  </a:lnTo>
                  <a:lnTo>
                    <a:pt x="80" y="250"/>
                  </a:lnTo>
                  <a:lnTo>
                    <a:pt x="44" y="394"/>
                  </a:lnTo>
                  <a:lnTo>
                    <a:pt x="16" y="470"/>
                  </a:lnTo>
                </a:path>
              </a:pathLst>
            </a:custGeom>
            <a:solidFill>
              <a:schemeClr val="bg1"/>
            </a:solidFill>
            <a:ln w="9525">
              <a:solidFill>
                <a:schemeClr val="bg1"/>
              </a:solidFill>
              <a:round/>
              <a:headEnd/>
              <a:tailEnd/>
            </a:ln>
          </p:spPr>
          <p:txBody>
            <a:bodyPr/>
            <a:lstStyle/>
            <a:p>
              <a:endParaRPr lang="en-US"/>
            </a:p>
          </p:txBody>
        </p:sp>
      </p:grpSp>
      <p:grpSp>
        <p:nvGrpSpPr>
          <p:cNvPr id="47114" name="Group 19"/>
          <p:cNvGrpSpPr>
            <a:grpSpLocks/>
          </p:cNvGrpSpPr>
          <p:nvPr/>
        </p:nvGrpSpPr>
        <p:grpSpPr bwMode="auto">
          <a:xfrm>
            <a:off x="6515100" y="4924425"/>
            <a:ext cx="2185988" cy="722313"/>
            <a:chOff x="4104" y="3102"/>
            <a:chExt cx="1377" cy="455"/>
          </a:xfrm>
        </p:grpSpPr>
        <p:sp>
          <p:nvSpPr>
            <p:cNvPr id="47115" name="Rectangle 20"/>
            <p:cNvSpPr>
              <a:spLocks noChangeArrowheads="1"/>
            </p:cNvSpPr>
            <p:nvPr/>
          </p:nvSpPr>
          <p:spPr bwMode="auto">
            <a:xfrm>
              <a:off x="4995" y="3461"/>
              <a:ext cx="486" cy="9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116" name="Freeform 21"/>
            <p:cNvSpPr>
              <a:spLocks/>
            </p:cNvSpPr>
            <p:nvPr/>
          </p:nvSpPr>
          <p:spPr bwMode="auto">
            <a:xfrm>
              <a:off x="4104" y="3102"/>
              <a:ext cx="832" cy="306"/>
            </a:xfrm>
            <a:custGeom>
              <a:avLst/>
              <a:gdLst>
                <a:gd name="T0" fmla="*/ 0 w 832"/>
                <a:gd name="T1" fmla="*/ 306 h 306"/>
                <a:gd name="T2" fmla="*/ 4 w 832"/>
                <a:gd name="T3" fmla="*/ 294 h 306"/>
                <a:gd name="T4" fmla="*/ 46 w 832"/>
                <a:gd name="T5" fmla="*/ 218 h 306"/>
                <a:gd name="T6" fmla="*/ 148 w 832"/>
                <a:gd name="T7" fmla="*/ 146 h 306"/>
                <a:gd name="T8" fmla="*/ 832 w 832"/>
                <a:gd name="T9" fmla="*/ 80 h 306"/>
                <a:gd name="T10" fmla="*/ 810 w 832"/>
                <a:gd name="T11" fmla="*/ 0 h 306"/>
                <a:gd name="T12" fmla="*/ 320 w 832"/>
                <a:gd name="T13" fmla="*/ 28 h 306"/>
                <a:gd name="T14" fmla="*/ 186 w 832"/>
                <a:gd name="T15" fmla="*/ 58 h 306"/>
                <a:gd name="T16" fmla="*/ 104 w 832"/>
                <a:gd name="T17" fmla="*/ 96 h 306"/>
                <a:gd name="T18" fmla="*/ 6 w 832"/>
                <a:gd name="T19" fmla="*/ 178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2"/>
                <a:gd name="T31" fmla="*/ 0 h 306"/>
                <a:gd name="T32" fmla="*/ 832 w 832"/>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2" h="306">
                  <a:moveTo>
                    <a:pt x="0" y="306"/>
                  </a:moveTo>
                  <a:cubicBezTo>
                    <a:pt x="2" y="295"/>
                    <a:pt x="0" y="298"/>
                    <a:pt x="4" y="294"/>
                  </a:cubicBezTo>
                  <a:lnTo>
                    <a:pt x="46" y="218"/>
                  </a:lnTo>
                  <a:lnTo>
                    <a:pt x="148" y="146"/>
                  </a:lnTo>
                  <a:lnTo>
                    <a:pt x="832" y="80"/>
                  </a:lnTo>
                  <a:lnTo>
                    <a:pt x="810" y="0"/>
                  </a:lnTo>
                  <a:lnTo>
                    <a:pt x="320" y="28"/>
                  </a:lnTo>
                  <a:lnTo>
                    <a:pt x="186" y="58"/>
                  </a:lnTo>
                  <a:lnTo>
                    <a:pt x="104" y="96"/>
                  </a:lnTo>
                  <a:lnTo>
                    <a:pt x="6" y="178"/>
                  </a:lnTo>
                </a:path>
              </a:pathLst>
            </a:custGeom>
            <a:solidFill>
              <a:schemeClr val="bg1"/>
            </a:solidFill>
            <a:ln w="9525">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smtClean="0">
                <a:ea typeface="ＭＳ Ｐゴシック" pitchFamily="34" charset="-128"/>
              </a:rPr>
              <a:t>Quarkonia in Heavy Ion Collisions</a:t>
            </a:r>
          </a:p>
        </p:txBody>
      </p:sp>
      <p:sp>
        <p:nvSpPr>
          <p:cNvPr id="9218" name="Content Placeholder 2"/>
          <p:cNvSpPr>
            <a:spLocks noGrp="1"/>
          </p:cNvSpPr>
          <p:nvPr>
            <p:ph idx="1"/>
          </p:nvPr>
        </p:nvSpPr>
        <p:spPr>
          <a:xfrm>
            <a:off x="144319" y="731184"/>
            <a:ext cx="8721148" cy="5750019"/>
          </a:xfrm>
        </p:spPr>
        <p:txBody>
          <a:bodyPr/>
          <a:lstStyle/>
          <a:p>
            <a:pPr eaLnBrk="1" hangingPunct="1"/>
            <a:r>
              <a:rPr lang="en-US" dirty="0" smtClean="0">
                <a:latin typeface="Arial Rounded MT Bold" pitchFamily="34" charset="0"/>
                <a:ea typeface="ＭＳ Ｐゴシック" pitchFamily="34" charset="-128"/>
              </a:rPr>
              <a:t>Good candidates to probe the QGP in HIC</a:t>
            </a:r>
          </a:p>
          <a:p>
            <a:pPr lvl="1" eaLnBrk="1" hangingPunct="1"/>
            <a:r>
              <a:rPr lang="en-US" dirty="0" smtClean="0">
                <a:ea typeface="ＭＳ Ｐゴシック" pitchFamily="34" charset="-128"/>
              </a:rPr>
              <a:t>Large masses and (dominantly) produced at the early stage of the collision via hard-scattering of gluons</a:t>
            </a:r>
          </a:p>
          <a:p>
            <a:pPr lvl="1" eaLnBrk="1" hangingPunct="1"/>
            <a:r>
              <a:rPr lang="en-US" dirty="0" smtClean="0">
                <a:ea typeface="ＭＳ Ｐゴシック" pitchFamily="34" charset="-128"/>
              </a:rPr>
              <a:t>Strongly bound resonances</a:t>
            </a: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
        <p:nvSpPr>
          <p:cNvPr id="9220" name="Slide Number Placeholder 3"/>
          <p:cNvSpPr>
            <a:spLocks noGrp="1"/>
          </p:cNvSpPr>
          <p:nvPr>
            <p:ph type="sldNum" sz="quarter" idx="11"/>
          </p:nvPr>
        </p:nvSpPr>
        <p:spPr bwMode="auto">
          <a:xfrm>
            <a:off x="8647610" y="6381750"/>
            <a:ext cx="496389" cy="476250"/>
          </a:xfrm>
          <a:noFill/>
          <a:ln>
            <a:miter lim="800000"/>
            <a:headEnd/>
            <a:tailEnd/>
          </a:ln>
        </p:spPr>
        <p:txBody>
          <a:bodyPr/>
          <a:lstStyle/>
          <a:p>
            <a:fld id="{0C374A79-CA75-4CA3-BEF3-6FEC867A16FF}" type="slidenum">
              <a:rPr lang="en-US"/>
              <a:pPr/>
              <a:t>34</a:t>
            </a:fld>
            <a:endParaRPr lang="en-US" dirty="0"/>
          </a:p>
        </p:txBody>
      </p:sp>
      <p:pic>
        <p:nvPicPr>
          <p:cNvPr id="9221" name="Picture 5" descr="Screen shot 2011-05-20 at 10.20.16 AM.png"/>
          <p:cNvPicPr>
            <a:picLocks noChangeAspect="1"/>
          </p:cNvPicPr>
          <p:nvPr/>
        </p:nvPicPr>
        <p:blipFill>
          <a:blip r:embed="rId3" cstate="print"/>
          <a:srcRect l="-5" r="53333"/>
          <a:stretch>
            <a:fillRect/>
          </a:stretch>
        </p:blipFill>
        <p:spPr bwMode="auto">
          <a:xfrm>
            <a:off x="1734705" y="2420471"/>
            <a:ext cx="6013739" cy="988919"/>
          </a:xfrm>
          <a:prstGeom prst="rect">
            <a:avLst/>
          </a:prstGeom>
          <a:noFill/>
          <a:ln w="9525">
            <a:noFill/>
            <a:miter lim="800000"/>
            <a:headEnd/>
            <a:tailEnd/>
          </a:ln>
        </p:spPr>
      </p:pic>
      <p:sp>
        <p:nvSpPr>
          <p:cNvPr id="9222" name="Rectangle 1"/>
          <p:cNvSpPr>
            <a:spLocks noChangeArrowheads="1"/>
          </p:cNvSpPr>
          <p:nvPr/>
        </p:nvSpPr>
        <p:spPr bwMode="auto">
          <a:xfrm>
            <a:off x="3880717" y="3759574"/>
            <a:ext cx="1866034" cy="1190855"/>
          </a:xfrm>
          <a:prstGeom prst="rect">
            <a:avLst/>
          </a:prstGeom>
          <a:noFill/>
          <a:ln w="9525">
            <a:noFill/>
            <a:miter lim="800000"/>
            <a:headEnd/>
            <a:tailEnd/>
          </a:ln>
        </p:spPr>
        <p:txBody>
          <a:bodyPr lIns="82058" tIns="41029" rIns="82058" bIns="41029">
            <a:spAutoFit/>
          </a:bodyPr>
          <a:lstStyle/>
          <a:p>
            <a:r>
              <a:rPr lang="en-US" sz="7200" dirty="0"/>
              <a:t>→</a:t>
            </a:r>
          </a:p>
        </p:txBody>
      </p:sp>
      <p:sp>
        <p:nvSpPr>
          <p:cNvPr id="9223" name="TextBox 3"/>
          <p:cNvSpPr txBox="1">
            <a:spLocks noChangeArrowheads="1"/>
          </p:cNvSpPr>
          <p:nvPr/>
        </p:nvSpPr>
        <p:spPr bwMode="auto">
          <a:xfrm>
            <a:off x="2788422" y="4553791"/>
            <a:ext cx="3479125" cy="421414"/>
          </a:xfrm>
          <a:prstGeom prst="rect">
            <a:avLst/>
          </a:prstGeom>
          <a:noFill/>
          <a:ln w="9525">
            <a:noFill/>
            <a:miter lim="800000"/>
            <a:headEnd/>
            <a:tailEnd/>
          </a:ln>
        </p:spPr>
        <p:txBody>
          <a:bodyPr wrap="none" lIns="82058" tIns="41029" rIns="82058" bIns="41029">
            <a:spAutoFit/>
          </a:bodyPr>
          <a:lstStyle/>
          <a:p>
            <a:r>
              <a:rPr lang="en-US" sz="2200" dirty="0"/>
              <a:t>decreasing binding energy</a:t>
            </a:r>
          </a:p>
        </p:txBody>
      </p:sp>
      <p:pic>
        <p:nvPicPr>
          <p:cNvPr id="9224" name="Picture 8" descr="Screen shot 2011-05-20 at 10.20.16 AM.png"/>
          <p:cNvPicPr>
            <a:picLocks noChangeAspect="1"/>
          </p:cNvPicPr>
          <p:nvPr/>
        </p:nvPicPr>
        <p:blipFill>
          <a:blip r:embed="rId3" cstate="print"/>
          <a:srcRect l="47954" t="-191" r="363" b="191"/>
          <a:stretch>
            <a:fillRect/>
          </a:stretch>
        </p:blipFill>
        <p:spPr bwMode="auto">
          <a:xfrm>
            <a:off x="2238376" y="3409390"/>
            <a:ext cx="6341341" cy="942695"/>
          </a:xfrm>
          <a:prstGeom prst="rect">
            <a:avLst/>
          </a:prstGeom>
          <a:noFill/>
          <a:ln w="9525">
            <a:noFill/>
            <a:miter lim="800000"/>
            <a:headEnd/>
            <a:tailEnd/>
          </a:ln>
        </p:spPr>
      </p:pic>
      <p:pic>
        <p:nvPicPr>
          <p:cNvPr id="9225" name="Picture 9" descr="Screen shot 2011-05-20 at 10.20.16 AM.png"/>
          <p:cNvPicPr>
            <a:picLocks noChangeAspect="1"/>
          </p:cNvPicPr>
          <p:nvPr/>
        </p:nvPicPr>
        <p:blipFill>
          <a:blip r:embed="rId3" cstate="print"/>
          <a:srcRect l="-259" r="85835"/>
          <a:stretch>
            <a:fillRect/>
          </a:stretch>
        </p:blipFill>
        <p:spPr bwMode="auto">
          <a:xfrm>
            <a:off x="502227" y="3409390"/>
            <a:ext cx="1766455" cy="941294"/>
          </a:xfrm>
          <a:prstGeom prst="rect">
            <a:avLst/>
          </a:prstGeom>
          <a:noFill/>
          <a:ln w="9525">
            <a:noFill/>
            <a:miter lim="800000"/>
            <a:headEnd/>
            <a:tailEnd/>
          </a:ln>
        </p:spPr>
      </p:pic>
      <p:sp>
        <p:nvSpPr>
          <p:cNvPr id="9227" name="TextBox 6"/>
          <p:cNvSpPr txBox="1">
            <a:spLocks noChangeArrowheads="1"/>
          </p:cNvSpPr>
          <p:nvPr/>
        </p:nvSpPr>
        <p:spPr bwMode="auto">
          <a:xfrm>
            <a:off x="-909835" y="1563220"/>
            <a:ext cx="165782" cy="359858"/>
          </a:xfrm>
          <a:prstGeom prst="rect">
            <a:avLst/>
          </a:prstGeom>
          <a:noFill/>
          <a:ln w="9525">
            <a:noFill/>
            <a:miter lim="800000"/>
            <a:headEnd/>
            <a:tailEnd/>
          </a:ln>
        </p:spPr>
        <p:txBody>
          <a:bodyPr wrap="none" lIns="82058" tIns="41029" rIns="82058" bIns="41029">
            <a:spAutoFit/>
          </a:bodyPr>
          <a:lstStyle/>
          <a:p>
            <a:endParaRPr lang="en-US"/>
          </a:p>
        </p:txBody>
      </p:sp>
      <p:pic>
        <p:nvPicPr>
          <p:cNvPr id="13" name="Picture 2" descr="twob"/>
          <p:cNvPicPr>
            <a:picLocks noChangeAspect="1" noChangeArrowheads="1"/>
          </p:cNvPicPr>
          <p:nvPr/>
        </p:nvPicPr>
        <p:blipFill>
          <a:blip r:embed="rId4" cstate="print"/>
          <a:srcRect t="6244" b="48027"/>
          <a:stretch>
            <a:fillRect/>
          </a:stretch>
        </p:blipFill>
        <p:spPr bwMode="auto">
          <a:xfrm>
            <a:off x="3383280" y="5098870"/>
            <a:ext cx="5257800" cy="1435100"/>
          </a:xfrm>
          <a:prstGeom prst="rect">
            <a:avLst/>
          </a:prstGeom>
          <a:noFill/>
          <a:ln w="9525">
            <a:solidFill>
              <a:srgbClr val="FF0000"/>
            </a:solidFill>
            <a:miter lim="800000"/>
            <a:headEnd/>
            <a:tailEnd/>
          </a:ln>
          <a:effectLst/>
        </p:spPr>
      </p:pic>
      <p:sp>
        <p:nvSpPr>
          <p:cNvPr id="14" name="TextBox 13"/>
          <p:cNvSpPr txBox="1"/>
          <p:nvPr/>
        </p:nvSpPr>
        <p:spPr>
          <a:xfrm>
            <a:off x="607450" y="5564777"/>
            <a:ext cx="2287807" cy="701731"/>
          </a:xfrm>
          <a:prstGeom prst="rect">
            <a:avLst/>
          </a:prstGeom>
          <a:noFill/>
        </p:spPr>
        <p:txBody>
          <a:bodyPr wrap="none" rtlCol="0">
            <a:spAutoFit/>
          </a:bodyPr>
          <a:lstStyle/>
          <a:p>
            <a:r>
              <a:rPr lang="en-US" dirty="0" smtClean="0"/>
              <a:t>Expectation:</a:t>
            </a:r>
          </a:p>
          <a:p>
            <a:r>
              <a:rPr lang="en-US" dirty="0" smtClean="0"/>
              <a:t>(theory/lattice QCD)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5" descr="masspeak_Hi.pdf"/>
          <p:cNvPicPr>
            <a:picLocks noChangeAspect="1"/>
          </p:cNvPicPr>
          <p:nvPr/>
        </p:nvPicPr>
        <p:blipFill>
          <a:blip r:embed="rId3" cstate="print"/>
          <a:srcRect/>
          <a:stretch>
            <a:fillRect/>
          </a:stretch>
        </p:blipFill>
        <p:spPr bwMode="auto">
          <a:xfrm>
            <a:off x="4900982" y="886687"/>
            <a:ext cx="3901048" cy="4189557"/>
          </a:xfrm>
          <a:prstGeom prst="rect">
            <a:avLst/>
          </a:prstGeom>
          <a:noFill/>
          <a:ln w="9525">
            <a:noFill/>
            <a:miter lim="800000"/>
            <a:headEnd/>
            <a:tailEnd/>
          </a:ln>
        </p:spPr>
      </p:pic>
      <p:sp>
        <p:nvSpPr>
          <p:cNvPr id="52226" name="Title 1"/>
          <p:cNvSpPr>
            <a:spLocks noGrp="1"/>
          </p:cNvSpPr>
          <p:nvPr>
            <p:ph type="title"/>
          </p:nvPr>
        </p:nvSpPr>
        <p:spPr/>
        <p:txBody>
          <a:bodyPr/>
          <a:lstStyle/>
          <a:p>
            <a:r>
              <a:rPr lang="en-US" smtClean="0">
                <a:ea typeface="ＭＳ Ｐゴシック" pitchFamily="34" charset="-128"/>
                <a:cs typeface="Times New Roman" pitchFamily="18" charset="0"/>
                <a:sym typeface="Symbol" pitchFamily="18" charset="2"/>
              </a:rPr>
              <a:t></a:t>
            </a:r>
            <a:r>
              <a:rPr lang="en-US" smtClean="0">
                <a:ea typeface="ＭＳ Ｐゴシック" pitchFamily="34" charset="-128"/>
              </a:rPr>
              <a:t>(2S+3S) Suppression</a:t>
            </a:r>
          </a:p>
        </p:txBody>
      </p:sp>
      <p:sp>
        <p:nvSpPr>
          <p:cNvPr id="52227" name="Content Placeholder 4"/>
          <p:cNvSpPr>
            <a:spLocks noGrp="1"/>
          </p:cNvSpPr>
          <p:nvPr>
            <p:ph idx="1"/>
          </p:nvPr>
        </p:nvSpPr>
        <p:spPr>
          <a:xfrm>
            <a:off x="144318" y="5256960"/>
            <a:ext cx="8882785" cy="1278871"/>
          </a:xfrm>
        </p:spPr>
        <p:txBody>
          <a:bodyPr/>
          <a:lstStyle/>
          <a:p>
            <a:r>
              <a:rPr lang="en-US" smtClean="0">
                <a:latin typeface="Arial" pitchFamily="34" charset="0"/>
                <a:ea typeface="ＭＳ Ｐゴシック" pitchFamily="34" charset="-128"/>
                <a:cs typeface="Times New Roman" pitchFamily="18" charset="0"/>
                <a:sym typeface="Symbol" pitchFamily="18" charset="2"/>
              </a:rPr>
              <a:t></a:t>
            </a:r>
            <a:r>
              <a:rPr lang="en-US" smtClean="0">
                <a:latin typeface="Arial" pitchFamily="34" charset="0"/>
                <a:ea typeface="ＭＳ Ｐゴシック" pitchFamily="34" charset="-128"/>
              </a:rPr>
              <a:t>(2S+3S) production relative to </a:t>
            </a:r>
            <a:r>
              <a:rPr lang="en-US" smtClean="0">
                <a:latin typeface="Arial" pitchFamily="34" charset="0"/>
                <a:ea typeface="ＭＳ Ｐゴシック" pitchFamily="34" charset="-128"/>
                <a:cs typeface="Times New Roman" pitchFamily="18" charset="0"/>
                <a:sym typeface="Symbol" pitchFamily="18" charset="2"/>
              </a:rPr>
              <a:t></a:t>
            </a:r>
            <a:r>
              <a:rPr lang="en-US" smtClean="0">
                <a:latin typeface="Arial" pitchFamily="34" charset="0"/>
                <a:ea typeface="ＭＳ Ｐゴシック" pitchFamily="34" charset="-128"/>
              </a:rPr>
              <a:t>(1S) in pp and PbPb</a:t>
            </a:r>
          </a:p>
          <a:p>
            <a:r>
              <a:rPr lang="en-US" smtClean="0">
                <a:latin typeface="Arial" pitchFamily="34" charset="0"/>
                <a:ea typeface="ＭＳ Ｐゴシック" pitchFamily="34" charset="-128"/>
              </a:rPr>
              <a:t>Compare pp and PbPb through a simultaneous fit</a:t>
            </a:r>
            <a:endParaRPr lang="en-US" smtClean="0">
              <a:latin typeface="Arial Rounded MT Bold" pitchFamily="34" charset="0"/>
              <a:ea typeface="ＭＳ Ｐゴシック" pitchFamily="34" charset="-128"/>
            </a:endParaRPr>
          </a:p>
        </p:txBody>
      </p:sp>
      <p:sp>
        <p:nvSpPr>
          <p:cNvPr id="52229" name="Slide Number Placeholder 4"/>
          <p:cNvSpPr>
            <a:spLocks noGrp="1"/>
          </p:cNvSpPr>
          <p:nvPr>
            <p:ph type="sldNum" sz="quarter" idx="11"/>
          </p:nvPr>
        </p:nvSpPr>
        <p:spPr bwMode="auto">
          <a:xfrm>
            <a:off x="8569234" y="6166848"/>
            <a:ext cx="574766" cy="476250"/>
          </a:xfrm>
          <a:noFill/>
          <a:ln>
            <a:miter lim="800000"/>
            <a:headEnd/>
            <a:tailEnd/>
          </a:ln>
        </p:spPr>
        <p:txBody>
          <a:bodyPr/>
          <a:lstStyle/>
          <a:p>
            <a:fld id="{56D8F927-A56E-4CDA-A5BF-97FC334B51E4}" type="slidenum">
              <a:rPr lang="en-US"/>
              <a:pPr/>
              <a:t>35</a:t>
            </a:fld>
            <a:endParaRPr lang="en-US" dirty="0"/>
          </a:p>
        </p:txBody>
      </p:sp>
      <p:pic>
        <p:nvPicPr>
          <p:cNvPr id="52230" name="Picture 7" descr="masspeak_pp_HIrereco.pdf"/>
          <p:cNvPicPr>
            <a:picLocks noChangeAspect="1"/>
          </p:cNvPicPr>
          <p:nvPr/>
        </p:nvPicPr>
        <p:blipFill>
          <a:blip r:embed="rId4" cstate="print"/>
          <a:srcRect/>
          <a:stretch>
            <a:fillRect/>
          </a:stretch>
        </p:blipFill>
        <p:spPr bwMode="auto">
          <a:xfrm>
            <a:off x="610360" y="876967"/>
            <a:ext cx="3850622" cy="4136159"/>
          </a:xfrm>
          <a:prstGeom prst="rect">
            <a:avLst/>
          </a:prstGeom>
          <a:noFill/>
          <a:ln w="9525">
            <a:noFill/>
            <a:miter lim="800000"/>
            <a:headEnd/>
            <a:tailEnd/>
          </a:ln>
        </p:spPr>
      </p:pic>
      <p:sp>
        <p:nvSpPr>
          <p:cNvPr id="52231" name="Rectangle 20"/>
          <p:cNvSpPr>
            <a:spLocks noChangeArrowheads="1"/>
          </p:cNvSpPr>
          <p:nvPr/>
        </p:nvSpPr>
        <p:spPr bwMode="auto">
          <a:xfrm>
            <a:off x="7364055" y="99452"/>
            <a:ext cx="1220495" cy="529135"/>
          </a:xfrm>
          <a:prstGeom prst="rect">
            <a:avLst/>
          </a:prstGeom>
          <a:solidFill>
            <a:srgbClr val="0000A9"/>
          </a:solidFill>
          <a:ln w="9525">
            <a:noFill/>
            <a:miter lim="800000"/>
            <a:headEnd/>
            <a:tailEnd/>
          </a:ln>
        </p:spPr>
        <p:txBody>
          <a:bodyPr wrap="none" lIns="82058" tIns="41029" rIns="82058" bIns="41029">
            <a:spAutoFit/>
          </a:bodyPr>
          <a:lstStyle/>
          <a:p>
            <a:pPr algn="ctr"/>
            <a:r>
              <a:rPr lang="en-US" sz="2900" b="1" dirty="0" err="1">
                <a:solidFill>
                  <a:srgbClr val="FFFF00"/>
                </a:solidFill>
              </a:rPr>
              <a:t>PbPb</a:t>
            </a:r>
            <a:r>
              <a:rPr lang="en-US" sz="2900" b="1" dirty="0">
                <a:solidFill>
                  <a:srgbClr val="FFFF00"/>
                </a:solidFill>
              </a:rPr>
              <a:t> </a:t>
            </a:r>
          </a:p>
        </p:txBody>
      </p:sp>
      <p:sp>
        <p:nvSpPr>
          <p:cNvPr id="52232" name="Rectangle 21"/>
          <p:cNvSpPr>
            <a:spLocks noChangeArrowheads="1"/>
          </p:cNvSpPr>
          <p:nvPr/>
        </p:nvSpPr>
        <p:spPr bwMode="auto">
          <a:xfrm>
            <a:off x="6431945" y="574301"/>
            <a:ext cx="2823498" cy="529135"/>
          </a:xfrm>
          <a:prstGeom prst="rect">
            <a:avLst/>
          </a:prstGeom>
          <a:solidFill>
            <a:srgbClr val="0000A9"/>
          </a:solidFill>
          <a:ln w="9525">
            <a:noFill/>
            <a:miter lim="800000"/>
            <a:headEnd/>
            <a:tailEnd/>
          </a:ln>
        </p:spPr>
        <p:txBody>
          <a:bodyPr wrap="none" lIns="82058" tIns="41029" rIns="82058" bIns="41029">
            <a:spAutoFit/>
          </a:bodyPr>
          <a:lstStyle/>
          <a:p>
            <a:pPr algn="ctr"/>
            <a:r>
              <a:rPr lang="en-US" sz="2900" b="1" dirty="0">
                <a:solidFill>
                  <a:srgbClr val="FFFF00"/>
                </a:solidFill>
                <a:latin typeface="Arial Rounded MT Bold" pitchFamily="34" charset="0"/>
              </a:rPr>
              <a:t>√</a:t>
            </a:r>
            <a:r>
              <a:rPr lang="en-US" sz="2900" b="1" dirty="0" err="1">
                <a:solidFill>
                  <a:srgbClr val="FFFF00"/>
                </a:solidFill>
              </a:rPr>
              <a:t>s</a:t>
            </a:r>
            <a:r>
              <a:rPr lang="en-US" sz="2900" b="1" baseline="-25000" dirty="0" err="1">
                <a:solidFill>
                  <a:srgbClr val="FFFF00"/>
                </a:solidFill>
              </a:rPr>
              <a:t>NN</a:t>
            </a:r>
            <a:r>
              <a:rPr lang="en-US" sz="2900" b="1" dirty="0">
                <a:solidFill>
                  <a:srgbClr val="FFFF00"/>
                </a:solidFill>
                <a:latin typeface="Arial Rounded MT Bold" pitchFamily="34" charset="0"/>
              </a:rPr>
              <a:t>=2.76 </a:t>
            </a:r>
            <a:r>
              <a:rPr lang="en-US" sz="2900" b="1" dirty="0" err="1">
                <a:solidFill>
                  <a:srgbClr val="FFFF00"/>
                </a:solidFill>
                <a:latin typeface="Arial Rounded MT Bold" pitchFamily="34" charset="0"/>
              </a:rPr>
              <a:t>T</a:t>
            </a:r>
            <a:r>
              <a:rPr lang="en-US" sz="2900" b="1" dirty="0" err="1">
                <a:solidFill>
                  <a:srgbClr val="FFFF00"/>
                </a:solidFill>
              </a:rPr>
              <a:t>e</a:t>
            </a:r>
            <a:r>
              <a:rPr lang="en-US" sz="2900" b="1" dirty="0" err="1">
                <a:solidFill>
                  <a:srgbClr val="FFFF00"/>
                </a:solidFill>
                <a:latin typeface="Arial Rounded MT Bold" pitchFamily="34" charset="0"/>
              </a:rPr>
              <a:t>V</a:t>
            </a:r>
            <a:r>
              <a:rPr lang="en-US" sz="2900" b="1" dirty="0">
                <a:solidFill>
                  <a:srgbClr val="FFFF00"/>
                </a:solidFill>
              </a:rPr>
              <a:t> </a:t>
            </a:r>
          </a:p>
        </p:txBody>
      </p:sp>
      <p:sp>
        <p:nvSpPr>
          <p:cNvPr id="52233" name="TextBox 1"/>
          <p:cNvSpPr txBox="1">
            <a:spLocks noChangeArrowheads="1"/>
          </p:cNvSpPr>
          <p:nvPr/>
        </p:nvSpPr>
        <p:spPr bwMode="auto">
          <a:xfrm>
            <a:off x="2981421" y="2744041"/>
            <a:ext cx="678680" cy="636857"/>
          </a:xfrm>
          <a:prstGeom prst="rect">
            <a:avLst/>
          </a:prstGeom>
          <a:noFill/>
          <a:ln w="9525">
            <a:noFill/>
            <a:miter lim="800000"/>
            <a:headEnd/>
            <a:tailEnd/>
          </a:ln>
        </p:spPr>
        <p:txBody>
          <a:bodyPr wrap="none" lIns="82058" tIns="41029" rIns="82058" bIns="41029">
            <a:spAutoFit/>
          </a:bodyPr>
          <a:lstStyle/>
          <a:p>
            <a:r>
              <a:rPr lang="en-US" sz="3600" dirty="0"/>
              <a:t>pp</a:t>
            </a:r>
          </a:p>
        </p:txBody>
      </p:sp>
      <p:sp>
        <p:nvSpPr>
          <p:cNvPr id="52234" name="TextBox 13"/>
          <p:cNvSpPr txBox="1">
            <a:spLocks noChangeArrowheads="1"/>
          </p:cNvSpPr>
          <p:nvPr/>
        </p:nvSpPr>
        <p:spPr bwMode="auto">
          <a:xfrm>
            <a:off x="7185753" y="2811277"/>
            <a:ext cx="1294233" cy="636857"/>
          </a:xfrm>
          <a:prstGeom prst="rect">
            <a:avLst/>
          </a:prstGeom>
          <a:noFill/>
          <a:ln w="9525">
            <a:noFill/>
            <a:miter lim="800000"/>
            <a:headEnd/>
            <a:tailEnd/>
          </a:ln>
        </p:spPr>
        <p:txBody>
          <a:bodyPr wrap="none" lIns="82058" tIns="41029" rIns="82058" bIns="41029">
            <a:spAutoFit/>
          </a:bodyPr>
          <a:lstStyle/>
          <a:p>
            <a:r>
              <a:rPr lang="en-US" sz="3600" dirty="0" err="1"/>
              <a:t>PbPb</a:t>
            </a:r>
            <a:endParaRPr lang="en-US" sz="3600" dirty="0"/>
          </a:p>
        </p:txBody>
      </p:sp>
      <p:sp>
        <p:nvSpPr>
          <p:cNvPr id="52235" name="Rectangle 5"/>
          <p:cNvSpPr>
            <a:spLocks noChangeArrowheads="1"/>
          </p:cNvSpPr>
          <p:nvPr/>
        </p:nvSpPr>
        <p:spPr bwMode="auto">
          <a:xfrm>
            <a:off x="3785083" y="4625229"/>
            <a:ext cx="1941846" cy="421414"/>
          </a:xfrm>
          <a:prstGeom prst="rect">
            <a:avLst/>
          </a:prstGeom>
          <a:solidFill>
            <a:schemeClr val="bg1"/>
          </a:solidFill>
          <a:ln w="9525">
            <a:noFill/>
            <a:miter lim="800000"/>
            <a:headEnd/>
            <a:tailEnd/>
          </a:ln>
        </p:spPr>
        <p:txBody>
          <a:bodyPr wrap="none" lIns="82058" tIns="41029" rIns="82058" bIns="41029">
            <a:spAutoFit/>
          </a:bodyPr>
          <a:lstStyle/>
          <a:p>
            <a:pPr algn="ctr"/>
            <a:r>
              <a:rPr lang="en-US" sz="2200" b="1" dirty="0" err="1"/>
              <a:t>p</a:t>
            </a:r>
            <a:r>
              <a:rPr lang="en-US" sz="2200" b="1" baseline="-25000" dirty="0" err="1"/>
              <a:t>T</a:t>
            </a:r>
            <a:r>
              <a:rPr lang="en-US" sz="2200" b="1" baseline="-25000" dirty="0"/>
              <a:t> </a:t>
            </a:r>
            <a:r>
              <a:rPr lang="en-US" sz="2200" b="1" baseline="30000" dirty="0">
                <a:latin typeface="Symbol" pitchFamily="18" charset="2"/>
              </a:rPr>
              <a:t>m </a:t>
            </a:r>
            <a:r>
              <a:rPr lang="en-US" sz="2200" b="1" dirty="0"/>
              <a:t>&gt; 4 </a:t>
            </a:r>
            <a:r>
              <a:rPr lang="en-US" sz="2200" b="1" dirty="0" err="1"/>
              <a:t>GeV</a:t>
            </a:r>
            <a:r>
              <a:rPr lang="en-US" sz="2200" b="1" dirty="0"/>
              <a:t>/c</a:t>
            </a:r>
          </a:p>
        </p:txBody>
      </p:sp>
      <p:sp>
        <p:nvSpPr>
          <p:cNvPr id="52236" name="TextBox 19"/>
          <p:cNvSpPr txBox="1">
            <a:spLocks noChangeArrowheads="1"/>
          </p:cNvSpPr>
          <p:nvPr/>
        </p:nvSpPr>
        <p:spPr bwMode="auto">
          <a:xfrm>
            <a:off x="-75482" y="4650441"/>
            <a:ext cx="2102147" cy="692257"/>
          </a:xfrm>
          <a:prstGeom prst="rect">
            <a:avLst/>
          </a:prstGeom>
          <a:solidFill>
            <a:schemeClr val="bg1"/>
          </a:solidFill>
          <a:ln w="9525">
            <a:noFill/>
            <a:miter lim="800000"/>
            <a:headEnd/>
            <a:tailEnd/>
          </a:ln>
        </p:spPr>
        <p:txBody>
          <a:bodyPr wrap="none" lIns="82058" tIns="41029" rIns="82058" bIns="41029">
            <a:spAutoFit/>
          </a:bodyPr>
          <a:lstStyle/>
          <a:p>
            <a:r>
              <a:rPr lang="en-US" b="1">
                <a:solidFill>
                  <a:srgbClr val="970000"/>
                </a:solidFill>
              </a:rPr>
              <a:t>arXiv : </a:t>
            </a:r>
            <a:r>
              <a:rPr lang="en-US" b="1">
                <a:solidFill>
                  <a:srgbClr val="970000"/>
                </a:solidFill>
                <a:hlinkClick r:id="rId5"/>
              </a:rPr>
              <a:t>1105.4894</a:t>
            </a:r>
            <a:endParaRPr lang="en-US" b="1">
              <a:solidFill>
                <a:srgbClr val="970000"/>
              </a:solidFill>
            </a:endParaRPr>
          </a:p>
          <a:p>
            <a:r>
              <a:rPr lang="en-US" b="1">
                <a:solidFill>
                  <a:srgbClr val="970000"/>
                </a:solidFill>
              </a:rPr>
              <a:t>Submitted to PRL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ea typeface="ＭＳ Ｐゴシック" pitchFamily="34" charset="-128"/>
                <a:cs typeface="Times New Roman" pitchFamily="18" charset="0"/>
                <a:sym typeface="Symbol" pitchFamily="18" charset="2"/>
              </a:rPr>
              <a:t></a:t>
            </a:r>
            <a:r>
              <a:rPr lang="en-US" smtClean="0">
                <a:ea typeface="ＭＳ Ｐゴシック" pitchFamily="34" charset="-128"/>
              </a:rPr>
              <a:t>(2S+3S) Suppression</a:t>
            </a:r>
          </a:p>
        </p:txBody>
      </p:sp>
      <p:sp>
        <p:nvSpPr>
          <p:cNvPr id="54275" name="Slide Number Placeholder 4"/>
          <p:cNvSpPr>
            <a:spLocks noGrp="1"/>
          </p:cNvSpPr>
          <p:nvPr>
            <p:ph type="sldNum" sz="quarter" idx="11"/>
          </p:nvPr>
        </p:nvSpPr>
        <p:spPr bwMode="auto">
          <a:xfrm>
            <a:off x="8464730" y="6153785"/>
            <a:ext cx="679269" cy="476250"/>
          </a:xfrm>
          <a:noFill/>
          <a:ln>
            <a:miter lim="800000"/>
            <a:headEnd/>
            <a:tailEnd/>
          </a:ln>
        </p:spPr>
        <p:txBody>
          <a:bodyPr/>
          <a:lstStyle/>
          <a:p>
            <a:fld id="{9C425311-42CE-4BC3-8973-48A552ECB5FB}" type="slidenum">
              <a:rPr lang="en-US"/>
              <a:pPr/>
              <a:t>36</a:t>
            </a:fld>
            <a:endParaRPr lang="en-US" dirty="0"/>
          </a:p>
        </p:txBody>
      </p:sp>
      <p:pic>
        <p:nvPicPr>
          <p:cNvPr id="54276" name="Picture 16" descr="overlay2_masspeak_Hi.pdf"/>
          <p:cNvPicPr>
            <a:picLocks noChangeAspect="1"/>
          </p:cNvPicPr>
          <p:nvPr/>
        </p:nvPicPr>
        <p:blipFill>
          <a:blip r:embed="rId4" cstate="print"/>
          <a:srcRect/>
          <a:stretch>
            <a:fillRect/>
          </a:stretch>
        </p:blipFill>
        <p:spPr bwMode="auto">
          <a:xfrm>
            <a:off x="4885298" y="883695"/>
            <a:ext cx="3913654" cy="4202545"/>
          </a:xfrm>
          <a:prstGeom prst="rect">
            <a:avLst/>
          </a:prstGeom>
          <a:noFill/>
          <a:ln w="9525">
            <a:noFill/>
            <a:miter lim="800000"/>
            <a:headEnd/>
            <a:tailEnd/>
          </a:ln>
        </p:spPr>
      </p:pic>
      <p:sp>
        <p:nvSpPr>
          <p:cNvPr id="13" name="TextBox 12"/>
          <p:cNvSpPr txBox="1">
            <a:spLocks noChangeArrowheads="1"/>
          </p:cNvSpPr>
          <p:nvPr/>
        </p:nvSpPr>
        <p:spPr bwMode="auto">
          <a:xfrm>
            <a:off x="1010832" y="5850377"/>
            <a:ext cx="6671282" cy="929245"/>
          </a:xfrm>
          <a:prstGeom prst="rect">
            <a:avLst/>
          </a:prstGeom>
          <a:noFill/>
          <a:ln w="9525">
            <a:noFill/>
            <a:miter lim="800000"/>
            <a:headEnd/>
            <a:tailEnd/>
          </a:ln>
        </p:spPr>
        <p:txBody>
          <a:bodyPr wrap="none" lIns="82058" tIns="41029" rIns="82058" bIns="41029">
            <a:spAutoFit/>
          </a:bodyPr>
          <a:lstStyle/>
          <a:p>
            <a:pPr algn="ctr"/>
            <a:r>
              <a:rPr lang="en-US" sz="2500" dirty="0">
                <a:latin typeface="Arial Rounded MT Bold" pitchFamily="34" charset="0"/>
              </a:rPr>
              <a:t>Hypothesis: no suppression ⇒ p-value 1% </a:t>
            </a:r>
          </a:p>
          <a:p>
            <a:pPr algn="ctr"/>
            <a:r>
              <a:rPr lang="en-US" sz="2500" dirty="0">
                <a:latin typeface="Arial Rounded MT Bold" pitchFamily="34" charset="0"/>
              </a:rPr>
              <a:t>Significance of the suppression 2.4 </a:t>
            </a:r>
            <a:r>
              <a:rPr lang="en-US" sz="2500" dirty="0">
                <a:latin typeface="Symbol" pitchFamily="18" charset="2"/>
              </a:rPr>
              <a:t>s</a:t>
            </a:r>
          </a:p>
        </p:txBody>
      </p:sp>
      <p:sp>
        <p:nvSpPr>
          <p:cNvPr id="54278" name="Rectangle 20"/>
          <p:cNvSpPr>
            <a:spLocks noChangeArrowheads="1"/>
          </p:cNvSpPr>
          <p:nvPr/>
        </p:nvSpPr>
        <p:spPr bwMode="auto">
          <a:xfrm>
            <a:off x="7364055" y="99452"/>
            <a:ext cx="1220495" cy="529135"/>
          </a:xfrm>
          <a:prstGeom prst="rect">
            <a:avLst/>
          </a:prstGeom>
          <a:solidFill>
            <a:srgbClr val="0000A9"/>
          </a:solidFill>
          <a:ln w="9525">
            <a:noFill/>
            <a:miter lim="800000"/>
            <a:headEnd/>
            <a:tailEnd/>
          </a:ln>
        </p:spPr>
        <p:txBody>
          <a:bodyPr wrap="none" lIns="82058" tIns="41029" rIns="82058" bIns="41029">
            <a:spAutoFit/>
          </a:bodyPr>
          <a:lstStyle/>
          <a:p>
            <a:pPr algn="ctr"/>
            <a:r>
              <a:rPr lang="en-US" sz="2900" b="1" dirty="0" err="1">
                <a:solidFill>
                  <a:srgbClr val="FFFF00"/>
                </a:solidFill>
              </a:rPr>
              <a:t>PbPb</a:t>
            </a:r>
            <a:r>
              <a:rPr lang="en-US" sz="2900" b="1" dirty="0">
                <a:solidFill>
                  <a:srgbClr val="FFFF00"/>
                </a:solidFill>
              </a:rPr>
              <a:t> </a:t>
            </a:r>
          </a:p>
        </p:txBody>
      </p:sp>
      <p:sp>
        <p:nvSpPr>
          <p:cNvPr id="54279" name="Rectangle 21"/>
          <p:cNvSpPr>
            <a:spLocks noChangeArrowheads="1"/>
          </p:cNvSpPr>
          <p:nvPr/>
        </p:nvSpPr>
        <p:spPr bwMode="auto">
          <a:xfrm>
            <a:off x="6431945" y="574301"/>
            <a:ext cx="2823498" cy="529135"/>
          </a:xfrm>
          <a:prstGeom prst="rect">
            <a:avLst/>
          </a:prstGeom>
          <a:solidFill>
            <a:srgbClr val="0000A9"/>
          </a:solidFill>
          <a:ln w="9525">
            <a:noFill/>
            <a:miter lim="800000"/>
            <a:headEnd/>
            <a:tailEnd/>
          </a:ln>
        </p:spPr>
        <p:txBody>
          <a:bodyPr wrap="none" lIns="82058" tIns="41029" rIns="82058" bIns="41029">
            <a:spAutoFit/>
          </a:bodyPr>
          <a:lstStyle/>
          <a:p>
            <a:pPr algn="ctr"/>
            <a:r>
              <a:rPr lang="en-US" sz="2900" b="1" dirty="0">
                <a:solidFill>
                  <a:srgbClr val="FFFF00"/>
                </a:solidFill>
                <a:latin typeface="Arial Rounded MT Bold" pitchFamily="34" charset="0"/>
              </a:rPr>
              <a:t>√</a:t>
            </a:r>
            <a:r>
              <a:rPr lang="en-US" sz="2900" b="1" dirty="0" err="1">
                <a:solidFill>
                  <a:srgbClr val="FFFF00"/>
                </a:solidFill>
              </a:rPr>
              <a:t>s</a:t>
            </a:r>
            <a:r>
              <a:rPr lang="en-US" sz="2900" b="1" baseline="-25000" dirty="0" err="1">
                <a:solidFill>
                  <a:srgbClr val="FFFF00"/>
                </a:solidFill>
              </a:rPr>
              <a:t>NN</a:t>
            </a:r>
            <a:r>
              <a:rPr lang="en-US" sz="2900" b="1" dirty="0">
                <a:solidFill>
                  <a:srgbClr val="FFFF00"/>
                </a:solidFill>
                <a:latin typeface="Arial Rounded MT Bold" pitchFamily="34" charset="0"/>
              </a:rPr>
              <a:t>=2.76 </a:t>
            </a:r>
            <a:r>
              <a:rPr lang="en-US" sz="2900" b="1" dirty="0" err="1">
                <a:solidFill>
                  <a:srgbClr val="FFFF00"/>
                </a:solidFill>
                <a:latin typeface="Arial Rounded MT Bold" pitchFamily="34" charset="0"/>
              </a:rPr>
              <a:t>T</a:t>
            </a:r>
            <a:r>
              <a:rPr lang="en-US" sz="2900" b="1" dirty="0" err="1">
                <a:solidFill>
                  <a:srgbClr val="FFFF00"/>
                </a:solidFill>
              </a:rPr>
              <a:t>e</a:t>
            </a:r>
            <a:r>
              <a:rPr lang="en-US" sz="2900" b="1" dirty="0" err="1">
                <a:solidFill>
                  <a:srgbClr val="FFFF00"/>
                </a:solidFill>
                <a:latin typeface="Arial Rounded MT Bold" pitchFamily="34" charset="0"/>
              </a:rPr>
              <a:t>V</a:t>
            </a:r>
            <a:r>
              <a:rPr lang="en-US" sz="2900" b="1" dirty="0">
                <a:solidFill>
                  <a:srgbClr val="FFFF00"/>
                </a:solidFill>
              </a:rPr>
              <a:t> </a:t>
            </a:r>
          </a:p>
        </p:txBody>
      </p:sp>
      <p:sp>
        <p:nvSpPr>
          <p:cNvPr id="2" name="Content Placeholder 1"/>
          <p:cNvSpPr>
            <a:spLocks noGrp="1"/>
          </p:cNvSpPr>
          <p:nvPr>
            <p:ph idx="1"/>
          </p:nvPr>
        </p:nvSpPr>
        <p:spPr>
          <a:xfrm>
            <a:off x="144318" y="889467"/>
            <a:ext cx="4960216" cy="5422246"/>
          </a:xfrm>
        </p:spPr>
        <p:txBody>
          <a:bodyPr/>
          <a:lstStyle/>
          <a:p>
            <a:pPr>
              <a:buFont typeface="Arial" charset="0"/>
              <a:buChar char="•"/>
              <a:defRPr/>
            </a:pPr>
            <a:endParaRPr lang="en-US" dirty="0" smtClean="0">
              <a:latin typeface="+mn-lt"/>
            </a:endParaRPr>
          </a:p>
          <a:p>
            <a:pPr>
              <a:buNone/>
              <a:defRPr/>
            </a:pPr>
            <a:endParaRPr lang="en-US" dirty="0" smtClean="0">
              <a:latin typeface="+mn-lt"/>
            </a:endParaRPr>
          </a:p>
          <a:p>
            <a:pPr>
              <a:buFont typeface="Arial" charset="0"/>
              <a:buChar char="•"/>
              <a:defRPr/>
            </a:pPr>
            <a:r>
              <a:rPr lang="en-US" dirty="0" smtClean="0">
                <a:cs typeface="Arial Rounded MT Bold"/>
              </a:rPr>
              <a:t>Pros of a double ratio</a:t>
            </a:r>
          </a:p>
          <a:p>
            <a:pPr lvl="1">
              <a:buFont typeface="Arial" charset="0"/>
              <a:buChar char="–"/>
              <a:defRPr/>
            </a:pPr>
            <a:r>
              <a:rPr lang="en-US" dirty="0" smtClean="0"/>
              <a:t>Acceptance cancels</a:t>
            </a:r>
          </a:p>
          <a:p>
            <a:pPr lvl="1">
              <a:buFont typeface="Arial" charset="0"/>
              <a:buChar char="–"/>
              <a:defRPr/>
            </a:pPr>
            <a:r>
              <a:rPr lang="en-US" dirty="0" smtClean="0"/>
              <a:t>Efficiency cancels</a:t>
            </a:r>
            <a:endParaRPr lang="en-US" sz="1600" dirty="0" smtClean="0"/>
          </a:p>
          <a:p>
            <a:pPr>
              <a:buFont typeface="Arial" charset="0"/>
              <a:buChar char="•"/>
              <a:defRPr/>
            </a:pPr>
            <a:r>
              <a:rPr lang="en-US" dirty="0" smtClean="0">
                <a:cs typeface="Arial Rounded MT Bold"/>
              </a:rPr>
              <a:t>Potential differences </a:t>
            </a:r>
          </a:p>
          <a:p>
            <a:pPr lvl="1">
              <a:buFont typeface="Arial" charset="0"/>
              <a:buChar char="–"/>
              <a:defRPr/>
            </a:pPr>
            <a:r>
              <a:rPr lang="en-US" dirty="0" smtClean="0"/>
              <a:t>Remaining systematics 9%, from line shapes</a:t>
            </a:r>
          </a:p>
          <a:p>
            <a:pPr>
              <a:buFont typeface="Arial" charset="0"/>
              <a:buChar char="•"/>
              <a:defRPr/>
            </a:pPr>
            <a:endParaRPr lang="en-US" dirty="0"/>
          </a:p>
          <a:p>
            <a:pPr>
              <a:buFont typeface="Arial" charset="0"/>
              <a:buChar char="•"/>
              <a:defRPr/>
            </a:pPr>
            <a:endParaRPr lang="en-US" dirty="0"/>
          </a:p>
        </p:txBody>
      </p:sp>
      <p:graphicFrame>
        <p:nvGraphicFramePr>
          <p:cNvPr id="16" name="Content Placeholder 6"/>
          <p:cNvGraphicFramePr>
            <a:graphicFrameLocks noChangeAspect="1"/>
          </p:cNvGraphicFramePr>
          <p:nvPr/>
        </p:nvGraphicFramePr>
        <p:xfrm>
          <a:off x="1671204" y="4790515"/>
          <a:ext cx="5058353" cy="952500"/>
        </p:xfrm>
        <a:graphic>
          <a:graphicData uri="http://schemas.openxmlformats.org/presentationml/2006/ole">
            <p:oleObj spid="_x0000_s275458" name="Equation" r:id="rId5" imgW="2541600" imgH="484560" progId="Equation.3">
              <p:embed/>
            </p:oleObj>
          </a:graphicData>
        </a:graphic>
      </p:graphicFrame>
      <p:graphicFrame>
        <p:nvGraphicFramePr>
          <p:cNvPr id="54282" name="Content Placeholder 6"/>
          <p:cNvGraphicFramePr>
            <a:graphicFrameLocks noChangeAspect="1"/>
          </p:cNvGraphicFramePr>
          <p:nvPr/>
        </p:nvGraphicFramePr>
        <p:xfrm>
          <a:off x="558512" y="889468"/>
          <a:ext cx="3573318" cy="1166812"/>
        </p:xfrm>
        <a:graphic>
          <a:graphicData uri="http://schemas.openxmlformats.org/presentationml/2006/ole">
            <p:oleObj spid="_x0000_s275459" name="Equation" r:id="rId6" imgW="1462680" imgH="484560" progId="Equation.3">
              <p:embed/>
            </p:oleObj>
          </a:graphicData>
        </a:graphic>
      </p:graphicFrame>
      <p:sp>
        <p:nvSpPr>
          <p:cNvPr id="54283" name="TextBox 13"/>
          <p:cNvSpPr txBox="1">
            <a:spLocks noChangeArrowheads="1"/>
          </p:cNvSpPr>
          <p:nvPr/>
        </p:nvSpPr>
        <p:spPr bwMode="auto">
          <a:xfrm>
            <a:off x="7185753" y="2811277"/>
            <a:ext cx="1294233" cy="636857"/>
          </a:xfrm>
          <a:prstGeom prst="rect">
            <a:avLst/>
          </a:prstGeom>
          <a:noFill/>
          <a:ln w="9525">
            <a:noFill/>
            <a:miter lim="800000"/>
            <a:headEnd/>
            <a:tailEnd/>
          </a:ln>
        </p:spPr>
        <p:txBody>
          <a:bodyPr wrap="none" lIns="82058" tIns="41029" rIns="82058" bIns="41029">
            <a:spAutoFit/>
          </a:bodyPr>
          <a:lstStyle/>
          <a:p>
            <a:r>
              <a:rPr lang="en-US" sz="3600" dirty="0" err="1"/>
              <a:t>PbPb</a:t>
            </a:r>
            <a:endParaRPr lang="en-US" sz="3600" dirty="0"/>
          </a:p>
        </p:txBody>
      </p:sp>
      <p:sp>
        <p:nvSpPr>
          <p:cNvPr id="54284" name="TextBox 20"/>
          <p:cNvSpPr txBox="1">
            <a:spLocks noChangeArrowheads="1"/>
          </p:cNvSpPr>
          <p:nvPr/>
        </p:nvSpPr>
        <p:spPr bwMode="auto">
          <a:xfrm>
            <a:off x="7108677" y="4901173"/>
            <a:ext cx="2102147" cy="692257"/>
          </a:xfrm>
          <a:prstGeom prst="rect">
            <a:avLst/>
          </a:prstGeom>
          <a:solidFill>
            <a:schemeClr val="bg1"/>
          </a:solidFill>
          <a:ln w="9525">
            <a:noFill/>
            <a:miter lim="800000"/>
            <a:headEnd/>
            <a:tailEnd/>
          </a:ln>
        </p:spPr>
        <p:txBody>
          <a:bodyPr wrap="none" lIns="82058" tIns="41029" rIns="82058" bIns="41029">
            <a:spAutoFit/>
          </a:bodyPr>
          <a:lstStyle/>
          <a:p>
            <a:r>
              <a:rPr lang="en-US" b="1">
                <a:solidFill>
                  <a:srgbClr val="970000"/>
                </a:solidFill>
              </a:rPr>
              <a:t>arXiv : </a:t>
            </a:r>
            <a:r>
              <a:rPr lang="en-US" b="1">
                <a:solidFill>
                  <a:srgbClr val="970000"/>
                </a:solidFill>
                <a:hlinkClick r:id="rId7"/>
              </a:rPr>
              <a:t>1105.4894</a:t>
            </a:r>
            <a:endParaRPr lang="en-US" b="1">
              <a:solidFill>
                <a:srgbClr val="970000"/>
              </a:solidFill>
            </a:endParaRPr>
          </a:p>
          <a:p>
            <a:r>
              <a:rPr lang="en-US" b="1">
                <a:solidFill>
                  <a:srgbClr val="970000"/>
                </a:solidFill>
              </a:rPr>
              <a:t>Submitted to PRL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endParaRPr lang="en-GB" smtClean="0"/>
          </a:p>
        </p:txBody>
      </p:sp>
      <p:sp>
        <p:nvSpPr>
          <p:cNvPr id="141315" name="Content Placeholder 2"/>
          <p:cNvSpPr>
            <a:spLocks noGrp="1"/>
          </p:cNvSpPr>
          <p:nvPr>
            <p:ph idx="1"/>
          </p:nvPr>
        </p:nvSpPr>
        <p:spPr/>
        <p:txBody>
          <a:bodyPr/>
          <a:lstStyle/>
          <a:p>
            <a:endParaRPr lang="en-GB" smtClean="0"/>
          </a:p>
        </p:txBody>
      </p:sp>
      <p:sp>
        <p:nvSpPr>
          <p:cNvPr id="141316" name="Footer Placeholder 3"/>
          <p:cNvSpPr>
            <a:spLocks noGrp="1"/>
          </p:cNvSpPr>
          <p:nvPr>
            <p:ph type="ftr" sz="quarter" idx="10"/>
          </p:nvPr>
        </p:nvSpPr>
        <p:spPr>
          <a:noFill/>
        </p:spPr>
        <p:txBody>
          <a:bodyPr/>
          <a:lstStyle/>
          <a:p>
            <a:r>
              <a:rPr lang="en-GB"/>
              <a:t>Federico Antinori - QM2011 - Annecy</a:t>
            </a:r>
            <a:endParaRPr lang="en-US"/>
          </a:p>
        </p:txBody>
      </p:sp>
      <p:sp>
        <p:nvSpPr>
          <p:cNvPr id="141317" name="Slide Number Placeholder 4"/>
          <p:cNvSpPr>
            <a:spLocks noGrp="1"/>
          </p:cNvSpPr>
          <p:nvPr>
            <p:ph type="sldNum" sz="quarter" idx="11"/>
          </p:nvPr>
        </p:nvSpPr>
        <p:spPr>
          <a:noFill/>
        </p:spPr>
        <p:txBody>
          <a:bodyPr/>
          <a:lstStyle/>
          <a:p>
            <a:fld id="{2291EDA3-0198-4951-8385-68EEF5EDA9DC}" type="slidenum">
              <a:rPr lang="en-US"/>
              <a:pPr/>
              <a:t>37</a:t>
            </a:fld>
            <a:endParaRPr lang="en-US"/>
          </a:p>
        </p:txBody>
      </p:sp>
      <p:pic>
        <p:nvPicPr>
          <p:cNvPr id="141318" name="Picture 2"/>
          <p:cNvPicPr>
            <a:picLocks noChangeAspect="1" noChangeArrowheads="1"/>
          </p:cNvPicPr>
          <p:nvPr/>
        </p:nvPicPr>
        <p:blipFill>
          <a:blip r:embed="rId2" cstate="print"/>
          <a:srcRect/>
          <a:stretch>
            <a:fillRect/>
          </a:stretch>
        </p:blipFill>
        <p:spPr bwMode="auto">
          <a:xfrm>
            <a:off x="0" y="0"/>
            <a:ext cx="9147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ea typeface="ＭＳ Ｐゴシック" pitchFamily="34" charset="-128"/>
              </a:rPr>
              <a:t>Quarkonia Production with CMS</a:t>
            </a:r>
          </a:p>
        </p:txBody>
      </p:sp>
      <p:sp>
        <p:nvSpPr>
          <p:cNvPr id="35842" name="Content Placeholder 2"/>
          <p:cNvSpPr>
            <a:spLocks noGrp="1"/>
          </p:cNvSpPr>
          <p:nvPr>
            <p:ph idx="1"/>
          </p:nvPr>
        </p:nvSpPr>
        <p:spPr>
          <a:xfrm>
            <a:off x="144319" y="889467"/>
            <a:ext cx="7197008" cy="5422246"/>
          </a:xfrm>
        </p:spPr>
        <p:txBody>
          <a:bodyPr/>
          <a:lstStyle/>
          <a:p>
            <a:pPr>
              <a:lnSpc>
                <a:spcPct val="130000"/>
              </a:lnSpc>
              <a:buFont typeface="Arial" charset="0"/>
              <a:buChar char="•"/>
              <a:defRPr/>
            </a:pPr>
            <a:r>
              <a:rPr lang="en-US" sz="2900" b="1" dirty="0">
                <a:solidFill>
                  <a:srgbClr val="000000"/>
                </a:solidFill>
                <a:latin typeface="Arial" charset="0"/>
                <a:ea typeface="ＭＳ Ｐゴシック" charset="0"/>
                <a:cs typeface="ＭＳ Ｐゴシック" charset="0"/>
              </a:rPr>
              <a:t>First</a:t>
            </a:r>
            <a:r>
              <a:rPr lang="en-US" sz="2900" b="1" dirty="0">
                <a:ea typeface="ＭＳ Ｐゴシック" charset="0"/>
                <a:cs typeface="ＭＳ Ｐゴシック" charset="0"/>
              </a:rPr>
              <a:t> </a:t>
            </a:r>
            <a:r>
              <a:rPr lang="en-US" sz="2900" dirty="0">
                <a:ea typeface="ＭＳ Ｐゴシック" charset="0"/>
                <a:cs typeface="ＭＳ Ｐゴシック" charset="0"/>
              </a:rPr>
              <a:t>non-prompt J/</a:t>
            </a:r>
            <a:r>
              <a:rPr lang="en-US" sz="2900" dirty="0">
                <a:latin typeface="Symbol" charset="2"/>
                <a:ea typeface="ＭＳ Ｐゴシック" charset="0"/>
                <a:cs typeface="Symbol" charset="2"/>
              </a:rPr>
              <a:t>y</a:t>
            </a:r>
            <a:r>
              <a:rPr lang="en-US" sz="2900" dirty="0">
                <a:ea typeface="ＭＳ Ｐゴシック" charset="0"/>
                <a:cs typeface="ＭＳ Ｐゴシック" charset="0"/>
              </a:rPr>
              <a:t> in HI</a:t>
            </a:r>
          </a:p>
          <a:p>
            <a:pPr lvl="1">
              <a:lnSpc>
                <a:spcPct val="130000"/>
              </a:lnSpc>
              <a:buFont typeface="Arial" charset="0"/>
              <a:buChar char="–"/>
              <a:defRPr/>
            </a:pPr>
            <a:r>
              <a:rPr lang="en-US" sz="2500" dirty="0">
                <a:ea typeface="ＭＳ Ｐゴシック" charset="0"/>
              </a:rPr>
              <a:t>b</a:t>
            </a:r>
            <a:r>
              <a:rPr lang="en-US" sz="2500" dirty="0" smtClean="0">
                <a:ea typeface="ＭＳ Ｐゴシック" charset="0"/>
              </a:rPr>
              <a:t>-quark </a:t>
            </a:r>
            <a:r>
              <a:rPr lang="en-US" sz="2500" dirty="0">
                <a:ea typeface="ＭＳ Ｐゴシック" charset="0"/>
              </a:rPr>
              <a:t>energy </a:t>
            </a:r>
            <a:r>
              <a:rPr lang="en-US" sz="2500" dirty="0" smtClean="0">
                <a:ea typeface="ＭＳ Ｐゴシック" charset="0"/>
              </a:rPr>
              <a:t>loss</a:t>
            </a:r>
          </a:p>
          <a:p>
            <a:pPr lvl="1">
              <a:lnSpc>
                <a:spcPct val="130000"/>
              </a:lnSpc>
              <a:buFont typeface="Arial" charset="0"/>
              <a:buChar char="–"/>
              <a:defRPr/>
            </a:pPr>
            <a:endParaRPr lang="en-US" sz="2200" dirty="0">
              <a:ea typeface="ＭＳ Ｐゴシック" charset="0"/>
            </a:endParaRPr>
          </a:p>
          <a:p>
            <a:pPr>
              <a:lnSpc>
                <a:spcPct val="130000"/>
              </a:lnSpc>
              <a:buFont typeface="Arial" charset="0"/>
              <a:buChar char="•"/>
              <a:defRPr/>
            </a:pPr>
            <a:r>
              <a:rPr lang="en-US" sz="2900" dirty="0" smtClean="0">
                <a:ea typeface="ＭＳ Ｐゴシック" charset="0"/>
                <a:cs typeface="Arial Rounded MT Bold"/>
              </a:rPr>
              <a:t>Prompt J/</a:t>
            </a:r>
            <a:r>
              <a:rPr lang="en-US" sz="2900" dirty="0" smtClean="0">
                <a:latin typeface="Symbol" charset="2"/>
                <a:ea typeface="ＭＳ Ｐゴシック" charset="0"/>
                <a:cs typeface="Symbol" charset="2"/>
              </a:rPr>
              <a:t>y</a:t>
            </a:r>
            <a:r>
              <a:rPr lang="en-US" sz="2900" dirty="0" smtClean="0">
                <a:ea typeface="ＭＳ Ｐゴシック" charset="0"/>
                <a:cs typeface="Arial Rounded MT Bold"/>
              </a:rPr>
              <a:t> </a:t>
            </a:r>
            <a:r>
              <a:rPr lang="en-US" sz="2900" dirty="0">
                <a:ea typeface="ＭＳ Ｐゴシック" charset="0"/>
                <a:cs typeface="Arial Rounded MT Bold"/>
              </a:rPr>
              <a:t/>
            </a:r>
            <a:br>
              <a:rPr lang="en-US" sz="2900" dirty="0">
                <a:ea typeface="ＭＳ Ｐゴシック" charset="0"/>
                <a:cs typeface="Arial Rounded MT Bold"/>
              </a:rPr>
            </a:br>
            <a:r>
              <a:rPr lang="en-US" sz="2900" dirty="0" smtClean="0">
                <a:ea typeface="ＭＳ Ｐゴシック" charset="0"/>
                <a:cs typeface="Arial Rounded MT Bold"/>
              </a:rPr>
              <a:t>	significantly suppressed</a:t>
            </a:r>
            <a:endParaRPr lang="en-US" sz="2400" b="1" dirty="0">
              <a:latin typeface="Arial" charset="0"/>
              <a:ea typeface="ＭＳ Ｐゴシック" charset="0"/>
              <a:cs typeface="Arial Rounded MT Bold"/>
            </a:endParaRPr>
          </a:p>
          <a:p>
            <a:pPr>
              <a:buFont typeface="Arial" charset="0"/>
              <a:buChar char="•"/>
              <a:defRPr/>
            </a:pPr>
            <a:endParaRPr lang="en-US" sz="2400" dirty="0" smtClean="0">
              <a:ea typeface="ＭＳ Ｐゴシック" charset="0"/>
              <a:cs typeface="Arial Rounded MT Bold"/>
              <a:sym typeface="Symbol" charset="0"/>
            </a:endParaRPr>
          </a:p>
          <a:p>
            <a:pPr>
              <a:buFont typeface="Arial" charset="0"/>
              <a:buChar char="•"/>
              <a:defRPr/>
            </a:pPr>
            <a:r>
              <a:rPr lang="en-US" sz="2900" dirty="0" smtClean="0">
                <a:ea typeface="ＭＳ Ｐゴシック" charset="0"/>
                <a:cs typeface="Arial Rounded MT Bold"/>
                <a:sym typeface="Symbol" charset="0"/>
              </a:rPr>
              <a:t></a:t>
            </a:r>
            <a:r>
              <a:rPr lang="en-US" sz="2900" dirty="0">
                <a:ea typeface="ＭＳ Ｐゴシック" charset="0"/>
                <a:cs typeface="Arial Rounded MT Bold"/>
              </a:rPr>
              <a:t>(2S)+</a:t>
            </a:r>
            <a:r>
              <a:rPr lang="en-US" sz="2900" dirty="0" smtClean="0">
                <a:ea typeface="ＭＳ Ｐゴシック" charset="0"/>
                <a:cs typeface="Arial Rounded MT Bold"/>
                <a:sym typeface="Symbol" charset="0"/>
              </a:rPr>
              <a:t></a:t>
            </a:r>
            <a:r>
              <a:rPr lang="en-US" sz="2900" dirty="0" smtClean="0">
                <a:ea typeface="ＭＳ Ｐゴシック" charset="0"/>
                <a:cs typeface="Arial Rounded MT Bold"/>
              </a:rPr>
              <a:t>(</a:t>
            </a:r>
            <a:r>
              <a:rPr lang="en-US" sz="2900" dirty="0">
                <a:ea typeface="ＭＳ Ｐゴシック" charset="0"/>
                <a:cs typeface="Arial Rounded MT Bold"/>
              </a:rPr>
              <a:t>3S) </a:t>
            </a:r>
            <a:r>
              <a:rPr lang="en-US" sz="2900" dirty="0">
                <a:solidFill>
                  <a:srgbClr val="000000"/>
                </a:solidFill>
                <a:ea typeface="ＭＳ Ｐゴシック" charset="0"/>
                <a:cs typeface="Arial Rounded MT Bold"/>
              </a:rPr>
              <a:t>excited states suppressed</a:t>
            </a:r>
          </a:p>
          <a:p>
            <a:pPr lvl="1">
              <a:buFont typeface="Arial" charset="0"/>
              <a:buChar char="–"/>
              <a:defRPr/>
            </a:pPr>
            <a:r>
              <a:rPr lang="en-US" sz="2500" dirty="0" smtClean="0">
                <a:ea typeface="ＭＳ Ｐゴシック" charset="0"/>
                <a:cs typeface="ＭＳ Ｐゴシック" charset="0"/>
              </a:rPr>
              <a:t>Consistent with 40% </a:t>
            </a:r>
            <a:r>
              <a:rPr lang="en-US" sz="2500" dirty="0">
                <a:ea typeface="ＭＳ Ｐゴシック" charset="0"/>
                <a:cs typeface="Times New Roman" charset="0"/>
                <a:sym typeface="Symbol" charset="0"/>
              </a:rPr>
              <a:t></a:t>
            </a:r>
            <a:r>
              <a:rPr lang="en-US" sz="2500" dirty="0">
                <a:latin typeface="Symbol" charset="0"/>
                <a:ea typeface="ＭＳ Ｐゴシック" charset="0"/>
                <a:cs typeface="Symbol" charset="0"/>
              </a:rPr>
              <a:t>(</a:t>
            </a:r>
            <a:r>
              <a:rPr lang="en-US" sz="2500" dirty="0" smtClean="0">
                <a:ea typeface="ＭＳ Ｐゴシック" charset="0"/>
                <a:cs typeface="ＭＳ Ｐゴシック" charset="0"/>
              </a:rPr>
              <a:t>1S) suppression</a:t>
            </a:r>
          </a:p>
          <a:p>
            <a:pPr marL="457304" lvl="1" indent="0">
              <a:buNone/>
              <a:defRPr/>
            </a:pPr>
            <a:endParaRPr lang="en-US" sz="2500" dirty="0" smtClean="0">
              <a:ea typeface="ＭＳ Ｐゴシック" charset="0"/>
              <a:cs typeface="ＭＳ Ｐゴシック" charset="0"/>
            </a:endParaRPr>
          </a:p>
        </p:txBody>
      </p:sp>
      <p:sp>
        <p:nvSpPr>
          <p:cNvPr id="57348" name="Slide Number Placeholder 3"/>
          <p:cNvSpPr>
            <a:spLocks noGrp="1"/>
          </p:cNvSpPr>
          <p:nvPr>
            <p:ph type="sldNum" sz="quarter" idx="11"/>
          </p:nvPr>
        </p:nvSpPr>
        <p:spPr bwMode="auto">
          <a:xfrm>
            <a:off x="8582296" y="6179910"/>
            <a:ext cx="561703" cy="476250"/>
          </a:xfrm>
          <a:noFill/>
          <a:ln>
            <a:miter lim="800000"/>
            <a:headEnd/>
            <a:tailEnd/>
          </a:ln>
        </p:spPr>
        <p:txBody>
          <a:bodyPr/>
          <a:lstStyle/>
          <a:p>
            <a:fld id="{8F9D00C0-3E4B-424C-B006-CF679B6010FF}" type="slidenum">
              <a:rPr lang="en-US"/>
              <a:pPr/>
              <a:t>38</a:t>
            </a:fld>
            <a:endParaRPr lang="en-US" dirty="0"/>
          </a:p>
        </p:txBody>
      </p:sp>
      <p:pic>
        <p:nvPicPr>
          <p:cNvPr id="57349" name="Picture 12" descr="PromptNonPromptJpsi_Ups_RAA-1.pdf"/>
          <p:cNvPicPr>
            <a:picLocks noChangeAspect="1"/>
          </p:cNvPicPr>
          <p:nvPr/>
        </p:nvPicPr>
        <p:blipFill>
          <a:blip r:embed="rId3" cstate="print"/>
          <a:srcRect/>
          <a:stretch>
            <a:fillRect/>
          </a:stretch>
        </p:blipFill>
        <p:spPr bwMode="auto">
          <a:xfrm>
            <a:off x="5762880" y="762213"/>
            <a:ext cx="3445809" cy="3700318"/>
          </a:xfrm>
          <a:prstGeom prst="rect">
            <a:avLst/>
          </a:prstGeom>
          <a:noFill/>
          <a:ln w="9525">
            <a:noFill/>
            <a:miter lim="800000"/>
            <a:headEnd/>
            <a:tailEnd/>
          </a:ln>
        </p:spPr>
      </p:pic>
      <p:sp>
        <p:nvSpPr>
          <p:cNvPr id="8" name="TextBox 5"/>
          <p:cNvSpPr txBox="1">
            <a:spLocks noChangeArrowheads="1"/>
          </p:cNvSpPr>
          <p:nvPr/>
        </p:nvSpPr>
        <p:spPr bwMode="auto">
          <a:xfrm>
            <a:off x="5228091" y="1295681"/>
            <a:ext cx="1606818" cy="624546"/>
          </a:xfrm>
          <a:prstGeom prst="rect">
            <a:avLst/>
          </a:prstGeom>
          <a:solidFill>
            <a:srgbClr val="FFFFFF"/>
          </a:solidFill>
          <a:ln>
            <a:noFill/>
          </a:ln>
        </p:spPr>
        <p:txBody>
          <a:bodyPr wrap="none"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5080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5080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5080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5080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600" dirty="0" smtClean="0">
                <a:solidFill>
                  <a:srgbClr val="00B000"/>
                </a:solidFill>
                <a:latin typeface="+mn-lt"/>
                <a:cs typeface="Arial Rounded MT Bold" charset="0"/>
              </a:rPr>
              <a:t>  no </a:t>
            </a:r>
            <a:r>
              <a:rPr lang="en-US" sz="1600" dirty="0" err="1" smtClean="0">
                <a:solidFill>
                  <a:srgbClr val="00B000"/>
                </a:solidFill>
                <a:latin typeface="+mn-lt"/>
                <a:cs typeface="Arial Rounded MT Bold" charset="0"/>
              </a:rPr>
              <a:t>p</a:t>
            </a:r>
            <a:r>
              <a:rPr lang="en-US" sz="1600" baseline="-25000" dirty="0" err="1" smtClean="0">
                <a:solidFill>
                  <a:srgbClr val="00B000"/>
                </a:solidFill>
                <a:latin typeface="+mn-lt"/>
                <a:cs typeface="Arial Rounded MT Bold" charset="0"/>
              </a:rPr>
              <a:t>T</a:t>
            </a:r>
            <a:r>
              <a:rPr lang="en-US" sz="1600" dirty="0" smtClean="0">
                <a:solidFill>
                  <a:srgbClr val="00B000"/>
                </a:solidFill>
                <a:latin typeface="+mn-lt"/>
                <a:cs typeface="Arial Rounded MT Bold" charset="0"/>
              </a:rPr>
              <a:t> cut</a:t>
            </a:r>
            <a:endParaRPr lang="en-US" sz="1600" dirty="0" smtClean="0">
              <a:latin typeface="+mn-lt"/>
              <a:cs typeface="Arial Rounded MT Bold" charset="0"/>
            </a:endParaRPr>
          </a:p>
          <a:p>
            <a:pPr algn="r" eaLnBrk="1" hangingPunct="1">
              <a:defRPr/>
            </a:pPr>
            <a:r>
              <a:rPr lang="en-US" sz="1600" dirty="0" err="1" smtClean="0">
                <a:solidFill>
                  <a:srgbClr val="FF7131"/>
                </a:solidFill>
                <a:latin typeface="+mn-lt"/>
                <a:cs typeface="Arial Rounded MT Bold" charset="0"/>
              </a:rPr>
              <a:t>p</a:t>
            </a:r>
            <a:r>
              <a:rPr lang="en-US" sz="1600" baseline="-25000" dirty="0" err="1" smtClean="0">
                <a:solidFill>
                  <a:srgbClr val="FF7131"/>
                </a:solidFill>
                <a:latin typeface="+mn-lt"/>
                <a:cs typeface="Arial Rounded MT Bold" charset="0"/>
              </a:rPr>
              <a:t>T</a:t>
            </a:r>
            <a:r>
              <a:rPr lang="en-US" sz="1600" baseline="30000" dirty="0" err="1" smtClean="0">
                <a:solidFill>
                  <a:srgbClr val="FF7131"/>
                </a:solidFill>
                <a:cs typeface="Arial Rounded MT Bold" charset="0"/>
              </a:rPr>
              <a:t>J</a:t>
            </a:r>
            <a:r>
              <a:rPr lang="en-US" sz="1600" baseline="30000" dirty="0" smtClean="0">
                <a:solidFill>
                  <a:srgbClr val="FF7131"/>
                </a:solidFill>
                <a:cs typeface="Arial Rounded MT Bold" charset="0"/>
              </a:rPr>
              <a:t>/</a:t>
            </a:r>
            <a:r>
              <a:rPr lang="en-US" sz="1600" baseline="30000" dirty="0" smtClean="0">
                <a:solidFill>
                  <a:srgbClr val="FF7131"/>
                </a:solidFill>
                <a:latin typeface="Symbol" charset="2"/>
                <a:cs typeface="Symbol" charset="2"/>
              </a:rPr>
              <a:t>y</a:t>
            </a:r>
            <a:r>
              <a:rPr lang="en-US" sz="1600" dirty="0" smtClean="0">
                <a:solidFill>
                  <a:srgbClr val="FF7131"/>
                </a:solidFill>
                <a:latin typeface="+mn-lt"/>
                <a:cs typeface="Arial Rounded MT Bold" charset="0"/>
              </a:rPr>
              <a:t>&gt;6.5 </a:t>
            </a:r>
            <a:r>
              <a:rPr lang="en-US" sz="1600" dirty="0" err="1" smtClean="0">
                <a:solidFill>
                  <a:srgbClr val="FF7131"/>
                </a:solidFill>
                <a:latin typeface="+mn-lt"/>
                <a:cs typeface="Arial Rounded MT Bold" charset="0"/>
              </a:rPr>
              <a:t>GeV</a:t>
            </a:r>
            <a:r>
              <a:rPr lang="en-US" sz="1600" dirty="0" smtClean="0">
                <a:solidFill>
                  <a:srgbClr val="FF7131"/>
                </a:solidFill>
                <a:latin typeface="+mn-lt"/>
                <a:cs typeface="Arial Rounded MT Bold" charset="0"/>
              </a:rPr>
              <a:t>/c</a:t>
            </a:r>
          </a:p>
        </p:txBody>
      </p:sp>
      <p:sp>
        <p:nvSpPr>
          <p:cNvPr id="9" name="Oval 8"/>
          <p:cNvSpPr>
            <a:spLocks noChangeArrowheads="1"/>
          </p:cNvSpPr>
          <p:nvPr/>
        </p:nvSpPr>
        <p:spPr bwMode="auto">
          <a:xfrm>
            <a:off x="5359978" y="3618100"/>
            <a:ext cx="349250" cy="410415"/>
          </a:xfrm>
          <a:prstGeom prst="ellipse">
            <a:avLst/>
          </a:prstGeom>
          <a:solidFill>
            <a:srgbClr val="0000FF">
              <a:alpha val="61176"/>
            </a:srgbClr>
          </a:solidFill>
          <a:ln w="9525">
            <a:solidFill>
              <a:srgbClr val="4A7EBB"/>
            </a:solidFill>
            <a:round/>
            <a:headEnd/>
            <a:tailEnd/>
          </a:ln>
          <a:effectLst>
            <a:outerShdw dist="23000" dir="5400000" rotWithShape="0">
              <a:srgbClr val="808080">
                <a:alpha val="34999"/>
              </a:srgbClr>
            </a:outerShdw>
          </a:effectLst>
        </p:spPr>
        <p:txBody>
          <a:bodyPr lIns="82058" tIns="41029" rIns="82058" bIns="41029"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8700944" y="4155983"/>
            <a:ext cx="350693" cy="410415"/>
          </a:xfrm>
          <a:prstGeom prst="ellipse">
            <a:avLst/>
          </a:prstGeom>
          <a:solidFill>
            <a:srgbClr val="0000FF">
              <a:alpha val="61176"/>
            </a:srgbClr>
          </a:solidFill>
          <a:ln w="9525">
            <a:solidFill>
              <a:srgbClr val="4A7EBB"/>
            </a:solidFill>
            <a:round/>
            <a:headEnd/>
            <a:tailEnd/>
          </a:ln>
          <a:effectLst>
            <a:outerShdw dist="23000" dir="5400000" rotWithShape="0">
              <a:srgbClr val="808080">
                <a:alpha val="34999"/>
              </a:srgbClr>
            </a:outerShdw>
          </a:effectLst>
        </p:spPr>
        <p:txBody>
          <a:bodyPr lIns="82058" tIns="41029" rIns="82058" bIns="41029" anchor="ctr"/>
          <a:lstStyle/>
          <a:p>
            <a:pPr algn="ctr">
              <a:defRPr/>
            </a:pPr>
            <a:endParaRPr lang="en-US">
              <a:solidFill>
                <a:schemeClr val="lt1"/>
              </a:solidFill>
              <a:latin typeface="+mn-lt"/>
              <a:ea typeface="+mn-ea"/>
            </a:endParaRPr>
          </a:p>
        </p:txBody>
      </p:sp>
      <p:sp>
        <p:nvSpPr>
          <p:cNvPr id="11" name="Oval 10"/>
          <p:cNvSpPr>
            <a:spLocks noChangeArrowheads="1"/>
          </p:cNvSpPr>
          <p:nvPr/>
        </p:nvSpPr>
        <p:spPr bwMode="auto">
          <a:xfrm>
            <a:off x="15141864" y="4504765"/>
            <a:ext cx="637886" cy="679357"/>
          </a:xfrm>
          <a:prstGeom prst="ellipse">
            <a:avLst/>
          </a:prstGeom>
          <a:solidFill>
            <a:srgbClr val="0000FF">
              <a:alpha val="61176"/>
            </a:srgbClr>
          </a:solidFill>
          <a:ln w="9525">
            <a:solidFill>
              <a:srgbClr val="4A7EBB"/>
            </a:solidFill>
            <a:round/>
            <a:headEnd/>
            <a:tailEnd/>
          </a:ln>
          <a:effectLst>
            <a:outerShdw dist="23000" dir="5400000" rotWithShape="0">
              <a:srgbClr val="808080">
                <a:alpha val="34999"/>
              </a:srgbClr>
            </a:outerShdw>
          </a:effectLst>
        </p:spPr>
        <p:txBody>
          <a:bodyPr lIns="82058" tIns="41029" rIns="82058" bIns="41029" anchor="ctr"/>
          <a:lstStyle/>
          <a:p>
            <a:pPr algn="ctr">
              <a:defRPr/>
            </a:pPr>
            <a:endParaRPr lang="en-US">
              <a:solidFill>
                <a:schemeClr val="lt1"/>
              </a:solidFill>
              <a:latin typeface="+mn-lt"/>
              <a:ea typeface="+mn-ea"/>
            </a:endParaRPr>
          </a:p>
        </p:txBody>
      </p:sp>
      <p:sp>
        <p:nvSpPr>
          <p:cNvPr id="12" name="Oval 11"/>
          <p:cNvSpPr>
            <a:spLocks noChangeArrowheads="1"/>
          </p:cNvSpPr>
          <p:nvPr/>
        </p:nvSpPr>
        <p:spPr bwMode="auto">
          <a:xfrm>
            <a:off x="15264535" y="4521574"/>
            <a:ext cx="637886" cy="679357"/>
          </a:xfrm>
          <a:prstGeom prst="ellipse">
            <a:avLst/>
          </a:prstGeom>
          <a:solidFill>
            <a:srgbClr val="0000FF">
              <a:alpha val="61176"/>
            </a:srgbClr>
          </a:solidFill>
          <a:ln w="9525">
            <a:solidFill>
              <a:srgbClr val="4A7EBB"/>
            </a:solidFill>
            <a:round/>
            <a:headEnd/>
            <a:tailEnd/>
          </a:ln>
          <a:effectLst>
            <a:outerShdw dist="23000" dir="5400000" rotWithShape="0">
              <a:srgbClr val="808080">
                <a:alpha val="34999"/>
              </a:srgbClr>
            </a:outerShdw>
          </a:effectLst>
        </p:spPr>
        <p:txBody>
          <a:bodyPr lIns="82058" tIns="41029" rIns="82058" bIns="41029" anchor="ctr"/>
          <a:lstStyle/>
          <a:p>
            <a:pPr algn="ctr">
              <a:defRPr/>
            </a:pPr>
            <a:endParaRPr lang="en-US">
              <a:solidFill>
                <a:schemeClr val="lt1"/>
              </a:solidFill>
              <a:latin typeface="+mn-lt"/>
              <a:ea typeface="+mn-ea"/>
            </a:endParaRPr>
          </a:p>
        </p:txBody>
      </p:sp>
      <p:sp>
        <p:nvSpPr>
          <p:cNvPr id="13" name="Oval 12"/>
          <p:cNvSpPr>
            <a:spLocks noChangeArrowheads="1"/>
          </p:cNvSpPr>
          <p:nvPr/>
        </p:nvSpPr>
        <p:spPr bwMode="auto">
          <a:xfrm>
            <a:off x="8597034" y="4153181"/>
            <a:ext cx="350693" cy="410415"/>
          </a:xfrm>
          <a:prstGeom prst="ellipse">
            <a:avLst/>
          </a:prstGeom>
          <a:solidFill>
            <a:srgbClr val="0000FF">
              <a:alpha val="61176"/>
            </a:srgbClr>
          </a:solidFill>
          <a:ln w="9525">
            <a:solidFill>
              <a:srgbClr val="4A7EBB"/>
            </a:solidFill>
            <a:round/>
            <a:headEnd/>
            <a:tailEnd/>
          </a:ln>
          <a:effectLst>
            <a:outerShdw dist="23000" dir="5400000" rotWithShape="0">
              <a:srgbClr val="808080">
                <a:alpha val="34999"/>
              </a:srgbClr>
            </a:outerShdw>
          </a:effectLst>
        </p:spPr>
        <p:txBody>
          <a:bodyPr lIns="82058" tIns="41029" rIns="82058" bIns="41029" anchor="ctr"/>
          <a:lstStyle/>
          <a:p>
            <a:pPr algn="ctr">
              <a:defRPr/>
            </a:pPr>
            <a:endParaRPr lang="en-US">
              <a:solidFill>
                <a:schemeClr val="lt1"/>
              </a:solidFill>
              <a:latin typeface="+mn-lt"/>
              <a:ea typeface="+mn-ea"/>
            </a:endParaRPr>
          </a:p>
        </p:txBody>
      </p:sp>
      <p:sp>
        <p:nvSpPr>
          <p:cNvPr id="14" name="Oval 13"/>
          <p:cNvSpPr>
            <a:spLocks noChangeArrowheads="1"/>
          </p:cNvSpPr>
          <p:nvPr/>
        </p:nvSpPr>
        <p:spPr bwMode="auto">
          <a:xfrm>
            <a:off x="5540375" y="3613898"/>
            <a:ext cx="350693" cy="411816"/>
          </a:xfrm>
          <a:prstGeom prst="ellipse">
            <a:avLst/>
          </a:prstGeom>
          <a:solidFill>
            <a:srgbClr val="0000FF">
              <a:alpha val="61176"/>
            </a:srgbClr>
          </a:solidFill>
          <a:ln w="9525">
            <a:solidFill>
              <a:srgbClr val="4A7EBB"/>
            </a:solidFill>
            <a:round/>
            <a:headEnd/>
            <a:tailEnd/>
          </a:ln>
          <a:effectLst>
            <a:outerShdw dist="23000" dir="5400000" rotWithShape="0">
              <a:srgbClr val="808080">
                <a:alpha val="34999"/>
              </a:srgbClr>
            </a:outerShdw>
          </a:effectLst>
        </p:spPr>
        <p:txBody>
          <a:bodyPr lIns="82058" tIns="41029" rIns="82058" bIns="41029" anchor="ctr"/>
          <a:lstStyle/>
          <a:p>
            <a:pPr algn="ctr">
              <a:defRPr/>
            </a:pPr>
            <a:endParaRPr lang="en-US">
              <a:solidFill>
                <a:schemeClr val="lt1"/>
              </a:solidFill>
              <a:latin typeface="+mn-lt"/>
              <a:ea typeface="+mn-ea"/>
            </a:endParaRPr>
          </a:p>
        </p:txBody>
      </p:sp>
      <p:sp>
        <p:nvSpPr>
          <p:cNvPr id="57357" name="Rectangle 1"/>
          <p:cNvSpPr>
            <a:spLocks noChangeArrowheads="1"/>
          </p:cNvSpPr>
          <p:nvPr/>
        </p:nvSpPr>
        <p:spPr bwMode="auto">
          <a:xfrm>
            <a:off x="467591" y="5580530"/>
            <a:ext cx="8584045" cy="467580"/>
          </a:xfrm>
          <a:prstGeom prst="rect">
            <a:avLst/>
          </a:prstGeom>
          <a:noFill/>
          <a:ln w="9525">
            <a:noFill/>
            <a:miter lim="800000"/>
            <a:headEnd/>
            <a:tailEnd/>
          </a:ln>
        </p:spPr>
        <p:txBody>
          <a:bodyPr lIns="82058" tIns="41029" rIns="82058" bIns="41029">
            <a:spAutoFit/>
          </a:bodyPr>
          <a:lstStyle/>
          <a:p>
            <a:pPr marL="56985"/>
            <a:r>
              <a:rPr lang="en-US" sz="2500" b="1" dirty="0"/>
              <a:t>Sequential melting accessible with CMS resolution </a:t>
            </a:r>
          </a:p>
        </p:txBody>
      </p:sp>
      <p:sp>
        <p:nvSpPr>
          <p:cNvPr id="57358" name="TextBox 16"/>
          <p:cNvSpPr txBox="1">
            <a:spLocks noChangeArrowheads="1"/>
          </p:cNvSpPr>
          <p:nvPr/>
        </p:nvSpPr>
        <p:spPr bwMode="auto">
          <a:xfrm>
            <a:off x="6809217" y="4748493"/>
            <a:ext cx="2102146" cy="692257"/>
          </a:xfrm>
          <a:prstGeom prst="rect">
            <a:avLst/>
          </a:prstGeom>
          <a:solidFill>
            <a:schemeClr val="bg1"/>
          </a:solidFill>
          <a:ln w="9525">
            <a:noFill/>
            <a:miter lim="800000"/>
            <a:headEnd/>
            <a:tailEnd/>
          </a:ln>
        </p:spPr>
        <p:txBody>
          <a:bodyPr wrap="none" lIns="82058" tIns="41029" rIns="82058" bIns="41029">
            <a:spAutoFit/>
          </a:bodyPr>
          <a:lstStyle/>
          <a:p>
            <a:r>
              <a:rPr lang="en-US" b="1">
                <a:solidFill>
                  <a:srgbClr val="970000"/>
                </a:solidFill>
              </a:rPr>
              <a:t>arXiv : </a:t>
            </a:r>
            <a:r>
              <a:rPr lang="en-US" b="1">
                <a:solidFill>
                  <a:srgbClr val="970000"/>
                </a:solidFill>
                <a:hlinkClick r:id="rId4"/>
              </a:rPr>
              <a:t>1105.4894</a:t>
            </a:r>
            <a:endParaRPr lang="en-US" b="1">
              <a:solidFill>
                <a:srgbClr val="970000"/>
              </a:solidFill>
            </a:endParaRPr>
          </a:p>
          <a:p>
            <a:r>
              <a:rPr lang="en-US" b="1">
                <a:solidFill>
                  <a:srgbClr val="970000"/>
                </a:solidFill>
              </a:rPr>
              <a:t>Submitted to PRL</a:t>
            </a:r>
          </a:p>
        </p:txBody>
      </p:sp>
      <p:sp>
        <p:nvSpPr>
          <p:cNvPr id="57359" name="TextBox 17"/>
          <p:cNvSpPr txBox="1">
            <a:spLocks noChangeArrowheads="1"/>
          </p:cNvSpPr>
          <p:nvPr/>
        </p:nvSpPr>
        <p:spPr bwMode="auto">
          <a:xfrm>
            <a:off x="2797168" y="2269191"/>
            <a:ext cx="2456923" cy="359858"/>
          </a:xfrm>
          <a:prstGeom prst="rect">
            <a:avLst/>
          </a:prstGeom>
          <a:solidFill>
            <a:schemeClr val="bg1"/>
          </a:solidFill>
          <a:ln w="9525">
            <a:noFill/>
            <a:miter lim="800000"/>
            <a:headEnd/>
            <a:tailEnd/>
          </a:ln>
        </p:spPr>
        <p:txBody>
          <a:bodyPr wrap="none" lIns="82058" tIns="41029" rIns="82058" bIns="41029">
            <a:spAutoFit/>
          </a:bodyPr>
          <a:lstStyle/>
          <a:p>
            <a:pPr algn="r"/>
            <a:r>
              <a:rPr lang="en-US" b="1" dirty="0">
                <a:solidFill>
                  <a:srgbClr val="800000"/>
                </a:solidFill>
              </a:rPr>
              <a:t>PAS CMS </a:t>
            </a:r>
            <a:r>
              <a:rPr lang="en-US" b="1" dirty="0">
                <a:solidFill>
                  <a:srgbClr val="800000"/>
                </a:solidFill>
                <a:hlinkClick r:id="rId5"/>
              </a:rPr>
              <a:t>HIN-10-006</a:t>
            </a:r>
            <a:endParaRPr lang="en-US" b="1" dirty="0">
              <a:solidFill>
                <a:srgbClr val="8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142411E5-3DF8-431F-9C5C-EC80057F89E5}" type="slidenum">
              <a:rPr lang="en-US"/>
              <a:pPr/>
              <a:t>39</a:t>
            </a:fld>
            <a:endParaRPr lang="en-US"/>
          </a:p>
        </p:txBody>
      </p:sp>
      <p:sp>
        <p:nvSpPr>
          <p:cNvPr id="19461" name="Rectangle 2"/>
          <p:cNvSpPr>
            <a:spLocks noGrp="1" noChangeArrowheads="1"/>
          </p:cNvSpPr>
          <p:nvPr>
            <p:ph type="title"/>
          </p:nvPr>
        </p:nvSpPr>
        <p:spPr>
          <a:xfrm>
            <a:off x="457200" y="227816"/>
            <a:ext cx="8229600" cy="639763"/>
          </a:xfrm>
          <a:solidFill>
            <a:schemeClr val="bg1"/>
          </a:solidFill>
        </p:spPr>
        <p:txBody>
          <a:bodyPr/>
          <a:lstStyle/>
          <a:p>
            <a:pPr eaLnBrk="1" hangingPunct="1"/>
            <a:r>
              <a:rPr lang="en-US" sz="3800" dirty="0" smtClean="0">
                <a:solidFill>
                  <a:schemeClr val="accent6"/>
                </a:solidFill>
              </a:rPr>
              <a:t>Freeing degrees of freedom: </a:t>
            </a:r>
            <a:r>
              <a:rPr lang="en-US" sz="3000" dirty="0" err="1" smtClean="0">
                <a:solidFill>
                  <a:schemeClr val="accent6"/>
                </a:solidFill>
                <a:latin typeface="Comic Sans MS" pitchFamily="66" charset="0"/>
              </a:rPr>
              <a:t>kT</a:t>
            </a:r>
            <a:r>
              <a:rPr lang="en-US" sz="3000" dirty="0" smtClean="0">
                <a:solidFill>
                  <a:schemeClr val="accent6"/>
                </a:solidFill>
              </a:rPr>
              <a:t> &gt; </a:t>
            </a:r>
            <a:r>
              <a:rPr lang="en-US" sz="3000" dirty="0" err="1" smtClean="0">
                <a:solidFill>
                  <a:schemeClr val="accent6"/>
                </a:solidFill>
                <a:latin typeface="Comic Sans MS" pitchFamily="66" charset="0"/>
              </a:rPr>
              <a:t>ħω</a:t>
            </a:r>
            <a:r>
              <a:rPr lang="en-US" sz="3000" dirty="0" smtClean="0">
                <a:solidFill>
                  <a:schemeClr val="accent6"/>
                </a:solidFill>
                <a:sym typeface="Symbol" pitchFamily="18" charset="2"/>
              </a:rPr>
              <a:t/>
            </a:r>
            <a:br>
              <a:rPr lang="en-US" sz="3000" dirty="0" smtClean="0">
                <a:solidFill>
                  <a:schemeClr val="accent6"/>
                </a:solidFill>
                <a:sym typeface="Symbol" pitchFamily="18" charset="2"/>
              </a:rPr>
            </a:br>
            <a:endParaRPr lang="en-US" sz="3000" dirty="0" smtClean="0">
              <a:solidFill>
                <a:schemeClr val="accent6"/>
              </a:solidFill>
              <a:sym typeface="Symbol" pitchFamily="18" charset="2"/>
            </a:endParaRPr>
          </a:p>
        </p:txBody>
      </p:sp>
      <p:sp>
        <p:nvSpPr>
          <p:cNvPr id="239619" name="Rectangle 3"/>
          <p:cNvSpPr>
            <a:spLocks noGrp="1" noChangeArrowheads="1"/>
          </p:cNvSpPr>
          <p:nvPr>
            <p:ph type="body" idx="1"/>
          </p:nvPr>
        </p:nvSpPr>
        <p:spPr>
          <a:xfrm>
            <a:off x="539750" y="2062163"/>
            <a:ext cx="3744913" cy="3743325"/>
          </a:xfrm>
        </p:spPr>
        <p:txBody>
          <a:bodyPr/>
          <a:lstStyle/>
          <a:p>
            <a:pPr eaLnBrk="1" hangingPunct="1">
              <a:lnSpc>
                <a:spcPct val="80000"/>
              </a:lnSpc>
            </a:pPr>
            <a:r>
              <a:rPr lang="en-US" sz="2200" smtClean="0">
                <a:solidFill>
                  <a:schemeClr val="accent2"/>
                </a:solidFill>
              </a:rPr>
              <a:t>T &gt; 10</a:t>
            </a:r>
            <a:r>
              <a:rPr lang="en-US" sz="2200" baseline="30000" smtClean="0">
                <a:solidFill>
                  <a:schemeClr val="accent2"/>
                </a:solidFill>
              </a:rPr>
              <a:t>3</a:t>
            </a:r>
            <a:r>
              <a:rPr lang="en-US" sz="2200" smtClean="0">
                <a:solidFill>
                  <a:schemeClr val="accent2"/>
                </a:solidFill>
              </a:rPr>
              <a:t> </a:t>
            </a:r>
            <a:r>
              <a:rPr lang="en-US" sz="2200" baseline="30000" smtClean="0">
                <a:solidFill>
                  <a:schemeClr val="accent2"/>
                </a:solidFill>
                <a:cs typeface="Arial" pitchFamily="34" charset="0"/>
              </a:rPr>
              <a:t>°</a:t>
            </a:r>
            <a:r>
              <a:rPr lang="en-US" sz="2200" smtClean="0">
                <a:solidFill>
                  <a:schemeClr val="accent2"/>
                </a:solidFill>
              </a:rPr>
              <a:t>K</a:t>
            </a:r>
            <a:r>
              <a:rPr lang="en-US" sz="2200" smtClean="0"/>
              <a:t>: molecular dissociation</a:t>
            </a:r>
          </a:p>
          <a:p>
            <a:pPr eaLnBrk="1" hangingPunct="1">
              <a:lnSpc>
                <a:spcPct val="80000"/>
              </a:lnSpc>
            </a:pPr>
            <a:r>
              <a:rPr lang="en-US" sz="2200" smtClean="0">
                <a:solidFill>
                  <a:schemeClr val="accent2"/>
                </a:solidFill>
              </a:rPr>
              <a:t>T &gt; 10</a:t>
            </a:r>
            <a:r>
              <a:rPr lang="en-US" sz="2200" baseline="30000" smtClean="0">
                <a:solidFill>
                  <a:schemeClr val="accent2"/>
                </a:solidFill>
              </a:rPr>
              <a:t>4</a:t>
            </a:r>
            <a:r>
              <a:rPr lang="en-US" sz="2200" smtClean="0">
                <a:solidFill>
                  <a:schemeClr val="accent2"/>
                </a:solidFill>
              </a:rPr>
              <a:t> </a:t>
            </a:r>
            <a:r>
              <a:rPr lang="en-US" sz="2200" baseline="30000" smtClean="0">
                <a:solidFill>
                  <a:schemeClr val="accent2"/>
                </a:solidFill>
                <a:cs typeface="Arial" pitchFamily="34" charset="0"/>
              </a:rPr>
              <a:t>°</a:t>
            </a:r>
            <a:r>
              <a:rPr lang="en-US" sz="2200" smtClean="0">
                <a:solidFill>
                  <a:schemeClr val="accent2"/>
                </a:solidFill>
              </a:rPr>
              <a:t>K</a:t>
            </a:r>
            <a:r>
              <a:rPr lang="en-US" sz="2200" smtClean="0"/>
              <a:t>: atomic ionization, plasma formation</a:t>
            </a:r>
          </a:p>
          <a:p>
            <a:pPr eaLnBrk="1" hangingPunct="1">
              <a:lnSpc>
                <a:spcPct val="80000"/>
              </a:lnSpc>
            </a:pPr>
            <a:r>
              <a:rPr lang="en-US" sz="2200" smtClean="0">
                <a:solidFill>
                  <a:schemeClr val="accent2"/>
                </a:solidFill>
              </a:rPr>
              <a:t>T &gt; 10</a:t>
            </a:r>
            <a:r>
              <a:rPr lang="en-US" sz="2200" baseline="30000" smtClean="0">
                <a:solidFill>
                  <a:schemeClr val="accent2"/>
                </a:solidFill>
              </a:rPr>
              <a:t>10</a:t>
            </a:r>
            <a:r>
              <a:rPr lang="en-US" sz="2200" smtClean="0">
                <a:solidFill>
                  <a:schemeClr val="accent2"/>
                </a:solidFill>
              </a:rPr>
              <a:t> </a:t>
            </a:r>
            <a:r>
              <a:rPr lang="en-US" sz="2200" baseline="30000" smtClean="0">
                <a:solidFill>
                  <a:schemeClr val="accent2"/>
                </a:solidFill>
                <a:cs typeface="Arial" pitchFamily="34" charset="0"/>
              </a:rPr>
              <a:t>°</a:t>
            </a:r>
            <a:r>
              <a:rPr lang="en-US" sz="2200" smtClean="0">
                <a:solidFill>
                  <a:schemeClr val="accent2"/>
                </a:solidFill>
              </a:rPr>
              <a:t>K</a:t>
            </a:r>
            <a:r>
              <a:rPr lang="en-US" sz="2200" smtClean="0"/>
              <a:t>: nuclear reactions</a:t>
            </a:r>
          </a:p>
          <a:p>
            <a:pPr eaLnBrk="1" hangingPunct="1">
              <a:lnSpc>
                <a:spcPct val="80000"/>
              </a:lnSpc>
            </a:pPr>
            <a:r>
              <a:rPr lang="en-US" sz="2200" smtClean="0">
                <a:solidFill>
                  <a:schemeClr val="accent2"/>
                </a:solidFill>
              </a:rPr>
              <a:t>T &gt; 10</a:t>
            </a:r>
            <a:r>
              <a:rPr lang="en-US" sz="2200" baseline="30000" smtClean="0">
                <a:solidFill>
                  <a:schemeClr val="accent2"/>
                </a:solidFill>
              </a:rPr>
              <a:t>12</a:t>
            </a:r>
            <a:r>
              <a:rPr lang="en-US" sz="2200" smtClean="0">
                <a:solidFill>
                  <a:schemeClr val="accent2"/>
                </a:solidFill>
              </a:rPr>
              <a:t> </a:t>
            </a:r>
            <a:r>
              <a:rPr lang="en-US" sz="2200" baseline="30000" smtClean="0">
                <a:solidFill>
                  <a:schemeClr val="accent2"/>
                </a:solidFill>
                <a:cs typeface="Arial" pitchFamily="34" charset="0"/>
              </a:rPr>
              <a:t>°</a:t>
            </a:r>
            <a:r>
              <a:rPr lang="en-US" sz="2200" smtClean="0">
                <a:solidFill>
                  <a:schemeClr val="accent2"/>
                </a:solidFill>
              </a:rPr>
              <a:t>K</a:t>
            </a:r>
            <a:r>
              <a:rPr lang="en-US" sz="2200" smtClean="0"/>
              <a:t>: proton ionization ? Quark-gluon plasma formation? </a:t>
            </a:r>
            <a:endParaRPr lang="en-US" sz="2200" smtClean="0">
              <a:sym typeface="Symbol" pitchFamily="18" charset="2"/>
            </a:endParaRPr>
          </a:p>
        </p:txBody>
      </p:sp>
      <p:sp>
        <p:nvSpPr>
          <p:cNvPr id="239620" name="Rectangle 4"/>
          <p:cNvSpPr>
            <a:spLocks noChangeArrowheads="1"/>
          </p:cNvSpPr>
          <p:nvPr/>
        </p:nvSpPr>
        <p:spPr bwMode="auto">
          <a:xfrm>
            <a:off x="4465638" y="2060575"/>
            <a:ext cx="4643437" cy="3095625"/>
          </a:xfrm>
          <a:prstGeom prst="rect">
            <a:avLst/>
          </a:prstGeom>
          <a:noFill/>
          <a:ln w="9525">
            <a:noFill/>
            <a:miter lim="800000"/>
            <a:headEnd/>
            <a:tailEnd/>
          </a:ln>
        </p:spPr>
        <p:txBody>
          <a:bodyPr/>
          <a:lstStyle/>
          <a:p>
            <a:pPr marL="342900" indent="-342900">
              <a:spcBef>
                <a:spcPct val="20000"/>
              </a:spcBef>
              <a:buClr>
                <a:schemeClr val="folHlink"/>
              </a:buClr>
              <a:buSzPct val="90000"/>
              <a:buFont typeface="Wingdings" pitchFamily="2" charset="2"/>
              <a:buChar char="n"/>
            </a:pPr>
            <a:r>
              <a:rPr lang="en-US" sz="2000">
                <a:solidFill>
                  <a:srgbClr val="0033CC"/>
                </a:solidFill>
                <a:sym typeface="Symbol" pitchFamily="18" charset="2"/>
              </a:rPr>
              <a:t>  use a flame</a:t>
            </a:r>
          </a:p>
          <a:p>
            <a:pPr marL="342900" indent="-342900">
              <a:spcBef>
                <a:spcPct val="20000"/>
              </a:spcBef>
              <a:buClr>
                <a:schemeClr val="folHlink"/>
              </a:buClr>
              <a:buSzPct val="90000"/>
              <a:buFont typeface="Wingdings" pitchFamily="2" charset="2"/>
              <a:buChar char="n"/>
            </a:pPr>
            <a:endParaRPr lang="en-US" sz="2000">
              <a:solidFill>
                <a:srgbClr val="0033CC"/>
              </a:solidFill>
              <a:sym typeface="Symbol" pitchFamily="18" charset="2"/>
            </a:endParaRPr>
          </a:p>
          <a:p>
            <a:pPr marL="342900" indent="-342900">
              <a:spcBef>
                <a:spcPct val="20000"/>
              </a:spcBef>
              <a:buClr>
                <a:schemeClr val="folHlink"/>
              </a:buClr>
              <a:buSzPct val="90000"/>
              <a:buFont typeface="Wingdings" pitchFamily="2" charset="2"/>
              <a:buChar char="n"/>
            </a:pPr>
            <a:r>
              <a:rPr lang="en-US" sz="2000">
                <a:solidFill>
                  <a:srgbClr val="0033CC"/>
                </a:solidFill>
                <a:sym typeface="Symbol" pitchFamily="18" charset="2"/>
              </a:rPr>
              <a:t> get an arc-light                                                                 </a:t>
            </a:r>
          </a:p>
          <a:p>
            <a:pPr marL="342900" indent="-342900">
              <a:spcBef>
                <a:spcPct val="20000"/>
              </a:spcBef>
              <a:buClr>
                <a:schemeClr val="folHlink"/>
              </a:buClr>
              <a:buSzPct val="90000"/>
              <a:buFont typeface="Wingdings" pitchFamily="2" charset="2"/>
              <a:buChar char="n"/>
            </a:pPr>
            <a:endParaRPr lang="en-US" sz="2000">
              <a:solidFill>
                <a:srgbClr val="0033CC"/>
              </a:solidFill>
              <a:sym typeface="Symbol" pitchFamily="18" charset="2"/>
            </a:endParaRPr>
          </a:p>
          <a:p>
            <a:pPr marL="342900" indent="-342900">
              <a:spcBef>
                <a:spcPct val="20000"/>
              </a:spcBef>
              <a:buClr>
                <a:schemeClr val="folHlink"/>
              </a:buClr>
              <a:buSzPct val="90000"/>
              <a:buFont typeface="Wingdings" pitchFamily="2" charset="2"/>
              <a:buChar char="n"/>
            </a:pPr>
            <a:r>
              <a:rPr lang="en-US" sz="2000">
                <a:solidFill>
                  <a:srgbClr val="0033CC"/>
                </a:solidFill>
                <a:sym typeface="Symbol" pitchFamily="18" charset="2"/>
              </a:rPr>
              <a:t> find a star</a:t>
            </a:r>
          </a:p>
          <a:p>
            <a:pPr marL="342900" indent="-342900">
              <a:spcBef>
                <a:spcPct val="20000"/>
              </a:spcBef>
              <a:buClr>
                <a:schemeClr val="folHlink"/>
              </a:buClr>
              <a:buSzPct val="90000"/>
              <a:buFont typeface="Wingdings" pitchFamily="2" charset="2"/>
              <a:buChar char="n"/>
            </a:pPr>
            <a:endParaRPr lang="en-US" sz="2000">
              <a:solidFill>
                <a:srgbClr val="0033CC"/>
              </a:solidFill>
              <a:sym typeface="Symbol" pitchFamily="18" charset="2"/>
            </a:endParaRPr>
          </a:p>
          <a:p>
            <a:pPr marL="342900" indent="-342900">
              <a:spcBef>
                <a:spcPct val="20000"/>
              </a:spcBef>
              <a:buClr>
                <a:schemeClr val="folHlink"/>
              </a:buClr>
              <a:buSzPct val="90000"/>
              <a:buFont typeface="Wingdings" pitchFamily="2" charset="2"/>
              <a:buChar char="n"/>
            </a:pPr>
            <a:r>
              <a:rPr lang="en-US" sz="2000">
                <a:solidFill>
                  <a:srgbClr val="0033CC"/>
                </a:solidFill>
                <a:sym typeface="Symbol" pitchFamily="18" charset="2"/>
              </a:rPr>
              <a:t>buy a heavy-ion collider !</a:t>
            </a:r>
          </a:p>
        </p:txBody>
      </p:sp>
      <p:pic>
        <p:nvPicPr>
          <p:cNvPr id="239623" name="Picture 7"/>
          <p:cNvPicPr>
            <a:picLocks noChangeAspect="1" noChangeArrowheads="1"/>
          </p:cNvPicPr>
          <p:nvPr/>
        </p:nvPicPr>
        <p:blipFill>
          <a:blip r:embed="rId3" cstate="print">
            <a:clrChange>
              <a:clrFrom>
                <a:srgbClr val="FFFFFF"/>
              </a:clrFrom>
              <a:clrTo>
                <a:srgbClr val="FFFFFF">
                  <a:alpha val="0"/>
                </a:srgbClr>
              </a:clrTo>
            </a:clrChange>
          </a:blip>
          <a:srcRect r="80739"/>
          <a:stretch>
            <a:fillRect/>
          </a:stretch>
        </p:blipFill>
        <p:spPr bwMode="auto">
          <a:xfrm>
            <a:off x="6011863" y="1844675"/>
            <a:ext cx="504825" cy="411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620">
                                            <p:txEl>
                                              <p:pRg st="0" end="0"/>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3962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962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9620">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96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13E7CEA-8EB5-45D2-9F3B-D6D35A21A58A}" type="slidenum">
              <a:rPr lang="en-US"/>
              <a:pPr>
                <a:defRPr/>
              </a:pPr>
              <a:t>4</a:t>
            </a:fld>
            <a:endParaRPr lang="en-US"/>
          </a:p>
        </p:txBody>
      </p:sp>
      <p:pic>
        <p:nvPicPr>
          <p:cNvPr id="7171" name="Picture 2"/>
          <p:cNvPicPr>
            <a:picLocks noChangeAspect="1" noChangeArrowheads="1"/>
          </p:cNvPicPr>
          <p:nvPr/>
        </p:nvPicPr>
        <p:blipFill>
          <a:blip r:embed="rId3" cstate="print"/>
          <a:srcRect/>
          <a:stretch>
            <a:fillRect/>
          </a:stretch>
        </p:blipFill>
        <p:spPr bwMode="auto">
          <a:xfrm>
            <a:off x="5316538" y="684213"/>
            <a:ext cx="3792537" cy="5373687"/>
          </a:xfrm>
          <a:prstGeom prst="rect">
            <a:avLst/>
          </a:prstGeom>
          <a:noFill/>
          <a:ln w="9525">
            <a:noFill/>
            <a:miter lim="800000"/>
            <a:headEnd/>
            <a:tailEnd/>
          </a:ln>
        </p:spPr>
      </p:pic>
      <p:sp>
        <p:nvSpPr>
          <p:cNvPr id="720899" name="Rectangle 3"/>
          <p:cNvSpPr>
            <a:spLocks noGrp="1" noChangeArrowheads="1"/>
          </p:cNvSpPr>
          <p:nvPr>
            <p:ph type="body"/>
          </p:nvPr>
        </p:nvSpPr>
        <p:spPr>
          <a:xfrm>
            <a:off x="457056" y="1047750"/>
            <a:ext cx="8462962" cy="4124325"/>
          </a:xfrm>
          <a:noFill/>
        </p:spPr>
        <p:txBody>
          <a:bodyPr lIns="90000" tIns="46800" rIns="90000" bIns="46800" anchor="t"/>
          <a:lstStyle/>
          <a:p>
            <a:pPr marL="341313" indent="-341313" algn="l" defTabSz="449263" eaLnBrk="1" hangingPunct="1">
              <a:lnSpc>
                <a:spcPct val="94000"/>
              </a:lnSpc>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Create very high temperature and density matter</a:t>
            </a:r>
          </a:p>
          <a:p>
            <a:pPr marL="341313" indent="-341313" algn="l" defTabSz="449263" eaLnBrk="1" hangingPunct="1">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rgbClr val="009900"/>
                </a:solidFill>
              </a:rPr>
              <a:t>as existed some </a:t>
            </a:r>
            <a:r>
              <a:rPr lang="en-GB" sz="1800" dirty="0" smtClean="0">
                <a:solidFill>
                  <a:srgbClr val="009900"/>
                </a:solidFill>
                <a:latin typeface="Symbol" pitchFamily="18" charset="2"/>
              </a:rPr>
              <a:t></a:t>
            </a:r>
            <a:r>
              <a:rPr lang="en-GB" sz="1800" dirty="0" smtClean="0">
                <a:solidFill>
                  <a:srgbClr val="009900"/>
                </a:solidFill>
              </a:rPr>
              <a:t>sec after the Big Bang</a:t>
            </a:r>
          </a:p>
          <a:p>
            <a:pPr marL="341313" indent="-341313" algn="l" defTabSz="449263" eaLnBrk="1" hangingPunct="1">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rgbClr val="009900"/>
                </a:solidFill>
              </a:rPr>
              <a:t>inter-</a:t>
            </a:r>
            <a:r>
              <a:rPr lang="en-GB" sz="1800" dirty="0" err="1" smtClean="0">
                <a:solidFill>
                  <a:srgbClr val="009900"/>
                </a:solidFill>
              </a:rPr>
              <a:t>hadron</a:t>
            </a:r>
            <a:r>
              <a:rPr lang="en-GB" sz="1800" dirty="0" smtClean="0">
                <a:solidFill>
                  <a:srgbClr val="009900"/>
                </a:solidFill>
              </a:rPr>
              <a:t> distances comparable to that in neutron stars</a:t>
            </a:r>
          </a:p>
          <a:p>
            <a:pPr marL="341313" indent="-341313" algn="l" defTabSz="449263" eaLnBrk="1" hangingPunct="1">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rgbClr val="009900"/>
                </a:solidFill>
              </a:rPr>
              <a:t>collide heavy ions to achieve maximum volume</a:t>
            </a:r>
          </a:p>
          <a:p>
            <a:pPr marL="741363" lvl="1" indent="-284163" algn="l" defTabSz="449263" eaLnBrk="1" hangingPunct="1">
              <a:spcBef>
                <a:spcPts val="588"/>
              </a:spcBef>
              <a:buClr>
                <a:srgbClr val="009900"/>
              </a:buClr>
              <a:buSzPct val="60000"/>
              <a:buFont typeface="Monotype Sort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smtClean="0">
              <a:solidFill>
                <a:srgbClr val="009900"/>
              </a:solidFill>
            </a:endParaRPr>
          </a:p>
          <a:p>
            <a:pPr marL="741363" lvl="1" indent="-284163" algn="l" defTabSz="449263" eaLnBrk="1" hangingPunct="1">
              <a:spcBef>
                <a:spcPts val="588"/>
              </a:spcBef>
              <a:buClr>
                <a:srgbClr val="009900"/>
              </a:buClr>
              <a:buSzPct val="60000"/>
              <a:buFont typeface="Monotype Sort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smtClean="0">
              <a:solidFill>
                <a:srgbClr val="009900"/>
              </a:solidFill>
            </a:endParaRPr>
          </a:p>
          <a:p>
            <a:pPr marL="341313" indent="-341313" algn="l" defTabSz="449263" eaLnBrk="1" hangingPunct="1">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Study the hot, dense medium</a:t>
            </a:r>
          </a:p>
          <a:p>
            <a:pPr marL="341313" indent="-341313" algn="l" defTabSz="449263" eaLnBrk="1" hangingPunct="1">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rgbClr val="009900"/>
                </a:solidFill>
              </a:rPr>
              <a:t>do the nuclei dissolve into a quark gluon plasma?</a:t>
            </a:r>
          </a:p>
          <a:p>
            <a:pPr marL="741363" lvl="1" indent="-284163" algn="l" defTabSz="449263" eaLnBrk="1" hangingPunct="1">
              <a:spcBef>
                <a:spcPts val="588"/>
              </a:spcBef>
              <a:buClr>
                <a:srgbClr val="009900"/>
              </a:buClr>
              <a:buSzPct val="60000"/>
              <a:buFont typeface="Monotype Sort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smtClean="0">
              <a:solidFill>
                <a:srgbClr val="009900"/>
              </a:solidFill>
            </a:endParaRPr>
          </a:p>
          <a:p>
            <a:pPr marL="341313" indent="-341313" algn="l" defTabSz="449263" eaLnBrk="1" hangingPunct="1">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Collide ions at high energy</a:t>
            </a:r>
          </a:p>
          <a:p>
            <a:pPr marL="341313" indent="-341313" algn="l" defTabSz="449263" eaLnBrk="1" hangingPunct="1">
              <a:lnSpc>
                <a:spcPts val="2625"/>
              </a:lnSpc>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latin typeface="Symbol" pitchFamily="18" charset="2"/>
              </a:rPr>
              <a:t></a:t>
            </a:r>
            <a:r>
              <a:rPr lang="en-GB" sz="1800" dirty="0" smtClean="0">
                <a:solidFill>
                  <a:schemeClr val="tx1"/>
                </a:solidFill>
              </a:rPr>
              <a:t>s = 200 </a:t>
            </a:r>
            <a:r>
              <a:rPr lang="en-GB" sz="1800" dirty="0" err="1" smtClean="0">
                <a:solidFill>
                  <a:schemeClr val="tx1"/>
                </a:solidFill>
              </a:rPr>
              <a:t>GeV</a:t>
            </a:r>
            <a:r>
              <a:rPr lang="en-GB" sz="1800" dirty="0" smtClean="0">
                <a:solidFill>
                  <a:schemeClr val="tx1"/>
                </a:solidFill>
              </a:rPr>
              <a:t>/nucleon pair w. </a:t>
            </a:r>
            <a:r>
              <a:rPr lang="en-GB" sz="1800" dirty="0" err="1" smtClean="0">
                <a:solidFill>
                  <a:schemeClr val="tx1"/>
                </a:solidFill>
              </a:rPr>
              <a:t>Au+Au</a:t>
            </a:r>
            <a:r>
              <a:rPr lang="en-GB" sz="1800" dirty="0" smtClean="0">
                <a:solidFill>
                  <a:schemeClr val="tx1"/>
                </a:solidFill>
              </a:rPr>
              <a:t> at RHIC</a:t>
            </a:r>
          </a:p>
          <a:p>
            <a:pPr marL="341313" indent="-341313" algn="l" defTabSz="449263" eaLnBrk="1" hangingPunct="1">
              <a:lnSpc>
                <a:spcPts val="2625"/>
              </a:lnSpc>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(max) 5.5 </a:t>
            </a:r>
            <a:r>
              <a:rPr lang="en-GB" sz="1800" dirty="0" err="1" smtClean="0">
                <a:solidFill>
                  <a:schemeClr val="tx1"/>
                </a:solidFill>
              </a:rPr>
              <a:t>TeV</a:t>
            </a:r>
            <a:r>
              <a:rPr lang="en-GB" sz="1800" dirty="0" smtClean="0">
                <a:solidFill>
                  <a:schemeClr val="tx1"/>
                </a:solidFill>
              </a:rPr>
              <a:t>/nucleon pair  w. </a:t>
            </a:r>
            <a:r>
              <a:rPr lang="en-GB" sz="1800" dirty="0" err="1" smtClean="0">
                <a:solidFill>
                  <a:schemeClr val="tx1"/>
                </a:solidFill>
              </a:rPr>
              <a:t>Pb+Pb</a:t>
            </a:r>
            <a:r>
              <a:rPr lang="en-GB" sz="1800" dirty="0" smtClean="0">
                <a:solidFill>
                  <a:schemeClr val="tx1"/>
                </a:solidFill>
              </a:rPr>
              <a:t> at LHC</a:t>
            </a:r>
          </a:p>
          <a:p>
            <a:pPr marL="341313" indent="-341313" algn="l" defTabSz="449263" eaLnBrk="1" hangingPunct="1">
              <a:lnSpc>
                <a:spcPts val="2625"/>
              </a:lnSpc>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smtClean="0">
              <a:solidFill>
                <a:schemeClr val="tx1"/>
              </a:solidFill>
            </a:endParaRPr>
          </a:p>
          <a:p>
            <a:pPr marL="341313" indent="-341313" algn="l" defTabSz="449263" eaLnBrk="1" hangingPunct="1">
              <a:lnSpc>
                <a:spcPts val="2625"/>
              </a:lnSpc>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smtClean="0">
              <a:solidFill>
                <a:schemeClr val="tx1"/>
              </a:solidFill>
            </a:endParaRPr>
          </a:p>
          <a:p>
            <a:pPr marL="341313" indent="-341313" algn="l" defTabSz="449263" eaLnBrk="1" hangingPunct="1">
              <a:spcBef>
                <a:spcPts val="5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smtClean="0">
              <a:solidFill>
                <a:schemeClr val="tx1"/>
              </a:solidFill>
            </a:endParaRPr>
          </a:p>
        </p:txBody>
      </p:sp>
      <p:sp>
        <p:nvSpPr>
          <p:cNvPr id="720900" name="Rectangle 4"/>
          <p:cNvSpPr>
            <a:spLocks noGrp="1" noChangeArrowheads="1"/>
          </p:cNvSpPr>
          <p:nvPr>
            <p:ph type="title" idx="1"/>
          </p:nvPr>
        </p:nvSpPr>
        <p:spPr>
          <a:xfrm>
            <a:off x="0" y="152400"/>
            <a:ext cx="9144000" cy="685800"/>
          </a:xfrm>
          <a:noFill/>
        </p:spPr>
        <p:txBody>
          <a:bodyPr lIns="90000" tIns="46800" rIns="90000" bIns="46800" anchor="ctr"/>
          <a:lstStyle/>
          <a:p>
            <a:pPr marL="0" indent="0" algn="ctr" defTabSz="449263" eaLnBrk="1" hangingPunct="1">
              <a:lnSpc>
                <a:spcPct val="94000"/>
              </a:lnSpc>
              <a:spcBef>
                <a:spcPct val="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smtClean="0">
                <a:solidFill>
                  <a:schemeClr val="accent2"/>
                </a:solidFill>
              </a:rPr>
              <a:t>The Physics of High-Energy Heavy-Ion Collisions</a:t>
            </a:r>
          </a:p>
        </p:txBody>
      </p:sp>
      <p:sp>
        <p:nvSpPr>
          <p:cNvPr id="720901" name="Text Box 5"/>
          <p:cNvSpPr txBox="1">
            <a:spLocks noChangeArrowheads="1"/>
          </p:cNvSpPr>
          <p:nvPr/>
        </p:nvSpPr>
        <p:spPr bwMode="auto">
          <a:xfrm>
            <a:off x="441325" y="5410200"/>
            <a:ext cx="8778875" cy="1616075"/>
          </a:xfrm>
          <a:prstGeom prst="rect">
            <a:avLst/>
          </a:prstGeom>
          <a:noFill/>
          <a:ln w="9525" algn="ctr">
            <a:noFill/>
            <a:miter lim="800000"/>
            <a:headEnd/>
            <a:tailEnd/>
          </a:ln>
        </p:spPr>
        <p:txBody>
          <a:bodyPr>
            <a:spAutoFit/>
          </a:bodyPr>
          <a:lstStyle/>
          <a:p>
            <a:pPr algn="l" eaLnBrk="0" hangingPunct="0">
              <a:spcBef>
                <a:spcPct val="0"/>
              </a:spcBef>
            </a:pPr>
            <a:r>
              <a:rPr lang="en-US" sz="2000" dirty="0">
                <a:solidFill>
                  <a:schemeClr val="accent2"/>
                </a:solidFill>
              </a:rPr>
              <a:t>QGP definition</a:t>
            </a:r>
            <a:r>
              <a:rPr lang="en-US" sz="2000" dirty="0">
                <a:solidFill>
                  <a:srgbClr val="CC0000"/>
                </a:solidFill>
              </a:rPr>
              <a:t> : </a:t>
            </a:r>
            <a:r>
              <a:rPr lang="en-US" sz="2000" u="sng" dirty="0">
                <a:solidFill>
                  <a:srgbClr val="CC0000"/>
                </a:solidFill>
              </a:rPr>
              <a:t>a new state of matter where the </a:t>
            </a:r>
          </a:p>
          <a:p>
            <a:pPr algn="l" eaLnBrk="0" hangingPunct="0">
              <a:spcBef>
                <a:spcPct val="0"/>
              </a:spcBef>
            </a:pPr>
            <a:r>
              <a:rPr lang="en-US" sz="2000" u="sng" dirty="0">
                <a:solidFill>
                  <a:srgbClr val="CC0000"/>
                </a:solidFill>
              </a:rPr>
              <a:t> fundamental degrees of freedom are not </a:t>
            </a:r>
          </a:p>
          <a:p>
            <a:pPr algn="l" eaLnBrk="0" hangingPunct="0">
              <a:spcBef>
                <a:spcPct val="0"/>
              </a:spcBef>
            </a:pPr>
            <a:r>
              <a:rPr lang="en-US" sz="2000" u="sng" dirty="0">
                <a:solidFill>
                  <a:srgbClr val="CC0000"/>
                </a:solidFill>
              </a:rPr>
              <a:t>color-neutral hadrons</a:t>
            </a:r>
            <a:r>
              <a:rPr lang="en-US" sz="2000" dirty="0">
                <a:solidFill>
                  <a:srgbClr val="CC0000"/>
                </a:solidFill>
              </a:rPr>
              <a:t>.  </a:t>
            </a:r>
          </a:p>
          <a:p>
            <a:pPr algn="l" eaLnBrk="0" hangingPunct="0">
              <a:spcBef>
                <a:spcPct val="0"/>
              </a:spcBef>
            </a:pPr>
            <a:r>
              <a:rPr lang="en-US" sz="2000" dirty="0"/>
              <a:t>Perhaps later we will come up with a more exciting name !</a:t>
            </a:r>
          </a:p>
          <a:p>
            <a:pPr algn="l" eaLnBrk="0" hangingPunct="0">
              <a:spcBef>
                <a:spcPct val="0"/>
              </a:spcBef>
            </a:pP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0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8"/>
          <p:cNvSpPr>
            <a:spLocks noGrp="1"/>
          </p:cNvSpPr>
          <p:nvPr>
            <p:ph type="sldNum" sz="quarter" idx="12"/>
          </p:nvPr>
        </p:nvSpPr>
        <p:spPr/>
        <p:txBody>
          <a:bodyPr/>
          <a:lstStyle/>
          <a:p>
            <a:pPr>
              <a:defRPr/>
            </a:pPr>
            <a:fld id="{AC43CCBD-C8F0-44D3-9C73-73C5AE2ED819}" type="slidenum">
              <a:rPr lang="en-US"/>
              <a:pPr>
                <a:defRPr/>
              </a:pPr>
              <a:t>40</a:t>
            </a:fld>
            <a:endParaRPr lang="en-US"/>
          </a:p>
        </p:txBody>
      </p:sp>
      <p:grpSp>
        <p:nvGrpSpPr>
          <p:cNvPr id="1030" name="Group 29"/>
          <p:cNvGrpSpPr>
            <a:grpSpLocks/>
          </p:cNvGrpSpPr>
          <p:nvPr/>
        </p:nvGrpSpPr>
        <p:grpSpPr bwMode="auto">
          <a:xfrm>
            <a:off x="0" y="-9525"/>
            <a:ext cx="9144000" cy="1238250"/>
            <a:chOff x="0" y="-174"/>
            <a:chExt cx="5760" cy="780"/>
          </a:xfrm>
        </p:grpSpPr>
        <p:sp>
          <p:nvSpPr>
            <p:cNvPr id="1034" name="AutoShape 30"/>
            <p:cNvSpPr>
              <a:spLocks noChangeArrowheads="1"/>
            </p:cNvSpPr>
            <p:nvPr/>
          </p:nvSpPr>
          <p:spPr bwMode="auto">
            <a:xfrm>
              <a:off x="0" y="0"/>
              <a:ext cx="5760" cy="432"/>
            </a:xfrm>
            <a:prstGeom prst="roundRect">
              <a:avLst>
                <a:gd name="adj" fmla="val 231"/>
              </a:avLst>
            </a:prstGeom>
            <a:noFill/>
            <a:ln w="9525">
              <a:noFill/>
              <a:round/>
              <a:headEnd/>
              <a:tailEnd/>
            </a:ln>
          </p:spPr>
          <p:txBody>
            <a:bodyPr wrap="none" anchor="ctr"/>
            <a:lstStyle/>
            <a:p>
              <a:endParaRPr lang="en-US"/>
            </a:p>
          </p:txBody>
        </p:sp>
        <p:sp>
          <p:nvSpPr>
            <p:cNvPr id="1035" name="Text Box 31"/>
            <p:cNvSpPr txBox="1">
              <a:spLocks noChangeArrowheads="1"/>
            </p:cNvSpPr>
            <p:nvPr/>
          </p:nvSpPr>
          <p:spPr bwMode="auto">
            <a:xfrm>
              <a:off x="0" y="-174"/>
              <a:ext cx="5760" cy="780"/>
            </a:xfrm>
            <a:prstGeom prst="rect">
              <a:avLst/>
            </a:prstGeom>
            <a:noFill/>
            <a:ln w="9525">
              <a:noFill/>
              <a:miter lim="800000"/>
              <a:headEnd/>
              <a:tailEnd/>
            </a:ln>
          </p:spPr>
          <p:txBody>
            <a:bodyPr lIns="90000" tIns="46800" rIns="90000" bIns="46800" anchor="ctr">
              <a:spAutoFit/>
            </a:bodyPr>
            <a:lstStyle/>
            <a:p>
              <a:pPr>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solidFill>
                    <a:schemeClr val="accent2"/>
                  </a:solidFill>
                  <a:latin typeface="Times New Roman" pitchFamily="18" charset="0"/>
                </a:rPr>
                <a:t>Transverse Momentum and Rapidity –</a:t>
              </a:r>
            </a:p>
            <a:p>
              <a:pPr>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solidFill>
                    <a:schemeClr val="accent2"/>
                  </a:solidFill>
                  <a:latin typeface="Times New Roman" pitchFamily="18" charset="0"/>
                </a:rPr>
                <a:t>High energy jargon</a:t>
              </a:r>
            </a:p>
          </p:txBody>
        </p:sp>
      </p:grpSp>
      <p:graphicFrame>
        <p:nvGraphicFramePr>
          <p:cNvPr id="1026" name="Object 36"/>
          <p:cNvGraphicFramePr>
            <a:graphicFrameLocks noChangeAspect="1"/>
          </p:cNvGraphicFramePr>
          <p:nvPr>
            <p:ph sz="quarter" idx="1"/>
          </p:nvPr>
        </p:nvGraphicFramePr>
        <p:xfrm>
          <a:off x="1301750" y="2051050"/>
          <a:ext cx="3295650" cy="615950"/>
        </p:xfrm>
        <a:graphic>
          <a:graphicData uri="http://schemas.openxmlformats.org/presentationml/2006/ole">
            <p:oleObj spid="_x0000_s1026" name="Equation" r:id="rId4" imgW="1358640" imgH="253800" progId="Equation.3">
              <p:embed/>
            </p:oleObj>
          </a:graphicData>
        </a:graphic>
      </p:graphicFrame>
      <p:graphicFrame>
        <p:nvGraphicFramePr>
          <p:cNvPr id="1027" name="Object 38"/>
          <p:cNvGraphicFramePr>
            <a:graphicFrameLocks noChangeAspect="1"/>
          </p:cNvGraphicFramePr>
          <p:nvPr>
            <p:ph sz="quarter" idx="2"/>
          </p:nvPr>
        </p:nvGraphicFramePr>
        <p:xfrm>
          <a:off x="4408488" y="3943350"/>
          <a:ext cx="3360737" cy="679450"/>
        </p:xfrm>
        <a:graphic>
          <a:graphicData uri="http://schemas.openxmlformats.org/presentationml/2006/ole">
            <p:oleObj spid="_x0000_s1027" name="Equation" r:id="rId5" imgW="1193760" imgH="241200" progId="Equation.3">
              <p:embed/>
            </p:oleObj>
          </a:graphicData>
        </a:graphic>
      </p:graphicFrame>
      <p:graphicFrame>
        <p:nvGraphicFramePr>
          <p:cNvPr id="1028" name="Object 43"/>
          <p:cNvGraphicFramePr>
            <a:graphicFrameLocks noChangeAspect="1"/>
          </p:cNvGraphicFramePr>
          <p:nvPr>
            <p:ph sz="quarter" idx="3"/>
          </p:nvPr>
        </p:nvGraphicFramePr>
        <p:xfrm>
          <a:off x="1098550" y="3781425"/>
          <a:ext cx="2808288" cy="1171575"/>
        </p:xfrm>
        <a:graphic>
          <a:graphicData uri="http://schemas.openxmlformats.org/presentationml/2006/ole">
            <p:oleObj spid="_x0000_s1028" name="Equation" r:id="rId6" imgW="1155600" imgH="482400" progId="Equation.3">
              <p:embed/>
            </p:oleObj>
          </a:graphicData>
        </a:graphic>
      </p:graphicFrame>
      <p:sp>
        <p:nvSpPr>
          <p:cNvPr id="1031" name="Text Box 41"/>
          <p:cNvSpPr txBox="1">
            <a:spLocks noChangeArrowheads="1"/>
          </p:cNvSpPr>
          <p:nvPr/>
        </p:nvSpPr>
        <p:spPr bwMode="auto">
          <a:xfrm>
            <a:off x="447675" y="3144838"/>
            <a:ext cx="7796213" cy="457200"/>
          </a:xfrm>
          <a:prstGeom prst="rect">
            <a:avLst/>
          </a:prstGeom>
          <a:noFill/>
          <a:ln w="38100" algn="ctr">
            <a:noFill/>
            <a:miter lim="800000"/>
            <a:headEnd/>
            <a:tailEnd/>
          </a:ln>
        </p:spPr>
        <p:txBody>
          <a:bodyPr wrap="none">
            <a:spAutoFit/>
          </a:bodyPr>
          <a:lstStyle/>
          <a:p>
            <a:pPr algn="l"/>
            <a:r>
              <a:rPr lang="en-US" sz="2400">
                <a:solidFill>
                  <a:srgbClr val="CC0000"/>
                </a:solidFill>
              </a:rPr>
              <a:t>Rapidity (Boost-invariant), and Pseudo-rapidity (no PID):</a:t>
            </a:r>
          </a:p>
        </p:txBody>
      </p:sp>
      <p:sp>
        <p:nvSpPr>
          <p:cNvPr id="1032" name="Text Box 42"/>
          <p:cNvSpPr txBox="1">
            <a:spLocks noChangeArrowheads="1"/>
          </p:cNvSpPr>
          <p:nvPr/>
        </p:nvSpPr>
        <p:spPr bwMode="auto">
          <a:xfrm>
            <a:off x="476250" y="1495425"/>
            <a:ext cx="6673850" cy="457200"/>
          </a:xfrm>
          <a:prstGeom prst="rect">
            <a:avLst/>
          </a:prstGeom>
          <a:noFill/>
          <a:ln w="38100" algn="ctr">
            <a:noFill/>
            <a:miter lim="800000"/>
            <a:headEnd/>
            <a:tailEnd/>
          </a:ln>
        </p:spPr>
        <p:txBody>
          <a:bodyPr wrap="none">
            <a:spAutoFit/>
          </a:bodyPr>
          <a:lstStyle/>
          <a:p>
            <a:pPr algn="l"/>
            <a:r>
              <a:rPr lang="en-US" sz="2400">
                <a:solidFill>
                  <a:srgbClr val="CC0000"/>
                </a:solidFill>
              </a:rPr>
              <a:t>Momentum transverse to the beam direction (z):</a:t>
            </a:r>
          </a:p>
        </p:txBody>
      </p:sp>
      <p:sp>
        <p:nvSpPr>
          <p:cNvPr id="1033" name="Text Box 46"/>
          <p:cNvSpPr txBox="1">
            <a:spLocks noChangeArrowheads="1"/>
          </p:cNvSpPr>
          <p:nvPr/>
        </p:nvSpPr>
        <p:spPr bwMode="auto">
          <a:xfrm>
            <a:off x="4341813" y="5229225"/>
            <a:ext cx="3871912" cy="523875"/>
          </a:xfrm>
          <a:prstGeom prst="rect">
            <a:avLst/>
          </a:prstGeom>
          <a:noFill/>
          <a:ln w="38100" algn="ctr">
            <a:noFill/>
            <a:miter lim="800000"/>
            <a:headEnd/>
            <a:tailEnd/>
          </a:ln>
        </p:spPr>
        <p:txBody>
          <a:bodyPr wrap="none">
            <a:spAutoFit/>
          </a:bodyPr>
          <a:lstStyle/>
          <a:p>
            <a:pPr algn="l"/>
            <a:r>
              <a:rPr lang="en-US" sz="2400">
                <a:solidFill>
                  <a:srgbClr val="CC0000"/>
                </a:solidFill>
              </a:rPr>
              <a:t> </a:t>
            </a:r>
            <a:r>
              <a:rPr lang="en-US" sz="2800" i="1">
                <a:solidFill>
                  <a:srgbClr val="CC0000"/>
                </a:solidFill>
                <a:latin typeface="Symbol" pitchFamily="18" charset="2"/>
              </a:rPr>
              <a:t>h</a:t>
            </a:r>
            <a:r>
              <a:rPr lang="en-US" sz="2800" i="1">
                <a:solidFill>
                  <a:srgbClr val="CC0000"/>
                </a:solidFill>
              </a:rPr>
              <a:t> ~= 0.9 </a:t>
            </a:r>
            <a:r>
              <a:rPr lang="en-US" sz="2800" i="1">
                <a:solidFill>
                  <a:srgbClr val="CC0000"/>
                </a:solidFill>
                <a:sym typeface="Wingdings" pitchFamily="2" charset="2"/>
              </a:rPr>
              <a:t></a:t>
            </a:r>
            <a:r>
              <a:rPr lang="en-US" sz="2800" i="1">
                <a:solidFill>
                  <a:srgbClr val="CC0000"/>
                </a:solidFill>
                <a:latin typeface="Symbol" pitchFamily="18" charset="2"/>
                <a:sym typeface="Wingdings" pitchFamily="2" charset="2"/>
              </a:rPr>
              <a:t> q</a:t>
            </a:r>
            <a:r>
              <a:rPr lang="en-US" sz="2800" i="1">
                <a:solidFill>
                  <a:srgbClr val="CC0000"/>
                </a:solidFill>
                <a:sym typeface="Wingdings" pitchFamily="2" charset="2"/>
              </a:rPr>
              <a:t> = 45 deg</a:t>
            </a:r>
            <a:endParaRPr lang="en-US" sz="2800" i="1">
              <a:solidFill>
                <a:srgbClr val="CC0000"/>
              </a:solidFill>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lide Number Placeholder 4"/>
          <p:cNvSpPr>
            <a:spLocks noGrp="1"/>
          </p:cNvSpPr>
          <p:nvPr>
            <p:ph type="sldNum" sz="quarter" idx="12"/>
          </p:nvPr>
        </p:nvSpPr>
        <p:spPr/>
        <p:txBody>
          <a:bodyPr/>
          <a:lstStyle/>
          <a:p>
            <a:pPr>
              <a:defRPr/>
            </a:pPr>
            <a:fld id="{4B3040AC-C940-41D5-B1C3-70759A1A6A6B}" type="slidenum">
              <a:rPr lang="en-US"/>
              <a:pPr>
                <a:defRPr/>
              </a:pPr>
              <a:t>41</a:t>
            </a:fld>
            <a:endParaRPr lang="en-US"/>
          </a:p>
        </p:txBody>
      </p:sp>
      <p:sp>
        <p:nvSpPr>
          <p:cNvPr id="10243" name="Freeform 2"/>
          <p:cNvSpPr>
            <a:spLocks noChangeArrowheads="1"/>
          </p:cNvSpPr>
          <p:nvPr/>
        </p:nvSpPr>
        <p:spPr bwMode="auto">
          <a:xfrm>
            <a:off x="1600200" y="4795838"/>
            <a:ext cx="2895600" cy="304800"/>
          </a:xfrm>
          <a:custGeom>
            <a:avLst/>
            <a:gdLst>
              <a:gd name="T0" fmla="*/ 0 w 8044"/>
              <a:gd name="T1" fmla="*/ 75841 h 848"/>
              <a:gd name="T2" fmla="*/ 2515832 w 8044"/>
              <a:gd name="T3" fmla="*/ 75841 h 848"/>
              <a:gd name="T4" fmla="*/ 2515832 w 8044"/>
              <a:gd name="T5" fmla="*/ 0 h 848"/>
              <a:gd name="T6" fmla="*/ 2895240 w 8044"/>
              <a:gd name="T7" fmla="*/ 152041 h 848"/>
              <a:gd name="T8" fmla="*/ 2515832 w 8044"/>
              <a:gd name="T9" fmla="*/ 304441 h 848"/>
              <a:gd name="T10" fmla="*/ 2515832 w 8044"/>
              <a:gd name="T11" fmla="*/ 228241 h 848"/>
              <a:gd name="T12" fmla="*/ 0 w 8044"/>
              <a:gd name="T13" fmla="*/ 228241 h 848"/>
              <a:gd name="T14" fmla="*/ 0 w 8044"/>
              <a:gd name="T15" fmla="*/ 75841 h 848"/>
              <a:gd name="T16" fmla="*/ 0 60000 65536"/>
              <a:gd name="T17" fmla="*/ 0 60000 65536"/>
              <a:gd name="T18" fmla="*/ 0 60000 65536"/>
              <a:gd name="T19" fmla="*/ 0 60000 65536"/>
              <a:gd name="T20" fmla="*/ 0 60000 65536"/>
              <a:gd name="T21" fmla="*/ 0 60000 65536"/>
              <a:gd name="T22" fmla="*/ 0 60000 65536"/>
              <a:gd name="T23" fmla="*/ 0 60000 65536"/>
              <a:gd name="T24" fmla="*/ 0 w 8044"/>
              <a:gd name="T25" fmla="*/ 0 h 848"/>
              <a:gd name="T26" fmla="*/ 8044 w 8044"/>
              <a:gd name="T27" fmla="*/ 848 h 8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44" h="848">
                <a:moveTo>
                  <a:pt x="0" y="211"/>
                </a:moveTo>
                <a:lnTo>
                  <a:pt x="6989" y="211"/>
                </a:lnTo>
                <a:lnTo>
                  <a:pt x="6989" y="0"/>
                </a:lnTo>
                <a:lnTo>
                  <a:pt x="8043" y="423"/>
                </a:lnTo>
                <a:lnTo>
                  <a:pt x="6989" y="847"/>
                </a:lnTo>
                <a:lnTo>
                  <a:pt x="6989" y="635"/>
                </a:lnTo>
                <a:lnTo>
                  <a:pt x="0" y="635"/>
                </a:lnTo>
                <a:lnTo>
                  <a:pt x="0" y="211"/>
                </a:lnTo>
              </a:path>
            </a:pathLst>
          </a:custGeom>
          <a:solidFill>
            <a:srgbClr val="BBE0E3"/>
          </a:solidFill>
          <a:ln w="9360">
            <a:solidFill>
              <a:srgbClr val="000000"/>
            </a:solidFill>
            <a:round/>
            <a:headEnd/>
            <a:tailEnd/>
          </a:ln>
        </p:spPr>
        <p:txBody>
          <a:bodyPr wrap="none" anchor="ctr"/>
          <a:lstStyle/>
          <a:p>
            <a:endParaRPr lang="en-US"/>
          </a:p>
        </p:txBody>
      </p:sp>
      <p:sp>
        <p:nvSpPr>
          <p:cNvPr id="10244" name="Freeform 3"/>
          <p:cNvSpPr>
            <a:spLocks noChangeArrowheads="1"/>
          </p:cNvSpPr>
          <p:nvPr/>
        </p:nvSpPr>
        <p:spPr bwMode="auto">
          <a:xfrm>
            <a:off x="4572000" y="4795838"/>
            <a:ext cx="3124200" cy="304800"/>
          </a:xfrm>
          <a:custGeom>
            <a:avLst/>
            <a:gdLst>
              <a:gd name="T0" fmla="*/ 3123840 w 8679"/>
              <a:gd name="T1" fmla="*/ 75841 h 848"/>
              <a:gd name="T2" fmla="*/ 409289 w 8679"/>
              <a:gd name="T3" fmla="*/ 75841 h 848"/>
              <a:gd name="T4" fmla="*/ 409289 w 8679"/>
              <a:gd name="T5" fmla="*/ 0 h 848"/>
              <a:gd name="T6" fmla="*/ 0 w 8679"/>
              <a:gd name="T7" fmla="*/ 152041 h 848"/>
              <a:gd name="T8" fmla="*/ 409289 w 8679"/>
              <a:gd name="T9" fmla="*/ 304441 h 848"/>
              <a:gd name="T10" fmla="*/ 409289 w 8679"/>
              <a:gd name="T11" fmla="*/ 228241 h 848"/>
              <a:gd name="T12" fmla="*/ 3123840 w 8679"/>
              <a:gd name="T13" fmla="*/ 228241 h 848"/>
              <a:gd name="T14" fmla="*/ 3123840 w 8679"/>
              <a:gd name="T15" fmla="*/ 75841 h 848"/>
              <a:gd name="T16" fmla="*/ 0 60000 65536"/>
              <a:gd name="T17" fmla="*/ 0 60000 65536"/>
              <a:gd name="T18" fmla="*/ 0 60000 65536"/>
              <a:gd name="T19" fmla="*/ 0 60000 65536"/>
              <a:gd name="T20" fmla="*/ 0 60000 65536"/>
              <a:gd name="T21" fmla="*/ 0 60000 65536"/>
              <a:gd name="T22" fmla="*/ 0 60000 65536"/>
              <a:gd name="T23" fmla="*/ 0 60000 65536"/>
              <a:gd name="T24" fmla="*/ 0 w 8679"/>
              <a:gd name="T25" fmla="*/ 0 h 848"/>
              <a:gd name="T26" fmla="*/ 8679 w 8679"/>
              <a:gd name="T27" fmla="*/ 848 h 8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79" h="848">
                <a:moveTo>
                  <a:pt x="8678" y="211"/>
                </a:moveTo>
                <a:lnTo>
                  <a:pt x="1137" y="211"/>
                </a:lnTo>
                <a:lnTo>
                  <a:pt x="1137" y="0"/>
                </a:lnTo>
                <a:lnTo>
                  <a:pt x="0" y="423"/>
                </a:lnTo>
                <a:lnTo>
                  <a:pt x="1137" y="847"/>
                </a:lnTo>
                <a:lnTo>
                  <a:pt x="1137" y="635"/>
                </a:lnTo>
                <a:lnTo>
                  <a:pt x="8678" y="635"/>
                </a:lnTo>
                <a:lnTo>
                  <a:pt x="8678" y="211"/>
                </a:lnTo>
              </a:path>
            </a:pathLst>
          </a:custGeom>
          <a:solidFill>
            <a:srgbClr val="BBE0E3"/>
          </a:solidFill>
          <a:ln w="9360">
            <a:solidFill>
              <a:srgbClr val="000000"/>
            </a:solidFill>
            <a:round/>
            <a:headEnd/>
            <a:tailEnd/>
          </a:ln>
        </p:spPr>
        <p:txBody>
          <a:bodyPr wrap="none" anchor="ctr"/>
          <a:lstStyle/>
          <a:p>
            <a:endParaRPr lang="en-US"/>
          </a:p>
        </p:txBody>
      </p:sp>
      <p:pic>
        <p:nvPicPr>
          <p:cNvPr id="10245" name="Picture 4"/>
          <p:cNvPicPr>
            <a:picLocks noChangeAspect="1" noChangeArrowheads="1"/>
          </p:cNvPicPr>
          <p:nvPr/>
        </p:nvPicPr>
        <p:blipFill>
          <a:blip r:embed="rId3" cstate="print"/>
          <a:srcRect l="8022" r="8136"/>
          <a:stretch>
            <a:fillRect/>
          </a:stretch>
        </p:blipFill>
        <p:spPr bwMode="auto">
          <a:xfrm>
            <a:off x="304800" y="646113"/>
            <a:ext cx="3810000" cy="3748087"/>
          </a:xfrm>
          <a:prstGeom prst="rect">
            <a:avLst/>
          </a:prstGeom>
          <a:noFill/>
          <a:ln w="9525">
            <a:noFill/>
            <a:miter lim="800000"/>
            <a:headEnd/>
            <a:tailEnd/>
          </a:ln>
        </p:spPr>
      </p:pic>
      <p:grpSp>
        <p:nvGrpSpPr>
          <p:cNvPr id="2" name="Group 5"/>
          <p:cNvGrpSpPr>
            <a:grpSpLocks/>
          </p:cNvGrpSpPr>
          <p:nvPr/>
        </p:nvGrpSpPr>
        <p:grpSpPr bwMode="auto">
          <a:xfrm>
            <a:off x="4270375" y="661988"/>
            <a:ext cx="4602163" cy="3711575"/>
            <a:chOff x="2690" y="417"/>
            <a:chExt cx="2899" cy="2338"/>
          </a:xfrm>
        </p:grpSpPr>
        <p:pic>
          <p:nvPicPr>
            <p:cNvPr id="10326" name="Picture 6"/>
            <p:cNvPicPr>
              <a:picLocks noChangeAspect="1" noChangeArrowheads="1"/>
            </p:cNvPicPr>
            <p:nvPr/>
          </p:nvPicPr>
          <p:blipFill>
            <a:blip r:embed="rId4" cstate="print"/>
            <a:srcRect l="2269" r="2365" b="1471"/>
            <a:stretch>
              <a:fillRect/>
            </a:stretch>
          </p:blipFill>
          <p:spPr bwMode="auto">
            <a:xfrm>
              <a:off x="2690" y="417"/>
              <a:ext cx="2900" cy="2339"/>
            </a:xfrm>
            <a:prstGeom prst="rect">
              <a:avLst/>
            </a:prstGeom>
            <a:noFill/>
            <a:ln w="9525">
              <a:noFill/>
              <a:miter lim="800000"/>
              <a:headEnd/>
              <a:tailEnd/>
            </a:ln>
          </p:spPr>
        </p:pic>
        <p:sp>
          <p:nvSpPr>
            <p:cNvPr id="10327" name="AutoShape 7"/>
            <p:cNvSpPr>
              <a:spLocks noChangeArrowheads="1"/>
            </p:cNvSpPr>
            <p:nvPr/>
          </p:nvSpPr>
          <p:spPr bwMode="auto">
            <a:xfrm>
              <a:off x="2690" y="417"/>
              <a:ext cx="2900" cy="2339"/>
            </a:xfrm>
            <a:prstGeom prst="roundRect">
              <a:avLst>
                <a:gd name="adj" fmla="val 42"/>
              </a:avLst>
            </a:prstGeom>
            <a:noFill/>
            <a:ln w="12600">
              <a:solidFill>
                <a:srgbClr val="000000"/>
              </a:solidFill>
              <a:round/>
              <a:headEnd/>
              <a:tailEnd/>
            </a:ln>
          </p:spPr>
          <p:txBody>
            <a:bodyPr wrap="none" anchor="ctr"/>
            <a:lstStyle/>
            <a:p>
              <a:endParaRPr lang="en-US"/>
            </a:p>
          </p:txBody>
        </p:sp>
      </p:grpSp>
      <p:grpSp>
        <p:nvGrpSpPr>
          <p:cNvPr id="3" name="Group 8"/>
          <p:cNvGrpSpPr>
            <a:grpSpLocks/>
          </p:cNvGrpSpPr>
          <p:nvPr/>
        </p:nvGrpSpPr>
        <p:grpSpPr bwMode="auto">
          <a:xfrm>
            <a:off x="7585075" y="4437063"/>
            <a:ext cx="871538" cy="931862"/>
            <a:chOff x="4778" y="2795"/>
            <a:chExt cx="549" cy="587"/>
          </a:xfrm>
        </p:grpSpPr>
        <p:grpSp>
          <p:nvGrpSpPr>
            <p:cNvPr id="4" name="Group 9"/>
            <p:cNvGrpSpPr>
              <a:grpSpLocks/>
            </p:cNvGrpSpPr>
            <p:nvPr/>
          </p:nvGrpSpPr>
          <p:grpSpPr bwMode="auto">
            <a:xfrm>
              <a:off x="4907" y="2795"/>
              <a:ext cx="193" cy="207"/>
              <a:chOff x="4907" y="2795"/>
              <a:chExt cx="193" cy="207"/>
            </a:xfrm>
          </p:grpSpPr>
          <p:sp>
            <p:nvSpPr>
              <p:cNvPr id="10322" name="Oval 10"/>
              <p:cNvSpPr>
                <a:spLocks noChangeArrowheads="1"/>
              </p:cNvSpPr>
              <p:nvPr/>
            </p:nvSpPr>
            <p:spPr bwMode="auto">
              <a:xfrm>
                <a:off x="4908" y="2795"/>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323" name="Oval 11"/>
              <p:cNvSpPr>
                <a:spLocks noChangeArrowheads="1"/>
              </p:cNvSpPr>
              <p:nvPr/>
            </p:nvSpPr>
            <p:spPr bwMode="auto">
              <a:xfrm>
                <a:off x="4927" y="2830"/>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324" name="Oval 12"/>
              <p:cNvSpPr>
                <a:spLocks noChangeArrowheads="1"/>
              </p:cNvSpPr>
              <p:nvPr/>
            </p:nvSpPr>
            <p:spPr bwMode="auto">
              <a:xfrm>
                <a:off x="4967" y="2908"/>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325" name="Oval 13"/>
              <p:cNvSpPr>
                <a:spLocks noChangeArrowheads="1"/>
              </p:cNvSpPr>
              <p:nvPr/>
            </p:nvSpPr>
            <p:spPr bwMode="auto">
              <a:xfrm>
                <a:off x="5009" y="2826"/>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5" name="Group 14"/>
            <p:cNvGrpSpPr>
              <a:grpSpLocks/>
            </p:cNvGrpSpPr>
            <p:nvPr/>
          </p:nvGrpSpPr>
          <p:grpSpPr bwMode="auto">
            <a:xfrm>
              <a:off x="4778" y="2933"/>
              <a:ext cx="193" cy="207"/>
              <a:chOff x="4778" y="2933"/>
              <a:chExt cx="193" cy="207"/>
            </a:xfrm>
          </p:grpSpPr>
          <p:sp>
            <p:nvSpPr>
              <p:cNvPr id="10318" name="Oval 15"/>
              <p:cNvSpPr>
                <a:spLocks noChangeArrowheads="1"/>
              </p:cNvSpPr>
              <p:nvPr/>
            </p:nvSpPr>
            <p:spPr bwMode="auto">
              <a:xfrm>
                <a:off x="4778" y="2933"/>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319" name="Oval 16"/>
              <p:cNvSpPr>
                <a:spLocks noChangeArrowheads="1"/>
              </p:cNvSpPr>
              <p:nvPr/>
            </p:nvSpPr>
            <p:spPr bwMode="auto">
              <a:xfrm>
                <a:off x="4798" y="2969"/>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320" name="Oval 17"/>
              <p:cNvSpPr>
                <a:spLocks noChangeArrowheads="1"/>
              </p:cNvSpPr>
              <p:nvPr/>
            </p:nvSpPr>
            <p:spPr bwMode="auto">
              <a:xfrm>
                <a:off x="4837" y="3047"/>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321" name="Oval 18"/>
              <p:cNvSpPr>
                <a:spLocks noChangeArrowheads="1"/>
              </p:cNvSpPr>
              <p:nvPr/>
            </p:nvSpPr>
            <p:spPr bwMode="auto">
              <a:xfrm>
                <a:off x="4880" y="2964"/>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6" name="Group 19"/>
            <p:cNvGrpSpPr>
              <a:grpSpLocks/>
            </p:cNvGrpSpPr>
            <p:nvPr/>
          </p:nvGrpSpPr>
          <p:grpSpPr bwMode="auto">
            <a:xfrm>
              <a:off x="4972" y="3002"/>
              <a:ext cx="193" cy="207"/>
              <a:chOff x="4972" y="3002"/>
              <a:chExt cx="193" cy="207"/>
            </a:xfrm>
          </p:grpSpPr>
          <p:sp>
            <p:nvSpPr>
              <p:cNvPr id="10314" name="Oval 20"/>
              <p:cNvSpPr>
                <a:spLocks noChangeArrowheads="1"/>
              </p:cNvSpPr>
              <p:nvPr/>
            </p:nvSpPr>
            <p:spPr bwMode="auto">
              <a:xfrm>
                <a:off x="4972" y="3002"/>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315" name="Oval 21"/>
              <p:cNvSpPr>
                <a:spLocks noChangeArrowheads="1"/>
              </p:cNvSpPr>
              <p:nvPr/>
            </p:nvSpPr>
            <p:spPr bwMode="auto">
              <a:xfrm>
                <a:off x="4992" y="3038"/>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316" name="Oval 22"/>
              <p:cNvSpPr>
                <a:spLocks noChangeArrowheads="1"/>
              </p:cNvSpPr>
              <p:nvPr/>
            </p:nvSpPr>
            <p:spPr bwMode="auto">
              <a:xfrm>
                <a:off x="5031" y="3116"/>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317" name="Oval 23"/>
              <p:cNvSpPr>
                <a:spLocks noChangeArrowheads="1"/>
              </p:cNvSpPr>
              <p:nvPr/>
            </p:nvSpPr>
            <p:spPr bwMode="auto">
              <a:xfrm>
                <a:off x="5074" y="3033"/>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7" name="Group 24"/>
            <p:cNvGrpSpPr>
              <a:grpSpLocks/>
            </p:cNvGrpSpPr>
            <p:nvPr/>
          </p:nvGrpSpPr>
          <p:grpSpPr bwMode="auto">
            <a:xfrm>
              <a:off x="4843" y="3106"/>
              <a:ext cx="193" cy="207"/>
              <a:chOff x="4843" y="3106"/>
              <a:chExt cx="193" cy="207"/>
            </a:xfrm>
          </p:grpSpPr>
          <p:sp>
            <p:nvSpPr>
              <p:cNvPr id="10310" name="Oval 25"/>
              <p:cNvSpPr>
                <a:spLocks noChangeArrowheads="1"/>
              </p:cNvSpPr>
              <p:nvPr/>
            </p:nvSpPr>
            <p:spPr bwMode="auto">
              <a:xfrm>
                <a:off x="4843" y="3106"/>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311" name="Oval 26"/>
              <p:cNvSpPr>
                <a:spLocks noChangeArrowheads="1"/>
              </p:cNvSpPr>
              <p:nvPr/>
            </p:nvSpPr>
            <p:spPr bwMode="auto">
              <a:xfrm>
                <a:off x="4863" y="3142"/>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312" name="Oval 27"/>
              <p:cNvSpPr>
                <a:spLocks noChangeArrowheads="1"/>
              </p:cNvSpPr>
              <p:nvPr/>
            </p:nvSpPr>
            <p:spPr bwMode="auto">
              <a:xfrm>
                <a:off x="4902" y="3219"/>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313" name="Oval 28"/>
              <p:cNvSpPr>
                <a:spLocks noChangeArrowheads="1"/>
              </p:cNvSpPr>
              <p:nvPr/>
            </p:nvSpPr>
            <p:spPr bwMode="auto">
              <a:xfrm>
                <a:off x="4944" y="3137"/>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8" name="Group 29"/>
            <p:cNvGrpSpPr>
              <a:grpSpLocks/>
            </p:cNvGrpSpPr>
            <p:nvPr/>
          </p:nvGrpSpPr>
          <p:grpSpPr bwMode="auto">
            <a:xfrm>
              <a:off x="5004" y="3175"/>
              <a:ext cx="193" cy="207"/>
              <a:chOff x="5004" y="3175"/>
              <a:chExt cx="193" cy="207"/>
            </a:xfrm>
          </p:grpSpPr>
          <p:sp>
            <p:nvSpPr>
              <p:cNvPr id="10306" name="Oval 30"/>
              <p:cNvSpPr>
                <a:spLocks noChangeArrowheads="1"/>
              </p:cNvSpPr>
              <p:nvPr/>
            </p:nvSpPr>
            <p:spPr bwMode="auto">
              <a:xfrm>
                <a:off x="5005" y="3175"/>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307" name="Oval 31"/>
              <p:cNvSpPr>
                <a:spLocks noChangeArrowheads="1"/>
              </p:cNvSpPr>
              <p:nvPr/>
            </p:nvSpPr>
            <p:spPr bwMode="auto">
              <a:xfrm>
                <a:off x="5024" y="3211"/>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308" name="Oval 32"/>
              <p:cNvSpPr>
                <a:spLocks noChangeArrowheads="1"/>
              </p:cNvSpPr>
              <p:nvPr/>
            </p:nvSpPr>
            <p:spPr bwMode="auto">
              <a:xfrm>
                <a:off x="5064" y="3289"/>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309" name="Oval 33"/>
              <p:cNvSpPr>
                <a:spLocks noChangeArrowheads="1"/>
              </p:cNvSpPr>
              <p:nvPr/>
            </p:nvSpPr>
            <p:spPr bwMode="auto">
              <a:xfrm>
                <a:off x="5106" y="3206"/>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9" name="Group 34"/>
            <p:cNvGrpSpPr>
              <a:grpSpLocks/>
            </p:cNvGrpSpPr>
            <p:nvPr/>
          </p:nvGrpSpPr>
          <p:grpSpPr bwMode="auto">
            <a:xfrm>
              <a:off x="5069" y="2829"/>
              <a:ext cx="193" cy="207"/>
              <a:chOff x="5069" y="2829"/>
              <a:chExt cx="193" cy="207"/>
            </a:xfrm>
          </p:grpSpPr>
          <p:sp>
            <p:nvSpPr>
              <p:cNvPr id="10302" name="Oval 35"/>
              <p:cNvSpPr>
                <a:spLocks noChangeArrowheads="1"/>
              </p:cNvSpPr>
              <p:nvPr/>
            </p:nvSpPr>
            <p:spPr bwMode="auto">
              <a:xfrm>
                <a:off x="5069" y="2829"/>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303" name="Oval 36"/>
              <p:cNvSpPr>
                <a:spLocks noChangeArrowheads="1"/>
              </p:cNvSpPr>
              <p:nvPr/>
            </p:nvSpPr>
            <p:spPr bwMode="auto">
              <a:xfrm>
                <a:off x="5089" y="2865"/>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304" name="Oval 37"/>
              <p:cNvSpPr>
                <a:spLocks noChangeArrowheads="1"/>
              </p:cNvSpPr>
              <p:nvPr/>
            </p:nvSpPr>
            <p:spPr bwMode="auto">
              <a:xfrm>
                <a:off x="5128" y="2943"/>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305" name="Oval 38"/>
              <p:cNvSpPr>
                <a:spLocks noChangeArrowheads="1"/>
              </p:cNvSpPr>
              <p:nvPr/>
            </p:nvSpPr>
            <p:spPr bwMode="auto">
              <a:xfrm>
                <a:off x="5171" y="2860"/>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10" name="Group 39"/>
            <p:cNvGrpSpPr>
              <a:grpSpLocks/>
            </p:cNvGrpSpPr>
            <p:nvPr/>
          </p:nvGrpSpPr>
          <p:grpSpPr bwMode="auto">
            <a:xfrm>
              <a:off x="5134" y="3002"/>
              <a:ext cx="193" cy="207"/>
              <a:chOff x="5134" y="3002"/>
              <a:chExt cx="193" cy="207"/>
            </a:xfrm>
          </p:grpSpPr>
          <p:sp>
            <p:nvSpPr>
              <p:cNvPr id="10298" name="Oval 40"/>
              <p:cNvSpPr>
                <a:spLocks noChangeArrowheads="1"/>
              </p:cNvSpPr>
              <p:nvPr/>
            </p:nvSpPr>
            <p:spPr bwMode="auto">
              <a:xfrm>
                <a:off x="5134" y="3002"/>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299" name="Oval 41"/>
              <p:cNvSpPr>
                <a:spLocks noChangeArrowheads="1"/>
              </p:cNvSpPr>
              <p:nvPr/>
            </p:nvSpPr>
            <p:spPr bwMode="auto">
              <a:xfrm>
                <a:off x="5154" y="3038"/>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300" name="Oval 42"/>
              <p:cNvSpPr>
                <a:spLocks noChangeArrowheads="1"/>
              </p:cNvSpPr>
              <p:nvPr/>
            </p:nvSpPr>
            <p:spPr bwMode="auto">
              <a:xfrm>
                <a:off x="5193" y="3116"/>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301" name="Oval 43"/>
              <p:cNvSpPr>
                <a:spLocks noChangeArrowheads="1"/>
              </p:cNvSpPr>
              <p:nvPr/>
            </p:nvSpPr>
            <p:spPr bwMode="auto">
              <a:xfrm>
                <a:off x="5235" y="3033"/>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grpSp>
        <p:nvGrpSpPr>
          <p:cNvPr id="11" name="Group 44"/>
          <p:cNvGrpSpPr>
            <a:grpSpLocks/>
          </p:cNvGrpSpPr>
          <p:nvPr/>
        </p:nvGrpSpPr>
        <p:grpSpPr bwMode="auto">
          <a:xfrm>
            <a:off x="914400" y="4456113"/>
            <a:ext cx="871538" cy="931862"/>
            <a:chOff x="576" y="2807"/>
            <a:chExt cx="549" cy="587"/>
          </a:xfrm>
        </p:grpSpPr>
        <p:grpSp>
          <p:nvGrpSpPr>
            <p:cNvPr id="12" name="Group 45"/>
            <p:cNvGrpSpPr>
              <a:grpSpLocks/>
            </p:cNvGrpSpPr>
            <p:nvPr/>
          </p:nvGrpSpPr>
          <p:grpSpPr bwMode="auto">
            <a:xfrm>
              <a:off x="705" y="2807"/>
              <a:ext cx="193" cy="207"/>
              <a:chOff x="705" y="2807"/>
              <a:chExt cx="193" cy="207"/>
            </a:xfrm>
          </p:grpSpPr>
          <p:sp>
            <p:nvSpPr>
              <p:cNvPr id="10287" name="Oval 46"/>
              <p:cNvSpPr>
                <a:spLocks noChangeArrowheads="1"/>
              </p:cNvSpPr>
              <p:nvPr/>
            </p:nvSpPr>
            <p:spPr bwMode="auto">
              <a:xfrm>
                <a:off x="705" y="2807"/>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288" name="Oval 47"/>
              <p:cNvSpPr>
                <a:spLocks noChangeArrowheads="1"/>
              </p:cNvSpPr>
              <p:nvPr/>
            </p:nvSpPr>
            <p:spPr bwMode="auto">
              <a:xfrm>
                <a:off x="725" y="2842"/>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289" name="Oval 48"/>
              <p:cNvSpPr>
                <a:spLocks noChangeArrowheads="1"/>
              </p:cNvSpPr>
              <p:nvPr/>
            </p:nvSpPr>
            <p:spPr bwMode="auto">
              <a:xfrm>
                <a:off x="765" y="2920"/>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290" name="Oval 49"/>
              <p:cNvSpPr>
                <a:spLocks noChangeArrowheads="1"/>
              </p:cNvSpPr>
              <p:nvPr/>
            </p:nvSpPr>
            <p:spPr bwMode="auto">
              <a:xfrm>
                <a:off x="807" y="2838"/>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13" name="Group 50"/>
            <p:cNvGrpSpPr>
              <a:grpSpLocks/>
            </p:cNvGrpSpPr>
            <p:nvPr/>
          </p:nvGrpSpPr>
          <p:grpSpPr bwMode="auto">
            <a:xfrm>
              <a:off x="576" y="2945"/>
              <a:ext cx="193" cy="207"/>
              <a:chOff x="576" y="2945"/>
              <a:chExt cx="193" cy="207"/>
            </a:xfrm>
          </p:grpSpPr>
          <p:sp>
            <p:nvSpPr>
              <p:cNvPr id="10283" name="Oval 51"/>
              <p:cNvSpPr>
                <a:spLocks noChangeArrowheads="1"/>
              </p:cNvSpPr>
              <p:nvPr/>
            </p:nvSpPr>
            <p:spPr bwMode="auto">
              <a:xfrm>
                <a:off x="576" y="2945"/>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284" name="Oval 52"/>
              <p:cNvSpPr>
                <a:spLocks noChangeArrowheads="1"/>
              </p:cNvSpPr>
              <p:nvPr/>
            </p:nvSpPr>
            <p:spPr bwMode="auto">
              <a:xfrm>
                <a:off x="596" y="2981"/>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285" name="Oval 53"/>
              <p:cNvSpPr>
                <a:spLocks noChangeArrowheads="1"/>
              </p:cNvSpPr>
              <p:nvPr/>
            </p:nvSpPr>
            <p:spPr bwMode="auto">
              <a:xfrm>
                <a:off x="635" y="3059"/>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286" name="Oval 54"/>
              <p:cNvSpPr>
                <a:spLocks noChangeArrowheads="1"/>
              </p:cNvSpPr>
              <p:nvPr/>
            </p:nvSpPr>
            <p:spPr bwMode="auto">
              <a:xfrm>
                <a:off x="678" y="2976"/>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14" name="Group 55"/>
            <p:cNvGrpSpPr>
              <a:grpSpLocks/>
            </p:cNvGrpSpPr>
            <p:nvPr/>
          </p:nvGrpSpPr>
          <p:grpSpPr bwMode="auto">
            <a:xfrm>
              <a:off x="770" y="3014"/>
              <a:ext cx="193" cy="207"/>
              <a:chOff x="770" y="3014"/>
              <a:chExt cx="193" cy="207"/>
            </a:xfrm>
          </p:grpSpPr>
          <p:sp>
            <p:nvSpPr>
              <p:cNvPr id="10279" name="Oval 56"/>
              <p:cNvSpPr>
                <a:spLocks noChangeArrowheads="1"/>
              </p:cNvSpPr>
              <p:nvPr/>
            </p:nvSpPr>
            <p:spPr bwMode="auto">
              <a:xfrm>
                <a:off x="770" y="3014"/>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280" name="Oval 57"/>
              <p:cNvSpPr>
                <a:spLocks noChangeArrowheads="1"/>
              </p:cNvSpPr>
              <p:nvPr/>
            </p:nvSpPr>
            <p:spPr bwMode="auto">
              <a:xfrm>
                <a:off x="790" y="3050"/>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281" name="Oval 58"/>
              <p:cNvSpPr>
                <a:spLocks noChangeArrowheads="1"/>
              </p:cNvSpPr>
              <p:nvPr/>
            </p:nvSpPr>
            <p:spPr bwMode="auto">
              <a:xfrm>
                <a:off x="829" y="3128"/>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282" name="Oval 59"/>
              <p:cNvSpPr>
                <a:spLocks noChangeArrowheads="1"/>
              </p:cNvSpPr>
              <p:nvPr/>
            </p:nvSpPr>
            <p:spPr bwMode="auto">
              <a:xfrm>
                <a:off x="872" y="3045"/>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15" name="Group 60"/>
            <p:cNvGrpSpPr>
              <a:grpSpLocks/>
            </p:cNvGrpSpPr>
            <p:nvPr/>
          </p:nvGrpSpPr>
          <p:grpSpPr bwMode="auto">
            <a:xfrm>
              <a:off x="641" y="3118"/>
              <a:ext cx="193" cy="207"/>
              <a:chOff x="641" y="3118"/>
              <a:chExt cx="193" cy="207"/>
            </a:xfrm>
          </p:grpSpPr>
          <p:sp>
            <p:nvSpPr>
              <p:cNvPr id="10275" name="Oval 61"/>
              <p:cNvSpPr>
                <a:spLocks noChangeArrowheads="1"/>
              </p:cNvSpPr>
              <p:nvPr/>
            </p:nvSpPr>
            <p:spPr bwMode="auto">
              <a:xfrm>
                <a:off x="641" y="3118"/>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276" name="Oval 62"/>
              <p:cNvSpPr>
                <a:spLocks noChangeArrowheads="1"/>
              </p:cNvSpPr>
              <p:nvPr/>
            </p:nvSpPr>
            <p:spPr bwMode="auto">
              <a:xfrm>
                <a:off x="661" y="3154"/>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277" name="Oval 63"/>
              <p:cNvSpPr>
                <a:spLocks noChangeArrowheads="1"/>
              </p:cNvSpPr>
              <p:nvPr/>
            </p:nvSpPr>
            <p:spPr bwMode="auto">
              <a:xfrm>
                <a:off x="700" y="3231"/>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278" name="Oval 64"/>
              <p:cNvSpPr>
                <a:spLocks noChangeArrowheads="1"/>
              </p:cNvSpPr>
              <p:nvPr/>
            </p:nvSpPr>
            <p:spPr bwMode="auto">
              <a:xfrm>
                <a:off x="742" y="3149"/>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16" name="Group 65"/>
            <p:cNvGrpSpPr>
              <a:grpSpLocks/>
            </p:cNvGrpSpPr>
            <p:nvPr/>
          </p:nvGrpSpPr>
          <p:grpSpPr bwMode="auto">
            <a:xfrm>
              <a:off x="802" y="3187"/>
              <a:ext cx="193" cy="207"/>
              <a:chOff x="802" y="3187"/>
              <a:chExt cx="193" cy="207"/>
            </a:xfrm>
          </p:grpSpPr>
          <p:sp>
            <p:nvSpPr>
              <p:cNvPr id="10271" name="Oval 66"/>
              <p:cNvSpPr>
                <a:spLocks noChangeArrowheads="1"/>
              </p:cNvSpPr>
              <p:nvPr/>
            </p:nvSpPr>
            <p:spPr bwMode="auto">
              <a:xfrm>
                <a:off x="803" y="3187"/>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272" name="Oval 67"/>
              <p:cNvSpPr>
                <a:spLocks noChangeArrowheads="1"/>
              </p:cNvSpPr>
              <p:nvPr/>
            </p:nvSpPr>
            <p:spPr bwMode="auto">
              <a:xfrm>
                <a:off x="822" y="3223"/>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273" name="Oval 68"/>
              <p:cNvSpPr>
                <a:spLocks noChangeArrowheads="1"/>
              </p:cNvSpPr>
              <p:nvPr/>
            </p:nvSpPr>
            <p:spPr bwMode="auto">
              <a:xfrm>
                <a:off x="862" y="3301"/>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274" name="Oval 69"/>
              <p:cNvSpPr>
                <a:spLocks noChangeArrowheads="1"/>
              </p:cNvSpPr>
              <p:nvPr/>
            </p:nvSpPr>
            <p:spPr bwMode="auto">
              <a:xfrm>
                <a:off x="904" y="3218"/>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17" name="Group 70"/>
            <p:cNvGrpSpPr>
              <a:grpSpLocks/>
            </p:cNvGrpSpPr>
            <p:nvPr/>
          </p:nvGrpSpPr>
          <p:grpSpPr bwMode="auto">
            <a:xfrm>
              <a:off x="867" y="2841"/>
              <a:ext cx="193" cy="207"/>
              <a:chOff x="867" y="2841"/>
              <a:chExt cx="193" cy="207"/>
            </a:xfrm>
          </p:grpSpPr>
          <p:sp>
            <p:nvSpPr>
              <p:cNvPr id="10267" name="Oval 71"/>
              <p:cNvSpPr>
                <a:spLocks noChangeArrowheads="1"/>
              </p:cNvSpPr>
              <p:nvPr/>
            </p:nvSpPr>
            <p:spPr bwMode="auto">
              <a:xfrm>
                <a:off x="867" y="2841"/>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268" name="Oval 72"/>
              <p:cNvSpPr>
                <a:spLocks noChangeArrowheads="1"/>
              </p:cNvSpPr>
              <p:nvPr/>
            </p:nvSpPr>
            <p:spPr bwMode="auto">
              <a:xfrm>
                <a:off x="887" y="2877"/>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269" name="Oval 73"/>
              <p:cNvSpPr>
                <a:spLocks noChangeArrowheads="1"/>
              </p:cNvSpPr>
              <p:nvPr/>
            </p:nvSpPr>
            <p:spPr bwMode="auto">
              <a:xfrm>
                <a:off x="926" y="2955"/>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270" name="Oval 74"/>
              <p:cNvSpPr>
                <a:spLocks noChangeArrowheads="1"/>
              </p:cNvSpPr>
              <p:nvPr/>
            </p:nvSpPr>
            <p:spPr bwMode="auto">
              <a:xfrm>
                <a:off x="969" y="2872"/>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nvGrpSpPr>
            <p:cNvPr id="18" name="Group 75"/>
            <p:cNvGrpSpPr>
              <a:grpSpLocks/>
            </p:cNvGrpSpPr>
            <p:nvPr/>
          </p:nvGrpSpPr>
          <p:grpSpPr bwMode="auto">
            <a:xfrm>
              <a:off x="932" y="3014"/>
              <a:ext cx="193" cy="207"/>
              <a:chOff x="932" y="3014"/>
              <a:chExt cx="193" cy="207"/>
            </a:xfrm>
          </p:grpSpPr>
          <p:sp>
            <p:nvSpPr>
              <p:cNvPr id="10263" name="Oval 76"/>
              <p:cNvSpPr>
                <a:spLocks noChangeArrowheads="1"/>
              </p:cNvSpPr>
              <p:nvPr/>
            </p:nvSpPr>
            <p:spPr bwMode="auto">
              <a:xfrm>
                <a:off x="932" y="3014"/>
                <a:ext cx="194" cy="208"/>
              </a:xfrm>
              <a:prstGeom prst="ellipse">
                <a:avLst/>
              </a:prstGeom>
              <a:solidFill>
                <a:srgbClr val="FFFFFF"/>
              </a:solidFill>
              <a:ln w="9360">
                <a:solidFill>
                  <a:srgbClr val="000000"/>
                </a:solidFill>
                <a:round/>
                <a:headEnd/>
                <a:tailEnd/>
              </a:ln>
            </p:spPr>
            <p:txBody>
              <a:bodyPr wrap="none" anchor="ctr"/>
              <a:lstStyle/>
              <a:p>
                <a:endParaRPr lang="en-US"/>
              </a:p>
            </p:txBody>
          </p:sp>
          <p:sp>
            <p:nvSpPr>
              <p:cNvPr id="10264" name="Oval 77"/>
              <p:cNvSpPr>
                <a:spLocks noChangeArrowheads="1"/>
              </p:cNvSpPr>
              <p:nvPr/>
            </p:nvSpPr>
            <p:spPr bwMode="auto">
              <a:xfrm>
                <a:off x="952" y="3050"/>
                <a:ext cx="73" cy="78"/>
              </a:xfrm>
              <a:prstGeom prst="ellipse">
                <a:avLst/>
              </a:prstGeom>
              <a:solidFill>
                <a:srgbClr val="FF0000"/>
              </a:solidFill>
              <a:ln w="9360">
                <a:solidFill>
                  <a:srgbClr val="000000"/>
                </a:solidFill>
                <a:round/>
                <a:headEnd/>
                <a:tailEnd/>
              </a:ln>
            </p:spPr>
            <p:txBody>
              <a:bodyPr wrap="none" anchor="ctr"/>
              <a:lstStyle/>
              <a:p>
                <a:endParaRPr lang="en-US"/>
              </a:p>
            </p:txBody>
          </p:sp>
          <p:sp>
            <p:nvSpPr>
              <p:cNvPr id="10265" name="Oval 78"/>
              <p:cNvSpPr>
                <a:spLocks noChangeArrowheads="1"/>
              </p:cNvSpPr>
              <p:nvPr/>
            </p:nvSpPr>
            <p:spPr bwMode="auto">
              <a:xfrm>
                <a:off x="991" y="3128"/>
                <a:ext cx="73" cy="78"/>
              </a:xfrm>
              <a:prstGeom prst="ellipse">
                <a:avLst/>
              </a:prstGeom>
              <a:solidFill>
                <a:srgbClr val="00FFFF"/>
              </a:solidFill>
              <a:ln w="9360">
                <a:solidFill>
                  <a:srgbClr val="000000"/>
                </a:solidFill>
                <a:round/>
                <a:headEnd/>
                <a:tailEnd/>
              </a:ln>
            </p:spPr>
            <p:txBody>
              <a:bodyPr wrap="none" anchor="ctr"/>
              <a:lstStyle/>
              <a:p>
                <a:endParaRPr lang="en-US"/>
              </a:p>
            </p:txBody>
          </p:sp>
          <p:sp>
            <p:nvSpPr>
              <p:cNvPr id="10266" name="Oval 79"/>
              <p:cNvSpPr>
                <a:spLocks noChangeArrowheads="1"/>
              </p:cNvSpPr>
              <p:nvPr/>
            </p:nvSpPr>
            <p:spPr bwMode="auto">
              <a:xfrm>
                <a:off x="1033" y="3045"/>
                <a:ext cx="73" cy="78"/>
              </a:xfrm>
              <a:prstGeom prst="ellipse">
                <a:avLst/>
              </a:prstGeom>
              <a:solidFill>
                <a:srgbClr val="99FF66"/>
              </a:solidFill>
              <a:ln w="9360">
                <a:solidFill>
                  <a:srgbClr val="000000"/>
                </a:solidFill>
                <a:round/>
                <a:headEnd/>
                <a:tailEnd/>
              </a:ln>
            </p:spPr>
            <p:txBody>
              <a:bodyPr wrap="none" anchor="ctr"/>
              <a:lstStyle/>
              <a:p>
                <a:endParaRPr lang="en-US"/>
              </a:p>
            </p:txBody>
          </p:sp>
        </p:grpSp>
      </p:grpSp>
      <p:sp>
        <p:nvSpPr>
          <p:cNvPr id="10249" name="Text Box 80"/>
          <p:cNvSpPr txBox="1">
            <a:spLocks noChangeArrowheads="1"/>
          </p:cNvSpPr>
          <p:nvPr/>
        </p:nvSpPr>
        <p:spPr bwMode="auto">
          <a:xfrm>
            <a:off x="893763" y="5316538"/>
            <a:ext cx="936625" cy="519112"/>
          </a:xfrm>
          <a:prstGeom prst="rect">
            <a:avLst/>
          </a:prstGeom>
          <a:noFill/>
          <a:ln w="9525">
            <a:noFill/>
            <a:miter lim="800000"/>
            <a:headEnd/>
            <a:tailEnd/>
          </a:ln>
        </p:spPr>
        <p:txBody>
          <a:bodyPr wrap="none" lIns="90000" tIns="46800" rIns="90000" bIns="46800">
            <a:spAutoFit/>
          </a:bodyPr>
          <a:lstStyle/>
          <a:p>
            <a:pPr>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latin typeface="Times New Roman" pitchFamily="18" charset="0"/>
              </a:rPr>
              <a:t>Gold</a:t>
            </a:r>
          </a:p>
        </p:txBody>
      </p:sp>
      <p:sp>
        <p:nvSpPr>
          <p:cNvPr id="10250" name="Text Box 81"/>
          <p:cNvSpPr txBox="1">
            <a:spLocks noChangeArrowheads="1"/>
          </p:cNvSpPr>
          <p:nvPr/>
        </p:nvSpPr>
        <p:spPr bwMode="auto">
          <a:xfrm>
            <a:off x="7524750" y="5302250"/>
            <a:ext cx="936625" cy="519113"/>
          </a:xfrm>
          <a:prstGeom prst="rect">
            <a:avLst/>
          </a:prstGeom>
          <a:noFill/>
          <a:ln w="9525">
            <a:noFill/>
            <a:miter lim="800000"/>
            <a:headEnd/>
            <a:tailEnd/>
          </a:ln>
        </p:spPr>
        <p:txBody>
          <a:bodyPr wrap="none" lIns="90000" tIns="46800" rIns="90000" bIns="46800">
            <a:spAutoFit/>
          </a:bodyPr>
          <a:lstStyle/>
          <a:p>
            <a:pPr>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latin typeface="Times New Roman" pitchFamily="18" charset="0"/>
              </a:rPr>
              <a:t>Gold</a:t>
            </a:r>
          </a:p>
        </p:txBody>
      </p:sp>
      <p:sp>
        <p:nvSpPr>
          <p:cNvPr id="10251" name="Text Box 82"/>
          <p:cNvSpPr txBox="1">
            <a:spLocks noChangeArrowheads="1"/>
          </p:cNvSpPr>
          <p:nvPr/>
        </p:nvSpPr>
        <p:spPr bwMode="auto">
          <a:xfrm>
            <a:off x="3409950" y="4381500"/>
            <a:ext cx="2192338" cy="434975"/>
          </a:xfrm>
          <a:prstGeom prst="rect">
            <a:avLst/>
          </a:prstGeom>
          <a:noFill/>
          <a:ln w="9525">
            <a:noFill/>
            <a:miter lim="800000"/>
            <a:headEnd/>
            <a:tailEnd/>
          </a:ln>
        </p:spPr>
        <p:txBody>
          <a:bodyPr wrap="none" lIns="90000" tIns="46800" rIns="90000" bIns="46800">
            <a:spAutoFit/>
          </a:bodyPr>
          <a:lstStyle/>
          <a:p>
            <a:pPr>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√s</a:t>
            </a:r>
            <a:r>
              <a:rPr lang="en-GB" sz="2400" baseline="-25000">
                <a:latin typeface="Times New Roman" pitchFamily="18" charset="0"/>
              </a:rPr>
              <a:t>NN</a:t>
            </a:r>
            <a:r>
              <a:rPr lang="en-GB" sz="2400">
                <a:latin typeface="Times New Roman" pitchFamily="18" charset="0"/>
              </a:rPr>
              <a:t> = 200 GeV</a:t>
            </a:r>
          </a:p>
        </p:txBody>
      </p:sp>
      <p:sp>
        <p:nvSpPr>
          <p:cNvPr id="10252" name="Freeform 83"/>
          <p:cNvSpPr>
            <a:spLocks noChangeArrowheads="1"/>
          </p:cNvSpPr>
          <p:nvPr/>
        </p:nvSpPr>
        <p:spPr bwMode="auto">
          <a:xfrm>
            <a:off x="4267200" y="4719638"/>
            <a:ext cx="533400" cy="457200"/>
          </a:xfrm>
          <a:custGeom>
            <a:avLst/>
            <a:gdLst>
              <a:gd name="T0" fmla="*/ 267599 w 1483"/>
              <a:gd name="T1" fmla="*/ 123023 h 1271"/>
              <a:gd name="T2" fmla="*/ 206814 w 1483"/>
              <a:gd name="T3" fmla="*/ 48562 h 1271"/>
              <a:gd name="T4" fmla="*/ 181277 w 1483"/>
              <a:gd name="T5" fmla="*/ 134174 h 1271"/>
              <a:gd name="T6" fmla="*/ 8992 w 1483"/>
              <a:gd name="T7" fmla="*/ 48562 h 1271"/>
              <a:gd name="T8" fmla="*/ 114377 w 1483"/>
              <a:gd name="T9" fmla="*/ 161873 h 1271"/>
              <a:gd name="T10" fmla="*/ 0 w 1483"/>
              <a:gd name="T11" fmla="*/ 182736 h 1271"/>
              <a:gd name="T12" fmla="*/ 92077 w 1483"/>
              <a:gd name="T13" fmla="*/ 250363 h 1271"/>
              <a:gd name="T14" fmla="*/ 3237 w 1483"/>
              <a:gd name="T15" fmla="*/ 310076 h 1271"/>
              <a:gd name="T16" fmla="*/ 140274 w 1483"/>
              <a:gd name="T17" fmla="*/ 296047 h 1271"/>
              <a:gd name="T18" fmla="*/ 117974 w 1483"/>
              <a:gd name="T19" fmla="*/ 374105 h 1271"/>
              <a:gd name="T20" fmla="*/ 190988 w 1483"/>
              <a:gd name="T21" fmla="*/ 332019 h 1271"/>
              <a:gd name="T22" fmla="*/ 210051 w 1483"/>
              <a:gd name="T23" fmla="*/ 456840 h 1271"/>
              <a:gd name="T24" fmla="*/ 261125 w 1483"/>
              <a:gd name="T25" fmla="*/ 317270 h 1271"/>
              <a:gd name="T26" fmla="*/ 328384 w 1483"/>
              <a:gd name="T27" fmla="*/ 419430 h 1271"/>
              <a:gd name="T28" fmla="*/ 347447 w 1483"/>
              <a:gd name="T29" fmla="*/ 307198 h 1271"/>
              <a:gd name="T30" fmla="*/ 449595 w 1483"/>
              <a:gd name="T31" fmla="*/ 384537 h 1271"/>
              <a:gd name="T32" fmla="*/ 417225 w 1483"/>
              <a:gd name="T33" fmla="*/ 274824 h 1271"/>
              <a:gd name="T34" fmla="*/ 533040 w 1483"/>
              <a:gd name="T35" fmla="*/ 282378 h 1271"/>
              <a:gd name="T36" fmla="*/ 436287 w 1483"/>
              <a:gd name="T37" fmla="*/ 222305 h 1271"/>
              <a:gd name="T38" fmla="*/ 522969 w 1483"/>
              <a:gd name="T39" fmla="*/ 172664 h 1271"/>
              <a:gd name="T40" fmla="*/ 413987 w 1483"/>
              <a:gd name="T41" fmla="*/ 155398 h 1271"/>
              <a:gd name="T42" fmla="*/ 455710 w 1483"/>
              <a:gd name="T43" fmla="*/ 94606 h 1271"/>
              <a:gd name="T44" fmla="*/ 350684 w 1483"/>
              <a:gd name="T45" fmla="*/ 112951 h 1271"/>
              <a:gd name="T46" fmla="*/ 359676 w 1483"/>
              <a:gd name="T47" fmla="*/ 0 h 1271"/>
              <a:gd name="T48" fmla="*/ 267599 w 1483"/>
              <a:gd name="T49" fmla="*/ 123023 h 1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3"/>
              <a:gd name="T76" fmla="*/ 0 h 1271"/>
              <a:gd name="T77" fmla="*/ 1483 w 1483"/>
              <a:gd name="T78" fmla="*/ 1271 h 12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3" h="1271">
                <a:moveTo>
                  <a:pt x="744" y="342"/>
                </a:moveTo>
                <a:lnTo>
                  <a:pt x="575" y="135"/>
                </a:lnTo>
                <a:lnTo>
                  <a:pt x="504" y="373"/>
                </a:lnTo>
                <a:lnTo>
                  <a:pt x="25" y="135"/>
                </a:lnTo>
                <a:lnTo>
                  <a:pt x="318" y="450"/>
                </a:lnTo>
                <a:lnTo>
                  <a:pt x="0" y="508"/>
                </a:lnTo>
                <a:lnTo>
                  <a:pt x="256" y="696"/>
                </a:lnTo>
                <a:lnTo>
                  <a:pt x="9" y="862"/>
                </a:lnTo>
                <a:lnTo>
                  <a:pt x="390" y="823"/>
                </a:lnTo>
                <a:lnTo>
                  <a:pt x="328" y="1040"/>
                </a:lnTo>
                <a:lnTo>
                  <a:pt x="531" y="923"/>
                </a:lnTo>
                <a:lnTo>
                  <a:pt x="584" y="1270"/>
                </a:lnTo>
                <a:lnTo>
                  <a:pt x="726" y="882"/>
                </a:lnTo>
                <a:lnTo>
                  <a:pt x="913" y="1166"/>
                </a:lnTo>
                <a:lnTo>
                  <a:pt x="966" y="854"/>
                </a:lnTo>
                <a:lnTo>
                  <a:pt x="1250" y="1069"/>
                </a:lnTo>
                <a:lnTo>
                  <a:pt x="1160" y="764"/>
                </a:lnTo>
                <a:lnTo>
                  <a:pt x="1482" y="785"/>
                </a:lnTo>
                <a:lnTo>
                  <a:pt x="1213" y="618"/>
                </a:lnTo>
                <a:lnTo>
                  <a:pt x="1454" y="480"/>
                </a:lnTo>
                <a:lnTo>
                  <a:pt x="1151" y="432"/>
                </a:lnTo>
                <a:lnTo>
                  <a:pt x="1267" y="263"/>
                </a:lnTo>
                <a:lnTo>
                  <a:pt x="975" y="314"/>
                </a:lnTo>
                <a:lnTo>
                  <a:pt x="1000" y="0"/>
                </a:lnTo>
                <a:lnTo>
                  <a:pt x="744" y="342"/>
                </a:lnTo>
              </a:path>
            </a:pathLst>
          </a:custGeom>
          <a:solidFill>
            <a:srgbClr val="FFFF00"/>
          </a:solidFill>
          <a:ln w="9360">
            <a:solidFill>
              <a:srgbClr val="000000"/>
            </a:solidFill>
            <a:round/>
            <a:headEnd/>
            <a:tailEnd/>
          </a:ln>
        </p:spPr>
        <p:txBody>
          <a:bodyPr wrap="none" anchor="ctr"/>
          <a:lstStyle/>
          <a:p>
            <a:endParaRPr lang="en-US"/>
          </a:p>
        </p:txBody>
      </p:sp>
      <p:pic>
        <p:nvPicPr>
          <p:cNvPr id="10253" name="Picture 84"/>
          <p:cNvPicPr>
            <a:picLocks noChangeAspect="1" noChangeArrowheads="1"/>
          </p:cNvPicPr>
          <p:nvPr/>
        </p:nvPicPr>
        <p:blipFill>
          <a:blip r:embed="rId5" cstate="print"/>
          <a:srcRect/>
          <a:stretch>
            <a:fillRect/>
          </a:stretch>
        </p:blipFill>
        <p:spPr bwMode="auto">
          <a:xfrm>
            <a:off x="381000" y="654050"/>
            <a:ext cx="609600" cy="503238"/>
          </a:xfrm>
          <a:prstGeom prst="rect">
            <a:avLst/>
          </a:prstGeom>
          <a:noFill/>
          <a:ln w="9525">
            <a:noFill/>
            <a:miter lim="800000"/>
            <a:headEnd/>
            <a:tailEnd/>
          </a:ln>
        </p:spPr>
      </p:pic>
      <p:sp>
        <p:nvSpPr>
          <p:cNvPr id="10254" name="Rectangle 85"/>
          <p:cNvSpPr>
            <a:spLocks noGrp="1" noChangeArrowheads="1"/>
          </p:cNvSpPr>
          <p:nvPr>
            <p:ph type="title"/>
          </p:nvPr>
        </p:nvSpPr>
        <p:spPr>
          <a:xfrm>
            <a:off x="0" y="1588"/>
            <a:ext cx="9144000" cy="685800"/>
          </a:xfrm>
          <a:noFill/>
        </p:spPr>
        <p:txBody>
          <a:bodyPr lIns="90000" tIns="46800" rIns="90000" bIns="46800"/>
          <a:lstStyle/>
          <a:p>
            <a:pPr defTabSz="449263" eaLnBrk="1" hangingPunct="1">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smtClean="0">
                <a:solidFill>
                  <a:schemeClr val="accent2"/>
                </a:solidFill>
              </a:rPr>
              <a:t>A RHIC Event</a:t>
            </a:r>
          </a:p>
        </p:txBody>
      </p:sp>
      <p:sp>
        <p:nvSpPr>
          <p:cNvPr id="729174" name="Text Box 86"/>
          <p:cNvSpPr txBox="1">
            <a:spLocks noChangeArrowheads="1"/>
          </p:cNvSpPr>
          <p:nvPr/>
        </p:nvSpPr>
        <p:spPr bwMode="auto">
          <a:xfrm>
            <a:off x="1787525" y="5383213"/>
            <a:ext cx="6180138" cy="2108200"/>
          </a:xfrm>
          <a:prstGeom prst="rect">
            <a:avLst/>
          </a:prstGeom>
          <a:noFill/>
          <a:ln w="9525">
            <a:noFill/>
            <a:miter lim="800000"/>
            <a:headEnd/>
            <a:tailEnd/>
          </a:ln>
        </p:spPr>
        <p:txBody>
          <a:bodyPr wrap="none" lIns="90000" tIns="46800" rIns="90000" bIns="46800">
            <a:spAutoFit/>
          </a:bodyPr>
          <a:lstStyle/>
          <a:p>
            <a:pPr lvl="1" algn="l" eaLnBrk="0" hangingPunct="0">
              <a:lnSpc>
                <a:spcPct val="85000"/>
              </a:lnSpc>
              <a:spcBef>
                <a:spcPts val="688"/>
              </a:spcBef>
              <a:buClr>
                <a:srgbClr val="042DFA"/>
              </a:buClr>
              <a:buSzPct val="70000"/>
              <a:buFont typeface="Monotype Sorts" pitchFamily="2"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000" b="1">
                <a:solidFill>
                  <a:srgbClr val="042DFA"/>
                </a:solidFill>
                <a:latin typeface="Times New Roman" pitchFamily="18" charset="0"/>
              </a:rPr>
              <a:t>Thermalization</a:t>
            </a:r>
            <a:r>
              <a:rPr lang="en-GB" sz="2000" b="1" i="1">
                <a:solidFill>
                  <a:srgbClr val="042DFA"/>
                </a:solidFill>
                <a:latin typeface="Times New Roman" pitchFamily="18" charset="0"/>
              </a:rPr>
              <a:t>? Particle spectra, yields</a:t>
            </a:r>
          </a:p>
          <a:p>
            <a:pPr lvl="1" algn="l" eaLnBrk="0" hangingPunct="0">
              <a:lnSpc>
                <a:spcPct val="85000"/>
              </a:lnSpc>
              <a:spcBef>
                <a:spcPts val="688"/>
              </a:spcBef>
              <a:buClr>
                <a:srgbClr val="042DFA"/>
              </a:buClr>
              <a:buSzPct val="70000"/>
              <a:buFont typeface="Monotype Sorts" pitchFamily="2"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000" b="1">
                <a:solidFill>
                  <a:srgbClr val="042DFA"/>
                </a:solidFill>
                <a:latin typeface="Times New Roman" pitchFamily="18" charset="0"/>
              </a:rPr>
              <a:t>Pressure developed</a:t>
            </a:r>
            <a:r>
              <a:rPr lang="en-GB" sz="2000" b="1" i="1">
                <a:solidFill>
                  <a:srgbClr val="042DFA"/>
                </a:solidFill>
                <a:latin typeface="Times New Roman" pitchFamily="18" charset="0"/>
              </a:rPr>
              <a:t>? particle/energy flows</a:t>
            </a:r>
          </a:p>
          <a:p>
            <a:pPr lvl="1" algn="l" eaLnBrk="0" hangingPunct="0">
              <a:lnSpc>
                <a:spcPct val="85000"/>
              </a:lnSpc>
              <a:spcBef>
                <a:spcPts val="688"/>
              </a:spcBef>
              <a:buClr>
                <a:srgbClr val="042DFA"/>
              </a:buClr>
              <a:buSzPct val="70000"/>
              <a:buFont typeface="Monotype Sorts" pitchFamily="2"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000" b="1">
                <a:solidFill>
                  <a:srgbClr val="042DFA"/>
                </a:solidFill>
                <a:latin typeface="Times New Roman" pitchFamily="18" charset="0"/>
              </a:rPr>
              <a:t>Medium properties</a:t>
            </a:r>
            <a:r>
              <a:rPr lang="en-GB" sz="2000" b="1" i="1">
                <a:solidFill>
                  <a:srgbClr val="042DFA"/>
                </a:solidFill>
                <a:latin typeface="Times New Roman" pitchFamily="18" charset="0"/>
              </a:rPr>
              <a:t>? effects upon probe particles</a:t>
            </a:r>
          </a:p>
          <a:p>
            <a:pPr lvl="1" algn="l" eaLnBrk="0" hangingPunct="0">
              <a:lnSpc>
                <a:spcPct val="85000"/>
              </a:lnSpc>
              <a:spcBef>
                <a:spcPts val="688"/>
              </a:spcBef>
              <a:buClr>
                <a:srgbClr val="042DFA"/>
              </a:buClr>
              <a:buSzPct val="70000"/>
              <a:buFont typeface="Monotype Sorts" pitchFamily="2"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000" b="1">
                <a:solidFill>
                  <a:srgbClr val="042DFA"/>
                </a:solidFill>
                <a:latin typeface="Times New Roman" pitchFamily="18" charset="0"/>
              </a:rPr>
              <a:t>Deconfinement</a:t>
            </a:r>
            <a:r>
              <a:rPr lang="en-GB" sz="2000" b="1" i="1">
                <a:solidFill>
                  <a:srgbClr val="042DFA"/>
                </a:solidFill>
                <a:latin typeface="Times New Roman" pitchFamily="18" charset="0"/>
              </a:rPr>
              <a:t>? c and anti-c remain bound as J/</a:t>
            </a:r>
            <a:r>
              <a:rPr lang="en-GB" sz="2000" b="1" i="1">
                <a:solidFill>
                  <a:srgbClr val="042DFA"/>
                </a:solidFill>
                <a:latin typeface="Symbol" pitchFamily="18" charset="2"/>
              </a:rPr>
              <a:t></a:t>
            </a:r>
            <a:r>
              <a:rPr lang="en-GB" sz="2000" b="1" i="1">
                <a:solidFill>
                  <a:srgbClr val="042DFA"/>
                </a:solidFill>
                <a:latin typeface="Times New Roman" pitchFamily="18" charset="0"/>
              </a:rPr>
              <a:t>?</a:t>
            </a:r>
          </a:p>
          <a:p>
            <a:pPr algn="l">
              <a:spcBef>
                <a:spcPct val="0"/>
              </a:spcBef>
              <a:buClr>
                <a:srgbClr val="042DFA"/>
              </a:buClr>
              <a:buSzPct val="116000"/>
              <a:buFont typeface="Times New Roman" pitchFamily="18"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sz="2800" b="1" i="1">
              <a:solidFill>
                <a:srgbClr val="042DFA"/>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9174">
                                            <p:txEl>
                                              <p:pRg st="0" end="0"/>
                                            </p:txEl>
                                          </p:spTgt>
                                        </p:tgtEl>
                                        <p:attrNameLst>
                                          <p:attrName>style.visibility</p:attrName>
                                        </p:attrNameLst>
                                      </p:cBhvr>
                                      <p:to>
                                        <p:strVal val="visible"/>
                                      </p:to>
                                    </p:set>
                                    <p:animEffect transition="in" filter="dissolve">
                                      <p:cBhvr>
                                        <p:cTn id="7" dur="500"/>
                                        <p:tgtEl>
                                          <p:spTgt spid="72917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9174">
                                            <p:txEl>
                                              <p:pRg st="1" end="1"/>
                                            </p:txEl>
                                          </p:spTgt>
                                        </p:tgtEl>
                                        <p:attrNameLst>
                                          <p:attrName>style.visibility</p:attrName>
                                        </p:attrNameLst>
                                      </p:cBhvr>
                                      <p:to>
                                        <p:strVal val="visible"/>
                                      </p:to>
                                    </p:set>
                                    <p:animEffect transition="in" filter="dissolve">
                                      <p:cBhvr>
                                        <p:cTn id="10" dur="500"/>
                                        <p:tgtEl>
                                          <p:spTgt spid="72917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29174">
                                            <p:txEl>
                                              <p:pRg st="2" end="2"/>
                                            </p:txEl>
                                          </p:spTgt>
                                        </p:tgtEl>
                                        <p:attrNameLst>
                                          <p:attrName>style.visibility</p:attrName>
                                        </p:attrNameLst>
                                      </p:cBhvr>
                                      <p:to>
                                        <p:strVal val="visible"/>
                                      </p:to>
                                    </p:set>
                                    <p:animEffect transition="in" filter="dissolve">
                                      <p:cBhvr>
                                        <p:cTn id="13" dur="500"/>
                                        <p:tgtEl>
                                          <p:spTgt spid="72917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29174">
                                            <p:txEl>
                                              <p:pRg st="3" end="3"/>
                                            </p:txEl>
                                          </p:spTgt>
                                        </p:tgtEl>
                                        <p:attrNameLst>
                                          <p:attrName>style.visibility</p:attrName>
                                        </p:attrNameLst>
                                      </p:cBhvr>
                                      <p:to>
                                        <p:strVal val="visible"/>
                                      </p:to>
                                    </p:set>
                                    <p:animEffect transition="in" filter="dissolve">
                                      <p:cBhvr>
                                        <p:cTn id="16" dur="500"/>
                                        <p:tgtEl>
                                          <p:spTgt spid="7291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17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a:t>
            </a:r>
            <a:r>
              <a:rPr lang="en-US" i="1" baseline="-25000" dirty="0" smtClean="0"/>
              <a:t>i</a:t>
            </a:r>
            <a:r>
              <a:rPr lang="en-US" dirty="0" smtClean="0">
                <a:sym typeface="Wingdings" pitchFamily="2" charset="2"/>
              </a:rPr>
              <a:t> from hydro </a:t>
            </a:r>
            <a:endParaRPr lang="en-US" dirty="0"/>
          </a:p>
        </p:txBody>
      </p:sp>
      <p:sp>
        <p:nvSpPr>
          <p:cNvPr id="4" name="Slide Number Placeholder 3"/>
          <p:cNvSpPr>
            <a:spLocks noGrp="1"/>
          </p:cNvSpPr>
          <p:nvPr>
            <p:ph type="sldNum" sz="quarter" idx="12"/>
          </p:nvPr>
        </p:nvSpPr>
        <p:spPr/>
        <p:txBody>
          <a:bodyPr>
            <a:normAutofit/>
          </a:bodyPr>
          <a:lstStyle/>
          <a:p>
            <a:fld id="{F0C94032-CD4C-4C25-B0C2-CEC720522D92}" type="slidenum">
              <a:rPr kumimoji="0" lang="en-US" smtClean="0"/>
              <a:pPr/>
              <a:t>42</a:t>
            </a:fld>
            <a:endParaRPr kumimoji="0" lang="en-US" dirty="0">
              <a:solidFill>
                <a:srgbClr val="FFFFFF"/>
              </a:solidFill>
            </a:endParaRPr>
          </a:p>
        </p:txBody>
      </p:sp>
      <p:grpSp>
        <p:nvGrpSpPr>
          <p:cNvPr id="5" name="Group 24"/>
          <p:cNvGrpSpPr/>
          <p:nvPr/>
        </p:nvGrpSpPr>
        <p:grpSpPr>
          <a:xfrm>
            <a:off x="152400" y="1752600"/>
            <a:ext cx="5105400" cy="3657600"/>
            <a:chOff x="152400" y="1524000"/>
            <a:chExt cx="5105400" cy="3657600"/>
          </a:xfrm>
        </p:grpSpPr>
        <p:pic>
          <p:nvPicPr>
            <p:cNvPr id="12" name="Picture 2"/>
            <p:cNvPicPr>
              <a:picLocks noChangeAspect="1" noChangeArrowheads="1"/>
            </p:cNvPicPr>
            <p:nvPr/>
          </p:nvPicPr>
          <p:blipFill>
            <a:blip r:embed="rId2" cstate="print"/>
            <a:srcRect t="4000" r="6418"/>
            <a:stretch>
              <a:fillRect/>
            </a:stretch>
          </p:blipFill>
          <p:spPr bwMode="auto">
            <a:xfrm>
              <a:off x="152400" y="1524000"/>
              <a:ext cx="5105400" cy="3657600"/>
            </a:xfrm>
            <a:prstGeom prst="rect">
              <a:avLst/>
            </a:prstGeom>
            <a:noFill/>
            <a:ln w="9525">
              <a:noFill/>
              <a:miter lim="800000"/>
              <a:headEnd/>
              <a:tailEnd/>
            </a:ln>
          </p:spPr>
        </p:pic>
        <p:sp>
          <p:nvSpPr>
            <p:cNvPr id="21" name="Rectangle 20"/>
            <p:cNvSpPr/>
            <p:nvPr/>
          </p:nvSpPr>
          <p:spPr>
            <a:xfrm>
              <a:off x="2514600" y="1600200"/>
              <a:ext cx="2590800" cy="1371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4038600"/>
              <a:ext cx="3145348" cy="369332"/>
            </a:xfrm>
            <a:prstGeom prst="rect">
              <a:avLst/>
            </a:prstGeom>
            <a:noFill/>
          </p:spPr>
          <p:txBody>
            <a:bodyPr wrap="none" rtlCol="0">
              <a:spAutoFit/>
            </a:bodyPr>
            <a:lstStyle/>
            <a:p>
              <a:r>
                <a:rPr lang="en-US" dirty="0" smtClean="0"/>
                <a:t> Phys. Rev. C 81, 034911 (2010) </a:t>
              </a:r>
            </a:p>
          </p:txBody>
        </p:sp>
        <p:sp>
          <p:nvSpPr>
            <p:cNvPr id="18" name="Rectangle 17"/>
            <p:cNvSpPr/>
            <p:nvPr/>
          </p:nvSpPr>
          <p:spPr>
            <a:xfrm>
              <a:off x="2438400" y="1600200"/>
              <a:ext cx="2667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a:blip r:embed="rId2" cstate="print"/>
            <a:srcRect l="44696" t="8000" r="9211" b="58000"/>
            <a:stretch>
              <a:fillRect/>
            </a:stretch>
          </p:blipFill>
          <p:spPr bwMode="auto">
            <a:xfrm>
              <a:off x="2886636" y="1676400"/>
              <a:ext cx="2218764" cy="1143000"/>
            </a:xfrm>
            <a:prstGeom prst="rect">
              <a:avLst/>
            </a:prstGeom>
            <a:noFill/>
            <a:ln w="9525">
              <a:solidFill>
                <a:schemeClr val="tx1"/>
              </a:solidFill>
              <a:miter lim="800000"/>
              <a:headEnd/>
              <a:tailEnd/>
            </a:ln>
          </p:spPr>
        </p:pic>
        <p:cxnSp>
          <p:nvCxnSpPr>
            <p:cNvPr id="24" name="Straight Connector 23"/>
            <p:cNvCxnSpPr/>
            <p:nvPr/>
          </p:nvCxnSpPr>
          <p:spPr>
            <a:xfrm>
              <a:off x="2362200" y="1627632"/>
              <a:ext cx="274320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609600" y="5257800"/>
            <a:ext cx="2642070" cy="1223412"/>
          </a:xfrm>
          <a:prstGeom prst="rect">
            <a:avLst/>
          </a:prstGeom>
          <a:noFill/>
        </p:spPr>
        <p:txBody>
          <a:bodyPr wrap="none" rtlCol="0">
            <a:spAutoFit/>
          </a:bodyPr>
          <a:lstStyle/>
          <a:p>
            <a:r>
              <a:rPr lang="en-US" sz="1050" dirty="0" smtClean="0"/>
              <a:t>Theory calculations:</a:t>
            </a:r>
          </a:p>
          <a:p>
            <a:r>
              <a:rPr lang="en-US" sz="1050" dirty="0" err="1" smtClean="0"/>
              <a:t>d’Enterria</a:t>
            </a:r>
            <a:r>
              <a:rPr lang="en-US" sz="1050" dirty="0" smtClean="0"/>
              <a:t>, </a:t>
            </a:r>
            <a:r>
              <a:rPr lang="en-US" sz="1050" dirty="0" err="1" smtClean="0"/>
              <a:t>Peressounko</a:t>
            </a:r>
            <a:r>
              <a:rPr lang="en-US" sz="1050" dirty="0" smtClean="0"/>
              <a:t>, EPJ46, 451</a:t>
            </a:r>
          </a:p>
          <a:p>
            <a:r>
              <a:rPr lang="fi-FI" sz="1050" dirty="0" smtClean="0"/>
              <a:t>Huovinen, Ruuskanen, Rasanen, PL</a:t>
            </a:r>
            <a:r>
              <a:rPr lang="en-US" sz="1050" dirty="0" smtClean="0"/>
              <a:t>B535, 109</a:t>
            </a:r>
          </a:p>
          <a:p>
            <a:r>
              <a:rPr lang="en-US" sz="1050" dirty="0" err="1" smtClean="0"/>
              <a:t>Srivastava</a:t>
            </a:r>
            <a:r>
              <a:rPr lang="en-US" sz="1050" dirty="0" smtClean="0"/>
              <a:t>, </a:t>
            </a:r>
            <a:r>
              <a:rPr lang="en-US" sz="1050" dirty="0" err="1" smtClean="0"/>
              <a:t>Sinha</a:t>
            </a:r>
            <a:r>
              <a:rPr lang="en-US" sz="1050" dirty="0" smtClean="0"/>
              <a:t>, PRC 64, 034902</a:t>
            </a:r>
          </a:p>
          <a:p>
            <a:r>
              <a:rPr lang="en-US" sz="1050" dirty="0" err="1" smtClean="0"/>
              <a:t>Turbide</a:t>
            </a:r>
            <a:r>
              <a:rPr lang="en-US" sz="1050" dirty="0" smtClean="0"/>
              <a:t>, Rapp, Gale, PRC69, 014903</a:t>
            </a:r>
          </a:p>
          <a:p>
            <a:r>
              <a:rPr lang="en-US" sz="1050" dirty="0" smtClean="0"/>
              <a:t>Liu et al., PRC79</a:t>
            </a:r>
            <a:r>
              <a:rPr lang="en-US" sz="1050" b="1" dirty="0" smtClean="0"/>
              <a:t>, </a:t>
            </a:r>
            <a:r>
              <a:rPr lang="en-US" sz="1050" dirty="0" smtClean="0"/>
              <a:t>014905</a:t>
            </a:r>
          </a:p>
          <a:p>
            <a:r>
              <a:rPr lang="en-US" sz="1050" dirty="0" err="1" smtClean="0"/>
              <a:t>Alam</a:t>
            </a:r>
            <a:r>
              <a:rPr lang="en-US" sz="1050" dirty="0" smtClean="0"/>
              <a:t> et al.,  P</a:t>
            </a:r>
            <a:r>
              <a:rPr lang="pt-BR" sz="1050" dirty="0" smtClean="0"/>
              <a:t>RC63, 021901(R)</a:t>
            </a:r>
            <a:endParaRPr lang="en-US" sz="1050" dirty="0"/>
          </a:p>
        </p:txBody>
      </p:sp>
      <p:sp>
        <p:nvSpPr>
          <p:cNvPr id="16" name="Content Placeholder 4"/>
          <p:cNvSpPr txBox="1">
            <a:spLocks/>
          </p:cNvSpPr>
          <p:nvPr/>
        </p:nvSpPr>
        <p:spPr>
          <a:xfrm>
            <a:off x="5257800" y="2514600"/>
            <a:ext cx="3886200" cy="2590800"/>
          </a:xfrm>
          <a:prstGeom prst="rect">
            <a:avLst/>
          </a:prstGeom>
        </p:spPr>
        <p:txBody>
          <a:bodyPr vert="horz">
            <a:normAutofit fontScale="92500"/>
          </a:bodyPr>
          <a:lstStyle/>
          <a:p>
            <a:pPr marL="320040" indent="-320040">
              <a:spcBef>
                <a:spcPts val="700"/>
              </a:spcBef>
              <a:buClr>
                <a:schemeClr val="accent2"/>
              </a:buClr>
              <a:buSzPct val="60000"/>
              <a:buFont typeface="Wingdings"/>
              <a:buChar char=""/>
              <a:defRPr/>
            </a:pPr>
            <a:r>
              <a:rPr lang="en-US" sz="2900" i="1" dirty="0" smtClean="0"/>
              <a:t>T</a:t>
            </a:r>
            <a:r>
              <a:rPr lang="en-US" sz="2900" i="1" baseline="-25000" dirty="0" smtClean="0"/>
              <a:t>i</a:t>
            </a:r>
            <a:r>
              <a:rPr lang="en-US" sz="2900" dirty="0" smtClean="0"/>
              <a:t> from hydro</a:t>
            </a:r>
          </a:p>
          <a:p>
            <a:pPr marL="640080" lvl="1" indent="-274320">
              <a:spcBef>
                <a:spcPts val="550"/>
              </a:spcBef>
              <a:buClr>
                <a:schemeClr val="accent1"/>
              </a:buClr>
              <a:buSzPct val="70000"/>
              <a:buFont typeface="Wingdings 2"/>
              <a:buChar char=""/>
              <a:defRPr/>
            </a:pPr>
            <a:r>
              <a:rPr lang="en-US" sz="2500" dirty="0" smtClean="0"/>
              <a:t>300 . . . 600 </a:t>
            </a:r>
            <a:r>
              <a:rPr lang="en-US" sz="2500" dirty="0" err="1" smtClean="0"/>
              <a:t>MeV</a:t>
            </a:r>
            <a:endParaRPr lang="en-US" sz="2500" dirty="0" smtClean="0"/>
          </a:p>
          <a:p>
            <a:pPr marL="640080" lvl="1" indent="-274320">
              <a:spcBef>
                <a:spcPts val="550"/>
              </a:spcBef>
              <a:buClr>
                <a:schemeClr val="accent1"/>
              </a:buClr>
              <a:buSzPct val="70000"/>
              <a:buFont typeface="Wingdings 2"/>
              <a:buChar char=""/>
              <a:defRPr/>
            </a:pPr>
            <a:r>
              <a:rPr lang="en-US" sz="2500" dirty="0" smtClean="0"/>
              <a:t>Depends on </a:t>
            </a:r>
            <a:r>
              <a:rPr lang="en-US" sz="2500" dirty="0" err="1" smtClean="0"/>
              <a:t>thermalization</a:t>
            </a:r>
            <a:r>
              <a:rPr lang="en-US" sz="2500" dirty="0" smtClean="0"/>
              <a:t> time, </a:t>
            </a:r>
            <a:r>
              <a:rPr lang="en-US" sz="2500" i="1" dirty="0" smtClean="0">
                <a:latin typeface="Symbol" pitchFamily="18" charset="2"/>
              </a:rPr>
              <a:t>t</a:t>
            </a:r>
            <a:r>
              <a:rPr lang="en-US" sz="2500" i="1" baseline="-25000" dirty="0" smtClean="0"/>
              <a:t>0</a:t>
            </a:r>
            <a:endParaRPr lang="en-US" sz="2500" i="1" dirty="0" smtClean="0"/>
          </a:p>
          <a:p>
            <a:pPr marL="640080" lvl="1" indent="-274320">
              <a:spcBef>
                <a:spcPts val="550"/>
              </a:spcBef>
              <a:buClr>
                <a:schemeClr val="accent1"/>
              </a:buClr>
              <a:buSzPct val="70000"/>
              <a:buFont typeface="Wingdings 2"/>
              <a:buChar char=""/>
              <a:defRPr/>
            </a:pPr>
            <a:r>
              <a:rPr lang="en-US" sz="2400" dirty="0" smtClean="0"/>
              <a:t>anti-correlation:             </a:t>
            </a:r>
            <a:r>
              <a:rPr lang="en-US" sz="2600" i="1" dirty="0" smtClean="0"/>
              <a:t>T</a:t>
            </a:r>
            <a:r>
              <a:rPr lang="en-US" sz="2600" i="1" baseline="-25000" dirty="0" smtClean="0"/>
              <a:t>i</a:t>
            </a:r>
            <a:r>
              <a:rPr lang="en-US" sz="2600" dirty="0" smtClean="0"/>
              <a:t> </a:t>
            </a:r>
            <a:r>
              <a:rPr lang="en-US" sz="2600" dirty="0" smtClean="0">
                <a:sym typeface="Wingdings" pitchFamily="2" charset="2"/>
              </a:rPr>
              <a:t></a:t>
            </a:r>
            <a:r>
              <a:rPr lang="en-US" sz="2600" dirty="0" smtClean="0"/>
              <a:t> </a:t>
            </a:r>
            <a:r>
              <a:rPr lang="en-US" sz="2600" dirty="0" smtClean="0">
                <a:latin typeface="Symbol" pitchFamily="18" charset="2"/>
              </a:rPr>
              <a:t>t</a:t>
            </a:r>
            <a:r>
              <a:rPr lang="en-US" sz="2600" baseline="-25000" dirty="0" smtClean="0"/>
              <a:t>0</a:t>
            </a:r>
          </a:p>
          <a:p>
            <a:pPr marL="640080" lvl="1" indent="-274320">
              <a:spcBef>
                <a:spcPts val="550"/>
              </a:spcBef>
              <a:buClr>
                <a:schemeClr val="accent1"/>
              </a:buClr>
              <a:buSzPct val="70000"/>
              <a:buFont typeface="Wingdings 2"/>
              <a:buChar char=""/>
              <a:defRPr/>
            </a:pPr>
            <a:endParaRPr lang="en-US" sz="2600" baseline="-25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c_2.gif"/>
          <p:cNvPicPr>
            <a:picLocks noChangeAspect="1"/>
          </p:cNvPicPr>
          <p:nvPr/>
        </p:nvPicPr>
        <p:blipFill>
          <a:blip r:embed="rId2" cstate="print"/>
          <a:stretch>
            <a:fillRect/>
          </a:stretch>
        </p:blipFill>
        <p:spPr>
          <a:xfrm>
            <a:off x="0" y="1524000"/>
            <a:ext cx="4848225" cy="4619625"/>
          </a:xfrm>
          <a:prstGeom prst="rect">
            <a:avLst/>
          </a:prstGeom>
        </p:spPr>
      </p:pic>
      <p:sp>
        <p:nvSpPr>
          <p:cNvPr id="3" name="Footer Placeholder 2"/>
          <p:cNvSpPr>
            <a:spLocks noGrp="1"/>
          </p:cNvSpPr>
          <p:nvPr>
            <p:ph type="ftr" sz="quarter" idx="11"/>
          </p:nvPr>
        </p:nvSpPr>
        <p:spPr/>
        <p:txBody>
          <a:bodyPr/>
          <a:lstStyle/>
          <a:p>
            <a:r>
              <a:rPr kumimoji="0" lang="en-US" smtClean="0"/>
              <a:t>Stefan Bathe for PHENIX, QM2011</a:t>
            </a:r>
            <a:endParaRPr kumimoji="0" lang="en-US"/>
          </a:p>
        </p:txBody>
      </p:sp>
      <p:sp>
        <p:nvSpPr>
          <p:cNvPr id="4" name="Slide Number Placeholder 3"/>
          <p:cNvSpPr>
            <a:spLocks noGrp="1"/>
          </p:cNvSpPr>
          <p:nvPr>
            <p:ph type="sldNum" sz="quarter" idx="12"/>
          </p:nvPr>
        </p:nvSpPr>
        <p:spPr/>
        <p:txBody>
          <a:bodyPr>
            <a:normAutofit/>
          </a:bodyPr>
          <a:lstStyle/>
          <a:p>
            <a:fld id="{F0C94032-CD4C-4C25-B0C2-CEC720522D92}" type="slidenum">
              <a:rPr kumimoji="0" lang="en-US" smtClean="0"/>
              <a:pPr/>
              <a:t>43</a:t>
            </a:fld>
            <a:endParaRPr kumimoji="0" lang="en-US" dirty="0">
              <a:solidFill>
                <a:srgbClr val="FFFFFF"/>
              </a:solidFill>
            </a:endParaRPr>
          </a:p>
        </p:txBody>
      </p:sp>
      <p:sp>
        <p:nvSpPr>
          <p:cNvPr id="9" name="Title 1"/>
          <p:cNvSpPr>
            <a:spLocks noGrp="1"/>
          </p:cNvSpPr>
          <p:nvPr>
            <p:ph type="title"/>
          </p:nvPr>
        </p:nvSpPr>
        <p:spPr>
          <a:xfrm>
            <a:off x="612648" y="228600"/>
            <a:ext cx="8153400" cy="990600"/>
          </a:xfrm>
        </p:spPr>
        <p:txBody>
          <a:bodyPr/>
          <a:lstStyle/>
          <a:p>
            <a:r>
              <a:rPr lang="en-US" dirty="0" smtClean="0"/>
              <a:t>Direct Photon </a:t>
            </a:r>
            <a:r>
              <a:rPr lang="en-US" i="1" dirty="0" smtClean="0"/>
              <a:t>v</a:t>
            </a:r>
            <a:r>
              <a:rPr lang="en-US" i="1" baseline="-25000" dirty="0" smtClean="0"/>
              <a:t>2</a:t>
            </a:r>
            <a:endParaRPr lang="en-US" dirty="0"/>
          </a:p>
        </p:txBody>
      </p:sp>
      <p:sp>
        <p:nvSpPr>
          <p:cNvPr id="10" name="Content Placeholder 8"/>
          <p:cNvSpPr txBox="1">
            <a:spLocks/>
          </p:cNvSpPr>
          <p:nvPr/>
        </p:nvSpPr>
        <p:spPr>
          <a:xfrm>
            <a:off x="1295400" y="4114800"/>
            <a:ext cx="2438400" cy="457200"/>
          </a:xfrm>
          <a:prstGeom prst="rect">
            <a:avLst/>
          </a:prstGeom>
        </p:spPr>
        <p:txBody>
          <a:bodyPr vert="horz">
            <a:normAutofit fontScale="925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inclusive photon </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v</a:t>
            </a:r>
            <a:r>
              <a:rPr kumimoji="0" lang="en-US" sz="2200" b="0" i="1" u="none" strike="noStrike" kern="1200" cap="none" spc="0" normalizeH="0" baseline="-25000" noProof="0" dirty="0" smtClean="0">
                <a:ln>
                  <a:noFill/>
                </a:ln>
                <a:solidFill>
                  <a:schemeClr val="tx1"/>
                </a:solidFill>
                <a:effectLst/>
                <a:uLnTx/>
                <a:uFillTx/>
                <a:latin typeface="+mn-lt"/>
                <a:ea typeface="+mn-ea"/>
                <a:cs typeface="+mn-cs"/>
              </a:rPr>
              <a:t>2</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2743200" y="1981200"/>
            <a:ext cx="1813317" cy="646331"/>
          </a:xfrm>
          <a:prstGeom prst="rect">
            <a:avLst/>
          </a:prstGeom>
          <a:noFill/>
        </p:spPr>
        <p:txBody>
          <a:bodyPr wrap="none" rtlCol="0">
            <a:spAutoFit/>
          </a:bodyPr>
          <a:lstStyle/>
          <a:p>
            <a:r>
              <a:rPr lang="en-US" dirty="0" smtClean="0"/>
              <a:t>Au+Au@200 </a:t>
            </a:r>
            <a:r>
              <a:rPr lang="en-US" dirty="0" err="1" smtClean="0"/>
              <a:t>GeV</a:t>
            </a:r>
            <a:endParaRPr lang="en-US" dirty="0" smtClean="0"/>
          </a:p>
          <a:p>
            <a:r>
              <a:rPr lang="en-US" dirty="0" smtClean="0"/>
              <a:t>minimum bias</a:t>
            </a:r>
            <a:endParaRPr lang="en-US" dirty="0"/>
          </a:p>
        </p:txBody>
      </p:sp>
      <p:pic>
        <p:nvPicPr>
          <p:cNvPr id="12" name="Picture 4"/>
          <p:cNvPicPr>
            <a:picLocks noChangeAspect="1" noChangeArrowheads="1"/>
          </p:cNvPicPr>
          <p:nvPr/>
        </p:nvPicPr>
        <p:blipFill>
          <a:blip r:embed="rId3" cstate="print"/>
          <a:srcRect/>
          <a:stretch>
            <a:fillRect/>
          </a:stretch>
        </p:blipFill>
        <p:spPr bwMode="auto">
          <a:xfrm>
            <a:off x="1295400" y="2057400"/>
            <a:ext cx="836908" cy="270216"/>
          </a:xfrm>
          <a:prstGeom prst="rect">
            <a:avLst/>
          </a:prstGeom>
          <a:noFill/>
          <a:ln w="9525" algn="ctr">
            <a:noFill/>
            <a:miter lim="800000"/>
            <a:headEnd/>
            <a:tailEnd/>
          </a:ln>
          <a:effectLst/>
        </p:spPr>
      </p:pic>
      <p:sp>
        <p:nvSpPr>
          <p:cNvPr id="14" name="Content Placeholder 8"/>
          <p:cNvSpPr txBox="1">
            <a:spLocks/>
          </p:cNvSpPr>
          <p:nvPr/>
        </p:nvSpPr>
        <p:spPr>
          <a:xfrm>
            <a:off x="3276600" y="2667000"/>
            <a:ext cx="838200" cy="5334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200" b="0" i="0" u="none" strike="noStrike" kern="1200" cap="none" spc="0" normalizeH="0" baseline="0" noProof="0" dirty="0" smtClean="0">
                <a:ln>
                  <a:noFill/>
                </a:ln>
                <a:solidFill>
                  <a:srgbClr val="FF0000"/>
                </a:solidFill>
                <a:effectLst/>
                <a:uLnTx/>
                <a:uFillTx/>
                <a:latin typeface="Symbol" pitchFamily="18" charset="2"/>
              </a:rPr>
              <a:t>p</a:t>
            </a:r>
            <a:r>
              <a:rPr kumimoji="0" lang="en-US" sz="2200" b="0" i="0" u="none" strike="noStrike" kern="1200" cap="none" spc="0" normalizeH="0" baseline="30000" noProof="0" dirty="0" smtClean="0">
                <a:ln>
                  <a:noFill/>
                </a:ln>
                <a:solidFill>
                  <a:srgbClr val="FF0000"/>
                </a:solidFill>
                <a:effectLst/>
                <a:uLnTx/>
                <a:uFillTx/>
                <a:latin typeface="+mn-lt"/>
                <a:ea typeface="+mn-ea"/>
                <a:cs typeface="+mn-cs"/>
              </a:rPr>
              <a:t>0</a:t>
            </a:r>
            <a:r>
              <a:rPr kumimoji="0" lang="en-US" sz="2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200" b="0" i="1" u="none" strike="noStrike" kern="1200" cap="none" spc="0" normalizeH="0" baseline="0" noProof="0" dirty="0" smtClean="0">
                <a:ln>
                  <a:noFill/>
                </a:ln>
                <a:solidFill>
                  <a:srgbClr val="FF0000"/>
                </a:solidFill>
                <a:effectLst/>
                <a:uLnTx/>
                <a:uFillTx/>
                <a:latin typeface="+mn-lt"/>
                <a:ea typeface="+mn-ea"/>
                <a:cs typeface="+mn-cs"/>
              </a:rPr>
              <a:t>v</a:t>
            </a:r>
            <a:r>
              <a:rPr kumimoji="0" lang="en-US" sz="2200" b="0" i="1" u="none" strike="noStrike" kern="1200" cap="none" spc="0" normalizeH="0" baseline="-25000" noProof="0" dirty="0" smtClean="0">
                <a:ln>
                  <a:noFill/>
                </a:ln>
                <a:solidFill>
                  <a:srgbClr val="FF0000"/>
                </a:solidFill>
                <a:effectLst/>
                <a:uLnTx/>
                <a:uFillTx/>
                <a:latin typeface="+mn-lt"/>
                <a:ea typeface="+mn-ea"/>
                <a:cs typeface="+mn-cs"/>
              </a:rPr>
              <a:t>2</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8"/>
          <p:cNvSpPr>
            <a:spLocks noGrp="1"/>
          </p:cNvSpPr>
          <p:nvPr>
            <p:ph sz="quarter" idx="1"/>
          </p:nvPr>
        </p:nvSpPr>
        <p:spPr>
          <a:xfrm>
            <a:off x="4724400" y="2057400"/>
            <a:ext cx="4267200" cy="3962400"/>
          </a:xfrm>
        </p:spPr>
        <p:txBody>
          <a:bodyPr>
            <a:normAutofit fontScale="92500" lnSpcReduction="20000"/>
          </a:bodyPr>
          <a:lstStyle/>
          <a:p>
            <a:r>
              <a:rPr lang="en-US" dirty="0" smtClean="0">
                <a:latin typeface="Symbol" pitchFamily="18" charset="2"/>
              </a:rPr>
              <a:t>p</a:t>
            </a:r>
            <a:r>
              <a:rPr lang="en-US" baseline="30000" dirty="0" smtClean="0"/>
              <a:t>0</a:t>
            </a:r>
            <a:r>
              <a:rPr lang="en-US" dirty="0" smtClean="0"/>
              <a:t> </a:t>
            </a:r>
            <a:r>
              <a:rPr lang="en-US" i="1" dirty="0" smtClean="0"/>
              <a:t>v</a:t>
            </a:r>
            <a:r>
              <a:rPr lang="en-US" baseline="-25000" dirty="0" smtClean="0"/>
              <a:t>2</a:t>
            </a:r>
            <a:r>
              <a:rPr lang="en-US" dirty="0" smtClean="0"/>
              <a:t> similar to inclusive photon </a:t>
            </a:r>
            <a:r>
              <a:rPr lang="en-US" i="1" dirty="0" smtClean="0"/>
              <a:t>v</a:t>
            </a:r>
            <a:r>
              <a:rPr lang="en-US" baseline="-25000" dirty="0" smtClean="0"/>
              <a:t>2</a:t>
            </a:r>
            <a:endParaRPr lang="en-US" dirty="0" smtClean="0"/>
          </a:p>
          <a:p>
            <a:r>
              <a:rPr lang="en-US" dirty="0" smtClean="0"/>
              <a:t>Two possibilities</a:t>
            </a:r>
          </a:p>
          <a:p>
            <a:pPr lvl="1"/>
            <a:r>
              <a:rPr lang="en-US" dirty="0" smtClean="0"/>
              <a:t>A:  there are no direct photons</a:t>
            </a:r>
          </a:p>
          <a:p>
            <a:pPr lvl="1"/>
            <a:r>
              <a:rPr lang="en-US" dirty="0" smtClean="0"/>
              <a:t>B:  direct photon </a:t>
            </a:r>
            <a:r>
              <a:rPr lang="en-US" i="1" dirty="0" smtClean="0"/>
              <a:t>v</a:t>
            </a:r>
            <a:r>
              <a:rPr lang="en-US" baseline="-25000" dirty="0" smtClean="0"/>
              <a:t>2</a:t>
            </a:r>
            <a:r>
              <a:rPr lang="en-US" dirty="0" smtClean="0"/>
              <a:t> similar to inclusive photon </a:t>
            </a:r>
            <a:r>
              <a:rPr lang="en-US" i="1" dirty="0" smtClean="0"/>
              <a:t>v</a:t>
            </a:r>
            <a:r>
              <a:rPr lang="en-US" baseline="-25000" dirty="0" smtClean="0"/>
              <a:t>2</a:t>
            </a:r>
            <a:endParaRPr lang="en-US" dirty="0" smtClean="0"/>
          </a:p>
          <a:p>
            <a:r>
              <a:rPr lang="en-US" dirty="0" smtClean="0"/>
              <a:t>Key:  precise measurement of direct photon excess</a:t>
            </a:r>
          </a:p>
        </p:txBody>
      </p:sp>
      <p:sp>
        <p:nvSpPr>
          <p:cNvPr id="16" name="TextBox 15"/>
          <p:cNvSpPr txBox="1"/>
          <p:nvPr/>
        </p:nvSpPr>
        <p:spPr>
          <a:xfrm>
            <a:off x="1116897" y="2362200"/>
            <a:ext cx="1169103" cy="338554"/>
          </a:xfrm>
          <a:prstGeom prst="rect">
            <a:avLst/>
          </a:prstGeom>
          <a:noFill/>
          <a:ln>
            <a:noFill/>
          </a:ln>
        </p:spPr>
        <p:txBody>
          <a:bodyPr wrap="none" rtlCol="0">
            <a:spAutoFit/>
          </a:bodyPr>
          <a:lstStyle/>
          <a:p>
            <a:r>
              <a:rPr lang="en-US" sz="1600" b="1" dirty="0" smtClean="0"/>
              <a:t>preliminary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4DA6E348-A5F8-41B5-9E65-237CC535C42C}" type="slidenum">
              <a:rPr lang="en-US"/>
              <a:pPr>
                <a:defRPr/>
              </a:pPr>
              <a:t>44</a:t>
            </a:fld>
            <a:endParaRPr lang="en-US"/>
          </a:p>
        </p:txBody>
      </p:sp>
      <p:sp>
        <p:nvSpPr>
          <p:cNvPr id="906242" name="Text Box 2"/>
          <p:cNvSpPr txBox="1">
            <a:spLocks noChangeArrowheads="1"/>
          </p:cNvSpPr>
          <p:nvPr/>
        </p:nvSpPr>
        <p:spPr bwMode="auto">
          <a:xfrm>
            <a:off x="533400" y="912813"/>
            <a:ext cx="8626475" cy="1373187"/>
          </a:xfrm>
          <a:prstGeom prst="rect">
            <a:avLst/>
          </a:prstGeom>
          <a:noFill/>
          <a:ln w="9525">
            <a:noFill/>
            <a:miter lim="800000"/>
            <a:headEnd/>
            <a:tailEnd/>
          </a:ln>
        </p:spPr>
        <p:txBody>
          <a:bodyPr>
            <a:spAutoFit/>
          </a:bodyPr>
          <a:lstStyle/>
          <a:p>
            <a:pPr algn="l">
              <a:spcBef>
                <a:spcPct val="0"/>
              </a:spcBef>
            </a:pPr>
            <a:r>
              <a:rPr lang="en-US" sz="2800">
                <a:cs typeface="Arial" pitchFamily="34" charset="0"/>
              </a:rPr>
              <a:t>Scaling of photons shows excellent calibrated probe.</a:t>
            </a:r>
          </a:p>
          <a:p>
            <a:pPr algn="l">
              <a:spcBef>
                <a:spcPct val="0"/>
              </a:spcBef>
            </a:pPr>
            <a:r>
              <a:rPr lang="en-US" sz="2800">
                <a:cs typeface="Arial" pitchFamily="34" charset="0"/>
              </a:rPr>
              <a:t>Quarks and gluons disappear into medium, except consistent with surface emission.</a:t>
            </a:r>
          </a:p>
        </p:txBody>
      </p:sp>
      <p:sp>
        <p:nvSpPr>
          <p:cNvPr id="50180" name="Text Box 3"/>
          <p:cNvSpPr txBox="1">
            <a:spLocks noChangeArrowheads="1"/>
          </p:cNvSpPr>
          <p:nvPr/>
        </p:nvSpPr>
        <p:spPr bwMode="auto">
          <a:xfrm rot="-5400000">
            <a:off x="-127793" y="3785393"/>
            <a:ext cx="3213100" cy="519113"/>
          </a:xfrm>
          <a:prstGeom prst="rect">
            <a:avLst/>
          </a:prstGeom>
          <a:noFill/>
          <a:ln w="9525">
            <a:noFill/>
            <a:miter lim="800000"/>
            <a:headEnd/>
            <a:tailEnd/>
          </a:ln>
        </p:spPr>
        <p:txBody>
          <a:bodyPr wrap="none">
            <a:spAutoFit/>
          </a:bodyPr>
          <a:lstStyle/>
          <a:p>
            <a:pPr algn="l">
              <a:spcBef>
                <a:spcPct val="0"/>
              </a:spcBef>
            </a:pPr>
            <a:r>
              <a:rPr lang="en-US" sz="2800">
                <a:cs typeface="Arial" pitchFamily="34" charset="0"/>
              </a:rPr>
              <a:t>Survival</a:t>
            </a:r>
            <a:r>
              <a:rPr lang="en-US" sz="2800">
                <a:solidFill>
                  <a:schemeClr val="bg1"/>
                </a:solidFill>
                <a:cs typeface="Arial" pitchFamily="34" charset="0"/>
              </a:rPr>
              <a:t> </a:t>
            </a:r>
            <a:r>
              <a:rPr lang="en-US" sz="2800">
                <a:cs typeface="Arial" pitchFamily="34" charset="0"/>
              </a:rPr>
              <a:t>Probability</a:t>
            </a:r>
          </a:p>
        </p:txBody>
      </p:sp>
      <p:pic>
        <p:nvPicPr>
          <p:cNvPr id="50181" name="Picture 4" descr="RAA_gamma_pi0_eta_AuAu200GeV"/>
          <p:cNvPicPr>
            <a:picLocks noChangeAspect="1" noChangeArrowheads="1"/>
          </p:cNvPicPr>
          <p:nvPr/>
        </p:nvPicPr>
        <p:blipFill>
          <a:blip r:embed="rId3" cstate="print"/>
          <a:srcRect/>
          <a:stretch>
            <a:fillRect/>
          </a:stretch>
        </p:blipFill>
        <p:spPr bwMode="auto">
          <a:xfrm>
            <a:off x="1828800" y="2438400"/>
            <a:ext cx="6019800" cy="4114800"/>
          </a:xfrm>
          <a:prstGeom prst="rect">
            <a:avLst/>
          </a:prstGeom>
          <a:noFill/>
          <a:ln w="9525">
            <a:noFill/>
            <a:miter lim="800000"/>
            <a:headEnd/>
            <a:tailEnd/>
          </a:ln>
        </p:spPr>
      </p:pic>
      <p:sp>
        <p:nvSpPr>
          <p:cNvPr id="50182" name="Rectangle 5"/>
          <p:cNvSpPr>
            <a:spLocks noGrp="1" noChangeArrowheads="1"/>
          </p:cNvSpPr>
          <p:nvPr>
            <p:ph type="title"/>
          </p:nvPr>
        </p:nvSpPr>
        <p:spPr>
          <a:xfrm>
            <a:off x="457200" y="-152400"/>
            <a:ext cx="8229600" cy="1143000"/>
          </a:xfrm>
          <a:solidFill>
            <a:schemeClr val="bg1"/>
          </a:solidFill>
        </p:spPr>
        <p:txBody>
          <a:bodyPr/>
          <a:lstStyle/>
          <a:p>
            <a:pPr eaLnBrk="1" hangingPunct="1"/>
            <a:r>
              <a:rPr lang="en-US" smtClean="0">
                <a:solidFill>
                  <a:schemeClr val="accent2"/>
                </a:solidFill>
              </a:rPr>
              <a:t>Very Opaque Medium</a:t>
            </a:r>
          </a:p>
        </p:txBody>
      </p:sp>
      <p:sp>
        <p:nvSpPr>
          <p:cNvPr id="50183" name="Text Box 6"/>
          <p:cNvSpPr txBox="1">
            <a:spLocks noChangeArrowheads="1"/>
          </p:cNvSpPr>
          <p:nvPr/>
        </p:nvSpPr>
        <p:spPr bwMode="auto">
          <a:xfrm>
            <a:off x="4800600" y="3657600"/>
            <a:ext cx="1401763" cy="457200"/>
          </a:xfrm>
          <a:prstGeom prst="rect">
            <a:avLst/>
          </a:prstGeom>
          <a:noFill/>
          <a:ln w="9525" algn="ctr">
            <a:noFill/>
            <a:miter lim="800000"/>
            <a:headEnd/>
            <a:tailEnd/>
          </a:ln>
        </p:spPr>
        <p:txBody>
          <a:bodyPr wrap="none">
            <a:spAutoFit/>
          </a:bodyPr>
          <a:lstStyle/>
          <a:p>
            <a:pPr algn="l" eaLnBrk="0" hangingPunct="0">
              <a:spcBef>
                <a:spcPct val="0"/>
              </a:spcBef>
            </a:pPr>
            <a:r>
              <a:rPr lang="en-US" sz="2400" b="1">
                <a:solidFill>
                  <a:srgbClr val="660066"/>
                </a:solidFill>
                <a:cs typeface="Arial" pitchFamily="34" charset="0"/>
              </a:rPr>
              <a:t>Photons</a:t>
            </a:r>
          </a:p>
        </p:txBody>
      </p:sp>
      <p:sp>
        <p:nvSpPr>
          <p:cNvPr id="906247" name="Text Box 7"/>
          <p:cNvSpPr txBox="1">
            <a:spLocks noChangeArrowheads="1"/>
          </p:cNvSpPr>
          <p:nvPr/>
        </p:nvSpPr>
        <p:spPr bwMode="auto">
          <a:xfrm>
            <a:off x="2895600" y="5557838"/>
            <a:ext cx="4640263" cy="457200"/>
          </a:xfrm>
          <a:prstGeom prst="rect">
            <a:avLst/>
          </a:prstGeom>
          <a:noFill/>
          <a:ln w="9525" algn="ctr">
            <a:noFill/>
            <a:miter lim="800000"/>
            <a:headEnd/>
            <a:tailEnd/>
          </a:ln>
        </p:spPr>
        <p:txBody>
          <a:bodyPr wrap="none">
            <a:spAutoFit/>
          </a:bodyPr>
          <a:lstStyle/>
          <a:p>
            <a:pPr algn="l" eaLnBrk="0" hangingPunct="0">
              <a:spcBef>
                <a:spcPct val="0"/>
              </a:spcBef>
            </a:pPr>
            <a:r>
              <a:rPr lang="en-US" sz="2400" b="1">
                <a:solidFill>
                  <a:srgbClr val="FF0000"/>
                </a:solidFill>
                <a:latin typeface="Symbol" pitchFamily="18" charset="2"/>
                <a:cs typeface="Arial" pitchFamily="34" charset="0"/>
              </a:rPr>
              <a:t>p</a:t>
            </a:r>
            <a:r>
              <a:rPr lang="en-US" sz="2400" b="1" baseline="30000">
                <a:solidFill>
                  <a:srgbClr val="FF0000"/>
                </a:solidFill>
                <a:cs typeface="Arial" pitchFamily="34" charset="0"/>
              </a:rPr>
              <a:t>0</a:t>
            </a:r>
            <a:r>
              <a:rPr lang="en-US" sz="2400" b="1">
                <a:solidFill>
                  <a:srgbClr val="FF0000"/>
                </a:solidFill>
                <a:cs typeface="Arial" pitchFamily="34" charset="0"/>
              </a:rPr>
              <a:t>, </a:t>
            </a:r>
            <a:r>
              <a:rPr lang="en-US" sz="2400" b="1">
                <a:solidFill>
                  <a:srgbClr val="FF0000"/>
                </a:solidFill>
                <a:latin typeface="Symbol" pitchFamily="18" charset="2"/>
                <a:cs typeface="Arial" pitchFamily="34" charset="0"/>
              </a:rPr>
              <a:t>h</a:t>
            </a:r>
            <a:r>
              <a:rPr lang="en-US" sz="2400" b="1">
                <a:solidFill>
                  <a:srgbClr val="FF0000"/>
                </a:solidFill>
                <a:cs typeface="Arial" pitchFamily="34" charset="0"/>
              </a:rPr>
              <a:t> from quark and gluon jets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6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AEF656D5-400A-47BD-86B1-FC30FB78002E}" type="slidenum">
              <a:rPr lang="en-US"/>
              <a:pPr>
                <a:defRPr/>
              </a:pPr>
              <a:t>45</a:t>
            </a:fld>
            <a:endParaRPr lang="en-US"/>
          </a:p>
        </p:txBody>
      </p:sp>
      <p:pic>
        <p:nvPicPr>
          <p:cNvPr id="51203" name="Picture 2"/>
          <p:cNvPicPr>
            <a:picLocks noChangeAspect="1" noChangeArrowheads="1"/>
          </p:cNvPicPr>
          <p:nvPr/>
        </p:nvPicPr>
        <p:blipFill>
          <a:blip r:embed="rId3" cstate="print"/>
          <a:srcRect t="35156"/>
          <a:stretch>
            <a:fillRect/>
          </a:stretch>
        </p:blipFill>
        <p:spPr bwMode="auto">
          <a:xfrm>
            <a:off x="4706938" y="1181100"/>
            <a:ext cx="4113212" cy="2836863"/>
          </a:xfrm>
          <a:prstGeom prst="rect">
            <a:avLst/>
          </a:prstGeom>
          <a:noFill/>
          <a:ln w="9525">
            <a:noFill/>
            <a:miter lim="800000"/>
            <a:headEnd/>
            <a:tailEnd/>
          </a:ln>
        </p:spPr>
      </p:pic>
      <p:sp>
        <p:nvSpPr>
          <p:cNvPr id="51204" name="Text Box 3"/>
          <p:cNvSpPr txBox="1">
            <a:spLocks noChangeArrowheads="1"/>
          </p:cNvSpPr>
          <p:nvPr/>
        </p:nvSpPr>
        <p:spPr bwMode="auto">
          <a:xfrm>
            <a:off x="381000" y="1727200"/>
            <a:ext cx="3036888" cy="3541713"/>
          </a:xfrm>
          <a:prstGeom prst="rect">
            <a:avLst/>
          </a:prstGeom>
          <a:noFill/>
          <a:ln w="9525">
            <a:noFill/>
            <a:miter lim="800000"/>
            <a:headEnd/>
            <a:tailEnd/>
          </a:ln>
        </p:spPr>
        <p:txBody>
          <a:bodyPr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C802C3"/>
                </a:solidFill>
                <a:latin typeface="Times New Roman" pitchFamily="18" charset="0"/>
              </a:rPr>
              <a:t>jet pair production in d+Au also looks independent of N</a:t>
            </a:r>
            <a:r>
              <a:rPr lang="en-GB" sz="2400" baseline="-25000">
                <a:solidFill>
                  <a:srgbClr val="C802C3"/>
                </a:solidFill>
                <a:latin typeface="Times New Roman" pitchFamily="18" charset="0"/>
              </a:rPr>
              <a:t>coll</a:t>
            </a:r>
            <a:br>
              <a:rPr lang="en-GB" sz="2400" baseline="-25000">
                <a:solidFill>
                  <a:srgbClr val="C802C3"/>
                </a:solidFill>
                <a:latin typeface="Times New Roman" pitchFamily="18" charset="0"/>
              </a:rPr>
            </a:br>
            <a:endParaRPr lang="en-GB" sz="2400" baseline="-25000">
              <a:solidFill>
                <a:srgbClr val="C802C3"/>
              </a:solidFill>
              <a:latin typeface="Times New Roman" pitchFamily="18" charset="0"/>
            </a:endParaRPr>
          </a:p>
          <a:p>
            <a:pPr algn="l">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latin typeface="Times New Roman" pitchFamily="18" charset="0"/>
              </a:rPr>
              <a:t>Observe no (big) suppression of back-to-back jets as in central Au-Au!</a:t>
            </a:r>
          </a:p>
          <a:p>
            <a:pPr algn="l">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solidFill>
                <a:srgbClr val="000000"/>
              </a:solidFill>
              <a:latin typeface="Times New Roman" pitchFamily="18" charset="0"/>
            </a:endParaRPr>
          </a:p>
          <a:p>
            <a:pPr algn="l">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solidFill>
                <a:srgbClr val="000000"/>
              </a:solidFill>
              <a:latin typeface="Times New Roman" pitchFamily="18" charset="0"/>
            </a:endParaRPr>
          </a:p>
        </p:txBody>
      </p:sp>
      <p:sp>
        <p:nvSpPr>
          <p:cNvPr id="51205" name="Rectangle 4"/>
          <p:cNvSpPr>
            <a:spLocks noGrp="1" noChangeArrowheads="1"/>
          </p:cNvSpPr>
          <p:nvPr>
            <p:ph type="title"/>
          </p:nvPr>
        </p:nvSpPr>
        <p:spPr>
          <a:xfrm>
            <a:off x="0" y="211138"/>
            <a:ext cx="9144000" cy="685800"/>
          </a:xfrm>
          <a:noFill/>
        </p:spPr>
        <p:txBody>
          <a:bodyPr lIns="90000" tIns="46800" rIns="90000" bIns="46800"/>
          <a:lstStyle/>
          <a:p>
            <a:pPr defTabSz="449263" eaLnBrk="1" hangingPunct="1">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smtClean="0">
                <a:solidFill>
                  <a:schemeClr val="accent2"/>
                </a:solidFill>
              </a:rPr>
              <a:t>Back-to-back jets observed in d+Au; </a:t>
            </a:r>
            <a:br>
              <a:rPr lang="en-GB" sz="3200" smtClean="0">
                <a:solidFill>
                  <a:schemeClr val="accent2"/>
                </a:solidFill>
              </a:rPr>
            </a:br>
            <a:r>
              <a:rPr lang="en-GB" sz="3200" smtClean="0">
                <a:solidFill>
                  <a:schemeClr val="accent2"/>
                </a:solidFill>
              </a:rPr>
              <a:t>- not in Au+Au</a:t>
            </a:r>
          </a:p>
        </p:txBody>
      </p:sp>
      <p:pic>
        <p:nvPicPr>
          <p:cNvPr id="51206" name="Picture 5"/>
          <p:cNvPicPr>
            <a:picLocks noChangeAspect="1" noChangeArrowheads="1"/>
          </p:cNvPicPr>
          <p:nvPr/>
        </p:nvPicPr>
        <p:blipFill>
          <a:blip r:embed="rId4" cstate="print"/>
          <a:srcRect t="39845"/>
          <a:stretch>
            <a:fillRect/>
          </a:stretch>
        </p:blipFill>
        <p:spPr bwMode="auto">
          <a:xfrm>
            <a:off x="4748213" y="3760788"/>
            <a:ext cx="4019550" cy="2951162"/>
          </a:xfrm>
          <a:prstGeom prst="rect">
            <a:avLst/>
          </a:prstGeom>
          <a:noFill/>
          <a:ln w="9525">
            <a:noFill/>
            <a:miter lim="800000"/>
            <a:headEnd/>
            <a:tailEnd/>
          </a:ln>
        </p:spPr>
      </p:pic>
      <p:grpSp>
        <p:nvGrpSpPr>
          <p:cNvPr id="51207" name="Group 6"/>
          <p:cNvGrpSpPr>
            <a:grpSpLocks/>
          </p:cNvGrpSpPr>
          <p:nvPr/>
        </p:nvGrpSpPr>
        <p:grpSpPr bwMode="auto">
          <a:xfrm>
            <a:off x="5043488" y="4095750"/>
            <a:ext cx="1885950" cy="396875"/>
            <a:chOff x="3177" y="2472"/>
            <a:chExt cx="1188" cy="250"/>
          </a:xfrm>
        </p:grpSpPr>
        <p:sp>
          <p:nvSpPr>
            <p:cNvPr id="51211" name="AutoShape 7"/>
            <p:cNvSpPr>
              <a:spLocks noChangeArrowheads="1"/>
            </p:cNvSpPr>
            <p:nvPr/>
          </p:nvSpPr>
          <p:spPr bwMode="auto">
            <a:xfrm>
              <a:off x="3177" y="2472"/>
              <a:ext cx="1188" cy="250"/>
            </a:xfrm>
            <a:prstGeom prst="roundRect">
              <a:avLst>
                <a:gd name="adj" fmla="val 398"/>
              </a:avLst>
            </a:prstGeom>
            <a:solidFill>
              <a:srgbClr val="FFFF99"/>
            </a:solidFill>
            <a:ln w="9525">
              <a:noFill/>
              <a:round/>
              <a:headEnd/>
              <a:tailEnd/>
            </a:ln>
          </p:spPr>
          <p:txBody>
            <a:bodyPr wrap="none" anchor="ctr"/>
            <a:lstStyle/>
            <a:p>
              <a:endParaRPr lang="en-US"/>
            </a:p>
          </p:txBody>
        </p:sp>
        <p:sp>
          <p:nvSpPr>
            <p:cNvPr id="51212" name="Text Box 8"/>
            <p:cNvSpPr txBox="1">
              <a:spLocks noChangeArrowheads="1"/>
            </p:cNvSpPr>
            <p:nvPr/>
          </p:nvSpPr>
          <p:spPr bwMode="auto">
            <a:xfrm>
              <a:off x="3177" y="2472"/>
              <a:ext cx="1186" cy="238"/>
            </a:xfrm>
            <a:prstGeom prst="rect">
              <a:avLst/>
            </a:prstGeom>
            <a:noFill/>
            <a:ln w="9525">
              <a:noFill/>
              <a:miter lim="800000"/>
              <a:headEnd/>
              <a:tailEnd/>
            </a:ln>
          </p:spPr>
          <p:txBody>
            <a:bodyPr wrap="none"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FF"/>
                  </a:solidFill>
                  <a:latin typeface="Times New Roman" pitchFamily="18" charset="0"/>
                </a:rPr>
                <a:t>Central Au + Au</a:t>
              </a:r>
            </a:p>
          </p:txBody>
        </p:sp>
      </p:grpSp>
      <p:grpSp>
        <p:nvGrpSpPr>
          <p:cNvPr id="51208" name="Group 9"/>
          <p:cNvGrpSpPr>
            <a:grpSpLocks/>
          </p:cNvGrpSpPr>
          <p:nvPr/>
        </p:nvGrpSpPr>
        <p:grpSpPr bwMode="auto">
          <a:xfrm>
            <a:off x="4932363" y="1455738"/>
            <a:ext cx="1885950" cy="396875"/>
            <a:chOff x="3177" y="2472"/>
            <a:chExt cx="1188" cy="250"/>
          </a:xfrm>
        </p:grpSpPr>
        <p:sp>
          <p:nvSpPr>
            <p:cNvPr id="51209" name="AutoShape 10"/>
            <p:cNvSpPr>
              <a:spLocks noChangeArrowheads="1"/>
            </p:cNvSpPr>
            <p:nvPr/>
          </p:nvSpPr>
          <p:spPr bwMode="auto">
            <a:xfrm>
              <a:off x="3177" y="2472"/>
              <a:ext cx="1188" cy="250"/>
            </a:xfrm>
            <a:prstGeom prst="roundRect">
              <a:avLst>
                <a:gd name="adj" fmla="val 398"/>
              </a:avLst>
            </a:prstGeom>
            <a:solidFill>
              <a:srgbClr val="FFFF99"/>
            </a:solidFill>
            <a:ln w="9525">
              <a:noFill/>
              <a:round/>
              <a:headEnd/>
              <a:tailEnd/>
            </a:ln>
          </p:spPr>
          <p:txBody>
            <a:bodyPr wrap="none" anchor="ctr"/>
            <a:lstStyle/>
            <a:p>
              <a:endParaRPr lang="en-US"/>
            </a:p>
          </p:txBody>
        </p:sp>
        <p:sp>
          <p:nvSpPr>
            <p:cNvPr id="51210" name="Text Box 11"/>
            <p:cNvSpPr txBox="1">
              <a:spLocks noChangeArrowheads="1"/>
            </p:cNvSpPr>
            <p:nvPr/>
          </p:nvSpPr>
          <p:spPr bwMode="auto">
            <a:xfrm>
              <a:off x="3177" y="2472"/>
              <a:ext cx="890" cy="238"/>
            </a:xfrm>
            <a:prstGeom prst="rect">
              <a:avLst/>
            </a:prstGeom>
            <a:noFill/>
            <a:ln w="9525">
              <a:noFill/>
              <a:miter lim="800000"/>
              <a:headEnd/>
              <a:tailEnd/>
            </a:ln>
          </p:spPr>
          <p:txBody>
            <a:bodyPr wrap="none"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FF"/>
                  </a:solidFill>
                  <a:latin typeface="Times New Roman" pitchFamily="18" charset="0"/>
                </a:rPr>
                <a:t>p+p, d + Au</a:t>
              </a:r>
            </a:p>
          </p:txBody>
        </p:sp>
      </p:gr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536EF90-3F36-4AB9-A751-754ABB3570C5}" type="slidenum">
              <a:rPr lang="de-DE"/>
              <a:pPr>
                <a:defRPr/>
              </a:pPr>
              <a:t>46</a:t>
            </a:fld>
            <a:endParaRPr lang="de-DE"/>
          </a:p>
        </p:txBody>
      </p:sp>
      <p:sp>
        <p:nvSpPr>
          <p:cNvPr id="16387" name="Rectangle 2"/>
          <p:cNvSpPr>
            <a:spLocks noGrp="1" noChangeArrowheads="1"/>
          </p:cNvSpPr>
          <p:nvPr>
            <p:ph type="title"/>
          </p:nvPr>
        </p:nvSpPr>
        <p:spPr/>
        <p:txBody>
          <a:bodyPr/>
          <a:lstStyle/>
          <a:p>
            <a:pPr eaLnBrk="1" hangingPunct="1"/>
            <a:r>
              <a:rPr lang="de-DE" smtClean="0"/>
              <a:t>     CERN Large Hadron Collider  </a:t>
            </a:r>
          </a:p>
        </p:txBody>
      </p:sp>
      <p:pic>
        <p:nvPicPr>
          <p:cNvPr id="16388" name="Picture 3" descr="lhc_cern"/>
          <p:cNvPicPr>
            <a:picLocks noChangeAspect="1" noChangeArrowheads="1"/>
          </p:cNvPicPr>
          <p:nvPr/>
        </p:nvPicPr>
        <p:blipFill>
          <a:blip r:embed="rId3" cstate="print"/>
          <a:srcRect/>
          <a:stretch>
            <a:fillRect/>
          </a:stretch>
        </p:blipFill>
        <p:spPr bwMode="auto">
          <a:xfrm>
            <a:off x="539750" y="1509713"/>
            <a:ext cx="5038725" cy="3359150"/>
          </a:xfrm>
          <a:prstGeom prst="rect">
            <a:avLst/>
          </a:prstGeom>
          <a:noFill/>
          <a:ln w="9525">
            <a:noFill/>
            <a:miter lim="800000"/>
            <a:headEnd/>
            <a:tailEnd/>
          </a:ln>
        </p:spPr>
      </p:pic>
      <p:sp>
        <p:nvSpPr>
          <p:cNvPr id="16389" name="Text Box 4"/>
          <p:cNvSpPr txBox="1">
            <a:spLocks noChangeArrowheads="1"/>
          </p:cNvSpPr>
          <p:nvPr/>
        </p:nvSpPr>
        <p:spPr bwMode="auto">
          <a:xfrm>
            <a:off x="6064250" y="1866900"/>
            <a:ext cx="184150" cy="366713"/>
          </a:xfrm>
          <a:prstGeom prst="rect">
            <a:avLst/>
          </a:prstGeom>
          <a:noFill/>
          <a:ln w="9525">
            <a:noFill/>
            <a:miter lim="800000"/>
            <a:headEnd/>
            <a:tailEnd/>
          </a:ln>
        </p:spPr>
        <p:txBody>
          <a:bodyPr wrap="none">
            <a:spAutoFit/>
          </a:bodyPr>
          <a:lstStyle/>
          <a:p>
            <a:endParaRPr lang="en-US">
              <a:latin typeface="Times New Roman" pitchFamily="18" charset="0"/>
            </a:endParaRPr>
          </a:p>
        </p:txBody>
      </p:sp>
      <p:sp>
        <p:nvSpPr>
          <p:cNvPr id="16390" name="Text Box 5"/>
          <p:cNvSpPr txBox="1">
            <a:spLocks noChangeArrowheads="1"/>
          </p:cNvSpPr>
          <p:nvPr/>
        </p:nvSpPr>
        <p:spPr bwMode="auto">
          <a:xfrm>
            <a:off x="5935169" y="1755775"/>
            <a:ext cx="2531463" cy="3693319"/>
          </a:xfrm>
          <a:prstGeom prst="rect">
            <a:avLst/>
          </a:prstGeom>
          <a:noFill/>
          <a:ln w="9525">
            <a:noFill/>
            <a:miter lim="800000"/>
            <a:headEnd/>
            <a:tailEnd/>
          </a:ln>
        </p:spPr>
        <p:txBody>
          <a:bodyPr wrap="none">
            <a:spAutoFit/>
          </a:bodyPr>
          <a:lstStyle/>
          <a:p>
            <a:r>
              <a:rPr lang="de-DE" b="1" dirty="0"/>
              <a:t>1232 </a:t>
            </a:r>
            <a:r>
              <a:rPr lang="de-DE" b="1" dirty="0" smtClean="0"/>
              <a:t>dipole magnets:</a:t>
            </a:r>
            <a:endParaRPr lang="de-DE" b="1" dirty="0"/>
          </a:p>
          <a:p>
            <a:endParaRPr lang="de-DE" b="1" dirty="0"/>
          </a:p>
          <a:p>
            <a:r>
              <a:rPr lang="de-DE" dirty="0"/>
              <a:t>- 15 m each</a:t>
            </a:r>
          </a:p>
          <a:p>
            <a:endParaRPr lang="de-DE" dirty="0"/>
          </a:p>
          <a:p>
            <a:r>
              <a:rPr lang="de-DE" dirty="0"/>
              <a:t>- ~ 1 MCHF each</a:t>
            </a:r>
          </a:p>
          <a:p>
            <a:endParaRPr lang="de-DE" dirty="0"/>
          </a:p>
          <a:p>
            <a:r>
              <a:rPr lang="de-DE" dirty="0"/>
              <a:t>-  9 T field </a:t>
            </a:r>
          </a:p>
          <a:p>
            <a:endParaRPr lang="de-DE" dirty="0"/>
          </a:p>
          <a:p>
            <a:pPr>
              <a:buFontTx/>
              <a:buChar char="-"/>
            </a:pPr>
            <a:r>
              <a:rPr lang="de-DE" dirty="0"/>
              <a:t> superconducting,</a:t>
            </a:r>
          </a:p>
          <a:p>
            <a:r>
              <a:rPr lang="de-DE" dirty="0">
                <a:sym typeface="Wingdings" pitchFamily="2" charset="2"/>
              </a:rPr>
              <a:t>  operated at 1.9 K</a:t>
            </a:r>
          </a:p>
          <a:p>
            <a:r>
              <a:rPr lang="de-DE" dirty="0">
                <a:sym typeface="Wingdings" pitchFamily="2" charset="2"/>
              </a:rPr>
              <a:t>         </a:t>
            </a:r>
            <a:endParaRPr lang="de-DE" dirty="0"/>
          </a:p>
        </p:txBody>
      </p:sp>
      <p:sp>
        <p:nvSpPr>
          <p:cNvPr id="16391" name="Text Box 6"/>
          <p:cNvSpPr txBox="1">
            <a:spLocks noChangeArrowheads="1"/>
          </p:cNvSpPr>
          <p:nvPr/>
        </p:nvSpPr>
        <p:spPr bwMode="auto">
          <a:xfrm>
            <a:off x="139741" y="4991100"/>
            <a:ext cx="8593058" cy="1674305"/>
          </a:xfrm>
          <a:prstGeom prst="rect">
            <a:avLst/>
          </a:prstGeom>
          <a:noFill/>
          <a:ln w="9525">
            <a:noFill/>
            <a:miter lim="800000"/>
            <a:headEnd/>
            <a:tailEnd/>
          </a:ln>
        </p:spPr>
        <p:txBody>
          <a:bodyPr wrap="none">
            <a:spAutoFit/>
          </a:bodyPr>
          <a:lstStyle/>
          <a:p>
            <a:r>
              <a:rPr lang="de-DE" dirty="0"/>
              <a:t>p – design luminosity: 10</a:t>
            </a:r>
            <a:r>
              <a:rPr lang="de-DE" baseline="30000" dirty="0"/>
              <a:t>34</a:t>
            </a:r>
            <a:r>
              <a:rPr lang="de-DE" dirty="0"/>
              <a:t> cm</a:t>
            </a:r>
            <a:r>
              <a:rPr lang="de-DE" baseline="30000" dirty="0"/>
              <a:t>-2</a:t>
            </a:r>
            <a:r>
              <a:rPr lang="de-DE" dirty="0"/>
              <a:t>s</a:t>
            </a:r>
            <a:r>
              <a:rPr lang="de-DE" baseline="30000" dirty="0"/>
              <a:t>-1</a:t>
            </a:r>
          </a:p>
          <a:p>
            <a:endParaRPr lang="de-DE" sz="1000" baseline="30000" dirty="0"/>
          </a:p>
          <a:p>
            <a:r>
              <a:rPr lang="de-DE" dirty="0"/>
              <a:t>2808 bunches with 10</a:t>
            </a:r>
            <a:r>
              <a:rPr lang="de-DE" baseline="30000" dirty="0"/>
              <a:t>11</a:t>
            </a:r>
            <a:r>
              <a:rPr lang="de-DE" dirty="0"/>
              <a:t> protons each  </a:t>
            </a:r>
            <a:r>
              <a:rPr lang="de-DE" dirty="0">
                <a:sym typeface="Wingdings" pitchFamily="2" charset="2"/>
              </a:rPr>
              <a:t> </a:t>
            </a:r>
            <a:r>
              <a:rPr lang="de-DE" i="1" dirty="0">
                <a:latin typeface="Times New Roman" pitchFamily="18" charset="0"/>
                <a:sym typeface="Wingdings" pitchFamily="2" charset="2"/>
              </a:rPr>
              <a:t>I</a:t>
            </a:r>
            <a:r>
              <a:rPr lang="de-DE" i="1" dirty="0">
                <a:sym typeface="Wingdings" pitchFamily="2" charset="2"/>
              </a:rPr>
              <a:t> = </a:t>
            </a:r>
            <a:r>
              <a:rPr lang="de-DE" dirty="0">
                <a:sym typeface="Wingdings" pitchFamily="2" charset="2"/>
              </a:rPr>
              <a:t>0.5 A</a:t>
            </a:r>
          </a:p>
          <a:p>
            <a:endParaRPr lang="de-DE" sz="1000" dirty="0">
              <a:sym typeface="Wingdings" pitchFamily="2" charset="2"/>
            </a:endParaRPr>
          </a:p>
          <a:p>
            <a:r>
              <a:rPr lang="de-DE" dirty="0"/>
              <a:t>E</a:t>
            </a:r>
            <a:r>
              <a:rPr lang="de-DE" baseline="-25000" dirty="0"/>
              <a:t>tot</a:t>
            </a:r>
            <a:r>
              <a:rPr lang="de-DE" dirty="0"/>
              <a:t> = 3 x 10</a:t>
            </a:r>
            <a:r>
              <a:rPr lang="de-DE" baseline="30000" dirty="0"/>
              <a:t>14 </a:t>
            </a:r>
            <a:r>
              <a:rPr lang="de-DE" dirty="0"/>
              <a:t>x 7 TeV ~= 300 MJ         </a:t>
            </a:r>
            <a:r>
              <a:rPr lang="de-DE" dirty="0" smtClean="0">
                <a:sym typeface="Wingdings" pitchFamily="2" charset="2"/>
              </a:rPr>
              <a:t> &gt; </a:t>
            </a:r>
            <a:r>
              <a:rPr lang="de-DE" dirty="0">
                <a:sym typeface="Wingdings" pitchFamily="2" charset="2"/>
              </a:rPr>
              <a:t>60 ton truck moving with 200 mph</a:t>
            </a:r>
            <a:r>
              <a:rPr lang="de-DE" dirty="0" smtClean="0">
                <a:sym typeface="Wingdings" pitchFamily="2" charset="2"/>
              </a:rPr>
              <a:t>! </a:t>
            </a:r>
            <a:endParaRPr lang="de-DE" dirty="0">
              <a:sym typeface="Wingdings" pitchFamily="2" charset="2"/>
            </a:endParaRPr>
          </a:p>
          <a:p>
            <a:pPr algn="l"/>
            <a:r>
              <a:rPr lang="de-DE" dirty="0" smtClean="0">
                <a:sym typeface="Wingdings" pitchFamily="2" charset="2"/>
              </a:rPr>
              <a:t>					(or ~takeoff mid-size jet airliner)</a:t>
            </a:r>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1448815B-6012-4192-AD14-05BAF3C8CD4D}" type="slidenum">
              <a:rPr lang="de-DE"/>
              <a:pPr>
                <a:defRPr/>
              </a:pPr>
              <a:t>47</a:t>
            </a:fld>
            <a:endParaRPr lang="de-DE"/>
          </a:p>
        </p:txBody>
      </p:sp>
      <p:sp>
        <p:nvSpPr>
          <p:cNvPr id="18435" name="Rectangle 2"/>
          <p:cNvSpPr>
            <a:spLocks noGrp="1" noChangeArrowheads="1"/>
          </p:cNvSpPr>
          <p:nvPr>
            <p:ph type="title"/>
          </p:nvPr>
        </p:nvSpPr>
        <p:spPr/>
        <p:txBody>
          <a:bodyPr/>
          <a:lstStyle/>
          <a:p>
            <a:pPr eaLnBrk="1" hangingPunct="1"/>
            <a:r>
              <a:rPr lang="de-DE" smtClean="0"/>
              <a:t>     ALICE</a:t>
            </a:r>
          </a:p>
        </p:txBody>
      </p:sp>
      <p:pic>
        <p:nvPicPr>
          <p:cNvPr id="18436" name="Picture 2" descr="ALICE-Layout"/>
          <p:cNvPicPr>
            <a:picLocks noChangeAspect="1" noChangeArrowheads="1"/>
          </p:cNvPicPr>
          <p:nvPr/>
        </p:nvPicPr>
        <p:blipFill>
          <a:blip r:embed="rId3" cstate="print">
            <a:clrChange>
              <a:clrFrom>
                <a:srgbClr val="FFFFFF"/>
              </a:clrFrom>
              <a:clrTo>
                <a:srgbClr val="FFFFFF">
                  <a:alpha val="0"/>
                </a:srgbClr>
              </a:clrTo>
            </a:clrChange>
          </a:blip>
          <a:srcRect l="8583" t="6694" r="12685" b="13034"/>
          <a:stretch>
            <a:fillRect/>
          </a:stretch>
        </p:blipFill>
        <p:spPr bwMode="auto">
          <a:xfrm>
            <a:off x="179388" y="1296988"/>
            <a:ext cx="7129462" cy="4437062"/>
          </a:xfrm>
          <a:prstGeom prst="rect">
            <a:avLst/>
          </a:prstGeom>
          <a:noFill/>
          <a:ln w="9525">
            <a:noFill/>
            <a:miter lim="800000"/>
            <a:headEnd/>
            <a:tailEnd/>
          </a:ln>
        </p:spPr>
      </p:pic>
      <p:sp>
        <p:nvSpPr>
          <p:cNvPr id="323632" name="Text Box 48"/>
          <p:cNvSpPr txBox="1">
            <a:spLocks noChangeArrowheads="1"/>
          </p:cNvSpPr>
          <p:nvPr/>
        </p:nvSpPr>
        <p:spPr bwMode="auto">
          <a:xfrm>
            <a:off x="5607050" y="1239838"/>
            <a:ext cx="3444875" cy="1314450"/>
          </a:xfrm>
          <a:prstGeom prst="rect">
            <a:avLst/>
          </a:prstGeom>
          <a:solidFill>
            <a:schemeClr val="bg1">
              <a:alpha val="50195"/>
            </a:schemeClr>
          </a:solidFill>
          <a:ln w="12700">
            <a:noFill/>
            <a:miter lim="800000"/>
            <a:headEnd/>
            <a:tailEnd/>
          </a:ln>
        </p:spPr>
        <p:txBody>
          <a:bodyPr wrap="none" lIns="90000" tIns="46800" rIns="90000" bIns="46800">
            <a:spAutoFit/>
          </a:bodyPr>
          <a:lstStyle/>
          <a:p>
            <a:r>
              <a:rPr lang="de-DE" sz="1600" b="1" u="sng"/>
              <a:t>Central Detectors:</a:t>
            </a:r>
          </a:p>
          <a:p>
            <a:r>
              <a:rPr lang="de-DE" sz="1600"/>
              <a:t>Inner Tracking System	100%</a:t>
            </a:r>
          </a:p>
          <a:p>
            <a:r>
              <a:rPr lang="de-DE" sz="1600"/>
              <a:t>Time Projection Chamber	100%</a:t>
            </a:r>
          </a:p>
          <a:p>
            <a:r>
              <a:rPr lang="de-DE" sz="1600"/>
              <a:t>Time-of-Flight		100%</a:t>
            </a:r>
          </a:p>
          <a:p>
            <a:r>
              <a:rPr lang="de-DE" sz="1600"/>
              <a:t>Transition Radiation Detector</a:t>
            </a:r>
            <a:r>
              <a:rPr lang="de-DE" sz="1600" baseline="30000"/>
              <a:t>*</a:t>
            </a:r>
            <a:r>
              <a:rPr lang="de-DE" sz="1600"/>
              <a:t>	  39%</a:t>
            </a:r>
          </a:p>
        </p:txBody>
      </p:sp>
      <p:sp>
        <p:nvSpPr>
          <p:cNvPr id="323633" name="Text Box 49"/>
          <p:cNvSpPr txBox="1">
            <a:spLocks noChangeArrowheads="1"/>
          </p:cNvSpPr>
          <p:nvPr/>
        </p:nvSpPr>
        <p:spPr bwMode="auto">
          <a:xfrm>
            <a:off x="5638800" y="2517775"/>
            <a:ext cx="3443288" cy="1558925"/>
          </a:xfrm>
          <a:prstGeom prst="rect">
            <a:avLst/>
          </a:prstGeom>
          <a:solidFill>
            <a:schemeClr val="bg1">
              <a:alpha val="50195"/>
            </a:schemeClr>
          </a:solidFill>
          <a:ln w="12700">
            <a:noFill/>
            <a:miter lim="800000"/>
            <a:headEnd/>
            <a:tailEnd/>
          </a:ln>
        </p:spPr>
        <p:txBody>
          <a:bodyPr wrap="none" lIns="90000" tIns="46800" rIns="90000" bIns="46800">
            <a:spAutoFit/>
          </a:bodyPr>
          <a:lstStyle/>
          <a:p>
            <a:r>
              <a:rPr lang="de-DE" sz="1600" b="1" u="sng"/>
              <a:t>Spectrometers:</a:t>
            </a:r>
          </a:p>
          <a:p>
            <a:r>
              <a:rPr lang="de-DE" sz="1600"/>
              <a:t>RICH			100%</a:t>
            </a:r>
          </a:p>
          <a:p>
            <a:r>
              <a:rPr lang="de-DE" sz="1600"/>
              <a:t>Photon Multiplicity		100%</a:t>
            </a:r>
          </a:p>
          <a:p>
            <a:r>
              <a:rPr lang="de-DE" sz="1600"/>
              <a:t>Forward Multiplicity		100%</a:t>
            </a:r>
          </a:p>
          <a:p>
            <a:r>
              <a:rPr lang="de-DE" sz="1600"/>
              <a:t>Photon Spectrometer	  60%</a:t>
            </a:r>
          </a:p>
          <a:p>
            <a:r>
              <a:rPr lang="de-DE" sz="1600"/>
              <a:t>Muon Spectrometer		100%</a:t>
            </a:r>
          </a:p>
        </p:txBody>
      </p:sp>
      <p:sp>
        <p:nvSpPr>
          <p:cNvPr id="323634" name="Text Box 50"/>
          <p:cNvSpPr txBox="1">
            <a:spLocks noChangeArrowheads="1"/>
          </p:cNvSpPr>
          <p:nvPr/>
        </p:nvSpPr>
        <p:spPr bwMode="auto">
          <a:xfrm>
            <a:off x="5651500" y="4076700"/>
            <a:ext cx="3443288" cy="1803400"/>
          </a:xfrm>
          <a:prstGeom prst="rect">
            <a:avLst/>
          </a:prstGeom>
          <a:solidFill>
            <a:schemeClr val="bg1">
              <a:alpha val="50195"/>
            </a:schemeClr>
          </a:solidFill>
          <a:ln w="12700">
            <a:noFill/>
            <a:miter lim="800000"/>
            <a:headEnd/>
            <a:tailEnd/>
          </a:ln>
        </p:spPr>
        <p:txBody>
          <a:bodyPr wrap="none" lIns="90000" tIns="46800" rIns="90000" bIns="46800">
            <a:spAutoFit/>
          </a:bodyPr>
          <a:lstStyle/>
          <a:p>
            <a:r>
              <a:rPr lang="de-DE" sz="1600" b="1" u="sng"/>
              <a:t>Calorimeters:</a:t>
            </a:r>
          </a:p>
          <a:p>
            <a:r>
              <a:rPr lang="de-DE" sz="1600"/>
              <a:t>Zero Degree Calorimeter	100%</a:t>
            </a:r>
          </a:p>
          <a:p>
            <a:r>
              <a:rPr lang="de-DE" sz="1600"/>
              <a:t>EM Calorimeter*		 36%</a:t>
            </a:r>
          </a:p>
          <a:p>
            <a:endParaRPr lang="de-DE" sz="1600"/>
          </a:p>
          <a:p>
            <a:r>
              <a:rPr lang="de-DE" sz="1600" b="1" u="sng"/>
              <a:t>Trigger:</a:t>
            </a:r>
          </a:p>
          <a:p>
            <a:r>
              <a:rPr lang="de-DE" sz="1600"/>
              <a:t>Trigger Detectors		100%</a:t>
            </a:r>
          </a:p>
          <a:p>
            <a:r>
              <a:rPr lang="de-DE" sz="1600"/>
              <a:t>pp High-Level-Trigger	100%</a:t>
            </a:r>
          </a:p>
        </p:txBody>
      </p:sp>
      <p:sp>
        <p:nvSpPr>
          <p:cNvPr id="323635" name="Text Box 51"/>
          <p:cNvSpPr txBox="1">
            <a:spLocks noChangeArrowheads="1"/>
          </p:cNvSpPr>
          <p:nvPr/>
        </p:nvSpPr>
        <p:spPr bwMode="auto">
          <a:xfrm>
            <a:off x="179388" y="5805488"/>
            <a:ext cx="2809875" cy="336550"/>
          </a:xfrm>
          <a:prstGeom prst="rect">
            <a:avLst/>
          </a:prstGeom>
          <a:noFill/>
          <a:ln w="12700">
            <a:noFill/>
            <a:miter lim="800000"/>
            <a:headEnd/>
            <a:tailEnd/>
          </a:ln>
        </p:spPr>
        <p:txBody>
          <a:bodyPr wrap="none" lIns="90000" tIns="46800" rIns="90000" bIns="46800">
            <a:spAutoFit/>
          </a:bodyPr>
          <a:lstStyle/>
          <a:p>
            <a:r>
              <a:rPr lang="de-DE" sz="1600" baseline="30000"/>
              <a:t>*</a:t>
            </a:r>
            <a:r>
              <a:rPr lang="de-DE" sz="1600"/>
              <a:t>upgrade to the original setup</a:t>
            </a:r>
            <a:endParaRPr lang="de-DE" sz="1600" baseline="30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6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6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23632"/>
                                        </p:tgtEl>
                                        <p:attrNameLst>
                                          <p:attrName>style.visibility</p:attrName>
                                        </p:attrNameLst>
                                      </p:cBhvr>
                                      <p:to>
                                        <p:strVal val="hidden"/>
                                      </p:to>
                                    </p:set>
                                  </p:childTnLst>
                                </p:cTn>
                              </p:par>
                              <p:par>
                                <p:cTn id="13" presetID="1" presetClass="entr" presetSubtype="0" fill="hold" grpId="1" nodeType="withEffect">
                                  <p:stCondLst>
                                    <p:cond delay="0"/>
                                  </p:stCondLst>
                                  <p:childTnLst>
                                    <p:set>
                                      <p:cBhvr>
                                        <p:cTn id="14" dur="1" fill="hold">
                                          <p:stCondLst>
                                            <p:cond delay="0"/>
                                          </p:stCondLst>
                                        </p:cTn>
                                        <p:tgtEl>
                                          <p:spTgt spid="3236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2363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23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32" grpId="0" animBg="1"/>
      <p:bldP spid="323632" grpId="1" animBg="1"/>
      <p:bldP spid="323633" grpId="0" animBg="1"/>
      <p:bldP spid="323633" grpId="1" animBg="1"/>
      <p:bldP spid="323634" grpId="0" animBg="1"/>
      <p:bldP spid="3236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a:spLocks noGrp="1" noChangeArrowheads="1"/>
          </p:cNvSpPr>
          <p:nvPr>
            <p:ph type="title" idx="4294967295"/>
          </p:nvPr>
        </p:nvSpPr>
        <p:spPr>
          <a:xfrm>
            <a:off x="-33338" y="85725"/>
            <a:ext cx="8228013" cy="681038"/>
          </a:xfrm>
        </p:spPr>
        <p:txBody>
          <a:bodyPr tIns="35202"/>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The ALICE Collaboration</a:t>
            </a:r>
          </a:p>
        </p:txBody>
      </p:sp>
      <p:graphicFrame>
        <p:nvGraphicFramePr>
          <p:cNvPr id="2050" name="Object 2"/>
          <p:cNvGraphicFramePr>
            <a:graphicFrameLocks noChangeAspect="1"/>
          </p:cNvGraphicFramePr>
          <p:nvPr/>
        </p:nvGraphicFramePr>
        <p:xfrm>
          <a:off x="5130800" y="830263"/>
          <a:ext cx="4013200" cy="3678237"/>
        </p:xfrm>
        <a:graphic>
          <a:graphicData uri="http://schemas.openxmlformats.org/presentationml/2006/ole">
            <p:oleObj spid="_x0000_s146434" r:id="rId4" imgW="0" imgH="0" progId="Excel.Sheet.8">
              <p:embed/>
            </p:oleObj>
          </a:graphicData>
        </a:graphic>
      </p:graphicFrame>
      <p:pic>
        <p:nvPicPr>
          <p:cNvPr id="2052" name="Picture 3"/>
          <p:cNvPicPr>
            <a:picLocks noChangeAspect="1" noChangeArrowheads="1"/>
          </p:cNvPicPr>
          <p:nvPr/>
        </p:nvPicPr>
        <p:blipFill>
          <a:blip r:embed="rId5" cstate="print"/>
          <a:srcRect/>
          <a:stretch>
            <a:fillRect/>
          </a:stretch>
        </p:blipFill>
        <p:spPr bwMode="auto">
          <a:xfrm>
            <a:off x="11113" y="3683000"/>
            <a:ext cx="5141912" cy="2844800"/>
          </a:xfrm>
          <a:prstGeom prst="rect">
            <a:avLst/>
          </a:prstGeom>
          <a:noFill/>
          <a:ln w="9525">
            <a:noFill/>
            <a:round/>
            <a:headEnd/>
            <a:tailEnd/>
          </a:ln>
        </p:spPr>
      </p:pic>
      <p:sp>
        <p:nvSpPr>
          <p:cNvPr id="7172" name="Text Box 4"/>
          <p:cNvSpPr txBox="1">
            <a:spLocks noChangeArrowheads="1"/>
          </p:cNvSpPr>
          <p:nvPr/>
        </p:nvSpPr>
        <p:spPr bwMode="auto">
          <a:xfrm>
            <a:off x="5184775" y="4562475"/>
            <a:ext cx="3959225" cy="1900238"/>
          </a:xfrm>
          <a:prstGeom prst="rect">
            <a:avLst/>
          </a:prstGeom>
          <a:noFill/>
          <a:ln w="9525">
            <a:noFill/>
            <a:round/>
            <a:headEnd/>
            <a:tailEnd/>
          </a:ln>
          <a:effectLst/>
        </p:spPr>
        <p:txBody>
          <a:bodyPr lIns="81639" tIns="60821" rIns="81639" bIns="40820"/>
          <a:lstStyle/>
          <a:p>
            <a:pPr>
              <a:tabLst>
                <a:tab pos="656650" algn="l"/>
                <a:tab pos="1313299" algn="l"/>
                <a:tab pos="1969949" algn="l"/>
                <a:tab pos="2626599" algn="l"/>
                <a:tab pos="3283248" algn="l"/>
                <a:tab pos="3939898" algn="l"/>
              </a:tabLst>
              <a:defRPr/>
            </a:pPr>
            <a:r>
              <a:rPr lang="en-US" sz="2300" b="1" i="1" dirty="0">
                <a:solidFill>
                  <a:srgbClr val="0000FF"/>
                </a:solidFill>
                <a:effectLst>
                  <a:outerShdw blurRad="38100" dist="38100" dir="2700000" algn="tl">
                    <a:srgbClr val="C0C0C0"/>
                  </a:outerShdw>
                </a:effectLst>
                <a:latin typeface="Times New Roman" pitchFamily="16" charset="0"/>
                <a:ea typeface="Arial-BoldItalicMT" pitchFamily="32" charset="0"/>
                <a:cs typeface="Arial-BoldItalicMT" pitchFamily="32" charset="0"/>
              </a:rPr>
              <a:t>US ALICE</a:t>
            </a:r>
          </a:p>
          <a:p>
            <a:pPr>
              <a:tabLst>
                <a:tab pos="656650" algn="l"/>
                <a:tab pos="1313299" algn="l"/>
                <a:tab pos="1969949" algn="l"/>
                <a:tab pos="2626599" algn="l"/>
                <a:tab pos="3283248" algn="l"/>
                <a:tab pos="3939898" algn="l"/>
              </a:tabLst>
              <a:defRPr/>
            </a:pPr>
            <a:r>
              <a:rPr lang="en-US" sz="1400" dirty="0">
                <a:solidFill>
                  <a:srgbClr val="000000"/>
                </a:solidFill>
                <a:latin typeface="Times New Roman" pitchFamily="16" charset="0"/>
                <a:ea typeface="Arial-BoldItalicMT" pitchFamily="32" charset="0"/>
                <a:cs typeface="Arial-BoldItalicMT" pitchFamily="32" charset="0"/>
              </a:rPr>
              <a:t>11 Institutions 53 members (inc. 12 grad. Students)</a:t>
            </a:r>
          </a:p>
          <a:p>
            <a:pPr>
              <a:tabLst>
                <a:tab pos="656650" algn="l"/>
                <a:tab pos="1313299" algn="l"/>
                <a:tab pos="1969949" algn="l"/>
                <a:tab pos="2626599" algn="l"/>
                <a:tab pos="3283248" algn="l"/>
                <a:tab pos="3939898" algn="l"/>
              </a:tabLst>
              <a:defRPr/>
            </a:pPr>
            <a:r>
              <a:rPr lang="en-US" sz="1500" i="1" dirty="0">
                <a:solidFill>
                  <a:srgbClr val="000000"/>
                </a:solidFill>
                <a:latin typeface="Times New Roman" pitchFamily="16" charset="0"/>
                <a:ea typeface="ArialMT" pitchFamily="32" charset="0"/>
                <a:cs typeface="ArialMT" pitchFamily="32" charset="0"/>
              </a:rPr>
              <a:t>Cal. St. U. –San Luis Obispo, Creighton </a:t>
            </a:r>
            <a:r>
              <a:rPr lang="en-US" sz="1500" i="1" dirty="0" err="1">
                <a:solidFill>
                  <a:srgbClr val="000000"/>
                </a:solidFill>
                <a:latin typeface="Times New Roman" pitchFamily="16" charset="0"/>
                <a:ea typeface="ArialMT" pitchFamily="32" charset="0"/>
                <a:cs typeface="ArialMT" pitchFamily="32" charset="0"/>
              </a:rPr>
              <a:t>University,University</a:t>
            </a:r>
            <a:r>
              <a:rPr lang="en-US" sz="1500" i="1" dirty="0">
                <a:solidFill>
                  <a:srgbClr val="000000"/>
                </a:solidFill>
                <a:latin typeface="Times New Roman" pitchFamily="16" charset="0"/>
                <a:ea typeface="ArialMT" pitchFamily="32" charset="0"/>
                <a:cs typeface="ArialMT" pitchFamily="32" charset="0"/>
              </a:rPr>
              <a:t> of Houston, Lawrence Berkeley Nat. </a:t>
            </a:r>
            <a:r>
              <a:rPr lang="en-US" sz="1500" i="1" dirty="0" err="1">
                <a:solidFill>
                  <a:srgbClr val="000000"/>
                </a:solidFill>
                <a:latin typeface="Times New Roman" pitchFamily="16" charset="0"/>
                <a:ea typeface="ArialMT" pitchFamily="32" charset="0"/>
                <a:cs typeface="ArialMT" pitchFamily="32" charset="0"/>
              </a:rPr>
              <a:t>Lab,Lawrence</a:t>
            </a:r>
            <a:r>
              <a:rPr lang="en-US" sz="1500" i="1" dirty="0">
                <a:solidFill>
                  <a:srgbClr val="000000"/>
                </a:solidFill>
                <a:latin typeface="Times New Roman" pitchFamily="16" charset="0"/>
                <a:ea typeface="ArialMT" pitchFamily="32" charset="0"/>
                <a:cs typeface="ArialMT" pitchFamily="32" charset="0"/>
              </a:rPr>
              <a:t> Livermore Nat. Lab, Oak Ridge Nat. </a:t>
            </a:r>
            <a:r>
              <a:rPr lang="en-US" sz="1500" i="1" dirty="0" err="1">
                <a:solidFill>
                  <a:srgbClr val="000000"/>
                </a:solidFill>
                <a:latin typeface="Times New Roman" pitchFamily="16" charset="0"/>
                <a:ea typeface="ArialMT" pitchFamily="32" charset="0"/>
                <a:cs typeface="ArialMT" pitchFamily="32" charset="0"/>
              </a:rPr>
              <a:t>Lab,Ohio</a:t>
            </a:r>
            <a:r>
              <a:rPr lang="en-US" sz="1500" i="1" dirty="0">
                <a:solidFill>
                  <a:srgbClr val="000000"/>
                </a:solidFill>
                <a:latin typeface="Times New Roman" pitchFamily="16" charset="0"/>
                <a:ea typeface="ArialMT" pitchFamily="32" charset="0"/>
                <a:cs typeface="ArialMT" pitchFamily="32" charset="0"/>
              </a:rPr>
              <a:t> State University, Purdue University, University of Tennessee, Wayne State </a:t>
            </a:r>
            <a:r>
              <a:rPr lang="en-US" sz="1500" i="1" dirty="0" err="1">
                <a:solidFill>
                  <a:srgbClr val="000000"/>
                </a:solidFill>
                <a:latin typeface="Times New Roman" pitchFamily="16" charset="0"/>
                <a:ea typeface="ArialMT" pitchFamily="32" charset="0"/>
                <a:cs typeface="ArialMT" pitchFamily="32" charset="0"/>
              </a:rPr>
              <a:t>University,Yale</a:t>
            </a:r>
            <a:r>
              <a:rPr lang="en-US" sz="1500" i="1" dirty="0">
                <a:solidFill>
                  <a:srgbClr val="000000"/>
                </a:solidFill>
                <a:latin typeface="Times New Roman" pitchFamily="16" charset="0"/>
                <a:ea typeface="ArialMT" pitchFamily="32" charset="0"/>
                <a:cs typeface="ArialMT" pitchFamily="32" charset="0"/>
              </a:rPr>
              <a:t> University</a:t>
            </a:r>
          </a:p>
        </p:txBody>
      </p:sp>
      <p:graphicFrame>
        <p:nvGraphicFramePr>
          <p:cNvPr id="7173" name="Group 5"/>
          <p:cNvGraphicFramePr>
            <a:graphicFrameLocks noGrp="1"/>
          </p:cNvGraphicFramePr>
          <p:nvPr/>
        </p:nvGraphicFramePr>
        <p:xfrm>
          <a:off x="-349250" y="1077913"/>
          <a:ext cx="4662720" cy="2315928"/>
        </p:xfrm>
        <a:graphic>
          <a:graphicData uri="http://schemas.openxmlformats.org/drawingml/2006/table">
            <a:tbl>
              <a:tblPr/>
              <a:tblGrid>
                <a:gridCol w="2331360"/>
                <a:gridCol w="2331360"/>
              </a:tblGrid>
              <a:tr h="931456">
                <a:tc>
                  <a: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~1000  </a:t>
                      </a:r>
                    </a:p>
                  </a:txBody>
                  <a:tcPr marL="32655" marR="32655" marT="50261" marB="32659" horzOverflow="overflow">
                    <a:lnL>
                      <a:noFill/>
                    </a:lnL>
                    <a:lnR>
                      <a:noFill/>
                    </a:lnR>
                    <a:lnT>
                      <a:noFill/>
                    </a:lnT>
                    <a:lnB>
                      <a:noFill/>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Members</a:t>
                      </a:r>
                      <a:b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b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63% from CERN member states</a:t>
                      </a:r>
                    </a:p>
                  </a:txBody>
                  <a:tcPr marL="32655" marR="32655" marT="50261" marB="32659" horzOverflow="overflow">
                    <a:lnL>
                      <a:noFill/>
                    </a:lnL>
                    <a:lnR>
                      <a:noFill/>
                    </a:lnR>
                    <a:lnT>
                      <a:noFill/>
                    </a:lnT>
                    <a:lnB>
                      <a:noFill/>
                    </a:lnB>
                    <a:lnTlToBr>
                      <a:noFill/>
                    </a:lnTlToBr>
                    <a:lnBlToTr>
                      <a:noFill/>
                    </a:lnBlToTr>
                    <a:solidFill>
                      <a:srgbClr val="FFFFFF"/>
                    </a:solidFill>
                  </a:tcPr>
                </a:tc>
              </a:tr>
              <a:tr h="365765">
                <a:tc>
                  <a: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~30  </a:t>
                      </a:r>
                    </a:p>
                  </a:txBody>
                  <a:tcPr marL="32655" marR="32655" marT="50261" marB="32659" horzOverflow="overflow">
                    <a:lnL>
                      <a:noFill/>
                    </a:lnL>
                    <a:lnR>
                      <a:noFill/>
                    </a:lnR>
                    <a:lnT>
                      <a:noFill/>
                    </a:lnT>
                    <a:lnB>
                      <a:noFill/>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Countries</a:t>
                      </a:r>
                    </a:p>
                  </a:txBody>
                  <a:tcPr marL="32655" marR="32655" marT="50261" marB="32659" horzOverflow="overflow">
                    <a:lnL>
                      <a:noFill/>
                    </a:lnL>
                    <a:lnR>
                      <a:noFill/>
                    </a:lnR>
                    <a:lnT>
                      <a:noFill/>
                    </a:lnT>
                    <a:lnB>
                      <a:noFill/>
                    </a:lnB>
                    <a:lnTlToBr>
                      <a:noFill/>
                    </a:lnTlToBr>
                    <a:lnBlToTr>
                      <a:noFill/>
                    </a:lnBlToTr>
                    <a:solidFill>
                      <a:srgbClr val="FFFFFF"/>
                    </a:solidFill>
                  </a:tcPr>
                </a:tc>
              </a:tr>
              <a:tr h="365765">
                <a:tc>
                  <a: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~100  </a:t>
                      </a:r>
                    </a:p>
                  </a:txBody>
                  <a:tcPr marL="32655" marR="32655" marT="50261" marB="32659" horzOverflow="overflow">
                    <a:lnL>
                      <a:noFill/>
                    </a:lnL>
                    <a:lnR>
                      <a:noFill/>
                    </a:lnR>
                    <a:lnT>
                      <a:noFill/>
                    </a:lnT>
                    <a:lnB>
                      <a:noFill/>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Institutes</a:t>
                      </a:r>
                    </a:p>
                  </a:txBody>
                  <a:tcPr marL="32655" marR="32655" marT="50261" marB="32659" horzOverflow="overflow">
                    <a:lnL>
                      <a:noFill/>
                    </a:lnL>
                    <a:lnR>
                      <a:noFill/>
                    </a:lnR>
                    <a:lnT>
                      <a:noFill/>
                    </a:lnT>
                    <a:lnB>
                      <a:noFill/>
                    </a:lnB>
                    <a:lnTlToBr>
                      <a:noFill/>
                    </a:lnTlToBr>
                    <a:lnBlToTr>
                      <a:noFill/>
                    </a:lnBlToTr>
                    <a:solidFill>
                      <a:srgbClr val="FFFFFF"/>
                    </a:solidFill>
                  </a:tcPr>
                </a:tc>
              </a:tr>
              <a:tr h="648611">
                <a:tc>
                  <a: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~150  </a:t>
                      </a:r>
                    </a:p>
                  </a:txBody>
                  <a:tcPr marL="32655" marR="32655" marT="50261" marB="32659" horzOverflow="overflow">
                    <a:lnL>
                      <a:noFill/>
                    </a:lnL>
                    <a:lnR>
                      <a:noFill/>
                    </a:lnR>
                    <a:lnT>
                      <a:noFill/>
                    </a:lnT>
                    <a:lnB>
                      <a:noFill/>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MCHF capital cost</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Times New Roman" pitchFamily="16" charset="0"/>
                          <a:ea typeface="DejaVu Sans" charset="0"/>
                          <a:cs typeface="DejaVu Sans" charset="0"/>
                        </a:rPr>
                        <a:t>(+magnet)</a:t>
                      </a:r>
                    </a:p>
                  </a:txBody>
                  <a:tcPr marL="32655" marR="32655" marT="50261" marB="32659" horzOverflow="overflow">
                    <a:lnL>
                      <a:noFill/>
                    </a:lnL>
                    <a:lnR>
                      <a:noFill/>
                    </a:lnR>
                    <a:lnT>
                      <a:noFill/>
                    </a:lnT>
                    <a:lnB>
                      <a:noFill/>
                    </a:lnB>
                    <a:lnTlToBr>
                      <a:noFill/>
                    </a:lnTlToBr>
                    <a:lnBlToTr>
                      <a:noFill/>
                    </a:lnBlToTr>
                    <a:solidFill>
                      <a:srgbClr val="FFFF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7594600" y="6651625"/>
            <a:ext cx="1235075" cy="198438"/>
          </a:xfrm>
          <a:prstGeom prst="rect">
            <a:avLst/>
          </a:prstGeom>
          <a:noFill/>
          <a:ln w="9525">
            <a:noFill/>
            <a:round/>
            <a:headEnd/>
            <a:tailEnd/>
          </a:ln>
        </p:spPr>
        <p:txBody>
          <a:bodyPr wrap="none" lIns="83598" tIns="48200" rIns="83598" bIns="41799" anchor="ctr">
            <a:spAutoFit/>
          </a:bodyPr>
          <a:lstStyle/>
          <a:p>
            <a:pPr>
              <a:tabLst>
                <a:tab pos="655638" algn="l"/>
                <a:tab pos="1312863" algn="l"/>
              </a:tabLst>
            </a:pPr>
            <a:r>
              <a:rPr lang="en-US" sz="700">
                <a:solidFill>
                  <a:srgbClr val="000000"/>
                </a:solidFill>
              </a:rPr>
              <a:t>Oct 2008 Split J. Schukraft</a:t>
            </a:r>
          </a:p>
        </p:txBody>
      </p:sp>
      <p:sp>
        <p:nvSpPr>
          <p:cNvPr id="19459" name="Text Box 2"/>
          <p:cNvSpPr txBox="1">
            <a:spLocks noChangeArrowheads="1"/>
          </p:cNvSpPr>
          <p:nvPr/>
        </p:nvSpPr>
        <p:spPr bwMode="auto">
          <a:xfrm>
            <a:off x="0" y="6400800"/>
            <a:ext cx="685800" cy="455613"/>
          </a:xfrm>
          <a:prstGeom prst="rect">
            <a:avLst/>
          </a:prstGeom>
          <a:noFill/>
          <a:ln w="9525">
            <a:noFill/>
            <a:round/>
            <a:headEnd/>
            <a:tailEnd/>
          </a:ln>
        </p:spPr>
        <p:txBody>
          <a:bodyPr wrap="none" lIns="83598" tIns="52999" rIns="83598" bIns="41799" anchor="ctr"/>
          <a:lstStyle/>
          <a:p>
            <a:pPr algn="r">
              <a:tabLst>
                <a:tab pos="655638" algn="l"/>
              </a:tabLst>
            </a:pPr>
            <a:fld id="{1588FC2D-6922-41A9-B5A9-C175A073AA1A}" type="slidenum">
              <a:rPr lang="en-US" sz="1300">
                <a:solidFill>
                  <a:srgbClr val="000000"/>
                </a:solidFill>
                <a:latin typeface="Times New Roman" pitchFamily="18" charset="0"/>
              </a:rPr>
              <a:pPr algn="r">
                <a:tabLst>
                  <a:tab pos="655638" algn="l"/>
                </a:tabLst>
              </a:pPr>
              <a:t>49</a:t>
            </a:fld>
            <a:endParaRPr lang="en-US" sz="1300">
              <a:solidFill>
                <a:srgbClr val="000000"/>
              </a:solidFill>
              <a:latin typeface="Times New Roman" pitchFamily="18" charset="0"/>
            </a:endParaRPr>
          </a:p>
        </p:txBody>
      </p:sp>
      <p:pic>
        <p:nvPicPr>
          <p:cNvPr id="19460" name="Picture 3"/>
          <p:cNvPicPr>
            <a:picLocks noChangeAspect="1" noChangeArrowheads="1"/>
          </p:cNvPicPr>
          <p:nvPr/>
        </p:nvPicPr>
        <p:blipFill>
          <a:blip r:embed="rId3" cstate="print">
            <a:lum bright="12000" contrast="18000"/>
          </a:blip>
          <a:srcRect/>
          <a:stretch>
            <a:fillRect/>
          </a:stretch>
        </p:blipFill>
        <p:spPr bwMode="auto">
          <a:xfrm>
            <a:off x="0" y="0"/>
            <a:ext cx="9144000" cy="69056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pPr>
              <a:defRPr/>
            </a:pPr>
            <a:fld id="{51BD707F-14F7-431C-A31D-F3F548783F13}" type="slidenum">
              <a:rPr lang="en-US"/>
              <a:pPr>
                <a:defRPr/>
              </a:pPr>
              <a:t>5</a:t>
            </a:fld>
            <a:endParaRPr lang="en-US"/>
          </a:p>
        </p:txBody>
      </p:sp>
      <p:sp>
        <p:nvSpPr>
          <p:cNvPr id="9219" name="Rectangle 2"/>
          <p:cNvSpPr>
            <a:spLocks noGrp="1" noChangeArrowheads="1"/>
          </p:cNvSpPr>
          <p:nvPr>
            <p:ph type="title"/>
          </p:nvPr>
        </p:nvSpPr>
        <p:spPr>
          <a:xfrm>
            <a:off x="609600" y="228600"/>
            <a:ext cx="7924800" cy="685800"/>
          </a:xfrm>
          <a:solidFill>
            <a:schemeClr val="bg1"/>
          </a:solidFill>
        </p:spPr>
        <p:txBody>
          <a:bodyPr/>
          <a:lstStyle/>
          <a:p>
            <a:pPr eaLnBrk="1" hangingPunct="1"/>
            <a:r>
              <a:rPr lang="en-US" sz="4000" smtClean="0">
                <a:solidFill>
                  <a:schemeClr val="accent2"/>
                </a:solidFill>
              </a:rPr>
              <a:t>Where to Study Extreme QCD?</a:t>
            </a:r>
          </a:p>
        </p:txBody>
      </p:sp>
      <p:grpSp>
        <p:nvGrpSpPr>
          <p:cNvPr id="9220" name="Group 3"/>
          <p:cNvGrpSpPr>
            <a:grpSpLocks/>
          </p:cNvGrpSpPr>
          <p:nvPr/>
        </p:nvGrpSpPr>
        <p:grpSpPr bwMode="auto">
          <a:xfrm>
            <a:off x="457200" y="1239838"/>
            <a:ext cx="8402638" cy="5434012"/>
            <a:chOff x="171" y="528"/>
            <a:chExt cx="5654" cy="3761"/>
          </a:xfrm>
        </p:grpSpPr>
        <p:grpSp>
          <p:nvGrpSpPr>
            <p:cNvPr id="9221" name="Group 4"/>
            <p:cNvGrpSpPr>
              <a:grpSpLocks/>
            </p:cNvGrpSpPr>
            <p:nvPr/>
          </p:nvGrpSpPr>
          <p:grpSpPr bwMode="auto">
            <a:xfrm>
              <a:off x="171" y="2352"/>
              <a:ext cx="2661" cy="1937"/>
              <a:chOff x="2955" y="2352"/>
              <a:chExt cx="2661" cy="1937"/>
            </a:xfrm>
          </p:grpSpPr>
          <p:pic>
            <p:nvPicPr>
              <p:cNvPr id="9232" name="Picture 5" descr="neutronstar"/>
              <p:cNvPicPr>
                <a:picLocks noChangeAspect="1" noChangeArrowheads="1"/>
              </p:cNvPicPr>
              <p:nvPr/>
            </p:nvPicPr>
            <p:blipFill>
              <a:blip r:embed="rId3" cstate="print"/>
              <a:srcRect/>
              <a:stretch>
                <a:fillRect/>
              </a:stretch>
            </p:blipFill>
            <p:spPr bwMode="auto">
              <a:xfrm>
                <a:off x="2976" y="2352"/>
                <a:ext cx="2640" cy="1917"/>
              </a:xfrm>
              <a:prstGeom prst="rect">
                <a:avLst/>
              </a:prstGeom>
              <a:noFill/>
              <a:ln w="9525">
                <a:noFill/>
                <a:miter lim="800000"/>
                <a:headEnd/>
                <a:tailEnd/>
              </a:ln>
            </p:spPr>
          </p:pic>
          <p:sp>
            <p:nvSpPr>
              <p:cNvPr id="9233" name="Text Box 6"/>
              <p:cNvSpPr txBox="1">
                <a:spLocks noChangeArrowheads="1"/>
              </p:cNvSpPr>
              <p:nvPr/>
            </p:nvSpPr>
            <p:spPr bwMode="auto">
              <a:xfrm>
                <a:off x="2955" y="4015"/>
                <a:ext cx="1148" cy="274"/>
              </a:xfrm>
              <a:prstGeom prst="rect">
                <a:avLst/>
              </a:prstGeom>
              <a:noFill/>
              <a:ln w="9525">
                <a:noFill/>
                <a:miter lim="800000"/>
                <a:headEnd/>
                <a:tailEnd/>
              </a:ln>
            </p:spPr>
            <p:txBody>
              <a:bodyPr wrap="none">
                <a:spAutoFit/>
              </a:bodyPr>
              <a:lstStyle/>
              <a:p>
                <a:pPr algn="l">
                  <a:spcBef>
                    <a:spcPct val="0"/>
                  </a:spcBef>
                </a:pPr>
                <a:r>
                  <a:rPr lang="en-US" sz="2000">
                    <a:solidFill>
                      <a:schemeClr val="bg1"/>
                    </a:solidFill>
                  </a:rPr>
                  <a:t>Neutron stars</a:t>
                </a:r>
              </a:p>
            </p:txBody>
          </p:sp>
        </p:grpSp>
        <p:pic>
          <p:nvPicPr>
            <p:cNvPr id="9222" name="Picture 7" descr="P369_sm1"/>
            <p:cNvPicPr>
              <a:picLocks noChangeAspect="1" noChangeArrowheads="1"/>
            </p:cNvPicPr>
            <p:nvPr/>
          </p:nvPicPr>
          <p:blipFill>
            <a:blip r:embed="rId4" cstate="print"/>
            <a:srcRect/>
            <a:stretch>
              <a:fillRect/>
            </a:stretch>
          </p:blipFill>
          <p:spPr bwMode="auto">
            <a:xfrm>
              <a:off x="2976" y="528"/>
              <a:ext cx="2736" cy="1776"/>
            </a:xfrm>
            <a:prstGeom prst="rect">
              <a:avLst/>
            </a:prstGeom>
            <a:noFill/>
            <a:ln w="9525">
              <a:noFill/>
              <a:miter lim="800000"/>
              <a:headEnd/>
              <a:tailEnd/>
            </a:ln>
          </p:spPr>
        </p:pic>
        <p:sp>
          <p:nvSpPr>
            <p:cNvPr id="9223" name="Text Box 8"/>
            <p:cNvSpPr txBox="1">
              <a:spLocks noChangeArrowheads="1"/>
            </p:cNvSpPr>
            <p:nvPr/>
          </p:nvSpPr>
          <p:spPr bwMode="auto">
            <a:xfrm>
              <a:off x="4598" y="2097"/>
              <a:ext cx="1054" cy="275"/>
            </a:xfrm>
            <a:prstGeom prst="rect">
              <a:avLst/>
            </a:prstGeom>
            <a:noFill/>
            <a:ln w="9525">
              <a:noFill/>
              <a:miter lim="800000"/>
              <a:headEnd/>
              <a:tailEnd/>
            </a:ln>
          </p:spPr>
          <p:txBody>
            <a:bodyPr wrap="none">
              <a:spAutoFit/>
            </a:bodyPr>
            <a:lstStyle/>
            <a:p>
              <a:pPr algn="l">
                <a:spcBef>
                  <a:spcPct val="0"/>
                </a:spcBef>
              </a:pPr>
              <a:r>
                <a:rPr lang="en-US" sz="2000"/>
                <a:t>Lattice QCD</a:t>
              </a:r>
            </a:p>
          </p:txBody>
        </p:sp>
        <p:grpSp>
          <p:nvGrpSpPr>
            <p:cNvPr id="9224" name="Group 9"/>
            <p:cNvGrpSpPr>
              <a:grpSpLocks/>
            </p:cNvGrpSpPr>
            <p:nvPr/>
          </p:nvGrpSpPr>
          <p:grpSpPr bwMode="auto">
            <a:xfrm>
              <a:off x="2976" y="2359"/>
              <a:ext cx="2849" cy="1913"/>
              <a:chOff x="192" y="2352"/>
              <a:chExt cx="2849" cy="1913"/>
            </a:xfrm>
          </p:grpSpPr>
          <p:pic>
            <p:nvPicPr>
              <p:cNvPr id="9230" name="Picture 10" descr="rhic_aerial"/>
              <p:cNvPicPr>
                <a:picLocks noChangeAspect="1" noChangeArrowheads="1"/>
              </p:cNvPicPr>
              <p:nvPr/>
            </p:nvPicPr>
            <p:blipFill>
              <a:blip r:embed="rId5" cstate="print"/>
              <a:srcRect/>
              <a:stretch>
                <a:fillRect/>
              </a:stretch>
            </p:blipFill>
            <p:spPr bwMode="auto">
              <a:xfrm>
                <a:off x="192" y="2352"/>
                <a:ext cx="2736" cy="1913"/>
              </a:xfrm>
              <a:prstGeom prst="rect">
                <a:avLst/>
              </a:prstGeom>
              <a:noFill/>
              <a:ln w="9525">
                <a:noFill/>
                <a:miter lim="800000"/>
                <a:headEnd/>
                <a:tailEnd/>
              </a:ln>
            </p:spPr>
          </p:pic>
          <p:sp>
            <p:nvSpPr>
              <p:cNvPr id="9231" name="Text Box 11"/>
              <p:cNvSpPr txBox="1">
                <a:spLocks noChangeArrowheads="1"/>
              </p:cNvSpPr>
              <p:nvPr/>
            </p:nvSpPr>
            <p:spPr bwMode="auto">
              <a:xfrm>
                <a:off x="1650" y="2385"/>
                <a:ext cx="1391" cy="277"/>
              </a:xfrm>
              <a:prstGeom prst="rect">
                <a:avLst/>
              </a:prstGeom>
              <a:noFill/>
              <a:ln w="9525">
                <a:noFill/>
                <a:miter lim="800000"/>
                <a:headEnd/>
                <a:tailEnd/>
              </a:ln>
            </p:spPr>
            <p:txBody>
              <a:bodyPr wrap="none">
                <a:spAutoFit/>
              </a:bodyPr>
              <a:lstStyle/>
              <a:p>
                <a:pPr algn="l">
                  <a:spcBef>
                    <a:spcPct val="0"/>
                  </a:spcBef>
                </a:pPr>
                <a:r>
                  <a:rPr lang="en-US" sz="2000">
                    <a:solidFill>
                      <a:schemeClr val="bg1"/>
                    </a:solidFill>
                  </a:rPr>
                  <a:t>RHIC (and LHC)</a:t>
                </a:r>
              </a:p>
            </p:txBody>
          </p:sp>
        </p:grpSp>
        <p:grpSp>
          <p:nvGrpSpPr>
            <p:cNvPr id="9225" name="Group 12"/>
            <p:cNvGrpSpPr>
              <a:grpSpLocks/>
            </p:cNvGrpSpPr>
            <p:nvPr/>
          </p:nvGrpSpPr>
          <p:grpSpPr bwMode="auto">
            <a:xfrm>
              <a:off x="192" y="528"/>
              <a:ext cx="2640" cy="1795"/>
              <a:chOff x="2976" y="528"/>
              <a:chExt cx="2640" cy="1795"/>
            </a:xfrm>
          </p:grpSpPr>
          <p:pic>
            <p:nvPicPr>
              <p:cNvPr id="9228" name="Picture 13"/>
              <p:cNvPicPr>
                <a:picLocks noChangeAspect="1" noChangeArrowheads="1"/>
              </p:cNvPicPr>
              <p:nvPr/>
            </p:nvPicPr>
            <p:blipFill>
              <a:blip r:embed="rId6" cstate="print"/>
              <a:srcRect/>
              <a:stretch>
                <a:fillRect/>
              </a:stretch>
            </p:blipFill>
            <p:spPr bwMode="auto">
              <a:xfrm>
                <a:off x="2976" y="528"/>
                <a:ext cx="2640" cy="1795"/>
              </a:xfrm>
              <a:prstGeom prst="rect">
                <a:avLst/>
              </a:prstGeom>
              <a:noFill/>
              <a:ln w="9525">
                <a:noFill/>
                <a:miter lim="800000"/>
                <a:headEnd/>
                <a:tailEnd/>
              </a:ln>
            </p:spPr>
          </p:pic>
          <p:sp>
            <p:nvSpPr>
              <p:cNvPr id="9229" name="Rectangle 14"/>
              <p:cNvSpPr>
                <a:spLocks noChangeArrowheads="1"/>
              </p:cNvSpPr>
              <p:nvPr/>
            </p:nvSpPr>
            <p:spPr bwMode="auto">
              <a:xfrm>
                <a:off x="2976" y="535"/>
                <a:ext cx="963" cy="275"/>
              </a:xfrm>
              <a:prstGeom prst="rect">
                <a:avLst/>
              </a:prstGeom>
              <a:solidFill>
                <a:schemeClr val="tx1"/>
              </a:solidFill>
              <a:ln w="9525">
                <a:noFill/>
                <a:miter lim="800000"/>
                <a:headEnd/>
                <a:tailEnd/>
              </a:ln>
            </p:spPr>
            <p:txBody>
              <a:bodyPr anchor="ctr">
                <a:spAutoFit/>
              </a:bodyPr>
              <a:lstStyle/>
              <a:p>
                <a:pPr>
                  <a:spcBef>
                    <a:spcPct val="0"/>
                  </a:spcBef>
                </a:pPr>
                <a:r>
                  <a:rPr lang="en-US" sz="2000">
                    <a:solidFill>
                      <a:schemeClr val="bg1"/>
                    </a:solidFill>
                  </a:rPr>
                  <a:t>Big Bang</a:t>
                </a:r>
              </a:p>
            </p:txBody>
          </p:sp>
        </p:grpSp>
        <p:sp>
          <p:nvSpPr>
            <p:cNvPr id="9226" name="Text Box 15"/>
            <p:cNvSpPr txBox="1">
              <a:spLocks noChangeArrowheads="1"/>
            </p:cNvSpPr>
            <p:nvPr/>
          </p:nvSpPr>
          <p:spPr bwMode="auto">
            <a:xfrm>
              <a:off x="1082" y="2048"/>
              <a:ext cx="1577" cy="274"/>
            </a:xfrm>
            <a:prstGeom prst="rect">
              <a:avLst/>
            </a:prstGeom>
            <a:solidFill>
              <a:schemeClr val="tx1"/>
            </a:solidFill>
            <a:ln w="9525">
              <a:noFill/>
              <a:miter lim="800000"/>
              <a:headEnd/>
              <a:tailEnd/>
            </a:ln>
          </p:spPr>
          <p:txBody>
            <a:bodyPr wrap="none">
              <a:spAutoFit/>
            </a:bodyPr>
            <a:lstStyle/>
            <a:p>
              <a:pPr algn="l">
                <a:spcBef>
                  <a:spcPct val="0"/>
                </a:spcBef>
              </a:pPr>
              <a:r>
                <a:rPr lang="en-US" sz="2000">
                  <a:solidFill>
                    <a:schemeClr val="bg1"/>
                  </a:solidFill>
                </a:rPr>
                <a:t>Only one chance…</a:t>
              </a:r>
            </a:p>
          </p:txBody>
        </p:sp>
        <p:sp>
          <p:nvSpPr>
            <p:cNvPr id="9227" name="Text Box 16"/>
            <p:cNvSpPr txBox="1">
              <a:spLocks noChangeArrowheads="1"/>
            </p:cNvSpPr>
            <p:nvPr/>
          </p:nvSpPr>
          <p:spPr bwMode="auto">
            <a:xfrm>
              <a:off x="864" y="2433"/>
              <a:ext cx="1776" cy="275"/>
            </a:xfrm>
            <a:prstGeom prst="rect">
              <a:avLst/>
            </a:prstGeom>
            <a:solidFill>
              <a:schemeClr val="tx1"/>
            </a:solidFill>
            <a:ln w="9525">
              <a:noFill/>
              <a:miter lim="800000"/>
              <a:headEnd/>
              <a:tailEnd/>
            </a:ln>
          </p:spPr>
          <p:txBody>
            <a:bodyPr wrap="none">
              <a:spAutoFit/>
            </a:bodyPr>
            <a:lstStyle/>
            <a:p>
              <a:pPr algn="l">
                <a:spcBef>
                  <a:spcPct val="0"/>
                </a:spcBef>
              </a:pPr>
              <a:r>
                <a:rPr lang="en-US" sz="2000">
                  <a:solidFill>
                    <a:schemeClr val="bg1"/>
                  </a:solidFill>
                </a:rPr>
                <a:t>Who wants to wait?…</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endParaRPr lang="en-GB" smtClean="0"/>
          </a:p>
        </p:txBody>
      </p:sp>
      <p:sp>
        <p:nvSpPr>
          <p:cNvPr id="97283" name="Content Placeholder 2"/>
          <p:cNvSpPr>
            <a:spLocks noGrp="1"/>
          </p:cNvSpPr>
          <p:nvPr>
            <p:ph idx="1"/>
          </p:nvPr>
        </p:nvSpPr>
        <p:spPr/>
        <p:txBody>
          <a:bodyPr/>
          <a:lstStyle/>
          <a:p>
            <a:endParaRPr lang="en-GB" smtClean="0"/>
          </a:p>
        </p:txBody>
      </p:sp>
      <p:sp>
        <p:nvSpPr>
          <p:cNvPr id="97284" name="Footer Placeholder 3"/>
          <p:cNvSpPr>
            <a:spLocks noGrp="1"/>
          </p:cNvSpPr>
          <p:nvPr>
            <p:ph type="ftr" sz="quarter" idx="10"/>
          </p:nvPr>
        </p:nvSpPr>
        <p:spPr>
          <a:noFill/>
        </p:spPr>
        <p:txBody>
          <a:bodyPr/>
          <a:lstStyle/>
          <a:p>
            <a:r>
              <a:rPr lang="en-GB"/>
              <a:t>Federico Antinori - QM2011 - Annecy</a:t>
            </a:r>
            <a:endParaRPr lang="en-US"/>
          </a:p>
        </p:txBody>
      </p:sp>
      <p:sp>
        <p:nvSpPr>
          <p:cNvPr id="97285" name="Slide Number Placeholder 4"/>
          <p:cNvSpPr>
            <a:spLocks noGrp="1"/>
          </p:cNvSpPr>
          <p:nvPr>
            <p:ph type="sldNum" sz="quarter" idx="11"/>
          </p:nvPr>
        </p:nvSpPr>
        <p:spPr>
          <a:noFill/>
        </p:spPr>
        <p:txBody>
          <a:bodyPr/>
          <a:lstStyle/>
          <a:p>
            <a:fld id="{E2D6218F-D6F0-4D77-AA54-1A993B808BB3}" type="slidenum">
              <a:rPr lang="en-US"/>
              <a:pPr/>
              <a:t>50</a:t>
            </a:fld>
            <a:endParaRPr lang="en-US"/>
          </a:p>
        </p:txBody>
      </p:sp>
      <p:pic>
        <p:nvPicPr>
          <p:cNvPr id="972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7287" name="TextBox 7"/>
          <p:cNvSpPr txBox="1">
            <a:spLocks noChangeArrowheads="1"/>
          </p:cNvSpPr>
          <p:nvPr/>
        </p:nvSpPr>
        <p:spPr bwMode="auto">
          <a:xfrm>
            <a:off x="5435600" y="6457950"/>
            <a:ext cx="3338513" cy="400050"/>
          </a:xfrm>
          <a:prstGeom prst="rect">
            <a:avLst/>
          </a:prstGeom>
          <a:solidFill>
            <a:srgbClr val="FFFF00"/>
          </a:solidFill>
          <a:ln w="28575">
            <a:solidFill>
              <a:srgbClr val="0000FF"/>
            </a:solidFill>
            <a:miter lim="800000"/>
            <a:headEnd/>
            <a:tailEnd/>
          </a:ln>
        </p:spPr>
        <p:txBody>
          <a:bodyPr wrap="none" lIns="91435" tIns="45718" rIns="91435" bIns="45718">
            <a:spAutoFit/>
          </a:bodyPr>
          <a:lstStyle/>
          <a:p>
            <a:r>
              <a:rPr lang="en-GB" sz="2000"/>
              <a:t>Raimond Snellings – ALICE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4"/>
          <p:cNvSpPr>
            <a:spLocks noGrp="1"/>
          </p:cNvSpPr>
          <p:nvPr>
            <p:ph type="sldNum" sz="quarter" idx="12"/>
          </p:nvPr>
        </p:nvSpPr>
        <p:spPr/>
        <p:txBody>
          <a:bodyPr/>
          <a:lstStyle/>
          <a:p>
            <a:fld id="{5579B001-60DD-4A6E-9CBB-84DCE1177AA0}" type="slidenum">
              <a:rPr lang="en-US"/>
              <a:pPr/>
              <a:t>51</a:t>
            </a:fld>
            <a:endParaRPr lang="en-US"/>
          </a:p>
        </p:txBody>
      </p:sp>
      <p:sp>
        <p:nvSpPr>
          <p:cNvPr id="808962" name="Rectangle 2"/>
          <p:cNvSpPr>
            <a:spLocks noGrp="1" noChangeArrowheads="1"/>
          </p:cNvSpPr>
          <p:nvPr>
            <p:ph type="title"/>
          </p:nvPr>
        </p:nvSpPr>
        <p:spPr>
          <a:xfrm>
            <a:off x="1062038" y="255588"/>
            <a:ext cx="7026275" cy="509587"/>
          </a:xfrm>
          <a:noFill/>
          <a:ln/>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chemeClr val="accent2"/>
                </a:solidFill>
              </a:rPr>
              <a:t>The PHENIX detector</a:t>
            </a:r>
          </a:p>
        </p:txBody>
      </p:sp>
      <p:grpSp>
        <p:nvGrpSpPr>
          <p:cNvPr id="2" name="Group 3"/>
          <p:cNvGrpSpPr>
            <a:grpSpLocks/>
          </p:cNvGrpSpPr>
          <p:nvPr/>
        </p:nvGrpSpPr>
        <p:grpSpPr bwMode="auto">
          <a:xfrm>
            <a:off x="3452813" y="1304925"/>
            <a:ext cx="5543550" cy="3714750"/>
            <a:chOff x="2374" y="867"/>
            <a:chExt cx="3849" cy="2579"/>
          </a:xfrm>
        </p:grpSpPr>
        <p:pic>
          <p:nvPicPr>
            <p:cNvPr id="808964" name="Picture 4"/>
            <p:cNvPicPr>
              <a:picLocks noChangeAspect="1" noChangeArrowheads="1"/>
            </p:cNvPicPr>
            <p:nvPr/>
          </p:nvPicPr>
          <p:blipFill>
            <a:blip r:embed="rId3" cstate="print"/>
            <a:srcRect/>
            <a:stretch>
              <a:fillRect/>
            </a:stretch>
          </p:blipFill>
          <p:spPr bwMode="auto">
            <a:xfrm>
              <a:off x="2374" y="867"/>
              <a:ext cx="3850" cy="2580"/>
            </a:xfrm>
            <a:prstGeom prst="rect">
              <a:avLst/>
            </a:prstGeom>
            <a:noFill/>
          </p:spPr>
        </p:pic>
        <p:sp>
          <p:nvSpPr>
            <p:cNvPr id="808965" name="AutoShape 5"/>
            <p:cNvSpPr>
              <a:spLocks noChangeArrowheads="1"/>
            </p:cNvSpPr>
            <p:nvPr/>
          </p:nvSpPr>
          <p:spPr bwMode="auto">
            <a:xfrm>
              <a:off x="2374" y="867"/>
              <a:ext cx="3850" cy="2580"/>
            </a:xfrm>
            <a:prstGeom prst="roundRect">
              <a:avLst>
                <a:gd name="adj" fmla="val 37"/>
              </a:avLst>
            </a:prstGeom>
            <a:noFill/>
            <a:ln w="9360">
              <a:solidFill>
                <a:srgbClr val="000000"/>
              </a:solidFill>
              <a:round/>
              <a:headEnd/>
              <a:tailEnd/>
            </a:ln>
          </p:spPr>
          <p:txBody>
            <a:bodyPr wrap="none" anchor="ctr"/>
            <a:lstStyle/>
            <a:p>
              <a:endParaRPr lang="en-US"/>
            </a:p>
          </p:txBody>
        </p:sp>
      </p:grpSp>
      <p:sp>
        <p:nvSpPr>
          <p:cNvPr id="808966" name="Line 6"/>
          <p:cNvSpPr>
            <a:spLocks noChangeShapeType="1"/>
          </p:cNvSpPr>
          <p:nvPr/>
        </p:nvSpPr>
        <p:spPr bwMode="auto">
          <a:xfrm>
            <a:off x="1966913" y="2487613"/>
            <a:ext cx="3449637" cy="708025"/>
          </a:xfrm>
          <a:prstGeom prst="line">
            <a:avLst/>
          </a:prstGeom>
          <a:noFill/>
          <a:ln w="18000">
            <a:solidFill>
              <a:srgbClr val="FF3333"/>
            </a:solidFill>
            <a:round/>
            <a:headEnd/>
            <a:tailEnd type="triangle" w="med" len="med"/>
          </a:ln>
        </p:spPr>
        <p:txBody>
          <a:bodyPr/>
          <a:lstStyle/>
          <a:p>
            <a:endParaRPr lang="en-US"/>
          </a:p>
        </p:txBody>
      </p:sp>
      <p:sp>
        <p:nvSpPr>
          <p:cNvPr id="808967" name="Line 7"/>
          <p:cNvSpPr>
            <a:spLocks noChangeShapeType="1"/>
          </p:cNvSpPr>
          <p:nvPr/>
        </p:nvSpPr>
        <p:spPr bwMode="auto">
          <a:xfrm flipV="1">
            <a:off x="1966913" y="3717925"/>
            <a:ext cx="4976812" cy="649288"/>
          </a:xfrm>
          <a:prstGeom prst="line">
            <a:avLst/>
          </a:prstGeom>
          <a:noFill/>
          <a:ln w="18000">
            <a:solidFill>
              <a:srgbClr val="FF3333"/>
            </a:solidFill>
            <a:round/>
            <a:headEnd/>
            <a:tailEnd type="triangle" w="med" len="med"/>
          </a:ln>
        </p:spPr>
        <p:txBody>
          <a:bodyPr/>
          <a:lstStyle/>
          <a:p>
            <a:endParaRPr lang="en-US"/>
          </a:p>
        </p:txBody>
      </p:sp>
      <p:sp>
        <p:nvSpPr>
          <p:cNvPr id="808968" name="Line 8"/>
          <p:cNvSpPr>
            <a:spLocks noChangeShapeType="1"/>
          </p:cNvSpPr>
          <p:nvPr/>
        </p:nvSpPr>
        <p:spPr bwMode="auto">
          <a:xfrm>
            <a:off x="1966913" y="2487613"/>
            <a:ext cx="4146550" cy="1587"/>
          </a:xfrm>
          <a:prstGeom prst="line">
            <a:avLst/>
          </a:prstGeom>
          <a:noFill/>
          <a:ln w="18000">
            <a:solidFill>
              <a:srgbClr val="FF3333"/>
            </a:solidFill>
            <a:round/>
            <a:headEnd/>
            <a:tailEnd type="triangle" w="med" len="med"/>
          </a:ln>
        </p:spPr>
        <p:txBody>
          <a:bodyPr/>
          <a:lstStyle/>
          <a:p>
            <a:endParaRPr lang="en-US"/>
          </a:p>
        </p:txBody>
      </p:sp>
      <p:sp>
        <p:nvSpPr>
          <p:cNvPr id="808969" name="Line 9"/>
          <p:cNvSpPr>
            <a:spLocks noChangeShapeType="1"/>
          </p:cNvSpPr>
          <p:nvPr/>
        </p:nvSpPr>
        <p:spPr bwMode="auto">
          <a:xfrm flipV="1">
            <a:off x="1966913" y="3303588"/>
            <a:ext cx="2903537" cy="1063625"/>
          </a:xfrm>
          <a:prstGeom prst="line">
            <a:avLst/>
          </a:prstGeom>
          <a:noFill/>
          <a:ln w="18000">
            <a:solidFill>
              <a:srgbClr val="FF3333"/>
            </a:solidFill>
            <a:round/>
            <a:headEnd/>
            <a:tailEnd type="triangle" w="med" len="med"/>
          </a:ln>
        </p:spPr>
        <p:txBody>
          <a:bodyPr/>
          <a:lstStyle/>
          <a:p>
            <a:endParaRPr lang="en-US"/>
          </a:p>
        </p:txBody>
      </p:sp>
      <p:sp>
        <p:nvSpPr>
          <p:cNvPr id="808970" name="AutoShape 10"/>
          <p:cNvSpPr>
            <a:spLocks noChangeArrowheads="1"/>
          </p:cNvSpPr>
          <p:nvPr/>
        </p:nvSpPr>
        <p:spPr bwMode="auto">
          <a:xfrm>
            <a:off x="228600" y="5572125"/>
            <a:ext cx="7856538" cy="1244600"/>
          </a:xfrm>
          <a:prstGeom prst="roundRect">
            <a:avLst>
              <a:gd name="adj" fmla="val 116"/>
            </a:avLst>
          </a:prstGeom>
          <a:solidFill>
            <a:srgbClr val="E6E6FF">
              <a:alpha val="50000"/>
            </a:srgbClr>
          </a:solidFill>
          <a:ln w="9525">
            <a:noFill/>
            <a:round/>
            <a:headEnd/>
            <a:tailEnd/>
          </a:ln>
        </p:spPr>
        <p:txBody>
          <a:bodyPr wrap="none" anchor="ctr"/>
          <a:lstStyle/>
          <a:p>
            <a:endParaRPr lang="en-US"/>
          </a:p>
        </p:txBody>
      </p:sp>
      <p:grpSp>
        <p:nvGrpSpPr>
          <p:cNvPr id="3" name="Group 11"/>
          <p:cNvGrpSpPr>
            <a:grpSpLocks/>
          </p:cNvGrpSpPr>
          <p:nvPr/>
        </p:nvGrpSpPr>
        <p:grpSpPr bwMode="auto">
          <a:xfrm>
            <a:off x="369888" y="5578475"/>
            <a:ext cx="7567612" cy="1262063"/>
            <a:chOff x="244" y="3799"/>
            <a:chExt cx="5255" cy="876"/>
          </a:xfrm>
        </p:grpSpPr>
        <p:sp>
          <p:nvSpPr>
            <p:cNvPr id="808972" name="AutoShape 12"/>
            <p:cNvSpPr>
              <a:spLocks noChangeArrowheads="1"/>
            </p:cNvSpPr>
            <p:nvPr/>
          </p:nvSpPr>
          <p:spPr bwMode="auto">
            <a:xfrm>
              <a:off x="244" y="3799"/>
              <a:ext cx="5174" cy="876"/>
            </a:xfrm>
            <a:prstGeom prst="roundRect">
              <a:avLst>
                <a:gd name="adj" fmla="val 111"/>
              </a:avLst>
            </a:prstGeom>
            <a:noFill/>
            <a:ln w="9525">
              <a:noFill/>
              <a:round/>
              <a:headEnd/>
              <a:tailEnd/>
            </a:ln>
          </p:spPr>
          <p:txBody>
            <a:bodyPr wrap="none" anchor="ctr"/>
            <a:lstStyle/>
            <a:p>
              <a:endParaRPr lang="en-US"/>
            </a:p>
          </p:txBody>
        </p:sp>
        <p:grpSp>
          <p:nvGrpSpPr>
            <p:cNvPr id="4" name="Group 13"/>
            <p:cNvGrpSpPr>
              <a:grpSpLocks/>
            </p:cNvGrpSpPr>
            <p:nvPr/>
          </p:nvGrpSpPr>
          <p:grpSpPr bwMode="auto">
            <a:xfrm>
              <a:off x="244" y="3799"/>
              <a:ext cx="5255" cy="873"/>
              <a:chOff x="244" y="3799"/>
              <a:chExt cx="5255" cy="873"/>
            </a:xfrm>
          </p:grpSpPr>
          <p:sp>
            <p:nvSpPr>
              <p:cNvPr id="808974" name="AutoShape 14"/>
              <p:cNvSpPr>
                <a:spLocks noChangeArrowheads="1"/>
              </p:cNvSpPr>
              <p:nvPr/>
            </p:nvSpPr>
            <p:spPr bwMode="auto">
              <a:xfrm>
                <a:off x="244" y="3799"/>
                <a:ext cx="5172" cy="873"/>
              </a:xfrm>
              <a:prstGeom prst="roundRect">
                <a:avLst>
                  <a:gd name="adj" fmla="val 111"/>
                </a:avLst>
              </a:prstGeom>
              <a:noFill/>
              <a:ln w="9525">
                <a:noFill/>
                <a:round/>
                <a:headEnd/>
                <a:tailEnd/>
              </a:ln>
            </p:spPr>
            <p:txBody>
              <a:bodyPr wrap="none" anchor="ctr"/>
              <a:lstStyle/>
              <a:p>
                <a:endParaRPr lang="en-US"/>
              </a:p>
            </p:txBody>
          </p:sp>
          <p:grpSp>
            <p:nvGrpSpPr>
              <p:cNvPr id="5" name="Group 15"/>
              <p:cNvGrpSpPr>
                <a:grpSpLocks/>
              </p:cNvGrpSpPr>
              <p:nvPr/>
            </p:nvGrpSpPr>
            <p:grpSpPr bwMode="auto">
              <a:xfrm>
                <a:off x="244" y="3799"/>
                <a:ext cx="5255" cy="872"/>
                <a:chOff x="244" y="3799"/>
                <a:chExt cx="5255" cy="872"/>
              </a:xfrm>
            </p:grpSpPr>
            <p:sp>
              <p:nvSpPr>
                <p:cNvPr id="808976" name="AutoShape 16"/>
                <p:cNvSpPr>
                  <a:spLocks noChangeArrowheads="1"/>
                </p:cNvSpPr>
                <p:nvPr/>
              </p:nvSpPr>
              <p:spPr bwMode="auto">
                <a:xfrm>
                  <a:off x="244" y="3799"/>
                  <a:ext cx="5171" cy="872"/>
                </a:xfrm>
                <a:prstGeom prst="roundRect">
                  <a:avLst>
                    <a:gd name="adj" fmla="val 111"/>
                  </a:avLst>
                </a:prstGeom>
                <a:noFill/>
                <a:ln w="9525">
                  <a:noFill/>
                  <a:round/>
                  <a:headEnd/>
                  <a:tailEnd/>
                </a:ln>
              </p:spPr>
              <p:txBody>
                <a:bodyPr wrap="none" anchor="ctr"/>
                <a:lstStyle/>
                <a:p>
                  <a:endParaRPr lang="en-US"/>
                </a:p>
              </p:txBody>
            </p:sp>
            <p:grpSp>
              <p:nvGrpSpPr>
                <p:cNvPr id="6" name="Group 17"/>
                <p:cNvGrpSpPr>
                  <a:grpSpLocks/>
                </p:cNvGrpSpPr>
                <p:nvPr/>
              </p:nvGrpSpPr>
              <p:grpSpPr bwMode="auto">
                <a:xfrm>
                  <a:off x="244" y="3799"/>
                  <a:ext cx="5255" cy="872"/>
                  <a:chOff x="244" y="3799"/>
                  <a:chExt cx="5255" cy="872"/>
                </a:xfrm>
              </p:grpSpPr>
              <p:sp>
                <p:nvSpPr>
                  <p:cNvPr id="808978" name="AutoShape 18"/>
                  <p:cNvSpPr>
                    <a:spLocks noChangeArrowheads="1"/>
                  </p:cNvSpPr>
                  <p:nvPr/>
                </p:nvSpPr>
                <p:spPr bwMode="auto">
                  <a:xfrm>
                    <a:off x="244" y="3799"/>
                    <a:ext cx="5171" cy="872"/>
                  </a:xfrm>
                  <a:prstGeom prst="roundRect">
                    <a:avLst>
                      <a:gd name="adj" fmla="val 111"/>
                    </a:avLst>
                  </a:prstGeom>
                  <a:noFill/>
                  <a:ln w="9525">
                    <a:noFill/>
                    <a:round/>
                    <a:headEnd/>
                    <a:tailEnd/>
                  </a:ln>
                </p:spPr>
                <p:txBody>
                  <a:bodyPr wrap="none" anchor="ctr"/>
                  <a:lstStyle/>
                  <a:p>
                    <a:endParaRPr lang="en-US"/>
                  </a:p>
                </p:txBody>
              </p:sp>
              <p:sp>
                <p:nvSpPr>
                  <p:cNvPr id="808979" name="AutoShape 19"/>
                  <p:cNvSpPr>
                    <a:spLocks noChangeArrowheads="1"/>
                  </p:cNvSpPr>
                  <p:nvPr/>
                </p:nvSpPr>
                <p:spPr bwMode="auto">
                  <a:xfrm>
                    <a:off x="245" y="3800"/>
                    <a:ext cx="5254" cy="667"/>
                  </a:xfrm>
                  <a:prstGeom prst="roundRect">
                    <a:avLst>
                      <a:gd name="adj" fmla="val 111"/>
                    </a:avLst>
                  </a:prstGeom>
                  <a:noFill/>
                  <a:ln w="9525">
                    <a:noFill/>
                    <a:round/>
                    <a:headEnd/>
                    <a:tailEnd/>
                  </a:ln>
                </p:spPr>
                <p:txBody>
                  <a:bodyPr wrap="none" lIns="0" tIns="0" rIns="0" bIns="0">
                    <a:spAutoFit/>
                  </a:bodyPr>
                  <a:lstStyle/>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b="1">
                        <a:latin typeface="Times New Roman" pitchFamily="18" charset="0"/>
                      </a:rPr>
                      <a:t>Centrality measurement: </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latin typeface="Times New Roman" pitchFamily="18" charset="0"/>
                      </a:rPr>
                      <a:t>We use </a:t>
                    </a:r>
                    <a:r>
                      <a:rPr lang="en-GB" sz="2200" u="sng">
                        <a:latin typeface="Times New Roman" pitchFamily="18" charset="0"/>
                      </a:rPr>
                      <a:t>beam beam counters</a:t>
                    </a:r>
                    <a:r>
                      <a:rPr lang="en-GB" sz="2200">
                        <a:latin typeface="Times New Roman" pitchFamily="18" charset="0"/>
                      </a:rPr>
                      <a:t> together with </a:t>
                    </a:r>
                    <a:r>
                      <a:rPr lang="en-GB" sz="2200" u="sng">
                        <a:latin typeface="Times New Roman" pitchFamily="18" charset="0"/>
                      </a:rPr>
                      <a:t>zero degree calorimeters</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sz="2200">
                      <a:latin typeface="Times New Roman" pitchFamily="18" charset="0"/>
                    </a:endParaRPr>
                  </a:p>
                </p:txBody>
              </p:sp>
            </p:grpSp>
          </p:grpSp>
        </p:grpSp>
      </p:grpSp>
      <p:sp>
        <p:nvSpPr>
          <p:cNvPr id="808980" name="Line 20"/>
          <p:cNvSpPr>
            <a:spLocks noChangeShapeType="1"/>
          </p:cNvSpPr>
          <p:nvPr/>
        </p:nvSpPr>
        <p:spPr bwMode="auto">
          <a:xfrm flipV="1">
            <a:off x="3732213" y="2894013"/>
            <a:ext cx="2052637" cy="2708275"/>
          </a:xfrm>
          <a:prstGeom prst="line">
            <a:avLst/>
          </a:prstGeom>
          <a:noFill/>
          <a:ln w="18000">
            <a:solidFill>
              <a:srgbClr val="00FF00"/>
            </a:solidFill>
            <a:round/>
            <a:headEnd/>
            <a:tailEnd type="triangle" w="med" len="med"/>
          </a:ln>
        </p:spPr>
        <p:txBody>
          <a:bodyPr/>
          <a:lstStyle/>
          <a:p>
            <a:endParaRPr lang="en-US"/>
          </a:p>
        </p:txBody>
      </p:sp>
      <p:sp>
        <p:nvSpPr>
          <p:cNvPr id="808981" name="Line 21"/>
          <p:cNvSpPr>
            <a:spLocks noChangeShapeType="1"/>
          </p:cNvSpPr>
          <p:nvPr/>
        </p:nvSpPr>
        <p:spPr bwMode="auto">
          <a:xfrm flipV="1">
            <a:off x="3732213" y="3068638"/>
            <a:ext cx="2741612" cy="2533650"/>
          </a:xfrm>
          <a:prstGeom prst="line">
            <a:avLst/>
          </a:prstGeom>
          <a:noFill/>
          <a:ln w="18000">
            <a:solidFill>
              <a:srgbClr val="00FF00"/>
            </a:solidFill>
            <a:round/>
            <a:headEnd/>
            <a:tailEnd type="triangle" w="med" len="med"/>
          </a:ln>
        </p:spPr>
        <p:txBody>
          <a:bodyPr/>
          <a:lstStyle/>
          <a:p>
            <a:endParaRPr lang="en-US"/>
          </a:p>
        </p:txBody>
      </p:sp>
      <p:sp>
        <p:nvSpPr>
          <p:cNvPr id="808982" name="AutoShape 22"/>
          <p:cNvSpPr>
            <a:spLocks noChangeArrowheads="1"/>
          </p:cNvSpPr>
          <p:nvPr/>
        </p:nvSpPr>
        <p:spPr bwMode="auto">
          <a:xfrm>
            <a:off x="65088" y="830263"/>
            <a:ext cx="3252787" cy="2279650"/>
          </a:xfrm>
          <a:prstGeom prst="roundRect">
            <a:avLst>
              <a:gd name="adj" fmla="val 60"/>
            </a:avLst>
          </a:prstGeom>
          <a:solidFill>
            <a:srgbClr val="E6E6FF">
              <a:alpha val="50000"/>
            </a:srgbClr>
          </a:solidFill>
          <a:ln w="9525">
            <a:noFill/>
            <a:round/>
            <a:headEnd/>
            <a:tailEnd/>
          </a:ln>
        </p:spPr>
        <p:txBody>
          <a:bodyPr wrap="none" anchor="ctr"/>
          <a:lstStyle/>
          <a:p>
            <a:endParaRPr lang="en-US"/>
          </a:p>
        </p:txBody>
      </p:sp>
      <p:grpSp>
        <p:nvGrpSpPr>
          <p:cNvPr id="7" name="Group 23"/>
          <p:cNvGrpSpPr>
            <a:grpSpLocks/>
          </p:cNvGrpSpPr>
          <p:nvPr/>
        </p:nvGrpSpPr>
        <p:grpSpPr bwMode="auto">
          <a:xfrm>
            <a:off x="177800" y="774700"/>
            <a:ext cx="3059113" cy="2557463"/>
            <a:chOff x="123" y="538"/>
            <a:chExt cx="2125" cy="1776"/>
          </a:xfrm>
        </p:grpSpPr>
        <p:sp>
          <p:nvSpPr>
            <p:cNvPr id="808984" name="AutoShape 24"/>
            <p:cNvSpPr>
              <a:spLocks noChangeArrowheads="1"/>
            </p:cNvSpPr>
            <p:nvPr/>
          </p:nvSpPr>
          <p:spPr bwMode="auto">
            <a:xfrm>
              <a:off x="123" y="538"/>
              <a:ext cx="2103" cy="1370"/>
            </a:xfrm>
            <a:prstGeom prst="roundRect">
              <a:avLst>
                <a:gd name="adj" fmla="val 69"/>
              </a:avLst>
            </a:prstGeom>
            <a:noFill/>
            <a:ln w="9525">
              <a:noFill/>
              <a:round/>
              <a:headEnd/>
              <a:tailEnd/>
            </a:ln>
          </p:spPr>
          <p:txBody>
            <a:bodyPr wrap="none" anchor="ctr"/>
            <a:lstStyle/>
            <a:p>
              <a:endParaRPr lang="en-US"/>
            </a:p>
          </p:txBody>
        </p:sp>
        <p:grpSp>
          <p:nvGrpSpPr>
            <p:cNvPr id="8" name="Group 25"/>
            <p:cNvGrpSpPr>
              <a:grpSpLocks/>
            </p:cNvGrpSpPr>
            <p:nvPr/>
          </p:nvGrpSpPr>
          <p:grpSpPr bwMode="auto">
            <a:xfrm>
              <a:off x="123" y="538"/>
              <a:ext cx="2125" cy="1776"/>
              <a:chOff x="123" y="538"/>
              <a:chExt cx="2125" cy="1776"/>
            </a:xfrm>
          </p:grpSpPr>
          <p:sp>
            <p:nvSpPr>
              <p:cNvPr id="808986" name="AutoShape 26"/>
              <p:cNvSpPr>
                <a:spLocks noChangeArrowheads="1"/>
              </p:cNvSpPr>
              <p:nvPr/>
            </p:nvSpPr>
            <p:spPr bwMode="auto">
              <a:xfrm>
                <a:off x="123" y="538"/>
                <a:ext cx="2099" cy="1366"/>
              </a:xfrm>
              <a:prstGeom prst="roundRect">
                <a:avLst>
                  <a:gd name="adj" fmla="val 69"/>
                </a:avLst>
              </a:prstGeom>
              <a:noFill/>
              <a:ln w="9525">
                <a:noFill/>
                <a:round/>
                <a:headEnd/>
                <a:tailEnd/>
              </a:ln>
            </p:spPr>
            <p:txBody>
              <a:bodyPr wrap="none" anchor="ctr"/>
              <a:lstStyle/>
              <a:p>
                <a:endParaRPr lang="en-US"/>
              </a:p>
            </p:txBody>
          </p:sp>
          <p:grpSp>
            <p:nvGrpSpPr>
              <p:cNvPr id="9" name="Group 27"/>
              <p:cNvGrpSpPr>
                <a:grpSpLocks/>
              </p:cNvGrpSpPr>
              <p:nvPr/>
            </p:nvGrpSpPr>
            <p:grpSpPr bwMode="auto">
              <a:xfrm>
                <a:off x="123" y="538"/>
                <a:ext cx="2125" cy="1776"/>
                <a:chOff x="123" y="538"/>
                <a:chExt cx="2125" cy="1776"/>
              </a:xfrm>
            </p:grpSpPr>
            <p:sp>
              <p:nvSpPr>
                <p:cNvPr id="808988" name="AutoShape 28"/>
                <p:cNvSpPr>
                  <a:spLocks noChangeArrowheads="1"/>
                </p:cNvSpPr>
                <p:nvPr/>
              </p:nvSpPr>
              <p:spPr bwMode="auto">
                <a:xfrm>
                  <a:off x="123" y="538"/>
                  <a:ext cx="2090" cy="1116"/>
                </a:xfrm>
                <a:prstGeom prst="roundRect">
                  <a:avLst>
                    <a:gd name="adj" fmla="val 88"/>
                  </a:avLst>
                </a:prstGeom>
                <a:noFill/>
                <a:ln w="9525">
                  <a:noFill/>
                  <a:round/>
                  <a:headEnd/>
                  <a:tailEnd/>
                </a:ln>
              </p:spPr>
              <p:txBody>
                <a:bodyPr wrap="none" anchor="ctr"/>
                <a:lstStyle/>
                <a:p>
                  <a:endParaRPr lang="en-US"/>
                </a:p>
              </p:txBody>
            </p:sp>
            <p:grpSp>
              <p:nvGrpSpPr>
                <p:cNvPr id="10" name="Group 29"/>
                <p:cNvGrpSpPr>
                  <a:grpSpLocks/>
                </p:cNvGrpSpPr>
                <p:nvPr/>
              </p:nvGrpSpPr>
              <p:grpSpPr bwMode="auto">
                <a:xfrm>
                  <a:off x="123" y="538"/>
                  <a:ext cx="2125" cy="1776"/>
                  <a:chOff x="123" y="538"/>
                  <a:chExt cx="2125" cy="1776"/>
                </a:xfrm>
              </p:grpSpPr>
              <p:sp>
                <p:nvSpPr>
                  <p:cNvPr id="808990" name="AutoShape 30"/>
                  <p:cNvSpPr>
                    <a:spLocks noChangeArrowheads="1"/>
                  </p:cNvSpPr>
                  <p:nvPr/>
                </p:nvSpPr>
                <p:spPr bwMode="auto">
                  <a:xfrm>
                    <a:off x="123" y="538"/>
                    <a:ext cx="2087" cy="1113"/>
                  </a:xfrm>
                  <a:prstGeom prst="roundRect">
                    <a:avLst>
                      <a:gd name="adj" fmla="val 88"/>
                    </a:avLst>
                  </a:prstGeom>
                  <a:noFill/>
                  <a:ln w="9525">
                    <a:noFill/>
                    <a:round/>
                    <a:headEnd/>
                    <a:tailEnd/>
                  </a:ln>
                </p:spPr>
                <p:txBody>
                  <a:bodyPr wrap="none" anchor="ctr"/>
                  <a:lstStyle/>
                  <a:p>
                    <a:endParaRPr lang="en-US"/>
                  </a:p>
                </p:txBody>
              </p:sp>
              <p:grpSp>
                <p:nvGrpSpPr>
                  <p:cNvPr id="11" name="Group 31"/>
                  <p:cNvGrpSpPr>
                    <a:grpSpLocks/>
                  </p:cNvGrpSpPr>
                  <p:nvPr/>
                </p:nvGrpSpPr>
                <p:grpSpPr bwMode="auto">
                  <a:xfrm>
                    <a:off x="123" y="538"/>
                    <a:ext cx="2125" cy="1776"/>
                    <a:chOff x="123" y="538"/>
                    <a:chExt cx="2125" cy="1776"/>
                  </a:xfrm>
                </p:grpSpPr>
                <p:sp>
                  <p:nvSpPr>
                    <p:cNvPr id="808992" name="AutoShape 32"/>
                    <p:cNvSpPr>
                      <a:spLocks noChangeArrowheads="1"/>
                    </p:cNvSpPr>
                    <p:nvPr/>
                  </p:nvSpPr>
                  <p:spPr bwMode="auto">
                    <a:xfrm>
                      <a:off x="123" y="538"/>
                      <a:ext cx="2084" cy="1111"/>
                    </a:xfrm>
                    <a:prstGeom prst="roundRect">
                      <a:avLst>
                        <a:gd name="adj" fmla="val 88"/>
                      </a:avLst>
                    </a:prstGeom>
                    <a:noFill/>
                    <a:ln w="9525">
                      <a:noFill/>
                      <a:round/>
                      <a:headEnd/>
                      <a:tailEnd/>
                    </a:ln>
                  </p:spPr>
                  <p:txBody>
                    <a:bodyPr wrap="none" anchor="ctr"/>
                    <a:lstStyle/>
                    <a:p>
                      <a:endParaRPr lang="en-US"/>
                    </a:p>
                  </p:txBody>
                </p:sp>
                <p:grpSp>
                  <p:nvGrpSpPr>
                    <p:cNvPr id="12" name="Group 33"/>
                    <p:cNvGrpSpPr>
                      <a:grpSpLocks/>
                    </p:cNvGrpSpPr>
                    <p:nvPr/>
                  </p:nvGrpSpPr>
                  <p:grpSpPr bwMode="auto">
                    <a:xfrm>
                      <a:off x="123" y="538"/>
                      <a:ext cx="2125" cy="1776"/>
                      <a:chOff x="123" y="538"/>
                      <a:chExt cx="2125" cy="1776"/>
                    </a:xfrm>
                  </p:grpSpPr>
                  <p:sp>
                    <p:nvSpPr>
                      <p:cNvPr id="808994" name="AutoShape 34"/>
                      <p:cNvSpPr>
                        <a:spLocks noChangeArrowheads="1"/>
                      </p:cNvSpPr>
                      <p:nvPr/>
                    </p:nvSpPr>
                    <p:spPr bwMode="auto">
                      <a:xfrm>
                        <a:off x="123" y="538"/>
                        <a:ext cx="2083" cy="1108"/>
                      </a:xfrm>
                      <a:prstGeom prst="roundRect">
                        <a:avLst>
                          <a:gd name="adj" fmla="val 88"/>
                        </a:avLst>
                      </a:prstGeom>
                      <a:noFill/>
                      <a:ln w="9525">
                        <a:noFill/>
                        <a:round/>
                        <a:headEnd/>
                        <a:tailEnd/>
                      </a:ln>
                    </p:spPr>
                    <p:txBody>
                      <a:bodyPr wrap="none" anchor="ctr"/>
                      <a:lstStyle/>
                      <a:p>
                        <a:endParaRPr lang="en-US"/>
                      </a:p>
                    </p:txBody>
                  </p:sp>
                  <p:grpSp>
                    <p:nvGrpSpPr>
                      <p:cNvPr id="13" name="Group 35"/>
                      <p:cNvGrpSpPr>
                        <a:grpSpLocks/>
                      </p:cNvGrpSpPr>
                      <p:nvPr/>
                    </p:nvGrpSpPr>
                    <p:grpSpPr bwMode="auto">
                      <a:xfrm>
                        <a:off x="123" y="539"/>
                        <a:ext cx="2125" cy="1775"/>
                        <a:chOff x="123" y="539"/>
                        <a:chExt cx="2125" cy="1775"/>
                      </a:xfrm>
                    </p:grpSpPr>
                    <p:sp>
                      <p:nvSpPr>
                        <p:cNvPr id="808996" name="AutoShape 36"/>
                        <p:cNvSpPr>
                          <a:spLocks noChangeArrowheads="1"/>
                        </p:cNvSpPr>
                        <p:nvPr/>
                      </p:nvSpPr>
                      <p:spPr bwMode="auto">
                        <a:xfrm>
                          <a:off x="123" y="539"/>
                          <a:ext cx="2083" cy="1107"/>
                        </a:xfrm>
                        <a:prstGeom prst="roundRect">
                          <a:avLst>
                            <a:gd name="adj" fmla="val 88"/>
                          </a:avLst>
                        </a:prstGeom>
                        <a:noFill/>
                        <a:ln w="9525">
                          <a:noFill/>
                          <a:round/>
                          <a:headEnd/>
                          <a:tailEnd/>
                        </a:ln>
                      </p:spPr>
                      <p:txBody>
                        <a:bodyPr wrap="none" anchor="ctr"/>
                        <a:lstStyle/>
                        <a:p>
                          <a:endParaRPr lang="en-US"/>
                        </a:p>
                      </p:txBody>
                    </p:sp>
                    <p:sp>
                      <p:nvSpPr>
                        <p:cNvPr id="808997" name="AutoShape 37"/>
                        <p:cNvSpPr>
                          <a:spLocks noChangeArrowheads="1"/>
                        </p:cNvSpPr>
                        <p:nvPr/>
                      </p:nvSpPr>
                      <p:spPr bwMode="auto">
                        <a:xfrm>
                          <a:off x="123" y="539"/>
                          <a:ext cx="2125" cy="1775"/>
                        </a:xfrm>
                        <a:prstGeom prst="roundRect">
                          <a:avLst>
                            <a:gd name="adj" fmla="val 88"/>
                          </a:avLst>
                        </a:prstGeom>
                        <a:noFill/>
                        <a:ln w="9525">
                          <a:noFill/>
                          <a:round/>
                          <a:headEnd/>
                          <a:tailEnd/>
                        </a:ln>
                      </p:spPr>
                      <p:txBody>
                        <a:bodyPr wrap="none" lIns="0" tIns="0" rIns="0" bIns="0">
                          <a:spAutoFit/>
                        </a:bodyPr>
                        <a:lstStyle/>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b="1">
                              <a:solidFill>
                                <a:srgbClr val="000000"/>
                              </a:solidFill>
                              <a:latin typeface="Times New Roman" pitchFamily="18" charset="0"/>
                            </a:rPr>
                            <a:t>Central arms:</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Times New Roman" pitchFamily="18" charset="0"/>
                            </a:rPr>
                            <a:t>hadrons, </a:t>
                          </a:r>
                          <a:r>
                            <a:rPr lang="en-GB" sz="2200" u="sng">
                              <a:solidFill>
                                <a:srgbClr val="000000"/>
                              </a:solidFill>
                              <a:latin typeface="Times New Roman" pitchFamily="18" charset="0"/>
                            </a:rPr>
                            <a:t>photons</a:t>
                          </a:r>
                          <a:r>
                            <a:rPr lang="en-GB" sz="2200">
                              <a:solidFill>
                                <a:srgbClr val="000000"/>
                              </a:solidFill>
                              <a:latin typeface="Times New Roman" pitchFamily="18" charset="0"/>
                            </a:rPr>
                            <a:t>, </a:t>
                          </a:r>
                          <a:r>
                            <a:rPr lang="en-GB" sz="2200" u="sng">
                              <a:solidFill>
                                <a:srgbClr val="000000"/>
                              </a:solidFill>
                              <a:latin typeface="Times New Roman" pitchFamily="18" charset="0"/>
                            </a:rPr>
                            <a:t>electrons</a:t>
                          </a:r>
                          <a:br>
                            <a:rPr lang="en-GB" sz="2200" u="sng">
                              <a:solidFill>
                                <a:srgbClr val="000000"/>
                              </a:solidFill>
                              <a:latin typeface="Times New Roman" pitchFamily="18" charset="0"/>
                            </a:rPr>
                          </a:br>
                          <a:endParaRPr lang="en-GB" sz="2200" u="sng">
                            <a:latin typeface="Times New Roman" pitchFamily="18" charset="0"/>
                          </a:endParaRP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Times New Roman" pitchFamily="18" charset="0"/>
                            </a:rPr>
                            <a:t>p &gt; 0.2 GeV/c</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Times New Roman" pitchFamily="18" charset="0"/>
                            </a:rPr>
                            <a:t>|y| &lt; 0.35 </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Times New Roman" pitchFamily="18" charset="0"/>
                            </a:rPr>
                            <a:t>[70 &lt; </a:t>
                          </a:r>
                          <a:r>
                            <a:rPr lang="en-GB" sz="2200">
                              <a:solidFill>
                                <a:srgbClr val="000000"/>
                              </a:solidFill>
                              <a:latin typeface="Symbol" pitchFamily="18" charset="2"/>
                            </a:rPr>
                            <a:t>q </a:t>
                          </a:r>
                          <a:r>
                            <a:rPr lang="en-GB" sz="2200">
                              <a:solidFill>
                                <a:srgbClr val="000000"/>
                              </a:solidFill>
                              <a:latin typeface="Times New Roman" pitchFamily="18" charset="0"/>
                            </a:rPr>
                            <a:t>&lt; 110 deg.]</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Symbol" pitchFamily="18" charset="2"/>
                            </a:rPr>
                            <a:t></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sz="2200">
                            <a:solidFill>
                              <a:srgbClr val="000000"/>
                            </a:solidFill>
                            <a:latin typeface="Symbol" pitchFamily="18" charset="2"/>
                          </a:endParaRPr>
                        </a:p>
                      </p:txBody>
                    </p:sp>
                  </p:grpSp>
                </p:grpSp>
              </p:grpSp>
            </p:grpSp>
          </p:grpSp>
        </p:grpSp>
      </p:grpSp>
      <p:sp>
        <p:nvSpPr>
          <p:cNvPr id="808999" name="AutoShape 39"/>
          <p:cNvSpPr>
            <a:spLocks noChangeArrowheads="1"/>
          </p:cNvSpPr>
          <p:nvPr/>
        </p:nvSpPr>
        <p:spPr bwMode="auto">
          <a:xfrm>
            <a:off x="76200" y="3221038"/>
            <a:ext cx="3251200" cy="2279650"/>
          </a:xfrm>
          <a:prstGeom prst="roundRect">
            <a:avLst>
              <a:gd name="adj" fmla="val 60"/>
            </a:avLst>
          </a:prstGeom>
          <a:solidFill>
            <a:srgbClr val="E6E6FF">
              <a:alpha val="50000"/>
            </a:srgbClr>
          </a:solidFill>
          <a:ln w="9525">
            <a:noFill/>
            <a:round/>
            <a:headEnd/>
            <a:tailEnd/>
          </a:ln>
        </p:spPr>
        <p:txBody>
          <a:bodyPr wrap="none" anchor="ctr"/>
          <a:lstStyle/>
          <a:p>
            <a:endParaRPr lang="en-US"/>
          </a:p>
        </p:txBody>
      </p:sp>
      <p:grpSp>
        <p:nvGrpSpPr>
          <p:cNvPr id="14" name="Group 40"/>
          <p:cNvGrpSpPr>
            <a:grpSpLocks/>
          </p:cNvGrpSpPr>
          <p:nvPr/>
        </p:nvGrpSpPr>
        <p:grpSpPr bwMode="auto">
          <a:xfrm>
            <a:off x="177800" y="3201988"/>
            <a:ext cx="3105150" cy="2236787"/>
            <a:chOff x="123" y="2184"/>
            <a:chExt cx="2157" cy="1553"/>
          </a:xfrm>
        </p:grpSpPr>
        <p:sp>
          <p:nvSpPr>
            <p:cNvPr id="809001" name="AutoShape 41"/>
            <p:cNvSpPr>
              <a:spLocks noChangeArrowheads="1"/>
            </p:cNvSpPr>
            <p:nvPr/>
          </p:nvSpPr>
          <p:spPr bwMode="auto">
            <a:xfrm>
              <a:off x="123" y="2184"/>
              <a:ext cx="2157" cy="1346"/>
            </a:xfrm>
            <a:prstGeom prst="roundRect">
              <a:avLst>
                <a:gd name="adj" fmla="val 74"/>
              </a:avLst>
            </a:prstGeom>
            <a:noFill/>
            <a:ln w="9525">
              <a:noFill/>
              <a:round/>
              <a:headEnd/>
              <a:tailEnd/>
            </a:ln>
          </p:spPr>
          <p:txBody>
            <a:bodyPr wrap="none" anchor="ctr"/>
            <a:lstStyle/>
            <a:p>
              <a:endParaRPr lang="en-US"/>
            </a:p>
          </p:txBody>
        </p:sp>
        <p:grpSp>
          <p:nvGrpSpPr>
            <p:cNvPr id="15" name="Group 42"/>
            <p:cNvGrpSpPr>
              <a:grpSpLocks/>
            </p:cNvGrpSpPr>
            <p:nvPr/>
          </p:nvGrpSpPr>
          <p:grpSpPr bwMode="auto">
            <a:xfrm>
              <a:off x="123" y="2184"/>
              <a:ext cx="2152" cy="1553"/>
              <a:chOff x="123" y="2184"/>
              <a:chExt cx="2152" cy="1553"/>
            </a:xfrm>
          </p:grpSpPr>
          <p:sp>
            <p:nvSpPr>
              <p:cNvPr id="809003" name="AutoShape 43"/>
              <p:cNvSpPr>
                <a:spLocks noChangeArrowheads="1"/>
              </p:cNvSpPr>
              <p:nvPr/>
            </p:nvSpPr>
            <p:spPr bwMode="auto">
              <a:xfrm>
                <a:off x="123" y="2184"/>
                <a:ext cx="2152" cy="1341"/>
              </a:xfrm>
              <a:prstGeom prst="roundRect">
                <a:avLst>
                  <a:gd name="adj" fmla="val 74"/>
                </a:avLst>
              </a:prstGeom>
              <a:noFill/>
              <a:ln w="9525">
                <a:noFill/>
                <a:round/>
                <a:headEnd/>
                <a:tailEnd/>
              </a:ln>
            </p:spPr>
            <p:txBody>
              <a:bodyPr wrap="none" anchor="ctr"/>
              <a:lstStyle/>
              <a:p>
                <a:endParaRPr lang="en-US"/>
              </a:p>
            </p:txBody>
          </p:sp>
          <p:grpSp>
            <p:nvGrpSpPr>
              <p:cNvPr id="16" name="Group 44"/>
              <p:cNvGrpSpPr>
                <a:grpSpLocks/>
              </p:cNvGrpSpPr>
              <p:nvPr/>
            </p:nvGrpSpPr>
            <p:grpSpPr bwMode="auto">
              <a:xfrm>
                <a:off x="123" y="2184"/>
                <a:ext cx="2149" cy="1553"/>
                <a:chOff x="123" y="2184"/>
                <a:chExt cx="2149" cy="1553"/>
              </a:xfrm>
            </p:grpSpPr>
            <p:sp>
              <p:nvSpPr>
                <p:cNvPr id="809005" name="AutoShape 45"/>
                <p:cNvSpPr>
                  <a:spLocks noChangeArrowheads="1"/>
                </p:cNvSpPr>
                <p:nvPr/>
              </p:nvSpPr>
              <p:spPr bwMode="auto">
                <a:xfrm>
                  <a:off x="123" y="2184"/>
                  <a:ext cx="2149" cy="1337"/>
                </a:xfrm>
                <a:prstGeom prst="roundRect">
                  <a:avLst>
                    <a:gd name="adj" fmla="val 74"/>
                  </a:avLst>
                </a:prstGeom>
                <a:noFill/>
                <a:ln w="9525">
                  <a:noFill/>
                  <a:round/>
                  <a:headEnd/>
                  <a:tailEnd/>
                </a:ln>
              </p:spPr>
              <p:txBody>
                <a:bodyPr wrap="none" anchor="ctr"/>
                <a:lstStyle/>
                <a:p>
                  <a:endParaRPr lang="en-US"/>
                </a:p>
              </p:txBody>
            </p:sp>
            <p:grpSp>
              <p:nvGrpSpPr>
                <p:cNvPr id="17" name="Group 46"/>
                <p:cNvGrpSpPr>
                  <a:grpSpLocks/>
                </p:cNvGrpSpPr>
                <p:nvPr/>
              </p:nvGrpSpPr>
              <p:grpSpPr bwMode="auto">
                <a:xfrm>
                  <a:off x="123" y="2184"/>
                  <a:ext cx="2146" cy="1553"/>
                  <a:chOff x="123" y="2184"/>
                  <a:chExt cx="2146" cy="1553"/>
                </a:xfrm>
              </p:grpSpPr>
              <p:sp>
                <p:nvSpPr>
                  <p:cNvPr id="809007" name="AutoShape 47"/>
                  <p:cNvSpPr>
                    <a:spLocks noChangeArrowheads="1"/>
                  </p:cNvSpPr>
                  <p:nvPr/>
                </p:nvSpPr>
                <p:spPr bwMode="auto">
                  <a:xfrm>
                    <a:off x="123" y="2184"/>
                    <a:ext cx="2146" cy="1334"/>
                  </a:xfrm>
                  <a:prstGeom prst="roundRect">
                    <a:avLst>
                      <a:gd name="adj" fmla="val 74"/>
                    </a:avLst>
                  </a:prstGeom>
                  <a:noFill/>
                  <a:ln w="9525">
                    <a:noFill/>
                    <a:round/>
                    <a:headEnd/>
                    <a:tailEnd/>
                  </a:ln>
                </p:spPr>
                <p:txBody>
                  <a:bodyPr wrap="none" anchor="ctr"/>
                  <a:lstStyle/>
                  <a:p>
                    <a:endParaRPr lang="en-US"/>
                  </a:p>
                </p:txBody>
              </p:sp>
              <p:grpSp>
                <p:nvGrpSpPr>
                  <p:cNvPr id="18" name="Group 48"/>
                  <p:cNvGrpSpPr>
                    <a:grpSpLocks/>
                  </p:cNvGrpSpPr>
                  <p:nvPr/>
                </p:nvGrpSpPr>
                <p:grpSpPr bwMode="auto">
                  <a:xfrm>
                    <a:off x="123" y="2184"/>
                    <a:ext cx="2144" cy="1553"/>
                    <a:chOff x="123" y="2184"/>
                    <a:chExt cx="2144" cy="1553"/>
                  </a:xfrm>
                </p:grpSpPr>
                <p:sp>
                  <p:nvSpPr>
                    <p:cNvPr id="809009" name="AutoShape 49"/>
                    <p:cNvSpPr>
                      <a:spLocks noChangeArrowheads="1"/>
                    </p:cNvSpPr>
                    <p:nvPr/>
                  </p:nvSpPr>
                  <p:spPr bwMode="auto">
                    <a:xfrm>
                      <a:off x="123" y="2184"/>
                      <a:ext cx="2144" cy="1333"/>
                    </a:xfrm>
                    <a:prstGeom prst="roundRect">
                      <a:avLst>
                        <a:gd name="adj" fmla="val 74"/>
                      </a:avLst>
                    </a:prstGeom>
                    <a:noFill/>
                    <a:ln w="9525">
                      <a:noFill/>
                      <a:round/>
                      <a:headEnd/>
                      <a:tailEnd/>
                    </a:ln>
                  </p:spPr>
                  <p:txBody>
                    <a:bodyPr wrap="none" anchor="ctr"/>
                    <a:lstStyle/>
                    <a:p>
                      <a:endParaRPr lang="en-US"/>
                    </a:p>
                  </p:txBody>
                </p:sp>
                <p:grpSp>
                  <p:nvGrpSpPr>
                    <p:cNvPr id="19" name="Group 50"/>
                    <p:cNvGrpSpPr>
                      <a:grpSpLocks/>
                    </p:cNvGrpSpPr>
                    <p:nvPr/>
                  </p:nvGrpSpPr>
                  <p:grpSpPr bwMode="auto">
                    <a:xfrm>
                      <a:off x="123" y="2184"/>
                      <a:ext cx="2143" cy="1553"/>
                      <a:chOff x="123" y="2184"/>
                      <a:chExt cx="2143" cy="1553"/>
                    </a:xfrm>
                  </p:grpSpPr>
                  <p:sp>
                    <p:nvSpPr>
                      <p:cNvPr id="809011" name="AutoShape 51"/>
                      <p:cNvSpPr>
                        <a:spLocks noChangeArrowheads="1"/>
                      </p:cNvSpPr>
                      <p:nvPr/>
                    </p:nvSpPr>
                    <p:spPr bwMode="auto">
                      <a:xfrm>
                        <a:off x="123" y="2184"/>
                        <a:ext cx="2143" cy="1332"/>
                      </a:xfrm>
                      <a:prstGeom prst="roundRect">
                        <a:avLst>
                          <a:gd name="adj" fmla="val 74"/>
                        </a:avLst>
                      </a:prstGeom>
                      <a:noFill/>
                      <a:ln w="9525">
                        <a:noFill/>
                        <a:round/>
                        <a:headEnd/>
                        <a:tailEnd/>
                      </a:ln>
                    </p:spPr>
                    <p:txBody>
                      <a:bodyPr wrap="none" anchor="ctr"/>
                      <a:lstStyle/>
                      <a:p>
                        <a:endParaRPr lang="en-US"/>
                      </a:p>
                    </p:txBody>
                  </p:sp>
                  <p:grpSp>
                    <p:nvGrpSpPr>
                      <p:cNvPr id="20" name="Group 52"/>
                      <p:cNvGrpSpPr>
                        <a:grpSpLocks/>
                      </p:cNvGrpSpPr>
                      <p:nvPr/>
                    </p:nvGrpSpPr>
                    <p:grpSpPr bwMode="auto">
                      <a:xfrm>
                        <a:off x="123" y="2184"/>
                        <a:ext cx="2142" cy="1553"/>
                        <a:chOff x="123" y="2184"/>
                        <a:chExt cx="2142" cy="1553"/>
                      </a:xfrm>
                    </p:grpSpPr>
                    <p:sp>
                      <p:nvSpPr>
                        <p:cNvPr id="809013" name="AutoShape 53"/>
                        <p:cNvSpPr>
                          <a:spLocks noChangeArrowheads="1"/>
                        </p:cNvSpPr>
                        <p:nvPr/>
                      </p:nvSpPr>
                      <p:spPr bwMode="auto">
                        <a:xfrm>
                          <a:off x="123" y="2184"/>
                          <a:ext cx="2142" cy="1332"/>
                        </a:xfrm>
                        <a:prstGeom prst="roundRect">
                          <a:avLst>
                            <a:gd name="adj" fmla="val 74"/>
                          </a:avLst>
                        </a:prstGeom>
                        <a:noFill/>
                        <a:ln w="9525">
                          <a:noFill/>
                          <a:round/>
                          <a:headEnd/>
                          <a:tailEnd/>
                        </a:ln>
                      </p:spPr>
                      <p:txBody>
                        <a:bodyPr wrap="none" anchor="ctr"/>
                        <a:lstStyle/>
                        <a:p>
                          <a:endParaRPr lang="en-US"/>
                        </a:p>
                      </p:txBody>
                    </p:sp>
                    <p:sp>
                      <p:nvSpPr>
                        <p:cNvPr id="809014" name="AutoShape 54"/>
                        <p:cNvSpPr>
                          <a:spLocks noChangeArrowheads="1"/>
                        </p:cNvSpPr>
                        <p:nvPr/>
                      </p:nvSpPr>
                      <p:spPr bwMode="auto">
                        <a:xfrm>
                          <a:off x="123" y="2184"/>
                          <a:ext cx="2026" cy="1553"/>
                        </a:xfrm>
                        <a:prstGeom prst="roundRect">
                          <a:avLst>
                            <a:gd name="adj" fmla="val 74"/>
                          </a:avLst>
                        </a:prstGeom>
                        <a:noFill/>
                        <a:ln w="9525">
                          <a:noFill/>
                          <a:round/>
                          <a:headEnd/>
                          <a:tailEnd/>
                        </a:ln>
                      </p:spPr>
                      <p:txBody>
                        <a:bodyPr wrap="none" lIns="0" tIns="0" rIns="0" bIns="0">
                          <a:spAutoFit/>
                        </a:bodyPr>
                        <a:lstStyle/>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b="1">
                              <a:solidFill>
                                <a:srgbClr val="000000"/>
                              </a:solidFill>
                              <a:latin typeface="Times New Roman" pitchFamily="18" charset="0"/>
                            </a:rPr>
                            <a:t>Muon arms:</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u="sng">
                              <a:solidFill>
                                <a:srgbClr val="000000"/>
                              </a:solidFill>
                              <a:latin typeface="Times New Roman" pitchFamily="18" charset="0"/>
                            </a:rPr>
                            <a:t>muons</a:t>
                          </a:r>
                          <a:r>
                            <a:rPr lang="en-GB" sz="2200">
                              <a:solidFill>
                                <a:srgbClr val="000000"/>
                              </a:solidFill>
                              <a:latin typeface="Times New Roman" pitchFamily="18" charset="0"/>
                            </a:rPr>
                            <a:t> at forward rapidity</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sz="2200">
                            <a:solidFill>
                              <a:srgbClr val="000000"/>
                            </a:solidFill>
                            <a:latin typeface="Times New Roman" pitchFamily="18" charset="0"/>
                          </a:endParaRP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Times New Roman" pitchFamily="18" charset="0"/>
                            </a:rPr>
                            <a:t>p &gt; 2GeV/c</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Times New Roman" pitchFamily="18" charset="0"/>
                            </a:rPr>
                            <a:t>1.2 &lt; |y| &lt; 2.4</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Times New Roman" pitchFamily="18" charset="0"/>
                            </a:rPr>
                            <a:t>[11 &lt; </a:t>
                          </a:r>
                          <a:r>
                            <a:rPr lang="en-GB" sz="2200">
                              <a:solidFill>
                                <a:srgbClr val="000000"/>
                              </a:solidFill>
                              <a:latin typeface="Symbol" pitchFamily="18" charset="2"/>
                            </a:rPr>
                            <a:t>q</a:t>
                          </a:r>
                          <a:r>
                            <a:rPr lang="en-GB" sz="2200">
                              <a:solidFill>
                                <a:srgbClr val="000000"/>
                              </a:solidFill>
                              <a:latin typeface="Times New Roman" pitchFamily="18" charset="0"/>
                            </a:rPr>
                            <a:t> &lt; 33 deg.] </a:t>
                          </a:r>
                        </a:p>
                        <a:p>
                          <a:pPr algn="l" defTabSz="828675" hangingPunct="0">
                            <a:lnSpc>
                              <a:spcPts val="2513"/>
                            </a:lnSpc>
                            <a:spcBef>
                              <a:spcPct val="0"/>
                            </a:spcBef>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200">
                              <a:solidFill>
                                <a:srgbClr val="000000"/>
                              </a:solidFill>
                              <a:latin typeface="Symbol" pitchFamily="18" charset="2"/>
                            </a:rPr>
                            <a:t></a:t>
                          </a:r>
                        </a:p>
                      </p:txBody>
                    </p:sp>
                  </p:grpSp>
                </p:grpSp>
              </p:grpSp>
            </p:grpSp>
          </p:grpSp>
        </p:grpSp>
      </p:gr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PHENIX/STAR Citation history</a:t>
            </a:r>
            <a:endParaRPr lang="en-US" dirty="0"/>
          </a:p>
        </p:txBody>
      </p:sp>
      <p:sp>
        <p:nvSpPr>
          <p:cNvPr id="4" name="Slide Number Placeholder 3"/>
          <p:cNvSpPr>
            <a:spLocks noGrp="1"/>
          </p:cNvSpPr>
          <p:nvPr>
            <p:ph type="sldNum" sz="quarter" idx="10"/>
          </p:nvPr>
        </p:nvSpPr>
        <p:spPr>
          <a:xfrm>
            <a:off x="8406244" y="6130925"/>
            <a:ext cx="737755" cy="476250"/>
          </a:xfrm>
        </p:spPr>
        <p:txBody>
          <a:bodyPr/>
          <a:lstStyle/>
          <a:p>
            <a:fld id="{F11369BB-8C17-3B46-9D7B-BC8C1CA5AA53}" type="slidenum">
              <a:rPr lang="en-US" smtClean="0"/>
              <a:pPr/>
              <a:t>52</a:t>
            </a:fld>
            <a:endParaRPr lang="en-US" dirty="0"/>
          </a:p>
        </p:txBody>
      </p:sp>
      <p:pic>
        <p:nvPicPr>
          <p:cNvPr id="5" name="Picture 4" descr="cites_may2011.jpg"/>
          <p:cNvPicPr>
            <a:picLocks noChangeAspect="1"/>
          </p:cNvPicPr>
          <p:nvPr/>
        </p:nvPicPr>
        <p:blipFill>
          <a:blip r:embed="rId2" cstate="print"/>
          <a:srcRect l="11376" t="5000" b="3519"/>
          <a:stretch>
            <a:fillRect/>
          </a:stretch>
        </p:blipFill>
        <p:spPr>
          <a:xfrm rot="5400000">
            <a:off x="2430098" y="-350047"/>
            <a:ext cx="4851400" cy="7154005"/>
          </a:xfrm>
          <a:prstGeom prst="rect">
            <a:avLst/>
          </a:prstGeom>
        </p:spPr>
      </p:pic>
      <p:sp>
        <p:nvSpPr>
          <p:cNvPr id="6" name="TextBox 5"/>
          <p:cNvSpPr txBox="1"/>
          <p:nvPr/>
        </p:nvSpPr>
        <p:spPr>
          <a:xfrm>
            <a:off x="571501" y="5529123"/>
            <a:ext cx="7813970" cy="1138773"/>
          </a:xfrm>
          <a:prstGeom prst="rect">
            <a:avLst/>
          </a:prstGeom>
          <a:solidFill>
            <a:srgbClr val="FFFFFF"/>
          </a:solidFill>
        </p:spPr>
        <p:txBody>
          <a:bodyPr wrap="square" rtlCol="0">
            <a:spAutoFit/>
          </a:bodyPr>
          <a:lstStyle/>
          <a:p>
            <a:pPr algn="l">
              <a:buNone/>
            </a:pPr>
            <a:r>
              <a:rPr lang="en-US" sz="2000" dirty="0" smtClean="0"/>
              <a:t> Explosion of HEHI citations after the start of RHIC/the collider era!</a:t>
            </a:r>
          </a:p>
          <a:p>
            <a:pPr algn="l">
              <a:buNone/>
            </a:pPr>
            <a:endParaRPr lang="en-US" sz="2000" dirty="0" smtClean="0"/>
          </a:p>
          <a:p>
            <a:pPr algn="l">
              <a:buNone/>
            </a:pPr>
            <a:r>
              <a:rPr lang="en-US" sz="2000" dirty="0" smtClean="0"/>
              <a:t> NB: STAR has ~ 20 more papers; cite count ~same as PHENIX</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FD1B4447-B8EA-4E5D-BE80-85C776717195}" type="slidenum">
              <a:rPr lang="en-US"/>
              <a:pPr>
                <a:defRPr/>
              </a:pPr>
              <a:t>6</a:t>
            </a:fld>
            <a:endParaRPr lang="en-US"/>
          </a:p>
        </p:txBody>
      </p:sp>
      <p:sp>
        <p:nvSpPr>
          <p:cNvPr id="15363" name="Rectangle 2"/>
          <p:cNvSpPr>
            <a:spLocks noGrp="1" noChangeArrowheads="1"/>
          </p:cNvSpPr>
          <p:nvPr>
            <p:ph type="title"/>
          </p:nvPr>
        </p:nvSpPr>
        <p:spPr/>
        <p:txBody>
          <a:bodyPr/>
          <a:lstStyle/>
          <a:p>
            <a:pPr eaLnBrk="1" hangingPunct="1"/>
            <a:r>
              <a:rPr lang="en-US" sz="3200" smtClean="0"/>
              <a:t> </a:t>
            </a:r>
            <a:r>
              <a:rPr lang="en-US" smtClean="0"/>
              <a:t>World Context</a:t>
            </a:r>
          </a:p>
        </p:txBody>
      </p:sp>
      <p:sp>
        <p:nvSpPr>
          <p:cNvPr id="15364" name="Rectangle 3"/>
          <p:cNvSpPr>
            <a:spLocks noGrp="1" noChangeArrowheads="1"/>
          </p:cNvSpPr>
          <p:nvPr>
            <p:ph type="body" idx="1"/>
          </p:nvPr>
        </p:nvSpPr>
        <p:spPr/>
        <p:txBody>
          <a:bodyPr/>
          <a:lstStyle/>
          <a:p>
            <a:pPr eaLnBrk="1" hangingPunct="1"/>
            <a:endParaRPr lang="en-US" smtClean="0"/>
          </a:p>
        </p:txBody>
      </p:sp>
      <p:pic>
        <p:nvPicPr>
          <p:cNvPr id="15365" name="Picture 4"/>
          <p:cNvPicPr>
            <a:picLocks noChangeAspect="1" noChangeArrowheads="1"/>
          </p:cNvPicPr>
          <p:nvPr/>
        </p:nvPicPr>
        <p:blipFill>
          <a:blip r:embed="rId4" cstate="print"/>
          <a:srcRect/>
          <a:stretch>
            <a:fillRect/>
          </a:stretch>
        </p:blipFill>
        <p:spPr bwMode="auto">
          <a:xfrm>
            <a:off x="457200" y="695325"/>
            <a:ext cx="8153400" cy="6223000"/>
          </a:xfrm>
          <a:prstGeom prst="rect">
            <a:avLst/>
          </a:prstGeom>
          <a:noFill/>
          <a:ln w="9525" algn="ctr">
            <a:noFill/>
            <a:miter lim="800000"/>
            <a:headEnd/>
            <a:tailEnd/>
          </a:ln>
        </p:spPr>
      </p:pic>
      <p:sp>
        <p:nvSpPr>
          <p:cNvPr id="15366" name="Text Box 5"/>
          <p:cNvSpPr txBox="1">
            <a:spLocks noChangeArrowheads="1"/>
          </p:cNvSpPr>
          <p:nvPr/>
        </p:nvSpPr>
        <p:spPr bwMode="auto">
          <a:xfrm>
            <a:off x="2362200" y="1295400"/>
            <a:ext cx="1438275" cy="457200"/>
          </a:xfrm>
          <a:prstGeom prst="rect">
            <a:avLst/>
          </a:prstGeom>
          <a:noFill/>
          <a:ln w="50800" algn="ctr">
            <a:noFill/>
            <a:miter lim="800000"/>
            <a:headEnd/>
            <a:tailEnd type="none" w="med" len="lg"/>
          </a:ln>
        </p:spPr>
        <p:txBody>
          <a:bodyPr>
            <a:spAutoFit/>
          </a:bodyPr>
          <a:lstStyle/>
          <a:p>
            <a:pPr marL="342900" indent="-342900">
              <a:spcBef>
                <a:spcPct val="50000"/>
              </a:spcBef>
              <a:buClr>
                <a:srgbClr val="0000FF"/>
              </a:buClr>
              <a:buSzPct val="62000"/>
              <a:buFont typeface="Monotype Sorts" pitchFamily="2" charset="2"/>
              <a:buNone/>
            </a:pPr>
            <a:r>
              <a:rPr lang="en-US" sz="2400" b="1">
                <a:solidFill>
                  <a:srgbClr val="FF0066"/>
                </a:solidFill>
                <a:latin typeface="Times New Roman" pitchFamily="18" charset="0"/>
              </a:rPr>
              <a:t>: 2010</a:t>
            </a:r>
            <a:r>
              <a:rPr lang="en-US" sz="2400" b="1">
                <a:solidFill>
                  <a:srgbClr val="FF0066"/>
                </a:solidFill>
                <a:latin typeface="Times New Roman" pitchFamily="18" charset="0"/>
                <a:sym typeface="Symbol" pitchFamily="18" charset="2"/>
              </a:rPr>
              <a:t></a:t>
            </a:r>
          </a:p>
        </p:txBody>
      </p:sp>
      <p:sp>
        <p:nvSpPr>
          <p:cNvPr id="15367" name="Text Box 6"/>
          <p:cNvSpPr txBox="1">
            <a:spLocks noChangeArrowheads="1"/>
          </p:cNvSpPr>
          <p:nvPr/>
        </p:nvSpPr>
        <p:spPr bwMode="auto">
          <a:xfrm>
            <a:off x="2819400" y="2352675"/>
            <a:ext cx="3429000" cy="457200"/>
          </a:xfrm>
          <a:prstGeom prst="rect">
            <a:avLst/>
          </a:prstGeom>
          <a:noFill/>
          <a:ln w="50800" algn="ctr">
            <a:noFill/>
            <a:miter lim="800000"/>
            <a:headEnd/>
            <a:tailEnd type="none" w="med" len="lg"/>
          </a:ln>
        </p:spPr>
        <p:txBody>
          <a:bodyPr>
            <a:spAutoFit/>
          </a:bodyPr>
          <a:lstStyle/>
          <a:p>
            <a:pPr marL="342900" indent="-342900">
              <a:spcBef>
                <a:spcPct val="50000"/>
              </a:spcBef>
              <a:buClr>
                <a:srgbClr val="0000FF"/>
              </a:buClr>
              <a:buSzPct val="62000"/>
              <a:buFont typeface="Monotype Sorts" pitchFamily="2" charset="2"/>
              <a:buNone/>
            </a:pPr>
            <a:r>
              <a:rPr lang="en-US" sz="2400" b="1">
                <a:latin typeface="Times New Roman" pitchFamily="18" charset="0"/>
              </a:rPr>
              <a:t>: 2000</a:t>
            </a:r>
            <a:r>
              <a:rPr lang="en-US" sz="2400" b="1">
                <a:latin typeface="Times New Roman" pitchFamily="18" charset="0"/>
                <a:sym typeface="Symbol" pitchFamily="18" charset="2"/>
              </a:rPr>
              <a:t>RHIC II </a:t>
            </a:r>
            <a:r>
              <a:rPr lang="en-US" sz="2400" b="1">
                <a:sym typeface="Symbol" pitchFamily="18" charset="2"/>
              </a:rPr>
              <a:t></a:t>
            </a:r>
          </a:p>
        </p:txBody>
      </p:sp>
      <p:sp>
        <p:nvSpPr>
          <p:cNvPr id="15368" name="Text Box 7"/>
          <p:cNvSpPr txBox="1">
            <a:spLocks noChangeArrowheads="1"/>
          </p:cNvSpPr>
          <p:nvPr/>
        </p:nvSpPr>
        <p:spPr bwMode="auto">
          <a:xfrm>
            <a:off x="4105275" y="2952750"/>
            <a:ext cx="3429000" cy="457200"/>
          </a:xfrm>
          <a:prstGeom prst="rect">
            <a:avLst/>
          </a:prstGeom>
          <a:noFill/>
          <a:ln w="50800" algn="ctr">
            <a:noFill/>
            <a:miter lim="800000"/>
            <a:headEnd/>
            <a:tailEnd type="none" w="med" len="lg"/>
          </a:ln>
        </p:spPr>
        <p:txBody>
          <a:bodyPr>
            <a:spAutoFit/>
          </a:bodyPr>
          <a:lstStyle/>
          <a:p>
            <a:pPr marL="342900" indent="-342900">
              <a:spcBef>
                <a:spcPct val="50000"/>
              </a:spcBef>
              <a:buClr>
                <a:srgbClr val="0000FF"/>
              </a:buClr>
              <a:buSzPct val="62000"/>
              <a:buFont typeface="Monotype Sorts" pitchFamily="2" charset="2"/>
              <a:buNone/>
            </a:pPr>
            <a:r>
              <a:rPr lang="en-US" sz="2400" b="1" dirty="0">
                <a:solidFill>
                  <a:srgbClr val="339933"/>
                </a:solidFill>
                <a:latin typeface="Times New Roman" pitchFamily="18" charset="0"/>
              </a:rPr>
              <a:t>: </a:t>
            </a:r>
            <a:r>
              <a:rPr lang="en-US" sz="2400" b="1" dirty="0" smtClean="0">
                <a:solidFill>
                  <a:srgbClr val="339933"/>
                </a:solidFill>
                <a:latin typeface="Times New Roman" pitchFamily="18" charset="0"/>
              </a:rPr>
              <a:t>20XX</a:t>
            </a:r>
            <a:r>
              <a:rPr lang="en-US" sz="2400" b="1" dirty="0" smtClean="0">
                <a:solidFill>
                  <a:srgbClr val="339933"/>
                </a:solidFill>
                <a:latin typeface="Times New Roman" pitchFamily="18" charset="0"/>
                <a:sym typeface="Symbol" pitchFamily="18" charset="2"/>
              </a:rPr>
              <a:t></a:t>
            </a:r>
            <a:endParaRPr lang="en-US" sz="2400" b="1" dirty="0">
              <a:solidFill>
                <a:srgbClr val="339933"/>
              </a:solidFill>
              <a:sym typeface="Symbol" pitchFamily="18" charset="2"/>
            </a:endParaRPr>
          </a:p>
        </p:txBody>
      </p:sp>
      <p:sp>
        <p:nvSpPr>
          <p:cNvPr id="874504" name="Oval 8"/>
          <p:cNvSpPr>
            <a:spLocks noChangeArrowheads="1"/>
          </p:cNvSpPr>
          <p:nvPr/>
        </p:nvSpPr>
        <p:spPr bwMode="auto">
          <a:xfrm>
            <a:off x="2114550" y="2190750"/>
            <a:ext cx="3886200" cy="838200"/>
          </a:xfrm>
          <a:prstGeom prst="ellipse">
            <a:avLst/>
          </a:prstGeom>
          <a:solidFill>
            <a:schemeClr val="tx2">
              <a:alpha val="41176"/>
            </a:schemeClr>
          </a:solidFill>
          <a:ln w="50800" algn="ctr">
            <a:noFill/>
            <a:round/>
            <a:headEnd/>
            <a:tailEnd type="none" w="med" len="lg"/>
          </a:ln>
        </p:spPr>
        <p:txBody>
          <a:bodyPr anchor="ctr">
            <a:spAutoFit/>
          </a:bodyPr>
          <a:lstStyle/>
          <a:p>
            <a:endParaRPr lang="en-US"/>
          </a:p>
        </p:txBody>
      </p:sp>
      <p:sp>
        <p:nvSpPr>
          <p:cNvPr id="874505" name="AutoShape 9"/>
          <p:cNvSpPr>
            <a:spLocks noChangeArrowheads="1"/>
          </p:cNvSpPr>
          <p:nvPr/>
        </p:nvSpPr>
        <p:spPr bwMode="auto">
          <a:xfrm rot="5400000">
            <a:off x="3467100" y="2409825"/>
            <a:ext cx="609600" cy="1333500"/>
          </a:xfrm>
          <a:custGeom>
            <a:avLst/>
            <a:gdLst>
              <a:gd name="T0" fmla="*/ 12289112 w 21600"/>
              <a:gd name="T1" fmla="*/ 0 h 21600"/>
              <a:gd name="T2" fmla="*/ 7373139 w 21600"/>
              <a:gd name="T3" fmla="*/ 23519852 h 21600"/>
              <a:gd name="T4" fmla="*/ 4915154 w 21600"/>
              <a:gd name="T5" fmla="*/ 35281635 h 21600"/>
              <a:gd name="T6" fmla="*/ 0 w 21600"/>
              <a:gd name="T7" fmla="*/ 58805245 h 21600"/>
              <a:gd name="T8" fmla="*/ 4915154 w 21600"/>
              <a:gd name="T9" fmla="*/ 82325105 h 21600"/>
              <a:gd name="T10" fmla="*/ 9831126 w 21600"/>
              <a:gd name="T11" fmla="*/ 70563269 h 21600"/>
              <a:gd name="T12" fmla="*/ 14746279 w 21600"/>
              <a:gd name="T13" fmla="*/ 47043471 h 21600"/>
              <a:gd name="T14" fmla="*/ 17204267 w 21600"/>
              <a:gd name="T15" fmla="*/ 23519852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339966"/>
          </a:solidFill>
          <a:ln w="50800" algn="ctr">
            <a:noFill/>
            <a:miter lim="800000"/>
            <a:headEnd/>
            <a:tailEnd type="none" w="med" len="lg"/>
          </a:ln>
        </p:spPr>
        <p:txBody>
          <a:bodyPr anchor="ctr">
            <a:spAutoFit/>
          </a:bodyPr>
          <a:lstStyle/>
          <a:p>
            <a:endParaRPr lang="en-US"/>
          </a:p>
        </p:txBody>
      </p:sp>
      <p:sp>
        <p:nvSpPr>
          <p:cNvPr id="874506" name="AutoShape 10"/>
          <p:cNvSpPr>
            <a:spLocks noChangeArrowheads="1"/>
          </p:cNvSpPr>
          <p:nvPr/>
        </p:nvSpPr>
        <p:spPr bwMode="auto">
          <a:xfrm rot="5400000">
            <a:off x="1528763" y="1976437"/>
            <a:ext cx="1123950" cy="619125"/>
          </a:xfrm>
          <a:custGeom>
            <a:avLst/>
            <a:gdLst>
              <a:gd name="T0" fmla="*/ 45555563 w 21600"/>
              <a:gd name="T1" fmla="*/ 0 h 21600"/>
              <a:gd name="T2" fmla="*/ 32626709 w 21600"/>
              <a:gd name="T3" fmla="*/ 5069974 h 21600"/>
              <a:gd name="T4" fmla="*/ 16708662 w 21600"/>
              <a:gd name="T5" fmla="*/ 9900009 h 21600"/>
              <a:gd name="T6" fmla="*/ 0 w 21600"/>
              <a:gd name="T7" fmla="*/ 13823053 h 21600"/>
              <a:gd name="T8" fmla="*/ 16708662 w 21600"/>
              <a:gd name="T9" fmla="*/ 17746101 h 21600"/>
              <a:gd name="T10" fmla="*/ 33420082 w 21600"/>
              <a:gd name="T11" fmla="*/ 15210699 h 21600"/>
              <a:gd name="T12" fmla="*/ 50128737 w 21600"/>
              <a:gd name="T13" fmla="*/ 10140751 h 21600"/>
              <a:gd name="T14" fmla="*/ 58484431 w 21600"/>
              <a:gd name="T15" fmla="*/ 5069974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83 w 21600"/>
              <a:gd name="T25" fmla="*/ 15136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825" y="0"/>
                </a:moveTo>
                <a:lnTo>
                  <a:pt x="12050" y="6171"/>
                </a:lnTo>
                <a:lnTo>
                  <a:pt x="15136" y="6171"/>
                </a:lnTo>
                <a:lnTo>
                  <a:pt x="15136" y="15136"/>
                </a:lnTo>
                <a:lnTo>
                  <a:pt x="6171" y="15136"/>
                </a:lnTo>
                <a:lnTo>
                  <a:pt x="6171" y="12050"/>
                </a:lnTo>
                <a:lnTo>
                  <a:pt x="0" y="16825"/>
                </a:lnTo>
                <a:lnTo>
                  <a:pt x="6171" y="21600"/>
                </a:lnTo>
                <a:lnTo>
                  <a:pt x="6171" y="18514"/>
                </a:lnTo>
                <a:lnTo>
                  <a:pt x="18514" y="18514"/>
                </a:lnTo>
                <a:lnTo>
                  <a:pt x="18514" y="6171"/>
                </a:lnTo>
                <a:lnTo>
                  <a:pt x="21600" y="6171"/>
                </a:lnTo>
                <a:close/>
              </a:path>
            </a:pathLst>
          </a:custGeom>
          <a:solidFill>
            <a:srgbClr val="FF0066"/>
          </a:solidFill>
          <a:ln w="50800" algn="ctr">
            <a:noFill/>
            <a:miter lim="800000"/>
            <a:headEnd/>
            <a:tailEnd type="none" w="med" len="lg"/>
          </a:ln>
        </p:spPr>
        <p:txBody>
          <a:bodyPr anchor="ctr">
            <a:spAutoFit/>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4506"/>
                                        </p:tgtEl>
                                        <p:attrNameLst>
                                          <p:attrName>style.visibility</p:attrName>
                                        </p:attrNameLst>
                                      </p:cBhvr>
                                      <p:to>
                                        <p:strVal val="visible"/>
                                      </p:to>
                                    </p:set>
                                    <p:animEffect transition="in" filter="wipe(left)">
                                      <p:cBhvr>
                                        <p:cTn id="7" dur="3000"/>
                                        <p:tgtEl>
                                          <p:spTgt spid="874506"/>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874504"/>
                                        </p:tgtEl>
                                        <p:attrNameLst>
                                          <p:attrName>style.visibility</p:attrName>
                                        </p:attrNameLst>
                                      </p:cBhvr>
                                      <p:to>
                                        <p:strVal val="visible"/>
                                      </p:to>
                                    </p:set>
                                    <p:animEffect transition="in" filter="wipe(left)">
                                      <p:cBhvr>
                                        <p:cTn id="11" dur="2000"/>
                                        <p:tgtEl>
                                          <p:spTgt spid="87450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74505"/>
                                        </p:tgtEl>
                                        <p:attrNameLst>
                                          <p:attrName>style.visibility</p:attrName>
                                        </p:attrNameLst>
                                      </p:cBhvr>
                                      <p:to>
                                        <p:strVal val="visible"/>
                                      </p:to>
                                    </p:set>
                                    <p:animEffect transition="in" filter="wipe(left)">
                                      <p:cBhvr>
                                        <p:cTn id="14" dur="3000"/>
                                        <p:tgtEl>
                                          <p:spTgt spid="874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504" grpId="0" animBg="1"/>
      <p:bldP spid="874505" grpId="0" animBg="1"/>
      <p:bldP spid="8745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p>
            <a:fld id="{2A09C5F9-8FB5-4E1B-8064-17340B93531E}" type="slidenum">
              <a:rPr lang="en-US"/>
              <a:pPr/>
              <a:t>7</a:t>
            </a:fld>
            <a:endParaRPr lang="en-US"/>
          </a:p>
        </p:txBody>
      </p:sp>
      <p:grpSp>
        <p:nvGrpSpPr>
          <p:cNvPr id="2" name="Group 2"/>
          <p:cNvGrpSpPr>
            <a:grpSpLocks/>
          </p:cNvGrpSpPr>
          <p:nvPr/>
        </p:nvGrpSpPr>
        <p:grpSpPr bwMode="auto">
          <a:xfrm>
            <a:off x="685800" y="681038"/>
            <a:ext cx="8380413" cy="5626100"/>
            <a:chOff x="432" y="429"/>
            <a:chExt cx="5279" cy="3544"/>
          </a:xfrm>
        </p:grpSpPr>
        <p:sp>
          <p:nvSpPr>
            <p:cNvPr id="733187" name="AutoShape 3"/>
            <p:cNvSpPr>
              <a:spLocks noChangeArrowheads="1"/>
            </p:cNvSpPr>
            <p:nvPr/>
          </p:nvSpPr>
          <p:spPr bwMode="auto">
            <a:xfrm>
              <a:off x="432" y="429"/>
              <a:ext cx="5280" cy="3545"/>
            </a:xfrm>
            <a:prstGeom prst="roundRect">
              <a:avLst>
                <a:gd name="adj" fmla="val 28"/>
              </a:avLst>
            </a:prstGeom>
            <a:solidFill>
              <a:srgbClr val="FFFFFF"/>
            </a:solidFill>
            <a:ln w="9525">
              <a:noFill/>
              <a:round/>
              <a:headEnd/>
              <a:tailEnd/>
            </a:ln>
          </p:spPr>
          <p:txBody>
            <a:bodyPr wrap="none" anchor="ctr"/>
            <a:lstStyle/>
            <a:p>
              <a:endParaRPr lang="en-US"/>
            </a:p>
          </p:txBody>
        </p:sp>
        <p:pic>
          <p:nvPicPr>
            <p:cNvPr id="733188" name="Picture 4"/>
            <p:cNvPicPr>
              <a:picLocks noChangeAspect="1" noChangeArrowheads="1"/>
            </p:cNvPicPr>
            <p:nvPr/>
          </p:nvPicPr>
          <p:blipFill>
            <a:blip r:embed="rId3" cstate="print"/>
            <a:srcRect/>
            <a:stretch>
              <a:fillRect/>
            </a:stretch>
          </p:blipFill>
          <p:spPr bwMode="auto">
            <a:xfrm>
              <a:off x="432" y="429"/>
              <a:ext cx="5280" cy="3545"/>
            </a:xfrm>
            <a:prstGeom prst="rect">
              <a:avLst/>
            </a:prstGeom>
            <a:noFill/>
          </p:spPr>
        </p:pic>
      </p:grpSp>
      <p:sp>
        <p:nvSpPr>
          <p:cNvPr id="733189" name="AutoShape 5"/>
          <p:cNvSpPr>
            <a:spLocks noChangeArrowheads="1"/>
          </p:cNvSpPr>
          <p:nvPr/>
        </p:nvSpPr>
        <p:spPr bwMode="auto">
          <a:xfrm>
            <a:off x="3614738" y="685800"/>
            <a:ext cx="1176337" cy="293688"/>
          </a:xfrm>
          <a:prstGeom prst="roundRect">
            <a:avLst>
              <a:gd name="adj" fmla="val 542"/>
            </a:avLst>
          </a:prstGeom>
          <a:noFill/>
          <a:ln w="9525">
            <a:noFill/>
            <a:round/>
            <a:headEnd/>
            <a:tailEnd/>
          </a:ln>
        </p:spPr>
        <p:txBody>
          <a:bodyPr wrap="none" anchor="ctr"/>
          <a:lstStyle/>
          <a:p>
            <a:endParaRPr lang="en-US"/>
          </a:p>
        </p:txBody>
      </p:sp>
      <p:grpSp>
        <p:nvGrpSpPr>
          <p:cNvPr id="3" name="Group 6"/>
          <p:cNvGrpSpPr>
            <a:grpSpLocks/>
          </p:cNvGrpSpPr>
          <p:nvPr/>
        </p:nvGrpSpPr>
        <p:grpSpPr bwMode="auto">
          <a:xfrm>
            <a:off x="3733800" y="1524000"/>
            <a:ext cx="769938" cy="211138"/>
            <a:chOff x="2352" y="960"/>
            <a:chExt cx="485" cy="133"/>
          </a:xfrm>
        </p:grpSpPr>
        <p:sp>
          <p:nvSpPr>
            <p:cNvPr id="733191" name="AutoShape 7"/>
            <p:cNvSpPr>
              <a:spLocks noChangeArrowheads="1"/>
            </p:cNvSpPr>
            <p:nvPr/>
          </p:nvSpPr>
          <p:spPr bwMode="auto">
            <a:xfrm>
              <a:off x="2352" y="960"/>
              <a:ext cx="486" cy="134"/>
            </a:xfrm>
            <a:prstGeom prst="roundRect">
              <a:avLst>
                <a:gd name="adj" fmla="val 745"/>
              </a:avLst>
            </a:prstGeom>
            <a:solidFill>
              <a:srgbClr val="FFFFFF"/>
            </a:solidFill>
            <a:ln w="9525">
              <a:noFill/>
              <a:round/>
              <a:headEnd/>
              <a:tailEnd/>
            </a:ln>
          </p:spPr>
          <p:txBody>
            <a:bodyPr wrap="none" anchor="ctr"/>
            <a:lstStyle/>
            <a:p>
              <a:endParaRPr lang="en-US"/>
            </a:p>
          </p:txBody>
        </p:sp>
        <p:sp>
          <p:nvSpPr>
            <p:cNvPr id="733192" name="Text Box 8"/>
            <p:cNvSpPr txBox="1">
              <a:spLocks noChangeArrowheads="1"/>
            </p:cNvSpPr>
            <p:nvPr/>
          </p:nvSpPr>
          <p:spPr bwMode="auto">
            <a:xfrm>
              <a:off x="2352" y="960"/>
              <a:ext cx="486" cy="134"/>
            </a:xfrm>
            <a:prstGeom prst="rect">
              <a:avLst/>
            </a:prstGeom>
            <a:noFill/>
            <a:ln w="9525">
              <a:noFill/>
              <a:miter lim="800000"/>
              <a:headEnd/>
              <a:tailEnd/>
            </a:ln>
          </p:spPr>
          <p:txBody>
            <a:bodyPr wrap="none" lIns="0" tIns="0" rIns="0" bIns="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u="sng">
                  <a:solidFill>
                    <a:srgbClr val="0000FF"/>
                  </a:solidFill>
                  <a:latin typeface="Times New Roman" pitchFamily="18" charset="0"/>
                </a:rPr>
                <a:t>PHOBOS</a:t>
              </a:r>
            </a:p>
          </p:txBody>
        </p:sp>
      </p:grpSp>
      <p:grpSp>
        <p:nvGrpSpPr>
          <p:cNvPr id="4" name="Group 9"/>
          <p:cNvGrpSpPr>
            <a:grpSpLocks/>
          </p:cNvGrpSpPr>
          <p:nvPr/>
        </p:nvGrpSpPr>
        <p:grpSpPr bwMode="auto">
          <a:xfrm>
            <a:off x="6324600" y="1219200"/>
            <a:ext cx="779463" cy="211138"/>
            <a:chOff x="3984" y="768"/>
            <a:chExt cx="491" cy="133"/>
          </a:xfrm>
        </p:grpSpPr>
        <p:sp>
          <p:nvSpPr>
            <p:cNvPr id="733194" name="AutoShape 10"/>
            <p:cNvSpPr>
              <a:spLocks noChangeArrowheads="1"/>
            </p:cNvSpPr>
            <p:nvPr/>
          </p:nvSpPr>
          <p:spPr bwMode="auto">
            <a:xfrm>
              <a:off x="3984" y="768"/>
              <a:ext cx="492" cy="134"/>
            </a:xfrm>
            <a:prstGeom prst="roundRect">
              <a:avLst>
                <a:gd name="adj" fmla="val 745"/>
              </a:avLst>
            </a:prstGeom>
            <a:solidFill>
              <a:srgbClr val="FFFFFF"/>
            </a:solidFill>
            <a:ln w="9525">
              <a:noFill/>
              <a:round/>
              <a:headEnd/>
              <a:tailEnd/>
            </a:ln>
          </p:spPr>
          <p:txBody>
            <a:bodyPr wrap="none" anchor="ctr"/>
            <a:lstStyle/>
            <a:p>
              <a:endParaRPr lang="en-US"/>
            </a:p>
          </p:txBody>
        </p:sp>
        <p:sp>
          <p:nvSpPr>
            <p:cNvPr id="733195" name="Text Box 11"/>
            <p:cNvSpPr txBox="1">
              <a:spLocks noChangeArrowheads="1"/>
            </p:cNvSpPr>
            <p:nvPr/>
          </p:nvSpPr>
          <p:spPr bwMode="auto">
            <a:xfrm>
              <a:off x="3984" y="768"/>
              <a:ext cx="492" cy="134"/>
            </a:xfrm>
            <a:prstGeom prst="rect">
              <a:avLst/>
            </a:prstGeom>
            <a:noFill/>
            <a:ln w="9525">
              <a:noFill/>
              <a:miter lim="800000"/>
              <a:headEnd/>
              <a:tailEnd/>
            </a:ln>
          </p:spPr>
          <p:txBody>
            <a:bodyPr wrap="none" lIns="0" tIns="0" rIns="0" bIns="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u="sng">
                  <a:solidFill>
                    <a:srgbClr val="0000FF"/>
                  </a:solidFill>
                  <a:latin typeface="Times New Roman" pitchFamily="18" charset="0"/>
                </a:rPr>
                <a:t>BRAHMS</a:t>
              </a:r>
            </a:p>
          </p:txBody>
        </p:sp>
      </p:grpSp>
      <p:grpSp>
        <p:nvGrpSpPr>
          <p:cNvPr id="5" name="Group 12"/>
          <p:cNvGrpSpPr>
            <a:grpSpLocks/>
          </p:cNvGrpSpPr>
          <p:nvPr/>
        </p:nvGrpSpPr>
        <p:grpSpPr bwMode="auto">
          <a:xfrm>
            <a:off x="4572000" y="2514600"/>
            <a:ext cx="482600" cy="211138"/>
            <a:chOff x="2880" y="1584"/>
            <a:chExt cx="304" cy="133"/>
          </a:xfrm>
        </p:grpSpPr>
        <p:sp>
          <p:nvSpPr>
            <p:cNvPr id="733197" name="AutoShape 13"/>
            <p:cNvSpPr>
              <a:spLocks noChangeArrowheads="1"/>
            </p:cNvSpPr>
            <p:nvPr/>
          </p:nvSpPr>
          <p:spPr bwMode="auto">
            <a:xfrm>
              <a:off x="2880" y="1584"/>
              <a:ext cx="305" cy="134"/>
            </a:xfrm>
            <a:prstGeom prst="roundRect">
              <a:avLst>
                <a:gd name="adj" fmla="val 745"/>
              </a:avLst>
            </a:prstGeom>
            <a:solidFill>
              <a:srgbClr val="FFFFFF"/>
            </a:solidFill>
            <a:ln w="9525">
              <a:noFill/>
              <a:round/>
              <a:headEnd/>
              <a:tailEnd/>
            </a:ln>
          </p:spPr>
          <p:txBody>
            <a:bodyPr wrap="none" anchor="ctr"/>
            <a:lstStyle/>
            <a:p>
              <a:endParaRPr lang="en-US"/>
            </a:p>
          </p:txBody>
        </p:sp>
        <p:sp>
          <p:nvSpPr>
            <p:cNvPr id="733198" name="Text Box 14"/>
            <p:cNvSpPr txBox="1">
              <a:spLocks noChangeArrowheads="1"/>
            </p:cNvSpPr>
            <p:nvPr/>
          </p:nvSpPr>
          <p:spPr bwMode="auto">
            <a:xfrm>
              <a:off x="2880" y="1584"/>
              <a:ext cx="305" cy="134"/>
            </a:xfrm>
            <a:prstGeom prst="rect">
              <a:avLst/>
            </a:prstGeom>
            <a:noFill/>
            <a:ln w="9525">
              <a:noFill/>
              <a:miter lim="800000"/>
              <a:headEnd/>
              <a:tailEnd/>
            </a:ln>
          </p:spPr>
          <p:txBody>
            <a:bodyPr wrap="none" lIns="0" tIns="0" rIns="0" bIns="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u="sng">
                  <a:solidFill>
                    <a:srgbClr val="0000FF"/>
                  </a:solidFill>
                  <a:latin typeface="Times New Roman" pitchFamily="18" charset="0"/>
                </a:rPr>
                <a:t>STAR</a:t>
              </a:r>
            </a:p>
          </p:txBody>
        </p:sp>
      </p:grpSp>
      <p:grpSp>
        <p:nvGrpSpPr>
          <p:cNvPr id="6" name="Group 15"/>
          <p:cNvGrpSpPr>
            <a:grpSpLocks/>
          </p:cNvGrpSpPr>
          <p:nvPr/>
        </p:nvGrpSpPr>
        <p:grpSpPr bwMode="auto">
          <a:xfrm>
            <a:off x="6629400" y="2362200"/>
            <a:ext cx="842963" cy="515938"/>
            <a:chOff x="4176" y="1488"/>
            <a:chExt cx="531" cy="325"/>
          </a:xfrm>
        </p:grpSpPr>
        <p:sp>
          <p:nvSpPr>
            <p:cNvPr id="733200" name="AutoShape 16"/>
            <p:cNvSpPr>
              <a:spLocks noChangeArrowheads="1"/>
            </p:cNvSpPr>
            <p:nvPr/>
          </p:nvSpPr>
          <p:spPr bwMode="auto">
            <a:xfrm>
              <a:off x="4176" y="1488"/>
              <a:ext cx="532" cy="326"/>
            </a:xfrm>
            <a:prstGeom prst="roundRect">
              <a:avLst>
                <a:gd name="adj" fmla="val 306"/>
              </a:avLst>
            </a:prstGeom>
            <a:solidFill>
              <a:srgbClr val="FFFFFF"/>
            </a:solidFill>
            <a:ln w="9525">
              <a:noFill/>
              <a:round/>
              <a:headEnd/>
              <a:tailEnd/>
            </a:ln>
          </p:spPr>
          <p:txBody>
            <a:bodyPr wrap="none" anchor="ctr"/>
            <a:lstStyle/>
            <a:p>
              <a:endParaRPr lang="en-US"/>
            </a:p>
          </p:txBody>
        </p:sp>
        <p:sp>
          <p:nvSpPr>
            <p:cNvPr id="733201" name="Text Box 17"/>
            <p:cNvSpPr txBox="1">
              <a:spLocks noChangeArrowheads="1"/>
            </p:cNvSpPr>
            <p:nvPr/>
          </p:nvSpPr>
          <p:spPr bwMode="auto">
            <a:xfrm>
              <a:off x="4176" y="1488"/>
              <a:ext cx="532" cy="326"/>
            </a:xfrm>
            <a:prstGeom prst="rect">
              <a:avLst/>
            </a:prstGeom>
            <a:noFill/>
            <a:ln w="9525">
              <a:noFill/>
              <a:miter lim="800000"/>
              <a:headEnd/>
              <a:tailEnd/>
            </a:ln>
          </p:spPr>
          <p:txBody>
            <a:bodyPr wrap="none"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CC3300"/>
                  </a:solidFill>
                  <a:latin typeface="Times New Roman" pitchFamily="18" charset="0"/>
                </a:rPr>
                <a:t>9 GeV/u</a:t>
              </a:r>
            </a:p>
            <a:p>
              <a:pPr algn="l">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CC3300"/>
                  </a:solidFill>
                  <a:latin typeface="Times New Roman" pitchFamily="18" charset="0"/>
                </a:rPr>
                <a:t>Q = +79</a:t>
              </a:r>
            </a:p>
          </p:txBody>
        </p:sp>
      </p:grpSp>
      <p:grpSp>
        <p:nvGrpSpPr>
          <p:cNvPr id="7" name="Group 18"/>
          <p:cNvGrpSpPr>
            <a:grpSpLocks/>
          </p:cNvGrpSpPr>
          <p:nvPr/>
        </p:nvGrpSpPr>
        <p:grpSpPr bwMode="auto">
          <a:xfrm>
            <a:off x="3657600" y="2209800"/>
            <a:ext cx="685800" cy="211138"/>
            <a:chOff x="2304" y="1392"/>
            <a:chExt cx="432" cy="133"/>
          </a:xfrm>
        </p:grpSpPr>
        <p:sp>
          <p:nvSpPr>
            <p:cNvPr id="733203" name="AutoShape 19"/>
            <p:cNvSpPr>
              <a:spLocks noChangeArrowheads="1"/>
            </p:cNvSpPr>
            <p:nvPr/>
          </p:nvSpPr>
          <p:spPr bwMode="auto">
            <a:xfrm>
              <a:off x="2304" y="1392"/>
              <a:ext cx="418" cy="134"/>
            </a:xfrm>
            <a:prstGeom prst="roundRect">
              <a:avLst>
                <a:gd name="adj" fmla="val 745"/>
              </a:avLst>
            </a:prstGeom>
            <a:solidFill>
              <a:srgbClr val="FFFFFF"/>
            </a:solidFill>
            <a:ln w="9525">
              <a:noFill/>
              <a:round/>
              <a:headEnd/>
              <a:tailEnd/>
            </a:ln>
          </p:spPr>
          <p:txBody>
            <a:bodyPr wrap="none" anchor="ctr"/>
            <a:lstStyle/>
            <a:p>
              <a:endParaRPr lang="en-US"/>
            </a:p>
          </p:txBody>
        </p:sp>
        <p:sp>
          <p:nvSpPr>
            <p:cNvPr id="733204" name="Text Box 20"/>
            <p:cNvSpPr txBox="1">
              <a:spLocks noChangeArrowheads="1"/>
            </p:cNvSpPr>
            <p:nvPr/>
          </p:nvSpPr>
          <p:spPr bwMode="auto">
            <a:xfrm>
              <a:off x="2304" y="1392"/>
              <a:ext cx="433" cy="134"/>
            </a:xfrm>
            <a:prstGeom prst="rect">
              <a:avLst/>
            </a:prstGeom>
            <a:noFill/>
            <a:ln w="9525">
              <a:noFill/>
              <a:miter lim="800000"/>
              <a:headEnd/>
              <a:tailEnd/>
            </a:ln>
          </p:spPr>
          <p:txBody>
            <a:bodyPr wrap="none" lIns="0" tIns="0" rIns="0" bIns="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u="sng">
                  <a:solidFill>
                    <a:srgbClr val="0000FF"/>
                  </a:solidFill>
                  <a:latin typeface="Times New Roman" pitchFamily="18" charset="0"/>
                </a:rPr>
                <a:t>PHENIX</a:t>
              </a:r>
            </a:p>
          </p:txBody>
        </p:sp>
      </p:grpSp>
      <p:grpSp>
        <p:nvGrpSpPr>
          <p:cNvPr id="8" name="Group 21"/>
          <p:cNvGrpSpPr>
            <a:grpSpLocks/>
          </p:cNvGrpSpPr>
          <p:nvPr/>
        </p:nvGrpSpPr>
        <p:grpSpPr bwMode="auto">
          <a:xfrm>
            <a:off x="3886200" y="5029200"/>
            <a:ext cx="852488" cy="515938"/>
            <a:chOff x="2448" y="3168"/>
            <a:chExt cx="537" cy="325"/>
          </a:xfrm>
        </p:grpSpPr>
        <p:sp>
          <p:nvSpPr>
            <p:cNvPr id="733206" name="AutoShape 22"/>
            <p:cNvSpPr>
              <a:spLocks noChangeArrowheads="1"/>
            </p:cNvSpPr>
            <p:nvPr/>
          </p:nvSpPr>
          <p:spPr bwMode="auto">
            <a:xfrm>
              <a:off x="2448" y="3168"/>
              <a:ext cx="538" cy="326"/>
            </a:xfrm>
            <a:prstGeom prst="roundRect">
              <a:avLst>
                <a:gd name="adj" fmla="val 306"/>
              </a:avLst>
            </a:prstGeom>
            <a:solidFill>
              <a:srgbClr val="FFFFFF"/>
            </a:solidFill>
            <a:ln w="9525">
              <a:noFill/>
              <a:round/>
              <a:headEnd/>
              <a:tailEnd/>
            </a:ln>
          </p:spPr>
          <p:txBody>
            <a:bodyPr wrap="none" anchor="ctr"/>
            <a:lstStyle/>
            <a:p>
              <a:endParaRPr lang="en-US"/>
            </a:p>
          </p:txBody>
        </p:sp>
        <p:sp>
          <p:nvSpPr>
            <p:cNvPr id="733207" name="Text Box 23"/>
            <p:cNvSpPr txBox="1">
              <a:spLocks noChangeArrowheads="1"/>
            </p:cNvSpPr>
            <p:nvPr/>
          </p:nvSpPr>
          <p:spPr bwMode="auto">
            <a:xfrm>
              <a:off x="2448" y="3168"/>
              <a:ext cx="538" cy="326"/>
            </a:xfrm>
            <a:prstGeom prst="rect">
              <a:avLst/>
            </a:prstGeom>
            <a:noFill/>
            <a:ln w="9525">
              <a:noFill/>
              <a:miter lim="800000"/>
              <a:headEnd/>
              <a:tailEnd/>
            </a:ln>
          </p:spPr>
          <p:txBody>
            <a:bodyPr wrap="none"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CC3300"/>
                  </a:solidFill>
                  <a:latin typeface="Times New Roman" pitchFamily="18" charset="0"/>
                </a:rPr>
                <a:t>1 MeV/u</a:t>
              </a:r>
            </a:p>
            <a:p>
              <a:pPr algn="l">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CC3300"/>
                  </a:solidFill>
                  <a:latin typeface="Times New Roman" pitchFamily="18" charset="0"/>
                </a:rPr>
                <a:t>Q = +32</a:t>
              </a:r>
            </a:p>
          </p:txBody>
        </p:sp>
      </p:grpSp>
      <p:sp>
        <p:nvSpPr>
          <p:cNvPr id="733208" name="Line 24"/>
          <p:cNvSpPr>
            <a:spLocks noChangeShapeType="1"/>
          </p:cNvSpPr>
          <p:nvPr/>
        </p:nvSpPr>
        <p:spPr bwMode="auto">
          <a:xfrm flipH="1">
            <a:off x="4799013" y="2819400"/>
            <a:ext cx="1908175" cy="609600"/>
          </a:xfrm>
          <a:prstGeom prst="line">
            <a:avLst/>
          </a:prstGeom>
          <a:noFill/>
          <a:ln w="9360">
            <a:solidFill>
              <a:srgbClr val="FFFFFF"/>
            </a:solidFill>
            <a:round/>
            <a:headEnd/>
            <a:tailEnd/>
          </a:ln>
        </p:spPr>
        <p:txBody>
          <a:bodyPr/>
          <a:lstStyle/>
          <a:p>
            <a:endParaRPr lang="en-US"/>
          </a:p>
        </p:txBody>
      </p:sp>
      <p:pic>
        <p:nvPicPr>
          <p:cNvPr id="733209" name="Picture 25"/>
          <p:cNvPicPr>
            <a:picLocks noChangeAspect="1" noChangeArrowheads="1"/>
          </p:cNvPicPr>
          <p:nvPr/>
        </p:nvPicPr>
        <p:blipFill>
          <a:blip r:embed="rId4" cstate="print"/>
          <a:srcRect/>
          <a:stretch>
            <a:fillRect/>
          </a:stretch>
        </p:blipFill>
        <p:spPr bwMode="auto">
          <a:xfrm>
            <a:off x="0" y="725488"/>
            <a:ext cx="2819400" cy="1936750"/>
          </a:xfrm>
          <a:prstGeom prst="rect">
            <a:avLst/>
          </a:prstGeom>
          <a:noFill/>
        </p:spPr>
      </p:pic>
      <p:grpSp>
        <p:nvGrpSpPr>
          <p:cNvPr id="9" name="Group 26"/>
          <p:cNvGrpSpPr>
            <a:grpSpLocks/>
          </p:cNvGrpSpPr>
          <p:nvPr/>
        </p:nvGrpSpPr>
        <p:grpSpPr bwMode="auto">
          <a:xfrm>
            <a:off x="36513" y="4038600"/>
            <a:ext cx="2284412" cy="2439988"/>
            <a:chOff x="23" y="2544"/>
            <a:chExt cx="1439" cy="1537"/>
          </a:xfrm>
        </p:grpSpPr>
        <p:sp>
          <p:nvSpPr>
            <p:cNvPr id="733211" name="AutoShape 27"/>
            <p:cNvSpPr>
              <a:spLocks noChangeArrowheads="1"/>
            </p:cNvSpPr>
            <p:nvPr/>
          </p:nvSpPr>
          <p:spPr bwMode="auto">
            <a:xfrm>
              <a:off x="23" y="2544"/>
              <a:ext cx="1440" cy="1430"/>
            </a:xfrm>
            <a:prstGeom prst="roundRect">
              <a:avLst>
                <a:gd name="adj" fmla="val 69"/>
              </a:avLst>
            </a:prstGeom>
            <a:solidFill>
              <a:srgbClr val="FFFFFF"/>
            </a:solidFill>
            <a:ln w="9525">
              <a:noFill/>
              <a:round/>
              <a:headEnd/>
              <a:tailEnd/>
            </a:ln>
          </p:spPr>
          <p:txBody>
            <a:bodyPr wrap="none" anchor="ctr"/>
            <a:lstStyle/>
            <a:p>
              <a:endParaRPr lang="en-US"/>
            </a:p>
          </p:txBody>
        </p:sp>
        <p:sp>
          <p:nvSpPr>
            <p:cNvPr id="733212" name="Text Box 28"/>
            <p:cNvSpPr txBox="1">
              <a:spLocks noChangeArrowheads="1"/>
            </p:cNvSpPr>
            <p:nvPr/>
          </p:nvSpPr>
          <p:spPr bwMode="auto">
            <a:xfrm>
              <a:off x="23" y="2544"/>
              <a:ext cx="1440" cy="1538"/>
            </a:xfrm>
            <a:prstGeom prst="rect">
              <a:avLst/>
            </a:prstGeom>
            <a:noFill/>
            <a:ln w="9525">
              <a:noFill/>
              <a:miter lim="800000"/>
              <a:headEnd/>
              <a:tailEnd/>
            </a:ln>
          </p:spPr>
          <p:txBody>
            <a:bodyPr lIns="90000" tIns="46800" rIns="90000" bIns="46800">
              <a:spAutoFit/>
            </a:bodyPr>
            <a:lstStyle/>
            <a:p>
              <a:pPr algn="l">
                <a:lnSpc>
                  <a:spcPct val="87000"/>
                </a:lnSpc>
                <a:spcBef>
                  <a:spcPts val="3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800040"/>
                  </a:solidFill>
                  <a:latin typeface="Times New Roman" pitchFamily="18" charset="0"/>
                </a:rPr>
                <a:t>106ns between beam crossings: 9.4 Mhz</a:t>
              </a:r>
            </a:p>
            <a:p>
              <a:pPr algn="l">
                <a:lnSpc>
                  <a:spcPct val="87000"/>
                </a:lnSpc>
                <a:spcBef>
                  <a:spcPts val="3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a:solidFill>
                  <a:srgbClr val="0000FF"/>
                </a:solidFill>
                <a:latin typeface="Times New Roman" pitchFamily="18" charset="0"/>
              </a:endParaRPr>
            </a:p>
            <a:p>
              <a:pPr algn="l">
                <a:lnSpc>
                  <a:spcPct val="87000"/>
                </a:lnSpc>
                <a:spcBef>
                  <a:spcPts val="3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FF"/>
                  </a:solidFill>
                  <a:latin typeface="Times New Roman" pitchFamily="18" charset="0"/>
                </a:rPr>
                <a:t>Collision energies</a:t>
              </a:r>
            </a:p>
            <a:p>
              <a:pPr algn="l">
                <a:lnSpc>
                  <a:spcPct val="87000"/>
                </a:lnSpc>
                <a:spcBef>
                  <a:spcPts val="3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Times New Roman" pitchFamily="18" charset="0"/>
                </a:rPr>
                <a:t> </a:t>
              </a:r>
              <a:r>
                <a:rPr lang="en-GB" sz="1400" b="1">
                  <a:solidFill>
                    <a:srgbClr val="FF0000"/>
                  </a:solidFill>
                  <a:latin typeface="Times" pitchFamily="18" charset="0"/>
                </a:rPr>
                <a:t>√s</a:t>
              </a:r>
              <a:r>
                <a:rPr lang="en-GB" sz="1400" b="1" baseline="-25000">
                  <a:solidFill>
                    <a:srgbClr val="FF0000"/>
                  </a:solidFill>
                  <a:latin typeface="Times" pitchFamily="18" charset="0"/>
                </a:rPr>
                <a:t>NN</a:t>
              </a:r>
              <a:r>
                <a:rPr lang="en-GB" sz="1400" b="1">
                  <a:solidFill>
                    <a:srgbClr val="FF0000"/>
                  </a:solidFill>
                  <a:latin typeface="Times New Roman" pitchFamily="18" charset="0"/>
                </a:rPr>
                <a:t> = 500 GeV for p-p</a:t>
              </a:r>
            </a:p>
            <a:p>
              <a:pPr algn="l">
                <a:lnSpc>
                  <a:spcPct val="87000"/>
                </a:lnSpc>
                <a:spcBef>
                  <a:spcPts val="3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Times New Roman" pitchFamily="18" charset="0"/>
                </a:rPr>
                <a:t> </a:t>
              </a:r>
              <a:r>
                <a:rPr lang="en-GB" sz="1400" b="1">
                  <a:solidFill>
                    <a:srgbClr val="FF0000"/>
                  </a:solidFill>
                  <a:latin typeface="Times" pitchFamily="18" charset="0"/>
                </a:rPr>
                <a:t>√s</a:t>
              </a:r>
              <a:r>
                <a:rPr lang="en-GB" sz="1400" b="1" baseline="-25000">
                  <a:solidFill>
                    <a:srgbClr val="FF0000"/>
                  </a:solidFill>
                  <a:latin typeface="Times" pitchFamily="18" charset="0"/>
                </a:rPr>
                <a:t>NN</a:t>
              </a:r>
              <a:r>
                <a:rPr lang="en-GB" sz="1400" b="1">
                  <a:solidFill>
                    <a:srgbClr val="FF0000"/>
                  </a:solidFill>
                  <a:latin typeface="Times New Roman" pitchFamily="18" charset="0"/>
                </a:rPr>
                <a:t>  = 200 GeV for Au-Au </a:t>
              </a:r>
            </a:p>
            <a:p>
              <a:pPr algn="l">
                <a:lnSpc>
                  <a:spcPct val="87000"/>
                </a:lnSpc>
                <a:spcBef>
                  <a:spcPts val="3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FF"/>
                  </a:solidFill>
                  <a:latin typeface="Times New Roman" pitchFamily="18" charset="0"/>
                </a:rPr>
                <a:t>Luminosity</a:t>
              </a:r>
            </a:p>
            <a:p>
              <a:pPr algn="l">
                <a:lnSpc>
                  <a:spcPct val="87000"/>
                </a:lnSpc>
                <a:spcBef>
                  <a:spcPts val="3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Times New Roman" pitchFamily="18" charset="0"/>
                </a:rPr>
                <a:t>Au-Au: 2 x 10</a:t>
              </a:r>
              <a:r>
                <a:rPr lang="en-GB" sz="1400" b="1" baseline="30000">
                  <a:solidFill>
                    <a:srgbClr val="FF0000"/>
                  </a:solidFill>
                  <a:latin typeface="Times New Roman" pitchFamily="18" charset="0"/>
                </a:rPr>
                <a:t>26</a:t>
              </a:r>
              <a:r>
                <a:rPr lang="en-GB" sz="1400" b="1">
                  <a:solidFill>
                    <a:srgbClr val="FF0000"/>
                  </a:solidFill>
                  <a:latin typeface="Times New Roman" pitchFamily="18" charset="0"/>
                </a:rPr>
                <a:t> cm</a:t>
              </a:r>
              <a:r>
                <a:rPr lang="en-GB" sz="1400" b="1" baseline="30000">
                  <a:solidFill>
                    <a:srgbClr val="FF0000"/>
                  </a:solidFill>
                  <a:latin typeface="Times New Roman" pitchFamily="18" charset="0"/>
                </a:rPr>
                <a:t>-2</a:t>
              </a:r>
              <a:r>
                <a:rPr lang="en-GB" sz="1400" b="1">
                  <a:solidFill>
                    <a:srgbClr val="FF0000"/>
                  </a:solidFill>
                  <a:latin typeface="Times New Roman" pitchFamily="18" charset="0"/>
                </a:rPr>
                <a:t> s</a:t>
              </a:r>
              <a:r>
                <a:rPr lang="en-GB" sz="1400" b="1" baseline="30000">
                  <a:solidFill>
                    <a:srgbClr val="FF0000"/>
                  </a:solidFill>
                  <a:latin typeface="Times New Roman" pitchFamily="18" charset="0"/>
                </a:rPr>
                <a:t>-1</a:t>
              </a:r>
            </a:p>
            <a:p>
              <a:pPr algn="l">
                <a:lnSpc>
                  <a:spcPct val="87000"/>
                </a:lnSpc>
                <a:spcBef>
                  <a:spcPts val="338"/>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Times New Roman" pitchFamily="18" charset="0"/>
                </a:rPr>
                <a:t>   p-p  : 2 x 10</a:t>
              </a:r>
              <a:r>
                <a:rPr lang="en-GB" sz="1400" b="1" baseline="30000">
                  <a:solidFill>
                    <a:srgbClr val="FF0000"/>
                  </a:solidFill>
                  <a:latin typeface="Times New Roman" pitchFamily="18" charset="0"/>
                </a:rPr>
                <a:t>32</a:t>
              </a:r>
              <a:r>
                <a:rPr lang="en-GB" sz="1400" b="1">
                  <a:solidFill>
                    <a:srgbClr val="FF0000"/>
                  </a:solidFill>
                  <a:latin typeface="Times New Roman" pitchFamily="18" charset="0"/>
                </a:rPr>
                <a:t> cm</a:t>
              </a:r>
              <a:r>
                <a:rPr lang="en-GB" sz="1400" b="1" baseline="30000">
                  <a:solidFill>
                    <a:srgbClr val="FF0000"/>
                  </a:solidFill>
                  <a:latin typeface="Times New Roman" pitchFamily="18" charset="0"/>
                </a:rPr>
                <a:t>-2</a:t>
              </a:r>
              <a:r>
                <a:rPr lang="en-GB" sz="1400" b="1">
                  <a:solidFill>
                    <a:srgbClr val="FF0000"/>
                  </a:solidFill>
                  <a:latin typeface="Times New Roman" pitchFamily="18" charset="0"/>
                </a:rPr>
                <a:t> s</a:t>
              </a:r>
              <a:r>
                <a:rPr lang="en-GB" sz="1400" b="1" baseline="30000">
                  <a:solidFill>
                    <a:srgbClr val="FF0000"/>
                  </a:solidFill>
                  <a:latin typeface="Times New Roman" pitchFamily="18" charset="0"/>
                </a:rPr>
                <a:t>-1</a:t>
              </a:r>
              <a:r>
                <a:rPr lang="en-GB" sz="1400" b="1">
                  <a:solidFill>
                    <a:srgbClr val="FF0000"/>
                  </a:solidFill>
                  <a:latin typeface="Times New Roman" pitchFamily="18" charset="0"/>
                </a:rPr>
                <a:t> </a:t>
              </a:r>
              <a:br>
                <a:rPr lang="en-GB" sz="1400" b="1">
                  <a:solidFill>
                    <a:srgbClr val="FF0000"/>
                  </a:solidFill>
                  <a:latin typeface="Times New Roman" pitchFamily="18" charset="0"/>
                </a:rPr>
              </a:br>
              <a:r>
                <a:rPr lang="en-GB" sz="1400" b="1">
                  <a:solidFill>
                    <a:srgbClr val="FF0000"/>
                  </a:solidFill>
                  <a:latin typeface="Times New Roman" pitchFamily="18" charset="0"/>
                </a:rPr>
                <a:t>(</a:t>
              </a:r>
              <a:r>
                <a:rPr lang="en-GB" sz="1400" b="1" i="1" u="sng">
                  <a:solidFill>
                    <a:srgbClr val="FF0000"/>
                  </a:solidFill>
                  <a:latin typeface="Times New Roman" pitchFamily="18" charset="0"/>
                </a:rPr>
                <a:t>polarized)</a:t>
              </a:r>
            </a:p>
          </p:txBody>
        </p:sp>
      </p:grpSp>
      <p:grpSp>
        <p:nvGrpSpPr>
          <p:cNvPr id="10" name="Group 29"/>
          <p:cNvGrpSpPr>
            <a:grpSpLocks/>
          </p:cNvGrpSpPr>
          <p:nvPr/>
        </p:nvGrpSpPr>
        <p:grpSpPr bwMode="auto">
          <a:xfrm>
            <a:off x="6019800" y="746125"/>
            <a:ext cx="2951163" cy="365125"/>
            <a:chOff x="3792" y="470"/>
            <a:chExt cx="1859" cy="230"/>
          </a:xfrm>
        </p:grpSpPr>
        <p:sp>
          <p:nvSpPr>
            <p:cNvPr id="733214" name="AutoShape 30"/>
            <p:cNvSpPr>
              <a:spLocks noChangeArrowheads="1"/>
            </p:cNvSpPr>
            <p:nvPr/>
          </p:nvSpPr>
          <p:spPr bwMode="auto">
            <a:xfrm>
              <a:off x="3792" y="470"/>
              <a:ext cx="1860" cy="231"/>
            </a:xfrm>
            <a:prstGeom prst="roundRect">
              <a:avLst>
                <a:gd name="adj" fmla="val 431"/>
              </a:avLst>
            </a:prstGeom>
            <a:solidFill>
              <a:srgbClr val="FFFFFF"/>
            </a:solidFill>
            <a:ln w="9525">
              <a:noFill/>
              <a:round/>
              <a:headEnd/>
              <a:tailEnd/>
            </a:ln>
          </p:spPr>
          <p:txBody>
            <a:bodyPr wrap="none" anchor="ctr"/>
            <a:lstStyle/>
            <a:p>
              <a:endParaRPr lang="en-US"/>
            </a:p>
          </p:txBody>
        </p:sp>
        <p:sp>
          <p:nvSpPr>
            <p:cNvPr id="733215" name="Text Box 31"/>
            <p:cNvSpPr txBox="1">
              <a:spLocks noChangeArrowheads="1"/>
            </p:cNvSpPr>
            <p:nvPr/>
          </p:nvSpPr>
          <p:spPr bwMode="auto">
            <a:xfrm>
              <a:off x="3792" y="470"/>
              <a:ext cx="1860" cy="231"/>
            </a:xfrm>
            <a:prstGeom prst="rect">
              <a:avLst/>
            </a:prstGeom>
            <a:noFill/>
            <a:ln w="9525">
              <a:noFill/>
              <a:miter lim="800000"/>
              <a:headEnd/>
              <a:tailEnd/>
            </a:ln>
          </p:spPr>
          <p:txBody>
            <a:bodyPr wrap="none"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800040"/>
                  </a:solidFill>
                  <a:latin typeface="Times New Roman" pitchFamily="18" charset="0"/>
                </a:rPr>
                <a:t>4 heavy ion experiments</a:t>
              </a:r>
            </a:p>
          </p:txBody>
        </p:sp>
      </p:grpSp>
      <p:grpSp>
        <p:nvGrpSpPr>
          <p:cNvPr id="11" name="Group 32"/>
          <p:cNvGrpSpPr>
            <a:grpSpLocks/>
          </p:cNvGrpSpPr>
          <p:nvPr/>
        </p:nvGrpSpPr>
        <p:grpSpPr bwMode="auto">
          <a:xfrm>
            <a:off x="36513" y="2684463"/>
            <a:ext cx="1954212" cy="1357312"/>
            <a:chOff x="23" y="1691"/>
            <a:chExt cx="1231" cy="855"/>
          </a:xfrm>
        </p:grpSpPr>
        <p:sp>
          <p:nvSpPr>
            <p:cNvPr id="733217" name="AutoShape 33"/>
            <p:cNvSpPr>
              <a:spLocks noChangeArrowheads="1"/>
            </p:cNvSpPr>
            <p:nvPr/>
          </p:nvSpPr>
          <p:spPr bwMode="auto">
            <a:xfrm>
              <a:off x="23" y="1691"/>
              <a:ext cx="1232" cy="856"/>
            </a:xfrm>
            <a:prstGeom prst="roundRect">
              <a:avLst>
                <a:gd name="adj" fmla="val 116"/>
              </a:avLst>
            </a:prstGeom>
            <a:solidFill>
              <a:srgbClr val="FFFFFF"/>
            </a:solidFill>
            <a:ln w="9525">
              <a:noFill/>
              <a:round/>
              <a:headEnd/>
              <a:tailEnd/>
            </a:ln>
          </p:spPr>
          <p:txBody>
            <a:bodyPr wrap="none" anchor="ctr"/>
            <a:lstStyle/>
            <a:p>
              <a:endParaRPr lang="en-US"/>
            </a:p>
          </p:txBody>
        </p:sp>
        <p:sp>
          <p:nvSpPr>
            <p:cNvPr id="733218" name="Text Box 34"/>
            <p:cNvSpPr txBox="1">
              <a:spLocks noChangeArrowheads="1"/>
            </p:cNvSpPr>
            <p:nvPr/>
          </p:nvSpPr>
          <p:spPr bwMode="auto">
            <a:xfrm>
              <a:off x="23" y="1691"/>
              <a:ext cx="1232" cy="856"/>
            </a:xfrm>
            <a:prstGeom prst="rect">
              <a:avLst/>
            </a:prstGeom>
            <a:noFill/>
            <a:ln w="9525">
              <a:noFill/>
              <a:miter lim="800000"/>
              <a:headEnd/>
              <a:tailEnd/>
            </a:ln>
          </p:spPr>
          <p:txBody>
            <a:bodyPr lIns="90000" tIns="46800" rIns="90000" bIns="46800">
              <a:spAutoFit/>
            </a:bodyPr>
            <a:lstStyle/>
            <a:p>
              <a:pPr algn="l">
                <a:lnSpc>
                  <a:spcPct val="87000"/>
                </a:lnSpc>
                <a:spcBef>
                  <a:spcPts val="1113"/>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800040"/>
                  </a:solidFill>
                  <a:latin typeface="Times New Roman" pitchFamily="18" charset="0"/>
                </a:rPr>
                <a:t>3.84 km circumference</a:t>
              </a:r>
            </a:p>
            <a:p>
              <a:pPr algn="l">
                <a:lnSpc>
                  <a:spcPct val="87000"/>
                </a:lnSpc>
                <a:spcBef>
                  <a:spcPts val="1113"/>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800040"/>
                  </a:solidFill>
                  <a:latin typeface="Times New Roman" pitchFamily="18" charset="0"/>
                </a:rPr>
                <a:t>&gt; 1700 magnets</a:t>
              </a:r>
            </a:p>
          </p:txBody>
        </p:sp>
      </p:grpSp>
      <p:sp>
        <p:nvSpPr>
          <p:cNvPr id="733219" name="Rectangle 35"/>
          <p:cNvSpPr>
            <a:spLocks noGrp="1" noChangeArrowheads="1"/>
          </p:cNvSpPr>
          <p:nvPr>
            <p:ph type="title"/>
          </p:nvPr>
        </p:nvSpPr>
        <p:spPr>
          <a:xfrm>
            <a:off x="0" y="1588"/>
            <a:ext cx="9144000" cy="685800"/>
          </a:xfrm>
          <a:noFill/>
          <a:ln/>
        </p:spPr>
        <p:txBody>
          <a:bodyPr lIns="90000" tIns="46800" rIns="90000" bIns="46800"/>
          <a:lstStyle/>
          <a:p>
            <a:pPr defTabSz="449263">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accent2"/>
                </a:solidFill>
              </a:rPr>
              <a:t> RHIC @ BNL</a:t>
            </a:r>
            <a:endParaRPr lang="en-GB" sz="3200" dirty="0">
              <a:solidFill>
                <a:schemeClr val="accent2"/>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4740C277-C310-4F0C-AFA1-FFB06AC790E3}" type="slidenum">
              <a:rPr lang="en-US"/>
              <a:pPr/>
              <a:t>8</a:t>
            </a:fld>
            <a:endParaRPr lang="en-US"/>
          </a:p>
        </p:txBody>
      </p:sp>
      <p:pic>
        <p:nvPicPr>
          <p:cNvPr id="731138" name="Picture 2"/>
          <p:cNvPicPr>
            <a:picLocks noChangeAspect="1" noChangeArrowheads="1"/>
          </p:cNvPicPr>
          <p:nvPr/>
        </p:nvPicPr>
        <p:blipFill>
          <a:blip r:embed="rId3" cstate="print"/>
          <a:srcRect/>
          <a:stretch>
            <a:fillRect/>
          </a:stretch>
        </p:blipFill>
        <p:spPr bwMode="auto">
          <a:xfrm>
            <a:off x="747713" y="1787525"/>
            <a:ext cx="6469062" cy="4814888"/>
          </a:xfrm>
          <a:prstGeom prst="rect">
            <a:avLst/>
          </a:prstGeom>
          <a:noFill/>
        </p:spPr>
      </p:pic>
      <p:pic>
        <p:nvPicPr>
          <p:cNvPr id="731139" name="Picture 3"/>
          <p:cNvPicPr>
            <a:picLocks noChangeAspect="1" noChangeArrowheads="1"/>
          </p:cNvPicPr>
          <p:nvPr/>
        </p:nvPicPr>
        <p:blipFill>
          <a:blip r:embed="rId4" cstate="print"/>
          <a:srcRect/>
          <a:stretch>
            <a:fillRect/>
          </a:stretch>
        </p:blipFill>
        <p:spPr bwMode="auto">
          <a:xfrm>
            <a:off x="0" y="1036638"/>
            <a:ext cx="9144000" cy="2662237"/>
          </a:xfrm>
          <a:prstGeom prst="rect">
            <a:avLst/>
          </a:prstGeom>
          <a:noFill/>
        </p:spPr>
      </p:pic>
      <p:pic>
        <p:nvPicPr>
          <p:cNvPr id="731140" name="Picture 4"/>
          <p:cNvPicPr>
            <a:picLocks noChangeAspect="1" noChangeArrowheads="1"/>
          </p:cNvPicPr>
          <p:nvPr/>
        </p:nvPicPr>
        <p:blipFill>
          <a:blip r:embed="rId5" cstate="print"/>
          <a:srcRect/>
          <a:stretch>
            <a:fillRect/>
          </a:stretch>
        </p:blipFill>
        <p:spPr bwMode="auto">
          <a:xfrm>
            <a:off x="5697538" y="3540125"/>
            <a:ext cx="3173412" cy="3081338"/>
          </a:xfrm>
          <a:prstGeom prst="rect">
            <a:avLst/>
          </a:prstGeom>
          <a:noFill/>
        </p:spPr>
      </p:pic>
      <p:sp>
        <p:nvSpPr>
          <p:cNvPr id="731141" name="Line 5"/>
          <p:cNvSpPr>
            <a:spLocks noChangeShapeType="1"/>
          </p:cNvSpPr>
          <p:nvPr/>
        </p:nvSpPr>
        <p:spPr bwMode="auto">
          <a:xfrm>
            <a:off x="5334000" y="3429000"/>
            <a:ext cx="1884363" cy="3119438"/>
          </a:xfrm>
          <a:prstGeom prst="line">
            <a:avLst/>
          </a:prstGeom>
          <a:noFill/>
          <a:ln w="9360">
            <a:solidFill>
              <a:srgbClr val="FF0000"/>
            </a:solidFill>
            <a:round/>
            <a:headEnd/>
            <a:tailEnd/>
          </a:ln>
        </p:spPr>
        <p:txBody>
          <a:bodyPr/>
          <a:lstStyle/>
          <a:p>
            <a:endParaRPr lang="en-US"/>
          </a:p>
        </p:txBody>
      </p:sp>
      <p:sp>
        <p:nvSpPr>
          <p:cNvPr id="731142" name="Line 6"/>
          <p:cNvSpPr>
            <a:spLocks noChangeShapeType="1"/>
          </p:cNvSpPr>
          <p:nvPr/>
        </p:nvSpPr>
        <p:spPr bwMode="auto">
          <a:xfrm>
            <a:off x="5521325" y="2466975"/>
            <a:ext cx="2098675" cy="1106488"/>
          </a:xfrm>
          <a:prstGeom prst="line">
            <a:avLst/>
          </a:prstGeom>
          <a:noFill/>
          <a:ln w="9360">
            <a:solidFill>
              <a:srgbClr val="FF0000"/>
            </a:solidFill>
            <a:round/>
            <a:headEnd/>
            <a:tailEnd/>
          </a:ln>
        </p:spPr>
        <p:txBody>
          <a:bodyPr/>
          <a:lstStyle/>
          <a:p>
            <a:endParaRPr lang="en-US"/>
          </a:p>
        </p:txBody>
      </p:sp>
      <p:sp>
        <p:nvSpPr>
          <p:cNvPr id="731143" name="Text Box 7"/>
          <p:cNvSpPr txBox="1">
            <a:spLocks noChangeArrowheads="1"/>
          </p:cNvSpPr>
          <p:nvPr/>
        </p:nvSpPr>
        <p:spPr bwMode="auto">
          <a:xfrm>
            <a:off x="304800" y="4910138"/>
            <a:ext cx="1625600" cy="457200"/>
          </a:xfrm>
          <a:prstGeom prst="rect">
            <a:avLst/>
          </a:prstGeom>
          <a:noFill/>
          <a:ln w="9525">
            <a:noFill/>
            <a:miter lim="800000"/>
            <a:headEnd/>
            <a:tailEnd/>
          </a:ln>
        </p:spPr>
        <p:txBody>
          <a:bodyPr wrap="none"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Manhattan</a:t>
            </a:r>
          </a:p>
        </p:txBody>
      </p:sp>
      <p:sp>
        <p:nvSpPr>
          <p:cNvPr id="731144" name="Line 8"/>
          <p:cNvSpPr>
            <a:spLocks noChangeShapeType="1"/>
          </p:cNvSpPr>
          <p:nvPr/>
        </p:nvSpPr>
        <p:spPr bwMode="auto">
          <a:xfrm>
            <a:off x="838200" y="985838"/>
            <a:ext cx="4495800" cy="1587"/>
          </a:xfrm>
          <a:prstGeom prst="line">
            <a:avLst/>
          </a:prstGeom>
          <a:noFill/>
          <a:ln w="28440">
            <a:solidFill>
              <a:srgbClr val="333399"/>
            </a:solidFill>
            <a:round/>
            <a:headEnd type="triangle" w="lg" len="lg"/>
            <a:tailEnd type="triangle" w="lg" len="lg"/>
          </a:ln>
        </p:spPr>
        <p:txBody>
          <a:bodyPr/>
          <a:lstStyle/>
          <a:p>
            <a:endParaRPr lang="en-US"/>
          </a:p>
        </p:txBody>
      </p:sp>
      <p:sp>
        <p:nvSpPr>
          <p:cNvPr id="731146" name="Text Box 10"/>
          <p:cNvSpPr txBox="1">
            <a:spLocks noChangeArrowheads="1"/>
          </p:cNvSpPr>
          <p:nvPr/>
        </p:nvSpPr>
        <p:spPr bwMode="auto">
          <a:xfrm>
            <a:off x="2362200" y="584200"/>
            <a:ext cx="2663825" cy="434975"/>
          </a:xfrm>
          <a:prstGeom prst="rect">
            <a:avLst/>
          </a:prstGeom>
          <a:noFill/>
          <a:ln w="9525">
            <a:noFill/>
            <a:miter lim="800000"/>
            <a:headEnd/>
            <a:tailEnd/>
          </a:ln>
        </p:spPr>
        <p:txBody>
          <a:bodyPr wrap="none"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 100km [60 miles] </a:t>
            </a:r>
          </a:p>
        </p:txBody>
      </p:sp>
      <p:sp>
        <p:nvSpPr>
          <p:cNvPr id="731147" name="Text Box 11"/>
          <p:cNvSpPr txBox="1">
            <a:spLocks noChangeArrowheads="1"/>
          </p:cNvSpPr>
          <p:nvPr/>
        </p:nvSpPr>
        <p:spPr bwMode="auto">
          <a:xfrm>
            <a:off x="2644775" y="5737225"/>
            <a:ext cx="2482850" cy="457200"/>
          </a:xfrm>
          <a:prstGeom prst="rect">
            <a:avLst/>
          </a:prstGeom>
          <a:noFill/>
          <a:ln w="9525">
            <a:noFill/>
            <a:miter lim="800000"/>
            <a:headEnd/>
            <a:tailEnd/>
          </a:ln>
        </p:spPr>
        <p:txBody>
          <a:bodyPr wrap="none" lIns="90000" tIns="46800" rIns="90000" bIns="4680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Times New Roman" pitchFamily="18" charset="0"/>
              </a:rPr>
              <a:t>RHIC/Brookhaven</a:t>
            </a:r>
          </a:p>
        </p:txBody>
      </p:sp>
      <p:sp>
        <p:nvSpPr>
          <p:cNvPr id="731149" name="Rectangle 13"/>
          <p:cNvSpPr>
            <a:spLocks noGrp="1" noChangeArrowheads="1"/>
          </p:cNvSpPr>
          <p:nvPr>
            <p:ph type="title"/>
          </p:nvPr>
        </p:nvSpPr>
        <p:spPr>
          <a:xfrm>
            <a:off x="0" y="0"/>
            <a:ext cx="9144000" cy="685800"/>
          </a:xfrm>
          <a:noFill/>
          <a:ln/>
        </p:spPr>
        <p:txBody>
          <a:bodyPr lIns="90000" tIns="46800" rIns="90000" bIns="46800"/>
          <a:lstStyle/>
          <a:p>
            <a:pPr defTabSz="449263">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chemeClr val="accent2"/>
                </a:solidFill>
              </a:rPr>
              <a:t>RHIC / Long Island</a:t>
            </a:r>
          </a:p>
        </p:txBody>
      </p:sp>
      <p:sp>
        <p:nvSpPr>
          <p:cNvPr id="731150" name="Text Box 14"/>
          <p:cNvSpPr txBox="1">
            <a:spLocks noChangeArrowheads="1"/>
          </p:cNvSpPr>
          <p:nvPr/>
        </p:nvSpPr>
        <p:spPr bwMode="auto">
          <a:xfrm>
            <a:off x="4635500" y="4914900"/>
            <a:ext cx="373063" cy="341313"/>
          </a:xfrm>
          <a:prstGeom prst="rect">
            <a:avLst/>
          </a:prstGeom>
          <a:noFill/>
          <a:ln w="9525">
            <a:noFill/>
            <a:miter lim="800000"/>
            <a:headEnd/>
            <a:tailEnd/>
          </a:ln>
        </p:spPr>
        <p:txBody>
          <a:bodyPr wrap="none" lIns="0" tIns="0" rIns="0" bIns="0">
            <a:spAutoFit/>
          </a:bodyPr>
          <a:lstStyle/>
          <a:p>
            <a:pPr algn="l">
              <a:lnSpc>
                <a:spcPct val="94000"/>
              </a:lnSpc>
              <a:spcBef>
                <a:spcPct val="0"/>
              </a:spcBef>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FF0000"/>
                </a:solidFill>
                <a:latin typeface="Times New Roman" pitchFamily="18" charset="0"/>
              </a:rPr>
              <a:t>Au</a:t>
            </a:r>
          </a:p>
        </p:txBody>
      </p:sp>
      <p:sp>
        <p:nvSpPr>
          <p:cNvPr id="731151" name="Line 15"/>
          <p:cNvSpPr>
            <a:spLocks noChangeShapeType="1"/>
          </p:cNvSpPr>
          <p:nvPr/>
        </p:nvSpPr>
        <p:spPr bwMode="auto">
          <a:xfrm flipV="1">
            <a:off x="4970463" y="4384675"/>
            <a:ext cx="292100" cy="566738"/>
          </a:xfrm>
          <a:prstGeom prst="line">
            <a:avLst/>
          </a:prstGeom>
          <a:noFill/>
          <a:ln w="28440">
            <a:solidFill>
              <a:srgbClr val="FF0000"/>
            </a:solidFill>
            <a:round/>
            <a:headEnd/>
            <a:tailEnd type="triangle" w="lg" len="lg"/>
          </a:ln>
        </p:spPr>
        <p:txBody>
          <a:bodyPr/>
          <a:lstStyle/>
          <a:p>
            <a:endParaRPr lang="en-US"/>
          </a:p>
        </p:txBody>
      </p:sp>
      <p:sp>
        <p:nvSpPr>
          <p:cNvPr id="731152" name="Line 16"/>
          <p:cNvSpPr>
            <a:spLocks noChangeShapeType="1"/>
          </p:cNvSpPr>
          <p:nvPr/>
        </p:nvSpPr>
        <p:spPr bwMode="auto">
          <a:xfrm flipH="1" flipV="1">
            <a:off x="449263" y="2409825"/>
            <a:ext cx="219075" cy="2306638"/>
          </a:xfrm>
          <a:prstGeom prst="line">
            <a:avLst/>
          </a:prstGeom>
          <a:noFill/>
          <a:ln w="38100">
            <a:solidFill>
              <a:schemeClr val="tx1"/>
            </a:solidFill>
            <a:round/>
            <a:headEnd/>
            <a:tailEnd type="triangle" w="med" len="med"/>
          </a:ln>
          <a:effectLst/>
        </p:spPr>
        <p:txBody>
          <a:bodyPr/>
          <a:lstStyle/>
          <a:p>
            <a:endParaRPr lang="en-US"/>
          </a:p>
        </p:txBody>
      </p:sp>
      <p:sp>
        <p:nvSpPr>
          <p:cNvPr id="731153" name="Line 17"/>
          <p:cNvSpPr>
            <a:spLocks noChangeShapeType="1"/>
          </p:cNvSpPr>
          <p:nvPr/>
        </p:nvSpPr>
        <p:spPr bwMode="auto">
          <a:xfrm flipV="1">
            <a:off x="5240338" y="5022850"/>
            <a:ext cx="1741487" cy="827088"/>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138"/>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4000"/>
                                  </p:stCondLst>
                                  <p:childTnLst>
                                    <p:set>
                                      <p:cBhvr>
                                        <p:cTn id="9" dur="1" fill="hold">
                                          <p:stCondLst>
                                            <p:cond delay="0"/>
                                          </p:stCondLst>
                                        </p:cTn>
                                        <p:tgtEl>
                                          <p:spTgt spid="731151"/>
                                        </p:tgtEl>
                                        <p:attrNameLst>
                                          <p:attrName>style.visibility</p:attrName>
                                        </p:attrNameLst>
                                      </p:cBhvr>
                                      <p:to>
                                        <p:strVal val="visible"/>
                                      </p:to>
                                    </p:set>
                                    <p:animEffect transition="in" filter="checkerboard(across)">
                                      <p:cBhvr>
                                        <p:cTn id="10" dur="2000"/>
                                        <p:tgtEl>
                                          <p:spTgt spid="731151"/>
                                        </p:tgtEl>
                                      </p:cBhvr>
                                    </p:animEffect>
                                  </p:childTnLst>
                                </p:cTn>
                              </p:par>
                            </p:childTnLst>
                          </p:cTn>
                        </p:par>
                        <p:par>
                          <p:cTn id="11" fill="hold">
                            <p:stCondLst>
                              <p:cond delay="6000"/>
                            </p:stCondLst>
                            <p:childTnLst>
                              <p:par>
                                <p:cTn id="12" presetID="5" presetClass="entr" presetSubtype="10" fill="hold" grpId="0" nodeType="afterEffect">
                                  <p:stCondLst>
                                    <p:cond delay="0"/>
                                  </p:stCondLst>
                                  <p:childTnLst>
                                    <p:set>
                                      <p:cBhvr>
                                        <p:cTn id="13" dur="1" fill="hold">
                                          <p:stCondLst>
                                            <p:cond delay="0"/>
                                          </p:stCondLst>
                                        </p:cTn>
                                        <p:tgtEl>
                                          <p:spTgt spid="731150"/>
                                        </p:tgtEl>
                                        <p:attrNameLst>
                                          <p:attrName>style.visibility</p:attrName>
                                        </p:attrNameLst>
                                      </p:cBhvr>
                                      <p:to>
                                        <p:strVal val="visible"/>
                                      </p:to>
                                    </p:set>
                                    <p:animEffect transition="in" filter="checkerboard(across)">
                                      <p:cBhvr>
                                        <p:cTn id="14" dur="500"/>
                                        <p:tgtEl>
                                          <p:spTgt spid="731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50" grpId="0"/>
      <p:bldP spid="7311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a:noFill/>
        </p:spPr>
        <p:txBody>
          <a:bodyPr/>
          <a:lstStyle/>
          <a:p>
            <a:fld id="{86332A0F-40AE-44B6-B2F7-9CEDACF32887}" type="slidenum">
              <a:rPr lang="en-US"/>
              <a:pPr/>
              <a:t>9</a:t>
            </a:fld>
            <a:endParaRPr lang="en-US"/>
          </a:p>
        </p:txBody>
      </p:sp>
      <p:sp>
        <p:nvSpPr>
          <p:cNvPr id="7173" name="Rectangle 2"/>
          <p:cNvSpPr>
            <a:spLocks noChangeArrowheads="1"/>
          </p:cNvSpPr>
          <p:nvPr/>
        </p:nvSpPr>
        <p:spPr bwMode="auto">
          <a:xfrm>
            <a:off x="124691" y="434974"/>
            <a:ext cx="8894618" cy="504825"/>
          </a:xfrm>
          <a:prstGeom prst="rect">
            <a:avLst/>
          </a:prstGeom>
          <a:noFill/>
          <a:ln w="9525">
            <a:noFill/>
            <a:miter lim="800000"/>
            <a:headEnd/>
            <a:tailEnd/>
          </a:ln>
        </p:spPr>
        <p:txBody>
          <a:bodyPr anchor="ctr"/>
          <a:lstStyle/>
          <a:p>
            <a:r>
              <a:rPr lang="en-US" sz="4200" dirty="0" smtClean="0">
                <a:solidFill>
                  <a:schemeClr val="tx2"/>
                </a:solidFill>
                <a:latin typeface="Times New Roman" pitchFamily="18" charset="0"/>
              </a:rPr>
              <a:t> Nordic High-Energy Heavy-Ion groups </a:t>
            </a:r>
            <a:endParaRPr lang="en-US" sz="4200" dirty="0">
              <a:solidFill>
                <a:schemeClr val="tx2"/>
              </a:solidFill>
              <a:latin typeface="Times New Roman" pitchFamily="18" charset="0"/>
            </a:endParaRPr>
          </a:p>
        </p:txBody>
      </p:sp>
      <p:sp>
        <p:nvSpPr>
          <p:cNvPr id="7174" name="Text Box 20"/>
          <p:cNvSpPr txBox="1">
            <a:spLocks noChangeArrowheads="1"/>
          </p:cNvSpPr>
          <p:nvPr/>
        </p:nvSpPr>
        <p:spPr bwMode="auto">
          <a:xfrm>
            <a:off x="2977008" y="2882466"/>
            <a:ext cx="2188420" cy="1698927"/>
          </a:xfrm>
          <a:prstGeom prst="rect">
            <a:avLst/>
          </a:prstGeom>
          <a:noFill/>
          <a:ln w="28575">
            <a:solidFill>
              <a:schemeClr val="accent2"/>
            </a:solidFill>
            <a:miter lim="800000"/>
            <a:headEnd/>
            <a:tailEnd/>
          </a:ln>
        </p:spPr>
        <p:txBody>
          <a:bodyPr wrap="none">
            <a:spAutoFit/>
          </a:bodyPr>
          <a:lstStyle/>
          <a:p>
            <a:pPr marL="457200" indent="-457200"/>
            <a:r>
              <a:rPr lang="en-US" b="1" i="1" u="sng" dirty="0" smtClean="0">
                <a:solidFill>
                  <a:srgbClr val="000099"/>
                </a:solidFill>
                <a:latin typeface="Times New Roman" pitchFamily="18" charset="0"/>
              </a:rPr>
              <a:t>Sweden :</a:t>
            </a:r>
            <a:endParaRPr lang="en-US" b="1" i="1" u="sng" dirty="0">
              <a:solidFill>
                <a:srgbClr val="000099"/>
              </a:solidFill>
              <a:latin typeface="Times New Roman" pitchFamily="18" charset="0"/>
            </a:endParaRPr>
          </a:p>
          <a:p>
            <a:pPr marL="457200" indent="-457200"/>
            <a:r>
              <a:rPr lang="en-US" b="1" dirty="0" smtClean="0">
                <a:solidFill>
                  <a:srgbClr val="000099"/>
                </a:solidFill>
                <a:latin typeface="Times New Roman" pitchFamily="18" charset="0"/>
              </a:rPr>
              <a:t>Lund</a:t>
            </a:r>
            <a:endParaRPr lang="en-US" b="1" dirty="0">
              <a:solidFill>
                <a:srgbClr val="000099"/>
              </a:solidFill>
              <a:latin typeface="Times New Roman" pitchFamily="18" charset="0"/>
            </a:endParaRPr>
          </a:p>
          <a:p>
            <a:pPr marL="457200" indent="-457200"/>
            <a:endParaRPr lang="en-US" b="1" dirty="0">
              <a:solidFill>
                <a:srgbClr val="000099"/>
              </a:solidFill>
              <a:latin typeface="Times New Roman" pitchFamily="18" charset="0"/>
            </a:endParaRPr>
          </a:p>
          <a:p>
            <a:pPr marL="457200" indent="-457200"/>
            <a:r>
              <a:rPr lang="en-US" b="1" dirty="0" smtClean="0">
                <a:solidFill>
                  <a:srgbClr val="000099"/>
                </a:solidFill>
                <a:latin typeface="Times New Roman" pitchFamily="18" charset="0"/>
              </a:rPr>
              <a:t>PHENIX @ RHIC *</a:t>
            </a:r>
            <a:endParaRPr lang="en-US" b="1" dirty="0">
              <a:solidFill>
                <a:srgbClr val="000099"/>
              </a:solidFill>
              <a:latin typeface="Times New Roman" pitchFamily="18" charset="0"/>
            </a:endParaRPr>
          </a:p>
          <a:p>
            <a:pPr marL="457200" indent="-457200"/>
            <a:r>
              <a:rPr lang="en-US" b="1" dirty="0" smtClean="0">
                <a:solidFill>
                  <a:srgbClr val="000099"/>
                </a:solidFill>
                <a:latin typeface="Times New Roman" pitchFamily="18" charset="0"/>
              </a:rPr>
              <a:t>ALICE @ LHC *</a:t>
            </a:r>
            <a:endParaRPr lang="en-US" b="1" dirty="0">
              <a:solidFill>
                <a:srgbClr val="000099"/>
              </a:solidFill>
              <a:latin typeface="Times New Roman" pitchFamily="18" charset="0"/>
            </a:endParaRPr>
          </a:p>
        </p:txBody>
      </p:sp>
      <p:sp>
        <p:nvSpPr>
          <p:cNvPr id="7176" name="Text Box 25"/>
          <p:cNvSpPr txBox="1">
            <a:spLocks noChangeArrowheads="1"/>
          </p:cNvSpPr>
          <p:nvPr/>
        </p:nvSpPr>
        <p:spPr bwMode="auto">
          <a:xfrm>
            <a:off x="1458048" y="4759334"/>
            <a:ext cx="2130711" cy="1698927"/>
          </a:xfrm>
          <a:prstGeom prst="rect">
            <a:avLst/>
          </a:prstGeom>
          <a:noFill/>
          <a:ln w="28575">
            <a:solidFill>
              <a:srgbClr val="C00000"/>
            </a:solidFill>
            <a:miter lim="800000"/>
            <a:headEnd/>
            <a:tailEnd/>
          </a:ln>
        </p:spPr>
        <p:txBody>
          <a:bodyPr wrap="none">
            <a:spAutoFit/>
          </a:bodyPr>
          <a:lstStyle/>
          <a:p>
            <a:pPr marL="457200" indent="-457200"/>
            <a:r>
              <a:rPr lang="en-US" b="1" i="1" u="sng" dirty="0" smtClean="0">
                <a:solidFill>
                  <a:srgbClr val="FF0000"/>
                </a:solidFill>
                <a:latin typeface="Times New Roman" pitchFamily="18" charset="0"/>
              </a:rPr>
              <a:t>Denmark:</a:t>
            </a:r>
            <a:endParaRPr lang="en-US" b="1" i="1" u="sng" dirty="0">
              <a:solidFill>
                <a:srgbClr val="FF0000"/>
              </a:solidFill>
              <a:latin typeface="Times New Roman" pitchFamily="18" charset="0"/>
            </a:endParaRPr>
          </a:p>
          <a:p>
            <a:pPr marL="457200" indent="-457200"/>
            <a:r>
              <a:rPr lang="en-US" b="1" dirty="0" smtClean="0">
                <a:solidFill>
                  <a:srgbClr val="FF0000"/>
                </a:solidFill>
                <a:latin typeface="Times New Roman" pitchFamily="18" charset="0"/>
              </a:rPr>
              <a:t>Copenhagen</a:t>
            </a:r>
          </a:p>
          <a:p>
            <a:pPr marL="457200" indent="-457200"/>
            <a:endParaRPr lang="en-US" b="1" dirty="0" smtClean="0">
              <a:solidFill>
                <a:srgbClr val="FF0000"/>
              </a:solidFill>
              <a:latin typeface="Times New Roman" pitchFamily="18" charset="0"/>
            </a:endParaRPr>
          </a:p>
          <a:p>
            <a:pPr marL="457200" indent="-457200"/>
            <a:r>
              <a:rPr lang="en-US" b="1" dirty="0" smtClean="0">
                <a:solidFill>
                  <a:srgbClr val="FF0000"/>
                </a:solidFill>
                <a:latin typeface="Times New Roman" pitchFamily="18" charset="0"/>
              </a:rPr>
              <a:t>BRAHMS @ RHIC</a:t>
            </a:r>
          </a:p>
          <a:p>
            <a:pPr marL="457200" indent="-457200"/>
            <a:r>
              <a:rPr lang="en-US" b="1" dirty="0" smtClean="0">
                <a:solidFill>
                  <a:srgbClr val="FF0000"/>
                </a:solidFill>
                <a:latin typeface="Times New Roman" pitchFamily="18" charset="0"/>
              </a:rPr>
              <a:t>ALICE @ LHC * </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7177" name="Text Box 26"/>
          <p:cNvSpPr txBox="1">
            <a:spLocks noChangeArrowheads="1"/>
          </p:cNvSpPr>
          <p:nvPr/>
        </p:nvSpPr>
        <p:spPr bwMode="auto">
          <a:xfrm>
            <a:off x="5622291" y="5678350"/>
            <a:ext cx="2638482" cy="646331"/>
          </a:xfrm>
          <a:prstGeom prst="rect">
            <a:avLst/>
          </a:prstGeom>
          <a:noFill/>
          <a:ln w="9525">
            <a:noFill/>
            <a:miter lim="800000"/>
            <a:headEnd/>
            <a:tailEnd/>
          </a:ln>
        </p:spPr>
        <p:txBody>
          <a:bodyPr wrap="square">
            <a:spAutoFit/>
          </a:bodyPr>
          <a:lstStyle/>
          <a:p>
            <a:r>
              <a:rPr lang="en-US" dirty="0" smtClean="0"/>
              <a:t>* = experiments currently taking data</a:t>
            </a:r>
            <a:endParaRPr lang="en-US" dirty="0"/>
          </a:p>
        </p:txBody>
      </p:sp>
      <p:sp>
        <p:nvSpPr>
          <p:cNvPr id="8" name="Text Box 25"/>
          <p:cNvSpPr txBox="1">
            <a:spLocks noChangeArrowheads="1"/>
          </p:cNvSpPr>
          <p:nvPr/>
        </p:nvSpPr>
        <p:spPr bwMode="auto">
          <a:xfrm>
            <a:off x="509011" y="1784067"/>
            <a:ext cx="2130711" cy="2031325"/>
          </a:xfrm>
          <a:prstGeom prst="rect">
            <a:avLst/>
          </a:prstGeom>
          <a:noFill/>
          <a:ln w="28575">
            <a:solidFill>
              <a:srgbClr val="C00000"/>
            </a:solidFill>
            <a:miter lim="800000"/>
            <a:headEnd/>
            <a:tailEnd/>
          </a:ln>
        </p:spPr>
        <p:txBody>
          <a:bodyPr wrap="none">
            <a:spAutoFit/>
          </a:bodyPr>
          <a:lstStyle/>
          <a:p>
            <a:pPr marL="457200" indent="-457200"/>
            <a:r>
              <a:rPr lang="en-US" b="1" i="1" u="sng" dirty="0" smtClean="0">
                <a:solidFill>
                  <a:srgbClr val="FF0000"/>
                </a:solidFill>
                <a:latin typeface="Times New Roman" pitchFamily="18" charset="0"/>
              </a:rPr>
              <a:t>Norway:</a:t>
            </a:r>
            <a:endParaRPr lang="en-US" b="1" i="1" u="sng" dirty="0">
              <a:solidFill>
                <a:srgbClr val="FF0000"/>
              </a:solidFill>
              <a:latin typeface="Times New Roman" pitchFamily="18" charset="0"/>
            </a:endParaRPr>
          </a:p>
          <a:p>
            <a:pPr marL="457200" indent="-457200"/>
            <a:r>
              <a:rPr lang="en-US" b="1" dirty="0" smtClean="0">
                <a:solidFill>
                  <a:srgbClr val="FF0000"/>
                </a:solidFill>
                <a:latin typeface="Times New Roman" pitchFamily="18" charset="0"/>
              </a:rPr>
              <a:t>Bergen</a:t>
            </a:r>
          </a:p>
          <a:p>
            <a:pPr marL="457200" indent="-457200"/>
            <a:r>
              <a:rPr lang="en-US" b="1" dirty="0" smtClean="0">
                <a:solidFill>
                  <a:srgbClr val="FF0000"/>
                </a:solidFill>
                <a:latin typeface="Times New Roman" pitchFamily="18" charset="0"/>
              </a:rPr>
              <a:t>Oslo</a:t>
            </a:r>
          </a:p>
          <a:p>
            <a:pPr marL="457200" indent="-457200"/>
            <a:endParaRPr lang="en-US" b="1" dirty="0" smtClean="0">
              <a:solidFill>
                <a:srgbClr val="FF0000"/>
              </a:solidFill>
              <a:latin typeface="Times New Roman" pitchFamily="18" charset="0"/>
            </a:endParaRPr>
          </a:p>
          <a:p>
            <a:pPr marL="457200" indent="-457200"/>
            <a:r>
              <a:rPr lang="en-US" b="1" dirty="0" smtClean="0">
                <a:solidFill>
                  <a:srgbClr val="FF0000"/>
                </a:solidFill>
                <a:latin typeface="Times New Roman" pitchFamily="18" charset="0"/>
              </a:rPr>
              <a:t>BRAHMS @ RHIC</a:t>
            </a:r>
          </a:p>
          <a:p>
            <a:pPr marL="457200" indent="-457200"/>
            <a:r>
              <a:rPr lang="en-US" b="1" dirty="0" smtClean="0">
                <a:solidFill>
                  <a:srgbClr val="FF0000"/>
                </a:solidFill>
                <a:latin typeface="Times New Roman" pitchFamily="18" charset="0"/>
              </a:rPr>
              <a:t>ALICE @ LHC *  </a:t>
            </a:r>
            <a:endParaRPr lang="en-US" b="1" dirty="0">
              <a:solidFill>
                <a:srgbClr val="FF0000"/>
              </a:solidFill>
              <a:latin typeface="Times New Roman" pitchFamily="18" charset="0"/>
            </a:endParaRPr>
          </a:p>
        </p:txBody>
      </p:sp>
      <p:sp>
        <p:nvSpPr>
          <p:cNvPr id="9" name="Text Box 20"/>
          <p:cNvSpPr txBox="1">
            <a:spLocks noChangeArrowheads="1"/>
          </p:cNvSpPr>
          <p:nvPr/>
        </p:nvSpPr>
        <p:spPr bwMode="auto">
          <a:xfrm>
            <a:off x="5373844" y="1320366"/>
            <a:ext cx="2188420" cy="1698927"/>
          </a:xfrm>
          <a:prstGeom prst="rect">
            <a:avLst/>
          </a:prstGeom>
          <a:noFill/>
          <a:ln w="28575">
            <a:solidFill>
              <a:schemeClr val="accent2"/>
            </a:solidFill>
            <a:miter lim="800000"/>
            <a:headEnd/>
            <a:tailEnd/>
          </a:ln>
        </p:spPr>
        <p:txBody>
          <a:bodyPr wrap="none">
            <a:spAutoFit/>
          </a:bodyPr>
          <a:lstStyle/>
          <a:p>
            <a:pPr marL="457200" indent="-457200"/>
            <a:r>
              <a:rPr lang="en-US" b="1" i="1" u="sng" dirty="0" smtClean="0">
                <a:solidFill>
                  <a:srgbClr val="000099"/>
                </a:solidFill>
                <a:latin typeface="Times New Roman" pitchFamily="18" charset="0"/>
              </a:rPr>
              <a:t>Finland :</a:t>
            </a:r>
            <a:endParaRPr lang="en-US" b="1" i="1" u="sng" dirty="0">
              <a:solidFill>
                <a:srgbClr val="000099"/>
              </a:solidFill>
              <a:latin typeface="Times New Roman" pitchFamily="18" charset="0"/>
            </a:endParaRPr>
          </a:p>
          <a:p>
            <a:pPr marL="457200" indent="-457200"/>
            <a:r>
              <a:rPr lang="en-US" b="1" dirty="0" smtClean="0">
                <a:solidFill>
                  <a:srgbClr val="000099"/>
                </a:solidFill>
                <a:latin typeface="Times New Roman" pitchFamily="18" charset="0"/>
              </a:rPr>
              <a:t>Jyvaskyla</a:t>
            </a:r>
            <a:endParaRPr lang="en-US" b="1" dirty="0">
              <a:solidFill>
                <a:srgbClr val="000099"/>
              </a:solidFill>
              <a:latin typeface="Times New Roman" pitchFamily="18" charset="0"/>
            </a:endParaRPr>
          </a:p>
          <a:p>
            <a:pPr marL="457200" indent="-457200"/>
            <a:endParaRPr lang="en-US" b="1" dirty="0">
              <a:solidFill>
                <a:srgbClr val="000099"/>
              </a:solidFill>
              <a:latin typeface="Times New Roman" pitchFamily="18" charset="0"/>
            </a:endParaRPr>
          </a:p>
          <a:p>
            <a:pPr marL="457200" indent="-457200"/>
            <a:r>
              <a:rPr lang="en-US" b="1" dirty="0" smtClean="0">
                <a:solidFill>
                  <a:srgbClr val="000099"/>
                </a:solidFill>
                <a:latin typeface="Times New Roman" pitchFamily="18" charset="0"/>
              </a:rPr>
              <a:t>PHENIX @ RHIC *</a:t>
            </a:r>
            <a:endParaRPr lang="en-US" b="1" dirty="0">
              <a:solidFill>
                <a:srgbClr val="000099"/>
              </a:solidFill>
              <a:latin typeface="Times New Roman" pitchFamily="18" charset="0"/>
            </a:endParaRPr>
          </a:p>
          <a:p>
            <a:pPr marL="457200" indent="-457200"/>
            <a:r>
              <a:rPr lang="en-US" b="1" dirty="0" smtClean="0">
                <a:solidFill>
                  <a:srgbClr val="000099"/>
                </a:solidFill>
                <a:latin typeface="Times New Roman" pitchFamily="18" charset="0"/>
              </a:rPr>
              <a:t>ALICE @ LHC *</a:t>
            </a:r>
            <a:endParaRPr lang="en-US" b="1" dirty="0">
              <a:solidFill>
                <a:srgbClr val="000099"/>
              </a:solidFill>
              <a:latin typeface="Times New Roman" pitchFamily="18" charset="0"/>
            </a:endParaRPr>
          </a:p>
        </p:txBody>
      </p:sp>
      <p:sp>
        <p:nvSpPr>
          <p:cNvPr id="10" name="Text Box 20"/>
          <p:cNvSpPr txBox="1">
            <a:spLocks noChangeArrowheads="1"/>
          </p:cNvSpPr>
          <p:nvPr/>
        </p:nvSpPr>
        <p:spPr bwMode="auto">
          <a:xfrm>
            <a:off x="5510070" y="4697422"/>
            <a:ext cx="3079754" cy="701731"/>
          </a:xfrm>
          <a:prstGeom prst="rect">
            <a:avLst/>
          </a:prstGeom>
          <a:noFill/>
          <a:ln w="28575">
            <a:solidFill>
              <a:schemeClr val="tx1"/>
            </a:solidFill>
            <a:miter lim="800000"/>
            <a:headEnd/>
            <a:tailEnd/>
          </a:ln>
        </p:spPr>
        <p:txBody>
          <a:bodyPr wrap="none">
            <a:spAutoFit/>
          </a:bodyPr>
          <a:lstStyle/>
          <a:p>
            <a:pPr marL="457200" indent="-457200"/>
            <a:r>
              <a:rPr lang="en-US" b="1" dirty="0" smtClean="0">
                <a:latin typeface="Times New Roman" pitchFamily="18" charset="0"/>
              </a:rPr>
              <a:t>RHIC : </a:t>
            </a:r>
            <a:r>
              <a:rPr lang="en-US" b="1" dirty="0" err="1" smtClean="0">
                <a:latin typeface="Times New Roman" pitchFamily="18" charset="0"/>
              </a:rPr>
              <a:t>Au+Au</a:t>
            </a:r>
            <a:r>
              <a:rPr lang="en-US" b="1" dirty="0" smtClean="0">
                <a:latin typeface="Times New Roman" pitchFamily="18" charset="0"/>
              </a:rPr>
              <a:t> at 200 </a:t>
            </a:r>
            <a:r>
              <a:rPr lang="en-US" b="1" dirty="0" err="1" smtClean="0">
                <a:latin typeface="Times New Roman" pitchFamily="18" charset="0"/>
              </a:rPr>
              <a:t>GeV</a:t>
            </a:r>
            <a:r>
              <a:rPr lang="en-US" b="1" dirty="0" smtClean="0">
                <a:latin typeface="Times New Roman" pitchFamily="18" charset="0"/>
              </a:rPr>
              <a:t>/A</a:t>
            </a:r>
            <a:endParaRPr lang="en-US" b="1" dirty="0">
              <a:latin typeface="Times New Roman" pitchFamily="18" charset="0"/>
            </a:endParaRPr>
          </a:p>
          <a:p>
            <a:pPr marL="457200" indent="-457200"/>
            <a:r>
              <a:rPr lang="en-US" b="1" dirty="0" smtClean="0">
                <a:latin typeface="Times New Roman" pitchFamily="18" charset="0"/>
              </a:rPr>
              <a:t>LHC:  </a:t>
            </a:r>
            <a:r>
              <a:rPr lang="en-US" b="1" dirty="0" err="1" smtClean="0">
                <a:latin typeface="Times New Roman" pitchFamily="18" charset="0"/>
              </a:rPr>
              <a:t>Pb+Pb</a:t>
            </a:r>
            <a:r>
              <a:rPr lang="en-US" b="1" dirty="0" smtClean="0">
                <a:latin typeface="Times New Roman" pitchFamily="18" charset="0"/>
              </a:rPr>
              <a:t> at 2.76 </a:t>
            </a:r>
            <a:r>
              <a:rPr lang="en-US" b="1" dirty="0" err="1" smtClean="0">
                <a:latin typeface="Times New Roman" pitchFamily="18" charset="0"/>
              </a:rPr>
              <a:t>TeV</a:t>
            </a:r>
            <a:r>
              <a:rPr lang="en-US" b="1" dirty="0" smtClean="0">
                <a:latin typeface="Times New Roman" pitchFamily="18" charset="0"/>
              </a:rPr>
              <a:t>/A</a:t>
            </a:r>
            <a:endParaRPr lang="en-US" b="1" dirty="0">
              <a:latin typeface="Times New Roman" pitchFamily="18" charset="0"/>
            </a:endParaRPr>
          </a:p>
        </p:txBody>
      </p:sp>
      <p:sp>
        <p:nvSpPr>
          <p:cNvPr id="11" name="TextBox 10"/>
          <p:cNvSpPr txBox="1"/>
          <p:nvPr/>
        </p:nvSpPr>
        <p:spPr>
          <a:xfrm>
            <a:off x="2850078" y="2850076"/>
            <a:ext cx="3587527" cy="2031325"/>
          </a:xfrm>
          <a:prstGeom prst="rect">
            <a:avLst/>
          </a:prstGeom>
          <a:solidFill>
            <a:schemeClr val="accent1"/>
          </a:solidFill>
        </p:spPr>
        <p:txBody>
          <a:bodyPr wrap="square" rtlCol="0">
            <a:spAutoFit/>
          </a:bodyPr>
          <a:lstStyle/>
          <a:p>
            <a:r>
              <a:rPr lang="en-US" i="1" dirty="0" smtClean="0"/>
              <a:t>Alma Mater Hardware efforts:</a:t>
            </a:r>
          </a:p>
          <a:p>
            <a:endParaRPr lang="en-US" i="1" dirty="0" smtClean="0"/>
          </a:p>
          <a:p>
            <a:pPr>
              <a:buFont typeface="Arial" pitchFamily="34" charset="0"/>
              <a:buChar char="•"/>
            </a:pPr>
            <a:r>
              <a:rPr lang="en-US" dirty="0" smtClean="0"/>
              <a:t> </a:t>
            </a:r>
            <a:r>
              <a:rPr lang="en-US" dirty="0" smtClean="0"/>
              <a:t>Responsible for PHENIX </a:t>
            </a:r>
          </a:p>
          <a:p>
            <a:r>
              <a:rPr lang="en-US" dirty="0" smtClean="0"/>
              <a:t>Pad Chambers (central tracking) </a:t>
            </a:r>
          </a:p>
          <a:p>
            <a:pPr>
              <a:buFont typeface="Arial" pitchFamily="34" charset="0"/>
              <a:buChar char="•"/>
            </a:pPr>
            <a:r>
              <a:rPr lang="en-US" dirty="0" smtClean="0"/>
              <a:t> </a:t>
            </a:r>
            <a:r>
              <a:rPr lang="en-US" dirty="0" smtClean="0"/>
              <a:t>Contributions to ALICE TPC </a:t>
            </a:r>
          </a:p>
          <a:p>
            <a:r>
              <a:rPr lang="en-US" dirty="0" smtClean="0"/>
              <a:t>e</a:t>
            </a:r>
            <a:r>
              <a:rPr lang="en-US" dirty="0" smtClean="0"/>
              <a:t>lectronics (central tracking)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cianciolo_rhic">
  <a:themeElements>
    <a:clrScheme name="cianciolo_rh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anciolo_rhi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ianciolo_rh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anciolo_rh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anciolo_rh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anciolo_rh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anciolo_rh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anciolo_rh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anciolo_rh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anciolo_rh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anciolo_rh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anciolo_rh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anciolo_rh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anciolo_rh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cianciolo_rhic</Template>
  <TotalTime>81498</TotalTime>
  <Words>6079</Words>
  <Application>Microsoft Office PowerPoint</Application>
  <PresentationFormat>On-screen Show (4:3)</PresentationFormat>
  <Paragraphs>715</Paragraphs>
  <Slides>52</Slides>
  <Notes>47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cianciolo_rhic</vt:lpstr>
      <vt:lpstr>Equation</vt:lpstr>
      <vt:lpstr>Microsoft Office Excel 97-2003 Worksheet</vt:lpstr>
      <vt:lpstr> The Heavy-Ion Collider Era – from RHIC to the LHC  </vt:lpstr>
      <vt:lpstr>Outline</vt:lpstr>
      <vt:lpstr>Hors d'œuvre</vt:lpstr>
      <vt:lpstr>The Physics of High-Energy Heavy-Ion Collisions</vt:lpstr>
      <vt:lpstr>Where to Study Extreme QCD?</vt:lpstr>
      <vt:lpstr> World Context</vt:lpstr>
      <vt:lpstr> RHIC @ BNL</vt:lpstr>
      <vt:lpstr>RHIC / Long Island</vt:lpstr>
      <vt:lpstr>Slide 9</vt:lpstr>
      <vt:lpstr>High-Energy Heavy-Ions Worldwide</vt:lpstr>
      <vt:lpstr>RHIC’s First Major Discoveries</vt:lpstr>
      <vt:lpstr>Signal Example: How one would like to probe the Matter..</vt:lpstr>
      <vt:lpstr>History of Heavy Ion Collisions</vt:lpstr>
      <vt:lpstr>Probing the Medium</vt:lpstr>
      <vt:lpstr>Color Probes of the Medium</vt:lpstr>
      <vt:lpstr>RAA definition: Nuclear Modification Factor  or Survival Probability</vt:lpstr>
      <vt:lpstr>Experimental Results at RHIC</vt:lpstr>
      <vt:lpstr>Overview of current RAA results</vt:lpstr>
      <vt:lpstr>Proton, f and w </vt:lpstr>
      <vt:lpstr>All together now </vt:lpstr>
      <vt:lpstr>Jet Quenching!</vt:lpstr>
      <vt:lpstr>Measuring the Properties of the QGP</vt:lpstr>
      <vt:lpstr>Path-length dependence of E loss</vt:lpstr>
      <vt:lpstr>More model comparisons</vt:lpstr>
      <vt:lpstr>Other news: Beam Energy Scan at RHIC</vt:lpstr>
      <vt:lpstr>Freeze-out Conditions</vt:lpstr>
      <vt:lpstr>From RHIC to LHC</vt:lpstr>
      <vt:lpstr>Slide 28</vt:lpstr>
      <vt:lpstr>Slide 29</vt:lpstr>
      <vt:lpstr>Slide 30</vt:lpstr>
      <vt:lpstr>Di-muons from CMS</vt:lpstr>
      <vt:lpstr>Summary &amp; Outlook</vt:lpstr>
      <vt:lpstr>EXTRA / BACKUP</vt:lpstr>
      <vt:lpstr>Quarkonia in Heavy Ion Collisions</vt:lpstr>
      <vt:lpstr>(2S+3S) Suppression</vt:lpstr>
      <vt:lpstr>(2S+3S) Suppression</vt:lpstr>
      <vt:lpstr>Slide 37</vt:lpstr>
      <vt:lpstr>Quarkonia Production with CMS</vt:lpstr>
      <vt:lpstr>Freeing degrees of freedom: kT &gt; ħω </vt:lpstr>
      <vt:lpstr>Slide 40</vt:lpstr>
      <vt:lpstr>A RHIC Event</vt:lpstr>
      <vt:lpstr>Ti from hydro </vt:lpstr>
      <vt:lpstr>Direct Photon v2</vt:lpstr>
      <vt:lpstr>Very Opaque Medium</vt:lpstr>
      <vt:lpstr>Back-to-back jets observed in d+Au;  - not in Au+Au</vt:lpstr>
      <vt:lpstr>     CERN Large Hadron Collider  </vt:lpstr>
      <vt:lpstr>     ALICE</vt:lpstr>
      <vt:lpstr>The ALICE Collaboration</vt:lpstr>
      <vt:lpstr>Slide 49</vt:lpstr>
      <vt:lpstr>Slide 50</vt:lpstr>
      <vt:lpstr>The PHENIX detector</vt:lpstr>
      <vt:lpstr>PHENIX/STAR Citation history</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d7o</dc:creator>
  <cp:lastModifiedBy>David Silvermy</cp:lastModifiedBy>
  <cp:revision>861</cp:revision>
  <dcterms:created xsi:type="dcterms:W3CDTF">2003-08-06T21:02:41Z</dcterms:created>
  <dcterms:modified xsi:type="dcterms:W3CDTF">2011-06-13T20:41:12Z</dcterms:modified>
</cp:coreProperties>
</file>