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5"/>
  </p:notesMasterIdLst>
  <p:sldIdLst>
    <p:sldId id="697" r:id="rId2"/>
    <p:sldId id="698" r:id="rId3"/>
    <p:sldId id="765" r:id="rId4"/>
    <p:sldId id="710" r:id="rId5"/>
    <p:sldId id="717" r:id="rId6"/>
    <p:sldId id="713" r:id="rId7"/>
    <p:sldId id="714" r:id="rId8"/>
    <p:sldId id="712" r:id="rId9"/>
    <p:sldId id="715" r:id="rId10"/>
    <p:sldId id="718" r:id="rId11"/>
    <p:sldId id="753" r:id="rId12"/>
    <p:sldId id="720" r:id="rId13"/>
    <p:sldId id="721" r:id="rId14"/>
    <p:sldId id="725" r:id="rId15"/>
    <p:sldId id="700" r:id="rId16"/>
    <p:sldId id="734" r:id="rId17"/>
    <p:sldId id="735" r:id="rId18"/>
    <p:sldId id="736" r:id="rId19"/>
    <p:sldId id="737" r:id="rId20"/>
    <p:sldId id="738" r:id="rId21"/>
    <p:sldId id="739" r:id="rId22"/>
    <p:sldId id="740" r:id="rId23"/>
    <p:sldId id="760" r:id="rId24"/>
    <p:sldId id="746" r:id="rId25"/>
    <p:sldId id="748" r:id="rId26"/>
    <p:sldId id="749" r:id="rId27"/>
    <p:sldId id="752" r:id="rId28"/>
    <p:sldId id="745" r:id="rId29"/>
    <p:sldId id="579" r:id="rId30"/>
    <p:sldId id="763" r:id="rId31"/>
    <p:sldId id="764" r:id="rId32"/>
    <p:sldId id="761" r:id="rId33"/>
    <p:sldId id="755" r:id="rId34"/>
    <p:sldId id="756" r:id="rId35"/>
    <p:sldId id="757" r:id="rId36"/>
    <p:sldId id="758" r:id="rId37"/>
    <p:sldId id="754" r:id="rId38"/>
    <p:sldId id="724" r:id="rId39"/>
    <p:sldId id="741" r:id="rId40"/>
    <p:sldId id="711" r:id="rId41"/>
    <p:sldId id="716" r:id="rId42"/>
    <p:sldId id="666" r:id="rId43"/>
    <p:sldId id="685" r:id="rId4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33FF"/>
    <a:srgbClr val="CC0000"/>
    <a:srgbClr val="990033"/>
    <a:srgbClr val="0099FF"/>
    <a:srgbClr val="FF9900"/>
    <a:srgbClr val="0099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8" autoAdjust="0"/>
    <p:restoredTop sz="76000" autoAdjust="0"/>
  </p:normalViewPr>
  <p:slideViewPr>
    <p:cSldViewPr snapToGrid="0">
      <p:cViewPr varScale="1">
        <p:scale>
          <a:sx n="69" d="100"/>
          <a:sy n="69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590" y="-102"/>
      </p:cViewPr>
      <p:guideLst>
        <p:guide orient="horz" pos="3023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695"/>
            <a:ext cx="5852160" cy="43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730"/>
            <a:ext cx="3169920" cy="4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730"/>
            <a:ext cx="3169920" cy="4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03E259AB-EE59-408D-BBB1-BC296EE0C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14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7E4B9-207D-4DFF-B735-5C9B817ECEB0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0230">
              <a:spcBef>
                <a:spcPts val="475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First a quick look back in the history.</a:t>
            </a:r>
          </a:p>
          <a:p>
            <a:pPr marL="50230">
              <a:spcBef>
                <a:spcPts val="475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Before RHIC turned on there was a large number of theoretical predictions for the multiplicity of particles emitted at mid-rapidity in 200 </a:t>
            </a:r>
            <a:r>
              <a:rPr lang="en-US" dirty="0" err="1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GeV</a:t>
            </a: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Au+Au</a:t>
            </a: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 collisions.</a:t>
            </a:r>
          </a:p>
          <a:p>
            <a:pPr marL="50230">
              <a:spcBef>
                <a:spcPts val="475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The predictions varied by up to a factor of two as illustrated here.</a:t>
            </a:r>
          </a:p>
          <a:p>
            <a:pPr marL="50230">
              <a:spcBef>
                <a:spcPts val="475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In retrospect we see that the experimental value for 200 </a:t>
            </a:r>
            <a:r>
              <a:rPr lang="en-US" dirty="0" err="1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GeV</a:t>
            </a: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 lies in in the lower range of the predictions.</a:t>
            </a:r>
          </a:p>
          <a:p>
            <a:pPr marL="50230">
              <a:spcBef>
                <a:spcPts val="475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In fact, the increase in charged particle multiplicity at eta=0 with energy turns out to be only logarithmic as shown in the right panel.</a:t>
            </a:r>
          </a:p>
          <a:p>
            <a:pPr marL="50230">
              <a:spcBef>
                <a:spcPts val="475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-128" charset="0"/>
                <a:cs typeface="Times New Roman" pitchFamily="-128" charset="0"/>
                <a:sym typeface="Times New Roman" pitchFamily="-12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65E2B-CA78-0D42-8367-D45DEB1C670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8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24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25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26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27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3ADDC-B001-47EB-9FE2-0BBF965C943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66EAD-CB55-4801-9305-730E0A3A9538}" type="slidenum">
              <a:rPr lang="en-US"/>
              <a:pPr/>
              <a:t>30</a:t>
            </a:fld>
            <a:endParaRPr lang="en-US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establish where we are in the phase</a:t>
            </a:r>
            <a:r>
              <a:rPr lang="en-US" baseline="0" dirty="0" smtClean="0"/>
              <a:t> diagram in terms of temperature and chemical potential fits to particle ratios at different center-of-mass-energies are done (top left). Results are compiled in the top right plot. </a:t>
            </a:r>
          </a:p>
          <a:p>
            <a:r>
              <a:rPr lang="en-US" baseline="0" dirty="0" smtClean="0"/>
              <a:t>One can also determine the kinetic freeze-out temperature from fits to the particle momentum distributions and one can see that the kinetic freeze-out is found to be a bit lower than the chemical freeze-out, as expected.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33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10F01-4B90-4966-8C4B-FFDED270D370}" type="slidenum">
              <a:rPr lang="en-US"/>
              <a:pPr/>
              <a:t>4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34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C33-CBA5-4FBE-AB1C-248111EF15C1}" type="slidenum">
              <a:rPr lang="en-US"/>
              <a:pPr/>
              <a:t>35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823FF-38B4-4435-8D17-41A4739CD0C3}" type="slidenum">
              <a:rPr lang="en-US"/>
              <a:pPr/>
              <a:t>37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80024-B96B-49A6-B410-D2FAF8148D88}" type="slidenum">
              <a:rPr lang="en-US"/>
              <a:pPr/>
              <a:t>38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20" y="4560399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8F4D7-0597-465C-9FAF-B8837833D70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Here is a sketch of the so-called the phase diagram, with temperature and net-baryon chemical potential on the axes, and you can see the regions that can be reached with the current and future accelerators.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plan is that RHIC will go through a luminosity upgrade and continue for many more years</a:t>
            </a:r>
            <a:r>
              <a:rPr lang="en-US" smtClean="0"/>
              <a:t>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OK, here is then an overview of ALICE. You see persons</a:t>
            </a:r>
            <a:r>
              <a:rPr lang="en-US" baseline="0" dirty="0" smtClean="0"/>
              <a:t> next to the large magnet to set the scale.</a:t>
            </a:r>
          </a:p>
          <a:p>
            <a:r>
              <a:rPr lang="en-US" baseline="0" dirty="0" smtClean="0"/>
              <a:t>You also see the installation status for the various subsystems here, divided into central detectors, spectrometers etc. As you can see, most subsystems are complete, except for the TRD – transition radiation detector, and PHOS and EMCAL, use for photon and jet measurements.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259AB-EE59-408D-BBB1-BC296EE0C12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AB008-B1DB-4971-BD99-37DE53BF6A31}" type="slidenum">
              <a:rPr lang="en-US"/>
              <a:pPr/>
              <a:t>43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3675" y="962025"/>
            <a:ext cx="4386263" cy="3289300"/>
          </a:xfrm>
          <a:solidFill>
            <a:srgbClr val="FFFFFF"/>
          </a:solidFill>
          <a:ln/>
        </p:spPr>
      </p:sp>
      <p:sp>
        <p:nvSpPr>
          <p:cNvPr id="8099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656"/>
            <a:ext cx="5088466" cy="3650879"/>
          </a:xfrm>
          <a:noFill/>
          <a:ln/>
        </p:spPr>
        <p:txBody>
          <a:bodyPr wrap="none" anchor="ctr"/>
          <a:lstStyle/>
          <a:p>
            <a:pPr defTabSz="482209"/>
            <a:r>
              <a:rPr lang="fr-FR" dirty="0" err="1"/>
              <a:t>Now</a:t>
            </a:r>
            <a:r>
              <a:rPr lang="fr-FR" dirty="0"/>
              <a:t>, </a:t>
            </a:r>
            <a:r>
              <a:rPr lang="fr-FR" dirty="0" err="1"/>
              <a:t>before</a:t>
            </a:r>
            <a:r>
              <a:rPr lang="fr-FR" dirty="0"/>
              <a:t> I </a:t>
            </a:r>
            <a:r>
              <a:rPr lang="fr-FR" dirty="0" err="1"/>
              <a:t>get</a:t>
            </a:r>
            <a:r>
              <a:rPr lang="fr-FR" dirty="0"/>
              <a:t> to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, let me </a:t>
            </a:r>
            <a:r>
              <a:rPr lang="fr-FR" dirty="0" err="1"/>
              <a:t>briefly</a:t>
            </a:r>
            <a:r>
              <a:rPr lang="fr-FR" dirty="0"/>
              <a:t> </a:t>
            </a:r>
            <a:r>
              <a:rPr lang="fr-FR" dirty="0" err="1"/>
              <a:t>introduce</a:t>
            </a:r>
            <a:r>
              <a:rPr lang="fr-FR" dirty="0"/>
              <a:t> the PHENIX detector. It has </a:t>
            </a:r>
            <a:r>
              <a:rPr lang="fr-FR" dirty="0" err="1"/>
              <a:t>two</a:t>
            </a:r>
            <a:r>
              <a:rPr lang="fr-FR" dirty="0"/>
              <a:t> central detector </a:t>
            </a:r>
            <a:r>
              <a:rPr lang="fr-FR" dirty="0" err="1"/>
              <a:t>arms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mid</a:t>
            </a:r>
            <a:r>
              <a:rPr lang="fr-FR" dirty="0"/>
              <a:t>-</a:t>
            </a:r>
            <a:r>
              <a:rPr lang="fr-FR" dirty="0" err="1"/>
              <a:t>rapidity</a:t>
            </a:r>
            <a:r>
              <a:rPr lang="fr-FR" dirty="0"/>
              <a:t> and </a:t>
            </a:r>
            <a:r>
              <a:rPr lang="fr-FR" dirty="0" err="1"/>
              <a:t>two</a:t>
            </a:r>
            <a:r>
              <a:rPr lang="fr-FR" dirty="0"/>
              <a:t> muon </a:t>
            </a:r>
            <a:r>
              <a:rPr lang="fr-FR" dirty="0" err="1"/>
              <a:t>arms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forward</a:t>
            </a:r>
            <a:r>
              <a:rPr lang="fr-FR" dirty="0"/>
              <a:t> and </a:t>
            </a:r>
            <a:r>
              <a:rPr lang="fr-FR" dirty="0" err="1"/>
              <a:t>backward</a:t>
            </a:r>
            <a:r>
              <a:rPr lang="fr-FR" dirty="0"/>
              <a:t>-</a:t>
            </a:r>
            <a:r>
              <a:rPr lang="fr-FR" dirty="0" err="1"/>
              <a:t>rapidity</a:t>
            </a:r>
            <a:r>
              <a:rPr lang="fr-FR" dirty="0"/>
              <a:t>. The </a:t>
            </a:r>
            <a:r>
              <a:rPr lang="fr-FR" dirty="0" err="1"/>
              <a:t>strength</a:t>
            </a:r>
            <a:r>
              <a:rPr lang="fr-FR" dirty="0"/>
              <a:t> of PHENIX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lepton and photon program but </a:t>
            </a:r>
            <a:r>
              <a:rPr lang="fr-FR" dirty="0" err="1"/>
              <a:t>we</a:t>
            </a:r>
            <a:r>
              <a:rPr lang="fr-FR" dirty="0"/>
              <a:t> of course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reconstruct</a:t>
            </a:r>
            <a:r>
              <a:rPr lang="fr-FR" dirty="0"/>
              <a:t> </a:t>
            </a:r>
            <a:r>
              <a:rPr lang="fr-FR" dirty="0" err="1"/>
              <a:t>plenty</a:t>
            </a:r>
            <a:r>
              <a:rPr lang="fr-FR" dirty="0"/>
              <a:t> of hadrons. </a:t>
            </a:r>
          </a:p>
          <a:p>
            <a:pPr defTabSz="482209"/>
            <a:r>
              <a:rPr lang="fr-FR" dirty="0"/>
              <a:t>For </a:t>
            </a:r>
            <a:r>
              <a:rPr lang="fr-FR" dirty="0" err="1"/>
              <a:t>measurements</a:t>
            </a:r>
            <a:r>
              <a:rPr lang="fr-FR" dirty="0"/>
              <a:t> of the </a:t>
            </a:r>
            <a:r>
              <a:rPr lang="fr-FR" dirty="0" err="1"/>
              <a:t>centrality</a:t>
            </a:r>
            <a:r>
              <a:rPr lang="fr-FR" dirty="0"/>
              <a:t> of the collision </a:t>
            </a:r>
            <a:r>
              <a:rPr lang="fr-FR" dirty="0" err="1"/>
              <a:t>we</a:t>
            </a:r>
            <a:r>
              <a:rPr lang="fr-FR" dirty="0"/>
              <a:t> use PMT detectors and </a:t>
            </a:r>
            <a:r>
              <a:rPr lang="fr-FR" dirty="0" err="1"/>
              <a:t>calorimeters</a:t>
            </a:r>
            <a:r>
              <a:rPr lang="fr-FR" dirty="0"/>
              <a:t> close to the </a:t>
            </a:r>
            <a:r>
              <a:rPr lang="fr-FR" dirty="0" err="1"/>
              <a:t>beam</a:t>
            </a:r>
            <a:r>
              <a:rPr lang="fr-FR" dirty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095FF-EB92-4D95-BC14-494602C83B29}" type="slidenum">
              <a:rPr lang="en-US"/>
              <a:pPr/>
              <a:t>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BA329-295A-418D-907E-A189EC4EB9EF}" type="slidenum">
              <a:rPr lang="en-US"/>
              <a:pPr/>
              <a:t>8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4375"/>
            <a:ext cx="4778375" cy="3582988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2" y="4537234"/>
            <a:ext cx="5388187" cy="4373880"/>
          </a:xfrm>
        </p:spPr>
        <p:txBody>
          <a:bodyPr/>
          <a:lstStyle/>
          <a:p>
            <a:r>
              <a:rPr lang="en-US" dirty="0"/>
              <a:t>Keeping in mind that </a:t>
            </a:r>
            <a:r>
              <a:rPr lang="en-US" dirty="0" err="1"/>
              <a:t>pseudorapidity</a:t>
            </a:r>
            <a:r>
              <a:rPr lang="en-US" dirty="0"/>
              <a:t> distributions REALLY are just angular distributions if the emitted particles.</a:t>
            </a:r>
          </a:p>
          <a:p>
            <a:r>
              <a:rPr lang="en-US" dirty="0"/>
              <a:t>So what does a typical </a:t>
            </a:r>
            <a:r>
              <a:rPr lang="en-US" dirty="0" err="1"/>
              <a:t>pseudorapidity</a:t>
            </a:r>
            <a:r>
              <a:rPr lang="en-US" dirty="0"/>
              <a:t> distributions, such as the one for 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Au+Au</a:t>
            </a:r>
            <a:r>
              <a:rPr lang="en-US" dirty="0"/>
              <a:t> look like in real angular coordinates.</a:t>
            </a:r>
          </a:p>
          <a:p>
            <a:r>
              <a:rPr lang="en-US" dirty="0"/>
              <a:t>Well, that’s what we see here.</a:t>
            </a:r>
          </a:p>
          <a:p>
            <a:r>
              <a:rPr lang="en-US" dirty="0"/>
              <a:t>Note that the mid-rapidity plateau turns into a </a:t>
            </a:r>
            <a:r>
              <a:rPr lang="en-US" dirty="0" err="1"/>
              <a:t>minumum</a:t>
            </a:r>
            <a:r>
              <a:rPr lang="en-US" dirty="0"/>
              <a:t> in both the </a:t>
            </a:r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dirty="0" err="1">
                <a:latin typeface="Symbol" pitchFamily="18" charset="2"/>
              </a:rPr>
              <a:t>q</a:t>
            </a:r>
            <a:r>
              <a:rPr lang="en-US" dirty="0"/>
              <a:t> and the </a:t>
            </a:r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/>
              <a:t> representations.</a:t>
            </a:r>
          </a:p>
          <a:p>
            <a:r>
              <a:rPr lang="en-US" dirty="0"/>
              <a:t>The highest density of particles in real space is really seen at very forward/backward angles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44A7-68B0-4352-80D4-48EF08062804}" type="slidenum">
              <a:rPr lang="en-US"/>
              <a:pPr/>
              <a:t>10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EC43A-9FAB-4312-8FC2-A90A004C47B7}" type="slidenum">
              <a:rPr lang="en-US"/>
              <a:pPr/>
              <a:t>11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57144-C76F-4AC4-AE2C-BAB29FB10B08}" type="slidenum">
              <a:rPr lang="en-US"/>
              <a:pPr/>
              <a:t>12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Sasha Milov Focus on Multiplicity, Bari June 17 2004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FA6EC-A636-44CC-AFDE-D595F166ECDC}" type="slidenum">
              <a:rPr lang="en-US"/>
              <a:pPr/>
              <a:t>13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775200" cy="35814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7" y="4557237"/>
            <a:ext cx="5416973" cy="4312206"/>
          </a:xfrm>
        </p:spPr>
        <p:txBody>
          <a:bodyPr lIns="93671" tIns="46835" rIns="93671" bIns="4683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1111"/>
            <a:ext cx="2133600" cy="27057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563639"/>
            <a:ext cx="3962400" cy="24551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1112"/>
            <a:ext cx="2133600" cy="24551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85276-9810-4473-B7F7-356E0482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FAEB-38A0-4F68-B521-D6D8F9F2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54D8-84F8-40F9-84F0-6074C5E02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38585"/>
            <a:ext cx="2133600" cy="308149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903928" y="6513533"/>
            <a:ext cx="2133600" cy="270571"/>
          </a:xfrm>
        </p:spPr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703534" y="6526059"/>
            <a:ext cx="3962400" cy="308149"/>
          </a:xfrm>
        </p:spPr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Silvermyr, ORNL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35A7E-89CA-4FD0-92B9-10EC2B7E2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20" y="6587429"/>
            <a:ext cx="2133600" cy="27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June 1, 2012</a:t>
            </a: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748" y="6587430"/>
            <a:ext cx="3962400" cy="2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1506" y="6588690"/>
            <a:ext cx="2133600" cy="2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5C2E6818-A444-4C29-A225-ECC1B95E0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ORNL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188" y="176213"/>
            <a:ext cx="218281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2618" y="1676404"/>
            <a:ext cx="7869382" cy="1877291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Global Observables* Measurements at RHIC and LHC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010400" cy="129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(* = biased towards N</a:t>
            </a:r>
            <a:r>
              <a:rPr lang="en-US" sz="2800" baseline="-25000" dirty="0" smtClean="0"/>
              <a:t>ch</a:t>
            </a:r>
            <a:r>
              <a:rPr lang="en-US" sz="2800" dirty="0" smtClean="0"/>
              <a:t> &amp; E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David </a:t>
            </a:r>
            <a:r>
              <a:rPr lang="en-US" sz="2800" dirty="0" err="1" smtClean="0"/>
              <a:t>Silvermyr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Oak Ridge National Laboratory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4100"/>
            <a:ext cx="4667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AutoShape 2" descr="data:image/jpg;base64,/9j/4AAQSkZJRgABAQAAAQABAAD/2wCEAAkGBhEQEQ0UEBIUFBQQFBQVFRQUFBYUFhcVHxUVFhUUGRUbHSYeGBwkHBcWKy8hIygqLC8sFR40NTIqQTIrOCkBCQoKDgwOGg8PGiwkHxwuNSwsLCopKTUsLSwsNSwpNS8tLiw1LykpKik1KSksNCkpKSwsLDUsLCkpKSksLCwsKf/AABEIAEgAcAMBIgACEQEDEQH/xAAbAAABBQEBAAAAAAAAAAAAAAAFAAECAwQGB//EADoQAAIBAwMABwUECQUAAAAAAAECAwAEEQUSIQYTMUFRYXEHIjKBkTNCUpIUFSNicoKhsbIlQ3O0wf/EABkBAAMBAQEAAAAAAAAAAAAAAAABAgMEBf/EACMRAAICAgEEAgMAAAAAAAAAAAABAhEDITEEEkFRcaEiI4H/2gAMAwEAAhEDEQA/APXaiakaia1JGqJqVRNMRGmNSpBaAGC0uKkxqtmwMmhulbAkTUaGazqwiVQvLOQFHiT2D08aquukC26IHbLnuAySfBV765JdZjTr+fJosbYYXipox8KxafNJIu502Z7AeT8/Ctasa6lJMiizAPNIHxqKjGTmotNVUKzQaY0pHChieAoJJ8gMk0N0bpFbXgkNtJ1gjIDcMMEgkdoHgaVOrAIUxFDpOktqtytsZP27Ywm1u8bhzjHZWPU+nFjbSPFNNtdMblCOccZHIGOwiqUJegDtVT3CoMsawaR0mtbvIt5lcgZK8hgPHacHHnQbW9Ztuu6u4uI41XBdS3vHwTA5A8axyrJfZDl/RUa5YWi6RRucKrMB3qCw+uMVZdXGQQDwwPqD51dps8Lxq1uyNH2AoQR6cf2obrmrWkJxLPHHLjIVmxnw3AZwPM1lkxZVBqO369lJq96Beoq6sjBdzKu2Md24j3nPgBWKzuI4HZ23XFw3aVXft/dB+FRRrSLCWaKQzOhEjbo9h3qE7gCO0VhulFs6x/plqjsQBGygNknAGAc815mTo87/AChHfnZsskeGWibUZvhiWJT3ysWP5RgUU03Tp0OZZ9x8FUAUOnW9iDM/6PtXksXaMAeJJOBWPTumLSsVjVJWH3Y5lY48QGAJ+VV00MmF28L+bsU2pcSOxZs1GsFlqhcgPFIh/eHH1BojivahLuVnM1RZqP2U/wDxyf4NXjns86awaelyJ1kJlaMrsCngKwOcsPGvX9VnVYp8n/bk/wADXlXswuLVI7z9IMIy0e3rQhONrZxkE/SujFXZKyWyNjrkd5rttPEGCMygBwAeIiDwCalqMluNemN1s6nd73WDKfYjGQfPFU3GoW663FJGyiFSvMa8fZkHCgePlWe7nt7jWJWkRpYXPKBW3H9kMe7we0V0px+hWzVbvA+t2500YjBUtsBC42nrSB3Lj+tdrc9B9OZ7maaLJlJd2ZyAvHvEYIx2ZzVGlXltb5FvYzID2lYhk+pLZNcZ006dG5YwJuigVsScDrHIPIIzwAe7POOaxTeSS7fArkEPZbOY21RkJNvGhYZ72UsU+ewHPy8qj7Puj8WojUJrtesd2CgknKsy7mcY7+Vx6UX6Fa5ZTK1nbRSIOqdmZ9vvZwrMSCcsd1AOjXSD9TNfQXKPuyGTA4ZgCo5P3WG058q123KuQUgp7J7tmS+t2Y7YyCvPw7tyPjw5APrQPpF0ZjsLzTERncyPGzu55ZuuUZx3V0vsq0mSKK4nlUqbgrtB4JUbiWx4EscelYfaQ3+oaT6x/wDYWkpfsdDtF3tbvWJsrdTgSsXbz94ImfQkn6Vg9oGgxad+r5rRerZGKkgnllAYOfM+9nxzRX2q6U8iW9xEpJtywfHJCkhg3oGHP8VBekuvfrp7GC1jfIJZ8jhWYAE5H3VG7nzFOD0q48haPVbeYOiP+NVb5EA/+07zgdpAzXO6n0lWErBbL10wAUKPhTAABcj+w59K0aNo8inrLpzJKe77qeSjsFcLewTsNX+jwz461d2O4nj6VVF0ftk+GGMfyiiRqJqSyhbKMdiKP5RUxEPAfQVOmosCJqDQqe1QfkKsNNTTEDZ9ChY7guxvxxnY31HbWeWxnXGOrnC9glAVx6OBj+lGaanYVYFbWwn20Usfnt3r+Zc0x6RWnaZ4xj8XB+hGaNEVRJYxN8Uan1UUtkdiAc/TK3HEW+Zu5YkJH5jgVjWyvbvIIW0hbtEeOtb+JxjHyrqo7dF+FVHoAKspoaikDtJ0KG1XbEuPFjyT6mtxqRqLUxm001KlWZQxpjSpUwGpjSpUCGpqalTAY0xpUqYDU4pUqAEagaVKmI//2Q=="/>
          <p:cNvSpPr>
            <a:spLocks noChangeAspect="1" noChangeArrowheads="1"/>
          </p:cNvSpPr>
          <p:nvPr/>
        </p:nvSpPr>
        <p:spPr bwMode="auto">
          <a:xfrm>
            <a:off x="176213" y="-327025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Picture 10" descr="http://cipanp2012.triumf.ca/images/CIPANPh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53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PHENIX bi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867400"/>
            <a:ext cx="2743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9" name="Picture 7" descr="mult_vs_npart_comp_to_rhi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93763"/>
            <a:ext cx="4035425" cy="4548187"/>
          </a:xfrm>
          <a:prstGeom prst="rect">
            <a:avLst/>
          </a:prstGeom>
          <a:noFill/>
        </p:spPr>
      </p:pic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4144963" y="863600"/>
            <a:ext cx="49990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>
                <a:solidFill>
                  <a:srgbClr val="C00000"/>
                </a:solidFill>
                <a:latin typeface="+mn-lt"/>
              </a:rPr>
              <a:t>Spectacular agreement between 4 RHIC experiments. All measurements are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independent, except for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similar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approaches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of using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Glauber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model calculations.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84684" name="Picture 12" descr="graph1_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89000"/>
            <a:ext cx="4025900" cy="4559300"/>
          </a:xfrm>
          <a:prstGeom prst="rect">
            <a:avLst/>
          </a:prstGeom>
          <a:noFill/>
        </p:spPr>
      </p:pic>
      <p:pic>
        <p:nvPicPr>
          <p:cNvPr id="284686" name="Picture 14" descr="mult_vs_npart_for_sps_a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425" y="2209800"/>
            <a:ext cx="4141788" cy="4667250"/>
          </a:xfrm>
          <a:prstGeom prst="rect">
            <a:avLst/>
          </a:prstGeom>
          <a:noFill/>
        </p:spPr>
      </p:pic>
      <p:pic>
        <p:nvPicPr>
          <p:cNvPr id="284687" name="Picture 15" descr="graph2_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425" y="2206625"/>
            <a:ext cx="4146550" cy="4672013"/>
          </a:xfrm>
          <a:prstGeom prst="rect">
            <a:avLst/>
          </a:prstGeom>
          <a:noFill/>
        </p:spPr>
      </p:pic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0" y="5269922"/>
            <a:ext cx="4999038" cy="1366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BRAHMS:	Si + </a:t>
            </a:r>
            <a:r>
              <a:rPr lang="en-US" sz="1800" dirty="0" err="1">
                <a:solidFill>
                  <a:schemeClr val="accent6"/>
                </a:solidFill>
                <a:latin typeface="+mn-lt"/>
              </a:rPr>
              <a:t>Scintillators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PHENIX: 	PC at 2.5m and 5m, no field </a:t>
            </a: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PHOBOS:  	Si detectors</a:t>
            </a: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sz="1800" dirty="0">
                <a:solidFill>
                  <a:schemeClr val="accent6"/>
                </a:solidFill>
                <a:latin typeface="+mn-lt"/>
              </a:rPr>
              <a:t>STAR:		Tracking in the field</a:t>
            </a: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2193925" y="3162300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Plots from PHENIX   </a:t>
            </a:r>
            <a:r>
              <a:rPr lang="en-US" sz="1200" b="0"/>
              <a:t>PRC </a:t>
            </a:r>
            <a:r>
              <a:rPr lang="en-US" sz="1200"/>
              <a:t>71</a:t>
            </a:r>
            <a:r>
              <a:rPr lang="en-US" sz="1200" b="0"/>
              <a:t>, 034908 (2005)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RHIC, SPS, AGS All Together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3486150" y="749300"/>
            <a:ext cx="505301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Averaged SPS data at 17.2 </a:t>
            </a:r>
            <a:r>
              <a:rPr lang="en-US" dirty="0" err="1">
                <a:solidFill>
                  <a:schemeClr val="accent6"/>
                </a:solidFill>
                <a:latin typeface="+mn-lt"/>
              </a:rPr>
              <a:t>GeV</a:t>
            </a:r>
            <a:r>
              <a:rPr lang="en-US" dirty="0">
                <a:solidFill>
                  <a:schemeClr val="accent6"/>
                </a:solidFill>
                <a:latin typeface="+mn-lt"/>
              </a:rPr>
              <a:t> is in good agreement to averaged RHIC data at 19.6 </a:t>
            </a:r>
            <a:r>
              <a:rPr lang="en-US" dirty="0" err="1">
                <a:solidFill>
                  <a:schemeClr val="accent6"/>
                </a:solidFill>
                <a:latin typeface="+mn-lt"/>
              </a:rPr>
              <a:t>GeV</a:t>
            </a:r>
            <a:r>
              <a:rPr lang="en-US" dirty="0">
                <a:solidFill>
                  <a:schemeClr val="accent6"/>
                </a:solidFill>
                <a:latin typeface="+mn-lt"/>
              </a:rPr>
              <a:t> (expected difference ~4%)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703263"/>
            <a:ext cx="3327400" cy="6000750"/>
            <a:chOff x="0" y="411"/>
            <a:chExt cx="2258" cy="4096"/>
          </a:xfrm>
        </p:grpSpPr>
        <p:pic>
          <p:nvPicPr>
            <p:cNvPr id="333831" name="Picture 7" descr="graph2_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042"/>
            <a:stretch>
              <a:fillRect/>
            </a:stretch>
          </p:blipFill>
          <p:spPr bwMode="auto">
            <a:xfrm>
              <a:off x="0" y="2656"/>
              <a:ext cx="2252" cy="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3832" name="Picture 8" descr="graph1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516"/>
            <a:stretch>
              <a:fillRect/>
            </a:stretch>
          </p:blipFill>
          <p:spPr bwMode="auto">
            <a:xfrm>
              <a:off x="0" y="411"/>
              <a:ext cx="2258" cy="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3835" name="Picture 11" descr="total_vs_cen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"/>
          <a:stretch>
            <a:fillRect/>
          </a:stretch>
        </p:blipFill>
        <p:spPr bwMode="auto">
          <a:xfrm>
            <a:off x="5602288" y="2395675"/>
            <a:ext cx="3270250" cy="4254500"/>
          </a:xfrm>
          <a:prstGeom prst="rect">
            <a:avLst/>
          </a:prstGeom>
          <a:noFill/>
        </p:spPr>
      </p:pic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481388" y="1871515"/>
            <a:ext cx="541323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>
                <a:latin typeface="+mn-lt"/>
              </a:rPr>
              <a:t>There is a continuous set of measurements from AGS to RHIC </a:t>
            </a:r>
            <a:r>
              <a:rPr lang="en-US" dirty="0" smtClean="0">
                <a:latin typeface="+mn-lt"/>
              </a:rPr>
              <a:t>energies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3448050" y="2560503"/>
            <a:ext cx="2204605" cy="3859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>
                <a:latin typeface="+mn-lt"/>
              </a:rPr>
              <a:t>The centrality shape at </a:t>
            </a:r>
            <a:r>
              <a:rPr lang="el-GR" dirty="0">
                <a:latin typeface="+mn-lt"/>
                <a:cs typeface="Arial" charset="0"/>
              </a:rPr>
              <a:t>η</a:t>
            </a:r>
            <a:r>
              <a:rPr lang="en-US" dirty="0">
                <a:latin typeface="+mn-lt"/>
                <a:cs typeface="Arial" charset="0"/>
              </a:rPr>
              <a:t>=0 </a:t>
            </a:r>
            <a:r>
              <a:rPr lang="en-US" dirty="0">
                <a:latin typeface="+mn-lt"/>
              </a:rPr>
              <a:t>scales with √</a:t>
            </a:r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NN</a:t>
            </a:r>
          </a:p>
          <a:p>
            <a:pPr algn="l">
              <a:buClr>
                <a:srgbClr val="FF3300"/>
              </a:buClr>
              <a:buFont typeface="Wingdings" charset="2"/>
              <a:buNone/>
            </a:pPr>
            <a:endParaRPr lang="en-US" dirty="0">
              <a:latin typeface="+mn-lt"/>
            </a:endParaRP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i="1" dirty="0">
                <a:solidFill>
                  <a:srgbClr val="C00000"/>
                </a:solidFill>
                <a:latin typeface="+mn-lt"/>
              </a:rPr>
              <a:t>Total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particle yields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per participant are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flat in centrality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..</a:t>
            </a: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=&gt; Mid-rapidity centrality dependence  seems like just  distr. narrowing..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6686550" y="5731975"/>
            <a:ext cx="2052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PHOBOS </a:t>
            </a:r>
            <a:r>
              <a:rPr lang="en-US" sz="1200" dirty="0" err="1"/>
              <a:t>nucl</a:t>
            </a:r>
            <a:r>
              <a:rPr lang="en-US" sz="1200" dirty="0"/>
              <a:t>-ex/0509034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RHIC, SPS, AGS All Together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80413" y="6211669"/>
            <a:ext cx="220460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p+p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is ~30%-40% lower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1643063" y="5459413"/>
            <a:ext cx="69389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charset="2"/>
              <a:buChar char="Ø"/>
            </a:pPr>
            <a:r>
              <a:rPr lang="en-US" dirty="0"/>
              <a:t> Centrality shape scales with incident beam energy</a:t>
            </a:r>
          </a:p>
          <a:p>
            <a:pPr>
              <a:buClr>
                <a:srgbClr val="FF3300"/>
              </a:buCl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dirty="0" smtClean="0"/>
              <a:t>teady </a:t>
            </a:r>
            <a:r>
              <a:rPr lang="en-US" dirty="0"/>
              <a:t>rise from peripheral to </a:t>
            </a:r>
            <a:r>
              <a:rPr lang="en-US" dirty="0" smtClean="0"/>
              <a:t>central a la </a:t>
            </a:r>
            <a:r>
              <a:rPr lang="en-US" dirty="0"/>
              <a:t>N</a:t>
            </a:r>
            <a:r>
              <a:rPr lang="en-US" baseline="-25000" dirty="0"/>
              <a:t>ch</a:t>
            </a:r>
            <a:endParaRPr lang="en-US" dirty="0"/>
          </a:p>
          <a:p>
            <a:pPr>
              <a:buClr>
                <a:srgbClr val="FF3300"/>
              </a:buClr>
              <a:buFont typeface="Wingdings" charset="2"/>
              <a:buChar char="Ø"/>
            </a:pPr>
            <a:endParaRPr lang="en-US" baseline="-25000" dirty="0">
              <a:cs typeface="Arial" charset="0"/>
            </a:endParaRPr>
          </a:p>
        </p:txBody>
      </p:sp>
      <p:pic>
        <p:nvPicPr>
          <p:cNvPr id="325638" name="Picture 6" descr="etra_vs_n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288" y="738188"/>
            <a:ext cx="4262437" cy="4803775"/>
          </a:xfrm>
          <a:prstGeom prst="rect">
            <a:avLst/>
          </a:prstGeom>
          <a:noFill/>
        </p:spPr>
      </p:pic>
      <p:graphicFrame>
        <p:nvGraphicFramePr>
          <p:cNvPr id="325645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86050" name="Equation" r:id="rId5" imgW="114120" imgH="215640" progId="Equation.3">
              <p:embed/>
            </p:oleObj>
          </a:graphicData>
        </a:graphic>
      </p:graphicFrame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1965325" y="4665663"/>
            <a:ext cx="2460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PHENIX </a:t>
            </a:r>
            <a:r>
              <a:rPr lang="en-US" sz="1200" b="0" dirty="0"/>
              <a:t>PRC </a:t>
            </a:r>
            <a:r>
              <a:rPr lang="en-US" sz="1200" dirty="0"/>
              <a:t>71</a:t>
            </a:r>
            <a:r>
              <a:rPr lang="en-US" sz="1200" b="0" dirty="0"/>
              <a:t>, 034908 (2005)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71055" y="27710"/>
            <a:ext cx="8229600" cy="639763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 Measurements</a:t>
            </a:r>
            <a:endParaRPr lang="en-US" baseline="-25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804950"/>
            <a:ext cx="41148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087388" y="4339244"/>
            <a:ext cx="40566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STAR:TPC +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calorimetry</a:t>
            </a: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PHENIX: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calorimetry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only</a:t>
            </a: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pPr algn="l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4014" y="3510742"/>
            <a:ext cx="405661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STAR (PRC 70, 054907 (2004))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298450" y="4343400"/>
            <a:ext cx="8358188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l-GR" dirty="0">
                <a:solidFill>
                  <a:srgbClr val="C00000"/>
                </a:solidFill>
                <a:latin typeface="+mn-lt"/>
                <a:cs typeface="Arial" charset="0"/>
              </a:rPr>
              <a:t>ε</a:t>
            </a:r>
            <a:r>
              <a:rPr lang="en-US" baseline="-25000" dirty="0">
                <a:solidFill>
                  <a:srgbClr val="C00000"/>
                </a:solidFill>
                <a:latin typeface="+mn-lt"/>
                <a:cs typeface="Arial" charset="0"/>
              </a:rPr>
              <a:t>BJ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Arial" charset="0"/>
              </a:rPr>
              <a:t>=(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Arial" charset="0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latin typeface="+mn-lt"/>
                <a:cs typeface="Arial" charset="0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Arial" charset="0"/>
              </a:rPr>
              <a:t>)</a:t>
            </a:r>
            <a:r>
              <a:rPr lang="en-US" baseline="30000" dirty="0" smtClean="0">
                <a:solidFill>
                  <a:srgbClr val="C00000"/>
                </a:solidFill>
                <a:latin typeface="+mn-lt"/>
                <a:cs typeface="Arial" charset="0"/>
              </a:rPr>
              <a:t>-</a:t>
            </a:r>
            <a:r>
              <a:rPr lang="en-US" baseline="30000" dirty="0">
                <a:solidFill>
                  <a:srgbClr val="C00000"/>
                </a:solidFill>
                <a:latin typeface="+mn-lt"/>
                <a:cs typeface="Arial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+mn-lt"/>
                <a:cs typeface="Arial" charset="0"/>
              </a:rPr>
              <a:t>dE</a:t>
            </a:r>
            <a:r>
              <a:rPr lang="en-US" baseline="-25000" dirty="0">
                <a:solidFill>
                  <a:srgbClr val="C00000"/>
                </a:solidFill>
                <a:latin typeface="+mn-lt"/>
                <a:cs typeface="Arial" charset="0"/>
              </a:rPr>
              <a:t>T</a:t>
            </a:r>
            <a:r>
              <a:rPr lang="en-US" dirty="0">
                <a:solidFill>
                  <a:srgbClr val="C00000"/>
                </a:solidFill>
                <a:latin typeface="+mn-lt"/>
                <a:cs typeface="Arial" charset="0"/>
              </a:rPr>
              <a:t>/</a:t>
            </a:r>
            <a:r>
              <a:rPr lang="en-US" dirty="0" err="1">
                <a:solidFill>
                  <a:srgbClr val="C00000"/>
                </a:solidFill>
                <a:latin typeface="+mn-lt"/>
                <a:cs typeface="Arial" charset="0"/>
              </a:rPr>
              <a:t>dy</a:t>
            </a:r>
            <a:endParaRPr lang="el-GR" dirty="0">
              <a:solidFill>
                <a:srgbClr val="C00000"/>
              </a:solidFill>
              <a:latin typeface="+mn-lt"/>
              <a:cs typeface="Arial" charset="0"/>
            </a:endParaRPr>
          </a:p>
          <a:p>
            <a:pPr lvl="1" algn="l">
              <a:buClr>
                <a:srgbClr val="0000FF"/>
              </a:buCl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C00000"/>
                </a:solidFill>
                <a:latin typeface="+mn-lt"/>
                <a:cs typeface="Arial" charset="0"/>
              </a:rPr>
              <a:t>√s</a:t>
            </a:r>
            <a:r>
              <a:rPr lang="en-US" baseline="-25000" dirty="0">
                <a:solidFill>
                  <a:srgbClr val="C00000"/>
                </a:solidFill>
                <a:latin typeface="+mn-lt"/>
                <a:cs typeface="Arial" charset="0"/>
              </a:rPr>
              <a:t>NN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= </a:t>
            </a:r>
            <a:r>
              <a:rPr lang="en-US" dirty="0">
                <a:solidFill>
                  <a:srgbClr val="C00000"/>
                </a:solidFill>
                <a:latin typeface="+mn-lt"/>
                <a:cs typeface="Arial" charset="0"/>
              </a:rPr>
              <a:t>200GeV (0%-5%) &amp;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=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1fm/c;</a:t>
            </a:r>
            <a:r>
              <a:rPr lang="en-US" dirty="0">
                <a:solidFill>
                  <a:srgbClr val="C00000"/>
                </a:solidFill>
                <a:latin typeface="+mn-lt"/>
                <a:cs typeface="Arial" charset="0"/>
              </a:rPr>
              <a:t>	</a:t>
            </a:r>
            <a:r>
              <a:rPr lang="en-US" dirty="0" err="1" smtClean="0">
                <a:solidFill>
                  <a:srgbClr val="C00000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baseline="-25000" dirty="0" err="1" smtClean="0">
                <a:solidFill>
                  <a:srgbClr val="C00000"/>
                </a:solidFill>
                <a:latin typeface="+mn-lt"/>
                <a:cs typeface="Arial" charset="0"/>
              </a:rPr>
              <a:t>BJ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Arial" charset="0"/>
              </a:rPr>
              <a:t> = 5.4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±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Arial" charset="0"/>
              </a:rPr>
              <a:t>0.6GeV/fm</a:t>
            </a:r>
            <a:r>
              <a:rPr lang="en-US" baseline="30000" dirty="0" smtClean="0">
                <a:solidFill>
                  <a:srgbClr val="C00000"/>
                </a:solidFill>
                <a:latin typeface="+mn-lt"/>
                <a:cs typeface="Arial" charset="0"/>
              </a:rPr>
              <a:t>3</a:t>
            </a:r>
            <a:endParaRPr lang="en-US" dirty="0" smtClean="0">
              <a:solidFill>
                <a:srgbClr val="C00000"/>
              </a:solidFill>
              <a:latin typeface="+mn-lt"/>
              <a:cs typeface="Arial" charset="0"/>
            </a:endParaRPr>
          </a:p>
          <a:p>
            <a:pPr lvl="1" algn="l">
              <a:buClr>
                <a:srgbClr val="0000FF"/>
              </a:buClr>
            </a:pPr>
            <a:endParaRPr lang="el-GR" baseline="-25000" dirty="0">
              <a:solidFill>
                <a:srgbClr val="C00000"/>
              </a:solidFill>
              <a:latin typeface="+mn-lt"/>
              <a:cs typeface="Arial" charset="0"/>
            </a:endParaRP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>
                <a:latin typeface="+mn-lt"/>
              </a:rPr>
              <a:t>What about </a:t>
            </a:r>
            <a:r>
              <a:rPr lang="en-US" dirty="0" smtClean="0">
                <a:latin typeface="+mn-lt"/>
              </a:rPr>
              <a:t>“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dirty="0" smtClean="0">
                <a:latin typeface="+mn-lt"/>
                <a:cs typeface="Arial" charset="0"/>
              </a:rPr>
              <a:t>”?</a:t>
            </a:r>
            <a:endParaRPr lang="en-US" dirty="0">
              <a:latin typeface="+mn-lt"/>
              <a:cs typeface="Arial" charset="0"/>
            </a:endParaRPr>
          </a:p>
          <a:p>
            <a:pPr lvl="1" algn="l">
              <a:buClr>
                <a:srgbClr val="0000FF"/>
              </a:buClr>
              <a:buFont typeface="Wingdings" charset="2"/>
              <a:buChar char="§"/>
            </a:pPr>
            <a:r>
              <a:rPr lang="en-US" dirty="0">
                <a:latin typeface="+mn-lt"/>
                <a:cs typeface="Arial" charset="0"/>
              </a:rPr>
              <a:t> Limiting: 		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latin typeface="+mn-lt"/>
                <a:cs typeface="Arial" charset="0"/>
              </a:rPr>
              <a:t>1/(</a:t>
            </a:r>
            <a:r>
              <a:rPr lang="en-US" dirty="0" smtClean="0">
                <a:latin typeface="+mn-lt"/>
                <a:cs typeface="Arial" charset="0"/>
              </a:rPr>
              <a:t>2R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 smtClean="0">
                <a:latin typeface="+mn-lt"/>
                <a:cs typeface="Arial" charset="0"/>
              </a:rPr>
              <a:t>) </a:t>
            </a:r>
            <a:r>
              <a:rPr lang="en-US" dirty="0">
                <a:latin typeface="+mn-lt"/>
                <a:cs typeface="Arial" charset="0"/>
              </a:rPr>
              <a:t>	</a:t>
            </a:r>
            <a:r>
              <a:rPr lang="en-US" dirty="0" smtClean="0">
                <a:latin typeface="+mn-lt"/>
                <a:cs typeface="Arial" charset="0"/>
              </a:rPr>
              <a:t>0.15 </a:t>
            </a:r>
            <a:r>
              <a:rPr lang="en-US" dirty="0">
                <a:latin typeface="+mn-lt"/>
                <a:cs typeface="Arial" charset="0"/>
              </a:rPr>
              <a:t>fm/c</a:t>
            </a:r>
          </a:p>
          <a:p>
            <a:pPr lvl="1" algn="l">
              <a:buClr>
                <a:srgbClr val="0000FF"/>
              </a:buClr>
              <a:buFont typeface="Wingdings" charset="2"/>
              <a:buChar char="§"/>
            </a:pPr>
            <a:r>
              <a:rPr lang="en-US" dirty="0">
                <a:latin typeface="+mn-lt"/>
                <a:cs typeface="Arial" charset="0"/>
              </a:rPr>
              <a:t> Formation: 	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latin typeface="+mn-lt"/>
                <a:cs typeface="Arial" charset="0"/>
              </a:rPr>
              <a:t>h/</a:t>
            </a:r>
            <a:r>
              <a:rPr lang="en-US" dirty="0" err="1">
                <a:latin typeface="+mn-lt"/>
                <a:cs typeface="Arial" charset="0"/>
              </a:rPr>
              <a:t>m</a:t>
            </a:r>
            <a:r>
              <a:rPr lang="en-US" baseline="-25000" dirty="0" err="1">
                <a:latin typeface="+mn-lt"/>
                <a:cs typeface="Arial" charset="0"/>
              </a:rPr>
              <a:t>T</a:t>
            </a:r>
            <a:r>
              <a:rPr lang="en-US" baseline="-25000" dirty="0">
                <a:latin typeface="+mn-lt"/>
                <a:cs typeface="Arial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≈ 0.6E</a:t>
            </a:r>
            <a:r>
              <a:rPr lang="en-US" baseline="-25000" dirty="0">
                <a:latin typeface="+mn-lt"/>
                <a:cs typeface="Arial" charset="0"/>
              </a:rPr>
              <a:t>T</a:t>
            </a:r>
            <a:r>
              <a:rPr lang="en-US" dirty="0">
                <a:latin typeface="+mn-lt"/>
                <a:cs typeface="Arial" charset="0"/>
              </a:rPr>
              <a:t>/N</a:t>
            </a:r>
            <a:r>
              <a:rPr lang="en-US" baseline="-25000" dirty="0">
                <a:latin typeface="+mn-lt"/>
                <a:cs typeface="Arial" charset="0"/>
              </a:rPr>
              <a:t>ch </a:t>
            </a:r>
            <a:r>
              <a:rPr lang="en-US" dirty="0">
                <a:latin typeface="+mn-lt"/>
                <a:cs typeface="Arial" charset="0"/>
              </a:rPr>
              <a:t>	0.3 fm/c</a:t>
            </a:r>
          </a:p>
        </p:txBody>
      </p:sp>
      <p:pic>
        <p:nvPicPr>
          <p:cNvPr id="303115" name="Picture 11" descr="eb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0813" y="838200"/>
            <a:ext cx="5260975" cy="3721100"/>
          </a:xfrm>
          <a:prstGeom prst="rect">
            <a:avLst/>
          </a:prstGeom>
          <a:noFill/>
        </p:spPr>
      </p:pic>
      <p:sp>
        <p:nvSpPr>
          <p:cNvPr id="303159" name="Text Box 55"/>
          <p:cNvSpPr txBox="1">
            <a:spLocks noChangeArrowheads="1"/>
          </p:cNvSpPr>
          <p:nvPr/>
        </p:nvSpPr>
        <p:spPr bwMode="auto">
          <a:xfrm>
            <a:off x="2211388" y="1036638"/>
            <a:ext cx="2416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PHENIX </a:t>
            </a:r>
            <a:r>
              <a:rPr lang="en-US" sz="1200" b="0"/>
              <a:t>PRC </a:t>
            </a:r>
            <a:r>
              <a:rPr lang="en-US" sz="1200"/>
              <a:t>71</a:t>
            </a:r>
            <a:r>
              <a:rPr lang="en-US" sz="1200" b="0"/>
              <a:t>, 034908 (2005)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5636" y="180110"/>
            <a:ext cx="8229600" cy="639763"/>
          </a:xfrm>
        </p:spPr>
        <p:txBody>
          <a:bodyPr/>
          <a:lstStyle/>
          <a:p>
            <a:r>
              <a:rPr lang="en-US" dirty="0" err="1" smtClean="0"/>
              <a:t>Bjorken</a:t>
            </a:r>
            <a:r>
              <a:rPr lang="en-US" dirty="0" smtClean="0"/>
              <a:t> Energy Density Estimate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53" name="Picture 9" descr="mult_vs_npart_comp_to_theo_1_new_bm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67088"/>
            <a:ext cx="4165600" cy="2265362"/>
          </a:xfrm>
          <a:prstGeom prst="rect">
            <a:avLst/>
          </a:prstGeom>
          <a:noFill/>
        </p:spPr>
      </p:pic>
      <p:pic>
        <p:nvPicPr>
          <p:cNvPr id="415754" name="Picture 10" descr="mult_vs_npart_comp_to_theo_2_n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81100"/>
            <a:ext cx="4168775" cy="2176463"/>
          </a:xfrm>
          <a:prstGeom prst="rect">
            <a:avLst/>
          </a:prstGeom>
          <a:noFill/>
        </p:spPr>
      </p:pic>
      <p:pic>
        <p:nvPicPr>
          <p:cNvPr id="415755" name="Picture 11" descr="etra_vs_npart_comp_to_theo_1_new_bm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6563" y="1185863"/>
            <a:ext cx="4897437" cy="3681412"/>
          </a:xfrm>
          <a:prstGeom prst="rect">
            <a:avLst/>
          </a:prstGeom>
          <a:noFill/>
        </p:spPr>
      </p:pic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4225636" y="4867275"/>
            <a:ext cx="4918363" cy="1495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Lots of data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available:</a:t>
            </a:r>
            <a:endParaRPr lang="en-US" dirty="0">
              <a:solidFill>
                <a:schemeClr val="accent6"/>
              </a:solidFill>
              <a:latin typeface="+mn-lt"/>
            </a:endParaRP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PHENIX</a:t>
            </a:r>
            <a:r>
              <a:rPr lang="en-US" sz="1400" b="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400" b="0" dirty="0">
                <a:solidFill>
                  <a:schemeClr val="accent6"/>
                </a:solidFill>
                <a:latin typeface="+mn-lt"/>
              </a:rPr>
              <a:t>PRC </a:t>
            </a:r>
            <a:r>
              <a:rPr lang="en-US" sz="1400" dirty="0">
                <a:solidFill>
                  <a:schemeClr val="accent6"/>
                </a:solidFill>
                <a:latin typeface="+mn-lt"/>
              </a:rPr>
              <a:t>71</a:t>
            </a:r>
            <a:r>
              <a:rPr lang="en-US" sz="1400" b="0" dirty="0">
                <a:solidFill>
                  <a:schemeClr val="accent6"/>
                </a:solidFill>
                <a:latin typeface="+mn-lt"/>
              </a:rPr>
              <a:t>, 034908 (2005)</a:t>
            </a:r>
            <a:endParaRPr lang="en-US" sz="1400" dirty="0">
              <a:solidFill>
                <a:schemeClr val="accent6"/>
              </a:solidFill>
              <a:latin typeface="+mn-lt"/>
            </a:endParaRPr>
          </a:p>
          <a:p>
            <a:pPr algn="l">
              <a:buClr>
                <a:srgbClr val="FF3300"/>
              </a:buClr>
              <a:buFont typeface="Wingdings" charset="2"/>
              <a:buNone/>
            </a:pPr>
            <a:endParaRPr lang="en-US" sz="1400" dirty="0">
              <a:latin typeface="+mn-lt"/>
            </a:endParaRPr>
          </a:p>
          <a:p>
            <a:pPr algn="l">
              <a:buClr>
                <a:srgbClr val="FF3300"/>
              </a:buClr>
              <a:buFont typeface="Wingdings" charset="2"/>
              <a:buNone/>
            </a:pPr>
            <a:r>
              <a:rPr lang="en-US" dirty="0">
                <a:latin typeface="+mn-lt"/>
              </a:rPr>
              <a:t>Reproduce most of data: A.M.P.T</a:t>
            </a:r>
            <a:r>
              <a:rPr lang="en-US" dirty="0" smtClean="0">
                <a:latin typeface="+mn-lt"/>
              </a:rPr>
              <a:t>., HIJING 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  <a:latin typeface="+mn-lt"/>
              </a:rPr>
              <a:t>ch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only: K.L.N., 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Mini-jet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“Early RHIC” Model Survey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0762" y="5785658"/>
            <a:ext cx="389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  <a:latin typeface="+mn-lt"/>
              </a:rPr>
              <a:t>Compared as many models as we could find to data.. 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7531100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82880"/>
          <a:lstStyle/>
          <a:p>
            <a:r>
              <a:rPr lang="en-US" dirty="0" smtClean="0"/>
              <a:t>From RHIC to LHC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5276-9810-4473-B7F7-356E048253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5962" name="Rectangle 10"/>
          <p:cNvSpPr>
            <a:spLocks/>
          </p:cNvSpPr>
          <p:nvPr/>
        </p:nvSpPr>
        <p:spPr bwMode="auto">
          <a:xfrm>
            <a:off x="5621338" y="5989638"/>
            <a:ext cx="2765425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cs typeface="Arial" charset="0"/>
              </a:rPr>
              <a:t>PHOBOS, Nucl. Phys. A747, 28 (2003)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 rot="-5400000">
            <a:off x="2305050" y="1485900"/>
            <a:ext cx="533400" cy="152400"/>
            <a:chOff x="0" y="0"/>
            <a:chExt cx="336" cy="96"/>
          </a:xfrm>
        </p:grpSpPr>
        <p:sp>
          <p:nvSpPr>
            <p:cNvPr id="125965" name="AutoShape 13"/>
            <p:cNvSpPr>
              <a:spLocks/>
            </p:cNvSpPr>
            <p:nvPr/>
          </p:nvSpPr>
          <p:spPr bwMode="auto">
            <a:xfrm>
              <a:off x="0" y="0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5966" name="Rectangle 14"/>
            <p:cNvSpPr>
              <a:spLocks/>
            </p:cNvSpPr>
            <p:nvPr/>
          </p:nvSpPr>
          <p:spPr bwMode="auto">
            <a:xfrm>
              <a:off x="42" y="24"/>
              <a:ext cx="294" cy="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1940" y="1025232"/>
            <a:ext cx="35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Pre-RHIC theoretical predictions: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88715" y="983678"/>
            <a:ext cx="421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Seems straightforward to extrapolate to LHC, right..?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32988"/>
            <a:ext cx="8229600" cy="120032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First </a:t>
            </a:r>
            <a:r>
              <a:rPr lang="en-US" dirty="0" smtClean="0"/>
              <a:t>LHC HI Results: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Charged Particle Multiplicity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0F569B7C-9257-4F11-84B6-4088061713B3}" type="slidenum">
              <a:rPr/>
              <a:pPr lvl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9309" y="1523654"/>
            <a:ext cx="3865415" cy="236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80"/>
                </a:solidFill>
              </a:defRPr>
            </a:pP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5% most central events: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80"/>
                </a:solidFill>
              </a:defRPr>
            </a:pP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dN</a:t>
            </a:r>
            <a:r>
              <a:rPr lang="en-US" sz="1800" baseline="-25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ch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/d</a:t>
            </a:r>
            <a:r>
              <a:rPr lang="en-US" sz="1800" dirty="0">
                <a:solidFill>
                  <a:srgbClr val="000080"/>
                </a:solidFill>
                <a:latin typeface="Symbol" pitchFamily="18" charset="2"/>
                <a:ea typeface="DejaVu LGC Sans" pitchFamily="2"/>
                <a:cs typeface="DejaVu LGC Sans" pitchFamily="2"/>
              </a:rPr>
              <a:t>h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 = 1584 </a:t>
            </a:r>
            <a:r>
              <a:rPr lang="en-US" altLang="zh-CN" sz="1800" dirty="0">
                <a:solidFill>
                  <a:srgbClr val="000080"/>
                </a:solidFill>
                <a:latin typeface="+mn-lt"/>
                <a:ea typeface="Liberation Sans" pitchFamily="34"/>
                <a:cs typeface="Liberation Sans" pitchFamily="34"/>
              </a:rPr>
              <a:t>±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Liberation Sans" pitchFamily="34"/>
                <a:cs typeface="Liberation Sans" pitchFamily="34"/>
              </a:rPr>
              <a:t>4(stat)</a:t>
            </a:r>
            <a:r>
              <a:rPr lang="en-US" altLang="zh-CN" sz="1800" dirty="0">
                <a:solidFill>
                  <a:srgbClr val="000080"/>
                </a:solidFill>
                <a:latin typeface="+mn-lt"/>
                <a:ea typeface="Liberation Sans" pitchFamily="34"/>
                <a:cs typeface="Liberation Sans" pitchFamily="34"/>
              </a:rPr>
              <a:t>±76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Liberation Sans" pitchFamily="34"/>
                <a:cs typeface="Liberation Sans" pitchFamily="34"/>
              </a:rPr>
              <a:t>(sys</a:t>
            </a:r>
            <a:r>
              <a:rPr lang="en-US" sz="1800" dirty="0" smtClean="0">
                <a:solidFill>
                  <a:srgbClr val="000080"/>
                </a:solidFill>
                <a:latin typeface="+mn-lt"/>
                <a:ea typeface="Liberation Sans" pitchFamily="34"/>
                <a:cs typeface="Liberation Sans" pitchFamily="34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80"/>
                </a:solidFill>
              </a:defRPr>
            </a:pPr>
            <a:endParaRPr lang="en-US" dirty="0" smtClean="0">
              <a:solidFill>
                <a:srgbClr val="000080"/>
              </a:solidFill>
              <a:latin typeface="+mn-lt"/>
              <a:ea typeface="Liberation Sans" pitchFamily="34"/>
              <a:cs typeface="Liberation Sans" pitchFamily="34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80"/>
                </a:solidFill>
              </a:defRPr>
            </a:pPr>
            <a:r>
              <a:rPr lang="en-US" sz="1800" dirty="0" smtClean="0">
                <a:solidFill>
                  <a:srgbClr val="C00000"/>
                </a:solidFill>
                <a:latin typeface="+mn-lt"/>
                <a:ea typeface="Liberation Sans" pitchFamily="34"/>
                <a:cs typeface="Liberation Sans" pitchFamily="34"/>
              </a:rPr>
              <a:t>Predictions more spread around result (on high side of expectations) than at start of RHIC</a:t>
            </a:r>
            <a:endParaRPr lang="en-US" sz="1800" dirty="0">
              <a:solidFill>
                <a:srgbClr val="C00000"/>
              </a:solidFill>
              <a:latin typeface="+mn-lt"/>
              <a:ea typeface="Liberation Sans" pitchFamily="34"/>
              <a:cs typeface="Liberation Sans" pitchFamily="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7" y="4350318"/>
            <a:ext cx="4294908" cy="233382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80"/>
                </a:solidFill>
              </a:defRPr>
            </a:pPr>
            <a:r>
              <a:rPr lang="en-US" sz="1800" dirty="0" smtClean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Excellent agreement also between LHC experiments!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80"/>
                </a:solidFill>
              </a:defRPr>
            </a:pPr>
            <a:endParaRPr lang="en-US" sz="1800" dirty="0" smtClean="0">
              <a:solidFill>
                <a:srgbClr val="000080"/>
              </a:solidFill>
              <a:latin typeface="+mn-lt"/>
              <a:ea typeface="DejaVu LGC Sans" pitchFamily="2"/>
              <a:cs typeface="DejaVu LGC Sans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80"/>
                </a:solidFill>
              </a:defRPr>
            </a:pPr>
            <a:r>
              <a:rPr lang="en-US" sz="1800" dirty="0" err="1" smtClean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Pb-Pb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(√s</a:t>
            </a:r>
            <a:r>
              <a:rPr lang="en-US" sz="1800" baseline="-25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NN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= 2.76 </a:t>
            </a:r>
            <a:r>
              <a:rPr lang="en-US" sz="18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TeV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80"/>
                </a:solidFill>
              </a:defRPr>
            </a:pP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→ 1.9 x p-p(√s</a:t>
            </a:r>
            <a:r>
              <a:rPr lang="en-US" sz="1800" baseline="-25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NN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= 2.36 </a:t>
            </a:r>
            <a:r>
              <a:rPr lang="en-US" sz="18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TeV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80"/>
                </a:solidFill>
              </a:defRPr>
            </a:pP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→ nuclear amplification!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80"/>
                </a:solidFill>
              </a:defRPr>
            </a:pP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→ </a:t>
            </a:r>
            <a:r>
              <a:rPr lang="en-US" sz="1800" dirty="0" smtClean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2.1 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x RHIC (Au-</a:t>
            </a:r>
            <a:r>
              <a:rPr lang="en-US" sz="18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Au√s</a:t>
            </a:r>
            <a:r>
              <a:rPr lang="en-US" sz="1800" baseline="-25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NN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= 0.2 </a:t>
            </a:r>
            <a:r>
              <a:rPr lang="en-US" sz="18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TeV</a:t>
            </a:r>
            <a:r>
              <a:rPr lang="en-US" sz="18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Silvermyr</a:t>
            </a:r>
            <a:r>
              <a:rPr lang="en-US" dirty="0" smtClean="0"/>
              <a:t>, ORNL</a:t>
            </a:r>
            <a:endParaRPr lang="en-US" dirty="0"/>
          </a:p>
        </p:txBody>
      </p:sp>
      <p:pic>
        <p:nvPicPr>
          <p:cNvPr id="10" name="Content Placeholder 9" descr="dndeta_vs_models.png"/>
          <p:cNvPicPr>
            <a:picLocks noChangeAspect="1"/>
          </p:cNvPicPr>
          <p:nvPr/>
        </p:nvPicPr>
        <p:blipFill>
          <a:blip r:embed="rId3" cstate="print"/>
          <a:srcRect t="-13851" b="-13851"/>
          <a:stretch>
            <a:fillRect/>
          </a:stretch>
        </p:blipFill>
        <p:spPr bwMode="auto">
          <a:xfrm>
            <a:off x="305118" y="1033968"/>
            <a:ext cx="4211464" cy="36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575774" y="3768816"/>
            <a:ext cx="4568226" cy="2844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3312" y="5824596"/>
            <a:ext cx="1814594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300" i="1" dirty="0" smtClean="0">
                <a:latin typeface="+mn-lt"/>
              </a:rPr>
              <a:t>Plot: arXiv</a:t>
            </a:r>
            <a:r>
              <a:rPr lang="en-US" sz="1300" i="1" dirty="0">
                <a:latin typeface="+mn-lt"/>
              </a:rPr>
              <a:t>:1202.3233</a:t>
            </a:r>
            <a:endParaRPr lang="en-US" sz="1300" i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Multiplicity vs centrality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E5B6774F-0B65-4142-A184-7771950D4A64}" type="slidenum">
              <a:rPr/>
              <a:pPr lvl="0"/>
              <a:t>17</a:t>
            </a:fld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391150" y="1700213"/>
            <a:ext cx="3752850" cy="4445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000" dirty="0">
                <a:latin typeface="+mn-lt"/>
              </a:rPr>
              <a:t>From RHIC to LHC</a:t>
            </a:r>
          </a:p>
          <a:p>
            <a:pPr lvl="1" rtl="0" hangingPunct="0"/>
            <a:r>
              <a:rPr lang="en-GB" sz="2000" dirty="0" err="1" smtClean="0">
                <a:solidFill>
                  <a:srgbClr val="C00000"/>
                </a:solidFill>
                <a:latin typeface="+mn-lt"/>
              </a:rPr>
              <a:t>dN</a:t>
            </a:r>
            <a:r>
              <a:rPr lang="en-GB" sz="2000" baseline="-25000" dirty="0" err="1" smtClean="0">
                <a:solidFill>
                  <a:srgbClr val="C00000"/>
                </a:solidFill>
                <a:latin typeface="+mn-lt"/>
              </a:rPr>
              <a:t>ch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/d</a:t>
            </a:r>
            <a:r>
              <a:rPr lang="en-GB" sz="2000" dirty="0" smtClean="0">
                <a:solidFill>
                  <a:srgbClr val="C00000"/>
                </a:solidFill>
                <a:latin typeface="Symbol" pitchFamily="18" charset="2"/>
              </a:rPr>
              <a:t>h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~1600 for 0-5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%: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~2.1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increase</a:t>
            </a:r>
          </a:p>
          <a:p>
            <a:pPr lvl="1" rtl="0" hangingPunct="0"/>
            <a:r>
              <a:rPr lang="en-US" sz="2000" dirty="0">
                <a:solidFill>
                  <a:srgbClr val="C00000"/>
                </a:solidFill>
                <a:latin typeface="+mn-lt"/>
              </a:rPr>
              <a:t>Similar centrality dependence at 0.2 and 2.76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TeV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for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baseline="-25000" dirty="0" err="1" smtClean="0">
                <a:solidFill>
                  <a:srgbClr val="C00000"/>
                </a:solidFill>
                <a:latin typeface="+mn-lt"/>
              </a:rPr>
              <a:t>part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&gt;100 (RHIC average)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lvl="1" rtl="0" hangingPunct="0"/>
            <a:r>
              <a:rPr lang="en-US" sz="2000" dirty="0">
                <a:solidFill>
                  <a:srgbClr val="C00000"/>
                </a:solidFill>
                <a:latin typeface="+mn-lt"/>
              </a:rPr>
              <a:t>Good “matching” to the pp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point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4976813" cy="1125538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000" dirty="0">
                <a:latin typeface="+mn-lt"/>
              </a:rPr>
              <a:t>Measurement based on </a:t>
            </a:r>
            <a:r>
              <a:rPr lang="en-US" sz="2000" dirty="0" err="1">
                <a:latin typeface="+mn-lt"/>
              </a:rPr>
              <a:t>tracklet</a:t>
            </a:r>
            <a:r>
              <a:rPr lang="en-US" sz="2000" dirty="0">
                <a:latin typeface="+mn-lt"/>
              </a:rPr>
              <a:t> reconstruction in SPD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390" y="2014329"/>
            <a:ext cx="5361969" cy="4645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4210" y="2124765"/>
            <a:ext cx="1287477" cy="42810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C90016"/>
                </a:solidFill>
                <a:latin typeface="Liberation Sans" pitchFamily="18"/>
                <a:ea typeface="DejaVu LGC Sans" pitchFamily="2"/>
                <a:cs typeface="DejaVu LGC Sans" pitchFamily="2"/>
              </a:rPr>
              <a:t>|</a:t>
            </a:r>
            <a:r>
              <a:rPr lang="en-US" sz="2200" dirty="0">
                <a:solidFill>
                  <a:srgbClr val="C90016"/>
                </a:solidFill>
                <a:latin typeface="Symbol" pitchFamily="18"/>
                <a:ea typeface="DejaVu LGC Sans" pitchFamily="2"/>
                <a:cs typeface="DejaVu LGC Sans" pitchFamily="2"/>
              </a:rPr>
              <a:t>h</a:t>
            </a:r>
            <a:r>
              <a:rPr lang="en-US" sz="2200" dirty="0">
                <a:solidFill>
                  <a:srgbClr val="C90016"/>
                </a:solidFill>
                <a:latin typeface="Liberation Sans" pitchFamily="18"/>
                <a:ea typeface="DejaVu LGC Sans" pitchFamily="2"/>
                <a:cs typeface="DejaVu LGC Sans" pitchFamily="2"/>
              </a:rPr>
              <a:t>|&lt;0.5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459" y="5556556"/>
            <a:ext cx="2560771" cy="61861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+mn-lt"/>
                <a:ea typeface="DejaVu LGC Sans" pitchFamily="2"/>
                <a:cs typeface="DejaVu LGC Sans" pitchFamily="2"/>
              </a:rPr>
              <a:t>Interpolations between </a:t>
            </a:r>
            <a:br>
              <a:rPr lang="en-US" sz="1500" dirty="0">
                <a:latin typeface="+mn-lt"/>
                <a:ea typeface="DejaVu LGC Sans" pitchFamily="2"/>
                <a:cs typeface="DejaVu LGC Sans" pitchFamily="2"/>
              </a:rPr>
            </a:br>
            <a:r>
              <a:rPr lang="en-US" sz="1500" dirty="0">
                <a:latin typeface="+mn-lt"/>
                <a:ea typeface="DejaVu LGC Sans" pitchFamily="2"/>
                <a:cs typeface="DejaVu LGC Sans" pitchFamily="2"/>
              </a:rPr>
              <a:t>2.36 and 7 </a:t>
            </a:r>
            <a:r>
              <a:rPr lang="en-US" sz="1500" dirty="0" err="1">
                <a:latin typeface="+mn-lt"/>
                <a:ea typeface="DejaVu LGC Sans" pitchFamily="2"/>
                <a:cs typeface="DejaVu LGC Sans" pitchFamily="2"/>
              </a:rPr>
              <a:t>TeV</a:t>
            </a:r>
            <a:r>
              <a:rPr lang="en-US" sz="1500" dirty="0">
                <a:latin typeface="+mn-lt"/>
                <a:ea typeface="DejaVu LGC Sans" pitchFamily="2"/>
                <a:cs typeface="DejaVu LGC Sans" pitchFamily="2"/>
              </a:rPr>
              <a:t> pp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0369" y="2117907"/>
            <a:ext cx="2435092" cy="27400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1080"/>
              </a:spcBef>
              <a:spcAft>
                <a:spcPts val="90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PRL106, 032301(2011)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0337" y="4965732"/>
            <a:ext cx="2243150" cy="3326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PRC71, 034908 (2005)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1482" y="5631966"/>
            <a:ext cx="2287730" cy="3326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PRC83, 024913 (2011)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2655" y="1726749"/>
            <a:ext cx="1281060" cy="34751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5000B"/>
                </a:solidFill>
                <a:latin typeface="Liberation Sans" pitchFamily="18"/>
                <a:ea typeface="DejaVu LGC Sans" pitchFamily="2"/>
                <a:cs typeface="DejaVu LGC Sans" pitchFamily="2"/>
              </a:rPr>
              <a:t>LHC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4251" y="1752988"/>
            <a:ext cx="1370861" cy="34751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Liberation Sans" pitchFamily="18"/>
                <a:ea typeface="DejaVu LGC Sans" pitchFamily="2"/>
                <a:cs typeface="DejaVu LGC Sans" pitchFamily="2"/>
              </a:rPr>
              <a:t>RHIC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3511" y="2695963"/>
            <a:ext cx="222055" cy="31807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Liberation Sans" pitchFamily="18"/>
                <a:ea typeface="DejaVu LGC Sans" pitchFamily="2"/>
                <a:cs typeface="DejaVu LGC Sans" pitchFamily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Transverse Energy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1276D173-8209-48C0-B21C-8B0548AFF4FD}" type="slidenum">
              <a:rPr/>
              <a:pPr lvl="0"/>
              <a:t>18</a:t>
            </a:fld>
            <a:endParaRPr lang="en-US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4354513" y="917423"/>
            <a:ext cx="4789487" cy="55784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000" dirty="0" err="1">
                <a:latin typeface="+mn-lt"/>
              </a:rPr>
              <a:t>E</a:t>
            </a:r>
            <a:r>
              <a:rPr lang="en-US" sz="2000" baseline="-25000" dirty="0" err="1">
                <a:latin typeface="+mn-lt"/>
              </a:rPr>
              <a:t>T</a:t>
            </a:r>
            <a:r>
              <a:rPr lang="en-US" sz="2000" baseline="30000" dirty="0" err="1">
                <a:latin typeface="+mn-lt"/>
              </a:rPr>
              <a:t>had</a:t>
            </a:r>
            <a:r>
              <a:rPr lang="en-US" sz="2000" dirty="0">
                <a:latin typeface="+mn-lt"/>
              </a:rPr>
              <a:t> from charged hadrons directly measured by the tracking detectors</a:t>
            </a:r>
          </a:p>
          <a:p>
            <a:pPr lvl="0"/>
            <a:r>
              <a:rPr lang="en-US" sz="2000" dirty="0" err="1">
                <a:latin typeface="+mn-lt"/>
              </a:rPr>
              <a:t>f</a:t>
            </a:r>
            <a:r>
              <a:rPr lang="en-US" sz="2000" baseline="-25000" dirty="0" err="1">
                <a:latin typeface="+mn-lt"/>
              </a:rPr>
              <a:t>total</a:t>
            </a:r>
            <a:r>
              <a:rPr lang="en-US" sz="2000" dirty="0">
                <a:latin typeface="+mn-lt"/>
              </a:rPr>
              <a:t> from MC to convert into total E</a:t>
            </a:r>
            <a:r>
              <a:rPr lang="en-US" sz="2000" baseline="-25000" dirty="0">
                <a:latin typeface="+mn-lt"/>
              </a:rPr>
              <a:t>T</a:t>
            </a:r>
          </a:p>
          <a:p>
            <a:pPr lvl="0"/>
            <a:r>
              <a:rPr lang="en-US" sz="2000" dirty="0">
                <a:latin typeface="+mn-lt"/>
              </a:rPr>
              <a:t>From RHIC to LHC</a:t>
            </a:r>
          </a:p>
          <a:p>
            <a:pPr lvl="1" rtl="0" hangingPunct="0"/>
            <a:r>
              <a:rPr lang="en-US" sz="2000" dirty="0">
                <a:solidFill>
                  <a:srgbClr val="C00000"/>
                </a:solidFill>
                <a:latin typeface="+mn-lt"/>
              </a:rPr>
              <a:t>~2.5 increase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in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  <a:latin typeface="+mn-lt"/>
              </a:rPr>
              <a:t>dE</a:t>
            </a:r>
            <a:r>
              <a:rPr lang="en-US" sz="2000" baseline="-25000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/d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/ (0.5*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baseline="-25000" dirty="0" err="1">
                <a:solidFill>
                  <a:srgbClr val="C00000"/>
                </a:solidFill>
                <a:latin typeface="+mn-lt"/>
              </a:rPr>
              <a:t>part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lvl="0"/>
            <a:r>
              <a:rPr lang="en-US" sz="2000" dirty="0">
                <a:latin typeface="+mn-lt"/>
              </a:rPr>
              <a:t>Energy density (</a:t>
            </a:r>
            <a:r>
              <a:rPr lang="en-US" sz="2000" dirty="0" err="1">
                <a:latin typeface="+mn-lt"/>
              </a:rPr>
              <a:t>Bjorken</a:t>
            </a:r>
            <a:r>
              <a:rPr lang="en-US" sz="2000" dirty="0">
                <a:latin typeface="+mn-lt"/>
              </a:rPr>
              <a:t>)</a:t>
            </a:r>
          </a:p>
          <a:p>
            <a:pPr lvl="0"/>
            <a:r>
              <a:rPr lang="en-US" sz="2000" dirty="0"/>
              <a:t> </a:t>
            </a:r>
          </a:p>
          <a:p>
            <a:pPr lvl="0"/>
            <a:endParaRPr lang="en-US" sz="2000" dirty="0">
              <a:latin typeface="Symbol" pitchFamily="2"/>
            </a:endParaRPr>
          </a:p>
          <a:p>
            <a:pPr lvl="0"/>
            <a:r>
              <a:rPr lang="en-US" sz="2000" dirty="0">
                <a:latin typeface="Symbol" pitchFamily="18" charset="2"/>
              </a:rPr>
              <a:t>et</a:t>
            </a:r>
            <a:r>
              <a:rPr lang="en-US" sz="2000" dirty="0">
                <a:latin typeface="+mn-lt"/>
              </a:rPr>
              <a:t> ~ 15 </a:t>
            </a:r>
            <a:r>
              <a:rPr lang="en-US" sz="2000" dirty="0" err="1">
                <a:latin typeface="+mn-lt"/>
              </a:rPr>
              <a:t>GeV</a:t>
            </a:r>
            <a:r>
              <a:rPr lang="en-US" sz="2000" dirty="0">
                <a:latin typeface="+mn-lt"/>
              </a:rPr>
              <a:t>/(fm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c)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RHIC: </a:t>
            </a:r>
            <a:r>
              <a:rPr lang="en-US" sz="2000" dirty="0">
                <a:latin typeface="Symbol" pitchFamily="18" charset="2"/>
              </a:rPr>
              <a:t>et</a:t>
            </a:r>
            <a:r>
              <a:rPr lang="en-US" sz="2000" dirty="0">
                <a:latin typeface="+mn-lt"/>
              </a:rPr>
              <a:t> =5.4</a:t>
            </a:r>
            <a:r>
              <a:rPr lang="en-US" altLang="zh-CN" sz="2000" dirty="0">
                <a:latin typeface="+mn-lt"/>
              </a:rPr>
              <a:t>±</a:t>
            </a:r>
            <a:r>
              <a:rPr lang="en-US" sz="2000" dirty="0">
                <a:latin typeface="+mn-lt"/>
              </a:rPr>
              <a:t>0.6 </a:t>
            </a:r>
            <a:r>
              <a:rPr lang="en-US" sz="2000" dirty="0" err="1">
                <a:latin typeface="+mn-lt"/>
              </a:rPr>
              <a:t>GeV</a:t>
            </a:r>
            <a:r>
              <a:rPr lang="en-US" sz="2000" dirty="0">
                <a:latin typeface="+mn-lt"/>
              </a:rPr>
              <a:t>/(fm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c)</a:t>
            </a:r>
          </a:p>
          <a:p>
            <a:pPr lvl="1" rtl="0" hangingPunct="0"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473" y="1004250"/>
            <a:ext cx="4439137" cy="45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9410" y="5853646"/>
            <a:ext cx="4147200" cy="86880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Centrality dependence similar to RHIC (PHENIX)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60" y="5184545"/>
            <a:ext cx="2508131" cy="58283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PRC71:034908 (2005)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PRC70:054907 (2004)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08039" y="4431765"/>
            <a:ext cx="1968451" cy="104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783448" y="4504920"/>
            <a:ext cx="2033434" cy="828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4761908" y="4465852"/>
            <a:ext cx="4081890" cy="10369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lIns="89803" tIns="48983" rIns="89803" bIns="4898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Liberation Sans" pitchFamily="18"/>
              <a:ea typeface="DejaVu LGC Sans" pitchFamily="2"/>
              <a:cs typeface="DejaVu LGC Sans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12287" y="628067"/>
            <a:ext cx="622080" cy="3375884"/>
            <a:chOff x="-93240" y="1119960"/>
            <a:chExt cx="685800" cy="3429000"/>
          </a:xfrm>
        </p:grpSpPr>
        <p:sp>
          <p:nvSpPr>
            <p:cNvPr id="11" name="Freeform 10"/>
            <p:cNvSpPr/>
            <p:nvPr/>
          </p:nvSpPr>
          <p:spPr>
            <a:xfrm>
              <a:off x="-93240" y="1119960"/>
              <a:ext cx="685799" cy="342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dirty="0">
                <a:latin typeface="Liberation Sans" pitchFamily="18"/>
                <a:ea typeface="DejaVu LGC Sans" pitchFamily="2"/>
                <a:cs typeface="DejaVu LGC Sans" pitchFamily="2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 r="90654" b="56652"/>
            <a:stretch>
              <a:fillRect/>
            </a:stretch>
          </p:blipFill>
          <p:spPr>
            <a:xfrm>
              <a:off x="135360" y="2140560"/>
              <a:ext cx="457200" cy="217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-87881" y="1580551"/>
              <a:ext cx="860398" cy="4547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latin typeface="+mn-lt"/>
                  <a:ea typeface="DejaVu LGC Sans" pitchFamily="2"/>
                  <a:cs typeface="DejaVu LGC Sans" pitchFamily="2"/>
                </a:rPr>
                <a:t>(</a:t>
              </a:r>
              <a:r>
                <a:rPr lang="en-US" sz="1800" b="1" dirty="0" err="1">
                  <a:latin typeface="+mn-lt"/>
                  <a:ea typeface="DejaVu LGC Sans" pitchFamily="2"/>
                  <a:cs typeface="DejaVu LGC Sans" pitchFamily="2"/>
                </a:rPr>
                <a:t>GeV</a:t>
              </a:r>
              <a:r>
                <a:rPr lang="en-US" sz="1800" b="1" dirty="0">
                  <a:latin typeface="+mn-lt"/>
                  <a:ea typeface="DejaVu LGC Sans" pitchFamily="2"/>
                  <a:cs typeface="DejaVu LGC Sans" pitchFamily="2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149116"/>
            <a:ext cx="8229600" cy="6463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latin typeface="Liberation Sans" pitchFamily="34"/>
              </a:rPr>
              <a:t>√</a:t>
            </a:r>
            <a:r>
              <a:rPr lang="en-US" dirty="0"/>
              <a:t>s </a:t>
            </a:r>
            <a:r>
              <a:rPr lang="en-US" dirty="0" smtClean="0"/>
              <a:t>dependence: N</a:t>
            </a:r>
            <a:r>
              <a:rPr lang="en-US" baseline="-25000" dirty="0" smtClean="0"/>
              <a:t>ch</a:t>
            </a:r>
            <a:r>
              <a:rPr lang="en-US" dirty="0" smtClean="0"/>
              <a:t> &amp; E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525F978A-2CE9-48EE-8295-2EBA497F542B}" type="slidenum">
              <a:rPr/>
              <a:pPr lvl="0"/>
              <a:t>19</a:t>
            </a:fld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069975"/>
            <a:ext cx="4768850" cy="2281238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GB" sz="2200" dirty="0" err="1" smtClean="0">
                <a:latin typeface="+mn-lt"/>
              </a:rPr>
              <a:t>dN</a:t>
            </a:r>
            <a:r>
              <a:rPr lang="en-GB" sz="2200" baseline="-25000" dirty="0" err="1" smtClean="0">
                <a:latin typeface="+mn-lt"/>
              </a:rPr>
              <a:t>ch</a:t>
            </a:r>
            <a:r>
              <a:rPr lang="en-GB" sz="2200" dirty="0" smtClean="0">
                <a:latin typeface="+mn-lt"/>
              </a:rPr>
              <a:t>/d</a:t>
            </a:r>
            <a:r>
              <a:rPr lang="en-GB" sz="2200" dirty="0" smtClean="0">
                <a:latin typeface="Symbol" pitchFamily="18" charset="2"/>
              </a:rPr>
              <a:t>h</a:t>
            </a:r>
            <a:r>
              <a:rPr lang="en-GB" sz="2200" dirty="0" smtClean="0">
                <a:latin typeface="+mn-lt"/>
              </a:rPr>
              <a:t>/(</a:t>
            </a:r>
            <a:r>
              <a:rPr lang="en-GB" sz="2200" dirty="0">
                <a:latin typeface="+mn-lt"/>
              </a:rPr>
              <a:t>0.5*</a:t>
            </a:r>
            <a:r>
              <a:rPr lang="en-GB" sz="2200" dirty="0" err="1">
                <a:latin typeface="+mn-lt"/>
              </a:rPr>
              <a:t>N</a:t>
            </a:r>
            <a:r>
              <a:rPr lang="en-GB" sz="2200" baseline="-25000" dirty="0" err="1">
                <a:latin typeface="+mn-lt"/>
              </a:rPr>
              <a:t>part</a:t>
            </a:r>
            <a:r>
              <a:rPr lang="en-GB" sz="2200" dirty="0">
                <a:latin typeface="+mn-lt"/>
              </a:rPr>
              <a:t>) ~ 8</a:t>
            </a:r>
          </a:p>
          <a:p>
            <a:pPr lvl="0"/>
            <a:r>
              <a:rPr lang="en-GB" sz="2200" b="1" dirty="0" smtClean="0">
                <a:latin typeface="+mn-lt"/>
              </a:rPr>
              <a:t>2.1 </a:t>
            </a:r>
            <a:r>
              <a:rPr lang="en-GB" sz="2200" b="1" dirty="0">
                <a:latin typeface="+mn-lt"/>
              </a:rPr>
              <a:t>x RHIC</a:t>
            </a:r>
            <a:r>
              <a:rPr lang="en-GB" sz="2200" dirty="0">
                <a:latin typeface="+mn-lt"/>
              </a:rPr>
              <a:t/>
            </a:r>
            <a:br>
              <a:rPr lang="en-GB" sz="2200" dirty="0">
                <a:latin typeface="+mn-lt"/>
              </a:rPr>
            </a:br>
            <a:r>
              <a:rPr lang="en-GB" sz="2200" dirty="0">
                <a:latin typeface="+mn-lt"/>
              </a:rPr>
              <a:t>1.9 x pp (NSD) at 2.36 </a:t>
            </a:r>
            <a:r>
              <a:rPr lang="en-GB" sz="2200" dirty="0" err="1">
                <a:latin typeface="+mn-lt"/>
              </a:rPr>
              <a:t>TeV</a:t>
            </a:r>
            <a:endParaRPr lang="en-GB" sz="2200" dirty="0">
              <a:latin typeface="+mn-lt"/>
            </a:endParaRPr>
          </a:p>
          <a:p>
            <a:pPr lvl="0"/>
            <a:r>
              <a:rPr lang="en-US" sz="2200" dirty="0">
                <a:latin typeface="+mn-lt"/>
              </a:rPr>
              <a:t>growth with √s faster in AA than pp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142509" y="1014413"/>
            <a:ext cx="5001492" cy="2281237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GB" sz="2000" dirty="0" err="1">
                <a:latin typeface="+mn-lt"/>
              </a:rPr>
              <a:t>dE</a:t>
            </a:r>
            <a:r>
              <a:rPr lang="en-GB" sz="2000" baseline="-25000" dirty="0" err="1">
                <a:latin typeface="+mn-lt"/>
              </a:rPr>
              <a:t>T</a:t>
            </a:r>
            <a:r>
              <a:rPr lang="en-GB" sz="2000" dirty="0">
                <a:latin typeface="+mn-lt"/>
              </a:rPr>
              <a:t>/d</a:t>
            </a:r>
            <a:r>
              <a:rPr lang="en-GB" sz="2000" dirty="0">
                <a:latin typeface="Symbol" pitchFamily="18" charset="2"/>
              </a:rPr>
              <a:t>h</a:t>
            </a:r>
            <a:r>
              <a:rPr lang="en-GB" sz="2000" dirty="0">
                <a:latin typeface="+mn-lt"/>
              </a:rPr>
              <a:t>/(0.5*</a:t>
            </a:r>
            <a:r>
              <a:rPr lang="en-GB" sz="2000" dirty="0" err="1">
                <a:latin typeface="+mn-lt"/>
              </a:rPr>
              <a:t>N</a:t>
            </a:r>
            <a:r>
              <a:rPr lang="en-GB" sz="2000" baseline="-25000" dirty="0" err="1">
                <a:latin typeface="+mn-lt"/>
              </a:rPr>
              <a:t>part</a:t>
            </a:r>
            <a:r>
              <a:rPr lang="en-GB" sz="2000" dirty="0">
                <a:latin typeface="+mn-lt"/>
              </a:rPr>
              <a:t>) ~ 9 in 0-5%</a:t>
            </a:r>
          </a:p>
          <a:p>
            <a:pPr lvl="0"/>
            <a:r>
              <a:rPr lang="en-GB" sz="2000" dirty="0" smtClean="0">
                <a:latin typeface="+mn-lt"/>
              </a:rPr>
              <a:t>Also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increase of </a:t>
            </a:r>
            <a:r>
              <a:rPr lang="en-GB" sz="2000" dirty="0" err="1">
                <a:latin typeface="+mn-lt"/>
              </a:rPr>
              <a:t>N</a:t>
            </a:r>
            <a:r>
              <a:rPr lang="en-GB" sz="2000" baseline="-25000" dirty="0" err="1">
                <a:latin typeface="+mn-lt"/>
              </a:rPr>
              <a:t>part</a:t>
            </a:r>
            <a:r>
              <a:rPr lang="en-GB" sz="2000" dirty="0">
                <a:latin typeface="+mn-lt"/>
              </a:rPr>
              <a:t> (353 </a:t>
            </a:r>
            <a:r>
              <a:rPr lang="en-GB" sz="2000" dirty="0" smtClean="0">
                <a:latin typeface="+mn-lt"/>
              </a:rPr>
              <a:t>→383</a:t>
            </a:r>
            <a:r>
              <a:rPr lang="en-GB" sz="2000" dirty="0">
                <a:latin typeface="+mn-lt"/>
              </a:rPr>
              <a:t>)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→ </a:t>
            </a:r>
            <a:r>
              <a:rPr lang="en-GB" sz="2000" b="1" dirty="0">
                <a:latin typeface="+mn-lt"/>
              </a:rPr>
              <a:t>2.7 x </a:t>
            </a:r>
            <a:r>
              <a:rPr lang="en-GB" sz="2000" b="1" dirty="0" smtClean="0">
                <a:latin typeface="+mn-lt"/>
              </a:rPr>
              <a:t>RHIC for dE</a:t>
            </a:r>
            <a:r>
              <a:rPr lang="en-GB" sz="2000" b="1" baseline="-25000" dirty="0" smtClean="0">
                <a:latin typeface="+mn-lt"/>
              </a:rPr>
              <a:t>T</a:t>
            </a:r>
            <a:r>
              <a:rPr lang="en-GB" sz="2000" b="1" dirty="0" smtClean="0">
                <a:latin typeface="+mn-lt"/>
              </a:rPr>
              <a:t>/d</a:t>
            </a:r>
            <a:r>
              <a:rPr lang="en-GB" sz="2000" b="1" dirty="0" smtClean="0">
                <a:latin typeface="Symbol" pitchFamily="18" charset="2"/>
              </a:rPr>
              <a:t>h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                </a:t>
            </a:r>
            <a:r>
              <a:rPr lang="en-GB" sz="2000" dirty="0" smtClean="0">
                <a:latin typeface="+mn-lt"/>
              </a:rPr>
              <a:t>(</a:t>
            </a:r>
            <a:r>
              <a:rPr lang="en-GB" sz="2000" dirty="0">
                <a:latin typeface="+mn-lt"/>
              </a:rPr>
              <a:t>consistent with </a:t>
            </a:r>
            <a:r>
              <a:rPr lang="en-GB" sz="2000" dirty="0" smtClean="0">
                <a:latin typeface="+mn-lt"/>
              </a:rPr>
              <a:t>~20</a:t>
            </a:r>
            <a:r>
              <a:rPr lang="en-GB" sz="2000" dirty="0">
                <a:latin typeface="+mn-lt"/>
              </a:rPr>
              <a:t>% increase of &lt;</a:t>
            </a:r>
            <a:r>
              <a:rPr lang="en-GB" sz="2000" dirty="0" err="1">
                <a:latin typeface="+mn-lt"/>
              </a:rPr>
              <a:t>p</a:t>
            </a:r>
            <a:r>
              <a:rPr lang="en-GB" sz="2000" baseline="-25000" dirty="0" err="1">
                <a:latin typeface="+mn-lt"/>
              </a:rPr>
              <a:t>T</a:t>
            </a:r>
            <a:r>
              <a:rPr lang="en-GB" sz="2000" dirty="0" smtClean="0">
                <a:latin typeface="+mn-lt"/>
              </a:rPr>
              <a:t>&gt;, and expectations from spectra)</a:t>
            </a:r>
            <a:endParaRPr lang="en-GB" sz="2000" dirty="0">
              <a:latin typeface="+mn-lt"/>
            </a:endParaRPr>
          </a:p>
          <a:p>
            <a:pPr lvl="0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9164" r="4953"/>
          <a:stretch>
            <a:fillRect/>
          </a:stretch>
        </p:blipFill>
        <p:spPr>
          <a:xfrm>
            <a:off x="4615801" y="3741778"/>
            <a:ext cx="4529265" cy="31009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00780" y="2865788"/>
            <a:ext cx="7324579" cy="797248"/>
          </a:xfrm>
          <a:prstGeom prst="rect">
            <a:avLst/>
          </a:prstGeom>
          <a:noFill/>
          <a:ln w="0">
            <a:solidFill>
              <a:srgbClr val="C5000B"/>
            </a:solidFill>
            <a:prstDash val="solid"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C90016"/>
                </a:solidFill>
                <a:latin typeface="+mn-lt"/>
                <a:ea typeface="DejaVu LGC Sans" pitchFamily="2"/>
                <a:cs typeface="DejaVu LGC Sans" pitchFamily="2"/>
              </a:rPr>
              <a:t>Grows with power of CM energy faster than</a:t>
            </a:r>
            <a:br>
              <a:rPr lang="en-US" sz="2000" dirty="0">
                <a:solidFill>
                  <a:srgbClr val="C90016"/>
                </a:solidFill>
                <a:latin typeface="+mn-lt"/>
                <a:ea typeface="DejaVu LGC Sans" pitchFamily="2"/>
                <a:cs typeface="DejaVu LGC Sans" pitchFamily="2"/>
              </a:rPr>
            </a:br>
            <a:r>
              <a:rPr lang="en-US" sz="2000" dirty="0">
                <a:solidFill>
                  <a:srgbClr val="C90016"/>
                </a:solidFill>
                <a:latin typeface="+mn-lt"/>
                <a:ea typeface="DejaVu LGC Sans" pitchFamily="2"/>
                <a:cs typeface="DejaVu LGC Sans" pitchFamily="2"/>
              </a:rPr>
              <a:t>simple logarithmic scaling extrapolated from lower energy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3644125"/>
            <a:ext cx="4568226" cy="2844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54330" y="5699905"/>
            <a:ext cx="1814594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300" i="1" dirty="0" smtClean="0">
                <a:latin typeface="+mn-lt"/>
              </a:rPr>
              <a:t>Plot: arXiv</a:t>
            </a:r>
            <a:r>
              <a:rPr lang="en-US" sz="1300" i="1" dirty="0">
                <a:latin typeface="+mn-lt"/>
              </a:rPr>
              <a:t>:1202.3233</a:t>
            </a:r>
            <a:endParaRPr lang="en-US" sz="1300" i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0" y="0"/>
            <a:ext cx="9143433" cy="70509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B3B3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Liberation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41313" y="262250"/>
            <a:ext cx="8228763" cy="6463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452" y="2113058"/>
            <a:ext cx="3739839" cy="3349635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C5000B"/>
                </a:solidFill>
                <a:latin typeface="+mn-lt"/>
              </a:rPr>
              <a:t>Introduction</a:t>
            </a:r>
            <a:br>
              <a:rPr lang="en-US" sz="2000" b="1" dirty="0">
                <a:solidFill>
                  <a:srgbClr val="C5000B"/>
                </a:solidFill>
                <a:latin typeface="+mn-lt"/>
              </a:rPr>
            </a:br>
            <a:r>
              <a:rPr lang="en-US" sz="2000" dirty="0">
                <a:solidFill>
                  <a:srgbClr val="000080"/>
                </a:solidFill>
                <a:latin typeface="+mn-lt"/>
              </a:rPr>
              <a:t>Bulk properties of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QGP     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Previous Results         (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Memory Lane Revisited)..</a:t>
            </a:r>
            <a:endParaRPr lang="en-US" sz="2000" b="1" dirty="0">
              <a:solidFill>
                <a:srgbClr val="C5000B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5000B"/>
                </a:solidFill>
                <a:latin typeface="+mn-lt"/>
              </a:rPr>
              <a:t>Recent Experimental </a:t>
            </a:r>
            <a:r>
              <a:rPr lang="en-US" sz="2000" b="1" dirty="0">
                <a:solidFill>
                  <a:srgbClr val="C5000B"/>
                </a:solidFill>
                <a:latin typeface="+mn-lt"/>
              </a:rPr>
              <a:t>Results</a:t>
            </a:r>
            <a:br>
              <a:rPr lang="en-US" sz="2000" b="1" dirty="0">
                <a:solidFill>
                  <a:srgbClr val="C5000B"/>
                </a:solidFill>
                <a:latin typeface="+mn-lt"/>
              </a:rPr>
            </a:b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(mainly PHENIX &amp; ALICE)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000080"/>
                </a:solidFill>
                <a:latin typeface="+mn-lt"/>
              </a:rPr>
            </a:br>
            <a:r>
              <a:rPr lang="en-US" sz="2000" dirty="0">
                <a:solidFill>
                  <a:srgbClr val="000080"/>
                </a:solidFill>
                <a:latin typeface="+mn-lt"/>
              </a:rPr>
              <a:t>dN</a:t>
            </a:r>
            <a:r>
              <a:rPr lang="en-US" sz="2000" baseline="-25000" dirty="0">
                <a:solidFill>
                  <a:srgbClr val="000080"/>
                </a:solidFill>
                <a:latin typeface="+mn-lt"/>
              </a:rPr>
              <a:t>ch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/d</a:t>
            </a:r>
            <a:r>
              <a:rPr lang="en-US" sz="2000" dirty="0">
                <a:solidFill>
                  <a:srgbClr val="000080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 at mid-rapidity</a:t>
            </a:r>
            <a:br>
              <a:rPr lang="en-US" sz="2000" dirty="0">
                <a:solidFill>
                  <a:srgbClr val="000080"/>
                </a:solidFill>
                <a:latin typeface="+mn-lt"/>
              </a:rPr>
            </a:br>
            <a:r>
              <a:rPr lang="en-US" sz="2000" dirty="0">
                <a:solidFill>
                  <a:srgbClr val="000080"/>
                </a:solidFill>
                <a:latin typeface="+mn-lt"/>
              </a:rPr>
              <a:t>dE</a:t>
            </a:r>
            <a:r>
              <a:rPr lang="en-US" sz="2000" baseline="-25000" dirty="0">
                <a:solidFill>
                  <a:srgbClr val="000080"/>
                </a:solidFill>
                <a:latin typeface="+mn-lt"/>
              </a:rPr>
              <a:t>T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/d</a:t>
            </a:r>
            <a:r>
              <a:rPr lang="en-US" sz="2000" dirty="0">
                <a:solidFill>
                  <a:srgbClr val="000080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 at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mid-rapidity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Energy density                   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000080"/>
                </a:solidFill>
                <a:latin typeface="+mn-lt"/>
              </a:rPr>
            </a:br>
            <a:endParaRPr lang="en-US" sz="200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1866240" y="2019931"/>
            <a:ext cx="5598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Liberation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951596" y="2233596"/>
            <a:ext cx="5141548" cy="1990288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C5000B"/>
                </a:solidFill>
                <a:latin typeface="+mn-lt"/>
              </a:rPr>
              <a:t>Discussion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80"/>
                </a:solidFill>
                <a:latin typeface="+mn-lt"/>
              </a:rPr>
              <a:t>Comparison to models</a:t>
            </a:r>
            <a:br>
              <a:rPr lang="en-US" sz="2000" dirty="0">
                <a:solidFill>
                  <a:srgbClr val="000080"/>
                </a:solidFill>
                <a:latin typeface="+mn-lt"/>
              </a:rPr>
            </a:br>
            <a:r>
              <a:rPr lang="en-US" sz="2000" dirty="0">
                <a:solidFill>
                  <a:srgbClr val="000080"/>
                </a:solidFill>
                <a:latin typeface="+mn-lt"/>
              </a:rPr>
              <a:t>Comparison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of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 results from AGS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, SPS,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RHIC, LHC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[Next speaker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will present CMS results]</a:t>
            </a:r>
            <a:endParaRPr lang="en-US" sz="200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659090" y="6497781"/>
            <a:ext cx="378437" cy="286323"/>
          </a:xfrm>
        </p:spPr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2703534" y="6511633"/>
            <a:ext cx="3962400" cy="350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Silvermyr</a:t>
            </a:r>
            <a:r>
              <a:rPr lang="en-US" dirty="0" smtClean="0"/>
              <a:t>, ORNL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5206"/>
          <a:stretch>
            <a:fillRect/>
          </a:stretch>
        </p:blipFill>
        <p:spPr>
          <a:xfrm>
            <a:off x="4736625" y="3590807"/>
            <a:ext cx="4319618" cy="32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</a:t>
            </a:r>
            <a:r>
              <a:rPr lang="en-US" baseline="-25000"/>
              <a:t>T</a:t>
            </a:r>
            <a:r>
              <a:rPr lang="en-US"/>
              <a:t>/N</a:t>
            </a:r>
            <a:r>
              <a:rPr lang="en-US" baseline="-25000"/>
              <a:t>ch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87AD763B-DEB0-4373-AD83-12390BA12FAD}" type="slidenum">
              <a:rPr/>
              <a:pPr lvl="0"/>
              <a:t>20</a:t>
            </a:fld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866338"/>
            <a:ext cx="9144000" cy="51276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200" dirty="0">
                <a:latin typeface="+mn-lt"/>
              </a:rPr>
              <a:t>Consistent behavior for E</a:t>
            </a:r>
            <a:r>
              <a:rPr lang="en-US" sz="2200" baseline="-25000" dirty="0">
                <a:latin typeface="+mn-lt"/>
              </a:rPr>
              <a:t>T</a:t>
            </a:r>
            <a:r>
              <a:rPr lang="en-US" sz="2200" dirty="0">
                <a:latin typeface="+mn-lt"/>
              </a:rPr>
              <a:t> and N</a:t>
            </a:r>
            <a:r>
              <a:rPr lang="en-US" sz="2200" baseline="-25000" dirty="0">
                <a:latin typeface="+mn-lt"/>
              </a:rPr>
              <a:t>ch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308764" y="876004"/>
            <a:ext cx="4835236" cy="280930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>
              <a:buNone/>
            </a:pPr>
            <a:r>
              <a:rPr lang="en-US" sz="2200" dirty="0" smtClean="0">
                <a:latin typeface="+mn-lt"/>
              </a:rPr>
              <a:t>   		- Both </a:t>
            </a:r>
            <a:r>
              <a:rPr lang="en-US" sz="2200" dirty="0">
                <a:latin typeface="+mn-lt"/>
              </a:rPr>
              <a:t>increase with energy</a:t>
            </a:r>
          </a:p>
          <a:p>
            <a:pPr lvl="0"/>
            <a:r>
              <a:rPr lang="en-US" sz="2200" dirty="0">
                <a:latin typeface="+mn-lt"/>
              </a:rPr>
              <a:t>Both show steady rise from peripheral to central</a:t>
            </a:r>
          </a:p>
          <a:p>
            <a:pPr lvl="0"/>
            <a:r>
              <a:rPr lang="en-US" sz="2200" dirty="0">
                <a:latin typeface="+mn-lt"/>
              </a:rPr>
              <a:t>E</a:t>
            </a:r>
            <a:r>
              <a:rPr lang="en-US" sz="2200" baseline="-25000" dirty="0">
                <a:latin typeface="+mn-lt"/>
              </a:rPr>
              <a:t>T</a:t>
            </a:r>
            <a:r>
              <a:rPr lang="en-US" sz="2200" dirty="0">
                <a:latin typeface="+mn-lt"/>
              </a:rPr>
              <a:t>/N</a:t>
            </a:r>
            <a:r>
              <a:rPr lang="en-US" sz="2200" baseline="-25000" dirty="0">
                <a:latin typeface="+mn-lt"/>
              </a:rPr>
              <a:t>ch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~ independent </a:t>
            </a:r>
            <a:r>
              <a:rPr lang="en-US" sz="2200" dirty="0">
                <a:latin typeface="+mn-lt"/>
              </a:rPr>
              <a:t>of centrality</a:t>
            </a:r>
          </a:p>
          <a:p>
            <a:pPr lvl="0"/>
            <a:r>
              <a:rPr lang="en-US" sz="2200" dirty="0">
                <a:latin typeface="+mn-lt"/>
              </a:rPr>
              <a:t>E</a:t>
            </a:r>
            <a:r>
              <a:rPr lang="en-US" sz="2200" baseline="-25000" dirty="0">
                <a:latin typeface="+mn-lt"/>
              </a:rPr>
              <a:t>T</a:t>
            </a:r>
            <a:r>
              <a:rPr lang="en-US" sz="2200" dirty="0">
                <a:latin typeface="+mn-lt"/>
              </a:rPr>
              <a:t>/N</a:t>
            </a:r>
            <a:r>
              <a:rPr lang="en-US" sz="2200" baseline="-25000" dirty="0">
                <a:latin typeface="+mn-lt"/>
              </a:rPr>
              <a:t>ch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increases with energy</a:t>
            </a:r>
            <a:endParaRPr lang="en-US" sz="2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b="3483"/>
          <a:stretch>
            <a:fillRect/>
          </a:stretch>
        </p:blipFill>
        <p:spPr>
          <a:xfrm>
            <a:off x="76740" y="1330836"/>
            <a:ext cx="4354560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79277" y="6505582"/>
            <a:ext cx="2268431" cy="3326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PRC71:034908,2005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391" y="5249862"/>
            <a:ext cx="2146353" cy="58283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PRC71:034908,2005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PRC70:054907,2004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Observables at high rapidity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Silvermyr</a:t>
            </a:r>
            <a:r>
              <a:rPr lang="en-US" dirty="0" smtClean="0"/>
              <a:t>, ORNL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35C061D4-E410-4700-BE47-CB7AEB8D596B}" type="slidenum">
              <a:rPr/>
              <a:pPr lvl="0"/>
              <a:t>21</a:t>
            </a:fld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66800"/>
            <a:ext cx="7772400" cy="1367041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200" dirty="0" err="1">
                <a:latin typeface="+mn-lt"/>
              </a:rPr>
              <a:t>dN</a:t>
            </a:r>
            <a:r>
              <a:rPr lang="en-US" sz="2200" baseline="-25000" dirty="0" err="1">
                <a:latin typeface="+mn-lt"/>
              </a:rPr>
              <a:t>ch</a:t>
            </a:r>
            <a:r>
              <a:rPr lang="en-US" sz="2200" dirty="0">
                <a:latin typeface="+mn-lt"/>
              </a:rPr>
              <a:t>/d</a:t>
            </a:r>
            <a:r>
              <a:rPr lang="en-US" sz="2200" dirty="0">
                <a:latin typeface="Symbol" pitchFamily="18" charset="2"/>
              </a:rPr>
              <a:t>h</a:t>
            </a:r>
            <a:r>
              <a:rPr lang="en-US" sz="2200" dirty="0">
                <a:latin typeface="+mn-lt"/>
              </a:rPr>
              <a:t> at forward rapidity</a:t>
            </a:r>
          </a:p>
          <a:p>
            <a:pPr lvl="1" rtl="0" hangingPunct="0"/>
            <a:r>
              <a:rPr lang="en-US" sz="2000" dirty="0">
                <a:latin typeface="+mn-lt"/>
              </a:rPr>
              <a:t>SPD: mid rapidity</a:t>
            </a:r>
          </a:p>
          <a:p>
            <a:pPr lvl="1" rtl="0" hangingPunct="0"/>
            <a:r>
              <a:rPr lang="en-US" sz="2000" dirty="0" smtClean="0">
                <a:latin typeface="+mn-lt"/>
              </a:rPr>
              <a:t>VZERO, FMD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-677" b="3383"/>
          <a:stretch>
            <a:fillRect/>
          </a:stretch>
        </p:blipFill>
        <p:spPr>
          <a:xfrm>
            <a:off x="0" y="2737091"/>
            <a:ext cx="5184000" cy="39288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11330" y="1014147"/>
            <a:ext cx="4166793" cy="186946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Phenomena at high rapidity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properties of initial state (e.g. Color Glass condensate, gluon density, ...)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energy and baryon stopping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184000" y="3318109"/>
            <a:ext cx="3815424" cy="3318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73782" y="2907175"/>
            <a:ext cx="4336473" cy="43984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C5000B"/>
                </a:solidFill>
                <a:latin typeface="Liberation Sans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2000" dirty="0" smtClean="0">
                <a:solidFill>
                  <a:srgbClr val="C5000B"/>
                </a:solidFill>
                <a:latin typeface="+mn-lt"/>
                <a:ea typeface="DejaVu LGC Sans" pitchFamily="2"/>
                <a:cs typeface="DejaVu LGC Sans" pitchFamily="2"/>
              </a:rPr>
              <a:t>similar </a:t>
            </a:r>
            <a:r>
              <a:rPr lang="en-US" sz="2000" dirty="0">
                <a:solidFill>
                  <a:srgbClr val="C5000B"/>
                </a:solidFill>
                <a:latin typeface="+mn-lt"/>
                <a:ea typeface="DejaVu LGC Sans" pitchFamily="2"/>
                <a:cs typeface="DejaVu LGC Sans" pitchFamily="2"/>
              </a:rPr>
              <a:t>trend </a:t>
            </a:r>
            <a:r>
              <a:rPr lang="en-US" sz="2000" dirty="0" smtClean="0">
                <a:solidFill>
                  <a:srgbClr val="C5000B"/>
                </a:solidFill>
                <a:latin typeface="+mn-lt"/>
                <a:ea typeface="DejaVu LGC Sans" pitchFamily="2"/>
                <a:cs typeface="DejaVu LGC Sans" pitchFamily="2"/>
              </a:rPr>
              <a:t>for measured</a:t>
            </a:r>
            <a:r>
              <a:rPr lang="en-US" sz="2000" dirty="0" smtClean="0">
                <a:solidFill>
                  <a:srgbClr val="C5000B"/>
                </a:solidFill>
                <a:latin typeface="+mn-lt"/>
                <a:ea typeface="DejaVu LGC Sans" pitchFamily="2"/>
                <a:cs typeface="DejaVu LGC Sans" pitchFamily="2"/>
              </a:rPr>
              <a:t> </a:t>
            </a:r>
            <a:r>
              <a:rPr lang="en-US" sz="2000" dirty="0" smtClean="0">
                <a:solidFill>
                  <a:srgbClr val="C5000B"/>
                </a:solidFill>
                <a:latin typeface="Symbol" pitchFamily="18" charset="2"/>
                <a:ea typeface="DejaVu LGC Sans" pitchFamily="2"/>
                <a:cs typeface="DejaVu LGC Sans" pitchFamily="2"/>
              </a:rPr>
              <a:t>h</a:t>
            </a:r>
            <a:r>
              <a:rPr lang="en-US" sz="2000" dirty="0">
                <a:solidFill>
                  <a:srgbClr val="C5000B"/>
                </a:solidFill>
                <a:latin typeface="+mn-lt"/>
                <a:ea typeface="DejaVu LGC Sans" pitchFamily="2"/>
                <a:cs typeface="DejaVu LGC Sans" pitchFamily="2"/>
              </a:rPr>
              <a:t> </a:t>
            </a:r>
            <a:r>
              <a:rPr lang="en-US" sz="2000" dirty="0" smtClean="0">
                <a:solidFill>
                  <a:srgbClr val="C5000B"/>
                </a:solidFill>
                <a:latin typeface="+mn-lt"/>
                <a:ea typeface="DejaVu LGC Sans" pitchFamily="2"/>
                <a:cs typeface="DejaVu LGC Sans" pitchFamily="2"/>
              </a:rPr>
              <a:t>bins</a:t>
            </a:r>
            <a:endParaRPr lang="en-US" sz="2000" dirty="0">
              <a:solidFill>
                <a:srgbClr val="C5000B"/>
              </a:solidFill>
              <a:latin typeface="+mn-lt"/>
              <a:ea typeface="DejaVu LGC Sans" pitchFamily="2"/>
              <a:cs typeface="DejaVu LGC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4120" y="6317673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 smtClean="0">
                <a:latin typeface="+mn-lt"/>
              </a:rPr>
              <a:t>Note: suppressed y-scale.. 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Extended longitudinal scaling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CDD1FCDD-A241-4C56-BEBC-FB75D2A1D258}" type="slidenum">
              <a:rPr/>
              <a:pPr lvl="0"/>
              <a:t>22</a:t>
            </a:fld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960438"/>
            <a:ext cx="5183188" cy="4445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200" dirty="0">
                <a:latin typeface="+mn-lt"/>
              </a:rPr>
              <a:t>Yields at high rapidity are energy-independent, when viewed in rest-frame of one of colliding nuclei</a:t>
            </a:r>
          </a:p>
          <a:p>
            <a:pPr lvl="0"/>
            <a:r>
              <a:rPr lang="en-US" sz="2200" dirty="0">
                <a:latin typeface="+mn-lt"/>
              </a:rPr>
              <a:t>longitudinal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scaling could be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present also for </a:t>
            </a:r>
            <a:br>
              <a:rPr lang="en-US" sz="2200" dirty="0">
                <a:latin typeface="+mn-lt"/>
              </a:rPr>
            </a:br>
            <a:r>
              <a:rPr lang="en-US" sz="2200" dirty="0" err="1">
                <a:latin typeface="+mn-lt"/>
              </a:rPr>
              <a:t>Pb+Pb</a:t>
            </a:r>
            <a:r>
              <a:rPr lang="en-US" sz="2200" dirty="0">
                <a:latin typeface="+mn-lt"/>
              </a:rPr>
              <a:t> at 2.76 </a:t>
            </a:r>
            <a:r>
              <a:rPr lang="en-US" sz="2200" dirty="0" err="1">
                <a:latin typeface="+mn-lt"/>
              </a:rPr>
              <a:t>TeV</a:t>
            </a:r>
            <a:endParaRPr lang="en-US" sz="2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66316" y="2488581"/>
            <a:ext cx="5978499" cy="4147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61710" y="977470"/>
            <a:ext cx="3558688" cy="111188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Works 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also for </a:t>
            </a:r>
            <a:r>
              <a:rPr lang="en-US" sz="2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dN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/d</a:t>
            </a:r>
            <a:r>
              <a:rPr lang="en-US" sz="2000" dirty="0">
                <a:solidFill>
                  <a:srgbClr val="000080"/>
                </a:solidFill>
                <a:latin typeface="Symbol" pitchFamily="18" charset="2"/>
                <a:ea typeface="Liberation Sans" pitchFamily="34"/>
                <a:cs typeface="Liberation Sans" pitchFamily="34"/>
              </a:rPr>
              <a:t>h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 </a:t>
            </a:r>
            <a:b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</a:b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because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80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y≈</a:t>
            </a:r>
            <a:r>
              <a:rPr lang="en-US" sz="2000" dirty="0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Symbol" pitchFamily="18"/>
                <a:ea typeface="Liberation Sans" pitchFamily="34"/>
                <a:cs typeface="Liberation Sans" pitchFamily="34"/>
              </a:rPr>
              <a:t>h</a:t>
            </a:r>
            <a:r>
              <a:rPr lang="en-US" sz="2000" dirty="0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 + </a:t>
            </a:r>
            <a:r>
              <a:rPr lang="en-US" sz="2000" dirty="0" err="1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ln</a:t>
            </a:r>
            <a:r>
              <a:rPr lang="en-US" sz="2000" dirty="0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 (</a:t>
            </a:r>
            <a:r>
              <a:rPr lang="en-US" sz="2000" dirty="0" err="1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p</a:t>
            </a:r>
            <a:r>
              <a:rPr lang="en-US" sz="2000" baseline="-25000" dirty="0" err="1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T</a:t>
            </a:r>
            <a:r>
              <a:rPr lang="en-US" sz="2000" dirty="0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/</a:t>
            </a:r>
            <a:r>
              <a:rPr lang="en-US" sz="2000" dirty="0" err="1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m</a:t>
            </a:r>
            <a:r>
              <a:rPr lang="en-US" sz="2000" baseline="-25000" dirty="0" err="1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T</a:t>
            </a:r>
            <a:r>
              <a:rPr lang="en-US" sz="2000" dirty="0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) </a:t>
            </a:r>
            <a:r>
              <a:rPr lang="en-US" sz="2000" dirty="0">
                <a:solidFill>
                  <a:srgbClr val="000080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≈</a:t>
            </a:r>
            <a:r>
              <a:rPr lang="en-US" sz="2000" dirty="0">
                <a:solidFill>
                  <a:srgbClr val="000080"/>
                </a:solidFill>
                <a:latin typeface="Liberation Sans" pitchFamily="18"/>
                <a:ea typeface="Liberation Sans" pitchFamily="34"/>
                <a:cs typeface="Liberation Sans" pitchFamily="34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Symbol" pitchFamily="18"/>
                <a:ea typeface="Liberation Sans" pitchFamily="34"/>
                <a:cs typeface="Liberation Sans" pitchFamily="34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0" y="4239352"/>
            <a:ext cx="3732480" cy="151205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DejaVu LGC Sans" pitchFamily="2"/>
                <a:cs typeface="DejaVu LGC Sans" pitchFamily="2"/>
              </a:rPr>
              <a:t> BRAHMS data scaled by </a:t>
            </a:r>
            <a:r>
              <a:rPr lang="en-US" sz="2000" dirty="0" err="1">
                <a:latin typeface="+mn-lt"/>
                <a:ea typeface="DejaVu LGC Sans" pitchFamily="2"/>
                <a:cs typeface="DejaVu LGC Sans" pitchFamily="2"/>
              </a:rPr>
              <a:t>N</a:t>
            </a:r>
            <a:r>
              <a:rPr lang="en-US" sz="2000" baseline="-25000" dirty="0" err="1">
                <a:latin typeface="+mn-lt"/>
                <a:ea typeface="DejaVu LGC Sans" pitchFamily="2"/>
                <a:cs typeface="DejaVu LGC Sans" pitchFamily="2"/>
              </a:rPr>
              <a:t>part</a:t>
            </a:r>
            <a:r>
              <a:rPr lang="en-US" sz="2000" dirty="0">
                <a:latin typeface="+mn-lt"/>
                <a:ea typeface="DejaVu LGC Sans" pitchFamily="2"/>
                <a:cs typeface="DejaVu LGC Sans" pitchFamily="2"/>
              </a:rPr>
              <a:t>(ALICE)/</a:t>
            </a:r>
            <a:r>
              <a:rPr lang="en-US" sz="2000" dirty="0" err="1">
                <a:latin typeface="+mn-lt"/>
                <a:ea typeface="DejaVu LGC Sans" pitchFamily="2"/>
                <a:cs typeface="DejaVu LGC Sans" pitchFamily="2"/>
              </a:rPr>
              <a:t>N</a:t>
            </a:r>
            <a:r>
              <a:rPr lang="en-US" sz="2000" baseline="-25000" dirty="0" err="1">
                <a:latin typeface="+mn-lt"/>
                <a:ea typeface="DejaVu LGC Sans" pitchFamily="2"/>
                <a:cs typeface="DejaVu LGC Sans" pitchFamily="2"/>
              </a:rPr>
              <a:t>part</a:t>
            </a:r>
            <a:r>
              <a:rPr lang="en-US" sz="2000" dirty="0">
                <a:latin typeface="+mn-lt"/>
                <a:ea typeface="DejaVu LGC Sans" pitchFamily="2"/>
                <a:cs typeface="DejaVu LGC Sans" pitchFamily="2"/>
              </a:rPr>
              <a:t>(BRAHMS)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DejaVu LGC Sans" pitchFamily="2"/>
                <a:cs typeface="DejaVu LGC Sans" pitchFamily="2"/>
              </a:rPr>
              <a:t> </a:t>
            </a:r>
            <a:r>
              <a:rPr lang="en-US" sz="2000" dirty="0">
                <a:latin typeface="Symbol" pitchFamily="18" charset="2"/>
                <a:ea typeface="DejaVu LGC Sans" pitchFamily="2"/>
                <a:cs typeface="DejaVu LGC Sans" pitchFamily="2"/>
              </a:rPr>
              <a:t>h</a:t>
            </a:r>
            <a:r>
              <a:rPr lang="en-US" sz="2000" dirty="0">
                <a:latin typeface="+mn-lt"/>
                <a:ea typeface="DejaVu LGC Sans" pitchFamily="2"/>
                <a:cs typeface="DejaVu LGC Sans" pitchFamily="2"/>
              </a:rPr>
              <a:t>-</a:t>
            </a:r>
            <a:r>
              <a:rPr lang="en-US" sz="2000" dirty="0" err="1">
                <a:latin typeface="+mn-lt"/>
                <a:ea typeface="DejaVu LGC Sans" pitchFamily="2"/>
                <a:cs typeface="DejaVu LGC Sans" pitchFamily="2"/>
              </a:rPr>
              <a:t>y</a:t>
            </a:r>
            <a:r>
              <a:rPr lang="en-US" sz="2000" baseline="-25000" dirty="0" err="1">
                <a:latin typeface="+mn-lt"/>
                <a:ea typeface="DejaVu LGC Sans" pitchFamily="2"/>
                <a:cs typeface="DejaVu LGC Sans" pitchFamily="2"/>
              </a:rPr>
              <a:t>beam</a:t>
            </a:r>
            <a:r>
              <a:rPr lang="en-US" sz="2000" dirty="0">
                <a:latin typeface="+mn-lt"/>
                <a:ea typeface="DejaVu LGC Sans" pitchFamily="2"/>
                <a:cs typeface="DejaVu LGC Sans" pitchFamily="2"/>
              </a:rPr>
              <a:t> &gt; -3: extrapolations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  <a:ea typeface="DejaVu LGC Sans" pitchFamily="2"/>
                <a:cs typeface="DejaVu LGC Sans" pitchFamily="2"/>
              </a:rPr>
              <a:t>(</a:t>
            </a:r>
            <a:r>
              <a:rPr lang="en-US" sz="2000" dirty="0" smtClean="0">
                <a:latin typeface="+mn-lt"/>
                <a:ea typeface="DejaVu LGC Sans" pitchFamily="2"/>
                <a:cs typeface="DejaVu LGC Sans" pitchFamily="2"/>
              </a:rPr>
              <a:t>d</a:t>
            </a:r>
            <a:r>
              <a:rPr lang="en-US" sz="2000" dirty="0" smtClean="0">
                <a:latin typeface="+mn-lt"/>
                <a:ea typeface="DejaVu LGC Sans" pitchFamily="2"/>
                <a:cs typeface="DejaVu LGC Sans" pitchFamily="2"/>
              </a:rPr>
              <a:t>ouble-Gaussian</a:t>
            </a:r>
            <a:r>
              <a:rPr lang="en-US" sz="2000" dirty="0" smtClean="0">
                <a:latin typeface="+mn-lt"/>
                <a:ea typeface="DejaVu LGC Sans" pitchFamily="2"/>
                <a:cs typeface="DejaVu LGC Sans" pitchFamily="2"/>
              </a:rPr>
              <a:t>, </a:t>
            </a:r>
            <a:r>
              <a:rPr lang="en-US" sz="2000" dirty="0" smtClean="0">
                <a:latin typeface="+mn-lt"/>
                <a:ea typeface="DejaVu LGC Sans" pitchFamily="2"/>
                <a:cs typeface="DejaVu LGC Sans" pitchFamily="2"/>
              </a:rPr>
              <a:t>linear)</a:t>
            </a:r>
            <a:endParaRPr lang="en-US" sz="2000" dirty="0">
              <a:latin typeface="+mn-lt"/>
              <a:ea typeface="DejaVu LGC Sans" pitchFamily="2"/>
              <a:cs typeface="DejaVu LGC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34000" y="938933"/>
            <a:ext cx="3549824" cy="14516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lIns="89803" tIns="48983" rIns="89803" bIns="4898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Liberation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03909" y="3467965"/>
            <a:ext cx="24529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BRAHMS</a:t>
            </a:r>
            <a:r>
              <a:rPr lang="en-US" sz="1200" b="0" dirty="0" smtClean="0">
                <a:latin typeface="Comic Sans MS" pitchFamily="66" charset="0"/>
              </a:rPr>
              <a:t> </a:t>
            </a:r>
            <a:r>
              <a:rPr lang="en-US" sz="1200" b="0" dirty="0">
                <a:latin typeface="Comic Sans MS" pitchFamily="66" charset="0"/>
              </a:rPr>
              <a:t>PRL </a:t>
            </a:r>
            <a:r>
              <a:rPr lang="en-US" sz="1200" dirty="0" smtClean="0">
                <a:latin typeface="Comic Sans MS" pitchFamily="66" charset="0"/>
              </a:rPr>
              <a:t>88:202301,2001</a:t>
            </a:r>
            <a:endParaRPr lang="en-US" sz="1200" b="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Mid-rapidity dN</a:t>
            </a:r>
            <a:r>
              <a:rPr lang="en-US" baseline="-25000" dirty="0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72945" y="6567055"/>
            <a:ext cx="471055" cy="290945"/>
          </a:xfrm>
        </p:spPr>
        <p:txBody>
          <a:bodyPr/>
          <a:lstStyle/>
          <a:p>
            <a:pPr>
              <a:defRPr/>
            </a:pPr>
            <a:fld id="{9B02ADE6-44A1-4545-8D26-22F115E7F3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64015" y="6612482"/>
            <a:ext cx="2133600" cy="24551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D. Silvermyr, ORNL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2544"/>
          <a:stretch/>
        </p:blipFill>
        <p:spPr>
          <a:xfrm>
            <a:off x="4682477" y="880230"/>
            <a:ext cx="4148984" cy="29758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5097" y="3610768"/>
            <a:ext cx="8276365" cy="324117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241093" indent="-241093" algn="l"/>
            <a:endParaRPr lang="en-US" dirty="0">
              <a:latin typeface="+mn-lt"/>
            </a:endParaRPr>
          </a:p>
          <a:p>
            <a:pPr marL="255604" indent="-255604" algn="l"/>
            <a:r>
              <a:rPr lang="en-US" dirty="0" smtClean="0">
                <a:solidFill>
                  <a:srgbClr val="FF0000"/>
                </a:solidFill>
                <a:latin typeface="+mn-lt"/>
              </a:rPr>
              <a:t>Multiplicity scaling with centrality:</a:t>
            </a:r>
          </a:p>
          <a:p>
            <a:pPr marL="241093" indent="-241093" algn="l">
              <a:buFont typeface="Arial"/>
              <a:buChar char="•"/>
            </a:pPr>
            <a:r>
              <a:rPr lang="en-US" dirty="0" smtClean="0">
                <a:latin typeface="+mn-lt"/>
              </a:rPr>
              <a:t>Stronger than </a:t>
            </a:r>
            <a:r>
              <a:rPr lang="en-US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part</a:t>
            </a:r>
            <a:endParaRPr lang="en-US" dirty="0" smtClean="0">
              <a:latin typeface="+mn-lt"/>
            </a:endParaRPr>
          </a:p>
          <a:p>
            <a:pPr marL="241093" indent="-241093" algn="l">
              <a:buFont typeface="Arial"/>
              <a:buChar char="•"/>
            </a:pPr>
            <a:r>
              <a:rPr lang="en-US" dirty="0" smtClean="0">
                <a:latin typeface="+mn-lt"/>
              </a:rPr>
              <a:t>Different possible </a:t>
            </a:r>
            <a:r>
              <a:rPr lang="en-US" dirty="0" err="1" smtClean="0">
                <a:latin typeface="+mn-lt"/>
              </a:rPr>
              <a:t>scalings</a:t>
            </a:r>
            <a:r>
              <a:rPr lang="en-US" dirty="0" smtClean="0">
                <a:latin typeface="+mn-lt"/>
              </a:rPr>
              <a:t> (2 component, power laws)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reproduce data</a:t>
            </a:r>
          </a:p>
          <a:p>
            <a:pPr marL="241093" indent="-241093" algn="l">
              <a:buFont typeface="Arial"/>
              <a:buChar char="•"/>
              <a:tabLst>
                <a:tab pos="255604" algn="l"/>
              </a:tabLst>
            </a:pPr>
            <a:r>
              <a:rPr lang="en-US" dirty="0" err="1" smtClean="0">
                <a:latin typeface="+mn-lt"/>
              </a:rPr>
              <a:t>Glauber</a:t>
            </a:r>
            <a:r>
              <a:rPr lang="en-US" dirty="0" smtClean="0">
                <a:latin typeface="+mn-lt"/>
              </a:rPr>
              <a:t> fits not sensitive to choice of parameterization </a:t>
            </a:r>
          </a:p>
          <a:p>
            <a:pPr algn="l"/>
            <a:endParaRPr lang="en-US" dirty="0" smtClean="0">
              <a:latin typeface="+mn-lt"/>
            </a:endParaRPr>
          </a:p>
          <a:p>
            <a:pPr lvl="0" algn="l"/>
            <a:r>
              <a:rPr lang="en-US" dirty="0" smtClean="0">
                <a:solidFill>
                  <a:srgbClr val="FF0000"/>
                </a:solidFill>
                <a:latin typeface="+mn-lt"/>
              </a:rPr>
              <a:t>Scaling similar to RHIC: </a:t>
            </a:r>
          </a:p>
          <a:p>
            <a:pPr marL="241093" indent="-241093" algn="l">
              <a:buFont typeface="Arial"/>
              <a:buChar char="•"/>
            </a:pPr>
            <a:r>
              <a:rPr lang="en-US" dirty="0" smtClean="0">
                <a:latin typeface="+mn-lt"/>
              </a:rPr>
              <a:t>Contribution of hard processes (</a:t>
            </a:r>
            <a:r>
              <a:rPr lang="en-US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coll</a:t>
            </a:r>
            <a:r>
              <a:rPr lang="en-US" dirty="0" smtClean="0">
                <a:latin typeface="+mn-lt"/>
              </a:rPr>
              <a:t> scaling) the same as at lower energies..? 	Just geometry?</a:t>
            </a:r>
          </a:p>
          <a:p>
            <a:pPr algn="l"/>
            <a:endParaRPr lang="en-US" sz="1700" dirty="0" err="1" smtClean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8765" y="924829"/>
            <a:ext cx="1814594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300" i="1" dirty="0" smtClean="0">
                <a:latin typeface="+mn-lt"/>
              </a:rPr>
              <a:t>Plot: arXiv</a:t>
            </a:r>
            <a:r>
              <a:rPr lang="en-US" sz="1300" i="1" dirty="0">
                <a:latin typeface="+mn-lt"/>
              </a:rPr>
              <a:t>:1202.3233</a:t>
            </a:r>
            <a:endParaRPr lang="en-US" sz="1300" i="1" dirty="0" smtClean="0">
              <a:latin typeface="+mn-lt"/>
            </a:endParaRPr>
          </a:p>
        </p:txBody>
      </p:sp>
      <p:pic>
        <p:nvPicPr>
          <p:cNvPr id="16" name="Picture 15" descr="2011-Jul-11-allanc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5" b="5396"/>
          <a:stretch/>
        </p:blipFill>
        <p:spPr>
          <a:xfrm>
            <a:off x="173639" y="924829"/>
            <a:ext cx="4508838" cy="29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21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News: RHIC Energy </a:t>
            </a:r>
            <a:r>
              <a:rPr lang="en-US" dirty="0" smtClean="0"/>
              <a:t>S</a:t>
            </a:r>
            <a:r>
              <a:rPr lang="en-US" dirty="0" smtClean="0"/>
              <a:t>can Results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Silvermyr</a:t>
            </a:r>
            <a:r>
              <a:rPr lang="en-US" dirty="0" smtClean="0"/>
              <a:t>, ORNL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prelim_dnExc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7607"/>
            <a:ext cx="4705350" cy="4476750"/>
          </a:xfrm>
          <a:prstGeom prst="rect">
            <a:avLst/>
          </a:prstGeom>
        </p:spPr>
      </p:pic>
      <p:pic>
        <p:nvPicPr>
          <p:cNvPr id="6" name="Picture 5" descr="run10dndetaPrel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5126" y="1256375"/>
            <a:ext cx="4488873" cy="5061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530" y="5902040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Adding new data: coverage all the way down to √s</a:t>
            </a:r>
            <a:r>
              <a:rPr lang="en-US" baseline="-25000" dirty="0" smtClean="0">
                <a:solidFill>
                  <a:srgbClr val="C00000"/>
                </a:solidFill>
                <a:latin typeface="+mn-lt"/>
              </a:rPr>
              <a:t>NN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= 7.7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GeV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</a:t>
            </a:r>
            <a:r>
              <a:rPr lang="en-US" baseline="-25000" dirty="0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 descr="dndetaRHICL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567" y="1712335"/>
            <a:ext cx="3838575" cy="3571875"/>
          </a:xfrm>
          <a:prstGeom prst="rect">
            <a:avLst/>
          </a:prstGeom>
        </p:spPr>
      </p:pic>
      <p:pic>
        <p:nvPicPr>
          <p:cNvPr id="6" name="Picture 5" descr="dndetaRatio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5429" y="1827501"/>
            <a:ext cx="4638675" cy="3590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449" y="5652659"/>
            <a:ext cx="758733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N.B.: Approx. same centrality dependence at 7.7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as at 2.76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TeV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!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[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note: no RHIC average here, just PHENIX..]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</a:t>
            </a:r>
            <a:r>
              <a:rPr lang="en-US" baseline="-25000" dirty="0" smtClean="0"/>
              <a:t>T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 descr="detdetaRHICL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3352" y="1246043"/>
            <a:ext cx="4705350" cy="4476750"/>
          </a:xfrm>
          <a:prstGeom prst="rect">
            <a:avLst/>
          </a:prstGeom>
        </p:spPr>
      </p:pic>
      <p:pic>
        <p:nvPicPr>
          <p:cNvPr id="6" name="Picture 5" descr="detdetaVsRoot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4480"/>
            <a:ext cx="4705350" cy="447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449" y="5602784"/>
            <a:ext cx="700384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Also for transverse energy: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Approx. same centrality dependence at 7.7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as at 2.76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TeV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!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tdetaNchVsRoo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2804" y="623455"/>
            <a:ext cx="3451196" cy="3283527"/>
          </a:xfrm>
          <a:prstGeom prst="rect">
            <a:avLst/>
          </a:prstGeom>
        </p:spPr>
      </p:pic>
      <p:pic>
        <p:nvPicPr>
          <p:cNvPr id="7" name="Picture 6" descr="detdetaRatio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348" y="3854168"/>
            <a:ext cx="4431723" cy="3001379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Bjorken</a:t>
            </a:r>
            <a:r>
              <a:rPr lang="en-US" dirty="0" smtClean="0"/>
              <a:t> Energy </a:t>
            </a:r>
            <a:r>
              <a:rPr lang="en-US" dirty="0" smtClean="0"/>
              <a:t>D</a:t>
            </a:r>
            <a:r>
              <a:rPr lang="en-US" dirty="0" smtClean="0"/>
              <a:t>ensity</a:t>
            </a:r>
            <a:r>
              <a:rPr lang="en-US" dirty="0" smtClean="0">
                <a:latin typeface="Symbol" pitchFamily="18" charset="2"/>
              </a:rPr>
              <a:t>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 descr="ebjAllPrel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8376" y="822089"/>
            <a:ext cx="5221434" cy="369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145" y="4868488"/>
            <a:ext cx="393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Smooth scaling throughout RHIC  energy range 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Summary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57200" y="900545"/>
            <a:ext cx="8229600" cy="521176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r>
              <a:rPr lang="en-US" sz="2400" dirty="0" smtClean="0">
                <a:solidFill>
                  <a:srgbClr val="C90016"/>
                </a:solidFill>
                <a:latin typeface="+mn-lt"/>
                <a:ea typeface="GulimChe" pitchFamily="49" charset="-127"/>
              </a:rPr>
              <a:t>The bulk properties of the system show a smooth transition </a:t>
            </a:r>
            <a:r>
              <a:rPr lang="en-US" sz="2400" dirty="0" smtClean="0">
                <a:solidFill>
                  <a:srgbClr val="C90016"/>
                </a:solidFill>
                <a:latin typeface="+mn-lt"/>
                <a:ea typeface="GulimChe" pitchFamily="49" charset="-127"/>
              </a:rPr>
              <a:t>throughout </a:t>
            </a:r>
            <a:r>
              <a:rPr lang="en-US" sz="2400" dirty="0" smtClean="0">
                <a:solidFill>
                  <a:srgbClr val="C90016"/>
                </a:solidFill>
                <a:latin typeface="+mn-lt"/>
                <a:ea typeface="GulimChe" pitchFamily="49" charset="-127"/>
              </a:rPr>
              <a:t>RHIC </a:t>
            </a:r>
            <a:r>
              <a:rPr lang="en-US" sz="2400" dirty="0" smtClean="0">
                <a:solidFill>
                  <a:srgbClr val="C90016"/>
                </a:solidFill>
                <a:latin typeface="+mn-lt"/>
                <a:ea typeface="GulimChe" pitchFamily="49" charset="-127"/>
              </a:rPr>
              <a:t>energy range and on to LHC energies</a:t>
            </a:r>
            <a:endParaRPr lang="en-US" sz="2400" dirty="0" smtClean="0">
              <a:solidFill>
                <a:srgbClr val="C90016"/>
              </a:solidFill>
              <a:latin typeface="+mn-lt"/>
              <a:ea typeface="GulimChe" pitchFamily="49" charset="-127"/>
            </a:endParaRPr>
          </a:p>
          <a:p>
            <a:pPr lvl="0"/>
            <a:r>
              <a:rPr lang="en-US" sz="2400" dirty="0" smtClean="0">
                <a:latin typeface="+mn-lt"/>
              </a:rPr>
              <a:t>LHC multiplicity (many predictions) and transverse energy (fewer comparisons) values higher than many predictions based on RHIC data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Centrality dependence very similar from lowest RHIC to highest LHC √s (PHENIX &amp; ALICE): “just” rapidity distribution narrowing/geometry?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2400" dirty="0" smtClean="0">
                <a:latin typeface="+mn-lt"/>
              </a:rPr>
              <a:t>LHC Energy </a:t>
            </a:r>
            <a:r>
              <a:rPr lang="en-US" sz="2400" dirty="0">
                <a:latin typeface="+mn-lt"/>
              </a:rPr>
              <a:t>density &gt; 15 </a:t>
            </a:r>
            <a:r>
              <a:rPr lang="en-US" sz="2400" dirty="0" err="1">
                <a:latin typeface="+mn-lt"/>
              </a:rPr>
              <a:t>GeV</a:t>
            </a:r>
            <a:r>
              <a:rPr lang="en-US" sz="2400" dirty="0">
                <a:latin typeface="+mn-lt"/>
              </a:rPr>
              <a:t>/fm</a:t>
            </a:r>
            <a:r>
              <a:rPr lang="en-US" sz="2400" baseline="30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→ </a:t>
            </a:r>
            <a:r>
              <a:rPr lang="en-US" sz="2400" dirty="0" smtClean="0">
                <a:solidFill>
                  <a:srgbClr val="C90016"/>
                </a:solidFill>
                <a:latin typeface="+mn-lt"/>
              </a:rPr>
              <a:t>~&gt;3x</a:t>
            </a:r>
            <a:r>
              <a:rPr lang="en-US" sz="2400" dirty="0" smtClean="0">
                <a:solidFill>
                  <a:srgbClr val="C90016"/>
                </a:solidFill>
                <a:latin typeface="+mn-lt"/>
              </a:rPr>
              <a:t> RHIC</a:t>
            </a:r>
          </a:p>
          <a:p>
            <a:pPr lvl="0"/>
            <a:endParaRPr lang="en-US" sz="2400" dirty="0" smtClean="0">
              <a:solidFill>
                <a:srgbClr val="C90016"/>
              </a:solidFill>
              <a:latin typeface="+mn-lt"/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Thanks to A.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Milov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A.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Toia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M.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Floris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C.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Nattrass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J. Mitchell for input/slides..</a:t>
            </a:r>
          </a:p>
          <a:p>
            <a:pPr lvl="0">
              <a:buNone/>
            </a:pPr>
            <a:endParaRPr lang="en-US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F7A4E294-8C72-4FDB-BAF2-E3F304DF7F65}" type="slidenum">
              <a:rPr/>
              <a:pPr lvl="0"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EXTRA / BACKUP</a:t>
            </a:r>
          </a:p>
        </p:txBody>
      </p:sp>
      <p:sp>
        <p:nvSpPr>
          <p:cNvPr id="47108" name="Freeform 3"/>
          <p:cNvSpPr>
            <a:spLocks/>
          </p:cNvSpPr>
          <p:nvPr/>
        </p:nvSpPr>
        <p:spPr bwMode="auto">
          <a:xfrm>
            <a:off x="6521450" y="4921250"/>
            <a:ext cx="1323975" cy="473075"/>
          </a:xfrm>
          <a:custGeom>
            <a:avLst/>
            <a:gdLst>
              <a:gd name="T0" fmla="*/ 0 w 834"/>
              <a:gd name="T1" fmla="*/ 473075 h 298"/>
              <a:gd name="T2" fmla="*/ 139700 w 834"/>
              <a:gd name="T3" fmla="*/ 304800 h 298"/>
              <a:gd name="T4" fmla="*/ 339725 w 834"/>
              <a:gd name="T5" fmla="*/ 203200 h 298"/>
              <a:gd name="T6" fmla="*/ 1323975 w 834"/>
              <a:gd name="T7" fmla="*/ 136525 h 298"/>
              <a:gd name="T8" fmla="*/ 1298575 w 834"/>
              <a:gd name="T9" fmla="*/ 0 h 298"/>
              <a:gd name="T10" fmla="*/ 444500 w 834"/>
              <a:gd name="T11" fmla="*/ 53975 h 298"/>
              <a:gd name="T12" fmla="*/ 158750 w 834"/>
              <a:gd name="T13" fmla="*/ 146050 h 298"/>
              <a:gd name="T14" fmla="*/ 6350 w 834"/>
              <a:gd name="T15" fmla="*/ 298450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4"/>
              <a:gd name="T25" fmla="*/ 0 h 298"/>
              <a:gd name="T26" fmla="*/ 834 w 834"/>
              <a:gd name="T27" fmla="*/ 298 h 2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4" h="298">
                <a:moveTo>
                  <a:pt x="0" y="298"/>
                </a:moveTo>
                <a:lnTo>
                  <a:pt x="88" y="192"/>
                </a:lnTo>
                <a:lnTo>
                  <a:pt x="214" y="128"/>
                </a:lnTo>
                <a:lnTo>
                  <a:pt x="834" y="86"/>
                </a:lnTo>
                <a:lnTo>
                  <a:pt x="818" y="0"/>
                </a:lnTo>
                <a:lnTo>
                  <a:pt x="280" y="34"/>
                </a:lnTo>
                <a:lnTo>
                  <a:pt x="100" y="92"/>
                </a:lnTo>
                <a:lnTo>
                  <a:pt x="4" y="18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6534150" y="4733925"/>
            <a:ext cx="2168525" cy="762000"/>
            <a:chOff x="4116" y="2982"/>
            <a:chExt cx="1366" cy="480"/>
          </a:xfrm>
        </p:grpSpPr>
        <p:sp>
          <p:nvSpPr>
            <p:cNvPr id="47125" name="Rectangle 5"/>
            <p:cNvSpPr>
              <a:spLocks noChangeArrowheads="1"/>
            </p:cNvSpPr>
            <p:nvPr/>
          </p:nvSpPr>
          <p:spPr bwMode="auto">
            <a:xfrm>
              <a:off x="4996" y="3366"/>
              <a:ext cx="48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Freeform 6"/>
            <p:cNvSpPr>
              <a:spLocks/>
            </p:cNvSpPr>
            <p:nvPr/>
          </p:nvSpPr>
          <p:spPr bwMode="auto">
            <a:xfrm>
              <a:off x="4116" y="2982"/>
              <a:ext cx="852" cy="296"/>
            </a:xfrm>
            <a:custGeom>
              <a:avLst/>
              <a:gdLst>
                <a:gd name="T0" fmla="*/ 0 w 852"/>
                <a:gd name="T1" fmla="*/ 296 h 296"/>
                <a:gd name="T2" fmla="*/ 118 w 852"/>
                <a:gd name="T3" fmla="*/ 198 h 296"/>
                <a:gd name="T4" fmla="*/ 394 w 852"/>
                <a:gd name="T5" fmla="*/ 106 h 296"/>
                <a:gd name="T6" fmla="*/ 852 w 852"/>
                <a:gd name="T7" fmla="*/ 90 h 296"/>
                <a:gd name="T8" fmla="*/ 838 w 852"/>
                <a:gd name="T9" fmla="*/ 0 h 296"/>
                <a:gd name="T10" fmla="*/ 280 w 852"/>
                <a:gd name="T11" fmla="*/ 34 h 296"/>
                <a:gd name="T12" fmla="*/ 114 w 852"/>
                <a:gd name="T13" fmla="*/ 102 h 296"/>
                <a:gd name="T14" fmla="*/ 82 w 852"/>
                <a:gd name="T15" fmla="*/ 148 h 296"/>
                <a:gd name="T16" fmla="*/ 6 w 852"/>
                <a:gd name="T17" fmla="*/ 218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2"/>
                <a:gd name="T28" fmla="*/ 0 h 296"/>
                <a:gd name="T29" fmla="*/ 852 w 852"/>
                <a:gd name="T30" fmla="*/ 296 h 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2" h="296">
                  <a:moveTo>
                    <a:pt x="0" y="296"/>
                  </a:moveTo>
                  <a:lnTo>
                    <a:pt x="118" y="198"/>
                  </a:lnTo>
                  <a:lnTo>
                    <a:pt x="394" y="106"/>
                  </a:lnTo>
                  <a:lnTo>
                    <a:pt x="852" y="90"/>
                  </a:lnTo>
                  <a:lnTo>
                    <a:pt x="838" y="0"/>
                  </a:lnTo>
                  <a:lnTo>
                    <a:pt x="280" y="34"/>
                  </a:lnTo>
                  <a:lnTo>
                    <a:pt x="114" y="102"/>
                  </a:lnTo>
                  <a:lnTo>
                    <a:pt x="82" y="148"/>
                  </a:lnTo>
                  <a:lnTo>
                    <a:pt x="6" y="218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0" name="Group 7"/>
          <p:cNvGrpSpPr>
            <a:grpSpLocks/>
          </p:cNvGrpSpPr>
          <p:nvPr/>
        </p:nvGrpSpPr>
        <p:grpSpPr bwMode="auto">
          <a:xfrm>
            <a:off x="6540500" y="4416425"/>
            <a:ext cx="2163763" cy="925513"/>
            <a:chOff x="4120" y="2782"/>
            <a:chExt cx="1363" cy="583"/>
          </a:xfrm>
        </p:grpSpPr>
        <p:sp>
          <p:nvSpPr>
            <p:cNvPr id="47123" name="Rectangle 8"/>
            <p:cNvSpPr>
              <a:spLocks noChangeArrowheads="1"/>
            </p:cNvSpPr>
            <p:nvPr/>
          </p:nvSpPr>
          <p:spPr bwMode="auto">
            <a:xfrm>
              <a:off x="4997" y="3273"/>
              <a:ext cx="486" cy="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Freeform 9"/>
            <p:cNvSpPr>
              <a:spLocks/>
            </p:cNvSpPr>
            <p:nvPr/>
          </p:nvSpPr>
          <p:spPr bwMode="auto">
            <a:xfrm>
              <a:off x="4120" y="2782"/>
              <a:ext cx="942" cy="418"/>
            </a:xfrm>
            <a:custGeom>
              <a:avLst/>
              <a:gdLst>
                <a:gd name="T0" fmla="*/ 0 w 942"/>
                <a:gd name="T1" fmla="*/ 418 h 418"/>
                <a:gd name="T2" fmla="*/ 84 w 942"/>
                <a:gd name="T3" fmla="*/ 340 h 418"/>
                <a:gd name="T4" fmla="*/ 144 w 942"/>
                <a:gd name="T5" fmla="*/ 250 h 418"/>
                <a:gd name="T6" fmla="*/ 318 w 942"/>
                <a:gd name="T7" fmla="*/ 170 h 418"/>
                <a:gd name="T8" fmla="*/ 942 w 942"/>
                <a:gd name="T9" fmla="*/ 116 h 418"/>
                <a:gd name="T10" fmla="*/ 888 w 942"/>
                <a:gd name="T11" fmla="*/ 0 h 418"/>
                <a:gd name="T12" fmla="*/ 238 w 942"/>
                <a:gd name="T13" fmla="*/ 68 h 418"/>
                <a:gd name="T14" fmla="*/ 134 w 942"/>
                <a:gd name="T15" fmla="*/ 162 h 418"/>
                <a:gd name="T16" fmla="*/ 98 w 942"/>
                <a:gd name="T17" fmla="*/ 178 h 418"/>
                <a:gd name="T18" fmla="*/ 98 w 942"/>
                <a:gd name="T19" fmla="*/ 226 h 418"/>
                <a:gd name="T20" fmla="*/ 66 w 942"/>
                <a:gd name="T21" fmla="*/ 224 h 418"/>
                <a:gd name="T22" fmla="*/ 64 w 942"/>
                <a:gd name="T23" fmla="*/ 280 h 418"/>
                <a:gd name="T24" fmla="*/ 32 w 942"/>
                <a:gd name="T25" fmla="*/ 284 h 4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2"/>
                <a:gd name="T40" fmla="*/ 0 h 418"/>
                <a:gd name="T41" fmla="*/ 942 w 942"/>
                <a:gd name="T42" fmla="*/ 418 h 4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2" h="418">
                  <a:moveTo>
                    <a:pt x="0" y="418"/>
                  </a:moveTo>
                  <a:lnTo>
                    <a:pt x="84" y="340"/>
                  </a:lnTo>
                  <a:lnTo>
                    <a:pt x="144" y="250"/>
                  </a:lnTo>
                  <a:lnTo>
                    <a:pt x="318" y="170"/>
                  </a:lnTo>
                  <a:lnTo>
                    <a:pt x="942" y="116"/>
                  </a:lnTo>
                  <a:lnTo>
                    <a:pt x="888" y="0"/>
                  </a:lnTo>
                  <a:lnTo>
                    <a:pt x="238" y="68"/>
                  </a:lnTo>
                  <a:lnTo>
                    <a:pt x="134" y="162"/>
                  </a:lnTo>
                  <a:lnTo>
                    <a:pt x="98" y="178"/>
                  </a:lnTo>
                  <a:lnTo>
                    <a:pt x="98" y="226"/>
                  </a:lnTo>
                  <a:lnTo>
                    <a:pt x="66" y="224"/>
                  </a:lnTo>
                  <a:lnTo>
                    <a:pt x="64" y="280"/>
                  </a:lnTo>
                  <a:lnTo>
                    <a:pt x="32" y="284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1" name="Group 10"/>
          <p:cNvGrpSpPr>
            <a:grpSpLocks/>
          </p:cNvGrpSpPr>
          <p:nvPr/>
        </p:nvGrpSpPr>
        <p:grpSpPr bwMode="auto">
          <a:xfrm>
            <a:off x="6584950" y="4165600"/>
            <a:ext cx="2117725" cy="1031875"/>
            <a:chOff x="4148" y="2624"/>
            <a:chExt cx="1334" cy="650"/>
          </a:xfrm>
        </p:grpSpPr>
        <p:sp>
          <p:nvSpPr>
            <p:cNvPr id="47121" name="Rectangle 11"/>
            <p:cNvSpPr>
              <a:spLocks noChangeArrowheads="1"/>
            </p:cNvSpPr>
            <p:nvPr/>
          </p:nvSpPr>
          <p:spPr bwMode="auto">
            <a:xfrm>
              <a:off x="4996" y="3178"/>
              <a:ext cx="48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Freeform 12"/>
            <p:cNvSpPr>
              <a:spLocks/>
            </p:cNvSpPr>
            <p:nvPr/>
          </p:nvSpPr>
          <p:spPr bwMode="auto">
            <a:xfrm>
              <a:off x="4148" y="2624"/>
              <a:ext cx="940" cy="442"/>
            </a:xfrm>
            <a:custGeom>
              <a:avLst/>
              <a:gdLst>
                <a:gd name="T0" fmla="*/ 0 w 940"/>
                <a:gd name="T1" fmla="*/ 442 h 442"/>
                <a:gd name="T2" fmla="*/ 32 w 940"/>
                <a:gd name="T3" fmla="*/ 434 h 442"/>
                <a:gd name="T4" fmla="*/ 36 w 940"/>
                <a:gd name="T5" fmla="*/ 380 h 442"/>
                <a:gd name="T6" fmla="*/ 66 w 940"/>
                <a:gd name="T7" fmla="*/ 382 h 442"/>
                <a:gd name="T8" fmla="*/ 68 w 940"/>
                <a:gd name="T9" fmla="*/ 334 h 442"/>
                <a:gd name="T10" fmla="*/ 118 w 940"/>
                <a:gd name="T11" fmla="*/ 308 h 442"/>
                <a:gd name="T12" fmla="*/ 214 w 940"/>
                <a:gd name="T13" fmla="*/ 216 h 442"/>
                <a:gd name="T14" fmla="*/ 940 w 940"/>
                <a:gd name="T15" fmla="*/ 140 h 442"/>
                <a:gd name="T16" fmla="*/ 926 w 940"/>
                <a:gd name="T17" fmla="*/ 0 h 442"/>
                <a:gd name="T18" fmla="*/ 266 w 940"/>
                <a:gd name="T19" fmla="*/ 62 h 442"/>
                <a:gd name="T20" fmla="*/ 126 w 940"/>
                <a:gd name="T21" fmla="*/ 188 h 442"/>
                <a:gd name="T22" fmla="*/ 62 w 940"/>
                <a:gd name="T23" fmla="*/ 304 h 442"/>
                <a:gd name="T24" fmla="*/ 24 w 940"/>
                <a:gd name="T25" fmla="*/ 362 h 4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0"/>
                <a:gd name="T40" fmla="*/ 0 h 442"/>
                <a:gd name="T41" fmla="*/ 940 w 940"/>
                <a:gd name="T42" fmla="*/ 442 h 4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0" h="442">
                  <a:moveTo>
                    <a:pt x="0" y="442"/>
                  </a:moveTo>
                  <a:lnTo>
                    <a:pt x="32" y="434"/>
                  </a:lnTo>
                  <a:lnTo>
                    <a:pt x="36" y="380"/>
                  </a:lnTo>
                  <a:lnTo>
                    <a:pt x="66" y="382"/>
                  </a:lnTo>
                  <a:lnTo>
                    <a:pt x="68" y="334"/>
                  </a:lnTo>
                  <a:lnTo>
                    <a:pt x="118" y="308"/>
                  </a:lnTo>
                  <a:lnTo>
                    <a:pt x="214" y="216"/>
                  </a:lnTo>
                  <a:lnTo>
                    <a:pt x="940" y="140"/>
                  </a:lnTo>
                  <a:lnTo>
                    <a:pt x="926" y="0"/>
                  </a:lnTo>
                  <a:lnTo>
                    <a:pt x="266" y="62"/>
                  </a:lnTo>
                  <a:lnTo>
                    <a:pt x="126" y="188"/>
                  </a:lnTo>
                  <a:lnTo>
                    <a:pt x="62" y="304"/>
                  </a:lnTo>
                  <a:lnTo>
                    <a:pt x="24" y="362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2" name="Group 13"/>
          <p:cNvGrpSpPr>
            <a:grpSpLocks/>
          </p:cNvGrpSpPr>
          <p:nvPr/>
        </p:nvGrpSpPr>
        <p:grpSpPr bwMode="auto">
          <a:xfrm>
            <a:off x="6619875" y="3908425"/>
            <a:ext cx="2081213" cy="1135063"/>
            <a:chOff x="4170" y="2462"/>
            <a:chExt cx="1311" cy="715"/>
          </a:xfrm>
        </p:grpSpPr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4995" y="3075"/>
              <a:ext cx="486" cy="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Freeform 15"/>
            <p:cNvSpPr>
              <a:spLocks/>
            </p:cNvSpPr>
            <p:nvPr/>
          </p:nvSpPr>
          <p:spPr bwMode="auto">
            <a:xfrm>
              <a:off x="4170" y="2462"/>
              <a:ext cx="988" cy="520"/>
            </a:xfrm>
            <a:custGeom>
              <a:avLst/>
              <a:gdLst>
                <a:gd name="T0" fmla="*/ 0 w 988"/>
                <a:gd name="T1" fmla="*/ 520 h 520"/>
                <a:gd name="T2" fmla="*/ 70 w 988"/>
                <a:gd name="T3" fmla="*/ 408 h 520"/>
                <a:gd name="T4" fmla="*/ 158 w 988"/>
                <a:gd name="T5" fmla="*/ 250 h 520"/>
                <a:gd name="T6" fmla="*/ 246 w 988"/>
                <a:gd name="T7" fmla="*/ 188 h 520"/>
                <a:gd name="T8" fmla="*/ 988 w 988"/>
                <a:gd name="T9" fmla="*/ 124 h 520"/>
                <a:gd name="T10" fmla="*/ 978 w 988"/>
                <a:gd name="T11" fmla="*/ 0 h 520"/>
                <a:gd name="T12" fmla="*/ 660 w 988"/>
                <a:gd name="T13" fmla="*/ 24 h 520"/>
                <a:gd name="T14" fmla="*/ 526 w 988"/>
                <a:gd name="T15" fmla="*/ 44 h 520"/>
                <a:gd name="T16" fmla="*/ 414 w 988"/>
                <a:gd name="T17" fmla="*/ 58 h 520"/>
                <a:gd name="T18" fmla="*/ 342 w 988"/>
                <a:gd name="T19" fmla="*/ 52 h 520"/>
                <a:gd name="T20" fmla="*/ 240 w 988"/>
                <a:gd name="T21" fmla="*/ 72 h 520"/>
                <a:gd name="T22" fmla="*/ 142 w 988"/>
                <a:gd name="T23" fmla="*/ 138 h 520"/>
                <a:gd name="T24" fmla="*/ 122 w 988"/>
                <a:gd name="T25" fmla="*/ 212 h 520"/>
                <a:gd name="T26" fmla="*/ 76 w 988"/>
                <a:gd name="T27" fmla="*/ 224 h 520"/>
                <a:gd name="T28" fmla="*/ 52 w 988"/>
                <a:gd name="T29" fmla="*/ 270 h 5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8"/>
                <a:gd name="T46" fmla="*/ 0 h 520"/>
                <a:gd name="T47" fmla="*/ 988 w 988"/>
                <a:gd name="T48" fmla="*/ 520 h 5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8" h="520">
                  <a:moveTo>
                    <a:pt x="0" y="520"/>
                  </a:moveTo>
                  <a:lnTo>
                    <a:pt x="70" y="408"/>
                  </a:lnTo>
                  <a:lnTo>
                    <a:pt x="158" y="250"/>
                  </a:lnTo>
                  <a:lnTo>
                    <a:pt x="246" y="188"/>
                  </a:lnTo>
                  <a:lnTo>
                    <a:pt x="988" y="124"/>
                  </a:lnTo>
                  <a:lnTo>
                    <a:pt x="978" y="0"/>
                  </a:lnTo>
                  <a:lnTo>
                    <a:pt x="660" y="24"/>
                  </a:lnTo>
                  <a:lnTo>
                    <a:pt x="526" y="44"/>
                  </a:lnTo>
                  <a:lnTo>
                    <a:pt x="414" y="58"/>
                  </a:lnTo>
                  <a:lnTo>
                    <a:pt x="342" y="52"/>
                  </a:lnTo>
                  <a:lnTo>
                    <a:pt x="240" y="72"/>
                  </a:lnTo>
                  <a:lnTo>
                    <a:pt x="142" y="138"/>
                  </a:lnTo>
                  <a:lnTo>
                    <a:pt x="122" y="212"/>
                  </a:lnTo>
                  <a:lnTo>
                    <a:pt x="76" y="224"/>
                  </a:lnTo>
                  <a:lnTo>
                    <a:pt x="52" y="27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3" name="Group 16"/>
          <p:cNvGrpSpPr>
            <a:grpSpLocks/>
          </p:cNvGrpSpPr>
          <p:nvPr/>
        </p:nvGrpSpPr>
        <p:grpSpPr bwMode="auto">
          <a:xfrm>
            <a:off x="6715125" y="3489325"/>
            <a:ext cx="1984375" cy="1397000"/>
            <a:chOff x="4230" y="2198"/>
            <a:chExt cx="1250" cy="880"/>
          </a:xfrm>
        </p:grpSpPr>
        <p:sp>
          <p:nvSpPr>
            <p:cNvPr id="47117" name="Rectangle 17"/>
            <p:cNvSpPr>
              <a:spLocks noChangeArrowheads="1"/>
            </p:cNvSpPr>
            <p:nvPr/>
          </p:nvSpPr>
          <p:spPr bwMode="auto">
            <a:xfrm>
              <a:off x="4994" y="2962"/>
              <a:ext cx="486" cy="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Freeform 18"/>
            <p:cNvSpPr>
              <a:spLocks/>
            </p:cNvSpPr>
            <p:nvPr/>
          </p:nvSpPr>
          <p:spPr bwMode="auto">
            <a:xfrm>
              <a:off x="4230" y="2198"/>
              <a:ext cx="1034" cy="514"/>
            </a:xfrm>
            <a:custGeom>
              <a:avLst/>
              <a:gdLst>
                <a:gd name="T0" fmla="*/ 0 w 1034"/>
                <a:gd name="T1" fmla="*/ 514 h 514"/>
                <a:gd name="T2" fmla="*/ 18 w 1034"/>
                <a:gd name="T3" fmla="*/ 486 h 514"/>
                <a:gd name="T4" fmla="*/ 58 w 1034"/>
                <a:gd name="T5" fmla="*/ 476 h 514"/>
                <a:gd name="T6" fmla="*/ 88 w 1034"/>
                <a:gd name="T7" fmla="*/ 400 h 514"/>
                <a:gd name="T8" fmla="*/ 178 w 1034"/>
                <a:gd name="T9" fmla="*/ 336 h 514"/>
                <a:gd name="T10" fmla="*/ 276 w 1034"/>
                <a:gd name="T11" fmla="*/ 314 h 514"/>
                <a:gd name="T12" fmla="*/ 358 w 1034"/>
                <a:gd name="T13" fmla="*/ 320 h 514"/>
                <a:gd name="T14" fmla="*/ 1034 w 1034"/>
                <a:gd name="T15" fmla="*/ 252 h 514"/>
                <a:gd name="T16" fmla="*/ 986 w 1034"/>
                <a:gd name="T17" fmla="*/ 46 h 514"/>
                <a:gd name="T18" fmla="*/ 650 w 1034"/>
                <a:gd name="T19" fmla="*/ 0 h 514"/>
                <a:gd name="T20" fmla="*/ 218 w 1034"/>
                <a:gd name="T21" fmla="*/ 72 h 514"/>
                <a:gd name="T22" fmla="*/ 80 w 1034"/>
                <a:gd name="T23" fmla="*/ 250 h 514"/>
                <a:gd name="T24" fmla="*/ 44 w 1034"/>
                <a:gd name="T25" fmla="*/ 394 h 514"/>
                <a:gd name="T26" fmla="*/ 16 w 1034"/>
                <a:gd name="T27" fmla="*/ 470 h 5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4"/>
                <a:gd name="T43" fmla="*/ 0 h 514"/>
                <a:gd name="T44" fmla="*/ 1034 w 1034"/>
                <a:gd name="T45" fmla="*/ 514 h 5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4" h="514">
                  <a:moveTo>
                    <a:pt x="0" y="514"/>
                  </a:moveTo>
                  <a:lnTo>
                    <a:pt x="18" y="486"/>
                  </a:lnTo>
                  <a:lnTo>
                    <a:pt x="58" y="476"/>
                  </a:lnTo>
                  <a:lnTo>
                    <a:pt x="88" y="400"/>
                  </a:lnTo>
                  <a:lnTo>
                    <a:pt x="178" y="336"/>
                  </a:lnTo>
                  <a:lnTo>
                    <a:pt x="276" y="314"/>
                  </a:lnTo>
                  <a:lnTo>
                    <a:pt x="358" y="320"/>
                  </a:lnTo>
                  <a:lnTo>
                    <a:pt x="1034" y="252"/>
                  </a:lnTo>
                  <a:lnTo>
                    <a:pt x="986" y="46"/>
                  </a:lnTo>
                  <a:lnTo>
                    <a:pt x="650" y="0"/>
                  </a:lnTo>
                  <a:lnTo>
                    <a:pt x="218" y="72"/>
                  </a:lnTo>
                  <a:lnTo>
                    <a:pt x="80" y="250"/>
                  </a:lnTo>
                  <a:lnTo>
                    <a:pt x="44" y="394"/>
                  </a:lnTo>
                  <a:lnTo>
                    <a:pt x="16" y="47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4" name="Group 19"/>
          <p:cNvGrpSpPr>
            <a:grpSpLocks/>
          </p:cNvGrpSpPr>
          <p:nvPr/>
        </p:nvGrpSpPr>
        <p:grpSpPr bwMode="auto">
          <a:xfrm>
            <a:off x="6515100" y="4924425"/>
            <a:ext cx="2185988" cy="722313"/>
            <a:chOff x="4104" y="3102"/>
            <a:chExt cx="1377" cy="455"/>
          </a:xfrm>
        </p:grpSpPr>
        <p:sp>
          <p:nvSpPr>
            <p:cNvPr id="47115" name="Rectangle 20"/>
            <p:cNvSpPr>
              <a:spLocks noChangeArrowheads="1"/>
            </p:cNvSpPr>
            <p:nvPr/>
          </p:nvSpPr>
          <p:spPr bwMode="auto">
            <a:xfrm>
              <a:off x="4995" y="3461"/>
              <a:ext cx="48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Freeform 21"/>
            <p:cNvSpPr>
              <a:spLocks/>
            </p:cNvSpPr>
            <p:nvPr/>
          </p:nvSpPr>
          <p:spPr bwMode="auto">
            <a:xfrm>
              <a:off x="4104" y="3102"/>
              <a:ext cx="832" cy="306"/>
            </a:xfrm>
            <a:custGeom>
              <a:avLst/>
              <a:gdLst>
                <a:gd name="T0" fmla="*/ 0 w 832"/>
                <a:gd name="T1" fmla="*/ 306 h 306"/>
                <a:gd name="T2" fmla="*/ 4 w 832"/>
                <a:gd name="T3" fmla="*/ 294 h 306"/>
                <a:gd name="T4" fmla="*/ 46 w 832"/>
                <a:gd name="T5" fmla="*/ 218 h 306"/>
                <a:gd name="T6" fmla="*/ 148 w 832"/>
                <a:gd name="T7" fmla="*/ 146 h 306"/>
                <a:gd name="T8" fmla="*/ 832 w 832"/>
                <a:gd name="T9" fmla="*/ 80 h 306"/>
                <a:gd name="T10" fmla="*/ 810 w 832"/>
                <a:gd name="T11" fmla="*/ 0 h 306"/>
                <a:gd name="T12" fmla="*/ 320 w 832"/>
                <a:gd name="T13" fmla="*/ 28 h 306"/>
                <a:gd name="T14" fmla="*/ 186 w 832"/>
                <a:gd name="T15" fmla="*/ 58 h 306"/>
                <a:gd name="T16" fmla="*/ 104 w 832"/>
                <a:gd name="T17" fmla="*/ 96 h 306"/>
                <a:gd name="T18" fmla="*/ 6 w 832"/>
                <a:gd name="T19" fmla="*/ 178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2"/>
                <a:gd name="T31" fmla="*/ 0 h 306"/>
                <a:gd name="T32" fmla="*/ 832 w 832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2" h="306">
                  <a:moveTo>
                    <a:pt x="0" y="306"/>
                  </a:moveTo>
                  <a:cubicBezTo>
                    <a:pt x="2" y="295"/>
                    <a:pt x="0" y="298"/>
                    <a:pt x="4" y="294"/>
                  </a:cubicBezTo>
                  <a:lnTo>
                    <a:pt x="46" y="218"/>
                  </a:lnTo>
                  <a:lnTo>
                    <a:pt x="148" y="146"/>
                  </a:lnTo>
                  <a:lnTo>
                    <a:pt x="832" y="80"/>
                  </a:lnTo>
                  <a:lnTo>
                    <a:pt x="810" y="0"/>
                  </a:lnTo>
                  <a:lnTo>
                    <a:pt x="320" y="28"/>
                  </a:lnTo>
                  <a:lnTo>
                    <a:pt x="186" y="58"/>
                  </a:lnTo>
                  <a:lnTo>
                    <a:pt x="104" y="96"/>
                  </a:lnTo>
                  <a:lnTo>
                    <a:pt x="6" y="178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5276-9810-4473-B7F7-356E048253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49116"/>
            <a:ext cx="8229600" cy="6463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The Bulk of </a:t>
            </a:r>
            <a:r>
              <a:rPr lang="en-US" dirty="0" err="1"/>
              <a:t>H</a:t>
            </a:r>
            <a:r>
              <a:rPr lang="en-US" dirty="0" err="1" smtClean="0"/>
              <a:t>adronic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ollisions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808038"/>
            <a:ext cx="9144000" cy="5468071"/>
          </a:xfrm>
          <a:solidFill>
            <a:srgbClr val="FFFFFF"/>
          </a:solidFill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000" dirty="0">
                <a:latin typeface="+mn-lt"/>
              </a:rPr>
              <a:t>Charged particle multiplicity and transverse energy</a:t>
            </a:r>
          </a:p>
          <a:p>
            <a:pPr lvl="1"/>
            <a:r>
              <a:rPr lang="en-US" sz="1800" dirty="0" smtClean="0">
                <a:latin typeface="+mn-lt"/>
              </a:rPr>
              <a:t>G</a:t>
            </a:r>
            <a:r>
              <a:rPr lang="en-US" sz="1800" dirty="0" smtClean="0">
                <a:latin typeface="+mn-lt"/>
              </a:rPr>
              <a:t>lobal observables </a:t>
            </a:r>
            <a:r>
              <a:rPr lang="en-US" sz="1800" dirty="0" smtClean="0">
                <a:latin typeface="+mn-lt"/>
              </a:rPr>
              <a:t>that can be used to characterize an A+A </a:t>
            </a:r>
            <a:r>
              <a:rPr lang="en-US" sz="1800" dirty="0" smtClean="0">
                <a:latin typeface="+mn-lt"/>
              </a:rPr>
              <a:t>event. Information </a:t>
            </a:r>
            <a:r>
              <a:rPr lang="en-US" sz="1800" dirty="0" smtClean="0">
                <a:latin typeface="+mn-lt"/>
              </a:rPr>
              <a:t>about initial conditions and dynamics of nucleus-nucleus </a:t>
            </a:r>
            <a:r>
              <a:rPr lang="en-US" sz="1800" dirty="0" smtClean="0">
                <a:latin typeface="+mn-lt"/>
              </a:rPr>
              <a:t>collisions: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-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energy density of the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system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1600" dirty="0">
                <a:solidFill>
                  <a:srgbClr val="C00000"/>
                </a:solidFill>
                <a:latin typeface="+mn-lt"/>
              </a:rPr>
            </a:b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-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mechanisms of particle production; comparing					how much energy comes out as a function of what				was put in..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pPr lvl="0"/>
            <a:r>
              <a:rPr lang="en-US" sz="2000" dirty="0" smtClean="0">
                <a:latin typeface="+mn-lt"/>
              </a:rPr>
              <a:t>Soft </a:t>
            </a:r>
            <a:r>
              <a:rPr lang="en-US" sz="2000" dirty="0">
                <a:latin typeface="+mn-lt"/>
              </a:rPr>
              <a:t>light </a:t>
            </a:r>
            <a:r>
              <a:rPr lang="en-US" sz="2000" dirty="0" smtClean="0">
                <a:latin typeface="+mn-lt"/>
              </a:rPr>
              <a:t>hadrons; particle ratios</a:t>
            </a:r>
            <a:endParaRPr lang="en-US" sz="2000" dirty="0">
              <a:latin typeface="+mn-lt"/>
            </a:endParaRPr>
          </a:p>
          <a:p>
            <a:pPr lvl="1" rtl="0" hangingPunct="0"/>
            <a:r>
              <a:rPr lang="en-US" sz="1800" dirty="0">
                <a:latin typeface="+mn-lt"/>
              </a:rPr>
              <a:t>Characterize the freeze out</a:t>
            </a:r>
            <a:br>
              <a:rPr lang="en-US" sz="1800" dirty="0">
                <a:latin typeface="+mn-lt"/>
              </a:rPr>
            </a:br>
            <a:r>
              <a:rPr lang="en-US" sz="1600" dirty="0">
                <a:solidFill>
                  <a:srgbClr val="C00000"/>
                </a:solidFill>
                <a:latin typeface="+mn-lt"/>
              </a:rPr>
              <a:t>- Chemical: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T</a:t>
            </a:r>
            <a:r>
              <a:rPr lang="en-US" sz="1600" baseline="-25000" dirty="0" err="1">
                <a:solidFill>
                  <a:srgbClr val="C00000"/>
                </a:solidFill>
                <a:latin typeface="+mn-lt"/>
              </a:rPr>
              <a:t>ch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≤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T</a:t>
            </a:r>
            <a:r>
              <a:rPr lang="en-US" sz="1600" baseline="-25000" dirty="0" err="1">
                <a:solidFill>
                  <a:srgbClr val="C00000"/>
                </a:solidFill>
                <a:latin typeface="+mn-lt"/>
              </a:rPr>
              <a:t>c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inelastic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scattering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ceases</a:t>
            </a:r>
            <a:br>
              <a:rPr lang="en-US" sz="1600" dirty="0">
                <a:solidFill>
                  <a:srgbClr val="C00000"/>
                </a:solidFill>
                <a:latin typeface="+mn-lt"/>
              </a:rPr>
            </a:br>
            <a:r>
              <a:rPr lang="en-US" sz="1600" dirty="0">
                <a:solidFill>
                  <a:srgbClr val="C00000"/>
                </a:solidFill>
                <a:latin typeface="+mn-lt"/>
              </a:rPr>
              <a:t>- Kinetic: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T</a:t>
            </a:r>
            <a:r>
              <a:rPr lang="en-US" sz="1600" baseline="-25000" dirty="0" err="1">
                <a:solidFill>
                  <a:srgbClr val="C00000"/>
                </a:solidFill>
                <a:latin typeface="+mn-lt"/>
              </a:rPr>
              <a:t>fo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≤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T</a:t>
            </a:r>
            <a:r>
              <a:rPr lang="en-US" sz="1600" baseline="-25000" dirty="0" err="1">
                <a:solidFill>
                  <a:srgbClr val="C00000"/>
                </a:solidFill>
                <a:latin typeface="+mn-lt"/>
              </a:rPr>
              <a:t>ch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: elastic scattering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ceases</a:t>
            </a:r>
            <a:endParaRPr lang="en-US" sz="1800" dirty="0">
              <a:latin typeface="+mn-lt"/>
            </a:endParaRPr>
          </a:p>
          <a:p>
            <a:pPr lvl="0">
              <a:buNone/>
            </a:pPr>
            <a:r>
              <a:rPr lang="en-US" sz="2000" dirty="0" smtClean="0">
                <a:latin typeface="+mn-lt"/>
              </a:rPr>
              <a:t>    a</a:t>
            </a:r>
            <a:r>
              <a:rPr lang="en-US" sz="2000" dirty="0" smtClean="0">
                <a:latin typeface="+mn-lt"/>
              </a:rPr>
              <a:t>nd other global observables:                                                              Elliptic Flow, </a:t>
            </a:r>
            <a:r>
              <a:rPr lang="en-US" sz="2000" dirty="0" err="1" smtClean="0">
                <a:latin typeface="+mn-lt"/>
              </a:rPr>
              <a:t>Femtoscopy</a:t>
            </a:r>
            <a:r>
              <a:rPr lang="en-US" sz="2000" dirty="0" smtClean="0">
                <a:latin typeface="+mn-lt"/>
              </a:rPr>
              <a:t>,                                                   		Net-charge Fluctuations, ..</a:t>
            </a:r>
          </a:p>
          <a:p>
            <a:pPr lvl="0">
              <a:buNone/>
            </a:pPr>
            <a:r>
              <a:rPr lang="en-US" sz="2000" dirty="0" smtClean="0">
                <a:latin typeface="+mn-lt"/>
              </a:rPr>
              <a:t>		[not covered in this talk..]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48305" y="2104078"/>
            <a:ext cx="4285331" cy="398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0" name="Picture 12" descr="temp_vs_en_qm.gif"/>
          <p:cNvPicPr>
            <a:picLocks noChangeAspect="1"/>
          </p:cNvPicPr>
          <p:nvPr/>
        </p:nvPicPr>
        <p:blipFill>
          <a:blip r:embed="rId3" cstate="print"/>
          <a:srcRect l="2492" t="6316" r="8720" b="1579"/>
          <a:stretch>
            <a:fillRect/>
          </a:stretch>
        </p:blipFill>
        <p:spPr bwMode="auto">
          <a:xfrm>
            <a:off x="5207730" y="3764157"/>
            <a:ext cx="3034937" cy="24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9" descr="spectra_bw_fit_0005.gif"/>
          <p:cNvPicPr>
            <a:picLocks noChangeAspect="1"/>
          </p:cNvPicPr>
          <p:nvPr/>
        </p:nvPicPr>
        <p:blipFill>
          <a:blip r:embed="rId4" cstate="print"/>
          <a:srcRect l="5617" t="5714" r="6738"/>
          <a:stretch>
            <a:fillRect/>
          </a:stretch>
        </p:blipFill>
        <p:spPr bwMode="auto">
          <a:xfrm>
            <a:off x="0" y="4256088"/>
            <a:ext cx="220980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6" descr="ratiosChem_0005_sample.gif"/>
          <p:cNvPicPr>
            <a:picLocks noChangeAspect="1"/>
          </p:cNvPicPr>
          <p:nvPr/>
        </p:nvPicPr>
        <p:blipFill>
          <a:blip r:embed="rId5" cstate="print"/>
          <a:srcRect l="9663" r="2415" b="16875"/>
          <a:stretch>
            <a:fillRect/>
          </a:stretch>
        </p:blipFill>
        <p:spPr bwMode="auto">
          <a:xfrm>
            <a:off x="0" y="685800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3500" dirty="0" smtClean="0"/>
              <a:t>Energy Scan: Freeze-out </a:t>
            </a:r>
            <a:r>
              <a:rPr lang="en-US" sz="3500" dirty="0"/>
              <a:t>Conditions</a:t>
            </a: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204857"/>
            <a:ext cx="4846320" cy="27459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700" dirty="0">
                <a:solidFill>
                  <a:schemeClr val="accent6"/>
                </a:solidFill>
              </a:rPr>
              <a:t>Kinetic freeze-out : Momentum </a:t>
            </a:r>
            <a:r>
              <a:rPr lang="en-US" sz="1700" dirty="0" smtClean="0">
                <a:solidFill>
                  <a:schemeClr val="accent6"/>
                </a:solidFill>
              </a:rPr>
              <a:t>distributions (</a:t>
            </a:r>
            <a:r>
              <a:rPr lang="en-US" sz="1700" dirty="0" err="1" smtClean="0">
                <a:solidFill>
                  <a:schemeClr val="accent6"/>
                </a:solidFill>
              </a:rPr>
              <a:t>BlastWave</a:t>
            </a:r>
            <a:r>
              <a:rPr lang="en-US" sz="1700" dirty="0" smtClean="0">
                <a:solidFill>
                  <a:schemeClr val="accent6"/>
                </a:solidFill>
              </a:rPr>
              <a:t> fit)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286000" y="3076575"/>
            <a:ext cx="2438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</a:rPr>
              <a:t>Chemical freeze-out: Particle ratios</a:t>
            </a:r>
          </a:p>
        </p:txBody>
      </p:sp>
      <p:pic>
        <p:nvPicPr>
          <p:cNvPr id="47116" name="Picture 17" descr="ratiosChem_0005_sample.gif"/>
          <p:cNvPicPr>
            <a:picLocks noChangeAspect="1"/>
          </p:cNvPicPr>
          <p:nvPr/>
        </p:nvPicPr>
        <p:blipFill>
          <a:blip r:embed="rId6" cstate="print"/>
          <a:srcRect l="10872" t="1494" r="3624" b="14938"/>
          <a:stretch>
            <a:fillRect/>
          </a:stretch>
        </p:blipFill>
        <p:spPr bwMode="auto">
          <a:xfrm>
            <a:off x="2286000" y="714375"/>
            <a:ext cx="24384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8" descr="ratiosChem_0005_sample.gif"/>
          <p:cNvPicPr>
            <a:picLocks noChangeAspect="1"/>
          </p:cNvPicPr>
          <p:nvPr/>
        </p:nvPicPr>
        <p:blipFill>
          <a:blip r:embed="rId7" cstate="print"/>
          <a:srcRect l="10872" t="2988" r="2415" b="14938"/>
          <a:stretch>
            <a:fillRect/>
          </a:stretch>
        </p:blipFill>
        <p:spPr bwMode="auto">
          <a:xfrm>
            <a:off x="152400" y="2544763"/>
            <a:ext cx="2209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21" descr="spectra_bw_fit_0005.gif"/>
          <p:cNvPicPr>
            <a:picLocks noChangeAspect="1"/>
          </p:cNvPicPr>
          <p:nvPr/>
        </p:nvPicPr>
        <p:blipFill>
          <a:blip r:embed="rId8" cstate="print"/>
          <a:srcRect t="1428" r="6740"/>
          <a:stretch>
            <a:fillRect/>
          </a:stretch>
        </p:blipFill>
        <p:spPr bwMode="auto">
          <a:xfrm>
            <a:off x="2133600" y="4143375"/>
            <a:ext cx="24384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14" name="AutoShape 10"/>
          <p:cNvCxnSpPr>
            <a:cxnSpLocks noChangeShapeType="1"/>
          </p:cNvCxnSpPr>
          <p:nvPr/>
        </p:nvCxnSpPr>
        <p:spPr bwMode="auto">
          <a:xfrm>
            <a:off x="4724400" y="1143000"/>
            <a:ext cx="0" cy="48768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</p:cxn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304800" y="1781175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STAR Preliminary</a:t>
            </a:r>
            <a:endParaRPr lang="en-US"/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3352800" y="2238375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STAR Preliminary</a:t>
            </a:r>
            <a:endParaRPr lang="en-US"/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57200" y="3457575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STAR Preliminary</a:t>
            </a:r>
            <a:endParaRPr lang="en-US"/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609600" y="5591175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STAR Preliminary</a:t>
            </a:r>
            <a:endParaRPr lang="en-US"/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2971800" y="5591175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STAR Preliminary</a:t>
            </a:r>
            <a:endParaRPr lang="en-US"/>
          </a:p>
        </p:txBody>
      </p:sp>
      <p:pic>
        <p:nvPicPr>
          <p:cNvPr id="47139" name="Picture 18" descr="T_vs_mub_bes_qm.gif"/>
          <p:cNvPicPr>
            <a:picLocks noChangeAspect="1"/>
          </p:cNvPicPr>
          <p:nvPr/>
        </p:nvPicPr>
        <p:blipFill>
          <a:blip r:embed="rId9" cstate="print"/>
          <a:srcRect l="1421" t="8372" r="8521" b="1674"/>
          <a:stretch>
            <a:fillRect/>
          </a:stretch>
        </p:blipFill>
        <p:spPr bwMode="auto">
          <a:xfrm>
            <a:off x="5257800" y="804863"/>
            <a:ext cx="32766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1217613" y="2139950"/>
            <a:ext cx="9159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/>
              <a:t>39 GeV</a:t>
            </a:r>
            <a:endParaRPr lang="en-US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2590800" y="1530350"/>
            <a:ext cx="10969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/>
              <a:t>11.5 GeV</a:t>
            </a:r>
            <a:endParaRPr lang="en-US"/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914400" y="3840163"/>
            <a:ext cx="976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/>
              <a:t>7.7 GeV</a:t>
            </a:r>
            <a:endParaRPr lang="en-US"/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1217613" y="4754563"/>
            <a:ext cx="9159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/>
              <a:t>39 GeV</a:t>
            </a:r>
            <a:endParaRPr lang="en-US"/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590800" y="5181600"/>
            <a:ext cx="10969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/>
              <a:t>11.5 GeV</a:t>
            </a:r>
            <a:endParaRPr lang="en-US"/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4784725" y="3228975"/>
            <a:ext cx="1457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Andronic et al., </a:t>
            </a:r>
          </a:p>
          <a:p>
            <a:r>
              <a:rPr lang="en-US" sz="1100"/>
              <a:t>NPA 834 (2010) 237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5276-9810-4473-B7F7-356E048253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149116"/>
            <a:ext cx="8229600" cy="6463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LHC Data &amp;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hermal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E8DE1F57-4757-4A77-BE9A-2A2627061C8B}" type="slidenum">
              <a:rPr/>
              <a:pPr lvl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5744"/>
          <a:stretch>
            <a:fillRect/>
          </a:stretch>
        </p:blipFill>
        <p:spPr>
          <a:xfrm>
            <a:off x="4658252" y="955589"/>
            <a:ext cx="4423136" cy="339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b="4663"/>
          <a:stretch>
            <a:fillRect/>
          </a:stretch>
        </p:blipFill>
        <p:spPr>
          <a:xfrm>
            <a:off x="32655" y="930767"/>
            <a:ext cx="4423136" cy="34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360" y="4248224"/>
            <a:ext cx="4294475" cy="65438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S. Wheaton, J. </a:t>
            </a:r>
            <a:r>
              <a:rPr lang="en-US" sz="1600" dirty="0" err="1">
                <a:latin typeface="+mn-lt"/>
                <a:ea typeface="DejaVu LGC Sans" pitchFamily="2"/>
                <a:cs typeface="DejaVu LGC Sans" pitchFamily="2"/>
              </a:rPr>
              <a:t>Cleymans</a:t>
            </a: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 and M. </a:t>
            </a:r>
            <a:r>
              <a:rPr lang="en-US" sz="1600" dirty="0" err="1">
                <a:latin typeface="+mn-lt"/>
                <a:ea typeface="DejaVu LGC Sans" pitchFamily="2"/>
                <a:cs typeface="DejaVu LGC Sans" pitchFamily="2"/>
              </a:rPr>
              <a:t>Hauer</a:t>
            </a: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, </a:t>
            </a:r>
            <a:br>
              <a:rPr lang="en-US" sz="1600" dirty="0">
                <a:latin typeface="+mn-lt"/>
                <a:ea typeface="DejaVu LGC Sans" pitchFamily="2"/>
                <a:cs typeface="DejaVu LGC Sans" pitchFamily="2"/>
              </a:rPr>
            </a:br>
            <a:r>
              <a:rPr lang="en-US" sz="1600" dirty="0" err="1">
                <a:latin typeface="+mn-lt"/>
                <a:ea typeface="DejaVu LGC Sans" pitchFamily="2"/>
                <a:cs typeface="DejaVu LGC Sans" pitchFamily="2"/>
              </a:rPr>
              <a:t>Comput</a:t>
            </a: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. Phys. </a:t>
            </a:r>
            <a:r>
              <a:rPr lang="en-US" sz="1600" dirty="0" err="1">
                <a:latin typeface="+mn-lt"/>
                <a:ea typeface="DejaVu LGC Sans" pitchFamily="2"/>
                <a:cs typeface="DejaVu LGC Sans" pitchFamily="2"/>
              </a:rPr>
              <a:t>Commun</a:t>
            </a: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. 180 (2009) 84-106.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5718" y="4224383"/>
            <a:ext cx="3593482" cy="65438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A. </a:t>
            </a:r>
            <a:r>
              <a:rPr lang="en-US" sz="1600" dirty="0" err="1">
                <a:latin typeface="+mn-lt"/>
                <a:ea typeface="DejaVu LGC Sans" pitchFamily="2"/>
                <a:cs typeface="DejaVu LGC Sans" pitchFamily="2"/>
              </a:rPr>
              <a:t>Andronic</a:t>
            </a: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 et al., </a:t>
            </a:r>
            <a:br>
              <a:rPr lang="en-US" sz="1600" dirty="0">
                <a:latin typeface="+mn-lt"/>
                <a:ea typeface="DejaVu LGC Sans" pitchFamily="2"/>
                <a:cs typeface="DejaVu LGC Sans" pitchFamily="2"/>
              </a:rPr>
            </a:b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Phys.Lett.B673:142-145,2009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705" y="4891282"/>
            <a:ext cx="8936073" cy="186946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nice agreement of </a:t>
            </a:r>
            <a:r>
              <a:rPr lang="en-US" sz="2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kaon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 and multi-strange production with thermal-model predictions </a:t>
            </a:r>
            <a:r>
              <a:rPr lang="en-US" sz="2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T</a:t>
            </a:r>
            <a:r>
              <a:rPr lang="en-US" sz="2000" baseline="-25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ch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 = 160-164 </a:t>
            </a:r>
            <a:r>
              <a:rPr lang="en-US" sz="2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MeV</a:t>
            </a:r>
            <a:endParaRPr lang="en-US" sz="2000" dirty="0">
              <a:solidFill>
                <a:srgbClr val="000080"/>
              </a:solidFill>
              <a:latin typeface="+mn-lt"/>
              <a:ea typeface="DejaVu LGC Sans" pitchFamily="2"/>
              <a:cs typeface="DejaVu LGC Sans" pitchFamily="2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ad hoc tuning of freeze-out temperature </a:t>
            </a:r>
            <a:r>
              <a:rPr lang="en-US" sz="2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T</a:t>
            </a:r>
            <a:r>
              <a:rPr lang="en-US" sz="2000" baseline="-25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ch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 = 148-149 </a:t>
            </a:r>
            <a:r>
              <a:rPr lang="en-US" sz="2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MeV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: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→ helps for </a:t>
            </a:r>
            <a:r>
              <a:rPr lang="en-US" sz="2000" dirty="0" err="1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kaons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 and protons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80"/>
                </a:solidFill>
                <a:latin typeface="+mn-lt"/>
                <a:ea typeface="DejaVu LGC Sans" pitchFamily="2"/>
                <a:cs typeface="DejaVu LGC Sans" pitchFamily="2"/>
              </a:rPr>
              <a:t>→ multi-strange underestimated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      Comparison to models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09916223-1883-4B6A-BF4A-64E5317ED2DD}" type="slidenum">
              <a:rPr/>
              <a:pPr lvl="0"/>
              <a:t>32</a:t>
            </a:fld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757738" y="888420"/>
            <a:ext cx="4386262" cy="3062288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marL="0" indent="0" hangingPunct="1">
              <a:buNone/>
            </a:pP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Should we expect to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see a growing influence  of hard scattering (</a:t>
            </a:r>
            <a:r>
              <a:rPr lang="en-US" sz="2000" dirty="0" err="1">
                <a:solidFill>
                  <a:srgbClr val="000080"/>
                </a:solidFill>
                <a:latin typeface="+mn-lt"/>
              </a:rPr>
              <a:t>N</a:t>
            </a:r>
            <a:r>
              <a:rPr lang="en-US" sz="2000" baseline="-25000" dirty="0" err="1">
                <a:solidFill>
                  <a:srgbClr val="000080"/>
                </a:solidFill>
                <a:latin typeface="+mn-lt"/>
              </a:rPr>
              <a:t>coll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) going from 0.2 to 2.76 </a:t>
            </a:r>
            <a:r>
              <a:rPr lang="en-US" sz="2000" dirty="0" err="1">
                <a:solidFill>
                  <a:srgbClr val="000080"/>
                </a:solidFill>
                <a:latin typeface="+mn-lt"/>
              </a:rPr>
              <a:t>TeV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 ?</a:t>
            </a:r>
          </a:p>
          <a:p>
            <a:pPr lvl="0"/>
            <a:r>
              <a:rPr lang="en-US" sz="2000" dirty="0" err="1">
                <a:latin typeface="+mn-lt"/>
              </a:rPr>
              <a:t>pQCD</a:t>
            </a:r>
            <a:r>
              <a:rPr lang="en-US" sz="2000" dirty="0">
                <a:latin typeface="+mn-lt"/>
              </a:rPr>
              <a:t>-inspired models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(HIJING, DPMJET, AMPT, ...)</a:t>
            </a:r>
          </a:p>
          <a:p>
            <a:pPr lvl="1" rtl="0" hangingPunct="0"/>
            <a:r>
              <a:rPr lang="en-US" sz="1800" dirty="0">
                <a:latin typeface="+mn-lt"/>
              </a:rPr>
              <a:t>strong centrality dependence</a:t>
            </a:r>
          </a:p>
          <a:p>
            <a:pPr lvl="1" rtl="0" hangingPunct="0"/>
            <a:r>
              <a:rPr lang="en-US" sz="1800" dirty="0">
                <a:latin typeface="+mn-lt"/>
              </a:rPr>
              <a:t>moderated by gluon shadowing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→ 2-component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soft~N</a:t>
            </a:r>
            <a:r>
              <a:rPr lang="en-US" sz="1800" baseline="-25000" dirty="0" err="1">
                <a:latin typeface="+mn-lt"/>
              </a:rPr>
              <a:t>part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hard~N</a:t>
            </a:r>
            <a:r>
              <a:rPr lang="en-US" sz="1800" baseline="-25000" dirty="0" err="1">
                <a:latin typeface="+mn-lt"/>
              </a:rPr>
              <a:t>coll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0" y="4052598"/>
            <a:ext cx="5095875" cy="24511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000" dirty="0">
                <a:latin typeface="+mn-lt"/>
              </a:rPr>
              <a:t>Saturation models (CGC, EKRT, ...)</a:t>
            </a:r>
          </a:p>
          <a:p>
            <a:pPr lvl="1" rtl="0" hangingPunct="0"/>
            <a:r>
              <a:rPr lang="en-US" sz="1800" dirty="0">
                <a:latin typeface="+mn-lt"/>
              </a:rPr>
              <a:t>At fixed scale </a:t>
            </a:r>
            <a:r>
              <a:rPr lang="en-US" sz="1800" dirty="0" err="1">
                <a:latin typeface="+mn-lt"/>
              </a:rPr>
              <a:t>parton</a:t>
            </a:r>
            <a:r>
              <a:rPr lang="en-US" sz="1800" dirty="0">
                <a:latin typeface="+mn-lt"/>
              </a:rPr>
              <a:t> phase space density saturates → limits </a:t>
            </a:r>
            <a:r>
              <a:rPr lang="en-US" sz="1800" dirty="0" err="1">
                <a:latin typeface="+mn-lt"/>
              </a:rPr>
              <a:t>parton</a:t>
            </a:r>
            <a:r>
              <a:rPr lang="en-US" sz="1800" dirty="0">
                <a:latin typeface="+mn-lt"/>
              </a:rPr>
              <a:t> production</a:t>
            </a:r>
          </a:p>
          <a:p>
            <a:pPr lvl="1" rtl="0" hangingPunct="0"/>
            <a:r>
              <a:rPr lang="en-US" sz="1800" dirty="0">
                <a:latin typeface="+mn-lt"/>
              </a:rPr>
              <a:t>Factorization of N</a:t>
            </a:r>
            <a:r>
              <a:rPr lang="en-US" sz="1800" baseline="-25000" dirty="0">
                <a:latin typeface="+mn-lt"/>
              </a:rPr>
              <a:t>ch</a:t>
            </a:r>
          </a:p>
          <a:p>
            <a:pPr lvl="2" rtl="0" hangingPunct="0"/>
            <a:r>
              <a:rPr lang="en-US" sz="1800" dirty="0">
                <a:latin typeface="+mn-lt"/>
              </a:rPr>
              <a:t>Growth in energy: power law</a:t>
            </a:r>
          </a:p>
          <a:p>
            <a:pPr lvl="2" rtl="0" hangingPunct="0"/>
            <a:r>
              <a:rPr lang="en-US" sz="1800" dirty="0">
                <a:latin typeface="+mn-lt"/>
              </a:rPr>
              <a:t>Growth in centrality: power law/logarithmic </a:t>
            </a:r>
            <a:r>
              <a:rPr lang="en-US" sz="2000" dirty="0"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4095"/>
          <a:stretch>
            <a:fillRect/>
          </a:stretch>
        </p:blipFill>
        <p:spPr>
          <a:xfrm>
            <a:off x="5337480" y="4322359"/>
            <a:ext cx="3490178" cy="241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3072" y="829527"/>
            <a:ext cx="4596208" cy="3318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1223" y="3830847"/>
            <a:ext cx="2435092" cy="27400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1080"/>
              </a:spcBef>
              <a:spcAft>
                <a:spcPts val="900"/>
              </a:spcAft>
              <a:buNone/>
            </a:pPr>
            <a:r>
              <a:rPr lang="en-US" sz="1400" dirty="0">
                <a:latin typeface="+mn-lt"/>
                <a:ea typeface="DejaVu LGC Sans" pitchFamily="2"/>
                <a:cs typeface="DejaVu LGC Sans" pitchFamily="2"/>
              </a:rPr>
              <a:t>PRL106, 032301(2011)</a:t>
            </a:r>
          </a:p>
        </p:txBody>
      </p:sp>
      <p:sp>
        <p:nvSpPr>
          <p:cNvPr id="8" name="Straight Connector 7"/>
          <p:cNvSpPr/>
          <p:nvPr/>
        </p:nvSpPr>
        <p:spPr>
          <a:xfrm flipH="1" flipV="1">
            <a:off x="4508039" y="3285450"/>
            <a:ext cx="675961" cy="65480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Liberation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5806080" y="4234181"/>
            <a:ext cx="207361" cy="6221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Liberation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236" y="4005571"/>
            <a:ext cx="4332362" cy="40406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90016"/>
                </a:solidFill>
                <a:latin typeface="+mn-lt"/>
                <a:ea typeface="DejaVu LGC Sans" pitchFamily="2"/>
                <a:cs typeface="DejaVu LGC Sans" pitchFamily="2"/>
              </a:rPr>
              <a:t>Different versions of the same model!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CMS: dE</a:t>
            </a:r>
            <a:r>
              <a:rPr lang="en-US" baseline="-25000" dirty="0" smtClean="0"/>
              <a:t>T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532" y="910505"/>
            <a:ext cx="5676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604" y="1731818"/>
            <a:ext cx="182614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Fig. 1 from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arxiv:1205.2488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CMS: dE</a:t>
            </a:r>
            <a:r>
              <a:rPr lang="en-US" baseline="-25000" dirty="0" smtClean="0"/>
              <a:t>T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384" y="898812"/>
            <a:ext cx="58007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604" y="1731818"/>
            <a:ext cx="182614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Fig. 2 from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arxiv:1205.2488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CMS: dE</a:t>
            </a:r>
            <a:r>
              <a:rPr lang="en-US" baseline="-25000" dirty="0" smtClean="0"/>
              <a:t>T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026" y="893618"/>
            <a:ext cx="5705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1931" y="1745673"/>
            <a:ext cx="255595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Fig. 3 from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arxiv:1205.2488</a:t>
            </a: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Central value ~X sigma above ALICE prelim(?)</a:t>
            </a: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[CMS: cut-off at 900 </a:t>
            </a:r>
            <a:r>
              <a:rPr lang="en-US" dirty="0" err="1" smtClean="0">
                <a:solidFill>
                  <a:srgbClr val="C00000"/>
                </a:solidFill>
              </a:rPr>
              <a:t>MeV</a:t>
            </a:r>
            <a:r>
              <a:rPr lang="en-US" dirty="0" smtClean="0">
                <a:solidFill>
                  <a:srgbClr val="C00000"/>
                </a:solidFill>
              </a:rPr>
              <a:t>, and </a:t>
            </a:r>
            <a:r>
              <a:rPr lang="en-US" dirty="0" err="1" smtClean="0">
                <a:solidFill>
                  <a:srgbClr val="C00000"/>
                </a:solidFill>
              </a:rPr>
              <a:t>calorimetry</a:t>
            </a:r>
            <a:r>
              <a:rPr lang="en-US" dirty="0" smtClean="0">
                <a:solidFill>
                  <a:srgbClr val="C00000"/>
                </a:solidFill>
              </a:rPr>
              <a:t>-only measurement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ALICE: agrees with expectations from spectra]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49116"/>
            <a:ext cx="8229600" cy="6463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LHC: Particle </a:t>
            </a:r>
            <a:r>
              <a:rPr lang="en-US" dirty="0"/>
              <a:t>Ratios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F034BE27-EB58-4B6C-8083-F4707C57DCA7}" type="slidenum">
              <a:rPr/>
              <a:pPr lvl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2939" y="859572"/>
            <a:ext cx="9143107" cy="309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-2939" y="3915760"/>
            <a:ext cx="9143107" cy="2335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870" y="6016595"/>
            <a:ext cx="3694257" cy="94036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STAR, PRC 79, 034909 (2009)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PHENIX, PRC 69, 03409 (2004)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n-lt"/>
                <a:ea typeface="DejaVu LGC Sans" pitchFamily="2"/>
                <a:cs typeface="DejaVu LGC Sans" pitchFamily="2"/>
              </a:rPr>
              <a:t>BRAHMS, PRC 72, 014908 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1" name="Picture 5" descr="etra_over_mult_vs_n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04900"/>
            <a:ext cx="4525963" cy="5100638"/>
          </a:xfrm>
          <a:prstGeom prst="rect">
            <a:avLst/>
          </a:prstGeom>
          <a:noFill/>
        </p:spPr>
      </p:pic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4552950" y="1130300"/>
            <a:ext cx="459105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Char char="Ø"/>
            </a:pPr>
            <a:r>
              <a:rPr lang="en-US" dirty="0"/>
              <a:t> Ratio &lt;E</a:t>
            </a:r>
            <a:r>
              <a:rPr lang="en-US" baseline="-25000" dirty="0"/>
              <a:t>T</a:t>
            </a:r>
            <a:r>
              <a:rPr lang="en-US" dirty="0"/>
              <a:t>&gt;/&lt;N</a:t>
            </a:r>
            <a:r>
              <a:rPr lang="en-US" baseline="-25000" dirty="0"/>
              <a:t>ch</a:t>
            </a:r>
            <a:r>
              <a:rPr lang="en-US" dirty="0"/>
              <a:t>&gt; increases by ~20% from 19.6 </a:t>
            </a:r>
            <a:r>
              <a:rPr lang="en-US" dirty="0" err="1"/>
              <a:t>GeV</a:t>
            </a:r>
            <a:r>
              <a:rPr lang="en-US" dirty="0"/>
              <a:t> to 200 </a:t>
            </a:r>
            <a:r>
              <a:rPr lang="en-US" dirty="0" err="1"/>
              <a:t>GeV</a:t>
            </a:r>
            <a:r>
              <a:rPr lang="en-US" dirty="0"/>
              <a:t> and stays the same between 200 </a:t>
            </a:r>
            <a:r>
              <a:rPr lang="en-US" dirty="0" err="1"/>
              <a:t>GeV</a:t>
            </a:r>
            <a:r>
              <a:rPr lang="en-US" dirty="0"/>
              <a:t> and 130 </a:t>
            </a:r>
            <a:r>
              <a:rPr lang="en-US" dirty="0" err="1"/>
              <a:t>GeV</a:t>
            </a:r>
            <a:endParaRPr lang="en-US" dirty="0"/>
          </a:p>
          <a:p>
            <a:pPr lvl="1" algn="l">
              <a:buClr>
                <a:schemeClr val="accent2"/>
              </a:buClr>
              <a:buFont typeface="Wingdings" charset="2"/>
              <a:buChar char="§"/>
            </a:pPr>
            <a:r>
              <a:rPr lang="en-US" sz="1800" dirty="0"/>
              <a:t> Consistent with the average particle momentum increase between those two energies.</a:t>
            </a:r>
          </a:p>
          <a:p>
            <a:pPr algn="l">
              <a:buClr>
                <a:srgbClr val="FF3300"/>
              </a:buClr>
              <a:buFont typeface="Wingdings" charset="2"/>
              <a:buChar char="Ø"/>
            </a:pPr>
            <a:endParaRPr lang="en-US" sz="1800" dirty="0"/>
          </a:p>
          <a:p>
            <a:pPr algn="l">
              <a:buClr>
                <a:srgbClr val="FF3300"/>
              </a:buClr>
              <a:buFont typeface="Wingdings" charset="2"/>
              <a:buChar char="Ø"/>
            </a:pPr>
            <a:r>
              <a:rPr lang="en-US" dirty="0"/>
              <a:t> Ratio &lt;E</a:t>
            </a:r>
            <a:r>
              <a:rPr lang="en-US" baseline="-25000" dirty="0"/>
              <a:t>T</a:t>
            </a:r>
            <a:r>
              <a:rPr lang="en-US" dirty="0"/>
              <a:t>&gt;/&lt;N</a:t>
            </a:r>
            <a:r>
              <a:rPr lang="en-US" baseline="-25000" dirty="0"/>
              <a:t>ch</a:t>
            </a:r>
            <a:r>
              <a:rPr lang="en-US" dirty="0"/>
              <a:t>&gt; </a:t>
            </a:r>
            <a:r>
              <a:rPr lang="en-US" dirty="0" smtClean="0"/>
              <a:t>is rather </a:t>
            </a:r>
            <a:r>
              <a:rPr lang="en-US" dirty="0"/>
              <a:t>independent of </a:t>
            </a:r>
            <a:r>
              <a:rPr lang="en-US" dirty="0" smtClean="0"/>
              <a:t>centrality: puzzling?</a:t>
            </a:r>
            <a:endParaRPr lang="en-US" sz="1800" dirty="0"/>
          </a:p>
          <a:p>
            <a:pPr lvl="1" algn="l">
              <a:buClr>
                <a:schemeClr val="accent2"/>
              </a:buClr>
              <a:buFont typeface="Wingdings" charset="2"/>
              <a:buChar char="§"/>
            </a:pPr>
            <a:r>
              <a:rPr lang="en-US" sz="1800" dirty="0"/>
              <a:t> Same freeze-out conditions?</a:t>
            </a:r>
          </a:p>
          <a:p>
            <a:pPr lvl="1" algn="l">
              <a:buClr>
                <a:schemeClr val="accent2"/>
              </a:buClr>
              <a:buFont typeface="Wingdings" charset="2"/>
              <a:buChar char="§"/>
            </a:pPr>
            <a:r>
              <a:rPr lang="en-US" sz="1800" dirty="0"/>
              <a:t> Since trigger and centrality related uncertainties cancel out, the flatness of the curves is a </a:t>
            </a:r>
            <a:r>
              <a:rPr lang="en-US" dirty="0" smtClean="0"/>
              <a:t>rather</a:t>
            </a:r>
            <a:r>
              <a:rPr lang="en-US" sz="1800" dirty="0" smtClean="0"/>
              <a:t> </a:t>
            </a:r>
            <a:r>
              <a:rPr lang="en-US" sz="1800" dirty="0"/>
              <a:t>precise statement.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1965325" y="4208463"/>
            <a:ext cx="2460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PHENIX </a:t>
            </a:r>
            <a:r>
              <a:rPr lang="en-US" sz="1200" b="0"/>
              <a:t>PRC </a:t>
            </a:r>
            <a:r>
              <a:rPr lang="en-US" sz="1200"/>
              <a:t>71</a:t>
            </a:r>
            <a:r>
              <a:rPr lang="en-US" sz="1200" b="0"/>
              <a:t>, 034908 (2005)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1056" y="207818"/>
            <a:ext cx="8229600" cy="639763"/>
          </a:xfrm>
        </p:spPr>
        <p:txBody>
          <a:bodyPr/>
          <a:lstStyle/>
          <a:p>
            <a:r>
              <a:rPr lang="en-US" dirty="0" smtClean="0"/>
              <a:t>&lt;E</a:t>
            </a:r>
            <a:r>
              <a:rPr lang="en-US" baseline="-25000" dirty="0" smtClean="0"/>
              <a:t>T</a:t>
            </a:r>
            <a:r>
              <a:rPr lang="en-US" dirty="0" smtClean="0"/>
              <a:t>&gt;/&lt;</a:t>
            </a:r>
            <a:r>
              <a:rPr lang="en-US" dirty="0" smtClean="0"/>
              <a:t>N</a:t>
            </a:r>
            <a:r>
              <a:rPr lang="en-US" baseline="-25000" dirty="0" smtClean="0"/>
              <a:t>ch</a:t>
            </a:r>
            <a:r>
              <a:rPr lang="en-US" dirty="0" smtClean="0"/>
              <a:t>&gt; Ratios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4" name="Text Box 44"/>
          <p:cNvSpPr txBox="1">
            <a:spLocks noChangeArrowheads="1"/>
          </p:cNvSpPr>
          <p:nvPr/>
        </p:nvSpPr>
        <p:spPr bwMode="auto">
          <a:xfrm>
            <a:off x="4348164" y="762000"/>
            <a:ext cx="4446702" cy="596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Font typeface="Wingdings" charset="2"/>
              <a:buChar char="Ø"/>
            </a:pPr>
            <a:r>
              <a:rPr lang="en-US" dirty="0"/>
              <a:t> At low √s</a:t>
            </a:r>
            <a:r>
              <a:rPr lang="en-US" baseline="-25000" dirty="0"/>
              <a:t>NN</a:t>
            </a:r>
            <a:r>
              <a:rPr lang="en-US" dirty="0"/>
              <a:t>:</a:t>
            </a:r>
            <a:endParaRPr lang="en-US" dirty="0">
              <a:cs typeface="Arial" charset="0"/>
            </a:endParaRPr>
          </a:p>
          <a:p>
            <a:pPr lvl="1" algn="l">
              <a:buClr>
                <a:schemeClr val="accent2"/>
              </a:buClr>
              <a:buFont typeface="Wingdings" charset="2"/>
              <a:buChar char="§"/>
            </a:pPr>
            <a:r>
              <a:rPr lang="en-US" dirty="0"/>
              <a:t> E</a:t>
            </a:r>
            <a:r>
              <a:rPr lang="en-US" baseline="-25000" dirty="0"/>
              <a:t>T</a:t>
            </a:r>
            <a:r>
              <a:rPr lang="en-US" dirty="0"/>
              <a:t> is “produced” energy only.</a:t>
            </a:r>
          </a:p>
          <a:p>
            <a:pPr lvl="1" algn="l">
              <a:buClr>
                <a:schemeClr val="accent2"/>
              </a:buClr>
              <a:buFont typeface="Wingdings" charset="2"/>
              <a:buChar char="§"/>
            </a:pPr>
            <a:r>
              <a:rPr lang="en-US" dirty="0"/>
              <a:t> N</a:t>
            </a:r>
            <a:r>
              <a:rPr lang="en-US" baseline="-25000" dirty="0"/>
              <a:t>ch</a:t>
            </a:r>
            <a:r>
              <a:rPr lang="en-US" dirty="0"/>
              <a:t> can benefit from pre-existing particles (baryons).</a:t>
            </a:r>
          </a:p>
          <a:p>
            <a:pPr algn="l">
              <a:buClr>
                <a:srgbClr val="FF3300"/>
              </a:buClr>
              <a:buFont typeface="Wingdings" charset="2"/>
              <a:buChar char="Ø"/>
            </a:pPr>
            <a:endParaRPr lang="en-US" dirty="0"/>
          </a:p>
          <a:p>
            <a:pPr algn="l">
              <a:buClr>
                <a:srgbClr val="FF3300"/>
              </a:buClr>
              <a:buFont typeface="Wingdings" charset="2"/>
              <a:buChar char="Ø"/>
            </a:pPr>
            <a:r>
              <a:rPr lang="en-US" dirty="0"/>
              <a:t> At higher √s</a:t>
            </a:r>
            <a:r>
              <a:rPr lang="en-US" baseline="-25000" dirty="0"/>
              <a:t>NN</a:t>
            </a:r>
            <a:r>
              <a:rPr lang="en-US" dirty="0"/>
              <a:t>:</a:t>
            </a:r>
          </a:p>
          <a:p>
            <a:pPr lvl="1" algn="l">
              <a:buClr>
                <a:srgbClr val="3333CC"/>
              </a:buClr>
              <a:buFont typeface="Wingdings" charset="2"/>
              <a:buChar char="§"/>
            </a:pPr>
            <a:r>
              <a:rPr lang="en-US" dirty="0"/>
              <a:t> Critical temperature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=0.17GeV.</a:t>
            </a:r>
            <a:endParaRPr lang="el-GR" dirty="0"/>
          </a:p>
          <a:p>
            <a:pPr lvl="1" algn="l">
              <a:buClr>
                <a:srgbClr val="3333CC"/>
              </a:buClr>
              <a:buFont typeface="Wingdings" charset="2"/>
              <a:buChar char="§"/>
            </a:pPr>
            <a:r>
              <a:rPr lang="en-US" dirty="0"/>
              <a:t> Assuming: 		</a:t>
            </a:r>
            <a:endParaRPr lang="en-US" dirty="0" smtClean="0"/>
          </a:p>
          <a:p>
            <a:pPr lvl="1" algn="l">
              <a:buClr>
                <a:srgbClr val="3333CC"/>
              </a:buClr>
            </a:pPr>
            <a:r>
              <a:rPr lang="en-US" dirty="0" smtClean="0"/>
              <a:t>&lt;</a:t>
            </a:r>
            <a:r>
              <a:rPr lang="en-US" dirty="0" err="1"/>
              <a:t>E</a:t>
            </a:r>
            <a:r>
              <a:rPr lang="en-US" baseline="-25000" dirty="0" err="1"/>
              <a:t>kin</a:t>
            </a:r>
            <a:r>
              <a:rPr lang="en-US" dirty="0"/>
              <a:t>&gt;=3/2T</a:t>
            </a:r>
            <a:r>
              <a:rPr lang="en-US" baseline="-25000" dirty="0"/>
              <a:t>c	</a:t>
            </a:r>
            <a:r>
              <a:rPr lang="en-US" dirty="0"/>
              <a:t>≈ 0.26 </a:t>
            </a:r>
            <a:r>
              <a:rPr lang="en-US" dirty="0" err="1"/>
              <a:t>GeV</a:t>
            </a:r>
            <a:r>
              <a:rPr lang="en-US" dirty="0">
                <a:cs typeface="Arial" charset="0"/>
              </a:rPr>
              <a:t>	</a:t>
            </a:r>
            <a:endParaRPr lang="en-US" dirty="0" smtClean="0">
              <a:cs typeface="Arial" charset="0"/>
            </a:endParaRPr>
          </a:p>
          <a:p>
            <a:pPr lvl="1" algn="l">
              <a:buClr>
                <a:srgbClr val="3333CC"/>
              </a:buClr>
            </a:pPr>
            <a:r>
              <a:rPr lang="en-US" dirty="0" smtClean="0"/>
              <a:t>&lt;</a:t>
            </a:r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&gt; 	</a:t>
            </a:r>
            <a:r>
              <a:rPr lang="en-US" dirty="0" smtClean="0"/>
              <a:t>≈ </a:t>
            </a:r>
            <a:r>
              <a:rPr lang="en-US" dirty="0"/>
              <a:t>0.25 </a:t>
            </a:r>
            <a:r>
              <a:rPr lang="en-US" dirty="0" err="1"/>
              <a:t>GeV</a:t>
            </a:r>
            <a:endParaRPr lang="en-US" dirty="0">
              <a:cs typeface="Arial" charset="0"/>
            </a:endParaRPr>
          </a:p>
          <a:p>
            <a:pPr lvl="1" algn="l">
              <a:buClr>
                <a:srgbClr val="3333CC"/>
              </a:buClr>
              <a:buFont typeface="Wingdings" charset="2"/>
              <a:buNone/>
            </a:pPr>
            <a:r>
              <a:rPr lang="en-US" dirty="0"/>
              <a:t>	&lt;m</a:t>
            </a:r>
            <a:r>
              <a:rPr lang="en-US" baseline="-25000" dirty="0"/>
              <a:t>T</a:t>
            </a:r>
            <a:r>
              <a:rPr lang="en-US" dirty="0"/>
              <a:t>&gt; = &lt;</a:t>
            </a:r>
            <a:r>
              <a:rPr lang="en-US" dirty="0" err="1"/>
              <a:t>E</a:t>
            </a:r>
            <a:r>
              <a:rPr lang="en-US" baseline="-25000" dirty="0" err="1"/>
              <a:t>kin</a:t>
            </a:r>
            <a:r>
              <a:rPr lang="en-US" dirty="0"/>
              <a:t>&gt; + &lt;m</a:t>
            </a:r>
            <a:r>
              <a:rPr lang="en-US" baseline="-25000" dirty="0"/>
              <a:t>0</a:t>
            </a:r>
            <a:r>
              <a:rPr lang="en-US" dirty="0"/>
              <a:t>&gt;</a:t>
            </a:r>
          </a:p>
          <a:p>
            <a:pPr lvl="1" algn="l">
              <a:buClr>
                <a:srgbClr val="3333CC"/>
              </a:buClr>
              <a:buFont typeface="Wingdings" charset="2"/>
              <a:buNone/>
            </a:pPr>
            <a:r>
              <a:rPr lang="en-US" dirty="0"/>
              <a:t>			≈ 0.51 </a:t>
            </a:r>
            <a:r>
              <a:rPr lang="en-US" dirty="0" err="1"/>
              <a:t>GeV</a:t>
            </a:r>
            <a:endParaRPr lang="en-US" dirty="0"/>
          </a:p>
          <a:p>
            <a:pPr lvl="1" algn="l">
              <a:buClr>
                <a:srgbClr val="3333CC"/>
              </a:buClr>
              <a:buFont typeface="Wingdings" charset="2"/>
              <a:buNone/>
            </a:pPr>
            <a:r>
              <a:rPr lang="en-US" dirty="0"/>
              <a:t>	&lt;E</a:t>
            </a:r>
            <a:r>
              <a:rPr lang="en-US" baseline="-25000" dirty="0"/>
              <a:t>T</a:t>
            </a:r>
            <a:r>
              <a:rPr lang="en-US" dirty="0"/>
              <a:t>&gt;/&lt;N</a:t>
            </a:r>
            <a:r>
              <a:rPr lang="en-US" baseline="-25000" dirty="0"/>
              <a:t>ch</a:t>
            </a:r>
            <a:r>
              <a:rPr lang="en-US" dirty="0"/>
              <a:t>&gt; ≈ 1.6 &lt;m</a:t>
            </a:r>
            <a:r>
              <a:rPr lang="en-US" baseline="-25000" dirty="0"/>
              <a:t>T</a:t>
            </a:r>
            <a:r>
              <a:rPr lang="en-US" dirty="0"/>
              <a:t>&gt;</a:t>
            </a:r>
          </a:p>
          <a:p>
            <a:pPr lvl="1" algn="l">
              <a:buClr>
                <a:srgbClr val="3333CC"/>
              </a:buClr>
              <a:buFont typeface="Wingdings" charset="2"/>
              <a:buNone/>
            </a:pPr>
            <a:r>
              <a:rPr lang="en-US" dirty="0"/>
              <a:t>			≈ 0.82 </a:t>
            </a:r>
            <a:r>
              <a:rPr lang="en-US" dirty="0" err="1"/>
              <a:t>GeV</a:t>
            </a:r>
            <a:endParaRPr lang="en-US" dirty="0"/>
          </a:p>
          <a:p>
            <a:pPr lvl="1" algn="l">
              <a:buClr>
                <a:srgbClr val="3333CC"/>
              </a:buClr>
              <a:buFont typeface="Wingdings" charset="2"/>
              <a:buNone/>
            </a:pPr>
            <a:endParaRPr lang="en-US" dirty="0"/>
          </a:p>
          <a:p>
            <a:pPr algn="l">
              <a:buClr>
                <a:srgbClr val="FF0000"/>
              </a:buCl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RHIC</a:t>
            </a:r>
            <a:r>
              <a:rPr lang="en-US" dirty="0" smtClean="0"/>
              <a:t> measured </a:t>
            </a:r>
            <a:r>
              <a:rPr lang="en-US" dirty="0"/>
              <a:t>0.88 </a:t>
            </a:r>
            <a:r>
              <a:rPr lang="en-US" dirty="0" err="1"/>
              <a:t>GeV</a:t>
            </a:r>
            <a:r>
              <a:rPr lang="en-US" dirty="0"/>
              <a:t> (with flow)</a:t>
            </a:r>
          </a:p>
          <a:p>
            <a:pPr algn="l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  <a:p>
            <a:pPr algn="l">
              <a:buClr>
                <a:srgbClr val="FF0000"/>
              </a:buClr>
              <a:buFont typeface="Wingdings" charset="2"/>
              <a:buChar char="Ø"/>
            </a:pPr>
            <a:r>
              <a:rPr lang="en-US" dirty="0"/>
              <a:t> Prediction for LHC: 0.93±0.04 </a:t>
            </a:r>
            <a:r>
              <a:rPr lang="en-US" dirty="0" err="1"/>
              <a:t>GeV</a:t>
            </a:r>
            <a:endParaRPr lang="en-US" dirty="0"/>
          </a:p>
        </p:txBody>
      </p:sp>
      <p:pic>
        <p:nvPicPr>
          <p:cNvPr id="297014" name="Picture 54" descr="trans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35" t="19502" r="20485" b="43257"/>
          <a:stretch>
            <a:fillRect/>
          </a:stretch>
        </p:blipFill>
        <p:spPr bwMode="auto">
          <a:xfrm>
            <a:off x="0" y="3719513"/>
            <a:ext cx="4340225" cy="2944812"/>
          </a:xfrm>
          <a:prstGeom prst="rect">
            <a:avLst/>
          </a:prstGeom>
          <a:noFill/>
        </p:spPr>
      </p:pic>
      <p:sp>
        <p:nvSpPr>
          <p:cNvPr id="297016" name="Text Box 56"/>
          <p:cNvSpPr txBox="1">
            <a:spLocks noChangeArrowheads="1"/>
          </p:cNvSpPr>
          <p:nvPr/>
        </p:nvSpPr>
        <p:spPr bwMode="auto">
          <a:xfrm>
            <a:off x="495300" y="6034088"/>
            <a:ext cx="2654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cs typeface="Arial" charset="0"/>
              </a:rPr>
              <a:t>H. Satz, Rep. Prog. Phys. 63, 1511 (2000)</a:t>
            </a:r>
          </a:p>
        </p:txBody>
      </p:sp>
      <p:pic>
        <p:nvPicPr>
          <p:cNvPr id="297020" name="Picture 60" descr="etra_over_mult_vs_sqr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3738"/>
            <a:ext cx="4287838" cy="3032125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&lt;m</a:t>
            </a:r>
            <a:r>
              <a:rPr lang="en-US" baseline="-25000" dirty="0" smtClean="0"/>
              <a:t>T</a:t>
            </a:r>
            <a:r>
              <a:rPr lang="en-US" dirty="0" smtClean="0"/>
              <a:t>&gt;?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N</a:t>
            </a:r>
            <a:r>
              <a:rPr lang="en-US" baseline="-25000"/>
              <a:t>total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6C53C581-AB86-4179-BD4F-D71791AC0800}" type="slidenum">
              <a:rPr/>
              <a:pPr lvl="0"/>
              <a:t>39</a:t>
            </a:fld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036638"/>
            <a:ext cx="9144000" cy="5019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280099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rgbClr val="0047FF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6B4794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 sz="2500" dirty="0"/>
              <a:t>Total charged particle multiplicity </a:t>
            </a:r>
            <a:r>
              <a:rPr lang="en-US" sz="2500" dirty="0" err="1"/>
              <a:t>N</a:t>
            </a:r>
            <a:r>
              <a:rPr lang="en-US" sz="2500" baseline="-25000" dirty="0" err="1"/>
              <a:t>tot</a:t>
            </a:r>
            <a:r>
              <a:rPr lang="en-US" sz="2500" dirty="0"/>
              <a:t> measured with extrapolations in </a:t>
            </a:r>
            <a:r>
              <a:rPr lang="en-US" sz="2500" dirty="0">
                <a:solidFill>
                  <a:srgbClr val="000080"/>
                </a:solidFill>
                <a:latin typeface="Symbol" pitchFamily="2"/>
              </a:rPr>
              <a:t>h</a:t>
            </a:r>
            <a:r>
              <a:rPr lang="en-US" sz="2500" dirty="0">
                <a:solidFill>
                  <a:srgbClr val="000080"/>
                </a:solidFill>
              </a:rPr>
              <a:t>-</a:t>
            </a:r>
            <a:r>
              <a:rPr lang="en-US" sz="2500" dirty="0" err="1">
                <a:solidFill>
                  <a:srgbClr val="000080"/>
                </a:solidFill>
              </a:rPr>
              <a:t>y</a:t>
            </a:r>
            <a:r>
              <a:rPr lang="en-US" sz="2500" baseline="-25000" dirty="0" err="1">
                <a:solidFill>
                  <a:srgbClr val="000080"/>
                </a:solidFill>
              </a:rPr>
              <a:t>beam</a:t>
            </a:r>
            <a:r>
              <a:rPr lang="en-US" sz="2500" dirty="0">
                <a:solidFill>
                  <a:srgbClr val="000080"/>
                </a:solidFill>
              </a:rPr>
              <a:t> &gt; -3 (linear and double Gaussian)</a:t>
            </a:r>
          </a:p>
          <a:p>
            <a:pPr lvl="0"/>
            <a:r>
              <a:rPr lang="en-US" sz="2500" dirty="0"/>
              <a:t> </a:t>
            </a:r>
            <a:r>
              <a:rPr lang="en-US" sz="2500" dirty="0" err="1"/>
              <a:t>N</a:t>
            </a:r>
            <a:r>
              <a:rPr lang="en-US" sz="2500" baseline="-25000" dirty="0" err="1"/>
              <a:t>tot</a:t>
            </a:r>
            <a:r>
              <a:rPr lang="en-US" sz="2500" dirty="0"/>
              <a:t> almost linear with </a:t>
            </a:r>
            <a:r>
              <a:rPr lang="en-US" sz="2500" dirty="0" err="1"/>
              <a:t>N</a:t>
            </a:r>
            <a:r>
              <a:rPr lang="en-US" sz="2500" baseline="-25000" dirty="0" err="1"/>
              <a:t>part</a:t>
            </a:r>
            <a:endParaRPr lang="en-US" sz="2500" baseline="-25000" dirty="0"/>
          </a:p>
          <a:p>
            <a:pPr lvl="0"/>
            <a:r>
              <a:rPr lang="en-US" sz="2500" dirty="0" err="1"/>
              <a:t>pseudorapidity</a:t>
            </a:r>
            <a:r>
              <a:rPr lang="en-US" sz="2500" dirty="0"/>
              <a:t> distribution </a:t>
            </a:r>
            <a:br>
              <a:rPr lang="en-US" sz="2500" dirty="0"/>
            </a:br>
            <a:r>
              <a:rPr lang="en-US" sz="2500" dirty="0"/>
              <a:t>gets more narrow </a:t>
            </a:r>
            <a:br>
              <a:rPr lang="en-US" sz="2500" dirty="0"/>
            </a:br>
            <a:r>
              <a:rPr lang="en-US" sz="2500" dirty="0"/>
              <a:t>for central events</a:t>
            </a:r>
            <a:br>
              <a:rPr lang="en-US" sz="2500" dirty="0"/>
            </a:br>
            <a:r>
              <a:rPr lang="en-US" sz="2200" dirty="0"/>
              <a:t>Width * Height ~ constant</a:t>
            </a:r>
          </a:p>
          <a:p>
            <a:pPr lvl="0"/>
            <a:r>
              <a:rPr lang="en-US" sz="2500" dirty="0"/>
              <a:t>→ increased particle </a:t>
            </a:r>
            <a:br>
              <a:rPr lang="en-US" sz="2500" dirty="0"/>
            </a:br>
            <a:r>
              <a:rPr lang="en-US" sz="2500" dirty="0"/>
              <a:t>production occurs at </a:t>
            </a:r>
            <a:br>
              <a:rPr lang="en-US" sz="2500" dirty="0"/>
            </a:br>
            <a:r>
              <a:rPr lang="en-US" sz="2500" dirty="0"/>
              <a:t>mid-rapidity</a:t>
            </a:r>
          </a:p>
          <a:p>
            <a:pPr lvl="0"/>
            <a:r>
              <a:rPr lang="en-US" sz="2400" dirty="0"/>
              <a:t>At RHIC: </a:t>
            </a:r>
            <a:r>
              <a:rPr lang="en-US" sz="2400" dirty="0" err="1"/>
              <a:t>N</a:t>
            </a:r>
            <a:r>
              <a:rPr lang="en-US" sz="2400" baseline="-25000" dirty="0" err="1"/>
              <a:t>ch</a:t>
            </a:r>
            <a:r>
              <a:rPr lang="en-US" sz="2400" dirty="0"/>
              <a:t>=4630 in |</a:t>
            </a:r>
            <a:r>
              <a:rPr lang="en-US" sz="2400" dirty="0">
                <a:solidFill>
                  <a:srgbClr val="000080"/>
                </a:solidFill>
                <a:latin typeface="Symbol" pitchFamily="2"/>
              </a:rPr>
              <a:t>h</a:t>
            </a:r>
            <a:r>
              <a:rPr lang="en-US" sz="2400" dirty="0"/>
              <a:t>|&lt;4.7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58629" y="2790673"/>
            <a:ext cx="4974354" cy="403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/>
          </p:cNvSpPr>
          <p:nvPr/>
        </p:nvSpPr>
        <p:spPr bwMode="auto">
          <a:xfrm>
            <a:off x="180094" y="962900"/>
            <a:ext cx="7509164" cy="5909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Quick review of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what was known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before the start of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LHC; </a:t>
            </a:r>
          </a:p>
          <a:p>
            <a:pPr marL="228600" indent="-228600" algn="l">
              <a:spcBef>
                <a:spcPct val="5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two examples of RHIC summaries:</a:t>
            </a:r>
          </a:p>
          <a:p>
            <a:pPr marL="228600" indent="-228600" algn="l">
              <a:spcBef>
                <a:spcPct val="50000"/>
              </a:spcBef>
            </a:pPr>
            <a:endParaRPr lang="en-US" sz="1800" dirty="0" smtClean="0">
              <a:solidFill>
                <a:schemeClr val="accent2"/>
              </a:solidFill>
              <a:latin typeface="+mn-lt"/>
            </a:endParaRPr>
          </a:p>
          <a:p>
            <a:pPr marL="228600" indent="-228600" algn="l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A)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QM09 talk by W. </a:t>
            </a:r>
            <a:r>
              <a:rPr lang="en-US" sz="1800" dirty="0" err="1" smtClean="0">
                <a:solidFill>
                  <a:schemeClr val="accent2"/>
                </a:solidFill>
                <a:latin typeface="+mn-lt"/>
              </a:rPr>
              <a:t>Busza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(“Lessons from PHOBOS”; arXiv:0907.4719)</a:t>
            </a:r>
            <a:endParaRPr lang="en-US" sz="1800" dirty="0">
              <a:latin typeface="+mn-lt"/>
            </a:endParaRPr>
          </a:p>
          <a:p>
            <a:pPr marL="228600" indent="-228600" algn="l">
              <a:spcBef>
                <a:spcPct val="50000"/>
              </a:spcBef>
            </a:pPr>
            <a:r>
              <a:rPr lang="en-US" sz="1800" dirty="0" smtClean="0">
                <a:latin typeface="+mn-lt"/>
              </a:rPr>
              <a:t>	[Several global observables “lessons”/highlights from RHIC:</a:t>
            </a:r>
            <a:endParaRPr lang="en-US" sz="1800" dirty="0">
              <a:latin typeface="+mn-lt"/>
            </a:endParaRPr>
          </a:p>
          <a:p>
            <a:pPr marL="228600" indent="-228600" algn="l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	3.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Energy and system dependences factorize</a:t>
            </a:r>
            <a:endParaRPr lang="en-US" sz="1800" b="1" dirty="0" smtClean="0">
              <a:solidFill>
                <a:srgbClr val="FF0000"/>
              </a:solidFill>
              <a:latin typeface="+mn-lt"/>
            </a:endParaRPr>
          </a:p>
          <a:p>
            <a:pPr marL="228600" indent="-228600" algn="l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	5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. The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production process shows signs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of significant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saturation during the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early stages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of the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collision (limiting fragmentation)]</a:t>
            </a:r>
          </a:p>
          <a:p>
            <a:pPr marL="228600" indent="-228600" algn="l">
              <a:spcBef>
                <a:spcPct val="50000"/>
              </a:spcBef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228600" indent="-228600" algn="l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B) Info from PHENIX mid-rapidity compilation paper: </a:t>
            </a:r>
          </a:p>
          <a:p>
            <a:pPr marL="228600" indent="-228600" algn="l">
              <a:spcBef>
                <a:spcPct val="50000"/>
              </a:spcBef>
            </a:pPr>
            <a:r>
              <a:rPr lang="en-US" dirty="0" smtClean="0">
                <a:latin typeface="+mn-lt"/>
              </a:rPr>
              <a:t>	PRC </a:t>
            </a:r>
            <a:r>
              <a:rPr lang="en-US" dirty="0" smtClean="0">
                <a:latin typeface="+mn-lt"/>
              </a:rPr>
              <a:t>71, 034908 (2005</a:t>
            </a:r>
            <a:r>
              <a:rPr lang="en-US" dirty="0" smtClean="0">
                <a:latin typeface="+mn-lt"/>
              </a:rPr>
              <a:t>)</a:t>
            </a:r>
          </a:p>
          <a:p>
            <a:pPr marL="228600" indent="-228600" algn="l">
              <a:spcBef>
                <a:spcPct val="50000"/>
              </a:spcBef>
            </a:pPr>
            <a:endParaRPr lang="en-US" dirty="0" smtClean="0">
              <a:latin typeface="+mn-lt"/>
            </a:endParaRPr>
          </a:p>
          <a:p>
            <a:pPr marL="228600" indent="-228600" algn="l">
              <a:spcBef>
                <a:spcPct val="50000"/>
              </a:spcBef>
            </a:pPr>
            <a:r>
              <a:rPr lang="en-US" dirty="0" smtClean="0">
                <a:latin typeface="+mn-lt"/>
              </a:rPr>
              <a:t>Will be plotting e.g. dN</a:t>
            </a:r>
            <a:r>
              <a:rPr lang="en-US" baseline="-25000" dirty="0" smtClean="0">
                <a:latin typeface="+mn-lt"/>
              </a:rPr>
              <a:t>ch</a:t>
            </a:r>
            <a:r>
              <a:rPr lang="en-US" dirty="0" smtClean="0">
                <a:latin typeface="+mn-lt"/>
              </a:rPr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>
                <a:latin typeface="+mn-lt"/>
              </a:rPr>
              <a:t> (often /</a:t>
            </a:r>
            <a:r>
              <a:rPr lang="en-US" dirty="0" err="1" smtClean="0">
                <a:latin typeface="+mn-lt"/>
              </a:rPr>
              <a:t>Npart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Npart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or       available energy or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>
                <a:latin typeface="+mn-lt"/>
              </a:rPr>
              <a:t>.. </a:t>
            </a:r>
            <a:endParaRPr lang="en-US" dirty="0" smtClean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3965"/>
            <a:ext cx="8229600" cy="639763"/>
          </a:xfrm>
        </p:spPr>
        <p:txBody>
          <a:bodyPr/>
          <a:lstStyle/>
          <a:p>
            <a:r>
              <a:rPr lang="en-US" dirty="0" smtClean="0"/>
              <a:t>Memory Lane : Theme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AFAEB-38A0-4F68-B521-D6D8F9F2C4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Silvermyr</a:t>
            </a:r>
            <a:r>
              <a:rPr lang="en-US" dirty="0" smtClean="0"/>
              <a:t>, ORNL</a:t>
            </a:r>
            <a:endParaRPr lang="en-US" dirty="0"/>
          </a:p>
        </p:txBody>
      </p:sp>
      <p:pic>
        <p:nvPicPr>
          <p:cNvPr id="466948" name="Picture 4" descr="http://upload.wikimedia.org/wikipedia/en/thumb/a/ad/Highway_61_Revisited.jpg/220px-Highway_61_Revis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4762499"/>
            <a:ext cx="2095500" cy="2095501"/>
          </a:xfrm>
          <a:prstGeom prst="rect">
            <a:avLst/>
          </a:prstGeom>
          <a:noFill/>
        </p:spPr>
      </p:pic>
      <p:pic>
        <p:nvPicPr>
          <p:cNvPr id="466946" name="Picture 2" descr="https://encrypted-tbn3.google.com/images?q=tbn:ANd9GcSHRsyNpVhnpdwva3xZSKvL2_kLKK0DMAJXzESXJTCLZ2WLUkgk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4368" y="1745240"/>
            <a:ext cx="1929632" cy="15937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 </a:t>
            </a:r>
            <a:r>
              <a:rPr lang="en-US" smtClean="0"/>
              <a:t>World Context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95325"/>
            <a:ext cx="8153400" cy="622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362200" y="1295400"/>
            <a:ext cx="1438275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62000"/>
              <a:buFont typeface="Monotype Sorts" pitchFamily="2" charset="2"/>
              <a:buNone/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: 2010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  <a:sym typeface="Symbol" pitchFamily="18" charset="2"/>
              </a:rPr>
              <a:t>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819400" y="2352675"/>
            <a:ext cx="34290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62000"/>
              <a:buFont typeface="Monotype Sorts" pitchFamily="2" charset="2"/>
              <a:buNone/>
            </a:pPr>
            <a:r>
              <a:rPr lang="en-US" sz="2400" b="1">
                <a:latin typeface="Times New Roman" pitchFamily="18" charset="0"/>
              </a:rPr>
              <a:t>: 2000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RHIC II </a:t>
            </a:r>
            <a:r>
              <a:rPr lang="en-US" sz="2400" b="1">
                <a:sym typeface="Symbol" pitchFamily="18" charset="2"/>
              </a:rPr>
              <a:t>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4105275" y="2952750"/>
            <a:ext cx="34290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62000"/>
              <a:buFont typeface="Monotype Sorts" pitchFamily="2" charset="2"/>
              <a:buNone/>
            </a:pP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339933"/>
                </a:solidFill>
                <a:latin typeface="Times New Roman" pitchFamily="18" charset="0"/>
              </a:rPr>
              <a:t>20XX</a:t>
            </a:r>
            <a:r>
              <a:rPr lang="en-US" sz="2400" b="1" dirty="0" smtClean="0">
                <a:solidFill>
                  <a:srgbClr val="339933"/>
                </a:solidFill>
                <a:latin typeface="Times New Roman" pitchFamily="18" charset="0"/>
                <a:sym typeface="Symbol" pitchFamily="18" charset="2"/>
              </a:rPr>
              <a:t></a:t>
            </a:r>
            <a:endParaRPr lang="en-US" sz="2400" b="1" dirty="0">
              <a:solidFill>
                <a:srgbClr val="339933"/>
              </a:solidFill>
              <a:sym typeface="Symbol" pitchFamily="18" charset="2"/>
            </a:endParaRPr>
          </a:p>
        </p:txBody>
      </p:sp>
      <p:sp>
        <p:nvSpPr>
          <p:cNvPr id="874504" name="Oval 8"/>
          <p:cNvSpPr>
            <a:spLocks noChangeArrowheads="1"/>
          </p:cNvSpPr>
          <p:nvPr/>
        </p:nvSpPr>
        <p:spPr bwMode="auto">
          <a:xfrm>
            <a:off x="2114550" y="2190750"/>
            <a:ext cx="3886200" cy="838200"/>
          </a:xfrm>
          <a:prstGeom prst="ellipse">
            <a:avLst/>
          </a:prstGeom>
          <a:solidFill>
            <a:schemeClr val="tx2">
              <a:alpha val="41176"/>
            </a:schemeClr>
          </a:solidFill>
          <a:ln w="50800" algn="ctr">
            <a:noFill/>
            <a:round/>
            <a:headEnd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4505" name="AutoShape 9"/>
          <p:cNvSpPr>
            <a:spLocks noChangeArrowheads="1"/>
          </p:cNvSpPr>
          <p:nvPr/>
        </p:nvSpPr>
        <p:spPr bwMode="auto">
          <a:xfrm rot="5400000">
            <a:off x="3467100" y="2409825"/>
            <a:ext cx="609600" cy="1333500"/>
          </a:xfrm>
          <a:custGeom>
            <a:avLst/>
            <a:gdLst>
              <a:gd name="T0" fmla="*/ 12289112 w 21600"/>
              <a:gd name="T1" fmla="*/ 0 h 21600"/>
              <a:gd name="T2" fmla="*/ 7373139 w 21600"/>
              <a:gd name="T3" fmla="*/ 23519852 h 21600"/>
              <a:gd name="T4" fmla="*/ 4915154 w 21600"/>
              <a:gd name="T5" fmla="*/ 35281635 h 21600"/>
              <a:gd name="T6" fmla="*/ 0 w 21600"/>
              <a:gd name="T7" fmla="*/ 58805245 h 21600"/>
              <a:gd name="T8" fmla="*/ 4915154 w 21600"/>
              <a:gd name="T9" fmla="*/ 82325105 h 21600"/>
              <a:gd name="T10" fmla="*/ 9831126 w 21600"/>
              <a:gd name="T11" fmla="*/ 70563269 h 21600"/>
              <a:gd name="T12" fmla="*/ 14746279 w 21600"/>
              <a:gd name="T13" fmla="*/ 47043471 h 21600"/>
              <a:gd name="T14" fmla="*/ 17204267 w 21600"/>
              <a:gd name="T15" fmla="*/ 23519852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339966"/>
          </a:solidFill>
          <a:ln w="50800" algn="ctr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4506" name="AutoShape 10"/>
          <p:cNvSpPr>
            <a:spLocks noChangeArrowheads="1"/>
          </p:cNvSpPr>
          <p:nvPr/>
        </p:nvSpPr>
        <p:spPr bwMode="auto">
          <a:xfrm rot="5400000">
            <a:off x="1528763" y="1976437"/>
            <a:ext cx="1123950" cy="619125"/>
          </a:xfrm>
          <a:custGeom>
            <a:avLst/>
            <a:gdLst>
              <a:gd name="T0" fmla="*/ 45555563 w 21600"/>
              <a:gd name="T1" fmla="*/ 0 h 21600"/>
              <a:gd name="T2" fmla="*/ 32626709 w 21600"/>
              <a:gd name="T3" fmla="*/ 5069974 h 21600"/>
              <a:gd name="T4" fmla="*/ 16708662 w 21600"/>
              <a:gd name="T5" fmla="*/ 9900009 h 21600"/>
              <a:gd name="T6" fmla="*/ 0 w 21600"/>
              <a:gd name="T7" fmla="*/ 13823053 h 21600"/>
              <a:gd name="T8" fmla="*/ 16708662 w 21600"/>
              <a:gd name="T9" fmla="*/ 17746101 h 21600"/>
              <a:gd name="T10" fmla="*/ 33420082 w 21600"/>
              <a:gd name="T11" fmla="*/ 15210699 h 21600"/>
              <a:gd name="T12" fmla="*/ 50128737 w 21600"/>
              <a:gd name="T13" fmla="*/ 10140751 h 21600"/>
              <a:gd name="T14" fmla="*/ 58484431 w 21600"/>
              <a:gd name="T15" fmla="*/ 506997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183 w 21600"/>
              <a:gd name="T25" fmla="*/ 15136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825" y="0"/>
                </a:moveTo>
                <a:lnTo>
                  <a:pt x="12050" y="6171"/>
                </a:lnTo>
                <a:lnTo>
                  <a:pt x="15136" y="6171"/>
                </a:lnTo>
                <a:lnTo>
                  <a:pt x="15136" y="15136"/>
                </a:lnTo>
                <a:lnTo>
                  <a:pt x="6171" y="15136"/>
                </a:lnTo>
                <a:lnTo>
                  <a:pt x="6171" y="12050"/>
                </a:lnTo>
                <a:lnTo>
                  <a:pt x="0" y="16825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66"/>
          </a:solidFill>
          <a:ln w="50800" algn="ctr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5276-9810-4473-B7F7-356E048253E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7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7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7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4" grpId="0" animBg="1"/>
      <p:bldP spid="874505" grpId="0" animBg="1"/>
      <p:bldP spid="87450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514850" y="3692525"/>
          <a:ext cx="114300" cy="215900"/>
        </p:xfrm>
        <a:graphic>
          <a:graphicData uri="http://schemas.openxmlformats.org/presentationml/2006/ole">
            <p:oleObj spid="_x0000_s385026" name="Equation" r:id="rId3" imgW="114120" imgH="215640" progId="Equation.3">
              <p:embed/>
            </p:oleObj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4514850" y="3692525"/>
          <a:ext cx="114300" cy="215900"/>
        </p:xfrm>
        <a:graphic>
          <a:graphicData uri="http://schemas.openxmlformats.org/presentationml/2006/ole">
            <p:oleObj spid="_x0000_s385027" name="Equation" r:id="rId4" imgW="114120" imgH="215640" progId="Equation.3">
              <p:embed/>
            </p:oleObj>
          </a:graphicData>
        </a:graphic>
      </p:graphicFrame>
      <p:pic>
        <p:nvPicPr>
          <p:cNvPr id="374790" name="Picture 6" descr="Au_Cu_dNdeta_ratio_0-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39"/>
          <a:stretch>
            <a:fillRect/>
          </a:stretch>
        </p:blipFill>
        <p:spPr bwMode="auto">
          <a:xfrm>
            <a:off x="136525" y="1735138"/>
            <a:ext cx="5272088" cy="4552950"/>
          </a:xfrm>
          <a:prstGeom prst="rect">
            <a:avLst/>
          </a:prstGeom>
          <a:noFill/>
        </p:spPr>
      </p:pic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 of a system or type of species?</a:t>
            </a:r>
          </a:p>
        </p:txBody>
      </p:sp>
      <p:pic>
        <p:nvPicPr>
          <p:cNvPr id="374798" name="Picture 14" descr="npartCuAu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2" r="4939" b="571"/>
          <a:stretch>
            <a:fillRect/>
          </a:stretch>
        </p:blipFill>
        <p:spPr bwMode="auto">
          <a:xfrm>
            <a:off x="5354638" y="1789113"/>
            <a:ext cx="3609975" cy="3279775"/>
          </a:xfrm>
          <a:prstGeom prst="rect">
            <a:avLst/>
          </a:prstGeom>
          <a:noFill/>
        </p:spPr>
      </p:pic>
      <p:sp>
        <p:nvSpPr>
          <p:cNvPr id="374801" name="Text Box 17"/>
          <p:cNvSpPr txBox="1">
            <a:spLocks noChangeArrowheads="1"/>
          </p:cNvSpPr>
          <p:nvPr/>
        </p:nvSpPr>
        <p:spPr bwMode="auto">
          <a:xfrm>
            <a:off x="5389563" y="5122863"/>
            <a:ext cx="3670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From the N</a:t>
            </a:r>
            <a:r>
              <a:rPr lang="en-US" baseline="-25000"/>
              <a:t>part</a:t>
            </a:r>
            <a:r>
              <a:rPr lang="en-US"/>
              <a:t> point of view  Cu+Cu is the same as in the first 1/3 of Au+Au.</a:t>
            </a:r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984250" y="896938"/>
            <a:ext cx="7080250" cy="396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 long standing question: Is N</a:t>
            </a:r>
            <a:r>
              <a:rPr lang="en-US" baseline="-25000"/>
              <a:t>part</a:t>
            </a:r>
            <a:r>
              <a:rPr lang="en-US"/>
              <a:t> a valid characteristics?</a:t>
            </a:r>
          </a:p>
        </p:txBody>
      </p:sp>
      <p:sp>
        <p:nvSpPr>
          <p:cNvPr id="374803" name="Text Box 19"/>
          <p:cNvSpPr txBox="1">
            <a:spLocks noChangeArrowheads="1"/>
          </p:cNvSpPr>
          <p:nvPr/>
        </p:nvSpPr>
        <p:spPr bwMode="auto">
          <a:xfrm>
            <a:off x="2984500" y="6196013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B.Back for PHOBOS @ </a:t>
            </a:r>
          </a:p>
          <a:p>
            <a:r>
              <a:rPr lang="en-US" sz="1200"/>
              <a:t>Lake Louise Workshop 2006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     ALICE</a:t>
            </a:r>
          </a:p>
        </p:txBody>
      </p:sp>
      <p:pic>
        <p:nvPicPr>
          <p:cNvPr id="18436" name="Picture 2" descr="ALICE-Layou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3" t="6694" r="12685" b="13034"/>
          <a:stretch>
            <a:fillRect/>
          </a:stretch>
        </p:blipFill>
        <p:spPr bwMode="auto">
          <a:xfrm>
            <a:off x="179388" y="1296988"/>
            <a:ext cx="712946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632" name="Text Box 48"/>
          <p:cNvSpPr txBox="1">
            <a:spLocks noChangeArrowheads="1"/>
          </p:cNvSpPr>
          <p:nvPr/>
        </p:nvSpPr>
        <p:spPr bwMode="auto">
          <a:xfrm>
            <a:off x="5607050" y="1239838"/>
            <a:ext cx="3444875" cy="13144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1600" b="1" u="sng"/>
              <a:t>Central Detectors:</a:t>
            </a:r>
          </a:p>
          <a:p>
            <a:r>
              <a:rPr lang="de-DE" sz="1600"/>
              <a:t>Inner Tracking System	100%</a:t>
            </a:r>
          </a:p>
          <a:p>
            <a:r>
              <a:rPr lang="de-DE" sz="1600"/>
              <a:t>Time Projection Chamber	100%</a:t>
            </a:r>
          </a:p>
          <a:p>
            <a:r>
              <a:rPr lang="de-DE" sz="1600"/>
              <a:t>Time-of-Flight		100%</a:t>
            </a:r>
          </a:p>
          <a:p>
            <a:r>
              <a:rPr lang="de-DE" sz="1600"/>
              <a:t>Transition Radiation Detector</a:t>
            </a:r>
            <a:r>
              <a:rPr lang="de-DE" sz="1600" baseline="30000"/>
              <a:t>*</a:t>
            </a:r>
            <a:r>
              <a:rPr lang="de-DE" sz="1600"/>
              <a:t>	  39%</a:t>
            </a:r>
          </a:p>
        </p:txBody>
      </p:sp>
      <p:sp>
        <p:nvSpPr>
          <p:cNvPr id="323633" name="Text Box 49"/>
          <p:cNvSpPr txBox="1">
            <a:spLocks noChangeArrowheads="1"/>
          </p:cNvSpPr>
          <p:nvPr/>
        </p:nvSpPr>
        <p:spPr bwMode="auto">
          <a:xfrm>
            <a:off x="5638800" y="2517775"/>
            <a:ext cx="3443288" cy="155892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1600" b="1" u="sng"/>
              <a:t>Spectrometers:</a:t>
            </a:r>
          </a:p>
          <a:p>
            <a:r>
              <a:rPr lang="de-DE" sz="1600"/>
              <a:t>RICH			100%</a:t>
            </a:r>
          </a:p>
          <a:p>
            <a:r>
              <a:rPr lang="de-DE" sz="1600"/>
              <a:t>Photon Multiplicity		100%</a:t>
            </a:r>
          </a:p>
          <a:p>
            <a:r>
              <a:rPr lang="de-DE" sz="1600"/>
              <a:t>Forward Multiplicity		100%</a:t>
            </a:r>
          </a:p>
          <a:p>
            <a:r>
              <a:rPr lang="de-DE" sz="1600"/>
              <a:t>Photon Spectrometer	  60%</a:t>
            </a:r>
          </a:p>
          <a:p>
            <a:r>
              <a:rPr lang="de-DE" sz="1600"/>
              <a:t>Muon Spectrometer		100%</a:t>
            </a:r>
          </a:p>
        </p:txBody>
      </p:sp>
      <p:sp>
        <p:nvSpPr>
          <p:cNvPr id="323634" name="Text Box 50"/>
          <p:cNvSpPr txBox="1">
            <a:spLocks noChangeArrowheads="1"/>
          </p:cNvSpPr>
          <p:nvPr/>
        </p:nvSpPr>
        <p:spPr bwMode="auto">
          <a:xfrm>
            <a:off x="5651500" y="4076700"/>
            <a:ext cx="3443288" cy="180340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1600" b="1" u="sng"/>
              <a:t>Calorimeters:</a:t>
            </a:r>
          </a:p>
          <a:p>
            <a:r>
              <a:rPr lang="de-DE" sz="1600"/>
              <a:t>Zero Degree Calorimeter	100%</a:t>
            </a:r>
          </a:p>
          <a:p>
            <a:r>
              <a:rPr lang="de-DE" sz="1600"/>
              <a:t>EM Calorimeter*		 36%</a:t>
            </a:r>
          </a:p>
          <a:p>
            <a:endParaRPr lang="de-DE" sz="1600"/>
          </a:p>
          <a:p>
            <a:r>
              <a:rPr lang="de-DE" sz="1600" b="1" u="sng"/>
              <a:t>Trigger:</a:t>
            </a:r>
          </a:p>
          <a:p>
            <a:r>
              <a:rPr lang="de-DE" sz="1600"/>
              <a:t>Trigger Detectors		100%</a:t>
            </a:r>
          </a:p>
          <a:p>
            <a:r>
              <a:rPr lang="de-DE" sz="1600"/>
              <a:t>pp High-Level-Trigger	100%</a:t>
            </a:r>
          </a:p>
        </p:txBody>
      </p:sp>
      <p:sp>
        <p:nvSpPr>
          <p:cNvPr id="323635" name="Text Box 51"/>
          <p:cNvSpPr txBox="1">
            <a:spLocks noChangeArrowheads="1"/>
          </p:cNvSpPr>
          <p:nvPr/>
        </p:nvSpPr>
        <p:spPr bwMode="auto">
          <a:xfrm>
            <a:off x="179388" y="5805488"/>
            <a:ext cx="2809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1600" baseline="30000"/>
              <a:t>*</a:t>
            </a:r>
            <a:r>
              <a:rPr lang="de-DE" sz="1600"/>
              <a:t>upgrade to the original setup</a:t>
            </a:r>
            <a:endParaRPr lang="de-DE" sz="1600" baseline="300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C54D8-84F8-40F9-84F0-6074C5E026E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32" grpId="0" animBg="1"/>
      <p:bldP spid="323632" grpId="1" animBg="1"/>
      <p:bldP spid="323633" grpId="0" animBg="1"/>
      <p:bldP spid="323633" grpId="1" animBg="1"/>
      <p:bldP spid="323634" grpId="0" animBg="1"/>
      <p:bldP spid="3236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255588"/>
            <a:ext cx="7026275" cy="509587"/>
          </a:xfrm>
          <a:noFill/>
          <a:ln/>
        </p:spPr>
        <p:txBody>
          <a:bodyPr lIns="0" tIns="0" rIns="0" bIns="0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chemeClr val="accent2"/>
                </a:solidFill>
              </a:rPr>
              <a:t>The PHENIX detector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52813" y="1304925"/>
            <a:ext cx="5543550" cy="3714750"/>
            <a:chOff x="2374" y="867"/>
            <a:chExt cx="3849" cy="2579"/>
          </a:xfrm>
        </p:grpSpPr>
        <p:pic>
          <p:nvPicPr>
            <p:cNvPr id="8089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4" y="867"/>
              <a:ext cx="3850" cy="2580"/>
            </a:xfrm>
            <a:prstGeom prst="rect">
              <a:avLst/>
            </a:prstGeom>
            <a:noFill/>
          </p:spPr>
        </p:pic>
        <p:sp>
          <p:nvSpPr>
            <p:cNvPr id="808965" name="AutoShape 5"/>
            <p:cNvSpPr>
              <a:spLocks noChangeArrowheads="1"/>
            </p:cNvSpPr>
            <p:nvPr/>
          </p:nvSpPr>
          <p:spPr bwMode="auto">
            <a:xfrm>
              <a:off x="2374" y="867"/>
              <a:ext cx="3850" cy="2580"/>
            </a:xfrm>
            <a:prstGeom prst="roundRect">
              <a:avLst>
                <a:gd name="adj" fmla="val 37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66" name="Line 6"/>
          <p:cNvSpPr>
            <a:spLocks noChangeShapeType="1"/>
          </p:cNvSpPr>
          <p:nvPr/>
        </p:nvSpPr>
        <p:spPr bwMode="auto">
          <a:xfrm>
            <a:off x="1966913" y="2487613"/>
            <a:ext cx="3449637" cy="708025"/>
          </a:xfrm>
          <a:prstGeom prst="line">
            <a:avLst/>
          </a:prstGeom>
          <a:noFill/>
          <a:ln w="18000">
            <a:solidFill>
              <a:srgbClr val="FF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8967" name="Line 7"/>
          <p:cNvSpPr>
            <a:spLocks noChangeShapeType="1"/>
          </p:cNvSpPr>
          <p:nvPr/>
        </p:nvSpPr>
        <p:spPr bwMode="auto">
          <a:xfrm flipV="1">
            <a:off x="1966913" y="3717925"/>
            <a:ext cx="4976812" cy="649288"/>
          </a:xfrm>
          <a:prstGeom prst="line">
            <a:avLst/>
          </a:prstGeom>
          <a:noFill/>
          <a:ln w="18000">
            <a:solidFill>
              <a:srgbClr val="FF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8968" name="Line 8"/>
          <p:cNvSpPr>
            <a:spLocks noChangeShapeType="1"/>
          </p:cNvSpPr>
          <p:nvPr/>
        </p:nvSpPr>
        <p:spPr bwMode="auto">
          <a:xfrm>
            <a:off x="1966913" y="2487613"/>
            <a:ext cx="4146550" cy="1587"/>
          </a:xfrm>
          <a:prstGeom prst="line">
            <a:avLst/>
          </a:prstGeom>
          <a:noFill/>
          <a:ln w="18000">
            <a:solidFill>
              <a:srgbClr val="FF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8969" name="Line 9"/>
          <p:cNvSpPr>
            <a:spLocks noChangeShapeType="1"/>
          </p:cNvSpPr>
          <p:nvPr/>
        </p:nvSpPr>
        <p:spPr bwMode="auto">
          <a:xfrm flipV="1">
            <a:off x="1966913" y="3303588"/>
            <a:ext cx="2903537" cy="1063625"/>
          </a:xfrm>
          <a:prstGeom prst="line">
            <a:avLst/>
          </a:prstGeom>
          <a:noFill/>
          <a:ln w="18000">
            <a:solidFill>
              <a:srgbClr val="FF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8970" name="AutoShape 10"/>
          <p:cNvSpPr>
            <a:spLocks noChangeArrowheads="1"/>
          </p:cNvSpPr>
          <p:nvPr/>
        </p:nvSpPr>
        <p:spPr bwMode="auto">
          <a:xfrm>
            <a:off x="228600" y="5572125"/>
            <a:ext cx="7856538" cy="1244600"/>
          </a:xfrm>
          <a:prstGeom prst="roundRect">
            <a:avLst>
              <a:gd name="adj" fmla="val 116"/>
            </a:avLst>
          </a:prstGeom>
          <a:solidFill>
            <a:srgbClr val="E6E6FF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69888" y="5578475"/>
            <a:ext cx="7567612" cy="1262063"/>
            <a:chOff x="244" y="3799"/>
            <a:chExt cx="5255" cy="876"/>
          </a:xfrm>
        </p:grpSpPr>
        <p:sp>
          <p:nvSpPr>
            <p:cNvPr id="808972" name="AutoShape 12"/>
            <p:cNvSpPr>
              <a:spLocks noChangeArrowheads="1"/>
            </p:cNvSpPr>
            <p:nvPr/>
          </p:nvSpPr>
          <p:spPr bwMode="auto">
            <a:xfrm>
              <a:off x="244" y="3799"/>
              <a:ext cx="5174" cy="876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44" y="3799"/>
              <a:ext cx="5255" cy="873"/>
              <a:chOff x="244" y="3799"/>
              <a:chExt cx="5255" cy="873"/>
            </a:xfrm>
          </p:grpSpPr>
          <p:sp>
            <p:nvSpPr>
              <p:cNvPr id="808974" name="AutoShape 14"/>
              <p:cNvSpPr>
                <a:spLocks noChangeArrowheads="1"/>
              </p:cNvSpPr>
              <p:nvPr/>
            </p:nvSpPr>
            <p:spPr bwMode="auto">
              <a:xfrm>
                <a:off x="244" y="3799"/>
                <a:ext cx="5172" cy="873"/>
              </a:xfrm>
              <a:prstGeom prst="roundRect">
                <a:avLst>
                  <a:gd name="adj" fmla="val 11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244" y="3799"/>
                <a:ext cx="5255" cy="872"/>
                <a:chOff x="244" y="3799"/>
                <a:chExt cx="5255" cy="872"/>
              </a:xfrm>
            </p:grpSpPr>
            <p:sp>
              <p:nvSpPr>
                <p:cNvPr id="808976" name="AutoShape 16"/>
                <p:cNvSpPr>
                  <a:spLocks noChangeArrowheads="1"/>
                </p:cNvSpPr>
                <p:nvPr/>
              </p:nvSpPr>
              <p:spPr bwMode="auto">
                <a:xfrm>
                  <a:off x="244" y="3799"/>
                  <a:ext cx="5171" cy="872"/>
                </a:xfrm>
                <a:prstGeom prst="roundRect">
                  <a:avLst>
                    <a:gd name="adj" fmla="val 11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244" y="3799"/>
                  <a:ext cx="5255" cy="872"/>
                  <a:chOff x="244" y="3799"/>
                  <a:chExt cx="5255" cy="872"/>
                </a:xfrm>
              </p:grpSpPr>
              <p:sp>
                <p:nvSpPr>
                  <p:cNvPr id="80897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3799"/>
                    <a:ext cx="5171" cy="872"/>
                  </a:xfrm>
                  <a:prstGeom prst="roundRect">
                    <a:avLst>
                      <a:gd name="adj" fmla="val 11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897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245" y="3800"/>
                    <a:ext cx="5254" cy="667"/>
                  </a:xfrm>
                  <a:prstGeom prst="roundRect">
                    <a:avLst>
                      <a:gd name="adj" fmla="val 11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defTabSz="828675" hangingPunct="0">
                      <a:lnSpc>
                        <a:spcPts val="2513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14338" algn="l"/>
                        <a:tab pos="828675" algn="l"/>
                        <a:tab pos="1244600" algn="l"/>
                        <a:tab pos="1658938" algn="l"/>
                        <a:tab pos="2073275" algn="l"/>
                        <a:tab pos="2487613" algn="l"/>
                        <a:tab pos="2903538" algn="l"/>
                        <a:tab pos="3317875" algn="l"/>
                        <a:tab pos="3732213" algn="l"/>
                        <a:tab pos="4146550" algn="l"/>
                        <a:tab pos="4562475" algn="l"/>
                        <a:tab pos="4976813" algn="l"/>
                        <a:tab pos="5391150" algn="l"/>
                        <a:tab pos="5805488" algn="l"/>
                        <a:tab pos="6221413" algn="l"/>
                        <a:tab pos="6635750" algn="l"/>
                        <a:tab pos="7050088" algn="l"/>
                        <a:tab pos="7464425" algn="l"/>
                        <a:tab pos="7880350" algn="l"/>
                        <a:tab pos="8294688" algn="l"/>
                      </a:tabLst>
                    </a:pPr>
                    <a:r>
                      <a:rPr lang="en-GB" sz="2200" b="1">
                        <a:latin typeface="Times New Roman" pitchFamily="18" charset="0"/>
                      </a:rPr>
                      <a:t>Centrality measurement: </a:t>
                    </a:r>
                  </a:p>
                  <a:p>
                    <a:pPr algn="l" defTabSz="828675" hangingPunct="0">
                      <a:lnSpc>
                        <a:spcPts val="2513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14338" algn="l"/>
                        <a:tab pos="828675" algn="l"/>
                        <a:tab pos="1244600" algn="l"/>
                        <a:tab pos="1658938" algn="l"/>
                        <a:tab pos="2073275" algn="l"/>
                        <a:tab pos="2487613" algn="l"/>
                        <a:tab pos="2903538" algn="l"/>
                        <a:tab pos="3317875" algn="l"/>
                        <a:tab pos="3732213" algn="l"/>
                        <a:tab pos="4146550" algn="l"/>
                        <a:tab pos="4562475" algn="l"/>
                        <a:tab pos="4976813" algn="l"/>
                        <a:tab pos="5391150" algn="l"/>
                        <a:tab pos="5805488" algn="l"/>
                        <a:tab pos="6221413" algn="l"/>
                        <a:tab pos="6635750" algn="l"/>
                        <a:tab pos="7050088" algn="l"/>
                        <a:tab pos="7464425" algn="l"/>
                        <a:tab pos="7880350" algn="l"/>
                        <a:tab pos="8294688" algn="l"/>
                      </a:tabLst>
                    </a:pPr>
                    <a:r>
                      <a:rPr lang="en-GB" sz="2200">
                        <a:latin typeface="Times New Roman" pitchFamily="18" charset="0"/>
                      </a:rPr>
                      <a:t>We use </a:t>
                    </a:r>
                    <a:r>
                      <a:rPr lang="en-GB" sz="2200" u="sng">
                        <a:latin typeface="Times New Roman" pitchFamily="18" charset="0"/>
                      </a:rPr>
                      <a:t>beam beam counters</a:t>
                    </a:r>
                    <a:r>
                      <a:rPr lang="en-GB" sz="2200">
                        <a:latin typeface="Times New Roman" pitchFamily="18" charset="0"/>
                      </a:rPr>
                      <a:t> together with </a:t>
                    </a:r>
                    <a:r>
                      <a:rPr lang="en-GB" sz="2200" u="sng">
                        <a:latin typeface="Times New Roman" pitchFamily="18" charset="0"/>
                      </a:rPr>
                      <a:t>zero degree calorimeters</a:t>
                    </a:r>
                  </a:p>
                  <a:p>
                    <a:pPr algn="l" defTabSz="828675" hangingPunct="0">
                      <a:lnSpc>
                        <a:spcPts val="2513"/>
                      </a:lnSpc>
                      <a:spcBef>
                        <a:spcPct val="0"/>
                      </a:spcBef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14338" algn="l"/>
                        <a:tab pos="828675" algn="l"/>
                        <a:tab pos="1244600" algn="l"/>
                        <a:tab pos="1658938" algn="l"/>
                        <a:tab pos="2073275" algn="l"/>
                        <a:tab pos="2487613" algn="l"/>
                        <a:tab pos="2903538" algn="l"/>
                        <a:tab pos="3317875" algn="l"/>
                        <a:tab pos="3732213" algn="l"/>
                        <a:tab pos="4146550" algn="l"/>
                        <a:tab pos="4562475" algn="l"/>
                        <a:tab pos="4976813" algn="l"/>
                        <a:tab pos="5391150" algn="l"/>
                        <a:tab pos="5805488" algn="l"/>
                        <a:tab pos="6221413" algn="l"/>
                        <a:tab pos="6635750" algn="l"/>
                        <a:tab pos="7050088" algn="l"/>
                        <a:tab pos="7464425" algn="l"/>
                        <a:tab pos="7880350" algn="l"/>
                        <a:tab pos="8294688" algn="l"/>
                      </a:tabLst>
                    </a:pPr>
                    <a:endParaRPr lang="en-GB" sz="22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808980" name="Line 20"/>
          <p:cNvSpPr>
            <a:spLocks noChangeShapeType="1"/>
          </p:cNvSpPr>
          <p:nvPr/>
        </p:nvSpPr>
        <p:spPr bwMode="auto">
          <a:xfrm flipV="1">
            <a:off x="3732213" y="2894013"/>
            <a:ext cx="2052637" cy="2708275"/>
          </a:xfrm>
          <a:prstGeom prst="line">
            <a:avLst/>
          </a:prstGeom>
          <a:noFill/>
          <a:ln w="180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8981" name="Line 21"/>
          <p:cNvSpPr>
            <a:spLocks noChangeShapeType="1"/>
          </p:cNvSpPr>
          <p:nvPr/>
        </p:nvSpPr>
        <p:spPr bwMode="auto">
          <a:xfrm flipV="1">
            <a:off x="3732213" y="3068638"/>
            <a:ext cx="2741612" cy="2533650"/>
          </a:xfrm>
          <a:prstGeom prst="line">
            <a:avLst/>
          </a:prstGeom>
          <a:noFill/>
          <a:ln w="180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8982" name="AutoShape 22"/>
          <p:cNvSpPr>
            <a:spLocks noChangeArrowheads="1"/>
          </p:cNvSpPr>
          <p:nvPr/>
        </p:nvSpPr>
        <p:spPr bwMode="auto">
          <a:xfrm>
            <a:off x="65088" y="830263"/>
            <a:ext cx="3252787" cy="2279650"/>
          </a:xfrm>
          <a:prstGeom prst="roundRect">
            <a:avLst>
              <a:gd name="adj" fmla="val 60"/>
            </a:avLst>
          </a:prstGeom>
          <a:solidFill>
            <a:srgbClr val="E6E6FF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77800" y="774700"/>
            <a:ext cx="3059113" cy="2557463"/>
            <a:chOff x="123" y="538"/>
            <a:chExt cx="2125" cy="1776"/>
          </a:xfrm>
        </p:grpSpPr>
        <p:sp>
          <p:nvSpPr>
            <p:cNvPr id="808984" name="AutoShape 24"/>
            <p:cNvSpPr>
              <a:spLocks noChangeArrowheads="1"/>
            </p:cNvSpPr>
            <p:nvPr/>
          </p:nvSpPr>
          <p:spPr bwMode="auto">
            <a:xfrm>
              <a:off x="123" y="538"/>
              <a:ext cx="2103" cy="1370"/>
            </a:xfrm>
            <a:prstGeom prst="roundRect">
              <a:avLst>
                <a:gd name="adj" fmla="val 6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23" y="538"/>
              <a:ext cx="2125" cy="1776"/>
              <a:chOff x="123" y="538"/>
              <a:chExt cx="2125" cy="1776"/>
            </a:xfrm>
          </p:grpSpPr>
          <p:sp>
            <p:nvSpPr>
              <p:cNvPr id="808986" name="AutoShape 26"/>
              <p:cNvSpPr>
                <a:spLocks noChangeArrowheads="1"/>
              </p:cNvSpPr>
              <p:nvPr/>
            </p:nvSpPr>
            <p:spPr bwMode="auto">
              <a:xfrm>
                <a:off x="123" y="538"/>
                <a:ext cx="2099" cy="1366"/>
              </a:xfrm>
              <a:prstGeom prst="roundRect">
                <a:avLst>
                  <a:gd name="adj" fmla="val 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123" y="538"/>
                <a:ext cx="2125" cy="1776"/>
                <a:chOff x="123" y="538"/>
                <a:chExt cx="2125" cy="1776"/>
              </a:xfrm>
            </p:grpSpPr>
            <p:sp>
              <p:nvSpPr>
                <p:cNvPr id="808988" name="AutoShape 28"/>
                <p:cNvSpPr>
                  <a:spLocks noChangeArrowheads="1"/>
                </p:cNvSpPr>
                <p:nvPr/>
              </p:nvSpPr>
              <p:spPr bwMode="auto">
                <a:xfrm>
                  <a:off x="123" y="538"/>
                  <a:ext cx="2090" cy="1116"/>
                </a:xfrm>
                <a:prstGeom prst="roundRect">
                  <a:avLst>
                    <a:gd name="adj" fmla="val 88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123" y="538"/>
                  <a:ext cx="2125" cy="1776"/>
                  <a:chOff x="123" y="538"/>
                  <a:chExt cx="2125" cy="1776"/>
                </a:xfrm>
              </p:grpSpPr>
              <p:sp>
                <p:nvSpPr>
                  <p:cNvPr id="808990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538"/>
                    <a:ext cx="2087" cy="1113"/>
                  </a:xfrm>
                  <a:prstGeom prst="roundRect">
                    <a:avLst>
                      <a:gd name="adj" fmla="val 8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23" y="538"/>
                    <a:ext cx="2125" cy="1776"/>
                    <a:chOff x="123" y="538"/>
                    <a:chExt cx="2125" cy="1776"/>
                  </a:xfrm>
                </p:grpSpPr>
                <p:sp>
                  <p:nvSpPr>
                    <p:cNvPr id="808992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" y="538"/>
                      <a:ext cx="2084" cy="1111"/>
                    </a:xfrm>
                    <a:prstGeom prst="roundRect">
                      <a:avLst>
                        <a:gd name="adj" fmla="val 8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" y="538"/>
                      <a:ext cx="2125" cy="1776"/>
                      <a:chOff x="123" y="538"/>
                      <a:chExt cx="2125" cy="1776"/>
                    </a:xfrm>
                  </p:grpSpPr>
                  <p:sp>
                    <p:nvSpPr>
                      <p:cNvPr id="808994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" y="538"/>
                        <a:ext cx="2083" cy="1108"/>
                      </a:xfrm>
                      <a:prstGeom prst="roundRect">
                        <a:avLst>
                          <a:gd name="adj" fmla="val 8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3" y="539"/>
                        <a:ext cx="2125" cy="1775"/>
                        <a:chOff x="123" y="539"/>
                        <a:chExt cx="2125" cy="1775"/>
                      </a:xfrm>
                    </p:grpSpPr>
                    <p:sp>
                      <p:nvSpPr>
                        <p:cNvPr id="808996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" y="539"/>
                          <a:ext cx="2083" cy="1107"/>
                        </a:xfrm>
                        <a:prstGeom prst="roundRect">
                          <a:avLst>
                            <a:gd name="adj" fmla="val 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8997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" y="539"/>
                          <a:ext cx="2125" cy="1775"/>
                        </a:xfrm>
                        <a:prstGeom prst="roundRect">
                          <a:avLst>
                            <a:gd name="adj" fmla="val 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 b="1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Central arms: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hadrons, </a:t>
                          </a:r>
                          <a:r>
                            <a:rPr lang="en-GB" sz="2200" u="sng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photons</a:t>
                          </a: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, </a:t>
                          </a:r>
                          <a:r>
                            <a:rPr lang="en-GB" sz="2200" u="sng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electrons</a:t>
                          </a:r>
                          <a:br>
                            <a:rPr lang="en-GB" sz="2200" u="sng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</a:br>
                          <a:endParaRPr lang="en-GB" sz="2200" u="sng">
                            <a:latin typeface="Times New Roman" pitchFamily="18" charset="0"/>
                          </a:endParaRP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p &gt; 0.2 GeV/c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|y| &lt; 0.35 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[70 &lt; </a:t>
                          </a: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a:t>q </a:t>
                          </a: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&lt; 110 deg.]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a:t>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endParaRPr lang="en-GB" sz="2200">
                            <a:solidFill>
                              <a:srgbClr val="000000"/>
                            </a:solidFill>
                            <a:latin typeface="Symbol" pitchFamily="18" charset="2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808999" name="AutoShape 39"/>
          <p:cNvSpPr>
            <a:spLocks noChangeArrowheads="1"/>
          </p:cNvSpPr>
          <p:nvPr/>
        </p:nvSpPr>
        <p:spPr bwMode="auto">
          <a:xfrm>
            <a:off x="76200" y="3221038"/>
            <a:ext cx="3251200" cy="2279650"/>
          </a:xfrm>
          <a:prstGeom prst="roundRect">
            <a:avLst>
              <a:gd name="adj" fmla="val 60"/>
            </a:avLst>
          </a:prstGeom>
          <a:solidFill>
            <a:srgbClr val="E6E6FF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177800" y="3201988"/>
            <a:ext cx="3105150" cy="2236787"/>
            <a:chOff x="123" y="2184"/>
            <a:chExt cx="2157" cy="1553"/>
          </a:xfrm>
        </p:grpSpPr>
        <p:sp>
          <p:nvSpPr>
            <p:cNvPr id="809001" name="AutoShape 41"/>
            <p:cNvSpPr>
              <a:spLocks noChangeArrowheads="1"/>
            </p:cNvSpPr>
            <p:nvPr/>
          </p:nvSpPr>
          <p:spPr bwMode="auto">
            <a:xfrm>
              <a:off x="123" y="2184"/>
              <a:ext cx="2157" cy="1346"/>
            </a:xfrm>
            <a:prstGeom prst="roundRect">
              <a:avLst>
                <a:gd name="adj" fmla="val 7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123" y="2184"/>
              <a:ext cx="2152" cy="1553"/>
              <a:chOff x="123" y="2184"/>
              <a:chExt cx="2152" cy="1553"/>
            </a:xfrm>
          </p:grpSpPr>
          <p:sp>
            <p:nvSpPr>
              <p:cNvPr id="809003" name="AutoShape 43"/>
              <p:cNvSpPr>
                <a:spLocks noChangeArrowheads="1"/>
              </p:cNvSpPr>
              <p:nvPr/>
            </p:nvSpPr>
            <p:spPr bwMode="auto">
              <a:xfrm>
                <a:off x="123" y="2184"/>
                <a:ext cx="2152" cy="1341"/>
              </a:xfrm>
              <a:prstGeom prst="roundRect">
                <a:avLst>
                  <a:gd name="adj" fmla="val 7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123" y="2184"/>
                <a:ext cx="2149" cy="1553"/>
                <a:chOff x="123" y="2184"/>
                <a:chExt cx="2149" cy="1553"/>
              </a:xfrm>
            </p:grpSpPr>
            <p:sp>
              <p:nvSpPr>
                <p:cNvPr id="809005" name="AutoShape 45"/>
                <p:cNvSpPr>
                  <a:spLocks noChangeArrowheads="1"/>
                </p:cNvSpPr>
                <p:nvPr/>
              </p:nvSpPr>
              <p:spPr bwMode="auto">
                <a:xfrm>
                  <a:off x="123" y="2184"/>
                  <a:ext cx="2149" cy="1337"/>
                </a:xfrm>
                <a:prstGeom prst="roundRect">
                  <a:avLst>
                    <a:gd name="adj" fmla="val 7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46"/>
                <p:cNvGrpSpPr>
                  <a:grpSpLocks/>
                </p:cNvGrpSpPr>
                <p:nvPr/>
              </p:nvGrpSpPr>
              <p:grpSpPr bwMode="auto">
                <a:xfrm>
                  <a:off x="123" y="2184"/>
                  <a:ext cx="2146" cy="1553"/>
                  <a:chOff x="123" y="2184"/>
                  <a:chExt cx="2146" cy="1553"/>
                </a:xfrm>
              </p:grpSpPr>
              <p:sp>
                <p:nvSpPr>
                  <p:cNvPr id="809007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2184"/>
                    <a:ext cx="2146" cy="1334"/>
                  </a:xfrm>
                  <a:prstGeom prst="roundRect">
                    <a:avLst>
                      <a:gd name="adj" fmla="val 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23" y="2184"/>
                    <a:ext cx="2144" cy="1553"/>
                    <a:chOff x="123" y="2184"/>
                    <a:chExt cx="2144" cy="1553"/>
                  </a:xfrm>
                </p:grpSpPr>
                <p:sp>
                  <p:nvSpPr>
                    <p:cNvPr id="809009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" y="2184"/>
                      <a:ext cx="2144" cy="1333"/>
                    </a:xfrm>
                    <a:prstGeom prst="roundRect">
                      <a:avLst>
                        <a:gd name="adj" fmla="val 7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9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" y="2184"/>
                      <a:ext cx="2143" cy="1553"/>
                      <a:chOff x="123" y="2184"/>
                      <a:chExt cx="2143" cy="1553"/>
                    </a:xfrm>
                  </p:grpSpPr>
                  <p:sp>
                    <p:nvSpPr>
                      <p:cNvPr id="809011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" y="2184"/>
                        <a:ext cx="2143" cy="1332"/>
                      </a:xfrm>
                      <a:prstGeom prst="roundRect">
                        <a:avLst>
                          <a:gd name="adj" fmla="val 7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3" y="2184"/>
                        <a:ext cx="2142" cy="1553"/>
                        <a:chOff x="123" y="2184"/>
                        <a:chExt cx="2142" cy="1553"/>
                      </a:xfrm>
                    </p:grpSpPr>
                    <p:sp>
                      <p:nvSpPr>
                        <p:cNvPr id="809013" name="AutoShape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" y="2184"/>
                          <a:ext cx="2142" cy="1332"/>
                        </a:xfrm>
                        <a:prstGeom prst="roundRect">
                          <a:avLst>
                            <a:gd name="adj" fmla="val 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9014" name="AutoShape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" y="2184"/>
                          <a:ext cx="2026" cy="1553"/>
                        </a:xfrm>
                        <a:prstGeom prst="roundRect">
                          <a:avLst>
                            <a:gd name="adj" fmla="val 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 b="1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Muon arms: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 u="sng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muons</a:t>
                          </a: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 at forward rapidity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endParaRPr lang="en-GB" sz="2200">
                            <a:solidFill>
                              <a:srgbClr val="000000"/>
                            </a:solidFill>
                            <a:latin typeface="Times New Roman" pitchFamily="18" charset="0"/>
                          </a:endParaRP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p &gt; 2GeV/c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1.2 &lt; |y| &lt; 2.4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[11 &lt; </a:t>
                          </a: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a:t>q</a:t>
                          </a: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a:t> &lt; 33 deg.] </a:t>
                          </a:r>
                        </a:p>
                        <a:p>
                          <a:pPr algn="l" defTabSz="828675" hangingPunct="0">
                            <a:lnSpc>
                              <a:spcPts val="2513"/>
                            </a:lnSpc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Pct val="45000"/>
                            <a:buFont typeface="StarSymbol" charset="0"/>
                            <a:buNone/>
                            <a:tabLst>
                              <a:tab pos="0" algn="l"/>
                              <a:tab pos="414338" algn="l"/>
                              <a:tab pos="828675" algn="l"/>
                              <a:tab pos="1244600" algn="l"/>
                              <a:tab pos="1658938" algn="l"/>
                              <a:tab pos="2073275" algn="l"/>
                              <a:tab pos="2487613" algn="l"/>
                              <a:tab pos="2903538" algn="l"/>
                              <a:tab pos="3317875" algn="l"/>
                              <a:tab pos="3732213" algn="l"/>
                              <a:tab pos="4146550" algn="l"/>
                              <a:tab pos="4562475" algn="l"/>
                              <a:tab pos="4976813" algn="l"/>
                              <a:tab pos="5391150" algn="l"/>
                              <a:tab pos="5805488" algn="l"/>
                              <a:tab pos="6221413" algn="l"/>
                              <a:tab pos="6635750" algn="l"/>
                              <a:tab pos="7050088" algn="l"/>
                              <a:tab pos="7464425" algn="l"/>
                              <a:tab pos="7880350" algn="l"/>
                              <a:tab pos="8294688" algn="l"/>
                            </a:tabLst>
                          </a:pPr>
                          <a:r>
                            <a:rPr lang="en-GB" sz="2200">
                              <a:solidFill>
                                <a:srgbClr val="000000"/>
                              </a:solidFill>
                              <a:latin typeface="Symbol" pitchFamily="18" charset="2"/>
                            </a:rPr>
                            <a:t>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AFAEB-38A0-4F68-B521-D6D8F9F2C4A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597400" y="2440425"/>
            <a:ext cx="4383088" cy="3641725"/>
            <a:chOff x="978" y="1154"/>
            <a:chExt cx="2761" cy="2294"/>
          </a:xfrm>
        </p:grpSpPr>
        <p:pic>
          <p:nvPicPr>
            <p:cNvPr id="390171" name="Picture 27" descr="20050729v3dNdetaAuAuCuCucomp_2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786"/>
            <a:stretch>
              <a:fillRect/>
            </a:stretch>
          </p:blipFill>
          <p:spPr bwMode="auto">
            <a:xfrm>
              <a:off x="978" y="1154"/>
              <a:ext cx="2761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72" name="Picture 28" descr="20050729v3dNdetaAuAuCuCucomp_200_peri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907" t="53883" r="2084" b="13867"/>
            <a:stretch>
              <a:fillRect/>
            </a:stretch>
          </p:blipFill>
          <p:spPr bwMode="auto">
            <a:xfrm>
              <a:off x="1356" y="2313"/>
              <a:ext cx="2325" cy="793"/>
            </a:xfrm>
            <a:prstGeom prst="rect">
              <a:avLst/>
            </a:prstGeom>
            <a:noFill/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8763" y="2181663"/>
            <a:ext cx="4341812" cy="3903662"/>
            <a:chOff x="805" y="382"/>
            <a:chExt cx="2735" cy="2459"/>
          </a:xfrm>
        </p:grpSpPr>
        <p:pic>
          <p:nvPicPr>
            <p:cNvPr id="390168" name="Picture 24" descr="20050729v3dNdetaAuAuCuCucomp_62_peri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" y="382"/>
              <a:ext cx="2735" cy="2459"/>
            </a:xfrm>
            <a:prstGeom prst="rect">
              <a:avLst/>
            </a:prstGeom>
            <a:noFill/>
          </p:spPr>
        </p:pic>
        <p:pic>
          <p:nvPicPr>
            <p:cNvPr id="390169" name="Picture 25" descr="20050729v3dNdetaAuAuCuCucomp_6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644" t="43903" r="1918" b="12195"/>
            <a:stretch>
              <a:fillRect/>
            </a:stretch>
          </p:blipFill>
          <p:spPr bwMode="auto">
            <a:xfrm>
              <a:off x="1155" y="1461"/>
              <a:ext cx="2333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0155" name="Text Box 11"/>
          <p:cNvSpPr txBox="1">
            <a:spLocks noChangeArrowheads="1"/>
          </p:cNvSpPr>
          <p:nvPr/>
        </p:nvSpPr>
        <p:spPr bwMode="auto">
          <a:xfrm>
            <a:off x="1016000" y="825353"/>
            <a:ext cx="3040063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0" rIns="45720" bIns="0">
            <a:spAutoFit/>
          </a:bodyPr>
          <a:lstStyle/>
          <a:p>
            <a:pPr eaLnBrk="0" hangingPunct="0"/>
            <a:r>
              <a:rPr lang="en-US" sz="1800" dirty="0" err="1">
                <a:solidFill>
                  <a:srgbClr val="0000FF"/>
                </a:solidFill>
              </a:rPr>
              <a:t>Au+Au</a:t>
            </a:r>
            <a:r>
              <a:rPr lang="en-US" sz="1800" dirty="0">
                <a:solidFill>
                  <a:srgbClr val="0000FF"/>
                </a:solidFill>
              </a:rPr>
              <a:t>:	35-40% 	</a:t>
            </a:r>
            <a:r>
              <a:rPr lang="en-US" sz="1800" dirty="0" err="1">
                <a:solidFill>
                  <a:srgbClr val="0000FF"/>
                </a:solidFill>
              </a:rPr>
              <a:t>N</a:t>
            </a:r>
            <a:r>
              <a:rPr lang="en-US" sz="1800" baseline="-25000" dirty="0" err="1">
                <a:solidFill>
                  <a:srgbClr val="0000FF"/>
                </a:solidFill>
              </a:rPr>
              <a:t>part</a:t>
            </a:r>
            <a:r>
              <a:rPr lang="en-US" sz="1800" baseline="-250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98</a:t>
            </a:r>
          </a:p>
          <a:p>
            <a:r>
              <a:rPr lang="en-US" sz="1800" dirty="0" err="1">
                <a:solidFill>
                  <a:srgbClr val="FF0000"/>
                </a:solidFill>
              </a:rPr>
              <a:t>Cu+Cu</a:t>
            </a:r>
            <a:r>
              <a:rPr lang="en-US" sz="1800" dirty="0">
                <a:solidFill>
                  <a:srgbClr val="FF0000"/>
                </a:solidFill>
              </a:rPr>
              <a:t>:	3-6%, 	</a:t>
            </a:r>
            <a:r>
              <a:rPr lang="en-US" sz="1800" dirty="0" err="1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part</a:t>
            </a:r>
            <a:r>
              <a:rPr lang="en-US" sz="1800" dirty="0">
                <a:solidFill>
                  <a:srgbClr val="FF0000"/>
                </a:solidFill>
              </a:rPr>
              <a:t> = 96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err="1">
                <a:solidFill>
                  <a:srgbClr val="0000FF"/>
                </a:solidFill>
              </a:rPr>
              <a:t>Au+Au</a:t>
            </a:r>
            <a:r>
              <a:rPr lang="en-US" sz="1800" dirty="0">
                <a:solidFill>
                  <a:srgbClr val="0000FF"/>
                </a:solidFill>
              </a:rPr>
              <a:t>:	45-50% 	</a:t>
            </a:r>
            <a:r>
              <a:rPr lang="en-US" sz="1800" dirty="0" err="1">
                <a:solidFill>
                  <a:srgbClr val="0000FF"/>
                </a:solidFill>
              </a:rPr>
              <a:t>N</a:t>
            </a:r>
            <a:r>
              <a:rPr lang="en-US" sz="1800" baseline="-25000" dirty="0" err="1">
                <a:solidFill>
                  <a:srgbClr val="0000FF"/>
                </a:solidFill>
              </a:rPr>
              <a:t>part</a:t>
            </a:r>
            <a:r>
              <a:rPr lang="en-US" sz="1800" dirty="0">
                <a:solidFill>
                  <a:srgbClr val="0000FF"/>
                </a:solidFill>
              </a:rPr>
              <a:t> = 62</a:t>
            </a:r>
          </a:p>
          <a:p>
            <a:r>
              <a:rPr lang="en-US" sz="1800" dirty="0" err="1">
                <a:solidFill>
                  <a:srgbClr val="FF0000"/>
                </a:solidFill>
              </a:rPr>
              <a:t>Cu+Cu</a:t>
            </a:r>
            <a:r>
              <a:rPr lang="en-US" sz="1800" dirty="0">
                <a:solidFill>
                  <a:srgbClr val="FF0000"/>
                </a:solidFill>
              </a:rPr>
              <a:t>:	15-25%, </a:t>
            </a:r>
            <a:r>
              <a:rPr lang="en-US" sz="1800" dirty="0" err="1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part</a:t>
            </a:r>
            <a:r>
              <a:rPr lang="en-US" sz="1800" dirty="0">
                <a:solidFill>
                  <a:srgbClr val="FF0000"/>
                </a:solidFill>
              </a:rPr>
              <a:t> = 60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120775" y="2595563"/>
            <a:ext cx="3246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0" rIns="45720" bIns="0">
            <a:spAutoFit/>
          </a:bodyPr>
          <a:lstStyle/>
          <a:p>
            <a:pPr eaLnBrk="0" hangingPunct="0"/>
            <a:r>
              <a:rPr lang="en-US" sz="1600" dirty="0" err="1">
                <a:solidFill>
                  <a:srgbClr val="FF0000"/>
                </a:solidFill>
              </a:rPr>
              <a:t>Cu+Cu</a:t>
            </a:r>
            <a:r>
              <a:rPr lang="en-US" sz="1600" dirty="0">
                <a:solidFill>
                  <a:srgbClr val="FF0000"/>
                </a:solidFill>
              </a:rPr>
              <a:t> Preliminary at </a:t>
            </a:r>
            <a:r>
              <a:rPr lang="en-US" sz="1600" dirty="0" smtClean="0">
                <a:solidFill>
                  <a:srgbClr val="FF0000"/>
                </a:solidFill>
              </a:rPr>
              <a:t>62.4 </a:t>
            </a:r>
            <a:r>
              <a:rPr lang="en-US" sz="1600" dirty="0" err="1">
                <a:solidFill>
                  <a:srgbClr val="FF0000"/>
                </a:solidFill>
              </a:rPr>
              <a:t>GeV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5491163" y="826508"/>
            <a:ext cx="3040062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0" rIns="45720" bIns="0">
            <a:spAutoFit/>
          </a:bodyPr>
          <a:lstStyle/>
          <a:p>
            <a:pPr eaLnBrk="0" hangingPunct="0"/>
            <a:r>
              <a:rPr lang="en-US" sz="1800" dirty="0" err="1">
                <a:solidFill>
                  <a:srgbClr val="0000FF"/>
                </a:solidFill>
              </a:rPr>
              <a:t>Au+Au</a:t>
            </a:r>
            <a:r>
              <a:rPr lang="en-US" sz="1800" dirty="0">
                <a:solidFill>
                  <a:srgbClr val="0000FF"/>
                </a:solidFill>
              </a:rPr>
              <a:t>:	35-40% 	</a:t>
            </a:r>
            <a:r>
              <a:rPr lang="en-US" sz="1800" dirty="0" err="1">
                <a:solidFill>
                  <a:srgbClr val="0000FF"/>
                </a:solidFill>
              </a:rPr>
              <a:t>N</a:t>
            </a:r>
            <a:r>
              <a:rPr lang="en-US" sz="1800" baseline="-25000" dirty="0" err="1">
                <a:solidFill>
                  <a:srgbClr val="0000FF"/>
                </a:solidFill>
              </a:rPr>
              <a:t>part</a:t>
            </a:r>
            <a:r>
              <a:rPr lang="en-US" sz="1800" baseline="-250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99</a:t>
            </a:r>
          </a:p>
          <a:p>
            <a:r>
              <a:rPr lang="en-US" sz="1800" dirty="0" err="1">
                <a:solidFill>
                  <a:srgbClr val="FF0000"/>
                </a:solidFill>
              </a:rPr>
              <a:t>Cu+Cu</a:t>
            </a:r>
            <a:r>
              <a:rPr lang="en-US" sz="1800" dirty="0">
                <a:solidFill>
                  <a:srgbClr val="FF0000"/>
                </a:solidFill>
              </a:rPr>
              <a:t>:	3-6%, 	</a:t>
            </a:r>
            <a:r>
              <a:rPr lang="en-US" sz="1800" dirty="0" err="1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part</a:t>
            </a:r>
            <a:r>
              <a:rPr lang="en-US" sz="1800" dirty="0">
                <a:solidFill>
                  <a:srgbClr val="FF0000"/>
                </a:solidFill>
              </a:rPr>
              <a:t> = 100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err="1">
                <a:solidFill>
                  <a:srgbClr val="0000FF"/>
                </a:solidFill>
              </a:rPr>
              <a:t>Au+Au</a:t>
            </a:r>
            <a:r>
              <a:rPr lang="en-US" sz="1800" dirty="0">
                <a:solidFill>
                  <a:srgbClr val="0000FF"/>
                </a:solidFill>
              </a:rPr>
              <a:t>:	45-55% 	</a:t>
            </a:r>
            <a:r>
              <a:rPr lang="en-US" sz="1800" dirty="0" err="1">
                <a:solidFill>
                  <a:srgbClr val="0000FF"/>
                </a:solidFill>
              </a:rPr>
              <a:t>N</a:t>
            </a:r>
            <a:r>
              <a:rPr lang="en-US" sz="1800" baseline="-25000" dirty="0" err="1">
                <a:solidFill>
                  <a:srgbClr val="0000FF"/>
                </a:solidFill>
              </a:rPr>
              <a:t>part</a:t>
            </a:r>
            <a:r>
              <a:rPr lang="en-US" sz="1800" dirty="0">
                <a:solidFill>
                  <a:srgbClr val="0000FF"/>
                </a:solidFill>
              </a:rPr>
              <a:t> = 56</a:t>
            </a:r>
          </a:p>
          <a:p>
            <a:r>
              <a:rPr lang="en-US" sz="1800" dirty="0" err="1">
                <a:solidFill>
                  <a:srgbClr val="FF0000"/>
                </a:solidFill>
              </a:rPr>
              <a:t>Cu+Cu</a:t>
            </a:r>
            <a:r>
              <a:rPr lang="en-US" sz="1800" dirty="0">
                <a:solidFill>
                  <a:srgbClr val="FF0000"/>
                </a:solidFill>
              </a:rPr>
              <a:t>:	15-25%, </a:t>
            </a:r>
            <a:r>
              <a:rPr lang="en-US" sz="1800" dirty="0" err="1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part</a:t>
            </a:r>
            <a:r>
              <a:rPr lang="en-US" sz="1800" dirty="0">
                <a:solidFill>
                  <a:srgbClr val="FF0000"/>
                </a:solidFill>
              </a:rPr>
              <a:t> = 61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90174" name="Oval 30"/>
          <p:cNvSpPr>
            <a:spLocks noChangeArrowheads="1"/>
          </p:cNvSpPr>
          <p:nvPr/>
        </p:nvSpPr>
        <p:spPr bwMode="auto">
          <a:xfrm rot="7200329">
            <a:off x="3370263" y="808323"/>
            <a:ext cx="747712" cy="506412"/>
          </a:xfrm>
          <a:prstGeom prst="ellipse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5427663" y="2590800"/>
            <a:ext cx="32464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0" rIns="45720" bIns="0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Cu+Cu Preliminary at 200 GeV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857250" y="5915890"/>
            <a:ext cx="7872413" cy="701731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charset="2"/>
              <a:buNone/>
            </a:pPr>
            <a:r>
              <a:rPr lang="en-US" dirty="0" err="1"/>
              <a:t>Au+Au</a:t>
            </a:r>
            <a:r>
              <a:rPr lang="en-US" dirty="0"/>
              <a:t> &amp; </a:t>
            </a:r>
            <a:r>
              <a:rPr lang="en-US" dirty="0" err="1"/>
              <a:t>Cu+Cu</a:t>
            </a:r>
            <a:r>
              <a:rPr lang="en-US" dirty="0"/>
              <a:t> look very similar as soon as </a:t>
            </a:r>
            <a:r>
              <a:rPr lang="en-US" dirty="0" err="1"/>
              <a:t>N</a:t>
            </a:r>
            <a:r>
              <a:rPr lang="en-US" baseline="-25000" dirty="0" err="1"/>
              <a:t>part</a:t>
            </a:r>
            <a:r>
              <a:rPr lang="en-US" dirty="0"/>
              <a:t> </a:t>
            </a:r>
            <a:r>
              <a:rPr lang="en-US" dirty="0" smtClean="0"/>
              <a:t>values are </a:t>
            </a:r>
            <a:r>
              <a:rPr lang="en-US" dirty="0"/>
              <a:t>the </a:t>
            </a:r>
            <a:r>
              <a:rPr lang="en-US" dirty="0" smtClean="0"/>
              <a:t>same.</a:t>
            </a:r>
          </a:p>
          <a:p>
            <a:pPr>
              <a:buClr>
                <a:srgbClr val="FF3300"/>
              </a:buClr>
              <a:buFont typeface="Wingdings" charset="2"/>
              <a:buNone/>
            </a:pPr>
            <a:r>
              <a:rPr lang="en-US" i="1" dirty="0" smtClean="0"/>
              <a:t>I.e. system size matters (species don’t)</a:t>
            </a:r>
            <a:endParaRPr lang="en-US" i="1" dirty="0"/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1673225" y="3135313"/>
            <a:ext cx="2714625" cy="17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0" rIns="45720" bIns="0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1200">
                <a:latin typeface="Copperplate31ab" pitchFamily="34" charset="0"/>
              </a:rPr>
              <a:t>G. Roland for PHOBOS</a:t>
            </a:r>
            <a:r>
              <a:rPr lang="en-US" sz="1200" b="0">
                <a:latin typeface="Copperplate31ab" pitchFamily="34" charset="0"/>
              </a:rPr>
              <a:t> </a:t>
            </a:r>
            <a:r>
              <a:rPr lang="en-US" sz="1200">
                <a:latin typeface="Copperplate31ab" pitchFamily="34" charset="0"/>
              </a:rPr>
              <a:t> @ QM05</a:t>
            </a:r>
            <a:r>
              <a:rPr lang="en-US" sz="1200" b="0">
                <a:latin typeface="Copperplate31ab" pitchFamily="34" charset="0"/>
              </a:rPr>
              <a:t> 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Size or Species Type? 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514850" y="2809875"/>
          <a:ext cx="114300" cy="215900"/>
        </p:xfrm>
        <a:graphic>
          <a:graphicData uri="http://schemas.openxmlformats.org/presentationml/2006/ole">
            <p:oleObj spid="_x0000_s384002" name="Equation" r:id="rId3" imgW="114120" imgH="215640" progId="Equation.3">
              <p:embed/>
            </p:oleObj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514850" y="2809875"/>
          <a:ext cx="114300" cy="215900"/>
        </p:xfrm>
        <a:graphic>
          <a:graphicData uri="http://schemas.openxmlformats.org/presentationml/2006/ole">
            <p:oleObj spid="_x0000_s384003" name="Equation" r:id="rId4" imgW="114120" imgH="215640" progId="Equation.3">
              <p:embed/>
            </p:oleObj>
          </a:graphicData>
        </a:graphic>
      </p:graphicFrame>
      <p:pic>
        <p:nvPicPr>
          <p:cNvPr id="375815" name="Picture 7" descr="edg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30300"/>
            <a:ext cx="4938713" cy="3970338"/>
          </a:xfrm>
          <a:prstGeom prst="rect">
            <a:avLst/>
          </a:prstGeom>
          <a:noFill/>
        </p:spPr>
      </p:pic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411163" y="752475"/>
            <a:ext cx="4141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latin typeface="Comic Sans MS" pitchFamily="66" charset="0"/>
              </a:rPr>
              <a:t>PHOBOS PRL 91, 052303 (2003) / NPA</a:t>
            </a:r>
            <a:r>
              <a:rPr lang="en-US" sz="1200">
                <a:latin typeface="Comic Sans MS" pitchFamily="66" charset="0"/>
              </a:rPr>
              <a:t>757</a:t>
            </a:r>
            <a:r>
              <a:rPr lang="en-US" sz="1200" b="0">
                <a:latin typeface="Comic Sans MS" pitchFamily="66" charset="0"/>
              </a:rPr>
              <a:t>, 28 (2005) </a:t>
            </a:r>
          </a:p>
        </p:txBody>
      </p:sp>
      <p:pic>
        <p:nvPicPr>
          <p:cNvPr id="375824" name="Picture 16" descr="limfrag_63_gsfs_Rachid_AA_PANI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79" t="3848" r="4335"/>
          <a:stretch>
            <a:fillRect/>
          </a:stretch>
        </p:blipFill>
        <p:spPr bwMode="auto">
          <a:xfrm>
            <a:off x="5180013" y="1069975"/>
            <a:ext cx="3687762" cy="2619375"/>
          </a:xfrm>
          <a:prstGeom prst="rect">
            <a:avLst/>
          </a:prstGeom>
          <a:noFill/>
        </p:spPr>
      </p:pic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5180013" y="4067175"/>
            <a:ext cx="3770312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  <a:latin typeface="+mn-lt"/>
              </a:rPr>
              <a:t>Limiting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fragmentation:       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+mn-lt"/>
              </a:rPr>
              <a:t>In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the rest frame of the nuclei the longitudinal scaling appears to be independent of the colliding nuclei over a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large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range of |</a:t>
            </a:r>
            <a:r>
              <a:rPr lang="el-GR" dirty="0">
                <a:solidFill>
                  <a:srgbClr val="C00000"/>
                </a:solidFill>
                <a:latin typeface="+mn-lt"/>
                <a:cs typeface="Arial" charset="0"/>
              </a:rPr>
              <a:t>η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|-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y</a:t>
            </a:r>
            <a:r>
              <a:rPr lang="en-US" baseline="-25000" dirty="0" err="1">
                <a:solidFill>
                  <a:srgbClr val="C00000"/>
                </a:solidFill>
                <a:latin typeface="+mn-lt"/>
              </a:rPr>
              <a:t>beam</a:t>
            </a:r>
            <a:endParaRPr lang="el-GR" baseline="-25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375828" name="Line 20"/>
          <p:cNvSpPr>
            <a:spLocks noChangeShapeType="1"/>
          </p:cNvSpPr>
          <p:nvPr/>
        </p:nvSpPr>
        <p:spPr bwMode="auto">
          <a:xfrm>
            <a:off x="6242050" y="730250"/>
            <a:ext cx="2257425" cy="30876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71055" y="124689"/>
            <a:ext cx="8229600" cy="639763"/>
          </a:xfrm>
        </p:spPr>
        <p:txBody>
          <a:bodyPr/>
          <a:lstStyle/>
          <a:p>
            <a:r>
              <a:rPr lang="en-US" dirty="0" smtClean="0"/>
              <a:t>Shape: Limiting Fragmentation Region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857250" y="5943600"/>
            <a:ext cx="7872413" cy="646331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charset="2"/>
              <a:buNone/>
            </a:pPr>
            <a:r>
              <a:rPr lang="en-US" dirty="0" err="1"/>
              <a:t>Au+Au</a:t>
            </a:r>
            <a:r>
              <a:rPr lang="en-US" dirty="0"/>
              <a:t> &amp; </a:t>
            </a:r>
            <a:r>
              <a:rPr lang="en-US" dirty="0" err="1" smtClean="0"/>
              <a:t>Cu+Cu</a:t>
            </a:r>
            <a:r>
              <a:rPr lang="en-US" dirty="0" smtClean="0"/>
              <a:t> </a:t>
            </a:r>
            <a:r>
              <a:rPr lang="en-US" dirty="0" smtClean="0"/>
              <a:t>distributions (relative to beam </a:t>
            </a:r>
            <a:r>
              <a:rPr lang="en-US" dirty="0" smtClean="0"/>
              <a:t>rapidity) for </a:t>
            </a:r>
            <a:r>
              <a:rPr lang="en-US" dirty="0" smtClean="0"/>
              <a:t>different energies look </a:t>
            </a:r>
            <a:r>
              <a:rPr lang="en-US" dirty="0"/>
              <a:t>very </a:t>
            </a:r>
            <a:r>
              <a:rPr lang="en-US" dirty="0" smtClean="0"/>
              <a:t>similar.. </a:t>
            </a:r>
            <a:endParaRPr lang="en-US" i="1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22597" y="835603"/>
            <a:ext cx="247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latin typeface="Comic Sans MS" pitchFamily="66" charset="0"/>
              </a:rPr>
              <a:t>PHOBOS PRL </a:t>
            </a:r>
            <a:r>
              <a:rPr lang="en-US" sz="1200" dirty="0" smtClean="0">
                <a:latin typeface="Comic Sans MS" pitchFamily="66" charset="0"/>
              </a:rPr>
              <a:t>102:142301,2009 </a:t>
            </a:r>
            <a:endParaRPr lang="en-US" sz="1200" b="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7" grpId="0"/>
      <p:bldP spid="37582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709" name="Picture 21" descr="fragmentation_bw_pbarp_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693" y="3267940"/>
            <a:ext cx="4211637" cy="3105150"/>
          </a:xfrm>
          <a:prstGeom prst="rect">
            <a:avLst/>
          </a:prstGeom>
          <a:noFill/>
        </p:spPr>
      </p:pic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994209" y="2971800"/>
            <a:ext cx="310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b="0"/>
              <a:t>UA5, Z.Phys.C33, 1 (1986)</a:t>
            </a:r>
          </a:p>
        </p:txBody>
      </p:sp>
      <p:pic>
        <p:nvPicPr>
          <p:cNvPr id="370711" name="Picture 23" descr="limiting_ee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3276905"/>
            <a:ext cx="4143375" cy="3165475"/>
          </a:xfrm>
          <a:prstGeom prst="rect">
            <a:avLst/>
          </a:prstGeom>
          <a:noFill/>
        </p:spPr>
      </p:pic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5722650" y="2790252"/>
            <a:ext cx="3217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b="0" dirty="0" err="1"/>
              <a:t>P.Steinberg</a:t>
            </a:r>
            <a:r>
              <a:rPr lang="en-US" sz="1400" b="0" dirty="0"/>
              <a:t> </a:t>
            </a:r>
            <a:r>
              <a:rPr lang="en-US" sz="1400" b="0" dirty="0" err="1"/>
              <a:t>JoP</a:t>
            </a:r>
            <a:r>
              <a:rPr lang="en-US" sz="1400" b="0" dirty="0"/>
              <a:t> </a:t>
            </a:r>
            <a:r>
              <a:rPr lang="en-US" sz="1400" b="0" dirty="0" err="1"/>
              <a:t>c.s</a:t>
            </a:r>
            <a:r>
              <a:rPr lang="en-US" sz="1400" b="0" dirty="0"/>
              <a:t>. 9(2005) 280-285</a:t>
            </a:r>
          </a:p>
          <a:p>
            <a:pPr eaLnBrk="0" hangingPunct="0"/>
            <a:r>
              <a:rPr lang="en-US" sz="1400" b="0" dirty="0"/>
              <a:t>and ref. therein</a:t>
            </a:r>
          </a:p>
        </p:txBody>
      </p:sp>
      <p:sp>
        <p:nvSpPr>
          <p:cNvPr id="370716" name="Text Box 28"/>
          <p:cNvSpPr txBox="1">
            <a:spLocks noChangeArrowheads="1"/>
          </p:cNvSpPr>
          <p:nvPr/>
        </p:nvSpPr>
        <p:spPr bwMode="auto">
          <a:xfrm>
            <a:off x="5775036" y="3516891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baseline="30000" dirty="0" err="1">
                <a:solidFill>
                  <a:srgbClr val="FF0000"/>
                </a:solidFill>
              </a:rPr>
              <a:t>+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352406" y="3496829"/>
            <a:ext cx="733425" cy="457200"/>
            <a:chOff x="834" y="2064"/>
            <a:chExt cx="462" cy="288"/>
          </a:xfrm>
        </p:grpSpPr>
        <p:sp>
          <p:nvSpPr>
            <p:cNvPr id="370717" name="Text Box 29"/>
            <p:cNvSpPr txBox="1">
              <a:spLocks noChangeArrowheads="1"/>
            </p:cNvSpPr>
            <p:nvPr/>
          </p:nvSpPr>
          <p:spPr bwMode="auto">
            <a:xfrm>
              <a:off x="834" y="2064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p+p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0718" name="Line 30"/>
            <p:cNvSpPr>
              <a:spLocks noChangeShapeType="1"/>
            </p:cNvSpPr>
            <p:nvPr/>
          </p:nvSpPr>
          <p:spPr bwMode="auto">
            <a:xfrm>
              <a:off x="890" y="2148"/>
              <a:ext cx="113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70720" name="Text Box 32"/>
          <p:cNvSpPr txBox="1">
            <a:spLocks noChangeArrowheads="1"/>
          </p:cNvSpPr>
          <p:nvPr/>
        </p:nvSpPr>
        <p:spPr bwMode="auto">
          <a:xfrm>
            <a:off x="5549900" y="109538"/>
            <a:ext cx="286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b="0"/>
              <a:t>R.Noucier for PHOBOS PANIC05</a:t>
            </a:r>
          </a:p>
        </p:txBody>
      </p:sp>
      <p:sp>
        <p:nvSpPr>
          <p:cNvPr id="370721" name="Text Box 33"/>
          <p:cNvSpPr txBox="1">
            <a:spLocks noChangeArrowheads="1"/>
          </p:cNvSpPr>
          <p:nvPr/>
        </p:nvSpPr>
        <p:spPr bwMode="auto">
          <a:xfrm>
            <a:off x="771524" y="1201718"/>
            <a:ext cx="659909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+mn-lt"/>
              </a:rPr>
              <a:t>Limiting fragmentation behavior is a universal phenomenon:</a:t>
            </a:r>
          </a:p>
          <a:p>
            <a:pPr algn="l"/>
            <a:r>
              <a:rPr lang="en-US" sz="1800" dirty="0">
                <a:solidFill>
                  <a:srgbClr val="C00000"/>
                </a:solidFill>
                <a:latin typeface="+mn-lt"/>
              </a:rPr>
              <a:t>It is seen not only in the A+A systems, but in many other symmetric collision systems. </a:t>
            </a:r>
            <a:endParaRPr lang="el-GR" sz="1800" baseline="-25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0840" y="152400"/>
            <a:ext cx="8825345" cy="639763"/>
          </a:xfrm>
        </p:spPr>
        <p:txBody>
          <a:bodyPr/>
          <a:lstStyle/>
          <a:p>
            <a:r>
              <a:rPr lang="en-US" dirty="0" smtClean="0"/>
              <a:t>Limiting Fragmentation : Other Systems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 particles go?</a:t>
            </a:r>
            <a:endParaRPr lang="en-US" dirty="0"/>
          </a:p>
        </p:txBody>
      </p:sp>
      <p:pic>
        <p:nvPicPr>
          <p:cNvPr id="398344" name="Picture 8" descr="angles_r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15" y="858982"/>
            <a:ext cx="4111407" cy="5211763"/>
          </a:xfrm>
          <a:noFill/>
          <a:ln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35A7E-89CA-4FD0-92B9-10EC2B7E22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2347913" y="513238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0"/>
              <a:t>22%</a:t>
            </a:r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 flipH="1">
            <a:off x="3234455" y="4649355"/>
            <a:ext cx="2170113" cy="4810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8343" name="Line 7"/>
          <p:cNvSpPr>
            <a:spLocks noChangeShapeType="1"/>
          </p:cNvSpPr>
          <p:nvPr/>
        </p:nvSpPr>
        <p:spPr bwMode="auto">
          <a:xfrm flipH="1" flipV="1">
            <a:off x="3941615" y="3596700"/>
            <a:ext cx="1463675" cy="1100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8350" name="Text Box 14"/>
          <p:cNvSpPr txBox="1">
            <a:spLocks noChangeArrowheads="1"/>
          </p:cNvSpPr>
          <p:nvPr/>
        </p:nvSpPr>
        <p:spPr bwMode="auto">
          <a:xfrm>
            <a:off x="5327075" y="1091523"/>
            <a:ext cx="35321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n-lt"/>
              </a:rPr>
              <a:t>y = 0.5ln(</a:t>
            </a:r>
            <a:r>
              <a:rPr lang="en-US" dirty="0" err="1">
                <a:latin typeface="+mn-lt"/>
              </a:rPr>
              <a:t>E+p</a:t>
            </a:r>
            <a:r>
              <a:rPr lang="en-US" baseline="-25000" dirty="0" err="1">
                <a:latin typeface="+mn-lt"/>
              </a:rPr>
              <a:t>z</a:t>
            </a:r>
            <a:r>
              <a:rPr lang="en-US" dirty="0">
                <a:latin typeface="+mn-lt"/>
              </a:rPr>
              <a:t>)/(E-</a:t>
            </a:r>
            <a:r>
              <a:rPr lang="en-US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z</a:t>
            </a:r>
            <a:r>
              <a:rPr lang="en-US" dirty="0">
                <a:latin typeface="+mn-lt"/>
              </a:rPr>
              <a:t>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 err="1">
                <a:latin typeface="+mn-lt"/>
              </a:rPr>
              <a:t>y</a:t>
            </a:r>
            <a:r>
              <a:rPr lang="en-US" baseline="-25000" dirty="0" err="1">
                <a:latin typeface="+mn-lt"/>
              </a:rPr>
              <a:t>beam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dirty="0" err="1">
                <a:latin typeface="+mn-lt"/>
              </a:rPr>
              <a:t>ln</a:t>
            </a:r>
            <a:r>
              <a:rPr lang="en-US" dirty="0">
                <a:latin typeface="+mn-lt"/>
              </a:rPr>
              <a:t>(√s/m</a:t>
            </a:r>
            <a:r>
              <a:rPr lang="en-US" baseline="-25000" dirty="0">
                <a:latin typeface="+mn-lt"/>
              </a:rPr>
              <a:t>p</a:t>
            </a:r>
            <a:r>
              <a:rPr lang="en-US" dirty="0">
                <a:latin typeface="+mn-lt"/>
              </a:rPr>
              <a:t>) 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 err="1">
                <a:latin typeface="+mn-lt"/>
                <a:cs typeface="Arial" charset="0"/>
              </a:rPr>
              <a:t>sinh</a:t>
            </a:r>
            <a:r>
              <a:rPr lang="en-US" dirty="0">
                <a:latin typeface="+mn-lt"/>
                <a:cs typeface="Arial" charset="0"/>
              </a:rPr>
              <a:t>(</a:t>
            </a:r>
            <a:r>
              <a:rPr lang="el-GR" dirty="0">
                <a:latin typeface="+mn-lt"/>
                <a:cs typeface="Arial" charset="0"/>
              </a:rPr>
              <a:t>η</a:t>
            </a:r>
            <a:r>
              <a:rPr lang="en-US" dirty="0">
                <a:latin typeface="+mn-lt"/>
                <a:cs typeface="Arial" charset="0"/>
              </a:rPr>
              <a:t>) </a:t>
            </a:r>
            <a:r>
              <a:rPr lang="en-US" dirty="0">
                <a:latin typeface="+mn-lt"/>
              </a:rPr>
              <a:t>=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T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(y)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solidFill>
                  <a:srgbClr val="C00000"/>
                </a:solidFill>
                <a:latin typeface="+mn-lt"/>
              </a:rPr>
              <a:t>Only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~22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% of all emitted particles have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p</a:t>
            </a:r>
            <a:r>
              <a:rPr lang="en-US" baseline="-25000" dirty="0" err="1">
                <a:solidFill>
                  <a:srgbClr val="C00000"/>
                </a:solidFill>
                <a:latin typeface="+mn-lt"/>
              </a:rPr>
              <a:t>T</a:t>
            </a:r>
            <a:r>
              <a:rPr lang="en-US" baseline="-25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&gt;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p</a:t>
            </a:r>
            <a:r>
              <a:rPr lang="en-US" baseline="-25000" dirty="0" err="1">
                <a:solidFill>
                  <a:srgbClr val="C00000"/>
                </a:solidFill>
                <a:latin typeface="+mn-lt"/>
              </a:rPr>
              <a:t>L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  <a:latin typeface="+mn-lt"/>
              </a:rPr>
              <a:t>Measurements at mid-rapidity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6"/>
                </a:solidFill>
                <a:latin typeface="+mn-lt"/>
              </a:rPr>
              <a:t>carry information about the most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dense </a:t>
            </a:r>
            <a:r>
              <a:rPr lang="en-US" dirty="0">
                <a:solidFill>
                  <a:schemeClr val="accent6"/>
                </a:solidFill>
                <a:latin typeface="+mn-lt"/>
              </a:rPr>
              <a:t>region in the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collision</a:t>
            </a:r>
          </a:p>
          <a:p>
            <a:pPr algn="l"/>
            <a:endParaRPr lang="en-US" dirty="0" smtClean="0">
              <a:solidFill>
                <a:schemeClr val="accent6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  <a:latin typeface="+mn-lt"/>
              </a:rPr>
              <a:t>=&gt; Let’s focus on this region next..</a:t>
            </a:r>
            <a:endParaRPr lang="en-US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98352" name="Text Box 16"/>
          <p:cNvSpPr txBox="1">
            <a:spLocks noChangeArrowheads="1"/>
          </p:cNvSpPr>
          <p:nvPr/>
        </p:nvSpPr>
        <p:spPr bwMode="auto">
          <a:xfrm>
            <a:off x="1986491" y="2404646"/>
            <a:ext cx="1061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PHOBOS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6" name="Picture 12" descr="qm01contr5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663575" y="809625"/>
            <a:ext cx="4714875" cy="3168650"/>
          </a:xfrm>
          <a:prstGeom prst="rect">
            <a:avLst/>
          </a:prstGeom>
          <a:noFill/>
        </p:spPr>
      </p:pic>
      <p:pic>
        <p:nvPicPr>
          <p:cNvPr id="405517" name="Picture 13" descr="mult_vs_sqr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93750"/>
            <a:ext cx="5400675" cy="3819525"/>
          </a:xfrm>
          <a:prstGeom prst="rect">
            <a:avLst/>
          </a:prstGeom>
          <a:noFill/>
        </p:spPr>
      </p:pic>
      <p:sp>
        <p:nvSpPr>
          <p:cNvPr id="405520" name="Text Box 16"/>
          <p:cNvSpPr txBox="1">
            <a:spLocks noChangeArrowheads="1"/>
          </p:cNvSpPr>
          <p:nvPr/>
        </p:nvSpPr>
        <p:spPr bwMode="auto">
          <a:xfrm>
            <a:off x="5530850" y="939800"/>
            <a:ext cx="26162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+mn-lt"/>
              </a:rPr>
              <a:t>PHENIX @ QM01</a:t>
            </a:r>
          </a:p>
          <a:p>
            <a:pPr algn="l"/>
            <a:r>
              <a:rPr lang="en-US" sz="1200" b="0" dirty="0" err="1">
                <a:latin typeface="+mn-lt"/>
              </a:rPr>
              <a:t>Nucl</a:t>
            </a:r>
            <a:r>
              <a:rPr lang="en-US" sz="1200" b="0" dirty="0">
                <a:latin typeface="+mn-lt"/>
              </a:rPr>
              <a:t>. Phys. </a:t>
            </a:r>
            <a:r>
              <a:rPr lang="en-US" sz="1200" dirty="0">
                <a:latin typeface="+mn-lt"/>
              </a:rPr>
              <a:t>A698</a:t>
            </a:r>
            <a:r>
              <a:rPr lang="en-US" sz="1200" b="0" dirty="0">
                <a:latin typeface="+mn-lt"/>
              </a:rPr>
              <a:t>, 171 (2002).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dirty="0" err="1">
                <a:latin typeface="+mn-lt"/>
              </a:rPr>
              <a:t>dN</a:t>
            </a:r>
            <a:r>
              <a:rPr lang="en-US" baseline="-25000" dirty="0" err="1">
                <a:latin typeface="+mn-lt"/>
              </a:rPr>
              <a:t>ch</a:t>
            </a:r>
            <a:r>
              <a:rPr lang="en-US" dirty="0">
                <a:latin typeface="+mn-lt"/>
              </a:rPr>
              <a:t>/d</a:t>
            </a:r>
            <a:r>
              <a:rPr lang="el-GR" dirty="0">
                <a:latin typeface="+mn-lt"/>
                <a:cs typeface="Arial" charset="0"/>
              </a:rPr>
              <a:t>η</a:t>
            </a:r>
            <a:r>
              <a:rPr lang="en-US" dirty="0">
                <a:latin typeface="+mn-lt"/>
              </a:rPr>
              <a:t> ~ </a:t>
            </a:r>
            <a:r>
              <a:rPr lang="en-US" dirty="0" err="1">
                <a:latin typeface="+mn-lt"/>
              </a:rPr>
              <a:t>ln</a:t>
            </a:r>
            <a:r>
              <a:rPr lang="en-US" dirty="0">
                <a:latin typeface="+mn-lt"/>
              </a:rPr>
              <a:t>(√s) </a:t>
            </a:r>
          </a:p>
        </p:txBody>
      </p:sp>
      <p:sp>
        <p:nvSpPr>
          <p:cNvPr id="405521" name="Text Box 17"/>
          <p:cNvSpPr txBox="1">
            <a:spLocks noChangeArrowheads="1"/>
          </p:cNvSpPr>
          <p:nvPr/>
        </p:nvSpPr>
        <p:spPr bwMode="auto">
          <a:xfrm>
            <a:off x="5545138" y="2386013"/>
            <a:ext cx="3598862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PHENIX </a:t>
            </a:r>
            <a:r>
              <a:rPr lang="en-US" sz="1200" dirty="0" smtClean="0">
                <a:latin typeface="+mn-lt"/>
              </a:rPr>
              <a:t>(</a:t>
            </a:r>
            <a:r>
              <a:rPr lang="en-US" sz="1200" b="0" dirty="0" smtClean="0">
                <a:latin typeface="+mn-lt"/>
              </a:rPr>
              <a:t>PRC </a:t>
            </a:r>
            <a:r>
              <a:rPr lang="en-US" sz="1200" dirty="0">
                <a:latin typeface="+mn-lt"/>
              </a:rPr>
              <a:t>71</a:t>
            </a:r>
            <a:r>
              <a:rPr lang="en-US" sz="1200" b="0" dirty="0">
                <a:latin typeface="+mn-lt"/>
              </a:rPr>
              <a:t>, 034908 (2005</a:t>
            </a:r>
            <a:r>
              <a:rPr lang="en-US" sz="1200" b="0" dirty="0" smtClean="0">
                <a:latin typeface="+mn-lt"/>
              </a:rPr>
              <a:t>))</a:t>
            </a:r>
            <a:endParaRPr lang="en-US" sz="1200" b="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sz="1800" dirty="0" err="1">
                <a:latin typeface="+mn-lt"/>
              </a:rPr>
              <a:t>dN</a:t>
            </a:r>
            <a:r>
              <a:rPr lang="en-US" sz="1800" baseline="-25000" dirty="0" err="1">
                <a:latin typeface="+mn-lt"/>
              </a:rPr>
              <a:t>ch</a:t>
            </a:r>
            <a:r>
              <a:rPr lang="en-US" sz="1800" dirty="0">
                <a:latin typeface="+mn-lt"/>
              </a:rPr>
              <a:t>/d</a:t>
            </a:r>
            <a:r>
              <a:rPr lang="el-GR" sz="1800" dirty="0">
                <a:latin typeface="+mn-lt"/>
                <a:cs typeface="Arial" charset="0"/>
              </a:rPr>
              <a:t>η</a:t>
            </a:r>
            <a:r>
              <a:rPr lang="en-US" sz="1800" dirty="0">
                <a:latin typeface="+mn-lt"/>
              </a:rPr>
              <a:t> = (½N</a:t>
            </a:r>
            <a:r>
              <a:rPr lang="en-US" sz="1800" baseline="-25000" dirty="0">
                <a:latin typeface="+mn-lt"/>
              </a:rPr>
              <a:t>part</a:t>
            </a:r>
            <a:r>
              <a:rPr lang="en-US" sz="1800" dirty="0">
                <a:latin typeface="+mn-lt"/>
              </a:rPr>
              <a:t>·A)</a:t>
            </a:r>
            <a:r>
              <a:rPr lang="en-US" sz="1800" dirty="0" err="1">
                <a:latin typeface="+mn-lt"/>
              </a:rPr>
              <a:t>ln</a:t>
            </a:r>
            <a:r>
              <a:rPr lang="en-US" sz="1800" dirty="0">
                <a:latin typeface="+mn-lt"/>
              </a:rPr>
              <a:t>(√s</a:t>
            </a:r>
            <a:r>
              <a:rPr lang="en-US" sz="1800" baseline="-25000" dirty="0">
                <a:latin typeface="+mn-lt"/>
              </a:rPr>
              <a:t>NN</a:t>
            </a:r>
            <a:r>
              <a:rPr lang="en-US" sz="1800" dirty="0">
                <a:latin typeface="+mn-lt"/>
              </a:rPr>
              <a:t>/√s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  <a:p>
            <a:pPr algn="l"/>
            <a:r>
              <a:rPr lang="en-US" sz="1800" dirty="0">
                <a:latin typeface="+mn-lt"/>
              </a:rPr>
              <a:t>A    = 0.74±0.01 </a:t>
            </a:r>
          </a:p>
          <a:p>
            <a:pPr algn="l"/>
            <a:r>
              <a:rPr lang="en-US" sz="1800" dirty="0">
                <a:latin typeface="+mn-lt"/>
              </a:rPr>
              <a:t>√s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= 1.48±0.02 </a:t>
            </a:r>
            <a:r>
              <a:rPr lang="en-US" sz="1800" dirty="0" err="1">
                <a:latin typeface="+mn-lt"/>
              </a:rPr>
              <a:t>GeV</a:t>
            </a:r>
            <a:endParaRPr lang="en-US" sz="1800" dirty="0">
              <a:latin typeface="+mn-lt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06625" y="2290763"/>
            <a:ext cx="1603375" cy="1693862"/>
            <a:chOff x="1390" y="1614"/>
            <a:chExt cx="1010" cy="1067"/>
          </a:xfrm>
        </p:grpSpPr>
        <p:sp>
          <p:nvSpPr>
            <p:cNvPr id="405523" name="AutoShape 19"/>
            <p:cNvSpPr>
              <a:spLocks noChangeArrowheads="1"/>
            </p:cNvSpPr>
            <p:nvPr/>
          </p:nvSpPr>
          <p:spPr bwMode="auto">
            <a:xfrm flipV="1">
              <a:off x="2082" y="1614"/>
              <a:ext cx="318" cy="1067"/>
            </a:xfrm>
            <a:custGeom>
              <a:avLst/>
              <a:gdLst>
                <a:gd name="G0" fmla="+- 7031 0 0"/>
                <a:gd name="G1" fmla="+- 21600 0 7031"/>
                <a:gd name="G2" fmla="*/ 7031 1 2"/>
                <a:gd name="G3" fmla="+- 21600 0 G2"/>
                <a:gd name="G4" fmla="+/ 7031 21600 2"/>
                <a:gd name="G5" fmla="+/ G1 0 2"/>
                <a:gd name="G6" fmla="*/ 21600 21600 7031"/>
                <a:gd name="G7" fmla="*/ G6 1 2"/>
                <a:gd name="G8" fmla="+- 21600 0 G7"/>
                <a:gd name="G9" fmla="*/ 21600 1 2"/>
                <a:gd name="G10" fmla="+- 7031 0 G9"/>
                <a:gd name="G11" fmla="?: G10 G8 0"/>
                <a:gd name="G12" fmla="?: G10 G7 21600"/>
                <a:gd name="T0" fmla="*/ 18084 w 21600"/>
                <a:gd name="T1" fmla="*/ 10800 h 21600"/>
                <a:gd name="T2" fmla="*/ 10800 w 21600"/>
                <a:gd name="T3" fmla="*/ 21600 h 21600"/>
                <a:gd name="T4" fmla="*/ 3516 w 21600"/>
                <a:gd name="T5" fmla="*/ 10800 h 21600"/>
                <a:gd name="T6" fmla="*/ 10800 w 21600"/>
                <a:gd name="T7" fmla="*/ 0 h 21600"/>
                <a:gd name="T8" fmla="*/ 5316 w 21600"/>
                <a:gd name="T9" fmla="*/ 5316 h 21600"/>
                <a:gd name="T10" fmla="*/ 16284 w 21600"/>
                <a:gd name="T11" fmla="*/ 162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31" y="21600"/>
                  </a:lnTo>
                  <a:lnTo>
                    <a:pt x="14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24" name="AutoShape 20"/>
            <p:cNvSpPr>
              <a:spLocks noChangeArrowheads="1"/>
            </p:cNvSpPr>
            <p:nvPr/>
          </p:nvSpPr>
          <p:spPr bwMode="auto">
            <a:xfrm flipV="1">
              <a:off x="1932" y="1702"/>
              <a:ext cx="290" cy="966"/>
            </a:xfrm>
            <a:custGeom>
              <a:avLst/>
              <a:gdLst>
                <a:gd name="G0" fmla="+- 7031 0 0"/>
                <a:gd name="G1" fmla="+- 21600 0 7031"/>
                <a:gd name="G2" fmla="*/ 7031 1 2"/>
                <a:gd name="G3" fmla="+- 21600 0 G2"/>
                <a:gd name="G4" fmla="+/ 7031 21600 2"/>
                <a:gd name="G5" fmla="+/ G1 0 2"/>
                <a:gd name="G6" fmla="*/ 21600 21600 7031"/>
                <a:gd name="G7" fmla="*/ G6 1 2"/>
                <a:gd name="G8" fmla="+- 21600 0 G7"/>
                <a:gd name="G9" fmla="*/ 21600 1 2"/>
                <a:gd name="G10" fmla="+- 7031 0 G9"/>
                <a:gd name="G11" fmla="?: G10 G8 0"/>
                <a:gd name="G12" fmla="?: G10 G7 21600"/>
                <a:gd name="T0" fmla="*/ 18084 w 21600"/>
                <a:gd name="T1" fmla="*/ 10800 h 21600"/>
                <a:gd name="T2" fmla="*/ 10800 w 21600"/>
                <a:gd name="T3" fmla="*/ 21600 h 21600"/>
                <a:gd name="T4" fmla="*/ 3516 w 21600"/>
                <a:gd name="T5" fmla="*/ 10800 h 21600"/>
                <a:gd name="T6" fmla="*/ 10800 w 21600"/>
                <a:gd name="T7" fmla="*/ 0 h 21600"/>
                <a:gd name="T8" fmla="*/ 5316 w 21600"/>
                <a:gd name="T9" fmla="*/ 5316 h 21600"/>
                <a:gd name="T10" fmla="*/ 16284 w 21600"/>
                <a:gd name="T11" fmla="*/ 162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31" y="21600"/>
                  </a:lnTo>
                  <a:lnTo>
                    <a:pt x="14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25" name="AutoShape 21"/>
            <p:cNvSpPr>
              <a:spLocks noChangeArrowheads="1"/>
            </p:cNvSpPr>
            <p:nvPr/>
          </p:nvSpPr>
          <p:spPr bwMode="auto">
            <a:xfrm flipV="1">
              <a:off x="1726" y="1877"/>
              <a:ext cx="249" cy="790"/>
            </a:xfrm>
            <a:custGeom>
              <a:avLst/>
              <a:gdLst>
                <a:gd name="G0" fmla="+- 7031 0 0"/>
                <a:gd name="G1" fmla="+- 21600 0 7031"/>
                <a:gd name="G2" fmla="*/ 7031 1 2"/>
                <a:gd name="G3" fmla="+- 21600 0 G2"/>
                <a:gd name="G4" fmla="+/ 7031 21600 2"/>
                <a:gd name="G5" fmla="+/ G1 0 2"/>
                <a:gd name="G6" fmla="*/ 21600 21600 7031"/>
                <a:gd name="G7" fmla="*/ G6 1 2"/>
                <a:gd name="G8" fmla="+- 21600 0 G7"/>
                <a:gd name="G9" fmla="*/ 21600 1 2"/>
                <a:gd name="G10" fmla="+- 7031 0 G9"/>
                <a:gd name="G11" fmla="?: G10 G8 0"/>
                <a:gd name="G12" fmla="?: G10 G7 21600"/>
                <a:gd name="T0" fmla="*/ 18084 w 21600"/>
                <a:gd name="T1" fmla="*/ 10800 h 21600"/>
                <a:gd name="T2" fmla="*/ 10800 w 21600"/>
                <a:gd name="T3" fmla="*/ 21600 h 21600"/>
                <a:gd name="T4" fmla="*/ 3516 w 21600"/>
                <a:gd name="T5" fmla="*/ 10800 h 21600"/>
                <a:gd name="T6" fmla="*/ 10800 w 21600"/>
                <a:gd name="T7" fmla="*/ 0 h 21600"/>
                <a:gd name="T8" fmla="*/ 5316 w 21600"/>
                <a:gd name="T9" fmla="*/ 5316 h 21600"/>
                <a:gd name="T10" fmla="*/ 16284 w 21600"/>
                <a:gd name="T11" fmla="*/ 162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31" y="21600"/>
                  </a:lnTo>
                  <a:lnTo>
                    <a:pt x="14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26" name="AutoShape 22"/>
            <p:cNvSpPr>
              <a:spLocks noChangeArrowheads="1"/>
            </p:cNvSpPr>
            <p:nvPr/>
          </p:nvSpPr>
          <p:spPr bwMode="auto">
            <a:xfrm flipV="1">
              <a:off x="1390" y="2158"/>
              <a:ext cx="179" cy="518"/>
            </a:xfrm>
            <a:custGeom>
              <a:avLst/>
              <a:gdLst>
                <a:gd name="G0" fmla="+- 7031 0 0"/>
                <a:gd name="G1" fmla="+- 21600 0 7031"/>
                <a:gd name="G2" fmla="*/ 7031 1 2"/>
                <a:gd name="G3" fmla="+- 21600 0 G2"/>
                <a:gd name="G4" fmla="+/ 7031 21600 2"/>
                <a:gd name="G5" fmla="+/ G1 0 2"/>
                <a:gd name="G6" fmla="*/ 21600 21600 7031"/>
                <a:gd name="G7" fmla="*/ G6 1 2"/>
                <a:gd name="G8" fmla="+- 21600 0 G7"/>
                <a:gd name="G9" fmla="*/ 21600 1 2"/>
                <a:gd name="G10" fmla="+- 7031 0 G9"/>
                <a:gd name="G11" fmla="?: G10 G8 0"/>
                <a:gd name="G12" fmla="?: G10 G7 21600"/>
                <a:gd name="T0" fmla="*/ 18084 w 21600"/>
                <a:gd name="T1" fmla="*/ 10800 h 21600"/>
                <a:gd name="T2" fmla="*/ 10800 w 21600"/>
                <a:gd name="T3" fmla="*/ 21600 h 21600"/>
                <a:gd name="T4" fmla="*/ 3516 w 21600"/>
                <a:gd name="T5" fmla="*/ 10800 h 21600"/>
                <a:gd name="T6" fmla="*/ 10800 w 21600"/>
                <a:gd name="T7" fmla="*/ 0 h 21600"/>
                <a:gd name="T8" fmla="*/ 5316 w 21600"/>
                <a:gd name="T9" fmla="*/ 5316 h 21600"/>
                <a:gd name="T10" fmla="*/ 16284 w 21600"/>
                <a:gd name="T11" fmla="*/ 162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31" y="21600"/>
                  </a:lnTo>
                  <a:lnTo>
                    <a:pt x="14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5527" name="AutoShape 23"/>
          <p:cNvSpPr>
            <a:spLocks noChangeArrowheads="1"/>
          </p:cNvSpPr>
          <p:nvPr/>
        </p:nvSpPr>
        <p:spPr bwMode="auto">
          <a:xfrm flipV="1">
            <a:off x="4892675" y="1184275"/>
            <a:ext cx="663575" cy="2789238"/>
          </a:xfrm>
          <a:custGeom>
            <a:avLst/>
            <a:gdLst>
              <a:gd name="G0" fmla="+- 7031 0 0"/>
              <a:gd name="G1" fmla="+- 21600 0 7031"/>
              <a:gd name="G2" fmla="*/ 7031 1 2"/>
              <a:gd name="G3" fmla="+- 21600 0 G2"/>
              <a:gd name="G4" fmla="+/ 7031 21600 2"/>
              <a:gd name="G5" fmla="+/ G1 0 2"/>
              <a:gd name="G6" fmla="*/ 21600 21600 7031"/>
              <a:gd name="G7" fmla="*/ G6 1 2"/>
              <a:gd name="G8" fmla="+- 21600 0 G7"/>
              <a:gd name="G9" fmla="*/ 21600 1 2"/>
              <a:gd name="G10" fmla="+- 7031 0 G9"/>
              <a:gd name="G11" fmla="?: G10 G8 0"/>
              <a:gd name="G12" fmla="?: G10 G7 21600"/>
              <a:gd name="T0" fmla="*/ 18084 w 21600"/>
              <a:gd name="T1" fmla="*/ 10800 h 21600"/>
              <a:gd name="T2" fmla="*/ 10800 w 21600"/>
              <a:gd name="T3" fmla="*/ 21600 h 21600"/>
              <a:gd name="T4" fmla="*/ 3516 w 21600"/>
              <a:gd name="T5" fmla="*/ 10800 h 21600"/>
              <a:gd name="T6" fmla="*/ 10800 w 21600"/>
              <a:gd name="T7" fmla="*/ 0 h 21600"/>
              <a:gd name="T8" fmla="*/ 5316 w 21600"/>
              <a:gd name="T9" fmla="*/ 5316 h 21600"/>
              <a:gd name="T10" fmla="*/ 16284 w 21600"/>
              <a:gd name="T11" fmla="*/ 1628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31" y="21600"/>
                </a:lnTo>
                <a:lnTo>
                  <a:pt x="1456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3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5545138" y="4562475"/>
            <a:ext cx="3598862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+mn-lt"/>
              </a:rPr>
              <a:t>LHC </a:t>
            </a:r>
            <a:r>
              <a:rPr lang="en-US" dirty="0" smtClean="0">
                <a:latin typeface="+mn-lt"/>
              </a:rPr>
              <a:t>prediction, based </a:t>
            </a:r>
            <a:r>
              <a:rPr lang="en-US" dirty="0">
                <a:latin typeface="+mn-lt"/>
              </a:rPr>
              <a:t>on data trend </a:t>
            </a:r>
            <a:r>
              <a:rPr lang="en-US" dirty="0" smtClean="0">
                <a:latin typeface="+mn-lt"/>
              </a:rPr>
              <a:t>for </a:t>
            </a:r>
            <a:r>
              <a:rPr lang="en-US" dirty="0">
                <a:latin typeface="+mn-lt"/>
              </a:rPr>
              <a:t>350 participants:</a:t>
            </a:r>
            <a:endParaRPr lang="en-US" sz="1200" b="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sz="1800" dirty="0" err="1">
                <a:solidFill>
                  <a:srgbClr val="FF0000"/>
                </a:solidFill>
                <a:latin typeface="+mn-lt"/>
              </a:rPr>
              <a:t>dN</a:t>
            </a:r>
            <a:r>
              <a:rPr lang="en-US" sz="1800" baseline="-25000" dirty="0" err="1">
                <a:solidFill>
                  <a:srgbClr val="FF0000"/>
                </a:solidFill>
                <a:latin typeface="+mn-lt"/>
              </a:rPr>
              <a:t>ch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/d</a:t>
            </a:r>
            <a:r>
              <a:rPr lang="el-GR" sz="1800" dirty="0">
                <a:solidFill>
                  <a:srgbClr val="FF0000"/>
                </a:solidFill>
                <a:latin typeface="+mn-lt"/>
                <a:cs typeface="Arial" charset="0"/>
              </a:rPr>
              <a:t>η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@ </a:t>
            </a:r>
            <a:r>
              <a:rPr lang="el-GR" sz="1800" dirty="0">
                <a:solidFill>
                  <a:srgbClr val="FF0000"/>
                </a:solidFill>
                <a:latin typeface="+mn-lt"/>
                <a:cs typeface="Arial" charset="0"/>
              </a:rPr>
              <a:t>η</a:t>
            </a:r>
            <a:r>
              <a:rPr lang="en-US" sz="1800" dirty="0">
                <a:solidFill>
                  <a:srgbClr val="FF0000"/>
                </a:solidFill>
                <a:latin typeface="+mn-lt"/>
                <a:cs typeface="Arial" charset="0"/>
              </a:rPr>
              <a:t>=0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:		  1100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Total N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ch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:		13000</a:t>
            </a:r>
            <a:endParaRPr lang="en-US" sz="1800" baseline="-25000" dirty="0">
              <a:latin typeface="+mn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0" y="4033838"/>
            <a:ext cx="5154613" cy="2552700"/>
            <a:chOff x="0" y="2712"/>
            <a:chExt cx="3247" cy="1608"/>
          </a:xfrm>
        </p:grpSpPr>
        <p:pic>
          <p:nvPicPr>
            <p:cNvPr id="405533" name="Picture 29" descr="total_nc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12"/>
              <a:ext cx="3247" cy="1608"/>
            </a:xfrm>
            <a:prstGeom prst="rect">
              <a:avLst/>
            </a:prstGeom>
            <a:noFill/>
          </p:spPr>
        </p:pic>
        <p:sp>
          <p:nvSpPr>
            <p:cNvPr id="405532" name="Text Box 28"/>
            <p:cNvSpPr txBox="1">
              <a:spLocks noChangeArrowheads="1"/>
            </p:cNvSpPr>
            <p:nvPr/>
          </p:nvSpPr>
          <p:spPr bwMode="auto">
            <a:xfrm>
              <a:off x="1602" y="3808"/>
              <a:ext cx="15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400" b="0">
                  <a:latin typeface="Helvetica" pitchFamily="34" charset="0"/>
                </a:rPr>
                <a:t>PHOBOS </a:t>
              </a:r>
              <a:r>
                <a:rPr lang="en-US" sz="1200" b="0">
                  <a:latin typeface="Helvetica" pitchFamily="34" charset="0"/>
                </a:rPr>
                <a:t>PRL 91,52303 (2003)</a:t>
              </a: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Silvermyr, ORNL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36-774B-44B1-BB3E-EE5BE6C1F2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1" grpId="0"/>
      <p:bldP spid="405527" grpId="0" animBg="1"/>
      <p:bldP spid="4055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cianciolo_rhic">
  <a:themeElements>
    <a:clrScheme name="cianciolo_rh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anciolo_rh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ianciolo_rh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anciolo_rh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anciolo_rh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anciolo_rh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anciolo_rh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anciolo_rh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anciolo_rh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anciolo_rh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anciolo_rh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anciolo_rh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anciolo_rh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anciolo_rh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cianciolo_rhic</Template>
  <TotalTime>96574</TotalTime>
  <Words>2749</Words>
  <Application>Microsoft Office PowerPoint</Application>
  <PresentationFormat>On-screen Show (4:3)</PresentationFormat>
  <Paragraphs>508</Paragraphs>
  <Slides>43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cianciolo_rhic</vt:lpstr>
      <vt:lpstr>Equation</vt:lpstr>
      <vt:lpstr>Global Observables* Measurements at RHIC and LHC</vt:lpstr>
      <vt:lpstr>Outline</vt:lpstr>
      <vt:lpstr>The Bulk of Hadronic Collisions</vt:lpstr>
      <vt:lpstr>Memory Lane : Theme</vt:lpstr>
      <vt:lpstr>System Size or Species Type? </vt:lpstr>
      <vt:lpstr>Shape: Limiting Fragmentation Region</vt:lpstr>
      <vt:lpstr>Limiting Fragmentation : Other Systems</vt:lpstr>
      <vt:lpstr>Where do the particles go?</vt:lpstr>
      <vt:lpstr>Energy Dependence</vt:lpstr>
      <vt:lpstr>RHIC, SPS, AGS All Together</vt:lpstr>
      <vt:lpstr>RHIC, SPS, AGS All Together</vt:lpstr>
      <vt:lpstr>ET Measurements</vt:lpstr>
      <vt:lpstr>Bjorken Energy Density Estimate</vt:lpstr>
      <vt:lpstr>“Early RHIC” Model Survey</vt:lpstr>
      <vt:lpstr>From RHIC to LHC</vt:lpstr>
      <vt:lpstr>First LHC HI Results:  Charged Particle Multiplicity</vt:lpstr>
      <vt:lpstr>Multiplicity vs centrality</vt:lpstr>
      <vt:lpstr>Transverse Energy</vt:lpstr>
      <vt:lpstr>√s dependence: Nch &amp; ET</vt:lpstr>
      <vt:lpstr>ET/Nch</vt:lpstr>
      <vt:lpstr>Observables at high rapidity</vt:lpstr>
      <vt:lpstr>Extended longitudinal scaling</vt:lpstr>
      <vt:lpstr>Mid-rapidity dNch/dh vs centrality</vt:lpstr>
      <vt:lpstr>News: RHIC Energy Scan Results</vt:lpstr>
      <vt:lpstr>dNch/dh</vt:lpstr>
      <vt:lpstr>dET/dh</vt:lpstr>
      <vt:lpstr>ET and Bjorken Energy Density </vt:lpstr>
      <vt:lpstr>Summary</vt:lpstr>
      <vt:lpstr>EXTRA / BACKUP</vt:lpstr>
      <vt:lpstr>Energy Scan: Freeze-out Conditions</vt:lpstr>
      <vt:lpstr>LHC Data &amp; Thermal Models</vt:lpstr>
      <vt:lpstr>      Comparison to models</vt:lpstr>
      <vt:lpstr>CMS: dET/dh</vt:lpstr>
      <vt:lpstr>CMS: dET/dh</vt:lpstr>
      <vt:lpstr>CMS: dET/dh</vt:lpstr>
      <vt:lpstr>LHC: Particle Ratios</vt:lpstr>
      <vt:lpstr>&lt;ET&gt;/&lt;Nch&gt; Ratios</vt:lpstr>
      <vt:lpstr>What happens to &lt;mT&gt;?</vt:lpstr>
      <vt:lpstr>Ntotal</vt:lpstr>
      <vt:lpstr> World Context</vt:lpstr>
      <vt:lpstr>Slide 41</vt:lpstr>
      <vt:lpstr>     ALICE</vt:lpstr>
      <vt:lpstr>The PHENIX detector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d7o</dc:creator>
  <cp:lastModifiedBy>David Silvermy</cp:lastModifiedBy>
  <cp:revision>1027</cp:revision>
  <dcterms:created xsi:type="dcterms:W3CDTF">2003-08-06T21:02:41Z</dcterms:created>
  <dcterms:modified xsi:type="dcterms:W3CDTF">2012-06-01T03:30:28Z</dcterms:modified>
</cp:coreProperties>
</file>