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14"/>
  </p:notesMasterIdLst>
  <p:handoutMasterIdLst>
    <p:handoutMasterId r:id="rId15"/>
  </p:handoutMasterIdLst>
  <p:sldIdLst>
    <p:sldId id="759" r:id="rId4"/>
    <p:sldId id="809" r:id="rId5"/>
    <p:sldId id="807" r:id="rId6"/>
    <p:sldId id="808" r:id="rId7"/>
    <p:sldId id="812" r:id="rId8"/>
    <p:sldId id="801" r:id="rId9"/>
    <p:sldId id="813" r:id="rId10"/>
    <p:sldId id="803" r:id="rId11"/>
    <p:sldId id="814" r:id="rId12"/>
    <p:sldId id="811" r:id="rId13"/>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464" autoAdjust="0"/>
    <p:restoredTop sz="94638" autoAdjust="0"/>
  </p:normalViewPr>
  <p:slideViewPr>
    <p:cSldViewPr>
      <p:cViewPr>
        <p:scale>
          <a:sx n="100" d="100"/>
          <a:sy n="100" d="100"/>
        </p:scale>
        <p:origin x="-720" y="-136"/>
      </p:cViewPr>
      <p:guideLst>
        <p:guide orient="horz" pos="2160"/>
        <p:guide pos="2880"/>
      </p:guideLst>
    </p:cSldViewPr>
  </p:slideViewPr>
  <p:outlineViewPr>
    <p:cViewPr>
      <p:scale>
        <a:sx n="33" d="100"/>
        <a:sy n="33" d="100"/>
      </p:scale>
      <p:origin x="0" y="296"/>
    </p:cViewPr>
  </p:outlineViewPr>
  <p:notesTextViewPr>
    <p:cViewPr>
      <p:scale>
        <a:sx n="100" d="100"/>
        <a:sy n="100" d="100"/>
      </p:scale>
      <p:origin x="0" y="0"/>
    </p:cViewPr>
  </p:notesTextViewPr>
  <p:sorterViewPr>
    <p:cViewPr>
      <p:scale>
        <a:sx n="89" d="100"/>
        <a:sy n="89" d="100"/>
      </p:scale>
      <p:origin x="0" y="104"/>
    </p:cViewPr>
  </p:sorterViewPr>
  <p:notesViewPr>
    <p:cSldViewPr>
      <p:cViewPr varScale="1">
        <p:scale>
          <a:sx n="89" d="100"/>
          <a:sy n="89" d="100"/>
        </p:scale>
        <p:origin x="-2672" y="-11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2/20/15</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2/20/15</a:t>
            </a:fld>
            <a:endParaRPr lang="en-US" altLang="ja-JP"/>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a:t>09/02/02</a:t>
            </a:r>
            <a:endParaRPr lang="en-US" altLang="ja-JP"/>
          </a:p>
        </p:txBody>
      </p:sp>
      <p:sp>
        <p:nvSpPr>
          <p:cNvPr id="5" name="Rectangle 5"/>
          <p:cNvSpPr>
            <a:spLocks noGrp="1" noChangeArrowheads="1"/>
          </p:cNvSpPr>
          <p:nvPr>
            <p:ph type="ftr" sz="quarter" idx="11"/>
          </p:nvPr>
        </p:nvSpPr>
        <p:spPr>
          <a:xfrm>
            <a:off x="4572000" y="6096000"/>
            <a:ext cx="2844800" cy="514350"/>
          </a:xfrm>
          <a:prstGeom prst="rect">
            <a:avLst/>
          </a:prstGeom>
        </p:spPr>
        <p:txBody>
          <a:bodyPr/>
          <a:lstStyle>
            <a:lvl1pPr>
              <a:defRPr smtClean="0">
                <a:solidFill>
                  <a:srgbClr val="5E574E"/>
                </a:solidFill>
                <a:latin typeface="Arial" charset="0"/>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8"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4"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3"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a:t>09/02/02</a:t>
            </a:r>
            <a:endParaRPr lang="en-US" altLang="ja-JP"/>
          </a:p>
          <a:p>
            <a:pPr>
              <a:defRPr/>
            </a:pP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 </a:t>
            </a:r>
            <a:r>
              <a:rPr kumimoji="0" lang="en-GB" b="1" dirty="0" err="1" smtClean="0">
                <a:solidFill>
                  <a:srgbClr val="FF0000"/>
                </a:solidFill>
              </a:rPr>
              <a:t>pp</a:t>
            </a:r>
            <a:r>
              <a:rPr kumimoji="0" lang="en-GB" b="1" dirty="0" smtClean="0">
                <a:solidFill>
                  <a:srgbClr val="FF0000"/>
                </a:solidFill>
              </a:rPr>
              <a:t> Status</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2"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a:p>
          </p:txBody>
        </p:sp>
        <p:sp>
          <p:nvSpPr>
            <p:cNvPr id="8200" name="AutoShape 5"/>
            <p:cNvSpPr>
              <a:spLocks noChangeArrowheads="1"/>
            </p:cNvSpPr>
            <p:nvPr/>
          </p:nvSpPr>
          <p:spPr bwMode="auto">
            <a:xfrm>
              <a:off x="528" y="3552"/>
              <a:ext cx="1224"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Feb. </a:t>
              </a:r>
              <a:r>
                <a:rPr lang="en-GB" sz="2400" b="0" dirty="0" smtClean="0">
                  <a:solidFill>
                    <a:srgbClr val="000099"/>
                  </a:solidFill>
                </a:rPr>
                <a:t>20</a:t>
              </a:r>
              <a:r>
                <a:rPr lang="en-GB" sz="2400" b="0" dirty="0" smtClean="0">
                  <a:solidFill>
                    <a:srgbClr val="000099"/>
                  </a:solidFill>
                </a:rPr>
                <a:t>, </a:t>
              </a:r>
              <a:r>
                <a:rPr lang="en-GB" sz="2400" b="0" dirty="0" smtClean="0">
                  <a:solidFill>
                    <a:srgbClr val="000099"/>
                  </a:solidFill>
                </a:rPr>
                <a:t>2015</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  Meeting</a:t>
              </a:r>
            </a:p>
          </p:txBody>
        </p:sp>
      </p:grpSp>
      <p:grpSp>
        <p:nvGrpSpPr>
          <p:cNvPr id="8196" name="Group 6"/>
          <p:cNvGrpSpPr>
            <a:grpSpLocks/>
          </p:cNvGrpSpPr>
          <p:nvPr/>
        </p:nvGrpSpPr>
        <p:grpSpPr bwMode="auto">
          <a:xfrm>
            <a:off x="3124199" y="3810000"/>
            <a:ext cx="2495550" cy="587376"/>
            <a:chOff x="1968" y="2544"/>
            <a:chExt cx="1572" cy="370"/>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a:p>
          </p:txBody>
        </p:sp>
        <p:sp>
          <p:nvSpPr>
            <p:cNvPr id="8198" name="AutoShape 8"/>
            <p:cNvSpPr>
              <a:spLocks noChangeArrowheads="1"/>
            </p:cNvSpPr>
            <p:nvPr/>
          </p:nvSpPr>
          <p:spPr bwMode="auto">
            <a:xfrm>
              <a:off x="1968" y="2544"/>
              <a:ext cx="1572" cy="370"/>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smtClean="0">
                  <a:solidFill>
                    <a:srgbClr val="009999"/>
                  </a:solidFill>
                </a:rPr>
                <a:t>Haixin</a:t>
              </a:r>
              <a:r>
                <a:rPr lang="en-GB" sz="3200" b="0" dirty="0">
                  <a:solidFill>
                    <a:srgbClr val="009999"/>
                  </a:solidFill>
                </a:rPr>
                <a:t> </a:t>
              </a:r>
              <a:r>
                <a:rPr lang="en-GB" sz="3200" b="0" dirty="0" smtClean="0">
                  <a:solidFill>
                    <a:srgbClr val="009999"/>
                  </a:solidFill>
                </a:rPr>
                <a:t>Huang</a:t>
              </a:r>
              <a:endParaRPr lang="en-GB" sz="3200" b="0" dirty="0">
                <a:solidFill>
                  <a:srgbClr val="009999"/>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CustomShape 1"/>
          <p:cNvSpPr/>
          <p:nvPr/>
        </p:nvSpPr>
        <p:spPr>
          <a:xfrm>
            <a:off x="3886200" y="6400800"/>
            <a:ext cx="2514600" cy="228600"/>
          </a:xfrm>
          <a:prstGeom prst="rect">
            <a:avLst/>
          </a:prstGeom>
          <a:noFill/>
        </p:spPr>
        <p:txBody>
          <a:bodyPr lIns="90000" tIns="46800" rIns="90000" bIns="46800"/>
          <a:lstStyle/>
          <a:p>
            <a:pPr>
              <a:buFont typeface="Times New Roman"/>
              <a:buChar char="•"/>
            </a:pPr>
            <a:r>
              <a:rPr lang="en-US">
                <a:solidFill>
                  <a:srgbClr val="000000"/>
                </a:solidFill>
              </a:rPr>
              <a:t>Haixin Huang</a:t>
            </a:r>
            <a:endParaRPr>
              <a:solidFill>
                <a:srgbClr val="000000"/>
              </a:solidFill>
            </a:endParaRPr>
          </a:p>
        </p:txBody>
      </p:sp>
      <p:sp>
        <p:nvSpPr>
          <p:cNvPr id="592" name="CustomShape 2"/>
          <p:cNvSpPr/>
          <p:nvPr/>
        </p:nvSpPr>
        <p:spPr>
          <a:xfrm>
            <a:off x="2057400" y="6400800"/>
            <a:ext cx="1523880" cy="228600"/>
          </a:xfrm>
          <a:prstGeom prst="rect">
            <a:avLst/>
          </a:prstGeom>
          <a:noFill/>
        </p:spPr>
        <p:txBody>
          <a:bodyPr lIns="90000" tIns="46800" rIns="90000" bIns="46800" anchor="b"/>
          <a:lstStyle/>
          <a:p>
            <a:pPr algn="r">
              <a:buFont typeface="Arial"/>
              <a:buChar char="•"/>
            </a:pPr>
            <a:fld id="{7F396F4C-EA37-4A74-86E2-2FE189C19B38}" type="slidenum">
              <a:rPr lang="en-US" sz="1400">
                <a:solidFill>
                  <a:srgbClr val="5E574E"/>
                </a:solidFill>
                <a:latin typeface="Arial"/>
              </a:rPr>
              <a:pPr algn="r">
                <a:buFont typeface="Arial"/>
                <a:buChar char="•"/>
              </a:pPr>
              <a:t>10</a:t>
            </a:fld>
            <a:endParaRPr>
              <a:solidFill>
                <a:srgbClr val="000000"/>
              </a:solidFill>
            </a:endParaRPr>
          </a:p>
        </p:txBody>
      </p:sp>
      <p:sp>
        <p:nvSpPr>
          <p:cNvPr id="593" name="TextShape 3"/>
          <p:cNvSpPr txBox="1"/>
          <p:nvPr/>
        </p:nvSpPr>
        <p:spPr>
          <a:xfrm>
            <a:off x="-360" y="-45720"/>
            <a:ext cx="8915400" cy="579240"/>
          </a:xfrm>
          <a:prstGeom prst="rect">
            <a:avLst/>
          </a:prstGeom>
        </p:spPr>
        <p:txBody>
          <a:bodyPr anchor="b"/>
          <a:lstStyle/>
          <a:p>
            <a:r>
              <a:rPr lang="en-US" sz="3200" dirty="0">
                <a:solidFill>
                  <a:srgbClr val="FF0000"/>
                </a:solidFill>
              </a:rPr>
              <a:t>AGS Polarization </a:t>
            </a:r>
            <a:r>
              <a:rPr lang="en-US" sz="3200" dirty="0" smtClean="0">
                <a:solidFill>
                  <a:srgbClr val="FF0000"/>
                </a:solidFill>
              </a:rPr>
              <a:t>Rate Correction</a:t>
            </a:r>
            <a:r>
              <a:rPr lang="en-US" sz="3200" dirty="0">
                <a:solidFill>
                  <a:srgbClr val="FF0000"/>
                </a:solidFill>
              </a:rPr>
              <a:t>	</a:t>
            </a:r>
            <a:endParaRPr dirty="0">
              <a:solidFill>
                <a:srgbClr val="000000"/>
              </a:solidFill>
            </a:endParaRPr>
          </a:p>
        </p:txBody>
      </p:sp>
      <p:sp>
        <p:nvSpPr>
          <p:cNvPr id="596" name="CustomShape 6"/>
          <p:cNvSpPr/>
          <p:nvPr/>
        </p:nvSpPr>
        <p:spPr>
          <a:xfrm>
            <a:off x="457200" y="4495800"/>
            <a:ext cx="7607300" cy="2209800"/>
          </a:xfrm>
          <a:prstGeom prst="rect">
            <a:avLst/>
          </a:prstGeom>
          <a:solidFill>
            <a:srgbClr val="FFFFFF"/>
          </a:solidFill>
        </p:spPr>
        <p:txBody>
          <a:bodyPr lIns="90000" tIns="46800" rIns="90000" bIns="46800"/>
          <a:lstStyle/>
          <a:p>
            <a:r>
              <a:rPr lang="en-US" dirty="0" smtClean="0">
                <a:solidFill>
                  <a:srgbClr val="000090"/>
                </a:solidFill>
              </a:rPr>
              <a:t>The correction effect is  small: relatively 5%.</a:t>
            </a:r>
            <a:endParaRPr dirty="0">
              <a:solidFill>
                <a:srgbClr val="000090"/>
              </a:solidFill>
            </a:endParaRPr>
          </a:p>
        </p:txBody>
      </p:sp>
      <p:pic>
        <p:nvPicPr>
          <p:cNvPr id="2" name="Picture 1" descr="Screen Shot 2015-02-20 at 9.56.33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066800"/>
            <a:ext cx="6553200" cy="3331868"/>
          </a:xfrm>
          <a:prstGeom prst="rect">
            <a:avLst/>
          </a:prstGeom>
        </p:spPr>
      </p:pic>
    </p:spTree>
    <p:extLst>
      <p:ext uri="{BB962C8B-B14F-4D97-AF65-F5344CB8AC3E}">
        <p14:creationId xmlns:p14="http://schemas.microsoft.com/office/powerpoint/2010/main" val="15425208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2</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Status</a:t>
            </a:r>
          </a:p>
        </p:txBody>
      </p:sp>
      <p:sp>
        <p:nvSpPr>
          <p:cNvPr id="9221" name="Rectangle 3"/>
          <p:cNvSpPr>
            <a:spLocks noGrp="1" noChangeArrowheads="1"/>
          </p:cNvSpPr>
          <p:nvPr>
            <p:ph type="body" idx="1"/>
          </p:nvPr>
        </p:nvSpPr>
        <p:spPr>
          <a:xfrm>
            <a:off x="0" y="533400"/>
            <a:ext cx="9144000" cy="5867400"/>
          </a:xfrm>
          <a:ln>
            <a:solidFill>
              <a:schemeClr val="bg1"/>
            </a:solidFill>
          </a:ln>
        </p:spPr>
        <p:txBody>
          <a:bodyPr/>
          <a:lstStyle/>
          <a:p>
            <a:r>
              <a:rPr lang="en-US" sz="2200" dirty="0" smtClean="0">
                <a:solidFill>
                  <a:srgbClr val="000090"/>
                </a:solidFill>
                <a:latin typeface="+mj-lt"/>
              </a:rPr>
              <a:t>Source </a:t>
            </a:r>
            <a:r>
              <a:rPr lang="en-US" sz="2200" dirty="0">
                <a:solidFill>
                  <a:srgbClr val="000090"/>
                </a:solidFill>
                <a:latin typeface="+mj-lt"/>
              </a:rPr>
              <a:t>polarization has been up lately, the average of past one week is about </a:t>
            </a:r>
            <a:r>
              <a:rPr lang="en-US" sz="2200" dirty="0" smtClean="0">
                <a:solidFill>
                  <a:srgbClr val="000090"/>
                </a:solidFill>
                <a:latin typeface="+mj-lt"/>
              </a:rPr>
              <a:t>82%</a:t>
            </a:r>
            <a:r>
              <a:rPr lang="en-US" sz="2200" dirty="0">
                <a:solidFill>
                  <a:srgbClr val="000090"/>
                </a:solidFill>
                <a:latin typeface="+mj-lt"/>
              </a:rPr>
              <a:t>. The vertical emittance at AGS flattop has been reduced with several optical </a:t>
            </a:r>
            <a:r>
              <a:rPr lang="en-US" sz="2200" dirty="0" smtClean="0">
                <a:solidFill>
                  <a:srgbClr val="000090"/>
                </a:solidFill>
                <a:latin typeface="+mj-lt"/>
              </a:rPr>
              <a:t>changes (two tunes closer to each other around 200ms, reduce vertical chromaticity after 350ms). </a:t>
            </a:r>
            <a:r>
              <a:rPr lang="en-US" sz="2200" dirty="0">
                <a:solidFill>
                  <a:srgbClr val="000090"/>
                </a:solidFill>
                <a:latin typeface="+mj-lt"/>
              </a:rPr>
              <a:t>The reported vertical normalized </a:t>
            </a:r>
            <a:r>
              <a:rPr lang="en-US" sz="2200" dirty="0" err="1">
                <a:solidFill>
                  <a:srgbClr val="000090"/>
                </a:solidFill>
                <a:latin typeface="+mj-lt"/>
              </a:rPr>
              <a:t>rms</a:t>
            </a:r>
            <a:r>
              <a:rPr lang="en-US" sz="2200" dirty="0">
                <a:solidFill>
                  <a:srgbClr val="000090"/>
                </a:solidFill>
                <a:latin typeface="+mj-lt"/>
              </a:rPr>
              <a:t> emittance is about </a:t>
            </a:r>
            <a:r>
              <a:rPr lang="en-US" sz="2200" dirty="0" smtClean="0">
                <a:solidFill>
                  <a:srgbClr val="000090"/>
                </a:solidFill>
                <a:latin typeface="+mj-lt"/>
              </a:rPr>
              <a:t>3.2pi </a:t>
            </a:r>
            <a:r>
              <a:rPr lang="en-US" sz="2200" dirty="0">
                <a:solidFill>
                  <a:srgbClr val="000090"/>
                </a:solidFill>
                <a:latin typeface="+mj-lt"/>
              </a:rPr>
              <a:t>(was 5pi) at flattop with 2*</a:t>
            </a:r>
            <a:r>
              <a:rPr lang="en-US" sz="2200" dirty="0" smtClean="0">
                <a:solidFill>
                  <a:srgbClr val="000090"/>
                </a:solidFill>
                <a:latin typeface="+mj-lt"/>
              </a:rPr>
              <a:t>10</a:t>
            </a:r>
            <a:r>
              <a:rPr lang="en-US" sz="2200" baseline="30000" dirty="0" smtClean="0">
                <a:solidFill>
                  <a:srgbClr val="000090"/>
                </a:solidFill>
                <a:latin typeface="+mj-lt"/>
              </a:rPr>
              <a:t>11</a:t>
            </a:r>
            <a:r>
              <a:rPr lang="en-US" sz="2200" dirty="0" smtClean="0">
                <a:solidFill>
                  <a:srgbClr val="000090"/>
                </a:solidFill>
                <a:latin typeface="+mj-lt"/>
              </a:rPr>
              <a:t> </a:t>
            </a:r>
            <a:r>
              <a:rPr lang="en-US" sz="2200" dirty="0">
                <a:solidFill>
                  <a:srgbClr val="000090"/>
                </a:solidFill>
                <a:latin typeface="+mj-lt"/>
              </a:rPr>
              <a:t>intensity. </a:t>
            </a:r>
            <a:endParaRPr lang="en-US" sz="2200" dirty="0" smtClean="0">
              <a:solidFill>
                <a:srgbClr val="000090"/>
              </a:solidFill>
              <a:latin typeface="+mj-lt"/>
            </a:endParaRPr>
          </a:p>
          <a:p>
            <a:r>
              <a:rPr lang="en-US" sz="2200" dirty="0" smtClean="0">
                <a:solidFill>
                  <a:srgbClr val="000090"/>
                </a:solidFill>
                <a:latin typeface="+mj-lt"/>
              </a:rPr>
              <a:t>A </a:t>
            </a:r>
            <a:r>
              <a:rPr lang="en-US" sz="2200" dirty="0">
                <a:solidFill>
                  <a:srgbClr val="000090"/>
                </a:solidFill>
                <a:latin typeface="+mj-lt"/>
              </a:rPr>
              <a:t>new set of JQ timing  has been put into use and an overall timing scan has been done. This new set of timing coincides with the -0.5ms shift in the later part of ramp, so it seems the mysterious shift of -0.5ms is </a:t>
            </a:r>
            <a:r>
              <a:rPr lang="en-US" sz="2200" dirty="0" smtClean="0">
                <a:solidFill>
                  <a:srgbClr val="000090"/>
                </a:solidFill>
                <a:latin typeface="+mj-lt"/>
              </a:rPr>
              <a:t>gone. </a:t>
            </a:r>
            <a:r>
              <a:rPr lang="en-US" sz="2200" dirty="0">
                <a:solidFill>
                  <a:srgbClr val="000090"/>
                </a:solidFill>
                <a:latin typeface="+mj-lt"/>
              </a:rPr>
              <a:t>With smaller emittance, higher source polarization and new timing, we get above 70% polarization with 2*</a:t>
            </a:r>
            <a:r>
              <a:rPr lang="en-US" sz="2200" dirty="0" smtClean="0">
                <a:solidFill>
                  <a:srgbClr val="000090"/>
                </a:solidFill>
                <a:latin typeface="+mj-lt"/>
              </a:rPr>
              <a:t>10</a:t>
            </a:r>
            <a:r>
              <a:rPr lang="en-US" sz="2200" baseline="30000" dirty="0" smtClean="0">
                <a:solidFill>
                  <a:srgbClr val="000090"/>
                </a:solidFill>
                <a:latin typeface="+mj-lt"/>
              </a:rPr>
              <a:t>11</a:t>
            </a:r>
            <a:r>
              <a:rPr lang="en-US" sz="2200" dirty="0" smtClean="0">
                <a:solidFill>
                  <a:srgbClr val="000090"/>
                </a:solidFill>
                <a:latin typeface="+mj-lt"/>
              </a:rPr>
              <a:t> </a:t>
            </a:r>
            <a:r>
              <a:rPr lang="en-US" sz="2200" dirty="0">
                <a:solidFill>
                  <a:srgbClr val="000090"/>
                </a:solidFill>
                <a:latin typeface="+mj-lt"/>
              </a:rPr>
              <a:t>intensity. </a:t>
            </a:r>
          </a:p>
          <a:p>
            <a:r>
              <a:rPr lang="en-US" sz="2200" dirty="0" smtClean="0">
                <a:solidFill>
                  <a:srgbClr val="000090"/>
                </a:solidFill>
                <a:latin typeface="+mj-lt"/>
              </a:rPr>
              <a:t>We have </a:t>
            </a:r>
            <a:r>
              <a:rPr lang="en-US" sz="2200" dirty="0">
                <a:solidFill>
                  <a:srgbClr val="000090"/>
                </a:solidFill>
                <a:latin typeface="+mj-lt"/>
              </a:rPr>
              <a:t>set up a faster ramp on user2.  The ramp is shortened by about 50ms (out of 430ms). It is faster in the early part. The motivation is to preserve emittance(such as space charge near injection), and secondary effect is to cross the early depolarizing resonances faster. The polarization with JQ off is in the middle of 60% with 2*</a:t>
            </a:r>
            <a:r>
              <a:rPr lang="en-US" sz="2200" dirty="0" smtClean="0">
                <a:solidFill>
                  <a:srgbClr val="000090"/>
                </a:solidFill>
                <a:latin typeface="+mj-lt"/>
              </a:rPr>
              <a:t>10</a:t>
            </a:r>
            <a:r>
              <a:rPr lang="en-US" sz="2200" baseline="30000" dirty="0" smtClean="0">
                <a:solidFill>
                  <a:srgbClr val="000090"/>
                </a:solidFill>
                <a:latin typeface="+mj-lt"/>
              </a:rPr>
              <a:t>11</a:t>
            </a:r>
            <a:r>
              <a:rPr lang="en-US" sz="2200" dirty="0" smtClean="0">
                <a:solidFill>
                  <a:srgbClr val="000090"/>
                </a:solidFill>
                <a:latin typeface="+mj-lt"/>
              </a:rPr>
              <a:t>. </a:t>
            </a:r>
          </a:p>
        </p:txBody>
      </p:sp>
    </p:spTree>
    <p:extLst>
      <p:ext uri="{BB962C8B-B14F-4D97-AF65-F5344CB8AC3E}">
        <p14:creationId xmlns:p14="http://schemas.microsoft.com/office/powerpoint/2010/main" val="2143824440"/>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3</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Booster Setup </a:t>
            </a:r>
            <a:endParaRPr lang="en-US" sz="3200" b="1" dirty="0" smtClean="0">
              <a:solidFill>
                <a:srgbClr val="FF0000"/>
              </a:solidFill>
            </a:endParaRPr>
          </a:p>
        </p:txBody>
      </p:sp>
      <p:sp>
        <p:nvSpPr>
          <p:cNvPr id="9221" name="Rectangle 3"/>
          <p:cNvSpPr>
            <a:spLocks noGrp="1" noChangeArrowheads="1"/>
          </p:cNvSpPr>
          <p:nvPr>
            <p:ph type="body" idx="1"/>
          </p:nvPr>
        </p:nvSpPr>
        <p:spPr>
          <a:xfrm>
            <a:off x="0" y="533400"/>
            <a:ext cx="9144000" cy="5867400"/>
          </a:xfrm>
          <a:ln>
            <a:solidFill>
              <a:schemeClr val="bg1"/>
            </a:solidFill>
          </a:ln>
        </p:spPr>
        <p:txBody>
          <a:bodyPr/>
          <a:lstStyle/>
          <a:p>
            <a:r>
              <a:rPr lang="en-US" sz="2200" dirty="0">
                <a:solidFill>
                  <a:srgbClr val="000090"/>
                </a:solidFill>
                <a:latin typeface="+mj-lt"/>
              </a:rPr>
              <a:t>Booster injection tune setup study: compare the near half integer setting vs. 4.9 setting</a:t>
            </a:r>
            <a:r>
              <a:rPr lang="en-US" sz="2200" dirty="0" smtClean="0">
                <a:solidFill>
                  <a:srgbClr val="000090"/>
                </a:solidFill>
                <a:latin typeface="+mj-lt"/>
              </a:rPr>
              <a:t>. It showed that the near half integer setting is better but the vertical tune needs to be pushed further away from half integer, due to higher intensity.</a:t>
            </a:r>
          </a:p>
          <a:p>
            <a:r>
              <a:rPr lang="en-US" sz="2200" dirty="0" smtClean="0">
                <a:solidFill>
                  <a:srgbClr val="000090"/>
                </a:solidFill>
                <a:latin typeface="+mj-lt"/>
              </a:rPr>
              <a:t>The benefit of higher input intensity from linac: the stop band tuning is easier, as the effect is visible with higher input. We set up stop band correction with much higher input and then lower intensity for operation.</a:t>
            </a:r>
          </a:p>
          <a:p>
            <a:r>
              <a:rPr lang="en-US" sz="2200" dirty="0" smtClean="0">
                <a:solidFill>
                  <a:srgbClr val="000090"/>
                </a:solidFill>
                <a:latin typeface="+mj-lt"/>
              </a:rPr>
              <a:t>We </a:t>
            </a:r>
            <a:r>
              <a:rPr lang="en-US" sz="2200" dirty="0">
                <a:solidFill>
                  <a:srgbClr val="000090"/>
                </a:solidFill>
                <a:latin typeface="+mj-lt"/>
              </a:rPr>
              <a:t>have set up a faster Booster user on Booster user8. The motivation is to reduce emittance, but we still need machine time to judge if it works.</a:t>
            </a:r>
          </a:p>
          <a:p>
            <a:endParaRPr lang="en-US" sz="2200" dirty="0" smtClean="0">
              <a:solidFill>
                <a:srgbClr val="000090"/>
              </a:solidFill>
              <a:latin typeface="+mj-lt"/>
            </a:endParaRPr>
          </a:p>
        </p:txBody>
      </p:sp>
    </p:spTree>
    <p:extLst>
      <p:ext uri="{BB962C8B-B14F-4D97-AF65-F5344CB8AC3E}">
        <p14:creationId xmlns:p14="http://schemas.microsoft.com/office/powerpoint/2010/main" val="4159716127"/>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ue_Feb_17_2015_101614_27585.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5800"/>
            <a:ext cx="9144000" cy="6085234"/>
          </a:xfrm>
          <a:prstGeom prst="rect">
            <a:avLst/>
          </a:prstGeom>
        </p:spPr>
      </p:pic>
      <p:sp>
        <p:nvSpPr>
          <p:cNvPr id="2" name="Title 1"/>
          <p:cNvSpPr>
            <a:spLocks noGrp="1"/>
          </p:cNvSpPr>
          <p:nvPr>
            <p:ph type="title"/>
          </p:nvPr>
        </p:nvSpPr>
        <p:spPr>
          <a:xfrm>
            <a:off x="0" y="76200"/>
            <a:ext cx="9144000" cy="533400"/>
          </a:xfrm>
        </p:spPr>
        <p:txBody>
          <a:bodyPr/>
          <a:lstStyle/>
          <a:p>
            <a:r>
              <a:rPr lang="en-US" b="1" dirty="0" smtClean="0">
                <a:solidFill>
                  <a:srgbClr val="FF0000"/>
                </a:solidFill>
              </a:rPr>
              <a:t>Overall JQ Timing Scan (2/14-16)</a:t>
            </a:r>
            <a:endParaRPr lang="en-US" b="1" dirty="0">
              <a:solidFill>
                <a:srgbClr val="FF0000"/>
              </a:solidFill>
            </a:endParaRPr>
          </a:p>
        </p:txBody>
      </p:sp>
      <p:sp>
        <p:nvSpPr>
          <p:cNvPr id="5" name="Slide Number Placeholder 4"/>
          <p:cNvSpPr>
            <a:spLocks noGrp="1"/>
          </p:cNvSpPr>
          <p:nvPr>
            <p:ph type="sldNum" sz="quarter" idx="12"/>
          </p:nvPr>
        </p:nvSpPr>
        <p:spPr/>
        <p:txBody>
          <a:bodyPr/>
          <a:lstStyle/>
          <a:p>
            <a:pPr>
              <a:defRPr/>
            </a:pPr>
            <a:fld id="{EFD0FAA2-0353-4E4B-9D82-7D7E4F87B0F3}" type="slidenum">
              <a:rPr lang="ja-JP" altLang="en-US" smtClean="0"/>
              <a:pPr>
                <a:defRPr/>
              </a:pPr>
              <a:t>4</a:t>
            </a:fld>
            <a:endParaRPr lang="en-US" altLang="ja-JP"/>
          </a:p>
        </p:txBody>
      </p:sp>
      <p:sp>
        <p:nvSpPr>
          <p:cNvPr id="7" name="TextBox 6"/>
          <p:cNvSpPr txBox="1"/>
          <p:nvPr/>
        </p:nvSpPr>
        <p:spPr>
          <a:xfrm>
            <a:off x="3352800" y="5257800"/>
            <a:ext cx="4876800" cy="707886"/>
          </a:xfrm>
          <a:prstGeom prst="rect">
            <a:avLst/>
          </a:prstGeom>
          <a:noFill/>
        </p:spPr>
        <p:txBody>
          <a:bodyPr wrap="square" rtlCol="0">
            <a:spAutoFit/>
          </a:bodyPr>
          <a:lstStyle/>
          <a:p>
            <a:r>
              <a:rPr lang="en-US" dirty="0" smtClean="0"/>
              <a:t>Not a good Gaussian shape, but  good polarization at expect timing.</a:t>
            </a:r>
            <a:endParaRPr lang="en-US" dirty="0"/>
          </a:p>
        </p:txBody>
      </p:sp>
      <p:sp>
        <p:nvSpPr>
          <p:cNvPr id="9" name="TextBox 8"/>
          <p:cNvSpPr txBox="1"/>
          <p:nvPr/>
        </p:nvSpPr>
        <p:spPr>
          <a:xfrm>
            <a:off x="2286000" y="3048000"/>
            <a:ext cx="1903085" cy="400110"/>
          </a:xfrm>
          <a:prstGeom prst="rect">
            <a:avLst/>
          </a:prstGeom>
          <a:noFill/>
        </p:spPr>
        <p:txBody>
          <a:bodyPr wrap="none" rtlCol="0">
            <a:spAutoFit/>
          </a:bodyPr>
          <a:lstStyle/>
          <a:p>
            <a:r>
              <a:rPr lang="en-US" dirty="0" smtClean="0"/>
              <a:t>(fitted by </a:t>
            </a:r>
            <a:r>
              <a:rPr lang="en-US" dirty="0" err="1" smtClean="0"/>
              <a:t>Yann</a:t>
            </a:r>
            <a:r>
              <a:rPr lang="en-US" dirty="0" smtClean="0"/>
              <a:t>)</a:t>
            </a:r>
            <a:endParaRPr lang="en-US" dirty="0"/>
          </a:p>
        </p:txBody>
      </p:sp>
    </p:spTree>
    <p:extLst>
      <p:ext uri="{BB962C8B-B14F-4D97-AF65-F5344CB8AC3E}">
        <p14:creationId xmlns:p14="http://schemas.microsoft.com/office/powerpoint/2010/main" val="27028388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CustomShape 1"/>
          <p:cNvSpPr/>
          <p:nvPr/>
        </p:nvSpPr>
        <p:spPr>
          <a:xfrm>
            <a:off x="3886200" y="6400800"/>
            <a:ext cx="2514600" cy="228600"/>
          </a:xfrm>
          <a:prstGeom prst="rect">
            <a:avLst/>
          </a:prstGeom>
          <a:noFill/>
        </p:spPr>
        <p:txBody>
          <a:bodyPr lIns="90000" tIns="46800" rIns="90000" bIns="46800"/>
          <a:lstStyle/>
          <a:p>
            <a:pPr>
              <a:buFont typeface="Times New Roman"/>
              <a:buChar char="•"/>
            </a:pPr>
            <a:r>
              <a:rPr lang="en-US">
                <a:solidFill>
                  <a:srgbClr val="000000"/>
                </a:solidFill>
              </a:rPr>
              <a:t>Haixin Huang</a:t>
            </a:r>
            <a:endParaRPr>
              <a:solidFill>
                <a:srgbClr val="000000"/>
              </a:solidFill>
            </a:endParaRPr>
          </a:p>
        </p:txBody>
      </p:sp>
      <p:sp>
        <p:nvSpPr>
          <p:cNvPr id="592" name="CustomShape 2"/>
          <p:cNvSpPr/>
          <p:nvPr/>
        </p:nvSpPr>
        <p:spPr>
          <a:xfrm>
            <a:off x="2057400" y="6400800"/>
            <a:ext cx="1523880" cy="228600"/>
          </a:xfrm>
          <a:prstGeom prst="rect">
            <a:avLst/>
          </a:prstGeom>
          <a:noFill/>
        </p:spPr>
        <p:txBody>
          <a:bodyPr lIns="90000" tIns="46800" rIns="90000" bIns="46800" anchor="b"/>
          <a:lstStyle/>
          <a:p>
            <a:pPr algn="r">
              <a:buFont typeface="Arial"/>
              <a:buChar char="•"/>
            </a:pPr>
            <a:fld id="{7F396F4C-EA37-4A74-86E2-2FE189C19B38}" type="slidenum">
              <a:rPr lang="en-US" sz="1400">
                <a:solidFill>
                  <a:srgbClr val="5E574E"/>
                </a:solidFill>
                <a:latin typeface="Arial"/>
              </a:rPr>
              <a:pPr algn="r">
                <a:buFont typeface="Arial"/>
                <a:buChar char="•"/>
              </a:pPr>
              <a:t>5</a:t>
            </a:fld>
            <a:endParaRPr>
              <a:solidFill>
                <a:srgbClr val="000000"/>
              </a:solidFill>
            </a:endParaRPr>
          </a:p>
        </p:txBody>
      </p:sp>
      <p:sp>
        <p:nvSpPr>
          <p:cNvPr id="593" name="TextShape 3"/>
          <p:cNvSpPr txBox="1"/>
          <p:nvPr/>
        </p:nvSpPr>
        <p:spPr>
          <a:xfrm>
            <a:off x="-360" y="-45720"/>
            <a:ext cx="8915400" cy="579240"/>
          </a:xfrm>
          <a:prstGeom prst="rect">
            <a:avLst/>
          </a:prstGeom>
        </p:spPr>
        <p:txBody>
          <a:bodyPr anchor="b"/>
          <a:lstStyle/>
          <a:p>
            <a:r>
              <a:rPr lang="en-US" sz="3200" dirty="0">
                <a:solidFill>
                  <a:srgbClr val="FF0000"/>
                </a:solidFill>
              </a:rPr>
              <a:t>AGS Polarization Profile at Flattop	</a:t>
            </a:r>
            <a:endParaRPr dirty="0">
              <a:solidFill>
                <a:srgbClr val="000000"/>
              </a:solidFill>
            </a:endParaRPr>
          </a:p>
        </p:txBody>
      </p:sp>
      <p:sp>
        <p:nvSpPr>
          <p:cNvPr id="594" name="TextShape 4"/>
          <p:cNvSpPr txBox="1"/>
          <p:nvPr/>
        </p:nvSpPr>
        <p:spPr>
          <a:xfrm>
            <a:off x="38100" y="3200400"/>
            <a:ext cx="9118440" cy="2133960"/>
          </a:xfrm>
          <a:prstGeom prst="rect">
            <a:avLst/>
          </a:prstGeom>
        </p:spPr>
        <p:txBody>
          <a:bodyPr/>
          <a:lstStyle/>
          <a:p>
            <a:r>
              <a:rPr lang="en-US" sz="2100" dirty="0" smtClean="0">
                <a:solidFill>
                  <a:srgbClr val="000090"/>
                </a:solidFill>
                <a:latin typeface="Times New Roman"/>
              </a:rPr>
              <a:t>Date      </a:t>
            </a:r>
            <a:r>
              <a:rPr lang="en-US" sz="2100" dirty="0" err="1" smtClean="0">
                <a:solidFill>
                  <a:srgbClr val="000090"/>
                </a:solidFill>
                <a:latin typeface="Times New Roman"/>
              </a:rPr>
              <a:t>P</a:t>
            </a:r>
            <a:r>
              <a:rPr lang="en-US" sz="2100" baseline="30000" dirty="0" err="1" smtClean="0">
                <a:solidFill>
                  <a:srgbClr val="000090"/>
                </a:solidFill>
                <a:latin typeface="Times New Roman"/>
              </a:rPr>
              <a:t>V</a:t>
            </a:r>
            <a:r>
              <a:rPr lang="en-US" sz="2100" baseline="-25000" dirty="0" err="1" smtClean="0">
                <a:solidFill>
                  <a:srgbClr val="000090"/>
                </a:solidFill>
                <a:latin typeface="Times New Roman"/>
              </a:rPr>
              <a:t>max</a:t>
            </a:r>
            <a:r>
              <a:rPr lang="en-US" sz="2100" dirty="0" smtClean="0">
                <a:solidFill>
                  <a:srgbClr val="000090"/>
                </a:solidFill>
                <a:latin typeface="Times New Roman"/>
              </a:rPr>
              <a:t>          R</a:t>
            </a:r>
            <a:r>
              <a:rPr lang="en-US" sz="2100" baseline="-25000" dirty="0" smtClean="0">
                <a:solidFill>
                  <a:srgbClr val="000090"/>
                </a:solidFill>
                <a:latin typeface="Times New Roman"/>
              </a:rPr>
              <a:t>H</a:t>
            </a:r>
            <a:r>
              <a:rPr lang="en-US" sz="2100" dirty="0" smtClean="0">
                <a:solidFill>
                  <a:srgbClr val="000090"/>
                </a:solidFill>
                <a:latin typeface="Times New Roman"/>
              </a:rPr>
              <a:t>                 </a:t>
            </a:r>
            <a:r>
              <a:rPr lang="en-US" sz="2100" dirty="0" err="1" smtClean="0">
                <a:solidFill>
                  <a:srgbClr val="000090"/>
                </a:solidFill>
                <a:latin typeface="Times New Roman"/>
              </a:rPr>
              <a:t>P</a:t>
            </a:r>
            <a:r>
              <a:rPr lang="en-US" sz="2100" baseline="30000" dirty="0" err="1" smtClean="0">
                <a:solidFill>
                  <a:srgbClr val="000090"/>
                </a:solidFill>
                <a:latin typeface="Times New Roman"/>
              </a:rPr>
              <a:t>H</a:t>
            </a:r>
            <a:r>
              <a:rPr lang="en-US" sz="2100" baseline="-25000" dirty="0" err="1" smtClean="0">
                <a:solidFill>
                  <a:srgbClr val="000090"/>
                </a:solidFill>
                <a:latin typeface="Times New Roman"/>
              </a:rPr>
              <a:t>max</a:t>
            </a:r>
            <a:r>
              <a:rPr lang="en-US" sz="2100" dirty="0" smtClean="0">
                <a:solidFill>
                  <a:srgbClr val="000090"/>
                </a:solidFill>
                <a:latin typeface="Times New Roman"/>
              </a:rPr>
              <a:t>       R</a:t>
            </a:r>
            <a:r>
              <a:rPr lang="en-US" sz="2100" baseline="-25000" dirty="0" smtClean="0">
                <a:solidFill>
                  <a:srgbClr val="000090"/>
                </a:solidFill>
                <a:latin typeface="Times New Roman"/>
              </a:rPr>
              <a:t>V</a:t>
            </a:r>
            <a:r>
              <a:rPr lang="en-US" sz="2100" dirty="0" smtClean="0">
                <a:solidFill>
                  <a:srgbClr val="000090"/>
                </a:solidFill>
                <a:latin typeface="Times New Roman"/>
              </a:rPr>
              <a:t>              P</a:t>
            </a:r>
            <a:r>
              <a:rPr lang="en-US" sz="2100" baseline="-25000" dirty="0" smtClean="0">
                <a:solidFill>
                  <a:srgbClr val="000090"/>
                </a:solidFill>
                <a:latin typeface="Times New Roman"/>
              </a:rPr>
              <a:t>0_mea         </a:t>
            </a:r>
            <a:r>
              <a:rPr lang="en-US" sz="2100" dirty="0" smtClean="0">
                <a:solidFill>
                  <a:srgbClr val="000090"/>
                </a:solidFill>
                <a:latin typeface="Times New Roman"/>
              </a:rPr>
              <a:t>P</a:t>
            </a:r>
            <a:r>
              <a:rPr lang="en-US" sz="2100" baseline="-25000" dirty="0" smtClean="0">
                <a:solidFill>
                  <a:srgbClr val="000090"/>
                </a:solidFill>
                <a:latin typeface="Times New Roman"/>
              </a:rPr>
              <a:t>200MeV</a:t>
            </a:r>
            <a:r>
              <a:rPr lang="en-US" sz="2100" dirty="0" smtClean="0">
                <a:solidFill>
                  <a:srgbClr val="000090"/>
                </a:solidFill>
                <a:latin typeface="Times New Roman"/>
              </a:rPr>
              <a:t>-&gt;</a:t>
            </a:r>
            <a:r>
              <a:rPr lang="en-US" sz="2100" baseline="-25000" dirty="0" smtClean="0">
                <a:solidFill>
                  <a:srgbClr val="000090"/>
                </a:solidFill>
                <a:latin typeface="Times New Roman"/>
              </a:rPr>
              <a:t> </a:t>
            </a:r>
            <a:r>
              <a:rPr lang="en-US" sz="2100" dirty="0" smtClean="0">
                <a:solidFill>
                  <a:srgbClr val="000090"/>
                </a:solidFill>
                <a:latin typeface="Times New Roman"/>
              </a:rPr>
              <a:t>P</a:t>
            </a:r>
            <a:r>
              <a:rPr lang="en-US" sz="2100" baseline="-25000" dirty="0" smtClean="0">
                <a:solidFill>
                  <a:srgbClr val="000090"/>
                </a:solidFill>
                <a:latin typeface="Times New Roman"/>
              </a:rPr>
              <a:t>0</a:t>
            </a:r>
            <a:endParaRPr lang="en-US" sz="2100" dirty="0" smtClean="0">
              <a:solidFill>
                <a:srgbClr val="000090"/>
              </a:solidFill>
              <a:latin typeface="Times New Roman"/>
            </a:endParaRPr>
          </a:p>
          <a:p>
            <a:r>
              <a:rPr lang="en-US" sz="2100" dirty="0" smtClean="0">
                <a:solidFill>
                  <a:srgbClr val="3366FF"/>
                </a:solidFill>
                <a:latin typeface="Times New Roman"/>
              </a:rPr>
              <a:t>1/12  </a:t>
            </a:r>
            <a:r>
              <a:rPr lang="en-US" sz="2100" dirty="0" smtClean="0">
                <a:solidFill>
                  <a:srgbClr val="000090"/>
                </a:solidFill>
                <a:latin typeface="Times New Roman"/>
              </a:rPr>
              <a:t>    72.2  0.7  </a:t>
            </a:r>
            <a:r>
              <a:rPr lang="en-US" sz="2100" dirty="0" smtClean="0">
                <a:solidFill>
                  <a:srgbClr val="FF6600"/>
                </a:solidFill>
                <a:latin typeface="Times New Roman"/>
              </a:rPr>
              <a:t>0.054  0.016  </a:t>
            </a:r>
            <a:r>
              <a:rPr lang="en-US" sz="2100" dirty="0" smtClean="0">
                <a:solidFill>
                  <a:srgbClr val="000090"/>
                </a:solidFill>
                <a:latin typeface="Times New Roman"/>
              </a:rPr>
              <a:t>74.6  0.8  </a:t>
            </a:r>
            <a:r>
              <a:rPr lang="en-US" sz="2100" dirty="0" smtClean="0">
                <a:solidFill>
                  <a:srgbClr val="FF6600"/>
                </a:solidFill>
                <a:latin typeface="Times New Roman"/>
              </a:rPr>
              <a:t>0.093  0.016  </a:t>
            </a:r>
            <a:r>
              <a:rPr lang="en-US" sz="2100" dirty="0" smtClean="0">
                <a:solidFill>
                  <a:srgbClr val="FF3300"/>
                </a:solidFill>
                <a:latin typeface="Times New Roman"/>
              </a:rPr>
              <a:t>81.6 1.4    </a:t>
            </a:r>
            <a:r>
              <a:rPr lang="en-US" sz="2100" dirty="0" smtClean="0">
                <a:solidFill>
                  <a:srgbClr val="000000"/>
                </a:solidFill>
                <a:latin typeface="Times New Roman"/>
              </a:rPr>
              <a:t>82.5      </a:t>
            </a:r>
            <a:r>
              <a:rPr lang="en-US" sz="2100" dirty="0" smtClean="0">
                <a:solidFill>
                  <a:srgbClr val="FF3300"/>
                </a:solidFill>
                <a:latin typeface="Times New Roman"/>
              </a:rPr>
              <a:t>80.8</a:t>
            </a:r>
            <a:r>
              <a:rPr lang="en-US" sz="2100" dirty="0" smtClean="0">
                <a:solidFill>
                  <a:srgbClr val="000000"/>
                </a:solidFill>
                <a:latin typeface="Times New Roman"/>
              </a:rPr>
              <a:t/>
            </a:r>
            <a:br>
              <a:rPr lang="en-US" sz="2100" dirty="0" smtClean="0">
                <a:solidFill>
                  <a:srgbClr val="000000"/>
                </a:solidFill>
                <a:latin typeface="Times New Roman"/>
              </a:rPr>
            </a:br>
            <a:r>
              <a:rPr lang="en-US" sz="2100" dirty="0" smtClean="0">
                <a:solidFill>
                  <a:srgbClr val="3366FF"/>
                </a:solidFill>
                <a:latin typeface="Times New Roman"/>
              </a:rPr>
              <a:t>1</a:t>
            </a:r>
            <a:r>
              <a:rPr lang="en-US" sz="2100" dirty="0">
                <a:solidFill>
                  <a:srgbClr val="3366FF"/>
                </a:solidFill>
                <a:latin typeface="Times New Roman"/>
              </a:rPr>
              <a:t>/</a:t>
            </a:r>
            <a:r>
              <a:rPr lang="en-US" sz="2100" dirty="0" smtClean="0">
                <a:solidFill>
                  <a:srgbClr val="3366FF"/>
                </a:solidFill>
                <a:latin typeface="Times New Roman"/>
              </a:rPr>
              <a:t>16  </a:t>
            </a:r>
            <a:r>
              <a:rPr lang="en-US" sz="2100" dirty="0" smtClean="0">
                <a:solidFill>
                  <a:srgbClr val="000090"/>
                </a:solidFill>
                <a:latin typeface="Times New Roman"/>
              </a:rPr>
              <a:t>    69.2  0.8  </a:t>
            </a:r>
            <a:r>
              <a:rPr lang="en-US" sz="2100" dirty="0" smtClean="0">
                <a:solidFill>
                  <a:srgbClr val="FF6600"/>
                </a:solidFill>
                <a:latin typeface="Times New Roman"/>
              </a:rPr>
              <a:t>0.139  0.018  </a:t>
            </a:r>
            <a:r>
              <a:rPr lang="en-US" sz="2100" dirty="0" smtClean="0">
                <a:solidFill>
                  <a:srgbClr val="000090"/>
                </a:solidFill>
                <a:latin typeface="Times New Roman"/>
              </a:rPr>
              <a:t>69.4  0.7  </a:t>
            </a:r>
            <a:r>
              <a:rPr lang="en-US" sz="2100" dirty="0" smtClean="0">
                <a:solidFill>
                  <a:srgbClr val="FF6600"/>
                </a:solidFill>
                <a:latin typeface="Times New Roman"/>
              </a:rPr>
              <a:t>0.061  0.015  </a:t>
            </a:r>
            <a:r>
              <a:rPr lang="en-US" sz="2100" dirty="0" smtClean="0">
                <a:solidFill>
                  <a:srgbClr val="FF3300"/>
                </a:solidFill>
                <a:latin typeface="Times New Roman"/>
              </a:rPr>
              <a:t>79.9 1.4    </a:t>
            </a:r>
            <a:r>
              <a:rPr lang="en-US" sz="2100" dirty="0" smtClean="0">
                <a:solidFill>
                  <a:srgbClr val="000000"/>
                </a:solidFill>
                <a:latin typeface="Times New Roman"/>
              </a:rPr>
              <a:t>80.1      </a:t>
            </a:r>
            <a:r>
              <a:rPr lang="en-US" sz="2100" dirty="0" smtClean="0">
                <a:solidFill>
                  <a:srgbClr val="FF3300"/>
                </a:solidFill>
                <a:latin typeface="Times New Roman"/>
              </a:rPr>
              <a:t>78.5</a:t>
            </a:r>
          </a:p>
          <a:p>
            <a:r>
              <a:rPr lang="en-US" sz="2100" dirty="0" smtClean="0">
                <a:solidFill>
                  <a:srgbClr val="3366FF"/>
                </a:solidFill>
                <a:latin typeface="Times New Roman"/>
              </a:rPr>
              <a:t>2/2   </a:t>
            </a:r>
            <a:r>
              <a:rPr lang="en-US" sz="2100" dirty="0" smtClean="0">
                <a:solidFill>
                  <a:srgbClr val="000090"/>
                </a:solidFill>
                <a:latin typeface="Times New Roman"/>
              </a:rPr>
              <a:t>     67.4  0.9  </a:t>
            </a:r>
            <a:r>
              <a:rPr lang="en-US" sz="2100" dirty="0" smtClean="0">
                <a:solidFill>
                  <a:srgbClr val="FF6600"/>
                </a:solidFill>
                <a:latin typeface="Times New Roman"/>
              </a:rPr>
              <a:t>0.112  0.018  </a:t>
            </a:r>
            <a:r>
              <a:rPr lang="en-US" sz="2100" dirty="0" smtClean="0">
                <a:solidFill>
                  <a:srgbClr val="000090"/>
                </a:solidFill>
                <a:latin typeface="Times New Roman"/>
              </a:rPr>
              <a:t>66.3  0.5  </a:t>
            </a:r>
            <a:r>
              <a:rPr lang="en-US" sz="2100" dirty="0" smtClean="0">
                <a:solidFill>
                  <a:srgbClr val="FF6600"/>
                </a:solidFill>
                <a:latin typeface="Times New Roman"/>
              </a:rPr>
              <a:t>0.080  0.011  </a:t>
            </a:r>
            <a:r>
              <a:rPr lang="en-US" sz="2100" dirty="0" smtClean="0">
                <a:solidFill>
                  <a:srgbClr val="FF3300"/>
                </a:solidFill>
                <a:latin typeface="Times New Roman"/>
              </a:rPr>
              <a:t>76.7 1.2    </a:t>
            </a:r>
            <a:r>
              <a:rPr lang="en-US" sz="2100" dirty="0" smtClean="0">
                <a:solidFill>
                  <a:srgbClr val="000000"/>
                </a:solidFill>
                <a:latin typeface="Times New Roman"/>
              </a:rPr>
              <a:t>80.5       </a:t>
            </a:r>
            <a:r>
              <a:rPr lang="en-US" sz="2100" dirty="0" smtClean="0">
                <a:solidFill>
                  <a:srgbClr val="FF3300"/>
                </a:solidFill>
                <a:latin typeface="Times New Roman"/>
              </a:rPr>
              <a:t>78.9</a:t>
            </a:r>
            <a:r>
              <a:rPr lang="en-US" sz="2100" dirty="0" smtClean="0">
                <a:solidFill>
                  <a:srgbClr val="000000"/>
                </a:solidFill>
                <a:latin typeface="Times New Roman"/>
              </a:rPr>
              <a:t> </a:t>
            </a:r>
            <a:r>
              <a:rPr lang="en-US" sz="2100" dirty="0">
                <a:solidFill>
                  <a:srgbClr val="000000"/>
                </a:solidFill>
                <a:latin typeface="Times New Roman"/>
              </a:rPr>
              <a:t/>
            </a:r>
            <a:br>
              <a:rPr lang="en-US" sz="2100" dirty="0">
                <a:solidFill>
                  <a:srgbClr val="000000"/>
                </a:solidFill>
                <a:latin typeface="Times New Roman"/>
              </a:rPr>
            </a:br>
            <a:r>
              <a:rPr lang="en-US" sz="2100" dirty="0" smtClean="0">
                <a:solidFill>
                  <a:srgbClr val="3366FF"/>
                </a:solidFill>
                <a:latin typeface="Times New Roman"/>
              </a:rPr>
              <a:t>2/5   </a:t>
            </a:r>
            <a:r>
              <a:rPr lang="en-US" sz="2100" dirty="0" smtClean="0">
                <a:solidFill>
                  <a:srgbClr val="000090"/>
                </a:solidFill>
                <a:latin typeface="Times New Roman"/>
              </a:rPr>
              <a:t>     68.7  0.7  </a:t>
            </a:r>
            <a:r>
              <a:rPr lang="en-US" sz="2100" dirty="0">
                <a:solidFill>
                  <a:srgbClr val="FF6600"/>
                </a:solidFill>
                <a:latin typeface="Times New Roman"/>
              </a:rPr>
              <a:t>0.112  </a:t>
            </a:r>
            <a:r>
              <a:rPr lang="en-US" sz="2100" dirty="0" smtClean="0">
                <a:solidFill>
                  <a:srgbClr val="FF6600"/>
                </a:solidFill>
                <a:latin typeface="Times New Roman"/>
              </a:rPr>
              <a:t>0.017  </a:t>
            </a:r>
            <a:r>
              <a:rPr lang="en-US" sz="2100" dirty="0" smtClean="0">
                <a:solidFill>
                  <a:srgbClr val="000090"/>
                </a:solidFill>
                <a:latin typeface="Times New Roman"/>
              </a:rPr>
              <a:t>66.1  0.8  </a:t>
            </a:r>
            <a:r>
              <a:rPr lang="en-US" sz="2100" dirty="0" smtClean="0">
                <a:solidFill>
                  <a:srgbClr val="FF6600"/>
                </a:solidFill>
                <a:latin typeface="Times New Roman"/>
              </a:rPr>
              <a:t>0.121  0.018  </a:t>
            </a:r>
            <a:r>
              <a:rPr lang="en-US" sz="2100" dirty="0" smtClean="0">
                <a:solidFill>
                  <a:srgbClr val="FF3300"/>
                </a:solidFill>
                <a:latin typeface="Times New Roman"/>
              </a:rPr>
              <a:t>79.5 1.5    </a:t>
            </a:r>
            <a:r>
              <a:rPr lang="en-US" sz="2100" dirty="0" smtClean="0">
                <a:solidFill>
                  <a:srgbClr val="000000"/>
                </a:solidFill>
                <a:latin typeface="Times New Roman"/>
              </a:rPr>
              <a:t>80.1      </a:t>
            </a:r>
            <a:r>
              <a:rPr lang="en-US" sz="2100" dirty="0" smtClean="0">
                <a:solidFill>
                  <a:srgbClr val="FF3300"/>
                </a:solidFill>
                <a:latin typeface="Times New Roman"/>
              </a:rPr>
              <a:t>78.5</a:t>
            </a:r>
            <a:endParaRPr lang="en-US" sz="2100" dirty="0" smtClean="0">
              <a:solidFill>
                <a:srgbClr val="000000"/>
              </a:solidFill>
              <a:latin typeface="Times New Roman"/>
            </a:endParaRPr>
          </a:p>
          <a:p>
            <a:r>
              <a:rPr lang="en-US" sz="2100" dirty="0">
                <a:solidFill>
                  <a:srgbClr val="3366FF"/>
                </a:solidFill>
                <a:latin typeface="Times New Roman"/>
              </a:rPr>
              <a:t>2</a:t>
            </a:r>
            <a:r>
              <a:rPr lang="en-US" sz="2100" dirty="0" smtClean="0">
                <a:solidFill>
                  <a:srgbClr val="3366FF"/>
                </a:solidFill>
                <a:latin typeface="Times New Roman"/>
              </a:rPr>
              <a:t>/17   </a:t>
            </a:r>
            <a:r>
              <a:rPr lang="en-US" sz="2100" dirty="0" smtClean="0">
                <a:solidFill>
                  <a:srgbClr val="000090"/>
                </a:solidFill>
                <a:latin typeface="Times New Roman"/>
              </a:rPr>
              <a:t>   72.6  0.6  </a:t>
            </a:r>
            <a:r>
              <a:rPr lang="en-US" sz="2100" dirty="0" smtClean="0">
                <a:solidFill>
                  <a:srgbClr val="FF6600"/>
                </a:solidFill>
                <a:latin typeface="Times New Roman"/>
              </a:rPr>
              <a:t>0.057  0.014  </a:t>
            </a:r>
            <a:r>
              <a:rPr lang="en-US" sz="2100" dirty="0" smtClean="0">
                <a:solidFill>
                  <a:srgbClr val="000090"/>
                </a:solidFill>
                <a:latin typeface="Times New Roman"/>
              </a:rPr>
              <a:t>69.6  1.0  </a:t>
            </a:r>
            <a:r>
              <a:rPr lang="en-US" sz="2100" dirty="0" smtClean="0">
                <a:solidFill>
                  <a:srgbClr val="FF6600"/>
                </a:solidFill>
                <a:latin typeface="Times New Roman"/>
              </a:rPr>
              <a:t>0.086  0.021  </a:t>
            </a:r>
            <a:r>
              <a:rPr lang="en-US" sz="2100" dirty="0" smtClean="0">
                <a:solidFill>
                  <a:srgbClr val="FF3300"/>
                </a:solidFill>
                <a:latin typeface="Times New Roman"/>
              </a:rPr>
              <a:t>78.9 </a:t>
            </a:r>
            <a:r>
              <a:rPr lang="en-US" sz="2100" dirty="0">
                <a:solidFill>
                  <a:srgbClr val="FF3300"/>
                </a:solidFill>
                <a:latin typeface="Times New Roman"/>
              </a:rPr>
              <a:t>1.5    </a:t>
            </a:r>
            <a:r>
              <a:rPr lang="en-US" sz="2100" dirty="0" smtClean="0">
                <a:solidFill>
                  <a:srgbClr val="000000"/>
                </a:solidFill>
                <a:latin typeface="Times New Roman"/>
              </a:rPr>
              <a:t>82.0      </a:t>
            </a:r>
            <a:r>
              <a:rPr lang="en-US" sz="2100" dirty="0" smtClean="0">
                <a:solidFill>
                  <a:srgbClr val="FF3300"/>
                </a:solidFill>
                <a:latin typeface="Times New Roman"/>
              </a:rPr>
              <a:t>80.3</a:t>
            </a:r>
            <a:endParaRPr lang="en-US" sz="2100" dirty="0" smtClean="0">
              <a:solidFill>
                <a:srgbClr val="000000"/>
              </a:solidFill>
              <a:latin typeface="Times New Roman"/>
            </a:endParaRPr>
          </a:p>
          <a:p>
            <a:pPr>
              <a:buFont typeface="Times New Roman"/>
              <a:buAutoNum type="arabicPeriod"/>
            </a:pPr>
            <a:endParaRPr lang="en-US" dirty="0" smtClean="0">
              <a:solidFill>
                <a:srgbClr val="000090"/>
              </a:solidFill>
            </a:endParaRPr>
          </a:p>
          <a:p>
            <a:pPr>
              <a:buFont typeface="Times New Roman"/>
              <a:buAutoNum type="arabicPeriod"/>
            </a:pPr>
            <a:r>
              <a:rPr lang="en-US" dirty="0" smtClean="0">
                <a:solidFill>
                  <a:srgbClr val="000090"/>
                </a:solidFill>
              </a:rPr>
              <a:t>The </a:t>
            </a:r>
            <a:r>
              <a:rPr lang="en-US" dirty="0">
                <a:solidFill>
                  <a:srgbClr val="000090"/>
                </a:solidFill>
              </a:rPr>
              <a:t>measured and expected P</a:t>
            </a:r>
            <a:r>
              <a:rPr lang="en-US" baseline="-25000" dirty="0">
                <a:solidFill>
                  <a:srgbClr val="000090"/>
                </a:solidFill>
              </a:rPr>
              <a:t>0 </a:t>
            </a:r>
            <a:r>
              <a:rPr lang="en-US" dirty="0">
                <a:solidFill>
                  <a:srgbClr val="000090"/>
                </a:solidFill>
              </a:rPr>
              <a:t>agreement is reasonable.</a:t>
            </a:r>
          </a:p>
          <a:p>
            <a:pPr>
              <a:buFont typeface="Times New Roman"/>
              <a:buAutoNum type="arabicPeriod"/>
            </a:pPr>
            <a:r>
              <a:rPr lang="en-US" dirty="0" smtClean="0">
                <a:solidFill>
                  <a:srgbClr val="000090"/>
                </a:solidFill>
              </a:rPr>
              <a:t>The recent gain of polarization is seen in the reduction of polarization profiles.</a:t>
            </a:r>
            <a:endParaRPr lang="en-US" dirty="0">
              <a:solidFill>
                <a:srgbClr val="000000"/>
              </a:solidFill>
            </a:endParaRPr>
          </a:p>
          <a:p>
            <a:endParaRPr lang="en-US" dirty="0" smtClean="0">
              <a:solidFill>
                <a:srgbClr val="000000"/>
              </a:solidFill>
              <a:latin typeface="Times New Roman"/>
            </a:endParaRPr>
          </a:p>
          <a:p>
            <a:endParaRPr lang="en-US" sz="2100" dirty="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dirty="0">
              <a:solidFill>
                <a:srgbClr val="000000"/>
              </a:solidFill>
            </a:endParaRPr>
          </a:p>
        </p:txBody>
      </p:sp>
      <p:sp>
        <p:nvSpPr>
          <p:cNvPr id="596" name="CustomShape 6"/>
          <p:cNvSpPr/>
          <p:nvPr/>
        </p:nvSpPr>
        <p:spPr>
          <a:xfrm>
            <a:off x="5334000" y="533400"/>
            <a:ext cx="3797300" cy="2209800"/>
          </a:xfrm>
          <a:prstGeom prst="rect">
            <a:avLst/>
          </a:prstGeom>
          <a:solidFill>
            <a:srgbClr val="FFFFFF"/>
          </a:solidFill>
        </p:spPr>
        <p:txBody>
          <a:bodyPr lIns="90000" tIns="46800" rIns="90000" bIns="46800"/>
          <a:lstStyle/>
          <a:p>
            <a:r>
              <a:rPr lang="en-US" dirty="0" smtClean="0">
                <a:solidFill>
                  <a:srgbClr val="000090"/>
                </a:solidFill>
              </a:rPr>
              <a:t>P</a:t>
            </a:r>
            <a:r>
              <a:rPr lang="en-US" baseline="-25000" dirty="0" smtClean="0">
                <a:solidFill>
                  <a:srgbClr val="000090"/>
                </a:solidFill>
              </a:rPr>
              <a:t>0</a:t>
            </a:r>
            <a:r>
              <a:rPr lang="en-US" dirty="0" smtClean="0">
                <a:solidFill>
                  <a:srgbClr val="000090"/>
                </a:solidFill>
              </a:rPr>
              <a:t> </a:t>
            </a:r>
            <a:r>
              <a:rPr lang="en-US" dirty="0">
                <a:solidFill>
                  <a:srgbClr val="000090"/>
                </a:solidFill>
              </a:rPr>
              <a:t>is the polarization with zero </a:t>
            </a:r>
            <a:r>
              <a:rPr lang="en-US" dirty="0" err="1">
                <a:solidFill>
                  <a:srgbClr val="000090"/>
                </a:solidFill>
              </a:rPr>
              <a:t>emittance</a:t>
            </a:r>
            <a:r>
              <a:rPr lang="en-US" dirty="0">
                <a:solidFill>
                  <a:srgbClr val="000090"/>
                </a:solidFill>
              </a:rPr>
              <a:t> or source polarization. </a:t>
            </a:r>
            <a:r>
              <a:rPr lang="en-US" dirty="0" err="1" smtClean="0">
                <a:solidFill>
                  <a:srgbClr val="000090"/>
                </a:solidFill>
              </a:rPr>
              <a:t>P</a:t>
            </a:r>
            <a:r>
              <a:rPr lang="en-US" baseline="30000" dirty="0" err="1" smtClean="0">
                <a:solidFill>
                  <a:srgbClr val="000090"/>
                </a:solidFill>
              </a:rPr>
              <a:t>v</a:t>
            </a:r>
            <a:r>
              <a:rPr lang="en-US" baseline="-25000" dirty="0" err="1" smtClean="0">
                <a:solidFill>
                  <a:srgbClr val="000090"/>
                </a:solidFill>
              </a:rPr>
              <a:t>max</a:t>
            </a:r>
            <a:r>
              <a:rPr lang="en-US" dirty="0" smtClean="0">
                <a:solidFill>
                  <a:srgbClr val="000090"/>
                </a:solidFill>
              </a:rPr>
              <a:t>  </a:t>
            </a:r>
            <a:r>
              <a:rPr lang="en-US" dirty="0">
                <a:solidFill>
                  <a:srgbClr val="000090"/>
                </a:solidFill>
              </a:rPr>
              <a:t>equivalent to fixed target measurement done with vertical target.</a:t>
            </a:r>
            <a:endParaRPr dirty="0">
              <a:solidFill>
                <a:srgbClr val="000090"/>
              </a:solidFill>
            </a:endParaRPr>
          </a:p>
        </p:txBody>
      </p:sp>
      <p:pic>
        <p:nvPicPr>
          <p:cNvPr id="3" name="Picture 2" descr="formula.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 y="457200"/>
            <a:ext cx="5029200" cy="2782111"/>
          </a:xfrm>
          <a:prstGeom prst="rect">
            <a:avLst/>
          </a:prstGeom>
        </p:spPr>
      </p:pic>
    </p:spTree>
    <p:extLst>
      <p:ext uri="{BB962C8B-B14F-4D97-AF65-F5344CB8AC3E}">
        <p14:creationId xmlns:p14="http://schemas.microsoft.com/office/powerpoint/2010/main" val="19652835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CustomShape 1"/>
          <p:cNvSpPr/>
          <p:nvPr/>
        </p:nvSpPr>
        <p:spPr>
          <a:xfrm>
            <a:off x="3886200" y="6400800"/>
            <a:ext cx="2514600" cy="228600"/>
          </a:xfrm>
          <a:prstGeom prst="rect">
            <a:avLst/>
          </a:prstGeom>
          <a:noFill/>
        </p:spPr>
        <p:txBody>
          <a:bodyPr lIns="90000" tIns="46800" rIns="90000" bIns="46800"/>
          <a:lstStyle/>
          <a:p>
            <a:pPr>
              <a:buFont typeface="Times New Roman"/>
              <a:buChar char="•"/>
            </a:pPr>
            <a:r>
              <a:rPr lang="en-US">
                <a:solidFill>
                  <a:srgbClr val="000000"/>
                </a:solidFill>
              </a:rPr>
              <a:t>Haixin Huang</a:t>
            </a:r>
            <a:endParaRPr>
              <a:solidFill>
                <a:srgbClr val="000000"/>
              </a:solidFill>
            </a:endParaRPr>
          </a:p>
        </p:txBody>
      </p:sp>
      <p:sp>
        <p:nvSpPr>
          <p:cNvPr id="592" name="CustomShape 2"/>
          <p:cNvSpPr/>
          <p:nvPr/>
        </p:nvSpPr>
        <p:spPr>
          <a:xfrm>
            <a:off x="2057400" y="6400800"/>
            <a:ext cx="1523880" cy="228600"/>
          </a:xfrm>
          <a:prstGeom prst="rect">
            <a:avLst/>
          </a:prstGeom>
          <a:noFill/>
        </p:spPr>
        <p:txBody>
          <a:bodyPr lIns="90000" tIns="46800" rIns="90000" bIns="46800" anchor="b"/>
          <a:lstStyle/>
          <a:p>
            <a:pPr algn="r">
              <a:buFont typeface="Arial"/>
              <a:buChar char="•"/>
            </a:pPr>
            <a:fld id="{7F396F4C-EA37-4A74-86E2-2FE189C19B38}" type="slidenum">
              <a:rPr lang="en-US" sz="1400">
                <a:solidFill>
                  <a:srgbClr val="5E574E"/>
                </a:solidFill>
                <a:latin typeface="Arial"/>
              </a:rPr>
              <a:pPr algn="r">
                <a:buFont typeface="Arial"/>
                <a:buChar char="•"/>
              </a:pPr>
              <a:t>6</a:t>
            </a:fld>
            <a:endParaRPr>
              <a:solidFill>
                <a:srgbClr val="000000"/>
              </a:solidFill>
            </a:endParaRPr>
          </a:p>
        </p:txBody>
      </p:sp>
      <p:sp>
        <p:nvSpPr>
          <p:cNvPr id="593" name="TextShape 3"/>
          <p:cNvSpPr txBox="1"/>
          <p:nvPr/>
        </p:nvSpPr>
        <p:spPr>
          <a:xfrm>
            <a:off x="-360" y="-45720"/>
            <a:ext cx="8915400" cy="579240"/>
          </a:xfrm>
          <a:prstGeom prst="rect">
            <a:avLst/>
          </a:prstGeom>
        </p:spPr>
        <p:txBody>
          <a:bodyPr anchor="b"/>
          <a:lstStyle/>
          <a:p>
            <a:r>
              <a:rPr lang="en-US" sz="3200" dirty="0" smtClean="0">
                <a:solidFill>
                  <a:srgbClr val="FF0000"/>
                </a:solidFill>
              </a:rPr>
              <a:t>How Sensitive Are the Parameters?</a:t>
            </a:r>
            <a:endParaRPr dirty="0">
              <a:solidFill>
                <a:srgbClr val="000000"/>
              </a:solidFill>
            </a:endParaRPr>
          </a:p>
        </p:txBody>
      </p:sp>
      <p:sp>
        <p:nvSpPr>
          <p:cNvPr id="594" name="TextShape 4"/>
          <p:cNvSpPr txBox="1"/>
          <p:nvPr/>
        </p:nvSpPr>
        <p:spPr>
          <a:xfrm>
            <a:off x="25560" y="685800"/>
            <a:ext cx="9118440" cy="2514600"/>
          </a:xfrm>
          <a:prstGeom prst="rect">
            <a:avLst/>
          </a:prstGeom>
        </p:spPr>
        <p:txBody>
          <a:bodyPr/>
          <a:lstStyle/>
          <a:p>
            <a:r>
              <a:rPr lang="en-US" sz="2100" dirty="0" smtClean="0">
                <a:solidFill>
                  <a:srgbClr val="000090"/>
                </a:solidFill>
                <a:latin typeface="Times New Roman"/>
              </a:rPr>
              <a:t>Date      </a:t>
            </a:r>
            <a:r>
              <a:rPr lang="en-US" sz="2100" dirty="0" err="1" smtClean="0">
                <a:solidFill>
                  <a:srgbClr val="000090"/>
                </a:solidFill>
                <a:latin typeface="Times New Roman"/>
              </a:rPr>
              <a:t>P</a:t>
            </a:r>
            <a:r>
              <a:rPr lang="en-US" sz="2100" baseline="30000" dirty="0" err="1" smtClean="0">
                <a:solidFill>
                  <a:srgbClr val="000090"/>
                </a:solidFill>
                <a:latin typeface="Times New Roman"/>
              </a:rPr>
              <a:t>V</a:t>
            </a:r>
            <a:r>
              <a:rPr lang="en-US" sz="2100" baseline="-25000" dirty="0" err="1" smtClean="0">
                <a:solidFill>
                  <a:srgbClr val="000090"/>
                </a:solidFill>
                <a:latin typeface="Times New Roman"/>
              </a:rPr>
              <a:t>max</a:t>
            </a:r>
            <a:r>
              <a:rPr lang="en-US" sz="2100" dirty="0" smtClean="0">
                <a:solidFill>
                  <a:srgbClr val="000090"/>
                </a:solidFill>
                <a:latin typeface="Times New Roman"/>
              </a:rPr>
              <a:t>          R</a:t>
            </a:r>
            <a:r>
              <a:rPr lang="en-US" sz="2100" baseline="-25000" dirty="0" smtClean="0">
                <a:solidFill>
                  <a:srgbClr val="000090"/>
                </a:solidFill>
                <a:latin typeface="Times New Roman"/>
              </a:rPr>
              <a:t>H</a:t>
            </a:r>
            <a:r>
              <a:rPr lang="en-US" sz="2100" dirty="0" smtClean="0">
                <a:solidFill>
                  <a:srgbClr val="000090"/>
                </a:solidFill>
                <a:latin typeface="Times New Roman"/>
              </a:rPr>
              <a:t>                 </a:t>
            </a:r>
            <a:r>
              <a:rPr lang="en-US" sz="2100" dirty="0" err="1" smtClean="0">
                <a:solidFill>
                  <a:srgbClr val="000090"/>
                </a:solidFill>
                <a:latin typeface="Times New Roman"/>
              </a:rPr>
              <a:t>P</a:t>
            </a:r>
            <a:r>
              <a:rPr lang="en-US" sz="2100" baseline="30000" dirty="0" err="1" smtClean="0">
                <a:solidFill>
                  <a:srgbClr val="000090"/>
                </a:solidFill>
                <a:latin typeface="Times New Roman"/>
              </a:rPr>
              <a:t>H</a:t>
            </a:r>
            <a:r>
              <a:rPr lang="en-US" sz="2100" baseline="-25000" dirty="0" err="1" smtClean="0">
                <a:solidFill>
                  <a:srgbClr val="000090"/>
                </a:solidFill>
                <a:latin typeface="Times New Roman"/>
              </a:rPr>
              <a:t>max</a:t>
            </a:r>
            <a:r>
              <a:rPr lang="en-US" sz="2100" dirty="0" smtClean="0">
                <a:solidFill>
                  <a:srgbClr val="000090"/>
                </a:solidFill>
                <a:latin typeface="Times New Roman"/>
              </a:rPr>
              <a:t>       R</a:t>
            </a:r>
            <a:r>
              <a:rPr lang="en-US" sz="2100" baseline="-25000" dirty="0" smtClean="0">
                <a:solidFill>
                  <a:srgbClr val="000090"/>
                </a:solidFill>
                <a:latin typeface="Times New Roman"/>
              </a:rPr>
              <a:t>V</a:t>
            </a:r>
            <a:r>
              <a:rPr lang="en-US" sz="2100" dirty="0" smtClean="0">
                <a:solidFill>
                  <a:srgbClr val="000090"/>
                </a:solidFill>
                <a:latin typeface="Times New Roman"/>
              </a:rPr>
              <a:t>              P</a:t>
            </a:r>
            <a:r>
              <a:rPr lang="en-US" sz="2100" baseline="-25000" dirty="0" smtClean="0">
                <a:solidFill>
                  <a:srgbClr val="000090"/>
                </a:solidFill>
                <a:latin typeface="Times New Roman"/>
              </a:rPr>
              <a:t>0_mea         </a:t>
            </a:r>
            <a:r>
              <a:rPr lang="en-US" sz="2100" dirty="0" smtClean="0">
                <a:solidFill>
                  <a:srgbClr val="000090"/>
                </a:solidFill>
                <a:latin typeface="Times New Roman"/>
              </a:rPr>
              <a:t>P</a:t>
            </a:r>
            <a:r>
              <a:rPr lang="en-US" sz="2100" baseline="-25000" dirty="0" smtClean="0">
                <a:solidFill>
                  <a:srgbClr val="000090"/>
                </a:solidFill>
                <a:latin typeface="Times New Roman"/>
              </a:rPr>
              <a:t>200MeV</a:t>
            </a:r>
            <a:r>
              <a:rPr lang="en-US" sz="2100" dirty="0" smtClean="0">
                <a:solidFill>
                  <a:srgbClr val="000090"/>
                </a:solidFill>
                <a:latin typeface="Times New Roman"/>
              </a:rPr>
              <a:t>-&gt;</a:t>
            </a:r>
            <a:r>
              <a:rPr lang="en-US" sz="2100" baseline="-25000" dirty="0" smtClean="0">
                <a:solidFill>
                  <a:srgbClr val="000090"/>
                </a:solidFill>
                <a:latin typeface="Times New Roman"/>
              </a:rPr>
              <a:t> </a:t>
            </a:r>
            <a:r>
              <a:rPr lang="en-US" sz="2100" dirty="0" smtClean="0">
                <a:solidFill>
                  <a:srgbClr val="000090"/>
                </a:solidFill>
                <a:latin typeface="Times New Roman"/>
              </a:rPr>
              <a:t>P</a:t>
            </a:r>
            <a:r>
              <a:rPr lang="en-US" sz="2100" baseline="-25000" dirty="0" smtClean="0">
                <a:solidFill>
                  <a:srgbClr val="000090"/>
                </a:solidFill>
                <a:latin typeface="Times New Roman"/>
              </a:rPr>
              <a:t>0</a:t>
            </a:r>
            <a:endParaRPr lang="en-US" sz="2100" dirty="0" smtClean="0">
              <a:solidFill>
                <a:srgbClr val="000090"/>
              </a:solidFill>
              <a:latin typeface="Times New Roman"/>
            </a:endParaRPr>
          </a:p>
          <a:p>
            <a:r>
              <a:rPr lang="en-US" sz="2100" dirty="0" smtClean="0">
                <a:solidFill>
                  <a:srgbClr val="3366FF"/>
                </a:solidFill>
                <a:latin typeface="Times New Roman"/>
              </a:rPr>
              <a:t>2/17   </a:t>
            </a:r>
            <a:r>
              <a:rPr lang="en-US" sz="2100" dirty="0" smtClean="0">
                <a:solidFill>
                  <a:srgbClr val="000090"/>
                </a:solidFill>
                <a:latin typeface="Times New Roman"/>
              </a:rPr>
              <a:t>   72.6  0.6  </a:t>
            </a:r>
            <a:r>
              <a:rPr lang="en-US" sz="2100" dirty="0" smtClean="0">
                <a:solidFill>
                  <a:srgbClr val="FF6600"/>
                </a:solidFill>
                <a:latin typeface="Times New Roman"/>
              </a:rPr>
              <a:t>0.057  0.014  </a:t>
            </a:r>
            <a:r>
              <a:rPr lang="en-US" sz="2100" dirty="0" smtClean="0">
                <a:solidFill>
                  <a:srgbClr val="000090"/>
                </a:solidFill>
                <a:latin typeface="Times New Roman"/>
              </a:rPr>
              <a:t>69.6  1.0  </a:t>
            </a:r>
            <a:r>
              <a:rPr lang="en-US" sz="2100" dirty="0" smtClean="0">
                <a:solidFill>
                  <a:srgbClr val="FF6600"/>
                </a:solidFill>
                <a:latin typeface="Times New Roman"/>
              </a:rPr>
              <a:t>0.086  0.021  </a:t>
            </a:r>
            <a:r>
              <a:rPr lang="en-US" sz="2100" dirty="0" smtClean="0">
                <a:solidFill>
                  <a:srgbClr val="FF3300"/>
                </a:solidFill>
                <a:latin typeface="Times New Roman"/>
              </a:rPr>
              <a:t>78.9 </a:t>
            </a:r>
            <a:r>
              <a:rPr lang="en-US" sz="2100" dirty="0">
                <a:solidFill>
                  <a:srgbClr val="FF3300"/>
                </a:solidFill>
                <a:latin typeface="Times New Roman"/>
              </a:rPr>
              <a:t>1.5    </a:t>
            </a:r>
            <a:r>
              <a:rPr lang="en-US" sz="2100" dirty="0" smtClean="0">
                <a:solidFill>
                  <a:srgbClr val="000000"/>
                </a:solidFill>
                <a:latin typeface="Times New Roman"/>
              </a:rPr>
              <a:t>82.0      </a:t>
            </a:r>
            <a:r>
              <a:rPr lang="en-US" sz="2100" dirty="0" smtClean="0">
                <a:solidFill>
                  <a:srgbClr val="FF3300"/>
                </a:solidFill>
                <a:latin typeface="Times New Roman"/>
              </a:rPr>
              <a:t>80.3</a:t>
            </a:r>
            <a:r>
              <a:rPr lang="en-US" sz="2100" dirty="0">
                <a:solidFill>
                  <a:srgbClr val="000000"/>
                </a:solidFill>
                <a:latin typeface="Times New Roman"/>
              </a:rPr>
              <a:t/>
            </a:r>
            <a:br>
              <a:rPr lang="en-US" sz="2100" dirty="0">
                <a:solidFill>
                  <a:srgbClr val="000000"/>
                </a:solidFill>
                <a:latin typeface="Times New Roman"/>
              </a:rPr>
            </a:br>
            <a:endParaRPr lang="en-US" sz="2100" dirty="0" smtClean="0">
              <a:solidFill>
                <a:srgbClr val="000000"/>
              </a:solidFill>
              <a:latin typeface="Times New Roman"/>
            </a:endParaRPr>
          </a:p>
          <a:p>
            <a:r>
              <a:rPr lang="en-US" sz="2100" dirty="0">
                <a:solidFill>
                  <a:srgbClr val="3366FF"/>
                </a:solidFill>
                <a:latin typeface="Times New Roman"/>
              </a:rPr>
              <a:t> </a:t>
            </a:r>
            <a:r>
              <a:rPr lang="en-US" sz="2100" dirty="0" smtClean="0">
                <a:solidFill>
                  <a:srgbClr val="3366FF"/>
                </a:solidFill>
                <a:latin typeface="Times New Roman"/>
              </a:rPr>
              <a:t>         </a:t>
            </a:r>
            <a:r>
              <a:rPr lang="en-US" sz="2100" dirty="0" smtClean="0">
                <a:solidFill>
                  <a:srgbClr val="000090"/>
                </a:solidFill>
                <a:latin typeface="Times New Roman"/>
              </a:rPr>
              <a:t>   </a:t>
            </a:r>
            <a:r>
              <a:rPr lang="en-US" sz="2100" dirty="0">
                <a:solidFill>
                  <a:srgbClr val="000090"/>
                </a:solidFill>
                <a:latin typeface="Times New Roman"/>
              </a:rPr>
              <a:t>72.6  0.6  </a:t>
            </a:r>
            <a:r>
              <a:rPr lang="en-US" sz="2100" dirty="0" smtClean="0">
                <a:solidFill>
                  <a:srgbClr val="FF6600"/>
                </a:solidFill>
                <a:latin typeface="Times New Roman"/>
              </a:rPr>
              <a:t>0.080  0.014  </a:t>
            </a:r>
            <a:r>
              <a:rPr lang="en-US" sz="2100" dirty="0">
                <a:solidFill>
                  <a:srgbClr val="000090"/>
                </a:solidFill>
                <a:latin typeface="Times New Roman"/>
              </a:rPr>
              <a:t>69.6  1.0  </a:t>
            </a:r>
            <a:r>
              <a:rPr lang="en-US" sz="2100" dirty="0" smtClean="0">
                <a:solidFill>
                  <a:srgbClr val="FF6600"/>
                </a:solidFill>
                <a:latin typeface="Times New Roman"/>
              </a:rPr>
              <a:t>0.12    0.021  </a:t>
            </a:r>
            <a:r>
              <a:rPr lang="en-US" sz="2100" dirty="0" smtClean="0">
                <a:solidFill>
                  <a:srgbClr val="FF3300"/>
                </a:solidFill>
                <a:latin typeface="Times New Roman"/>
              </a:rPr>
              <a:t>82.0 1.6    </a:t>
            </a:r>
            <a:r>
              <a:rPr lang="en-US" sz="2100" dirty="0">
                <a:solidFill>
                  <a:srgbClr val="000000"/>
                </a:solidFill>
                <a:latin typeface="Times New Roman"/>
              </a:rPr>
              <a:t>82.0      </a:t>
            </a:r>
            <a:r>
              <a:rPr lang="en-US" sz="2100" dirty="0" smtClean="0">
                <a:solidFill>
                  <a:srgbClr val="FF3300"/>
                </a:solidFill>
                <a:latin typeface="Times New Roman"/>
              </a:rPr>
              <a:t>80.3</a:t>
            </a:r>
          </a:p>
          <a:p>
            <a:r>
              <a:rPr lang="en-US" sz="2100" dirty="0">
                <a:solidFill>
                  <a:srgbClr val="3366FF"/>
                </a:solidFill>
                <a:latin typeface="Times New Roman"/>
              </a:rPr>
              <a:t> </a:t>
            </a:r>
            <a:r>
              <a:rPr lang="en-US" sz="2100" dirty="0" smtClean="0">
                <a:solidFill>
                  <a:srgbClr val="3366FF"/>
                </a:solidFill>
                <a:latin typeface="Times New Roman"/>
              </a:rPr>
              <a:t>         </a:t>
            </a:r>
            <a:r>
              <a:rPr lang="en-US" sz="2100" dirty="0" smtClean="0">
                <a:solidFill>
                  <a:srgbClr val="000090"/>
                </a:solidFill>
                <a:latin typeface="Times New Roman"/>
              </a:rPr>
              <a:t>   65.0  </a:t>
            </a:r>
            <a:r>
              <a:rPr lang="en-US" sz="2100" dirty="0">
                <a:solidFill>
                  <a:srgbClr val="000090"/>
                </a:solidFill>
                <a:latin typeface="Times New Roman"/>
              </a:rPr>
              <a:t>0.6  </a:t>
            </a:r>
            <a:r>
              <a:rPr lang="en-US" sz="2100" dirty="0">
                <a:solidFill>
                  <a:srgbClr val="FF6600"/>
                </a:solidFill>
                <a:latin typeface="Times New Roman"/>
              </a:rPr>
              <a:t>0.057  0.014  </a:t>
            </a:r>
            <a:r>
              <a:rPr lang="en-US" sz="2100" dirty="0" smtClean="0">
                <a:solidFill>
                  <a:srgbClr val="000090"/>
                </a:solidFill>
                <a:latin typeface="Times New Roman"/>
              </a:rPr>
              <a:t>65.0  </a:t>
            </a:r>
            <a:r>
              <a:rPr lang="en-US" sz="2100" dirty="0">
                <a:solidFill>
                  <a:srgbClr val="000090"/>
                </a:solidFill>
                <a:latin typeface="Times New Roman"/>
              </a:rPr>
              <a:t>1.0  </a:t>
            </a:r>
            <a:r>
              <a:rPr lang="en-US" sz="2100" dirty="0">
                <a:solidFill>
                  <a:srgbClr val="FF6600"/>
                </a:solidFill>
                <a:latin typeface="Times New Roman"/>
              </a:rPr>
              <a:t>0.086  0.021  </a:t>
            </a:r>
            <a:r>
              <a:rPr lang="en-US" sz="2100" dirty="0" smtClean="0">
                <a:solidFill>
                  <a:srgbClr val="FF3300"/>
                </a:solidFill>
                <a:latin typeface="Times New Roman"/>
              </a:rPr>
              <a:t>72.1 1.4    </a:t>
            </a:r>
            <a:r>
              <a:rPr lang="en-US" sz="2100" dirty="0">
                <a:solidFill>
                  <a:srgbClr val="000000"/>
                </a:solidFill>
                <a:latin typeface="Times New Roman"/>
              </a:rPr>
              <a:t>82.0      </a:t>
            </a:r>
            <a:r>
              <a:rPr lang="en-US" sz="2100" dirty="0">
                <a:solidFill>
                  <a:srgbClr val="FF3300"/>
                </a:solidFill>
                <a:latin typeface="Times New Roman"/>
              </a:rPr>
              <a:t>80.3</a:t>
            </a:r>
            <a:endParaRPr lang="en-US" sz="2100" dirty="0" smtClean="0">
              <a:solidFill>
                <a:srgbClr val="000000"/>
              </a:solidFill>
              <a:latin typeface="Times New Roman"/>
            </a:endParaRPr>
          </a:p>
          <a:p>
            <a:r>
              <a:rPr lang="en-US" sz="2100" dirty="0">
                <a:solidFill>
                  <a:srgbClr val="3366FF"/>
                </a:solidFill>
                <a:latin typeface="Times New Roman"/>
              </a:rPr>
              <a:t> </a:t>
            </a:r>
            <a:r>
              <a:rPr lang="en-US" sz="2100" dirty="0" smtClean="0">
                <a:solidFill>
                  <a:srgbClr val="3366FF"/>
                </a:solidFill>
                <a:latin typeface="Times New Roman"/>
              </a:rPr>
              <a:t>        </a:t>
            </a:r>
            <a:r>
              <a:rPr lang="en-US" sz="2100" dirty="0" smtClean="0">
                <a:solidFill>
                  <a:srgbClr val="000090"/>
                </a:solidFill>
                <a:latin typeface="Times New Roman"/>
              </a:rPr>
              <a:t>    72.6  </a:t>
            </a:r>
            <a:r>
              <a:rPr lang="en-US" sz="2100" dirty="0">
                <a:solidFill>
                  <a:srgbClr val="000090"/>
                </a:solidFill>
                <a:latin typeface="Times New Roman"/>
              </a:rPr>
              <a:t>0.6  </a:t>
            </a:r>
            <a:r>
              <a:rPr lang="en-US" sz="2100" dirty="0" smtClean="0">
                <a:solidFill>
                  <a:srgbClr val="FF6600"/>
                </a:solidFill>
                <a:latin typeface="Times New Roman"/>
              </a:rPr>
              <a:t>0.040  </a:t>
            </a:r>
            <a:r>
              <a:rPr lang="en-US" sz="2100" dirty="0">
                <a:solidFill>
                  <a:srgbClr val="FF6600"/>
                </a:solidFill>
                <a:latin typeface="Times New Roman"/>
              </a:rPr>
              <a:t>0.014 </a:t>
            </a:r>
            <a:r>
              <a:rPr lang="en-US" sz="2100" dirty="0" smtClean="0">
                <a:solidFill>
                  <a:srgbClr val="FF6600"/>
                </a:solidFill>
                <a:latin typeface="Times New Roman"/>
              </a:rPr>
              <a:t> </a:t>
            </a:r>
            <a:r>
              <a:rPr lang="en-US" sz="2100" dirty="0" smtClean="0">
                <a:solidFill>
                  <a:srgbClr val="000090"/>
                </a:solidFill>
                <a:latin typeface="Times New Roman"/>
              </a:rPr>
              <a:t>69.6  </a:t>
            </a:r>
            <a:r>
              <a:rPr lang="en-US" sz="2100" dirty="0">
                <a:solidFill>
                  <a:srgbClr val="000090"/>
                </a:solidFill>
                <a:latin typeface="Times New Roman"/>
              </a:rPr>
              <a:t>1.0  </a:t>
            </a:r>
            <a:r>
              <a:rPr lang="en-US" sz="2100" dirty="0" smtClean="0">
                <a:solidFill>
                  <a:srgbClr val="FF6600"/>
                </a:solidFill>
                <a:latin typeface="Times New Roman"/>
              </a:rPr>
              <a:t>0.040  </a:t>
            </a:r>
            <a:r>
              <a:rPr lang="en-US" sz="2100" dirty="0">
                <a:solidFill>
                  <a:srgbClr val="FF6600"/>
                </a:solidFill>
                <a:latin typeface="Times New Roman"/>
              </a:rPr>
              <a:t>0.021  </a:t>
            </a:r>
            <a:r>
              <a:rPr lang="en-US" sz="2100" dirty="0" smtClean="0">
                <a:solidFill>
                  <a:srgbClr val="FF3300"/>
                </a:solidFill>
                <a:latin typeface="Times New Roman"/>
              </a:rPr>
              <a:t>75.4 </a:t>
            </a:r>
            <a:r>
              <a:rPr lang="en-US" sz="2100" dirty="0">
                <a:solidFill>
                  <a:srgbClr val="FF3300"/>
                </a:solidFill>
                <a:latin typeface="Times New Roman"/>
              </a:rPr>
              <a:t>1.5    </a:t>
            </a:r>
            <a:r>
              <a:rPr lang="en-US" sz="2100" dirty="0">
                <a:solidFill>
                  <a:srgbClr val="000000"/>
                </a:solidFill>
                <a:latin typeface="Times New Roman"/>
              </a:rPr>
              <a:t>82.0      </a:t>
            </a:r>
            <a:r>
              <a:rPr lang="en-US" sz="2100" dirty="0">
                <a:solidFill>
                  <a:srgbClr val="FF3300"/>
                </a:solidFill>
                <a:latin typeface="Times New Roman"/>
              </a:rPr>
              <a:t>80.3</a:t>
            </a:r>
          </a:p>
          <a:p>
            <a:r>
              <a:rPr lang="en-US" sz="2100" dirty="0">
                <a:solidFill>
                  <a:srgbClr val="3366FF"/>
                </a:solidFill>
                <a:latin typeface="Times New Roman"/>
              </a:rPr>
              <a:t> </a:t>
            </a:r>
            <a:r>
              <a:rPr lang="en-US" sz="2100" dirty="0" smtClean="0">
                <a:solidFill>
                  <a:srgbClr val="3366FF"/>
                </a:solidFill>
                <a:latin typeface="Times New Roman"/>
              </a:rPr>
              <a:t>        </a:t>
            </a:r>
            <a:r>
              <a:rPr lang="en-US" sz="2100" dirty="0" smtClean="0">
                <a:solidFill>
                  <a:srgbClr val="000090"/>
                </a:solidFill>
                <a:latin typeface="Times New Roman"/>
              </a:rPr>
              <a:t>    77.0  </a:t>
            </a:r>
            <a:r>
              <a:rPr lang="en-US" sz="2100" dirty="0">
                <a:solidFill>
                  <a:srgbClr val="000090"/>
                </a:solidFill>
                <a:latin typeface="Times New Roman"/>
              </a:rPr>
              <a:t>0.6  </a:t>
            </a:r>
            <a:r>
              <a:rPr lang="en-US" sz="2100" dirty="0" smtClean="0">
                <a:solidFill>
                  <a:srgbClr val="FF6600"/>
                </a:solidFill>
                <a:latin typeface="Times New Roman"/>
              </a:rPr>
              <a:t>0.040  </a:t>
            </a:r>
            <a:r>
              <a:rPr lang="en-US" sz="2100" dirty="0">
                <a:solidFill>
                  <a:srgbClr val="FF6600"/>
                </a:solidFill>
                <a:latin typeface="Times New Roman"/>
              </a:rPr>
              <a:t>0.014 </a:t>
            </a:r>
            <a:r>
              <a:rPr lang="en-US" sz="2100" dirty="0" smtClean="0">
                <a:solidFill>
                  <a:srgbClr val="000090"/>
                </a:solidFill>
                <a:latin typeface="Times New Roman"/>
              </a:rPr>
              <a:t> 74.0  </a:t>
            </a:r>
            <a:r>
              <a:rPr lang="en-US" sz="2100" dirty="0">
                <a:solidFill>
                  <a:srgbClr val="000090"/>
                </a:solidFill>
                <a:latin typeface="Times New Roman"/>
              </a:rPr>
              <a:t>1.0  </a:t>
            </a:r>
            <a:r>
              <a:rPr lang="en-US" sz="2100" dirty="0" smtClean="0">
                <a:solidFill>
                  <a:srgbClr val="FF6600"/>
                </a:solidFill>
                <a:latin typeface="Times New Roman"/>
              </a:rPr>
              <a:t>0.040  </a:t>
            </a:r>
            <a:r>
              <a:rPr lang="en-US" sz="2100" dirty="0">
                <a:solidFill>
                  <a:srgbClr val="FF6600"/>
                </a:solidFill>
                <a:latin typeface="Times New Roman"/>
              </a:rPr>
              <a:t>0.021  </a:t>
            </a:r>
            <a:r>
              <a:rPr lang="en-US" sz="2100" dirty="0" smtClean="0">
                <a:solidFill>
                  <a:srgbClr val="FF3300"/>
                </a:solidFill>
                <a:latin typeface="Times New Roman"/>
              </a:rPr>
              <a:t>80.1 1.6    </a:t>
            </a:r>
            <a:r>
              <a:rPr lang="en-US" sz="2100" dirty="0">
                <a:solidFill>
                  <a:srgbClr val="000000"/>
                </a:solidFill>
                <a:latin typeface="Times New Roman"/>
              </a:rPr>
              <a:t>82.0      </a:t>
            </a:r>
            <a:r>
              <a:rPr lang="en-US" sz="2100" dirty="0">
                <a:solidFill>
                  <a:srgbClr val="FF3300"/>
                </a:solidFill>
                <a:latin typeface="Times New Roman"/>
              </a:rPr>
              <a:t>80.3</a:t>
            </a:r>
            <a:endParaRPr lang="en-US" sz="2100" dirty="0">
              <a:solidFill>
                <a:srgbClr val="000000"/>
              </a:solidFill>
              <a:latin typeface="Times New Roman"/>
            </a:endParaRPr>
          </a:p>
          <a:p>
            <a:endParaRPr lang="en-US" sz="2100" dirty="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dirty="0">
              <a:solidFill>
                <a:srgbClr val="000000"/>
              </a:solidFill>
            </a:endParaRPr>
          </a:p>
        </p:txBody>
      </p:sp>
      <p:sp>
        <p:nvSpPr>
          <p:cNvPr id="595" name="CustomShape 5"/>
          <p:cNvSpPr/>
          <p:nvPr/>
        </p:nvSpPr>
        <p:spPr>
          <a:xfrm>
            <a:off x="152280" y="3242880"/>
            <a:ext cx="8991720" cy="3615120"/>
          </a:xfrm>
          <a:prstGeom prst="rect">
            <a:avLst/>
          </a:prstGeom>
          <a:noFill/>
        </p:spPr>
        <p:txBody>
          <a:bodyPr lIns="90000" tIns="46800" rIns="90000" bIns="46800"/>
          <a:lstStyle/>
          <a:p>
            <a:pPr>
              <a:buFont typeface="Times New Roman"/>
              <a:buAutoNum type="arabicPeriod"/>
            </a:pPr>
            <a:r>
              <a:rPr lang="en-US" dirty="0">
                <a:solidFill>
                  <a:srgbClr val="000090"/>
                </a:solidFill>
              </a:rPr>
              <a:t>The </a:t>
            </a:r>
            <a:r>
              <a:rPr lang="en-US" dirty="0" smtClean="0">
                <a:solidFill>
                  <a:srgbClr val="000090"/>
                </a:solidFill>
              </a:rPr>
              <a:t>measured and expected P</a:t>
            </a:r>
            <a:r>
              <a:rPr lang="en-US" baseline="-25000" dirty="0" smtClean="0">
                <a:solidFill>
                  <a:srgbClr val="000090"/>
                </a:solidFill>
              </a:rPr>
              <a:t>0 </a:t>
            </a:r>
            <a:r>
              <a:rPr lang="en-US" dirty="0" smtClean="0">
                <a:solidFill>
                  <a:srgbClr val="000090"/>
                </a:solidFill>
              </a:rPr>
              <a:t>agreement </a:t>
            </a:r>
            <a:r>
              <a:rPr lang="en-US" dirty="0">
                <a:solidFill>
                  <a:srgbClr val="000090"/>
                </a:solidFill>
              </a:rPr>
              <a:t>is </a:t>
            </a:r>
            <a:r>
              <a:rPr lang="en-US" dirty="0" smtClean="0">
                <a:solidFill>
                  <a:srgbClr val="000090"/>
                </a:solidFill>
              </a:rPr>
              <a:t>more sensitive to  </a:t>
            </a:r>
            <a:r>
              <a:rPr lang="en-US" dirty="0" err="1" smtClean="0">
                <a:solidFill>
                  <a:srgbClr val="000090"/>
                </a:solidFill>
              </a:rPr>
              <a:t>P</a:t>
            </a:r>
            <a:r>
              <a:rPr lang="en-US" baseline="-25000" dirty="0" err="1" smtClean="0">
                <a:solidFill>
                  <a:srgbClr val="000090"/>
                </a:solidFill>
              </a:rPr>
              <a:t>max</a:t>
            </a:r>
            <a:r>
              <a:rPr lang="en-US" dirty="0" smtClean="0">
                <a:solidFill>
                  <a:srgbClr val="000090"/>
                </a:solidFill>
              </a:rPr>
              <a:t> than to R value. Unless we assume we significantly overestimate the R value and </a:t>
            </a:r>
            <a:r>
              <a:rPr lang="en-US" dirty="0" err="1" smtClean="0">
                <a:solidFill>
                  <a:srgbClr val="000090"/>
                </a:solidFill>
              </a:rPr>
              <a:t>P</a:t>
            </a:r>
            <a:r>
              <a:rPr lang="en-US" baseline="-25000" dirty="0" err="1" smtClean="0">
                <a:solidFill>
                  <a:srgbClr val="000090"/>
                </a:solidFill>
              </a:rPr>
              <a:t>max</a:t>
            </a:r>
            <a:r>
              <a:rPr lang="en-US" dirty="0" smtClean="0">
                <a:solidFill>
                  <a:srgbClr val="000090"/>
                </a:solidFill>
              </a:rPr>
              <a:t>(the last row), we could not get good agreement. </a:t>
            </a:r>
            <a:endParaRPr lang="en-US" dirty="0" smtClean="0">
              <a:solidFill>
                <a:srgbClr val="000090"/>
              </a:solidFill>
            </a:endParaRPr>
          </a:p>
          <a:p>
            <a:pPr>
              <a:buFont typeface="Times New Roman"/>
              <a:buAutoNum type="arabicPeriod"/>
            </a:pPr>
            <a:r>
              <a:rPr lang="en-US" dirty="0" smtClean="0">
                <a:solidFill>
                  <a:srgbClr val="000090"/>
                </a:solidFill>
              </a:rPr>
              <a:t>From RHIC measurements in the past, the R value is around 0.06-0.07 at injection, which set a constraint on how far we can change the R value.</a:t>
            </a:r>
          </a:p>
        </p:txBody>
      </p:sp>
    </p:spTree>
    <p:extLst>
      <p:ext uri="{BB962C8B-B14F-4D97-AF65-F5344CB8AC3E}">
        <p14:creationId xmlns:p14="http://schemas.microsoft.com/office/powerpoint/2010/main" val="23877725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 name="CustomShape 1"/>
          <p:cNvSpPr/>
          <p:nvPr/>
        </p:nvSpPr>
        <p:spPr>
          <a:xfrm>
            <a:off x="3886200" y="6400800"/>
            <a:ext cx="2514600" cy="228600"/>
          </a:xfrm>
          <a:prstGeom prst="rect">
            <a:avLst/>
          </a:prstGeom>
          <a:noFill/>
        </p:spPr>
        <p:txBody>
          <a:bodyPr lIns="90000" tIns="46800" rIns="90000" bIns="46800"/>
          <a:lstStyle/>
          <a:p>
            <a:pPr>
              <a:buFont typeface="Times New Roman"/>
              <a:buChar char="•"/>
            </a:pPr>
            <a:r>
              <a:rPr lang="en-US">
                <a:solidFill>
                  <a:srgbClr val="000000"/>
                </a:solidFill>
              </a:rPr>
              <a:t>Haixin Huang</a:t>
            </a:r>
            <a:endParaRPr>
              <a:solidFill>
                <a:srgbClr val="000000"/>
              </a:solidFill>
            </a:endParaRPr>
          </a:p>
        </p:txBody>
      </p:sp>
      <p:sp>
        <p:nvSpPr>
          <p:cNvPr id="592" name="CustomShape 2"/>
          <p:cNvSpPr/>
          <p:nvPr/>
        </p:nvSpPr>
        <p:spPr>
          <a:xfrm>
            <a:off x="2057400" y="6400800"/>
            <a:ext cx="1523880" cy="228600"/>
          </a:xfrm>
          <a:prstGeom prst="rect">
            <a:avLst/>
          </a:prstGeom>
          <a:noFill/>
        </p:spPr>
        <p:txBody>
          <a:bodyPr lIns="90000" tIns="46800" rIns="90000" bIns="46800" anchor="b"/>
          <a:lstStyle/>
          <a:p>
            <a:pPr algn="r">
              <a:buFont typeface="Arial"/>
              <a:buChar char="•"/>
            </a:pPr>
            <a:fld id="{7F396F4C-EA37-4A74-86E2-2FE189C19B38}" type="slidenum">
              <a:rPr lang="en-US" sz="1400">
                <a:solidFill>
                  <a:srgbClr val="5E574E"/>
                </a:solidFill>
                <a:latin typeface="Arial"/>
              </a:rPr>
              <a:pPr algn="r">
                <a:buFont typeface="Arial"/>
                <a:buChar char="•"/>
              </a:pPr>
              <a:t>7</a:t>
            </a:fld>
            <a:endParaRPr>
              <a:solidFill>
                <a:srgbClr val="000000"/>
              </a:solidFill>
            </a:endParaRPr>
          </a:p>
        </p:txBody>
      </p:sp>
      <p:sp>
        <p:nvSpPr>
          <p:cNvPr id="593" name="TextShape 3"/>
          <p:cNvSpPr txBox="1"/>
          <p:nvPr/>
        </p:nvSpPr>
        <p:spPr>
          <a:xfrm>
            <a:off x="-360" y="-45720"/>
            <a:ext cx="8915400" cy="579240"/>
          </a:xfrm>
          <a:prstGeom prst="rect">
            <a:avLst/>
          </a:prstGeom>
        </p:spPr>
        <p:txBody>
          <a:bodyPr anchor="b"/>
          <a:lstStyle/>
          <a:p>
            <a:r>
              <a:rPr lang="en-US" sz="3200" dirty="0" smtClean="0">
                <a:solidFill>
                  <a:srgbClr val="FF0000"/>
                </a:solidFill>
              </a:rPr>
              <a:t>RHIC Polarization and R values</a:t>
            </a:r>
            <a:endParaRPr dirty="0">
              <a:solidFill>
                <a:srgbClr val="000000"/>
              </a:solidFill>
            </a:endParaRPr>
          </a:p>
        </p:txBody>
      </p:sp>
      <p:sp>
        <p:nvSpPr>
          <p:cNvPr id="594" name="TextShape 4"/>
          <p:cNvSpPr txBox="1"/>
          <p:nvPr/>
        </p:nvSpPr>
        <p:spPr>
          <a:xfrm>
            <a:off x="1143000" y="685800"/>
            <a:ext cx="7086600" cy="2514600"/>
          </a:xfrm>
          <a:prstGeom prst="rect">
            <a:avLst/>
          </a:prstGeom>
        </p:spPr>
        <p:txBody>
          <a:bodyPr/>
          <a:lstStyle/>
          <a:p>
            <a:r>
              <a:rPr lang="en-US" sz="2100" dirty="0" smtClean="0">
                <a:solidFill>
                  <a:srgbClr val="000090"/>
                </a:solidFill>
                <a:latin typeface="Times New Roman"/>
              </a:rPr>
              <a:t>                 Store                                 Injection</a:t>
            </a:r>
          </a:p>
          <a:p>
            <a:r>
              <a:rPr lang="en-US" sz="2100" dirty="0" smtClean="0">
                <a:solidFill>
                  <a:srgbClr val="000090"/>
                </a:solidFill>
                <a:latin typeface="Times New Roman"/>
              </a:rPr>
              <a:t>Ring           P          R</a:t>
            </a:r>
            <a:r>
              <a:rPr lang="en-US" sz="2100" baseline="-25000" dirty="0">
                <a:solidFill>
                  <a:srgbClr val="000090"/>
                </a:solidFill>
                <a:latin typeface="Times New Roman"/>
              </a:rPr>
              <a:t> </a:t>
            </a:r>
            <a:r>
              <a:rPr lang="en-US" sz="2100" dirty="0" smtClean="0">
                <a:solidFill>
                  <a:srgbClr val="000090"/>
                </a:solidFill>
                <a:latin typeface="Times New Roman"/>
              </a:rPr>
              <a:t>                         P</a:t>
            </a:r>
            <a:r>
              <a:rPr lang="en-US" sz="2100" baseline="30000" dirty="0">
                <a:solidFill>
                  <a:srgbClr val="000090"/>
                </a:solidFill>
                <a:latin typeface="Times New Roman"/>
              </a:rPr>
              <a:t> </a:t>
            </a:r>
            <a:r>
              <a:rPr lang="en-US" sz="2100" dirty="0" smtClean="0">
                <a:solidFill>
                  <a:srgbClr val="000090"/>
                </a:solidFill>
                <a:latin typeface="Times New Roman"/>
              </a:rPr>
              <a:t>             R              </a:t>
            </a:r>
          </a:p>
          <a:p>
            <a:r>
              <a:rPr lang="en-US" sz="2100" dirty="0" smtClean="0">
                <a:solidFill>
                  <a:schemeClr val="accent2"/>
                </a:solidFill>
                <a:latin typeface="Times New Roman"/>
              </a:rPr>
              <a:t>Y1</a:t>
            </a:r>
            <a:r>
              <a:rPr lang="en-US" sz="2100" dirty="0" smtClean="0">
                <a:solidFill>
                  <a:srgbClr val="3366FF"/>
                </a:solidFill>
                <a:latin typeface="Times New Roman"/>
              </a:rPr>
              <a:t>     </a:t>
            </a:r>
            <a:r>
              <a:rPr lang="en-US" sz="2100" dirty="0" smtClean="0">
                <a:solidFill>
                  <a:srgbClr val="000090"/>
                </a:solidFill>
                <a:latin typeface="Times New Roman"/>
              </a:rPr>
              <a:t>   64.9  0.3  </a:t>
            </a:r>
            <a:r>
              <a:rPr lang="en-US" sz="2100" dirty="0" smtClean="0">
                <a:solidFill>
                  <a:srgbClr val="FF6600"/>
                </a:solidFill>
                <a:latin typeface="Times New Roman"/>
              </a:rPr>
              <a:t>0.09  0.01          </a:t>
            </a:r>
            <a:r>
              <a:rPr lang="en-US" sz="2100" dirty="0" smtClean="0">
                <a:solidFill>
                  <a:srgbClr val="000090"/>
                </a:solidFill>
                <a:latin typeface="Times New Roman"/>
              </a:rPr>
              <a:t>60.6  0.5  </a:t>
            </a:r>
            <a:r>
              <a:rPr lang="en-US" sz="2100" dirty="0" smtClean="0">
                <a:solidFill>
                  <a:srgbClr val="FF6600"/>
                </a:solidFill>
                <a:latin typeface="Times New Roman"/>
              </a:rPr>
              <a:t>0.04  0.01</a:t>
            </a:r>
            <a:endParaRPr lang="en-US" sz="2100" dirty="0" smtClean="0">
              <a:solidFill>
                <a:srgbClr val="000000"/>
              </a:solidFill>
              <a:latin typeface="Times New Roman"/>
            </a:endParaRPr>
          </a:p>
          <a:p>
            <a:r>
              <a:rPr lang="en-US" sz="2100" dirty="0" smtClean="0">
                <a:solidFill>
                  <a:srgbClr val="FFCC00"/>
                </a:solidFill>
                <a:latin typeface="Times New Roman"/>
              </a:rPr>
              <a:t>Y2</a:t>
            </a:r>
            <a:r>
              <a:rPr lang="en-US" sz="2100" dirty="0" smtClean="0">
                <a:solidFill>
                  <a:srgbClr val="3366FF"/>
                </a:solidFill>
                <a:latin typeface="Times New Roman"/>
              </a:rPr>
              <a:t>    </a:t>
            </a:r>
            <a:r>
              <a:rPr lang="en-US" sz="2100" dirty="0" smtClean="0">
                <a:solidFill>
                  <a:srgbClr val="000090"/>
                </a:solidFill>
                <a:latin typeface="Times New Roman"/>
              </a:rPr>
              <a:t>   62.1  0.3  </a:t>
            </a:r>
            <a:r>
              <a:rPr lang="en-US" sz="2100" dirty="0" smtClean="0">
                <a:solidFill>
                  <a:srgbClr val="FF6600"/>
                </a:solidFill>
                <a:latin typeface="Times New Roman"/>
              </a:rPr>
              <a:t>0.09  0.01           </a:t>
            </a:r>
            <a:r>
              <a:rPr lang="en-US" sz="2100" dirty="0" smtClean="0">
                <a:solidFill>
                  <a:srgbClr val="000090"/>
                </a:solidFill>
                <a:latin typeface="Times New Roman"/>
              </a:rPr>
              <a:t>60.0  0.4  </a:t>
            </a:r>
            <a:r>
              <a:rPr lang="en-US" sz="2100" dirty="0" smtClean="0">
                <a:solidFill>
                  <a:srgbClr val="FF6600"/>
                </a:solidFill>
                <a:latin typeface="Times New Roman"/>
              </a:rPr>
              <a:t>0.04  0.01  </a:t>
            </a:r>
          </a:p>
          <a:p>
            <a:r>
              <a:rPr lang="en-US" sz="2100" dirty="0" smtClean="0">
                <a:solidFill>
                  <a:srgbClr val="3366FF"/>
                </a:solidFill>
                <a:latin typeface="Times New Roman"/>
              </a:rPr>
              <a:t>B1      </a:t>
            </a:r>
            <a:r>
              <a:rPr lang="en-US" sz="2100" dirty="0" smtClean="0">
                <a:solidFill>
                  <a:srgbClr val="000090"/>
                </a:solidFill>
                <a:latin typeface="Times New Roman"/>
              </a:rPr>
              <a:t> 64.0  0.2  </a:t>
            </a:r>
            <a:r>
              <a:rPr lang="en-US" sz="2100" dirty="0" smtClean="0">
                <a:solidFill>
                  <a:srgbClr val="FF6600"/>
                </a:solidFill>
                <a:latin typeface="Times New Roman"/>
              </a:rPr>
              <a:t>0.07  0.01           </a:t>
            </a:r>
            <a:r>
              <a:rPr lang="en-US" sz="2100" dirty="0" smtClean="0">
                <a:solidFill>
                  <a:srgbClr val="000090"/>
                </a:solidFill>
                <a:latin typeface="Times New Roman"/>
              </a:rPr>
              <a:t>65.0  0.5  </a:t>
            </a:r>
            <a:r>
              <a:rPr lang="en-US" sz="2100" dirty="0" smtClean="0">
                <a:solidFill>
                  <a:srgbClr val="FF6600"/>
                </a:solidFill>
                <a:latin typeface="Times New Roman"/>
              </a:rPr>
              <a:t>0.02  0.02</a:t>
            </a:r>
            <a:endParaRPr lang="en-US" sz="2100" dirty="0" smtClean="0">
              <a:solidFill>
                <a:srgbClr val="000000"/>
              </a:solidFill>
              <a:latin typeface="Times New Roman"/>
            </a:endParaRPr>
          </a:p>
          <a:p>
            <a:r>
              <a:rPr lang="en-US" sz="2100" dirty="0" smtClean="0">
                <a:solidFill>
                  <a:srgbClr val="3366FF"/>
                </a:solidFill>
                <a:latin typeface="Times New Roman"/>
              </a:rPr>
              <a:t>B2   </a:t>
            </a:r>
            <a:r>
              <a:rPr lang="en-US" sz="2100" dirty="0" smtClean="0">
                <a:solidFill>
                  <a:srgbClr val="000090"/>
                </a:solidFill>
                <a:latin typeface="Times New Roman"/>
              </a:rPr>
              <a:t>    63.1  0.3  </a:t>
            </a:r>
            <a:r>
              <a:rPr lang="en-US" sz="2100" dirty="0" smtClean="0">
                <a:solidFill>
                  <a:srgbClr val="FF6600"/>
                </a:solidFill>
                <a:latin typeface="Times New Roman"/>
              </a:rPr>
              <a:t>0.06  0.01           </a:t>
            </a:r>
            <a:r>
              <a:rPr lang="en-US" sz="2100" dirty="0" smtClean="0">
                <a:solidFill>
                  <a:srgbClr val="000090"/>
                </a:solidFill>
                <a:latin typeface="Times New Roman"/>
              </a:rPr>
              <a:t>64.0  0.4  </a:t>
            </a:r>
            <a:r>
              <a:rPr lang="en-US" sz="2100" dirty="0" smtClean="0">
                <a:solidFill>
                  <a:srgbClr val="FF6600"/>
                </a:solidFill>
                <a:latin typeface="Times New Roman"/>
              </a:rPr>
              <a:t>0.02  0.01</a:t>
            </a:r>
            <a:endParaRPr lang="en-US" sz="2100" dirty="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lang="en-US" sz="2100" dirty="0">
              <a:solidFill>
                <a:srgbClr val="000000"/>
              </a:solidFill>
              <a:latin typeface="Times New Roman"/>
            </a:endParaRPr>
          </a:p>
          <a:p>
            <a:endParaRPr lang="en-US" sz="2100" dirty="0" smtClean="0">
              <a:solidFill>
                <a:srgbClr val="000000"/>
              </a:solidFill>
              <a:latin typeface="Times New Roman"/>
            </a:endParaRPr>
          </a:p>
          <a:p>
            <a:endParaRPr dirty="0">
              <a:solidFill>
                <a:srgbClr val="000000"/>
              </a:solidFill>
            </a:endParaRPr>
          </a:p>
        </p:txBody>
      </p:sp>
      <p:sp>
        <p:nvSpPr>
          <p:cNvPr id="595" name="CustomShape 5"/>
          <p:cNvSpPr/>
          <p:nvPr/>
        </p:nvSpPr>
        <p:spPr>
          <a:xfrm>
            <a:off x="152280" y="3242880"/>
            <a:ext cx="8991720" cy="3615120"/>
          </a:xfrm>
          <a:prstGeom prst="rect">
            <a:avLst/>
          </a:prstGeom>
          <a:noFill/>
        </p:spPr>
        <p:txBody>
          <a:bodyPr lIns="90000" tIns="46800" rIns="90000" bIns="46800"/>
          <a:lstStyle/>
          <a:p>
            <a:pPr>
              <a:buFont typeface="Times New Roman"/>
              <a:buAutoNum type="arabicPeriod"/>
            </a:pPr>
            <a:r>
              <a:rPr lang="en-US" dirty="0" smtClean="0">
                <a:solidFill>
                  <a:srgbClr val="000090"/>
                </a:solidFill>
              </a:rPr>
              <a:t>These are offline measurements for all measurements. Horizontal and vertical targets are mixed. </a:t>
            </a:r>
            <a:endParaRPr lang="en-US" dirty="0" smtClean="0">
              <a:solidFill>
                <a:srgbClr val="000090"/>
              </a:solidFill>
            </a:endParaRPr>
          </a:p>
          <a:p>
            <a:pPr>
              <a:buFont typeface="Times New Roman"/>
              <a:buAutoNum type="arabicPeriod"/>
            </a:pPr>
            <a:r>
              <a:rPr lang="en-US" dirty="0" smtClean="0">
                <a:solidFill>
                  <a:srgbClr val="000090"/>
                </a:solidFill>
              </a:rPr>
              <a:t>If we used same R value for both planes, the P</a:t>
            </a:r>
            <a:r>
              <a:rPr lang="en-US" baseline="-25000" dirty="0" smtClean="0">
                <a:solidFill>
                  <a:srgbClr val="000090"/>
                </a:solidFill>
              </a:rPr>
              <a:t>0</a:t>
            </a:r>
            <a:r>
              <a:rPr lang="en-US" dirty="0" smtClean="0">
                <a:solidFill>
                  <a:srgbClr val="000090"/>
                </a:solidFill>
              </a:rPr>
              <a:t> is below 70% for all of them. If we assume all polarization loss is emittance related, then the polarization loss should be reflected in R values.  P</a:t>
            </a:r>
            <a:r>
              <a:rPr lang="en-US" baseline="-25000" dirty="0" smtClean="0">
                <a:solidFill>
                  <a:srgbClr val="000090"/>
                </a:solidFill>
              </a:rPr>
              <a:t>0</a:t>
            </a:r>
            <a:r>
              <a:rPr lang="en-US" dirty="0" smtClean="0">
                <a:solidFill>
                  <a:srgbClr val="000090"/>
                </a:solidFill>
              </a:rPr>
              <a:t> should be near the value from AGS, just a few percent lower due to spin mismatch at injection (0.96 for blue and 0.99 for yellow).</a:t>
            </a:r>
          </a:p>
        </p:txBody>
      </p:sp>
    </p:spTree>
    <p:extLst>
      <p:ext uri="{BB962C8B-B14F-4D97-AF65-F5344CB8AC3E}">
        <p14:creationId xmlns:p14="http://schemas.microsoft.com/office/powerpoint/2010/main" val="18509559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solidFill>
                  <a:srgbClr val="000000"/>
                </a:solidFill>
              </a:rPr>
              <a:t>Haixin Huang</a:t>
            </a:r>
            <a:endParaRPr lang="en-US" altLang="ja-JP">
              <a:solidFill>
                <a:srgbClr val="000000"/>
              </a:solidFill>
            </a:endParaRPr>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solidFill>
                  <a:srgbClr val="5E574E"/>
                </a:solidFill>
                <a:latin typeface="Arial" pitchFamily="34" charset="0"/>
              </a:rPr>
              <a:pPr/>
              <a:t>8</a:t>
            </a:fld>
            <a:endParaRPr lang="en-US" altLang="ja-JP">
              <a:solidFill>
                <a:srgbClr val="5E574E"/>
              </a:solidFill>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Near Term Job List</a:t>
            </a:r>
          </a:p>
        </p:txBody>
      </p:sp>
      <p:sp>
        <p:nvSpPr>
          <p:cNvPr id="9221" name="Rectangle 3"/>
          <p:cNvSpPr>
            <a:spLocks noGrp="1" noChangeArrowheads="1"/>
          </p:cNvSpPr>
          <p:nvPr>
            <p:ph type="body" idx="1"/>
          </p:nvPr>
        </p:nvSpPr>
        <p:spPr>
          <a:xfrm>
            <a:off x="0" y="533400"/>
            <a:ext cx="9144000" cy="5867400"/>
          </a:xfrm>
          <a:ln>
            <a:solidFill>
              <a:schemeClr val="bg1"/>
            </a:solidFill>
          </a:ln>
        </p:spPr>
        <p:txBody>
          <a:bodyPr/>
          <a:lstStyle/>
          <a:p>
            <a:pPr>
              <a:buSzPct val="66000"/>
            </a:pPr>
            <a:r>
              <a:rPr lang="en-US" sz="2300" dirty="0" smtClean="0">
                <a:solidFill>
                  <a:srgbClr val="000090"/>
                </a:solidFill>
                <a:latin typeface="+mj-lt"/>
              </a:rPr>
              <a:t>Reduce the emittance in the </a:t>
            </a:r>
            <a:r>
              <a:rPr lang="en-US" sz="2300" dirty="0" smtClean="0">
                <a:solidFill>
                  <a:srgbClr val="000090"/>
                </a:solidFill>
                <a:latin typeface="+mj-lt"/>
              </a:rPr>
              <a:t>AGS (faster Booster and AGS ramps).</a:t>
            </a:r>
          </a:p>
          <a:p>
            <a:pPr>
              <a:buSzPct val="66000"/>
            </a:pPr>
            <a:r>
              <a:rPr lang="en-US" sz="2300" dirty="0" smtClean="0">
                <a:solidFill>
                  <a:srgbClr val="000090"/>
                </a:solidFill>
                <a:latin typeface="+mj-lt"/>
              </a:rPr>
              <a:t>Evaluate the jump quad timing derivation with averaged frequency meter data.</a:t>
            </a:r>
            <a:endParaRPr lang="en-US" sz="2300" dirty="0" smtClean="0">
              <a:solidFill>
                <a:srgbClr val="000090"/>
              </a:solidFill>
              <a:latin typeface="+mj-lt"/>
            </a:endParaRPr>
          </a:p>
          <a:p>
            <a:pPr>
              <a:buSzPct val="66000"/>
            </a:pPr>
            <a:r>
              <a:rPr lang="en-US" sz="2300" dirty="0" smtClean="0">
                <a:solidFill>
                  <a:srgbClr val="000090"/>
                </a:solidFill>
                <a:latin typeface="+mj-lt"/>
              </a:rPr>
              <a:t>Beta </a:t>
            </a:r>
            <a:r>
              <a:rPr lang="en-US" sz="2300" dirty="0" smtClean="0">
                <a:solidFill>
                  <a:srgbClr val="000090"/>
                </a:solidFill>
                <a:latin typeface="+mj-lt"/>
              </a:rPr>
              <a:t>function measurement at IPM (vertical E15 has been studied so far) and </a:t>
            </a:r>
            <a:r>
              <a:rPr lang="en-US" sz="2300" dirty="0" err="1" smtClean="0">
                <a:solidFill>
                  <a:srgbClr val="000090"/>
                </a:solidFill>
                <a:latin typeface="+mj-lt"/>
              </a:rPr>
              <a:t>eIPM</a:t>
            </a:r>
            <a:r>
              <a:rPr lang="en-US" sz="2300" dirty="0" smtClean="0">
                <a:solidFill>
                  <a:srgbClr val="000090"/>
                </a:solidFill>
                <a:latin typeface="+mj-lt"/>
              </a:rPr>
              <a:t>.</a:t>
            </a:r>
          </a:p>
          <a:p>
            <a:pPr>
              <a:buSzPct val="66000"/>
            </a:pPr>
            <a:r>
              <a:rPr lang="en-US" sz="2300" dirty="0" err="1" smtClean="0">
                <a:solidFill>
                  <a:srgbClr val="000090"/>
                </a:solidFill>
                <a:latin typeface="+mj-lt"/>
              </a:rPr>
              <a:t>eIPM</a:t>
            </a:r>
            <a:r>
              <a:rPr lang="en-US" sz="2300" dirty="0" smtClean="0">
                <a:solidFill>
                  <a:srgbClr val="000090"/>
                </a:solidFill>
                <a:latin typeface="+mj-lt"/>
              </a:rPr>
              <a:t> setup. </a:t>
            </a:r>
            <a:r>
              <a:rPr lang="en-US" sz="2300" dirty="0" smtClean="0">
                <a:solidFill>
                  <a:srgbClr val="000090"/>
                </a:solidFill>
                <a:latin typeface="+mj-lt"/>
              </a:rPr>
              <a:t>Gas leak </a:t>
            </a:r>
            <a:r>
              <a:rPr lang="en-US" sz="2300" dirty="0" smtClean="0">
                <a:solidFill>
                  <a:srgbClr val="000090"/>
                </a:solidFill>
                <a:latin typeface="+mj-lt"/>
              </a:rPr>
              <a:t>of horizontal </a:t>
            </a:r>
            <a:r>
              <a:rPr lang="en-US" sz="2300" dirty="0" err="1" smtClean="0">
                <a:solidFill>
                  <a:srgbClr val="000090"/>
                </a:solidFill>
                <a:latin typeface="+mj-lt"/>
              </a:rPr>
              <a:t>eIPM</a:t>
            </a:r>
            <a:r>
              <a:rPr lang="en-US" sz="2300" dirty="0" smtClean="0">
                <a:solidFill>
                  <a:srgbClr val="000090"/>
                </a:solidFill>
                <a:latin typeface="+mj-lt"/>
              </a:rPr>
              <a:t> is </a:t>
            </a:r>
            <a:r>
              <a:rPr lang="en-US" sz="2300" dirty="0" smtClean="0">
                <a:solidFill>
                  <a:srgbClr val="000090"/>
                </a:solidFill>
                <a:latin typeface="+mj-lt"/>
              </a:rPr>
              <a:t>fixed. </a:t>
            </a:r>
            <a:endParaRPr lang="en-US" sz="2300" dirty="0" smtClean="0">
              <a:solidFill>
                <a:srgbClr val="000090"/>
              </a:solidFill>
              <a:latin typeface="+mj-lt"/>
            </a:endParaRPr>
          </a:p>
          <a:p>
            <a:pPr>
              <a:buSzPct val="66000"/>
            </a:pPr>
            <a:r>
              <a:rPr lang="en-US" sz="2300" dirty="0" smtClean="0">
                <a:solidFill>
                  <a:srgbClr val="000090"/>
                </a:solidFill>
                <a:latin typeface="+mj-lt"/>
              </a:rPr>
              <a:t>Setup various flattops for emittance and polarization measurements. Start from 40.5, then 31.5, 22.5, 13.5 and 7.5 if time allowed. </a:t>
            </a:r>
          </a:p>
          <a:p>
            <a:pPr>
              <a:buSzPct val="66000"/>
            </a:pPr>
            <a:endParaRPr lang="en-US" sz="2300" dirty="0" smtClean="0">
              <a:solidFill>
                <a:srgbClr val="000090"/>
              </a:solidFill>
              <a:latin typeface="+mj-lt"/>
            </a:endParaRPr>
          </a:p>
        </p:txBody>
      </p:sp>
    </p:spTree>
    <p:extLst>
      <p:ext uri="{BB962C8B-B14F-4D97-AF65-F5344CB8AC3E}">
        <p14:creationId xmlns:p14="http://schemas.microsoft.com/office/powerpoint/2010/main" val="3871193081"/>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ja-JP" altLang="en-US" smtClean="0"/>
              <a:t>Haixin Huang</a:t>
            </a:r>
            <a:endParaRPr lang="en-US" altLang="ja-JP"/>
          </a:p>
        </p:txBody>
      </p:sp>
      <p:sp>
        <p:nvSpPr>
          <p:cNvPr id="3" name="Slide Number Placeholder 2"/>
          <p:cNvSpPr>
            <a:spLocks noGrp="1"/>
          </p:cNvSpPr>
          <p:nvPr>
            <p:ph type="sldNum" sz="quarter" idx="12"/>
          </p:nvPr>
        </p:nvSpPr>
        <p:spPr/>
        <p:txBody>
          <a:bodyPr/>
          <a:lstStyle/>
          <a:p>
            <a:pPr>
              <a:defRPr/>
            </a:pPr>
            <a:fld id="{3FC2FF17-1460-4F4B-AA2C-6A5AA4E00580}" type="slidenum">
              <a:rPr lang="ja-JP" altLang="en-US" smtClean="0"/>
              <a:pPr>
                <a:defRPr/>
              </a:pPr>
              <a:t>9</a:t>
            </a:fld>
            <a:endParaRPr lang="en-US" altLang="ja-JP"/>
          </a:p>
        </p:txBody>
      </p:sp>
      <p:sp>
        <p:nvSpPr>
          <p:cNvPr id="4" name="TextBox 3"/>
          <p:cNvSpPr txBox="1"/>
          <p:nvPr/>
        </p:nvSpPr>
        <p:spPr>
          <a:xfrm>
            <a:off x="2743200" y="2514600"/>
            <a:ext cx="3733800" cy="584776"/>
          </a:xfrm>
          <a:prstGeom prst="rect">
            <a:avLst/>
          </a:prstGeom>
          <a:noFill/>
        </p:spPr>
        <p:txBody>
          <a:bodyPr wrap="square" rtlCol="0">
            <a:spAutoFit/>
          </a:bodyPr>
          <a:lstStyle/>
          <a:p>
            <a:r>
              <a:rPr lang="en-US" sz="3200" dirty="0" smtClean="0"/>
              <a:t>Backup Slides</a:t>
            </a:r>
            <a:endParaRPr lang="en-US" sz="3200" dirty="0"/>
          </a:p>
        </p:txBody>
      </p:sp>
    </p:spTree>
    <p:extLst>
      <p:ext uri="{BB962C8B-B14F-4D97-AF65-F5344CB8AC3E}">
        <p14:creationId xmlns:p14="http://schemas.microsoft.com/office/powerpoint/2010/main" val="3760792063"/>
      </p:ext>
    </p:extLst>
  </p:cSld>
  <p:clrMapOvr>
    <a:masterClrMapping/>
  </p:clrMapOvr>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292909006</TotalTime>
  <Words>653</Words>
  <Application>Microsoft Macintosh PowerPoint</Application>
  <PresentationFormat>On-screen Show (4:3)</PresentationFormat>
  <Paragraphs>80</Paragraphs>
  <Slides>10</Slides>
  <Notes>4</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Contemporary Portrait</vt:lpstr>
      <vt:lpstr>1_Custom Design</vt:lpstr>
      <vt:lpstr>Custom Design</vt:lpstr>
      <vt:lpstr>AGS pp Status</vt:lpstr>
      <vt:lpstr>Status</vt:lpstr>
      <vt:lpstr>Booster Setup </vt:lpstr>
      <vt:lpstr>Overall JQ Timing Scan (2/14-16)</vt:lpstr>
      <vt:lpstr>PowerPoint Presentation</vt:lpstr>
      <vt:lpstr>PowerPoint Presentation</vt:lpstr>
      <vt:lpstr>PowerPoint Presentation</vt:lpstr>
      <vt:lpstr>Near Term Job List</vt:lpstr>
      <vt:lpstr>PowerPoint Presentation</vt:lpstr>
      <vt:lpstr>PowerPoint Presentation</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1086</cp:revision>
  <cp:lastPrinted>2000-11-14T18:14:29Z</cp:lastPrinted>
  <dcterms:created xsi:type="dcterms:W3CDTF">2012-07-26T16:02:31Z</dcterms:created>
  <dcterms:modified xsi:type="dcterms:W3CDTF">2015-02-20T16:37:13Z</dcterms:modified>
</cp:coreProperties>
</file>