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3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0429-A287-468E-A0B3-C1FE225BC34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208A-6336-496E-A207-46730C4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0429-A287-468E-A0B3-C1FE225BC34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208A-6336-496E-A207-46730C4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0429-A287-468E-A0B3-C1FE225BC34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208A-6336-496E-A207-46730C4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0429-A287-468E-A0B3-C1FE225BC34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208A-6336-496E-A207-46730C4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0429-A287-468E-A0B3-C1FE225BC34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208A-6336-496E-A207-46730C4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0429-A287-468E-A0B3-C1FE225BC34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208A-6336-496E-A207-46730C4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0429-A287-468E-A0B3-C1FE225BC34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208A-6336-496E-A207-46730C4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0429-A287-468E-A0B3-C1FE225BC34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208A-6336-496E-A207-46730C4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0429-A287-468E-A0B3-C1FE225BC34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208A-6336-496E-A207-46730C4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0429-A287-468E-A0B3-C1FE225BC34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208A-6336-496E-A207-46730C4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0429-A287-468E-A0B3-C1FE225BC34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208A-6336-496E-A207-46730C4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0429-A287-468E-A0B3-C1FE225BC34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C208A-6336-496E-A207-46730C4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RHIC Status and E-lens </a:t>
            </a:r>
            <a:r>
              <a:rPr lang="en-US" dirty="0" smtClean="0"/>
              <a:t>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Spin Collaboration Meeting</a:t>
            </a:r>
          </a:p>
          <a:p>
            <a:r>
              <a:rPr lang="en-US" dirty="0" smtClean="0"/>
              <a:t>V. Schoefer</a:t>
            </a:r>
          </a:p>
          <a:p>
            <a:r>
              <a:rPr lang="en-US" dirty="0" smtClean="0"/>
              <a:t>2/6/2015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BBB Damper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(pickups and kickers in the injection area)</a:t>
            </a:r>
            <a:endParaRPr lang="en-US" dirty="0"/>
          </a:p>
        </p:txBody>
      </p:sp>
      <p:pic>
        <p:nvPicPr>
          <p:cNvPr id="4" name="Picture 3" descr="BBB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2238"/>
            <a:ext cx="8777816" cy="65833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15797298">
            <a:off x="4062268" y="2420419"/>
            <a:ext cx="381000" cy="2286000"/>
          </a:xfrm>
          <a:prstGeom prst="leftBrace">
            <a:avLst/>
          </a:prstGeom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19150" y="3886200"/>
            <a:ext cx="1816611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Yellow BBB kicker</a:t>
            </a:r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rot="10800000">
            <a:off x="7620000" y="2667000"/>
            <a:ext cx="762000" cy="304800"/>
          </a:xfrm>
          <a:prstGeom prst="curvedConnector3">
            <a:avLst>
              <a:gd name="adj1" fmla="val 97895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0" y="3055972"/>
            <a:ext cx="639906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Y-arc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72200" y="2819400"/>
            <a:ext cx="1258326" cy="22371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7000" y="3124200"/>
            <a:ext cx="1031690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Yel</a:t>
            </a:r>
            <a:r>
              <a:rPr lang="en-US" dirty="0" smtClean="0"/>
              <a:t> beam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338151" y="2438399"/>
            <a:ext cx="762001" cy="2"/>
          </a:xfrm>
          <a:prstGeom prst="straightConnector1">
            <a:avLst/>
          </a:prstGeom>
          <a:ln w="539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73625" y="1688067"/>
            <a:ext cx="162872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Blue BBB kicker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5221069"/>
            <a:ext cx="49056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PUE can be chosen between Q11 and Q15 (depends on lattice)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E-lens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Final </a:t>
            </a:r>
            <a:r>
              <a:rPr lang="en-US" dirty="0" err="1" smtClean="0"/>
              <a:t>bakeout</a:t>
            </a:r>
            <a:r>
              <a:rPr lang="en-US" dirty="0" smtClean="0"/>
              <a:t> today, hi-pot tests</a:t>
            </a:r>
          </a:p>
          <a:p>
            <a:r>
              <a:rPr lang="en-US" dirty="0" smtClean="0"/>
              <a:t>Cathode conditioning over the weekend</a:t>
            </a:r>
          </a:p>
          <a:p>
            <a:r>
              <a:rPr lang="en-US" dirty="0" smtClean="0"/>
              <a:t>Electron beams some time next week</a:t>
            </a:r>
          </a:p>
          <a:p>
            <a:pPr lvl="1"/>
            <a:r>
              <a:rPr lang="en-US" dirty="0" smtClean="0"/>
              <a:t>Initially end of store</a:t>
            </a:r>
          </a:p>
          <a:p>
            <a:pPr lvl="1"/>
            <a:r>
              <a:rPr lang="en-US" dirty="0" smtClean="0"/>
              <a:t>Integration into standard ramp sequence after initial tests</a:t>
            </a:r>
          </a:p>
          <a:p>
            <a:r>
              <a:rPr lang="en-US" dirty="0" smtClean="0"/>
              <a:t>Initial operational setup is to bring all beams into collision (p-p and p-e) simultaneously at end of ramp.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RHIC Status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90600"/>
            <a:ext cx="918738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As of today, past the installation milestones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DX moves at IP2,4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Roman pot installation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Dump window upgrade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Abort kicker cooling upgrade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Final e-lens </a:t>
            </a:r>
            <a:r>
              <a:rPr lang="en-US" sz="3200" dirty="0" err="1" smtClean="0"/>
              <a:t>bakeout</a:t>
            </a:r>
            <a:r>
              <a:rPr lang="en-US" sz="3200" dirty="0" smtClean="0"/>
              <a:t> today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X-arc transformer failure (two day repair ends today)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Slow going so far because of daily access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56x56 1.3e11/bunch through the rotator ramp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Need </a:t>
            </a:r>
            <a:r>
              <a:rPr lang="en-US" sz="3200" dirty="0" err="1" smtClean="0"/>
              <a:t>rebucketing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Store setup, overnight stores Saturday evening(?)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Beam-Beam Effect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214" y="1066800"/>
            <a:ext cx="55671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369874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collision, on-coming beam looks like a non-linear lens</a:t>
            </a:r>
          </a:p>
          <a:p>
            <a:endParaRPr lang="en-US" dirty="0"/>
          </a:p>
          <a:p>
            <a:r>
              <a:rPr lang="en-US" dirty="0" smtClean="0"/>
              <a:t>Like charge means defocusing</a:t>
            </a:r>
          </a:p>
          <a:p>
            <a:r>
              <a:rPr lang="en-US" dirty="0" smtClean="0"/>
              <a:t>which lowers the tune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5075872"/>
            <a:ext cx="2021305" cy="9144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0200" y="4771072"/>
            <a:ext cx="2991075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u="sng" dirty="0" smtClean="0"/>
              <a:t>Linear beam-beam parameter</a:t>
            </a:r>
          </a:p>
          <a:p>
            <a:r>
              <a:rPr lang="en-US" dirty="0" smtClean="0"/>
              <a:t>N = per bunch intensity</a:t>
            </a:r>
          </a:p>
          <a:p>
            <a:r>
              <a:rPr lang="en-US" dirty="0" smtClean="0"/>
              <a:t>r0 = classical radius of </a:t>
            </a:r>
            <a:r>
              <a:rPr lang="en-US" dirty="0" err="1" smtClean="0"/>
              <a:t>partical</a:t>
            </a:r>
            <a:endParaRPr lang="en-US" dirty="0" smtClean="0"/>
          </a:p>
          <a:p>
            <a:pPr>
              <a:buFont typeface="Symbol" pitchFamily="18" charset="2"/>
              <a:buChar char="g"/>
            </a:pPr>
            <a:r>
              <a:rPr lang="en-US" dirty="0" smtClean="0">
                <a:sym typeface="Symbol"/>
              </a:rPr>
              <a:t>= Relativistic gamma</a:t>
            </a:r>
          </a:p>
          <a:p>
            <a:r>
              <a:rPr lang="en-US" dirty="0" smtClean="0">
                <a:sym typeface="Symbol"/>
              </a:rPr>
              <a:t> = </a:t>
            </a:r>
            <a:r>
              <a:rPr lang="en-US" dirty="0" err="1" smtClean="0">
                <a:sym typeface="Symbol"/>
              </a:rPr>
              <a:t>emittance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3733800"/>
            <a:ext cx="249138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Amplitude [beam sigma]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296205" y="2362200"/>
            <a:ext cx="235346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Beam-beam </a:t>
            </a:r>
            <a:r>
              <a:rPr lang="en-US" dirty="0" err="1" smtClean="0"/>
              <a:t>foce</a:t>
            </a:r>
            <a:r>
              <a:rPr lang="en-US" dirty="0" smtClean="0"/>
              <a:t> [</a:t>
            </a:r>
            <a:r>
              <a:rPr lang="en-US" dirty="0" err="1" smtClean="0"/>
              <a:t>arb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yellow_big.png"/>
          <p:cNvPicPr>
            <a:picLocks noChangeAspect="1"/>
          </p:cNvPicPr>
          <p:nvPr/>
        </p:nvPicPr>
        <p:blipFill>
          <a:blip r:embed="rId2" cstate="print"/>
          <a:srcRect l="3750" r="5000"/>
          <a:stretch>
            <a:fillRect/>
          </a:stretch>
        </p:blipFill>
        <p:spPr>
          <a:xfrm>
            <a:off x="3352800" y="914400"/>
            <a:ext cx="5562600" cy="179318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Beam-beam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Emittance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Blowup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YellowEmittance.gif"/>
          <p:cNvPicPr>
            <a:picLocks noChangeAspect="1"/>
          </p:cNvPicPr>
          <p:nvPr/>
        </p:nvPicPr>
        <p:blipFill>
          <a:blip r:embed="rId3" cstate="print"/>
          <a:srcRect l="2035" t="7778" r="5588" b="10000"/>
          <a:stretch>
            <a:fillRect/>
          </a:stretch>
        </p:blipFill>
        <p:spPr>
          <a:xfrm>
            <a:off x="3352800" y="2747596"/>
            <a:ext cx="5562600" cy="3958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0" y="2823796"/>
            <a:ext cx="114928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Vertical</a:t>
            </a:r>
          </a:p>
          <a:p>
            <a:r>
              <a:rPr lang="en-US" dirty="0" smtClean="0">
                <a:solidFill>
                  <a:srgbClr val="C09200"/>
                </a:solidFill>
              </a:rPr>
              <a:t>Horizontal</a:t>
            </a:r>
            <a:endParaRPr lang="en-US" dirty="0">
              <a:solidFill>
                <a:srgbClr val="C092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3135868"/>
            <a:ext cx="2063257" cy="338554"/>
          </a:xfrm>
          <a:prstGeom prst="rect">
            <a:avLst/>
          </a:prstGeom>
          <a:solidFill>
            <a:schemeClr val="bg1"/>
          </a:solidFill>
          <a:ln>
            <a:solidFill>
              <a:srgbClr val="2F34FB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IPM </a:t>
            </a:r>
            <a:r>
              <a:rPr lang="en-US" sz="1600" dirty="0" err="1" smtClean="0"/>
              <a:t>Emittances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219200"/>
            <a:ext cx="3276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 scraping being used to reduce beam loss during </a:t>
            </a:r>
            <a:r>
              <a:rPr lang="en-US" dirty="0" err="1" smtClean="0"/>
              <a:t>rebucketing</a:t>
            </a:r>
            <a:r>
              <a:rPr lang="en-US" dirty="0" smtClean="0"/>
              <a:t> at 100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Moving to a vertical-only scraping scheme increased beam-beam tune spread, </a:t>
            </a:r>
            <a:r>
              <a:rPr lang="en-US" dirty="0" smtClean="0">
                <a:sym typeface="Symbol"/>
              </a:rPr>
              <a:t></a:t>
            </a:r>
            <a:r>
              <a:rPr lang="en-US" dirty="0" err="1" smtClean="0">
                <a:sym typeface="Symbol"/>
              </a:rPr>
              <a:t>Q</a:t>
            </a:r>
            <a:r>
              <a:rPr lang="en-US" baseline="-25000" dirty="0" err="1" smtClean="0">
                <a:sym typeface="Symbol"/>
              </a:rPr>
              <a:t>bb</a:t>
            </a:r>
            <a:endParaRPr lang="en-US" baseline="-25000" dirty="0" smtClean="0">
              <a:sym typeface="Symbol"/>
            </a:endParaRPr>
          </a:p>
          <a:p>
            <a:endParaRPr lang="en-US" baseline="-25000" dirty="0">
              <a:sym typeface="Symbol"/>
            </a:endParaRPr>
          </a:p>
          <a:p>
            <a:endParaRPr lang="en-US" dirty="0" smtClean="0"/>
          </a:p>
          <a:p>
            <a:r>
              <a:rPr lang="en-US" dirty="0" smtClean="0"/>
              <a:t>Ran into the beam-beam limit: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Transverse </a:t>
            </a:r>
            <a:r>
              <a:rPr lang="en-US" dirty="0" err="1" smtClean="0"/>
              <a:t>emittance</a:t>
            </a:r>
            <a:r>
              <a:rPr lang="en-US" dirty="0" smtClean="0"/>
              <a:t> blowup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 in polarization decay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&gt;2%/hr, compared to ~1%/hr nominal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48200" y="1219200"/>
            <a:ext cx="0" cy="1371600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990600"/>
            <a:ext cx="2824171" cy="338554"/>
          </a:xfrm>
          <a:prstGeom prst="rect">
            <a:avLst/>
          </a:prstGeom>
          <a:solidFill>
            <a:schemeClr val="bg1"/>
          </a:solidFill>
          <a:ln>
            <a:solidFill>
              <a:srgbClr val="2F34FB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Vertical Beam Transfer Function</a:t>
            </a:r>
            <a:endParaRPr lang="en-US" sz="16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077200" y="1066800"/>
            <a:ext cx="0" cy="1524000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8600" y="16002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61308" y="16002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7/10</a:t>
            </a:r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5715000" y="1295400"/>
            <a:ext cx="304800" cy="1524000"/>
          </a:xfrm>
          <a:prstGeom prst="righ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03906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1.3 </a:t>
            </a:r>
            <a:r>
              <a:rPr lang="en-US" dirty="0" err="1" smtClean="0">
                <a:sym typeface="Symbol"/>
              </a:rPr>
              <a:t>Q</a:t>
            </a:r>
            <a:r>
              <a:rPr lang="en-US" baseline="-25000" dirty="0" err="1" smtClean="0">
                <a:sym typeface="Symbol"/>
              </a:rPr>
              <a:t>bb</a:t>
            </a:r>
            <a:r>
              <a:rPr lang="en-US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5248870"/>
            <a:ext cx="3048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Diminishing tune spread from beam-beam is exactly the goal of the electron lens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EmitBlowup.gif"/>
          <p:cNvPicPr>
            <a:picLocks noChangeAspect="1"/>
          </p:cNvPicPr>
          <p:nvPr/>
        </p:nvPicPr>
        <p:blipFill>
          <a:blip r:embed="rId2" cstate="print"/>
          <a:srcRect l="1874" t="7778" r="2856" b="8889"/>
          <a:stretch>
            <a:fillRect/>
          </a:stretch>
        </p:blipFill>
        <p:spPr>
          <a:xfrm>
            <a:off x="2760472" y="990600"/>
            <a:ext cx="6307328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09678"/>
            <a:ext cx="276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Yellow </a:t>
            </a:r>
            <a:r>
              <a:rPr lang="en-US" dirty="0" err="1"/>
              <a:t>e</a:t>
            </a:r>
            <a:r>
              <a:rPr lang="en-US" dirty="0" err="1" smtClean="0"/>
              <a:t>mittance</a:t>
            </a:r>
            <a:r>
              <a:rPr lang="en-US" dirty="0" smtClean="0"/>
              <a:t> blowup at store coincides with removing longitudinal scraping in the Booster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Yellow polarization decay goes to 1.9%/hr during this period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Beam-beam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Emittance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Blowup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DEF3E4-1FD5-4FF3-9067-8EE20BC4315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4616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E-Lenses at IP 10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www.cadops.bnl.gov/elog/images/Elens_2013_Mon_Jun_17_2013_094426.gif"/>
          <p:cNvPicPr>
            <a:picLocks noChangeAspect="1" noChangeArrowheads="1"/>
          </p:cNvPicPr>
          <p:nvPr/>
        </p:nvPicPr>
        <p:blipFill rotWithShape="1">
          <a:blip r:embed="rId2" cstate="print"/>
          <a:srcRect b="28812"/>
          <a:stretch/>
        </p:blipFill>
        <p:spPr bwMode="auto">
          <a:xfrm>
            <a:off x="179512" y="620688"/>
            <a:ext cx="8792294" cy="267664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8712968" cy="25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52120" y="5733256"/>
            <a:ext cx="1240342" cy="303788"/>
          </a:xfrm>
          <a:prstGeom prst="roundRect">
            <a:avLst>
              <a:gd name="adj" fmla="val 1583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SOLENOID 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5733256"/>
            <a:ext cx="1240342" cy="303788"/>
          </a:xfrm>
          <a:prstGeom prst="roundRect">
            <a:avLst>
              <a:gd name="adj" fmla="val 1583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EBIS Spare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6158468"/>
            <a:ext cx="190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 from X. Gu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30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2400" y="228600"/>
          <a:ext cx="8458200" cy="6343650"/>
        </p:xfrm>
        <a:graphic>
          <a:graphicData uri="http://schemas.openxmlformats.org/presentationml/2006/ole">
            <p:oleObj spid="_x0000_s1027" name="Acrobat Document" r:id="rId3" imgW="4571429" imgH="3428571" progId="AcroExch.Document.11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75291" y="6400800"/>
            <a:ext cx="274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of W. Fischer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t="48895"/>
          <a:stretch>
            <a:fillRect/>
          </a:stretch>
        </p:blipFill>
        <p:spPr>
          <a:xfrm>
            <a:off x="0" y="1850142"/>
            <a:ext cx="9067800" cy="325525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rgbClr val="558ED5"/>
          </a:solidFill>
        </p:spPr>
        <p:txBody>
          <a:bodyPr/>
          <a:lstStyle/>
          <a:p>
            <a:r>
              <a:rPr lang="en-US" dirty="0" smtClean="0"/>
              <a:t>Run 15 Store </a:t>
            </a:r>
            <a:r>
              <a:rPr lang="en-US" dirty="0" smtClean="0"/>
              <a:t>Optics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736068"/>
            <a:ext cx="100013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Β</a:t>
            </a:r>
            <a:r>
              <a:rPr lang="en-US" dirty="0" smtClean="0"/>
              <a:t> = 20 </a:t>
            </a:r>
            <a:r>
              <a:rPr lang="en-US" dirty="0" err="1" smtClean="0"/>
              <a:t>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4736068"/>
            <a:ext cx="123944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Β* </a:t>
            </a:r>
            <a:r>
              <a:rPr lang="en-US" dirty="0" smtClean="0"/>
              <a:t>= 0.85m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346966" y="4196834"/>
            <a:ext cx="545068" cy="53340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3972521" y="4191001"/>
            <a:ext cx="503491" cy="545067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rot="5400000" flipH="1" flipV="1">
            <a:off x="5180532" y="4463534"/>
            <a:ext cx="545068" cy="1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49035" y="2743200"/>
            <a:ext cx="78496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ΔΦ</a:t>
            </a:r>
            <a:r>
              <a:rPr lang="en-US" dirty="0" smtClean="0"/>
              <a:t> =</a:t>
            </a:r>
            <a:r>
              <a:rPr lang="en-US" dirty="0" err="1" smtClean="0"/>
              <a:t>π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19600" y="3352800"/>
            <a:ext cx="990600" cy="0"/>
          </a:xfrm>
          <a:prstGeom prst="straightConnector1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447800" y="5715000"/>
            <a:ext cx="62484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The </a:t>
            </a:r>
            <a:r>
              <a:rPr lang="en-US" sz="5100" dirty="0" smtClean="0"/>
              <a:t>π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phase advance between IP8 (or 6) and the e-lens is what makes it an ‘e-lens’ lattice.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62600" y="1394619"/>
            <a:ext cx="3505200" cy="42441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600200"/>
            <a:ext cx="3048000" cy="1003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558ED5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E-lens and transverse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2219"/>
            <a:ext cx="5181600" cy="49299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E-lens presents a substantial impedance to the beam* , “transverse mode coupling instability” (think head-tail instability)</a:t>
            </a:r>
          </a:p>
          <a:p>
            <a:r>
              <a:rPr lang="en-US" sz="2400" dirty="0" smtClean="0"/>
              <a:t>Primary stabilizing force is the </a:t>
            </a:r>
            <a:r>
              <a:rPr lang="en-US" sz="2400" dirty="0" err="1" smtClean="0"/>
              <a:t>solenoidal</a:t>
            </a:r>
            <a:r>
              <a:rPr lang="en-US" sz="2400" dirty="0" smtClean="0"/>
              <a:t> field at the </a:t>
            </a:r>
            <a:r>
              <a:rPr lang="en-US" sz="2400" dirty="0" err="1" smtClean="0"/>
              <a:t>e</a:t>
            </a:r>
            <a:r>
              <a:rPr lang="en-US" sz="2400" dirty="0" smtClean="0"/>
              <a:t>-lens (pins the electrons)</a:t>
            </a:r>
          </a:p>
          <a:p>
            <a:r>
              <a:rPr lang="en-US" sz="2400" dirty="0" smtClean="0"/>
              <a:t>Additional stabilizing (against all coherent instabilities, including </a:t>
            </a:r>
            <a:r>
              <a:rPr lang="en-US" sz="2400" dirty="0" err="1" smtClean="0"/>
              <a:t>e</a:t>
            </a:r>
            <a:r>
              <a:rPr lang="en-US" sz="2400" dirty="0" smtClean="0"/>
              <a:t>-lens) to be provided by the transverse BBB damper.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5691981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*</a:t>
            </a:r>
            <a:r>
              <a:rPr lang="en-US" sz="3200" dirty="0" err="1" smtClean="0">
                <a:solidFill>
                  <a:srgbClr val="A6A6A6"/>
                </a:solidFill>
              </a:rPr>
              <a:t>Burov</a:t>
            </a:r>
            <a:r>
              <a:rPr lang="en-US" sz="3200" dirty="0" smtClean="0">
                <a:solidFill>
                  <a:srgbClr val="A6A6A6"/>
                </a:solidFill>
              </a:rPr>
              <a:t> et al, “Transverse beam stability with an ‘electron lens’” Phys. Rev. E, </a:t>
            </a:r>
            <a:r>
              <a:rPr lang="en-US" sz="3200" dirty="0" err="1" smtClean="0">
                <a:solidFill>
                  <a:srgbClr val="A6A6A6"/>
                </a:solidFill>
              </a:rPr>
              <a:t>Vol</a:t>
            </a:r>
            <a:r>
              <a:rPr lang="en-US" sz="3200" dirty="0" smtClean="0">
                <a:solidFill>
                  <a:srgbClr val="A6A6A6"/>
                </a:solidFill>
              </a:rPr>
              <a:t> 59, Num 3 (1999)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5832" y="3352800"/>
            <a:ext cx="3441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th</a:t>
            </a:r>
            <a:r>
              <a:rPr lang="en-US" dirty="0" smtClean="0"/>
              <a:t> = min solenoid field for stability</a:t>
            </a:r>
          </a:p>
          <a:p>
            <a:r>
              <a:rPr lang="en-US" dirty="0" err="1" smtClean="0"/>
              <a:t>r</a:t>
            </a:r>
            <a:r>
              <a:rPr lang="en-US" dirty="0" smtClean="0"/>
              <a:t> = beam radius (controlled via </a:t>
            </a:r>
            <a:r>
              <a:rPr lang="en-US" dirty="0" err="1" smtClean="0"/>
              <a:t>β</a:t>
            </a:r>
            <a:r>
              <a:rPr lang="en-US" dirty="0" smtClean="0"/>
              <a:t>*)</a:t>
            </a:r>
          </a:p>
          <a:p>
            <a:endParaRPr lang="en-US" dirty="0" smtClean="0"/>
          </a:p>
          <a:p>
            <a:r>
              <a:rPr lang="en-US" dirty="0" smtClean="0"/>
              <a:t>ΔQ = |</a:t>
            </a:r>
            <a:r>
              <a:rPr lang="en-US" dirty="0" err="1" smtClean="0"/>
              <a:t>Qx</a:t>
            </a:r>
            <a:r>
              <a:rPr lang="en-US" dirty="0" smtClean="0"/>
              <a:t> – </a:t>
            </a:r>
            <a:r>
              <a:rPr lang="en-US" dirty="0" err="1" smtClean="0"/>
              <a:t>Qy</a:t>
            </a:r>
            <a:r>
              <a:rPr lang="en-US" dirty="0" smtClean="0"/>
              <a:t>| (assumed to be 0.01, could be a problem)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010400" y="2133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513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Adobe Acrobat Document</vt:lpstr>
      <vt:lpstr>RHIC Status and E-lens 101</vt:lpstr>
      <vt:lpstr>Slide 2</vt:lpstr>
      <vt:lpstr>Slide 3</vt:lpstr>
      <vt:lpstr>Slide 4</vt:lpstr>
      <vt:lpstr>Slide 5</vt:lpstr>
      <vt:lpstr>Slide 6</vt:lpstr>
      <vt:lpstr>Slide 7</vt:lpstr>
      <vt:lpstr>Run 15 Store Optics</vt:lpstr>
      <vt:lpstr>E-lens and transverse stability</vt:lpstr>
      <vt:lpstr>BBB Damper</vt:lpstr>
      <vt:lpstr>E-lens Commissioning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Status and E-lens Basics</dc:title>
  <dc:creator>C-AD</dc:creator>
  <cp:lastModifiedBy>C-AD</cp:lastModifiedBy>
  <cp:revision>12</cp:revision>
  <dcterms:created xsi:type="dcterms:W3CDTF">2015-02-05T15:40:11Z</dcterms:created>
  <dcterms:modified xsi:type="dcterms:W3CDTF">2015-02-06T16:07:07Z</dcterms:modified>
</cp:coreProperties>
</file>