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7" r:id="rId2"/>
    <p:sldMasterId id="2147483656" r:id="rId3"/>
  </p:sldMasterIdLst>
  <p:notesMasterIdLst>
    <p:notesMasterId r:id="rId10"/>
  </p:notesMasterIdLst>
  <p:handoutMasterIdLst>
    <p:handoutMasterId r:id="rId11"/>
  </p:handoutMasterIdLst>
  <p:sldIdLst>
    <p:sldId id="555" r:id="rId4"/>
    <p:sldId id="773" r:id="rId5"/>
    <p:sldId id="760" r:id="rId6"/>
    <p:sldId id="774" r:id="rId7"/>
    <p:sldId id="775" r:id="rId8"/>
    <p:sldId id="772" r:id="rId9"/>
  </p:sldIdLst>
  <p:sldSz cx="9144000" cy="6858000" type="screen4x3"/>
  <p:notesSz cx="7010400" cy="9296400"/>
  <p:defaultTextStyle>
    <a:defPPr>
      <a:defRPr lang="en-US"/>
    </a:defPPr>
    <a:lvl1pPr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5pPr>
    <a:lvl6pPr marL="2286000" algn="l" defTabSz="914400" rtl="0" eaLnBrk="1" latinLnBrk="0" hangingPunct="1">
      <a:defRPr sz="2000" b="1" kern="1200">
        <a:solidFill>
          <a:schemeClr val="tx2"/>
        </a:solidFill>
        <a:latin typeface="Times New Roman" pitchFamily="18" charset="0"/>
        <a:ea typeface="ＭＳ Ｐゴシック" pitchFamily="50" charset="-128"/>
        <a:cs typeface="+mn-cs"/>
      </a:defRPr>
    </a:lvl6pPr>
    <a:lvl7pPr marL="2743200" algn="l" defTabSz="914400" rtl="0" eaLnBrk="1" latinLnBrk="0" hangingPunct="1">
      <a:defRPr sz="2000" b="1" kern="1200">
        <a:solidFill>
          <a:schemeClr val="tx2"/>
        </a:solidFill>
        <a:latin typeface="Times New Roman" pitchFamily="18" charset="0"/>
        <a:ea typeface="ＭＳ Ｐゴシック" pitchFamily="50" charset="-128"/>
        <a:cs typeface="+mn-cs"/>
      </a:defRPr>
    </a:lvl7pPr>
    <a:lvl8pPr marL="3200400" algn="l" defTabSz="914400" rtl="0" eaLnBrk="1" latinLnBrk="0" hangingPunct="1">
      <a:defRPr sz="2000" b="1" kern="1200">
        <a:solidFill>
          <a:schemeClr val="tx2"/>
        </a:solidFill>
        <a:latin typeface="Times New Roman" pitchFamily="18" charset="0"/>
        <a:ea typeface="ＭＳ Ｐゴシック" pitchFamily="50" charset="-128"/>
        <a:cs typeface="+mn-cs"/>
      </a:defRPr>
    </a:lvl8pPr>
    <a:lvl9pPr marL="3657600" algn="l" defTabSz="914400" rtl="0" eaLnBrk="1" latinLnBrk="0" hangingPunct="1">
      <a:defRPr sz="2000" b="1" kern="1200">
        <a:solidFill>
          <a:schemeClr val="tx2"/>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9EB"/>
    <a:srgbClr val="000066"/>
    <a:srgbClr val="000099"/>
    <a:srgbClr val="0000FF"/>
    <a:srgbClr val="FF5050"/>
    <a:srgbClr val="FF0000"/>
    <a:srgbClr val="003399"/>
    <a:srgbClr val="FF6600"/>
    <a:srgbClr val="FF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464" autoAdjust="0"/>
    <p:restoredTop sz="94638" autoAdjust="0"/>
  </p:normalViewPr>
  <p:slideViewPr>
    <p:cSldViewPr>
      <p:cViewPr>
        <p:scale>
          <a:sx n="100" d="100"/>
          <a:sy n="100" d="100"/>
        </p:scale>
        <p:origin x="-1016" y="-184"/>
      </p:cViewPr>
      <p:guideLst>
        <p:guide orient="horz" pos="2160"/>
        <p:guide pos="2880"/>
      </p:guideLst>
    </p:cSldViewPr>
  </p:slideViewPr>
  <p:outlineViewPr>
    <p:cViewPr>
      <p:scale>
        <a:sx n="33" d="100"/>
        <a:sy n="33" d="100"/>
      </p:scale>
      <p:origin x="0" y="296"/>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89" d="100"/>
          <a:sy n="89" d="100"/>
        </p:scale>
        <p:origin x="-2672" y="-112"/>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smtClean="0">
                <a:solidFill>
                  <a:schemeClr val="tx1"/>
                </a:solidFill>
              </a:defRPr>
            </a:lvl1pPr>
          </a:lstStyle>
          <a:p>
            <a:pPr>
              <a:defRPr/>
            </a:pPr>
            <a:endParaRPr lang="en-US" altLang="ja-JP" dirty="0"/>
          </a:p>
        </p:txBody>
      </p:sp>
      <p:sp>
        <p:nvSpPr>
          <p:cNvPr id="4099" name="Rectangle 3"/>
          <p:cNvSpPr>
            <a:spLocks noGrp="1" noChangeArrowheads="1"/>
          </p:cNvSpPr>
          <p:nvPr>
            <p:ph type="dt" sz="quarter"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smtClean="0">
                <a:solidFill>
                  <a:schemeClr val="tx1"/>
                </a:solidFill>
              </a:defRPr>
            </a:lvl1pPr>
          </a:lstStyle>
          <a:p>
            <a:pPr>
              <a:defRPr/>
            </a:pPr>
            <a:fld id="{85623AF5-12F2-4016-A612-EEDEA7E4E8AB}" type="datetime1">
              <a:rPr lang="en-US"/>
              <a:pPr>
                <a:defRPr/>
              </a:pPr>
              <a:t>4/5/13</a:t>
            </a:fld>
            <a:endParaRPr lang="en-US" altLang="ja-JP" dirty="0"/>
          </a:p>
        </p:txBody>
      </p:sp>
      <p:sp>
        <p:nvSpPr>
          <p:cNvPr id="4100" name="Rectangle 4"/>
          <p:cNvSpPr>
            <a:spLocks noGrp="1" noChangeArrowheads="1"/>
          </p:cNvSpPr>
          <p:nvPr>
            <p:ph type="ftr" sz="quarter" idx="2"/>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smtClean="0">
                <a:solidFill>
                  <a:schemeClr val="tx1"/>
                </a:solidFill>
              </a:defRPr>
            </a:lvl1pPr>
          </a:lstStyle>
          <a:p>
            <a:pPr>
              <a:defRPr/>
            </a:pPr>
            <a:r>
              <a:rPr lang="ja-JP" altLang="en-US"/>
              <a:t>Haixin Huang/BNL</a:t>
            </a:r>
            <a:endParaRPr lang="en-US" altLang="ja-JP" dirty="0"/>
          </a:p>
        </p:txBody>
      </p:sp>
      <p:sp>
        <p:nvSpPr>
          <p:cNvPr id="4101" name="Rectangle 5"/>
          <p:cNvSpPr>
            <a:spLocks noGrp="1" noChangeArrowheads="1"/>
          </p:cNvSpPr>
          <p:nvPr>
            <p:ph type="sldNum" sz="quarter" idx="3"/>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smtClean="0">
                <a:solidFill>
                  <a:schemeClr val="tx1"/>
                </a:solidFill>
              </a:defRPr>
            </a:lvl1pPr>
          </a:lstStyle>
          <a:p>
            <a:pPr>
              <a:defRPr/>
            </a:pPr>
            <a:fld id="{4FCE1070-60EE-4051-9E93-A88A4935380C}" type="slidenum">
              <a:rPr lang="ja-JP" altLang="en-US"/>
              <a:pPr>
                <a:defRPr/>
              </a:pPr>
              <a:t>‹#›</a:t>
            </a:fld>
            <a:endParaRPr lang="en-US" altLang="ja-JP" dirty="0"/>
          </a:p>
        </p:txBody>
      </p:sp>
    </p:spTree>
    <p:extLst>
      <p:ext uri="{BB962C8B-B14F-4D97-AF65-F5344CB8AC3E}">
        <p14:creationId xmlns:p14="http://schemas.microsoft.com/office/powerpoint/2010/main" val="3826399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smtClean="0">
                <a:solidFill>
                  <a:schemeClr val="tx1"/>
                </a:solidFill>
              </a:defRPr>
            </a:lvl1pPr>
          </a:lstStyle>
          <a:p>
            <a:pPr>
              <a:defRPr/>
            </a:pPr>
            <a:endParaRPr lang="en-US" altLang="ja-JP" dirty="0"/>
          </a:p>
        </p:txBody>
      </p:sp>
      <p:sp>
        <p:nvSpPr>
          <p:cNvPr id="6147" name="Rectangle 3"/>
          <p:cNvSpPr>
            <a:spLocks noGrp="1" noChangeArrowheads="1"/>
          </p:cNvSpPr>
          <p:nvPr>
            <p:ph type="dt"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smtClean="0">
                <a:solidFill>
                  <a:schemeClr val="tx1"/>
                </a:solidFill>
              </a:defRPr>
            </a:lvl1pPr>
          </a:lstStyle>
          <a:p>
            <a:pPr>
              <a:defRPr/>
            </a:pPr>
            <a:fld id="{324B36D4-73F9-4D8C-9508-4219A1413EEE}" type="datetime1">
              <a:rPr lang="en-US"/>
              <a:pPr>
                <a:defRPr/>
              </a:pPr>
              <a:t>4/5/13</a:t>
            </a:fld>
            <a:endParaRPr lang="en-US" altLang="ja-JP" dirty="0"/>
          </a:p>
        </p:txBody>
      </p:sp>
      <p:sp>
        <p:nvSpPr>
          <p:cNvPr id="23556" name="Rectangle 4"/>
          <p:cNvSpPr>
            <a:spLocks noGrp="1" noRot="1" noChangeAspect="1" noChangeArrowheads="1"/>
          </p:cNvSpPr>
          <p:nvPr>
            <p:ph type="sldImg" idx="2"/>
          </p:nvPr>
        </p:nvSpPr>
        <p:spPr bwMode="auto">
          <a:xfrm>
            <a:off x="1181100" y="698500"/>
            <a:ext cx="4646613" cy="34845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p>
            <a:pPr lvl="0"/>
            <a:r>
              <a:rPr lang="ja-JP" altLang="en-US" noProof="0" smtClean="0"/>
              <a:t>マスターテキストの書式設定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6150" name="Rectangle 6"/>
          <p:cNvSpPr>
            <a:spLocks noGrp="1" noChangeArrowheads="1"/>
          </p:cNvSpPr>
          <p:nvPr>
            <p:ph type="ftr" sz="quarter" idx="4"/>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smtClean="0">
                <a:solidFill>
                  <a:schemeClr val="tx1"/>
                </a:solidFill>
              </a:defRPr>
            </a:lvl1pPr>
          </a:lstStyle>
          <a:p>
            <a:pPr>
              <a:defRPr/>
            </a:pPr>
            <a:r>
              <a:rPr lang="ja-JP" altLang="en-US"/>
              <a:t>Haixin Huang/BNL</a:t>
            </a:r>
            <a:endParaRPr lang="en-US" altLang="ja-JP" dirty="0"/>
          </a:p>
        </p:txBody>
      </p:sp>
      <p:sp>
        <p:nvSpPr>
          <p:cNvPr id="6151" name="Rectangle 7"/>
          <p:cNvSpPr>
            <a:spLocks noGrp="1" noChangeArrowheads="1"/>
          </p:cNvSpPr>
          <p:nvPr>
            <p:ph type="sldNum" sz="quarter" idx="5"/>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smtClean="0">
                <a:solidFill>
                  <a:schemeClr val="tx1"/>
                </a:solidFill>
              </a:defRPr>
            </a:lvl1pPr>
          </a:lstStyle>
          <a:p>
            <a:pPr>
              <a:defRPr/>
            </a:pPr>
            <a:fld id="{78FB250A-6110-4A30-887A-323FA75147A9}" type="slidenum">
              <a:rPr lang="ja-JP" altLang="en-US"/>
              <a:pPr>
                <a:defRPr/>
              </a:pPr>
              <a:t>‹#›</a:t>
            </a:fld>
            <a:endParaRPr lang="en-US" altLang="ja-JP" dirty="0"/>
          </a:p>
        </p:txBody>
      </p:sp>
    </p:spTree>
    <p:extLst>
      <p:ext uri="{BB962C8B-B14F-4D97-AF65-F5344CB8AC3E}">
        <p14:creationId xmlns:p14="http://schemas.microsoft.com/office/powerpoint/2010/main" val="1378028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0" y="307975"/>
            <a:ext cx="1588" cy="1588"/>
          </a:xfrm>
          <a:solidFill>
            <a:srgbClr val="FFFFFF"/>
          </a:solidFill>
          <a:ln/>
        </p:spPr>
      </p:sp>
      <p:sp>
        <p:nvSpPr>
          <p:cNvPr id="24579" name="Rectangle 3"/>
          <p:cNvSpPr>
            <a:spLocks noGrp="1" noChangeArrowheads="1"/>
          </p:cNvSpPr>
          <p:nvPr>
            <p:ph type="body" idx="1"/>
          </p:nvPr>
        </p:nvSpPr>
        <p:spPr>
          <a:xfrm>
            <a:off x="514350" y="4387850"/>
            <a:ext cx="5986463" cy="4129088"/>
          </a:xfrm>
          <a:noFill/>
          <a:ln/>
        </p:spPr>
        <p:txBody>
          <a:bodyPr wrap="none" anchor="ct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685800"/>
            <a:ext cx="7721600" cy="1143000"/>
          </a:xfrm>
        </p:spPr>
        <p:txBody>
          <a:bodyPr/>
          <a:lstStyle>
            <a:lvl1pPr>
              <a:defRPr/>
            </a:lvl1pPr>
          </a:lstStyle>
          <a:p>
            <a:endParaRPr lang="ja-JP" altLang="en-US"/>
          </a:p>
        </p:txBody>
      </p:sp>
      <p:sp>
        <p:nvSpPr>
          <p:cNvPr id="3075" name="Rectangle 3"/>
          <p:cNvSpPr>
            <a:spLocks noGrp="1" noChangeArrowheads="1"/>
          </p:cNvSpPr>
          <p:nvPr>
            <p:ph type="subTitle" idx="1"/>
          </p:nvPr>
        </p:nvSpPr>
        <p:spPr>
          <a:xfrm>
            <a:off x="1828800" y="2286000"/>
            <a:ext cx="6400800" cy="3581400"/>
          </a:xfrm>
        </p:spPr>
        <p:txBody>
          <a:bodyPr/>
          <a:lstStyle>
            <a:lvl1pPr marL="0" indent="0">
              <a:buFont typeface="Monotype Sorts" pitchFamily="2" charset="2"/>
              <a:buNone/>
              <a:defRPr>
                <a:latin typeface="Times New Roman" pitchFamily="18" charset="0"/>
              </a:defRPr>
            </a:lvl1pPr>
          </a:lstStyle>
          <a:p>
            <a:endParaRPr lang="ja-JP" altLang="en-US"/>
          </a:p>
        </p:txBody>
      </p:sp>
      <p:sp>
        <p:nvSpPr>
          <p:cNvPr id="4" name="Rectangle 4"/>
          <p:cNvSpPr>
            <a:spLocks noGrp="1" noChangeArrowheads="1"/>
          </p:cNvSpPr>
          <p:nvPr>
            <p:ph type="dt" sz="half" idx="10"/>
          </p:nvPr>
        </p:nvSpPr>
        <p:spPr>
          <a:xfrm>
            <a:off x="304800" y="6096000"/>
            <a:ext cx="1930400" cy="514350"/>
          </a:xfrm>
        </p:spPr>
        <p:txBody>
          <a:bodyPr/>
          <a:lstStyle>
            <a:lvl1pPr>
              <a:defRPr smtClean="0">
                <a:solidFill>
                  <a:srgbClr val="5E574E"/>
                </a:solidFill>
              </a:defRPr>
            </a:lvl1pPr>
          </a:lstStyle>
          <a:p>
            <a:pPr>
              <a:defRPr/>
            </a:pPr>
            <a:r>
              <a:rPr lang="en-US" dirty="0"/>
              <a:t>09/02/02</a:t>
            </a:r>
            <a:endParaRPr lang="en-US" altLang="ja-JP" dirty="0"/>
          </a:p>
        </p:txBody>
      </p:sp>
      <p:sp>
        <p:nvSpPr>
          <p:cNvPr id="5" name="Rectangle 5"/>
          <p:cNvSpPr>
            <a:spLocks noGrp="1" noChangeArrowheads="1"/>
          </p:cNvSpPr>
          <p:nvPr>
            <p:ph type="ftr" sz="quarter" idx="11"/>
          </p:nvPr>
        </p:nvSpPr>
        <p:spPr>
          <a:xfrm>
            <a:off x="4572000" y="6096000"/>
            <a:ext cx="2844800" cy="514350"/>
          </a:xfrm>
          <a:prstGeom prst="rect">
            <a:avLst/>
          </a:prstGeom>
        </p:spPr>
        <p:txBody>
          <a:bodyPr/>
          <a:lstStyle>
            <a:lvl1pPr>
              <a:defRPr smtClean="0">
                <a:solidFill>
                  <a:srgbClr val="5E574E"/>
                </a:solidFill>
                <a:latin typeface="Arial" charset="0"/>
              </a:defRPr>
            </a:lvl1pPr>
          </a:lstStyle>
          <a:p>
            <a:pPr>
              <a:defRPr/>
            </a:pPr>
            <a:r>
              <a:rPr lang="ja-JP" altLang="en-US"/>
              <a:t>Haixin Huang</a:t>
            </a:r>
            <a:endParaRPr lang="en-US" altLang="ja-JP" dirty="0"/>
          </a:p>
        </p:txBody>
      </p:sp>
      <p:sp>
        <p:nvSpPr>
          <p:cNvPr id="6" name="Rectangle 6"/>
          <p:cNvSpPr>
            <a:spLocks noGrp="1" noChangeArrowheads="1"/>
          </p:cNvSpPr>
          <p:nvPr>
            <p:ph type="sldNum" sz="quarter" idx="12"/>
          </p:nvPr>
        </p:nvSpPr>
        <p:spPr>
          <a:xfrm>
            <a:off x="2514600" y="6096000"/>
            <a:ext cx="1828800" cy="514350"/>
          </a:xfrm>
        </p:spPr>
        <p:txBody>
          <a:bodyPr/>
          <a:lstStyle>
            <a:lvl1pPr>
              <a:defRPr smtClean="0">
                <a:solidFill>
                  <a:srgbClr val="5E574E"/>
                </a:solidFill>
              </a:defRPr>
            </a:lvl1pPr>
          </a:lstStyle>
          <a:p>
            <a:pPr>
              <a:defRPr/>
            </a:pPr>
            <a:fld id="{BDC8804A-D6AE-40EC-A76E-33EB74273E1A}" type="slidenum">
              <a:rPr lang="ja-JP" altLang="en-US"/>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09/02/02</a:t>
            </a:r>
            <a:endParaRPr lang="en-US" altLang="ja-JP" dirty="0"/>
          </a:p>
          <a:p>
            <a:pPr>
              <a:defRPr/>
            </a:pPr>
            <a:endParaRPr lang="en-US" altLang="ja-JP" dirty="0"/>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4F946B79-B1C7-4DE2-B121-87301ABDE90E}" type="slidenum">
              <a:rPr lang="ja-JP" altLang="en-US"/>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1250" y="533400"/>
            <a:ext cx="19621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5334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09/02/02</a:t>
            </a:r>
            <a:endParaRPr lang="en-US" altLang="ja-JP" dirty="0"/>
          </a:p>
          <a:p>
            <a:pPr>
              <a:defRPr/>
            </a:pPr>
            <a:endParaRPr lang="en-US" altLang="ja-JP" dirty="0"/>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25D7795D-0C08-429E-8A5E-085A838DA741}" type="slidenum">
              <a:rPr lang="ja-JP" altLang="en-US"/>
              <a:pPr>
                <a:defRPr/>
              </a:pPr>
              <a:t>‹#›</a:t>
            </a:fld>
            <a:endParaRPr lang="en-US" altLang="ja-JP"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5DC255F8-FB59-4AEB-9DA5-B00A4EA7DEA5}"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A31A58C5-F21E-4DE9-BE1F-4305ED8D9AAA}"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733054EF-208C-4F5F-83B0-2861F0355E1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17D78A43-1F42-430E-8812-7EA10C0FC215}"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9" name="Rectangle 6"/>
          <p:cNvSpPr>
            <a:spLocks noGrp="1" noChangeArrowheads="1"/>
          </p:cNvSpPr>
          <p:nvPr>
            <p:ph type="sldNum" sz="quarter" idx="12"/>
          </p:nvPr>
        </p:nvSpPr>
        <p:spPr>
          <a:ln/>
        </p:spPr>
        <p:txBody>
          <a:bodyPr/>
          <a:lstStyle>
            <a:lvl1pPr>
              <a:defRPr/>
            </a:lvl1pPr>
          </a:lstStyle>
          <a:p>
            <a:pPr>
              <a:defRPr/>
            </a:pPr>
            <a:fld id="{87B7A3ED-BCFB-4EC1-ABED-E2200F787073}"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5" name="Rectangle 6"/>
          <p:cNvSpPr>
            <a:spLocks noGrp="1" noChangeArrowheads="1"/>
          </p:cNvSpPr>
          <p:nvPr>
            <p:ph type="sldNum" sz="quarter" idx="12"/>
          </p:nvPr>
        </p:nvSpPr>
        <p:spPr>
          <a:ln/>
        </p:spPr>
        <p:txBody>
          <a:bodyPr/>
          <a:lstStyle>
            <a:lvl1pPr>
              <a:defRPr/>
            </a:lvl1pPr>
          </a:lstStyle>
          <a:p>
            <a:pPr>
              <a:defRPr/>
            </a:pPr>
            <a:fld id="{19FA0DB9-234B-4C90-A829-E9FE2079C2AE}"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4" name="Rectangle 6"/>
          <p:cNvSpPr>
            <a:spLocks noGrp="1" noChangeArrowheads="1"/>
          </p:cNvSpPr>
          <p:nvPr>
            <p:ph type="sldNum" sz="quarter" idx="12"/>
          </p:nvPr>
        </p:nvSpPr>
        <p:spPr>
          <a:ln/>
        </p:spPr>
        <p:txBody>
          <a:bodyPr/>
          <a:lstStyle>
            <a:lvl1pPr>
              <a:defRPr/>
            </a:lvl1pPr>
          </a:lstStyle>
          <a:p>
            <a:pPr>
              <a:defRPr/>
            </a:pPr>
            <a:fld id="{D3D0FDFA-186B-4711-97B8-67752D50CFC1}"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A9B39BA7-4A51-40E6-BC41-995CC9EE366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09/02/02</a:t>
            </a:r>
            <a:endParaRPr lang="en-US" altLang="ja-JP" dirty="0"/>
          </a:p>
          <a:p>
            <a:pPr>
              <a:defRPr/>
            </a:pPr>
            <a:endParaRPr lang="en-US" altLang="ja-JP" dirty="0"/>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EFD0FAA2-0353-4E4B-9D82-7D7E4F87B0F3}" type="slidenum">
              <a:rPr lang="ja-JP" altLang="en-US"/>
              <a:pPr>
                <a:defRPr/>
              </a:pPr>
              <a:t>‹#›</a:t>
            </a:fld>
            <a:endParaRPr lang="en-US" altLang="ja-JP"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C7C15977-48C1-4E9B-9F05-6D355BEA08FD}"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DA1B0D89-BB5C-446A-A938-CD5D8062C669}"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1A62DBDE-ED71-4B4C-A4B9-7E22DEA19BE5}"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6380684D-8265-4A48-9AC0-B134A6E8F99A}"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8F73BE78-D8CE-4EE1-B3DE-C1A0EC752DE4}"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C68C8AA9-073B-4194-975D-E95D41CF24D3}"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3C8E4895-3A5D-4B3E-AC62-9EDDAB5A12CB}"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9" name="Rectangle 6"/>
          <p:cNvSpPr>
            <a:spLocks noGrp="1" noChangeArrowheads="1"/>
          </p:cNvSpPr>
          <p:nvPr>
            <p:ph type="sldNum" sz="quarter" idx="12"/>
          </p:nvPr>
        </p:nvSpPr>
        <p:spPr>
          <a:ln/>
        </p:spPr>
        <p:txBody>
          <a:bodyPr/>
          <a:lstStyle>
            <a:lvl1pPr>
              <a:defRPr/>
            </a:lvl1pPr>
          </a:lstStyle>
          <a:p>
            <a:pPr>
              <a:defRPr/>
            </a:pPr>
            <a:fld id="{3B4D7CB0-0FDE-48E0-9A5A-E932418B75DF}"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5" name="Rectangle 6"/>
          <p:cNvSpPr>
            <a:spLocks noGrp="1" noChangeArrowheads="1"/>
          </p:cNvSpPr>
          <p:nvPr>
            <p:ph type="sldNum" sz="quarter" idx="12"/>
          </p:nvPr>
        </p:nvSpPr>
        <p:spPr>
          <a:ln/>
        </p:spPr>
        <p:txBody>
          <a:bodyPr/>
          <a:lstStyle>
            <a:lvl1pPr>
              <a:defRPr/>
            </a:lvl1pPr>
          </a:lstStyle>
          <a:p>
            <a:pPr>
              <a:defRPr/>
            </a:pPr>
            <a:fld id="{64AF5478-42A2-4623-9FB3-3D424DC9415B}"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4" name="Rectangle 6"/>
          <p:cNvSpPr>
            <a:spLocks noGrp="1" noChangeArrowheads="1"/>
          </p:cNvSpPr>
          <p:nvPr>
            <p:ph type="sldNum" sz="quarter" idx="12"/>
          </p:nvPr>
        </p:nvSpPr>
        <p:spPr>
          <a:ln/>
        </p:spPr>
        <p:txBody>
          <a:bodyPr/>
          <a:lstStyle>
            <a:lvl1pPr>
              <a:defRPr/>
            </a:lvl1pPr>
          </a:lstStyle>
          <a:p>
            <a:pPr>
              <a:defRPr/>
            </a:pPr>
            <a:fld id="{159D06C1-DFEB-4870-87B3-F26A822A658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09/02/02</a:t>
            </a:r>
            <a:endParaRPr lang="en-US" altLang="ja-JP" dirty="0"/>
          </a:p>
          <a:p>
            <a:pPr>
              <a:defRPr/>
            </a:pPr>
            <a:endParaRPr lang="en-US" altLang="ja-JP" dirty="0"/>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27D5975C-D78D-41E8-A6BE-D32B543B004E}" type="slidenum">
              <a:rPr lang="ja-JP" altLang="en-US"/>
              <a:pPr>
                <a:defRPr/>
              </a:pPr>
              <a:t>‹#›</a:t>
            </a:fld>
            <a:endParaRPr lang="en-US" altLang="ja-JP"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85433DD6-4A84-462B-88CC-259830F10E4A}"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A1C672ED-878B-43A6-B805-9028C3D765B0}"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DFC8B7CA-1A8D-40FA-B039-4765CB9149FA}"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BA3DDC27-2AD5-40D1-8D54-A8643432A93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a:t>09/02/02</a:t>
            </a:r>
            <a:endParaRPr lang="en-US" altLang="ja-JP" dirty="0"/>
          </a:p>
          <a:p>
            <a:pPr>
              <a:defRPr/>
            </a:pPr>
            <a:endParaRPr lang="en-US" altLang="ja-JP" dirty="0"/>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F4DBDF32-32B8-441C-8015-52C3DFFA0B20}" type="slidenum">
              <a:rPr lang="ja-JP" altLang="en-US"/>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a:t>09/02/02</a:t>
            </a:r>
            <a:endParaRPr lang="en-US" altLang="ja-JP" dirty="0"/>
          </a:p>
          <a:p>
            <a:pPr>
              <a:defRPr/>
            </a:pPr>
            <a:endParaRPr lang="en-US" altLang="ja-JP" dirty="0"/>
          </a:p>
        </p:txBody>
      </p:sp>
      <p:sp>
        <p:nvSpPr>
          <p:cNvPr id="8"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fld id="{1A34D0B3-E85E-4202-8D90-F76D865EAB49}" type="slidenum">
              <a:rPr lang="ja-JP" altLang="en-US"/>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a:t>09/02/02</a:t>
            </a:r>
            <a:endParaRPr lang="en-US" altLang="ja-JP" dirty="0"/>
          </a:p>
          <a:p>
            <a:pPr>
              <a:defRPr/>
            </a:pPr>
            <a:endParaRPr lang="en-US" altLang="ja-JP" dirty="0"/>
          </a:p>
        </p:txBody>
      </p:sp>
      <p:sp>
        <p:nvSpPr>
          <p:cNvPr id="4"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fld id="{1EC70B1E-DBC7-45C4-8DCA-F537E296D8CB}" type="slidenum">
              <a:rPr lang="ja-JP" altLang="en-US"/>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09/02/02</a:t>
            </a:r>
            <a:endParaRPr lang="en-US" altLang="ja-JP" dirty="0"/>
          </a:p>
          <a:p>
            <a:pPr>
              <a:defRPr/>
            </a:pPr>
            <a:endParaRPr lang="en-US" altLang="ja-JP" dirty="0"/>
          </a:p>
        </p:txBody>
      </p:sp>
      <p:sp>
        <p:nvSpPr>
          <p:cNvPr id="3"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3FC2FF17-1460-4F4B-AA2C-6A5AA4E00580}" type="slidenum">
              <a:rPr lang="ja-JP" altLang="en-US"/>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09/02/02</a:t>
            </a:r>
            <a:endParaRPr lang="en-US" altLang="ja-JP" dirty="0"/>
          </a:p>
          <a:p>
            <a:pPr>
              <a:defRPr/>
            </a:pPr>
            <a:endParaRPr lang="en-US" altLang="ja-JP" dirty="0"/>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7AE9A0C7-A371-4456-A1A1-3F6041D2EA51}" type="slidenum">
              <a:rPr lang="ja-JP" altLang="en-US"/>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09/02/02</a:t>
            </a:r>
            <a:endParaRPr lang="en-US" altLang="ja-JP" dirty="0"/>
          </a:p>
          <a:p>
            <a:pPr>
              <a:defRPr/>
            </a:pPr>
            <a:endParaRPr lang="en-US" altLang="ja-JP" dirty="0"/>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FAD97E09-00ED-4FA8-AAC5-E18221A57490}" type="slidenum">
              <a:rPr lang="ja-JP" altLang="en-US"/>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04800" y="533400"/>
            <a:ext cx="77724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endParaRPr lang="ja-JP" altLang="en-US" smtClean="0"/>
          </a:p>
        </p:txBody>
      </p:sp>
      <p:sp>
        <p:nvSpPr>
          <p:cNvPr id="4099" name="Rectangle 3"/>
          <p:cNvSpPr>
            <a:spLocks noGrp="1" noChangeArrowheads="1"/>
          </p:cNvSpPr>
          <p:nvPr>
            <p:ph type="body" idx="1"/>
          </p:nvPr>
        </p:nvSpPr>
        <p:spPr bwMode="auto">
          <a:xfrm>
            <a:off x="381000" y="12954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ja-JP" altLang="en-US" smtClean="0"/>
          </a:p>
        </p:txBody>
      </p:sp>
      <p:sp>
        <p:nvSpPr>
          <p:cNvPr id="2052" name="Rectangle 4"/>
          <p:cNvSpPr>
            <a:spLocks noGrp="1" noChangeArrowheads="1"/>
          </p:cNvSpPr>
          <p:nvPr>
            <p:ph type="dt" sz="half" idx="2"/>
          </p:nvPr>
        </p:nvSpPr>
        <p:spPr bwMode="auto">
          <a:xfrm>
            <a:off x="431800" y="6324600"/>
            <a:ext cx="1397000" cy="3619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b="0" smtClean="0">
                <a:solidFill>
                  <a:schemeClr val="bg2"/>
                </a:solidFill>
                <a:latin typeface="Arial" charset="0"/>
              </a:defRPr>
            </a:lvl1pPr>
          </a:lstStyle>
          <a:p>
            <a:pPr>
              <a:defRPr/>
            </a:pPr>
            <a:r>
              <a:rPr lang="en-US" dirty="0"/>
              <a:t>09/02/02</a:t>
            </a:r>
            <a:endParaRPr lang="en-US" altLang="ja-JP" dirty="0"/>
          </a:p>
          <a:p>
            <a:pPr>
              <a:defRPr/>
            </a:pPr>
            <a:endParaRPr lang="en-US" altLang="ja-JP" dirty="0"/>
          </a:p>
        </p:txBody>
      </p:sp>
      <p:sp>
        <p:nvSpPr>
          <p:cNvPr id="2054" name="Rectangle 6"/>
          <p:cNvSpPr>
            <a:spLocks noGrp="1" noChangeArrowheads="1"/>
          </p:cNvSpPr>
          <p:nvPr>
            <p:ph type="sldNum" sz="quarter" idx="4"/>
          </p:nvPr>
        </p:nvSpPr>
        <p:spPr bwMode="auto">
          <a:xfrm>
            <a:off x="2057400" y="6400800"/>
            <a:ext cx="15240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b="0" smtClean="0">
                <a:solidFill>
                  <a:schemeClr val="bg2"/>
                </a:solidFill>
                <a:latin typeface="Arial" charset="0"/>
              </a:defRPr>
            </a:lvl1pPr>
          </a:lstStyle>
          <a:p>
            <a:pPr>
              <a:defRPr/>
            </a:pPr>
            <a:fld id="{9D4F52F1-AEB0-4C63-9691-29BD6DB0FD64}" type="slidenum">
              <a:rPr lang="ja-JP" altLang="en-US"/>
              <a:pPr>
                <a:defRPr/>
              </a:pPr>
              <a:t>‹#›</a:t>
            </a:fld>
            <a:endParaRPr lang="en-US" altLang="ja-JP" dirty="0"/>
          </a:p>
        </p:txBody>
      </p:sp>
      <p:pic>
        <p:nvPicPr>
          <p:cNvPr id="4103" name="Picture 10" descr="logo2"/>
          <p:cNvPicPr>
            <a:picLocks noChangeAspect="1" noChangeArrowheads="1"/>
          </p:cNvPicPr>
          <p:nvPr/>
        </p:nvPicPr>
        <p:blipFill>
          <a:blip r:embed="rId13" cstate="print"/>
          <a:srcRect/>
          <a:stretch>
            <a:fillRect/>
          </a:stretch>
        </p:blipFill>
        <p:spPr bwMode="auto">
          <a:xfrm>
            <a:off x="6629400" y="6200775"/>
            <a:ext cx="1676400" cy="657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2pPr>
      <a:lvl3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3pPr>
      <a:lvl4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4pPr>
      <a:lvl5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5pPr>
      <a:lvl6pPr marL="457200" algn="l" rtl="0" fontAlgn="base">
        <a:spcBef>
          <a:spcPct val="0"/>
        </a:spcBef>
        <a:spcAft>
          <a:spcPct val="0"/>
        </a:spcAft>
        <a:defRPr kumimoji="1" sz="4000">
          <a:solidFill>
            <a:schemeClr val="tx2"/>
          </a:solidFill>
          <a:latin typeface="Times New Roman" pitchFamily="18" charset="0"/>
          <a:ea typeface="ＭＳ Ｐゴシック" pitchFamily="50" charset="-128"/>
        </a:defRPr>
      </a:lvl6pPr>
      <a:lvl7pPr marL="914400" algn="l" rtl="0" fontAlgn="base">
        <a:spcBef>
          <a:spcPct val="0"/>
        </a:spcBef>
        <a:spcAft>
          <a:spcPct val="0"/>
        </a:spcAft>
        <a:defRPr kumimoji="1" sz="4000">
          <a:solidFill>
            <a:schemeClr val="tx2"/>
          </a:solidFill>
          <a:latin typeface="Times New Roman" pitchFamily="18" charset="0"/>
          <a:ea typeface="ＭＳ Ｐゴシック" pitchFamily="50" charset="-128"/>
        </a:defRPr>
      </a:lvl7pPr>
      <a:lvl8pPr marL="1371600" algn="l" rtl="0" fontAlgn="base">
        <a:spcBef>
          <a:spcPct val="0"/>
        </a:spcBef>
        <a:spcAft>
          <a:spcPct val="0"/>
        </a:spcAft>
        <a:defRPr kumimoji="1" sz="4000">
          <a:solidFill>
            <a:schemeClr val="tx2"/>
          </a:solidFill>
          <a:latin typeface="Times New Roman" pitchFamily="18" charset="0"/>
          <a:ea typeface="ＭＳ Ｐゴシック" pitchFamily="50" charset="-128"/>
        </a:defRPr>
      </a:lvl8pPr>
      <a:lvl9pPr marL="1828800" algn="l" rtl="0" fontAlgn="base">
        <a:spcBef>
          <a:spcPct val="0"/>
        </a:spcBef>
        <a:spcAft>
          <a:spcPct val="0"/>
        </a:spcAft>
        <a:defRPr kumimoji="1" sz="40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lr>
          <a:srgbClr val="FF3300"/>
        </a:buClr>
        <a:buFont typeface="Monotype Sort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70000"/>
        <a:buFont typeface="Monotype Sorts"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rgbClr val="FF6600"/>
        </a:buClr>
        <a:buSzPct val="50000"/>
        <a:buFont typeface="Monotype Sort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rgbClr val="FF6600"/>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5pPr>
      <a:lvl6pPr marL="25146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6pPr>
      <a:lvl7pPr marL="29718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7pPr>
      <a:lvl8pPr marL="34290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8pPr>
      <a:lvl9pPr marL="38862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56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defRPr>
            </a:lvl1pPr>
          </a:lstStyle>
          <a:p>
            <a:pPr>
              <a:defRPr/>
            </a:pPr>
            <a:r>
              <a:rPr lang="en-US" dirty="0"/>
              <a:t>09/02/02</a:t>
            </a:r>
          </a:p>
        </p:txBody>
      </p:sp>
      <p:sp>
        <p:nvSpPr>
          <p:cNvPr id="9656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defRPr>
            </a:lvl1pPr>
          </a:lstStyle>
          <a:p>
            <a:pPr>
              <a:defRPr/>
            </a:pPr>
            <a:r>
              <a:rPr lang="en-US" dirty="0"/>
              <a:t>Haixin Huang</a:t>
            </a:r>
          </a:p>
        </p:txBody>
      </p:sp>
      <p:sp>
        <p:nvSpPr>
          <p:cNvPr id="9656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solidFill>
                  <a:schemeClr val="tx1"/>
                </a:solidFill>
              </a:defRPr>
            </a:lvl1pPr>
          </a:lstStyle>
          <a:p>
            <a:pPr>
              <a:defRPr/>
            </a:pPr>
            <a:fld id="{A6627FA0-8F89-4BEF-A8AE-C641C92295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1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defRPr>
            </a:lvl1pPr>
          </a:lstStyle>
          <a:p>
            <a:pPr>
              <a:defRPr/>
            </a:pPr>
            <a:r>
              <a:rPr lang="en-US" dirty="0"/>
              <a:t>09/02/02</a:t>
            </a:r>
          </a:p>
        </p:txBody>
      </p:sp>
      <p:sp>
        <p:nvSpPr>
          <p:cNvPr id="8417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defRPr>
            </a:lvl1pPr>
          </a:lstStyle>
          <a:p>
            <a:pPr>
              <a:defRPr/>
            </a:pPr>
            <a:r>
              <a:rPr lang="en-US" dirty="0"/>
              <a:t>Haixin Huang</a:t>
            </a:r>
          </a:p>
        </p:txBody>
      </p:sp>
      <p:sp>
        <p:nvSpPr>
          <p:cNvPr id="8417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solidFill>
                  <a:schemeClr val="tx1"/>
                </a:solidFill>
              </a:defRPr>
            </a:lvl1pPr>
          </a:lstStyle>
          <a:p>
            <a:pPr>
              <a:defRPr/>
            </a:pPr>
            <a:fld id="{6ED69BE2-795C-403D-BD88-72E48E608F7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057400"/>
            <a:ext cx="9144000" cy="1470025"/>
          </a:xfrm>
        </p:spPr>
        <p:txBody>
          <a:bodyPr lIns="90000" tIns="46800" rIns="90000" bIns="46800" anchor="ctr"/>
          <a:lstStyle/>
          <a:p>
            <a:pPr algn="ctr" defTabSz="457200"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en-GB" b="1" dirty="0" smtClean="0">
                <a:solidFill>
                  <a:srgbClr val="FF0000"/>
                </a:solidFill>
              </a:rPr>
              <a:t>AGS/Booster PP </a:t>
            </a:r>
            <a:r>
              <a:rPr kumimoji="0" lang="en-GB" b="1" dirty="0" smtClean="0">
                <a:solidFill>
                  <a:srgbClr val="FF0000"/>
                </a:solidFill>
              </a:rPr>
              <a:t>Status</a:t>
            </a:r>
            <a:endParaRPr kumimoji="0" lang="en-GB" sz="3200" b="1" dirty="0" smtClean="0">
              <a:solidFill>
                <a:srgbClr val="FF0000"/>
              </a:solidFill>
            </a:endParaRPr>
          </a:p>
        </p:txBody>
      </p:sp>
      <p:grpSp>
        <p:nvGrpSpPr>
          <p:cNvPr id="8195" name="Group 3"/>
          <p:cNvGrpSpPr>
            <a:grpSpLocks/>
          </p:cNvGrpSpPr>
          <p:nvPr/>
        </p:nvGrpSpPr>
        <p:grpSpPr bwMode="auto">
          <a:xfrm>
            <a:off x="838200" y="5638800"/>
            <a:ext cx="2419350" cy="833438"/>
            <a:chOff x="528" y="3552"/>
            <a:chExt cx="1524" cy="525"/>
          </a:xfrm>
        </p:grpSpPr>
        <p:sp>
          <p:nvSpPr>
            <p:cNvPr id="8199" name="AutoShape 4"/>
            <p:cNvSpPr>
              <a:spLocks noChangeArrowheads="1"/>
            </p:cNvSpPr>
            <p:nvPr/>
          </p:nvSpPr>
          <p:spPr bwMode="auto">
            <a:xfrm>
              <a:off x="912" y="3552"/>
              <a:ext cx="1140" cy="288"/>
            </a:xfrm>
            <a:prstGeom prst="roundRect">
              <a:avLst>
                <a:gd name="adj" fmla="val 347"/>
              </a:avLst>
            </a:prstGeom>
            <a:noFill/>
            <a:ln w="9525">
              <a:noFill/>
              <a:round/>
              <a:headEnd/>
              <a:tailEnd/>
            </a:ln>
          </p:spPr>
          <p:txBody>
            <a:bodyPr wrap="none" anchor="ctr"/>
            <a:lstStyle/>
            <a:p>
              <a:endParaRPr lang="en-US" dirty="0"/>
            </a:p>
          </p:txBody>
        </p:sp>
        <p:sp>
          <p:nvSpPr>
            <p:cNvPr id="8200" name="AutoShape 5"/>
            <p:cNvSpPr>
              <a:spLocks noChangeArrowheads="1"/>
            </p:cNvSpPr>
            <p:nvPr/>
          </p:nvSpPr>
          <p:spPr bwMode="auto">
            <a:xfrm>
              <a:off x="528" y="3552"/>
              <a:ext cx="1184" cy="525"/>
            </a:xfrm>
            <a:prstGeom prst="roundRect">
              <a:avLst>
                <a:gd name="adj" fmla="val 347"/>
              </a:avLst>
            </a:prstGeom>
            <a:noFill/>
            <a:ln w="9525">
              <a:noFill/>
              <a:round/>
              <a:headEnd/>
              <a:tailEnd/>
            </a:ln>
          </p:spPr>
          <p:txBody>
            <a:bodyPr wrap="none" lIns="90000" tIns="46800" rIns="90000" bIns="46800">
              <a:spAutoFit/>
            </a:bodyPr>
            <a:lstStyle/>
            <a:p>
              <a:pPr eaLnBrk="1" hangingPunct="1">
                <a:buClr>
                  <a:srgbClr val="0000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April 5, </a:t>
              </a:r>
              <a:r>
                <a:rPr lang="en-GB" sz="2400" b="0" dirty="0" smtClean="0">
                  <a:solidFill>
                    <a:srgbClr val="000099"/>
                  </a:solidFill>
                </a:rPr>
                <a:t>2013</a:t>
              </a:r>
            </a:p>
            <a:p>
              <a:pPr eaLnBrk="1" hangingPunct="1">
                <a:buClr>
                  <a:srgbClr val="0000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RSC Meeting</a:t>
              </a:r>
            </a:p>
          </p:txBody>
        </p:sp>
      </p:grpSp>
      <p:grpSp>
        <p:nvGrpSpPr>
          <p:cNvPr id="8196" name="Group 6"/>
          <p:cNvGrpSpPr>
            <a:grpSpLocks/>
          </p:cNvGrpSpPr>
          <p:nvPr/>
        </p:nvGrpSpPr>
        <p:grpSpPr bwMode="auto">
          <a:xfrm>
            <a:off x="3124199" y="3810000"/>
            <a:ext cx="2495550" cy="587376"/>
            <a:chOff x="1968" y="2544"/>
            <a:chExt cx="1572" cy="370"/>
          </a:xfrm>
        </p:grpSpPr>
        <p:sp>
          <p:nvSpPr>
            <p:cNvPr id="8197" name="AutoShape 7"/>
            <p:cNvSpPr>
              <a:spLocks noChangeArrowheads="1"/>
            </p:cNvSpPr>
            <p:nvPr/>
          </p:nvSpPr>
          <p:spPr bwMode="auto">
            <a:xfrm>
              <a:off x="1968" y="2544"/>
              <a:ext cx="1560" cy="365"/>
            </a:xfrm>
            <a:prstGeom prst="roundRect">
              <a:avLst>
                <a:gd name="adj" fmla="val 273"/>
              </a:avLst>
            </a:prstGeom>
            <a:noFill/>
            <a:ln w="9525">
              <a:noFill/>
              <a:round/>
              <a:headEnd/>
              <a:tailEnd/>
            </a:ln>
          </p:spPr>
          <p:txBody>
            <a:bodyPr wrap="none" anchor="ctr"/>
            <a:lstStyle/>
            <a:p>
              <a:endParaRPr lang="en-US" dirty="0"/>
            </a:p>
          </p:txBody>
        </p:sp>
        <p:sp>
          <p:nvSpPr>
            <p:cNvPr id="8198" name="AutoShape 8"/>
            <p:cNvSpPr>
              <a:spLocks noChangeArrowheads="1"/>
            </p:cNvSpPr>
            <p:nvPr/>
          </p:nvSpPr>
          <p:spPr bwMode="auto">
            <a:xfrm>
              <a:off x="1968" y="2544"/>
              <a:ext cx="1572" cy="370"/>
            </a:xfrm>
            <a:prstGeom prst="roundRect">
              <a:avLst>
                <a:gd name="adj" fmla="val 273"/>
              </a:avLst>
            </a:prstGeom>
            <a:noFill/>
            <a:ln w="9525">
              <a:noFill/>
              <a:round/>
              <a:headEnd/>
              <a:tailEnd/>
            </a:ln>
          </p:spPr>
          <p:txBody>
            <a:bodyPr wrap="none" lIns="90000" tIns="46800" rIns="90000" bIns="46800">
              <a:spAutoFit/>
            </a:bodyPr>
            <a:lstStyle/>
            <a:p>
              <a:pPr eaLnBrk="1" hangingPunct="1">
                <a:buClr>
                  <a:srgbClr val="0099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0" dirty="0" smtClean="0">
                  <a:solidFill>
                    <a:srgbClr val="009999"/>
                  </a:solidFill>
                </a:rPr>
                <a:t>Haixin</a:t>
              </a:r>
              <a:r>
                <a:rPr lang="en-GB" sz="3200" b="0" dirty="0">
                  <a:solidFill>
                    <a:srgbClr val="009999"/>
                  </a:solidFill>
                </a:rPr>
                <a:t> </a:t>
              </a:r>
              <a:r>
                <a:rPr lang="en-GB" sz="3200" b="0" dirty="0" smtClean="0">
                  <a:solidFill>
                    <a:srgbClr val="009999"/>
                  </a:solidFill>
                </a:rPr>
                <a:t>Huang</a:t>
              </a:r>
              <a:endParaRPr lang="en-GB" sz="3200" b="0" dirty="0">
                <a:solidFill>
                  <a:srgbClr val="009999"/>
                </a:solidFill>
              </a:endParaRPr>
            </a:p>
          </p:txBody>
        </p:sp>
      </p:gr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dirty="0"/>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2</a:t>
            </a:fld>
            <a:endParaRPr lang="en-US" altLang="ja-JP" dirty="0">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Status</a:t>
            </a:r>
          </a:p>
        </p:txBody>
      </p:sp>
      <p:sp>
        <p:nvSpPr>
          <p:cNvPr id="9221" name="Rectangle 3"/>
          <p:cNvSpPr>
            <a:spLocks noGrp="1" noChangeArrowheads="1"/>
          </p:cNvSpPr>
          <p:nvPr>
            <p:ph type="body" idx="1"/>
          </p:nvPr>
        </p:nvSpPr>
        <p:spPr>
          <a:xfrm>
            <a:off x="152400" y="609600"/>
            <a:ext cx="8839200" cy="5562600"/>
          </a:xfrm>
          <a:ln>
            <a:solidFill>
              <a:schemeClr val="bg1"/>
            </a:solidFill>
          </a:ln>
        </p:spPr>
        <p:txBody>
          <a:bodyPr/>
          <a:lstStyle/>
          <a:p>
            <a:pPr>
              <a:buSzPct val="56000"/>
            </a:pPr>
            <a:r>
              <a:rPr lang="en-US" sz="2400" dirty="0" err="1">
                <a:solidFill>
                  <a:srgbClr val="000090"/>
                </a:solidFill>
                <a:latin typeface="+mj-lt"/>
              </a:rPr>
              <a:t>E</a:t>
            </a:r>
            <a:r>
              <a:rPr lang="en-US" sz="2400" dirty="0" err="1" smtClean="0">
                <a:solidFill>
                  <a:srgbClr val="000090"/>
                </a:solidFill>
                <a:latin typeface="+mj-lt"/>
              </a:rPr>
              <a:t>mittance</a:t>
            </a:r>
            <a:r>
              <a:rPr lang="en-US" sz="2400" dirty="0" smtClean="0">
                <a:solidFill>
                  <a:srgbClr val="000090"/>
                </a:solidFill>
                <a:latin typeface="+mj-lt"/>
              </a:rPr>
              <a:t> at AGS extraction is smaller now and comparable to last run. The Booster scraping was tuned to produce similar results as last run. AGS damper has been adjusted to reduce remittance at flattop. </a:t>
            </a:r>
          </a:p>
          <a:p>
            <a:pPr>
              <a:buSzPct val="56000"/>
            </a:pPr>
            <a:r>
              <a:rPr lang="en-US" sz="2400" dirty="0" smtClean="0">
                <a:solidFill>
                  <a:srgbClr val="000090"/>
                </a:solidFill>
                <a:latin typeface="+mj-lt"/>
              </a:rPr>
              <a:t>We did not see much difference in the </a:t>
            </a:r>
            <a:r>
              <a:rPr lang="en-US" sz="2400" dirty="0" err="1" smtClean="0">
                <a:solidFill>
                  <a:srgbClr val="000090"/>
                </a:solidFill>
                <a:latin typeface="+mj-lt"/>
              </a:rPr>
              <a:t>emittance</a:t>
            </a:r>
            <a:r>
              <a:rPr lang="en-US" sz="2400" dirty="0" smtClean="0">
                <a:solidFill>
                  <a:srgbClr val="000090"/>
                </a:solidFill>
                <a:latin typeface="+mj-lt"/>
              </a:rPr>
              <a:t> and polarization in the AGS with various source temperatures but same output intensity. Currently fill RHIC with 90F.</a:t>
            </a:r>
          </a:p>
          <a:p>
            <a:pPr>
              <a:buSzPct val="56000"/>
            </a:pPr>
            <a:r>
              <a:rPr lang="en-US" sz="2400" dirty="0" smtClean="0">
                <a:solidFill>
                  <a:srgbClr val="000090"/>
                </a:solidFill>
                <a:latin typeface="+mj-lt"/>
              </a:rPr>
              <a:t>A new IPM </a:t>
            </a:r>
            <a:r>
              <a:rPr lang="en-US" sz="2400" dirty="0" smtClean="0">
                <a:solidFill>
                  <a:srgbClr val="000090"/>
                </a:solidFill>
                <a:latin typeface="+mj-lt"/>
              </a:rPr>
              <a:t>has been installed </a:t>
            </a:r>
            <a:r>
              <a:rPr lang="en-US" sz="2400" dirty="0" smtClean="0">
                <a:solidFill>
                  <a:srgbClr val="000090"/>
                </a:solidFill>
                <a:latin typeface="+mj-lt"/>
              </a:rPr>
              <a:t>tomorrow in the AGS. This will provide another measurement for horizontal </a:t>
            </a:r>
            <a:r>
              <a:rPr lang="en-US" sz="2400" dirty="0" err="1" smtClean="0">
                <a:solidFill>
                  <a:srgbClr val="000090"/>
                </a:solidFill>
                <a:latin typeface="+mj-lt"/>
              </a:rPr>
              <a:t>emittance</a:t>
            </a:r>
            <a:r>
              <a:rPr lang="en-US" sz="2400" dirty="0" smtClean="0">
                <a:solidFill>
                  <a:srgbClr val="000090"/>
                </a:solidFill>
                <a:latin typeface="+mj-lt"/>
              </a:rPr>
              <a:t>.</a:t>
            </a:r>
          </a:p>
          <a:p>
            <a:pPr>
              <a:buSzPct val="56000"/>
            </a:pPr>
            <a:r>
              <a:rPr lang="en-US" sz="2400" dirty="0" smtClean="0">
                <a:solidFill>
                  <a:srgbClr val="000090"/>
                </a:solidFill>
                <a:latin typeface="+mj-lt"/>
              </a:rPr>
              <a:t>We have done JQ on/off ramp measurements and polarization profile measurements.</a:t>
            </a:r>
            <a:endParaRPr lang="en-US" sz="2400" dirty="0">
              <a:solidFill>
                <a:srgbClr val="000090"/>
              </a:solidFill>
              <a:latin typeface="+mj-lt"/>
            </a:endParaRPr>
          </a:p>
          <a:p>
            <a:pPr>
              <a:buSzPct val="56000"/>
            </a:pPr>
            <a:r>
              <a:rPr lang="en-US" sz="2400" dirty="0" smtClean="0">
                <a:solidFill>
                  <a:srgbClr val="000090"/>
                </a:solidFill>
                <a:latin typeface="+mj-lt"/>
              </a:rPr>
              <a:t>We tested h</a:t>
            </a:r>
            <a:r>
              <a:rPr lang="en-US" sz="2400" dirty="0" smtClean="0">
                <a:solidFill>
                  <a:srgbClr val="000090"/>
                </a:solidFill>
                <a:latin typeface="+mj-lt"/>
              </a:rPr>
              <a:t>=2 in the </a:t>
            </a:r>
            <a:r>
              <a:rPr lang="en-US" sz="2400" dirty="0" smtClean="0">
                <a:solidFill>
                  <a:srgbClr val="000090"/>
                </a:solidFill>
                <a:latin typeface="+mj-lt"/>
              </a:rPr>
              <a:t>Booster (two </a:t>
            </a:r>
            <a:r>
              <a:rPr lang="en-US" sz="2400" dirty="0" smtClean="0">
                <a:solidFill>
                  <a:srgbClr val="000090"/>
                </a:solidFill>
                <a:latin typeface="+mj-lt"/>
              </a:rPr>
              <a:t>10</a:t>
            </a:r>
            <a:r>
              <a:rPr lang="en-US" sz="2400" baseline="30000" dirty="0" smtClean="0">
                <a:solidFill>
                  <a:srgbClr val="000090"/>
                </a:solidFill>
                <a:latin typeface="+mj-lt"/>
              </a:rPr>
              <a:t>11</a:t>
            </a:r>
            <a:r>
              <a:rPr lang="en-US" sz="2400" dirty="0" smtClean="0">
                <a:solidFill>
                  <a:srgbClr val="000090"/>
                </a:solidFill>
                <a:latin typeface="+mj-lt"/>
              </a:rPr>
              <a:t>  bunches). The AAGS extraction polarization of  10</a:t>
            </a:r>
            <a:r>
              <a:rPr lang="en-US" sz="2400" baseline="30000" dirty="0" smtClean="0">
                <a:solidFill>
                  <a:srgbClr val="000090"/>
                </a:solidFill>
                <a:latin typeface="+mj-lt"/>
              </a:rPr>
              <a:t>11 </a:t>
            </a:r>
            <a:r>
              <a:rPr lang="en-US" sz="2400" dirty="0" smtClean="0">
                <a:solidFill>
                  <a:srgbClr val="000090"/>
                </a:solidFill>
                <a:latin typeface="+mj-lt"/>
              </a:rPr>
              <a:t>bunch</a:t>
            </a:r>
            <a:r>
              <a:rPr lang="en-US" sz="2400" baseline="30000" dirty="0" smtClean="0">
                <a:solidFill>
                  <a:srgbClr val="000090"/>
                </a:solidFill>
                <a:latin typeface="+mj-lt"/>
              </a:rPr>
              <a:t> </a:t>
            </a:r>
            <a:r>
              <a:rPr lang="en-US" sz="2400" dirty="0" smtClean="0">
                <a:solidFill>
                  <a:srgbClr val="000090"/>
                </a:solidFill>
                <a:latin typeface="+mj-lt"/>
              </a:rPr>
              <a:t>is around 70%. However, bunch merge at flattop is not an easy job.</a:t>
            </a:r>
            <a:endParaRPr lang="en-US" sz="2400" dirty="0" smtClean="0">
              <a:solidFill>
                <a:srgbClr val="000090"/>
              </a:solidFill>
              <a:latin typeface="+mj-lt"/>
            </a:endParaRPr>
          </a:p>
        </p:txBody>
      </p:sp>
    </p:spTree>
    <p:extLst>
      <p:ext uri="{BB962C8B-B14F-4D97-AF65-F5344CB8AC3E}">
        <p14:creationId xmlns:p14="http://schemas.microsoft.com/office/powerpoint/2010/main" val="4256081014"/>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76200"/>
            <a:ext cx="8839200" cy="533400"/>
          </a:xfrm>
        </p:spPr>
        <p:txBody>
          <a:bodyPr/>
          <a:lstStyle/>
          <a:p>
            <a:r>
              <a:rPr lang="en-US" sz="3600" b="1" dirty="0" smtClean="0">
                <a:solidFill>
                  <a:srgbClr val="FF0000"/>
                </a:solidFill>
                <a:latin typeface="Times New Roman" charset="0"/>
                <a:ea typeface="ＭＳ Ｐゴシック" charset="0"/>
              </a:rPr>
              <a:t>Run12-13 255GeV Run AGS Polarization</a:t>
            </a:r>
            <a:endParaRPr lang="en-US" sz="3600" b="1" dirty="0">
              <a:solidFill>
                <a:srgbClr val="FF0000"/>
              </a:solidFill>
              <a:latin typeface="Times New Roman" charset="0"/>
              <a:ea typeface="ＭＳ Ｐゴシック" charset="0"/>
            </a:endParaRPr>
          </a:p>
        </p:txBody>
      </p:sp>
      <p:sp>
        <p:nvSpPr>
          <p:cNvPr id="4" name="Footer Placeholder 3"/>
          <p:cNvSpPr>
            <a:spLocks noGrp="1"/>
          </p:cNvSpPr>
          <p:nvPr>
            <p:ph type="ftr" sz="quarter" idx="11"/>
          </p:nvPr>
        </p:nvSpPr>
        <p:spPr/>
        <p:txBody>
          <a:bodyPr/>
          <a:lstStyle/>
          <a:p>
            <a:pPr>
              <a:defRPr/>
            </a:pPr>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pPr>
              <a:defRPr/>
            </a:pPr>
            <a:fld id="{F54EB39D-E998-634F-B637-E42F57554B47}" type="slidenum">
              <a:rPr lang="ja-JP" altLang="en-US" smtClean="0"/>
              <a:pPr>
                <a:defRPr/>
              </a:pPr>
              <a:t>3</a:t>
            </a:fld>
            <a:endParaRPr lang="en-US" altLang="ja-JP"/>
          </a:p>
        </p:txBody>
      </p:sp>
      <p:pic>
        <p:nvPicPr>
          <p:cNvPr id="3" name="Content Placeholder 2" descr="fill_run12_13.png"/>
          <p:cNvPicPr>
            <a:picLocks noGrp="1" noChangeAspect="1"/>
          </p:cNvPicPr>
          <p:nvPr>
            <p:ph idx="1"/>
          </p:nvPr>
        </p:nvPicPr>
        <p:blipFill>
          <a:blip r:embed="rId2">
            <a:extLst>
              <a:ext uri="{28A0092B-C50C-407E-A947-70E740481C1C}">
                <a14:useLocalDpi xmlns:a14="http://schemas.microsoft.com/office/drawing/2010/main" val="0"/>
              </a:ext>
            </a:extLst>
          </a:blip>
          <a:srcRect l="-12554" r="-12554"/>
          <a:stretch>
            <a:fillRect/>
          </a:stretch>
        </p:blipFill>
        <p:spPr>
          <a:xfrm>
            <a:off x="-381000" y="585694"/>
            <a:ext cx="10134600" cy="6259606"/>
          </a:xfrm>
        </p:spPr>
      </p:pic>
    </p:spTree>
    <p:extLst>
      <p:ext uri="{BB962C8B-B14F-4D97-AF65-F5344CB8AC3E}">
        <p14:creationId xmlns:p14="http://schemas.microsoft.com/office/powerpoint/2010/main" val="42085827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76200"/>
            <a:ext cx="8839200" cy="533400"/>
          </a:xfrm>
        </p:spPr>
        <p:txBody>
          <a:bodyPr/>
          <a:lstStyle/>
          <a:p>
            <a:r>
              <a:rPr lang="en-US" sz="3600" b="1" dirty="0" smtClean="0">
                <a:solidFill>
                  <a:srgbClr val="FF0000"/>
                </a:solidFill>
                <a:latin typeface="Times New Roman" charset="0"/>
                <a:ea typeface="ＭＳ Ｐゴシック" charset="0"/>
              </a:rPr>
              <a:t>Horizontal Polarization Profile</a:t>
            </a:r>
            <a:endParaRPr lang="en-US" sz="3600" b="1" dirty="0">
              <a:solidFill>
                <a:srgbClr val="FF0000"/>
              </a:solidFill>
              <a:latin typeface="Times New Roman" charset="0"/>
              <a:ea typeface="ＭＳ Ｐゴシック" charset="0"/>
            </a:endParaRPr>
          </a:p>
        </p:txBody>
      </p:sp>
      <p:sp>
        <p:nvSpPr>
          <p:cNvPr id="4" name="Footer Placeholder 3"/>
          <p:cNvSpPr>
            <a:spLocks noGrp="1"/>
          </p:cNvSpPr>
          <p:nvPr>
            <p:ph type="ftr" sz="quarter" idx="11"/>
          </p:nvPr>
        </p:nvSpPr>
        <p:spPr/>
        <p:txBody>
          <a:bodyPr/>
          <a:lstStyle/>
          <a:p>
            <a:pPr>
              <a:defRPr/>
            </a:pPr>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pPr>
              <a:defRPr/>
            </a:pPr>
            <a:fld id="{F54EB39D-E998-634F-B637-E42F57554B47}" type="slidenum">
              <a:rPr lang="ja-JP" altLang="en-US" smtClean="0"/>
              <a:pPr>
                <a:defRPr/>
              </a:pPr>
              <a:t>4</a:t>
            </a:fld>
            <a:endParaRPr lang="en-US" altLang="ja-JP"/>
          </a:p>
        </p:txBody>
      </p:sp>
      <p:pic>
        <p:nvPicPr>
          <p:cNvPr id="6" name="Content Placeholder 5" descr="Hprofile_0402.gif"/>
          <p:cNvPicPr>
            <a:picLocks noGrp="1" noChangeAspect="1"/>
          </p:cNvPicPr>
          <p:nvPr>
            <p:ph idx="1"/>
          </p:nvPr>
        </p:nvPicPr>
        <p:blipFill>
          <a:blip r:embed="rId2">
            <a:extLst>
              <a:ext uri="{28A0092B-C50C-407E-A947-70E740481C1C}">
                <a14:useLocalDpi xmlns:a14="http://schemas.microsoft.com/office/drawing/2010/main" val="0"/>
              </a:ext>
            </a:extLst>
          </a:blip>
          <a:srcRect l="-12718" r="-12718"/>
          <a:stretch>
            <a:fillRect/>
          </a:stretch>
        </p:blipFill>
        <p:spPr>
          <a:xfrm>
            <a:off x="-304801" y="762000"/>
            <a:ext cx="9376229" cy="5791200"/>
          </a:xfrm>
        </p:spPr>
      </p:pic>
    </p:spTree>
    <p:extLst>
      <p:ext uri="{BB962C8B-B14F-4D97-AF65-F5344CB8AC3E}">
        <p14:creationId xmlns:p14="http://schemas.microsoft.com/office/powerpoint/2010/main" val="22646596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76200"/>
            <a:ext cx="8839200" cy="533400"/>
          </a:xfrm>
        </p:spPr>
        <p:txBody>
          <a:bodyPr/>
          <a:lstStyle/>
          <a:p>
            <a:r>
              <a:rPr lang="en-US" sz="3600" b="1" dirty="0" smtClean="0">
                <a:solidFill>
                  <a:srgbClr val="FF0000"/>
                </a:solidFill>
                <a:latin typeface="Times New Roman" charset="0"/>
                <a:ea typeface="ＭＳ Ｐゴシック" charset="0"/>
              </a:rPr>
              <a:t>Vertical Polarization Profile</a:t>
            </a:r>
            <a:endParaRPr lang="en-US" sz="3600" b="1" dirty="0">
              <a:solidFill>
                <a:srgbClr val="FF0000"/>
              </a:solidFill>
              <a:latin typeface="Times New Roman" charset="0"/>
              <a:ea typeface="ＭＳ Ｐゴシック" charset="0"/>
            </a:endParaRPr>
          </a:p>
        </p:txBody>
      </p:sp>
      <p:sp>
        <p:nvSpPr>
          <p:cNvPr id="4" name="Footer Placeholder 3"/>
          <p:cNvSpPr>
            <a:spLocks noGrp="1"/>
          </p:cNvSpPr>
          <p:nvPr>
            <p:ph type="ftr" sz="quarter" idx="11"/>
          </p:nvPr>
        </p:nvSpPr>
        <p:spPr/>
        <p:txBody>
          <a:bodyPr/>
          <a:lstStyle/>
          <a:p>
            <a:pPr>
              <a:defRPr/>
            </a:pPr>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pPr>
              <a:defRPr/>
            </a:pPr>
            <a:fld id="{F54EB39D-E998-634F-B637-E42F57554B47}" type="slidenum">
              <a:rPr lang="ja-JP" altLang="en-US" smtClean="0"/>
              <a:pPr>
                <a:defRPr/>
              </a:pPr>
              <a:t>5</a:t>
            </a:fld>
            <a:endParaRPr lang="en-US" altLang="ja-JP"/>
          </a:p>
        </p:txBody>
      </p:sp>
      <p:pic>
        <p:nvPicPr>
          <p:cNvPr id="3" name="Content Placeholder 2" descr="Vprofile_0401.gif"/>
          <p:cNvPicPr>
            <a:picLocks noGrp="1" noChangeAspect="1"/>
          </p:cNvPicPr>
          <p:nvPr>
            <p:ph idx="1"/>
          </p:nvPr>
        </p:nvPicPr>
        <p:blipFill>
          <a:blip r:embed="rId2">
            <a:extLst>
              <a:ext uri="{28A0092B-C50C-407E-A947-70E740481C1C}">
                <a14:useLocalDpi xmlns:a14="http://schemas.microsoft.com/office/drawing/2010/main" val="0"/>
              </a:ext>
            </a:extLst>
          </a:blip>
          <a:srcRect l="-13131" r="-13131"/>
          <a:stretch>
            <a:fillRect/>
          </a:stretch>
        </p:blipFill>
        <p:spPr>
          <a:xfrm>
            <a:off x="-381001" y="762000"/>
            <a:ext cx="8882743" cy="5486400"/>
          </a:xfrm>
        </p:spPr>
      </p:pic>
    </p:spTree>
    <p:extLst>
      <p:ext uri="{BB962C8B-B14F-4D97-AF65-F5344CB8AC3E}">
        <p14:creationId xmlns:p14="http://schemas.microsoft.com/office/powerpoint/2010/main" val="12312158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6</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Plan for Near Future</a:t>
            </a:r>
          </a:p>
        </p:txBody>
      </p:sp>
      <p:sp>
        <p:nvSpPr>
          <p:cNvPr id="9221" name="Rectangle 3"/>
          <p:cNvSpPr>
            <a:spLocks noGrp="1" noChangeArrowheads="1"/>
          </p:cNvSpPr>
          <p:nvPr>
            <p:ph type="body" idx="1"/>
          </p:nvPr>
        </p:nvSpPr>
        <p:spPr>
          <a:xfrm>
            <a:off x="152400" y="609600"/>
            <a:ext cx="8839200" cy="5562600"/>
          </a:xfrm>
          <a:ln>
            <a:solidFill>
              <a:schemeClr val="bg1"/>
            </a:solidFill>
          </a:ln>
        </p:spPr>
        <p:txBody>
          <a:bodyPr/>
          <a:lstStyle/>
          <a:p>
            <a:pPr>
              <a:buSzPct val="56000"/>
            </a:pPr>
            <a:r>
              <a:rPr lang="en-US" sz="2400" dirty="0" smtClean="0">
                <a:solidFill>
                  <a:srgbClr val="000090"/>
                </a:solidFill>
                <a:latin typeface="+mj-lt"/>
              </a:rPr>
              <a:t>Continue to reduce </a:t>
            </a:r>
            <a:r>
              <a:rPr lang="en-US" sz="2400" dirty="0" err="1" smtClean="0">
                <a:solidFill>
                  <a:srgbClr val="000090"/>
                </a:solidFill>
                <a:latin typeface="+mj-lt"/>
              </a:rPr>
              <a:t>emittance</a:t>
            </a:r>
            <a:r>
              <a:rPr lang="en-US" sz="2400" dirty="0" smtClean="0">
                <a:solidFill>
                  <a:srgbClr val="000090"/>
                </a:solidFill>
                <a:latin typeface="+mj-lt"/>
              </a:rPr>
              <a:t> in the AGS</a:t>
            </a:r>
            <a:r>
              <a:rPr lang="en-US" sz="2400" dirty="0" smtClean="0">
                <a:solidFill>
                  <a:srgbClr val="000090"/>
                </a:solidFill>
                <a:latin typeface="+mj-lt"/>
              </a:rPr>
              <a:t>.</a:t>
            </a:r>
          </a:p>
          <a:p>
            <a:pPr>
              <a:buSzPct val="56000"/>
            </a:pPr>
            <a:r>
              <a:rPr lang="en-US" sz="2400" dirty="0" smtClean="0">
                <a:solidFill>
                  <a:srgbClr val="000090"/>
                </a:solidFill>
                <a:latin typeface="+mj-lt"/>
              </a:rPr>
              <a:t>Over time, the radius has drifted a little bit, this may affect the jump quad efficiency. We will check the JQ timing again.</a:t>
            </a:r>
            <a:endParaRPr lang="en-US" sz="2400" dirty="0" smtClean="0">
              <a:solidFill>
                <a:srgbClr val="000090"/>
              </a:solidFill>
              <a:latin typeface="+mj-lt"/>
            </a:endParaRPr>
          </a:p>
          <a:p>
            <a:pPr>
              <a:buSzPct val="56000"/>
            </a:pPr>
            <a:r>
              <a:rPr lang="en-US" sz="2400" dirty="0" smtClean="0">
                <a:solidFill>
                  <a:srgbClr val="000090"/>
                </a:solidFill>
                <a:latin typeface="+mj-lt"/>
              </a:rPr>
              <a:t>Do serious comparison between the </a:t>
            </a:r>
            <a:r>
              <a:rPr lang="en-US" sz="2400" dirty="0" smtClean="0">
                <a:solidFill>
                  <a:srgbClr val="000090"/>
                </a:solidFill>
                <a:latin typeface="+mj-lt"/>
              </a:rPr>
              <a:t>Fast and slow ramps.  </a:t>
            </a:r>
            <a:r>
              <a:rPr lang="en-US" sz="2400" dirty="0" smtClean="0">
                <a:solidFill>
                  <a:srgbClr val="000090"/>
                </a:solidFill>
                <a:latin typeface="+mj-lt"/>
              </a:rPr>
              <a:t>Use the higher polarization one for RHIC.</a:t>
            </a:r>
            <a:endParaRPr lang="en-US" sz="2400" dirty="0">
              <a:solidFill>
                <a:srgbClr val="000090"/>
              </a:solidFill>
              <a:latin typeface="+mj-lt"/>
            </a:endParaRPr>
          </a:p>
        </p:txBody>
      </p:sp>
    </p:spTree>
    <p:extLst>
      <p:ext uri="{BB962C8B-B14F-4D97-AF65-F5344CB8AC3E}">
        <p14:creationId xmlns:p14="http://schemas.microsoft.com/office/powerpoint/2010/main" val="3267571299"/>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Times New Roman"/>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292862067</TotalTime>
  <Words>237</Words>
  <Application>Microsoft Macintosh PowerPoint</Application>
  <PresentationFormat>On-screen Show (4:3)</PresentationFormat>
  <Paragraphs>27</Paragraphs>
  <Slides>6</Slides>
  <Notes>3</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Contemporary Portrait</vt:lpstr>
      <vt:lpstr>1_Custom Design</vt:lpstr>
      <vt:lpstr>Custom Design</vt:lpstr>
      <vt:lpstr>AGS/Booster PP Status</vt:lpstr>
      <vt:lpstr>Status</vt:lpstr>
      <vt:lpstr>Run12-13 255GeV Run AGS Polarization</vt:lpstr>
      <vt:lpstr>Horizontal Polarization Profile</vt:lpstr>
      <vt:lpstr>Vertical Polarization Profile</vt:lpstr>
      <vt:lpstr>Plan for Near Future</vt:lpstr>
    </vt:vector>
  </TitlesOfParts>
  <Company>bnl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RHIC Monday Meeting 06-14-2010</dc:title>
  <dc:creator>Haixin Huang</dc:creator>
  <cp:lastModifiedBy>Haixin Huang</cp:lastModifiedBy>
  <cp:revision>937</cp:revision>
  <cp:lastPrinted>2000-11-14T18:14:29Z</cp:lastPrinted>
  <dcterms:created xsi:type="dcterms:W3CDTF">2012-07-26T16:02:31Z</dcterms:created>
  <dcterms:modified xsi:type="dcterms:W3CDTF">2013-04-05T17:39:29Z</dcterms:modified>
</cp:coreProperties>
</file>