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10"/>
  </p:notesMasterIdLst>
  <p:handoutMasterIdLst>
    <p:handoutMasterId r:id="rId11"/>
  </p:handoutMasterIdLst>
  <p:sldIdLst>
    <p:sldId id="555" r:id="rId4"/>
    <p:sldId id="773" r:id="rId5"/>
    <p:sldId id="760" r:id="rId6"/>
    <p:sldId id="774" r:id="rId7"/>
    <p:sldId id="775" r:id="rId8"/>
    <p:sldId id="772" r:id="rId9"/>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9EB"/>
    <a:srgbClr val="000066"/>
    <a:srgbClr val="000099"/>
    <a:srgbClr val="0000FF"/>
    <a:srgbClr val="FF5050"/>
    <a:srgbClr val="FF0000"/>
    <a:srgbClr val="003399"/>
    <a:srgbClr val="FF6600"/>
    <a:srgbClr val="FF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464" autoAdjust="0"/>
    <p:restoredTop sz="94638" autoAdjust="0"/>
  </p:normalViewPr>
  <p:slideViewPr>
    <p:cSldViewPr>
      <p:cViewPr>
        <p:scale>
          <a:sx n="100" d="100"/>
          <a:sy n="100" d="100"/>
        </p:scale>
        <p:origin x="-1016" y="-184"/>
      </p:cViewPr>
      <p:guideLst>
        <p:guide orient="horz" pos="2160"/>
        <p:guide pos="2880"/>
      </p:guideLst>
    </p:cSldViewPr>
  </p:slideViewPr>
  <p:outlineViewPr>
    <p:cViewPr>
      <p:scale>
        <a:sx n="33" d="100"/>
        <a:sy n="33" d="100"/>
      </p:scale>
      <p:origin x="0" y="296"/>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9" d="100"/>
          <a:sy n="89" d="100"/>
        </p:scale>
        <p:origin x="-2672" y="-112"/>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dirty="0"/>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85623AF5-12F2-4016-A612-EEDEA7E4E8AB}" type="datetime1">
              <a:rPr lang="en-US"/>
              <a:pPr>
                <a:defRPr/>
              </a:pPr>
              <a:t>4/5/13</a:t>
            </a:fld>
            <a:endParaRPr lang="en-US" altLang="ja-JP" dirty="0"/>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dirty="0"/>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4FCE1070-60EE-4051-9E93-A88A4935380C}" type="slidenum">
              <a:rPr lang="ja-JP" altLang="en-US"/>
              <a:pPr>
                <a:defRPr/>
              </a:pPr>
              <a:t>‹#›</a:t>
            </a:fld>
            <a:endParaRPr lang="en-US" altLang="ja-JP" dirty="0"/>
          </a:p>
        </p:txBody>
      </p:sp>
    </p:spTree>
    <p:extLst>
      <p:ext uri="{BB962C8B-B14F-4D97-AF65-F5344CB8AC3E}">
        <p14:creationId xmlns:p14="http://schemas.microsoft.com/office/powerpoint/2010/main" val="3826399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smtClean="0">
                <a:solidFill>
                  <a:schemeClr val="tx1"/>
                </a:solidFill>
              </a:defRPr>
            </a:lvl1pPr>
          </a:lstStyle>
          <a:p>
            <a:pPr>
              <a:defRPr/>
            </a:pPr>
            <a:endParaRPr lang="en-US" altLang="ja-JP" dirty="0"/>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smtClean="0">
                <a:solidFill>
                  <a:schemeClr val="tx1"/>
                </a:solidFill>
              </a:defRPr>
            </a:lvl1pPr>
          </a:lstStyle>
          <a:p>
            <a:pPr>
              <a:defRPr/>
            </a:pPr>
            <a:fld id="{324B36D4-73F9-4D8C-9508-4219A1413EEE}" type="datetime1">
              <a:rPr lang="en-US"/>
              <a:pPr>
                <a:defRPr/>
              </a:pPr>
              <a:t>4/5/13</a:t>
            </a:fld>
            <a:endParaRPr lang="en-US" altLang="ja-JP" dirty="0"/>
          </a:p>
        </p:txBody>
      </p:sp>
      <p:sp>
        <p:nvSpPr>
          <p:cNvPr id="23556"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noProof="0" smtClean="0"/>
              <a:t>マスターテキストの書式設定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smtClean="0">
                <a:solidFill>
                  <a:schemeClr val="tx1"/>
                </a:solidFill>
              </a:defRPr>
            </a:lvl1pPr>
          </a:lstStyle>
          <a:p>
            <a:pPr>
              <a:defRPr/>
            </a:pPr>
            <a:r>
              <a:rPr lang="ja-JP" altLang="en-US"/>
              <a:t>Haixin Huang/BNL</a:t>
            </a:r>
            <a:endParaRPr lang="en-US" altLang="ja-JP" dirty="0"/>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smtClean="0">
                <a:solidFill>
                  <a:schemeClr val="tx1"/>
                </a:solidFill>
              </a:defRPr>
            </a:lvl1pPr>
          </a:lstStyle>
          <a:p>
            <a:pPr>
              <a:defRPr/>
            </a:pPr>
            <a:fld id="{78FB250A-6110-4A30-887A-323FA75147A9}" type="slidenum">
              <a:rPr lang="ja-JP" altLang="en-US"/>
              <a:pPr>
                <a:defRPr/>
              </a:pPr>
              <a:t>‹#›</a:t>
            </a:fld>
            <a:endParaRPr lang="en-US" altLang="ja-JP" dirty="0"/>
          </a:p>
        </p:txBody>
      </p:sp>
    </p:spTree>
    <p:extLst>
      <p:ext uri="{BB962C8B-B14F-4D97-AF65-F5344CB8AC3E}">
        <p14:creationId xmlns:p14="http://schemas.microsoft.com/office/powerpoint/2010/main" val="1378028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0" y="307975"/>
            <a:ext cx="1588" cy="1588"/>
          </a:xfrm>
          <a:solidFill>
            <a:srgbClr val="FFFFFF"/>
          </a:solidFill>
          <a:ln/>
        </p:spPr>
      </p:sp>
      <p:sp>
        <p:nvSpPr>
          <p:cNvPr id="24579" name="Rectangle 3"/>
          <p:cNvSpPr>
            <a:spLocks noGrp="1" noChangeArrowheads="1"/>
          </p:cNvSpPr>
          <p:nvPr>
            <p:ph type="body" idx="1"/>
          </p:nvPr>
        </p:nvSpPr>
        <p:spPr>
          <a:xfrm>
            <a:off x="514350" y="4387850"/>
            <a:ext cx="5986463" cy="4129088"/>
          </a:xfrm>
          <a:noFill/>
          <a:ln/>
        </p:spPr>
        <p:txBody>
          <a:bodyPr wrap="none" anchor="ct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81100" y="696913"/>
            <a:ext cx="4648200" cy="3486150"/>
          </a:xfrm>
          <a:ln/>
        </p:spPr>
      </p:sp>
      <p:sp>
        <p:nvSpPr>
          <p:cNvPr id="25603" name="Rectangle 3"/>
          <p:cNvSpPr>
            <a:spLocks noGrp="1" noChangeArrowheads="1"/>
          </p:cNvSpPr>
          <p:nvPr>
            <p:ph type="body" idx="1"/>
          </p:nvPr>
        </p:nvSpPr>
        <p:spPr>
          <a:xfrm>
            <a:off x="701675" y="4416425"/>
            <a:ext cx="5607050" cy="4183063"/>
          </a:xfrm>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4" name="Rectangle 4"/>
          <p:cNvSpPr>
            <a:spLocks noGrp="1" noChangeArrowheads="1"/>
          </p:cNvSpPr>
          <p:nvPr>
            <p:ph type="dt" sz="half" idx="10"/>
          </p:nvPr>
        </p:nvSpPr>
        <p:spPr>
          <a:xfrm>
            <a:off x="304800" y="6096000"/>
            <a:ext cx="1930400" cy="514350"/>
          </a:xfrm>
        </p:spPr>
        <p:txBody>
          <a:bodyPr/>
          <a:lstStyle>
            <a:lvl1pPr>
              <a:defRPr smtClean="0">
                <a:solidFill>
                  <a:srgbClr val="5E574E"/>
                </a:solidFill>
              </a:defRPr>
            </a:lvl1pPr>
          </a:lstStyle>
          <a:p>
            <a:pPr>
              <a:defRPr/>
            </a:pPr>
            <a:r>
              <a:rPr lang="en-US" dirty="0"/>
              <a:t>09/02/02</a:t>
            </a:r>
            <a:endParaRPr lang="en-US" altLang="ja-JP" dirty="0"/>
          </a:p>
        </p:txBody>
      </p:sp>
      <p:sp>
        <p:nvSpPr>
          <p:cNvPr id="5" name="Rectangle 5"/>
          <p:cNvSpPr>
            <a:spLocks noGrp="1" noChangeArrowheads="1"/>
          </p:cNvSpPr>
          <p:nvPr>
            <p:ph type="ftr" sz="quarter" idx="11"/>
          </p:nvPr>
        </p:nvSpPr>
        <p:spPr>
          <a:xfrm>
            <a:off x="4572000" y="6096000"/>
            <a:ext cx="2844800" cy="514350"/>
          </a:xfrm>
          <a:prstGeom prst="rect">
            <a:avLst/>
          </a:prstGeom>
        </p:spPr>
        <p:txBody>
          <a:bodyPr/>
          <a:lstStyle>
            <a:lvl1pPr>
              <a:defRPr smtClean="0">
                <a:solidFill>
                  <a:srgbClr val="5E574E"/>
                </a:solidFill>
                <a:latin typeface="Arial" charset="0"/>
              </a:defRPr>
            </a:lvl1pPr>
          </a:lstStyle>
          <a:p>
            <a:pPr>
              <a:defRPr/>
            </a:pPr>
            <a:r>
              <a:rPr lang="ja-JP" altLang="en-US"/>
              <a:t>Haixin Huang</a:t>
            </a:r>
            <a:endParaRPr lang="en-US" altLang="ja-JP" dirty="0"/>
          </a:p>
        </p:txBody>
      </p:sp>
      <p:sp>
        <p:nvSpPr>
          <p:cNvPr id="6" name="Rectangle 6"/>
          <p:cNvSpPr>
            <a:spLocks noGrp="1" noChangeArrowheads="1"/>
          </p:cNvSpPr>
          <p:nvPr>
            <p:ph type="sldNum" sz="quarter" idx="12"/>
          </p:nvPr>
        </p:nvSpPr>
        <p:spPr>
          <a:xfrm>
            <a:off x="2514600" y="6096000"/>
            <a:ext cx="1828800" cy="514350"/>
          </a:xfrm>
        </p:spPr>
        <p:txBody>
          <a:bodyPr/>
          <a:lstStyle>
            <a:lvl1pPr>
              <a:defRPr smtClean="0">
                <a:solidFill>
                  <a:srgbClr val="5E574E"/>
                </a:solidFill>
              </a:defRPr>
            </a:lvl1pPr>
          </a:lstStyle>
          <a:p>
            <a:pPr>
              <a:defRPr/>
            </a:pPr>
            <a:fld id="{BDC8804A-D6AE-40EC-A76E-33EB74273E1A}" type="slidenum">
              <a:rPr lang="ja-JP" altLang="en-US"/>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4F946B79-B1C7-4DE2-B121-87301ABDE90E}" type="slidenum">
              <a:rPr lang="ja-JP" altLang="en-US"/>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25D7795D-0C08-429E-8A5E-085A838DA741}" type="slidenum">
              <a:rPr lang="ja-JP" altLang="en-US"/>
              <a:pPr>
                <a:defRPr/>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5DC255F8-FB59-4AEB-9DA5-B00A4EA7DEA5}"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A31A58C5-F21E-4DE9-BE1F-4305ED8D9AAA}"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733054EF-208C-4F5F-83B0-2861F0355E1E}"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17D78A43-1F42-430E-8812-7EA10C0FC215}"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87B7A3ED-BCFB-4EC1-ABED-E2200F787073}"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19FA0DB9-234B-4C90-A829-E9FE2079C2AE}"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D3D0FDFA-186B-4711-97B8-67752D50CFC1}"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9B39BA7-4A51-40E6-BC41-995CC9EE366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EFD0FAA2-0353-4E4B-9D82-7D7E4F87B0F3}" type="slidenum">
              <a:rPr lang="ja-JP" altLang="en-US"/>
              <a:pPr>
                <a:defRPr/>
              </a:pPr>
              <a:t>‹#›</a:t>
            </a:fld>
            <a:endParaRPr lang="en-US"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C7C15977-48C1-4E9B-9F05-6D355BEA08FD}"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A1B0D89-BB5C-446A-A938-CD5D8062C669}"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1A62DBDE-ED71-4B4C-A4B9-7E22DEA19BE5}"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6380684D-8265-4A48-9AC0-B134A6E8F99A}"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8F73BE78-D8CE-4EE1-B3DE-C1A0EC752DE4}"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C68C8AA9-073B-4194-975D-E95D41CF24D3}"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3C8E4895-3A5D-4B3E-AC62-9EDDAB5A12CB}"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9" name="Rectangle 6"/>
          <p:cNvSpPr>
            <a:spLocks noGrp="1" noChangeArrowheads="1"/>
          </p:cNvSpPr>
          <p:nvPr>
            <p:ph type="sldNum" sz="quarter" idx="12"/>
          </p:nvPr>
        </p:nvSpPr>
        <p:spPr>
          <a:ln/>
        </p:spPr>
        <p:txBody>
          <a:bodyPr/>
          <a:lstStyle>
            <a:lvl1pPr>
              <a:defRPr/>
            </a:lvl1pPr>
          </a:lstStyle>
          <a:p>
            <a:pPr>
              <a:defRPr/>
            </a:pPr>
            <a:fld id="{3B4D7CB0-0FDE-48E0-9A5A-E932418B75DF}"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5" name="Rectangle 6"/>
          <p:cNvSpPr>
            <a:spLocks noGrp="1" noChangeArrowheads="1"/>
          </p:cNvSpPr>
          <p:nvPr>
            <p:ph type="sldNum" sz="quarter" idx="12"/>
          </p:nvPr>
        </p:nvSpPr>
        <p:spPr>
          <a:ln/>
        </p:spPr>
        <p:txBody>
          <a:bodyPr/>
          <a:lstStyle>
            <a:lvl1pPr>
              <a:defRPr/>
            </a:lvl1pPr>
          </a:lstStyle>
          <a:p>
            <a:pPr>
              <a:defRPr/>
            </a:pPr>
            <a:fld id="{64AF5478-42A2-4623-9FB3-3D424DC9415B}"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4" name="Rectangle 6"/>
          <p:cNvSpPr>
            <a:spLocks noGrp="1" noChangeArrowheads="1"/>
          </p:cNvSpPr>
          <p:nvPr>
            <p:ph type="sldNum" sz="quarter" idx="12"/>
          </p:nvPr>
        </p:nvSpPr>
        <p:spPr>
          <a:ln/>
        </p:spPr>
        <p:txBody>
          <a:bodyPr/>
          <a:lstStyle>
            <a:lvl1pPr>
              <a:defRPr/>
            </a:lvl1pPr>
          </a:lstStyle>
          <a:p>
            <a:pPr>
              <a:defRPr/>
            </a:pPr>
            <a:fld id="{159D06C1-DFEB-4870-87B3-F26A822A658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5"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27D5975C-D78D-41E8-A6BE-D32B543B004E}" type="slidenum">
              <a:rPr lang="ja-JP" altLang="en-US"/>
              <a:pPr>
                <a:defRPr/>
              </a:pPr>
              <a:t>‹#›</a:t>
            </a:fld>
            <a:endParaRPr lang="en-US" altLang="ja-JP"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85433DD6-4A84-462B-88CC-259830F10E4A}"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7" name="Rectangle 6"/>
          <p:cNvSpPr>
            <a:spLocks noGrp="1" noChangeArrowheads="1"/>
          </p:cNvSpPr>
          <p:nvPr>
            <p:ph type="sldNum" sz="quarter" idx="12"/>
          </p:nvPr>
        </p:nvSpPr>
        <p:spPr>
          <a:ln/>
        </p:spPr>
        <p:txBody>
          <a:bodyPr/>
          <a:lstStyle>
            <a:lvl1pPr>
              <a:defRPr/>
            </a:lvl1pPr>
          </a:lstStyle>
          <a:p>
            <a:pPr>
              <a:defRPr/>
            </a:pPr>
            <a:fld id="{A1C672ED-878B-43A6-B805-9028C3D765B0}"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DFC8B7CA-1A8D-40FA-B039-4765CB9149FA}"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09/02/02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Haixin Huang</a:t>
            </a:r>
          </a:p>
        </p:txBody>
      </p:sp>
      <p:sp>
        <p:nvSpPr>
          <p:cNvPr id="6" name="Rectangle 6"/>
          <p:cNvSpPr>
            <a:spLocks noGrp="1" noChangeArrowheads="1"/>
          </p:cNvSpPr>
          <p:nvPr>
            <p:ph type="sldNum" sz="quarter" idx="12"/>
          </p:nvPr>
        </p:nvSpPr>
        <p:spPr>
          <a:ln/>
        </p:spPr>
        <p:txBody>
          <a:bodyPr/>
          <a:lstStyle>
            <a:lvl1pPr>
              <a:defRPr/>
            </a:lvl1pPr>
          </a:lstStyle>
          <a:p>
            <a:pPr>
              <a:defRPr/>
            </a:pPr>
            <a:fld id="{BA3DDC27-2AD5-40D1-8D54-A8643432A93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F4DBDF32-32B8-441C-8015-52C3DFFA0B20}" type="slidenum">
              <a:rPr lang="ja-JP" altLang="en-US"/>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8"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1A34D0B3-E85E-4202-8D90-F76D865EAB49}" type="slidenum">
              <a:rPr lang="ja-JP" altLang="en-US"/>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4"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1EC70B1E-DBC7-45C4-8DCA-F537E296D8CB}" type="slidenum">
              <a:rPr lang="ja-JP" altLang="en-US"/>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3" name="Rectangle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3FC2FF17-1460-4F4B-AA2C-6A5AA4E00580}" type="slidenum">
              <a:rPr lang="ja-JP" altLang="en-US"/>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AE9A0C7-A371-4456-A1A1-3F6041D2EA51}" type="slidenum">
              <a:rPr lang="ja-JP" altLang="en-US"/>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09/02/02</a:t>
            </a:r>
            <a:endParaRPr lang="en-US" altLang="ja-JP" dirty="0"/>
          </a:p>
          <a:p>
            <a:pPr>
              <a:defRPr/>
            </a:pPr>
            <a:endParaRPr lang="en-US" altLang="ja-JP" dirty="0"/>
          </a:p>
        </p:txBody>
      </p:sp>
      <p:sp>
        <p:nvSpPr>
          <p:cNvPr id="6" name="Footer Placeholder 5"/>
          <p:cNvSpPr>
            <a:spLocks noGrp="1" noChangeArrowheads="1"/>
          </p:cNvSpPr>
          <p:nvPr>
            <p:ph type="ftr" sz="quarter" idx="11"/>
          </p:nvPr>
        </p:nvSpPr>
        <p:spPr>
          <a:xfrm>
            <a:off x="3886200" y="6400800"/>
            <a:ext cx="2514600" cy="228600"/>
          </a:xfrm>
          <a:prstGeom prst="rect">
            <a:avLst/>
          </a:prstGeom>
          <a:ln/>
        </p:spPr>
        <p:txBody>
          <a:bodyPr/>
          <a:lstStyle>
            <a:lvl1pPr>
              <a:defRPr/>
            </a:lvl1pPr>
          </a:lstStyle>
          <a:p>
            <a:pPr>
              <a:defRPr/>
            </a:pPr>
            <a:r>
              <a:rPr lang="ja-JP" altLang="en-US"/>
              <a:t>Haixin Huang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FAD97E09-00ED-4FA8-AAC5-E18221A57490}" type="slidenum">
              <a:rPr lang="ja-JP" altLang="en-US"/>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4099"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smtClean="0">
                <a:solidFill>
                  <a:schemeClr val="bg2"/>
                </a:solidFill>
                <a:latin typeface="Arial" charset="0"/>
              </a:defRPr>
            </a:lvl1pPr>
          </a:lstStyle>
          <a:p>
            <a:pPr>
              <a:defRPr/>
            </a:pPr>
            <a:r>
              <a:rPr lang="en-US" dirty="0"/>
              <a:t>09/02/02</a:t>
            </a:r>
            <a:endParaRPr lang="en-US" altLang="ja-JP" dirty="0"/>
          </a:p>
          <a:p>
            <a:pPr>
              <a:defRPr/>
            </a:pPr>
            <a:endParaRPr lang="en-US" altLang="ja-JP" dirty="0"/>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smtClean="0">
                <a:solidFill>
                  <a:schemeClr val="bg2"/>
                </a:solidFill>
                <a:latin typeface="Arial" charset="0"/>
              </a:defRPr>
            </a:lvl1pPr>
          </a:lstStyle>
          <a:p>
            <a:pPr>
              <a:defRPr/>
            </a:pPr>
            <a:fld id="{9D4F52F1-AEB0-4C63-9691-29BD6DB0FD64}" type="slidenum">
              <a:rPr lang="ja-JP" altLang="en-US"/>
              <a:pPr>
                <a:defRPr/>
              </a:pPr>
              <a:t>‹#›</a:t>
            </a:fld>
            <a:endParaRPr lang="en-US" altLang="ja-JP" dirty="0"/>
          </a:p>
        </p:txBody>
      </p:sp>
      <p:pic>
        <p:nvPicPr>
          <p:cNvPr id="4103" name="Picture 10" descr="logo2"/>
          <p:cNvPicPr>
            <a:picLocks noChangeAspect="1" noChangeArrowheads="1"/>
          </p:cNvPicPr>
          <p:nvPr/>
        </p:nvPicPr>
        <p:blipFill>
          <a:blip r:embed="rId13" cstate="print"/>
          <a:srcRect/>
          <a:stretch>
            <a:fillRect/>
          </a:stretch>
        </p:blipFill>
        <p:spPr bwMode="auto">
          <a:xfrm>
            <a:off x="6629400" y="6200775"/>
            <a:ext cx="1676400" cy="657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2pPr>
      <a:lvl3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3pPr>
      <a:lvl4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4pPr>
      <a:lvl5pPr algn="l" rtl="0" eaLnBrk="0" fontAlgn="base" hangingPunct="0">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FF6600"/>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dirty="0"/>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dirty="0"/>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A6627FA0-8F89-4BEF-A8AE-C641C922953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defRPr>
            </a:lvl1pPr>
          </a:lstStyle>
          <a:p>
            <a:pPr>
              <a:defRPr/>
            </a:pPr>
            <a:r>
              <a:rPr lang="en-US" dirty="0"/>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defRPr>
            </a:lvl1pPr>
          </a:lstStyle>
          <a:p>
            <a:pPr>
              <a:defRPr/>
            </a:pPr>
            <a:r>
              <a:rPr lang="en-US" dirty="0"/>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defRPr>
            </a:lvl1pPr>
          </a:lstStyle>
          <a:p>
            <a:pPr>
              <a:defRPr/>
            </a:pPr>
            <a:fld id="{6ED69BE2-795C-403D-BD88-72E48E608F7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057400"/>
            <a:ext cx="9144000" cy="1470025"/>
          </a:xfrm>
        </p:spPr>
        <p:txBody>
          <a:bodyPr lIns="90000" tIns="46800" rIns="90000" bIns="46800" anchor="ctr"/>
          <a:lstStyle/>
          <a:p>
            <a:pPr algn="ctr" defTabSz="457200" eaLnBrk="1" hangingPunct="1">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en-GB" b="1" dirty="0" smtClean="0">
                <a:solidFill>
                  <a:srgbClr val="FF0000"/>
                </a:solidFill>
              </a:rPr>
              <a:t>AGS/Booster PP </a:t>
            </a:r>
            <a:r>
              <a:rPr kumimoji="0" lang="en-GB" b="1" dirty="0" smtClean="0">
                <a:solidFill>
                  <a:srgbClr val="FF0000"/>
                </a:solidFill>
              </a:rPr>
              <a:t>Status</a:t>
            </a:r>
            <a:endParaRPr kumimoji="0" lang="en-GB" sz="3200" b="1" dirty="0" smtClean="0">
              <a:solidFill>
                <a:srgbClr val="FF0000"/>
              </a:solidFill>
            </a:endParaRPr>
          </a:p>
        </p:txBody>
      </p:sp>
      <p:grpSp>
        <p:nvGrpSpPr>
          <p:cNvPr id="8195" name="Group 3"/>
          <p:cNvGrpSpPr>
            <a:grpSpLocks/>
          </p:cNvGrpSpPr>
          <p:nvPr/>
        </p:nvGrpSpPr>
        <p:grpSpPr bwMode="auto">
          <a:xfrm>
            <a:off x="838200" y="5638800"/>
            <a:ext cx="2419350" cy="833438"/>
            <a:chOff x="528" y="3552"/>
            <a:chExt cx="1524" cy="525"/>
          </a:xfrm>
        </p:grpSpPr>
        <p:sp>
          <p:nvSpPr>
            <p:cNvPr id="8199" name="AutoShape 4"/>
            <p:cNvSpPr>
              <a:spLocks noChangeArrowheads="1"/>
            </p:cNvSpPr>
            <p:nvPr/>
          </p:nvSpPr>
          <p:spPr bwMode="auto">
            <a:xfrm>
              <a:off x="912" y="3552"/>
              <a:ext cx="1140" cy="288"/>
            </a:xfrm>
            <a:prstGeom prst="roundRect">
              <a:avLst>
                <a:gd name="adj" fmla="val 347"/>
              </a:avLst>
            </a:prstGeom>
            <a:noFill/>
            <a:ln w="9525">
              <a:noFill/>
              <a:round/>
              <a:headEnd/>
              <a:tailEnd/>
            </a:ln>
          </p:spPr>
          <p:txBody>
            <a:bodyPr wrap="none" anchor="ctr"/>
            <a:lstStyle/>
            <a:p>
              <a:endParaRPr lang="en-US" dirty="0"/>
            </a:p>
          </p:txBody>
        </p:sp>
        <p:sp>
          <p:nvSpPr>
            <p:cNvPr id="8200" name="AutoShape 5"/>
            <p:cNvSpPr>
              <a:spLocks noChangeArrowheads="1"/>
            </p:cNvSpPr>
            <p:nvPr/>
          </p:nvSpPr>
          <p:spPr bwMode="auto">
            <a:xfrm>
              <a:off x="528" y="3552"/>
              <a:ext cx="1184" cy="525"/>
            </a:xfrm>
            <a:prstGeom prst="roundRect">
              <a:avLst>
                <a:gd name="adj" fmla="val 347"/>
              </a:avLst>
            </a:prstGeom>
            <a:noFill/>
            <a:ln w="9525">
              <a:noFill/>
              <a:round/>
              <a:headEnd/>
              <a:tailEnd/>
            </a:ln>
          </p:spPr>
          <p:txBody>
            <a:bodyPr wrap="none" lIns="90000" tIns="46800" rIns="90000" bIns="46800">
              <a:spAutoFit/>
            </a:bodyPr>
            <a:lstStyle/>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April 5, </a:t>
              </a:r>
              <a:r>
                <a:rPr lang="en-GB" sz="2400" b="0" dirty="0" smtClean="0">
                  <a:solidFill>
                    <a:srgbClr val="000099"/>
                  </a:solidFill>
                </a:rPr>
                <a:t>2013</a:t>
              </a:r>
            </a:p>
            <a:p>
              <a:pPr eaLnBrk="1" hangingPunct="1">
                <a:buClr>
                  <a:srgbClr val="0000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RSC Meeting</a:t>
              </a:r>
            </a:p>
          </p:txBody>
        </p:sp>
      </p:grpSp>
      <p:grpSp>
        <p:nvGrpSpPr>
          <p:cNvPr id="8196" name="Group 6"/>
          <p:cNvGrpSpPr>
            <a:grpSpLocks/>
          </p:cNvGrpSpPr>
          <p:nvPr/>
        </p:nvGrpSpPr>
        <p:grpSpPr bwMode="auto">
          <a:xfrm>
            <a:off x="3124199" y="3810000"/>
            <a:ext cx="2495550" cy="587376"/>
            <a:chOff x="1968" y="2544"/>
            <a:chExt cx="1572" cy="370"/>
          </a:xfrm>
        </p:grpSpPr>
        <p:sp>
          <p:nvSpPr>
            <p:cNvPr id="8197" name="AutoShape 7"/>
            <p:cNvSpPr>
              <a:spLocks noChangeArrowheads="1"/>
            </p:cNvSpPr>
            <p:nvPr/>
          </p:nvSpPr>
          <p:spPr bwMode="auto">
            <a:xfrm>
              <a:off x="1968" y="2544"/>
              <a:ext cx="1560" cy="365"/>
            </a:xfrm>
            <a:prstGeom prst="roundRect">
              <a:avLst>
                <a:gd name="adj" fmla="val 273"/>
              </a:avLst>
            </a:prstGeom>
            <a:noFill/>
            <a:ln w="9525">
              <a:noFill/>
              <a:round/>
              <a:headEnd/>
              <a:tailEnd/>
            </a:ln>
          </p:spPr>
          <p:txBody>
            <a:bodyPr wrap="none" anchor="ctr"/>
            <a:lstStyle/>
            <a:p>
              <a:endParaRPr lang="en-US" dirty="0"/>
            </a:p>
          </p:txBody>
        </p:sp>
        <p:sp>
          <p:nvSpPr>
            <p:cNvPr id="8198" name="AutoShape 8"/>
            <p:cNvSpPr>
              <a:spLocks noChangeArrowheads="1"/>
            </p:cNvSpPr>
            <p:nvPr/>
          </p:nvSpPr>
          <p:spPr bwMode="auto">
            <a:xfrm>
              <a:off x="1968" y="2544"/>
              <a:ext cx="1572" cy="370"/>
            </a:xfrm>
            <a:prstGeom prst="roundRect">
              <a:avLst>
                <a:gd name="adj" fmla="val 273"/>
              </a:avLst>
            </a:prstGeom>
            <a:noFill/>
            <a:ln w="9525">
              <a:noFill/>
              <a:round/>
              <a:headEnd/>
              <a:tailEnd/>
            </a:ln>
          </p:spPr>
          <p:txBody>
            <a:bodyPr wrap="none" lIns="90000" tIns="46800" rIns="90000" bIns="46800">
              <a:spAutoFit/>
            </a:bodyPr>
            <a:lstStyle/>
            <a:p>
              <a:pPr eaLnBrk="1" hangingPunct="1">
                <a:buClr>
                  <a:srgbClr val="009999"/>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0" dirty="0" smtClean="0">
                  <a:solidFill>
                    <a:srgbClr val="009999"/>
                  </a:solidFill>
                </a:rPr>
                <a:t>Haixin</a:t>
              </a:r>
              <a:r>
                <a:rPr lang="en-GB" sz="3200" b="0" dirty="0">
                  <a:solidFill>
                    <a:srgbClr val="009999"/>
                  </a:solidFill>
                </a:rPr>
                <a:t> </a:t>
              </a:r>
              <a:r>
                <a:rPr lang="en-GB" sz="3200" b="0" dirty="0" smtClean="0">
                  <a:solidFill>
                    <a:srgbClr val="009999"/>
                  </a:solidFill>
                </a:rPr>
                <a:t>Huang</a:t>
              </a:r>
              <a:endParaRPr lang="en-GB" sz="3200" b="0" dirty="0">
                <a:solidFill>
                  <a:srgbClr val="009999"/>
                </a:solidFill>
              </a:endParaRP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dirty="0"/>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2</a:t>
            </a:fld>
            <a:endParaRPr lang="en-US" altLang="ja-JP" dirty="0">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Status</a:t>
            </a: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a:buSzPct val="56000"/>
            </a:pPr>
            <a:r>
              <a:rPr lang="en-US" sz="2400" dirty="0" err="1">
                <a:solidFill>
                  <a:srgbClr val="000090"/>
                </a:solidFill>
                <a:latin typeface="+mj-lt"/>
              </a:rPr>
              <a:t>E</a:t>
            </a:r>
            <a:r>
              <a:rPr lang="en-US" sz="2400" dirty="0" err="1" smtClean="0">
                <a:solidFill>
                  <a:srgbClr val="000090"/>
                </a:solidFill>
                <a:latin typeface="+mj-lt"/>
              </a:rPr>
              <a:t>mittance</a:t>
            </a:r>
            <a:r>
              <a:rPr lang="en-US" sz="2400" dirty="0" smtClean="0">
                <a:solidFill>
                  <a:srgbClr val="000090"/>
                </a:solidFill>
                <a:latin typeface="+mj-lt"/>
              </a:rPr>
              <a:t> at AGS extraction is smaller now and comparable to last run. The Booster scraping was tuned to produce similar results as last run. AGS damper has been adjusted to reduce remittance at flattop. </a:t>
            </a:r>
          </a:p>
          <a:p>
            <a:pPr>
              <a:buSzPct val="56000"/>
            </a:pPr>
            <a:r>
              <a:rPr lang="en-US" sz="2400" dirty="0" smtClean="0">
                <a:solidFill>
                  <a:srgbClr val="000090"/>
                </a:solidFill>
                <a:latin typeface="+mj-lt"/>
              </a:rPr>
              <a:t>We did not see much difference in the </a:t>
            </a:r>
            <a:r>
              <a:rPr lang="en-US" sz="2400" dirty="0" err="1" smtClean="0">
                <a:solidFill>
                  <a:srgbClr val="000090"/>
                </a:solidFill>
                <a:latin typeface="+mj-lt"/>
              </a:rPr>
              <a:t>emittance</a:t>
            </a:r>
            <a:r>
              <a:rPr lang="en-US" sz="2400" dirty="0" smtClean="0">
                <a:solidFill>
                  <a:srgbClr val="000090"/>
                </a:solidFill>
                <a:latin typeface="+mj-lt"/>
              </a:rPr>
              <a:t> and polarization in the AGS with various source temperatures but same output intensity. Currently fill RHIC with 90F.</a:t>
            </a:r>
          </a:p>
          <a:p>
            <a:pPr>
              <a:buSzPct val="56000"/>
            </a:pPr>
            <a:r>
              <a:rPr lang="en-US" sz="2400" dirty="0" smtClean="0">
                <a:solidFill>
                  <a:srgbClr val="000090"/>
                </a:solidFill>
                <a:latin typeface="+mj-lt"/>
              </a:rPr>
              <a:t>A new IPM </a:t>
            </a:r>
            <a:r>
              <a:rPr lang="en-US" sz="2400" dirty="0" smtClean="0">
                <a:solidFill>
                  <a:srgbClr val="000090"/>
                </a:solidFill>
                <a:latin typeface="+mj-lt"/>
              </a:rPr>
              <a:t>has been installed </a:t>
            </a:r>
            <a:r>
              <a:rPr lang="en-US" sz="2400" dirty="0" smtClean="0">
                <a:solidFill>
                  <a:srgbClr val="000090"/>
                </a:solidFill>
                <a:latin typeface="+mj-lt"/>
              </a:rPr>
              <a:t>tomorrow in the AGS. This will provide another measurement for horizontal </a:t>
            </a:r>
            <a:r>
              <a:rPr lang="en-US" sz="2400" dirty="0" err="1" smtClean="0">
                <a:solidFill>
                  <a:srgbClr val="000090"/>
                </a:solidFill>
                <a:latin typeface="+mj-lt"/>
              </a:rPr>
              <a:t>emittance</a:t>
            </a:r>
            <a:r>
              <a:rPr lang="en-US" sz="2400" dirty="0" smtClean="0">
                <a:solidFill>
                  <a:srgbClr val="000090"/>
                </a:solidFill>
                <a:latin typeface="+mj-lt"/>
              </a:rPr>
              <a:t>.</a:t>
            </a:r>
          </a:p>
          <a:p>
            <a:pPr>
              <a:buSzPct val="56000"/>
            </a:pPr>
            <a:r>
              <a:rPr lang="en-US" sz="2400" dirty="0" smtClean="0">
                <a:solidFill>
                  <a:srgbClr val="000090"/>
                </a:solidFill>
                <a:latin typeface="+mj-lt"/>
              </a:rPr>
              <a:t>We have done JQ on/off ramp measurements and polarization profile measurements.</a:t>
            </a:r>
            <a:endParaRPr lang="en-US" sz="2400" dirty="0">
              <a:solidFill>
                <a:srgbClr val="000090"/>
              </a:solidFill>
              <a:latin typeface="+mj-lt"/>
            </a:endParaRPr>
          </a:p>
          <a:p>
            <a:pPr>
              <a:buSzPct val="56000"/>
            </a:pPr>
            <a:r>
              <a:rPr lang="en-US" sz="2400" dirty="0" smtClean="0">
                <a:solidFill>
                  <a:srgbClr val="000090"/>
                </a:solidFill>
                <a:latin typeface="+mj-lt"/>
              </a:rPr>
              <a:t>We tested h</a:t>
            </a:r>
            <a:r>
              <a:rPr lang="en-US" sz="2400" dirty="0" smtClean="0">
                <a:solidFill>
                  <a:srgbClr val="000090"/>
                </a:solidFill>
                <a:latin typeface="+mj-lt"/>
              </a:rPr>
              <a:t>=2 in the </a:t>
            </a:r>
            <a:r>
              <a:rPr lang="en-US" sz="2400" dirty="0" smtClean="0">
                <a:solidFill>
                  <a:srgbClr val="000090"/>
                </a:solidFill>
                <a:latin typeface="+mj-lt"/>
              </a:rPr>
              <a:t>Booster (two </a:t>
            </a:r>
            <a:r>
              <a:rPr lang="en-US" sz="2400" dirty="0" smtClean="0">
                <a:solidFill>
                  <a:srgbClr val="000090"/>
                </a:solidFill>
                <a:latin typeface="+mj-lt"/>
              </a:rPr>
              <a:t>10</a:t>
            </a:r>
            <a:r>
              <a:rPr lang="en-US" sz="2400" baseline="30000" dirty="0" smtClean="0">
                <a:solidFill>
                  <a:srgbClr val="000090"/>
                </a:solidFill>
                <a:latin typeface="+mj-lt"/>
              </a:rPr>
              <a:t>11</a:t>
            </a:r>
            <a:r>
              <a:rPr lang="en-US" sz="2400" dirty="0" smtClean="0">
                <a:solidFill>
                  <a:srgbClr val="000090"/>
                </a:solidFill>
                <a:latin typeface="+mj-lt"/>
              </a:rPr>
              <a:t>  bunches). The AAGS extraction polarization of  10</a:t>
            </a:r>
            <a:r>
              <a:rPr lang="en-US" sz="2400" baseline="30000" dirty="0" smtClean="0">
                <a:solidFill>
                  <a:srgbClr val="000090"/>
                </a:solidFill>
                <a:latin typeface="+mj-lt"/>
              </a:rPr>
              <a:t>11 </a:t>
            </a:r>
            <a:r>
              <a:rPr lang="en-US" sz="2400" dirty="0" smtClean="0">
                <a:solidFill>
                  <a:srgbClr val="000090"/>
                </a:solidFill>
                <a:latin typeface="+mj-lt"/>
              </a:rPr>
              <a:t>bunch</a:t>
            </a:r>
            <a:r>
              <a:rPr lang="en-US" sz="2400" baseline="30000" dirty="0" smtClean="0">
                <a:solidFill>
                  <a:srgbClr val="000090"/>
                </a:solidFill>
                <a:latin typeface="+mj-lt"/>
              </a:rPr>
              <a:t> </a:t>
            </a:r>
            <a:r>
              <a:rPr lang="en-US" sz="2400" dirty="0" smtClean="0">
                <a:solidFill>
                  <a:srgbClr val="000090"/>
                </a:solidFill>
                <a:latin typeface="+mj-lt"/>
              </a:rPr>
              <a:t>is around 70%. However, bunch merge at flattop is not an easy job.</a:t>
            </a:r>
            <a:endParaRPr lang="en-US" sz="2400" dirty="0" smtClean="0">
              <a:solidFill>
                <a:srgbClr val="000090"/>
              </a:solidFill>
              <a:latin typeface="+mj-lt"/>
            </a:endParaRPr>
          </a:p>
        </p:txBody>
      </p:sp>
    </p:spTree>
    <p:extLst>
      <p:ext uri="{BB962C8B-B14F-4D97-AF65-F5344CB8AC3E}">
        <p14:creationId xmlns:p14="http://schemas.microsoft.com/office/powerpoint/2010/main" val="4256081014"/>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Run12-13 255GeV Run AGS Polarization</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3</a:t>
            </a:fld>
            <a:endParaRPr lang="en-US" altLang="ja-JP"/>
          </a:p>
        </p:txBody>
      </p:sp>
      <p:pic>
        <p:nvPicPr>
          <p:cNvPr id="3" name="Content Placeholder 2" descr="fill_run12_13.png"/>
          <p:cNvPicPr>
            <a:picLocks noGrp="1" noChangeAspect="1"/>
          </p:cNvPicPr>
          <p:nvPr>
            <p:ph idx="1"/>
          </p:nvPr>
        </p:nvPicPr>
        <p:blipFill>
          <a:blip r:embed="rId2">
            <a:extLst>
              <a:ext uri="{28A0092B-C50C-407E-A947-70E740481C1C}">
                <a14:useLocalDpi xmlns:a14="http://schemas.microsoft.com/office/drawing/2010/main" val="0"/>
              </a:ext>
            </a:extLst>
          </a:blip>
          <a:srcRect l="-12554" r="-12554"/>
          <a:stretch>
            <a:fillRect/>
          </a:stretch>
        </p:blipFill>
        <p:spPr>
          <a:xfrm>
            <a:off x="-381000" y="585694"/>
            <a:ext cx="10134600" cy="6259606"/>
          </a:xfrm>
        </p:spPr>
      </p:pic>
    </p:spTree>
    <p:extLst>
      <p:ext uri="{BB962C8B-B14F-4D97-AF65-F5344CB8AC3E}">
        <p14:creationId xmlns:p14="http://schemas.microsoft.com/office/powerpoint/2010/main" val="42085827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Horizontal Polarization Profile</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4</a:t>
            </a:fld>
            <a:endParaRPr lang="en-US" altLang="ja-JP"/>
          </a:p>
        </p:txBody>
      </p:sp>
      <p:pic>
        <p:nvPicPr>
          <p:cNvPr id="6" name="Content Placeholder 5" descr="Hprofile_0402.gif"/>
          <p:cNvPicPr>
            <a:picLocks noGrp="1" noChangeAspect="1"/>
          </p:cNvPicPr>
          <p:nvPr>
            <p:ph idx="1"/>
          </p:nvPr>
        </p:nvPicPr>
        <p:blipFill>
          <a:blip r:embed="rId2">
            <a:extLst>
              <a:ext uri="{28A0092B-C50C-407E-A947-70E740481C1C}">
                <a14:useLocalDpi xmlns:a14="http://schemas.microsoft.com/office/drawing/2010/main" val="0"/>
              </a:ext>
            </a:extLst>
          </a:blip>
          <a:srcRect l="-12718" r="-12718"/>
          <a:stretch>
            <a:fillRect/>
          </a:stretch>
        </p:blipFill>
        <p:spPr>
          <a:xfrm>
            <a:off x="-304801" y="762000"/>
            <a:ext cx="9376229" cy="5791200"/>
          </a:xfrm>
        </p:spPr>
      </p:pic>
    </p:spTree>
    <p:extLst>
      <p:ext uri="{BB962C8B-B14F-4D97-AF65-F5344CB8AC3E}">
        <p14:creationId xmlns:p14="http://schemas.microsoft.com/office/powerpoint/2010/main" val="22646596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76200"/>
            <a:ext cx="8839200" cy="533400"/>
          </a:xfrm>
        </p:spPr>
        <p:txBody>
          <a:bodyPr/>
          <a:lstStyle/>
          <a:p>
            <a:r>
              <a:rPr lang="en-US" sz="3600" b="1" dirty="0" smtClean="0">
                <a:solidFill>
                  <a:srgbClr val="FF0000"/>
                </a:solidFill>
                <a:latin typeface="Times New Roman" charset="0"/>
                <a:ea typeface="ＭＳ Ｐゴシック" charset="0"/>
              </a:rPr>
              <a:t>Vertical Polarization Profile</a:t>
            </a:r>
            <a:endParaRPr lang="en-US" sz="3600" b="1" dirty="0">
              <a:solidFill>
                <a:srgbClr val="FF0000"/>
              </a:solidFill>
              <a:latin typeface="Times New Roman" charset="0"/>
              <a:ea typeface="ＭＳ Ｐゴシック" charset="0"/>
            </a:endParaRPr>
          </a:p>
        </p:txBody>
      </p:sp>
      <p:sp>
        <p:nvSpPr>
          <p:cNvPr id="4" name="Footer Placeholder 3"/>
          <p:cNvSpPr>
            <a:spLocks noGrp="1"/>
          </p:cNvSpPr>
          <p:nvPr>
            <p:ph type="ftr" sz="quarter" idx="11"/>
          </p:nvPr>
        </p:nvSpPr>
        <p:spPr/>
        <p:txBody>
          <a:bodyPr/>
          <a:lstStyle/>
          <a:p>
            <a:pPr>
              <a:defRPr/>
            </a:pPr>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pPr>
              <a:defRPr/>
            </a:pPr>
            <a:fld id="{F54EB39D-E998-634F-B637-E42F57554B47}" type="slidenum">
              <a:rPr lang="ja-JP" altLang="en-US" smtClean="0"/>
              <a:pPr>
                <a:defRPr/>
              </a:pPr>
              <a:t>5</a:t>
            </a:fld>
            <a:endParaRPr lang="en-US" altLang="ja-JP"/>
          </a:p>
        </p:txBody>
      </p:sp>
      <p:pic>
        <p:nvPicPr>
          <p:cNvPr id="3" name="Content Placeholder 2" descr="Vprofile_0401.gif"/>
          <p:cNvPicPr>
            <a:picLocks noGrp="1" noChangeAspect="1"/>
          </p:cNvPicPr>
          <p:nvPr>
            <p:ph idx="1"/>
          </p:nvPr>
        </p:nvPicPr>
        <p:blipFill>
          <a:blip r:embed="rId2">
            <a:extLst>
              <a:ext uri="{28A0092B-C50C-407E-A947-70E740481C1C}">
                <a14:useLocalDpi xmlns:a14="http://schemas.microsoft.com/office/drawing/2010/main" val="0"/>
              </a:ext>
            </a:extLst>
          </a:blip>
          <a:srcRect l="-13131" r="-13131"/>
          <a:stretch>
            <a:fillRect/>
          </a:stretch>
        </p:blipFill>
        <p:spPr>
          <a:xfrm>
            <a:off x="-381001" y="762000"/>
            <a:ext cx="8882743" cy="5486400"/>
          </a:xfrm>
        </p:spPr>
      </p:pic>
    </p:spTree>
    <p:extLst>
      <p:ext uri="{BB962C8B-B14F-4D97-AF65-F5344CB8AC3E}">
        <p14:creationId xmlns:p14="http://schemas.microsoft.com/office/powerpoint/2010/main" val="12312158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ja-JP" altLang="en-US"/>
              <a:t>Haixin Huang</a:t>
            </a:r>
            <a:endParaRPr lang="en-US" altLang="ja-JP"/>
          </a:p>
        </p:txBody>
      </p:sp>
      <p:sp>
        <p:nvSpPr>
          <p:cNvPr id="9219" name="Slide Number Placeholder 5"/>
          <p:cNvSpPr>
            <a:spLocks noGrp="1"/>
          </p:cNvSpPr>
          <p:nvPr>
            <p:ph type="sldNum" sz="quarter" idx="12"/>
          </p:nvPr>
        </p:nvSpPr>
        <p:spPr>
          <a:noFill/>
        </p:spPr>
        <p:txBody>
          <a:bodyPr/>
          <a:lstStyle/>
          <a:p>
            <a:fld id="{F15C2BC4-841E-4AFF-AB0A-F143FB07AE0D}" type="slidenum">
              <a:rPr lang="ja-JP" altLang="en-US">
                <a:latin typeface="Arial" pitchFamily="34" charset="0"/>
              </a:rPr>
              <a:pPr/>
              <a:t>6</a:t>
            </a:fld>
            <a:endParaRPr lang="en-US" altLang="ja-JP">
              <a:latin typeface="Arial" pitchFamily="34" charset="0"/>
            </a:endParaRPr>
          </a:p>
        </p:txBody>
      </p:sp>
      <p:sp>
        <p:nvSpPr>
          <p:cNvPr id="9220" name="Rectangle 2"/>
          <p:cNvSpPr>
            <a:spLocks noGrp="1" noChangeArrowheads="1"/>
          </p:cNvSpPr>
          <p:nvPr>
            <p:ph type="title"/>
          </p:nvPr>
        </p:nvSpPr>
        <p:spPr>
          <a:xfrm>
            <a:off x="12700" y="76200"/>
            <a:ext cx="8915400" cy="533400"/>
          </a:xfrm>
        </p:spPr>
        <p:txBody>
          <a:bodyPr/>
          <a:lstStyle/>
          <a:p>
            <a:pPr eaLnBrk="1" hangingPunct="1"/>
            <a:r>
              <a:rPr lang="en-US" sz="3200" b="1" dirty="0" smtClean="0">
                <a:solidFill>
                  <a:srgbClr val="FF0000"/>
                </a:solidFill>
              </a:rPr>
              <a:t>Plan for Near Future</a:t>
            </a:r>
          </a:p>
        </p:txBody>
      </p:sp>
      <p:sp>
        <p:nvSpPr>
          <p:cNvPr id="9221" name="Rectangle 3"/>
          <p:cNvSpPr>
            <a:spLocks noGrp="1" noChangeArrowheads="1"/>
          </p:cNvSpPr>
          <p:nvPr>
            <p:ph type="body" idx="1"/>
          </p:nvPr>
        </p:nvSpPr>
        <p:spPr>
          <a:xfrm>
            <a:off x="152400" y="609600"/>
            <a:ext cx="8839200" cy="5562600"/>
          </a:xfrm>
          <a:ln>
            <a:solidFill>
              <a:schemeClr val="bg1"/>
            </a:solidFill>
          </a:ln>
        </p:spPr>
        <p:txBody>
          <a:bodyPr/>
          <a:lstStyle/>
          <a:p>
            <a:pPr>
              <a:buSzPct val="56000"/>
            </a:pPr>
            <a:r>
              <a:rPr lang="en-US" sz="2400" dirty="0" smtClean="0">
                <a:solidFill>
                  <a:srgbClr val="000090"/>
                </a:solidFill>
                <a:latin typeface="+mj-lt"/>
              </a:rPr>
              <a:t>Continue to reduce </a:t>
            </a:r>
            <a:r>
              <a:rPr lang="en-US" sz="2400" dirty="0" err="1" smtClean="0">
                <a:solidFill>
                  <a:srgbClr val="000090"/>
                </a:solidFill>
                <a:latin typeface="+mj-lt"/>
              </a:rPr>
              <a:t>emittance</a:t>
            </a:r>
            <a:r>
              <a:rPr lang="en-US" sz="2400" dirty="0" smtClean="0">
                <a:solidFill>
                  <a:srgbClr val="000090"/>
                </a:solidFill>
                <a:latin typeface="+mj-lt"/>
              </a:rPr>
              <a:t> in the AGS</a:t>
            </a:r>
            <a:r>
              <a:rPr lang="en-US" sz="2400" dirty="0" smtClean="0">
                <a:solidFill>
                  <a:srgbClr val="000090"/>
                </a:solidFill>
                <a:latin typeface="+mj-lt"/>
              </a:rPr>
              <a:t>.</a:t>
            </a:r>
          </a:p>
          <a:p>
            <a:pPr>
              <a:buSzPct val="56000"/>
            </a:pPr>
            <a:r>
              <a:rPr lang="en-US" sz="2400" dirty="0" smtClean="0">
                <a:solidFill>
                  <a:srgbClr val="000090"/>
                </a:solidFill>
                <a:latin typeface="+mj-lt"/>
              </a:rPr>
              <a:t>Over time, the radius has drifted a little bit, this may affect the jump quad efficiency. We will check the JQ timing again.</a:t>
            </a:r>
            <a:endParaRPr lang="en-US" sz="2400" dirty="0" smtClean="0">
              <a:solidFill>
                <a:srgbClr val="000090"/>
              </a:solidFill>
              <a:latin typeface="+mj-lt"/>
            </a:endParaRPr>
          </a:p>
          <a:p>
            <a:pPr>
              <a:buSzPct val="56000"/>
            </a:pPr>
            <a:r>
              <a:rPr lang="en-US" sz="2400" dirty="0" smtClean="0">
                <a:solidFill>
                  <a:srgbClr val="000090"/>
                </a:solidFill>
                <a:latin typeface="+mj-lt"/>
              </a:rPr>
              <a:t>Do serious comparison between the </a:t>
            </a:r>
            <a:r>
              <a:rPr lang="en-US" sz="2400" dirty="0" smtClean="0">
                <a:solidFill>
                  <a:srgbClr val="000090"/>
                </a:solidFill>
                <a:latin typeface="+mj-lt"/>
              </a:rPr>
              <a:t>Fast and slow ramps.  </a:t>
            </a:r>
            <a:r>
              <a:rPr lang="en-US" sz="2400" dirty="0" smtClean="0">
                <a:solidFill>
                  <a:srgbClr val="000090"/>
                </a:solidFill>
                <a:latin typeface="+mj-lt"/>
              </a:rPr>
              <a:t>Use the higher polarization one for RHIC.</a:t>
            </a:r>
            <a:endParaRPr lang="en-US" sz="2400" dirty="0">
              <a:solidFill>
                <a:srgbClr val="000090"/>
              </a:solidFill>
              <a:latin typeface="+mj-lt"/>
            </a:endParaRPr>
          </a:p>
        </p:txBody>
      </p:sp>
    </p:spTree>
    <p:extLst>
      <p:ext uri="{BB962C8B-B14F-4D97-AF65-F5344CB8AC3E}">
        <p14:creationId xmlns:p14="http://schemas.microsoft.com/office/powerpoint/2010/main" val="3267571299"/>
      </p:ext>
    </p:extLst>
  </p:cSld>
  <p:clrMapOvr>
    <a:masterClrMapping/>
  </p:clrMapOvr>
  <p:transition xmlns:p14="http://schemas.microsoft.com/office/powerpoint/2010/main" advTm="49200"/>
  <p:timing>
    <p:tnLst>
      <p:par>
        <p:cTn xmlns:p14="http://schemas.microsoft.com/office/powerpoint/2010/mai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292862067</TotalTime>
  <Words>237</Words>
  <Application>Microsoft Macintosh PowerPoint</Application>
  <PresentationFormat>On-screen Show (4:3)</PresentationFormat>
  <Paragraphs>27</Paragraphs>
  <Slides>6</Slides>
  <Notes>3</Notes>
  <HiddenSlides>0</HiddenSlides>
  <MMClips>0</MMClip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Contemporary Portrait</vt:lpstr>
      <vt:lpstr>1_Custom Design</vt:lpstr>
      <vt:lpstr>Custom Design</vt:lpstr>
      <vt:lpstr>AGS/Booster PP Status</vt:lpstr>
      <vt:lpstr>Status</vt:lpstr>
      <vt:lpstr>Run12-13 255GeV Run AGS Polarization</vt:lpstr>
      <vt:lpstr>Horizontal Polarization Profile</vt:lpstr>
      <vt:lpstr>Vertical Polarization Profile</vt:lpstr>
      <vt:lpstr>Plan for Near Future</vt:lpstr>
    </vt:vector>
  </TitlesOfParts>
  <Company>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RHIC Monday Meeting 06-14-2010</dc:title>
  <dc:creator>Haixin Huang</dc:creator>
  <cp:lastModifiedBy>Haixin Huang</cp:lastModifiedBy>
  <cp:revision>937</cp:revision>
  <cp:lastPrinted>2000-11-14T18:14:29Z</cp:lastPrinted>
  <dcterms:created xsi:type="dcterms:W3CDTF">2012-07-26T16:02:31Z</dcterms:created>
  <dcterms:modified xsi:type="dcterms:W3CDTF">2013-04-05T17:39:29Z</dcterms:modified>
</cp:coreProperties>
</file>