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7" r:id="rId2"/>
    <p:sldMasterId id="2147483656" r:id="rId3"/>
  </p:sldMasterIdLst>
  <p:notesMasterIdLst>
    <p:notesMasterId r:id="rId18"/>
  </p:notesMasterIdLst>
  <p:handoutMasterIdLst>
    <p:handoutMasterId r:id="rId19"/>
  </p:handoutMasterIdLst>
  <p:sldIdLst>
    <p:sldId id="555" r:id="rId4"/>
    <p:sldId id="771" r:id="rId5"/>
    <p:sldId id="770" r:id="rId6"/>
    <p:sldId id="768" r:id="rId7"/>
    <p:sldId id="760" r:id="rId8"/>
    <p:sldId id="759" r:id="rId9"/>
    <p:sldId id="761" r:id="rId10"/>
    <p:sldId id="766" r:id="rId11"/>
    <p:sldId id="765" r:id="rId12"/>
    <p:sldId id="769" r:id="rId13"/>
    <p:sldId id="762" r:id="rId14"/>
    <p:sldId id="763" r:id="rId15"/>
    <p:sldId id="764" r:id="rId16"/>
    <p:sldId id="772" r:id="rId17"/>
  </p:sldIdLst>
  <p:sldSz cx="9144000" cy="6858000" type="screen4x3"/>
  <p:notesSz cx="7010400" cy="9296400"/>
  <p:defaultTextStyle>
    <a:defPPr>
      <a:defRPr lang="en-US"/>
    </a:defPPr>
    <a:lvl1pPr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1pPr>
    <a:lvl2pPr marL="4572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2pPr>
    <a:lvl3pPr marL="9144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3pPr>
    <a:lvl4pPr marL="13716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4pPr>
    <a:lvl5pPr marL="18288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5pPr>
    <a:lvl6pPr marL="2286000" algn="l" defTabSz="914400" rtl="0" eaLnBrk="1" latinLnBrk="0" hangingPunct="1">
      <a:defRPr sz="2000" b="1" kern="1200">
        <a:solidFill>
          <a:schemeClr val="tx2"/>
        </a:solidFill>
        <a:latin typeface="Times New Roman" pitchFamily="18" charset="0"/>
        <a:ea typeface="ＭＳ Ｐゴシック" pitchFamily="50" charset="-128"/>
        <a:cs typeface="+mn-cs"/>
      </a:defRPr>
    </a:lvl6pPr>
    <a:lvl7pPr marL="2743200" algn="l" defTabSz="914400" rtl="0" eaLnBrk="1" latinLnBrk="0" hangingPunct="1">
      <a:defRPr sz="2000" b="1" kern="1200">
        <a:solidFill>
          <a:schemeClr val="tx2"/>
        </a:solidFill>
        <a:latin typeface="Times New Roman" pitchFamily="18" charset="0"/>
        <a:ea typeface="ＭＳ Ｐゴシック" pitchFamily="50" charset="-128"/>
        <a:cs typeface="+mn-cs"/>
      </a:defRPr>
    </a:lvl7pPr>
    <a:lvl8pPr marL="3200400" algn="l" defTabSz="914400" rtl="0" eaLnBrk="1" latinLnBrk="0" hangingPunct="1">
      <a:defRPr sz="2000" b="1" kern="1200">
        <a:solidFill>
          <a:schemeClr val="tx2"/>
        </a:solidFill>
        <a:latin typeface="Times New Roman" pitchFamily="18" charset="0"/>
        <a:ea typeface="ＭＳ Ｐゴシック" pitchFamily="50" charset="-128"/>
        <a:cs typeface="+mn-cs"/>
      </a:defRPr>
    </a:lvl8pPr>
    <a:lvl9pPr marL="3657600" algn="l" defTabSz="914400" rtl="0" eaLnBrk="1" latinLnBrk="0" hangingPunct="1">
      <a:defRPr sz="2000" b="1" kern="1200">
        <a:solidFill>
          <a:schemeClr val="tx2"/>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9EB"/>
    <a:srgbClr val="000066"/>
    <a:srgbClr val="000099"/>
    <a:srgbClr val="0000FF"/>
    <a:srgbClr val="FF5050"/>
    <a:srgbClr val="FF0000"/>
    <a:srgbClr val="003399"/>
    <a:srgbClr val="FF6600"/>
    <a:srgbClr val="FF33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464" autoAdjust="0"/>
    <p:restoredTop sz="94638" autoAdjust="0"/>
  </p:normalViewPr>
  <p:slideViewPr>
    <p:cSldViewPr>
      <p:cViewPr>
        <p:scale>
          <a:sx n="100" d="100"/>
          <a:sy n="100" d="100"/>
        </p:scale>
        <p:origin x="-1056" y="-248"/>
      </p:cViewPr>
      <p:guideLst>
        <p:guide orient="horz" pos="2160"/>
        <p:guide pos="2880"/>
      </p:guideLst>
    </p:cSldViewPr>
  </p:slideViewPr>
  <p:outlineViewPr>
    <p:cViewPr>
      <p:scale>
        <a:sx n="33" d="100"/>
        <a:sy n="33" d="100"/>
      </p:scale>
      <p:origin x="0" y="296"/>
    </p:cViewPr>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89" d="100"/>
          <a:sy n="89" d="100"/>
        </p:scale>
        <p:origin x="-2672" y="-112"/>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defTabSz="925513">
              <a:defRPr kumimoji="1" sz="1000" b="0" smtClean="0">
                <a:solidFill>
                  <a:schemeClr val="tx1"/>
                </a:solidFill>
              </a:defRPr>
            </a:lvl1pPr>
          </a:lstStyle>
          <a:p>
            <a:pPr>
              <a:defRPr/>
            </a:pPr>
            <a:endParaRPr lang="en-US" altLang="ja-JP"/>
          </a:p>
        </p:txBody>
      </p:sp>
      <p:sp>
        <p:nvSpPr>
          <p:cNvPr id="4099" name="Rectangle 3"/>
          <p:cNvSpPr>
            <a:spLocks noGrp="1" noChangeArrowheads="1"/>
          </p:cNvSpPr>
          <p:nvPr>
            <p:ph type="dt" sz="quarter" idx="1"/>
          </p:nvPr>
        </p:nvSpPr>
        <p:spPr bwMode="auto">
          <a:xfrm>
            <a:off x="397510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algn="r" defTabSz="925513">
              <a:defRPr kumimoji="1" sz="1000" b="0" smtClean="0">
                <a:solidFill>
                  <a:schemeClr val="tx1"/>
                </a:solidFill>
              </a:defRPr>
            </a:lvl1pPr>
          </a:lstStyle>
          <a:p>
            <a:pPr>
              <a:defRPr/>
            </a:pPr>
            <a:fld id="{85623AF5-12F2-4016-A612-EEDEA7E4E8AB}" type="datetime1">
              <a:rPr lang="en-US"/>
              <a:pPr>
                <a:defRPr/>
              </a:pPr>
              <a:t>3/22/13</a:t>
            </a:fld>
            <a:endParaRPr lang="en-US" altLang="ja-JP"/>
          </a:p>
        </p:txBody>
      </p:sp>
      <p:sp>
        <p:nvSpPr>
          <p:cNvPr id="4100" name="Rectangle 4"/>
          <p:cNvSpPr>
            <a:spLocks noGrp="1" noChangeArrowheads="1"/>
          </p:cNvSpPr>
          <p:nvPr>
            <p:ph type="ftr" sz="quarter" idx="2"/>
          </p:nvPr>
        </p:nvSpPr>
        <p:spPr bwMode="auto">
          <a:xfrm>
            <a:off x="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defTabSz="925513">
              <a:defRPr kumimoji="1" sz="1000" b="0" smtClean="0">
                <a:solidFill>
                  <a:schemeClr val="tx1"/>
                </a:solidFill>
              </a:defRPr>
            </a:lvl1pPr>
          </a:lstStyle>
          <a:p>
            <a:pPr>
              <a:defRPr/>
            </a:pPr>
            <a:r>
              <a:rPr lang="ja-JP" altLang="en-US"/>
              <a:t>Haixin Huang/BNL</a:t>
            </a:r>
            <a:endParaRPr lang="en-US" altLang="ja-JP"/>
          </a:p>
        </p:txBody>
      </p:sp>
      <p:sp>
        <p:nvSpPr>
          <p:cNvPr id="4101" name="Rectangle 5"/>
          <p:cNvSpPr>
            <a:spLocks noGrp="1" noChangeArrowheads="1"/>
          </p:cNvSpPr>
          <p:nvPr>
            <p:ph type="sldNum" sz="quarter" idx="3"/>
          </p:nvPr>
        </p:nvSpPr>
        <p:spPr bwMode="auto">
          <a:xfrm>
            <a:off x="397510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algn="r" defTabSz="925513">
              <a:defRPr kumimoji="1" sz="1000" b="0" smtClean="0">
                <a:solidFill>
                  <a:schemeClr val="tx1"/>
                </a:solidFill>
              </a:defRPr>
            </a:lvl1pPr>
          </a:lstStyle>
          <a:p>
            <a:pPr>
              <a:defRPr/>
            </a:pPr>
            <a:fld id="{4FCE1070-60EE-4051-9E93-A88A4935380C}" type="slidenum">
              <a:rPr lang="ja-JP" altLang="en-US"/>
              <a:pPr>
                <a:defRPr/>
              </a:pPr>
              <a:t>‹#›</a:t>
            </a:fld>
            <a:endParaRPr lang="en-US" altLang="ja-JP"/>
          </a:p>
        </p:txBody>
      </p:sp>
    </p:spTree>
    <p:extLst>
      <p:ext uri="{BB962C8B-B14F-4D97-AF65-F5344CB8AC3E}">
        <p14:creationId xmlns:p14="http://schemas.microsoft.com/office/powerpoint/2010/main" val="3826399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defTabSz="925513">
              <a:defRPr kumimoji="1" sz="1000" b="0" smtClean="0">
                <a:solidFill>
                  <a:schemeClr val="tx1"/>
                </a:solidFill>
              </a:defRPr>
            </a:lvl1pPr>
          </a:lstStyle>
          <a:p>
            <a:pPr>
              <a:defRPr/>
            </a:pPr>
            <a:endParaRPr lang="en-US" altLang="ja-JP"/>
          </a:p>
        </p:txBody>
      </p:sp>
      <p:sp>
        <p:nvSpPr>
          <p:cNvPr id="6147" name="Rectangle 3"/>
          <p:cNvSpPr>
            <a:spLocks noGrp="1" noChangeArrowheads="1"/>
          </p:cNvSpPr>
          <p:nvPr>
            <p:ph type="dt" idx="1"/>
          </p:nvPr>
        </p:nvSpPr>
        <p:spPr bwMode="auto">
          <a:xfrm>
            <a:off x="397510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algn="r" defTabSz="925513">
              <a:defRPr kumimoji="1" sz="1000" b="0" smtClean="0">
                <a:solidFill>
                  <a:schemeClr val="tx1"/>
                </a:solidFill>
              </a:defRPr>
            </a:lvl1pPr>
          </a:lstStyle>
          <a:p>
            <a:pPr>
              <a:defRPr/>
            </a:pPr>
            <a:fld id="{324B36D4-73F9-4D8C-9508-4219A1413EEE}" type="datetime1">
              <a:rPr lang="en-US"/>
              <a:pPr>
                <a:defRPr/>
              </a:pPr>
              <a:t>3/22/13</a:t>
            </a:fld>
            <a:endParaRPr lang="en-US" altLang="ja-JP"/>
          </a:p>
        </p:txBody>
      </p:sp>
      <p:sp>
        <p:nvSpPr>
          <p:cNvPr id="23556" name="Rectangle 4"/>
          <p:cNvSpPr>
            <a:spLocks noGrp="1" noRot="1" noChangeAspect="1" noChangeArrowheads="1"/>
          </p:cNvSpPr>
          <p:nvPr>
            <p:ph type="sldImg" idx="2"/>
          </p:nvPr>
        </p:nvSpPr>
        <p:spPr bwMode="auto">
          <a:xfrm>
            <a:off x="1181100" y="698500"/>
            <a:ext cx="4646613" cy="3484563"/>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p>
            <a:pPr lvl="0"/>
            <a:r>
              <a:rPr lang="ja-JP" altLang="en-US" noProof="0" smtClean="0"/>
              <a:t>マスターテキストの書式設定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6150" name="Rectangle 6"/>
          <p:cNvSpPr>
            <a:spLocks noGrp="1" noChangeArrowheads="1"/>
          </p:cNvSpPr>
          <p:nvPr>
            <p:ph type="ftr" sz="quarter" idx="4"/>
          </p:nvPr>
        </p:nvSpPr>
        <p:spPr bwMode="auto">
          <a:xfrm>
            <a:off x="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defTabSz="925513">
              <a:defRPr kumimoji="1" sz="1000" b="0" smtClean="0">
                <a:solidFill>
                  <a:schemeClr val="tx1"/>
                </a:solidFill>
              </a:defRPr>
            </a:lvl1pPr>
          </a:lstStyle>
          <a:p>
            <a:pPr>
              <a:defRPr/>
            </a:pPr>
            <a:r>
              <a:rPr lang="ja-JP" altLang="en-US"/>
              <a:t>Haixin Huang/BNL</a:t>
            </a:r>
            <a:endParaRPr lang="en-US" altLang="ja-JP"/>
          </a:p>
        </p:txBody>
      </p:sp>
      <p:sp>
        <p:nvSpPr>
          <p:cNvPr id="6151" name="Rectangle 7"/>
          <p:cNvSpPr>
            <a:spLocks noGrp="1" noChangeArrowheads="1"/>
          </p:cNvSpPr>
          <p:nvPr>
            <p:ph type="sldNum" sz="quarter" idx="5"/>
          </p:nvPr>
        </p:nvSpPr>
        <p:spPr bwMode="auto">
          <a:xfrm>
            <a:off x="397510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algn="r" defTabSz="925513">
              <a:defRPr kumimoji="1" sz="1000" b="0" smtClean="0">
                <a:solidFill>
                  <a:schemeClr val="tx1"/>
                </a:solidFill>
              </a:defRPr>
            </a:lvl1pPr>
          </a:lstStyle>
          <a:p>
            <a:pPr>
              <a:defRPr/>
            </a:pPr>
            <a:fld id="{78FB250A-6110-4A30-887A-323FA75147A9}" type="slidenum">
              <a:rPr lang="ja-JP" altLang="en-US"/>
              <a:pPr>
                <a:defRPr/>
              </a:pPr>
              <a:t>‹#›</a:t>
            </a:fld>
            <a:endParaRPr lang="en-US" altLang="ja-JP"/>
          </a:p>
        </p:txBody>
      </p:sp>
    </p:spTree>
    <p:extLst>
      <p:ext uri="{BB962C8B-B14F-4D97-AF65-F5344CB8AC3E}">
        <p14:creationId xmlns:p14="http://schemas.microsoft.com/office/powerpoint/2010/main" val="13780281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0" y="307975"/>
            <a:ext cx="1588" cy="1588"/>
          </a:xfrm>
          <a:solidFill>
            <a:srgbClr val="FFFFFF"/>
          </a:solidFill>
          <a:ln/>
        </p:spPr>
      </p:sp>
      <p:sp>
        <p:nvSpPr>
          <p:cNvPr id="24579" name="Rectangle 3"/>
          <p:cNvSpPr>
            <a:spLocks noGrp="1" noChangeArrowheads="1"/>
          </p:cNvSpPr>
          <p:nvPr>
            <p:ph type="body" idx="1"/>
          </p:nvPr>
        </p:nvSpPr>
        <p:spPr>
          <a:xfrm>
            <a:off x="514350" y="4387850"/>
            <a:ext cx="5986463" cy="4129088"/>
          </a:xfrm>
          <a:noFill/>
          <a:ln/>
        </p:spPr>
        <p:txBody>
          <a:bodyPr wrap="none" anchor="ct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181100" y="696913"/>
            <a:ext cx="4648200" cy="3486150"/>
          </a:xfrm>
          <a:ln/>
        </p:spPr>
      </p:sp>
      <p:sp>
        <p:nvSpPr>
          <p:cNvPr id="25603" name="Rectangle 3"/>
          <p:cNvSpPr>
            <a:spLocks noGrp="1" noChangeArrowheads="1"/>
          </p:cNvSpPr>
          <p:nvPr>
            <p:ph type="body" idx="1"/>
          </p:nvPr>
        </p:nvSpPr>
        <p:spPr>
          <a:xfrm>
            <a:off x="701675" y="4416425"/>
            <a:ext cx="5607050" cy="4183063"/>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xfrm>
            <a:off x="1181100" y="696913"/>
            <a:ext cx="4648200" cy="3486150"/>
          </a:xfrm>
          <a:ln/>
        </p:spPr>
      </p:sp>
      <p:sp>
        <p:nvSpPr>
          <p:cNvPr id="49154" name="Rectangle 3"/>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Times New Roman" charset="0"/>
              <a:ea typeface="ＭＳ Ｐ明朝"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181100" y="696913"/>
            <a:ext cx="4648200" cy="3486150"/>
          </a:xfrm>
          <a:ln/>
        </p:spPr>
      </p:sp>
      <p:sp>
        <p:nvSpPr>
          <p:cNvPr id="25603" name="Rectangle 3"/>
          <p:cNvSpPr>
            <a:spLocks noGrp="1" noChangeArrowheads="1"/>
          </p:cNvSpPr>
          <p:nvPr>
            <p:ph type="body" idx="1"/>
          </p:nvPr>
        </p:nvSpPr>
        <p:spPr>
          <a:xfrm>
            <a:off x="701675" y="4416425"/>
            <a:ext cx="5607050" cy="4183063"/>
          </a:xfrm>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685800"/>
            <a:ext cx="7721600" cy="1143000"/>
          </a:xfrm>
        </p:spPr>
        <p:txBody>
          <a:bodyPr/>
          <a:lstStyle>
            <a:lvl1pPr>
              <a:defRPr/>
            </a:lvl1pPr>
          </a:lstStyle>
          <a:p>
            <a:endParaRPr lang="ja-JP" altLang="en-US"/>
          </a:p>
        </p:txBody>
      </p:sp>
      <p:sp>
        <p:nvSpPr>
          <p:cNvPr id="3075" name="Rectangle 3"/>
          <p:cNvSpPr>
            <a:spLocks noGrp="1" noChangeArrowheads="1"/>
          </p:cNvSpPr>
          <p:nvPr>
            <p:ph type="subTitle" idx="1"/>
          </p:nvPr>
        </p:nvSpPr>
        <p:spPr>
          <a:xfrm>
            <a:off x="1828800" y="2286000"/>
            <a:ext cx="6400800" cy="3581400"/>
          </a:xfrm>
        </p:spPr>
        <p:txBody>
          <a:bodyPr/>
          <a:lstStyle>
            <a:lvl1pPr marL="0" indent="0">
              <a:buFont typeface="Monotype Sorts" pitchFamily="2" charset="2"/>
              <a:buNone/>
              <a:defRPr>
                <a:latin typeface="Times New Roman" pitchFamily="18" charset="0"/>
              </a:defRPr>
            </a:lvl1pPr>
          </a:lstStyle>
          <a:p>
            <a:endParaRPr lang="ja-JP" altLang="en-US"/>
          </a:p>
        </p:txBody>
      </p:sp>
      <p:sp>
        <p:nvSpPr>
          <p:cNvPr id="4" name="Rectangle 4"/>
          <p:cNvSpPr>
            <a:spLocks noGrp="1" noChangeArrowheads="1"/>
          </p:cNvSpPr>
          <p:nvPr>
            <p:ph type="dt" sz="half" idx="10"/>
          </p:nvPr>
        </p:nvSpPr>
        <p:spPr>
          <a:xfrm>
            <a:off x="304800" y="6096000"/>
            <a:ext cx="1930400" cy="514350"/>
          </a:xfrm>
        </p:spPr>
        <p:txBody>
          <a:bodyPr/>
          <a:lstStyle>
            <a:lvl1pPr>
              <a:defRPr smtClean="0">
                <a:solidFill>
                  <a:srgbClr val="5E574E"/>
                </a:solidFill>
              </a:defRPr>
            </a:lvl1pPr>
          </a:lstStyle>
          <a:p>
            <a:pPr>
              <a:defRPr/>
            </a:pPr>
            <a:r>
              <a:rPr lang="en-US"/>
              <a:t>09/02/02</a:t>
            </a:r>
            <a:endParaRPr lang="en-US" altLang="ja-JP"/>
          </a:p>
        </p:txBody>
      </p:sp>
      <p:sp>
        <p:nvSpPr>
          <p:cNvPr id="5" name="Rectangle 5"/>
          <p:cNvSpPr>
            <a:spLocks noGrp="1" noChangeArrowheads="1"/>
          </p:cNvSpPr>
          <p:nvPr>
            <p:ph type="ftr" sz="quarter" idx="11"/>
          </p:nvPr>
        </p:nvSpPr>
        <p:spPr>
          <a:xfrm>
            <a:off x="4572000" y="6096000"/>
            <a:ext cx="2844800" cy="514350"/>
          </a:xfrm>
          <a:prstGeom prst="rect">
            <a:avLst/>
          </a:prstGeom>
        </p:spPr>
        <p:txBody>
          <a:bodyPr/>
          <a:lstStyle>
            <a:lvl1pPr>
              <a:defRPr smtClean="0">
                <a:solidFill>
                  <a:srgbClr val="5E574E"/>
                </a:solidFill>
                <a:latin typeface="Arial" charset="0"/>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xfrm>
            <a:off x="2514600" y="6096000"/>
            <a:ext cx="1828800" cy="514350"/>
          </a:xfrm>
        </p:spPr>
        <p:txBody>
          <a:bodyPr/>
          <a:lstStyle>
            <a:lvl1pPr>
              <a:defRPr smtClean="0">
                <a:solidFill>
                  <a:srgbClr val="5E574E"/>
                </a:solidFill>
              </a:defRPr>
            </a:lvl1pPr>
          </a:lstStyle>
          <a:p>
            <a:pPr>
              <a:defRPr/>
            </a:pPr>
            <a:fld id="{BDC8804A-D6AE-40EC-A76E-33EB74273E1A}" type="slidenum">
              <a:rPr lang="ja-JP" altLang="en-US"/>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5"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F946B79-B1C7-4DE2-B121-87301ABDE90E}" type="slidenum">
              <a:rPr lang="ja-JP" altLang="en-US"/>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91250" y="533400"/>
            <a:ext cx="196215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5334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5"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5D7795D-0C08-429E-8A5E-085A838DA741}" type="slidenum">
              <a:rPr lang="ja-JP" altLang="en-US"/>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5DC255F8-FB59-4AEB-9DA5-B00A4EA7DEA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A31A58C5-F21E-4DE9-BE1F-4305ED8D9AAA}"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733054EF-208C-4F5F-83B0-2861F0355E1E}"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17D78A43-1F42-430E-8812-7EA10C0FC215}"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9" name="Rectangle 6"/>
          <p:cNvSpPr>
            <a:spLocks noGrp="1" noChangeArrowheads="1"/>
          </p:cNvSpPr>
          <p:nvPr>
            <p:ph type="sldNum" sz="quarter" idx="12"/>
          </p:nvPr>
        </p:nvSpPr>
        <p:spPr>
          <a:ln/>
        </p:spPr>
        <p:txBody>
          <a:bodyPr/>
          <a:lstStyle>
            <a:lvl1pPr>
              <a:defRPr/>
            </a:lvl1pPr>
          </a:lstStyle>
          <a:p>
            <a:pPr>
              <a:defRPr/>
            </a:pPr>
            <a:fld id="{87B7A3ED-BCFB-4EC1-ABED-E2200F787073}"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5" name="Rectangle 6"/>
          <p:cNvSpPr>
            <a:spLocks noGrp="1" noChangeArrowheads="1"/>
          </p:cNvSpPr>
          <p:nvPr>
            <p:ph type="sldNum" sz="quarter" idx="12"/>
          </p:nvPr>
        </p:nvSpPr>
        <p:spPr>
          <a:ln/>
        </p:spPr>
        <p:txBody>
          <a:bodyPr/>
          <a:lstStyle>
            <a:lvl1pPr>
              <a:defRPr/>
            </a:lvl1pPr>
          </a:lstStyle>
          <a:p>
            <a:pPr>
              <a:defRPr/>
            </a:pPr>
            <a:fld id="{19FA0DB9-234B-4C90-A829-E9FE2079C2A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4" name="Rectangle 6"/>
          <p:cNvSpPr>
            <a:spLocks noGrp="1" noChangeArrowheads="1"/>
          </p:cNvSpPr>
          <p:nvPr>
            <p:ph type="sldNum" sz="quarter" idx="12"/>
          </p:nvPr>
        </p:nvSpPr>
        <p:spPr>
          <a:ln/>
        </p:spPr>
        <p:txBody>
          <a:bodyPr/>
          <a:lstStyle>
            <a:lvl1pPr>
              <a:defRPr/>
            </a:lvl1pPr>
          </a:lstStyle>
          <a:p>
            <a:pPr>
              <a:defRPr/>
            </a:pPr>
            <a:fld id="{D3D0FDFA-186B-4711-97B8-67752D50CFC1}"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A9B39BA7-4A51-40E6-BC41-995CC9EE366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5"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FD0FAA2-0353-4E4B-9D82-7D7E4F87B0F3}" type="slidenum">
              <a:rPr lang="ja-JP" altLang="en-US"/>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C7C15977-48C1-4E9B-9F05-6D355BEA08FD}"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DA1B0D89-BB5C-446A-A938-CD5D8062C669}"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1A62DBDE-ED71-4B4C-A4B9-7E22DEA19BE5}"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6380684D-8265-4A48-9AC0-B134A6E8F99A}"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8F73BE78-D8CE-4EE1-B3DE-C1A0EC752DE4}"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C68C8AA9-073B-4194-975D-E95D41CF24D3}"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3C8E4895-3A5D-4B3E-AC62-9EDDAB5A12CB}"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9" name="Rectangle 6"/>
          <p:cNvSpPr>
            <a:spLocks noGrp="1" noChangeArrowheads="1"/>
          </p:cNvSpPr>
          <p:nvPr>
            <p:ph type="sldNum" sz="quarter" idx="12"/>
          </p:nvPr>
        </p:nvSpPr>
        <p:spPr>
          <a:ln/>
        </p:spPr>
        <p:txBody>
          <a:bodyPr/>
          <a:lstStyle>
            <a:lvl1pPr>
              <a:defRPr/>
            </a:lvl1pPr>
          </a:lstStyle>
          <a:p>
            <a:pPr>
              <a:defRPr/>
            </a:pPr>
            <a:fld id="{3B4D7CB0-0FDE-48E0-9A5A-E932418B75DF}"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5" name="Rectangle 6"/>
          <p:cNvSpPr>
            <a:spLocks noGrp="1" noChangeArrowheads="1"/>
          </p:cNvSpPr>
          <p:nvPr>
            <p:ph type="sldNum" sz="quarter" idx="12"/>
          </p:nvPr>
        </p:nvSpPr>
        <p:spPr>
          <a:ln/>
        </p:spPr>
        <p:txBody>
          <a:bodyPr/>
          <a:lstStyle>
            <a:lvl1pPr>
              <a:defRPr/>
            </a:lvl1pPr>
          </a:lstStyle>
          <a:p>
            <a:pPr>
              <a:defRPr/>
            </a:pPr>
            <a:fld id="{64AF5478-42A2-4623-9FB3-3D424DC9415B}"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4" name="Rectangle 6"/>
          <p:cNvSpPr>
            <a:spLocks noGrp="1" noChangeArrowheads="1"/>
          </p:cNvSpPr>
          <p:nvPr>
            <p:ph type="sldNum" sz="quarter" idx="12"/>
          </p:nvPr>
        </p:nvSpPr>
        <p:spPr>
          <a:ln/>
        </p:spPr>
        <p:txBody>
          <a:bodyPr/>
          <a:lstStyle>
            <a:lvl1pPr>
              <a:defRPr/>
            </a:lvl1pPr>
          </a:lstStyle>
          <a:p>
            <a:pPr>
              <a:defRPr/>
            </a:pPr>
            <a:fld id="{159D06C1-DFEB-4870-87B3-F26A822A658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5"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7D5975C-D78D-41E8-A6BE-D32B543B004E}" type="slidenum">
              <a:rPr lang="ja-JP" altLang="en-US"/>
              <a:pPr>
                <a:defRPr/>
              </a:pPr>
              <a:t>‹#›</a:t>
            </a:fld>
            <a:endParaRPr lang="en-US" altLang="ja-JP"/>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85433DD6-4A84-462B-88CC-259830F10E4A}"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A1C672ED-878B-43A6-B805-9028C3D765B0}"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DFC8B7CA-1A8D-40FA-B039-4765CB9149FA}"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BA3DDC27-2AD5-40D1-8D54-A8643432A93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434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6" name="Footer Placeholder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4DBDF32-32B8-441C-8015-52C3DFFA0B20}" type="slidenum">
              <a:rPr lang="ja-JP" altLang="en-US"/>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8"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A34D0B3-E85E-4202-8D90-F76D865EAB49}" type="slidenum">
              <a:rPr lang="ja-JP" altLang="en-US"/>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4"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1EC70B1E-DBC7-45C4-8DCA-F537E296D8CB}" type="slidenum">
              <a:rPr lang="ja-JP" altLang="en-US"/>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3"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FC2FF17-1460-4F4B-AA2C-6A5AA4E00580}" type="slidenum">
              <a:rPr lang="ja-JP" altLang="en-US"/>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6" name="Footer Placeholder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AE9A0C7-A371-4456-A1A1-3F6041D2EA51}" type="slidenum">
              <a:rPr lang="ja-JP" altLang="en-US"/>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6" name="Footer Placeholder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AD97E09-00ED-4FA8-AAC5-E18221A57490}" type="slidenum">
              <a:rPr lang="ja-JP" altLang="en-US"/>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04800" y="533400"/>
            <a:ext cx="7772400" cy="533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endParaRPr lang="ja-JP" altLang="en-US" smtClean="0"/>
          </a:p>
        </p:txBody>
      </p:sp>
      <p:sp>
        <p:nvSpPr>
          <p:cNvPr id="4099" name="Rectangle 3"/>
          <p:cNvSpPr>
            <a:spLocks noGrp="1" noChangeArrowheads="1"/>
          </p:cNvSpPr>
          <p:nvPr>
            <p:ph type="body" idx="1"/>
          </p:nvPr>
        </p:nvSpPr>
        <p:spPr bwMode="auto">
          <a:xfrm>
            <a:off x="381000" y="1295400"/>
            <a:ext cx="77724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ja-JP" altLang="en-US" smtClean="0"/>
          </a:p>
        </p:txBody>
      </p:sp>
      <p:sp>
        <p:nvSpPr>
          <p:cNvPr id="2052" name="Rectangle 4"/>
          <p:cNvSpPr>
            <a:spLocks noGrp="1" noChangeArrowheads="1"/>
          </p:cNvSpPr>
          <p:nvPr>
            <p:ph type="dt" sz="half" idx="2"/>
          </p:nvPr>
        </p:nvSpPr>
        <p:spPr bwMode="auto">
          <a:xfrm>
            <a:off x="431800" y="6324600"/>
            <a:ext cx="1397000" cy="3619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b="0" smtClean="0">
                <a:solidFill>
                  <a:schemeClr val="bg2"/>
                </a:solidFill>
                <a:latin typeface="Arial" charset="0"/>
              </a:defRPr>
            </a:lvl1pPr>
          </a:lstStyle>
          <a:p>
            <a:pPr>
              <a:defRPr/>
            </a:pPr>
            <a:r>
              <a:rPr lang="en-US"/>
              <a:t>09/02/02</a:t>
            </a:r>
            <a:endParaRPr lang="en-US" altLang="ja-JP"/>
          </a:p>
          <a:p>
            <a:pPr>
              <a:defRPr/>
            </a:pPr>
            <a:endParaRPr lang="en-US" altLang="ja-JP"/>
          </a:p>
        </p:txBody>
      </p:sp>
      <p:sp>
        <p:nvSpPr>
          <p:cNvPr id="2054" name="Rectangle 6"/>
          <p:cNvSpPr>
            <a:spLocks noGrp="1" noChangeArrowheads="1"/>
          </p:cNvSpPr>
          <p:nvPr>
            <p:ph type="sldNum" sz="quarter" idx="4"/>
          </p:nvPr>
        </p:nvSpPr>
        <p:spPr bwMode="auto">
          <a:xfrm>
            <a:off x="2057400" y="6400800"/>
            <a:ext cx="1524000" cy="228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b="0" smtClean="0">
                <a:solidFill>
                  <a:schemeClr val="bg2"/>
                </a:solidFill>
                <a:latin typeface="Arial" charset="0"/>
              </a:defRPr>
            </a:lvl1pPr>
          </a:lstStyle>
          <a:p>
            <a:pPr>
              <a:defRPr/>
            </a:pPr>
            <a:fld id="{9D4F52F1-AEB0-4C63-9691-29BD6DB0FD64}" type="slidenum">
              <a:rPr lang="ja-JP" altLang="en-US"/>
              <a:pPr>
                <a:defRPr/>
              </a:pPr>
              <a:t>‹#›</a:t>
            </a:fld>
            <a:endParaRPr lang="en-US" altLang="ja-JP"/>
          </a:p>
        </p:txBody>
      </p:sp>
      <p:pic>
        <p:nvPicPr>
          <p:cNvPr id="4103" name="Picture 10" descr="logo2"/>
          <p:cNvPicPr>
            <a:picLocks noChangeAspect="1" noChangeArrowheads="1"/>
          </p:cNvPicPr>
          <p:nvPr/>
        </p:nvPicPr>
        <p:blipFill>
          <a:blip r:embed="rId13" cstate="print"/>
          <a:srcRect/>
          <a:stretch>
            <a:fillRect/>
          </a:stretch>
        </p:blipFill>
        <p:spPr bwMode="auto">
          <a:xfrm>
            <a:off x="6629400" y="6200775"/>
            <a:ext cx="1676400" cy="6572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l" rtl="0" eaLnBrk="0" fontAlgn="base" hangingPunct="0">
        <a:spcBef>
          <a:spcPct val="0"/>
        </a:spcBef>
        <a:spcAft>
          <a:spcPct val="0"/>
        </a:spcAft>
        <a:defRPr kumimoji="1" sz="4000">
          <a:solidFill>
            <a:schemeClr val="tx2"/>
          </a:solidFill>
          <a:latin typeface="+mj-lt"/>
          <a:ea typeface="+mj-ea"/>
          <a:cs typeface="+mj-cs"/>
        </a:defRPr>
      </a:lvl1pPr>
      <a:lvl2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2pPr>
      <a:lvl3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3pPr>
      <a:lvl4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4pPr>
      <a:lvl5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5pPr>
      <a:lvl6pPr marL="457200" algn="l" rtl="0" fontAlgn="base">
        <a:spcBef>
          <a:spcPct val="0"/>
        </a:spcBef>
        <a:spcAft>
          <a:spcPct val="0"/>
        </a:spcAft>
        <a:defRPr kumimoji="1" sz="4000">
          <a:solidFill>
            <a:schemeClr val="tx2"/>
          </a:solidFill>
          <a:latin typeface="Times New Roman" pitchFamily="18" charset="0"/>
          <a:ea typeface="ＭＳ Ｐゴシック" pitchFamily="50" charset="-128"/>
        </a:defRPr>
      </a:lvl6pPr>
      <a:lvl7pPr marL="914400" algn="l" rtl="0" fontAlgn="base">
        <a:spcBef>
          <a:spcPct val="0"/>
        </a:spcBef>
        <a:spcAft>
          <a:spcPct val="0"/>
        </a:spcAft>
        <a:defRPr kumimoji="1" sz="4000">
          <a:solidFill>
            <a:schemeClr val="tx2"/>
          </a:solidFill>
          <a:latin typeface="Times New Roman" pitchFamily="18" charset="0"/>
          <a:ea typeface="ＭＳ Ｐゴシック" pitchFamily="50" charset="-128"/>
        </a:defRPr>
      </a:lvl7pPr>
      <a:lvl8pPr marL="1371600" algn="l" rtl="0" fontAlgn="base">
        <a:spcBef>
          <a:spcPct val="0"/>
        </a:spcBef>
        <a:spcAft>
          <a:spcPct val="0"/>
        </a:spcAft>
        <a:defRPr kumimoji="1" sz="4000">
          <a:solidFill>
            <a:schemeClr val="tx2"/>
          </a:solidFill>
          <a:latin typeface="Times New Roman" pitchFamily="18" charset="0"/>
          <a:ea typeface="ＭＳ Ｐゴシック" pitchFamily="50" charset="-128"/>
        </a:defRPr>
      </a:lvl8pPr>
      <a:lvl9pPr marL="1828800" algn="l" rtl="0" fontAlgn="base">
        <a:spcBef>
          <a:spcPct val="0"/>
        </a:spcBef>
        <a:spcAft>
          <a:spcPct val="0"/>
        </a:spcAft>
        <a:defRPr kumimoji="1" sz="40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lr>
          <a:srgbClr val="FF3300"/>
        </a:buClr>
        <a:buFont typeface="Monotype Sorts" pitchFamily="2" charset="2"/>
        <a:buChar char="l"/>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70000"/>
        <a:buFont typeface="Monotype Sorts" pitchFamily="2" charset="2"/>
        <a:buChar char="l"/>
        <a:defRPr kumimoji="1" sz="2800">
          <a:solidFill>
            <a:schemeClr val="tx1"/>
          </a:solidFill>
          <a:latin typeface="+mn-lt"/>
          <a:ea typeface="+mn-ea"/>
        </a:defRPr>
      </a:lvl2pPr>
      <a:lvl3pPr marL="1143000" indent="-228600" algn="l" rtl="0" eaLnBrk="0" fontAlgn="base" hangingPunct="0">
        <a:spcBef>
          <a:spcPct val="20000"/>
        </a:spcBef>
        <a:spcAft>
          <a:spcPct val="0"/>
        </a:spcAft>
        <a:buClr>
          <a:srgbClr val="FF6600"/>
        </a:buClr>
        <a:buSzPct val="50000"/>
        <a:buFont typeface="Monotype Sorts" pitchFamily="2" charset="2"/>
        <a:buChar char="l"/>
        <a:defRPr kumimoji="1" sz="2400">
          <a:solidFill>
            <a:schemeClr val="tx1"/>
          </a:solidFill>
          <a:latin typeface="+mn-lt"/>
          <a:ea typeface="+mn-ea"/>
        </a:defRPr>
      </a:lvl3pPr>
      <a:lvl4pPr marL="1600200" indent="-228600" algn="l" rtl="0" eaLnBrk="0" fontAlgn="base" hangingPunct="0">
        <a:spcBef>
          <a:spcPct val="20000"/>
        </a:spcBef>
        <a:spcAft>
          <a:spcPct val="0"/>
        </a:spcAft>
        <a:buClr>
          <a:srgbClr val="FF6600"/>
        </a:buClr>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5pPr>
      <a:lvl6pPr marL="25146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6pPr>
      <a:lvl7pPr marL="29718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7pPr>
      <a:lvl8pPr marL="34290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8pPr>
      <a:lvl9pPr marL="38862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656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solidFill>
                  <a:schemeClr val="tx1"/>
                </a:solidFill>
              </a:defRPr>
            </a:lvl1pPr>
          </a:lstStyle>
          <a:p>
            <a:pPr>
              <a:defRPr/>
            </a:pPr>
            <a:r>
              <a:rPr lang="en-US"/>
              <a:t>09/02/02</a:t>
            </a:r>
          </a:p>
        </p:txBody>
      </p:sp>
      <p:sp>
        <p:nvSpPr>
          <p:cNvPr id="9656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smtClean="0">
                <a:solidFill>
                  <a:schemeClr val="tx1"/>
                </a:solidFill>
              </a:defRPr>
            </a:lvl1pPr>
          </a:lstStyle>
          <a:p>
            <a:pPr>
              <a:defRPr/>
            </a:pPr>
            <a:r>
              <a:rPr lang="en-US"/>
              <a:t>Haixin Huang</a:t>
            </a:r>
          </a:p>
        </p:txBody>
      </p:sp>
      <p:sp>
        <p:nvSpPr>
          <p:cNvPr id="9656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smtClean="0">
                <a:solidFill>
                  <a:schemeClr val="tx1"/>
                </a:solidFill>
              </a:defRPr>
            </a:lvl1pPr>
          </a:lstStyle>
          <a:p>
            <a:pPr>
              <a:defRPr/>
            </a:pPr>
            <a:fld id="{A6627FA0-8F89-4BEF-A8AE-C641C922953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417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solidFill>
                  <a:schemeClr val="tx1"/>
                </a:solidFill>
              </a:defRPr>
            </a:lvl1pPr>
          </a:lstStyle>
          <a:p>
            <a:pPr>
              <a:defRPr/>
            </a:pPr>
            <a:r>
              <a:rPr lang="en-US"/>
              <a:t>09/02/02</a:t>
            </a:r>
          </a:p>
        </p:txBody>
      </p:sp>
      <p:sp>
        <p:nvSpPr>
          <p:cNvPr id="8417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smtClean="0">
                <a:solidFill>
                  <a:schemeClr val="tx1"/>
                </a:solidFill>
              </a:defRPr>
            </a:lvl1pPr>
          </a:lstStyle>
          <a:p>
            <a:pPr>
              <a:defRPr/>
            </a:pPr>
            <a:r>
              <a:rPr lang="en-US"/>
              <a:t>Haixin Huang</a:t>
            </a:r>
          </a:p>
        </p:txBody>
      </p:sp>
      <p:sp>
        <p:nvSpPr>
          <p:cNvPr id="8417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smtClean="0">
                <a:solidFill>
                  <a:schemeClr val="tx1"/>
                </a:solidFill>
              </a:defRPr>
            </a:lvl1pPr>
          </a:lstStyle>
          <a:p>
            <a:pPr>
              <a:defRPr/>
            </a:pPr>
            <a:fld id="{6ED69BE2-795C-403D-BD88-72E48E608F7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gi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2057400"/>
            <a:ext cx="9144000" cy="1470025"/>
          </a:xfrm>
        </p:spPr>
        <p:txBody>
          <a:bodyPr lIns="90000" tIns="46800" rIns="90000" bIns="46800" anchor="ctr"/>
          <a:lstStyle/>
          <a:p>
            <a:pPr algn="ctr" defTabSz="457200" eaLnBrk="1" hangingPunct="1">
              <a:buClr>
                <a:srgbClr val="FF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kumimoji="0" lang="en-GB" b="1" dirty="0" smtClean="0">
                <a:solidFill>
                  <a:srgbClr val="FF0000"/>
                </a:solidFill>
              </a:rPr>
              <a:t>AGS/Booster PP Setup Status</a:t>
            </a:r>
            <a:endParaRPr kumimoji="0" lang="en-GB" sz="3200" b="1" dirty="0" smtClean="0">
              <a:solidFill>
                <a:srgbClr val="FF0000"/>
              </a:solidFill>
            </a:endParaRPr>
          </a:p>
        </p:txBody>
      </p:sp>
      <p:grpSp>
        <p:nvGrpSpPr>
          <p:cNvPr id="8195" name="Group 3"/>
          <p:cNvGrpSpPr>
            <a:grpSpLocks/>
          </p:cNvGrpSpPr>
          <p:nvPr/>
        </p:nvGrpSpPr>
        <p:grpSpPr bwMode="auto">
          <a:xfrm>
            <a:off x="838200" y="5638800"/>
            <a:ext cx="2419350" cy="833438"/>
            <a:chOff x="528" y="3552"/>
            <a:chExt cx="1524" cy="525"/>
          </a:xfrm>
        </p:grpSpPr>
        <p:sp>
          <p:nvSpPr>
            <p:cNvPr id="8199" name="AutoShape 4"/>
            <p:cNvSpPr>
              <a:spLocks noChangeArrowheads="1"/>
            </p:cNvSpPr>
            <p:nvPr/>
          </p:nvSpPr>
          <p:spPr bwMode="auto">
            <a:xfrm>
              <a:off x="912" y="3552"/>
              <a:ext cx="1140" cy="288"/>
            </a:xfrm>
            <a:prstGeom prst="roundRect">
              <a:avLst>
                <a:gd name="adj" fmla="val 347"/>
              </a:avLst>
            </a:prstGeom>
            <a:noFill/>
            <a:ln w="9525">
              <a:noFill/>
              <a:round/>
              <a:headEnd/>
              <a:tailEnd/>
            </a:ln>
          </p:spPr>
          <p:txBody>
            <a:bodyPr wrap="none" anchor="ctr"/>
            <a:lstStyle/>
            <a:p>
              <a:endParaRPr lang="en-US"/>
            </a:p>
          </p:txBody>
        </p:sp>
        <p:sp>
          <p:nvSpPr>
            <p:cNvPr id="8200" name="AutoShape 5"/>
            <p:cNvSpPr>
              <a:spLocks noChangeArrowheads="1"/>
            </p:cNvSpPr>
            <p:nvPr/>
          </p:nvSpPr>
          <p:spPr bwMode="auto">
            <a:xfrm>
              <a:off x="528" y="3552"/>
              <a:ext cx="1348" cy="525"/>
            </a:xfrm>
            <a:prstGeom prst="roundRect">
              <a:avLst>
                <a:gd name="adj" fmla="val 347"/>
              </a:avLst>
            </a:prstGeom>
            <a:noFill/>
            <a:ln w="9525">
              <a:noFill/>
              <a:round/>
              <a:headEnd/>
              <a:tailEnd/>
            </a:ln>
          </p:spPr>
          <p:txBody>
            <a:bodyPr wrap="none" lIns="90000" tIns="46800" rIns="90000" bIns="46800">
              <a:spAutoFit/>
            </a:bodyPr>
            <a:lstStyle/>
            <a:p>
              <a:pPr eaLnBrk="1" hangingPunct="1">
                <a:buClr>
                  <a:srgbClr val="000099"/>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b="0" dirty="0" smtClean="0">
                  <a:solidFill>
                    <a:srgbClr val="000099"/>
                  </a:solidFill>
                </a:rPr>
                <a:t>March </a:t>
              </a:r>
              <a:r>
                <a:rPr lang="en-GB" sz="2400" b="0" dirty="0" smtClean="0">
                  <a:solidFill>
                    <a:srgbClr val="000099"/>
                  </a:solidFill>
                </a:rPr>
                <a:t>22</a:t>
              </a:r>
              <a:r>
                <a:rPr lang="en-GB" sz="2400" b="0" dirty="0" smtClean="0">
                  <a:solidFill>
                    <a:srgbClr val="000099"/>
                  </a:solidFill>
                </a:rPr>
                <a:t>, </a:t>
              </a:r>
              <a:r>
                <a:rPr lang="en-GB" sz="2400" b="0" dirty="0" smtClean="0">
                  <a:solidFill>
                    <a:srgbClr val="000099"/>
                  </a:solidFill>
                </a:rPr>
                <a:t>2013</a:t>
              </a:r>
            </a:p>
            <a:p>
              <a:pPr eaLnBrk="1" hangingPunct="1">
                <a:buClr>
                  <a:srgbClr val="000099"/>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b="0" dirty="0" smtClean="0">
                  <a:solidFill>
                    <a:srgbClr val="000099"/>
                  </a:solidFill>
                </a:rPr>
                <a:t>RSC</a:t>
              </a:r>
              <a:r>
                <a:rPr lang="en-GB" sz="2400" b="0" dirty="0" smtClean="0">
                  <a:solidFill>
                    <a:srgbClr val="000099"/>
                  </a:solidFill>
                </a:rPr>
                <a:t> </a:t>
              </a:r>
              <a:r>
                <a:rPr lang="en-GB" sz="2400" b="0" dirty="0" smtClean="0">
                  <a:solidFill>
                    <a:srgbClr val="000099"/>
                  </a:solidFill>
                </a:rPr>
                <a:t>Meeting</a:t>
              </a:r>
            </a:p>
          </p:txBody>
        </p:sp>
      </p:grpSp>
      <p:grpSp>
        <p:nvGrpSpPr>
          <p:cNvPr id="8196" name="Group 6"/>
          <p:cNvGrpSpPr>
            <a:grpSpLocks/>
          </p:cNvGrpSpPr>
          <p:nvPr/>
        </p:nvGrpSpPr>
        <p:grpSpPr bwMode="auto">
          <a:xfrm>
            <a:off x="3124199" y="3810000"/>
            <a:ext cx="2495550" cy="587376"/>
            <a:chOff x="1968" y="2544"/>
            <a:chExt cx="1572" cy="370"/>
          </a:xfrm>
        </p:grpSpPr>
        <p:sp>
          <p:nvSpPr>
            <p:cNvPr id="8197" name="AutoShape 7"/>
            <p:cNvSpPr>
              <a:spLocks noChangeArrowheads="1"/>
            </p:cNvSpPr>
            <p:nvPr/>
          </p:nvSpPr>
          <p:spPr bwMode="auto">
            <a:xfrm>
              <a:off x="1968" y="2544"/>
              <a:ext cx="1560" cy="365"/>
            </a:xfrm>
            <a:prstGeom prst="roundRect">
              <a:avLst>
                <a:gd name="adj" fmla="val 273"/>
              </a:avLst>
            </a:prstGeom>
            <a:noFill/>
            <a:ln w="9525">
              <a:noFill/>
              <a:round/>
              <a:headEnd/>
              <a:tailEnd/>
            </a:ln>
          </p:spPr>
          <p:txBody>
            <a:bodyPr wrap="none" anchor="ctr"/>
            <a:lstStyle/>
            <a:p>
              <a:endParaRPr lang="en-US"/>
            </a:p>
          </p:txBody>
        </p:sp>
        <p:sp>
          <p:nvSpPr>
            <p:cNvPr id="8198" name="AutoShape 8"/>
            <p:cNvSpPr>
              <a:spLocks noChangeArrowheads="1"/>
            </p:cNvSpPr>
            <p:nvPr/>
          </p:nvSpPr>
          <p:spPr bwMode="auto">
            <a:xfrm>
              <a:off x="1968" y="2544"/>
              <a:ext cx="1572" cy="370"/>
            </a:xfrm>
            <a:prstGeom prst="roundRect">
              <a:avLst>
                <a:gd name="adj" fmla="val 273"/>
              </a:avLst>
            </a:prstGeom>
            <a:noFill/>
            <a:ln w="9525">
              <a:noFill/>
              <a:round/>
              <a:headEnd/>
              <a:tailEnd/>
            </a:ln>
          </p:spPr>
          <p:txBody>
            <a:bodyPr wrap="none" lIns="90000" tIns="46800" rIns="90000" bIns="46800">
              <a:spAutoFit/>
            </a:bodyPr>
            <a:lstStyle/>
            <a:p>
              <a:pPr eaLnBrk="1" hangingPunct="1">
                <a:buClr>
                  <a:srgbClr val="009999"/>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0" dirty="0" smtClean="0">
                  <a:solidFill>
                    <a:srgbClr val="009999"/>
                  </a:solidFill>
                </a:rPr>
                <a:t>Haixin</a:t>
              </a:r>
              <a:r>
                <a:rPr lang="en-GB" sz="3200" b="0" dirty="0">
                  <a:solidFill>
                    <a:srgbClr val="009999"/>
                  </a:solidFill>
                </a:rPr>
                <a:t> </a:t>
              </a:r>
              <a:r>
                <a:rPr lang="en-GB" sz="3200" b="0" dirty="0" smtClean="0">
                  <a:solidFill>
                    <a:srgbClr val="009999"/>
                  </a:solidFill>
                </a:rPr>
                <a:t>Huang</a:t>
              </a:r>
              <a:endParaRPr lang="en-GB" sz="3200" b="0" dirty="0">
                <a:solidFill>
                  <a:srgbClr val="009999"/>
                </a:solidFill>
              </a:endParaRPr>
            </a:p>
          </p:txBody>
        </p:sp>
      </p:gr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RHICfill_pol_all.png"/>
          <p:cNvPicPr>
            <a:picLocks noGrp="1" noChangeAspect="1"/>
          </p:cNvPicPr>
          <p:nvPr>
            <p:ph idx="1"/>
          </p:nvPr>
        </p:nvPicPr>
        <p:blipFill>
          <a:blip r:embed="rId2">
            <a:extLst>
              <a:ext uri="{28A0092B-C50C-407E-A947-70E740481C1C}">
                <a14:useLocalDpi xmlns:a14="http://schemas.microsoft.com/office/drawing/2010/main" val="0"/>
              </a:ext>
            </a:extLst>
          </a:blip>
          <a:srcRect l="-12554" r="-12554"/>
          <a:stretch>
            <a:fillRect/>
          </a:stretch>
        </p:blipFill>
        <p:spPr>
          <a:xfrm>
            <a:off x="-1219200" y="304800"/>
            <a:ext cx="10609943" cy="6553200"/>
          </a:xfrm>
        </p:spPr>
      </p:pic>
      <p:sp>
        <p:nvSpPr>
          <p:cNvPr id="50177" name="Title 1"/>
          <p:cNvSpPr>
            <a:spLocks noGrp="1"/>
          </p:cNvSpPr>
          <p:nvPr>
            <p:ph type="title"/>
          </p:nvPr>
        </p:nvSpPr>
        <p:spPr>
          <a:xfrm>
            <a:off x="0" y="76200"/>
            <a:ext cx="8839200" cy="533400"/>
          </a:xfrm>
        </p:spPr>
        <p:txBody>
          <a:bodyPr/>
          <a:lstStyle/>
          <a:p>
            <a:r>
              <a:rPr lang="en-US" sz="3000" b="1" dirty="0" smtClean="0">
                <a:solidFill>
                  <a:srgbClr val="FF0000"/>
                </a:solidFill>
                <a:latin typeface="Times New Roman" charset="0"/>
                <a:ea typeface="ＭＳ Ｐゴシック" charset="0"/>
              </a:rPr>
              <a:t>Polarization at AGS Extraction and RHIC Injection</a:t>
            </a:r>
            <a:endParaRPr lang="en-US" sz="3000" b="1" dirty="0">
              <a:solidFill>
                <a:srgbClr val="FF0000"/>
              </a:solidFill>
              <a:latin typeface="Times New Roman" charset="0"/>
              <a:ea typeface="ＭＳ Ｐゴシック" charset="0"/>
            </a:endParaRPr>
          </a:p>
        </p:txBody>
      </p:sp>
      <p:sp>
        <p:nvSpPr>
          <p:cNvPr id="4" name="Footer Placeholder 3"/>
          <p:cNvSpPr>
            <a:spLocks noGrp="1"/>
          </p:cNvSpPr>
          <p:nvPr>
            <p:ph type="ftr" sz="quarter" idx="11"/>
          </p:nvPr>
        </p:nvSpPr>
        <p:spPr/>
        <p:txBody>
          <a:bodyPr/>
          <a:lstStyle/>
          <a:p>
            <a:pPr>
              <a:defRPr/>
            </a:pPr>
            <a:r>
              <a:rPr lang="ja-JP" altLang="en-US" smtClean="0"/>
              <a:t>Haixin Huang</a:t>
            </a:r>
            <a:endParaRPr lang="en-US" altLang="ja-JP"/>
          </a:p>
        </p:txBody>
      </p:sp>
      <p:sp>
        <p:nvSpPr>
          <p:cNvPr id="5" name="Slide Number Placeholder 4"/>
          <p:cNvSpPr>
            <a:spLocks noGrp="1"/>
          </p:cNvSpPr>
          <p:nvPr>
            <p:ph type="sldNum" sz="quarter" idx="12"/>
          </p:nvPr>
        </p:nvSpPr>
        <p:spPr/>
        <p:txBody>
          <a:bodyPr/>
          <a:lstStyle/>
          <a:p>
            <a:pPr>
              <a:defRPr/>
            </a:pPr>
            <a:fld id="{F54EB39D-E998-634F-B637-E42F57554B47}" type="slidenum">
              <a:rPr lang="ja-JP" altLang="en-US" smtClean="0"/>
              <a:pPr>
                <a:defRPr/>
              </a:pPr>
              <a:t>10</a:t>
            </a:fld>
            <a:endParaRPr lang="en-US" altLang="ja-JP"/>
          </a:p>
        </p:txBody>
      </p:sp>
      <p:sp>
        <p:nvSpPr>
          <p:cNvPr id="7" name="TextBox 6"/>
          <p:cNvSpPr txBox="1"/>
          <p:nvPr/>
        </p:nvSpPr>
        <p:spPr>
          <a:xfrm>
            <a:off x="228600" y="609600"/>
            <a:ext cx="8534400" cy="707886"/>
          </a:xfrm>
          <a:prstGeom prst="rect">
            <a:avLst/>
          </a:prstGeom>
          <a:noFill/>
        </p:spPr>
        <p:txBody>
          <a:bodyPr wrap="square" rtlCol="0">
            <a:spAutoFit/>
          </a:bodyPr>
          <a:lstStyle/>
          <a:p>
            <a:r>
              <a:rPr lang="en-US" dirty="0" smtClean="0"/>
              <a:t>Blue and yellow are offline data and store scale factor is used. Both averages are close to 55%.</a:t>
            </a:r>
            <a:endParaRPr lang="en-US" dirty="0"/>
          </a:p>
        </p:txBody>
      </p:sp>
    </p:spTree>
    <p:extLst>
      <p:ext uri="{BB962C8B-B14F-4D97-AF65-F5344CB8AC3E}">
        <p14:creationId xmlns:p14="http://schemas.microsoft.com/office/powerpoint/2010/main" val="332278054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0" y="76200"/>
            <a:ext cx="8839200" cy="533400"/>
          </a:xfrm>
        </p:spPr>
        <p:txBody>
          <a:bodyPr/>
          <a:lstStyle/>
          <a:p>
            <a:r>
              <a:rPr lang="en-US" sz="3600" b="1" dirty="0" smtClean="0">
                <a:solidFill>
                  <a:srgbClr val="FF0000"/>
                </a:solidFill>
                <a:latin typeface="Times New Roman" charset="0"/>
                <a:ea typeface="ＭＳ Ｐゴシック" charset="0"/>
              </a:rPr>
              <a:t>Run13 Booster Scraping</a:t>
            </a:r>
            <a:endParaRPr lang="en-US" sz="3600" b="1" dirty="0">
              <a:solidFill>
                <a:srgbClr val="FF0000"/>
              </a:solidFill>
              <a:latin typeface="Times New Roman" charset="0"/>
              <a:ea typeface="ＭＳ Ｐゴシック" charset="0"/>
            </a:endParaRPr>
          </a:p>
        </p:txBody>
      </p:sp>
      <p:sp>
        <p:nvSpPr>
          <p:cNvPr id="4" name="Footer Placeholder 3"/>
          <p:cNvSpPr>
            <a:spLocks noGrp="1"/>
          </p:cNvSpPr>
          <p:nvPr>
            <p:ph type="ftr" sz="quarter" idx="11"/>
          </p:nvPr>
        </p:nvSpPr>
        <p:spPr/>
        <p:txBody>
          <a:bodyPr/>
          <a:lstStyle/>
          <a:p>
            <a:pPr>
              <a:defRPr/>
            </a:pPr>
            <a:r>
              <a:rPr lang="ja-JP" altLang="en-US" smtClean="0"/>
              <a:t>Haixin Huang</a:t>
            </a:r>
            <a:endParaRPr lang="en-US" altLang="ja-JP"/>
          </a:p>
        </p:txBody>
      </p:sp>
      <p:sp>
        <p:nvSpPr>
          <p:cNvPr id="5" name="Slide Number Placeholder 4"/>
          <p:cNvSpPr>
            <a:spLocks noGrp="1"/>
          </p:cNvSpPr>
          <p:nvPr>
            <p:ph type="sldNum" sz="quarter" idx="12"/>
          </p:nvPr>
        </p:nvSpPr>
        <p:spPr/>
        <p:txBody>
          <a:bodyPr/>
          <a:lstStyle/>
          <a:p>
            <a:pPr>
              <a:defRPr/>
            </a:pPr>
            <a:fld id="{F54EB39D-E998-634F-B637-E42F57554B47}" type="slidenum">
              <a:rPr lang="ja-JP" altLang="en-US" smtClean="0"/>
              <a:pPr>
                <a:defRPr/>
              </a:pPr>
              <a:t>11</a:t>
            </a:fld>
            <a:endParaRPr lang="en-US" altLang="ja-JP"/>
          </a:p>
        </p:txBody>
      </p:sp>
      <p:pic>
        <p:nvPicPr>
          <p:cNvPr id="6" name="Content Placeholder 5" descr="Fri_Mar_22_11:25:09_2013.gif"/>
          <p:cNvPicPr>
            <a:picLocks noGrp="1" noChangeAspect="1"/>
          </p:cNvPicPr>
          <p:nvPr>
            <p:ph idx="1"/>
          </p:nvPr>
        </p:nvPicPr>
        <p:blipFill>
          <a:blip r:embed="rId2">
            <a:extLst>
              <a:ext uri="{28A0092B-C50C-407E-A947-70E740481C1C}">
                <a14:useLocalDpi xmlns:a14="http://schemas.microsoft.com/office/drawing/2010/main" val="0"/>
              </a:ext>
            </a:extLst>
          </a:blip>
          <a:srcRect l="-14809" r="-14809"/>
          <a:stretch>
            <a:fillRect/>
          </a:stretch>
        </p:blipFill>
        <p:spPr>
          <a:xfrm>
            <a:off x="-381001" y="762000"/>
            <a:ext cx="9252857" cy="5715000"/>
          </a:xfrm>
        </p:spPr>
      </p:pic>
    </p:spTree>
    <p:extLst>
      <p:ext uri="{BB962C8B-B14F-4D97-AF65-F5344CB8AC3E}">
        <p14:creationId xmlns:p14="http://schemas.microsoft.com/office/powerpoint/2010/main" val="224089738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0" y="76200"/>
            <a:ext cx="8839200" cy="533400"/>
          </a:xfrm>
        </p:spPr>
        <p:txBody>
          <a:bodyPr/>
          <a:lstStyle/>
          <a:p>
            <a:r>
              <a:rPr lang="en-US" sz="3600" b="1" dirty="0" smtClean="0">
                <a:solidFill>
                  <a:srgbClr val="FF0000"/>
                </a:solidFill>
                <a:latin typeface="Times New Roman" charset="0"/>
                <a:ea typeface="ＭＳ Ｐゴシック" charset="0"/>
              </a:rPr>
              <a:t>Run12 Booster Scraping</a:t>
            </a:r>
            <a:endParaRPr lang="en-US" sz="3600" b="1" dirty="0">
              <a:solidFill>
                <a:srgbClr val="FF0000"/>
              </a:solidFill>
              <a:latin typeface="Times New Roman" charset="0"/>
              <a:ea typeface="ＭＳ Ｐゴシック" charset="0"/>
            </a:endParaRPr>
          </a:p>
        </p:txBody>
      </p:sp>
      <p:sp>
        <p:nvSpPr>
          <p:cNvPr id="4" name="Footer Placeholder 3"/>
          <p:cNvSpPr>
            <a:spLocks noGrp="1"/>
          </p:cNvSpPr>
          <p:nvPr>
            <p:ph type="ftr" sz="quarter" idx="11"/>
          </p:nvPr>
        </p:nvSpPr>
        <p:spPr/>
        <p:txBody>
          <a:bodyPr/>
          <a:lstStyle/>
          <a:p>
            <a:pPr>
              <a:defRPr/>
            </a:pPr>
            <a:r>
              <a:rPr lang="ja-JP" altLang="en-US" smtClean="0"/>
              <a:t>Haixin Huang</a:t>
            </a:r>
            <a:endParaRPr lang="en-US" altLang="ja-JP"/>
          </a:p>
        </p:txBody>
      </p:sp>
      <p:sp>
        <p:nvSpPr>
          <p:cNvPr id="5" name="Slide Number Placeholder 4"/>
          <p:cNvSpPr>
            <a:spLocks noGrp="1"/>
          </p:cNvSpPr>
          <p:nvPr>
            <p:ph type="sldNum" sz="quarter" idx="12"/>
          </p:nvPr>
        </p:nvSpPr>
        <p:spPr/>
        <p:txBody>
          <a:bodyPr/>
          <a:lstStyle/>
          <a:p>
            <a:pPr>
              <a:defRPr/>
            </a:pPr>
            <a:fld id="{F54EB39D-E998-634F-B637-E42F57554B47}" type="slidenum">
              <a:rPr lang="ja-JP" altLang="en-US" smtClean="0"/>
              <a:pPr>
                <a:defRPr/>
              </a:pPr>
              <a:t>12</a:t>
            </a:fld>
            <a:endParaRPr lang="en-US" altLang="ja-JP"/>
          </a:p>
        </p:txBody>
      </p:sp>
      <p:pic>
        <p:nvPicPr>
          <p:cNvPr id="3" name="Content Placeholder 2" descr="Fri_Mar_22_11:25:16_2013.gif"/>
          <p:cNvPicPr>
            <a:picLocks noGrp="1" noChangeAspect="1"/>
          </p:cNvPicPr>
          <p:nvPr>
            <p:ph idx="1"/>
          </p:nvPr>
        </p:nvPicPr>
        <p:blipFill>
          <a:blip r:embed="rId2">
            <a:extLst>
              <a:ext uri="{28A0092B-C50C-407E-A947-70E740481C1C}">
                <a14:useLocalDpi xmlns:a14="http://schemas.microsoft.com/office/drawing/2010/main" val="0"/>
              </a:ext>
            </a:extLst>
          </a:blip>
          <a:srcRect l="-14809" r="-14809"/>
          <a:stretch>
            <a:fillRect/>
          </a:stretch>
        </p:blipFill>
        <p:spPr>
          <a:xfrm>
            <a:off x="-609600" y="685800"/>
            <a:ext cx="9499600" cy="5867400"/>
          </a:xfrm>
        </p:spPr>
      </p:pic>
    </p:spTree>
    <p:extLst>
      <p:ext uri="{BB962C8B-B14F-4D97-AF65-F5344CB8AC3E}">
        <p14:creationId xmlns:p14="http://schemas.microsoft.com/office/powerpoint/2010/main" val="72031043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0" y="76200"/>
            <a:ext cx="8839200" cy="533400"/>
          </a:xfrm>
        </p:spPr>
        <p:txBody>
          <a:bodyPr/>
          <a:lstStyle/>
          <a:p>
            <a:r>
              <a:rPr lang="en-US" sz="3600" b="1" dirty="0" err="1">
                <a:solidFill>
                  <a:srgbClr val="FF0000"/>
                </a:solidFill>
                <a:latin typeface="Times New Roman" charset="0"/>
                <a:ea typeface="ＭＳ Ｐゴシック" charset="0"/>
              </a:rPr>
              <a:t>E</a:t>
            </a:r>
            <a:r>
              <a:rPr lang="en-US" sz="3600" b="1" dirty="0" err="1" smtClean="0">
                <a:solidFill>
                  <a:srgbClr val="FF0000"/>
                </a:solidFill>
                <a:latin typeface="Times New Roman" charset="0"/>
                <a:ea typeface="ＭＳ Ｐゴシック" charset="0"/>
              </a:rPr>
              <a:t>mittance</a:t>
            </a:r>
            <a:r>
              <a:rPr lang="en-US" sz="3600" b="1" dirty="0" smtClean="0">
                <a:solidFill>
                  <a:srgbClr val="FF0000"/>
                </a:solidFill>
                <a:latin typeface="Times New Roman" charset="0"/>
                <a:ea typeface="ＭＳ Ｐゴシック" charset="0"/>
              </a:rPr>
              <a:t> on the Ramp (12 vs. 13)</a:t>
            </a:r>
            <a:endParaRPr lang="en-US" sz="3600" b="1" dirty="0">
              <a:solidFill>
                <a:srgbClr val="FF0000"/>
              </a:solidFill>
              <a:latin typeface="Times New Roman" charset="0"/>
              <a:ea typeface="ＭＳ Ｐゴシック" charset="0"/>
            </a:endParaRPr>
          </a:p>
        </p:txBody>
      </p:sp>
      <p:sp>
        <p:nvSpPr>
          <p:cNvPr id="4" name="Footer Placeholder 3"/>
          <p:cNvSpPr>
            <a:spLocks noGrp="1"/>
          </p:cNvSpPr>
          <p:nvPr>
            <p:ph type="ftr" sz="quarter" idx="11"/>
          </p:nvPr>
        </p:nvSpPr>
        <p:spPr/>
        <p:txBody>
          <a:bodyPr/>
          <a:lstStyle/>
          <a:p>
            <a:pPr>
              <a:defRPr/>
            </a:pPr>
            <a:r>
              <a:rPr lang="ja-JP" altLang="en-US" smtClean="0"/>
              <a:t>Haixin Huang</a:t>
            </a:r>
            <a:endParaRPr lang="en-US" altLang="ja-JP"/>
          </a:p>
        </p:txBody>
      </p:sp>
      <p:sp>
        <p:nvSpPr>
          <p:cNvPr id="5" name="Slide Number Placeholder 4"/>
          <p:cNvSpPr>
            <a:spLocks noGrp="1"/>
          </p:cNvSpPr>
          <p:nvPr>
            <p:ph type="sldNum" sz="quarter" idx="12"/>
          </p:nvPr>
        </p:nvSpPr>
        <p:spPr/>
        <p:txBody>
          <a:bodyPr/>
          <a:lstStyle/>
          <a:p>
            <a:pPr>
              <a:defRPr/>
            </a:pPr>
            <a:fld id="{F54EB39D-E998-634F-B637-E42F57554B47}" type="slidenum">
              <a:rPr lang="ja-JP" altLang="en-US" smtClean="0"/>
              <a:pPr>
                <a:defRPr/>
              </a:pPr>
              <a:t>13</a:t>
            </a:fld>
            <a:endParaRPr lang="en-US" altLang="ja-JP"/>
          </a:p>
        </p:txBody>
      </p:sp>
      <p:pic>
        <p:nvPicPr>
          <p:cNvPr id="6" name="Content Placeholder 5" descr="Fri_Mar_22_11:53:21_2013.gif"/>
          <p:cNvPicPr>
            <a:picLocks noGrp="1" noChangeAspect="1"/>
          </p:cNvPicPr>
          <p:nvPr>
            <p:ph idx="1"/>
          </p:nvPr>
        </p:nvPicPr>
        <p:blipFill>
          <a:blip r:embed="rId2">
            <a:extLst>
              <a:ext uri="{28A0092B-C50C-407E-A947-70E740481C1C}">
                <a14:useLocalDpi xmlns:a14="http://schemas.microsoft.com/office/drawing/2010/main" val="0"/>
              </a:ext>
            </a:extLst>
          </a:blip>
          <a:srcRect l="-11737" r="-11737"/>
          <a:stretch>
            <a:fillRect/>
          </a:stretch>
        </p:blipFill>
        <p:spPr>
          <a:xfrm>
            <a:off x="-457201" y="762000"/>
            <a:ext cx="9746343" cy="6019800"/>
          </a:xfrm>
        </p:spPr>
      </p:pic>
      <p:sp>
        <p:nvSpPr>
          <p:cNvPr id="7" name="TextBox 6"/>
          <p:cNvSpPr txBox="1"/>
          <p:nvPr/>
        </p:nvSpPr>
        <p:spPr>
          <a:xfrm>
            <a:off x="5791200" y="3505200"/>
            <a:ext cx="1501032" cy="1077218"/>
          </a:xfrm>
          <a:prstGeom prst="rect">
            <a:avLst/>
          </a:prstGeom>
          <a:noFill/>
        </p:spPr>
        <p:txBody>
          <a:bodyPr wrap="none" rtlCol="0">
            <a:spAutoFit/>
          </a:bodyPr>
          <a:lstStyle/>
          <a:p>
            <a:r>
              <a:rPr lang="en-US" sz="1600" b="0" dirty="0"/>
              <a:t>B</a:t>
            </a:r>
            <a:r>
              <a:rPr lang="en-US" sz="1600" b="0" dirty="0" smtClean="0"/>
              <a:t>lack: H, run12</a:t>
            </a:r>
          </a:p>
          <a:p>
            <a:r>
              <a:rPr lang="en-US" sz="1600" b="0" dirty="0" smtClean="0"/>
              <a:t>Blue: H, run12</a:t>
            </a:r>
          </a:p>
          <a:p>
            <a:r>
              <a:rPr lang="en-US" sz="1600" b="0" dirty="0" smtClean="0"/>
              <a:t>Red: V, run13</a:t>
            </a:r>
          </a:p>
          <a:p>
            <a:r>
              <a:rPr lang="en-US" sz="1600" b="0" dirty="0" err="1" smtClean="0"/>
              <a:t>Pink:V</a:t>
            </a:r>
            <a:r>
              <a:rPr lang="en-US" sz="1600" b="0" dirty="0" smtClean="0"/>
              <a:t>, run13</a:t>
            </a:r>
            <a:endParaRPr lang="en-US" sz="1600" b="0" dirty="0"/>
          </a:p>
        </p:txBody>
      </p:sp>
      <p:sp>
        <p:nvSpPr>
          <p:cNvPr id="8" name="TextBox 7"/>
          <p:cNvSpPr txBox="1"/>
          <p:nvPr/>
        </p:nvSpPr>
        <p:spPr>
          <a:xfrm>
            <a:off x="279400" y="5562600"/>
            <a:ext cx="8839200" cy="1015663"/>
          </a:xfrm>
          <a:prstGeom prst="rect">
            <a:avLst/>
          </a:prstGeom>
          <a:solidFill>
            <a:schemeClr val="bg1"/>
          </a:solidFill>
        </p:spPr>
        <p:txBody>
          <a:bodyPr wrap="square" rtlCol="0">
            <a:spAutoFit/>
          </a:bodyPr>
          <a:lstStyle/>
          <a:p>
            <a:r>
              <a:rPr lang="en-US" dirty="0" smtClean="0"/>
              <a:t>Intensity was 2*10^11. Beta function is not right at injection; there is space charge effect on the ramp. So use the numbers in relative sense. Vertical growth seems more this year.  </a:t>
            </a:r>
            <a:endParaRPr lang="en-US" dirty="0"/>
          </a:p>
        </p:txBody>
      </p:sp>
    </p:spTree>
    <p:extLst>
      <p:ext uri="{BB962C8B-B14F-4D97-AF65-F5344CB8AC3E}">
        <p14:creationId xmlns:p14="http://schemas.microsoft.com/office/powerpoint/2010/main" val="176980521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p>
            <a:r>
              <a:rPr lang="ja-JP" altLang="en-US"/>
              <a:t>Haixin Huang</a:t>
            </a:r>
            <a:endParaRPr lang="en-US" altLang="ja-JP"/>
          </a:p>
        </p:txBody>
      </p:sp>
      <p:sp>
        <p:nvSpPr>
          <p:cNvPr id="9219" name="Slide Number Placeholder 5"/>
          <p:cNvSpPr>
            <a:spLocks noGrp="1"/>
          </p:cNvSpPr>
          <p:nvPr>
            <p:ph type="sldNum" sz="quarter" idx="12"/>
          </p:nvPr>
        </p:nvSpPr>
        <p:spPr>
          <a:noFill/>
        </p:spPr>
        <p:txBody>
          <a:bodyPr/>
          <a:lstStyle/>
          <a:p>
            <a:fld id="{F15C2BC4-841E-4AFF-AB0A-F143FB07AE0D}" type="slidenum">
              <a:rPr lang="ja-JP" altLang="en-US">
                <a:latin typeface="Arial" pitchFamily="34" charset="0"/>
              </a:rPr>
              <a:pPr/>
              <a:t>14</a:t>
            </a:fld>
            <a:endParaRPr lang="en-US" altLang="ja-JP">
              <a:latin typeface="Arial" pitchFamily="34" charset="0"/>
            </a:endParaRPr>
          </a:p>
        </p:txBody>
      </p:sp>
      <p:sp>
        <p:nvSpPr>
          <p:cNvPr id="9220" name="Rectangle 2"/>
          <p:cNvSpPr>
            <a:spLocks noGrp="1" noChangeArrowheads="1"/>
          </p:cNvSpPr>
          <p:nvPr>
            <p:ph type="title"/>
          </p:nvPr>
        </p:nvSpPr>
        <p:spPr>
          <a:xfrm>
            <a:off x="12700" y="76200"/>
            <a:ext cx="8915400" cy="533400"/>
          </a:xfrm>
        </p:spPr>
        <p:txBody>
          <a:bodyPr/>
          <a:lstStyle/>
          <a:p>
            <a:pPr eaLnBrk="1" hangingPunct="1"/>
            <a:r>
              <a:rPr lang="en-US" sz="3200" b="1" dirty="0" smtClean="0">
                <a:solidFill>
                  <a:srgbClr val="FF0000"/>
                </a:solidFill>
              </a:rPr>
              <a:t>Plan for Near Future</a:t>
            </a:r>
            <a:endParaRPr lang="en-US" sz="3200" b="1" dirty="0" smtClean="0">
              <a:solidFill>
                <a:srgbClr val="FF0000"/>
              </a:solidFill>
            </a:endParaRPr>
          </a:p>
        </p:txBody>
      </p:sp>
      <p:sp>
        <p:nvSpPr>
          <p:cNvPr id="9221" name="Rectangle 3"/>
          <p:cNvSpPr>
            <a:spLocks noGrp="1" noChangeArrowheads="1"/>
          </p:cNvSpPr>
          <p:nvPr>
            <p:ph type="body" idx="1"/>
          </p:nvPr>
        </p:nvSpPr>
        <p:spPr>
          <a:xfrm>
            <a:off x="152400" y="609600"/>
            <a:ext cx="8839200" cy="5562600"/>
          </a:xfrm>
          <a:ln>
            <a:solidFill>
              <a:schemeClr val="bg1"/>
            </a:solidFill>
          </a:ln>
        </p:spPr>
        <p:txBody>
          <a:bodyPr/>
          <a:lstStyle/>
          <a:p>
            <a:pPr>
              <a:buSzPct val="56000"/>
            </a:pPr>
            <a:r>
              <a:rPr lang="en-US" sz="2400" dirty="0" smtClean="0">
                <a:solidFill>
                  <a:srgbClr val="000090"/>
                </a:solidFill>
                <a:latin typeface="+mj-lt"/>
              </a:rPr>
              <a:t>Find ways to reduce </a:t>
            </a:r>
            <a:r>
              <a:rPr lang="en-US" sz="2400" dirty="0" err="1" smtClean="0">
                <a:solidFill>
                  <a:srgbClr val="000090"/>
                </a:solidFill>
                <a:latin typeface="+mj-lt"/>
              </a:rPr>
              <a:t>emittance</a:t>
            </a:r>
            <a:r>
              <a:rPr lang="en-US" sz="2400" dirty="0" smtClean="0">
                <a:solidFill>
                  <a:srgbClr val="000090"/>
                </a:solidFill>
                <a:latin typeface="+mj-lt"/>
              </a:rPr>
              <a:t> in the AGS.</a:t>
            </a:r>
          </a:p>
          <a:p>
            <a:pPr>
              <a:buSzPct val="56000"/>
            </a:pPr>
            <a:r>
              <a:rPr lang="en-US" sz="2400" dirty="0" smtClean="0">
                <a:solidFill>
                  <a:srgbClr val="000090"/>
                </a:solidFill>
                <a:latin typeface="+mj-lt"/>
              </a:rPr>
              <a:t>Do serious </a:t>
            </a:r>
            <a:r>
              <a:rPr lang="en-US" sz="2400" dirty="0" smtClean="0">
                <a:solidFill>
                  <a:srgbClr val="000090"/>
                </a:solidFill>
                <a:latin typeface="+mj-lt"/>
              </a:rPr>
              <a:t>comparison between the two states</a:t>
            </a:r>
            <a:r>
              <a:rPr lang="en-US" sz="2400" dirty="0" smtClean="0">
                <a:solidFill>
                  <a:srgbClr val="000090"/>
                </a:solidFill>
                <a:latin typeface="+mj-lt"/>
              </a:rPr>
              <a:t>.  Use the higher polarization one for RHIC.</a:t>
            </a:r>
            <a:endParaRPr lang="en-US" sz="2400" dirty="0">
              <a:solidFill>
                <a:srgbClr val="000090"/>
              </a:solidFill>
              <a:latin typeface="+mj-lt"/>
            </a:endParaRPr>
          </a:p>
        </p:txBody>
      </p:sp>
    </p:spTree>
    <p:extLst>
      <p:ext uri="{BB962C8B-B14F-4D97-AF65-F5344CB8AC3E}">
        <p14:creationId xmlns:p14="http://schemas.microsoft.com/office/powerpoint/2010/main" val="3267571299"/>
      </p:ext>
    </p:extLst>
  </p:cSld>
  <p:clrMapOvr>
    <a:masterClrMapping/>
  </p:clrMapOvr>
  <p:transition xmlns:p14="http://schemas.microsoft.com/office/powerpoint/2010/main" advTm="49200"/>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p>
            <a:r>
              <a:rPr lang="ja-JP" altLang="en-US"/>
              <a:t>Haixin Huang</a:t>
            </a:r>
            <a:endParaRPr lang="en-US" altLang="ja-JP"/>
          </a:p>
        </p:txBody>
      </p:sp>
      <p:sp>
        <p:nvSpPr>
          <p:cNvPr id="9219" name="Slide Number Placeholder 5"/>
          <p:cNvSpPr>
            <a:spLocks noGrp="1"/>
          </p:cNvSpPr>
          <p:nvPr>
            <p:ph type="sldNum" sz="quarter" idx="12"/>
          </p:nvPr>
        </p:nvSpPr>
        <p:spPr>
          <a:noFill/>
        </p:spPr>
        <p:txBody>
          <a:bodyPr/>
          <a:lstStyle/>
          <a:p>
            <a:fld id="{F15C2BC4-841E-4AFF-AB0A-F143FB07AE0D}" type="slidenum">
              <a:rPr lang="ja-JP" altLang="en-US">
                <a:latin typeface="Arial" pitchFamily="34" charset="0"/>
              </a:rPr>
              <a:pPr/>
              <a:t>2</a:t>
            </a:fld>
            <a:endParaRPr lang="en-US" altLang="ja-JP">
              <a:latin typeface="Arial" pitchFamily="34" charset="0"/>
            </a:endParaRPr>
          </a:p>
        </p:txBody>
      </p:sp>
      <p:sp>
        <p:nvSpPr>
          <p:cNvPr id="9220" name="Rectangle 2"/>
          <p:cNvSpPr>
            <a:spLocks noGrp="1" noChangeArrowheads="1"/>
          </p:cNvSpPr>
          <p:nvPr>
            <p:ph type="title"/>
          </p:nvPr>
        </p:nvSpPr>
        <p:spPr>
          <a:xfrm>
            <a:off x="12700" y="76200"/>
            <a:ext cx="8915400" cy="533400"/>
          </a:xfrm>
        </p:spPr>
        <p:txBody>
          <a:bodyPr/>
          <a:lstStyle/>
          <a:p>
            <a:pPr eaLnBrk="1" hangingPunct="1"/>
            <a:r>
              <a:rPr lang="en-US" sz="3200" b="1" dirty="0" smtClean="0">
                <a:solidFill>
                  <a:srgbClr val="FF0000"/>
                </a:solidFill>
              </a:rPr>
              <a:t>What is Different This Year?</a:t>
            </a:r>
            <a:endParaRPr lang="en-US" sz="3200" b="1" dirty="0" smtClean="0">
              <a:solidFill>
                <a:srgbClr val="FF0000"/>
              </a:solidFill>
            </a:endParaRPr>
          </a:p>
        </p:txBody>
      </p:sp>
      <p:sp>
        <p:nvSpPr>
          <p:cNvPr id="9221" name="Rectangle 3"/>
          <p:cNvSpPr>
            <a:spLocks noGrp="1" noChangeArrowheads="1"/>
          </p:cNvSpPr>
          <p:nvPr>
            <p:ph type="body" idx="1"/>
          </p:nvPr>
        </p:nvSpPr>
        <p:spPr>
          <a:xfrm>
            <a:off x="152400" y="609600"/>
            <a:ext cx="8839200" cy="5562600"/>
          </a:xfrm>
          <a:ln>
            <a:solidFill>
              <a:schemeClr val="bg1"/>
            </a:solidFill>
          </a:ln>
        </p:spPr>
        <p:txBody>
          <a:bodyPr/>
          <a:lstStyle/>
          <a:p>
            <a:pPr>
              <a:buSzPct val="56000"/>
            </a:pPr>
            <a:r>
              <a:rPr lang="en-US" sz="2400" dirty="0" smtClean="0">
                <a:solidFill>
                  <a:srgbClr val="000090"/>
                </a:solidFill>
                <a:latin typeface="+mj-lt"/>
              </a:rPr>
              <a:t>We have a new source which has stronger </a:t>
            </a:r>
            <a:r>
              <a:rPr lang="en-US" sz="2400" dirty="0" smtClean="0">
                <a:solidFill>
                  <a:srgbClr val="000090"/>
                </a:solidFill>
                <a:latin typeface="+mj-lt"/>
              </a:rPr>
              <a:t>polarization dependence on intensity. As the result, we are scraping less in the Booster to reach same intensity in the AGS. We tested (3 times) higher Booster input with stronger scraping but did not result higher polarization.</a:t>
            </a:r>
          </a:p>
          <a:p>
            <a:pPr>
              <a:buSzPct val="56000"/>
            </a:pPr>
            <a:r>
              <a:rPr lang="en-US" sz="2400" dirty="0" smtClean="0">
                <a:solidFill>
                  <a:srgbClr val="000090"/>
                </a:solidFill>
                <a:latin typeface="+mj-lt"/>
              </a:rPr>
              <a:t>We </a:t>
            </a:r>
            <a:r>
              <a:rPr lang="en-US" sz="2400" dirty="0" smtClean="0">
                <a:solidFill>
                  <a:srgbClr val="000090"/>
                </a:solidFill>
                <a:latin typeface="+mj-lt"/>
              </a:rPr>
              <a:t>use a faster round up magnet cycle in the AGS, which </a:t>
            </a:r>
            <a:r>
              <a:rPr lang="en-US" sz="2400" dirty="0" err="1" smtClean="0">
                <a:solidFill>
                  <a:srgbClr val="000090"/>
                </a:solidFill>
                <a:latin typeface="+mj-lt"/>
              </a:rPr>
              <a:t>alomost</a:t>
            </a:r>
            <a:r>
              <a:rPr lang="en-US" sz="2400" dirty="0" smtClean="0">
                <a:solidFill>
                  <a:srgbClr val="000090"/>
                </a:solidFill>
                <a:latin typeface="+mj-lt"/>
              </a:rPr>
              <a:t> equivalent to extraction-on-the-fly. But, </a:t>
            </a:r>
            <a:r>
              <a:rPr lang="en-US" sz="2400" dirty="0" smtClean="0">
                <a:solidFill>
                  <a:srgbClr val="000090"/>
                </a:solidFill>
                <a:latin typeface="+mj-lt"/>
              </a:rPr>
              <a:t>AGS </a:t>
            </a:r>
            <a:r>
              <a:rPr lang="en-US" sz="2400" dirty="0" smtClean="0">
                <a:solidFill>
                  <a:srgbClr val="000090"/>
                </a:solidFill>
                <a:latin typeface="+mj-lt"/>
              </a:rPr>
              <a:t>polarization is </a:t>
            </a:r>
            <a:r>
              <a:rPr lang="en-US" sz="2400" dirty="0" smtClean="0">
                <a:solidFill>
                  <a:srgbClr val="000090"/>
                </a:solidFill>
                <a:latin typeface="+mj-lt"/>
              </a:rPr>
              <a:t>around </a:t>
            </a:r>
            <a:r>
              <a:rPr lang="en-US" sz="2400" dirty="0" smtClean="0">
                <a:solidFill>
                  <a:srgbClr val="000090"/>
                </a:solidFill>
                <a:latin typeface="+mj-lt"/>
              </a:rPr>
              <a:t>65% with 2*10^11 intensity. </a:t>
            </a:r>
            <a:r>
              <a:rPr lang="en-US" sz="2400" dirty="0" smtClean="0">
                <a:solidFill>
                  <a:srgbClr val="000090"/>
                </a:solidFill>
                <a:latin typeface="+mj-lt"/>
              </a:rPr>
              <a:t>We </a:t>
            </a:r>
            <a:r>
              <a:rPr lang="en-US" sz="2400" dirty="0" smtClean="0">
                <a:solidFill>
                  <a:srgbClr val="000090"/>
                </a:solidFill>
                <a:latin typeface="+mj-lt"/>
              </a:rPr>
              <a:t>have set up AGS user1 with the slower ramp and will do serious comparison between the two states</a:t>
            </a:r>
            <a:r>
              <a:rPr lang="en-US" sz="2400" dirty="0" smtClean="0">
                <a:solidFill>
                  <a:srgbClr val="000090"/>
                </a:solidFill>
                <a:latin typeface="+mj-lt"/>
              </a:rPr>
              <a:t>. Right now, it seems that we don’t get as high polarization as the slower ramp, by about 2 percent.</a:t>
            </a:r>
            <a:endParaRPr lang="en-US" sz="2400" dirty="0" smtClean="0">
              <a:solidFill>
                <a:srgbClr val="000090"/>
              </a:solidFill>
              <a:latin typeface="+mj-lt"/>
            </a:endParaRPr>
          </a:p>
          <a:p>
            <a:pPr>
              <a:buSzPct val="56000"/>
            </a:pPr>
            <a:r>
              <a:rPr lang="en-US" sz="2400" dirty="0" smtClean="0">
                <a:solidFill>
                  <a:srgbClr val="000090"/>
                </a:solidFill>
                <a:latin typeface="+mj-lt"/>
              </a:rPr>
              <a:t>The </a:t>
            </a:r>
            <a:r>
              <a:rPr lang="en-US" sz="2400" dirty="0" smtClean="0">
                <a:solidFill>
                  <a:srgbClr val="000090"/>
                </a:solidFill>
                <a:latin typeface="+mj-lt"/>
              </a:rPr>
              <a:t> </a:t>
            </a:r>
            <a:r>
              <a:rPr lang="en-US" sz="2400" dirty="0" err="1" smtClean="0">
                <a:solidFill>
                  <a:srgbClr val="000090"/>
                </a:solidFill>
                <a:latin typeface="+mj-lt"/>
              </a:rPr>
              <a:t>emittance</a:t>
            </a:r>
            <a:r>
              <a:rPr lang="en-US" sz="2400" dirty="0" smtClean="0">
                <a:solidFill>
                  <a:srgbClr val="000090"/>
                </a:solidFill>
                <a:latin typeface="+mj-lt"/>
              </a:rPr>
              <a:t> </a:t>
            </a:r>
            <a:r>
              <a:rPr lang="en-US" sz="2400" dirty="0" smtClean="0">
                <a:solidFill>
                  <a:srgbClr val="000090"/>
                </a:solidFill>
                <a:latin typeface="+mj-lt"/>
              </a:rPr>
              <a:t>seems larger at AGS extraction compared to last year. We also use less Booster input intensity this </a:t>
            </a:r>
            <a:r>
              <a:rPr lang="en-US" sz="2400" dirty="0" smtClean="0">
                <a:solidFill>
                  <a:srgbClr val="000090"/>
                </a:solidFill>
                <a:latin typeface="+mj-lt"/>
              </a:rPr>
              <a:t>year as we have a new source. </a:t>
            </a:r>
            <a:endParaRPr lang="en-US" sz="2400" dirty="0">
              <a:solidFill>
                <a:srgbClr val="000090"/>
              </a:solidFill>
              <a:latin typeface="+mj-lt"/>
            </a:endParaRPr>
          </a:p>
        </p:txBody>
      </p:sp>
    </p:spTree>
    <p:extLst>
      <p:ext uri="{BB962C8B-B14F-4D97-AF65-F5344CB8AC3E}">
        <p14:creationId xmlns:p14="http://schemas.microsoft.com/office/powerpoint/2010/main" val="4230510887"/>
      </p:ext>
    </p:extLst>
  </p:cSld>
  <p:clrMapOvr>
    <a:masterClrMapping/>
  </p:clrMapOvr>
  <p:transition xmlns:p14="http://schemas.microsoft.com/office/powerpoint/2010/main" advTm="49200"/>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0" y="76200"/>
            <a:ext cx="8839200" cy="533400"/>
          </a:xfrm>
        </p:spPr>
        <p:txBody>
          <a:bodyPr/>
          <a:lstStyle/>
          <a:p>
            <a:r>
              <a:rPr lang="en-US" b="1">
                <a:solidFill>
                  <a:srgbClr val="FF0000"/>
                </a:solidFill>
                <a:latin typeface="Times New Roman" charset="0"/>
                <a:ea typeface="ＭＳ Ｐゴシック" charset="0"/>
              </a:rPr>
              <a:t>Faster Ramp Near the End</a:t>
            </a:r>
          </a:p>
        </p:txBody>
      </p:sp>
      <p:sp>
        <p:nvSpPr>
          <p:cNvPr id="4" name="Footer Placeholder 3"/>
          <p:cNvSpPr>
            <a:spLocks noGrp="1"/>
          </p:cNvSpPr>
          <p:nvPr>
            <p:ph type="ftr" sz="quarter" idx="11"/>
          </p:nvPr>
        </p:nvSpPr>
        <p:spPr/>
        <p:txBody>
          <a:bodyPr/>
          <a:lstStyle/>
          <a:p>
            <a:pPr>
              <a:defRPr/>
            </a:pPr>
            <a:r>
              <a:rPr lang="ja-JP" altLang="en-US" smtClean="0"/>
              <a:t>Haixin Huang</a:t>
            </a:r>
            <a:endParaRPr lang="en-US" altLang="ja-JP"/>
          </a:p>
        </p:txBody>
      </p:sp>
      <p:sp>
        <p:nvSpPr>
          <p:cNvPr id="5" name="Slide Number Placeholder 4"/>
          <p:cNvSpPr>
            <a:spLocks noGrp="1"/>
          </p:cNvSpPr>
          <p:nvPr>
            <p:ph type="sldNum" sz="quarter" idx="12"/>
          </p:nvPr>
        </p:nvSpPr>
        <p:spPr/>
        <p:txBody>
          <a:bodyPr/>
          <a:lstStyle/>
          <a:p>
            <a:pPr>
              <a:defRPr/>
            </a:pPr>
            <a:fld id="{F54EB39D-E998-634F-B637-E42F57554B47}" type="slidenum">
              <a:rPr lang="ja-JP" altLang="en-US" smtClean="0"/>
              <a:pPr>
                <a:defRPr/>
              </a:pPr>
              <a:t>3</a:t>
            </a:fld>
            <a:endParaRPr lang="en-US" altLang="ja-JP"/>
          </a:p>
        </p:txBody>
      </p:sp>
      <p:pic>
        <p:nvPicPr>
          <p:cNvPr id="50180" name="Content Placeholder 5" descr="Wed_Feb_27_2013_151526_26452.gif"/>
          <p:cNvPicPr>
            <a:picLocks noGrp="1" noChangeAspect="1"/>
          </p:cNvPicPr>
          <p:nvPr>
            <p:ph idx="1"/>
          </p:nvPr>
        </p:nvPicPr>
        <p:blipFill>
          <a:blip r:embed="rId2">
            <a:extLst>
              <a:ext uri="{28A0092B-C50C-407E-A947-70E740481C1C}">
                <a14:useLocalDpi xmlns:a14="http://schemas.microsoft.com/office/drawing/2010/main" val="0"/>
              </a:ext>
            </a:extLst>
          </a:blip>
          <a:srcRect l="-30952" r="-30952"/>
          <a:stretch>
            <a:fillRect/>
          </a:stretch>
        </p:blipFill>
        <p:spPr>
          <a:xfrm>
            <a:off x="-1066800" y="685800"/>
            <a:ext cx="10872788" cy="6172200"/>
          </a:xfrm>
        </p:spPr>
      </p:pic>
    </p:spTree>
    <p:extLst>
      <p:ext uri="{BB962C8B-B14F-4D97-AF65-F5344CB8AC3E}">
        <p14:creationId xmlns:p14="http://schemas.microsoft.com/office/powerpoint/2010/main" val="359816264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p:txBody>
          <a:bodyPr/>
          <a:lstStyle/>
          <a:p>
            <a:pPr>
              <a:defRPr/>
            </a:pPr>
            <a:r>
              <a:rPr lang="ja-JP" altLang="en-US"/>
              <a:t>Haixin Huang</a:t>
            </a:r>
            <a:endParaRPr lang="en-US" altLang="ja-JP"/>
          </a:p>
        </p:txBody>
      </p:sp>
      <p:sp>
        <p:nvSpPr>
          <p:cNvPr id="9219" name="Slide Number Placeholder 5"/>
          <p:cNvSpPr>
            <a:spLocks noGrp="1"/>
          </p:cNvSpPr>
          <p:nvPr>
            <p:ph type="sldNum" sz="quarter" idx="12"/>
          </p:nvPr>
        </p:nvSpPr>
        <p:spPr/>
        <p:txBody>
          <a:bodyPr/>
          <a:lstStyle/>
          <a:p>
            <a:pPr>
              <a:defRPr/>
            </a:pPr>
            <a:fld id="{A6C96F05-0444-1948-9AA7-15AD19C45D02}" type="slidenum">
              <a:rPr lang="ja-JP" altLang="en-US">
                <a:latin typeface="Arial" pitchFamily="34" charset="0"/>
              </a:rPr>
              <a:pPr>
                <a:defRPr/>
              </a:pPr>
              <a:t>4</a:t>
            </a:fld>
            <a:endParaRPr lang="en-US" altLang="ja-JP">
              <a:latin typeface="Arial" pitchFamily="34" charset="0"/>
            </a:endParaRPr>
          </a:p>
        </p:txBody>
      </p:sp>
      <p:sp>
        <p:nvSpPr>
          <p:cNvPr id="48131" name="Rectangle 2"/>
          <p:cNvSpPr>
            <a:spLocks noGrp="1" noChangeArrowheads="1"/>
          </p:cNvSpPr>
          <p:nvPr>
            <p:ph type="title"/>
          </p:nvPr>
        </p:nvSpPr>
        <p:spPr>
          <a:xfrm>
            <a:off x="12700" y="76200"/>
            <a:ext cx="8915400" cy="533400"/>
          </a:xfrm>
        </p:spPr>
        <p:txBody>
          <a:bodyPr/>
          <a:lstStyle/>
          <a:p>
            <a:pPr eaLnBrk="1" hangingPunct="1"/>
            <a:r>
              <a:rPr lang="en-US" sz="3200" b="1">
                <a:solidFill>
                  <a:srgbClr val="FF0000"/>
                </a:solidFill>
                <a:latin typeface="Times New Roman" charset="0"/>
                <a:ea typeface="ＭＳ Ｐゴシック" charset="0"/>
              </a:rPr>
              <a:t>How Well Is AGS Running This Year? </a:t>
            </a:r>
          </a:p>
        </p:txBody>
      </p:sp>
      <p:sp>
        <p:nvSpPr>
          <p:cNvPr id="9221" name="Rectangle 3"/>
          <p:cNvSpPr>
            <a:spLocks noGrp="1" noChangeArrowheads="1"/>
          </p:cNvSpPr>
          <p:nvPr>
            <p:ph type="body" idx="1"/>
          </p:nvPr>
        </p:nvSpPr>
        <p:spPr>
          <a:xfrm>
            <a:off x="152400" y="609600"/>
            <a:ext cx="8839200" cy="5562600"/>
          </a:xfrm>
          <a:ln>
            <a:solidFill>
              <a:schemeClr val="bg1"/>
            </a:solidFill>
          </a:ln>
        </p:spPr>
        <p:txBody>
          <a:bodyPr/>
          <a:lstStyle/>
          <a:p>
            <a:pPr marL="0" indent="0">
              <a:buSzPct val="41000"/>
              <a:buFont typeface="Monotype Sorts" charset="0"/>
              <a:buNone/>
              <a:defRPr/>
            </a:pPr>
            <a:endParaRPr lang="en-US" sz="2400" dirty="0">
              <a:solidFill>
                <a:srgbClr val="000090"/>
              </a:solidFill>
              <a:latin typeface="+mj-lt"/>
            </a:endParaRPr>
          </a:p>
          <a:p>
            <a:pPr>
              <a:buSzPct val="41000"/>
              <a:defRPr/>
            </a:pPr>
            <a:r>
              <a:rPr lang="en-US" sz="2400" dirty="0" smtClean="0">
                <a:solidFill>
                  <a:srgbClr val="000090"/>
                </a:solidFill>
                <a:latin typeface="+mj-lt"/>
              </a:rPr>
              <a:t> RHIC polarization at injection for run12:100GeV  as 59.2%;  255GeV as55.6%.  </a:t>
            </a:r>
            <a:r>
              <a:rPr lang="en-US" sz="2400" dirty="0" smtClean="0">
                <a:solidFill>
                  <a:srgbClr val="000090"/>
                </a:solidFill>
                <a:latin typeface="+mj-lt"/>
              </a:rPr>
              <a:t>This Run: </a:t>
            </a:r>
            <a:r>
              <a:rPr lang="en-US" sz="2400" dirty="0" smtClean="0">
                <a:solidFill>
                  <a:srgbClr val="000090"/>
                </a:solidFill>
                <a:latin typeface="+mj-lt"/>
              </a:rPr>
              <a:t>55.0+-0.2% for yellow1 and 54.7+-0.3% for blue1.</a:t>
            </a:r>
            <a:endParaRPr lang="en-US" sz="2400" dirty="0" smtClean="0">
              <a:solidFill>
                <a:srgbClr val="000090"/>
              </a:solidFill>
              <a:latin typeface="+mj-lt"/>
            </a:endParaRPr>
          </a:p>
          <a:p>
            <a:pPr>
              <a:buSzPct val="41000"/>
              <a:defRPr/>
            </a:pPr>
            <a:r>
              <a:rPr lang="en-US" sz="2400" dirty="0" smtClean="0">
                <a:solidFill>
                  <a:srgbClr val="000090"/>
                </a:solidFill>
                <a:latin typeface="+mj-lt"/>
              </a:rPr>
              <a:t>AGS polarization for RHIC fill in run12: 67.6%. </a:t>
            </a:r>
            <a:r>
              <a:rPr lang="en-US" sz="2400" dirty="0" smtClean="0">
                <a:solidFill>
                  <a:srgbClr val="000090"/>
                </a:solidFill>
                <a:latin typeface="+mj-lt"/>
              </a:rPr>
              <a:t>This run: </a:t>
            </a:r>
            <a:r>
              <a:rPr lang="en-US" sz="2400" dirty="0" smtClean="0">
                <a:solidFill>
                  <a:srgbClr val="000090"/>
                </a:solidFill>
                <a:latin typeface="+mj-lt"/>
              </a:rPr>
              <a:t>66.1%. </a:t>
            </a:r>
            <a:r>
              <a:rPr lang="en-US" sz="2400" dirty="0" smtClean="0">
                <a:solidFill>
                  <a:srgbClr val="000090"/>
                </a:solidFill>
                <a:latin typeface="+mj-lt"/>
              </a:rPr>
              <a:t>These are vertical fixed target measurements. </a:t>
            </a:r>
            <a:r>
              <a:rPr lang="en-US" sz="2400" dirty="0" smtClean="0">
                <a:solidFill>
                  <a:srgbClr val="000090"/>
                </a:solidFill>
                <a:latin typeface="+mj-lt"/>
              </a:rPr>
              <a:t>Taking into account horizontal polarization profiles, this should convert to </a:t>
            </a:r>
            <a:r>
              <a:rPr lang="en-US" sz="2400" smtClean="0">
                <a:solidFill>
                  <a:srgbClr val="000090"/>
                </a:solidFill>
                <a:latin typeface="+mj-lt"/>
              </a:rPr>
              <a:t>about </a:t>
            </a:r>
            <a:r>
              <a:rPr lang="en-US" sz="2400" smtClean="0">
                <a:solidFill>
                  <a:srgbClr val="000090"/>
                </a:solidFill>
                <a:latin typeface="+mj-lt"/>
              </a:rPr>
              <a:t>63% </a:t>
            </a:r>
            <a:r>
              <a:rPr lang="en-US" sz="2400" dirty="0" smtClean="0">
                <a:solidFill>
                  <a:srgbClr val="000090"/>
                </a:solidFill>
                <a:latin typeface="+mj-lt"/>
              </a:rPr>
              <a:t>for RHIC comparison.</a:t>
            </a:r>
          </a:p>
          <a:p>
            <a:pPr>
              <a:buSzPct val="41000"/>
              <a:defRPr/>
            </a:pPr>
            <a:r>
              <a:rPr lang="en-US" sz="2400" dirty="0" smtClean="0">
                <a:solidFill>
                  <a:srgbClr val="000090"/>
                </a:solidFill>
                <a:latin typeface="+mj-lt"/>
              </a:rPr>
              <a:t>From the intensity scan shown earlier, there is not much difference so far from last year.</a:t>
            </a:r>
            <a:endParaRPr lang="en-US" sz="2400" dirty="0">
              <a:solidFill>
                <a:srgbClr val="000090"/>
              </a:solidFill>
              <a:latin typeface="+mj-lt"/>
            </a:endParaRPr>
          </a:p>
        </p:txBody>
      </p:sp>
    </p:spTree>
    <p:extLst>
      <p:ext uri="{BB962C8B-B14F-4D97-AF65-F5344CB8AC3E}">
        <p14:creationId xmlns:p14="http://schemas.microsoft.com/office/powerpoint/2010/main" val="3615940008"/>
      </p:ext>
    </p:extLst>
  </p:cSld>
  <p:clrMapOvr>
    <a:masterClrMapping/>
  </p:clrMapOvr>
  <p:transition xmlns:p14="http://schemas.microsoft.com/office/powerpoint/2010/main" advTm="49200"/>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0" y="76200"/>
            <a:ext cx="8839200" cy="533400"/>
          </a:xfrm>
        </p:spPr>
        <p:txBody>
          <a:bodyPr/>
          <a:lstStyle/>
          <a:p>
            <a:r>
              <a:rPr lang="en-US" sz="3600" b="1" dirty="0" smtClean="0">
                <a:solidFill>
                  <a:srgbClr val="FF0000"/>
                </a:solidFill>
                <a:latin typeface="Times New Roman" charset="0"/>
                <a:ea typeface="ＭＳ Ｐゴシック" charset="0"/>
              </a:rPr>
              <a:t>Run12-13 255GeV Run AGS Polarization</a:t>
            </a:r>
            <a:endParaRPr lang="en-US" sz="3600" b="1" dirty="0">
              <a:solidFill>
                <a:srgbClr val="FF0000"/>
              </a:solidFill>
              <a:latin typeface="Times New Roman" charset="0"/>
              <a:ea typeface="ＭＳ Ｐゴシック" charset="0"/>
            </a:endParaRPr>
          </a:p>
        </p:txBody>
      </p:sp>
      <p:sp>
        <p:nvSpPr>
          <p:cNvPr id="4" name="Footer Placeholder 3"/>
          <p:cNvSpPr>
            <a:spLocks noGrp="1"/>
          </p:cNvSpPr>
          <p:nvPr>
            <p:ph type="ftr" sz="quarter" idx="11"/>
          </p:nvPr>
        </p:nvSpPr>
        <p:spPr/>
        <p:txBody>
          <a:bodyPr/>
          <a:lstStyle/>
          <a:p>
            <a:pPr>
              <a:defRPr/>
            </a:pPr>
            <a:r>
              <a:rPr lang="ja-JP" altLang="en-US" smtClean="0"/>
              <a:t>Haixin Huang</a:t>
            </a:r>
            <a:endParaRPr lang="en-US" altLang="ja-JP"/>
          </a:p>
        </p:txBody>
      </p:sp>
      <p:sp>
        <p:nvSpPr>
          <p:cNvPr id="5" name="Slide Number Placeholder 4"/>
          <p:cNvSpPr>
            <a:spLocks noGrp="1"/>
          </p:cNvSpPr>
          <p:nvPr>
            <p:ph type="sldNum" sz="quarter" idx="12"/>
          </p:nvPr>
        </p:nvSpPr>
        <p:spPr/>
        <p:txBody>
          <a:bodyPr/>
          <a:lstStyle/>
          <a:p>
            <a:pPr>
              <a:defRPr/>
            </a:pPr>
            <a:fld id="{F54EB39D-E998-634F-B637-E42F57554B47}" type="slidenum">
              <a:rPr lang="ja-JP" altLang="en-US" smtClean="0"/>
              <a:pPr>
                <a:defRPr/>
              </a:pPr>
              <a:t>5</a:t>
            </a:fld>
            <a:endParaRPr lang="en-US" altLang="ja-JP"/>
          </a:p>
        </p:txBody>
      </p:sp>
      <p:pic>
        <p:nvPicPr>
          <p:cNvPr id="6" name="Content Placeholder 5" descr="fill_run12_13.png"/>
          <p:cNvPicPr>
            <a:picLocks noGrp="1" noChangeAspect="1"/>
          </p:cNvPicPr>
          <p:nvPr>
            <p:ph idx="1"/>
          </p:nvPr>
        </p:nvPicPr>
        <p:blipFill>
          <a:blip r:embed="rId2">
            <a:extLst>
              <a:ext uri="{28A0092B-C50C-407E-A947-70E740481C1C}">
                <a14:useLocalDpi xmlns:a14="http://schemas.microsoft.com/office/drawing/2010/main" val="0"/>
              </a:ext>
            </a:extLst>
          </a:blip>
          <a:srcRect t="10035" b="10035"/>
          <a:stretch>
            <a:fillRect/>
          </a:stretch>
        </p:blipFill>
        <p:spPr>
          <a:xfrm>
            <a:off x="381000" y="1143000"/>
            <a:ext cx="7772400" cy="4800600"/>
          </a:xfrm>
        </p:spPr>
      </p:pic>
    </p:spTree>
    <p:extLst>
      <p:ext uri="{BB962C8B-B14F-4D97-AF65-F5344CB8AC3E}">
        <p14:creationId xmlns:p14="http://schemas.microsoft.com/office/powerpoint/2010/main" val="420858275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0" y="76200"/>
            <a:ext cx="8839200" cy="533400"/>
          </a:xfrm>
        </p:spPr>
        <p:txBody>
          <a:bodyPr/>
          <a:lstStyle/>
          <a:p>
            <a:r>
              <a:rPr lang="en-US" b="1" dirty="0" smtClean="0">
                <a:solidFill>
                  <a:srgbClr val="FF0000"/>
                </a:solidFill>
                <a:latin typeface="Times New Roman" charset="0"/>
                <a:ea typeface="ＭＳ Ｐゴシック" charset="0"/>
              </a:rPr>
              <a:t>Run12 255GeV Run AGS Polarization</a:t>
            </a:r>
            <a:endParaRPr lang="en-US" b="1" dirty="0">
              <a:solidFill>
                <a:srgbClr val="FF0000"/>
              </a:solidFill>
              <a:latin typeface="Times New Roman" charset="0"/>
              <a:ea typeface="ＭＳ Ｐゴシック" charset="0"/>
            </a:endParaRPr>
          </a:p>
        </p:txBody>
      </p:sp>
      <p:sp>
        <p:nvSpPr>
          <p:cNvPr id="4" name="Footer Placeholder 3"/>
          <p:cNvSpPr>
            <a:spLocks noGrp="1"/>
          </p:cNvSpPr>
          <p:nvPr>
            <p:ph type="ftr" sz="quarter" idx="11"/>
          </p:nvPr>
        </p:nvSpPr>
        <p:spPr/>
        <p:txBody>
          <a:bodyPr/>
          <a:lstStyle/>
          <a:p>
            <a:pPr>
              <a:defRPr/>
            </a:pPr>
            <a:r>
              <a:rPr lang="ja-JP" altLang="en-US" smtClean="0"/>
              <a:t>Haixin Huang</a:t>
            </a:r>
            <a:endParaRPr lang="en-US" altLang="ja-JP"/>
          </a:p>
        </p:txBody>
      </p:sp>
      <p:sp>
        <p:nvSpPr>
          <p:cNvPr id="5" name="Slide Number Placeholder 4"/>
          <p:cNvSpPr>
            <a:spLocks noGrp="1"/>
          </p:cNvSpPr>
          <p:nvPr>
            <p:ph type="sldNum" sz="quarter" idx="12"/>
          </p:nvPr>
        </p:nvSpPr>
        <p:spPr/>
        <p:txBody>
          <a:bodyPr/>
          <a:lstStyle/>
          <a:p>
            <a:pPr>
              <a:defRPr/>
            </a:pPr>
            <a:fld id="{F54EB39D-E998-634F-B637-E42F57554B47}" type="slidenum">
              <a:rPr lang="ja-JP" altLang="en-US" smtClean="0"/>
              <a:pPr>
                <a:defRPr/>
              </a:pPr>
              <a:t>6</a:t>
            </a:fld>
            <a:endParaRPr lang="en-US" altLang="ja-JP"/>
          </a:p>
        </p:txBody>
      </p:sp>
      <p:pic>
        <p:nvPicPr>
          <p:cNvPr id="3" name="Content Placeholder 2" descr="agsforrhic.png"/>
          <p:cNvPicPr>
            <a:picLocks noGrp="1" noChangeAspect="1"/>
          </p:cNvPicPr>
          <p:nvPr>
            <p:ph idx="1"/>
          </p:nvPr>
        </p:nvPicPr>
        <p:blipFill>
          <a:blip r:embed="rId2">
            <a:extLst>
              <a:ext uri="{28A0092B-C50C-407E-A947-70E740481C1C}">
                <a14:useLocalDpi xmlns:a14="http://schemas.microsoft.com/office/drawing/2010/main" val="0"/>
              </a:ext>
            </a:extLst>
          </a:blip>
          <a:srcRect t="10035" b="10035"/>
          <a:stretch>
            <a:fillRect/>
          </a:stretch>
        </p:blipFill>
        <p:spPr>
          <a:xfrm>
            <a:off x="381000" y="990600"/>
            <a:ext cx="7772400" cy="4800600"/>
          </a:xfrm>
        </p:spPr>
      </p:pic>
    </p:spTree>
    <p:extLst>
      <p:ext uri="{BB962C8B-B14F-4D97-AF65-F5344CB8AC3E}">
        <p14:creationId xmlns:p14="http://schemas.microsoft.com/office/powerpoint/2010/main" val="390285229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0" y="76200"/>
            <a:ext cx="8839200" cy="533400"/>
          </a:xfrm>
        </p:spPr>
        <p:txBody>
          <a:bodyPr/>
          <a:lstStyle/>
          <a:p>
            <a:r>
              <a:rPr lang="en-US" sz="3600" b="1" dirty="0" smtClean="0">
                <a:solidFill>
                  <a:srgbClr val="FF0000"/>
                </a:solidFill>
                <a:latin typeface="Times New Roman" charset="0"/>
                <a:ea typeface="ＭＳ Ｐゴシック" charset="0"/>
              </a:rPr>
              <a:t>Run13 255GeV Run AGS Polarization</a:t>
            </a:r>
            <a:endParaRPr lang="en-US" sz="3600" b="1" dirty="0">
              <a:solidFill>
                <a:srgbClr val="FF0000"/>
              </a:solidFill>
              <a:latin typeface="Times New Roman" charset="0"/>
              <a:ea typeface="ＭＳ Ｐゴシック" charset="0"/>
            </a:endParaRPr>
          </a:p>
        </p:txBody>
      </p:sp>
      <p:sp>
        <p:nvSpPr>
          <p:cNvPr id="4" name="Footer Placeholder 3"/>
          <p:cNvSpPr>
            <a:spLocks noGrp="1"/>
          </p:cNvSpPr>
          <p:nvPr>
            <p:ph type="ftr" sz="quarter" idx="11"/>
          </p:nvPr>
        </p:nvSpPr>
        <p:spPr/>
        <p:txBody>
          <a:bodyPr/>
          <a:lstStyle/>
          <a:p>
            <a:pPr>
              <a:defRPr/>
            </a:pPr>
            <a:r>
              <a:rPr lang="ja-JP" altLang="en-US" smtClean="0"/>
              <a:t>Haixin Huang</a:t>
            </a:r>
            <a:endParaRPr lang="en-US" altLang="ja-JP"/>
          </a:p>
        </p:txBody>
      </p:sp>
      <p:sp>
        <p:nvSpPr>
          <p:cNvPr id="5" name="Slide Number Placeholder 4"/>
          <p:cNvSpPr>
            <a:spLocks noGrp="1"/>
          </p:cNvSpPr>
          <p:nvPr>
            <p:ph type="sldNum" sz="quarter" idx="12"/>
          </p:nvPr>
        </p:nvSpPr>
        <p:spPr/>
        <p:txBody>
          <a:bodyPr/>
          <a:lstStyle/>
          <a:p>
            <a:pPr>
              <a:defRPr/>
            </a:pPr>
            <a:fld id="{F54EB39D-E998-634F-B637-E42F57554B47}" type="slidenum">
              <a:rPr lang="ja-JP" altLang="en-US" smtClean="0"/>
              <a:pPr>
                <a:defRPr/>
              </a:pPr>
              <a:t>7</a:t>
            </a:fld>
            <a:endParaRPr lang="en-US" altLang="ja-JP"/>
          </a:p>
        </p:txBody>
      </p:sp>
      <p:pic>
        <p:nvPicPr>
          <p:cNvPr id="3" name="Content Placeholder 2" descr="fill_run13.png"/>
          <p:cNvPicPr>
            <a:picLocks noGrp="1" noChangeAspect="1"/>
          </p:cNvPicPr>
          <p:nvPr>
            <p:ph idx="1"/>
          </p:nvPr>
        </p:nvPicPr>
        <p:blipFill>
          <a:blip r:embed="rId2">
            <a:extLst>
              <a:ext uri="{28A0092B-C50C-407E-A947-70E740481C1C}">
                <a14:useLocalDpi xmlns:a14="http://schemas.microsoft.com/office/drawing/2010/main" val="0"/>
              </a:ext>
            </a:extLst>
          </a:blip>
          <a:srcRect t="10035" b="10035"/>
          <a:stretch>
            <a:fillRect/>
          </a:stretch>
        </p:blipFill>
        <p:spPr>
          <a:xfrm>
            <a:off x="304799" y="914400"/>
            <a:ext cx="8389257" cy="5181600"/>
          </a:xfrm>
        </p:spPr>
      </p:pic>
    </p:spTree>
    <p:extLst>
      <p:ext uri="{BB962C8B-B14F-4D97-AF65-F5344CB8AC3E}">
        <p14:creationId xmlns:p14="http://schemas.microsoft.com/office/powerpoint/2010/main" val="182578122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0" y="76200"/>
            <a:ext cx="8839200" cy="533400"/>
          </a:xfrm>
        </p:spPr>
        <p:txBody>
          <a:bodyPr/>
          <a:lstStyle/>
          <a:p>
            <a:r>
              <a:rPr lang="en-US" sz="3600" b="1" dirty="0" smtClean="0">
                <a:solidFill>
                  <a:srgbClr val="FF0000"/>
                </a:solidFill>
                <a:latin typeface="Times New Roman" charset="0"/>
                <a:ea typeface="ＭＳ Ｐゴシック" charset="0"/>
              </a:rPr>
              <a:t>Polarization at AGS Extraction for Run12</a:t>
            </a:r>
            <a:endParaRPr lang="en-US" sz="3600" b="1" dirty="0">
              <a:solidFill>
                <a:srgbClr val="FF0000"/>
              </a:solidFill>
              <a:latin typeface="Times New Roman" charset="0"/>
              <a:ea typeface="ＭＳ Ｐゴシック" charset="0"/>
            </a:endParaRPr>
          </a:p>
        </p:txBody>
      </p:sp>
      <p:sp>
        <p:nvSpPr>
          <p:cNvPr id="4" name="Footer Placeholder 3"/>
          <p:cNvSpPr>
            <a:spLocks noGrp="1"/>
          </p:cNvSpPr>
          <p:nvPr>
            <p:ph type="ftr" sz="quarter" idx="11"/>
          </p:nvPr>
        </p:nvSpPr>
        <p:spPr/>
        <p:txBody>
          <a:bodyPr/>
          <a:lstStyle/>
          <a:p>
            <a:pPr>
              <a:defRPr/>
            </a:pPr>
            <a:r>
              <a:rPr lang="ja-JP" altLang="en-US" smtClean="0"/>
              <a:t>Haixin Huang</a:t>
            </a:r>
            <a:endParaRPr lang="en-US" altLang="ja-JP"/>
          </a:p>
        </p:txBody>
      </p:sp>
      <p:sp>
        <p:nvSpPr>
          <p:cNvPr id="5" name="Slide Number Placeholder 4"/>
          <p:cNvSpPr>
            <a:spLocks noGrp="1"/>
          </p:cNvSpPr>
          <p:nvPr>
            <p:ph type="sldNum" sz="quarter" idx="12"/>
          </p:nvPr>
        </p:nvSpPr>
        <p:spPr/>
        <p:txBody>
          <a:bodyPr/>
          <a:lstStyle/>
          <a:p>
            <a:pPr>
              <a:defRPr/>
            </a:pPr>
            <a:fld id="{F54EB39D-E998-634F-B637-E42F57554B47}" type="slidenum">
              <a:rPr lang="ja-JP" altLang="en-US" smtClean="0"/>
              <a:pPr>
                <a:defRPr/>
              </a:pPr>
              <a:t>8</a:t>
            </a:fld>
            <a:endParaRPr lang="en-US" altLang="ja-JP"/>
          </a:p>
        </p:txBody>
      </p:sp>
      <p:pic>
        <p:nvPicPr>
          <p:cNvPr id="6" name="Content Placeholder 5" descr="RHICfill255GeV.png"/>
          <p:cNvPicPr>
            <a:picLocks noGrp="1" noChangeAspect="1"/>
          </p:cNvPicPr>
          <p:nvPr>
            <p:ph idx="1"/>
          </p:nvPr>
        </p:nvPicPr>
        <p:blipFill>
          <a:blip r:embed="rId2">
            <a:extLst>
              <a:ext uri="{28A0092B-C50C-407E-A947-70E740481C1C}">
                <a14:useLocalDpi xmlns:a14="http://schemas.microsoft.com/office/drawing/2010/main" val="0"/>
              </a:ext>
            </a:extLst>
          </a:blip>
          <a:srcRect l="-12554" r="-12554"/>
          <a:stretch>
            <a:fillRect/>
          </a:stretch>
        </p:blipFill>
        <p:spPr>
          <a:xfrm>
            <a:off x="-457201" y="533400"/>
            <a:ext cx="9622971" cy="5943600"/>
          </a:xfrm>
        </p:spPr>
      </p:pic>
    </p:spTree>
    <p:extLst>
      <p:ext uri="{BB962C8B-B14F-4D97-AF65-F5344CB8AC3E}">
        <p14:creationId xmlns:p14="http://schemas.microsoft.com/office/powerpoint/2010/main" val="174475626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0" y="76200"/>
            <a:ext cx="8839200" cy="533400"/>
          </a:xfrm>
        </p:spPr>
        <p:txBody>
          <a:bodyPr/>
          <a:lstStyle/>
          <a:p>
            <a:r>
              <a:rPr lang="en-US" sz="3600" b="1" dirty="0" smtClean="0">
                <a:solidFill>
                  <a:srgbClr val="FF0000"/>
                </a:solidFill>
                <a:latin typeface="Times New Roman" charset="0"/>
                <a:ea typeface="ＭＳ Ｐゴシック" charset="0"/>
              </a:rPr>
              <a:t>Polarization at AGS Extraction for Run13</a:t>
            </a:r>
            <a:endParaRPr lang="en-US" sz="3600" b="1" dirty="0">
              <a:solidFill>
                <a:srgbClr val="FF0000"/>
              </a:solidFill>
              <a:latin typeface="Times New Roman" charset="0"/>
              <a:ea typeface="ＭＳ Ｐゴシック" charset="0"/>
            </a:endParaRPr>
          </a:p>
        </p:txBody>
      </p:sp>
      <p:sp>
        <p:nvSpPr>
          <p:cNvPr id="4" name="Footer Placeholder 3"/>
          <p:cNvSpPr>
            <a:spLocks noGrp="1"/>
          </p:cNvSpPr>
          <p:nvPr>
            <p:ph type="ftr" sz="quarter" idx="11"/>
          </p:nvPr>
        </p:nvSpPr>
        <p:spPr/>
        <p:txBody>
          <a:bodyPr/>
          <a:lstStyle/>
          <a:p>
            <a:pPr>
              <a:defRPr/>
            </a:pPr>
            <a:r>
              <a:rPr lang="ja-JP" altLang="en-US" smtClean="0"/>
              <a:t>Haixin Huang</a:t>
            </a:r>
            <a:endParaRPr lang="en-US" altLang="ja-JP"/>
          </a:p>
        </p:txBody>
      </p:sp>
      <p:sp>
        <p:nvSpPr>
          <p:cNvPr id="5" name="Slide Number Placeholder 4"/>
          <p:cNvSpPr>
            <a:spLocks noGrp="1"/>
          </p:cNvSpPr>
          <p:nvPr>
            <p:ph type="sldNum" sz="quarter" idx="12"/>
          </p:nvPr>
        </p:nvSpPr>
        <p:spPr/>
        <p:txBody>
          <a:bodyPr/>
          <a:lstStyle/>
          <a:p>
            <a:pPr>
              <a:defRPr/>
            </a:pPr>
            <a:fld id="{F54EB39D-E998-634F-B637-E42F57554B47}" type="slidenum">
              <a:rPr lang="ja-JP" altLang="en-US" smtClean="0"/>
              <a:pPr>
                <a:defRPr/>
              </a:pPr>
              <a:t>9</a:t>
            </a:fld>
            <a:endParaRPr lang="en-US" altLang="ja-JP"/>
          </a:p>
        </p:txBody>
      </p:sp>
      <p:pic>
        <p:nvPicPr>
          <p:cNvPr id="3" name="Content Placeholder 2" descr="RHICfill_pol.png"/>
          <p:cNvPicPr>
            <a:picLocks noGrp="1" noChangeAspect="1"/>
          </p:cNvPicPr>
          <p:nvPr>
            <p:ph idx="1"/>
          </p:nvPr>
        </p:nvPicPr>
        <p:blipFill>
          <a:blip r:embed="rId2">
            <a:extLst>
              <a:ext uri="{28A0092B-C50C-407E-A947-70E740481C1C}">
                <a14:useLocalDpi xmlns:a14="http://schemas.microsoft.com/office/drawing/2010/main" val="0"/>
              </a:ext>
            </a:extLst>
          </a:blip>
          <a:srcRect l="-12554" r="-12554"/>
          <a:stretch>
            <a:fillRect/>
          </a:stretch>
        </p:blipFill>
        <p:spPr>
          <a:xfrm>
            <a:off x="-38101" y="609600"/>
            <a:ext cx="9376229" cy="5791200"/>
          </a:xfrm>
        </p:spPr>
      </p:pic>
    </p:spTree>
    <p:extLst>
      <p:ext uri="{BB962C8B-B14F-4D97-AF65-F5344CB8AC3E}">
        <p14:creationId xmlns:p14="http://schemas.microsoft.com/office/powerpoint/2010/main" val="160533319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ontemporary Portrait">
  <a:themeElements>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Contemporary Portrait">
      <a:majorFont>
        <a:latin typeface="Times New Roman"/>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292862038</TotalTime>
  <Words>489</Words>
  <Application>Microsoft Macintosh PowerPoint</Application>
  <PresentationFormat>On-screen Show (4:3)</PresentationFormat>
  <Paragraphs>58</Paragraphs>
  <Slides>14</Slides>
  <Notes>4</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Contemporary Portrait</vt:lpstr>
      <vt:lpstr>1_Custom Design</vt:lpstr>
      <vt:lpstr>Custom Design</vt:lpstr>
      <vt:lpstr>AGS/Booster PP Setup Status</vt:lpstr>
      <vt:lpstr>What is Different This Year?</vt:lpstr>
      <vt:lpstr>Faster Ramp Near the End</vt:lpstr>
      <vt:lpstr>How Well Is AGS Running This Year? </vt:lpstr>
      <vt:lpstr>Run12-13 255GeV Run AGS Polarization</vt:lpstr>
      <vt:lpstr>Run12 255GeV Run AGS Polarization</vt:lpstr>
      <vt:lpstr>Run13 255GeV Run AGS Polarization</vt:lpstr>
      <vt:lpstr>Polarization at AGS Extraction for Run12</vt:lpstr>
      <vt:lpstr>Polarization at AGS Extraction for Run13</vt:lpstr>
      <vt:lpstr>Polarization at AGS Extraction and RHIC Injection</vt:lpstr>
      <vt:lpstr>Run13 Booster Scraping</vt:lpstr>
      <vt:lpstr>Run12 Booster Scraping</vt:lpstr>
      <vt:lpstr>Emittance on the Ramp (12 vs. 13)</vt:lpstr>
      <vt:lpstr>Plan for Near Future</vt:lpstr>
    </vt:vector>
  </TitlesOfParts>
  <Company>bnl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RHIC Monday Meeting 06-14-2010</dc:title>
  <dc:creator>Haixin Huang</dc:creator>
  <cp:lastModifiedBy>Haixin Huang</cp:lastModifiedBy>
  <cp:revision>934</cp:revision>
  <cp:lastPrinted>2000-11-14T18:14:29Z</cp:lastPrinted>
  <dcterms:created xsi:type="dcterms:W3CDTF">2012-07-26T16:02:31Z</dcterms:created>
  <dcterms:modified xsi:type="dcterms:W3CDTF">2013-03-22T18:11:03Z</dcterms:modified>
</cp:coreProperties>
</file>