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4" r:id="rId4"/>
    <p:sldId id="280" r:id="rId5"/>
    <p:sldId id="281" r:id="rId6"/>
    <p:sldId id="265" r:id="rId7"/>
    <p:sldId id="267" r:id="rId8"/>
    <p:sldId id="273" r:id="rId9"/>
    <p:sldId id="269" r:id="rId10"/>
    <p:sldId id="268" r:id="rId11"/>
    <p:sldId id="270" r:id="rId12"/>
    <p:sldId id="271" r:id="rId13"/>
    <p:sldId id="282" r:id="rId14"/>
    <p:sldId id="274" r:id="rId15"/>
    <p:sldId id="276" r:id="rId16"/>
    <p:sldId id="278" r:id="rId17"/>
    <p:sldId id="283" r:id="rId18"/>
    <p:sldId id="279" r:id="rId19"/>
    <p:sldId id="272" r:id="rId20"/>
    <p:sldId id="275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E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E902C-5B6B-8D42-8957-EA0C4AF16CF5}" type="datetimeFigureOut">
              <a:rPr lang="en-US" smtClean="0"/>
              <a:t>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ED20A-719B-D74A-830A-E4ADCB4E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43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85206-5488-F346-955A-347FF60F5F18}" type="datetimeFigureOut">
              <a:rPr lang="en-US" smtClean="0"/>
              <a:t>1/11/13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A0D2-DD6A-0D44-8E71-36B4B2B7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8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5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5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9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F8F-1F32-8B45-9837-C662B0ED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46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F8F-1F32-8B45-9837-C662B0ED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F8F-1F32-8B45-9837-C662B0ED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55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F8F-1F32-8B45-9837-C662B0ED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70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F8F-1F32-8B45-9837-C662B0ED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13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F8F-1F32-8B45-9837-C662B0ED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F8F-1F32-8B45-9837-C662B0ED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24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F8F-1F32-8B45-9837-C662B0ED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8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53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F8F-1F32-8B45-9837-C662B0ED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3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F8F-1F32-8B45-9837-C662B0ED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38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F8F-1F32-8B45-9837-C662B0ED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3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1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6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0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9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5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B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16584"/>
            <a:ext cx="9144000" cy="7620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B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07"/>
            <a:ext cx="8229600" cy="81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2526"/>
            <a:ext cx="8229600" cy="5163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1/10/12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1C3E7-D5FF-F545-8BC3-46422BEC76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BRC_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0"/>
            <a:ext cx="1816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CDF8F-1F32-8B45-9837-C662B0ED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3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 flip="none" rotWithShape="1">
            <a:gsLst>
              <a:gs pos="0">
                <a:srgbClr val="008000"/>
              </a:gs>
              <a:gs pos="76000">
                <a:srgbClr val="25EC35"/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PHENIX Plan for Run13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Kieran Boyle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2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1182"/>
            <a:ext cx="8229600" cy="36498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RPC1 is ready and fully in trigger.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RPCRun13stat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60" y="838200"/>
            <a:ext cx="6421579" cy="48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0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FVTX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Needed for background rejection and determination for </a:t>
            </a:r>
            <a:r>
              <a:rPr lang="en-US" dirty="0" err="1" smtClean="0"/>
              <a:t>W</a:t>
            </a:r>
            <a:r>
              <a:rPr lang="en-US" dirty="0" err="1" smtClean="0">
                <a:sym typeface="Wingdings"/>
              </a:rPr>
              <a:t>mu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Successfully commissioned in Run12 </a:t>
            </a:r>
            <a:r>
              <a:rPr lang="en-US" dirty="0" err="1" smtClean="0">
                <a:sym typeface="Wingdings"/>
              </a:rPr>
              <a:t>p+p</a:t>
            </a:r>
            <a:r>
              <a:rPr lang="en-US" dirty="0" smtClean="0">
                <a:sym typeface="Wingdings"/>
              </a:rPr>
              <a:t> 200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Was in data taking for 500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p+p</a:t>
            </a:r>
            <a:r>
              <a:rPr lang="en-US" dirty="0" smtClean="0">
                <a:sym typeface="Wingdings"/>
              </a:rPr>
              <a:t> and HI portion of run</a:t>
            </a:r>
          </a:p>
          <a:p>
            <a:r>
              <a:rPr lang="en-US" dirty="0" smtClean="0">
                <a:sym typeface="Wingdings"/>
              </a:rPr>
              <a:t>VTX cooling leak</a:t>
            </a:r>
          </a:p>
          <a:p>
            <a:pPr lvl="1"/>
            <a:r>
              <a:rPr lang="en-US" dirty="0" smtClean="0">
                <a:sym typeface="Wingdings"/>
              </a:rPr>
              <a:t>East arm was removed and is in Chemistry</a:t>
            </a:r>
          </a:p>
          <a:p>
            <a:pPr lvl="1"/>
            <a:r>
              <a:rPr lang="en-US" dirty="0" smtClean="0">
                <a:sym typeface="Wingdings"/>
              </a:rPr>
              <a:t>VTX is removed, and East FVTX be installed in IR next week</a:t>
            </a:r>
          </a:p>
          <a:p>
            <a:pPr lvl="1"/>
            <a:r>
              <a:rPr lang="en-US" dirty="0" smtClean="0">
                <a:sym typeface="Wingdings"/>
              </a:rPr>
              <a:t>West VTX Barrel is still in IR; will likely not be powered during Run13</a:t>
            </a:r>
          </a:p>
          <a:p>
            <a:pPr lvl="1"/>
            <a:r>
              <a:rPr lang="en-US" dirty="0" smtClean="0">
                <a:sym typeface="Wingdings"/>
              </a:rPr>
              <a:t>Expect to be on schedule for Feb 11 </a:t>
            </a:r>
            <a:r>
              <a:rPr lang="en-US" dirty="0" err="1" smtClean="0">
                <a:sym typeface="Wingdings"/>
              </a:rPr>
              <a:t>cooldown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 smtClean="0">
                <a:sym typeface="Wingdings"/>
              </a:rPr>
              <a:t>Will reduce amount of time for </a:t>
            </a:r>
            <a:r>
              <a:rPr lang="en-US" dirty="0" err="1" smtClean="0">
                <a:sym typeface="Wingdings"/>
              </a:rPr>
              <a:t>cosmics</a:t>
            </a:r>
            <a:r>
              <a:rPr lang="en-US" dirty="0" smtClean="0">
                <a:sym typeface="Wingdings"/>
              </a:rPr>
              <a:t> running</a:t>
            </a:r>
          </a:p>
          <a:p>
            <a:pPr lvl="2"/>
            <a:r>
              <a:rPr lang="en-US" dirty="0" smtClean="0">
                <a:sym typeface="Wingdings"/>
              </a:rPr>
              <a:t>Plan to try to get these during run when possible</a:t>
            </a:r>
          </a:p>
          <a:p>
            <a:r>
              <a:rPr lang="en-US" dirty="0" smtClean="0">
                <a:sym typeface="Wingdings"/>
              </a:rPr>
              <a:t>New FPGA code allows for each wedge to act as luminosity monitor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4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Severe Damage last year during HI running when abort kicker </a:t>
            </a:r>
            <a:r>
              <a:rPr lang="en-US" dirty="0" err="1" smtClean="0"/>
              <a:t>prefire</a:t>
            </a:r>
            <a:r>
              <a:rPr lang="en-US" dirty="0" smtClean="0"/>
              <a:t> </a:t>
            </a:r>
            <a:r>
              <a:rPr lang="en-US" dirty="0" err="1" smtClean="0"/>
              <a:t>occured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Detector repaired over shutdown, but were not able to ensure against such beam dumps in future</a:t>
            </a:r>
          </a:p>
          <a:p>
            <a:r>
              <a:rPr lang="en-US" dirty="0" smtClean="0"/>
              <a:t>Angelika is looking if it is possible to use collimators to prevent such damage, but seems unlikely</a:t>
            </a:r>
          </a:p>
          <a:p>
            <a:r>
              <a:rPr lang="en-US" dirty="0" smtClean="0"/>
              <a:t>As this detector is very important for our A</a:t>
            </a:r>
            <a:r>
              <a:rPr lang="en-US" baseline="-25000" dirty="0" smtClean="0"/>
              <a:t>LL</a:t>
            </a:r>
            <a:r>
              <a:rPr lang="en-US" dirty="0" smtClean="0"/>
              <a:t> measurements, a similar event would </a:t>
            </a:r>
            <a:r>
              <a:rPr lang="en-US" dirty="0" err="1" smtClean="0"/>
              <a:t>severly</a:t>
            </a:r>
            <a:r>
              <a:rPr lang="en-US" dirty="0" smtClean="0"/>
              <a:t> impact our physics output in Run13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6" descr="MPCMON_4_37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4" r="48326" b="19695"/>
          <a:stretch>
            <a:fillRect/>
          </a:stretch>
        </p:blipFill>
        <p:spPr bwMode="auto">
          <a:xfrm>
            <a:off x="1500213" y="1632386"/>
            <a:ext cx="2825808" cy="25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MPCMON_4_3728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4" r="49760" b="20842"/>
          <a:stretch>
            <a:fillRect/>
          </a:stretch>
        </p:blipFill>
        <p:spPr bwMode="auto">
          <a:xfrm>
            <a:off x="4760937" y="1632386"/>
            <a:ext cx="2731614" cy="24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25032" y="3920755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Before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22283" y="3871794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976161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8000"/>
              </a:gs>
              <a:gs pos="76000">
                <a:srgbClr val="25EC35"/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Detector readiness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4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Bunch/Spin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changes for Run13:</a:t>
            </a:r>
          </a:p>
          <a:p>
            <a:pPr lvl="1"/>
            <a:r>
              <a:rPr lang="en-US" dirty="0" smtClean="0"/>
              <a:t>To speed up time at injection, CAD wants to inject pairs of bunches with the same polarization direction</a:t>
            </a:r>
          </a:p>
          <a:p>
            <a:pPr lvl="1"/>
            <a:r>
              <a:rPr lang="en-US" dirty="0" smtClean="0"/>
              <a:t>Therefore, several possibilities:</a:t>
            </a:r>
          </a:p>
          <a:p>
            <a:pPr lvl="2"/>
            <a:r>
              <a:rPr lang="en-US" dirty="0" smtClean="0"/>
              <a:t>1  :  + + -  - + + - -</a:t>
            </a:r>
          </a:p>
          <a:p>
            <a:pPr lvl="2"/>
            <a:r>
              <a:rPr lang="en-US" dirty="0" smtClean="0"/>
              <a:t>3a:  + + -  - - - + +     </a:t>
            </a:r>
            <a:r>
              <a:rPr lang="en-US" dirty="0" smtClean="0">
                <a:sym typeface="Wingdings"/>
              </a:rPr>
              <a:t>   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s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s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 o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 o</a:t>
            </a:r>
            <a:endParaRPr lang="en-US" dirty="0" smtClean="0"/>
          </a:p>
          <a:p>
            <a:pPr lvl="2"/>
            <a:r>
              <a:rPr lang="en-US" dirty="0" smtClean="0"/>
              <a:t>3b:  + -  - + + - - +     </a:t>
            </a:r>
            <a:r>
              <a:rPr lang="en-US" dirty="0" smtClean="0">
                <a:sym typeface="Wingdings"/>
              </a:rPr>
              <a:t>   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o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o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o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o</a:t>
            </a:r>
          </a:p>
          <a:p>
            <a:pPr lvl="2"/>
            <a:r>
              <a:rPr lang="en-US" dirty="0" smtClean="0"/>
              <a:t>3c:  + + + + -  - - -     </a:t>
            </a:r>
            <a:r>
              <a:rPr lang="en-US" dirty="0" smtClean="0">
                <a:sym typeface="Wingdings"/>
              </a:rPr>
              <a:t>   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s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 o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s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 o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3b does not work for PHENIX central arm ERT events, due to differing trigger circuits in even and odd crossings, as it does not allow for A</a:t>
            </a:r>
            <a:r>
              <a:rPr lang="en-US" baseline="-25000" dirty="0" smtClean="0"/>
              <a:t>LL</a:t>
            </a:r>
            <a:r>
              <a:rPr lang="en-US" dirty="0" smtClean="0"/>
              <a:t> analysis in even and odd crossings separately</a:t>
            </a:r>
          </a:p>
          <a:p>
            <a:pPr lvl="1"/>
            <a:r>
              <a:rPr lang="en-US" dirty="0" smtClean="0"/>
              <a:t>To understand impact on </a:t>
            </a:r>
            <a:r>
              <a:rPr lang="en-US" dirty="0" err="1" smtClean="0"/>
              <a:t>Rel</a:t>
            </a:r>
            <a:r>
              <a:rPr lang="en-US" dirty="0" smtClean="0"/>
              <a:t> </a:t>
            </a:r>
            <a:r>
              <a:rPr lang="en-US" dirty="0" err="1" smtClean="0"/>
              <a:t>lumi</a:t>
            </a:r>
            <a:r>
              <a:rPr lang="en-US" dirty="0" smtClean="0"/>
              <a:t>, it would be good to try early in Run13 3a and 3c.</a:t>
            </a:r>
          </a:p>
          <a:p>
            <a:pPr lvl="1"/>
            <a:r>
              <a:rPr lang="en-US" dirty="0" smtClean="0"/>
              <a:t>As in previous years, we would like to cycle polarizations patterns each fill. 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1091" y="2886363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 = same </a:t>
            </a:r>
            <a:r>
              <a:rPr lang="en-US" dirty="0" err="1" smtClean="0"/>
              <a:t>helicity</a:t>
            </a:r>
            <a:endParaRPr lang="en-US" dirty="0" smtClean="0"/>
          </a:p>
          <a:p>
            <a:r>
              <a:rPr lang="en-US" dirty="0" smtClean="0"/>
              <a:t>o = opposite</a:t>
            </a:r>
            <a:endParaRPr lang="en-US" dirty="0"/>
          </a:p>
        </p:txBody>
      </p:sp>
      <p:sp>
        <p:nvSpPr>
          <p:cNvPr id="7" name="Multiply 6"/>
          <p:cNvSpPr/>
          <p:nvPr/>
        </p:nvSpPr>
        <p:spPr>
          <a:xfrm>
            <a:off x="1159608" y="2799964"/>
            <a:ext cx="3203198" cy="429004"/>
          </a:xfrm>
          <a:prstGeom prst="mathMultiply">
            <a:avLst>
              <a:gd name="adj1" fmla="val 1816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9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Structure at IP8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unclear what bunch structure will be at IP8</a:t>
            </a:r>
          </a:p>
          <a:p>
            <a:r>
              <a:rPr lang="en-US" dirty="0" smtClean="0"/>
              <a:t>Initially, expected that for e </a:t>
            </a:r>
            <a:r>
              <a:rPr lang="en-US" dirty="0" err="1" smtClean="0"/>
              <a:t>lense</a:t>
            </a:r>
            <a:r>
              <a:rPr lang="en-US" dirty="0" smtClean="0"/>
              <a:t> </a:t>
            </a:r>
            <a:r>
              <a:rPr lang="en-US" dirty="0" err="1" smtClean="0"/>
              <a:t>commisioning</a:t>
            </a:r>
            <a:r>
              <a:rPr lang="en-US" dirty="0" smtClean="0"/>
              <a:t>, needed abort gaps to align at IP10.</a:t>
            </a:r>
          </a:p>
          <a:p>
            <a:pPr lvl="1"/>
            <a:r>
              <a:rPr lang="en-US" dirty="0" smtClean="0"/>
              <a:t>Would mean ~10% lower luminosity for PHENIX</a:t>
            </a:r>
          </a:p>
          <a:p>
            <a:pPr lvl="1"/>
            <a:r>
              <a:rPr lang="en-US" dirty="0" smtClean="0"/>
              <a:t>Recently, told that as only blue beam will be commissioned, can have abort gaps aligned at IP8</a:t>
            </a:r>
          </a:p>
          <a:p>
            <a:pPr lvl="1"/>
            <a:r>
              <a:rPr lang="en-US" dirty="0" smtClean="0"/>
              <a:t>Would need a few additional bunches empty</a:t>
            </a:r>
          </a:p>
          <a:p>
            <a:pPr lvl="2"/>
            <a:r>
              <a:rPr lang="en-US" dirty="0" smtClean="0"/>
              <a:t>Question:  What would the filled/empty bunch structure be at IP8</a:t>
            </a:r>
          </a:p>
          <a:p>
            <a:pPr lvl="1"/>
            <a:r>
              <a:rPr lang="en-US" dirty="0" smtClean="0"/>
              <a:t>It is useful to have a few empty-filled crossings for each beam as in previous years.</a:t>
            </a:r>
          </a:p>
          <a:p>
            <a:pPr lvl="1"/>
            <a:r>
              <a:rPr lang="en-US" dirty="0" smtClean="0"/>
              <a:t>Ralf will be in next week, and hopefully we can sit with </a:t>
            </a:r>
            <a:r>
              <a:rPr lang="en-US" dirty="0" err="1" smtClean="0"/>
              <a:t>Vahid</a:t>
            </a:r>
            <a:r>
              <a:rPr lang="en-US" dirty="0" smtClean="0"/>
              <a:t> then to clarify and settle this issue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1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need to lower HV on RPCs</a:t>
            </a:r>
          </a:p>
          <a:p>
            <a:r>
              <a:rPr lang="en-US" dirty="0" smtClean="0"/>
              <a:t>This works well if we do three pol. measurements during fill:</a:t>
            </a:r>
          </a:p>
          <a:p>
            <a:pPr lvl="1"/>
            <a:r>
              <a:rPr lang="en-US" dirty="0" smtClean="0"/>
              <a:t>1 before HV turned </a:t>
            </a:r>
          </a:p>
          <a:p>
            <a:pPr lvl="1"/>
            <a:r>
              <a:rPr lang="en-US" dirty="0" smtClean="0"/>
              <a:t>1 at midpoint of fill (with advanced notice so we can turn down to standby—~1-2 minutes)</a:t>
            </a:r>
          </a:p>
          <a:p>
            <a:pPr lvl="1"/>
            <a:r>
              <a:rPr lang="en-US" dirty="0" smtClean="0"/>
              <a:t>1 after end of fill declared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05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Luminosity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2526"/>
            <a:ext cx="4756484" cy="51636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Last year, performed angle scan to study source of false asymmetries</a:t>
            </a:r>
          </a:p>
          <a:p>
            <a:pPr lvl="1"/>
            <a:r>
              <a:rPr lang="en-US" dirty="0" smtClean="0"/>
              <a:t>Clear ++ vs. -- asymmetry seen when beams angled through IR</a:t>
            </a:r>
          </a:p>
          <a:p>
            <a:r>
              <a:rPr lang="en-US" dirty="0" smtClean="0"/>
              <a:t>This year, passing SMD signals to STAR </a:t>
            </a:r>
            <a:r>
              <a:rPr lang="en-US" dirty="0" err="1" smtClean="0"/>
              <a:t>Scaler</a:t>
            </a:r>
            <a:r>
              <a:rPr lang="en-US" dirty="0" smtClean="0"/>
              <a:t> board to be able to fake angles and offsets in all fills</a:t>
            </a:r>
            <a:endParaRPr lang="en-US" dirty="0"/>
          </a:p>
          <a:p>
            <a:r>
              <a:rPr lang="en-US" dirty="0" smtClean="0"/>
              <a:t>Additional luminosity monitors will be added:</a:t>
            </a:r>
          </a:p>
          <a:p>
            <a:pPr lvl="1"/>
            <a:r>
              <a:rPr lang="en-US" dirty="0" smtClean="0"/>
              <a:t>FVTX, using each wedge to count rates independently in FPGA</a:t>
            </a:r>
          </a:p>
          <a:p>
            <a:pPr lvl="1"/>
            <a:r>
              <a:rPr lang="en-US" dirty="0" smtClean="0"/>
              <a:t>RPC1 ring B in north and south for different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coverage</a:t>
            </a:r>
          </a:p>
          <a:p>
            <a:pPr lvl="1"/>
            <a:r>
              <a:rPr lang="en-US" dirty="0" smtClean="0"/>
              <a:t>ERT W and E low energy trigger for additional cross checks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ep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90" y="962526"/>
            <a:ext cx="3575124" cy="1760882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058428" y="2976481"/>
            <a:ext cx="2001618" cy="2538385"/>
            <a:chOff x="4892668" y="1069178"/>
            <a:chExt cx="3131067" cy="3970716"/>
          </a:xfrm>
        </p:grpSpPr>
        <p:pic>
          <p:nvPicPr>
            <p:cNvPr id="8" name="Picture 7" descr="smdlogic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09" t="50435" r="18438"/>
            <a:stretch/>
          </p:blipFill>
          <p:spPr>
            <a:xfrm>
              <a:off x="6112051" y="3218966"/>
              <a:ext cx="1911684" cy="1820928"/>
            </a:xfrm>
            <a:prstGeom prst="rect">
              <a:avLst/>
            </a:prstGeom>
          </p:spPr>
        </p:pic>
        <p:pic>
          <p:nvPicPr>
            <p:cNvPr id="9" name="Picture 8" descr="smdlogic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435" r="62964"/>
            <a:stretch/>
          </p:blipFill>
          <p:spPr>
            <a:xfrm>
              <a:off x="4892668" y="1069178"/>
              <a:ext cx="1890470" cy="182092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858040" y="1858210"/>
              <a:ext cx="762000" cy="129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20040" y="3157473"/>
              <a:ext cx="481264" cy="82631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437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Polarimetry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Polarimetry</a:t>
            </a:r>
            <a:endParaRPr lang="en-US" dirty="0" smtClean="0"/>
          </a:p>
          <a:p>
            <a:pPr lvl="1"/>
            <a:r>
              <a:rPr lang="en-US" dirty="0" smtClean="0"/>
              <a:t>Need to ensure that remaining transverse component is small</a:t>
            </a:r>
          </a:p>
          <a:p>
            <a:pPr lvl="1"/>
            <a:r>
              <a:rPr lang="en-US" dirty="0" smtClean="0"/>
              <a:t>Successful set up last year, with C. Gal at CAD during rotator commissioning for very quick feed back.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LpolRun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6" y="3208567"/>
            <a:ext cx="4839368" cy="29175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1580" y="3315368"/>
            <a:ext cx="30052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When changes to Snakes and/or rotators are done, Ralf and Hubert need to know ahead of time, so they can ensure there are no issues.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3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Vernier</a:t>
            </a:r>
            <a:r>
              <a:rPr lang="en-US" dirty="0" smtClean="0"/>
              <a:t>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at least 3 good scans</a:t>
            </a:r>
          </a:p>
          <a:p>
            <a:r>
              <a:rPr lang="en-US" dirty="0" smtClean="0"/>
              <a:t>As in past years, these work best when planned in advance so experts can be at both PHENIX and CAD to ensure smooth operations</a:t>
            </a:r>
          </a:p>
          <a:p>
            <a:pPr lvl="1"/>
            <a:r>
              <a:rPr lang="en-US" dirty="0" smtClean="0"/>
              <a:t>Communication is key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9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Run 13:  Who’s who</a:t>
            </a:r>
          </a:p>
          <a:p>
            <a:r>
              <a:rPr lang="en-US" dirty="0" smtClean="0"/>
              <a:t>Primary physics goals</a:t>
            </a:r>
          </a:p>
          <a:p>
            <a:pPr lvl="1"/>
            <a:r>
              <a:rPr lang="en-US" dirty="0" smtClean="0"/>
              <a:t>W-&gt;mu</a:t>
            </a:r>
          </a:p>
          <a:p>
            <a:pPr lvl="1"/>
            <a:r>
              <a:rPr lang="en-US" dirty="0" smtClean="0"/>
              <a:t>W-&gt;e</a:t>
            </a:r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LL</a:t>
            </a:r>
            <a:r>
              <a:rPr lang="en-US" dirty="0" smtClean="0"/>
              <a:t> of forward clusters</a:t>
            </a:r>
          </a:p>
          <a:p>
            <a:r>
              <a:rPr lang="en-US" dirty="0" smtClean="0"/>
              <a:t>Readiness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Trigger</a:t>
            </a:r>
          </a:p>
          <a:p>
            <a:pPr lvl="1"/>
            <a:r>
              <a:rPr lang="en-US" dirty="0" smtClean="0"/>
              <a:t>RPC</a:t>
            </a:r>
          </a:p>
          <a:p>
            <a:pPr lvl="1"/>
            <a:r>
              <a:rPr lang="en-US" dirty="0" smtClean="0"/>
              <a:t>FVTX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Spin/bunch pattern</a:t>
            </a:r>
          </a:p>
          <a:p>
            <a:pPr lvl="1"/>
            <a:r>
              <a:rPr lang="en-US" dirty="0" smtClean="0"/>
              <a:t>Relative luminosity</a:t>
            </a:r>
          </a:p>
          <a:p>
            <a:pPr lvl="1"/>
            <a:r>
              <a:rPr lang="en-US" dirty="0" smtClean="0"/>
              <a:t>Local </a:t>
            </a:r>
            <a:r>
              <a:rPr lang="en-US" dirty="0" err="1" smtClean="0"/>
              <a:t>Polarimetry</a:t>
            </a:r>
            <a:endParaRPr lang="en-US" dirty="0" smtClean="0"/>
          </a:p>
          <a:p>
            <a:pPr lvl="1"/>
            <a:r>
              <a:rPr lang="en-US" dirty="0" err="1" smtClean="0"/>
              <a:t>Vernier</a:t>
            </a:r>
            <a:r>
              <a:rPr lang="en-US" dirty="0" smtClean="0"/>
              <a:t> Scans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 to make a lot of progress towards our ultimate W goal in Run13</a:t>
            </a:r>
          </a:p>
          <a:p>
            <a:r>
              <a:rPr lang="en-US" dirty="0" smtClean="0"/>
              <a:t>Detector will be ready for Feb 11 cool down</a:t>
            </a:r>
          </a:p>
          <a:p>
            <a:pPr lvl="1"/>
            <a:r>
              <a:rPr lang="en-US" dirty="0" smtClean="0"/>
              <a:t>W trigger is ready for Run13</a:t>
            </a:r>
          </a:p>
          <a:p>
            <a:pPr lvl="1"/>
            <a:r>
              <a:rPr lang="en-US" dirty="0" smtClean="0"/>
              <a:t>FVTX will be installed fully for Run13</a:t>
            </a:r>
          </a:p>
          <a:p>
            <a:pPr lvl="1"/>
            <a:r>
              <a:rPr lang="en-US" dirty="0" smtClean="0"/>
              <a:t>MPC repaired after serious damage from beam loss event</a:t>
            </a:r>
          </a:p>
          <a:p>
            <a:r>
              <a:rPr lang="en-US" dirty="0" smtClean="0"/>
              <a:t>Need good communication to ensure best quality data is taken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5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2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F8F-1F32-8B45-9837-C662B0ED5EFF}" type="slidenum">
              <a:rPr lang="en-US" smtClean="0"/>
              <a:t>22</a:t>
            </a:fld>
            <a:endParaRPr lang="en-US"/>
          </a:p>
        </p:txBody>
      </p:sp>
      <p:pic>
        <p:nvPicPr>
          <p:cNvPr id="12" name="Picture 11" descr="run13lum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05" y="1202893"/>
            <a:ext cx="6567906" cy="3326418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4932946"/>
            <a:ext cx="8229600" cy="119321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6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who in Run13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Coordinator:  Hubert van </a:t>
            </a:r>
            <a:r>
              <a:rPr lang="en-US" dirty="0" err="1" smtClean="0"/>
              <a:t>Hecke</a:t>
            </a:r>
            <a:r>
              <a:rPr lang="en-US" dirty="0" smtClean="0"/>
              <a:t> (LANL)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Spin Coordinator:  Ralf </a:t>
            </a:r>
            <a:r>
              <a:rPr lang="en-US" dirty="0" err="1" smtClean="0"/>
              <a:t>Seidl</a:t>
            </a:r>
            <a:r>
              <a:rPr lang="en-US" dirty="0" smtClean="0"/>
              <a:t> (RIKEN)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vanhecke_hub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26" y="1500605"/>
            <a:ext cx="1945774" cy="1945774"/>
          </a:xfrm>
          <a:prstGeom prst="rect">
            <a:avLst/>
          </a:prstGeom>
        </p:spPr>
      </p:pic>
      <p:pic>
        <p:nvPicPr>
          <p:cNvPr id="7" name="Picture 6" descr="seidl_ral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26" y="4084052"/>
            <a:ext cx="1945774" cy="194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8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8000"/>
              </a:gs>
              <a:gs pos="76000">
                <a:srgbClr val="25EC35"/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Physics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run13buppl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1073505"/>
            <a:ext cx="7474205" cy="2638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8176" y="70417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BUP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7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</a:t>
            </a:r>
            <a:r>
              <a:rPr lang="en-US" dirty="0" err="1" smtClean="0">
                <a:sym typeface="Wingdings"/>
              </a:rPr>
              <a:t>mu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2526"/>
            <a:ext cx="3219116" cy="51636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Plot shows expectations for full luminosity expected for </a:t>
            </a:r>
            <a:r>
              <a:rPr lang="en-US" dirty="0" err="1" smtClean="0"/>
              <a:t>W</a:t>
            </a:r>
            <a:r>
              <a:rPr lang="en-US" dirty="0" err="1" smtClean="0">
                <a:sym typeface="Wingdings"/>
              </a:rPr>
              <a:t>mu</a:t>
            </a:r>
            <a:r>
              <a:rPr lang="en-US" dirty="0" smtClean="0">
                <a:sym typeface="Wingdings"/>
              </a:rPr>
              <a:t> program</a:t>
            </a:r>
          </a:p>
          <a:p>
            <a:r>
              <a:rPr lang="en-US" dirty="0" smtClean="0">
                <a:sym typeface="Wingdings"/>
              </a:rPr>
              <a:t>S/B=1, which is achievable has been </a:t>
            </a:r>
            <a:r>
              <a:rPr lang="en-US" dirty="0" err="1" smtClean="0">
                <a:sym typeface="Wingdings"/>
              </a:rPr>
              <a:t>demostrated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Additional understanding of background from VTX will help us reduce both the S/B and its systematic uncertainty.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wmurun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42" y="1060093"/>
            <a:ext cx="5081493" cy="50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4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2526"/>
            <a:ext cx="4974390" cy="293712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Will continue A</a:t>
            </a:r>
            <a:r>
              <a:rPr lang="en-US" baseline="-25000" dirty="0" smtClean="0"/>
              <a:t>LL</a:t>
            </a:r>
            <a:r>
              <a:rPr lang="en-US" dirty="0" smtClean="0"/>
              <a:t> measurements in central arm</a:t>
            </a:r>
          </a:p>
          <a:p>
            <a:r>
              <a:rPr lang="en-US" dirty="0" smtClean="0"/>
              <a:t>With new electronics installed before Run12, expect significant statistics for forward MPC cluster, which samples low x gluon distribution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LL</a:t>
            </a:r>
            <a:r>
              <a:rPr lang="en-US" dirty="0" smtClean="0"/>
              <a:t> measurements will require small Relative Luminosity systematic uncertainty.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mpcrun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9"/>
          <a:stretch/>
        </p:blipFill>
        <p:spPr>
          <a:xfrm>
            <a:off x="5431590" y="1555659"/>
            <a:ext cx="3388894" cy="4651693"/>
          </a:xfrm>
          <a:prstGeom prst="rect">
            <a:avLst/>
          </a:prstGeom>
        </p:spPr>
      </p:pic>
      <p:pic>
        <p:nvPicPr>
          <p:cNvPr id="7" name="Picture 6" descr="mpcrun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59"/>
          <a:stretch/>
        </p:blipFill>
        <p:spPr>
          <a:xfrm>
            <a:off x="1673726" y="3899649"/>
            <a:ext cx="3392905" cy="2307703"/>
          </a:xfrm>
          <a:prstGeom prst="rect">
            <a:avLst/>
          </a:prstGeom>
        </p:spPr>
      </p:pic>
      <p:pic>
        <p:nvPicPr>
          <p:cNvPr id="8" name="Picture 4" descr="dss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78" y="0"/>
            <a:ext cx="1463522" cy="143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7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8000"/>
              </a:gs>
              <a:gs pos="76000">
                <a:srgbClr val="25EC35"/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Detector readiness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MuTrig</a:t>
            </a:r>
            <a:r>
              <a:rPr kumimoji="1" lang="en-US" altLang="ja-JP" dirty="0"/>
              <a:t>-FEE Readiness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84051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u="sng" dirty="0">
                <a:solidFill>
                  <a:prstClr val="black"/>
                </a:solidFill>
              </a:rPr>
              <a:t>Acceptance</a:t>
            </a:r>
            <a:endParaRPr kumimoji="1" lang="ja-JP" altLang="en-US" u="sng" dirty="0">
              <a:solidFill>
                <a:prstClr val="black"/>
              </a:solidFill>
            </a:endParaRPr>
          </a:p>
          <a:p>
            <a:r>
              <a:rPr kumimoji="1" lang="en-US" altLang="ja-JP" sz="2400" dirty="0">
                <a:solidFill>
                  <a:prstClr val="black"/>
                </a:solidFill>
              </a:rPr>
              <a:t>Fixed 6 Masked </a:t>
            </a:r>
            <a:r>
              <a:rPr kumimoji="1" lang="en-US" altLang="ja-JP" sz="2400" dirty="0" err="1">
                <a:solidFill>
                  <a:prstClr val="black"/>
                </a:solidFill>
              </a:rPr>
              <a:t>MuTrig</a:t>
            </a:r>
            <a:r>
              <a:rPr kumimoji="1" lang="en-US" altLang="ja-JP" sz="2400" dirty="0">
                <a:solidFill>
                  <a:prstClr val="black"/>
                </a:solidFill>
              </a:rPr>
              <a:t>-FEE boards during Shutdown period. Now all boards are functioning and there is no dead region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.</a:t>
            </a:r>
            <a:endParaRPr kumimoji="1"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85898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u="sng" dirty="0"/>
              <a:t>SG1 Rejection Power</a:t>
            </a:r>
            <a:endParaRPr kumimoji="1" lang="ja-JP" altLang="en-US" u="sng" dirty="0"/>
          </a:p>
          <a:p>
            <a:r>
              <a:rPr kumimoji="1" lang="en-US" altLang="ja-JP" sz="2400" dirty="0">
                <a:solidFill>
                  <a:prstClr val="black"/>
                </a:solidFill>
              </a:rPr>
              <a:t>For more rejection 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power:</a:t>
            </a:r>
          </a:p>
          <a:p>
            <a:pPr lvl="1"/>
            <a:r>
              <a:rPr kumimoji="1" lang="en-US" altLang="ja-JP" sz="2000" dirty="0" smtClean="0">
                <a:solidFill>
                  <a:prstClr val="black"/>
                </a:solidFill>
              </a:rPr>
              <a:t>Completed </a:t>
            </a:r>
            <a:r>
              <a:rPr kumimoji="1" lang="en-US" altLang="ja-JP" sz="2000" dirty="0">
                <a:solidFill>
                  <a:prstClr val="black"/>
                </a:solidFill>
              </a:rPr>
              <a:t>Recap (minor effect on RP</a:t>
            </a:r>
            <a:r>
              <a:rPr kumimoji="1" lang="en-US" altLang="ja-JP" sz="2000" dirty="0" smtClean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kumimoji="1" lang="en-US" altLang="ja-JP" sz="2000" dirty="0" smtClean="0">
                <a:solidFill>
                  <a:prstClr val="black"/>
                </a:solidFill>
              </a:rPr>
              <a:t>Fine </a:t>
            </a:r>
            <a:r>
              <a:rPr kumimoji="1" lang="en-US" altLang="ja-JP" sz="2000" dirty="0">
                <a:solidFill>
                  <a:prstClr val="black"/>
                </a:solidFill>
              </a:rPr>
              <a:t>tuning </a:t>
            </a:r>
            <a:r>
              <a:rPr kumimoji="1" lang="en-US" altLang="ja-JP" sz="2000" dirty="0" smtClean="0">
                <a:solidFill>
                  <a:prstClr val="black"/>
                </a:solidFill>
              </a:rPr>
              <a:t>threshold</a:t>
            </a:r>
          </a:p>
          <a:p>
            <a:pPr lvl="2"/>
            <a:r>
              <a:rPr kumimoji="1" lang="en-US" altLang="ja-JP" sz="1800" dirty="0" smtClean="0">
                <a:solidFill>
                  <a:prstClr val="black"/>
                </a:solidFill>
              </a:rPr>
              <a:t>Update thresholds</a:t>
            </a:r>
          </a:p>
          <a:p>
            <a:pPr lvl="2"/>
            <a:r>
              <a:rPr kumimoji="1" lang="en-US" altLang="ja-JP" sz="1800" dirty="0" smtClean="0">
                <a:solidFill>
                  <a:prstClr val="black"/>
                </a:solidFill>
              </a:rPr>
              <a:t>Higher </a:t>
            </a:r>
            <a:r>
              <a:rPr kumimoji="1" lang="en-US" altLang="ja-JP" sz="1800" dirty="0">
                <a:solidFill>
                  <a:prstClr val="black"/>
                </a:solidFill>
              </a:rPr>
              <a:t>thresholds to noisy octants</a:t>
            </a:r>
            <a:endParaRPr kumimoji="1" lang="ja-JP" altLang="en-US" sz="1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8</a:t>
            </a:fld>
            <a:endParaRPr lang="en-US"/>
          </a:p>
        </p:txBody>
      </p:sp>
      <p:pic>
        <p:nvPicPr>
          <p:cNvPr id="14" name="コンテンツ プレースホルダー 7" descr="RP20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>
          <a:xfrm>
            <a:off x="1732821" y="3371279"/>
            <a:ext cx="5830758" cy="3206692"/>
          </a:xfrm>
          <a:prstGeom prst="rect">
            <a:avLst/>
          </a:prstGeom>
        </p:spPr>
      </p:pic>
      <p:sp>
        <p:nvSpPr>
          <p:cNvPr id="15" name="テキスト ボックス 8"/>
          <p:cNvSpPr txBox="1"/>
          <p:nvPr/>
        </p:nvSpPr>
        <p:spPr>
          <a:xfrm>
            <a:off x="5233257" y="4697656"/>
            <a:ext cx="7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Run12</a:t>
            </a:r>
            <a:endParaRPr kumimoji="1" lang="en-US" altLang="ja-JP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6" name="テキスト ボックス 10"/>
          <p:cNvSpPr txBox="1"/>
          <p:nvPr/>
        </p:nvSpPr>
        <p:spPr>
          <a:xfrm>
            <a:off x="3443593" y="4338649"/>
            <a:ext cx="7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Run11</a:t>
            </a:r>
            <a:endParaRPr kumimoji="1"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2272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Noise Hit Rates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01/11/2013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t>9</a:t>
            </a:fld>
            <a:endParaRPr lang="en-US"/>
          </a:p>
        </p:txBody>
      </p:sp>
      <p:pic>
        <p:nvPicPr>
          <p:cNvPr id="6" name="コンテンツ プレースホルダー 4"/>
          <p:cNvPicPr>
            <a:picLocks noChangeAspect="1"/>
          </p:cNvPicPr>
          <p:nvPr/>
        </p:nvPicPr>
        <p:blipFill rotWithShape="1">
          <a:blip r:embed="rId2"/>
          <a:srcRect l="7032" t="12039" r="45385" b="11716"/>
          <a:stretch/>
        </p:blipFill>
        <p:spPr>
          <a:xfrm flipH="1" flipV="1">
            <a:off x="506711" y="838199"/>
            <a:ext cx="4333400" cy="5455353"/>
          </a:xfrm>
          <a:prstGeom prst="rect">
            <a:avLst/>
          </a:prstGeom>
        </p:spPr>
      </p:pic>
      <p:sp>
        <p:nvSpPr>
          <p:cNvPr id="7" name="テキスト ボックス 10"/>
          <p:cNvSpPr txBox="1"/>
          <p:nvPr/>
        </p:nvSpPr>
        <p:spPr>
          <a:xfrm>
            <a:off x="1185333" y="5924221"/>
            <a:ext cx="200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Run12 Run number</a:t>
            </a:r>
            <a:endParaRPr kumimoji="1"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" name="テキスト ボックス 11"/>
          <p:cNvSpPr txBox="1"/>
          <p:nvPr/>
        </p:nvSpPr>
        <p:spPr>
          <a:xfrm rot="16200000">
            <a:off x="-684992" y="3330223"/>
            <a:ext cx="20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Noise Hit Rates [Hz]</a:t>
            </a:r>
            <a:endParaRPr kumimoji="1"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9" name="直線コネクタ 13"/>
          <p:cNvCxnSpPr/>
          <p:nvPr/>
        </p:nvCxnSpPr>
        <p:spPr>
          <a:xfrm flipV="1">
            <a:off x="860778" y="4981222"/>
            <a:ext cx="2822222" cy="4233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直線コネクタ 14"/>
          <p:cNvCxnSpPr/>
          <p:nvPr/>
        </p:nvCxnSpPr>
        <p:spPr>
          <a:xfrm flipV="1">
            <a:off x="860778" y="3158066"/>
            <a:ext cx="2822222" cy="4233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直線コネクタ 15"/>
          <p:cNvCxnSpPr/>
          <p:nvPr/>
        </p:nvCxnSpPr>
        <p:spPr>
          <a:xfrm flipV="1">
            <a:off x="860778" y="1318860"/>
            <a:ext cx="2822222" cy="4233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円/楕円 18"/>
          <p:cNvSpPr/>
          <p:nvPr/>
        </p:nvSpPr>
        <p:spPr>
          <a:xfrm>
            <a:off x="860778" y="4724401"/>
            <a:ext cx="2822222" cy="16933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13" name="直線矢印コネクタ 20"/>
          <p:cNvCxnSpPr/>
          <p:nvPr/>
        </p:nvCxnSpPr>
        <p:spPr>
          <a:xfrm flipH="1" flipV="1">
            <a:off x="3683000" y="4875391"/>
            <a:ext cx="1473200" cy="45860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21"/>
          <p:cNvSpPr txBox="1"/>
          <p:nvPr/>
        </p:nvSpPr>
        <p:spPr>
          <a:xfrm>
            <a:off x="5156200" y="514933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Particularly Noisy Octants</a:t>
            </a:r>
            <a:endParaRPr kumimoji="1"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5" name="テキスト ボックス 24"/>
          <p:cNvSpPr txBox="1"/>
          <p:nvPr/>
        </p:nvSpPr>
        <p:spPr>
          <a:xfrm>
            <a:off x="4630277" y="1361194"/>
            <a:ext cx="4513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There are a few octants in North Station-3  had been noisier by factor of 2~4 thru Run12.</a:t>
            </a:r>
          </a:p>
          <a:p>
            <a: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By applying higher thresholds to these octants, the rejection power is expected to be improved </a:t>
            </a:r>
            <a:r>
              <a:rPr kumimoji="1" lang="en-US" altLang="ja-JP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by factor of 1.5 to 2</a:t>
            </a:r>
            <a: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.  </a:t>
            </a:r>
            <a:endParaRPr kumimoji="1"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6" name="下矢印 26"/>
          <p:cNvSpPr/>
          <p:nvPr/>
        </p:nvSpPr>
        <p:spPr>
          <a:xfrm>
            <a:off x="6786736" y="2838521"/>
            <a:ext cx="286763" cy="6843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7" name="テキスト ボックス 27"/>
          <p:cNvSpPr txBox="1"/>
          <p:nvPr/>
        </p:nvSpPr>
        <p:spPr>
          <a:xfrm>
            <a:off x="7073499" y="294279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Trade off</a:t>
            </a:r>
            <a:endParaRPr kumimoji="1"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8" name="テキスト ボックス 28"/>
          <p:cNvSpPr txBox="1"/>
          <p:nvPr/>
        </p:nvSpPr>
        <p:spPr>
          <a:xfrm>
            <a:off x="5156200" y="3563838"/>
            <a:ext cx="361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A few % loss in trigger efficiencies in these octants</a:t>
            </a:r>
            <a:endParaRPr kumimoji="1"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978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green.potx</Template>
  <TotalTime>2978</TotalTime>
  <Words>1233</Words>
  <Application>Microsoft Macintosh PowerPoint</Application>
  <PresentationFormat>On-screen Show (4:3)</PresentationFormat>
  <Paragraphs>182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green</vt:lpstr>
      <vt:lpstr>Custom Design</vt:lpstr>
      <vt:lpstr>PHENIX Plan for Run13</vt:lpstr>
      <vt:lpstr>Outline</vt:lpstr>
      <vt:lpstr>Who’s who in Run13</vt:lpstr>
      <vt:lpstr>Physics goals</vt:lpstr>
      <vt:lpstr>Wmu</vt:lpstr>
      <vt:lpstr>ALL</vt:lpstr>
      <vt:lpstr>Detector readiness</vt:lpstr>
      <vt:lpstr>MuTrig-FEE Readiness</vt:lpstr>
      <vt:lpstr>Noise Hit Rates </vt:lpstr>
      <vt:lpstr>RPC</vt:lpstr>
      <vt:lpstr>FVTX</vt:lpstr>
      <vt:lpstr>MPC</vt:lpstr>
      <vt:lpstr>Detector readiness</vt:lpstr>
      <vt:lpstr>Bunch/Spin Pattern</vt:lpstr>
      <vt:lpstr>Bunch Structure at IP8</vt:lpstr>
      <vt:lpstr>Polarization Measurements</vt:lpstr>
      <vt:lpstr>Relative Luminosity</vt:lpstr>
      <vt:lpstr>Local Polarimetry</vt:lpstr>
      <vt:lpstr>Vernier Scans</vt:lpstr>
      <vt:lpstr>Conclusions</vt:lpstr>
      <vt:lpstr>Backups</vt:lpstr>
      <vt:lpstr>PowerPoint Presentation</vt:lpstr>
    </vt:vector>
  </TitlesOfParts>
  <Company>RIKEN BNL Research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 with sPHENIX</dc:title>
  <dc:creator>Kieran Boyle</dc:creator>
  <cp:lastModifiedBy>Kieran Boyle</cp:lastModifiedBy>
  <cp:revision>61</cp:revision>
  <dcterms:created xsi:type="dcterms:W3CDTF">2012-01-08T19:29:32Z</dcterms:created>
  <dcterms:modified xsi:type="dcterms:W3CDTF">2013-01-11T18:28:38Z</dcterms:modified>
</cp:coreProperties>
</file>