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13"/>
  </p:notesMasterIdLst>
  <p:handoutMasterIdLst>
    <p:handoutMasterId r:id="rId14"/>
  </p:handoutMasterIdLst>
  <p:sldIdLst>
    <p:sldId id="555" r:id="rId4"/>
    <p:sldId id="738" r:id="rId5"/>
    <p:sldId id="749" r:id="rId6"/>
    <p:sldId id="748" r:id="rId7"/>
    <p:sldId id="739" r:id="rId8"/>
    <p:sldId id="720" r:id="rId9"/>
    <p:sldId id="750" r:id="rId10"/>
    <p:sldId id="751" r:id="rId11"/>
    <p:sldId id="747" r:id="rId12"/>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9EB"/>
    <a:srgbClr val="000066"/>
    <a:srgbClr val="000099"/>
    <a:srgbClr val="0000FF"/>
    <a:srgbClr val="FF5050"/>
    <a:srgbClr val="FF0000"/>
    <a:srgbClr val="003399"/>
    <a:srgbClr val="FF6600"/>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422" autoAdjust="0"/>
    <p:restoredTop sz="94660"/>
  </p:normalViewPr>
  <p:slideViewPr>
    <p:cSldViewPr>
      <p:cViewPr>
        <p:scale>
          <a:sx n="100" d="100"/>
          <a:sy n="100" d="100"/>
        </p:scale>
        <p:origin x="-656"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2" d="100"/>
          <a:sy n="82" d="100"/>
        </p:scale>
        <p:origin x="-2336" y="-10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85623AF5-12F2-4016-A612-EEDEA7E4E8AB}" type="datetime1">
              <a:rPr lang="en-US"/>
              <a:pPr>
                <a:defRPr/>
              </a:pPr>
              <a:t>1/10/13</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4FCE1070-60EE-4051-9E93-A88A4935380C}" type="slidenum">
              <a:rPr lang="ja-JP" altLang="en-US"/>
              <a:pPr>
                <a:defRPr/>
              </a:pPr>
              <a:t>‹#›</a:t>
            </a:fld>
            <a:endParaRPr lang="en-US" altLang="ja-JP"/>
          </a:p>
        </p:txBody>
      </p:sp>
    </p:spTree>
    <p:extLst>
      <p:ext uri="{BB962C8B-B14F-4D97-AF65-F5344CB8AC3E}">
        <p14:creationId xmlns:p14="http://schemas.microsoft.com/office/powerpoint/2010/main" val="3826399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324B36D4-73F9-4D8C-9508-4219A1413EEE}" type="datetime1">
              <a:rPr lang="en-US"/>
              <a:pPr>
                <a:defRPr/>
              </a:pPr>
              <a:t>1/10/13</a:t>
            </a:fld>
            <a:endParaRPr lang="en-US" altLang="ja-JP"/>
          </a:p>
        </p:txBody>
      </p:sp>
      <p:sp>
        <p:nvSpPr>
          <p:cNvPr id="23556"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78FB250A-6110-4A30-887A-323FA75147A9}" type="slidenum">
              <a:rPr lang="ja-JP" altLang="en-US"/>
              <a:pPr>
                <a:defRPr/>
              </a:pPr>
              <a:t>‹#›</a:t>
            </a:fld>
            <a:endParaRPr lang="en-US" altLang="ja-JP"/>
          </a:p>
        </p:txBody>
      </p:sp>
    </p:spTree>
    <p:extLst>
      <p:ext uri="{BB962C8B-B14F-4D97-AF65-F5344CB8AC3E}">
        <p14:creationId xmlns:p14="http://schemas.microsoft.com/office/powerpoint/2010/main" val="1378028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0" y="307975"/>
            <a:ext cx="1588" cy="1588"/>
          </a:xfrm>
          <a:solidFill>
            <a:srgbClr val="FFFFFF"/>
          </a:solidFill>
          <a:ln/>
        </p:spPr>
      </p:sp>
      <p:sp>
        <p:nvSpPr>
          <p:cNvPr id="24579" name="Rectangle 3"/>
          <p:cNvSpPr>
            <a:spLocks noGrp="1" noChangeArrowheads="1"/>
          </p:cNvSpPr>
          <p:nvPr>
            <p:ph type="body" idx="1"/>
          </p:nvPr>
        </p:nvSpPr>
        <p:spPr>
          <a:xfrm>
            <a:off x="514350" y="4387850"/>
            <a:ext cx="5986463" cy="4129088"/>
          </a:xfrm>
          <a:noFill/>
          <a:ln/>
        </p:spPr>
        <p:txBody>
          <a:bodyPr wrap="none" anchor="ct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4" name="Rectangle 4"/>
          <p:cNvSpPr>
            <a:spLocks noGrp="1" noChangeArrowheads="1"/>
          </p:cNvSpPr>
          <p:nvPr>
            <p:ph type="dt" sz="half" idx="10"/>
          </p:nvPr>
        </p:nvSpPr>
        <p:spPr>
          <a:xfrm>
            <a:off x="304800" y="6096000"/>
            <a:ext cx="1930400" cy="514350"/>
          </a:xfrm>
        </p:spPr>
        <p:txBody>
          <a:bodyPr/>
          <a:lstStyle>
            <a:lvl1pPr>
              <a:defRPr smtClean="0">
                <a:solidFill>
                  <a:srgbClr val="5E574E"/>
                </a:solidFill>
              </a:defRPr>
            </a:lvl1pPr>
          </a:lstStyle>
          <a:p>
            <a:pPr>
              <a:defRPr/>
            </a:pPr>
            <a:r>
              <a:rPr lang="en-US"/>
              <a:t>09/02/02</a:t>
            </a:r>
            <a:endParaRPr lang="en-US" altLang="ja-JP"/>
          </a:p>
        </p:txBody>
      </p:sp>
      <p:sp>
        <p:nvSpPr>
          <p:cNvPr id="5" name="Rectangle 5"/>
          <p:cNvSpPr>
            <a:spLocks noGrp="1" noChangeArrowheads="1"/>
          </p:cNvSpPr>
          <p:nvPr>
            <p:ph type="ftr" sz="quarter" idx="11"/>
          </p:nvPr>
        </p:nvSpPr>
        <p:spPr>
          <a:xfrm>
            <a:off x="4572000" y="6096000"/>
            <a:ext cx="2844800" cy="514350"/>
          </a:xfrm>
        </p:spPr>
        <p:txBody>
          <a:bodyPr/>
          <a:lstStyle>
            <a:lvl1pPr>
              <a:defRPr smtClean="0">
                <a:solidFill>
                  <a:srgbClr val="5E574E"/>
                </a:solidFill>
                <a:latin typeface="Arial" charset="0"/>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xfrm>
            <a:off x="2514600" y="6096000"/>
            <a:ext cx="1828800" cy="514350"/>
          </a:xfrm>
        </p:spPr>
        <p:txBody>
          <a:bodyPr/>
          <a:lstStyle>
            <a:lvl1pPr>
              <a:defRPr smtClean="0">
                <a:solidFill>
                  <a:srgbClr val="5E574E"/>
                </a:solidFill>
              </a:defRPr>
            </a:lvl1pPr>
          </a:lstStyle>
          <a:p>
            <a:pPr>
              <a:defRPr/>
            </a:pPr>
            <a:fld id="{BDC8804A-D6AE-40EC-A76E-33EB74273E1A}"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F946B79-B1C7-4DE2-B121-87301ABDE90E}"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5D7795D-0C08-429E-8A5E-085A838DA741}" type="slidenum">
              <a:rPr lang="ja-JP" altLang="en-US"/>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5DC255F8-FB59-4AEB-9DA5-B00A4EA7DEA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A31A58C5-F21E-4DE9-BE1F-4305ED8D9AA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733054EF-208C-4F5F-83B0-2861F0355E1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17D78A43-1F42-430E-8812-7EA10C0FC215}"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87B7A3ED-BCFB-4EC1-ABED-E2200F78707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19FA0DB9-234B-4C90-A829-E9FE2079C2A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D3D0FDFA-186B-4711-97B8-67752D50CFC1}"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9B39BA7-4A51-40E6-BC41-995CC9EE36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FD0FAA2-0353-4E4B-9D82-7D7E4F87B0F3}" type="slidenum">
              <a:rPr lang="ja-JP" altLang="en-US"/>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C7C15977-48C1-4E9B-9F05-6D355BEA08F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A1B0D89-BB5C-446A-A938-CD5D8062C66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1A62DBDE-ED71-4B4C-A4B9-7E22DEA19BE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6380684D-8265-4A48-9AC0-B134A6E8F99A}"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8F73BE78-D8CE-4EE1-B3DE-C1A0EC752DE4}"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C68C8AA9-073B-4194-975D-E95D41CF24D3}"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3C8E4895-3A5D-4B3E-AC62-9EDDAB5A12C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3B4D7CB0-0FDE-48E0-9A5A-E932418B75DF}"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64AF5478-42A2-4623-9FB3-3D424DC9415B}"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159D06C1-DFEB-4870-87B3-F26A822A65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D5975C-D78D-41E8-A6BE-D32B543B004E}" type="slidenum">
              <a:rPr lang="ja-JP" altLang="en-US"/>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85433DD6-4A84-462B-88CC-259830F10E4A}"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1C672ED-878B-43A6-B805-9028C3D765B0}"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FC8B7CA-1A8D-40FA-B039-4765CB9149FA}"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BA3DDC27-2AD5-40D1-8D54-A8643432A93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4DBDF32-32B8-441C-8015-52C3DFFA0B20}"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34D0B3-E85E-4202-8D90-F76D865EAB49}"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EC70B1E-DBC7-45C4-8DCA-F537E296D8CB}"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FC2FF17-1460-4F4B-AA2C-6A5AA4E00580}"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AE9A0C7-A371-4456-A1A1-3F6041D2EA51}"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AD97E09-00ED-4FA8-AAC5-E18221A57490}"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4099"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smtClean="0">
                <a:solidFill>
                  <a:schemeClr val="bg2"/>
                </a:solidFill>
                <a:latin typeface="Arial" charset="0"/>
              </a:defRPr>
            </a:lvl1pPr>
          </a:lstStyle>
          <a:p>
            <a:pPr>
              <a:defRPr/>
            </a:pPr>
            <a:r>
              <a:rPr lang="en-US"/>
              <a:t>09/02/02</a:t>
            </a:r>
            <a:endParaRPr lang="en-US" altLang="ja-JP"/>
          </a:p>
          <a:p>
            <a:pPr>
              <a:defRPr/>
            </a:pPr>
            <a:endParaRPr lang="en-US" altLang="ja-JP"/>
          </a:p>
        </p:txBody>
      </p:sp>
      <p:sp>
        <p:nvSpPr>
          <p:cNvPr id="2053" name="Rectangle 5"/>
          <p:cNvSpPr>
            <a:spLocks noGrp="1" noChangeArrowheads="1"/>
          </p:cNvSpPr>
          <p:nvPr>
            <p:ph type="ftr" sz="quarter" idx="3"/>
          </p:nvPr>
        </p:nvSpPr>
        <p:spPr bwMode="auto">
          <a:xfrm>
            <a:off x="3886200" y="6400800"/>
            <a:ext cx="25146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b="0" smtClean="0">
                <a:solidFill>
                  <a:schemeClr val="tx1"/>
                </a:solidFill>
              </a:defRPr>
            </a:lvl1pPr>
          </a:lstStyle>
          <a:p>
            <a:pPr>
              <a:defRPr/>
            </a:pPr>
            <a:r>
              <a:rPr lang="ja-JP" altLang="en-US"/>
              <a:t>Haixin Huang</a:t>
            </a: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smtClean="0">
                <a:solidFill>
                  <a:schemeClr val="bg2"/>
                </a:solidFill>
                <a:latin typeface="Arial" charset="0"/>
              </a:defRPr>
            </a:lvl1pPr>
          </a:lstStyle>
          <a:p>
            <a:pPr>
              <a:defRPr/>
            </a:pPr>
            <a:fld id="{9D4F52F1-AEB0-4C63-9691-29BD6DB0FD64}" type="slidenum">
              <a:rPr lang="ja-JP" altLang="en-US"/>
              <a:pPr>
                <a:defRPr/>
              </a:pPr>
              <a:t>‹#›</a:t>
            </a:fld>
            <a:endParaRPr lang="en-US" altLang="ja-JP"/>
          </a:p>
        </p:txBody>
      </p:sp>
      <p:pic>
        <p:nvPicPr>
          <p:cNvPr id="4103" name="Picture 10" descr="logo2"/>
          <p:cNvPicPr>
            <a:picLocks noChangeAspect="1" noChangeArrowheads="1"/>
          </p:cNvPicPr>
          <p:nvPr/>
        </p:nvPicPr>
        <p:blipFill>
          <a:blip r:embed="rId13" cstate="print"/>
          <a:srcRect/>
          <a:stretch>
            <a:fillRect/>
          </a:stretch>
        </p:blipFill>
        <p:spPr bwMode="auto">
          <a:xfrm>
            <a:off x="6629400" y="6200775"/>
            <a:ext cx="1676400" cy="657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FF6600"/>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A6627FA0-8F89-4BEF-A8AE-C641C92295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6ED69BE2-795C-403D-BD88-72E48E608F7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057400"/>
            <a:ext cx="9144000" cy="1470025"/>
          </a:xfrm>
        </p:spPr>
        <p:txBody>
          <a:bodyPr lIns="90000" tIns="46800" rIns="90000" bIns="46800" anchor="ctr"/>
          <a:lstStyle/>
          <a:p>
            <a:pPr algn="ctr" defTabSz="457200"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en-GB" b="1" dirty="0" smtClean="0">
                <a:solidFill>
                  <a:srgbClr val="FF0000"/>
                </a:solidFill>
              </a:rPr>
              <a:t>AGS/Booster PP Setup Plan</a:t>
            </a:r>
            <a:endParaRPr kumimoji="0" lang="en-GB" sz="3200" b="1" dirty="0" smtClean="0">
              <a:solidFill>
                <a:srgbClr val="FF0000"/>
              </a:solidFill>
            </a:endParaRPr>
          </a:p>
        </p:txBody>
      </p:sp>
      <p:grpSp>
        <p:nvGrpSpPr>
          <p:cNvPr id="8195" name="Group 3"/>
          <p:cNvGrpSpPr>
            <a:grpSpLocks/>
          </p:cNvGrpSpPr>
          <p:nvPr/>
        </p:nvGrpSpPr>
        <p:grpSpPr bwMode="auto">
          <a:xfrm>
            <a:off x="838200" y="5638800"/>
            <a:ext cx="2419350" cy="833438"/>
            <a:chOff x="528" y="3552"/>
            <a:chExt cx="1524" cy="525"/>
          </a:xfrm>
        </p:grpSpPr>
        <p:sp>
          <p:nvSpPr>
            <p:cNvPr id="8199" name="AutoShape 4"/>
            <p:cNvSpPr>
              <a:spLocks noChangeArrowheads="1"/>
            </p:cNvSpPr>
            <p:nvPr/>
          </p:nvSpPr>
          <p:spPr bwMode="auto">
            <a:xfrm>
              <a:off x="912" y="3552"/>
              <a:ext cx="1140" cy="288"/>
            </a:xfrm>
            <a:prstGeom prst="roundRect">
              <a:avLst>
                <a:gd name="adj" fmla="val 347"/>
              </a:avLst>
            </a:prstGeom>
            <a:noFill/>
            <a:ln w="9525">
              <a:noFill/>
              <a:round/>
              <a:headEnd/>
              <a:tailEnd/>
            </a:ln>
          </p:spPr>
          <p:txBody>
            <a:bodyPr wrap="none" anchor="ctr"/>
            <a:lstStyle/>
            <a:p>
              <a:endParaRPr lang="en-US"/>
            </a:p>
          </p:txBody>
        </p:sp>
        <p:sp>
          <p:nvSpPr>
            <p:cNvPr id="8200" name="AutoShape 5"/>
            <p:cNvSpPr>
              <a:spLocks noChangeArrowheads="1"/>
            </p:cNvSpPr>
            <p:nvPr/>
          </p:nvSpPr>
          <p:spPr bwMode="auto">
            <a:xfrm>
              <a:off x="528" y="3552"/>
              <a:ext cx="1176" cy="525"/>
            </a:xfrm>
            <a:prstGeom prst="roundRect">
              <a:avLst>
                <a:gd name="adj" fmla="val 347"/>
              </a:avLst>
            </a:prstGeom>
            <a:noFill/>
            <a:ln w="9525">
              <a:noFill/>
              <a:round/>
              <a:headEnd/>
              <a:tailEnd/>
            </a:ln>
          </p:spPr>
          <p:txBody>
            <a:bodyPr wrap="none" lIns="90000" tIns="46800" rIns="90000" bIns="46800">
              <a:spAutoFit/>
            </a:bodyPr>
            <a:lstStyle/>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Jan. </a:t>
              </a:r>
              <a:r>
                <a:rPr lang="en-GB" sz="2400" b="0" dirty="0" smtClean="0">
                  <a:solidFill>
                    <a:srgbClr val="000099"/>
                  </a:solidFill>
                </a:rPr>
                <a:t>11</a:t>
              </a:r>
              <a:r>
                <a:rPr lang="en-GB" sz="2400" b="0" dirty="0" smtClean="0">
                  <a:solidFill>
                    <a:srgbClr val="000099"/>
                  </a:solidFill>
                </a:rPr>
                <a:t>, </a:t>
              </a:r>
              <a:r>
                <a:rPr lang="en-GB" sz="2400" b="0" dirty="0" smtClean="0">
                  <a:solidFill>
                    <a:srgbClr val="000099"/>
                  </a:solidFill>
                </a:rPr>
                <a:t>2013</a:t>
              </a:r>
            </a:p>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RSC </a:t>
              </a:r>
              <a:r>
                <a:rPr lang="en-GB" sz="2400" b="0" dirty="0" smtClean="0">
                  <a:solidFill>
                    <a:srgbClr val="000099"/>
                  </a:solidFill>
                </a:rPr>
                <a:t>Meeting</a:t>
              </a:r>
            </a:p>
          </p:txBody>
        </p:sp>
      </p:grpSp>
      <p:grpSp>
        <p:nvGrpSpPr>
          <p:cNvPr id="8196" name="Group 6"/>
          <p:cNvGrpSpPr>
            <a:grpSpLocks/>
          </p:cNvGrpSpPr>
          <p:nvPr/>
        </p:nvGrpSpPr>
        <p:grpSpPr bwMode="auto">
          <a:xfrm>
            <a:off x="4114800" y="5638800"/>
            <a:ext cx="2476500" cy="582613"/>
            <a:chOff x="1968" y="2544"/>
            <a:chExt cx="1560" cy="367"/>
          </a:xfrm>
        </p:grpSpPr>
        <p:sp>
          <p:nvSpPr>
            <p:cNvPr id="8197" name="AutoShape 7"/>
            <p:cNvSpPr>
              <a:spLocks noChangeArrowheads="1"/>
            </p:cNvSpPr>
            <p:nvPr/>
          </p:nvSpPr>
          <p:spPr bwMode="auto">
            <a:xfrm>
              <a:off x="1968" y="2544"/>
              <a:ext cx="1560" cy="365"/>
            </a:xfrm>
            <a:prstGeom prst="roundRect">
              <a:avLst>
                <a:gd name="adj" fmla="val 273"/>
              </a:avLst>
            </a:prstGeom>
            <a:noFill/>
            <a:ln w="9525">
              <a:noFill/>
              <a:round/>
              <a:headEnd/>
              <a:tailEnd/>
            </a:ln>
          </p:spPr>
          <p:txBody>
            <a:bodyPr wrap="none" anchor="ctr"/>
            <a:lstStyle/>
            <a:p>
              <a:endParaRPr lang="en-US"/>
            </a:p>
          </p:txBody>
        </p:sp>
        <p:sp>
          <p:nvSpPr>
            <p:cNvPr id="8198" name="AutoShape 8"/>
            <p:cNvSpPr>
              <a:spLocks noChangeArrowheads="1"/>
            </p:cNvSpPr>
            <p:nvPr/>
          </p:nvSpPr>
          <p:spPr bwMode="auto">
            <a:xfrm>
              <a:off x="1968" y="2544"/>
              <a:ext cx="1560" cy="367"/>
            </a:xfrm>
            <a:prstGeom prst="roundRect">
              <a:avLst>
                <a:gd name="adj" fmla="val 273"/>
              </a:avLst>
            </a:prstGeom>
            <a:noFill/>
            <a:ln w="9525">
              <a:noFill/>
              <a:round/>
              <a:headEnd/>
              <a:tailEnd/>
            </a:ln>
          </p:spPr>
          <p:txBody>
            <a:bodyPr wrap="none" lIns="90000" tIns="46800" rIns="90000" bIns="46800">
              <a:spAutoFit/>
            </a:bodyPr>
            <a:lstStyle/>
            <a:p>
              <a:pPr eaLnBrk="1" hangingPunct="1">
                <a:buClr>
                  <a:srgbClr val="0099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0">
                  <a:solidFill>
                    <a:srgbClr val="009999"/>
                  </a:solidFill>
                </a:rPr>
                <a:t>Haixin Huang</a:t>
              </a: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2</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Running </a:t>
            </a:r>
            <a:r>
              <a:rPr lang="en-US" sz="3200" b="1" dirty="0" smtClean="0">
                <a:solidFill>
                  <a:srgbClr val="FF0000"/>
                </a:solidFill>
              </a:rPr>
              <a:t>Scenario</a:t>
            </a:r>
            <a:endParaRPr lang="en-US" sz="3200" b="1" dirty="0" smtClean="0">
              <a:solidFill>
                <a:srgbClr val="FF0000"/>
              </a:solidFill>
            </a:endParaRP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AGS </a:t>
            </a:r>
            <a:r>
              <a:rPr lang="en-US" sz="2400" dirty="0" err="1" smtClean="0">
                <a:solidFill>
                  <a:srgbClr val="000099"/>
                </a:solidFill>
                <a:latin typeface="Times New Roman" pitchFamily="18" charset="0"/>
              </a:rPr>
              <a:t>pp</a:t>
            </a:r>
            <a:r>
              <a:rPr lang="en-US" sz="2400" dirty="0" smtClean="0">
                <a:solidFill>
                  <a:srgbClr val="000099"/>
                </a:solidFill>
                <a:latin typeface="Times New Roman" pitchFamily="18" charset="0"/>
              </a:rPr>
              <a:t> setup starts on Jan. 22.</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The Siemens generator will be ready </a:t>
            </a:r>
            <a:r>
              <a:rPr lang="en-US" sz="2400" dirty="0" smtClean="0">
                <a:solidFill>
                  <a:srgbClr val="000099"/>
                </a:solidFill>
                <a:latin typeface="Times New Roman" pitchFamily="18" charset="0"/>
              </a:rPr>
              <a:t>in the 1</a:t>
            </a:r>
            <a:r>
              <a:rPr lang="en-US" sz="2400" baseline="30000" dirty="0" smtClean="0">
                <a:solidFill>
                  <a:srgbClr val="000099"/>
                </a:solidFill>
                <a:latin typeface="Times New Roman" pitchFamily="18" charset="0"/>
              </a:rPr>
              <a:t>st</a:t>
            </a:r>
            <a:r>
              <a:rPr lang="en-US" sz="2400" dirty="0" smtClean="0">
                <a:solidFill>
                  <a:srgbClr val="000099"/>
                </a:solidFill>
                <a:latin typeface="Times New Roman" pitchFamily="18" charset="0"/>
              </a:rPr>
              <a:t>  week of February (2/3 as deliver date and several days to setup). </a:t>
            </a:r>
            <a:endParaRPr lang="en-US" sz="2400" dirty="0" smtClean="0">
              <a:solidFill>
                <a:srgbClr val="000099"/>
              </a:solidFill>
              <a:latin typeface="Times New Roman" pitchFamily="18" charset="0"/>
            </a:endParaRP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The AGS cold snake will be available after Jan. 26.</a:t>
            </a:r>
            <a:endParaRPr lang="en-US" sz="2400" dirty="0" smtClean="0">
              <a:solidFill>
                <a:srgbClr val="000099"/>
              </a:solidFill>
              <a:latin typeface="Times New Roman" pitchFamily="18" charset="0"/>
            </a:endParaRP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Use </a:t>
            </a:r>
            <a:r>
              <a:rPr lang="en-US" sz="2400" dirty="0" smtClean="0">
                <a:solidFill>
                  <a:srgbClr val="000099"/>
                </a:solidFill>
                <a:latin typeface="Times New Roman" pitchFamily="18" charset="0"/>
              </a:rPr>
              <a:t>the 1</a:t>
            </a:r>
            <a:r>
              <a:rPr lang="en-US" sz="2400" baseline="30000" dirty="0" smtClean="0">
                <a:solidFill>
                  <a:srgbClr val="000099"/>
                </a:solidFill>
                <a:latin typeface="Times New Roman" pitchFamily="18" charset="0"/>
              </a:rPr>
              <a:t>st</a:t>
            </a:r>
            <a:r>
              <a:rPr lang="en-US" sz="2400" dirty="0" smtClean="0">
                <a:solidFill>
                  <a:srgbClr val="000099"/>
                </a:solidFill>
                <a:latin typeface="Times New Roman" pitchFamily="18" charset="0"/>
              </a:rPr>
              <a:t> week </a:t>
            </a:r>
            <a:r>
              <a:rPr lang="en-US" sz="2400" dirty="0" smtClean="0">
                <a:solidFill>
                  <a:srgbClr val="000099"/>
                </a:solidFill>
                <a:latin typeface="Times New Roman" pitchFamily="18" charset="0"/>
              </a:rPr>
              <a:t>for </a:t>
            </a:r>
            <a:r>
              <a:rPr lang="en-US" sz="2400" dirty="0" smtClean="0">
                <a:solidFill>
                  <a:srgbClr val="000099"/>
                </a:solidFill>
                <a:latin typeface="Times New Roman" pitchFamily="18" charset="0"/>
              </a:rPr>
              <a:t>Booster, AGS LLRF and </a:t>
            </a:r>
            <a:r>
              <a:rPr lang="en-US" sz="2400" dirty="0" smtClean="0">
                <a:solidFill>
                  <a:srgbClr val="000099"/>
                </a:solidFill>
                <a:latin typeface="Times New Roman" pitchFamily="18" charset="0"/>
              </a:rPr>
              <a:t>Westinghouse setup. </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Given </a:t>
            </a:r>
            <a:r>
              <a:rPr lang="en-US" sz="2400" dirty="0" smtClean="0">
                <a:solidFill>
                  <a:srgbClr val="000099"/>
                </a:solidFill>
                <a:latin typeface="Times New Roman" pitchFamily="18" charset="0"/>
              </a:rPr>
              <a:t>that we have two weeks with Westinghouse, we will plan to run jump quads with Westinghouse for 5 sec. duty cycle. </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Higher source intensity (a factor 2). </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Setup Booster with h=2</a:t>
            </a:r>
            <a:r>
              <a:rPr lang="en-US" sz="2400" dirty="0">
                <a:solidFill>
                  <a:srgbClr val="000099"/>
                </a:solidFill>
                <a:latin typeface="Times New Roman" pitchFamily="18" charset="0"/>
              </a:rPr>
              <a:t> </a:t>
            </a:r>
            <a:r>
              <a:rPr lang="en-US" sz="2400" dirty="0" smtClean="0">
                <a:solidFill>
                  <a:srgbClr val="000099"/>
                </a:solidFill>
                <a:latin typeface="Times New Roman" pitchFamily="18" charset="0"/>
              </a:rPr>
              <a:t>and AGS h=</a:t>
            </a:r>
            <a:r>
              <a:rPr lang="en-US" sz="2400" dirty="0" smtClean="0">
                <a:solidFill>
                  <a:srgbClr val="000099"/>
                </a:solidFill>
                <a:latin typeface="Times New Roman" pitchFamily="18" charset="0"/>
              </a:rPr>
              <a:t>8=&gt;smaller longitudinal </a:t>
            </a:r>
            <a:r>
              <a:rPr lang="en-US" sz="2400" dirty="0" err="1" smtClean="0">
                <a:solidFill>
                  <a:srgbClr val="000099"/>
                </a:solidFill>
                <a:latin typeface="Times New Roman" pitchFamily="18" charset="0"/>
              </a:rPr>
              <a:t>emittance</a:t>
            </a:r>
            <a:r>
              <a:rPr lang="en-US" sz="2400" dirty="0" smtClean="0">
                <a:solidFill>
                  <a:srgbClr val="000099"/>
                </a:solidFill>
                <a:latin typeface="Times New Roman" pitchFamily="18" charset="0"/>
              </a:rPr>
              <a:t>  and faster RHIC filling (two bunches).</a:t>
            </a:r>
            <a:endParaRPr lang="en-US" sz="2400" dirty="0" smtClean="0">
              <a:solidFill>
                <a:srgbClr val="000099"/>
              </a:solidFill>
              <a:latin typeface="Times New Roman" pitchFamily="18" charset="0"/>
            </a:endParaRP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We will flip spin at </a:t>
            </a:r>
            <a:r>
              <a:rPr lang="en-US" sz="2400" dirty="0" err="1" smtClean="0">
                <a:solidFill>
                  <a:srgbClr val="000099"/>
                </a:solidFill>
                <a:latin typeface="Times New Roman" pitchFamily="18" charset="0"/>
              </a:rPr>
              <a:t>Gγ</a:t>
            </a:r>
            <a:r>
              <a:rPr lang="en-US" sz="2400" dirty="0" smtClean="0">
                <a:solidFill>
                  <a:srgbClr val="000099"/>
                </a:solidFill>
                <a:latin typeface="Times New Roman" pitchFamily="18" charset="0"/>
              </a:rPr>
              <a:t>=3 in the Booster. </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Faster duty cycle: 3.3 seconds (down from 4 seconds). We can shave off the AGS flattop length by 200ms without affecting polarization measurement time</a:t>
            </a:r>
            <a:r>
              <a:rPr lang="en-US" sz="2400" dirty="0" smtClean="0">
                <a:solidFill>
                  <a:srgbClr val="000099"/>
                </a:solidFill>
                <a:latin typeface="Times New Roman" pitchFamily="18" charset="0"/>
              </a:rPr>
              <a:t>.</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New jump quad timing (with correction of </a:t>
            </a:r>
            <a:r>
              <a:rPr lang="en-US" sz="2400" dirty="0" err="1" smtClean="0">
                <a:solidFill>
                  <a:srgbClr val="000099"/>
                </a:solidFill>
                <a:latin typeface="Times New Roman" pitchFamily="18" charset="0"/>
              </a:rPr>
              <a:t>Gγ</a:t>
            </a:r>
            <a:r>
              <a:rPr lang="en-US" sz="2400" dirty="0" smtClean="0">
                <a:solidFill>
                  <a:srgbClr val="000099"/>
                </a:solidFill>
                <a:latin typeface="Times New Roman" pitchFamily="18" charset="0"/>
              </a:rPr>
              <a:t> vs. spin tune).</a:t>
            </a:r>
            <a:endParaRPr lang="en-US" sz="2400" dirty="0" smtClean="0">
              <a:solidFill>
                <a:srgbClr val="000099"/>
              </a:solidFill>
              <a:latin typeface="Times New Roman" pitchFamily="18" charset="0"/>
            </a:endParaRPr>
          </a:p>
        </p:txBody>
      </p:sp>
    </p:spTree>
    <p:extLst>
      <p:ext uri="{BB962C8B-B14F-4D97-AF65-F5344CB8AC3E}">
        <p14:creationId xmlns:p14="http://schemas.microsoft.com/office/powerpoint/2010/main" val="3794591469"/>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creen Shot 2012-12-03 at 9.24.46 AM.png"/>
          <p:cNvPicPr>
            <a:picLocks noGrp="1" noChangeAspect="1"/>
          </p:cNvPicPr>
          <p:nvPr>
            <p:ph idx="1"/>
          </p:nvPr>
        </p:nvPicPr>
        <p:blipFill>
          <a:blip r:embed="rId3">
            <a:extLst>
              <a:ext uri="{28A0092B-C50C-407E-A947-70E740481C1C}">
                <a14:useLocalDpi xmlns:a14="http://schemas.microsoft.com/office/drawing/2010/main" val="0"/>
              </a:ext>
            </a:extLst>
          </a:blip>
          <a:srcRect t="-4787" b="-4787"/>
          <a:stretch>
            <a:fillRect/>
          </a:stretch>
        </p:blipFill>
        <p:spPr>
          <a:xfrm>
            <a:off x="0" y="152400"/>
            <a:ext cx="9131300" cy="6705600"/>
          </a:xfrm>
        </p:spPr>
      </p:pic>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3</a:t>
            </a:fld>
            <a:endParaRPr lang="en-US" altLang="ja-JP">
              <a:latin typeface="Arial" pitchFamily="34" charset="0"/>
            </a:endParaRPr>
          </a:p>
        </p:txBody>
      </p:sp>
      <p:sp>
        <p:nvSpPr>
          <p:cNvPr id="9220" name="Rectangle 2"/>
          <p:cNvSpPr>
            <a:spLocks noGrp="1" noChangeArrowheads="1"/>
          </p:cNvSpPr>
          <p:nvPr>
            <p:ph type="title"/>
          </p:nvPr>
        </p:nvSpPr>
        <p:spPr>
          <a:xfrm>
            <a:off x="0" y="76200"/>
            <a:ext cx="8915400" cy="533400"/>
          </a:xfrm>
        </p:spPr>
        <p:txBody>
          <a:bodyPr/>
          <a:lstStyle/>
          <a:p>
            <a:pPr eaLnBrk="1" hangingPunct="1"/>
            <a:r>
              <a:rPr lang="en-US" sz="3200" b="1" dirty="0" smtClean="0">
                <a:solidFill>
                  <a:srgbClr val="FF0000"/>
                </a:solidFill>
              </a:rPr>
              <a:t>Spin Simulation done with ZGOUBI</a:t>
            </a:r>
          </a:p>
        </p:txBody>
      </p:sp>
      <p:sp>
        <p:nvSpPr>
          <p:cNvPr id="2" name="TextBox 1"/>
          <p:cNvSpPr txBox="1"/>
          <p:nvPr/>
        </p:nvSpPr>
        <p:spPr>
          <a:xfrm>
            <a:off x="6172200" y="3810000"/>
            <a:ext cx="2590800" cy="2246769"/>
          </a:xfrm>
          <a:prstGeom prst="rect">
            <a:avLst/>
          </a:prstGeom>
          <a:noFill/>
        </p:spPr>
        <p:txBody>
          <a:bodyPr wrap="square" rtlCol="0">
            <a:spAutoFit/>
          </a:bodyPr>
          <a:lstStyle/>
          <a:p>
            <a:r>
              <a:rPr lang="en-US" b="0" dirty="0" smtClean="0">
                <a:solidFill>
                  <a:srgbClr val="000099"/>
                </a:solidFill>
              </a:rPr>
              <a:t>Expected ratio of Westinghouse vs. Siemens is 0.927/0.953=0.973, the factor of  extra polarization loss due to slower ramp rate.</a:t>
            </a:r>
            <a:endParaRPr lang="en-US" b="0" dirty="0">
              <a:solidFill>
                <a:srgbClr val="000099"/>
              </a:solidFill>
            </a:endParaRPr>
          </a:p>
        </p:txBody>
      </p:sp>
      <p:sp>
        <p:nvSpPr>
          <p:cNvPr id="7" name="Line 7"/>
          <p:cNvSpPr>
            <a:spLocks noChangeShapeType="1"/>
          </p:cNvSpPr>
          <p:nvPr/>
        </p:nvSpPr>
        <p:spPr bwMode="auto">
          <a:xfrm flipH="1">
            <a:off x="8839200" y="1371600"/>
            <a:ext cx="304800" cy="0"/>
          </a:xfrm>
          <a:prstGeom prst="line">
            <a:avLst/>
          </a:prstGeom>
          <a:noFill/>
          <a:ln w="38100">
            <a:solidFill>
              <a:schemeClr val="accent4"/>
            </a:solidFill>
            <a:round/>
            <a:headEnd/>
            <a:tailEnd type="triangle" w="med" len="med"/>
          </a:ln>
          <a:effectLst/>
        </p:spPr>
        <p:txBody>
          <a:bodyPr>
            <a:prstTxWarp prst="textNoShape">
              <a:avLst/>
            </a:prstTxWarp>
          </a:bodyPr>
          <a:lstStyle/>
          <a:p>
            <a:endParaRPr lang="en-US"/>
          </a:p>
        </p:txBody>
      </p:sp>
      <p:sp>
        <p:nvSpPr>
          <p:cNvPr id="8" name="Line 7"/>
          <p:cNvSpPr>
            <a:spLocks noChangeShapeType="1"/>
          </p:cNvSpPr>
          <p:nvPr/>
        </p:nvSpPr>
        <p:spPr bwMode="auto">
          <a:xfrm flipH="1">
            <a:off x="8915400" y="1676400"/>
            <a:ext cx="228600" cy="0"/>
          </a:xfrm>
          <a:prstGeom prst="line">
            <a:avLst/>
          </a:prstGeom>
          <a:noFill/>
          <a:ln w="38100">
            <a:solidFill>
              <a:schemeClr val="accent4"/>
            </a:solidFill>
            <a:round/>
            <a:headEnd/>
            <a:tailEnd type="triangle" w="med" len="med"/>
          </a:ln>
          <a:effectLst/>
        </p:spPr>
        <p:txBody>
          <a:bodyPr>
            <a:prstTxWarp prst="textNoShape">
              <a:avLst/>
            </a:prstTxWarp>
          </a:bodyPr>
          <a:lstStyle/>
          <a:p>
            <a:endParaRPr lang="en-US"/>
          </a:p>
        </p:txBody>
      </p:sp>
      <p:sp>
        <p:nvSpPr>
          <p:cNvPr id="4" name="TextBox 3"/>
          <p:cNvSpPr txBox="1"/>
          <p:nvPr/>
        </p:nvSpPr>
        <p:spPr>
          <a:xfrm>
            <a:off x="152400" y="6324600"/>
            <a:ext cx="3070071" cy="400110"/>
          </a:xfrm>
          <a:prstGeom prst="rect">
            <a:avLst/>
          </a:prstGeom>
          <a:noFill/>
        </p:spPr>
        <p:txBody>
          <a:bodyPr wrap="none" rtlCol="0">
            <a:spAutoFit/>
          </a:bodyPr>
          <a:lstStyle/>
          <a:p>
            <a:r>
              <a:rPr lang="en-US" dirty="0" smtClean="0"/>
              <a:t>(simulation done by </a:t>
            </a:r>
            <a:r>
              <a:rPr lang="en-US" dirty="0" err="1" smtClean="0"/>
              <a:t>Yann</a:t>
            </a:r>
            <a:r>
              <a:rPr lang="en-US" dirty="0" smtClean="0"/>
              <a:t>)</a:t>
            </a:r>
            <a:endParaRPr lang="en-US" dirty="0"/>
          </a:p>
        </p:txBody>
      </p:sp>
    </p:spTree>
    <p:extLst>
      <p:ext uri="{BB962C8B-B14F-4D97-AF65-F5344CB8AC3E}">
        <p14:creationId xmlns:p14="http://schemas.microsoft.com/office/powerpoint/2010/main" val="3863896933"/>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4</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Jump Quads with Westinghouse</a:t>
            </a:r>
          </a:p>
        </p:txBody>
      </p:sp>
      <p:sp>
        <p:nvSpPr>
          <p:cNvPr id="9221" name="Rectangle 3"/>
          <p:cNvSpPr>
            <a:spLocks noGrp="1" noChangeArrowheads="1"/>
          </p:cNvSpPr>
          <p:nvPr>
            <p:ph type="body" idx="1"/>
          </p:nvPr>
        </p:nvSpPr>
        <p:spPr>
          <a:xfrm>
            <a:off x="152400" y="609600"/>
            <a:ext cx="8839200" cy="5867400"/>
          </a:xfrm>
          <a:ln>
            <a:solidFill>
              <a:schemeClr val="bg1"/>
            </a:solidFill>
          </a:ln>
        </p:spPr>
        <p:txBody>
          <a:bodyPr/>
          <a:lstStyle/>
          <a:p>
            <a:pPr eaLnBrk="1" hangingPunct="1">
              <a:lnSpc>
                <a:spcPct val="90000"/>
              </a:lnSpc>
              <a:buClr>
                <a:srgbClr val="FF0000"/>
              </a:buClr>
              <a:buSzPct val="60000"/>
              <a:buFontTx/>
              <a:buChar char="•"/>
            </a:pPr>
            <a:r>
              <a:rPr lang="en-US" sz="2400" dirty="0">
                <a:solidFill>
                  <a:srgbClr val="000099"/>
                </a:solidFill>
                <a:latin typeface="Times New Roman" pitchFamily="18" charset="0"/>
              </a:rPr>
              <a:t>Ramp rate is slower but the depolarization effect would be more visible between JQ on and off.</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The </a:t>
            </a:r>
            <a:r>
              <a:rPr lang="en-US" sz="2400" dirty="0">
                <a:solidFill>
                  <a:srgbClr val="000099"/>
                </a:solidFill>
                <a:latin typeface="Times New Roman" pitchFamily="18" charset="0"/>
              </a:rPr>
              <a:t>purposes of these exercise </a:t>
            </a:r>
            <a:r>
              <a:rPr lang="en-US" sz="2400" dirty="0" smtClean="0">
                <a:solidFill>
                  <a:srgbClr val="000099"/>
                </a:solidFill>
                <a:latin typeface="Times New Roman" pitchFamily="18" charset="0"/>
              </a:rPr>
              <a:t>are: 1. </a:t>
            </a:r>
            <a:r>
              <a:rPr lang="en-US" sz="2400" dirty="0">
                <a:solidFill>
                  <a:srgbClr val="000099"/>
                </a:solidFill>
                <a:latin typeface="Times New Roman" pitchFamily="18" charset="0"/>
              </a:rPr>
              <a:t>to see how well we can overcome horizontal resonances with slower ramp </a:t>
            </a:r>
            <a:r>
              <a:rPr lang="en-US" sz="2400" dirty="0" smtClean="0">
                <a:solidFill>
                  <a:srgbClr val="000099"/>
                </a:solidFill>
                <a:latin typeface="Times New Roman" pitchFamily="18" charset="0"/>
              </a:rPr>
              <a:t>rate; 2. to demonstrate the JQ effect for academic reason. </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Take new </a:t>
            </a:r>
            <a:r>
              <a:rPr lang="en-US" sz="2400" dirty="0" err="1" smtClean="0">
                <a:solidFill>
                  <a:srgbClr val="000099"/>
                </a:solidFill>
                <a:latin typeface="Times New Roman" pitchFamily="18" charset="0"/>
              </a:rPr>
              <a:t>betatron</a:t>
            </a:r>
            <a:r>
              <a:rPr lang="en-US" sz="2400" dirty="0" smtClean="0">
                <a:solidFill>
                  <a:srgbClr val="000099"/>
                </a:solidFill>
                <a:latin typeface="Times New Roman" pitchFamily="18" charset="0"/>
              </a:rPr>
              <a:t> tune measurements and develop a new JQ timing function for Westinghouse.</a:t>
            </a:r>
            <a:endParaRPr lang="en-US" sz="2400" dirty="0">
              <a:solidFill>
                <a:srgbClr val="000099"/>
              </a:solidFill>
              <a:latin typeface="Times New Roman" pitchFamily="18" charset="0"/>
            </a:endParaRP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Simple </a:t>
            </a:r>
            <a:r>
              <a:rPr lang="en-US" sz="2400" dirty="0" smtClean="0">
                <a:solidFill>
                  <a:srgbClr val="000099"/>
                </a:solidFill>
                <a:latin typeface="Times New Roman" pitchFamily="18" charset="0"/>
              </a:rPr>
              <a:t>JQ on/off comparison. </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JQ timing scan with Westinghouse for the whole ramp; last three resonances.</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Polarization profiles (both H &amp;V) with JQ on/off. </a:t>
            </a:r>
            <a:endParaRPr lang="en-US" sz="2400" dirty="0" smtClean="0">
              <a:solidFill>
                <a:srgbClr val="000099"/>
              </a:solidFill>
              <a:latin typeface="Times New Roman" pitchFamily="18" charset="0"/>
            </a:endParaRPr>
          </a:p>
          <a:p>
            <a:pPr eaLnBrk="1" hangingPunct="1">
              <a:lnSpc>
                <a:spcPct val="90000"/>
              </a:lnSpc>
              <a:buClr>
                <a:srgbClr val="FF0000"/>
              </a:buClr>
              <a:buSzPct val="60000"/>
              <a:buFontTx/>
              <a:buChar char="•"/>
            </a:pPr>
            <a:r>
              <a:rPr lang="en-US" sz="2400" dirty="0">
                <a:solidFill>
                  <a:srgbClr val="000099"/>
                </a:solidFill>
                <a:latin typeface="Times New Roman" pitchFamily="18" charset="0"/>
              </a:rPr>
              <a:t>We will take ramp polarization measurements with Westinghouse and JQ on/off, if time allowed.</a:t>
            </a:r>
            <a:endParaRPr lang="en-US" sz="2400" dirty="0" smtClean="0">
              <a:solidFill>
                <a:srgbClr val="000099"/>
              </a:solidFill>
              <a:latin typeface="Times New Roman" pitchFamily="18" charset="0"/>
            </a:endParaRPr>
          </a:p>
        </p:txBody>
      </p:sp>
    </p:spTree>
    <p:extLst>
      <p:ext uri="{BB962C8B-B14F-4D97-AF65-F5344CB8AC3E}">
        <p14:creationId xmlns:p14="http://schemas.microsoft.com/office/powerpoint/2010/main" val="3164195779"/>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5</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Booster Setup and AGS Injection(Before Siemens)</a:t>
            </a: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Setup Booster first with h=1 and put beam into AGS with Westinghouse generator. Check beam </a:t>
            </a:r>
            <a:r>
              <a:rPr lang="en-US" sz="2400" dirty="0" err="1" smtClean="0">
                <a:solidFill>
                  <a:srgbClr val="000099"/>
                </a:solidFill>
                <a:latin typeface="Times New Roman" pitchFamily="18" charset="0"/>
              </a:rPr>
              <a:t>emittances</a:t>
            </a:r>
            <a:r>
              <a:rPr lang="en-US" sz="2400" dirty="0" smtClean="0">
                <a:solidFill>
                  <a:srgbClr val="000099"/>
                </a:solidFill>
                <a:latin typeface="Times New Roman" pitchFamily="18" charset="0"/>
              </a:rPr>
              <a:t> in the </a:t>
            </a:r>
            <a:r>
              <a:rPr lang="en-US" sz="2400" dirty="0" err="1" smtClean="0">
                <a:solidFill>
                  <a:srgbClr val="000099"/>
                </a:solidFill>
                <a:latin typeface="Times New Roman" pitchFamily="18" charset="0"/>
              </a:rPr>
              <a:t>BtA</a:t>
            </a:r>
            <a:r>
              <a:rPr lang="en-US" sz="2400" dirty="0" smtClean="0">
                <a:solidFill>
                  <a:srgbClr val="000099"/>
                </a:solidFill>
                <a:latin typeface="Times New Roman" pitchFamily="18" charset="0"/>
              </a:rPr>
              <a:t> and AGS injection (including bunch length).</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Setup Booster with h=2. Check beam </a:t>
            </a:r>
            <a:r>
              <a:rPr lang="en-US" sz="2400" dirty="0" err="1" smtClean="0">
                <a:solidFill>
                  <a:srgbClr val="000099"/>
                </a:solidFill>
                <a:latin typeface="Times New Roman" pitchFamily="18" charset="0"/>
              </a:rPr>
              <a:t>emittances</a:t>
            </a:r>
            <a:r>
              <a:rPr lang="en-US" sz="2400" dirty="0" smtClean="0">
                <a:solidFill>
                  <a:srgbClr val="000099"/>
                </a:solidFill>
                <a:latin typeface="Times New Roman" pitchFamily="18" charset="0"/>
              </a:rPr>
              <a:t> in the </a:t>
            </a:r>
            <a:r>
              <a:rPr lang="en-US" sz="2400" dirty="0" err="1" smtClean="0">
                <a:solidFill>
                  <a:srgbClr val="000099"/>
                </a:solidFill>
                <a:latin typeface="Times New Roman" pitchFamily="18" charset="0"/>
              </a:rPr>
              <a:t>BtA</a:t>
            </a:r>
            <a:r>
              <a:rPr lang="en-US" sz="2400" dirty="0" smtClean="0">
                <a:solidFill>
                  <a:srgbClr val="000099"/>
                </a:solidFill>
                <a:latin typeface="Times New Roman" pitchFamily="18" charset="0"/>
              </a:rPr>
              <a:t> and AGS injection. </a:t>
            </a:r>
          </a:p>
          <a:p>
            <a:pPr eaLnBrk="1" hangingPunct="1">
              <a:lnSpc>
                <a:spcPct val="90000"/>
              </a:lnSpc>
              <a:buClr>
                <a:srgbClr val="FF0000"/>
              </a:buClr>
              <a:buSzPct val="60000"/>
              <a:buFontTx/>
              <a:buChar char="•"/>
            </a:pPr>
            <a:r>
              <a:rPr lang="en-US" sz="2400" dirty="0">
                <a:solidFill>
                  <a:srgbClr val="000099"/>
                </a:solidFill>
                <a:latin typeface="Times New Roman" pitchFamily="18" charset="0"/>
              </a:rPr>
              <a:t>T</a:t>
            </a:r>
            <a:r>
              <a:rPr lang="en-US" sz="2400" dirty="0" smtClean="0">
                <a:solidFill>
                  <a:srgbClr val="000099"/>
                </a:solidFill>
                <a:latin typeface="Times New Roman" pitchFamily="18" charset="0"/>
              </a:rPr>
              <a:t>o make switch between h=1 and 2 easy, we want to have two Booster users for pp</a:t>
            </a:r>
            <a:r>
              <a:rPr lang="en-US" sz="2400" dirty="0">
                <a:solidFill>
                  <a:srgbClr val="000099"/>
                </a:solidFill>
                <a:latin typeface="Times New Roman" pitchFamily="18" charset="0"/>
              </a:rPr>
              <a:t>.</a:t>
            </a:r>
            <a:endParaRPr lang="en-US" sz="2400" dirty="0" smtClean="0">
              <a:solidFill>
                <a:srgbClr val="000099"/>
              </a:solidFill>
              <a:latin typeface="Times New Roman" pitchFamily="18" charset="0"/>
            </a:endParaRP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We will flip spin at </a:t>
            </a:r>
            <a:r>
              <a:rPr lang="en-US" sz="2400" dirty="0" err="1" smtClean="0">
                <a:solidFill>
                  <a:srgbClr val="000099"/>
                </a:solidFill>
                <a:latin typeface="Times New Roman" pitchFamily="18" charset="0"/>
              </a:rPr>
              <a:t>Gγ</a:t>
            </a:r>
            <a:r>
              <a:rPr lang="en-US" sz="2400" dirty="0" smtClean="0">
                <a:solidFill>
                  <a:srgbClr val="000099"/>
                </a:solidFill>
                <a:latin typeface="Times New Roman" pitchFamily="18" charset="0"/>
              </a:rPr>
              <a:t>=3 in the Booster</a:t>
            </a:r>
            <a:r>
              <a:rPr lang="en-US" sz="2400" dirty="0">
                <a:solidFill>
                  <a:srgbClr val="000099"/>
                </a:solidFill>
                <a:latin typeface="Times New Roman" pitchFamily="18" charset="0"/>
              </a:rPr>
              <a:t>. Harmonic scan at </a:t>
            </a:r>
            <a:r>
              <a:rPr lang="en-US" sz="2400" dirty="0" err="1">
                <a:solidFill>
                  <a:srgbClr val="000099"/>
                </a:solidFill>
                <a:latin typeface="Times New Roman" pitchFamily="18" charset="0"/>
              </a:rPr>
              <a:t>Gγ</a:t>
            </a:r>
            <a:r>
              <a:rPr lang="en-US" sz="2400" dirty="0">
                <a:solidFill>
                  <a:srgbClr val="000099"/>
                </a:solidFill>
                <a:latin typeface="Times New Roman" pitchFamily="18" charset="0"/>
              </a:rPr>
              <a:t>=3 and 4 will be done to make sure full spin flips in both </a:t>
            </a:r>
            <a:r>
              <a:rPr lang="en-US" sz="2400" dirty="0" smtClean="0">
                <a:solidFill>
                  <a:srgbClr val="000099"/>
                </a:solidFill>
                <a:latin typeface="Times New Roman" pitchFamily="18" charset="0"/>
              </a:rPr>
              <a:t>energies</a:t>
            </a:r>
            <a:r>
              <a:rPr lang="en-US" sz="2400" dirty="0" smtClean="0">
                <a:solidFill>
                  <a:srgbClr val="000099"/>
                </a:solidFill>
                <a:latin typeface="Times New Roman" pitchFamily="18" charset="0"/>
              </a:rPr>
              <a:t>.</a:t>
            </a:r>
            <a:endParaRPr lang="en-US" sz="2400" dirty="0" smtClean="0">
              <a:solidFill>
                <a:srgbClr val="000099"/>
              </a:solidFill>
              <a:latin typeface="Times New Roman" pitchFamily="18" charset="0"/>
            </a:endParaRP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With additional spin flip, we have odd spin flips in the injector chain (AGS and the Booster). The source spin sign has to change its timing sequence</a:t>
            </a:r>
            <a:r>
              <a:rPr lang="en-US" sz="2400" dirty="0" smtClean="0">
                <a:solidFill>
                  <a:srgbClr val="000099"/>
                </a:solidFill>
                <a:latin typeface="Times New Roman" pitchFamily="18" charset="0"/>
              </a:rPr>
              <a:t>.</a:t>
            </a:r>
          </a:p>
          <a:p>
            <a:pPr eaLnBrk="1" hangingPunct="1">
              <a:lnSpc>
                <a:spcPct val="90000"/>
              </a:lnSpc>
              <a:buClr>
                <a:srgbClr val="FF0000"/>
              </a:buClr>
              <a:buSzPct val="60000"/>
              <a:buFontTx/>
              <a:buChar char="•"/>
            </a:pPr>
            <a:r>
              <a:rPr lang="en-US" sz="2400" dirty="0">
                <a:solidFill>
                  <a:srgbClr val="000099"/>
                </a:solidFill>
                <a:latin typeface="Times New Roman" pitchFamily="18" charset="0"/>
              </a:rPr>
              <a:t>Measure beta functions </a:t>
            </a:r>
            <a:r>
              <a:rPr lang="en-US" sz="2400" dirty="0" smtClean="0">
                <a:solidFill>
                  <a:srgbClr val="000099"/>
                </a:solidFill>
                <a:latin typeface="Times New Roman" pitchFamily="18" charset="0"/>
              </a:rPr>
              <a:t>at IPM  </a:t>
            </a:r>
            <a:r>
              <a:rPr lang="en-US" sz="2400" dirty="0">
                <a:solidFill>
                  <a:srgbClr val="000099"/>
                </a:solidFill>
                <a:latin typeface="Times New Roman" pitchFamily="18" charset="0"/>
              </a:rPr>
              <a:t>with cold snake on/off.</a:t>
            </a:r>
          </a:p>
          <a:p>
            <a:pPr eaLnBrk="1" hangingPunct="1">
              <a:lnSpc>
                <a:spcPct val="90000"/>
              </a:lnSpc>
              <a:buClr>
                <a:srgbClr val="FF0000"/>
              </a:buClr>
              <a:buSzPct val="60000"/>
              <a:buFontTx/>
              <a:buChar char="•"/>
            </a:pPr>
            <a:endParaRPr lang="en-US" sz="2400" dirty="0" smtClean="0">
              <a:solidFill>
                <a:srgbClr val="000099"/>
              </a:solidFill>
              <a:latin typeface="Times New Roman" pitchFamily="18" charset="0"/>
            </a:endParaRPr>
          </a:p>
        </p:txBody>
      </p:sp>
    </p:spTree>
    <p:extLst>
      <p:ext uri="{BB962C8B-B14F-4D97-AF65-F5344CB8AC3E}">
        <p14:creationId xmlns:p14="http://schemas.microsoft.com/office/powerpoint/2010/main" val="736645654"/>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6</a:t>
            </a:fld>
            <a:endParaRPr lang="en-US" altLang="ja-JP">
              <a:latin typeface="Arial" pitchFamily="34" charset="0"/>
            </a:endParaRPr>
          </a:p>
        </p:txBody>
      </p:sp>
      <p:sp>
        <p:nvSpPr>
          <p:cNvPr id="9220" name="Rectangle 2"/>
          <p:cNvSpPr>
            <a:spLocks noGrp="1" noChangeArrowheads="1"/>
          </p:cNvSpPr>
          <p:nvPr>
            <p:ph type="title"/>
          </p:nvPr>
        </p:nvSpPr>
        <p:spPr>
          <a:xfrm>
            <a:off x="228600" y="0"/>
            <a:ext cx="8915400" cy="533400"/>
          </a:xfrm>
        </p:spPr>
        <p:txBody>
          <a:bodyPr/>
          <a:lstStyle/>
          <a:p>
            <a:pPr eaLnBrk="1" hangingPunct="1"/>
            <a:r>
              <a:rPr lang="en-US" sz="3200" b="1" dirty="0" smtClean="0">
                <a:solidFill>
                  <a:srgbClr val="FF0000"/>
                </a:solidFill>
              </a:rPr>
              <a:t>New </a:t>
            </a:r>
            <a:r>
              <a:rPr lang="en-US" sz="3200" b="1" dirty="0" smtClean="0">
                <a:solidFill>
                  <a:srgbClr val="FF0000"/>
                </a:solidFill>
              </a:rPr>
              <a:t>Tests </a:t>
            </a:r>
            <a:r>
              <a:rPr lang="en-US" sz="3200" b="1" dirty="0" smtClean="0">
                <a:solidFill>
                  <a:srgbClr val="FF0000"/>
                </a:solidFill>
              </a:rPr>
              <a:t>for This Run </a:t>
            </a:r>
          </a:p>
        </p:txBody>
      </p:sp>
      <p:sp>
        <p:nvSpPr>
          <p:cNvPr id="9221" name="Rectangle 3"/>
          <p:cNvSpPr>
            <a:spLocks noGrp="1" noChangeArrowheads="1"/>
          </p:cNvSpPr>
          <p:nvPr>
            <p:ph type="body" idx="1"/>
          </p:nvPr>
        </p:nvSpPr>
        <p:spPr>
          <a:xfrm>
            <a:off x="0" y="533400"/>
            <a:ext cx="9144000" cy="5791200"/>
          </a:xfrm>
          <a:ln>
            <a:solidFill>
              <a:schemeClr val="bg1"/>
            </a:solidFill>
          </a:ln>
        </p:spPr>
        <p:txBody>
          <a:bodyPr/>
          <a:lstStyle/>
          <a:p>
            <a:pPr marL="457200" indent="-457200" eaLnBrk="1" hangingPunct="1">
              <a:lnSpc>
                <a:spcPct val="90000"/>
              </a:lnSpc>
              <a:buClr>
                <a:srgbClr val="FF0000"/>
              </a:buClr>
              <a:buSzPct val="100000"/>
              <a:buFont typeface="Arial"/>
              <a:buChar char="•"/>
            </a:pPr>
            <a:r>
              <a:rPr lang="en-US" sz="2400" dirty="0" smtClean="0">
                <a:solidFill>
                  <a:srgbClr val="000099"/>
                </a:solidFill>
                <a:latin typeface="+mj-lt"/>
              </a:rPr>
              <a:t>Test </a:t>
            </a:r>
            <a:r>
              <a:rPr lang="en-US" sz="2400" dirty="0" smtClean="0">
                <a:solidFill>
                  <a:srgbClr val="000099"/>
                </a:solidFill>
                <a:latin typeface="+mj-lt"/>
              </a:rPr>
              <a:t>radial jump for the last horizontal resonance.</a:t>
            </a:r>
          </a:p>
          <a:p>
            <a:pPr marL="457200" indent="-457200" eaLnBrk="1" hangingPunct="1">
              <a:lnSpc>
                <a:spcPct val="90000"/>
              </a:lnSpc>
              <a:buClr>
                <a:srgbClr val="FF0000"/>
              </a:buClr>
              <a:buSzPct val="100000"/>
              <a:buFont typeface="Arial"/>
              <a:buChar char="•"/>
            </a:pPr>
            <a:r>
              <a:rPr lang="en-US" sz="2400" dirty="0" smtClean="0">
                <a:solidFill>
                  <a:srgbClr val="000099"/>
                </a:solidFill>
                <a:latin typeface="+mj-lt"/>
              </a:rPr>
              <a:t>Extraction-on-the-fly as combined with JQ on. But it will be hard to schedule the test if it has to be done after RHIC setup done with regular extraction from AGS. The switch is less than a shift.  </a:t>
            </a:r>
          </a:p>
          <a:p>
            <a:pPr marL="457200" indent="-457200" eaLnBrk="1" hangingPunct="1">
              <a:lnSpc>
                <a:spcPct val="90000"/>
              </a:lnSpc>
              <a:buClr>
                <a:srgbClr val="FF0000"/>
              </a:buClr>
              <a:buSzPct val="100000"/>
              <a:buFont typeface="Arial"/>
              <a:buChar char="•"/>
            </a:pPr>
            <a:r>
              <a:rPr lang="en-US" sz="2400" dirty="0">
                <a:solidFill>
                  <a:srgbClr val="000099"/>
                </a:solidFill>
                <a:latin typeface="+mj-lt"/>
              </a:rPr>
              <a:t>If we can’t get time for RHIC, we can test EOTF in the AGS by dumping beam in W dump and using the ramp measurements as proof it will benefit polarization</a:t>
            </a:r>
            <a:r>
              <a:rPr lang="en-US" sz="2400" dirty="0" smtClean="0">
                <a:solidFill>
                  <a:srgbClr val="000099"/>
                </a:solidFill>
                <a:latin typeface="+mj-lt"/>
              </a:rPr>
              <a:t>.</a:t>
            </a:r>
            <a:endParaRPr lang="en-US" sz="2400" dirty="0">
              <a:solidFill>
                <a:srgbClr val="000099"/>
              </a:solidFill>
              <a:latin typeface="+mj-lt"/>
            </a:endParaRPr>
          </a:p>
          <a:p>
            <a:pPr marL="457200" indent="-457200" eaLnBrk="1" hangingPunct="1">
              <a:lnSpc>
                <a:spcPct val="90000"/>
              </a:lnSpc>
              <a:buClr>
                <a:srgbClr val="FF0000"/>
              </a:buClr>
              <a:buSzPct val="100000"/>
              <a:buFont typeface="Arial"/>
              <a:buChar char="•"/>
            </a:pPr>
            <a:r>
              <a:rPr lang="en-US" sz="2400" dirty="0" smtClean="0">
                <a:solidFill>
                  <a:srgbClr val="000099"/>
                </a:solidFill>
                <a:latin typeface="+mj-lt"/>
              </a:rPr>
              <a:t>Ramp measurements </a:t>
            </a:r>
            <a:r>
              <a:rPr lang="en-US" sz="2400" dirty="0" smtClean="0">
                <a:solidFill>
                  <a:srgbClr val="000099"/>
                </a:solidFill>
                <a:latin typeface="+mj-lt"/>
              </a:rPr>
              <a:t>with flattop at </a:t>
            </a:r>
            <a:r>
              <a:rPr lang="en-US" sz="2400" dirty="0" err="1" smtClean="0">
                <a:solidFill>
                  <a:srgbClr val="000099"/>
                </a:solidFill>
                <a:latin typeface="+mj-lt"/>
              </a:rPr>
              <a:t>Gγ</a:t>
            </a:r>
            <a:r>
              <a:rPr lang="en-US" sz="2400" dirty="0" smtClean="0">
                <a:solidFill>
                  <a:srgbClr val="000099"/>
                </a:solidFill>
                <a:latin typeface="+mj-lt"/>
              </a:rPr>
              <a:t>=45.5 and 48.5</a:t>
            </a:r>
            <a:r>
              <a:rPr lang="en-US" sz="2400" dirty="0" smtClean="0">
                <a:solidFill>
                  <a:srgbClr val="000099"/>
                </a:solidFill>
                <a:latin typeface="+mj-lt"/>
              </a:rPr>
              <a:t>(Siemens, JQ </a:t>
            </a:r>
            <a:r>
              <a:rPr lang="en-US" sz="2400" dirty="0" smtClean="0">
                <a:solidFill>
                  <a:srgbClr val="000099"/>
                </a:solidFill>
                <a:latin typeface="+mj-lt"/>
              </a:rPr>
              <a:t>off). This is a missing piece to confirm that extraction-on-the-fly will benefit polarization. It probably requires a couple of overnight shifts</a:t>
            </a:r>
            <a:r>
              <a:rPr lang="en-US" sz="2400" dirty="0" smtClean="0">
                <a:solidFill>
                  <a:srgbClr val="000099"/>
                </a:solidFill>
                <a:latin typeface="+mj-lt"/>
              </a:rPr>
              <a:t>.</a:t>
            </a:r>
          </a:p>
          <a:p>
            <a:pPr>
              <a:lnSpc>
                <a:spcPct val="90000"/>
              </a:lnSpc>
              <a:buClr>
                <a:srgbClr val="FF0000"/>
              </a:buClr>
              <a:buSzPct val="30000"/>
            </a:pPr>
            <a:r>
              <a:rPr lang="en-US" sz="2400" dirty="0">
                <a:solidFill>
                  <a:srgbClr val="003399"/>
                </a:solidFill>
                <a:latin typeface="Times New Roman" pitchFamily="18" charset="0"/>
              </a:rPr>
              <a:t>To </a:t>
            </a:r>
            <a:r>
              <a:rPr lang="en-US" sz="2400" dirty="0" smtClean="0">
                <a:solidFill>
                  <a:srgbClr val="003399"/>
                </a:solidFill>
                <a:latin typeface="Times New Roman" pitchFamily="18" charset="0"/>
              </a:rPr>
              <a:t>see </a:t>
            </a:r>
            <a:r>
              <a:rPr lang="en-US" sz="2400" dirty="0">
                <a:solidFill>
                  <a:srgbClr val="003399"/>
                </a:solidFill>
                <a:latin typeface="Times New Roman" pitchFamily="18" charset="0"/>
              </a:rPr>
              <a:t>the jump quads on/off effect more decisively, we will run stronger partial snake on a different AGS user (not for regular RHIC injection). The cold snake will be tested at higher current (282A).</a:t>
            </a:r>
          </a:p>
          <a:p>
            <a:pPr marL="0" indent="0">
              <a:lnSpc>
                <a:spcPct val="90000"/>
              </a:lnSpc>
              <a:buClr>
                <a:srgbClr val="FF0000"/>
              </a:buClr>
              <a:buSzPct val="30000"/>
              <a:buNone/>
            </a:pPr>
            <a:endParaRPr lang="en-US" sz="2400" dirty="0">
              <a:solidFill>
                <a:srgbClr val="003399"/>
              </a:solidFill>
              <a:latin typeface="Times New Roman" pitchFamily="18" charset="0"/>
            </a:endParaRPr>
          </a:p>
        </p:txBody>
      </p:sp>
    </p:spTree>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GS_MMPS.gif"/>
          <p:cNvPicPr>
            <a:picLocks noGrp="1" noChangeAspect="1"/>
          </p:cNvPicPr>
          <p:nvPr>
            <p:ph idx="1"/>
          </p:nvPr>
        </p:nvPicPr>
        <p:blipFill>
          <a:blip r:embed="rId2"/>
          <a:srcRect l="380" t="5717" r="22305" b="8418"/>
          <a:stretch>
            <a:fillRect/>
          </a:stretch>
        </p:blipFill>
        <p:spPr>
          <a:xfrm>
            <a:off x="228600" y="2057400"/>
            <a:ext cx="5105400" cy="3886200"/>
          </a:xfrm>
        </p:spPr>
      </p:pic>
      <p:sp>
        <p:nvSpPr>
          <p:cNvPr id="5" name="TextBox 4"/>
          <p:cNvSpPr txBox="1"/>
          <p:nvPr/>
        </p:nvSpPr>
        <p:spPr>
          <a:xfrm>
            <a:off x="5334000" y="1515070"/>
            <a:ext cx="3810000" cy="1323439"/>
          </a:xfrm>
          <a:prstGeom prst="rect">
            <a:avLst/>
          </a:prstGeom>
          <a:noFill/>
        </p:spPr>
        <p:txBody>
          <a:bodyPr wrap="square" rtlCol="0">
            <a:spAutoFit/>
          </a:bodyPr>
          <a:lstStyle/>
          <a:p>
            <a:r>
              <a:rPr lang="en-US" dirty="0" smtClean="0">
                <a:solidFill>
                  <a:srgbClr val="003399"/>
                </a:solidFill>
              </a:rPr>
              <a:t>Principle:  Don’t roll over and extract during the acceleration ramp</a:t>
            </a:r>
          </a:p>
          <a:p>
            <a:pPr>
              <a:buFont typeface="Arial"/>
              <a:buChar char="•"/>
            </a:pPr>
            <a:endParaRPr lang="en-US" dirty="0" smtClean="0"/>
          </a:p>
        </p:txBody>
      </p:sp>
      <p:cxnSp>
        <p:nvCxnSpPr>
          <p:cNvPr id="9" name="Straight Arrow Connector 8"/>
          <p:cNvCxnSpPr>
            <a:stCxn id="10" idx="5"/>
          </p:cNvCxnSpPr>
          <p:nvPr/>
        </p:nvCxnSpPr>
        <p:spPr>
          <a:xfrm rot="16200000" flipH="1">
            <a:off x="3210192" y="2676792"/>
            <a:ext cx="880248" cy="9289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Oval 9"/>
          <p:cNvSpPr/>
          <p:nvPr/>
        </p:nvSpPr>
        <p:spPr>
          <a:xfrm>
            <a:off x="2665506" y="2310907"/>
            <a:ext cx="609600" cy="457201"/>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3810000" y="2743200"/>
            <a:ext cx="3429000" cy="3657600"/>
          </a:xfrm>
          <a:prstGeom prst="ellipse">
            <a:avLst/>
          </a:prstGeom>
          <a:solidFill>
            <a:schemeClr val="bg1"/>
          </a:solid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4" name="Straight Connector 13"/>
          <p:cNvCxnSpPr>
            <a:stCxn id="12" idx="3"/>
          </p:cNvCxnSpPr>
          <p:nvPr/>
        </p:nvCxnSpPr>
        <p:spPr>
          <a:xfrm rot="5400000" flipH="1" flipV="1">
            <a:off x="4100303" y="4860061"/>
            <a:ext cx="1216957" cy="793235"/>
          </a:xfrm>
          <a:prstGeom prst="line">
            <a:avLst/>
          </a:prstGeom>
        </p:spPr>
        <p:style>
          <a:lnRef idx="2">
            <a:schemeClr val="accent1"/>
          </a:lnRef>
          <a:fillRef idx="0">
            <a:schemeClr val="accent1"/>
          </a:fillRef>
          <a:effectRef idx="1">
            <a:schemeClr val="accent1"/>
          </a:effectRef>
          <a:fontRef idx="minor">
            <a:schemeClr val="tx1"/>
          </a:fontRef>
        </p:style>
      </p:cxnSp>
      <p:sp>
        <p:nvSpPr>
          <p:cNvPr id="24" name="Freeform 23"/>
          <p:cNvSpPr/>
          <p:nvPr/>
        </p:nvSpPr>
        <p:spPr>
          <a:xfrm>
            <a:off x="5105400" y="3859290"/>
            <a:ext cx="2253704" cy="780332"/>
          </a:xfrm>
          <a:custGeom>
            <a:avLst/>
            <a:gdLst>
              <a:gd name="connsiteX0" fmla="*/ 0 w 2253704"/>
              <a:gd name="connsiteY0" fmla="*/ 780332 h 780332"/>
              <a:gd name="connsiteX1" fmla="*/ 809341 w 2253704"/>
              <a:gd name="connsiteY1" fmla="*/ 120370 h 780332"/>
              <a:gd name="connsiteX2" fmla="*/ 2042030 w 2253704"/>
              <a:gd name="connsiteY2" fmla="*/ 58109 h 780332"/>
              <a:gd name="connsiteX3" fmla="*/ 2079384 w 2253704"/>
              <a:gd name="connsiteY3" fmla="*/ 45657 h 780332"/>
              <a:gd name="connsiteX4" fmla="*/ 2079384 w 2253704"/>
              <a:gd name="connsiteY4" fmla="*/ 45657 h 780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3704" h="780332">
                <a:moveTo>
                  <a:pt x="0" y="780332"/>
                </a:moveTo>
                <a:cubicBezTo>
                  <a:pt x="234501" y="510536"/>
                  <a:pt x="469003" y="240740"/>
                  <a:pt x="809341" y="120370"/>
                </a:cubicBezTo>
                <a:cubicBezTo>
                  <a:pt x="1149679" y="0"/>
                  <a:pt x="1830356" y="70561"/>
                  <a:pt x="2042030" y="58109"/>
                </a:cubicBezTo>
                <a:cubicBezTo>
                  <a:pt x="2253704" y="45657"/>
                  <a:pt x="2079384" y="45657"/>
                  <a:pt x="2079384" y="45657"/>
                </a:cubicBezTo>
                <a:lnTo>
                  <a:pt x="2079384" y="45657"/>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6" name="Straight Connector 25"/>
          <p:cNvCxnSpPr>
            <a:stCxn id="12" idx="3"/>
          </p:cNvCxnSpPr>
          <p:nvPr/>
        </p:nvCxnSpPr>
        <p:spPr>
          <a:xfrm rot="5400000" flipH="1" flipV="1">
            <a:off x="3757403" y="3450361"/>
            <a:ext cx="2969557" cy="1860035"/>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5486400" y="4832866"/>
            <a:ext cx="1873079" cy="707886"/>
          </a:xfrm>
          <a:prstGeom prst="rect">
            <a:avLst/>
          </a:prstGeom>
          <a:noFill/>
        </p:spPr>
        <p:txBody>
          <a:bodyPr wrap="none" rtlCol="0">
            <a:spAutoFit/>
          </a:bodyPr>
          <a:lstStyle/>
          <a:p>
            <a:r>
              <a:rPr lang="en-US" dirty="0" err="1" smtClean="0">
                <a:solidFill>
                  <a:srgbClr val="003399"/>
                </a:solidFill>
              </a:rPr>
              <a:t>Gamma(t</a:t>
            </a:r>
            <a:r>
              <a:rPr lang="en-US" dirty="0" smtClean="0">
                <a:solidFill>
                  <a:srgbClr val="003399"/>
                </a:solidFill>
              </a:rPr>
              <a:t>) now</a:t>
            </a:r>
          </a:p>
          <a:p>
            <a:r>
              <a:rPr lang="en-US" dirty="0" smtClean="0">
                <a:solidFill>
                  <a:srgbClr val="003399"/>
                </a:solidFill>
              </a:rPr>
              <a:t>Extraction now</a:t>
            </a:r>
            <a:endParaRPr lang="en-US" dirty="0">
              <a:solidFill>
                <a:srgbClr val="003399"/>
              </a:solidFill>
            </a:endParaRPr>
          </a:p>
        </p:txBody>
      </p:sp>
      <p:sp>
        <p:nvSpPr>
          <p:cNvPr id="29" name="TextBox 28"/>
          <p:cNvSpPr txBox="1"/>
          <p:nvPr/>
        </p:nvSpPr>
        <p:spPr>
          <a:xfrm>
            <a:off x="6443913" y="2401669"/>
            <a:ext cx="2357511" cy="1323439"/>
          </a:xfrm>
          <a:prstGeom prst="rect">
            <a:avLst/>
          </a:prstGeom>
          <a:noFill/>
        </p:spPr>
        <p:txBody>
          <a:bodyPr wrap="square" rtlCol="0">
            <a:spAutoFit/>
          </a:bodyPr>
          <a:lstStyle/>
          <a:p>
            <a:r>
              <a:rPr lang="en-US" dirty="0" err="1" smtClean="0">
                <a:solidFill>
                  <a:srgbClr val="FF0000"/>
                </a:solidFill>
              </a:rPr>
              <a:t>Gamma(t</a:t>
            </a:r>
            <a:r>
              <a:rPr lang="en-US" dirty="0" smtClean="0">
                <a:solidFill>
                  <a:srgbClr val="FF0000"/>
                </a:solidFill>
              </a:rPr>
              <a:t>) proposed</a:t>
            </a:r>
          </a:p>
          <a:p>
            <a:r>
              <a:rPr lang="en-US" dirty="0" smtClean="0">
                <a:solidFill>
                  <a:srgbClr val="003399"/>
                </a:solidFill>
              </a:rPr>
              <a:t>Extract here ‘on the fly’</a:t>
            </a:r>
            <a:endParaRPr lang="en-US" dirty="0">
              <a:solidFill>
                <a:srgbClr val="003399"/>
              </a:solidFill>
            </a:endParaRPr>
          </a:p>
        </p:txBody>
      </p:sp>
      <p:cxnSp>
        <p:nvCxnSpPr>
          <p:cNvPr id="31" name="Straight Connector 30"/>
          <p:cNvCxnSpPr/>
          <p:nvPr/>
        </p:nvCxnSpPr>
        <p:spPr>
          <a:xfrm flipH="1" flipV="1">
            <a:off x="3940416" y="3859290"/>
            <a:ext cx="3069984" cy="45657"/>
          </a:xfrm>
          <a:prstGeom prst="line">
            <a:avLst/>
          </a:prstGeom>
          <a:ln>
            <a:prstDash val="sysDash"/>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rot="10800000" flipV="1">
            <a:off x="5638801" y="3026896"/>
            <a:ext cx="2123573" cy="832394"/>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rot="5400000" flipH="1" flipV="1">
            <a:off x="6546441" y="4368907"/>
            <a:ext cx="927919"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Title 2"/>
          <p:cNvSpPr>
            <a:spLocks noGrp="1"/>
          </p:cNvSpPr>
          <p:nvPr>
            <p:ph type="title"/>
          </p:nvPr>
        </p:nvSpPr>
        <p:spPr>
          <a:xfrm>
            <a:off x="152400" y="228600"/>
            <a:ext cx="7772400" cy="533400"/>
          </a:xfrm>
        </p:spPr>
        <p:txBody>
          <a:bodyPr/>
          <a:lstStyle/>
          <a:p>
            <a:r>
              <a:rPr lang="en-US" b="1" dirty="0" smtClean="0">
                <a:solidFill>
                  <a:srgbClr val="FF3300"/>
                </a:solidFill>
              </a:rPr>
              <a:t>Extraction on the Fly</a:t>
            </a:r>
            <a:endParaRPr lang="en-US" b="1" dirty="0">
              <a:solidFill>
                <a:srgbClr val="FF3300"/>
              </a:solidFill>
            </a:endParaRPr>
          </a:p>
        </p:txBody>
      </p:sp>
    </p:spTree>
    <p:extLst>
      <p:ext uri="{BB962C8B-B14F-4D97-AF65-F5344CB8AC3E}">
        <p14:creationId xmlns:p14="http://schemas.microsoft.com/office/powerpoint/2010/main" val="2187694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8</a:t>
            </a:fld>
            <a:endParaRPr lang="en-US" altLang="ja-JP" dirty="0">
              <a:latin typeface="Arial" pitchFamily="34" charset="0"/>
            </a:endParaRPr>
          </a:p>
        </p:txBody>
      </p:sp>
      <p:sp>
        <p:nvSpPr>
          <p:cNvPr id="9220" name="Rectangle 2"/>
          <p:cNvSpPr>
            <a:spLocks noGrp="1" noChangeArrowheads="1"/>
          </p:cNvSpPr>
          <p:nvPr>
            <p:ph type="title"/>
          </p:nvPr>
        </p:nvSpPr>
        <p:spPr>
          <a:xfrm>
            <a:off x="76200" y="152400"/>
            <a:ext cx="8915400" cy="533400"/>
          </a:xfrm>
        </p:spPr>
        <p:txBody>
          <a:bodyPr/>
          <a:lstStyle/>
          <a:p>
            <a:pPr eaLnBrk="1" hangingPunct="1"/>
            <a:r>
              <a:rPr lang="en-US" sz="3200" b="1" dirty="0" smtClean="0">
                <a:solidFill>
                  <a:srgbClr val="FF0000"/>
                </a:solidFill>
              </a:rPr>
              <a:t>Polarization Gain with Radial Jump in 1996</a:t>
            </a:r>
          </a:p>
        </p:txBody>
      </p:sp>
      <p:pic>
        <p:nvPicPr>
          <p:cNvPr id="4" name="Content Placeholder 3" descr="radial_jump.gif"/>
          <p:cNvPicPr>
            <a:picLocks noGrp="1" noChangeAspect="1"/>
          </p:cNvPicPr>
          <p:nvPr>
            <p:ph idx="1"/>
          </p:nvPr>
        </p:nvPicPr>
        <p:blipFill>
          <a:blip r:embed="rId3">
            <a:extLst>
              <a:ext uri="{28A0092B-C50C-407E-A947-70E740481C1C}">
                <a14:useLocalDpi xmlns:a14="http://schemas.microsoft.com/office/drawing/2010/main" val="0"/>
              </a:ext>
            </a:extLst>
          </a:blip>
          <a:srcRect l="-50629" r="-50629"/>
          <a:stretch>
            <a:fillRect/>
          </a:stretch>
        </p:blipFill>
        <p:spPr>
          <a:xfrm>
            <a:off x="-1905000" y="838200"/>
            <a:ext cx="7772400" cy="4800600"/>
          </a:xfrm>
        </p:spPr>
      </p:pic>
      <p:sp>
        <p:nvSpPr>
          <p:cNvPr id="5" name="TextBox 4"/>
          <p:cNvSpPr txBox="1"/>
          <p:nvPr/>
        </p:nvSpPr>
        <p:spPr>
          <a:xfrm>
            <a:off x="3803551" y="838200"/>
            <a:ext cx="5264249" cy="4401205"/>
          </a:xfrm>
          <a:prstGeom prst="rect">
            <a:avLst/>
          </a:prstGeom>
          <a:noFill/>
        </p:spPr>
        <p:txBody>
          <a:bodyPr wrap="square" rtlCol="0">
            <a:spAutoFit/>
          </a:bodyPr>
          <a:lstStyle/>
          <a:p>
            <a:pPr marL="342900" indent="-342900">
              <a:buClr>
                <a:srgbClr val="FF0000"/>
              </a:buClr>
              <a:buFont typeface="Arial"/>
              <a:buChar char="•"/>
            </a:pPr>
            <a:r>
              <a:rPr lang="en-US" b="0" dirty="0" smtClean="0">
                <a:solidFill>
                  <a:srgbClr val="000090"/>
                </a:solidFill>
              </a:rPr>
              <a:t>It was done with </a:t>
            </a:r>
            <a:r>
              <a:rPr lang="en-US" b="0" dirty="0" err="1" smtClean="0">
                <a:solidFill>
                  <a:srgbClr val="000090"/>
                </a:solidFill>
              </a:rPr>
              <a:t>solenoidal</a:t>
            </a:r>
            <a:r>
              <a:rPr lang="en-US" b="0" dirty="0" smtClean="0">
                <a:solidFill>
                  <a:srgbClr val="000090"/>
                </a:solidFill>
              </a:rPr>
              <a:t> partial snake in the AGS, quite strong coupling.</a:t>
            </a:r>
          </a:p>
          <a:p>
            <a:pPr marL="342900" indent="-342900">
              <a:buClr>
                <a:srgbClr val="FF0000"/>
              </a:buClr>
              <a:buFont typeface="Arial"/>
              <a:buChar char="•"/>
            </a:pPr>
            <a:r>
              <a:rPr lang="en-US" b="0" dirty="0" smtClean="0">
                <a:solidFill>
                  <a:srgbClr val="000090"/>
                </a:solidFill>
              </a:rPr>
              <a:t>5% of regular ramp rate to induce full spin flip at 0+ν</a:t>
            </a:r>
            <a:r>
              <a:rPr lang="en-US" b="0" baseline="-25000" dirty="0" smtClean="0">
                <a:solidFill>
                  <a:srgbClr val="000090"/>
                </a:solidFill>
              </a:rPr>
              <a:t>y</a:t>
            </a:r>
            <a:r>
              <a:rPr lang="en-US" b="0" dirty="0" smtClean="0">
                <a:solidFill>
                  <a:srgbClr val="000090"/>
                </a:solidFill>
              </a:rPr>
              <a:t>.</a:t>
            </a:r>
          </a:p>
          <a:p>
            <a:pPr marL="342900" indent="-342900">
              <a:buClr>
                <a:srgbClr val="FF0000"/>
              </a:buClr>
              <a:buFont typeface="Arial"/>
              <a:buChar char="•"/>
            </a:pPr>
            <a:r>
              <a:rPr lang="en-US" b="0" dirty="0" smtClean="0">
                <a:solidFill>
                  <a:srgbClr val="000090"/>
                </a:solidFill>
              </a:rPr>
              <a:t>The extremely slow ramp rate magnified the the polarization loss at </a:t>
            </a:r>
            <a:r>
              <a:rPr lang="en-US" b="0" dirty="0">
                <a:solidFill>
                  <a:srgbClr val="000090"/>
                </a:solidFill>
              </a:rPr>
              <a:t>0+</a:t>
            </a:r>
            <a:r>
              <a:rPr lang="en-US" b="0" dirty="0" smtClean="0">
                <a:solidFill>
                  <a:srgbClr val="000090"/>
                </a:solidFill>
              </a:rPr>
              <a:t>ν</a:t>
            </a:r>
            <a:r>
              <a:rPr lang="en-US" b="0" baseline="-25000" dirty="0" smtClean="0">
                <a:solidFill>
                  <a:srgbClr val="000090"/>
                </a:solidFill>
              </a:rPr>
              <a:t>x</a:t>
            </a:r>
            <a:r>
              <a:rPr lang="en-US" b="0" dirty="0" smtClean="0">
                <a:solidFill>
                  <a:srgbClr val="000090"/>
                </a:solidFill>
              </a:rPr>
              <a:t>. Radial jump at 0+ν</a:t>
            </a:r>
            <a:r>
              <a:rPr lang="en-US" b="0" baseline="-25000" dirty="0" smtClean="0">
                <a:solidFill>
                  <a:srgbClr val="000090"/>
                </a:solidFill>
              </a:rPr>
              <a:t>x</a:t>
            </a:r>
            <a:r>
              <a:rPr lang="en-US" b="0" dirty="0" smtClean="0">
                <a:solidFill>
                  <a:srgbClr val="000090"/>
                </a:solidFill>
              </a:rPr>
              <a:t> showed benefit. Solid line is the prediction based on the momentum spread and the ramp rate. </a:t>
            </a:r>
          </a:p>
          <a:p>
            <a:pPr marL="342900" indent="-342900">
              <a:buClr>
                <a:srgbClr val="FF0000"/>
              </a:buClr>
              <a:buFont typeface="Arial"/>
              <a:buChar char="•"/>
            </a:pPr>
            <a:r>
              <a:rPr lang="en-US" b="0" dirty="0" smtClean="0">
                <a:solidFill>
                  <a:srgbClr val="000090"/>
                </a:solidFill>
              </a:rPr>
              <a:t>It probably is suitable for the weak resonances such as the horizontal resonances. However, it has the same limitation as jump quad scheme: not all particles will benefit from the jump due to the momentum spread.</a:t>
            </a:r>
            <a:endParaRPr lang="en-US" b="0" dirty="0">
              <a:solidFill>
                <a:srgbClr val="000090"/>
              </a:solidFill>
            </a:endParaRPr>
          </a:p>
        </p:txBody>
      </p:sp>
    </p:spTree>
    <p:extLst>
      <p:ext uri="{BB962C8B-B14F-4D97-AF65-F5344CB8AC3E}">
        <p14:creationId xmlns:p14="http://schemas.microsoft.com/office/powerpoint/2010/main" val="126674844"/>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9</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a:solidFill>
                  <a:srgbClr val="FF0000"/>
                </a:solidFill>
              </a:rPr>
              <a:t>S</a:t>
            </a:r>
            <a:r>
              <a:rPr lang="en-US" sz="3200" b="1" dirty="0" smtClean="0">
                <a:solidFill>
                  <a:srgbClr val="FF0000"/>
                </a:solidFill>
              </a:rPr>
              <a:t>ummary</a:t>
            </a:r>
            <a:endParaRPr lang="en-US" sz="3200" b="1" dirty="0" smtClean="0">
              <a:solidFill>
                <a:srgbClr val="FF0000"/>
              </a:solidFill>
            </a:endParaRP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The AGS Siemens generator repair and cold snake delay complicate the AGS </a:t>
            </a:r>
            <a:r>
              <a:rPr lang="en-US" sz="2400" dirty="0" err="1" smtClean="0">
                <a:solidFill>
                  <a:srgbClr val="000099"/>
                </a:solidFill>
                <a:latin typeface="Times New Roman" pitchFamily="18" charset="0"/>
              </a:rPr>
              <a:t>pp</a:t>
            </a:r>
            <a:r>
              <a:rPr lang="en-US" sz="2400" dirty="0" smtClean="0">
                <a:solidFill>
                  <a:srgbClr val="000099"/>
                </a:solidFill>
                <a:latin typeface="Times New Roman" pitchFamily="18" charset="0"/>
              </a:rPr>
              <a:t> setup. </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We will use the waiting time for Booster setup, AGS LLRF setup and Westinghouse test (how much polarization we can have with Westinghouse generator).</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H=2 will be used in the Booster in the hope to reduce longitudinal </a:t>
            </a:r>
            <a:r>
              <a:rPr lang="en-US" sz="2400" dirty="0" err="1" smtClean="0">
                <a:solidFill>
                  <a:srgbClr val="000099"/>
                </a:solidFill>
                <a:latin typeface="Times New Roman" pitchFamily="18" charset="0"/>
              </a:rPr>
              <a:t>emittance</a:t>
            </a:r>
            <a:r>
              <a:rPr lang="en-US" sz="2400" dirty="0" smtClean="0">
                <a:solidFill>
                  <a:srgbClr val="000099"/>
                </a:solidFill>
                <a:latin typeface="Times New Roman" pitchFamily="18" charset="0"/>
              </a:rPr>
              <a:t> and to remove the intensity limit at </a:t>
            </a:r>
            <a:r>
              <a:rPr lang="en-US" sz="2400" dirty="0" err="1" smtClean="0">
                <a:solidFill>
                  <a:srgbClr val="000099"/>
                </a:solidFill>
                <a:latin typeface="Times New Roman" pitchFamily="18" charset="0"/>
              </a:rPr>
              <a:t>rebucketing</a:t>
            </a:r>
            <a:r>
              <a:rPr lang="en-US" sz="2400" dirty="0" smtClean="0">
                <a:solidFill>
                  <a:srgbClr val="000099"/>
                </a:solidFill>
                <a:latin typeface="Times New Roman" pitchFamily="18" charset="0"/>
              </a:rPr>
              <a:t>.</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Faster AGS cycle (4s-&gt;3.3s) will be used to speed up RHIC fill.</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Two new schemes to mitigate polarization loss at the end of AGS ramp will be tested: Radial jump and extraction-on-the-fly.</a:t>
            </a:r>
          </a:p>
          <a:p>
            <a:pPr eaLnBrk="1" hangingPunct="1">
              <a:lnSpc>
                <a:spcPct val="90000"/>
              </a:lnSpc>
              <a:buClr>
                <a:srgbClr val="FF0000"/>
              </a:buClr>
              <a:buSzPct val="60000"/>
              <a:buFontTx/>
              <a:buChar char="•"/>
            </a:pPr>
            <a:r>
              <a:rPr lang="en-US" sz="2400" dirty="0" smtClean="0">
                <a:solidFill>
                  <a:srgbClr val="000099"/>
                </a:solidFill>
                <a:latin typeface="Times New Roman" pitchFamily="18" charset="0"/>
              </a:rPr>
              <a:t>It will be a busy year.</a:t>
            </a:r>
          </a:p>
          <a:p>
            <a:pPr eaLnBrk="1" hangingPunct="1">
              <a:lnSpc>
                <a:spcPct val="90000"/>
              </a:lnSpc>
              <a:buClr>
                <a:srgbClr val="FF0000"/>
              </a:buClr>
              <a:buSzPct val="60000"/>
              <a:buFontTx/>
              <a:buChar char="•"/>
            </a:pPr>
            <a:endParaRPr lang="en-US" sz="2400" dirty="0" smtClean="0">
              <a:solidFill>
                <a:srgbClr val="000099"/>
              </a:solidFill>
              <a:latin typeface="Times New Roman" pitchFamily="18" charset="0"/>
            </a:endParaRPr>
          </a:p>
          <a:p>
            <a:pPr eaLnBrk="1" hangingPunct="1">
              <a:lnSpc>
                <a:spcPct val="90000"/>
              </a:lnSpc>
              <a:buClr>
                <a:srgbClr val="FF0000"/>
              </a:buClr>
              <a:buSzPct val="60000"/>
              <a:buFontTx/>
              <a:buChar char="•"/>
            </a:pPr>
            <a:endParaRPr lang="en-US" sz="2400" dirty="0" smtClean="0">
              <a:solidFill>
                <a:srgbClr val="000099"/>
              </a:solidFill>
              <a:latin typeface="Times New Roman" pitchFamily="18" charset="0"/>
            </a:endParaRPr>
          </a:p>
        </p:txBody>
      </p:sp>
    </p:spTree>
    <p:extLst>
      <p:ext uri="{BB962C8B-B14F-4D97-AF65-F5344CB8AC3E}">
        <p14:creationId xmlns:p14="http://schemas.microsoft.com/office/powerpoint/2010/main" val="4184347056"/>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292855160</TotalTime>
  <Words>984</Words>
  <Application>Microsoft Macintosh PowerPoint</Application>
  <PresentationFormat>On-screen Show (4:3)</PresentationFormat>
  <Paragraphs>71</Paragraphs>
  <Slides>9</Slides>
  <Notes>8</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Contemporary Portrait</vt:lpstr>
      <vt:lpstr>1_Custom Design</vt:lpstr>
      <vt:lpstr>Custom Design</vt:lpstr>
      <vt:lpstr>AGS/Booster PP Setup Plan</vt:lpstr>
      <vt:lpstr>Running Scenario</vt:lpstr>
      <vt:lpstr>Spin Simulation done with ZGOUBI</vt:lpstr>
      <vt:lpstr>Jump Quads with Westinghouse</vt:lpstr>
      <vt:lpstr>Booster Setup and AGS Injection(Before Siemens)</vt:lpstr>
      <vt:lpstr>New Tests for This Run </vt:lpstr>
      <vt:lpstr>Extraction on the Fly</vt:lpstr>
      <vt:lpstr>Polarization Gain with Radial Jump in 1996</vt:lpstr>
      <vt:lpstr>Summary</vt:lpstr>
    </vt:vector>
  </TitlesOfParts>
  <Company>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RHIC Monday Meeting 06-14-2010</dc:title>
  <dc:creator>Haixin Huang</dc:creator>
  <cp:lastModifiedBy>Haixin Huang</cp:lastModifiedBy>
  <cp:revision>855</cp:revision>
  <cp:lastPrinted>2000-11-14T18:14:29Z</cp:lastPrinted>
  <dcterms:created xsi:type="dcterms:W3CDTF">2012-07-26T16:02:31Z</dcterms:created>
  <dcterms:modified xsi:type="dcterms:W3CDTF">2013-01-11T16:25:05Z</dcterms:modified>
</cp:coreProperties>
</file>