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2" r:id="rId2"/>
    <p:sldId id="390" r:id="rId3"/>
    <p:sldId id="391" r:id="rId4"/>
    <p:sldId id="394" r:id="rId5"/>
    <p:sldId id="383" r:id="rId6"/>
    <p:sldId id="384" r:id="rId7"/>
    <p:sldId id="385" r:id="rId8"/>
    <p:sldId id="388" r:id="rId9"/>
    <p:sldId id="395" r:id="rId10"/>
    <p:sldId id="392" r:id="rId11"/>
    <p:sldId id="396" r:id="rId12"/>
    <p:sldId id="397" r:id="rId13"/>
    <p:sldId id="398" r:id="rId14"/>
    <p:sldId id="399" r:id="rId15"/>
    <p:sldId id="347" r:id="rId16"/>
    <p:sldId id="386" r:id="rId17"/>
    <p:sldId id="400" r:id="rId18"/>
    <p:sldId id="393" r:id="rId19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6073" autoAdjust="0"/>
  </p:normalViewPr>
  <p:slideViewPr>
    <p:cSldViewPr>
      <p:cViewPr varScale="1">
        <p:scale>
          <a:sx n="110" d="100"/>
          <a:sy n="110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9 August 2011, 14:30, 25+5min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15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4182" cy="6901293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914400"/>
            <a:ext cx="6553200" cy="28956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Polarized proton projections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5867400"/>
            <a:ext cx="35052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sz="1600" dirty="0" smtClean="0"/>
              <a:t> 11 May 2012</a:t>
            </a:r>
          </a:p>
          <a:p>
            <a:pPr algn="r"/>
            <a:r>
              <a:rPr lang="en-US" sz="1600" dirty="0" smtClean="0"/>
              <a:t>RHIC Spin Collaboration Meeting</a:t>
            </a:r>
            <a:br>
              <a:rPr lang="en-US" sz="1600" dirty="0" smtClean="0"/>
            </a:br>
            <a:r>
              <a:rPr lang="en-US" sz="1600" dirty="0" smtClean="0"/>
              <a:t>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05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OPPIS location 05/10/12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2012-0510 OPPIS upgrade wo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1050"/>
            <a:ext cx="6172200" cy="462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86400"/>
            <a:ext cx="466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New Atomic Beam Source (ABS)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143000" y="3505200"/>
            <a:ext cx="1828800" cy="1981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38931" y="6015335"/>
            <a:ext cx="437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New superconducting solenoid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715000" y="3429000"/>
            <a:ext cx="1600200" cy="26670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2990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RHIC electron lenses</a:t>
            </a:r>
            <a:r>
              <a:rPr lang="en-US" dirty="0"/>
              <a:t> </a:t>
            </a:r>
            <a:r>
              <a:rPr lang="en-US" dirty="0" smtClean="0"/>
              <a:t>                                           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6540476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46" y="1047690"/>
            <a:ext cx="631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Bunch intensity in 2012 polarized proton physics store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657600" y="2133600"/>
            <a:ext cx="26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bunches with 1 collision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4290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bunches with 2 collisions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914400"/>
            <a:ext cx="258002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Goal: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pPr algn="l"/>
            <a:r>
              <a:rPr lang="en-US" sz="2000" dirty="0" smtClean="0"/>
              <a:t>Compensate for </a:t>
            </a:r>
            <a:br>
              <a:rPr lang="en-US" sz="2000" dirty="0" smtClean="0"/>
            </a:br>
            <a:r>
              <a:rPr lang="en-US" sz="2000" dirty="0" smtClean="0"/>
              <a:t>1 of 2 beam-beam</a:t>
            </a:r>
            <a:br>
              <a:rPr lang="en-US" sz="2000" dirty="0" smtClean="0"/>
            </a:br>
            <a:r>
              <a:rPr lang="en-US" sz="2000" dirty="0" smtClean="0"/>
              <a:t>interactions with </a:t>
            </a:r>
            <a:br>
              <a:rPr lang="en-US" sz="2000" dirty="0" smtClean="0"/>
            </a:br>
            <a:r>
              <a:rPr lang="en-US" sz="2000" dirty="0" smtClean="0"/>
              <a:t>electron lenses</a:t>
            </a:r>
          </a:p>
          <a:p>
            <a:pPr algn="l"/>
            <a:endParaRPr lang="en-US" sz="2000" dirty="0"/>
          </a:p>
          <a:p>
            <a:r>
              <a:rPr lang="en-US" sz="2000" dirty="0" smtClean="0"/>
              <a:t>Then increase bunch</a:t>
            </a:r>
            <a:br>
              <a:rPr lang="en-US" sz="2000" dirty="0" smtClean="0"/>
            </a:br>
            <a:r>
              <a:rPr lang="en-US" sz="2000" dirty="0"/>
              <a:t>intensity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luminosity (</a:t>
            </a:r>
            <a:r>
              <a:rPr lang="en-US" sz="2000" dirty="0"/>
              <a:t>up to 2×)</a:t>
            </a:r>
          </a:p>
          <a:p>
            <a:pPr algn="l"/>
            <a:endParaRPr lang="en-US" sz="1600" dirty="0" smtClean="0">
              <a:solidFill>
                <a:schemeClr val="accent2"/>
              </a:solidFill>
            </a:endParaRPr>
          </a:p>
          <a:p>
            <a:pPr algn="l"/>
            <a:r>
              <a:rPr lang="en-US" sz="1600" dirty="0" smtClean="0">
                <a:solidFill>
                  <a:schemeClr val="accent2"/>
                </a:solidFill>
              </a:rPr>
              <a:t>Need with new polarized 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proton source − under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construction, A. Zelenski</a:t>
            </a:r>
            <a:br>
              <a:rPr lang="en-US" sz="1600" dirty="0" smtClean="0">
                <a:solidFill>
                  <a:schemeClr val="accent2"/>
                </a:solidFill>
              </a:rPr>
            </a:br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324600" y="2590800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89745"/>
              </p:ext>
            </p:extLst>
          </p:nvPr>
        </p:nvGraphicFramePr>
        <p:xfrm>
          <a:off x="6858000" y="5333999"/>
          <a:ext cx="1676400" cy="8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469900" imgH="241300" progId="Equation.3">
                  <p:embed/>
                </p:oleObj>
              </mc:Choice>
              <mc:Fallback>
                <p:oleObj name="Equation" r:id="rId4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0" y="5333999"/>
                        <a:ext cx="1676400" cy="88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3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RHIC electron lenses</a:t>
            </a:r>
            <a:r>
              <a:rPr lang="en-US" dirty="0"/>
              <a:t>                     </a:t>
            </a:r>
            <a:r>
              <a:rPr lang="en-US" dirty="0" smtClean="0"/>
              <a:t>Compensation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pic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" y="838200"/>
            <a:ext cx="44852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19600" y="838200"/>
            <a:ext cx="4572000" cy="40087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/>
              <a:t>Basic idea: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600" dirty="0"/>
              <a:t>In addition to </a:t>
            </a:r>
            <a:r>
              <a:rPr lang="en-US" sz="1600" dirty="0" smtClean="0"/>
              <a:t>2</a:t>
            </a:r>
            <a:r>
              <a:rPr lang="en-US" sz="1600" dirty="0"/>
              <a:t> </a:t>
            </a:r>
            <a:r>
              <a:rPr lang="en-US" sz="1600" dirty="0" smtClean="0"/>
              <a:t>beam</a:t>
            </a:r>
            <a:r>
              <a:rPr lang="en-US" sz="1600" dirty="0"/>
              <a:t>-beam collisions with </a:t>
            </a:r>
            <a:r>
              <a:rPr lang="en-US" sz="1600" b="1" dirty="0">
                <a:solidFill>
                  <a:schemeClr val="accent2"/>
                </a:solidFill>
              </a:rPr>
              <a:t>positively</a:t>
            </a:r>
            <a:r>
              <a:rPr lang="en-US" sz="1600" dirty="0"/>
              <a:t> charged beam have another collision with a </a:t>
            </a:r>
            <a:r>
              <a:rPr lang="en-US" sz="1600" b="1" dirty="0">
                <a:solidFill>
                  <a:srgbClr val="FF0000"/>
                </a:solidFill>
              </a:rPr>
              <a:t>negatively </a:t>
            </a:r>
            <a:r>
              <a:rPr lang="en-US" sz="1600" dirty="0"/>
              <a:t>charged beam with the same amplitude </a:t>
            </a:r>
            <a:r>
              <a:rPr lang="en-US" sz="1600" dirty="0" smtClean="0"/>
              <a:t>dependence – and electron lens. </a:t>
            </a:r>
            <a:endParaRPr lang="en-US" sz="1000" dirty="0"/>
          </a:p>
          <a:p>
            <a:endParaRPr lang="en-US" sz="1050" dirty="0"/>
          </a:p>
          <a:p>
            <a:r>
              <a:rPr lang="en-US" sz="1800" b="1" dirty="0"/>
              <a:t>Exact compensation for: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600" dirty="0"/>
              <a:t>short bunches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>
                <a:latin typeface="Symbol" pitchFamily="18" charset="2"/>
              </a:rPr>
              <a:t>Dy</a:t>
            </a:r>
            <a:r>
              <a:rPr lang="en-US" sz="1600" baseline="-25000" dirty="0" err="1"/>
              <a:t>x,y</a:t>
            </a:r>
            <a:r>
              <a:rPr lang="en-US" sz="1600" baseline="-25000" dirty="0"/>
              <a:t> 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dirty="0" err="1">
                <a:latin typeface="Symbol" pitchFamily="18" charset="2"/>
              </a:rPr>
              <a:t>p</a:t>
            </a:r>
            <a:r>
              <a:rPr lang="en-US" sz="1600" dirty="0"/>
              <a:t> between p-p and p-e collision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no nonlinearities between p-p and p-e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same amplitude dependent kick from p-p, p-e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only approximate realization </a:t>
            </a:r>
            <a:r>
              <a:rPr lang="en-US" sz="1600" dirty="0" smtClean="0"/>
              <a:t>possible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Deviations from ideal were extensively studied </a:t>
            </a:r>
            <a:br>
              <a:rPr lang="en-US" sz="1600" dirty="0" smtClean="0"/>
            </a:br>
            <a:r>
              <a:rPr lang="en-US" sz="1600" dirty="0" smtClean="0"/>
              <a:t>in simulations: </a:t>
            </a:r>
            <a:r>
              <a:rPr lang="en-US" sz="1600" b="1" dirty="0" smtClean="0"/>
              <a:t>Y. Luo et al. – accepted for</a:t>
            </a:r>
            <a:br>
              <a:rPr lang="en-US" sz="1600" b="1" dirty="0" smtClean="0"/>
            </a:br>
            <a:r>
              <a:rPr lang="en-US" sz="1600" b="1" dirty="0" smtClean="0"/>
              <a:t>publication PRST-AB</a:t>
            </a:r>
            <a:endParaRPr lang="en-US" sz="10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3665" y="1981200"/>
            <a:ext cx="660735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04800" y="3733800"/>
            <a:ext cx="6858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65906" y="4624684"/>
            <a:ext cx="1282094" cy="23516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6" descr="TEL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59" y="5036944"/>
            <a:ext cx="2450159" cy="18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00529" y="5105162"/>
            <a:ext cx="405899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Build on experience with </a:t>
            </a:r>
            <a:r>
              <a:rPr lang="en-US" sz="1000" dirty="0" smtClean="0">
                <a:solidFill>
                  <a:schemeClr val="accent2"/>
                </a:solidFill>
              </a:rPr>
              <a:t/>
            </a:r>
            <a:br>
              <a:rPr lang="en-US" sz="1000" dirty="0" smtClean="0">
                <a:solidFill>
                  <a:schemeClr val="accent2"/>
                </a:solidFill>
              </a:rPr>
            </a:br>
            <a:r>
              <a:rPr lang="en-US" sz="1000" dirty="0" smtClean="0">
                <a:solidFill>
                  <a:schemeClr val="accent2"/>
                </a:solidFill>
              </a:rPr>
              <a:t/>
            </a:r>
            <a:br>
              <a:rPr lang="en-US" sz="1000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Tevatron electron lenses </a:t>
            </a:r>
            <a:r>
              <a:rPr lang="en-US" sz="1200" dirty="0" smtClean="0">
                <a:solidFill>
                  <a:schemeClr val="accent2"/>
                </a:solidFill>
              </a:rPr>
              <a:t>V. Shiltsev, </a:t>
            </a:r>
            <a:br>
              <a:rPr lang="en-US" sz="12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A. </a:t>
            </a:r>
            <a:r>
              <a:rPr lang="en-US" sz="1200" dirty="0" err="1" smtClean="0">
                <a:solidFill>
                  <a:schemeClr val="accent2"/>
                </a:solidFill>
              </a:rPr>
              <a:t>Burov</a:t>
            </a:r>
            <a:r>
              <a:rPr lang="en-US" sz="1200" dirty="0" smtClean="0">
                <a:solidFill>
                  <a:schemeClr val="accent2"/>
                </a:solidFill>
              </a:rPr>
              <a:t>, A. Valishev, G. Stancari, X.-L. Zhang, …</a:t>
            </a:r>
            <a:br>
              <a:rPr lang="en-US" sz="1200" dirty="0" smtClean="0">
                <a:solidFill>
                  <a:schemeClr val="accent2"/>
                </a:solidFill>
              </a:rPr>
            </a:b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BNL Electron Beam Ion Source (EBIS)</a:t>
            </a:r>
            <a:br>
              <a:rPr lang="en-US" sz="1600" b="1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J. </a:t>
            </a:r>
            <a:r>
              <a:rPr lang="en-US" sz="1200" dirty="0" err="1" smtClean="0">
                <a:solidFill>
                  <a:schemeClr val="accent2"/>
                </a:solidFill>
              </a:rPr>
              <a:t>Alessi</a:t>
            </a:r>
            <a:r>
              <a:rPr lang="en-US" sz="1200" dirty="0" smtClean="0">
                <a:solidFill>
                  <a:schemeClr val="accent2"/>
                </a:solidFill>
              </a:rPr>
              <a:t>, E. Beebe, M. Okamura, A. Pikin, D. Raparia, …</a:t>
            </a:r>
          </a:p>
        </p:txBody>
      </p:sp>
      <p:pic>
        <p:nvPicPr>
          <p:cNvPr id="15" name="Picture 2" descr="C:\Documents and Settings\alessi.BNL\My Documents\My Pictures\EBIS\Bowman 8-09\1620-8-20-09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21" y="5029200"/>
            <a:ext cx="2760837" cy="18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5029200"/>
            <a:ext cx="24036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FF66"/>
                </a:solidFill>
              </a:rPr>
              <a:t>FNAL - TEL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0891" y="5029200"/>
            <a:ext cx="2343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FF66"/>
                </a:solidFill>
              </a:rPr>
              <a:t>BNL - EBIS</a:t>
            </a:r>
          </a:p>
        </p:txBody>
      </p:sp>
    </p:spTree>
    <p:extLst>
      <p:ext uri="{BB962C8B-B14F-4D97-AF65-F5344CB8AC3E}">
        <p14:creationId xmlns:p14="http://schemas.microsoft.com/office/powerpoint/2010/main" val="18838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RHIC electron lenses</a:t>
            </a:r>
            <a:r>
              <a:rPr lang="en-US" dirty="0"/>
              <a:t>                     </a:t>
            </a:r>
            <a:r>
              <a:rPr lang="en-US" dirty="0" smtClean="0"/>
              <a:t>Compensation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elensblueinstl_mo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75894" cy="3352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7162800" y="2895600"/>
            <a:ext cx="914400" cy="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85800" y="2895600"/>
            <a:ext cx="914400" cy="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807677" y="2778474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532" y="2778474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p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3429000"/>
            <a:ext cx="3763874" cy="3125688"/>
            <a:chOff x="152400" y="3429000"/>
            <a:chExt cx="3763874" cy="3125688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5077361"/>
              <a:ext cx="3763874" cy="1477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Electron gun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400" dirty="0" smtClean="0"/>
                <a:t>Modes: DC, 100 Hz (setup), 80 kHz (1/turn) </a:t>
              </a:r>
            </a:p>
            <a:p>
              <a:pPr algn="l"/>
              <a:r>
                <a:rPr lang="en-US" sz="1400" dirty="0" err="1" smtClean="0"/>
                <a:t>V</a:t>
              </a:r>
              <a:r>
                <a:rPr lang="en-US" sz="1400" baseline="-25000" dirty="0" err="1" smtClean="0"/>
                <a:t>max</a:t>
              </a:r>
              <a:r>
                <a:rPr lang="en-US" sz="1400" dirty="0" smtClean="0"/>
                <a:t> = 10 kV, I</a:t>
              </a:r>
              <a:r>
                <a:rPr lang="en-US" sz="1400" baseline="-25000" dirty="0" smtClean="0"/>
                <a:t>max</a:t>
              </a:r>
              <a:r>
                <a:rPr lang="en-US" sz="1400" dirty="0" smtClean="0"/>
                <a:t> = 1.5 A, P = 2×10</a:t>
              </a:r>
              <a:r>
                <a:rPr lang="en-US" sz="1400" baseline="30000" dirty="0" smtClean="0"/>
                <a:t>-6</a:t>
              </a:r>
              <a:r>
                <a:rPr lang="en-US" sz="1400" dirty="0" smtClean="0"/>
                <a:t> AV</a:t>
              </a:r>
              <a:r>
                <a:rPr lang="en-US" sz="1400" baseline="30000" dirty="0" smtClean="0"/>
                <a:t>-3/2</a:t>
              </a:r>
              <a:r>
                <a:rPr lang="en-US" sz="1400" dirty="0" smtClean="0"/>
                <a:t>…</a:t>
              </a:r>
              <a:br>
                <a:rPr lang="en-US" sz="1400" dirty="0" smtClean="0"/>
              </a:br>
              <a:r>
                <a:rPr lang="en-US" sz="1400" dirty="0" smtClean="0"/>
                <a:t>Cathodes: LaB</a:t>
              </a:r>
              <a:r>
                <a:rPr lang="en-US" sz="1400" baseline="-25000" dirty="0" smtClean="0"/>
                <a:t>6</a:t>
              </a:r>
              <a:r>
                <a:rPr lang="en-US" sz="1400" dirty="0" smtClean="0"/>
                <a:t> and </a:t>
              </a:r>
              <a:r>
                <a:rPr lang="en-US" sz="1400" dirty="0" err="1" smtClean="0"/>
                <a:t>IrCe</a:t>
              </a:r>
              <a:r>
                <a:rPr lang="en-US" sz="1400" dirty="0" smtClean="0"/>
                <a:t> (from </a:t>
              </a:r>
              <a:r>
                <a:rPr lang="en-US" sz="1400" dirty="0" err="1" smtClean="0"/>
                <a:t>Budker</a:t>
              </a:r>
              <a:r>
                <a:rPr lang="en-US" sz="1400" dirty="0" smtClean="0"/>
                <a:t>), </a:t>
              </a:r>
              <a:br>
                <a:rPr lang="en-US" sz="1400" dirty="0" smtClean="0"/>
              </a:br>
              <a:r>
                <a:rPr lang="en-US" sz="1400" dirty="0" smtClean="0"/>
                <a:t>     4.1 mm radius, Gaussian profile (2.8 </a:t>
              </a:r>
              <a:r>
                <a:rPr lang="en-US" sz="1400" dirty="0" smtClean="0">
                  <a:latin typeface="Symbol" charset="2"/>
                  <a:cs typeface="Symbol" charset="2"/>
                </a:rPr>
                <a:t>s</a:t>
              </a:r>
              <a:r>
                <a:rPr lang="en-US" sz="1400" dirty="0" smtClean="0"/>
                <a:t>)</a:t>
              </a:r>
            </a:p>
            <a:p>
              <a:pPr algn="l"/>
              <a:endParaRPr lang="en-US" sz="1800" dirty="0" smtClean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533400" y="3429000"/>
              <a:ext cx="914400" cy="1676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0" y="685800"/>
            <a:ext cx="2416046" cy="2362200"/>
            <a:chOff x="0" y="685800"/>
            <a:chExt cx="2416046" cy="2362200"/>
          </a:xfrm>
        </p:grpSpPr>
        <p:sp>
          <p:nvSpPr>
            <p:cNvPr id="8" name="TextBox 7"/>
            <p:cNvSpPr txBox="1"/>
            <p:nvPr/>
          </p:nvSpPr>
          <p:spPr>
            <a:xfrm>
              <a:off x="0" y="685800"/>
              <a:ext cx="2416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GS1</a:t>
              </a:r>
              <a:r>
                <a:rPr lang="en-US" sz="1400" dirty="0" smtClean="0"/>
                <a:t> warm solenoid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200" dirty="0" smtClean="0"/>
                <a:t>B = 0.8 T, I =  1200 A, P = 58 kW</a:t>
              </a:r>
              <a:endParaRPr lang="en-US" sz="1400" dirty="0" smtClean="0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04800" y="1143000"/>
              <a:ext cx="1066800" cy="1905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609600" y="1219200"/>
            <a:ext cx="2287806" cy="1676400"/>
            <a:chOff x="609600" y="1219200"/>
            <a:chExt cx="2287806" cy="1676400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1219200"/>
              <a:ext cx="2287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GS2</a:t>
              </a:r>
              <a:r>
                <a:rPr lang="en-US" sz="1400" dirty="0" smtClean="0"/>
                <a:t> warm solenoid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200" dirty="0" smtClean="0"/>
                <a:t>B = 0.5 T, I = 730 A, P = 25 kW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143000" y="1752600"/>
              <a:ext cx="685800" cy="1143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1524000" y="1752600"/>
            <a:ext cx="2287806" cy="685800"/>
            <a:chOff x="1524000" y="1752600"/>
            <a:chExt cx="2287806" cy="685800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1752600"/>
              <a:ext cx="2287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GSB</a:t>
              </a:r>
              <a:r>
                <a:rPr lang="en-US" sz="1400" dirty="0" smtClean="0"/>
                <a:t> warm solenoid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200" dirty="0" smtClean="0"/>
                <a:t>B = 0.3 T, I = 770 A, P = 45 kW 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2057400" y="2286000"/>
              <a:ext cx="76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5637944" y="3657600"/>
            <a:ext cx="2363056" cy="2118956"/>
            <a:chOff x="5637944" y="3657600"/>
            <a:chExt cx="2363056" cy="2118956"/>
          </a:xfrm>
        </p:grpSpPr>
        <p:sp>
          <p:nvSpPr>
            <p:cNvPr id="15" name="TextBox 14"/>
            <p:cNvSpPr txBox="1"/>
            <p:nvPr/>
          </p:nvSpPr>
          <p:spPr>
            <a:xfrm>
              <a:off x="5637944" y="5191780"/>
              <a:ext cx="20899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Electron collector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err="1" smtClean="0">
                  <a:latin typeface="Symbol" charset="2"/>
                  <a:cs typeface="Symbol" charset="2"/>
                </a:rPr>
                <a:t>r</a:t>
              </a:r>
              <a:r>
                <a:rPr lang="en-US" sz="1600" baseline="-25000" dirty="0" err="1" smtClean="0"/>
                <a:t>P</a:t>
              </a:r>
              <a:r>
                <a:rPr lang="en-US" sz="1600" dirty="0" smtClean="0"/>
                <a:t> </a:t>
              </a:r>
              <a:r>
                <a:rPr lang="en-US" sz="1200" dirty="0" smtClean="0"/>
                <a:t>&lt; 50 W/cm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, T &lt; 125 °C</a:t>
              </a:r>
              <a:endParaRPr lang="en-US" sz="1600" dirty="0" smtClean="0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7086600" y="3657600"/>
              <a:ext cx="914400" cy="1600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6400800" y="762000"/>
            <a:ext cx="1201634" cy="1600200"/>
            <a:chOff x="6400800" y="762000"/>
            <a:chExt cx="1201634" cy="1600200"/>
          </a:xfrm>
        </p:grpSpPr>
        <p:sp>
          <p:nvSpPr>
            <p:cNvPr id="12" name="TextBox 11"/>
            <p:cNvSpPr txBox="1"/>
            <p:nvPr/>
          </p:nvSpPr>
          <p:spPr>
            <a:xfrm>
              <a:off x="6400800" y="762000"/>
              <a:ext cx="1201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CSB</a:t>
              </a:r>
              <a:r>
                <a:rPr lang="en-US" sz="1400" dirty="0" smtClean="0"/>
                <a:t> = GSB</a:t>
              </a:r>
              <a:endParaRPr lang="en-US" sz="16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553200" y="1066800"/>
              <a:ext cx="0" cy="1295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6934200" y="1219200"/>
            <a:ext cx="1147670" cy="1600200"/>
            <a:chOff x="6934200" y="1219200"/>
            <a:chExt cx="1147670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6934200" y="1219200"/>
              <a:ext cx="1147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CS2</a:t>
              </a:r>
              <a:r>
                <a:rPr lang="en-US" sz="1400" dirty="0" smtClean="0"/>
                <a:t> = GS2</a:t>
              </a:r>
              <a:endParaRPr lang="en-US" sz="1600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7069314" y="1524000"/>
              <a:ext cx="17286" cy="1295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7467600" y="1752600"/>
            <a:ext cx="1147670" cy="1295400"/>
            <a:chOff x="7467600" y="1752600"/>
            <a:chExt cx="1147670" cy="1295400"/>
          </a:xfrm>
        </p:grpSpPr>
        <p:sp>
          <p:nvSpPr>
            <p:cNvPr id="14" name="TextBox 13"/>
            <p:cNvSpPr txBox="1"/>
            <p:nvPr/>
          </p:nvSpPr>
          <p:spPr>
            <a:xfrm>
              <a:off x="7467600" y="1752600"/>
              <a:ext cx="1147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CS1</a:t>
              </a:r>
              <a:r>
                <a:rPr lang="en-US" sz="1400" dirty="0" smtClean="0"/>
                <a:t> = GS1</a:t>
              </a:r>
              <a:endParaRPr lang="en-US" sz="1600" dirty="0" smtClean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>
              <a:off x="7602714" y="2085945"/>
              <a:ext cx="17286" cy="96205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3457976" y="762000"/>
            <a:ext cx="1958188" cy="1828800"/>
            <a:chOff x="3457976" y="762000"/>
            <a:chExt cx="1958188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3457976" y="762000"/>
              <a:ext cx="195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SC main solenoid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200" dirty="0" smtClean="0"/>
                <a:t>B = 6 T, I = 440 A</a:t>
              </a:r>
              <a:br>
                <a:rPr lang="en-US" sz="1200" dirty="0" smtClean="0"/>
              </a:br>
              <a:r>
                <a:rPr lang="en-US" sz="1600" dirty="0" smtClean="0"/>
                <a:t>+ 16 more magnets</a:t>
              </a:r>
            </a:p>
          </p:txBody>
        </p:sp>
        <p:cxnSp>
          <p:nvCxnSpPr>
            <p:cNvPr id="42" name="Straight Arrow Connector 41"/>
            <p:cNvCxnSpPr>
              <a:stCxn id="11" idx="2"/>
            </p:cNvCxnSpPr>
            <p:nvPr/>
          </p:nvCxnSpPr>
          <p:spPr bwMode="auto">
            <a:xfrm flipH="1">
              <a:off x="4419600" y="1531441"/>
              <a:ext cx="17470" cy="105935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2209800" y="3040559"/>
            <a:ext cx="1041643" cy="2022395"/>
            <a:chOff x="2209800" y="3040559"/>
            <a:chExt cx="1041643" cy="2022395"/>
          </a:xfrm>
        </p:grpSpPr>
        <p:sp>
          <p:nvSpPr>
            <p:cNvPr id="21" name="TextBox 20"/>
            <p:cNvSpPr txBox="1"/>
            <p:nvPr/>
          </p:nvSpPr>
          <p:spPr>
            <a:xfrm>
              <a:off x="2438400" y="4724400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GSX/Y</a:t>
              </a:r>
              <a:endParaRPr lang="en-US" sz="1600" dirty="0" smtClean="0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2209800" y="3040559"/>
              <a:ext cx="304800" cy="168384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5227994" y="3124201"/>
            <a:ext cx="1553806" cy="1828799"/>
            <a:chOff x="5227994" y="3124201"/>
            <a:chExt cx="1553806" cy="1828799"/>
          </a:xfrm>
        </p:grpSpPr>
        <p:sp>
          <p:nvSpPr>
            <p:cNvPr id="22" name="TextBox 21"/>
            <p:cNvSpPr txBox="1"/>
            <p:nvPr/>
          </p:nvSpPr>
          <p:spPr>
            <a:xfrm>
              <a:off x="5227994" y="4614446"/>
              <a:ext cx="1553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CSX/Y</a:t>
              </a:r>
              <a:r>
                <a:rPr lang="en-US" sz="1400" dirty="0" smtClean="0"/>
                <a:t> = GSX/Y</a:t>
              </a:r>
              <a:endParaRPr lang="en-US" sz="1600" dirty="0" smtClean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5867400" y="3124201"/>
              <a:ext cx="838200" cy="152399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13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lenses                                           some 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2011-0318 E-gun, J. Ho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1"/>
            <a:ext cx="3093520" cy="2133600"/>
          </a:xfrm>
          <a:prstGeom prst="rect">
            <a:avLst/>
          </a:prstGeom>
        </p:spPr>
      </p:pic>
      <p:pic>
        <p:nvPicPr>
          <p:cNvPr id="6" name="Picture 5" descr="2010-0923 Collecto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762000"/>
            <a:ext cx="3505200" cy="2078531"/>
          </a:xfrm>
          <a:prstGeom prst="rect">
            <a:avLst/>
          </a:prstGeom>
        </p:spPr>
      </p:pic>
      <p:pic>
        <p:nvPicPr>
          <p:cNvPr id="7" name="Picture 6" descr="2012-0501 GS1 and GS2 at BN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3136900"/>
            <a:ext cx="5008458" cy="3340100"/>
          </a:xfrm>
          <a:prstGeom prst="rect">
            <a:avLst/>
          </a:prstGeom>
        </p:spPr>
      </p:pic>
      <p:pic>
        <p:nvPicPr>
          <p:cNvPr id="8" name="Picture 7" descr="13 Wind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0"/>
            <a:ext cx="4834128" cy="2569464"/>
          </a:xfrm>
          <a:prstGeom prst="rect">
            <a:avLst/>
          </a:prstGeom>
        </p:spPr>
      </p:pic>
      <p:pic>
        <p:nvPicPr>
          <p:cNvPr id="9" name="Picture 8" descr="2012-0227 Test bench (4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8125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25378"/>
              </p:ext>
            </p:extLst>
          </p:nvPr>
        </p:nvGraphicFramePr>
        <p:xfrm>
          <a:off x="533400" y="990600"/>
          <a:ext cx="8153400" cy="5364480"/>
        </p:xfrm>
        <a:graphic>
          <a:graphicData uri="http://schemas.openxmlformats.org/drawingml/2006/table">
            <a:tbl>
              <a:tblPr/>
              <a:tblGrid>
                <a:gridCol w="2497138"/>
                <a:gridCol w="1598612"/>
                <a:gridCol w="1319213"/>
                <a:gridCol w="1368425"/>
                <a:gridCol w="1370012"/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Parameter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unit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Achieved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With 3D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stoch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athematica5" charset="0"/>
                          <a:ea typeface="ＭＳ Ｐゴシック" charset="-128"/>
                          <a:cs typeface="ＭＳ Ｐゴシック" charset="-128"/>
                        </a:rPr>
                        <a:t>.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cooling and 56 MHz SRF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Mathematica1" charset="0"/>
                        </a:rPr>
                        <a:t>2011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Mathematica1" charset="0"/>
                        </a:rPr>
                        <a:t>≥ 2014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No of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Average Luminosity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thematica5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10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26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cm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Symbol" pitchFamily="-107" charset="2"/>
                        </a:rPr>
                        <a:t>- 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Mathematica1" charset="0"/>
                        </a:rPr>
                        <a:t>≥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  <a:sym typeface="Mathematica1" charset="0"/>
                        </a:rPr>
                        <a:t>2013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7" charset="0"/>
                        <a:ea typeface="Times New Roman" pitchFamily="-107" charset="0"/>
                        <a:cs typeface="Times New Roman" pitchFamily="-107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  <a:sym typeface="Mathematica1" charset="0"/>
                        </a:rPr>
                        <a:t>≥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2014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07" charset="0"/>
                        <a:ea typeface="Times New Roman" pitchFamily="-107" charset="0"/>
                        <a:cs typeface="Times New Roman" pitchFamily="-107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100 / 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100  / 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No of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1.6 / 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1.6 /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Average Luminosity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thematica5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10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30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cm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33 / 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30 /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Polarization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thematica5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58 / 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Luminosity projections for Run-13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4" y="1127803"/>
            <a:ext cx="8781046" cy="443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694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Polarization: 50-60% </a:t>
            </a:r>
            <a:r>
              <a:rPr lang="en-US" sz="1800" dirty="0" smtClean="0"/>
              <a:t>(depends largely on OPPIS progress)</a:t>
            </a:r>
          </a:p>
          <a:p>
            <a:pPr algn="l"/>
            <a:r>
              <a:rPr lang="en-US" dirty="0" smtClean="0"/>
              <a:t>Luminosity:</a:t>
            </a:r>
            <a:r>
              <a:rPr lang="en-US" sz="1800" dirty="0" smtClean="0"/>
              <a:t> electron lens commissioning, expect limited gains</a:t>
            </a:r>
          </a:p>
        </p:txBody>
      </p:sp>
    </p:spTree>
    <p:extLst>
      <p:ext uri="{BB962C8B-B14F-4D97-AF65-F5344CB8AC3E}">
        <p14:creationId xmlns:p14="http://schemas.microsoft.com/office/powerpoint/2010/main" val="89753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09700"/>
            <a:ext cx="8649648" cy="4035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p</a:t>
            </a:r>
            <a:r>
              <a:rPr lang="en-US" baseline="30000" dirty="0" smtClean="0">
                <a:latin typeface="Lucida Grande"/>
                <a:ea typeface="Lucida Grande"/>
                <a:cs typeface="Lucida Grande"/>
              </a:rPr>
              <a:t>⌃</a:t>
            </a:r>
            <a:r>
              <a:rPr lang="en-US" dirty="0" smtClean="0"/>
              <a:t>-p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⌃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8355" y="3316069"/>
            <a:ext cx="2499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incremental changes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e</a:t>
            </a:r>
            <a:r>
              <a:rPr lang="en-US" sz="1800" baseline="-25000" dirty="0" err="1" smtClean="0"/>
              <a:t>x,y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e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i="1" dirty="0" err="1" smtClean="0"/>
              <a:t>E</a:t>
            </a:r>
            <a:r>
              <a:rPr lang="en-US" sz="1800" baseline="-25000" dirty="0" err="1" smtClean="0"/>
              <a:t>store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db</a:t>
            </a:r>
            <a:r>
              <a:rPr lang="en-US" sz="1800" dirty="0" smtClean="0">
                <a:latin typeface="Symbol" charset="2"/>
                <a:cs typeface="Symbol" charset="2"/>
              </a:rPr>
              <a:t>/b</a:t>
            </a:r>
            <a:r>
              <a:rPr lang="en-US" sz="1800" dirty="0" smtClean="0"/>
              <a:t>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2438400"/>
            <a:ext cx="316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p</a:t>
            </a:r>
            <a:r>
              <a:rPr lang="en-US" sz="1800" dirty="0" smtClean="0"/>
              <a:t>olarized source upgrade</a:t>
            </a:r>
            <a:br>
              <a:rPr lang="en-US" sz="1800" dirty="0" smtClean="0"/>
            </a:br>
            <a:r>
              <a:rPr lang="en-US" sz="1800" dirty="0" smtClean="0"/>
              <a:t>electron lens commissioning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752600"/>
            <a:ext cx="23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incremental </a:t>
            </a:r>
            <a:r>
              <a:rPr lang="en-US" sz="1800" dirty="0" smtClean="0"/>
              <a:t>changes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200400" y="3950855"/>
            <a:ext cx="0" cy="304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267200" y="312420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553200" y="2209800"/>
            <a:ext cx="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9630" y="5715000"/>
            <a:ext cx="707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[</a:t>
            </a:r>
            <a:r>
              <a:rPr lang="en-US" sz="1600" dirty="0" smtClean="0">
                <a:solidFill>
                  <a:srgbClr val="0000FF"/>
                </a:solidFill>
              </a:rPr>
              <a:t>Note: assume </a:t>
            </a:r>
            <a:r>
              <a:rPr lang="en-US" sz="1600" dirty="0" smtClean="0">
                <a:solidFill>
                  <a:srgbClr val="0000FF"/>
                </a:solidFill>
              </a:rPr>
              <a:t>12 weeks of physics, 8 weeks of ramp-up, start at ¼ of max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257800" y="3124200"/>
            <a:ext cx="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437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Polarized proton projections –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Have </a:t>
            </a:r>
            <a:r>
              <a:rPr lang="en-US" dirty="0" smtClean="0"/>
              <a:t>transformed Run-11 developments into operation in Run-12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Polarization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Further gains likely require source upgrade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Difference between Blue and Yellow</a:t>
            </a:r>
            <a:r>
              <a:rPr lang="en-US" dirty="0" smtClean="0">
                <a:solidFill>
                  <a:srgbClr val="0000FF"/>
                </a:solidFill>
              </a:rPr>
              <a:t> not yet understood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(both 100 GeV and 255 GeV)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Upgrades</a:t>
            </a:r>
            <a:endParaRPr lang="en-US" dirty="0" smtClean="0"/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OPPIS </a:t>
            </a:r>
            <a:r>
              <a:rPr lang="en-US" sz="1800" dirty="0" smtClean="0">
                <a:solidFill>
                  <a:srgbClr val="0000FF"/>
                </a:solidFill>
              </a:rPr>
              <a:t>(expect gains in polarization and/or luminosity in Run-13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Electron lenses </a:t>
            </a:r>
            <a:r>
              <a:rPr lang="en-US" sz="1800" dirty="0" smtClean="0">
                <a:solidFill>
                  <a:srgbClr val="0000FF"/>
                </a:solidFill>
              </a:rPr>
              <a:t>(commissioning in Run-13, expect limited </a:t>
            </a:r>
            <a:r>
              <a:rPr lang="en-US" sz="1800" dirty="0" smtClean="0">
                <a:solidFill>
                  <a:srgbClr val="0000FF"/>
                </a:solidFill>
              </a:rPr>
              <a:t>gains)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Longitudinal emittance </a:t>
            </a:r>
            <a:endParaRPr lang="en-US" dirty="0" smtClean="0">
              <a:solidFill>
                <a:srgbClr val="0000FF"/>
              </a:solidFill>
            </a:endParaRP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Polarimetry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Run-12   100 </a:t>
            </a:r>
            <a:r>
              <a:rPr lang="en-US" dirty="0" smtClean="0"/>
              <a:t>GeV polarized protons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6" y="649471"/>
            <a:ext cx="8409854" cy="47607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524500"/>
            <a:ext cx="8458200" cy="9525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b="1" dirty="0" smtClean="0">
                <a:solidFill>
                  <a:srgbClr val="0000FF"/>
                </a:solidFill>
              </a:rPr>
              <a:t>Polarization </a:t>
            </a:r>
            <a:r>
              <a:rPr lang="en-US" sz="1800" dirty="0" smtClean="0"/>
              <a:t>(H-jet, i.e. intensity and time averaged)</a:t>
            </a:r>
            <a:endParaRPr lang="en-US" sz="2400" dirty="0" smtClean="0"/>
          </a:p>
          <a:p>
            <a:pPr marL="0" indent="0"/>
            <a:r>
              <a:rPr lang="en-US" dirty="0" smtClean="0"/>
              <a:t>Blue 56</a:t>
            </a:r>
            <a:r>
              <a:rPr lang="en-US" dirty="0" smtClean="0">
                <a:latin typeface="Wingdings3" charset="2"/>
                <a:cs typeface="Wingdings3" charset="2"/>
              </a:rPr>
              <a:t>g</a:t>
            </a:r>
            <a:r>
              <a:rPr lang="en-US" dirty="0" smtClean="0"/>
              <a:t>61.8% 	Yellow 57</a:t>
            </a:r>
            <a:r>
              <a:rPr lang="en-US" dirty="0" smtClean="0">
                <a:latin typeface="Wingdings3" charset="2"/>
                <a:cs typeface="Wingdings3" charset="2"/>
              </a:rPr>
              <a:t>g</a:t>
            </a:r>
            <a:r>
              <a:rPr lang="en-US" dirty="0" smtClean="0"/>
              <a:t>56.6%  	(2009</a:t>
            </a:r>
            <a:r>
              <a:rPr lang="en-US" dirty="0" smtClean="0">
                <a:latin typeface="Wingdings3" charset="2"/>
                <a:cs typeface="Wingdings3" charset="2"/>
              </a:rPr>
              <a:t>g</a:t>
            </a:r>
            <a:r>
              <a:rPr lang="en-US" dirty="0" smtClean="0"/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192762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</a:t>
            </a:r>
            <a:r>
              <a:rPr lang="en-US" dirty="0" smtClean="0"/>
              <a:t>   255 </a:t>
            </a:r>
            <a:r>
              <a:rPr lang="en-US" dirty="0" smtClean="0"/>
              <a:t>GeV polarized protons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7" y="762000"/>
            <a:ext cx="8410713" cy="47568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524500"/>
            <a:ext cx="8458200" cy="9525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b="1" dirty="0" smtClean="0">
                <a:solidFill>
                  <a:srgbClr val="0000FF"/>
                </a:solidFill>
              </a:rPr>
              <a:t>Polarization </a:t>
            </a:r>
            <a:r>
              <a:rPr lang="en-US" sz="1800" dirty="0" smtClean="0"/>
              <a:t>(H-jet, i.e. intensity and time averaged)</a:t>
            </a:r>
            <a:endParaRPr lang="en-US" sz="2400" dirty="0" smtClean="0"/>
          </a:p>
          <a:p>
            <a:pPr marL="0" indent="0"/>
            <a:r>
              <a:rPr lang="en-US" dirty="0"/>
              <a:t>Blue 48</a:t>
            </a:r>
            <a:r>
              <a:rPr lang="en-US" dirty="0">
                <a:latin typeface="Wingdings3" charset="2"/>
                <a:cs typeface="Wingdings3" charset="2"/>
              </a:rPr>
              <a:t>g</a:t>
            </a:r>
            <a:r>
              <a:rPr lang="en-US" dirty="0"/>
              <a:t>50.3</a:t>
            </a:r>
            <a:r>
              <a:rPr lang="en-US" dirty="0" smtClean="0"/>
              <a:t>%		Yellow 48</a:t>
            </a:r>
            <a:r>
              <a:rPr lang="en-US" dirty="0" smtClean="0">
                <a:latin typeface="Wingdings3" charset="2"/>
                <a:cs typeface="Wingdings3" charset="2"/>
              </a:rPr>
              <a:t>g</a:t>
            </a:r>
            <a:r>
              <a:rPr lang="en-US" dirty="0" smtClean="0"/>
              <a:t>53.5% </a:t>
            </a: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2011</a:t>
            </a:r>
            <a:r>
              <a:rPr lang="en-US" dirty="0">
                <a:latin typeface="Wingdings3" charset="2"/>
                <a:cs typeface="Wingdings3" charset="2"/>
              </a:rPr>
              <a:t>g</a:t>
            </a:r>
            <a:r>
              <a:rPr lang="en-US" dirty="0"/>
              <a:t>2012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time-in-store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RhicTimeIn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2154"/>
            <a:ext cx="8846858" cy="3674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286" y="5181600"/>
            <a:ext cx="75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Low failure rates of all systems, even at raised energy.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3581400" y="1143000"/>
            <a:ext cx="1676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polarized protons – luminosity and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722891" cy="191847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At 255 GeV in 2012</a:t>
            </a:r>
          </a:p>
          <a:p>
            <a:pPr algn="l"/>
            <a:r>
              <a:rPr lang="en-US" sz="2000" i="1" dirty="0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</a:rPr>
              <a:t>avg</a:t>
            </a:r>
            <a:r>
              <a:rPr lang="en-US" sz="2000" dirty="0" smtClean="0">
                <a:solidFill>
                  <a:srgbClr val="FF0000"/>
                </a:solidFill>
              </a:rPr>
              <a:t> = 105x10</a:t>
            </a:r>
            <a:r>
              <a:rPr lang="en-US" sz="2000" baseline="30000" dirty="0" smtClean="0">
                <a:solidFill>
                  <a:srgbClr val="FF0000"/>
                </a:solidFill>
              </a:rPr>
              <a:t>30</a:t>
            </a:r>
            <a:r>
              <a:rPr lang="en-US" sz="2000" dirty="0" smtClean="0">
                <a:solidFill>
                  <a:srgbClr val="FF0000"/>
                </a:solidFill>
              </a:rPr>
              <a:t>cm</a:t>
            </a:r>
            <a:r>
              <a:rPr lang="en-US" sz="2000" baseline="30000" dirty="0" smtClean="0">
                <a:solidFill>
                  <a:srgbClr val="FF0000"/>
                </a:solidFill>
              </a:rPr>
              <a:t>-2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i="1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avg</a:t>
            </a:r>
            <a:r>
              <a:rPr lang="en-US" sz="2000" dirty="0" smtClean="0">
                <a:solidFill>
                  <a:srgbClr val="FF0000"/>
                </a:solidFill>
              </a:rPr>
              <a:t> = 52%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br>
              <a:rPr lang="en-US" sz="2000" baseline="-25000" dirty="0" smtClean="0">
                <a:solidFill>
                  <a:srgbClr val="FF0000"/>
                </a:solidFill>
              </a:rPr>
            </a:br>
            <a:endParaRPr lang="en-US" sz="2000" baseline="-25000" dirty="0" smtClean="0">
              <a:solidFill>
                <a:srgbClr val="FF0000"/>
              </a:solidFill>
            </a:endParaRPr>
          </a:p>
          <a:p>
            <a:pPr algn="l"/>
            <a:endParaRPr lang="en-US" sz="2000" baseline="-25000" dirty="0" smtClean="0">
              <a:solidFill>
                <a:srgbClr val="FF0000"/>
              </a:solidFill>
            </a:endParaRPr>
          </a:p>
          <a:p>
            <a:r>
              <a:rPr lang="en-US" sz="1600" i="1" dirty="0" smtClean="0"/>
              <a:t>L</a:t>
            </a:r>
            <a:r>
              <a:rPr lang="en-US" sz="1600" baseline="-25000" dirty="0" smtClean="0"/>
              <a:t>avg</a:t>
            </a:r>
            <a:r>
              <a:rPr lang="en-US" sz="1600" dirty="0" smtClean="0"/>
              <a:t> +15% relative to 2011</a:t>
            </a:r>
          </a:p>
          <a:p>
            <a:r>
              <a:rPr lang="en-US" sz="1600" i="1" dirty="0"/>
              <a:t>P</a:t>
            </a:r>
            <a:r>
              <a:rPr lang="en-US" sz="1600" baseline="-25000" dirty="0"/>
              <a:t>avg</a:t>
            </a:r>
            <a:r>
              <a:rPr lang="en-US" sz="1600" dirty="0"/>
              <a:t> </a:t>
            </a:r>
            <a:r>
              <a:rPr lang="en-US" sz="1600" dirty="0" smtClean="0"/>
              <a:t>+8%   relative to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5150584"/>
            <a:ext cx="2836663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FOM</a:t>
            </a:r>
            <a:r>
              <a:rPr lang="en-US" dirty="0"/>
              <a:t> = </a:t>
            </a:r>
            <a:r>
              <a:rPr lang="en-US" i="1" dirty="0" smtClean="0"/>
              <a:t>LP</a:t>
            </a:r>
            <a:r>
              <a:rPr lang="en-US" baseline="30000" dirty="0" smtClean="0"/>
              <a:t>2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sz="1800" dirty="0" smtClean="0"/>
              <a:t>(single </a:t>
            </a:r>
            <a:r>
              <a:rPr lang="en-US" sz="1800" dirty="0"/>
              <a:t>spin experiments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/>
          </a:p>
          <a:p>
            <a:pPr algn="ctr"/>
            <a:r>
              <a:rPr lang="en-US" i="1" dirty="0" smtClean="0"/>
              <a:t>FOM</a:t>
            </a:r>
            <a:r>
              <a:rPr lang="en-US" dirty="0" smtClean="0"/>
              <a:t> = </a:t>
            </a:r>
            <a:r>
              <a:rPr lang="en-US" i="1" dirty="0" smtClean="0"/>
              <a:t>LP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sz="1600" dirty="0" smtClean="0"/>
              <a:t>(double spin experiments)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592307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Run-12                    Run Coordinator: V. Schoeffer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100 GeV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2 new Landau cavities installed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Yellow primary collimator inspected (no sign of damage – concern</a:t>
            </a:r>
            <a:br>
              <a:rPr lang="en-US" sz="1800" dirty="0" smtClean="0"/>
            </a:br>
            <a:r>
              <a:rPr lang="en-US" sz="1800" dirty="0" smtClean="0"/>
              <a:t>	 for high intensity)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horizontal alignment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9 MHz system upgraded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horizontal tune jump system timing improved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Operation from new MCR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Down ramps do not stop at park, park to injection 2x faster</a:t>
            </a:r>
          </a:p>
          <a:p>
            <a:pPr marL="0" indent="0"/>
            <a:r>
              <a:rPr lang="en-US" sz="2400" b="1" dirty="0" smtClean="0">
                <a:solidFill>
                  <a:srgbClr val="0000FF"/>
                </a:solidFill>
              </a:rPr>
              <a:t>255 GeV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Increased store energy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Snake ramps between 100 GeV and 255 GeV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Scans of snake spin rotation axis angle and rotation angle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Test of longitudinal injection damper, </a:t>
            </a:r>
            <a:r>
              <a:rPr lang="en-US" sz="1800" dirty="0"/>
              <a:t>Landau phase error </a:t>
            </a:r>
            <a:r>
              <a:rPr lang="en-US" sz="1800" dirty="0" smtClean="0"/>
              <a:t>compensation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Test of short AGS cycle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Test of Blue vertical phase shifter power supply (for electron lenses)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5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Polarization in Run-12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Difference between Blue and Yellow not understood</a:t>
            </a:r>
            <a:br>
              <a:rPr lang="en-US" sz="2400" dirty="0" smtClean="0"/>
            </a:br>
            <a:r>
              <a:rPr lang="en-US" sz="2400" dirty="0" smtClean="0"/>
              <a:t>(100 GeV 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&gt;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, 255 GeV 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B &lt;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Expect only small further gains in ramp transmission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Polarization lifetime at store cannot be easily eliminated</a:t>
            </a:r>
            <a:endParaRPr lang="en-US" sz="2400" b="1" dirty="0">
              <a:solidFill>
                <a:srgbClr val="0000FF"/>
              </a:solidFill>
            </a:endParaRPr>
          </a:p>
          <a:p>
            <a:pPr marL="0" indent="0"/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00FF"/>
                </a:solidFill>
              </a:rPr>
              <a:t>Further </a:t>
            </a:r>
            <a:r>
              <a:rPr lang="en-US" sz="2400" i="1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gains likely to come from source upgrade:</a:t>
            </a: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larger initial polarization, and ability to reduce emittance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0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OPPIS </a:t>
            </a:r>
            <a:r>
              <a:rPr lang="en-US" dirty="0" smtClean="0"/>
              <a:t>upgrade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Electron lens </a:t>
            </a:r>
            <a:r>
              <a:rPr lang="en-US" dirty="0" smtClean="0"/>
              <a:t>installation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Also </a:t>
            </a:r>
            <a:r>
              <a:rPr lang="en-US" dirty="0" smtClean="0">
                <a:solidFill>
                  <a:schemeClr val="accent2"/>
                </a:solidFill>
              </a:rPr>
              <a:t>requires a new lattice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phase advance between IP8 and </a:t>
            </a:r>
            <a:r>
              <a:rPr lang="en-US" sz="1600" dirty="0" smtClean="0">
                <a:solidFill>
                  <a:schemeClr val="accent2"/>
                </a:solidFill>
              </a:rPr>
              <a:t>IP10 – phase shifters)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Polarimeter </a:t>
            </a:r>
            <a:r>
              <a:rPr lang="en-US" dirty="0" smtClean="0"/>
              <a:t>improvement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RF </a:t>
            </a:r>
            <a:r>
              <a:rPr lang="en-US" dirty="0" smtClean="0">
                <a:solidFill>
                  <a:srgbClr val="0000FF"/>
                </a:solidFill>
              </a:rPr>
              <a:t>properties of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r>
              <a:rPr lang="en-US" dirty="0" smtClean="0">
                <a:solidFill>
                  <a:srgbClr val="0000FF"/>
                </a:solidFill>
              </a:rPr>
              <a:t> polarimeter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Targets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RF </a:t>
            </a:r>
            <a:endParaRPr lang="en-US" dirty="0" smtClean="0"/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9 MHz modification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Longitudinal injection damping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Landau phase compensation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pPr algn="l"/>
            <a:r>
              <a:rPr lang="en-US" dirty="0" smtClean="0"/>
              <a:t>Preparation for Run-13 </a:t>
            </a:r>
            <a:r>
              <a:rPr lang="en-US" dirty="0" err="1" smtClean="0"/>
              <a:t>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6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Optically Pumped Polarized H</a:t>
            </a:r>
            <a:r>
              <a:rPr lang="en-US" sz="2000" baseline="30000" dirty="0"/>
              <a:t>–</a:t>
            </a:r>
            <a:r>
              <a:rPr lang="en-US" sz="2000" dirty="0"/>
              <a:t> source (OPPIS</a:t>
            </a:r>
            <a:r>
              <a:rPr lang="en-US" sz="2000" dirty="0" smtClean="0"/>
              <a:t>)</a:t>
            </a:r>
            <a:r>
              <a:rPr lang="en-US" dirty="0" smtClean="0"/>
              <a:t> – A. Zelenski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FABS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5105400" cy="29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 descr="Light horizontal"/>
          <p:cNvSpPr txBox="1">
            <a:spLocks noChangeArrowheads="1"/>
          </p:cNvSpPr>
          <p:nvPr/>
        </p:nvSpPr>
        <p:spPr bwMode="auto">
          <a:xfrm>
            <a:off x="381000" y="53340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10x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intensity increase was demonstrated in a pulsed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/>
            </a:r>
            <a:b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operation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by using a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very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high-brightness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Fast Atomic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Beam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Source instead of the ECR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source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3048000" cy="473975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</a:rPr>
              <a:t>Goals: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>
                <a:solidFill>
                  <a:srgbClr val="FF0000"/>
                </a:solidFill>
              </a:rPr>
              <a:t>1. H</a:t>
            </a:r>
            <a:r>
              <a:rPr lang="en-US" sz="2000" kern="0" baseline="30000" dirty="0" smtClean="0">
                <a:solidFill>
                  <a:srgbClr val="FF0000"/>
                </a:solidFill>
              </a:rPr>
              <a:t>− </a:t>
            </a:r>
            <a:r>
              <a:rPr lang="en-US" sz="2000" kern="0" dirty="0" smtClean="0">
                <a:solidFill>
                  <a:srgbClr val="FF0000"/>
                </a:solidFill>
              </a:rPr>
              <a:t>beam current increase to 10mA</a:t>
            </a:r>
            <a:r>
              <a:rPr lang="en-US" sz="2000" kern="0" dirty="0" smtClean="0"/>
              <a:t> </a:t>
            </a:r>
            <a:r>
              <a:rPr lang="en-US" sz="1800" kern="0" dirty="0" smtClean="0"/>
              <a:t>(order of magnitude)</a:t>
            </a:r>
            <a:br>
              <a:rPr lang="en-US" sz="1800" kern="0" dirty="0" smtClean="0"/>
            </a:br>
            <a:r>
              <a:rPr lang="en-US" sz="2000" kern="0" dirty="0" smtClean="0">
                <a:solidFill>
                  <a:srgbClr val="FF0000"/>
                </a:solidFill>
              </a:rPr>
              <a:t>2. Polarization to 85-90%</a:t>
            </a:r>
            <a:r>
              <a:rPr lang="en-US" sz="2000" kern="0" dirty="0" smtClean="0"/>
              <a:t> </a:t>
            </a:r>
            <a:r>
              <a:rPr lang="en-US" sz="1800" kern="0" dirty="0" smtClean="0"/>
              <a:t>(~5% increase)</a:t>
            </a:r>
            <a:endParaRPr lang="en-US" sz="1000" kern="0" dirty="0" smtClean="0"/>
          </a:p>
          <a:p>
            <a:pPr marL="284163" lvl="0" indent="-2841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 smtClean="0"/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</a:rPr>
              <a:t>Upgrade components: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1. Atomic hydrogen      injector </a:t>
            </a:r>
            <a:r>
              <a:rPr lang="en-US" sz="1600" kern="0" dirty="0" smtClean="0"/>
              <a:t>(collaboration </a:t>
            </a:r>
            <a:br>
              <a:rPr lang="en-US" sz="1600" kern="0" dirty="0" smtClean="0"/>
            </a:br>
            <a:r>
              <a:rPr lang="en-US" sz="1600" kern="0" dirty="0" smtClean="0"/>
              <a:t>with BINP Novosibirsk)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2. Superconducting  solenoid </a:t>
            </a:r>
            <a:r>
              <a:rPr lang="en-US" sz="1600" kern="0" dirty="0" smtClean="0"/>
              <a:t>(3 T)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3. Beam diagnostics </a:t>
            </a:r>
            <a:br>
              <a:rPr lang="en-US" sz="2000" kern="0" dirty="0" smtClean="0"/>
            </a:br>
            <a:r>
              <a:rPr lang="en-US" sz="2000" kern="0" dirty="0" smtClean="0"/>
              <a:t>and polarimetry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914400"/>
            <a:ext cx="364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Upgraded OPPIS (2013)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981200"/>
            <a:ext cx="4916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          Neutralizer      Ionizer </a:t>
            </a:r>
            <a:r>
              <a:rPr lang="en-US" sz="1400" dirty="0" err="1" smtClean="0"/>
              <a:t>Rb</a:t>
            </a:r>
            <a:r>
              <a:rPr lang="en-US" sz="1400" dirty="0" smtClean="0"/>
              <a:t>-cell </a:t>
            </a:r>
            <a:r>
              <a:rPr lang="en-US" sz="1400" dirty="0" err="1" smtClean="0"/>
              <a:t>Sona</a:t>
            </a:r>
            <a:r>
              <a:rPr lang="en-US" sz="1400" dirty="0" smtClean="0"/>
              <a:t>    Na-jet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(H</a:t>
            </a:r>
            <a:r>
              <a:rPr lang="en-US" sz="1800" baseline="30000" dirty="0"/>
              <a:t>+</a:t>
            </a:r>
            <a:r>
              <a:rPr lang="en-US" sz="1800" dirty="0" smtClean="0"/>
              <a:t>)                  (</a:t>
            </a:r>
            <a:r>
              <a:rPr lang="en-US" sz="1800" dirty="0"/>
              <a:t>H</a:t>
            </a:r>
            <a:r>
              <a:rPr lang="en-US" sz="1800" baseline="30000" dirty="0"/>
              <a:t>0</a:t>
            </a:r>
            <a:r>
              <a:rPr lang="en-US" sz="1800" dirty="0" smtClean="0"/>
              <a:t>)       (H</a:t>
            </a:r>
            <a:r>
              <a:rPr lang="en-US" sz="1800" baseline="30000" dirty="0"/>
              <a:t>+</a:t>
            </a:r>
            <a:r>
              <a:rPr lang="en-US" sz="1800" dirty="0" smtClean="0"/>
              <a:t>)   (H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)          (</a:t>
            </a:r>
            <a:r>
              <a:rPr lang="en-US" sz="1800" dirty="0"/>
              <a:t>H</a:t>
            </a:r>
            <a:r>
              <a:rPr lang="en-US" sz="1800" baseline="30000" dirty="0"/>
              <a:t>−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94296" y="4126468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accent2"/>
                </a:solidFill>
              </a:rPr>
              <a:t>sc</a:t>
            </a:r>
            <a:r>
              <a:rPr lang="en-US" sz="1800" dirty="0" smtClean="0">
                <a:solidFill>
                  <a:schemeClr val="accent2"/>
                </a:solidFill>
              </a:rPr>
              <a:t> solenoid</a:t>
            </a:r>
          </a:p>
        </p:txBody>
      </p:sp>
    </p:spTree>
    <p:extLst>
      <p:ext uri="{BB962C8B-B14F-4D97-AF65-F5344CB8AC3E}">
        <p14:creationId xmlns:p14="http://schemas.microsoft.com/office/powerpoint/2010/main" val="37370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46396927</TotalTime>
  <Words>582</Words>
  <Application>Microsoft Macintosh PowerPoint</Application>
  <PresentationFormat>Letter Paper (8.5x11 in)</PresentationFormat>
  <Paragraphs>223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Uslhc</vt:lpstr>
      <vt:lpstr>Microsoft Equation</vt:lpstr>
      <vt:lpstr> Polarized proton projections   Wolfram Fischer  </vt:lpstr>
      <vt:lpstr>Run-12   100 GeV polarized protons </vt:lpstr>
      <vt:lpstr>Run-12    255 GeV polarized protons </vt:lpstr>
      <vt:lpstr>RHIC time-in-store </vt:lpstr>
      <vt:lpstr>RHIC polarized protons – luminosity and polarization</vt:lpstr>
      <vt:lpstr>New in Run-12                    Run Coordinator: V. Schoeffer</vt:lpstr>
      <vt:lpstr>Polarization in Run-12</vt:lpstr>
      <vt:lpstr>Preparation for Run-13 pp</vt:lpstr>
      <vt:lpstr>Optically Pumped Polarized H– source (OPPIS) – A. Zelenski</vt:lpstr>
      <vt:lpstr>OPPIS location 05/10/12</vt:lpstr>
      <vt:lpstr>RHIC electron lenses                                            Motivation</vt:lpstr>
      <vt:lpstr>RHIC electron lenses                     Compensation overview</vt:lpstr>
      <vt:lpstr>RHIC electron lenses                     Compensation overview</vt:lpstr>
      <vt:lpstr>Electron lenses                                           some hardware</vt:lpstr>
      <vt:lpstr>Luminosity and Polarization Goals</vt:lpstr>
      <vt:lpstr>Luminosity projections for Run-13</vt:lpstr>
      <vt:lpstr>Projections for p⌃-p⌃</vt:lpstr>
      <vt:lpstr>Polarized proton projections – 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2269</cp:revision>
  <cp:lastPrinted>1998-09-11T14:49:03Z</cp:lastPrinted>
  <dcterms:created xsi:type="dcterms:W3CDTF">2010-11-14T17:34:40Z</dcterms:created>
  <dcterms:modified xsi:type="dcterms:W3CDTF">2012-05-11T11:58:45Z</dcterms:modified>
</cp:coreProperties>
</file>