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7" r:id="rId6"/>
    <p:sldId id="266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05E64-95BC-4C33-9884-A23BE833FE9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FED66-9A38-4825-92A8-6981C7939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28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3576"/>
            <a:fld id="{5AAB32F6-276E-4FD8-B08C-76D570AF1A2C}" type="slidenum">
              <a:rPr lang="en-US">
                <a:latin typeface="Times" charset="0"/>
              </a:rPr>
              <a:pPr defTabSz="913576"/>
              <a:t>7</a:t>
            </a:fld>
            <a:endParaRPr lang="en-US">
              <a:latin typeface="Times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latin typeface="Times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0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5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5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4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1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66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3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3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3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8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4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5F040-3AD0-4D90-8412-D411812E4D13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FF02F-7192-4D08-833D-7A36107B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6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PHENIX Run12 Spin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John </a:t>
            </a:r>
            <a:r>
              <a:rPr lang="en-US" dirty="0" err="1" smtClean="0"/>
              <a:t>Koster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RBRC</a:t>
            </a:r>
            <a:br>
              <a:rPr lang="en-US" dirty="0" smtClean="0"/>
            </a:br>
            <a:r>
              <a:rPr lang="en-US" dirty="0" smtClean="0"/>
              <a:t>RSC Meeting</a:t>
            </a:r>
            <a:br>
              <a:rPr lang="en-US" dirty="0" smtClean="0"/>
            </a:br>
            <a:r>
              <a:rPr lang="en-US" dirty="0" smtClean="0"/>
              <a:t>2012/05/11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3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PHENIX Integrated Luminosity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4" y="1524000"/>
            <a:ext cx="6629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07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Precision/low-x ∆G measurements</a:t>
            </a:r>
          </a:p>
          <a:p>
            <a:pPr lvl="1"/>
            <a:r>
              <a:rPr lang="en-US" dirty="0" smtClean="0"/>
              <a:t>New forward EM calorimeter electronics installed</a:t>
            </a:r>
          </a:p>
          <a:p>
            <a:pPr lvl="2"/>
            <a:r>
              <a:rPr lang="en-US" dirty="0" smtClean="0"/>
              <a:t>Better triggering</a:t>
            </a:r>
          </a:p>
          <a:p>
            <a:pPr lvl="1"/>
            <a:r>
              <a:rPr lang="en-US" dirty="0" smtClean="0"/>
              <a:t>Several special fills for studying systematic errors</a:t>
            </a:r>
          </a:p>
          <a:p>
            <a:r>
              <a:rPr lang="en-US" dirty="0" smtClean="0"/>
              <a:t>W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>
                <a:sym typeface="Wingdings" pitchFamily="2" charset="2"/>
              </a:rPr>
              <a:t>μ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/>
              <a:t>RPC1 installed</a:t>
            </a:r>
          </a:p>
          <a:p>
            <a:pPr lvl="2"/>
            <a:r>
              <a:rPr lang="en-US" dirty="0" smtClean="0"/>
              <a:t>Offline data readout commissioned</a:t>
            </a:r>
          </a:p>
          <a:p>
            <a:pPr lvl="2"/>
            <a:r>
              <a:rPr lang="en-US" dirty="0" smtClean="0"/>
              <a:t>Online trigger is in fine-tuning stage</a:t>
            </a:r>
          </a:p>
          <a:p>
            <a:pPr lvl="1"/>
            <a:r>
              <a:rPr lang="en-US" dirty="0" smtClean="0"/>
              <a:t>Trigger is in fine-tuning stage</a:t>
            </a:r>
          </a:p>
          <a:p>
            <a:r>
              <a:rPr lang="en-US" dirty="0" smtClean="0"/>
              <a:t>VTX/FVTX installed and commissioned</a:t>
            </a:r>
          </a:p>
          <a:p>
            <a:pPr lvl="2"/>
            <a:r>
              <a:rPr lang="en-US" dirty="0" smtClean="0"/>
              <a:t>FVTX is a new detector for this year</a:t>
            </a:r>
          </a:p>
          <a:p>
            <a:r>
              <a:rPr lang="en-US" dirty="0" smtClean="0"/>
              <a:t>Increased use of online </a:t>
            </a:r>
            <a:r>
              <a:rPr lang="en-US" dirty="0" err="1" smtClean="0"/>
              <a:t>polarimetry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493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Muon</a:t>
            </a:r>
            <a:r>
              <a:rPr lang="en-US" dirty="0" smtClean="0"/>
              <a:t> Trigger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13" y="1524000"/>
            <a:ext cx="9169971" cy="488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6407150"/>
            <a:ext cx="4648200" cy="374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from Yoshi-</a:t>
            </a:r>
            <a:r>
              <a:rPr lang="en-US" dirty="0" err="1" smtClean="0"/>
              <a:t>mitsu</a:t>
            </a:r>
            <a:r>
              <a:rPr lang="en-US" dirty="0" smtClean="0"/>
              <a:t> </a:t>
            </a:r>
            <a:r>
              <a:rPr lang="en-US" dirty="0" err="1" smtClean="0"/>
              <a:t>Imazu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Muon</a:t>
            </a:r>
            <a:r>
              <a:rPr lang="en-US" dirty="0" smtClean="0"/>
              <a:t> Trigger Turn-on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5294"/>
            <a:ext cx="8171443" cy="538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6407150"/>
            <a:ext cx="4648200" cy="374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from Yoshi-</a:t>
            </a:r>
            <a:r>
              <a:rPr lang="en-US" dirty="0" err="1" smtClean="0"/>
              <a:t>mitsu</a:t>
            </a:r>
            <a:r>
              <a:rPr lang="en-US" dirty="0" smtClean="0"/>
              <a:t> </a:t>
            </a:r>
            <a:r>
              <a:rPr lang="en-US" dirty="0" err="1" smtClean="0"/>
              <a:t>Imazu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28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</a:t>
            </a:r>
            <a:r>
              <a:rPr lang="en-US" dirty="0" err="1" smtClean="0"/>
              <a:t>Polarimetry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605" y="1485900"/>
            <a:ext cx="6930844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990600" y="3581400"/>
            <a:ext cx="62484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990600" y="4724400"/>
            <a:ext cx="62484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77000" y="3810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Goal zone for residual polarization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4953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large outliers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8" idx="1"/>
          </p:cNvCxnSpPr>
          <p:nvPr/>
        </p:nvCxnSpPr>
        <p:spPr>
          <a:xfrm flipH="1">
            <a:off x="5715000" y="5137666"/>
            <a:ext cx="838200" cy="348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181600" y="61722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LPOL team: </a:t>
            </a:r>
            <a:r>
              <a:rPr lang="en-US" dirty="0" err="1" smtClean="0"/>
              <a:t>Ciprian</a:t>
            </a:r>
            <a:r>
              <a:rPr lang="en-US" dirty="0" smtClean="0"/>
              <a:t> Gal, </a:t>
            </a:r>
            <a:r>
              <a:rPr lang="en-US" dirty="0" err="1" smtClean="0"/>
              <a:t>Sanghwa</a:t>
            </a:r>
            <a:r>
              <a:rPr lang="en-US" dirty="0" smtClean="0"/>
              <a:t> Park, Josh Perry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1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65125" y="403225"/>
            <a:ext cx="8605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 dirty="0"/>
              <a:t>FVTX and </a:t>
            </a:r>
            <a:r>
              <a:rPr lang="en-US" sz="2800" b="1" dirty="0" err="1"/>
              <a:t>MuTr</a:t>
            </a:r>
            <a:r>
              <a:rPr lang="en-US" sz="2800" b="1" dirty="0"/>
              <a:t> </a:t>
            </a:r>
            <a:r>
              <a:rPr lang="en-US" sz="2800" b="1" dirty="0" smtClean="0"/>
              <a:t>Matching </a:t>
            </a:r>
            <a:endParaRPr lang="en-US" dirty="0"/>
          </a:p>
        </p:txBody>
      </p:sp>
      <p:sp>
        <p:nvSpPr>
          <p:cNvPr id="23556" name="Rectangle 30"/>
          <p:cNvSpPr>
            <a:spLocks noChangeArrowheads="1"/>
          </p:cNvSpPr>
          <p:nvPr/>
        </p:nvSpPr>
        <p:spPr bwMode="auto">
          <a:xfrm>
            <a:off x="4343400" y="3581400"/>
            <a:ext cx="4495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l" eaLnBrk="1" hangingPunct="1">
              <a:buFont typeface="Wingdings" pitchFamily="2" charset="2"/>
              <a:buChar char="Ø"/>
            </a:pP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Loop over MuTr tracks and look for matched FVTX tracks.</a:t>
            </a:r>
          </a:p>
          <a:p>
            <a:pPr marL="285750" indent="-285750" algn="l" eaLnBrk="1" hangingPunct="1">
              <a:buFont typeface="Wingdings" pitchFamily="2" charset="2"/>
              <a:buChar char="Ø"/>
            </a:pP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Best matching tracks peaks at 0. </a:t>
            </a:r>
          </a:p>
          <a:p>
            <a:pPr marL="285750" indent="-285750" algn="l" eaLnBrk="1" hangingPunct="1">
              <a:buFont typeface="Wingdings" pitchFamily="2" charset="2"/>
              <a:buChar char="Ø"/>
            </a:pP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We expect a few cm window due to the multiple scattering in absorber. Simulations use 3cm windows for matching. </a:t>
            </a:r>
          </a:p>
          <a:p>
            <a:pPr marL="285750" indent="-285750" algn="l" eaLnBrk="1" hangingPunct="1">
              <a:buFont typeface="Wingdings" pitchFamily="2" charset="2"/>
              <a:buChar char="Ø"/>
            </a:pP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It will be improved once we finish the detector alignment. (FVTX alignment  and  global alignment)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1490663"/>
            <a:ext cx="4122738" cy="3995737"/>
            <a:chOff x="373063" y="1490662"/>
            <a:chExt cx="4122737" cy="3995738"/>
          </a:xfrm>
        </p:grpSpPr>
        <p:grpSp>
          <p:nvGrpSpPr>
            <p:cNvPr id="3" name="Group 1"/>
            <p:cNvGrpSpPr>
              <a:grpSpLocks/>
            </p:cNvGrpSpPr>
            <p:nvPr/>
          </p:nvGrpSpPr>
          <p:grpSpPr bwMode="auto">
            <a:xfrm>
              <a:off x="373063" y="1490662"/>
              <a:ext cx="4122737" cy="3995738"/>
              <a:chOff x="4564063" y="1676400"/>
              <a:chExt cx="4122737" cy="3995738"/>
            </a:xfrm>
          </p:grpSpPr>
          <p:pic>
            <p:nvPicPr>
              <p:cNvPr id="23587" name="Picture 6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64063" y="1676400"/>
                <a:ext cx="4122737" cy="3933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588" name="Rectangle 8"/>
              <p:cNvSpPr>
                <a:spLocks noChangeArrowheads="1"/>
              </p:cNvSpPr>
              <p:nvPr/>
            </p:nvSpPr>
            <p:spPr bwMode="auto">
              <a:xfrm>
                <a:off x="5257800" y="1687513"/>
                <a:ext cx="2514600" cy="33972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solidFill>
                      <a:srgbClr val="D83835"/>
                    </a:solidFill>
                    <a:cs typeface="Arial" pitchFamily="34" charset="0"/>
                  </a:rPr>
                  <a:t>FVTX-MuTr Match, dx</a:t>
                </a:r>
              </a:p>
            </p:txBody>
          </p:sp>
          <p:sp>
            <p:nvSpPr>
              <p:cNvPr id="23589" name="Rectangle 26"/>
              <p:cNvSpPr>
                <a:spLocks noChangeArrowheads="1"/>
              </p:cNvSpPr>
              <p:nvPr/>
            </p:nvSpPr>
            <p:spPr bwMode="auto">
              <a:xfrm>
                <a:off x="6934200" y="5334000"/>
                <a:ext cx="1371600" cy="3381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>
                    <a:solidFill>
                      <a:srgbClr val="D83835"/>
                    </a:solidFill>
                    <a:cs typeface="Arial" pitchFamily="34" charset="0"/>
                  </a:rPr>
                  <a:t>   dx (cm)</a:t>
                </a:r>
              </a:p>
            </p:txBody>
          </p:sp>
        </p:grpSp>
        <p:sp>
          <p:nvSpPr>
            <p:cNvPr id="23585" name="Rectangle 9"/>
            <p:cNvSpPr>
              <a:spLocks noChangeArrowheads="1"/>
            </p:cNvSpPr>
            <p:nvPr/>
          </p:nvSpPr>
          <p:spPr bwMode="auto">
            <a:xfrm>
              <a:off x="838200" y="2286000"/>
              <a:ext cx="7874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D83835"/>
                  </a:solidFill>
                  <a:cs typeface="Arial" pitchFamily="34" charset="0"/>
                </a:rPr>
                <a:t>South</a:t>
              </a:r>
            </a:p>
          </p:txBody>
        </p:sp>
        <p:sp>
          <p:nvSpPr>
            <p:cNvPr id="23586" name="Oval 2"/>
            <p:cNvSpPr>
              <a:spLocks noChangeArrowheads="1"/>
            </p:cNvSpPr>
            <p:nvPr/>
          </p:nvSpPr>
          <p:spPr bwMode="auto">
            <a:xfrm>
              <a:off x="3429000" y="2362200"/>
              <a:ext cx="533400" cy="228600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>
                <a:solidFill>
                  <a:srgbClr val="B86748"/>
                </a:solidFill>
              </a:endParaRPr>
            </a:p>
          </p:txBody>
        </p:sp>
      </p:grp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4953000" y="1185863"/>
            <a:ext cx="3733800" cy="2090737"/>
            <a:chOff x="4953000" y="1033046"/>
            <a:chExt cx="3505200" cy="201495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6477584" y="1371166"/>
              <a:ext cx="609535" cy="1676834"/>
            </a:xfrm>
            <a:prstGeom prst="rect">
              <a:avLst/>
            </a:prstGeom>
            <a:solidFill>
              <a:schemeClr val="accent3">
                <a:lumMod val="65000"/>
              </a:schemeClr>
            </a:solidFill>
            <a:ln w="9525" cap="flat" cmpd="sng" algn="ctr">
              <a:solidFill>
                <a:schemeClr val="accent3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600">
                <a:solidFill>
                  <a:srgbClr val="B86748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5194430" y="2601252"/>
              <a:ext cx="0" cy="44674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5434369" y="2283021"/>
              <a:ext cx="0" cy="764979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5614696" y="2283021"/>
              <a:ext cx="0" cy="764979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5796513" y="2283021"/>
              <a:ext cx="0" cy="764979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3564" name="TextBox 2"/>
            <p:cNvSpPr txBox="1">
              <a:spLocks noChangeArrowheads="1"/>
            </p:cNvSpPr>
            <p:nvPr/>
          </p:nvSpPr>
          <p:spPr bwMode="auto">
            <a:xfrm>
              <a:off x="5013212" y="2740065"/>
              <a:ext cx="327219" cy="231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3565" name="TextBox 2"/>
            <p:cNvSpPr txBox="1">
              <a:spLocks noChangeArrowheads="1"/>
            </p:cNvSpPr>
            <p:nvPr/>
          </p:nvSpPr>
          <p:spPr bwMode="auto">
            <a:xfrm>
              <a:off x="5288117" y="2663865"/>
              <a:ext cx="327219" cy="231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3566" name="TextBox 2"/>
            <p:cNvSpPr txBox="1">
              <a:spLocks noChangeArrowheads="1"/>
            </p:cNvSpPr>
            <p:nvPr/>
          </p:nvSpPr>
          <p:spPr bwMode="auto">
            <a:xfrm>
              <a:off x="5649391" y="2511465"/>
              <a:ext cx="327219" cy="231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3567" name="TextBox 2"/>
            <p:cNvSpPr txBox="1">
              <a:spLocks noChangeArrowheads="1"/>
            </p:cNvSpPr>
            <p:nvPr/>
          </p:nvSpPr>
          <p:spPr bwMode="auto">
            <a:xfrm>
              <a:off x="5468754" y="2586335"/>
              <a:ext cx="327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100">
                  <a:solidFill>
                    <a:srgbClr val="FF0000"/>
                  </a:solidFill>
                </a:rPr>
                <a:t>X</a:t>
              </a:r>
            </a:p>
            <a:p>
              <a:endParaRPr lang="en-US" sz="1200">
                <a:solidFill>
                  <a:srgbClr val="FF0000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 flipV="1">
              <a:off x="4953000" y="2590543"/>
              <a:ext cx="1067059" cy="39931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7391141" y="1981620"/>
              <a:ext cx="0" cy="98988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7848665" y="1524162"/>
              <a:ext cx="0" cy="144734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8306189" y="1143203"/>
              <a:ext cx="0" cy="1828299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7391141" y="1752126"/>
              <a:ext cx="0" cy="121937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3573" name="TextBox 2"/>
            <p:cNvSpPr txBox="1">
              <a:spLocks noChangeArrowheads="1"/>
            </p:cNvSpPr>
            <p:nvPr/>
          </p:nvSpPr>
          <p:spPr bwMode="auto">
            <a:xfrm>
              <a:off x="7216581" y="1901865"/>
              <a:ext cx="327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rgbClr val="008000"/>
                  </a:solidFill>
                </a:rPr>
                <a:t>x</a:t>
              </a:r>
            </a:p>
          </p:txBody>
        </p:sp>
        <p:sp>
          <p:nvSpPr>
            <p:cNvPr id="23574" name="TextBox 2"/>
            <p:cNvSpPr txBox="1">
              <a:spLocks noChangeArrowheads="1"/>
            </p:cNvSpPr>
            <p:nvPr/>
          </p:nvSpPr>
          <p:spPr bwMode="auto">
            <a:xfrm>
              <a:off x="8130981" y="1447800"/>
              <a:ext cx="327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rgbClr val="008000"/>
                  </a:solidFill>
                </a:rPr>
                <a:t>x</a:t>
              </a:r>
            </a:p>
          </p:txBody>
        </p:sp>
        <p:sp>
          <p:nvSpPr>
            <p:cNvPr id="23575" name="TextBox 2"/>
            <p:cNvSpPr txBox="1">
              <a:spLocks noChangeArrowheads="1"/>
            </p:cNvSpPr>
            <p:nvPr/>
          </p:nvSpPr>
          <p:spPr bwMode="auto">
            <a:xfrm>
              <a:off x="7696200" y="1704201"/>
              <a:ext cx="32721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rgbClr val="008000"/>
                  </a:solidFill>
                </a:rPr>
                <a:t>x</a:t>
              </a:r>
            </a:p>
          </p:txBody>
        </p:sp>
        <p:cxnSp>
          <p:nvCxnSpPr>
            <p:cNvPr id="43" name="Straight Connector 42"/>
            <p:cNvCxnSpPr>
              <a:stCxn id="23574" idx="3"/>
            </p:cNvCxnSpPr>
            <p:nvPr/>
          </p:nvCxnSpPr>
          <p:spPr bwMode="auto">
            <a:xfrm flipH="1">
              <a:off x="7163124" y="1585360"/>
              <a:ext cx="1295076" cy="6242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endCxn id="23567" idx="3"/>
            </p:cNvCxnSpPr>
            <p:nvPr/>
          </p:nvCxnSpPr>
          <p:spPr bwMode="auto">
            <a:xfrm flipH="1">
              <a:off x="5796513" y="2209583"/>
              <a:ext cx="1366611" cy="6089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3578" name="TextBox 63"/>
            <p:cNvSpPr txBox="1">
              <a:spLocks noChangeArrowheads="1"/>
            </p:cNvSpPr>
            <p:nvPr/>
          </p:nvSpPr>
          <p:spPr bwMode="auto">
            <a:xfrm>
              <a:off x="5693763" y="1978223"/>
              <a:ext cx="78323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(dx, dy)</a:t>
              </a:r>
            </a:p>
          </p:txBody>
        </p:sp>
        <p:cxnSp>
          <p:nvCxnSpPr>
            <p:cNvPr id="67" name="Straight Arrow Connector 66"/>
            <p:cNvCxnSpPr/>
            <p:nvPr/>
          </p:nvCxnSpPr>
          <p:spPr bwMode="auto">
            <a:xfrm flipH="1">
              <a:off x="5868048" y="2209583"/>
              <a:ext cx="304022" cy="5339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5790552" y="2667041"/>
              <a:ext cx="0" cy="15299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3581" name="TextBox 98"/>
            <p:cNvSpPr txBox="1">
              <a:spLocks noChangeArrowheads="1"/>
            </p:cNvSpPr>
            <p:nvPr/>
          </p:nvSpPr>
          <p:spPr bwMode="auto">
            <a:xfrm>
              <a:off x="5156949" y="1524000"/>
              <a:ext cx="71045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800000"/>
                  </a:solidFill>
                </a:rPr>
                <a:t>FVTX</a:t>
              </a:r>
            </a:p>
          </p:txBody>
        </p:sp>
        <p:sp>
          <p:nvSpPr>
            <p:cNvPr id="23582" name="TextBox 99"/>
            <p:cNvSpPr txBox="1">
              <a:spLocks noChangeArrowheads="1"/>
            </p:cNvSpPr>
            <p:nvPr/>
          </p:nvSpPr>
          <p:spPr bwMode="auto">
            <a:xfrm>
              <a:off x="7554816" y="1033046"/>
              <a:ext cx="674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800000"/>
                  </a:solidFill>
                </a:rPr>
                <a:t>MuTr</a:t>
              </a:r>
            </a:p>
          </p:txBody>
        </p:sp>
        <p:sp>
          <p:nvSpPr>
            <p:cNvPr id="23583" name="TextBox 100"/>
            <p:cNvSpPr txBox="1">
              <a:spLocks noChangeArrowheads="1"/>
            </p:cNvSpPr>
            <p:nvPr/>
          </p:nvSpPr>
          <p:spPr bwMode="auto">
            <a:xfrm>
              <a:off x="6218425" y="1066800"/>
              <a:ext cx="10967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800000"/>
                  </a:solidFill>
                </a:rPr>
                <a:t>Absorber</a:t>
              </a:r>
            </a:p>
          </p:txBody>
        </p:sp>
      </p:grpSp>
      <p:sp>
        <p:nvSpPr>
          <p:cNvPr id="38" name="矩形 37"/>
          <p:cNvSpPr/>
          <p:nvPr/>
        </p:nvSpPr>
        <p:spPr>
          <a:xfrm>
            <a:off x="27903" y="6469350"/>
            <a:ext cx="8943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Slide by </a:t>
            </a:r>
            <a:r>
              <a:rPr lang="en-US" dirty="0" err="1" smtClean="0"/>
              <a:t>Xiaorong</a:t>
            </a:r>
            <a:r>
              <a:rPr lang="en-US" dirty="0" smtClean="0"/>
              <a:t> </a:t>
            </a:r>
            <a:r>
              <a:rPr lang="en-US" dirty="0" smtClean="0"/>
              <a:t>Wang and Jin Huang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8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next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expect less commissioning time </a:t>
            </a:r>
            <a:r>
              <a:rPr lang="en-US" dirty="0" smtClean="0">
                <a:sym typeface="Wingdings" pitchFamily="2" charset="2"/>
              </a:rPr>
              <a:t> better data-taking efficiency at the beginning of the run.</a:t>
            </a:r>
            <a:endParaRPr lang="en-US" dirty="0" smtClean="0"/>
          </a:p>
          <a:p>
            <a:r>
              <a:rPr lang="en-US" dirty="0" smtClean="0"/>
              <a:t>Would be great to continue taking 1 polarization measurement half-way through the fill.</a:t>
            </a:r>
          </a:p>
          <a:p>
            <a:r>
              <a:rPr lang="en-US" dirty="0" smtClean="0"/>
              <a:t>Will work on data-taking efficiency during the </a:t>
            </a:r>
            <a:r>
              <a:rPr lang="en-US" dirty="0" err="1" smtClean="0"/>
              <a:t>CuAu</a:t>
            </a:r>
            <a:r>
              <a:rPr lang="en-US" dirty="0" smtClean="0"/>
              <a:t> run</a:t>
            </a:r>
          </a:p>
          <a:p>
            <a:pPr lvl="1"/>
            <a:r>
              <a:rPr lang="en-US" dirty="0" smtClean="0"/>
              <a:t>Would be great to improve this number.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1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246</Words>
  <Application>Microsoft Office PowerPoint</Application>
  <PresentationFormat>On-screen Show (4:3)</PresentationFormat>
  <Paragraphs>50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PHENIX Run12 Spin</vt:lpstr>
      <vt:lpstr>PHENIX Integrated Luminosity</vt:lpstr>
      <vt:lpstr>Achievements</vt:lpstr>
      <vt:lpstr>Muon Trigger Rejection</vt:lpstr>
      <vt:lpstr>Muon Trigger Turn-on Curve</vt:lpstr>
      <vt:lpstr>Local Polarimetry</vt:lpstr>
      <vt:lpstr>PowerPoint Presentation</vt:lpstr>
      <vt:lpstr>For next year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Run12 Spin</dc:title>
  <dc:creator>jkoster4</dc:creator>
  <cp:lastModifiedBy>jkoster4</cp:lastModifiedBy>
  <cp:revision>61</cp:revision>
  <dcterms:created xsi:type="dcterms:W3CDTF">2012-05-11T12:54:10Z</dcterms:created>
  <dcterms:modified xsi:type="dcterms:W3CDTF">2012-05-11T14:08:06Z</dcterms:modified>
</cp:coreProperties>
</file>