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package" ContentType="application/vnd.openxmlformats-officedocument.package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incent:Desktop:Downloads:RhicWeekly-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vincent:Desktop:Downloads:Run12_Rhic_510_p%5ep%5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73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16" b="1" i="0" strike="noStrike">
                <a:solidFill>
                  <a:srgbClr val="000000"/>
                </a:solidFill>
                <a:latin typeface="Arial"/>
                <a:ea typeface="Arial"/>
                <a:cs typeface="Arial"/>
              </a:rPr>
              <a:t>difference between requested pulse edge and created pulse edge</a:t>
            </a:r>
          </a:p>
          <a:p>
            <a:pPr>
              <a:defRPr sz="73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737" b="1" i="0" strike="noStrike">
                <a:solidFill>
                  <a:srgbClr val="000000"/>
                </a:solidFill>
                <a:latin typeface="Arial"/>
                <a:ea typeface="Arial"/>
                <a:cs typeface="Arial"/>
              </a:rPr>
              <a:t>pulse edges (from hori tune meter tbt response) (#28-#30 from apr 2011)</a:t>
            </a:r>
            <a:endParaRPr lang="en-US" sz="1025" b="1" i="0" strike="noStrik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 sz="73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916" b="1" i="0" strike="noStrike">
                <a:solidFill>
                  <a:srgbClr val="000000"/>
                </a:solidFill>
                <a:latin typeface="Arial"/>
                <a:ea typeface="Arial"/>
                <a:cs typeface="Arial"/>
              </a:rPr>
              <a:t>closed points: rising edges; open falling edges</a:t>
            </a:r>
          </a:p>
        </c:rich>
      </c:tx>
      <c:layout>
        <c:manualLayout>
          <c:xMode val="edge"/>
          <c:yMode val="edge"/>
          <c:x val="0.149350649350649"/>
          <c:y val="0.0208333333333333"/>
        </c:manualLayout>
      </c:layout>
      <c:spPr>
        <a:noFill/>
        <a:ln w="22703">
          <a:noFill/>
        </a:ln>
      </c:spPr>
    </c:title>
    <c:plotArea>
      <c:layout>
        <c:manualLayout>
          <c:layoutTarget val="inner"/>
          <c:xMode val="edge"/>
          <c:yMode val="edge"/>
          <c:x val="0.132034632034632"/>
          <c:y val="0.275"/>
          <c:w val="0.742424242424242"/>
          <c:h val="0.529166666666667"/>
        </c:manualLayout>
      </c:layout>
      <c:scatterChart>
        <c:scatterStyle val="lineMarker"/>
        <c:ser>
          <c:idx val="0"/>
          <c:order val="0"/>
          <c:tx>
            <c:v>470,up</c:v>
          </c:tx>
          <c:spPr>
            <a:ln w="11352">
              <a:solidFill>
                <a:srgbClr val="63AAFE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63AAFE"/>
              </a:solidFill>
              <a:ln>
                <a:solidFill>
                  <a:srgbClr val="63AAFE"/>
                </a:solidFill>
                <a:prstDash val="solid"/>
              </a:ln>
            </c:spPr>
          </c:marker>
          <c:xVal>
            <c:numRef>
              <c:f>summarySort!$C$25:$C$30</c:f>
              <c:numCache>
                <c:formatCode>General</c:formatCode>
                <c:ptCount val="6"/>
                <c:pt idx="0">
                  <c:v>22.0</c:v>
                </c:pt>
                <c:pt idx="1">
                  <c:v>23.0</c:v>
                </c:pt>
                <c:pt idx="2">
                  <c:v>24.0</c:v>
                </c:pt>
                <c:pt idx="3">
                  <c:v>25.0</c:v>
                </c:pt>
                <c:pt idx="4">
                  <c:v>26.0</c:v>
                </c:pt>
                <c:pt idx="5">
                  <c:v>27.0</c:v>
                </c:pt>
              </c:numCache>
            </c:numRef>
          </c:xVal>
          <c:yVal>
            <c:numRef>
              <c:f>summarySort!$Q$27:$Q$30</c:f>
              <c:numCache>
                <c:formatCode>0.000</c:formatCode>
                <c:ptCount val="4"/>
                <c:pt idx="1">
                  <c:v>0.19163832503915</c:v>
                </c:pt>
                <c:pt idx="2">
                  <c:v>0.1815077503976</c:v>
                </c:pt>
                <c:pt idx="3">
                  <c:v>0.194459218518261</c:v>
                </c:pt>
              </c:numCache>
            </c:numRef>
          </c:yVal>
        </c:ser>
        <c:ser>
          <c:idx val="1"/>
          <c:order val="1"/>
          <c:tx>
            <c:v>470,dn</c:v>
          </c:tx>
          <c:spPr>
            <a:ln w="11352">
              <a:solidFill>
                <a:srgbClr val="DD2D32"/>
              </a:solidFill>
              <a:prstDash val="solid"/>
            </a:ln>
          </c:spPr>
          <c:marker>
            <c:symbol val="square"/>
            <c:size val="4"/>
            <c:spPr>
              <a:noFill/>
              <a:ln>
                <a:solidFill>
                  <a:srgbClr val="DD2D32"/>
                </a:solidFill>
                <a:prstDash val="solid"/>
              </a:ln>
            </c:spPr>
          </c:marker>
          <c:xVal>
            <c:numRef>
              <c:f>summarySort!$C$25:$C$30</c:f>
              <c:numCache>
                <c:formatCode>General</c:formatCode>
                <c:ptCount val="6"/>
                <c:pt idx="0">
                  <c:v>22.0</c:v>
                </c:pt>
                <c:pt idx="1">
                  <c:v>23.0</c:v>
                </c:pt>
                <c:pt idx="2">
                  <c:v>24.0</c:v>
                </c:pt>
                <c:pt idx="3">
                  <c:v>25.0</c:v>
                </c:pt>
                <c:pt idx="4">
                  <c:v>26.0</c:v>
                </c:pt>
                <c:pt idx="5">
                  <c:v>27.0</c:v>
                </c:pt>
              </c:numCache>
            </c:numRef>
          </c:xVal>
          <c:yVal>
            <c:numRef>
              <c:f>summarySort!$R$25:$R$30</c:f>
              <c:numCache>
                <c:formatCode>0.000</c:formatCode>
                <c:ptCount val="6"/>
                <c:pt idx="0">
                  <c:v>0.248228177067858</c:v>
                </c:pt>
                <c:pt idx="1">
                  <c:v>0.230796404416822</c:v>
                </c:pt>
                <c:pt idx="2">
                  <c:v>0.253704707163422</c:v>
                </c:pt>
                <c:pt idx="3">
                  <c:v>0.270364660145105</c:v>
                </c:pt>
                <c:pt idx="4">
                  <c:v>0.221395030086683</c:v>
                </c:pt>
                <c:pt idx="5">
                  <c:v>0.246644088744688</c:v>
                </c:pt>
              </c:numCache>
            </c:numRef>
          </c:yVal>
        </c:ser>
        <c:ser>
          <c:idx val="2"/>
          <c:order val="2"/>
          <c:tx>
            <c:v>450_1_up</c:v>
          </c:tx>
          <c:spPr>
            <a:ln w="11352">
              <a:solidFill>
                <a:srgbClr val="FF66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summarySort!$C$25:$C$30</c:f>
              <c:numCache>
                <c:formatCode>General</c:formatCode>
                <c:ptCount val="6"/>
                <c:pt idx="0">
                  <c:v>22.0</c:v>
                </c:pt>
                <c:pt idx="1">
                  <c:v>23.0</c:v>
                </c:pt>
                <c:pt idx="2">
                  <c:v>24.0</c:v>
                </c:pt>
                <c:pt idx="3">
                  <c:v>25.0</c:v>
                </c:pt>
                <c:pt idx="4">
                  <c:v>26.0</c:v>
                </c:pt>
                <c:pt idx="5">
                  <c:v>27.0</c:v>
                </c:pt>
              </c:numCache>
            </c:numRef>
          </c:xVal>
          <c:yVal>
            <c:numRef>
              <c:f>summarySort!$Y$25:$Y$30</c:f>
              <c:numCache>
                <c:formatCode>0.000</c:formatCode>
                <c:ptCount val="6"/>
                <c:pt idx="0">
                  <c:v>0.182415403193261</c:v>
                </c:pt>
                <c:pt idx="1">
                  <c:v>0.18748854465872</c:v>
                </c:pt>
                <c:pt idx="2">
                  <c:v>0.190539636768108</c:v>
                </c:pt>
                <c:pt idx="3">
                  <c:v>0.187340434751718</c:v>
                </c:pt>
                <c:pt idx="4">
                  <c:v>0.184522740981947</c:v>
                </c:pt>
                <c:pt idx="5">
                  <c:v>0.194045558537198</c:v>
                </c:pt>
              </c:numCache>
            </c:numRef>
          </c:yVal>
        </c:ser>
        <c:ser>
          <c:idx val="3"/>
          <c:order val="3"/>
          <c:tx>
            <c:v>450_1 dn</c:v>
          </c:tx>
          <c:spPr>
            <a:ln w="11352">
              <a:solidFill>
                <a:srgbClr val="3366FF"/>
              </a:solidFill>
              <a:prstDash val="solid"/>
            </a:ln>
          </c:spPr>
          <c:marker>
            <c:symbol val="triangle"/>
            <c:size val="4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summarySort!$C$25:$C$30</c:f>
              <c:numCache>
                <c:formatCode>General</c:formatCode>
                <c:ptCount val="6"/>
                <c:pt idx="0">
                  <c:v>22.0</c:v>
                </c:pt>
                <c:pt idx="1">
                  <c:v>23.0</c:v>
                </c:pt>
                <c:pt idx="2">
                  <c:v>24.0</c:v>
                </c:pt>
                <c:pt idx="3">
                  <c:v>25.0</c:v>
                </c:pt>
                <c:pt idx="4">
                  <c:v>26.0</c:v>
                </c:pt>
                <c:pt idx="5">
                  <c:v>27.0</c:v>
                </c:pt>
              </c:numCache>
            </c:numRef>
          </c:xVal>
          <c:yVal>
            <c:numRef>
              <c:f>summarySort!$Z$25:$Z$30</c:f>
              <c:numCache>
                <c:formatCode>0.000</c:formatCode>
                <c:ptCount val="6"/>
                <c:pt idx="0">
                  <c:v>0.243923756066238</c:v>
                </c:pt>
                <c:pt idx="1">
                  <c:v>0.241611702866294</c:v>
                </c:pt>
                <c:pt idx="2">
                  <c:v>0.231354810751156</c:v>
                </c:pt>
                <c:pt idx="3">
                  <c:v>0.247195269956364</c:v>
                </c:pt>
                <c:pt idx="4">
                  <c:v>0.272934854879963</c:v>
                </c:pt>
                <c:pt idx="5">
                  <c:v>0.26240478083804</c:v>
                </c:pt>
              </c:numCache>
            </c:numRef>
          </c:yVal>
        </c:ser>
        <c:ser>
          <c:idx val="4"/>
          <c:order val="4"/>
          <c:tx>
            <c:v>450_2,up</c:v>
          </c:tx>
          <c:spPr>
            <a:ln w="11352">
              <a:solidFill>
                <a:srgbClr val="6711FF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6711FF"/>
              </a:solidFill>
              <a:ln>
                <a:solidFill>
                  <a:srgbClr val="6711FF"/>
                </a:solidFill>
                <a:prstDash val="solid"/>
              </a:ln>
            </c:spPr>
          </c:marker>
          <c:xVal>
            <c:numRef>
              <c:f>summarySort!$C$25:$C$30</c:f>
              <c:numCache>
                <c:formatCode>General</c:formatCode>
                <c:ptCount val="6"/>
                <c:pt idx="0">
                  <c:v>22.0</c:v>
                </c:pt>
                <c:pt idx="1">
                  <c:v>23.0</c:v>
                </c:pt>
                <c:pt idx="2">
                  <c:v>24.0</c:v>
                </c:pt>
                <c:pt idx="3">
                  <c:v>25.0</c:v>
                </c:pt>
                <c:pt idx="4">
                  <c:v>26.0</c:v>
                </c:pt>
                <c:pt idx="5">
                  <c:v>27.0</c:v>
                </c:pt>
              </c:numCache>
            </c:numRef>
          </c:xVal>
          <c:yVal>
            <c:numRef>
              <c:f>summarySort!$AG$25:$AG$30</c:f>
              <c:numCache>
                <c:formatCode>0.000</c:formatCode>
                <c:ptCount val="6"/>
                <c:pt idx="0">
                  <c:v>0.17702137093778</c:v>
                </c:pt>
                <c:pt idx="1">
                  <c:v>0.190185413786537</c:v>
                </c:pt>
                <c:pt idx="2">
                  <c:v>0.182451519317283</c:v>
                </c:pt>
                <c:pt idx="3">
                  <c:v>0.171164863407739</c:v>
                </c:pt>
                <c:pt idx="4">
                  <c:v>0.184522740981947</c:v>
                </c:pt>
                <c:pt idx="5">
                  <c:v>0.188654107845764</c:v>
                </c:pt>
              </c:numCache>
            </c:numRef>
          </c:yVal>
        </c:ser>
        <c:ser>
          <c:idx val="5"/>
          <c:order val="5"/>
          <c:tx>
            <c:v>450_2,dn</c:v>
          </c:tx>
          <c:spPr>
            <a:ln w="11352">
              <a:solidFill>
                <a:srgbClr val="FEA746"/>
              </a:solidFill>
              <a:prstDash val="solid"/>
            </a:ln>
          </c:spPr>
          <c:marker>
            <c:symbol val="circle"/>
            <c:size val="4"/>
            <c:spPr>
              <a:noFill/>
              <a:ln>
                <a:solidFill>
                  <a:srgbClr val="FEA746"/>
                </a:solidFill>
                <a:prstDash val="solid"/>
              </a:ln>
            </c:spPr>
          </c:marker>
          <c:xVal>
            <c:numRef>
              <c:f>summarySort!$C$25:$C$30</c:f>
              <c:numCache>
                <c:formatCode>General</c:formatCode>
                <c:ptCount val="6"/>
                <c:pt idx="0">
                  <c:v>22.0</c:v>
                </c:pt>
                <c:pt idx="1">
                  <c:v>23.0</c:v>
                </c:pt>
                <c:pt idx="2">
                  <c:v>24.0</c:v>
                </c:pt>
                <c:pt idx="3">
                  <c:v>25.0</c:v>
                </c:pt>
                <c:pt idx="4">
                  <c:v>26.0</c:v>
                </c:pt>
                <c:pt idx="5">
                  <c:v>27.0</c:v>
                </c:pt>
              </c:numCache>
            </c:numRef>
          </c:xVal>
          <c:yVal>
            <c:numRef>
              <c:f>summarySort!$AH$25:$AH$30</c:f>
              <c:numCache>
                <c:formatCode>0.000</c:formatCode>
                <c:ptCount val="6"/>
                <c:pt idx="0">
                  <c:v>0.225044643172168</c:v>
                </c:pt>
                <c:pt idx="1">
                  <c:v>0.244308571994111</c:v>
                </c:pt>
                <c:pt idx="2">
                  <c:v>0.244835006502569</c:v>
                </c:pt>
                <c:pt idx="3">
                  <c:v>0.260674912743013</c:v>
                </c:pt>
                <c:pt idx="4">
                  <c:v>0.237889141284597</c:v>
                </c:pt>
                <c:pt idx="5">
                  <c:v>0.24892615410937</c:v>
                </c:pt>
              </c:numCache>
            </c:numRef>
          </c:yVal>
        </c:ser>
        <c:ser>
          <c:idx val="6"/>
          <c:order val="6"/>
          <c:tx>
            <c:v>330,up</c:v>
          </c:tx>
          <c:spPr>
            <a:ln w="11352">
              <a:solidFill>
                <a:srgbClr val="865357"/>
              </a:solidFill>
              <a:prstDash val="solid"/>
            </a:ln>
          </c:spPr>
          <c:marker>
            <c:symbol val="plus"/>
            <c:size val="4"/>
            <c:spPr>
              <a:solidFill>
                <a:srgbClr val="865357"/>
              </a:solidFill>
              <a:ln>
                <a:solidFill>
                  <a:srgbClr val="865357"/>
                </a:solidFill>
                <a:prstDash val="solid"/>
              </a:ln>
            </c:spPr>
          </c:marker>
          <c:xVal>
            <c:numRef>
              <c:f>summarySort!$C$11:$C$15</c:f>
              <c:numCache>
                <c:formatCode>General</c:formatCode>
                <c:ptCount val="5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</c:numCache>
            </c:numRef>
          </c:xVal>
          <c:yVal>
            <c:numRef>
              <c:f>summarySort!$Q$11:$Q$15</c:f>
              <c:numCache>
                <c:formatCode>0.000</c:formatCode>
                <c:ptCount val="5"/>
                <c:pt idx="0">
                  <c:v>0.0676799424953174</c:v>
                </c:pt>
                <c:pt idx="1">
                  <c:v>0.071016707917579</c:v>
                </c:pt>
                <c:pt idx="2">
                  <c:v>0.0834569442224051</c:v>
                </c:pt>
                <c:pt idx="3">
                  <c:v>0.0836668900877839</c:v>
                </c:pt>
                <c:pt idx="4">
                  <c:v>0.0895220614828531</c:v>
                </c:pt>
              </c:numCache>
            </c:numRef>
          </c:yVal>
        </c:ser>
        <c:ser>
          <c:idx val="7"/>
          <c:order val="7"/>
          <c:tx>
            <c:v>330,dn</c:v>
          </c:tx>
          <c:spPr>
            <a:ln w="11352">
              <a:solidFill>
                <a:srgbClr val="A2BD90"/>
              </a:solidFill>
              <a:prstDash val="solid"/>
            </a:ln>
          </c:spPr>
          <c:marker>
            <c:symbol val="triangle"/>
            <c:size val="4"/>
            <c:spPr>
              <a:noFill/>
              <a:ln>
                <a:solidFill>
                  <a:srgbClr val="A2BD90"/>
                </a:solidFill>
                <a:prstDash val="solid"/>
              </a:ln>
            </c:spPr>
          </c:marker>
          <c:xVal>
            <c:numRef>
              <c:f>summarySort!$C$11:$C$15</c:f>
              <c:numCache>
                <c:formatCode>General</c:formatCode>
                <c:ptCount val="5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</c:numCache>
            </c:numRef>
          </c:xVal>
          <c:yVal>
            <c:numRef>
              <c:f>summarySort!$R$11:$R$15</c:f>
              <c:numCache>
                <c:formatCode>0.000</c:formatCode>
                <c:ptCount val="5"/>
                <c:pt idx="0">
                  <c:v>0.120052830961015</c:v>
                </c:pt>
                <c:pt idx="1">
                  <c:v>0.141841829580756</c:v>
                </c:pt>
                <c:pt idx="2">
                  <c:v>0.141792639031564</c:v>
                </c:pt>
                <c:pt idx="3">
                  <c:v>0.148418958874061</c:v>
                </c:pt>
                <c:pt idx="4">
                  <c:v>0.155402504996118</c:v>
                </c:pt>
              </c:numCache>
            </c:numRef>
          </c:yVal>
        </c:ser>
        <c:ser>
          <c:idx val="8"/>
          <c:order val="8"/>
          <c:tx>
            <c:v>370,up</c:v>
          </c:tx>
          <c:spPr>
            <a:ln w="11352">
              <a:solidFill>
                <a:srgbClr val="00CCFF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00CCFF"/>
              </a:solidFill>
              <a:ln>
                <a:solidFill>
                  <a:srgbClr val="00CCFF"/>
                </a:solidFill>
                <a:prstDash val="solid"/>
              </a:ln>
            </c:spPr>
          </c:marker>
          <c:xVal>
            <c:numRef>
              <c:f>summarySort!$C$16:$C$21</c:f>
              <c:numCache>
                <c:formatCode>General</c:formatCode>
                <c:ptCount val="6"/>
                <c:pt idx="0">
                  <c:v>13.0</c:v>
                </c:pt>
                <c:pt idx="1">
                  <c:v>14.0</c:v>
                </c:pt>
                <c:pt idx="2">
                  <c:v>15.0</c:v>
                </c:pt>
                <c:pt idx="3">
                  <c:v>16.0</c:v>
                </c:pt>
                <c:pt idx="4">
                  <c:v>17.0</c:v>
                </c:pt>
                <c:pt idx="5">
                  <c:v>18.0</c:v>
                </c:pt>
              </c:numCache>
            </c:numRef>
          </c:xVal>
          <c:yVal>
            <c:numRef>
              <c:f>summarySort!$Q$16:$Q$21</c:f>
              <c:numCache>
                <c:formatCode>0.000</c:formatCode>
                <c:ptCount val="6"/>
                <c:pt idx="0">
                  <c:v>0.0998173113957818</c:v>
                </c:pt>
                <c:pt idx="1">
                  <c:v>0.104845528514488</c:v>
                </c:pt>
                <c:pt idx="2">
                  <c:v>0.104157667093489</c:v>
                </c:pt>
                <c:pt idx="3">
                  <c:v>0.128948572801505</c:v>
                </c:pt>
                <c:pt idx="4">
                  <c:v>0.131320915690537</c:v>
                </c:pt>
                <c:pt idx="5">
                  <c:v>0.136473574928516</c:v>
                </c:pt>
              </c:numCache>
            </c:numRef>
          </c:yVal>
        </c:ser>
        <c:ser>
          <c:idx val="9"/>
          <c:order val="9"/>
          <c:tx>
            <c:v>370,dn</c:v>
          </c:tx>
          <c:spPr>
            <a:ln w="11352">
              <a:solidFill>
                <a:srgbClr val="00000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CC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summarySort!$C$16:$C$21</c:f>
              <c:numCache>
                <c:formatCode>General</c:formatCode>
                <c:ptCount val="6"/>
                <c:pt idx="0">
                  <c:v>13.0</c:v>
                </c:pt>
                <c:pt idx="1">
                  <c:v>14.0</c:v>
                </c:pt>
                <c:pt idx="2">
                  <c:v>15.0</c:v>
                </c:pt>
                <c:pt idx="3">
                  <c:v>16.0</c:v>
                </c:pt>
                <c:pt idx="4">
                  <c:v>17.0</c:v>
                </c:pt>
                <c:pt idx="5">
                  <c:v>18.0</c:v>
                </c:pt>
              </c:numCache>
            </c:numRef>
          </c:xVal>
          <c:yVal>
            <c:numRef>
              <c:f>summarySort!$R$16:$R$21</c:f>
              <c:numCache>
                <c:formatCode>0.000</c:formatCode>
                <c:ptCount val="6"/>
                <c:pt idx="0">
                  <c:v>0.162975170856384</c:v>
                </c:pt>
                <c:pt idx="1">
                  <c:v>0.17729760515914</c:v>
                </c:pt>
                <c:pt idx="2">
                  <c:v>0.165638886534907</c:v>
                </c:pt>
                <c:pt idx="3">
                  <c:v>0.188737257489834</c:v>
                </c:pt>
                <c:pt idx="4">
                  <c:v>0.192717444880543</c:v>
                </c:pt>
                <c:pt idx="5">
                  <c:v>0.207292549404201</c:v>
                </c:pt>
              </c:numCache>
            </c:numRef>
          </c:yVal>
        </c:ser>
        <c:ser>
          <c:idx val="10"/>
          <c:order val="10"/>
          <c:tx>
            <c:v>420,up</c:v>
          </c:tx>
          <c:spPr>
            <a:ln w="11352">
              <a:solidFill>
                <a:srgbClr val="DD0806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DD0806"/>
              </a:solidFill>
              <a:ln>
                <a:solidFill>
                  <a:srgbClr val="DD0806"/>
                </a:solidFill>
                <a:prstDash val="solid"/>
              </a:ln>
            </c:spPr>
          </c:marker>
          <c:xVal>
            <c:numRef>
              <c:f>summarySort!$C$22:$C$26</c:f>
              <c:numCache>
                <c:formatCode>General</c:formatCode>
                <c:ptCount val="5"/>
                <c:pt idx="0">
                  <c:v>19.0</c:v>
                </c:pt>
                <c:pt idx="1">
                  <c:v>20.0</c:v>
                </c:pt>
                <c:pt idx="2">
                  <c:v>21.0</c:v>
                </c:pt>
                <c:pt idx="3">
                  <c:v>22.0</c:v>
                </c:pt>
                <c:pt idx="4">
                  <c:v>23.0</c:v>
                </c:pt>
              </c:numCache>
            </c:numRef>
          </c:xVal>
          <c:yVal>
            <c:numRef>
              <c:f>summarySort!$Q$22:$Q$26</c:f>
              <c:numCache>
                <c:formatCode>0.000</c:formatCode>
                <c:ptCount val="5"/>
                <c:pt idx="0">
                  <c:v>0.15248372036416</c:v>
                </c:pt>
                <c:pt idx="1">
                  <c:v>0.148519628385884</c:v>
                </c:pt>
                <c:pt idx="2">
                  <c:v>0.165994078314213</c:v>
                </c:pt>
                <c:pt idx="3">
                  <c:v>0.167840711300698</c:v>
                </c:pt>
                <c:pt idx="4">
                  <c:v>0.176673246209248</c:v>
                </c:pt>
              </c:numCache>
            </c:numRef>
          </c:yVal>
        </c:ser>
        <c:ser>
          <c:idx val="11"/>
          <c:order val="11"/>
          <c:tx>
            <c:v>420,dn</c:v>
          </c:tx>
          <c:spPr>
            <a:ln w="11352">
              <a:solidFill>
                <a:srgbClr val="1FB714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FFFF99"/>
              </a:solidFill>
              <a:ln>
                <a:solidFill>
                  <a:srgbClr val="1FB714"/>
                </a:solidFill>
                <a:prstDash val="solid"/>
              </a:ln>
            </c:spPr>
          </c:marker>
          <c:xVal>
            <c:numRef>
              <c:f>summarySort!$C$22:$C$26</c:f>
              <c:numCache>
                <c:formatCode>General</c:formatCode>
                <c:ptCount val="5"/>
                <c:pt idx="0">
                  <c:v>19.0</c:v>
                </c:pt>
                <c:pt idx="1">
                  <c:v>20.0</c:v>
                </c:pt>
                <c:pt idx="2">
                  <c:v>21.0</c:v>
                </c:pt>
                <c:pt idx="3">
                  <c:v>22.0</c:v>
                </c:pt>
                <c:pt idx="4">
                  <c:v>23.0</c:v>
                </c:pt>
              </c:numCache>
            </c:numRef>
          </c:xVal>
          <c:yVal>
            <c:numRef>
              <c:f>summarySort!$R$22:$R$26</c:f>
              <c:numCache>
                <c:formatCode>0.000</c:formatCode>
                <c:ptCount val="5"/>
                <c:pt idx="0">
                  <c:v>0.201075872623676</c:v>
                </c:pt>
                <c:pt idx="1">
                  <c:v>0.230494643305178</c:v>
                </c:pt>
                <c:pt idx="2">
                  <c:v>0.234362269644635</c:v>
                </c:pt>
                <c:pt idx="3">
                  <c:v>0.248228177067858</c:v>
                </c:pt>
                <c:pt idx="4">
                  <c:v>0.230796404416822</c:v>
                </c:pt>
              </c:numCache>
            </c:numRef>
          </c:yVal>
        </c:ser>
        <c:ser>
          <c:idx val="12"/>
          <c:order val="12"/>
          <c:tx>
            <c:v>200,up</c:v>
          </c:tx>
          <c:spPr>
            <a:ln w="11352">
              <a:solidFill>
                <a:srgbClr val="F20884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F20884"/>
              </a:solidFill>
              <a:ln>
                <a:solidFill>
                  <a:srgbClr val="F20884"/>
                </a:solidFill>
                <a:prstDash val="solid"/>
              </a:ln>
            </c:spPr>
          </c:marker>
          <c:xVal>
            <c:numRef>
              <c:f>summarySort!$C$4:$C$9</c:f>
              <c:numCache>
                <c:formatCode>General</c:formatCode>
                <c:ptCount val="6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</c:numCache>
            </c:numRef>
          </c:xVal>
          <c:yVal>
            <c:numRef>
              <c:f>summarySort!$Q$4:$Q$9</c:f>
              <c:numCache>
                <c:formatCode>0.000</c:formatCode>
                <c:ptCount val="6"/>
                <c:pt idx="0">
                  <c:v>-0.0180647974220562</c:v>
                </c:pt>
                <c:pt idx="1">
                  <c:v>-0.196725076925048</c:v>
                </c:pt>
                <c:pt idx="2">
                  <c:v>-0.303814209009772</c:v>
                </c:pt>
                <c:pt idx="3">
                  <c:v>-0.412013291890872</c:v>
                </c:pt>
                <c:pt idx="4">
                  <c:v>-0.5024938355171</c:v>
                </c:pt>
                <c:pt idx="5">
                  <c:v>-0.580378540158392</c:v>
                </c:pt>
              </c:numCache>
            </c:numRef>
          </c:yVal>
        </c:ser>
        <c:ser>
          <c:idx val="13"/>
          <c:order val="13"/>
          <c:tx>
            <c:v>200,dn</c:v>
          </c:tx>
          <c:spPr>
            <a:ln w="11352">
              <a:solidFill>
                <a:srgbClr val="FF99CC"/>
              </a:solidFill>
              <a:prstDash val="solid"/>
            </a:ln>
          </c:spPr>
          <c:marker>
            <c:symbol val="star"/>
            <c:size val="4"/>
            <c:spPr>
              <a:noFill/>
              <a:ln>
                <a:solidFill>
                  <a:srgbClr val="FF99CC"/>
                </a:solidFill>
                <a:prstDash val="solid"/>
              </a:ln>
            </c:spPr>
          </c:marker>
          <c:xVal>
            <c:numRef>
              <c:f>summarySort!$C$4:$C$9</c:f>
              <c:numCache>
                <c:formatCode>General</c:formatCode>
                <c:ptCount val="6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</c:numCache>
            </c:numRef>
          </c:xVal>
          <c:yVal>
            <c:numRef>
              <c:f>summarySort!$R$4:$R$9</c:f>
              <c:numCache>
                <c:formatCode>0.000</c:formatCode>
                <c:ptCount val="6"/>
                <c:pt idx="0">
                  <c:v>0.0131319556828089</c:v>
                </c:pt>
                <c:pt idx="1">
                  <c:v>-0.077273299336241</c:v>
                </c:pt>
                <c:pt idx="2">
                  <c:v>-0.18093220578217</c:v>
                </c:pt>
                <c:pt idx="3">
                  <c:v>-0.272183777612156</c:v>
                </c:pt>
                <c:pt idx="4">
                  <c:v>-0.382622660829327</c:v>
                </c:pt>
                <c:pt idx="5">
                  <c:v>-0.481730507497502</c:v>
                </c:pt>
              </c:numCache>
            </c:numRef>
          </c:yVal>
        </c:ser>
        <c:ser>
          <c:idx val="14"/>
          <c:order val="14"/>
          <c:tx>
            <c:v>220,up</c:v>
          </c:tx>
          <c:spPr>
            <a:ln w="11352">
              <a:solidFill>
                <a:srgbClr val="FF6600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summarySort!$E$5:$E$9</c:f>
              <c:numCache>
                <c:formatCode>General</c:formatCode>
                <c:ptCount val="5"/>
                <c:pt idx="0">
                  <c:v>3.0</c:v>
                </c:pt>
                <c:pt idx="1">
                  <c:v>4.0</c:v>
                </c:pt>
                <c:pt idx="2">
                  <c:v>5.0</c:v>
                </c:pt>
                <c:pt idx="3">
                  <c:v>6.0</c:v>
                </c:pt>
                <c:pt idx="4">
                  <c:v>7.0</c:v>
                </c:pt>
              </c:numCache>
            </c:numRef>
          </c:xVal>
          <c:yVal>
            <c:numRef>
              <c:f>summarySort!$Y$5:$Y$9</c:f>
              <c:numCache>
                <c:formatCode>0.000</c:formatCode>
                <c:ptCount val="5"/>
                <c:pt idx="0">
                  <c:v>0.0446677709256278</c:v>
                </c:pt>
                <c:pt idx="1">
                  <c:v>0.0525635990790647</c:v>
                </c:pt>
                <c:pt idx="2">
                  <c:v>0.0397021822014949</c:v>
                </c:pt>
                <c:pt idx="3">
                  <c:v>0.0252948880591362</c:v>
                </c:pt>
                <c:pt idx="4">
                  <c:v>0.00969198685692163</c:v>
                </c:pt>
              </c:numCache>
            </c:numRef>
          </c:yVal>
        </c:ser>
        <c:ser>
          <c:idx val="15"/>
          <c:order val="15"/>
          <c:tx>
            <c:v>220,dn</c:v>
          </c:tx>
          <c:spPr>
            <a:ln w="11352">
              <a:solidFill>
                <a:srgbClr val="FF6600"/>
              </a:solidFill>
              <a:prstDash val="solid"/>
            </a:ln>
          </c:spPr>
          <c:marker>
            <c:symbol val="square"/>
            <c:size val="4"/>
            <c:spPr>
              <a:noFill/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summarySort!$E$4:$E$9</c:f>
              <c:numCache>
                <c:formatCode>General</c:formatCode>
                <c:ptCount val="6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</c:numCache>
            </c:numRef>
          </c:xVal>
          <c:yVal>
            <c:numRef>
              <c:f>summarySort!$Z$4:$Z$9</c:f>
              <c:numCache>
                <c:formatCode>0.000</c:formatCode>
                <c:ptCount val="6"/>
                <c:pt idx="0">
                  <c:v>0.0790901057125666</c:v>
                </c:pt>
                <c:pt idx="1">
                  <c:v>0.175416636651761</c:v>
                </c:pt>
                <c:pt idx="2">
                  <c:v>0.189480771063387</c:v>
                </c:pt>
                <c:pt idx="3">
                  <c:v>0.185119315324243</c:v>
                </c:pt>
                <c:pt idx="4">
                  <c:v>0.147949397692059</c:v>
                </c:pt>
                <c:pt idx="5">
                  <c:v>0.12221416495953</c:v>
                </c:pt>
              </c:numCache>
            </c:numRef>
          </c:yVal>
        </c:ser>
        <c:ser>
          <c:idx val="16"/>
          <c:order val="16"/>
          <c:tx>
            <c:v>240,up</c:v>
          </c:tx>
          <c:spPr>
            <a:ln w="11352">
              <a:solidFill>
                <a:srgbClr val="3366FF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summarySort!$E$6:$E$9</c:f>
              <c:numCache>
                <c:formatCode>General</c:formatCode>
                <c:ptCount val="4"/>
                <c:pt idx="0">
                  <c:v>4.0</c:v>
                </c:pt>
                <c:pt idx="1">
                  <c:v>5.0</c:v>
                </c:pt>
                <c:pt idx="2">
                  <c:v>6.0</c:v>
                </c:pt>
                <c:pt idx="3">
                  <c:v>7.0</c:v>
                </c:pt>
              </c:numCache>
            </c:numRef>
          </c:xVal>
          <c:yVal>
            <c:numRef>
              <c:f>summarySort!$AG$6:$AG$9</c:f>
              <c:numCache>
                <c:formatCode>0.000</c:formatCode>
                <c:ptCount val="4"/>
                <c:pt idx="0">
                  <c:v>0.0289759921448933</c:v>
                </c:pt>
                <c:pt idx="1">
                  <c:v>-0.0115449059805144</c:v>
                </c:pt>
                <c:pt idx="2">
                  <c:v>-0.0279313648614448</c:v>
                </c:pt>
                <c:pt idx="3">
                  <c:v>-0.040442769803235</c:v>
                </c:pt>
              </c:numCache>
            </c:numRef>
          </c:yVal>
        </c:ser>
        <c:ser>
          <c:idx val="17"/>
          <c:order val="17"/>
          <c:tx>
            <c:v>240,dn</c:v>
          </c:tx>
          <c:spPr>
            <a:ln w="11352">
              <a:solidFill>
                <a:srgbClr val="33CCCC"/>
              </a:solidFill>
              <a:prstDash val="solid"/>
            </a:ln>
          </c:spPr>
          <c:marker>
            <c:symbol val="triangle"/>
            <c:size val="4"/>
            <c:spPr>
              <a:noFill/>
              <a:ln>
                <a:solidFill>
                  <a:srgbClr val="33CCCC"/>
                </a:solidFill>
                <a:prstDash val="solid"/>
              </a:ln>
            </c:spPr>
          </c:marker>
          <c:xVal>
            <c:numRef>
              <c:f>summarySort!$C$6:$C$9</c:f>
              <c:numCache>
                <c:formatCode>General</c:formatCode>
                <c:ptCount val="4"/>
                <c:pt idx="0">
                  <c:v>4.0</c:v>
                </c:pt>
                <c:pt idx="1">
                  <c:v>5.0</c:v>
                </c:pt>
                <c:pt idx="2">
                  <c:v>6.0</c:v>
                </c:pt>
                <c:pt idx="3">
                  <c:v>7.0</c:v>
                </c:pt>
              </c:numCache>
            </c:numRef>
          </c:xVal>
          <c:yVal>
            <c:numRef>
              <c:f>summarySort!$AH$6:$AH$9</c:f>
              <c:numCache>
                <c:formatCode>0.000</c:formatCode>
                <c:ptCount val="4"/>
                <c:pt idx="0">
                  <c:v>0.0497063367620569</c:v>
                </c:pt>
                <c:pt idx="1">
                  <c:v>0.0628988815056459</c:v>
                </c:pt>
                <c:pt idx="2">
                  <c:v>0.0522304462290322</c:v>
                </c:pt>
                <c:pt idx="3">
                  <c:v>0.0554840257713636</c:v>
                </c:pt>
              </c:numCache>
            </c:numRef>
          </c:yVal>
        </c:ser>
        <c:ser>
          <c:idx val="18"/>
          <c:order val="18"/>
          <c:tx>
            <c:v>180up</c:v>
          </c:tx>
          <c:spPr>
            <a:ln w="11352">
              <a:solidFill>
                <a:srgbClr val="99CC0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99CC00"/>
              </a:solidFill>
              <a:ln>
                <a:solidFill>
                  <a:srgbClr val="99CC00"/>
                </a:solidFill>
                <a:prstDash val="solid"/>
              </a:ln>
            </c:spPr>
          </c:marker>
          <c:xVal>
            <c:numRef>
              <c:f>summarySort!$C$3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summarySort!$Q$3</c:f>
              <c:numCache>
                <c:formatCode>0.000</c:formatCode>
                <c:ptCount val="1"/>
                <c:pt idx="0">
                  <c:v>0.0930452234618428</c:v>
                </c:pt>
              </c:numCache>
            </c:numRef>
          </c:yVal>
        </c:ser>
        <c:ser>
          <c:idx val="19"/>
          <c:order val="19"/>
          <c:tx>
            <c:v>180,dn</c:v>
          </c:tx>
          <c:spPr>
            <a:ln w="11352">
              <a:solidFill>
                <a:srgbClr val="FFCC00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CC00"/>
              </a:solidFill>
              <a:ln>
                <a:solidFill>
                  <a:srgbClr val="FFCC00"/>
                </a:solidFill>
                <a:prstDash val="solid"/>
              </a:ln>
            </c:spPr>
          </c:marker>
          <c:xVal>
            <c:numRef>
              <c:f>summarySort!$C$3</c:f>
              <c:numCache>
                <c:formatCode>General</c:formatCode>
                <c:ptCount val="1"/>
                <c:pt idx="0">
                  <c:v>1.0</c:v>
                </c:pt>
              </c:numCache>
            </c:numRef>
          </c:xVal>
          <c:yVal>
            <c:numRef>
              <c:f>summarySort!$R$3</c:f>
              <c:numCache>
                <c:formatCode>0.000</c:formatCode>
                <c:ptCount val="1"/>
                <c:pt idx="0">
                  <c:v>0.171939523716276</c:v>
                </c:pt>
              </c:numCache>
            </c:numRef>
          </c:yVal>
        </c:ser>
        <c:ser>
          <c:idx val="20"/>
          <c:order val="20"/>
          <c:tx>
            <c:v>500,up</c:v>
          </c:tx>
          <c:spPr>
            <a:ln w="11352">
              <a:solidFill>
                <a:srgbClr val="DD0806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DD0806"/>
              </a:solidFill>
              <a:ln>
                <a:solidFill>
                  <a:srgbClr val="DD0806"/>
                </a:solidFill>
                <a:prstDash val="solid"/>
              </a:ln>
            </c:spPr>
          </c:marker>
          <c:xVal>
            <c:numRef>
              <c:f>jqTiming_11!$C$31:$C$32</c:f>
              <c:numCache>
                <c:formatCode>General</c:formatCode>
                <c:ptCount val="2"/>
                <c:pt idx="0">
                  <c:v>28.0</c:v>
                </c:pt>
                <c:pt idx="1">
                  <c:v>29.0</c:v>
                </c:pt>
              </c:numCache>
            </c:numRef>
          </c:xVal>
          <c:yVal>
            <c:numRef>
              <c:f>jqTiming_11!$R$31:$R$32</c:f>
              <c:numCache>
                <c:formatCode>0.000</c:formatCode>
                <c:ptCount val="2"/>
                <c:pt idx="0">
                  <c:v>0.19897092180031</c:v>
                </c:pt>
                <c:pt idx="1">
                  <c:v>0.211912414727635</c:v>
                </c:pt>
              </c:numCache>
            </c:numRef>
          </c:yVal>
        </c:ser>
        <c:ser>
          <c:idx val="21"/>
          <c:order val="21"/>
          <c:tx>
            <c:v>500,dn</c:v>
          </c:tx>
          <c:spPr>
            <a:ln w="11352">
              <a:solidFill>
                <a:srgbClr val="FF6600"/>
              </a:solidFill>
              <a:prstDash val="solid"/>
            </a:ln>
          </c:spPr>
          <c:marker>
            <c:symbol val="x"/>
            <c:size val="4"/>
            <c:spPr>
              <a:noFill/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jqTiming_11!$C$31:$C$32</c:f>
              <c:numCache>
                <c:formatCode>General</c:formatCode>
                <c:ptCount val="2"/>
                <c:pt idx="0">
                  <c:v>28.0</c:v>
                </c:pt>
                <c:pt idx="1">
                  <c:v>29.0</c:v>
                </c:pt>
              </c:numCache>
            </c:numRef>
          </c:xVal>
          <c:yVal>
            <c:numRef>
              <c:f>jqTiming_11!$S$31:$S$32</c:f>
              <c:numCache>
                <c:formatCode>0.000</c:formatCode>
                <c:ptCount val="2"/>
                <c:pt idx="0">
                  <c:v>0.294372937381922</c:v>
                </c:pt>
                <c:pt idx="1">
                  <c:v>0.315332871466239</c:v>
                </c:pt>
              </c:numCache>
            </c:numRef>
          </c:yVal>
        </c:ser>
        <c:ser>
          <c:idx val="22"/>
          <c:order val="22"/>
          <c:tx>
            <c:v>510,up</c:v>
          </c:tx>
          <c:spPr>
            <a:ln w="11352">
              <a:solidFill>
                <a:srgbClr val="0000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jqTiming_11!$C$32:$C$33</c:f>
              <c:numCache>
                <c:formatCode>General</c:formatCode>
                <c:ptCount val="2"/>
                <c:pt idx="0">
                  <c:v>29.0</c:v>
                </c:pt>
                <c:pt idx="1">
                  <c:v>30.0</c:v>
                </c:pt>
              </c:numCache>
            </c:numRef>
          </c:xVal>
          <c:yVal>
            <c:numRef>
              <c:f>jqTiming_11!$Z$32:$Z$33</c:f>
              <c:numCache>
                <c:formatCode>0.000</c:formatCode>
                <c:ptCount val="2"/>
                <c:pt idx="0">
                  <c:v>0.207367580655045</c:v>
                </c:pt>
                <c:pt idx="1">
                  <c:v>0.232343334657457</c:v>
                </c:pt>
              </c:numCache>
            </c:numRef>
          </c:yVal>
        </c:ser>
        <c:ser>
          <c:idx val="23"/>
          <c:order val="23"/>
          <c:tx>
            <c:v>510,dn</c:v>
          </c:tx>
          <c:spPr>
            <a:ln w="11352">
              <a:solidFill>
                <a:srgbClr val="000000"/>
              </a:solidFill>
              <a:prstDash val="solid"/>
            </a:ln>
          </c:spPr>
          <c:marker>
            <c:symbol val="triangle"/>
            <c:size val="4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jqTiming_11!$C$32:$C$33</c:f>
              <c:numCache>
                <c:formatCode>General</c:formatCode>
                <c:ptCount val="2"/>
                <c:pt idx="0">
                  <c:v>29.0</c:v>
                </c:pt>
                <c:pt idx="1">
                  <c:v>30.0</c:v>
                </c:pt>
              </c:numCache>
            </c:numRef>
          </c:xVal>
          <c:yVal>
            <c:numRef>
              <c:f>jqTiming_11!$AA$32:$AA$33</c:f>
              <c:numCache>
                <c:formatCode>0.000</c:formatCode>
                <c:ptCount val="2"/>
                <c:pt idx="0">
                  <c:v>0.294490338151604</c:v>
                </c:pt>
                <c:pt idx="1">
                  <c:v>0.328380978095083</c:v>
                </c:pt>
              </c:numCache>
            </c:numRef>
          </c:yVal>
        </c:ser>
        <c:axId val="462586760"/>
        <c:axId val="462594488"/>
      </c:scatterChart>
      <c:scatterChart>
        <c:scatterStyle val="lineMarker"/>
        <c:ser>
          <c:idx val="24"/>
          <c:order val="24"/>
          <c:tx>
            <c:v>time from T0</c:v>
          </c:tx>
          <c:spPr>
            <a:ln w="11352">
              <a:solidFill>
                <a:srgbClr val="003366"/>
              </a:solidFill>
              <a:prstDash val="solid"/>
            </a:ln>
          </c:spPr>
          <c:marker>
            <c:symbol val="plus"/>
            <c:size val="4"/>
            <c:spPr>
              <a:noFill/>
              <a:ln>
                <a:solidFill>
                  <a:srgbClr val="003366"/>
                </a:solidFill>
                <a:prstDash val="solid"/>
              </a:ln>
            </c:spPr>
          </c:marker>
          <c:xVal>
            <c:numRef>
              <c:f>summarySort!$C$11:$C$37</c:f>
              <c:numCache>
                <c:formatCode>General</c:formatCode>
                <c:ptCount val="27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  <c:pt idx="11">
                  <c:v>19.0</c:v>
                </c:pt>
                <c:pt idx="12">
                  <c:v>20.0</c:v>
                </c:pt>
                <c:pt idx="13">
                  <c:v>21.0</c:v>
                </c:pt>
                <c:pt idx="14">
                  <c:v>22.0</c:v>
                </c:pt>
                <c:pt idx="15">
                  <c:v>23.0</c:v>
                </c:pt>
                <c:pt idx="16">
                  <c:v>24.0</c:v>
                </c:pt>
                <c:pt idx="17">
                  <c:v>25.0</c:v>
                </c:pt>
                <c:pt idx="18">
                  <c:v>26.0</c:v>
                </c:pt>
                <c:pt idx="19">
                  <c:v>27.0</c:v>
                </c:pt>
                <c:pt idx="20">
                  <c:v>28.0</c:v>
                </c:pt>
                <c:pt idx="21">
                  <c:v>29.0</c:v>
                </c:pt>
                <c:pt idx="22">
                  <c:v>30.0</c:v>
                </c:pt>
                <c:pt idx="23">
                  <c:v>31.0</c:v>
                </c:pt>
                <c:pt idx="24">
                  <c:v>32.0</c:v>
                </c:pt>
                <c:pt idx="25">
                  <c:v>33.0</c:v>
                </c:pt>
                <c:pt idx="26">
                  <c:v>34.0</c:v>
                </c:pt>
              </c:numCache>
            </c:numRef>
          </c:xVal>
          <c:yVal>
            <c:numRef>
              <c:f>summarySort!$A$11:$A$37</c:f>
              <c:numCache>
                <c:formatCode>General</c:formatCode>
                <c:ptCount val="27"/>
                <c:pt idx="0">
                  <c:v>331.364014</c:v>
                </c:pt>
                <c:pt idx="1">
                  <c:v>339.6910099999998</c:v>
                </c:pt>
                <c:pt idx="2">
                  <c:v>348.020996</c:v>
                </c:pt>
                <c:pt idx="3">
                  <c:v>356.384003</c:v>
                </c:pt>
                <c:pt idx="4">
                  <c:v>364.740997</c:v>
                </c:pt>
                <c:pt idx="5">
                  <c:v>373.132996</c:v>
                </c:pt>
                <c:pt idx="6">
                  <c:v>381.569</c:v>
                </c:pt>
                <c:pt idx="7">
                  <c:v>390.03299</c:v>
                </c:pt>
                <c:pt idx="8">
                  <c:v>398.520996</c:v>
                </c:pt>
                <c:pt idx="9">
                  <c:v>407.019012</c:v>
                </c:pt>
                <c:pt idx="10">
                  <c:v>415.556</c:v>
                </c:pt>
                <c:pt idx="11">
                  <c:v>424.11499</c:v>
                </c:pt>
                <c:pt idx="12">
                  <c:v>432.707001</c:v>
                </c:pt>
                <c:pt idx="13">
                  <c:v>441.316986</c:v>
                </c:pt>
                <c:pt idx="14">
                  <c:v>449.88501</c:v>
                </c:pt>
                <c:pt idx="15">
                  <c:v>458.518005</c:v>
                </c:pt>
                <c:pt idx="16">
                  <c:v>467.207001</c:v>
                </c:pt>
                <c:pt idx="17">
                  <c:v>475.946991</c:v>
                </c:pt>
                <c:pt idx="18">
                  <c:v>484.7210079999998</c:v>
                </c:pt>
                <c:pt idx="19">
                  <c:v>493.5360109999998</c:v>
                </c:pt>
                <c:pt idx="20">
                  <c:v>502.375</c:v>
                </c:pt>
                <c:pt idx="21">
                  <c:v>511.247986</c:v>
                </c:pt>
                <c:pt idx="22">
                  <c:v>520.156982</c:v>
                </c:pt>
                <c:pt idx="23">
                  <c:v>529.143982</c:v>
                </c:pt>
                <c:pt idx="24">
                  <c:v>538.176025</c:v>
                </c:pt>
                <c:pt idx="25">
                  <c:v>547.232971</c:v>
                </c:pt>
                <c:pt idx="26">
                  <c:v>556.234985</c:v>
                </c:pt>
              </c:numCache>
            </c:numRef>
          </c:yVal>
        </c:ser>
        <c:axId val="462601800"/>
        <c:axId val="462604216"/>
      </c:scatterChart>
      <c:valAx>
        <c:axId val="462586760"/>
        <c:scaling>
          <c:orientation val="minMax"/>
          <c:max val="33.0"/>
          <c:min val="8.0"/>
        </c:scaling>
        <c:axPos val="b"/>
        <c:majorGridlines>
          <c:spPr>
            <a:ln w="283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1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pulse number</a:t>
                </a:r>
              </a:p>
            </c:rich>
          </c:tx>
          <c:layout>
            <c:manualLayout>
              <c:xMode val="edge"/>
              <c:yMode val="edge"/>
              <c:x val="0.424242424242424"/>
              <c:y val="0.895833333333333"/>
            </c:manualLayout>
          </c:layout>
          <c:spPr>
            <a:noFill/>
            <a:ln w="22703">
              <a:noFill/>
            </a:ln>
          </c:spPr>
        </c:title>
        <c:numFmt formatCode="General" sourceLinked="1"/>
        <c:tickLblPos val="low"/>
        <c:spPr>
          <a:ln w="283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594488"/>
        <c:crosses val="autoZero"/>
        <c:crossBetween val="midCat"/>
      </c:valAx>
      <c:valAx>
        <c:axId val="462594488"/>
        <c:scaling>
          <c:orientation val="minMax"/>
          <c:min val="0.0"/>
        </c:scaling>
        <c:axPos val="l"/>
        <c:majorGridlines>
          <c:spPr>
            <a:ln w="283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1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time (ms)</a:t>
                </a:r>
              </a:p>
            </c:rich>
          </c:tx>
          <c:layout>
            <c:manualLayout>
              <c:xMode val="edge"/>
              <c:yMode val="edge"/>
              <c:x val="0.0194805194805195"/>
              <c:y val="0.433333333333333"/>
            </c:manualLayout>
          </c:layout>
          <c:spPr>
            <a:noFill/>
            <a:ln w="22703">
              <a:noFill/>
            </a:ln>
          </c:spPr>
        </c:title>
        <c:numFmt formatCode="General" sourceLinked="1"/>
        <c:tickLblPos val="nextTo"/>
        <c:spPr>
          <a:ln w="283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586760"/>
        <c:crosses val="autoZero"/>
        <c:crossBetween val="midCat"/>
      </c:valAx>
      <c:valAx>
        <c:axId val="462601800"/>
        <c:scaling>
          <c:orientation val="minMax"/>
        </c:scaling>
        <c:delete val="1"/>
        <c:axPos val="b"/>
        <c:numFmt formatCode="General" sourceLinked="1"/>
        <c:tickLblPos val="nextTo"/>
        <c:crossAx val="462604216"/>
        <c:crosses val="autoZero"/>
        <c:crossBetween val="midCat"/>
      </c:valAx>
      <c:valAx>
        <c:axId val="462604216"/>
        <c:scaling>
          <c:orientation val="minMax"/>
          <c:max val="1000.0"/>
          <c:min val="300.0"/>
        </c:scaling>
        <c:axPos val="r"/>
        <c:title>
          <c:tx>
            <c:rich>
              <a:bodyPr/>
              <a:lstStyle/>
              <a:p>
                <a:pPr>
                  <a:defRPr sz="8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time from T0 (ms)</a:t>
                </a:r>
              </a:p>
            </c:rich>
          </c:tx>
          <c:layout>
            <c:manualLayout>
              <c:xMode val="edge"/>
              <c:yMode val="edge"/>
              <c:x val="0.948051948051948"/>
              <c:y val="0.370833333333333"/>
            </c:manualLayout>
          </c:layout>
          <c:spPr>
            <a:noFill/>
            <a:ln w="22703">
              <a:noFill/>
            </a:ln>
          </c:spPr>
        </c:title>
        <c:numFmt formatCode="General" sourceLinked="1"/>
        <c:majorTickMark val="cross"/>
        <c:tickLblPos val="nextTo"/>
        <c:spPr>
          <a:ln w="283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601800"/>
        <c:crosses val="max"/>
        <c:crossBetween val="midCat"/>
      </c:valAx>
      <c:spPr>
        <a:noFill/>
        <a:ln w="22703">
          <a:noFill/>
        </a:ln>
      </c:spPr>
    </c:plotArea>
    <c:plotVisOnly val="1"/>
    <c:dispBlanksAs val="gap"/>
  </c:chart>
  <c:spPr>
    <a:solidFill>
      <a:srgbClr val="FFFFFF"/>
    </a:solidFill>
    <a:ln w="2838">
      <a:solidFill>
        <a:srgbClr val="000000"/>
      </a:solidFill>
      <a:prstDash val="solid"/>
    </a:ln>
  </c:spPr>
  <c:txPr>
    <a:bodyPr/>
    <a:lstStyle/>
    <a:p>
      <a:pPr>
        <a:defRPr sz="91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plotArea>
      <c:layout/>
      <c:scatterChart>
        <c:scatterStyle val="lineMarker"/>
        <c:ser>
          <c:idx val="0"/>
          <c:order val="0"/>
          <c:tx>
            <c:v>Run 12</c:v>
          </c:tx>
          <c:xVal>
            <c:numRef>
              <c:f>'RHIC weekly'!$N$668:$N$673</c:f>
              <c:numCache>
                <c:formatCode>General</c:formatCode>
                <c:ptCount val="6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</c:numCache>
            </c:numRef>
          </c:xVal>
          <c:yVal>
            <c:numRef>
              <c:f>'RHIC weekly'!$T$668:$T$673</c:f>
              <c:numCache>
                <c:formatCode>General</c:formatCode>
                <c:ptCount val="6"/>
                <c:pt idx="1">
                  <c:v>19.12224598697451</c:v>
                </c:pt>
                <c:pt idx="2">
                  <c:v>24.3765527117494</c:v>
                </c:pt>
                <c:pt idx="3">
                  <c:v>31.75911902500268</c:v>
                </c:pt>
                <c:pt idx="4">
                  <c:v>27.50505897321608</c:v>
                </c:pt>
                <c:pt idx="5">
                  <c:v>30.33702330305732</c:v>
                </c:pt>
              </c:numCache>
            </c:numRef>
          </c:yVal>
        </c:ser>
        <c:ser>
          <c:idx val="1"/>
          <c:order val="1"/>
          <c:tx>
            <c:v>Run 11</c:v>
          </c:tx>
          <c:xVal>
            <c:numRef>
              <c:f>'RHIC weekly'!$U$669:$U$678</c:f>
              <c:numCache>
                <c:formatCode>General</c:formatCode>
                <c:ptCount val="10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</c:numCache>
            </c:numRef>
          </c:xVal>
          <c:yVal>
            <c:numRef>
              <c:f>'RHIC weekly'!$W$669:$W$678</c:f>
              <c:numCache>
                <c:formatCode>General</c:formatCode>
                <c:ptCount val="10"/>
                <c:pt idx="0">
                  <c:v>6.791349802787384</c:v>
                </c:pt>
                <c:pt idx="1">
                  <c:v>6.099737764434657</c:v>
                </c:pt>
                <c:pt idx="2">
                  <c:v>7.508378100827266</c:v>
                </c:pt>
                <c:pt idx="3">
                  <c:v>2.529594544962293</c:v>
                </c:pt>
                <c:pt idx="4">
                  <c:v>1.166222957724418</c:v>
                </c:pt>
                <c:pt idx="5">
                  <c:v>9.538736198908257</c:v>
                </c:pt>
                <c:pt idx="6">
                  <c:v>13.47031448998737</c:v>
                </c:pt>
                <c:pt idx="7">
                  <c:v>20.54817985847122</c:v>
                </c:pt>
                <c:pt idx="8">
                  <c:v>20.79352857272646</c:v>
                </c:pt>
                <c:pt idx="9">
                  <c:v>7.783192901012227</c:v>
                </c:pt>
              </c:numCache>
            </c:numRef>
          </c:yVal>
        </c:ser>
        <c:axId val="479707064"/>
        <c:axId val="480079000"/>
      </c:scatterChart>
      <c:valAx>
        <c:axId val="479707064"/>
        <c:scaling>
          <c:orientation val="minMax"/>
          <c:max val="10.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Weeks in Physics</a:t>
                </a:r>
              </a:p>
            </c:rich>
          </c:tx>
          <c:layout/>
        </c:title>
        <c:numFmt formatCode="General" sourceLinked="1"/>
        <c:tickLblPos val="nextTo"/>
        <c:crossAx val="480079000"/>
        <c:crosses val="autoZero"/>
        <c:crossBetween val="midCat"/>
      </c:valAx>
      <c:valAx>
        <c:axId val="4800790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Int Lumi [10^30 cm-2]</a:t>
                </a:r>
              </a:p>
            </c:rich>
          </c:tx>
          <c:layout/>
        </c:title>
        <c:numFmt formatCode="General" sourceLinked="1"/>
        <c:tickLblPos val="nextTo"/>
        <c:crossAx val="47970706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plotArea>
      <c:layout/>
      <c:lineChart>
        <c:grouping val="standard"/>
        <c:ser>
          <c:idx val="0"/>
          <c:order val="0"/>
          <c:tx>
            <c:v>Run 12</c:v>
          </c:tx>
          <c:spPr>
            <a:ln>
              <a:noFill/>
            </a:ln>
          </c:spPr>
          <c:marker>
            <c:spPr>
              <a:solidFill>
                <a:schemeClr val="accent1"/>
              </a:solidFill>
              <a:ln>
                <a:solidFill>
                  <a:srgbClr val="4F81BD">
                    <a:shade val="95000"/>
                    <a:satMod val="105000"/>
                    <a:alpha val="0"/>
                  </a:srgbClr>
                </a:solidFill>
              </a:ln>
            </c:spPr>
          </c:marker>
          <c:val>
            <c:numRef>
              <c:f>Luminosity!$AW$16:$AW$96</c:f>
              <c:numCache>
                <c:formatCode>0.0</c:formatCode>
                <c:ptCount val="81"/>
                <c:pt idx="0">
                  <c:v>45.83990330917874</c:v>
                </c:pt>
                <c:pt idx="1">
                  <c:v>63.63778275529866</c:v>
                </c:pt>
                <c:pt idx="2">
                  <c:v>68.19579509202454</c:v>
                </c:pt>
                <c:pt idx="3">
                  <c:v>68.15293523723118</c:v>
                </c:pt>
                <c:pt idx="4">
                  <c:v>71.04709204652646</c:v>
                </c:pt>
                <c:pt idx="5">
                  <c:v>84.72242838756388</c:v>
                </c:pt>
                <c:pt idx="6">
                  <c:v>98.47282422105263</c:v>
                </c:pt>
                <c:pt idx="7">
                  <c:v>70.48508668093093</c:v>
                </c:pt>
                <c:pt idx="8">
                  <c:v>84.19171155357142</c:v>
                </c:pt>
                <c:pt idx="9">
                  <c:v>91.1423686594982</c:v>
                </c:pt>
                <c:pt idx="10">
                  <c:v>84.78008765884195</c:v>
                </c:pt>
                <c:pt idx="11">
                  <c:v>53.89760952603232</c:v>
                </c:pt>
                <c:pt idx="12">
                  <c:v>89.81102916763566</c:v>
                </c:pt>
                <c:pt idx="13">
                  <c:v>87.18111355661578</c:v>
                </c:pt>
                <c:pt idx="14">
                  <c:v>88.81624484602865</c:v>
                </c:pt>
                <c:pt idx="15">
                  <c:v>93.95606136655684</c:v>
                </c:pt>
                <c:pt idx="16">
                  <c:v>100.0172839677641</c:v>
                </c:pt>
                <c:pt idx="17">
                  <c:v>95.83065605523255</c:v>
                </c:pt>
                <c:pt idx="18">
                  <c:v>101.5091636636117</c:v>
                </c:pt>
                <c:pt idx="19">
                  <c:v>110.7593790898473</c:v>
                </c:pt>
                <c:pt idx="20">
                  <c:v>90.79658913770685</c:v>
                </c:pt>
                <c:pt idx="21">
                  <c:v>83.7015692431444</c:v>
                </c:pt>
                <c:pt idx="22">
                  <c:v>66.5401106897972</c:v>
                </c:pt>
                <c:pt idx="23">
                  <c:v>99.52721963068181</c:v>
                </c:pt>
                <c:pt idx="24">
                  <c:v>110.5128877131783</c:v>
                </c:pt>
                <c:pt idx="25">
                  <c:v>122.6834915940171</c:v>
                </c:pt>
                <c:pt idx="26">
                  <c:v>93.5291627412844</c:v>
                </c:pt>
                <c:pt idx="27">
                  <c:v>80.68906656835067</c:v>
                </c:pt>
                <c:pt idx="28">
                  <c:v>109.5496877605545</c:v>
                </c:pt>
                <c:pt idx="29">
                  <c:v>95.72629691001158</c:v>
                </c:pt>
                <c:pt idx="30">
                  <c:v>80.39409658749228</c:v>
                </c:pt>
                <c:pt idx="31">
                  <c:v>100.6384960739615</c:v>
                </c:pt>
                <c:pt idx="32">
                  <c:v>72.07780728615703</c:v>
                </c:pt>
                <c:pt idx="33">
                  <c:v>105.4374801124687</c:v>
                </c:pt>
                <c:pt idx="34">
                  <c:v>101.5042584994942</c:v>
                </c:pt>
                <c:pt idx="35">
                  <c:v>89.84342210699998</c:v>
                </c:pt>
                <c:pt idx="36">
                  <c:v>104.8781445509165</c:v>
                </c:pt>
                <c:pt idx="37">
                  <c:v>108.5722203795597</c:v>
                </c:pt>
                <c:pt idx="38">
                  <c:v>113.0393361409266</c:v>
                </c:pt>
                <c:pt idx="39">
                  <c:v>103.3053586612492</c:v>
                </c:pt>
                <c:pt idx="40" formatCode="General">
                  <c:v>104.7773877306667</c:v>
                </c:pt>
                <c:pt idx="41" formatCode="General">
                  <c:v>99.21898343849206</c:v>
                </c:pt>
                <c:pt idx="42" formatCode="General">
                  <c:v>95.3458246236607</c:v>
                </c:pt>
                <c:pt idx="43" formatCode="General">
                  <c:v>132.3130179998354</c:v>
                </c:pt>
                <c:pt idx="44" formatCode="General">
                  <c:v>86.71923558497354</c:v>
                </c:pt>
                <c:pt idx="45" formatCode="General">
                  <c:v>88.60250760607543</c:v>
                </c:pt>
                <c:pt idx="46" formatCode="General">
                  <c:v>110.0001558343333</c:v>
                </c:pt>
                <c:pt idx="47" formatCode="General">
                  <c:v>84.81901183666358</c:v>
                </c:pt>
                <c:pt idx="48" formatCode="General">
                  <c:v>75.22862669148672</c:v>
                </c:pt>
                <c:pt idx="49" formatCode="General">
                  <c:v>100.6247568972362</c:v>
                </c:pt>
                <c:pt idx="50" formatCode="General">
                  <c:v>101.1100522688403</c:v>
                </c:pt>
                <c:pt idx="51" formatCode="General">
                  <c:v>93.79228017495784</c:v>
                </c:pt>
                <c:pt idx="52" formatCode="General">
                  <c:v>95.02161311389591</c:v>
                </c:pt>
                <c:pt idx="53" formatCode="General">
                  <c:v>96.68289764660852</c:v>
                </c:pt>
                <c:pt idx="54" formatCode="General">
                  <c:v>87.63499926258248</c:v>
                </c:pt>
                <c:pt idx="55" formatCode="General">
                  <c:v>95.64235196560375</c:v>
                </c:pt>
                <c:pt idx="56" formatCode="General">
                  <c:v>132.2599732589736</c:v>
                </c:pt>
                <c:pt idx="57" formatCode="General">
                  <c:v>89.80814980879846</c:v>
                </c:pt>
              </c:numCache>
            </c:numRef>
          </c:val>
        </c:ser>
        <c:ser>
          <c:idx val="1"/>
          <c:order val="1"/>
          <c:tx>
            <c:v>Run 11</c:v>
          </c:tx>
          <c:spPr>
            <a:ln>
              <a:noFill/>
            </a:ln>
          </c:spPr>
          <c:val>
            <c:numRef>
              <c:f>Luminosity!$AX$16:$AX$96</c:f>
              <c:numCache>
                <c:formatCode>0.0</c:formatCode>
                <c:ptCount val="81"/>
                <c:pt idx="0">
                  <c:v>11.60138743675669</c:v>
                </c:pt>
                <c:pt idx="1">
                  <c:v>21.6874142144263</c:v>
                </c:pt>
                <c:pt idx="2">
                  <c:v>29.62323517291075</c:v>
                </c:pt>
                <c:pt idx="3">
                  <c:v>43.87468295319122</c:v>
                </c:pt>
                <c:pt idx="4">
                  <c:v>42.99169993387756</c:v>
                </c:pt>
                <c:pt idx="5">
                  <c:v>52.89561943923167</c:v>
                </c:pt>
                <c:pt idx="6">
                  <c:v>29.61869673728283</c:v>
                </c:pt>
                <c:pt idx="7">
                  <c:v>32.00208117839886</c:v>
                </c:pt>
                <c:pt idx="8">
                  <c:v>30.44768163256098</c:v>
                </c:pt>
                <c:pt idx="9">
                  <c:v>30.84220736122259</c:v>
                </c:pt>
                <c:pt idx="10">
                  <c:v>22.18015103284489</c:v>
                </c:pt>
                <c:pt idx="11">
                  <c:v>47.30506430904762</c:v>
                </c:pt>
                <c:pt idx="12">
                  <c:v>19.4198572378254</c:v>
                </c:pt>
                <c:pt idx="13">
                  <c:v>45.16212619957723</c:v>
                </c:pt>
                <c:pt idx="14">
                  <c:v>26.39640150414023</c:v>
                </c:pt>
                <c:pt idx="15">
                  <c:v>83.22104263850001</c:v>
                </c:pt>
                <c:pt idx="16">
                  <c:v>25.84440486141827</c:v>
                </c:pt>
                <c:pt idx="17">
                  <c:v>24.75078885540564</c:v>
                </c:pt>
                <c:pt idx="18">
                  <c:v>36.73241492064724</c:v>
                </c:pt>
                <c:pt idx="19">
                  <c:v>44.71388018751773</c:v>
                </c:pt>
                <c:pt idx="20">
                  <c:v>48.77468224552664</c:v>
                </c:pt>
                <c:pt idx="21">
                  <c:v>45.65296072878788</c:v>
                </c:pt>
                <c:pt idx="22">
                  <c:v>42.44400520582664</c:v>
                </c:pt>
                <c:pt idx="23">
                  <c:v>29.31535641098851</c:v>
                </c:pt>
                <c:pt idx="24">
                  <c:v>37.36522279682459</c:v>
                </c:pt>
                <c:pt idx="25">
                  <c:v>36.89936754161397</c:v>
                </c:pt>
                <c:pt idx="26">
                  <c:v>37.33842972636815</c:v>
                </c:pt>
                <c:pt idx="27">
                  <c:v>37.65771968390804</c:v>
                </c:pt>
                <c:pt idx="28">
                  <c:v>42.09184349315068</c:v>
                </c:pt>
                <c:pt idx="29">
                  <c:v>32.04163054421769</c:v>
                </c:pt>
                <c:pt idx="30">
                  <c:v>30.24808327930849</c:v>
                </c:pt>
                <c:pt idx="31">
                  <c:v>25.60786458333333</c:v>
                </c:pt>
                <c:pt idx="32">
                  <c:v>36.89979595055413</c:v>
                </c:pt>
                <c:pt idx="33">
                  <c:v>83.39360467836257</c:v>
                </c:pt>
                <c:pt idx="34">
                  <c:v>28.39787764628534</c:v>
                </c:pt>
                <c:pt idx="35">
                  <c:v>61.81247380952382</c:v>
                </c:pt>
                <c:pt idx="36">
                  <c:v>24.14108210784314</c:v>
                </c:pt>
                <c:pt idx="37">
                  <c:v>31.08785206718346</c:v>
                </c:pt>
                <c:pt idx="38">
                  <c:v>52.89542873873873</c:v>
                </c:pt>
                <c:pt idx="39">
                  <c:v>34.95083496198413</c:v>
                </c:pt>
                <c:pt idx="40">
                  <c:v>39.4020796854577</c:v>
                </c:pt>
                <c:pt idx="41">
                  <c:v>34.48798095543843</c:v>
                </c:pt>
                <c:pt idx="42">
                  <c:v>70.87004400975079</c:v>
                </c:pt>
                <c:pt idx="43">
                  <c:v>43.76312933488183</c:v>
                </c:pt>
                <c:pt idx="44">
                  <c:v>52.56664248340741</c:v>
                </c:pt>
                <c:pt idx="45">
                  <c:v>52.43056014742826</c:v>
                </c:pt>
                <c:pt idx="46">
                  <c:v>39.25858902275769</c:v>
                </c:pt>
                <c:pt idx="47">
                  <c:v>94.35407996031746</c:v>
                </c:pt>
                <c:pt idx="48">
                  <c:v>40.79368833004603</c:v>
                </c:pt>
                <c:pt idx="49">
                  <c:v>49.37718376840695</c:v>
                </c:pt>
                <c:pt idx="50">
                  <c:v>50.94019166666667</c:v>
                </c:pt>
                <c:pt idx="51">
                  <c:v>43.12644724489797</c:v>
                </c:pt>
                <c:pt idx="52">
                  <c:v>37.38119326530612</c:v>
                </c:pt>
                <c:pt idx="53">
                  <c:v>72.43348123456789</c:v>
                </c:pt>
                <c:pt idx="54">
                  <c:v>44.92640340136055</c:v>
                </c:pt>
                <c:pt idx="55">
                  <c:v>45.64403733087331</c:v>
                </c:pt>
                <c:pt idx="56">
                  <c:v>36.09512835081584</c:v>
                </c:pt>
                <c:pt idx="57">
                  <c:v>41.6833980125523</c:v>
                </c:pt>
                <c:pt idx="58">
                  <c:v>118.1142855855856</c:v>
                </c:pt>
                <c:pt idx="59">
                  <c:v>82.73405204861111</c:v>
                </c:pt>
                <c:pt idx="60">
                  <c:v>110.0769087643678</c:v>
                </c:pt>
                <c:pt idx="61">
                  <c:v>55.12924028340082</c:v>
                </c:pt>
                <c:pt idx="62">
                  <c:v>68.01843652263375</c:v>
                </c:pt>
                <c:pt idx="63">
                  <c:v>71.97812580645162</c:v>
                </c:pt>
                <c:pt idx="64">
                  <c:v>64.32310380577428</c:v>
                </c:pt>
                <c:pt idx="65">
                  <c:v>120.4732922916667</c:v>
                </c:pt>
                <c:pt idx="66">
                  <c:v>74.9966139587363</c:v>
                </c:pt>
                <c:pt idx="67">
                  <c:v>130.3049413461538</c:v>
                </c:pt>
                <c:pt idx="68">
                  <c:v>88.92656293103448</c:v>
                </c:pt>
                <c:pt idx="69">
                  <c:v>80.74852498309668</c:v>
                </c:pt>
                <c:pt idx="70">
                  <c:v>97.804180167336</c:v>
                </c:pt>
                <c:pt idx="71">
                  <c:v>70.39528507437457</c:v>
                </c:pt>
                <c:pt idx="72">
                  <c:v>79.95392720507544</c:v>
                </c:pt>
                <c:pt idx="73">
                  <c:v>116.9303508060109</c:v>
                </c:pt>
                <c:pt idx="74">
                  <c:v>89.75331400096061</c:v>
                </c:pt>
                <c:pt idx="75">
                  <c:v>79.2873028876334</c:v>
                </c:pt>
                <c:pt idx="76">
                  <c:v>114.1184972222222</c:v>
                </c:pt>
                <c:pt idx="77">
                  <c:v>91.96259901960783</c:v>
                </c:pt>
                <c:pt idx="78">
                  <c:v>95.25644242871191</c:v>
                </c:pt>
                <c:pt idx="79">
                  <c:v>43.55480154142582</c:v>
                </c:pt>
                <c:pt idx="80">
                  <c:v>41.33763505434783</c:v>
                </c:pt>
              </c:numCache>
            </c:numRef>
          </c:val>
        </c:ser>
        <c:marker val="1"/>
        <c:axId val="590994792"/>
        <c:axId val="504767864"/>
      </c:lineChart>
      <c:catAx>
        <c:axId val="590994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Fill Index (from start of physics)</a:t>
                </a:r>
              </a:p>
            </c:rich>
          </c:tx>
          <c:layout/>
        </c:title>
        <c:tickLblPos val="nextTo"/>
        <c:crossAx val="504767864"/>
        <c:crosses val="autoZero"/>
        <c:auto val="1"/>
        <c:lblAlgn val="ctr"/>
        <c:lblOffset val="100"/>
        <c:tickLblSkip val="10"/>
        <c:tickMarkSkip val="1"/>
      </c:catAx>
      <c:valAx>
        <c:axId val="504767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Avg Luminosity [10^20 cm-2s-1]</a:t>
                </a:r>
              </a:p>
            </c:rich>
          </c:tx>
          <c:layout/>
        </c:title>
        <c:numFmt formatCode="0.0" sourceLinked="1"/>
        <c:tickLblPos val="nextTo"/>
        <c:crossAx val="5909947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A66B-7864-8C4D-8DA1-D4D92F668D14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7F53-414E-364F-BB20-EF03BF07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df"/><Relationship Id="rId3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AGS/RHIC Polarized Proton Run 12</a:t>
            </a:r>
            <a:br>
              <a:rPr lang="en-US" dirty="0" smtClean="0"/>
            </a:b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V. </a:t>
            </a:r>
            <a:r>
              <a:rPr lang="en-US" dirty="0" smtClean="0"/>
              <a:t>Schoefer, H. </a:t>
            </a:r>
            <a:r>
              <a:rPr lang="en-US" smtClean="0"/>
              <a:t>Huang</a:t>
            </a:r>
          </a:p>
          <a:p>
            <a:r>
              <a:rPr lang="en-US" dirty="0" smtClean="0"/>
              <a:t>RHIC Spin Collaboration Meeting</a:t>
            </a:r>
          </a:p>
          <a:p>
            <a:r>
              <a:rPr lang="en-US" dirty="0" smtClean="0"/>
              <a:t>5/11/12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elEmitBlowup.gif"/>
          <p:cNvPicPr>
            <a:picLocks noChangeAspect="1"/>
          </p:cNvPicPr>
          <p:nvPr/>
        </p:nvPicPr>
        <p:blipFill>
          <a:blip r:embed="rId2"/>
          <a:srcRect l="1874" t="7778" r="2856" b="8889"/>
          <a:stretch>
            <a:fillRect/>
          </a:stretch>
        </p:blipFill>
        <p:spPr>
          <a:xfrm>
            <a:off x="2760472" y="990600"/>
            <a:ext cx="6307328" cy="487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990601"/>
            <a:ext cx="276047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Yellow </a:t>
            </a:r>
            <a:r>
              <a:rPr lang="en-US" dirty="0" err="1"/>
              <a:t>e</a:t>
            </a:r>
            <a:r>
              <a:rPr lang="en-US" dirty="0" err="1" smtClean="0"/>
              <a:t>mittance</a:t>
            </a:r>
            <a:r>
              <a:rPr lang="en-US" dirty="0" smtClean="0"/>
              <a:t> blowup at store coincides with removing longitudinal scraping in the Booster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Yellow polarization decay goes to 1.9%/hr during this period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Further analysis needed to </a:t>
            </a:r>
            <a:r>
              <a:rPr lang="en-US" dirty="0" err="1" smtClean="0"/>
              <a:t>deconvolve</a:t>
            </a:r>
            <a:r>
              <a:rPr lang="en-US" dirty="0" smtClean="0"/>
              <a:t> straight beam-beam effects from operational lowering of tunes (which helps later in the store, but is a disaster at onset of collisions)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1" y="60960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Were we really pushing the beam-beam limit, or just badly configured to handle a slightly increased beam-beam tune spread? 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Beam-beam Blowup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Split Tunes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1447800"/>
            <a:ext cx="29321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 tune above 0.7</a:t>
            </a:r>
          </a:p>
          <a:p>
            <a:endParaRPr lang="en-US" dirty="0" smtClean="0"/>
          </a:p>
          <a:p>
            <a:r>
              <a:rPr lang="en-US" dirty="0" err="1" smtClean="0"/>
              <a:t>Successully</a:t>
            </a:r>
            <a:r>
              <a:rPr lang="en-US" dirty="0" smtClean="0"/>
              <a:t> suppresses coherent modes, but…</a:t>
            </a:r>
          </a:p>
          <a:p>
            <a:endParaRPr lang="en-US" dirty="0" smtClean="0"/>
          </a:p>
          <a:p>
            <a:r>
              <a:rPr lang="en-US" dirty="0" smtClean="0"/>
              <a:t>Decreased yellow polarization lifetime (~2%/hr)</a:t>
            </a:r>
          </a:p>
          <a:p>
            <a:endParaRPr lang="en-US" dirty="0" smtClean="0"/>
          </a:p>
          <a:p>
            <a:r>
              <a:rPr lang="en-US" dirty="0" smtClean="0"/>
              <a:t>Blue (nominally unchanged settings) has </a:t>
            </a:r>
            <a:r>
              <a:rPr lang="en-US" dirty="0" err="1" smtClean="0"/>
              <a:t>emittance</a:t>
            </a:r>
            <a:r>
              <a:rPr lang="en-US" dirty="0" smtClean="0"/>
              <a:t> blowup in two of the four fills</a:t>
            </a:r>
            <a:endParaRPr lang="en-US" dirty="0"/>
          </a:p>
        </p:txBody>
      </p:sp>
      <p:pic>
        <p:nvPicPr>
          <p:cNvPr id="6" name="Picture 5" descr="SplitTunes.gif"/>
          <p:cNvPicPr>
            <a:picLocks noChangeAspect="1"/>
          </p:cNvPicPr>
          <p:nvPr/>
        </p:nvPicPr>
        <p:blipFill>
          <a:blip r:embed="rId2"/>
          <a:srcRect l="2035" t="6667" r="5588" b="10000"/>
          <a:stretch>
            <a:fillRect/>
          </a:stretch>
        </p:blipFill>
        <p:spPr>
          <a:xfrm>
            <a:off x="3084576" y="1302727"/>
            <a:ext cx="5907024" cy="42598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12475" y="3276600"/>
            <a:ext cx="203132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Four ‘split tune’ fills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RHIC Performance: 255 </a:t>
            </a:r>
            <a:r>
              <a:rPr lang="en-US" dirty="0" err="1" smtClean="0"/>
              <a:t>GeV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4651830" y="1817133"/>
          <a:ext cx="4492170" cy="2069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1459468"/>
            <a:ext cx="252387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Integrated </a:t>
            </a:r>
            <a:r>
              <a:rPr lang="en-US" dirty="0" err="1" smtClean="0"/>
              <a:t>Lumi</a:t>
            </a:r>
            <a:r>
              <a:rPr lang="en-US" dirty="0" smtClean="0"/>
              <a:t> by Week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752600"/>
            <a:ext cx="434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Luminosity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Peak </a:t>
            </a:r>
            <a:r>
              <a:rPr lang="en-US" dirty="0" err="1" smtClean="0"/>
              <a:t>lumi</a:t>
            </a:r>
            <a:r>
              <a:rPr lang="en-US" dirty="0" smtClean="0"/>
              <a:t> ~25% higher than Run 11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 Smaller </a:t>
            </a:r>
            <a:r>
              <a:rPr lang="en-US" dirty="0" err="1" smtClean="0"/>
              <a:t>emittance</a:t>
            </a:r>
            <a:endParaRPr lang="en-US" dirty="0" smtClean="0"/>
          </a:p>
          <a:p>
            <a:pPr lvl="3">
              <a:buFont typeface="Arial"/>
              <a:buChar char="•"/>
            </a:pPr>
            <a:r>
              <a:rPr lang="en-US" dirty="0" smtClean="0"/>
              <a:t> Source intensity + scraping</a:t>
            </a:r>
          </a:p>
          <a:p>
            <a:pPr lvl="3">
              <a:buFont typeface="Arial"/>
              <a:buChar char="•"/>
            </a:pPr>
            <a:r>
              <a:rPr lang="en-US" dirty="0" smtClean="0"/>
              <a:t> Less growth in AGS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Integrated </a:t>
            </a:r>
            <a:r>
              <a:rPr lang="en-US" dirty="0" err="1" smtClean="0"/>
              <a:t>lumi</a:t>
            </a:r>
            <a:endParaRPr lang="en-US" dirty="0" smtClean="0"/>
          </a:p>
          <a:p>
            <a:pPr lvl="2">
              <a:buFont typeface="Arial"/>
              <a:buChar char="•"/>
            </a:pPr>
            <a:r>
              <a:rPr lang="en-US" dirty="0" smtClean="0"/>
              <a:t> Same in week 1 of Run 12 as best week (8,9) or Run 11</a:t>
            </a:r>
          </a:p>
          <a:p>
            <a:pPr lvl="3">
              <a:buFont typeface="Arial"/>
              <a:buChar char="•"/>
            </a:pPr>
            <a:r>
              <a:rPr lang="en-US" dirty="0" smtClean="0"/>
              <a:t> No major failures</a:t>
            </a:r>
          </a:p>
          <a:p>
            <a:pPr lvl="3">
              <a:buFont typeface="Arial"/>
              <a:buChar char="•"/>
            </a:pPr>
            <a:r>
              <a:rPr lang="en-US" dirty="0" smtClean="0"/>
              <a:t> No 9 MHz commissioning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 Changeover from 100 </a:t>
            </a:r>
            <a:r>
              <a:rPr lang="en-US" dirty="0" err="1" smtClean="0"/>
              <a:t>GeV</a:t>
            </a:r>
            <a:r>
              <a:rPr lang="en-US" dirty="0" smtClean="0"/>
              <a:t>, 3.5 days, (with maintenance)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4573815" y="4429477"/>
          <a:ext cx="4648200" cy="2428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62600" y="4060145"/>
            <a:ext cx="20405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Average </a:t>
            </a:r>
            <a:r>
              <a:rPr lang="en-US" dirty="0" err="1" smtClean="0"/>
              <a:t>Lumi</a:t>
            </a:r>
            <a:r>
              <a:rPr lang="en-US" dirty="0" smtClean="0"/>
              <a:t> by Fill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Polarization: </a:t>
            </a:r>
            <a:r>
              <a:rPr lang="en-US" dirty="0" smtClean="0"/>
              <a:t>255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Picture 4" descr="255_Polarization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003800" y="1371600"/>
            <a:ext cx="4064000" cy="304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487269"/>
            <a:ext cx="518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Run 11 ~48% (Jet, both rings)</a:t>
            </a:r>
          </a:p>
          <a:p>
            <a:pPr>
              <a:buFont typeface="Arial"/>
              <a:buChar char="•"/>
            </a:pPr>
            <a:r>
              <a:rPr lang="en-US" dirty="0" smtClean="0"/>
              <a:t> Run 12 Blue 50%, Yellow ~55% (after snake change?)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No explanation for B-Y discrepancy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If Yellow improvement comes from snake change,  then why not blue?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What is the impact of intensity lifetime?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Needs a full accounting (ramp transmission, polarization lifetime, comparison to AGS). The data are available.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No obvious improvement from +5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1" y="5200471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Snake scans</a:t>
            </a:r>
          </a:p>
          <a:p>
            <a:pPr lvl="1"/>
            <a:r>
              <a:rPr lang="en-US" dirty="0" smtClean="0"/>
              <a:t>The immediate conclusion: polarization is largely insensitive to changes in the snake axis and rotation angles.  (This contradicts the statement that the improvement in yellow is from the snake current change)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Longitudinal </a:t>
            </a:r>
            <a:r>
              <a:rPr lang="en-US" dirty="0" err="1" smtClean="0"/>
              <a:t>emittance</a:t>
            </a:r>
            <a:r>
              <a:rPr lang="en-US" dirty="0" smtClean="0"/>
              <a:t> puts a limit on peak </a:t>
            </a:r>
            <a:r>
              <a:rPr lang="en-US" dirty="0" err="1" smtClean="0"/>
              <a:t>lumi</a:t>
            </a:r>
            <a:r>
              <a:rPr lang="en-US" dirty="0" smtClean="0"/>
              <a:t> at both 100 and 255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100 </a:t>
            </a:r>
            <a:r>
              <a:rPr lang="en-US" dirty="0" err="1" smtClean="0"/>
              <a:t>GeV</a:t>
            </a:r>
            <a:r>
              <a:rPr lang="en-US" dirty="0" smtClean="0"/>
              <a:t>: Momentum aperture at store (</a:t>
            </a:r>
            <a:r>
              <a:rPr lang="en-US" dirty="0" err="1" smtClean="0"/>
              <a:t>rebucketing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255 </a:t>
            </a:r>
            <a:r>
              <a:rPr lang="en-US" dirty="0" err="1" smtClean="0"/>
              <a:t>GeV</a:t>
            </a:r>
            <a:r>
              <a:rPr lang="en-US" dirty="0" smtClean="0"/>
              <a:t>: Acceleration losses at max acceleration rate</a:t>
            </a:r>
          </a:p>
          <a:p>
            <a:r>
              <a:rPr lang="en-US" dirty="0" smtClean="0"/>
              <a:t>Attempts at cure:</a:t>
            </a:r>
          </a:p>
          <a:p>
            <a:pPr lvl="1"/>
            <a:r>
              <a:rPr lang="en-US" dirty="0" smtClean="0"/>
              <a:t>Shorten AGS cycle: less time at injection, smaller growth</a:t>
            </a:r>
          </a:p>
          <a:p>
            <a:pPr lvl="2"/>
            <a:r>
              <a:rPr lang="en-US" dirty="0" smtClean="0"/>
              <a:t>Would have helped: the AGS jump quads need modification to handle the rep rate</a:t>
            </a:r>
          </a:p>
          <a:p>
            <a:pPr lvl="1"/>
            <a:r>
              <a:rPr lang="en-US" dirty="0" smtClean="0"/>
              <a:t>Landau phase loops: minimize jitter of bunch relative to 197 MHz cavity while injecting/ramping</a:t>
            </a:r>
          </a:p>
          <a:p>
            <a:pPr lvl="2"/>
            <a:r>
              <a:rPr lang="en-US" dirty="0" smtClean="0"/>
              <a:t>Did not improve growth rate</a:t>
            </a:r>
          </a:p>
          <a:p>
            <a:pPr lvl="1"/>
            <a:r>
              <a:rPr lang="en-US" dirty="0" smtClean="0"/>
              <a:t>Bunch-by-bunch damping: minimize/eliminate Landau voltage at injection, reduce impact of Booster cycles</a:t>
            </a:r>
          </a:p>
          <a:p>
            <a:pPr lvl="2"/>
            <a:r>
              <a:rPr lang="en-US" dirty="0" smtClean="0"/>
              <a:t>Much learned during the run, needs further development over the shutdown</a:t>
            </a:r>
          </a:p>
          <a:p>
            <a:pPr lvl="1"/>
            <a:r>
              <a:rPr lang="en-US" dirty="0" smtClean="0"/>
              <a:t>Increase Landau voltage on the ramp to increase bucket area</a:t>
            </a:r>
          </a:p>
          <a:p>
            <a:pPr lvl="2"/>
            <a:r>
              <a:rPr lang="en-US" dirty="0" smtClean="0"/>
              <a:t>Cavity has to be tuned at higher voltage to be compatible with </a:t>
            </a:r>
            <a:r>
              <a:rPr lang="en-US" dirty="0" err="1" smtClean="0"/>
              <a:t>rebucketing</a:t>
            </a:r>
            <a:r>
              <a:rPr lang="en-US" dirty="0" smtClean="0"/>
              <a:t> (doable next run)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Longitudinal </a:t>
            </a:r>
            <a:r>
              <a:rPr lang="en-US" dirty="0" err="1" smtClean="0"/>
              <a:t>Emittance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Additional efforts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1" y="1752600"/>
            <a:ext cx="7620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Local coupling correction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Simultaneous global coupling and vertical dispersion correction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Beam-based alignment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Phase shifter commissioning (and E-lens prerequisite)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LLRF commissioning (AC coupled phase loops)</a:t>
            </a:r>
          </a:p>
          <a:p>
            <a:pPr>
              <a:spcAft>
                <a:spcPts val="1200"/>
              </a:spcAft>
              <a:buFont typeface="Arial"/>
              <a:buChar char="•"/>
            </a:pPr>
            <a:r>
              <a:rPr lang="en-US" sz="2400" dirty="0" smtClean="0"/>
              <a:t> Vertical 2/3 resonance correction (helped rotator ramp losses at 255 </a:t>
            </a:r>
            <a:r>
              <a:rPr lang="en-US" sz="2400" dirty="0" err="1" smtClean="0"/>
              <a:t>GeV</a:t>
            </a:r>
            <a:r>
              <a:rPr lang="en-US" sz="2400" dirty="0" smtClean="0"/>
              <a:t>, might have helped 100 </a:t>
            </a:r>
            <a:r>
              <a:rPr lang="en-US" sz="2400" dirty="0" err="1" smtClean="0"/>
              <a:t>GeV</a:t>
            </a:r>
            <a:r>
              <a:rPr lang="en-US" sz="2400" dirty="0" smtClean="0"/>
              <a:t> </a:t>
            </a:r>
            <a:r>
              <a:rPr lang="en-US" sz="2400" dirty="0" err="1" smtClean="0"/>
              <a:t>rebucketing</a:t>
            </a:r>
            <a:r>
              <a:rPr lang="en-US" sz="2400" dirty="0" smtClean="0"/>
              <a:t> woes, did not help </a:t>
            </a:r>
            <a:r>
              <a:rPr lang="en-US" sz="2400" dirty="0" err="1" smtClean="0"/>
              <a:t>lumi</a:t>
            </a:r>
            <a:r>
              <a:rPr lang="en-US" sz="2400" dirty="0" smtClean="0"/>
              <a:t> lifetime)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906728" y="1447800"/>
          <a:ext cx="5237272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228600"/>
            <a:ext cx="838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Jump Quad Timing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201" y="1459468"/>
            <a:ext cx="38305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Two errors found in jump quad timing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Slow accumulation of error in requested jump time throughout the cycle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Up to 300 us near the end of the cycle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Mismatch between the timing of the jump between the quads ~18 us.</a:t>
            </a:r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1" y="5105400"/>
            <a:ext cx="906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Diagnosis of both problems aided by local scope</a:t>
            </a:r>
          </a:p>
          <a:p>
            <a:endParaRPr lang="en-US" dirty="0" smtClean="0"/>
          </a:p>
          <a:p>
            <a:r>
              <a:rPr lang="en-US" dirty="0" smtClean="0"/>
              <a:t>No apparent effect of either improvement on polarization (200 us error), or </a:t>
            </a:r>
            <a:r>
              <a:rPr lang="en-US" dirty="0" err="1" smtClean="0"/>
              <a:t>emittance</a:t>
            </a:r>
            <a:r>
              <a:rPr lang="en-US" dirty="0" smtClean="0"/>
              <a:t> (18 us error)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38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AGS Injection Asymmetry Measurements</a:t>
            </a:r>
            <a:endParaRPr lang="en-US" sz="3600" dirty="0"/>
          </a:p>
        </p:txBody>
      </p:sp>
      <p:pic>
        <p:nvPicPr>
          <p:cNvPr id="3" name="Content Placeholder 9" descr="sin3v_fit.png"/>
          <p:cNvPicPr>
            <a:picLocks noChangeAspect="1"/>
          </p:cNvPicPr>
          <p:nvPr/>
        </p:nvPicPr>
        <p:blipFill>
          <a:blip r:embed="rId2"/>
          <a:srcRect l="-22980" r="-22980"/>
          <a:stretch>
            <a:fillRect/>
          </a:stretch>
        </p:blipFill>
        <p:spPr bwMode="auto">
          <a:xfrm>
            <a:off x="1905000" y="914400"/>
            <a:ext cx="8534400" cy="451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04800" y="1676400"/>
            <a:ext cx="3300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Routine, precise measurement of asymmetry at AGS injection</a:t>
            </a:r>
          </a:p>
          <a:p>
            <a:endParaRPr lang="en-US" dirty="0" smtClean="0"/>
          </a:p>
          <a:p>
            <a:r>
              <a:rPr lang="en-US" dirty="0" smtClean="0"/>
              <a:t>Improvement of </a:t>
            </a:r>
            <a:r>
              <a:rPr lang="en-US" dirty="0" err="1" smtClean="0"/>
              <a:t>Ggamma</a:t>
            </a:r>
            <a:r>
              <a:rPr lang="en-US" dirty="0" smtClean="0"/>
              <a:t>= 3 imperfection resonance compensation.  </a:t>
            </a:r>
          </a:p>
          <a:p>
            <a:endParaRPr lang="en-US" dirty="0" smtClean="0"/>
          </a:p>
          <a:p>
            <a:r>
              <a:rPr lang="en-US" dirty="0" smtClean="0"/>
              <a:t>~ 4% (abs) improvement in polarization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err="1" smtClean="0">
                <a:solidFill>
                  <a:srgbClr val="FF0000"/>
                </a:solidFill>
              </a:rPr>
              <a:t>Emittances</a:t>
            </a:r>
            <a:r>
              <a:rPr lang="en-US" sz="3200" b="1" dirty="0" smtClean="0">
                <a:solidFill>
                  <a:srgbClr val="FF0000"/>
                </a:solidFill>
              </a:rPr>
              <a:t> of Run11 and Run12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838200"/>
            <a:ext cx="3396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Left: Run12; right: Run11</a:t>
            </a:r>
            <a:endParaRPr lang="en-US" dirty="0"/>
          </a:p>
        </p:txBody>
      </p:sp>
      <p:pic>
        <p:nvPicPr>
          <p:cNvPr id="10" name="Content Placeholder 9" descr="emit_run11-12.gif"/>
          <p:cNvPicPr>
            <a:picLocks noGrp="1" noChangeAspect="1"/>
          </p:cNvPicPr>
          <p:nvPr>
            <p:ph idx="1"/>
          </p:nvPr>
        </p:nvPicPr>
        <p:blipFill>
          <a:blip r:embed="rId2"/>
          <a:srcRect t="-2941" b="-2941"/>
          <a:stretch>
            <a:fillRect/>
          </a:stretch>
        </p:blipFill>
        <p:spPr>
          <a:xfrm>
            <a:off x="381000" y="1036637"/>
            <a:ext cx="8229600" cy="4525963"/>
          </a:xfrm>
        </p:spPr>
      </p:pic>
      <p:sp>
        <p:nvSpPr>
          <p:cNvPr id="7" name="TextBox 6"/>
          <p:cNvSpPr txBox="1"/>
          <p:nvPr/>
        </p:nvSpPr>
        <p:spPr>
          <a:xfrm>
            <a:off x="228600" y="152400"/>
            <a:ext cx="838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AGS </a:t>
            </a:r>
            <a:r>
              <a:rPr lang="en-US" sz="3600" dirty="0" err="1" smtClean="0"/>
              <a:t>Emittance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1" y="5410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Increased Booster input (as high as 6e11) allowed for additional scraping</a:t>
            </a:r>
          </a:p>
          <a:p>
            <a:endParaRPr lang="en-US" dirty="0" smtClean="0"/>
          </a:p>
          <a:p>
            <a:r>
              <a:rPr lang="en-US" dirty="0" smtClean="0"/>
              <a:t>Reduction </a:t>
            </a:r>
            <a:r>
              <a:rPr lang="en-US" dirty="0" smtClean="0"/>
              <a:t>in the growth in the AGS (vertical in particular) relative to Run 11 still unexplained, seems unrelated to jump quads. 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79693" y="3962400"/>
            <a:ext cx="88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Vertical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79693" y="1688068"/>
            <a:ext cx="114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Horizontal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32493" y="1688068"/>
            <a:ext cx="114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Horizontal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28546" y="3962400"/>
            <a:ext cx="88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Vertical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3" idx="1"/>
          </p:cNvCxnSpPr>
          <p:nvPr/>
        </p:nvCxnSpPr>
        <p:spPr>
          <a:xfrm rot="10800000" flipV="1">
            <a:off x="1295401" y="1872734"/>
            <a:ext cx="484293" cy="489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1295401" y="3962400"/>
            <a:ext cx="484293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455073" y="2088727"/>
            <a:ext cx="304800" cy="2421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</p:cNvCxnSpPr>
          <p:nvPr/>
        </p:nvCxnSpPr>
        <p:spPr>
          <a:xfrm rot="16200000" flipV="1">
            <a:off x="5905500" y="3695700"/>
            <a:ext cx="1588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38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AGS Sweep </a:t>
            </a:r>
            <a:r>
              <a:rPr lang="en-US" sz="3600" dirty="0" err="1" smtClean="0"/>
              <a:t>pC</a:t>
            </a:r>
            <a:r>
              <a:rPr lang="en-US" sz="3600" dirty="0" smtClean="0"/>
              <a:t> Measurements</a:t>
            </a:r>
            <a:endParaRPr lang="en-US" sz="3600" dirty="0"/>
          </a:p>
        </p:txBody>
      </p:sp>
      <p:pic>
        <p:nvPicPr>
          <p:cNvPr id="6" name="Picture 5" descr="JQ_off_1-1.pn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1" y="1254516"/>
            <a:ext cx="4075611" cy="2743200"/>
          </a:xfrm>
          <a:prstGeom prst="rect">
            <a:avLst/>
          </a:prstGeom>
        </p:spPr>
      </p:pic>
      <p:pic>
        <p:nvPicPr>
          <p:cNvPr id="5" name="Picture 4" descr="JQ_on_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1" y="1281668"/>
            <a:ext cx="4075611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9172" y="3833336"/>
            <a:ext cx="171922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Jump quads OFF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78090" y="3821668"/>
            <a:ext cx="165611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Jump quads 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9172" y="4583668"/>
            <a:ext cx="653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‘Sweep’ mode allows for better measurement of polarization profile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64033" y="3864114"/>
            <a:ext cx="11459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(horizontal)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0" y="3897868"/>
            <a:ext cx="11459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(horizontal)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821590" y="5269468"/>
            <a:ext cx="395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results are consistent with Run 11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10" name="TextBox 9"/>
          <p:cNvSpPr txBox="1"/>
          <p:nvPr/>
        </p:nvSpPr>
        <p:spPr>
          <a:xfrm>
            <a:off x="4572000" y="4953000"/>
            <a:ext cx="4572000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Same Analysis process for both runs (with rate correction)</a:t>
            </a:r>
            <a:endParaRPr lang="en-US" dirty="0"/>
          </a:p>
        </p:txBody>
      </p:sp>
      <p:pic>
        <p:nvPicPr>
          <p:cNvPr id="8" name="Content Placeholder 7" descr="fill11-1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2667000" y="914400"/>
            <a:ext cx="7628466" cy="4038600"/>
          </a:xfrm>
        </p:spPr>
      </p:pic>
      <p:sp>
        <p:nvSpPr>
          <p:cNvPr id="9" name="TextBox 8"/>
          <p:cNvSpPr txBox="1"/>
          <p:nvPr/>
        </p:nvSpPr>
        <p:spPr>
          <a:xfrm>
            <a:off x="228600" y="152400"/>
            <a:ext cx="838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Polarization for RHIC Fills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1" y="1383268"/>
            <a:ext cx="3810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 Better polarization in Run 12 at routinely higher intensity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Some </a:t>
            </a:r>
            <a:r>
              <a:rPr lang="en-US" dirty="0" smtClean="0"/>
              <a:t>improvement from Booster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Remainder from </a:t>
            </a:r>
            <a:r>
              <a:rPr lang="en-US" dirty="0" err="1" smtClean="0"/>
              <a:t>emittance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38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Problems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295400"/>
            <a:ext cx="8763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AGS vertical orbit ‘lurch’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Still not solved, almost certainly still present with ions (we are just less sensitive)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Diagnostics in place to locate the source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pC</a:t>
            </a:r>
            <a:r>
              <a:rPr lang="en-US" dirty="0" smtClean="0"/>
              <a:t> target position jump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Jump quad timing mysteries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New timing calculated using updates tune/energy measurements yields lower polarization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Not clear which input is incorrect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Last three (of 41) pulses seem to be disproportionately beneficial to polarization (suspected last year, multiple measurements made in Run 11 and Run 12, they don’t converge on a consistent conclusion)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un12_Lumi_200_p^p^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419600" y="914400"/>
            <a:ext cx="4733365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RHIC Performance: 100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267200" cy="48767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Luminosity</a:t>
            </a:r>
          </a:p>
          <a:p>
            <a:pPr lvl="1"/>
            <a:r>
              <a:rPr lang="en-US" dirty="0" smtClean="0"/>
              <a:t>Relative to Run 9</a:t>
            </a:r>
          </a:p>
          <a:p>
            <a:pPr lvl="2"/>
            <a:r>
              <a:rPr lang="en-US" dirty="0" smtClean="0"/>
              <a:t>Increased </a:t>
            </a:r>
            <a:r>
              <a:rPr lang="en-US" dirty="0" err="1" smtClean="0"/>
              <a:t>β</a:t>
            </a:r>
            <a:r>
              <a:rPr lang="en-US" dirty="0" smtClean="0"/>
              <a:t>* 0.7 -&gt; 0.85 </a:t>
            </a:r>
            <a:r>
              <a:rPr lang="en-US" dirty="0" err="1" smtClean="0"/>
              <a:t>m</a:t>
            </a:r>
            <a:endParaRPr lang="en-US" dirty="0" smtClean="0"/>
          </a:p>
          <a:p>
            <a:pPr lvl="2"/>
            <a:r>
              <a:rPr lang="en-US" dirty="0" smtClean="0"/>
              <a:t>Increased intensity 1.35 -&gt;1.65e11/bunch</a:t>
            </a:r>
          </a:p>
          <a:p>
            <a:pPr lvl="2"/>
            <a:r>
              <a:rPr lang="en-US" dirty="0" smtClean="0"/>
              <a:t>Above two approximately cancel to get same peak </a:t>
            </a:r>
            <a:r>
              <a:rPr lang="en-US" dirty="0" err="1" smtClean="0"/>
              <a:t>lumi</a:t>
            </a:r>
            <a:r>
              <a:rPr lang="en-US" dirty="0" smtClean="0"/>
              <a:t> of ~50e30 cm-2s-1</a:t>
            </a:r>
          </a:p>
          <a:p>
            <a:r>
              <a:rPr lang="en-US" dirty="0" err="1" smtClean="0"/>
              <a:t>Lumi</a:t>
            </a:r>
            <a:r>
              <a:rPr lang="en-US" dirty="0" smtClean="0"/>
              <a:t> lifetime</a:t>
            </a:r>
          </a:p>
          <a:p>
            <a:pPr lvl="2"/>
            <a:r>
              <a:rPr lang="en-US" dirty="0" smtClean="0"/>
              <a:t> Average ~16 hours, compared to 7 hours in Run 9 and 12 in Run 8</a:t>
            </a:r>
            <a:r>
              <a:rPr lang="en-US" i="1" dirty="0" smtClean="0"/>
              <a:t> (even at 1 </a:t>
            </a:r>
            <a:r>
              <a:rPr lang="en-US" i="1" dirty="0" err="1" smtClean="0"/>
              <a:t>m</a:t>
            </a:r>
            <a:r>
              <a:rPr lang="en-US" i="1" dirty="0" smtClean="0"/>
              <a:t>  </a:t>
            </a:r>
            <a:r>
              <a:rPr lang="en-US" i="1" dirty="0" err="1" smtClean="0"/>
              <a:t>β</a:t>
            </a:r>
            <a:r>
              <a:rPr lang="en-US" i="1" dirty="0" smtClean="0"/>
              <a:t>*)</a:t>
            </a:r>
          </a:p>
          <a:p>
            <a:pPr lvl="2"/>
            <a:endParaRPr lang="en-US" i="1" dirty="0" smtClean="0"/>
          </a:p>
          <a:p>
            <a:pPr lvl="2"/>
            <a:r>
              <a:rPr lang="en-US" dirty="0" smtClean="0"/>
              <a:t>Run 12: First 100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smtClean="0"/>
              <a:t>^ run to use tune/orbit feedback for all physics stores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Improved integrated </a:t>
            </a:r>
            <a:r>
              <a:rPr lang="en-US" dirty="0" err="1" smtClean="0"/>
              <a:t>lumi</a:t>
            </a:r>
            <a:r>
              <a:rPr lang="en-US" dirty="0" smtClean="0"/>
              <a:t> mostly due to a combination of good uptime and </a:t>
            </a:r>
            <a:r>
              <a:rPr lang="en-US" dirty="0" err="1" smtClean="0"/>
              <a:t>lumi</a:t>
            </a:r>
            <a:r>
              <a:rPr lang="en-US" dirty="0" smtClean="0"/>
              <a:t> lifetime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24400" y="4724400"/>
          <a:ext cx="396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1320800"/>
                <a:gridCol w="132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β</a:t>
                      </a:r>
                      <a:r>
                        <a:rPr lang="en-US" dirty="0" smtClean="0"/>
                        <a:t>* [</a:t>
                      </a:r>
                      <a:r>
                        <a:rPr lang="en-US" dirty="0" err="1" smtClean="0"/>
                        <a:t>m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Lumi</a:t>
                      </a:r>
                      <a:r>
                        <a:rPr lang="en-US" dirty="0" smtClean="0"/>
                        <a:t> Lifetime [</a:t>
                      </a:r>
                      <a:r>
                        <a:rPr lang="en-US" dirty="0" err="1" smtClean="0"/>
                        <a:t>h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ot_jet_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1066800"/>
            <a:ext cx="5537245" cy="3994727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Polarization: 100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676400"/>
            <a:ext cx="3429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Polarization averages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(B,Y) ~ (61%, 55%)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Yellow slightly higher (57%) when omitting  ‘split tune’ fills and a the </a:t>
            </a:r>
            <a:r>
              <a:rPr lang="en-US" dirty="0" err="1" smtClean="0"/>
              <a:t>emittance</a:t>
            </a:r>
            <a:r>
              <a:rPr lang="en-US" dirty="0" smtClean="0"/>
              <a:t> blowup period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Polarization lifetime varies over the run, but is typically 0.5%/hr or less in blue and ~1%/hr in yellow 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1208</Words>
  <Application>Microsoft Macintosh PowerPoint</Application>
  <PresentationFormat>On-screen Show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AGS/RHIC Polarized Proton Run 12 Summary</vt:lpstr>
      <vt:lpstr>Slide 2</vt:lpstr>
      <vt:lpstr>Slide 3</vt:lpstr>
      <vt:lpstr>Emittances of Run11 and Run12</vt:lpstr>
      <vt:lpstr>Slide 5</vt:lpstr>
      <vt:lpstr>Slide 6</vt:lpstr>
      <vt:lpstr>Slide 7</vt:lpstr>
      <vt:lpstr>RHIC Performance: 100 GeV</vt:lpstr>
      <vt:lpstr>Polarization: 100 GeV</vt:lpstr>
      <vt:lpstr>Beam-beam Blowup</vt:lpstr>
      <vt:lpstr>Split Tunes</vt:lpstr>
      <vt:lpstr>RHIC Performance: 255 GeV</vt:lpstr>
      <vt:lpstr>Polarization: 255 GeV</vt:lpstr>
      <vt:lpstr>Longitudinal Emittance</vt:lpstr>
      <vt:lpstr>Additional efforts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Polarized Proton Run 12 Summary</dc:title>
  <dc:creator>Vincent Schoefer</dc:creator>
  <cp:lastModifiedBy>Vincent Schoefer</cp:lastModifiedBy>
  <cp:revision>45</cp:revision>
  <dcterms:created xsi:type="dcterms:W3CDTF">2012-05-11T13:43:25Z</dcterms:created>
  <dcterms:modified xsi:type="dcterms:W3CDTF">2012-05-11T15:56:20Z</dcterms:modified>
</cp:coreProperties>
</file>