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0" r:id="rId3"/>
    <p:sldId id="258" r:id="rId4"/>
    <p:sldId id="28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98734-7F3E-4C6C-A2CD-D99A22B21CFD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9FF38-F970-4FDE-A385-13A09F034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3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A558-08C8-4F2E-B78D-1E48BCC4C7F4}" type="datetime1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CB03-AECF-4025-AA7D-89828BE05313}" type="datetime1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EF14-7F1A-40E6-91D5-F4FDA4D7B433}" type="datetime1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89712-A4B5-4F88-8DD1-131B7D5E3569}" type="datetime1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8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D744-A642-40DD-B79A-C23E46F5D455}" type="datetime1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2E2-7EA5-4322-B4DE-17AF081D526D}" type="datetime1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7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BE9E-B005-4DA2-86FA-A024EAB2950D}" type="datetime1">
              <a:rPr lang="en-US" smtClean="0"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5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EC2A-7E89-4A10-9165-04F7C99658D9}" type="datetime1">
              <a:rPr lang="en-US" smtClean="0"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DC7E-00EB-4FCA-B487-E39CE87A4CB3}" type="datetime1">
              <a:rPr lang="en-US" smtClean="0"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DD83-5EAA-42B8-9AF3-C2DFDFABFAE2}" type="datetime1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4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BF79-B83F-40FA-8621-07476C41416B}" type="datetime1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CE4A-615C-483B-AA09-7029525EDEE8}" type="datetime1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7678-1A82-41F4-ABA9-19797B48B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PHENIX Run12pp510</a:t>
            </a:r>
            <a:br>
              <a:rPr lang="en-US" dirty="0" smtClean="0"/>
            </a:b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John </a:t>
            </a:r>
            <a:r>
              <a:rPr lang="en-US" dirty="0" err="1" smtClean="0"/>
              <a:t>Koster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RBRC</a:t>
            </a:r>
            <a:br>
              <a:rPr lang="en-US" dirty="0" smtClean="0"/>
            </a:br>
            <a:r>
              <a:rPr lang="en-US" dirty="0" smtClean="0"/>
              <a:t>RSC Meeting</a:t>
            </a:r>
            <a:br>
              <a:rPr lang="en-US" dirty="0" smtClean="0"/>
            </a:br>
            <a:r>
              <a:rPr lang="en-US" dirty="0" smtClean="0"/>
              <a:t>2012/03/23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71463"/>
            <a:ext cx="89535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9400"/>
            <a:ext cx="8943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9400"/>
            <a:ext cx="8943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71463"/>
            <a:ext cx="89535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9400"/>
            <a:ext cx="8943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9400"/>
            <a:ext cx="8943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9400"/>
            <a:ext cx="8943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71463"/>
            <a:ext cx="89535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www.phenix.bnl.gov/WWW/p/draft/jkoster4/15452_and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9400"/>
            <a:ext cx="8943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9400"/>
            <a:ext cx="8943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FoM</a:t>
            </a:r>
            <a:r>
              <a:rPr lang="en-US" dirty="0" smtClean="0"/>
              <a:t>/Luminosity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27666"/>
            <a:ext cx="6629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1447800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L </a:t>
            </a:r>
            <a:r>
              <a:rPr lang="en-US" dirty="0" err="1" smtClean="0"/>
              <a:t>FoM</a:t>
            </a:r>
            <a:r>
              <a:rPr lang="en-US" dirty="0" smtClean="0"/>
              <a:t> Goal: ~7.5pb</a:t>
            </a:r>
            <a:r>
              <a:rPr lang="en-US" baseline="30000" dirty="0" smtClean="0"/>
              <a:t>-1</a:t>
            </a:r>
          </a:p>
          <a:p>
            <a:endParaRPr lang="en-US" baseline="30000" dirty="0"/>
          </a:p>
          <a:p>
            <a:r>
              <a:rPr lang="en-US" dirty="0" smtClean="0"/>
              <a:t>* pol. Numbers are taken from CNI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666"/>
            <a:ext cx="66278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9400"/>
            <a:ext cx="8943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9400"/>
            <a:ext cx="8943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9400"/>
            <a:ext cx="89439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Offline</a:t>
            </a:r>
            <a:r>
              <a:rPr lang="en-US" dirty="0" smtClean="0"/>
              <a:t> Local </a:t>
            </a:r>
            <a:r>
              <a:rPr lang="en-US" dirty="0" err="1" smtClean="0"/>
              <a:t>Polarimetry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26"/>
            <a:ext cx="4495800" cy="32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85" y="4464135"/>
            <a:ext cx="909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fill				 Longitudinal Fill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06536"/>
            <a:ext cx="4623119" cy="32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89667"/>
              </p:ext>
            </p:extLst>
          </p:nvPr>
        </p:nvGraphicFramePr>
        <p:xfrm>
          <a:off x="24685" y="4833467"/>
          <a:ext cx="7321868" cy="1855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978468"/>
                <a:gridCol w="2171700"/>
              </a:tblGrid>
              <a:tr h="371173">
                <a:tc>
                  <a:txBody>
                    <a:bodyPr/>
                    <a:lstStyle/>
                    <a:p>
                      <a:r>
                        <a:rPr lang="en-US" dirty="0" smtClean="0"/>
                        <a:t>Fill-Beam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Raw </a:t>
                      </a:r>
                      <a:r>
                        <a:rPr lang="en-US" dirty="0" err="1" smtClean="0"/>
                        <a:t>Asym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Pol.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Hjet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1173"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0.04324 +- 0.00041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61.1% +- 6.6% </a:t>
                      </a:r>
                    </a:p>
                  </a:txBody>
                  <a:tcPr/>
                </a:tc>
              </a:tr>
              <a:tr h="371173"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Transverse-Yellow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0.0421 +- 0.0005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69.3% +- 7.3%</a:t>
                      </a:r>
                    </a:p>
                  </a:txBody>
                  <a:tcPr/>
                </a:tc>
              </a:tr>
              <a:tr h="371173"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Longitudinal-Blue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0.0009952 +- 0.000203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48.3% +- 3.3%</a:t>
                      </a:r>
                    </a:p>
                  </a:txBody>
                  <a:tcPr/>
                </a:tc>
              </a:tr>
              <a:tr h="371173">
                <a:tc>
                  <a:txBody>
                    <a:bodyPr/>
                    <a:lstStyle/>
                    <a:p>
                      <a:r>
                        <a:rPr lang="en-US" dirty="0" smtClean="0"/>
                        <a:t>Longitudinal-Yellow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0.001263 +- 0.000217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47.5% +- 3.8%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47900" y="2362200"/>
            <a:ext cx="4927919" cy="24712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Residual: 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Transverse Pol. / Total Pol. (P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</a:rPr>
              <a:t>/P)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2.9% Yellow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4.3% Blue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errors +/- ~1%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1502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Ciprian</a:t>
            </a:r>
            <a:r>
              <a:rPr lang="en-US" dirty="0" smtClean="0"/>
              <a:t> Gal, </a:t>
            </a:r>
            <a:r>
              <a:rPr lang="en-US" dirty="0" err="1" smtClean="0"/>
              <a:t>Sanghwa</a:t>
            </a:r>
            <a:r>
              <a:rPr lang="en-US" dirty="0" smtClean="0"/>
              <a:t> Park, Josh Perry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5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28712"/>
            <a:ext cx="626766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510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Online</a:t>
            </a:r>
            <a:r>
              <a:rPr lang="en-US" dirty="0" smtClean="0"/>
              <a:t> Local </a:t>
            </a:r>
            <a:r>
              <a:rPr lang="en-US" dirty="0" err="1" smtClean="0"/>
              <a:t>Polarimetry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502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Plot by </a:t>
            </a:r>
            <a:r>
              <a:rPr lang="en-US" dirty="0" err="1" smtClean="0"/>
              <a:t>Ciprian</a:t>
            </a:r>
            <a:r>
              <a:rPr lang="en-US" dirty="0" smtClean="0"/>
              <a:t> Gal, </a:t>
            </a:r>
            <a:r>
              <a:rPr lang="en-US" dirty="0" err="1" smtClean="0"/>
              <a:t>Sanghwa</a:t>
            </a:r>
            <a:r>
              <a:rPr lang="en-US" dirty="0" smtClean="0"/>
              <a:t> Park, Josh Perry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4</a:t>
            </a:fld>
            <a:endParaRPr lang="en-US"/>
          </a:p>
        </p:txBody>
      </p:sp>
      <p:sp>
        <p:nvSpPr>
          <p:cNvPr id="9" name="AutoShape 4" descr="https://www.phenix.bnl.gov/WWW/p/draft/jkoster4/rawAsym_vs_fill_BU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49969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Number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486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after initial tuning by </a:t>
            </a:r>
            <a:r>
              <a:rPr lang="en-US" dirty="0" err="1" smtClean="0"/>
              <a:t>Vahid</a:t>
            </a:r>
            <a:r>
              <a:rPr lang="en-US" dirty="0" smtClean="0"/>
              <a:t> finished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52600" y="54864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 rotators adjusted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95600" y="578227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rotators adjusted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1034533" y="17965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Asymmetry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19200" y="15240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38400" y="15240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81400" y="15240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38400" y="2133600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34000" y="15240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76800" y="57912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</a:t>
            </a:r>
            <a:br>
              <a:rPr lang="en-US" dirty="0" smtClean="0"/>
            </a:br>
            <a:r>
              <a:rPr lang="en-US" dirty="0" smtClean="0"/>
              <a:t>rotators adjusted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642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Trigger Rejections, 510 </a:t>
            </a:r>
            <a:r>
              <a:rPr kumimoji="1" lang="en-US" altLang="ja-JP" dirty="0" err="1" smtClean="0"/>
              <a:t>GeV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3795" y="1600200"/>
            <a:ext cx="8229600" cy="452596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09795" y="6356350"/>
            <a:ext cx="2133600" cy="365125"/>
          </a:xfrm>
        </p:spPr>
        <p:txBody>
          <a:bodyPr/>
          <a:lstStyle/>
          <a:p>
            <a:fld id="{9D2D8DD8-F7A4-6147-AF9B-8F3885AC41E9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コンテンツ プレースホルダー 3" descr="R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65" r="-9265"/>
          <a:stretch>
            <a:fillRect/>
          </a:stretch>
        </p:blipFill>
        <p:spPr>
          <a:xfrm>
            <a:off x="-505405" y="726421"/>
            <a:ext cx="9573205" cy="547726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21012454">
            <a:off x="5278670" y="4762000"/>
            <a:ext cx="2319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2kHz Band Width Limit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4913263" y="4597744"/>
            <a:ext cx="154392" cy="18801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>
            <a:endCxn id="7" idx="7"/>
          </p:cNvCxnSpPr>
          <p:nvPr/>
        </p:nvCxnSpPr>
        <p:spPr>
          <a:xfrm flipH="1">
            <a:off x="5045045" y="4114800"/>
            <a:ext cx="697950" cy="510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742995" y="3379852"/>
            <a:ext cx="167065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Run12:</a:t>
            </a:r>
            <a:br>
              <a:rPr lang="en-US" altLang="ja-JP" dirty="0" smtClean="0"/>
            </a:br>
            <a:r>
              <a:rPr lang="en-US" altLang="ja-JP" dirty="0" smtClean="0"/>
              <a:t>SG1</a:t>
            </a:r>
            <a:r>
              <a:rPr kumimoji="1" lang="en-US" altLang="ja-JP" dirty="0" smtClean="0"/>
              <a:t>xMUIDxBBC</a:t>
            </a:r>
            <a:endParaRPr kumimoji="1" lang="en-US" altLang="ja-JP" dirty="0" smtClean="0"/>
          </a:p>
          <a:p>
            <a:r>
              <a:rPr lang="en-US" altLang="ja-JP" dirty="0" smtClean="0"/>
              <a:t>AND2, 97%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933412" y="5137900"/>
            <a:ext cx="154392" cy="18801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>
            <a:stCxn id="15" idx="3"/>
            <a:endCxn id="13" idx="0"/>
          </p:cNvCxnSpPr>
          <p:nvPr/>
        </p:nvCxnSpPr>
        <p:spPr>
          <a:xfrm>
            <a:off x="2643018" y="4866011"/>
            <a:ext cx="1367590" cy="271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623187" y="4404346"/>
            <a:ext cx="1019831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Run12:</a:t>
            </a:r>
            <a:br>
              <a:rPr lang="en-US" altLang="ja-JP" dirty="0" smtClean="0"/>
            </a:br>
            <a:r>
              <a:rPr lang="en-US" altLang="ja-JP" dirty="0" smtClean="0"/>
              <a:t>SG1</a:t>
            </a:r>
            <a:r>
              <a:rPr kumimoji="1" lang="en-US" altLang="ja-JP" dirty="0" smtClean="0"/>
              <a:t>xRPC</a:t>
            </a:r>
            <a:endParaRPr kumimoji="1" lang="en-US" altLang="ja-JP" dirty="0" smtClean="0"/>
          </a:p>
          <a:p>
            <a:r>
              <a:rPr lang="en-US" altLang="ja-JP" dirty="0" smtClean="0"/>
              <a:t>OR, 97%</a:t>
            </a:r>
            <a:endParaRPr kumimoji="1" lang="ja-JP" altLang="en-US" dirty="0"/>
          </a:p>
        </p:txBody>
      </p:sp>
      <p:sp>
        <p:nvSpPr>
          <p:cNvPr id="19" name="円/楕円 18"/>
          <p:cNvSpPr/>
          <p:nvPr/>
        </p:nvSpPr>
        <p:spPr>
          <a:xfrm>
            <a:off x="4913263" y="4274578"/>
            <a:ext cx="154392" cy="1880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endCxn id="19" idx="7"/>
          </p:cNvCxnSpPr>
          <p:nvPr/>
        </p:nvCxnSpPr>
        <p:spPr>
          <a:xfrm>
            <a:off x="4913263" y="3375335"/>
            <a:ext cx="131782" cy="926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012600" y="2729004"/>
            <a:ext cx="1492716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Run12:</a:t>
            </a:r>
            <a:br>
              <a:rPr lang="en-US" altLang="ja-JP" dirty="0" smtClean="0"/>
            </a:br>
            <a:r>
              <a:rPr lang="en-US" altLang="ja-JP" dirty="0" smtClean="0"/>
              <a:t>SG1</a:t>
            </a:r>
            <a:r>
              <a:rPr kumimoji="1" lang="en-US" altLang="ja-JP" dirty="0" smtClean="0"/>
              <a:t>xRPCxBBC</a:t>
            </a:r>
            <a:endParaRPr kumimoji="1" lang="en-US" altLang="ja-JP" dirty="0" smtClean="0"/>
          </a:p>
          <a:p>
            <a:r>
              <a:rPr lang="en-US" altLang="ja-JP" dirty="0" smtClean="0"/>
              <a:t>AND2, 95%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15025"/>
            <a:ext cx="360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by </a:t>
            </a:r>
            <a:r>
              <a:rPr lang="en-US" dirty="0" err="1" smtClean="0"/>
              <a:t>Itaru</a:t>
            </a:r>
            <a:r>
              <a:rPr lang="en-US" dirty="0" smtClean="0"/>
              <a:t> Nakagawa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2795" y="1143000"/>
            <a:ext cx="505405" cy="172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2551114" y="-496885"/>
            <a:ext cx="6144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Rejection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489845" y="1295400"/>
            <a:ext cx="16541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Trigger: Achieves sufficient rejection!</a:t>
            </a:r>
          </a:p>
          <a:p>
            <a:endParaRPr lang="en-US" dirty="0"/>
          </a:p>
          <a:p>
            <a:r>
              <a:rPr lang="en-US" dirty="0" smtClean="0"/>
              <a:t>RPC3 timing cuts are not finalized yet.</a:t>
            </a:r>
          </a:p>
          <a:p>
            <a:r>
              <a:rPr lang="en-US" dirty="0" smtClean="0"/>
              <a:t>Rejection will improve.</a:t>
            </a:r>
          </a:p>
          <a:p>
            <a:endParaRPr lang="en-US" dirty="0"/>
          </a:p>
          <a:p>
            <a:r>
              <a:rPr lang="en-US" dirty="0" smtClean="0"/>
              <a:t>RPC1 will be implemented for additional rejection and acceptance.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6203683"/>
            <a:ext cx="7696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PHENIX </a:t>
            </a:r>
            <a:r>
              <a:rPr lang="en-US" dirty="0" err="1" smtClean="0"/>
              <a:t>W</a:t>
            </a:r>
            <a:r>
              <a:rPr lang="en-US" dirty="0" err="1" smtClean="0">
                <a:sym typeface="Wingdings" pitchFamily="2" charset="2"/>
              </a:rPr>
              <a:t>muon</a:t>
            </a:r>
            <a:r>
              <a:rPr lang="en-US" dirty="0" smtClean="0">
                <a:sym typeface="Wingdings" pitchFamily="2" charset="2"/>
              </a:rPr>
              <a:t> trigger </a:t>
            </a:r>
            <a:r>
              <a:rPr lang="en-US" dirty="0" smtClean="0"/>
              <a:t>can handle high luminosity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8538"/>
          </a:xfrm>
        </p:spPr>
        <p:txBody>
          <a:bodyPr/>
          <a:lstStyle/>
          <a:p>
            <a:r>
              <a:rPr kumimoji="1" lang="en-US" altLang="ja-JP" dirty="0" smtClean="0"/>
              <a:t>Overall RPC timing and BG</a:t>
            </a:r>
            <a:endParaRPr kumimoji="1" lang="ja-JP" alt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006600" y="1371600"/>
            <a:ext cx="3330575" cy="4089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2400" smtClean="0">
                <a:cs typeface="HGP明朝E"/>
              </a:rPr>
              <a:t>Outer RPC3s in the tunnel most sensitive to incoming BG</a:t>
            </a:r>
          </a:p>
          <a:p>
            <a:pPr>
              <a:lnSpc>
                <a:spcPct val="90000"/>
              </a:lnSpc>
            </a:pPr>
            <a:r>
              <a:rPr kumimoji="1" lang="en-US" altLang="ja-JP" sz="2400" smtClean="0">
                <a:cs typeface="HGP明朝E"/>
              </a:rPr>
              <a:t>Blue (North) sees more background at 510 GeV</a:t>
            </a:r>
          </a:p>
          <a:p>
            <a:pPr>
              <a:lnSpc>
                <a:spcPct val="90000"/>
              </a:lnSpc>
            </a:pPr>
            <a:r>
              <a:rPr kumimoji="1" lang="en-US" altLang="ja-JP" sz="2400" smtClean="0">
                <a:cs typeface="HGP明朝E"/>
              </a:rPr>
              <a:t>However beam conditions change  very much – study Collimator and Vernier scan data </a:t>
            </a:r>
          </a:p>
          <a:p>
            <a:pPr>
              <a:lnSpc>
                <a:spcPct val="90000"/>
              </a:lnSpc>
            </a:pPr>
            <a:endParaRPr kumimoji="1" lang="ja-JP" altLang="en-US" sz="2400" smtClean="0">
              <a:cs typeface="HGP明朝E"/>
            </a:endParaRP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fld id="{1D1D54B5-B892-4B49-946A-EFBEFD14A3D3}" type="slidenum">
              <a:rPr lang="en-US" altLang="ja-JP" sz="1200">
                <a:solidFill>
                  <a:srgbClr val="045C75"/>
                </a:solidFill>
                <a:latin typeface="Constantia" pitchFamily="18" charset="0"/>
              </a:rPr>
              <a:pPr eaLnBrk="1" hangingPunct="1"/>
              <a:t>6</a:t>
            </a:fld>
            <a:endParaRPr lang="en-US" altLang="ja-JP" sz="1200">
              <a:solidFill>
                <a:srgbClr val="045C75"/>
              </a:solidFill>
              <a:latin typeface="Constantia" pitchFamily="18" charset="0"/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2"/>
          <a:stretch>
            <a:fillRect/>
          </a:stretch>
        </p:blipFill>
        <p:spPr bwMode="auto">
          <a:xfrm>
            <a:off x="5337175" y="1484313"/>
            <a:ext cx="1874838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1"/>
          <a:stretch>
            <a:fillRect/>
          </a:stretch>
        </p:blipFill>
        <p:spPr bwMode="auto">
          <a:xfrm>
            <a:off x="7229475" y="1482725"/>
            <a:ext cx="1898650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4"/>
          <a:stretch>
            <a:fillRect/>
          </a:stretch>
        </p:blipFill>
        <p:spPr bwMode="auto">
          <a:xfrm>
            <a:off x="0" y="1484313"/>
            <a:ext cx="2006600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206375" y="1084263"/>
            <a:ext cx="119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ja-JP">
                <a:cs typeface="HGP明朝E"/>
              </a:rPr>
              <a:t>200 GeV</a:t>
            </a:r>
            <a:endParaRPr kumimoji="1" lang="ja-JP" altLang="en-US">
              <a:cs typeface="HGP明朝E"/>
            </a:endParaRPr>
          </a:p>
        </p:txBody>
      </p:sp>
      <p:sp>
        <p:nvSpPr>
          <p:cNvPr id="6155" name="TextBox 10"/>
          <p:cNvSpPr txBox="1">
            <a:spLocks noChangeArrowheads="1"/>
          </p:cNvSpPr>
          <p:nvPr/>
        </p:nvSpPr>
        <p:spPr bwMode="auto">
          <a:xfrm>
            <a:off x="6346825" y="1150938"/>
            <a:ext cx="1195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ja-JP">
                <a:cs typeface="HGP明朝E"/>
              </a:rPr>
              <a:t>510 GeV</a:t>
            </a:r>
            <a:endParaRPr kumimoji="1" lang="ja-JP" altLang="en-US">
              <a:cs typeface="HGP明朝E"/>
            </a:endParaRPr>
          </a:p>
        </p:txBody>
      </p:sp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2984500" y="5360988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FF0000"/>
                </a:solidFill>
                <a:cs typeface="HGP明朝E"/>
              </a:rPr>
              <a:t>Incoming Background</a:t>
            </a:r>
            <a:endParaRPr kumimoji="1" lang="ja-JP" altLang="en-US">
              <a:solidFill>
                <a:srgbClr val="FF0000"/>
              </a:solidFill>
              <a:cs typeface="HGP明朝E"/>
            </a:endParaRPr>
          </a:p>
        </p:txBody>
      </p:sp>
      <p:sp>
        <p:nvSpPr>
          <p:cNvPr id="6157" name="TextBox 13"/>
          <p:cNvSpPr txBox="1">
            <a:spLocks noChangeArrowheads="1"/>
          </p:cNvSpPr>
          <p:nvPr/>
        </p:nvSpPr>
        <p:spPr bwMode="auto">
          <a:xfrm>
            <a:off x="2981325" y="5822950"/>
            <a:ext cx="208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ja-JP">
                <a:solidFill>
                  <a:srgbClr val="FF0000"/>
                </a:solidFill>
                <a:cs typeface="HGP明朝E"/>
              </a:rPr>
              <a:t>Collision related</a:t>
            </a:r>
            <a:endParaRPr kumimoji="1" lang="ja-JP" altLang="en-US">
              <a:solidFill>
                <a:srgbClr val="FF0000"/>
              </a:solidFill>
              <a:cs typeface="HGP明朝E"/>
            </a:endParaRPr>
          </a:p>
        </p:txBody>
      </p:sp>
      <p:cxnSp>
        <p:nvCxnSpPr>
          <p:cNvPr id="4" name="Straight Arrow Connector 3"/>
          <p:cNvCxnSpPr>
            <a:stCxn id="6156" idx="3"/>
          </p:cNvCxnSpPr>
          <p:nvPr/>
        </p:nvCxnSpPr>
        <p:spPr>
          <a:xfrm flipV="1">
            <a:off x="5648325" y="5159375"/>
            <a:ext cx="2840038" cy="401638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064125" y="5861050"/>
            <a:ext cx="1209675" cy="161925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157" idx="1"/>
          </p:cNvCxnSpPr>
          <p:nvPr/>
        </p:nvCxnSpPr>
        <p:spPr>
          <a:xfrm flipH="1">
            <a:off x="1138238" y="6022975"/>
            <a:ext cx="1843087" cy="369888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156" idx="1"/>
          </p:cNvCxnSpPr>
          <p:nvPr/>
        </p:nvCxnSpPr>
        <p:spPr>
          <a:xfrm flipH="1" flipV="1">
            <a:off x="1828800" y="5360988"/>
            <a:ext cx="1155700" cy="200025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TextBox 31"/>
          <p:cNvSpPr txBox="1">
            <a:spLocks noChangeArrowheads="1"/>
          </p:cNvSpPr>
          <p:nvPr/>
        </p:nvSpPr>
        <p:spPr bwMode="auto">
          <a:xfrm>
            <a:off x="2303463" y="6130925"/>
            <a:ext cx="2935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ja-JP" sz="1600">
                <a:solidFill>
                  <a:srgbClr val="0070C0"/>
                </a:solidFill>
                <a:cs typeface="HGP明朝E"/>
              </a:rPr>
              <a:t>Muon arm track related hits</a:t>
            </a:r>
          </a:p>
          <a:p>
            <a:pPr eaLnBrk="1" hangingPunct="1"/>
            <a:r>
              <a:rPr kumimoji="1" lang="en-US" altLang="ja-JP" sz="1600">
                <a:solidFill>
                  <a:srgbClr val="0070C0"/>
                </a:solidFill>
                <a:cs typeface="HGP明朝E"/>
              </a:rPr>
              <a:t>(different scale)</a:t>
            </a:r>
            <a:endParaRPr kumimoji="1" lang="ja-JP" altLang="en-US" sz="1600">
              <a:solidFill>
                <a:srgbClr val="0070C0"/>
              </a:solidFill>
              <a:cs typeface="HGP明朝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3600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by Ralf </a:t>
            </a:r>
            <a:r>
              <a:rPr lang="en-US" dirty="0" err="1" smtClean="0"/>
              <a:t>Seidl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in the works…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These are not proposals, but </a:t>
            </a:r>
            <a:r>
              <a:rPr lang="en-US" sz="2400" dirty="0" smtClean="0">
                <a:solidFill>
                  <a:srgbClr val="FF0000"/>
                </a:solidFill>
              </a:rPr>
              <a:t>may</a:t>
            </a:r>
            <a:r>
              <a:rPr lang="en-US" sz="2400" dirty="0" smtClean="0"/>
              <a:t> become one in the future</a:t>
            </a:r>
          </a:p>
          <a:p>
            <a:r>
              <a:rPr lang="en-US" sz="2400" dirty="0" smtClean="0"/>
              <a:t>Single colliding bunch high intensity fill</a:t>
            </a:r>
          </a:p>
          <a:p>
            <a:pPr lvl="1"/>
            <a:r>
              <a:rPr lang="en-US" sz="2400" dirty="0" smtClean="0"/>
              <a:t>Useful for studying cross talk in the </a:t>
            </a:r>
            <a:r>
              <a:rPr lang="en-US" sz="2400" dirty="0" err="1" smtClean="0"/>
              <a:t>MuTr</a:t>
            </a:r>
            <a:endParaRPr lang="en-US" sz="2400" dirty="0" smtClean="0"/>
          </a:p>
          <a:p>
            <a:pPr lvl="1"/>
            <a:r>
              <a:rPr lang="en-US" sz="2400" dirty="0" smtClean="0"/>
              <a:t>120 minutes total data-taking</a:t>
            </a:r>
          </a:p>
          <a:p>
            <a:r>
              <a:rPr lang="en-US" sz="2400" dirty="0" smtClean="0"/>
              <a:t>Transverse beam polarization + offset beam positions</a:t>
            </a:r>
          </a:p>
          <a:p>
            <a:pPr lvl="1"/>
            <a:r>
              <a:rPr lang="en-US" sz="2400" dirty="0" smtClean="0"/>
              <a:t>Continuation of studies done with angled beams during 200 </a:t>
            </a:r>
            <a:r>
              <a:rPr lang="en-US" sz="2400" dirty="0" err="1" smtClean="0"/>
              <a:t>GeV</a:t>
            </a:r>
            <a:r>
              <a:rPr lang="en-US" sz="2400" dirty="0" smtClean="0"/>
              <a:t> running.</a:t>
            </a:r>
          </a:p>
          <a:p>
            <a:r>
              <a:rPr lang="en-US" sz="2400" dirty="0" smtClean="0"/>
              <a:t>My worry:		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11889"/>
            <a:ext cx="2221606" cy="166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55006" y="4839752"/>
            <a:ext cx="6236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ntroduce too many requests from detectors before getting high pol. and </a:t>
            </a:r>
            <a:r>
              <a:rPr lang="en-US" sz="2400" dirty="0" err="1" smtClean="0"/>
              <a:t>lumi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PHENIX requests will go through that filter before being proposed.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32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7678-1A82-41F4-ABA9-19797B48B9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13 stores of Run11pp500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Fill#  |   Start time                      |   End time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15431  |   Sun Apr 10 13:16:23 EDT 2011    |   Sun Apr 10 15:37:11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15435  |   Mon Apr 11 00:48:14 EDT 2011    |   Mon Apr 11 06:46:51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15436  |   Mon Apr 11 10:03:36 EDT 2011    |   Mon Apr 11 19:08:05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15438  |   Mon Apr 11 21:21:23 EDT 2011    |   Tue Apr 12 00:30:19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15442  |   Tue Apr 12 13:52:37 EDT 2011    |   Tue Apr 12 14:04:13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15443  |   Tue Apr 12 16:15:24 EDT 2011    |   Wed Apr 13 00:37:10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15444  |   Wed Apr 13 02:10:47 EDT 2011    |   Wed Apr 13 07:59:24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15452  |   Wed Apr 13 23:57:24 EDT 2011    |   Thu Apr 14 05:56:29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15457  |   Thu Apr 14 19:58:11 EDT 2011    |   Fri Apr 15 05:18:37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15466  |   Sat Apr 16 06:06:58 EDT 2011    |   Sat Apr 16 19:19:58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15467  |   Sat Apr 16 20:37:25 EDT 2011    |   Sun Apr 17 07:09:05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15470  |   Sun Apr 17 12:47:02 EDT 2011    |   Sun Apr 17 21:23:21 EDT 2011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15472  |   Mon Apr 18 00:07:07 EDT 2011    |   Mon Apr 18 07:41:59 EDT 2011</a:t>
            </a:r>
          </a:p>
          <a:p>
            <a:pPr marL="0" indent="0">
              <a:buNone/>
            </a:pP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* Start and end time are based on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ev_lumi_on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ev_lumi_off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in cad db.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Caveat there is some sort of UTC offset to the times listed here and the ones root gave me on my plot.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4783-0B35-442B-BD17-59B6143211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587</Words>
  <Application>Microsoft Office PowerPoint</Application>
  <PresentationFormat>On-screen Show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PHENIX Run12pp510 Status</vt:lpstr>
      <vt:lpstr>510 GeV FoM/Luminosity</vt:lpstr>
      <vt:lpstr>510 GeV Offline Local Polarimetry</vt:lpstr>
      <vt:lpstr>510 GeV Online Local Polarimetry</vt:lpstr>
      <vt:lpstr>Muon Trigger Rejections, 510 GeV</vt:lpstr>
      <vt:lpstr>Overall RPC timing and BG</vt:lpstr>
      <vt:lpstr>Things in the works…</vt:lpstr>
      <vt:lpstr>backup</vt:lpstr>
      <vt:lpstr>Last 13 stores of Run11pp500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PHENIX Run12pp510 Status</dc:title>
  <dc:creator>jkoster4</dc:creator>
  <cp:lastModifiedBy>jkoster4</cp:lastModifiedBy>
  <cp:revision>167</cp:revision>
  <dcterms:created xsi:type="dcterms:W3CDTF">2012-03-22T18:56:39Z</dcterms:created>
  <dcterms:modified xsi:type="dcterms:W3CDTF">2012-03-23T17:14:45Z</dcterms:modified>
</cp:coreProperties>
</file>