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gif" ContentType="image/gif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27"/>
  </p:notesMasterIdLst>
  <p:handoutMasterIdLst>
    <p:handoutMasterId r:id="rId28"/>
  </p:handoutMasterIdLst>
  <p:sldIdLst>
    <p:sldId id="567" r:id="rId2"/>
    <p:sldId id="582" r:id="rId3"/>
    <p:sldId id="583" r:id="rId4"/>
    <p:sldId id="577" r:id="rId5"/>
    <p:sldId id="578" r:id="rId6"/>
    <p:sldId id="579" r:id="rId7"/>
    <p:sldId id="581" r:id="rId8"/>
    <p:sldId id="588" r:id="rId9"/>
    <p:sldId id="586" r:id="rId10"/>
    <p:sldId id="584" r:id="rId11"/>
    <p:sldId id="587" r:id="rId12"/>
    <p:sldId id="590" r:id="rId13"/>
    <p:sldId id="589" r:id="rId14"/>
    <p:sldId id="568" r:id="rId15"/>
    <p:sldId id="570" r:id="rId16"/>
    <p:sldId id="572" r:id="rId17"/>
    <p:sldId id="571" r:id="rId18"/>
    <p:sldId id="573" r:id="rId19"/>
    <p:sldId id="574" r:id="rId20"/>
    <p:sldId id="575" r:id="rId21"/>
    <p:sldId id="576" r:id="rId22"/>
    <p:sldId id="580" r:id="rId23"/>
    <p:sldId id="593" r:id="rId24"/>
    <p:sldId id="594" r:id="rId25"/>
    <p:sldId id="595" r:id="rId26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00"/>
    <a:srgbClr val="FF8000"/>
    <a:srgbClr val="66CCFF"/>
    <a:srgbClr val="0000FF"/>
    <a:srgbClr val="CCFF66"/>
    <a:srgbClr val="00FF00"/>
    <a:srgbClr val="FFFF66"/>
    <a:srgbClr val="FF66FF"/>
    <a:srgbClr val="FF00FF"/>
    <a:srgbClr val="33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78" autoAdjust="0"/>
    <p:restoredTop sz="98178" autoAdjust="0"/>
  </p:normalViewPr>
  <p:slideViewPr>
    <p:cSldViewPr snapToGrid="0">
      <p:cViewPr>
        <p:scale>
          <a:sx n="150" d="100"/>
          <a:sy n="150" d="100"/>
        </p:scale>
        <p:origin x="-400" y="-624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25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viewProps" Target="viewProp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notesMaster" Target="notesMasters/notesMaster1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handoutMaster" Target="handoutMasters/handoutMaster1.xml"/><Relationship Id="rId26" Type="http://schemas.openxmlformats.org/officeDocument/2006/relationships/slide" Target="slides/slide25.xml"/><Relationship Id="rId30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printerSettings" Target="printerSettings/printerSettings1.bin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46B7F-8DA1-7B48-A56A-4FDC9BE8D490}" type="datetimeFigureOut">
              <a:rPr lang="en-US" smtClean="0"/>
              <a:pPr/>
              <a:t>3/23/12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3A5D9-9C7B-7E44-BC71-9BB7B7E41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544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fld id="{1BA35DD8-EC9B-BA4D-8381-9F34597E66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484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RSC - Meeting 2012/03/23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EEB45-469B-C445-A2A6-597CC1D4F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RSC - Meeting 2012/03/23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8A5D4-C106-3B44-833F-F6948D88D3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RSC - Meeting 2012/03/23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6856E-079A-7243-9D3B-2823E9335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RSC - Meeting 2012/03/23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2DFF1-6A7E-5841-980E-96BA78821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RSC - Meeting 2012/03/23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78B1-1B8B-1E49-8C17-9FA8E6334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RSC - Meeting 2012/03/23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AF53-9C22-8E40-908A-50D959F8C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EVBG_Slide4_Blue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3246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0000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E.C. Aschenauer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324600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RSC - Meeting 2012/03/23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324600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00FF"/>
                </a:solidFill>
                <a:latin typeface="Comic Sans MS"/>
                <a:cs typeface="Comic Sans MS"/>
              </a:defRPr>
            </a:lvl1pPr>
          </a:lstStyle>
          <a:p>
            <a:fld id="{646CCB68-4FAD-1042-A2AE-74D95A5F5F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hf hdr="0"/>
  <p:txStyles>
    <p:titleStyle>
      <a:lvl1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 i="1" cap="all" spc="0">
          <a:ln w="0"/>
          <a:solidFill>
            <a:srgbClr val="0000FF"/>
          </a:solidFill>
          <a:effectLst>
            <a:reflection blurRad="12700" stA="50000" endPos="50000" dist="5000" dir="5400000" sy="-100000" rotWithShape="0"/>
          </a:effectLst>
          <a:latin typeface="Comic Sans MS Bold"/>
          <a:ea typeface="+mj-ea"/>
          <a:cs typeface="Comic Sans MS Bold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q"/>
        <a:defRPr sz="2200" b="1" i="0">
          <a:solidFill>
            <a:schemeClr val="tx1"/>
          </a:solidFill>
          <a:latin typeface="Comic Sans MS Bold"/>
          <a:ea typeface="+mn-ea"/>
          <a:cs typeface="Comic Sans MS Bold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Ø"/>
        <a:defRPr sz="2000" b="1" i="0">
          <a:solidFill>
            <a:schemeClr val="tx1"/>
          </a:solidFill>
          <a:latin typeface="Comic Sans MS Bold"/>
          <a:ea typeface="+mn-ea"/>
          <a:cs typeface="Comic Sans MS Bold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10000"/>
        <a:buFont typeface="Courier New"/>
        <a:buChar char="o"/>
        <a:defRPr b="1" i="0">
          <a:solidFill>
            <a:schemeClr val="tx1"/>
          </a:solidFill>
          <a:latin typeface="Comic Sans MS Bold"/>
          <a:ea typeface="+mn-ea"/>
          <a:cs typeface="Comic Sans MS Bold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ü"/>
        <a:defRPr sz="1600" b="1" i="0">
          <a:solidFill>
            <a:schemeClr val="tx1"/>
          </a:solidFill>
          <a:latin typeface="Comic Sans MS Bold"/>
          <a:ea typeface="+mn-ea"/>
          <a:cs typeface="Comic Sans MS Bold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Char char="-"/>
        <a:defRPr sz="1400" b="1" i="0">
          <a:solidFill>
            <a:schemeClr val="tx1"/>
          </a:solidFill>
          <a:latin typeface="Comic Sans MS Bold"/>
          <a:ea typeface="+mn-ea"/>
          <a:cs typeface="Comic Sans MS Bold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3" Type="http://schemas.openxmlformats.org/officeDocument/2006/relationships/image" Target="../media/image25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6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5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image" Target="../media/image44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5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5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5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image" Target="../media/image57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5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5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5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5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5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6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42300" cy="15875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A summary on </a:t>
            </a:r>
            <a:r>
              <a:rPr lang="en-US" sz="240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Polarisation</a:t>
            </a:r>
            <a:r>
              <a:rPr lang="en-US" sz="24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in Run-12</a:t>
            </a:r>
            <a:br>
              <a:rPr lang="en-US" sz="24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400" dirty="0" smtClean="0"/>
              <a:t>100GeV and first results for 250 </a:t>
            </a:r>
            <a:r>
              <a:rPr lang="en-US" sz="2400" dirty="0" err="1" smtClean="0"/>
              <a:t>geV</a:t>
            </a:r>
            <a:endParaRPr lang="en-US" sz="240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489200" y="2222500"/>
            <a:ext cx="6172200" cy="9906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E.C. Aschenauer</a:t>
            </a:r>
          </a:p>
          <a:p>
            <a:r>
              <a:rPr lang="en-US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presenting the work done by Alan, </a:t>
            </a:r>
            <a:r>
              <a:rPr lang="en-US" cap="all" dirty="0" err="1" smtClean="0">
                <a:ln w="0"/>
                <a:solidFill>
                  <a:srgbClr val="FFFF66"/>
                </a:solidFill>
                <a:effectLst>
                  <a:reflection blurRad="12700" stA="50000" endPos="50000" dist="5000" dir="5400000" sy="-100000" rotWithShape="0"/>
                </a:effectLst>
              </a:rPr>
              <a:t>anders</a:t>
            </a:r>
            <a:r>
              <a:rPr lang="en-US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, Bill</a:t>
            </a:r>
            <a:r>
              <a:rPr lang="en-US" cap="all" dirty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and </a:t>
            </a:r>
            <a:r>
              <a:rPr lang="en-US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Dima</a:t>
            </a:r>
            <a:endParaRPr lang="en-US" cap="all" dirty="0" smtClean="0">
              <a:ln w="0"/>
              <a:solidFill>
                <a:srgbClr val="FFFF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prism/>
      </p:transition>
    </mc:Choice>
    <mc:Fallback xmlns:mv="urn:schemas-microsoft-com:mac:vml" xmlns="">
      <p:transition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796926"/>
            <a:ext cx="4364099" cy="311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Intensity Dependence of </a:t>
            </a:r>
            <a:r>
              <a:rPr lang="en-US" dirty="0" err="1" smtClean="0"/>
              <a:t>Polarisation</a:t>
            </a:r>
            <a:endParaRPr lang="en-US" dirty="0"/>
          </a:p>
        </p:txBody>
      </p:sp>
      <p:sp>
        <p:nvSpPr>
          <p:cNvPr id="3" name="Oval 2"/>
          <p:cNvSpPr>
            <a:spLocks noChangeAspect="1"/>
          </p:cNvSpPr>
          <p:nvPr/>
        </p:nvSpPr>
        <p:spPr bwMode="auto">
          <a:xfrm>
            <a:off x="419101" y="1701800"/>
            <a:ext cx="812800" cy="1028700"/>
          </a:xfrm>
          <a:prstGeom prst="ellips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4100" y="1689100"/>
            <a:ext cx="1359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transverse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 descr="Thu_Mar_22_2012_100433_17886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b="7963"/>
          <a:stretch/>
        </p:blipFill>
        <p:spPr>
          <a:xfrm>
            <a:off x="4267200" y="3543299"/>
            <a:ext cx="4610100" cy="32836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91100" y="3835400"/>
            <a:ext cx="14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longitudinal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1511300" y="2082800"/>
            <a:ext cx="2070099" cy="698500"/>
          </a:xfrm>
          <a:prstGeom prst="ellips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0300" y="2654300"/>
            <a:ext cx="14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longitudinal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- Meeting 2012/03/23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99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49300" y="0"/>
            <a:ext cx="9893300" cy="609600"/>
          </a:xfrm>
        </p:spPr>
        <p:txBody>
          <a:bodyPr/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loss through rotator ramp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- Meeting 2012/03/23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448"/>
            <a:ext cx="5546901" cy="36390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697" y="3212893"/>
            <a:ext cx="5079704" cy="36451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27700" y="1041400"/>
            <a:ext cx="31860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Shown are the </a:t>
            </a:r>
            <a:r>
              <a:rPr lang="en-US" dirty="0" err="1" smtClean="0"/>
              <a:t>polarisation</a:t>
            </a:r>
            <a:endParaRPr lang="en-US" dirty="0" smtClean="0"/>
          </a:p>
          <a:p>
            <a:r>
              <a:rPr lang="en-US" dirty="0" smtClean="0"/>
              <a:t>measurements before and </a:t>
            </a:r>
          </a:p>
          <a:p>
            <a:r>
              <a:rPr lang="en-US" dirty="0" smtClean="0"/>
              <a:t>after the rotator ramp </a:t>
            </a:r>
          </a:p>
          <a:p>
            <a:r>
              <a:rPr lang="en-US" dirty="0" smtClean="0"/>
              <a:t>at 255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1200" y="660400"/>
            <a:ext cx="132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Blue Beam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1800" y="3378200"/>
            <a:ext cx="154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Yellow Beam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65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SPIN Angle Measured by </a:t>
            </a:r>
            <a:r>
              <a:rPr lang="en-US" dirty="0" err="1" smtClean="0"/>
              <a:t>pC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- Meeting 2012/03/23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c_hSpinAngleVsMeas_B1U_0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466"/>
            <a:ext cx="4432300" cy="1816100"/>
          </a:xfrm>
          <a:prstGeom prst="rect">
            <a:avLst/>
          </a:prstGeom>
        </p:spPr>
      </p:pic>
      <p:pic>
        <p:nvPicPr>
          <p:cNvPr id="7" name="Picture 6" descr="c_hSpinAngleVsMeas_B1U_2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0533"/>
            <a:ext cx="4432300" cy="1816100"/>
          </a:xfrm>
          <a:prstGeom prst="rect">
            <a:avLst/>
          </a:prstGeom>
        </p:spPr>
      </p:pic>
      <p:pic>
        <p:nvPicPr>
          <p:cNvPr id="8" name="Picture 7" descr="c_hSpinAngleVsMeas_B1U_1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3934"/>
            <a:ext cx="4432300" cy="1816100"/>
          </a:xfrm>
          <a:prstGeom prst="rect">
            <a:avLst/>
          </a:prstGeom>
        </p:spPr>
      </p:pic>
      <p:pic>
        <p:nvPicPr>
          <p:cNvPr id="9" name="Picture 8" descr="c_hSpinAngleVsMeas_Y1D_1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33" y="2666999"/>
            <a:ext cx="4432300" cy="1816100"/>
          </a:xfrm>
          <a:prstGeom prst="rect">
            <a:avLst/>
          </a:prstGeom>
        </p:spPr>
      </p:pic>
      <p:pic>
        <p:nvPicPr>
          <p:cNvPr id="10" name="Picture 9" descr="c_hSpinAngleVsMeas_Y1D_25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99" y="4698998"/>
            <a:ext cx="4432300" cy="1816100"/>
          </a:xfrm>
          <a:prstGeom prst="rect">
            <a:avLst/>
          </a:prstGeom>
        </p:spPr>
      </p:pic>
      <p:pic>
        <p:nvPicPr>
          <p:cNvPr id="11" name="Picture 10" descr="c_hSpinAngleVsMeas_Y1D_02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466" y="626539"/>
            <a:ext cx="4432300" cy="1816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67667" y="1041400"/>
            <a:ext cx="100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 </a:t>
            </a:r>
            <a:r>
              <a:rPr lang="en-US" dirty="0" err="1"/>
              <a:t>G</a:t>
            </a:r>
            <a:r>
              <a:rPr lang="en-US" dirty="0" err="1" smtClean="0"/>
              <a:t>eV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16867" y="3124200"/>
            <a:ext cx="114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</a:t>
            </a:r>
            <a:r>
              <a:rPr lang="en-US" dirty="0" err="1"/>
              <a:t>G</a:t>
            </a:r>
            <a:r>
              <a:rPr lang="en-US" dirty="0" err="1" smtClean="0"/>
              <a:t>eV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83000" y="5156200"/>
            <a:ext cx="114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255 </a:t>
            </a:r>
            <a:r>
              <a:rPr lang="en-US" dirty="0" err="1"/>
              <a:t>G</a:t>
            </a:r>
            <a:r>
              <a:rPr lang="en-US" dirty="0" err="1" smtClean="0"/>
              <a:t>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07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Questions which Come to the Mind of a naïve experimentalist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recover the loss of </a:t>
            </a:r>
            <a:r>
              <a:rPr lang="en-US" dirty="0" err="1" smtClean="0"/>
              <a:t>polarisation</a:t>
            </a:r>
            <a:r>
              <a:rPr lang="en-US" dirty="0" smtClean="0"/>
              <a:t> at injection</a:t>
            </a:r>
          </a:p>
          <a:p>
            <a:r>
              <a:rPr lang="en-US" dirty="0" smtClean="0"/>
              <a:t>Do we understand the difference in flat top </a:t>
            </a:r>
            <a:r>
              <a:rPr lang="en-US" dirty="0" err="1" smtClean="0"/>
              <a:t>polarisation</a:t>
            </a:r>
            <a:r>
              <a:rPr lang="en-US" dirty="0" smtClean="0"/>
              <a:t> for the transverse vs. the longitudinal stores at 255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could this point to an intensity dependence</a:t>
            </a:r>
          </a:p>
          <a:p>
            <a:pPr lvl="1"/>
            <a:r>
              <a:rPr lang="en-US" dirty="0" smtClean="0"/>
              <a:t>is the ramp procedure for a transverse and longitudinal store the same?</a:t>
            </a:r>
          </a:p>
          <a:p>
            <a:pPr lvl="1"/>
            <a:r>
              <a:rPr lang="en-US" dirty="0" smtClean="0"/>
              <a:t>would a transverse fill help to understand this difference ?</a:t>
            </a:r>
          </a:p>
          <a:p>
            <a:r>
              <a:rPr lang="en-US" dirty="0" smtClean="0"/>
              <a:t>Could we do something about the loss in </a:t>
            </a:r>
            <a:r>
              <a:rPr lang="en-US" dirty="0" err="1" smtClean="0"/>
              <a:t>polarisation</a:t>
            </a:r>
            <a:r>
              <a:rPr lang="en-US" dirty="0" smtClean="0"/>
              <a:t> in yellow ~5% during the rotator ramp</a:t>
            </a:r>
          </a:p>
          <a:p>
            <a:r>
              <a:rPr lang="en-US" dirty="0" smtClean="0"/>
              <a:t>There was some time ago talk about an energy scan could this help the </a:t>
            </a:r>
            <a:r>
              <a:rPr lang="en-US" dirty="0" err="1" smtClean="0"/>
              <a:t>polarisation</a:t>
            </a:r>
            <a:r>
              <a:rPr lang="en-US" dirty="0" smtClean="0"/>
              <a:t> at flat top</a:t>
            </a:r>
          </a:p>
          <a:p>
            <a:r>
              <a:rPr lang="en-US" dirty="0" smtClean="0"/>
              <a:t>Do we understand why the transverse spin component changes without changes in the rotator setting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- Meeting 2012/03/23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7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 </a:t>
            </a:r>
            <a:r>
              <a:rPr lang="en-US" dirty="0" err="1" smtClean="0"/>
              <a:t>geV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- Meeting 2012/03/23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03" y="789642"/>
            <a:ext cx="5735197" cy="52813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96409" y="1943100"/>
            <a:ext cx="324759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at injection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Blue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Yellow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00FF"/>
                </a:solidFill>
              </a:rPr>
              <a:t>Caveat:</a:t>
            </a:r>
          </a:p>
          <a:p>
            <a:r>
              <a:rPr lang="en-US" dirty="0" smtClean="0">
                <a:solidFill>
                  <a:srgbClr val="322F31"/>
                </a:solidFill>
              </a:rPr>
              <a:t>only first round of cleaning</a:t>
            </a:r>
          </a:p>
          <a:p>
            <a:r>
              <a:rPr lang="en-US" dirty="0" smtClean="0">
                <a:solidFill>
                  <a:srgbClr val="322F31"/>
                </a:solidFill>
              </a:rPr>
              <a:t>up noise in </a:t>
            </a:r>
            <a:r>
              <a:rPr lang="en-US" dirty="0" err="1" smtClean="0">
                <a:solidFill>
                  <a:srgbClr val="322F31"/>
                </a:solidFill>
              </a:rPr>
              <a:t>polarimeters</a:t>
            </a:r>
            <a:r>
              <a:rPr lang="en-US" dirty="0" smtClean="0">
                <a:solidFill>
                  <a:srgbClr val="322F31"/>
                </a:solidFill>
              </a:rPr>
              <a:t> </a:t>
            </a:r>
          </a:p>
          <a:p>
            <a:r>
              <a:rPr lang="en-US" dirty="0" smtClean="0">
                <a:solidFill>
                  <a:srgbClr val="322F31"/>
                </a:solidFill>
              </a:rPr>
              <a:t>was done</a:t>
            </a:r>
          </a:p>
          <a:p>
            <a:endParaRPr lang="en-US" dirty="0">
              <a:solidFill>
                <a:srgbClr val="322F31"/>
              </a:solidFill>
            </a:endParaRPr>
          </a:p>
          <a:p>
            <a:r>
              <a:rPr lang="en-US" dirty="0" err="1" smtClean="0">
                <a:solidFill>
                  <a:srgbClr val="322F31"/>
                </a:solidFill>
              </a:rPr>
              <a:t>pC</a:t>
            </a:r>
            <a:r>
              <a:rPr lang="en-US" dirty="0" smtClean="0">
                <a:solidFill>
                  <a:srgbClr val="322F31"/>
                </a:solidFill>
              </a:rPr>
              <a:t> numbers not normalized </a:t>
            </a:r>
          </a:p>
          <a:p>
            <a:r>
              <a:rPr lang="en-US" dirty="0" smtClean="0">
                <a:solidFill>
                  <a:srgbClr val="322F31"/>
                </a:solidFill>
              </a:rPr>
              <a:t>to jet</a:t>
            </a:r>
            <a:endParaRPr lang="en-US" dirty="0">
              <a:solidFill>
                <a:srgbClr val="322F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3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819047" cy="4455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5200" y="1676400"/>
            <a:ext cx="2761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at flat top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Yellow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</a:t>
            </a:r>
            <a:r>
              <a:rPr lang="en-US" dirty="0" err="1"/>
              <a:t>geV</a:t>
            </a:r>
            <a:r>
              <a:rPr lang="en-US" dirty="0"/>
              <a:t> Results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089400" y="3225800"/>
            <a:ext cx="5054600" cy="3632200"/>
            <a:chOff x="4089400" y="3225800"/>
            <a:chExt cx="5054600" cy="3632200"/>
          </a:xfrm>
        </p:grpSpPr>
        <p:pic>
          <p:nvPicPr>
            <p:cNvPr id="5" name="Picture 4" descr="Yellow_blue_pol_v_fill_run1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9400" y="3225800"/>
              <a:ext cx="5054600" cy="36322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112934" y="3242733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  <a:r>
                <a:rPr lang="en-US" dirty="0" smtClean="0"/>
                <a:t>-JET</a:t>
              </a:r>
              <a:endParaRPr lang="en-US" dirty="0"/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- Meeting 2012/03/23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4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- Meeting 2012/03/23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80000" cy="3651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868" y="0"/>
            <a:ext cx="3920000" cy="3634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2" y="3226257"/>
            <a:ext cx="3868571" cy="3657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7645" y="3200414"/>
            <a:ext cx="3902857" cy="36457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70000" y="2616200"/>
            <a:ext cx="23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0.47%±0.040/hour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16134" y="2667000"/>
            <a:ext cx="23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0.97%±0.047/hour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91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- Meeting 2012/03/23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91429" cy="3645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015" y="-38815"/>
            <a:ext cx="3914285" cy="3657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9429"/>
            <a:ext cx="3908571" cy="36685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2571" y="3200857"/>
            <a:ext cx="3891429" cy="36571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16134" y="2667000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0.46%±0.11/hour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2683934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0.80%±0.11/hour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989666" y="3463290"/>
            <a:ext cx="5383530" cy="3394710"/>
            <a:chOff x="1989666" y="3463290"/>
            <a:chExt cx="5383530" cy="339471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89666" y="3463290"/>
              <a:ext cx="5383530" cy="339471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893060" y="5718810"/>
              <a:ext cx="25594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H-Jet</a:t>
              </a:r>
            </a:p>
            <a:p>
              <a:r>
                <a:rPr lang="en-US" dirty="0" smtClean="0"/>
                <a:t>Fills: 16386-16439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71175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- Meeting 2012/03/23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14285" cy="3657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343" y="4119"/>
            <a:ext cx="3908571" cy="3645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12286"/>
            <a:ext cx="3874285" cy="3645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9715" y="3235143"/>
            <a:ext cx="3874285" cy="36228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33068" y="2667000"/>
            <a:ext cx="23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0.90%±0.095/hour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34534" y="2700867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0.42%±0.08/hour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97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- Meeting 2012/03/23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20000" cy="3651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143" y="0"/>
            <a:ext cx="3902857" cy="3651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6572"/>
            <a:ext cx="3885714" cy="36514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2571" y="3206572"/>
            <a:ext cx="3891429" cy="36514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16134" y="2667000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1.85%±0.13/hour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75267" y="2709334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0.41%±0.07/hour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2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12 </a:t>
            </a:r>
            <a:r>
              <a:rPr lang="en-US" cap="none" dirty="0" err="1" smtClean="0"/>
              <a:t>p</a:t>
            </a:r>
            <a:r>
              <a:rPr lang="en-US" dirty="0" err="1" smtClean="0"/>
              <a:t>C</a:t>
            </a:r>
            <a:r>
              <a:rPr lang="en-US" dirty="0" smtClean="0"/>
              <a:t> </a:t>
            </a:r>
            <a:r>
              <a:rPr lang="en-US" dirty="0" err="1" smtClean="0"/>
              <a:t>polarimeters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- Meeting 2012/03/23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5440"/>
            <a:ext cx="9144000" cy="575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96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- Meeting 2012/03/23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08571" cy="3628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571" y="0"/>
            <a:ext cx="3891429" cy="3634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18000"/>
            <a:ext cx="3868571" cy="36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5429" y="3218000"/>
            <a:ext cx="3908571" cy="364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16134" y="2667000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.77%±0.17/hour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2523066"/>
            <a:ext cx="23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0.18%±0.118/hour</a:t>
            </a:r>
            <a:endParaRPr lang="en-US" dirty="0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955800" y="2434590"/>
            <a:ext cx="4512564" cy="4423410"/>
            <a:chOff x="1066800" y="0"/>
            <a:chExt cx="5013960" cy="49149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6800" y="0"/>
              <a:ext cx="5013960" cy="49149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108200" y="3649133"/>
              <a:ext cx="23782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H-Jet</a:t>
              </a:r>
            </a:p>
            <a:p>
              <a:r>
                <a:rPr lang="en-US" dirty="0" smtClean="0"/>
                <a:t>Fills: 16502-16511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16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- Meeting 2012/03/23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91429" cy="3651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363" y="0"/>
            <a:ext cx="3897143" cy="3634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6572"/>
            <a:ext cx="3885714" cy="36514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884" y="3229715"/>
            <a:ext cx="3880000" cy="3634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9334" y="2658533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0.76%±0.08/hour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09134" y="2599267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0.35%±0.11/hour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0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677330"/>
            <a:ext cx="9144000" cy="5410200"/>
          </a:xfrm>
        </p:spPr>
        <p:txBody>
          <a:bodyPr/>
          <a:lstStyle/>
          <a:p>
            <a:r>
              <a:rPr lang="en-US" dirty="0" smtClean="0"/>
              <a:t>100 </a:t>
            </a:r>
            <a:r>
              <a:rPr lang="en-US" dirty="0" err="1" smtClean="0"/>
              <a:t>GeV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main loss in </a:t>
            </a:r>
            <a:r>
              <a:rPr lang="en-US" dirty="0" err="1" smtClean="0"/>
              <a:t>polarisation</a:t>
            </a:r>
            <a:r>
              <a:rPr lang="en-US" dirty="0"/>
              <a:t> </a:t>
            </a:r>
            <a:r>
              <a:rPr lang="en-US" dirty="0" smtClean="0"/>
              <a:t>through decay in fill</a:t>
            </a:r>
          </a:p>
          <a:p>
            <a:pPr lvl="1"/>
            <a:r>
              <a:rPr lang="en-US" dirty="0" err="1" smtClean="0"/>
              <a:t>polarisation</a:t>
            </a:r>
            <a:r>
              <a:rPr lang="en-US" dirty="0" smtClean="0"/>
              <a:t> decay varies from week to week for the two beams</a:t>
            </a:r>
          </a:p>
          <a:p>
            <a:pPr lvl="1"/>
            <a:r>
              <a:rPr lang="en-US" dirty="0" smtClean="0"/>
              <a:t>jet and </a:t>
            </a:r>
            <a:r>
              <a:rPr lang="en-US" dirty="0" err="1" smtClean="0"/>
              <a:t>pC</a:t>
            </a:r>
            <a:r>
              <a:rPr lang="en-US" dirty="0" smtClean="0"/>
              <a:t> </a:t>
            </a:r>
            <a:r>
              <a:rPr lang="en-US" dirty="0" err="1" smtClean="0"/>
              <a:t>polarimeters</a:t>
            </a:r>
            <a:r>
              <a:rPr lang="en-US" dirty="0" smtClean="0"/>
              <a:t> consistent observing the same </a:t>
            </a:r>
            <a:r>
              <a:rPr lang="en-US" dirty="0" smtClean="0"/>
              <a:t>trends</a:t>
            </a:r>
          </a:p>
          <a:p>
            <a:pPr lvl="1"/>
            <a:r>
              <a:rPr lang="en-US" dirty="0" smtClean="0"/>
              <a:t>could this nice data set be used to correlate it to machine parameters </a:t>
            </a:r>
            <a:r>
              <a:rPr lang="en-US" dirty="0" smtClean="0">
                <a:sym typeface="Wingdings"/>
              </a:rPr>
              <a:t> improve </a:t>
            </a:r>
            <a:r>
              <a:rPr lang="en-US" dirty="0" err="1" smtClean="0">
                <a:sym typeface="Wingdings"/>
              </a:rPr>
              <a:t>polarisation</a:t>
            </a:r>
            <a:r>
              <a:rPr lang="en-US" dirty="0" smtClean="0">
                <a:sym typeface="Wingdings"/>
              </a:rPr>
              <a:t> at 255 </a:t>
            </a:r>
            <a:r>
              <a:rPr lang="en-US" dirty="0" err="1">
                <a:sym typeface="Wingdings"/>
              </a:rPr>
              <a:t>G</a:t>
            </a:r>
            <a:r>
              <a:rPr lang="en-US" dirty="0" err="1" smtClean="0">
                <a:sym typeface="Wingdings"/>
              </a:rPr>
              <a:t>eV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255 </a:t>
            </a:r>
            <a:r>
              <a:rPr lang="en-US" dirty="0" err="1" smtClean="0"/>
              <a:t>GeV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polarisation</a:t>
            </a:r>
            <a:r>
              <a:rPr lang="en-US" dirty="0" smtClean="0"/>
              <a:t> loss </a:t>
            </a:r>
            <a:r>
              <a:rPr lang="en-US" dirty="0" smtClean="0"/>
              <a:t>is through ramp to full energy, through rotator ramp and </a:t>
            </a:r>
            <a:r>
              <a:rPr lang="en-US" dirty="0" err="1" smtClean="0"/>
              <a:t>polarisation</a:t>
            </a:r>
            <a:r>
              <a:rPr lang="en-US" dirty="0" smtClean="0"/>
              <a:t> lifetime </a:t>
            </a:r>
          </a:p>
          <a:p>
            <a:pPr lvl="1"/>
            <a:r>
              <a:rPr lang="en-US" dirty="0" smtClean="0"/>
              <a:t>jet </a:t>
            </a:r>
            <a:r>
              <a:rPr lang="en-US" dirty="0"/>
              <a:t>and </a:t>
            </a:r>
            <a:r>
              <a:rPr lang="en-US" dirty="0" err="1"/>
              <a:t>pC</a:t>
            </a:r>
            <a:r>
              <a:rPr lang="en-US" dirty="0"/>
              <a:t> </a:t>
            </a:r>
            <a:r>
              <a:rPr lang="en-US" dirty="0" err="1"/>
              <a:t>polarimeters</a:t>
            </a:r>
            <a:r>
              <a:rPr lang="en-US" dirty="0"/>
              <a:t> consistent observing the same </a:t>
            </a:r>
            <a:r>
              <a:rPr lang="en-US" dirty="0" smtClean="0"/>
              <a:t>trends</a:t>
            </a:r>
          </a:p>
          <a:p>
            <a:pPr lvl="1"/>
            <a:r>
              <a:rPr lang="en-US" dirty="0" smtClean="0"/>
              <a:t>current flat store </a:t>
            </a:r>
            <a:r>
              <a:rPr lang="en-US" dirty="0" err="1" smtClean="0"/>
              <a:t>polarisation</a:t>
            </a:r>
            <a:r>
              <a:rPr lang="en-US" dirty="0" smtClean="0"/>
              <a:t> </a:t>
            </a:r>
            <a:r>
              <a:rPr lang="en-US" dirty="0" smtClean="0"/>
              <a:t>consistent with 2011 average</a:t>
            </a:r>
          </a:p>
          <a:p>
            <a:pPr lvl="1"/>
            <a:r>
              <a:rPr lang="en-US" dirty="0" err="1" smtClean="0"/>
              <a:t>polarisation</a:t>
            </a:r>
            <a:r>
              <a:rPr lang="en-US" dirty="0" smtClean="0"/>
              <a:t> decay in fill “comparable” to </a:t>
            </a:r>
            <a:r>
              <a:rPr lang="en-US" dirty="0" smtClean="0"/>
              <a:t>2011</a:t>
            </a:r>
          </a:p>
          <a:p>
            <a:pPr lvl="1"/>
            <a:r>
              <a:rPr lang="en-US" dirty="0" smtClean="0"/>
              <a:t>Is there any possibility to go back to the </a:t>
            </a:r>
            <a:r>
              <a:rPr lang="en-US" dirty="0" err="1" smtClean="0"/>
              <a:t>polarisation</a:t>
            </a:r>
            <a:r>
              <a:rPr lang="en-US" dirty="0" smtClean="0"/>
              <a:t> at 255 </a:t>
            </a:r>
            <a:r>
              <a:rPr lang="en-US" dirty="0" err="1" smtClean="0"/>
              <a:t>GeV</a:t>
            </a:r>
            <a:r>
              <a:rPr lang="en-US" dirty="0" smtClean="0"/>
              <a:t> transverse fills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- Meeting 2012/03/23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3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 descr="pVfilTime_B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8" r="12688"/>
          <a:stretch/>
        </p:blipFill>
        <p:spPr>
          <a:xfrm>
            <a:off x="0" y="254000"/>
            <a:ext cx="3530600" cy="3444240"/>
          </a:xfrm>
          <a:prstGeom prst="rect">
            <a:avLst/>
          </a:prstGeom>
        </p:spPr>
      </p:pic>
      <p:pic>
        <p:nvPicPr>
          <p:cNvPr id="7" name="Picture 6" descr="pVfilTime_Y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" r="11725" b="5220"/>
          <a:stretch/>
        </p:blipFill>
        <p:spPr>
          <a:xfrm>
            <a:off x="3618654" y="237057"/>
            <a:ext cx="3569547" cy="3276601"/>
          </a:xfrm>
          <a:prstGeom prst="rect">
            <a:avLst/>
          </a:prstGeom>
        </p:spPr>
      </p:pic>
      <p:pic>
        <p:nvPicPr>
          <p:cNvPr id="8" name="Picture 7" descr="RvfillTime_B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8" r="12270"/>
          <a:stretch/>
        </p:blipFill>
        <p:spPr>
          <a:xfrm>
            <a:off x="0" y="3369732"/>
            <a:ext cx="3547533" cy="3488267"/>
          </a:xfrm>
          <a:prstGeom prst="rect">
            <a:avLst/>
          </a:prstGeom>
        </p:spPr>
      </p:pic>
      <p:pic>
        <p:nvPicPr>
          <p:cNvPr id="9" name="Picture 8" descr="RvfillTime_Y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5" r="9840"/>
          <a:stretch/>
        </p:blipFill>
        <p:spPr>
          <a:xfrm>
            <a:off x="3618652" y="3395133"/>
            <a:ext cx="3645747" cy="34628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99866" y="2988733"/>
            <a:ext cx="17344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Fills </a:t>
            </a:r>
          </a:p>
          <a:p>
            <a:r>
              <a:rPr lang="en-US" dirty="0" smtClean="0"/>
              <a:t>16453-16461</a:t>
            </a:r>
            <a:endParaRPr lang="en-US" dirty="0"/>
          </a:p>
          <a:p>
            <a:r>
              <a:rPr lang="en-US" dirty="0" smtClean="0"/>
              <a:t>before</a:t>
            </a:r>
          </a:p>
          <a:p>
            <a:r>
              <a:rPr lang="en-US" dirty="0" smtClean="0"/>
              <a:t>split tunes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2480733"/>
            <a:ext cx="1419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1.08%±0.1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58733" y="2531533"/>
            <a:ext cx="1419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1.4%±0.21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275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 descr="pVfilTime_B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43680" cy="3698240"/>
          </a:xfrm>
          <a:prstGeom prst="rect">
            <a:avLst/>
          </a:prstGeom>
        </p:spPr>
      </p:pic>
      <p:pic>
        <p:nvPicPr>
          <p:cNvPr id="7" name="Picture 6" descr="pVfilTime_Y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20" y="0"/>
            <a:ext cx="4043680" cy="3698240"/>
          </a:xfrm>
          <a:prstGeom prst="rect">
            <a:avLst/>
          </a:prstGeom>
        </p:spPr>
      </p:pic>
      <p:pic>
        <p:nvPicPr>
          <p:cNvPr id="8" name="Picture 7" descr="RvfillTime_B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9760"/>
            <a:ext cx="4043680" cy="3698240"/>
          </a:xfrm>
          <a:prstGeom prst="rect">
            <a:avLst/>
          </a:prstGeom>
        </p:spPr>
      </p:pic>
      <p:pic>
        <p:nvPicPr>
          <p:cNvPr id="9" name="Picture 8" descr="RvfillTime_Y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986" y="3159760"/>
            <a:ext cx="4043680" cy="3698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99866" y="2988733"/>
            <a:ext cx="1879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Split </a:t>
            </a:r>
            <a:r>
              <a:rPr lang="en-US" dirty="0"/>
              <a:t>T</a:t>
            </a:r>
            <a:r>
              <a:rPr lang="en-US" dirty="0" smtClean="0"/>
              <a:t>une Fills</a:t>
            </a:r>
          </a:p>
          <a:p>
            <a:r>
              <a:rPr lang="en-US" dirty="0" smtClean="0"/>
              <a:t>16462-16465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2480733"/>
            <a:ext cx="15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0.83%±0.15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18000" y="2540000"/>
            <a:ext cx="1419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2.16%±0.2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156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25"/>
            <a:ext cx="3530600" cy="3228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54" y="243052"/>
            <a:ext cx="3569547" cy="3264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1627"/>
            <a:ext cx="3547533" cy="32444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52" y="3459416"/>
            <a:ext cx="3645747" cy="33343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99866" y="2988733"/>
            <a:ext cx="17344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Fills </a:t>
            </a:r>
          </a:p>
          <a:p>
            <a:r>
              <a:rPr lang="en-US" dirty="0" smtClean="0"/>
              <a:t>16468-16478</a:t>
            </a:r>
            <a:endParaRPr lang="en-US" dirty="0"/>
          </a:p>
          <a:p>
            <a:r>
              <a:rPr lang="en-US" dirty="0" smtClean="0"/>
              <a:t>after</a:t>
            </a:r>
          </a:p>
          <a:p>
            <a:r>
              <a:rPr lang="en-US" dirty="0" smtClean="0"/>
              <a:t>split tunes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2480733"/>
            <a:ext cx="15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0.23%±0.11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27600" y="2472266"/>
            <a:ext cx="15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1.85%±0.19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81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12 </a:t>
            </a:r>
            <a:r>
              <a:rPr lang="en-US" cap="none" dirty="0" err="1"/>
              <a:t>p</a:t>
            </a:r>
            <a:r>
              <a:rPr lang="en-US" dirty="0" err="1"/>
              <a:t>C</a:t>
            </a:r>
            <a:r>
              <a:rPr lang="en-US" dirty="0"/>
              <a:t> </a:t>
            </a:r>
            <a:r>
              <a:rPr lang="en-US" dirty="0" err="1"/>
              <a:t>polarimeters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Known complications:</a:t>
            </a:r>
          </a:p>
          <a:p>
            <a:pPr lvl="1"/>
            <a:r>
              <a:rPr lang="en-US" dirty="0" smtClean="0"/>
              <a:t>100 </a:t>
            </a:r>
            <a:r>
              <a:rPr lang="en-US" dirty="0" err="1" smtClean="0"/>
              <a:t>GeV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noise due to pickup especially at injection less significant at flat top</a:t>
            </a:r>
          </a:p>
          <a:p>
            <a:pPr lvl="3"/>
            <a:r>
              <a:rPr lang="en-US" dirty="0" smtClean="0"/>
              <a:t>method to correct for it was developed by </a:t>
            </a:r>
            <a:r>
              <a:rPr lang="en-US" dirty="0" err="1" smtClean="0"/>
              <a:t>Dima</a:t>
            </a:r>
            <a:r>
              <a:rPr lang="en-US" dirty="0" smtClean="0"/>
              <a:t> and Bill and implemented</a:t>
            </a:r>
          </a:p>
          <a:p>
            <a:pPr lvl="3"/>
            <a:r>
              <a:rPr lang="en-US" dirty="0" smtClean="0"/>
              <a:t>shown data have this correction included</a:t>
            </a:r>
          </a:p>
          <a:p>
            <a:pPr lvl="3"/>
            <a:r>
              <a:rPr lang="en-US" dirty="0" smtClean="0"/>
              <a:t>noise was correlated to stochastic cooling sitting before / after the </a:t>
            </a:r>
            <a:r>
              <a:rPr lang="en-US" dirty="0" err="1" smtClean="0"/>
              <a:t>polarimeters</a:t>
            </a:r>
            <a:endParaRPr lang="en-US" dirty="0" smtClean="0"/>
          </a:p>
          <a:p>
            <a:pPr lvl="2"/>
            <a:r>
              <a:rPr lang="en-US" dirty="0" smtClean="0"/>
              <a:t>B2D is </a:t>
            </a:r>
            <a:r>
              <a:rPr lang="en-US" dirty="0" smtClean="0"/>
              <a:t>an experimental </a:t>
            </a:r>
            <a:r>
              <a:rPr lang="en-US" dirty="0" err="1" smtClean="0"/>
              <a:t>polarimeter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new detector types</a:t>
            </a:r>
          </a:p>
          <a:p>
            <a:pPr lvl="1"/>
            <a:r>
              <a:rPr lang="en-US" dirty="0" smtClean="0">
                <a:sym typeface="Wingdings"/>
              </a:rPr>
              <a:t>255 </a:t>
            </a:r>
            <a:r>
              <a:rPr lang="en-US" dirty="0" err="1" smtClean="0">
                <a:sym typeface="Wingdings"/>
              </a:rPr>
              <a:t>GeV</a:t>
            </a:r>
            <a:endParaRPr lang="en-US" dirty="0" smtClean="0">
              <a:sym typeface="Wingdings"/>
            </a:endParaRPr>
          </a:p>
          <a:p>
            <a:pPr lvl="2"/>
            <a:r>
              <a:rPr lang="en-US" dirty="0" smtClean="0">
                <a:sym typeface="Wingdings"/>
              </a:rPr>
              <a:t>noise is gone  most likely due to grounding improvements and removing of antennas at the </a:t>
            </a:r>
            <a:r>
              <a:rPr lang="en-US" dirty="0" err="1" smtClean="0">
                <a:sym typeface="Wingdings"/>
              </a:rPr>
              <a:t>polarimeters</a:t>
            </a:r>
            <a:r>
              <a:rPr lang="en-US" dirty="0" smtClean="0">
                <a:sym typeface="Wingdings"/>
              </a:rPr>
              <a:t> and the stochastic cooling</a:t>
            </a:r>
          </a:p>
          <a:p>
            <a:pPr lvl="2"/>
            <a:r>
              <a:rPr lang="en-US" dirty="0" err="1" smtClean="0">
                <a:sym typeface="Wingdings"/>
              </a:rPr>
              <a:t>polarimeters</a:t>
            </a:r>
            <a:r>
              <a:rPr lang="en-US" dirty="0" smtClean="0">
                <a:sym typeface="Wingdings"/>
              </a:rPr>
              <a:t> not yet normalized to jet, need 10 long fills at least</a:t>
            </a:r>
          </a:p>
          <a:p>
            <a:pPr lvl="3"/>
            <a:r>
              <a:rPr lang="en-US" dirty="0" smtClean="0">
                <a:sym typeface="Wingdings"/>
              </a:rPr>
              <a:t>normalization is </a:t>
            </a:r>
            <a:r>
              <a:rPr lang="en-US" dirty="0" err="1" smtClean="0">
                <a:sym typeface="Wingdings"/>
              </a:rPr>
              <a:t>polarimeter</a:t>
            </a:r>
            <a:r>
              <a:rPr lang="en-US" dirty="0" smtClean="0">
                <a:sym typeface="Wingdings"/>
              </a:rPr>
              <a:t> dependent </a:t>
            </a:r>
          </a:p>
          <a:p>
            <a:pPr lvl="3"/>
            <a:r>
              <a:rPr lang="en-US" dirty="0" smtClean="0">
                <a:sym typeface="Wingdings"/>
              </a:rPr>
              <a:t>ratios like Y1D to Y2U need not to be 1 at the moment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- Meeting 2012/03/23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5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55 </a:t>
            </a:r>
            <a:r>
              <a:rPr lang="en-US" dirty="0" err="1" smtClean="0"/>
              <a:t>GeV</a:t>
            </a:r>
            <a:r>
              <a:rPr lang="en-US" dirty="0" smtClean="0"/>
              <a:t>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" r="12288" b="6593"/>
          <a:stretch/>
        </p:blipFill>
        <p:spPr>
          <a:xfrm>
            <a:off x="5003800" y="787399"/>
            <a:ext cx="3990142" cy="36299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86342" y="4373033"/>
            <a:ext cx="31890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at injection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Blue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Yellow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00FF"/>
                </a:solidFill>
              </a:rPr>
              <a:t>Caveat:</a:t>
            </a:r>
            <a:endParaRPr lang="en-US" dirty="0">
              <a:solidFill>
                <a:srgbClr val="322F31"/>
              </a:solidFill>
            </a:endParaRPr>
          </a:p>
          <a:p>
            <a:r>
              <a:rPr lang="en-US" dirty="0" err="1" smtClean="0">
                <a:solidFill>
                  <a:srgbClr val="322F31"/>
                </a:solidFill>
              </a:rPr>
              <a:t>pC</a:t>
            </a:r>
            <a:r>
              <a:rPr lang="en-US" dirty="0" smtClean="0">
                <a:solidFill>
                  <a:srgbClr val="322F31"/>
                </a:solidFill>
              </a:rPr>
              <a:t> numbers not normalized </a:t>
            </a:r>
          </a:p>
          <a:p>
            <a:r>
              <a:rPr lang="en-US" dirty="0" smtClean="0">
                <a:solidFill>
                  <a:srgbClr val="322F31"/>
                </a:solidFill>
              </a:rPr>
              <a:t>to jet</a:t>
            </a:r>
            <a:endParaRPr lang="en-US" dirty="0">
              <a:solidFill>
                <a:srgbClr val="322F3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- Meeting 2012/03/23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69" y="764242"/>
            <a:ext cx="3971428" cy="36571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3496733"/>
            <a:ext cx="2467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injections for 100 </a:t>
            </a:r>
            <a:r>
              <a:rPr lang="en-US" sz="1600" dirty="0" err="1" smtClean="0"/>
              <a:t>GeV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689600" y="3429000"/>
            <a:ext cx="2467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injections for 255 </a:t>
            </a:r>
            <a:r>
              <a:rPr lang="en-US" sz="1600" dirty="0" err="1" smtClean="0"/>
              <a:t>GeV</a:t>
            </a:r>
            <a:endParaRPr lang="en-US" sz="1600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626533" y="2421467"/>
            <a:ext cx="330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5545667" y="2429934"/>
            <a:ext cx="330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5724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255 </a:t>
            </a:r>
            <a:r>
              <a:rPr lang="en-US" dirty="0" err="1"/>
              <a:t>GeV</a:t>
            </a:r>
            <a:r>
              <a:rPr lang="en-US" dirty="0"/>
              <a:t> 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- Meeting 2012/03/23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45200" y="1676400"/>
            <a:ext cx="2761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at flat top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Yellow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0" y="3225800"/>
            <a:ext cx="5054600" cy="363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78"/>
            <a:ext cx="4425757" cy="40476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34667" y="3217334"/>
            <a:ext cx="8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H-Jet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6756400" y="3649133"/>
            <a:ext cx="8467" cy="26585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781798" y="3691466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longitudinal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6928" y="3683000"/>
            <a:ext cx="4546604" cy="3175000"/>
            <a:chOff x="135466" y="3683000"/>
            <a:chExt cx="4546604" cy="3175000"/>
          </a:xfrm>
        </p:grpSpPr>
        <p:pic>
          <p:nvPicPr>
            <p:cNvPr id="13" name="Picture 12" descr="Pol_from_jet-201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7" r="6184"/>
            <a:stretch/>
          </p:blipFill>
          <p:spPr>
            <a:xfrm>
              <a:off x="135466" y="3683000"/>
              <a:ext cx="4546604" cy="3175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616216" y="3818468"/>
              <a:ext cx="18055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H-Jet Run-11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58689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255 </a:t>
            </a:r>
            <a:r>
              <a:rPr lang="en-US" dirty="0" err="1"/>
              <a:t>GeV</a:t>
            </a:r>
            <a:r>
              <a:rPr lang="en-US" dirty="0"/>
              <a:t> 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- Meeting 2012/03/23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" y="101597"/>
            <a:ext cx="3590544" cy="32838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32" y="221780"/>
            <a:ext cx="3565838" cy="32612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" y="3455272"/>
            <a:ext cx="3544730" cy="32419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34" y="3550926"/>
            <a:ext cx="3537169" cy="32349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65133" y="872067"/>
            <a:ext cx="2023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0.9%±0.11/hour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9734" y="863601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0.62%±0.13/hour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3132666"/>
            <a:ext cx="5318760" cy="2179320"/>
            <a:chOff x="0" y="3132666"/>
            <a:chExt cx="5318760" cy="2179320"/>
          </a:xfrm>
        </p:grpSpPr>
        <p:pic>
          <p:nvPicPr>
            <p:cNvPr id="13" name="Picture 12" descr="C_hPolarVsFillTime_B1U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32666"/>
              <a:ext cx="5318760" cy="217932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53534" y="3437467"/>
              <a:ext cx="195438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Run-11</a:t>
              </a:r>
            </a:p>
            <a:p>
              <a:r>
                <a:rPr lang="en-US" sz="1600" dirty="0" smtClean="0"/>
                <a:t>0.39%±0.07/hour</a:t>
              </a:r>
              <a:endParaRPr lang="en-US" sz="16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25240" y="4678680"/>
            <a:ext cx="5318760" cy="2179320"/>
            <a:chOff x="3825240" y="4678680"/>
            <a:chExt cx="5318760" cy="2179320"/>
          </a:xfrm>
        </p:grpSpPr>
        <p:pic>
          <p:nvPicPr>
            <p:cNvPr id="14" name="Picture 13" descr="C_hPolarVsFillTime_Y2U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5240" y="4678680"/>
              <a:ext cx="5318760" cy="217932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512734" y="4927600"/>
              <a:ext cx="195438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Run-11</a:t>
              </a:r>
            </a:p>
            <a:p>
              <a:r>
                <a:rPr lang="en-US" sz="1600" dirty="0" smtClean="0"/>
                <a:t>0.78%±0.07/hour</a:t>
              </a:r>
              <a:endParaRPr lang="en-US" sz="16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112000" y="1227667"/>
            <a:ext cx="203617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lifetime very </a:t>
            </a:r>
          </a:p>
          <a:p>
            <a:r>
              <a:rPr lang="en-US" dirty="0" smtClean="0"/>
              <a:t>similar run-11 </a:t>
            </a:r>
          </a:p>
          <a:p>
            <a:r>
              <a:rPr lang="en-US" dirty="0" smtClean="0"/>
              <a:t>and run-12 so </a:t>
            </a:r>
          </a:p>
          <a:p>
            <a:r>
              <a:rPr lang="en-US" dirty="0" smtClean="0"/>
              <a:t>255 </a:t>
            </a:r>
            <a:r>
              <a:rPr lang="en-US" dirty="0" err="1" smtClean="0"/>
              <a:t>GeV</a:t>
            </a:r>
            <a:r>
              <a:rPr lang="en-US" dirty="0" smtClean="0"/>
              <a:t> did not</a:t>
            </a:r>
          </a:p>
          <a:p>
            <a:r>
              <a:rPr lang="en-US" dirty="0" smtClean="0"/>
              <a:t>do the trick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255 </a:t>
            </a:r>
            <a:r>
              <a:rPr lang="en-US" dirty="0" err="1"/>
              <a:t>GeV</a:t>
            </a:r>
            <a:r>
              <a:rPr lang="en-US" dirty="0"/>
              <a:t> 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- Meeting 2012/03/23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8" r="11147" b="5458"/>
          <a:stretch/>
        </p:blipFill>
        <p:spPr>
          <a:xfrm>
            <a:off x="8463" y="101597"/>
            <a:ext cx="3592931" cy="3283815"/>
          </a:xfrm>
          <a:prstGeom prst="rect">
            <a:avLst/>
          </a:prstGeom>
        </p:spPr>
      </p:pic>
      <p:pic>
        <p:nvPicPr>
          <p:cNvPr id="8" name="Picture 7" descr="pVfillTime_Y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9" r="11817" b="6419"/>
          <a:stretch/>
        </p:blipFill>
        <p:spPr>
          <a:xfrm>
            <a:off x="3964032" y="220134"/>
            <a:ext cx="3565838" cy="32645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88467" y="778934"/>
            <a:ext cx="23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1.288%±0.18/hour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85334" y="651934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0.71%±0.28/hour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91840"/>
            <a:ext cx="4566285" cy="35661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94267" y="5638800"/>
            <a:ext cx="2378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-Jet:</a:t>
            </a:r>
          </a:p>
          <a:p>
            <a:r>
              <a:rPr lang="en-US" dirty="0" smtClean="0"/>
              <a:t>Fills: 16570-16592</a:t>
            </a:r>
          </a:p>
          <a:p>
            <a:r>
              <a:rPr lang="en-US" dirty="0" smtClean="0"/>
              <a:t>trans + longitudinal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6285" y="3246120"/>
            <a:ext cx="4577715" cy="3611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25533" y="5511800"/>
            <a:ext cx="2378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-Jet:</a:t>
            </a:r>
          </a:p>
          <a:p>
            <a:r>
              <a:rPr lang="en-US" dirty="0" smtClean="0"/>
              <a:t>Fills: 16586-16592</a:t>
            </a:r>
          </a:p>
          <a:p>
            <a:r>
              <a:rPr lang="en-US" dirty="0" smtClean="0"/>
              <a:t>longitudinal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80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255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smtClean="0"/>
              <a:t>Results Transverse Fills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- Meeting 2012/03/23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" y="469897"/>
            <a:ext cx="3590544" cy="3283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32" y="590080"/>
            <a:ext cx="3565837" cy="32612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" y="3607672"/>
            <a:ext cx="3544729" cy="32419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34" y="3627126"/>
            <a:ext cx="3537168" cy="32349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65133" y="1392767"/>
            <a:ext cx="2023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1.4%±0.21/hour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2434" y="1308101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0.10%±0.23/hour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12000" y="1227667"/>
            <a:ext cx="167008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lifetime in</a:t>
            </a:r>
          </a:p>
          <a:p>
            <a:r>
              <a:rPr lang="en-US" dirty="0" smtClean="0"/>
              <a:t>yellow very </a:t>
            </a:r>
          </a:p>
          <a:p>
            <a:r>
              <a:rPr lang="en-US" dirty="0" smtClean="0"/>
              <a:t>similar to </a:t>
            </a:r>
          </a:p>
          <a:p>
            <a:r>
              <a:rPr lang="en-US" dirty="0" smtClean="0"/>
              <a:t>longitudinal </a:t>
            </a:r>
          </a:p>
          <a:p>
            <a:r>
              <a:rPr lang="en-US" dirty="0" smtClean="0"/>
              <a:t>255 </a:t>
            </a:r>
            <a:r>
              <a:rPr lang="en-US" dirty="0" err="1" smtClean="0"/>
              <a:t>GeV</a:t>
            </a:r>
            <a:r>
              <a:rPr lang="en-US" dirty="0" smtClean="0"/>
              <a:t> fills </a:t>
            </a:r>
          </a:p>
        </p:txBody>
      </p:sp>
    </p:spTree>
    <p:extLst>
      <p:ext uri="{BB962C8B-B14F-4D97-AF65-F5344CB8AC3E}">
        <p14:creationId xmlns:p14="http://schemas.microsoft.com/office/powerpoint/2010/main" val="246873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8600" y="671726"/>
            <a:ext cx="8821452" cy="6186274"/>
            <a:chOff x="228600" y="354934"/>
            <a:chExt cx="8821452" cy="6186274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54934"/>
              <a:ext cx="8686800" cy="6186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838200" y="896112"/>
              <a:ext cx="792480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440316" y="1752600"/>
              <a:ext cx="16097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~L</a:t>
              </a:r>
              <a:r>
                <a:rPr lang="en-US" baseline="-25000" dirty="0" smtClean="0"/>
                <a:t>store </a:t>
              </a:r>
              <a:r>
                <a:rPr lang="en-US" baseline="-25000" dirty="0" err="1" smtClean="0"/>
                <a:t>avg</a:t>
              </a:r>
              <a:r>
                <a:rPr lang="en-US" baseline="-25000" dirty="0" smtClean="0"/>
                <a:t> </a:t>
              </a:r>
              <a:r>
                <a:rPr lang="en-US" dirty="0" smtClean="0"/>
                <a:t>Goal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8610600" y="896112"/>
              <a:ext cx="152400" cy="856488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09600" y="1295400"/>
            <a:ext cx="3086099" cy="850900"/>
          </a:xfrm>
          <a:prstGeom prst="ellips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RSC - Meeting 2012/03/23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37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27230</TotalTime>
  <Words>1070</Words>
  <Application>Microsoft Macintosh PowerPoint</Application>
  <PresentationFormat>On-screen Show (4:3)</PresentationFormat>
  <Paragraphs>220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Blank Presentation</vt:lpstr>
      <vt:lpstr>A summary on Polarisation in Run-12 100GeV and first results for 250 geV</vt:lpstr>
      <vt:lpstr>Run 12 pC polarimeters</vt:lpstr>
      <vt:lpstr>Run 12 pC polarimeters</vt:lpstr>
      <vt:lpstr>255 GeV Results</vt:lpstr>
      <vt:lpstr>255 GeV Results</vt:lpstr>
      <vt:lpstr>255 GeV Results</vt:lpstr>
      <vt:lpstr>255 GeV Results</vt:lpstr>
      <vt:lpstr>255 GeV Results Transverse Fills</vt:lpstr>
      <vt:lpstr>History</vt:lpstr>
      <vt:lpstr>Intensity Dependence of Polarisation</vt:lpstr>
      <vt:lpstr>Polarisation loss through rotator ramp</vt:lpstr>
      <vt:lpstr>Radial SPIN Angle Measured by pC</vt:lpstr>
      <vt:lpstr>Questions which Come to the Mind of a naïve experimentalist</vt:lpstr>
      <vt:lpstr>100 geV Results</vt:lpstr>
      <vt:lpstr>100 geV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</vt:vector>
  </TitlesOfParts>
  <Company>京都大学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Naohito Saito</dc:creator>
  <cp:lastModifiedBy>Elke-Caroline Aschenauer</cp:lastModifiedBy>
  <cp:revision>386</cp:revision>
  <cp:lastPrinted>2010-06-10T01:25:59Z</cp:lastPrinted>
  <dcterms:created xsi:type="dcterms:W3CDTF">2011-04-06T15:13:11Z</dcterms:created>
  <dcterms:modified xsi:type="dcterms:W3CDTF">2012-03-23T16:51:28Z</dcterms:modified>
</cp:coreProperties>
</file>