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5" r:id="rId5"/>
    <p:sldId id="263" r:id="rId6"/>
    <p:sldId id="264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A2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 snapToObjects="1">
      <p:cViewPr varScale="1">
        <p:scale>
          <a:sx n="112" d="100"/>
          <a:sy n="112" d="100"/>
        </p:scale>
        <p:origin x="-2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CED3-7F25-4240-A585-B210FDFFB914}" type="datetimeFigureOut">
              <a:rPr lang="en-US" smtClean="0"/>
              <a:pPr/>
              <a:t>3/9/12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83C07-B522-8F4F-84A5-131E50BAC8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RHIC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RHIC Spin Collaboration</a:t>
            </a:r>
          </a:p>
          <a:p>
            <a:r>
              <a:rPr lang="en-US" dirty="0" smtClean="0"/>
              <a:t>V. Schoefer</a:t>
            </a:r>
          </a:p>
          <a:p>
            <a:r>
              <a:rPr lang="en-US" dirty="0" smtClean="0"/>
              <a:t>3/9/12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382000" cy="76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Status: 100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8" name="Picture 7" descr="Fri_Mar_9_2012_101829_11077.gif"/>
          <p:cNvPicPr>
            <a:picLocks noChangeAspect="1"/>
          </p:cNvPicPr>
          <p:nvPr/>
        </p:nvPicPr>
        <p:blipFill>
          <a:blip r:embed="rId2"/>
          <a:srcRect t="6667" r="4035" b="8889"/>
          <a:stretch>
            <a:fillRect/>
          </a:stretch>
        </p:blipFill>
        <p:spPr>
          <a:xfrm>
            <a:off x="2700002" y="1752600"/>
            <a:ext cx="5986798" cy="4191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43400" y="4188023"/>
            <a:ext cx="20574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Yellow </a:t>
            </a:r>
            <a:r>
              <a:rPr lang="en-US" sz="1400" dirty="0" err="1" smtClean="0"/>
              <a:t>emittance</a:t>
            </a:r>
            <a:r>
              <a:rPr lang="en-US" sz="1400" dirty="0" smtClean="0"/>
              <a:t> blowup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1" y="914400"/>
            <a:ext cx="2395202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 into beam-beam limitation</a:t>
            </a:r>
          </a:p>
          <a:p>
            <a:endParaRPr lang="en-US" dirty="0" smtClean="0"/>
          </a:p>
          <a:p>
            <a:r>
              <a:rPr lang="en-US" dirty="0" smtClean="0"/>
              <a:t>Strong vertical scraping in Booster results in higher beam-beam parameter, yellow </a:t>
            </a:r>
            <a:r>
              <a:rPr lang="en-US" dirty="0" err="1" smtClean="0"/>
              <a:t>emittance</a:t>
            </a:r>
            <a:r>
              <a:rPr lang="en-US" dirty="0" smtClean="0"/>
              <a:t> blows up</a:t>
            </a:r>
          </a:p>
          <a:p>
            <a:endParaRPr lang="en-US" dirty="0" smtClean="0"/>
          </a:p>
          <a:p>
            <a:r>
              <a:rPr lang="en-US" dirty="0" smtClean="0"/>
              <a:t>Open questions:</a:t>
            </a:r>
          </a:p>
          <a:p>
            <a:r>
              <a:rPr lang="en-US" dirty="0" smtClean="0"/>
              <a:t>Why is yellow </a:t>
            </a:r>
            <a:r>
              <a:rPr lang="en-US" dirty="0" err="1" smtClean="0"/>
              <a:t>emittance</a:t>
            </a:r>
            <a:r>
              <a:rPr lang="en-US" dirty="0" smtClean="0"/>
              <a:t> more sensitive to tune? (2/3 resonance strength?)</a:t>
            </a:r>
          </a:p>
          <a:p>
            <a:endParaRPr lang="en-US" dirty="0" smtClean="0"/>
          </a:p>
          <a:p>
            <a:r>
              <a:rPr lang="en-US" dirty="0" smtClean="0"/>
              <a:t>Is yellow polarization lifetime more sensitive to </a:t>
            </a:r>
            <a:r>
              <a:rPr lang="en-US" dirty="0" err="1" smtClean="0"/>
              <a:t>emittance</a:t>
            </a:r>
            <a:r>
              <a:rPr lang="en-US" dirty="0" smtClean="0"/>
              <a:t> than blue? (Pending re-analysis with calibrated IPM)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6019800"/>
            <a:ext cx="3765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Blowup from fill number 16506-16514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Fri_Mar_9_2012_081049_25115.gif"/>
          <p:cNvPicPr>
            <a:picLocks noGrp="1" noChangeAspect="1"/>
          </p:cNvPicPr>
          <p:nvPr>
            <p:ph idx="1"/>
          </p:nvPr>
        </p:nvPicPr>
        <p:blipFill>
          <a:blip r:embed="rId2"/>
          <a:srcRect l="677" t="6024" r="4434" b="7229"/>
          <a:stretch>
            <a:fillRect/>
          </a:stretch>
        </p:blipFill>
        <p:spPr>
          <a:xfrm>
            <a:off x="609600" y="685800"/>
            <a:ext cx="7543800" cy="5486400"/>
          </a:xfrm>
        </p:spPr>
      </p:pic>
      <p:sp>
        <p:nvSpPr>
          <p:cNvPr id="3" name="TextBox 2"/>
          <p:cNvSpPr txBox="1"/>
          <p:nvPr/>
        </p:nvSpPr>
        <p:spPr>
          <a:xfrm>
            <a:off x="5638800" y="2438400"/>
            <a:ext cx="2071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Best integrated </a:t>
            </a:r>
            <a:r>
              <a:rPr lang="en-US" dirty="0" err="1" smtClean="0">
                <a:solidFill>
                  <a:srgbClr val="FF0000"/>
                </a:solidFill>
              </a:rPr>
              <a:t>lumi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6471166" y="2889766"/>
            <a:ext cx="316468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95600" y="1447800"/>
            <a:ext cx="199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Three recent stores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>
            <a:stCxn id="11" idx="0"/>
          </p:cNvCxnSpPr>
          <p:nvPr/>
        </p:nvCxnSpPr>
        <p:spPr>
          <a:xfrm rot="16200000" flipV="1">
            <a:off x="4002656" y="3496051"/>
            <a:ext cx="533400" cy="399298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514600" y="2209800"/>
            <a:ext cx="381000" cy="38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99210" y="3962400"/>
            <a:ext cx="2339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504D"/>
                </a:solidFill>
              </a:rPr>
              <a:t>Sample ‘blow-up’ store</a:t>
            </a:r>
            <a:endParaRPr lang="en-US" dirty="0">
              <a:solidFill>
                <a:srgbClr val="C0504D"/>
              </a:solidFill>
            </a:endParaRPr>
          </a:p>
        </p:txBody>
      </p:sp>
      <p:cxnSp>
        <p:nvCxnSpPr>
          <p:cNvPr id="14" name="Straight Arrow Connector 13"/>
          <p:cNvCxnSpPr>
            <a:stCxn id="7" idx="2"/>
            <a:endCxn id="10" idx="7"/>
          </p:cNvCxnSpPr>
          <p:nvPr/>
        </p:nvCxnSpPr>
        <p:spPr>
          <a:xfrm rot="5400000">
            <a:off x="3143017" y="1513919"/>
            <a:ext cx="448464" cy="10548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ri_Mar_9_2012_115702_18729.gif"/>
          <p:cNvPicPr>
            <a:picLocks noGrp="1" noChangeAspect="1"/>
          </p:cNvPicPr>
          <p:nvPr>
            <p:ph idx="1"/>
          </p:nvPr>
        </p:nvPicPr>
        <p:blipFill>
          <a:blip r:embed="rId2"/>
          <a:srcRect t="3876" b="2832"/>
          <a:stretch>
            <a:fillRect/>
          </a:stretch>
        </p:blipFill>
        <p:spPr>
          <a:xfrm>
            <a:off x="0" y="838200"/>
            <a:ext cx="9067800" cy="48768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2-03-09 at 11.07.44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012"/>
            <a:ext cx="9144000" cy="55939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Planning for 255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DX magnets already trained to zero crossing angle at 255 </a:t>
            </a:r>
            <a:r>
              <a:rPr lang="en-US" dirty="0" err="1" smtClean="0"/>
              <a:t>GeV</a:t>
            </a:r>
            <a:r>
              <a:rPr lang="en-US" dirty="0" smtClean="0"/>
              <a:t> at IP6, 8 and 12</a:t>
            </a:r>
          </a:p>
          <a:p>
            <a:pPr lvl="1"/>
            <a:r>
              <a:rPr lang="en-US" dirty="0" smtClean="0"/>
              <a:t>IP2 to be trained to zero crossing angle during Mar 14 maintenance</a:t>
            </a:r>
          </a:p>
          <a:p>
            <a:r>
              <a:rPr lang="en-US" dirty="0" smtClean="0"/>
              <a:t>Beta* = 0.6 </a:t>
            </a:r>
            <a:r>
              <a:rPr lang="en-US" dirty="0" err="1" smtClean="0"/>
              <a:t>m</a:t>
            </a:r>
            <a:r>
              <a:rPr lang="en-US" dirty="0" smtClean="0"/>
              <a:t> at IP6, 8</a:t>
            </a:r>
          </a:p>
          <a:p>
            <a:pPr lvl="1"/>
            <a:r>
              <a:rPr lang="en-US" dirty="0" smtClean="0"/>
              <a:t>IP2 at 2 </a:t>
            </a:r>
            <a:r>
              <a:rPr lang="en-US" dirty="0" err="1" smtClean="0"/>
              <a:t>m</a:t>
            </a:r>
            <a:endParaRPr lang="en-US" dirty="0" smtClean="0"/>
          </a:p>
          <a:p>
            <a:r>
              <a:rPr lang="en-US" dirty="0" smtClean="0"/>
              <a:t>Will begin at 255 </a:t>
            </a:r>
            <a:r>
              <a:rPr lang="en-US" dirty="0" err="1" smtClean="0"/>
              <a:t>GeV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2" y="914400"/>
          <a:ext cx="9144005" cy="5062124"/>
        </p:xfrm>
        <a:graphic>
          <a:graphicData uri="http://schemas.openxmlformats.org/drawingml/2006/table">
            <a:tbl>
              <a:tblPr/>
              <a:tblGrid>
                <a:gridCol w="1126109"/>
                <a:gridCol w="1261242"/>
                <a:gridCol w="1126109"/>
                <a:gridCol w="1126109"/>
                <a:gridCol w="1126109"/>
                <a:gridCol w="1126109"/>
                <a:gridCol w="1126109"/>
                <a:gridCol w="1126109"/>
              </a:tblGrid>
              <a:tr h="20690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0010" marR="10010" marT="10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Verdana"/>
                        </a:rPr>
                        <a:t>12-Mar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Verdana"/>
                        </a:rPr>
                        <a:t>13-Mar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Verdana"/>
                        </a:rPr>
                        <a:t>14-Mar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Verdana"/>
                        </a:rPr>
                        <a:t>15-Mar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Verdana"/>
                        </a:rPr>
                        <a:t>16-Mar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Verdana"/>
                        </a:rPr>
                        <a:t>17-Mar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Verdana"/>
                        </a:rPr>
                        <a:t>18-Mar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Verdana"/>
                      </a:endParaRPr>
                    </a:p>
                  </a:txBody>
                  <a:tcPr marL="10010" marR="10010" marT="100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Mon</a:t>
                      </a:r>
                    </a:p>
                  </a:txBody>
                  <a:tcPr marL="10010" marR="10010" marT="10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Tues</a:t>
                      </a:r>
                    </a:p>
                  </a:txBody>
                  <a:tcPr marL="10010" marR="10010" marT="10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Wed</a:t>
                      </a:r>
                    </a:p>
                  </a:txBody>
                  <a:tcPr marL="10010" marR="10010" marT="10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Thur</a:t>
                      </a:r>
                    </a:p>
                  </a:txBody>
                  <a:tcPr marL="10010" marR="10010" marT="10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Fri</a:t>
                      </a:r>
                    </a:p>
                  </a:txBody>
                  <a:tcPr marL="10010" marR="10010" marT="10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Sat</a:t>
                      </a:r>
                    </a:p>
                  </a:txBody>
                  <a:tcPr marL="10010" marR="10010" marT="10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Sun</a:t>
                      </a:r>
                    </a:p>
                  </a:txBody>
                  <a:tcPr marL="10010" marR="10010" marT="100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29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OWL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100 </a:t>
                      </a:r>
                      <a:r>
                        <a:rPr lang="en-US" sz="1400" b="0" i="0" u="none" strike="noStrike" dirty="0" err="1">
                          <a:latin typeface="Verdana"/>
                        </a:rPr>
                        <a:t>Gev</a:t>
                      </a:r>
                      <a:r>
                        <a:rPr lang="en-US" sz="1400" b="0" i="0" u="none" strike="noStrike" dirty="0">
                          <a:latin typeface="Verdana"/>
                        </a:rPr>
                        <a:t> Physics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Energy ramp increasing bunch number/intensity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latin typeface="Verdana"/>
                        </a:rPr>
                        <a:t>Ramp dev.</a:t>
                      </a:r>
                    </a:p>
                    <a:p>
                      <a:pPr algn="l" fontAlgn="t"/>
                      <a:endParaRPr lang="en-US" sz="1400" b="0" i="0" u="none" strike="noStrike" dirty="0" smtClean="0">
                        <a:latin typeface="Verdana"/>
                      </a:endParaRP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latin typeface="Verdana"/>
                        </a:rPr>
                        <a:t>(Trans.</a:t>
                      </a:r>
                      <a:r>
                        <a:rPr lang="en-US" sz="1400" b="0" i="0" u="none" strike="noStrike" baseline="0" dirty="0" smtClean="0">
                          <a:latin typeface="Verdana"/>
                        </a:rPr>
                        <a:t> Store?)</a:t>
                      </a:r>
                      <a:endParaRPr lang="en-US" sz="1400" b="0" i="0" u="none" strike="noStrike" dirty="0" smtClean="0">
                        <a:latin typeface="Verdana"/>
                      </a:endParaRPr>
                    </a:p>
                    <a:p>
                      <a:pPr algn="l" fontAlgn="t"/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2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Ramp 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dev., Long. Store</a:t>
                      </a:r>
                      <a:r>
                        <a:rPr lang="en-US" sz="1400" b="0" i="0" u="none" strike="noStrike" baseline="0" dirty="0" smtClean="0">
                          <a:latin typeface="Verdana"/>
                        </a:rPr>
                        <a:t> conditions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latin typeface="Verdana"/>
                        </a:rPr>
                        <a:t>255 </a:t>
                      </a:r>
                      <a:r>
                        <a:rPr lang="en-US" sz="1400" b="0" i="0" u="none" strike="noStrike" dirty="0" err="1">
                          <a:latin typeface="Verdana"/>
                        </a:rPr>
                        <a:t>GeV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 physics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</a:tr>
              <a:tr h="16012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DAY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latin typeface="Verdana"/>
                        </a:rPr>
                        <a:t>p.s. setup</a:t>
                      </a:r>
                      <a:r>
                        <a:rPr lang="en-US" sz="1400" b="1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400" b="1" i="1" u="none" strike="noStrike" dirty="0" smtClean="0">
                          <a:latin typeface="Verdana"/>
                        </a:rPr>
                        <a:t>5-</a:t>
                      </a:r>
                      <a:r>
                        <a:rPr lang="en-US" sz="1400" b="1" i="1" u="none" strike="noStrike" dirty="0">
                          <a:latin typeface="Verdana"/>
                        </a:rPr>
                        <a:t>6</a:t>
                      </a:r>
                      <a:r>
                        <a:rPr lang="en-US" sz="1400" b="1" i="1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400" b="1" i="1" u="none" strike="noStrike" dirty="0">
                          <a:latin typeface="Verdana"/>
                        </a:rPr>
                        <a:t>hours</a:t>
                      </a:r>
                      <a:r>
                        <a:rPr lang="en-US" sz="1400" b="0" i="0" u="none" strike="noStrike" dirty="0">
                          <a:latin typeface="Verdana"/>
                        </a:rPr>
                        <a:t>,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 </a:t>
                      </a:r>
                    </a:p>
                    <a:p>
                      <a:pPr algn="l" fontAlgn="t"/>
                      <a:endParaRPr lang="en-US" sz="1400" b="0" i="0" u="none" strike="noStrike" dirty="0" smtClean="0">
                        <a:latin typeface="Verdana"/>
                      </a:endParaRP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latin typeface="Verdana"/>
                        </a:rPr>
                        <a:t>Begin 255 </a:t>
                      </a:r>
                      <a:r>
                        <a:rPr lang="en-US" sz="1400" b="0" i="0" u="none" strike="noStrike" dirty="0" err="1" smtClean="0">
                          <a:latin typeface="Verdana"/>
                        </a:rPr>
                        <a:t>GeV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400" b="0" i="0" u="none" strike="noStrike" dirty="0">
                          <a:latin typeface="Verdana"/>
                        </a:rPr>
                        <a:t>Ramp Development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err="1">
                          <a:latin typeface="Verdana"/>
                        </a:rPr>
                        <a:t>Rebucketing</a:t>
                      </a:r>
                      <a:r>
                        <a:rPr lang="en-US" sz="14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setup</a:t>
                      </a: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latin typeface="Verdana"/>
                        </a:rPr>
                        <a:t>(maybe &lt;1</a:t>
                      </a:r>
                      <a:r>
                        <a:rPr lang="en-US" sz="1400" b="0" i="0" u="none" strike="noStrike" baseline="0" dirty="0" smtClean="0">
                          <a:latin typeface="Verdana"/>
                        </a:rPr>
                        <a:t> shift)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latin typeface="Verdana"/>
                        </a:rPr>
                        <a:t>MAINT.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Finish standard optics measurements, transition 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to. </a:t>
                      </a:r>
                      <a:r>
                        <a:rPr lang="en-US" sz="1400" b="0" i="0" u="none" strike="noStrike" dirty="0">
                          <a:latin typeface="Verdana"/>
                        </a:rPr>
                        <a:t>Stores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Contingency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71114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Verdana"/>
                        </a:rPr>
                        <a:t>EVE</a:t>
                      </a:r>
                    </a:p>
                  </a:txBody>
                  <a:tcPr marL="10010" marR="10010" marT="1001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Energy ramp development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Rotator ramp 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dev.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MAINT.+ Recovery and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 ramp </a:t>
                      </a:r>
                      <a:r>
                        <a:rPr lang="en-US" sz="1400" b="0" i="0" u="none" strike="noStrike" dirty="0" err="1" smtClean="0">
                          <a:latin typeface="Verdana"/>
                        </a:rPr>
                        <a:t>devel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.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latin typeface="Verdana"/>
                        </a:rPr>
                        <a:t>Transition to 255 </a:t>
                      </a:r>
                      <a:r>
                        <a:rPr lang="en-US" sz="1400" b="0" i="0" u="none" strike="noStrike" dirty="0" err="1">
                          <a:latin typeface="Verdana"/>
                        </a:rPr>
                        <a:t>Gev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physics</a:t>
                      </a:r>
                    </a:p>
                    <a:p>
                      <a:pPr algn="l" fontAlgn="t"/>
                      <a:r>
                        <a:rPr lang="en-US" sz="1400" b="0" i="0" u="none" strike="noStrike" dirty="0" smtClean="0">
                          <a:latin typeface="Verdana"/>
                        </a:rPr>
                        <a:t>(trans. store?)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 smtClean="0">
                          <a:latin typeface="Verdana"/>
                        </a:rPr>
                        <a:t>255 </a:t>
                      </a:r>
                      <a:r>
                        <a:rPr lang="en-US" sz="1400" b="0" i="0" u="none" strike="noStrike" dirty="0" err="1">
                          <a:latin typeface="Verdana"/>
                        </a:rPr>
                        <a:t>GeV</a:t>
                      </a:r>
                      <a:r>
                        <a:rPr lang="en-US" sz="1400" b="0" i="0" u="none" strike="noStrike" dirty="0" smtClean="0">
                          <a:latin typeface="Verdana"/>
                        </a:rPr>
                        <a:t> physics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0010" marR="10010" marT="1001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B714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81000"/>
            <a:ext cx="6720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Polarized Proton: 100 </a:t>
            </a:r>
            <a:r>
              <a:rPr lang="en-US" b="1" u="sng" dirty="0" err="1" smtClean="0"/>
              <a:t>GeV</a:t>
            </a:r>
            <a:r>
              <a:rPr lang="en-US" b="1" u="sng" dirty="0" smtClean="0"/>
              <a:t> to 250 </a:t>
            </a:r>
            <a:r>
              <a:rPr lang="en-US" b="1" u="sng" dirty="0" err="1" smtClean="0"/>
              <a:t>GeV</a:t>
            </a:r>
            <a:r>
              <a:rPr lang="en-US" b="1" u="sng" dirty="0" smtClean="0"/>
              <a:t> Changeover </a:t>
            </a:r>
            <a:r>
              <a:rPr lang="en-US" b="1" u="sng" dirty="0"/>
              <a:t>S</a:t>
            </a:r>
            <a:r>
              <a:rPr lang="en-US" b="1" u="sng" dirty="0" smtClean="0"/>
              <a:t>chedule (Run 12)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297</Words>
  <Application>Microsoft Macintosh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RHIC Status</vt:lpstr>
      <vt:lpstr>Status: 100 GeV</vt:lpstr>
      <vt:lpstr>Slide 3</vt:lpstr>
      <vt:lpstr>Slide 4</vt:lpstr>
      <vt:lpstr>Slide 5</vt:lpstr>
      <vt:lpstr>Planning for 255 GeV</vt:lpstr>
      <vt:lpstr>Slide 7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</dc:title>
  <dc:creator>Vincent Schoefer</dc:creator>
  <cp:lastModifiedBy>Vincent Schoefer</cp:lastModifiedBy>
  <cp:revision>69</cp:revision>
  <dcterms:created xsi:type="dcterms:W3CDTF">2012-03-09T16:08:22Z</dcterms:created>
  <dcterms:modified xsi:type="dcterms:W3CDTF">2012-03-09T17:49:11Z</dcterms:modified>
</cp:coreProperties>
</file>