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4"/>
  </p:notesMasterIdLst>
  <p:sldIdLst>
    <p:sldId id="256" r:id="rId2"/>
    <p:sldId id="370" r:id="rId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24015" autoAdjust="0"/>
    <p:restoredTop sz="94652" autoAdjust="0"/>
  </p:normalViewPr>
  <p:slideViewPr>
    <p:cSldViewPr>
      <p:cViewPr>
        <p:scale>
          <a:sx n="100" d="100"/>
          <a:sy n="100" d="100"/>
        </p:scale>
        <p:origin x="-22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7"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tableStyles" Target="tableStyles.xml"/><Relationship Id="rId3" Type="http://schemas.openxmlformats.org/officeDocument/2006/relationships/slide" Target="slides/slide2.xml"/><Relationship Id="rId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FDE189-E7BA-433A-9DD8-E95EACBAC51E}" type="datetimeFigureOut">
              <a:rPr lang="en-US" smtClean="0"/>
              <a:pPr/>
              <a:t>3/9/12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C5721-9005-419B-B7AF-E17B363505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EE647C-5E37-4D61-A019-DB37EF77A8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D72CA4-C8BF-4C1D-98CF-FC05543F60B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2D39AA-91DD-44C6-93DA-A9520771574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2B0D24-B2FD-4B12-BBB6-F45C2D5C49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76EA96-9B79-4A2E-B7DD-B37F083D27D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B3C8038-FFB8-4C60-B717-29C269F26E2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C266C74-5A8E-4672-A2C5-3B68AC2BDE7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70BDA77-6EF2-449A-A728-B69DD9640D1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B5B40CF-8C40-4D43-A8CC-CD1B7B81789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E9AADE2-003D-4FB1-AA22-1B811D87791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5E098A-04D1-42AD-A2AB-5EECC1FBD00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5B9AB3E-42B3-4F11-9AF8-59AEC17E53F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676400"/>
            <a:ext cx="8458200" cy="2133600"/>
          </a:xfrm>
        </p:spPr>
        <p:txBody>
          <a:bodyPr/>
          <a:lstStyle/>
          <a:p>
            <a:r>
              <a:rPr lang="en-US" b="1" dirty="0" smtClean="0">
                <a:solidFill>
                  <a:srgbClr val="FF0000"/>
                </a:solidFill>
              </a:rPr>
              <a:t>AGS </a:t>
            </a:r>
            <a:r>
              <a:rPr lang="en-US" b="1" dirty="0" smtClean="0">
                <a:solidFill>
                  <a:srgbClr val="FF0000"/>
                </a:solidFill>
              </a:rPr>
              <a:t>Status</a:t>
            </a:r>
            <a:endParaRPr lang="en-US" b="1" dirty="0">
              <a:solidFill>
                <a:srgbClr val="FF0000"/>
              </a:solidFill>
            </a:endParaRPr>
          </a:p>
        </p:txBody>
      </p:sp>
      <p:sp>
        <p:nvSpPr>
          <p:cNvPr id="5" name="TextBox 4"/>
          <p:cNvSpPr txBox="1"/>
          <p:nvPr/>
        </p:nvSpPr>
        <p:spPr>
          <a:xfrm>
            <a:off x="3657600" y="3733800"/>
            <a:ext cx="1919115" cy="461665"/>
          </a:xfrm>
          <a:prstGeom prst="rect">
            <a:avLst/>
          </a:prstGeom>
          <a:noFill/>
        </p:spPr>
        <p:txBody>
          <a:bodyPr wrap="none" rtlCol="0">
            <a:spAutoFit/>
          </a:bodyPr>
          <a:lstStyle/>
          <a:p>
            <a:r>
              <a:rPr lang="en-US" dirty="0" smtClean="0">
                <a:solidFill>
                  <a:srgbClr val="0070C0"/>
                </a:solidFill>
              </a:rPr>
              <a:t>Haixin Huang</a:t>
            </a:r>
            <a:endParaRPr lang="en-US" dirty="0">
              <a:solidFill>
                <a:srgbClr val="0070C0"/>
              </a:solidFill>
            </a:endParaRPr>
          </a:p>
        </p:txBody>
      </p:sp>
      <p:sp>
        <p:nvSpPr>
          <p:cNvPr id="6" name="TextBox 5"/>
          <p:cNvSpPr txBox="1"/>
          <p:nvPr/>
        </p:nvSpPr>
        <p:spPr>
          <a:xfrm>
            <a:off x="609600" y="5791200"/>
            <a:ext cx="1988195" cy="830997"/>
          </a:xfrm>
          <a:prstGeom prst="rect">
            <a:avLst/>
          </a:prstGeom>
          <a:noFill/>
        </p:spPr>
        <p:txBody>
          <a:bodyPr wrap="none" rtlCol="0">
            <a:spAutoFit/>
          </a:bodyPr>
          <a:lstStyle/>
          <a:p>
            <a:r>
              <a:rPr lang="en-US" dirty="0" smtClean="0">
                <a:solidFill>
                  <a:srgbClr val="002060"/>
                </a:solidFill>
              </a:rPr>
              <a:t>RSC </a:t>
            </a:r>
            <a:r>
              <a:rPr lang="en-US" dirty="0" smtClean="0">
                <a:solidFill>
                  <a:srgbClr val="002060"/>
                </a:solidFill>
              </a:rPr>
              <a:t>Meeting</a:t>
            </a:r>
          </a:p>
          <a:p>
            <a:r>
              <a:rPr lang="en-US" dirty="0" smtClean="0">
                <a:solidFill>
                  <a:srgbClr val="002060"/>
                </a:solidFill>
              </a:rPr>
              <a:t>March</a:t>
            </a:r>
            <a:r>
              <a:rPr lang="en-US" dirty="0" smtClean="0">
                <a:solidFill>
                  <a:srgbClr val="002060"/>
                </a:solidFill>
              </a:rPr>
              <a:t> 9, </a:t>
            </a:r>
            <a:r>
              <a:rPr lang="en-US" dirty="0" smtClean="0">
                <a:solidFill>
                  <a:srgbClr val="002060"/>
                </a:solidFill>
              </a:rPr>
              <a:t>2012</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a:t>Haixin Huang</a:t>
            </a:r>
            <a:endParaRPr lang="en-US" altLang="ja-JP"/>
          </a:p>
        </p:txBody>
      </p:sp>
      <p:sp>
        <p:nvSpPr>
          <p:cNvPr id="36" name="Slide Number Placeholder 5"/>
          <p:cNvSpPr>
            <a:spLocks noGrp="1"/>
          </p:cNvSpPr>
          <p:nvPr>
            <p:ph type="sldNum" sz="quarter" idx="12"/>
          </p:nvPr>
        </p:nvSpPr>
        <p:spPr/>
        <p:txBody>
          <a:bodyPr/>
          <a:lstStyle/>
          <a:p>
            <a:fld id="{B8B44E2B-2CAC-4A61-A712-76563735E2D8}" type="slidenum">
              <a:rPr lang="ja-JP" altLang="en-US"/>
              <a:pPr/>
              <a:t>2</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Status</a:t>
            </a:r>
            <a:endParaRPr lang="en-US" sz="3200" b="1" dirty="0">
              <a:solidFill>
                <a:srgbClr val="FF0000"/>
              </a:solidFill>
            </a:endParaRPr>
          </a:p>
        </p:txBody>
      </p:sp>
      <p:sp>
        <p:nvSpPr>
          <p:cNvPr id="891907" name="Rectangle 3"/>
          <p:cNvSpPr>
            <a:spLocks noGrp="1" noChangeArrowheads="1"/>
          </p:cNvSpPr>
          <p:nvPr>
            <p:ph type="body" idx="1"/>
          </p:nvPr>
        </p:nvSpPr>
        <p:spPr>
          <a:xfrm>
            <a:off x="0" y="533400"/>
            <a:ext cx="9144000" cy="6172200"/>
          </a:xfrm>
        </p:spPr>
        <p:txBody>
          <a:bodyPr/>
          <a:lstStyle/>
          <a:p>
            <a:pPr>
              <a:lnSpc>
                <a:spcPct val="90000"/>
              </a:lnSpc>
              <a:buClr>
                <a:srgbClr val="FF0000"/>
              </a:buClr>
              <a:buSzPct val="85000"/>
              <a:buFont typeface="Arial"/>
              <a:buChar char="•"/>
            </a:pPr>
            <a:r>
              <a:rPr lang="en-US" sz="2400" dirty="0" smtClean="0">
                <a:solidFill>
                  <a:srgbClr val="000090"/>
                </a:solidFill>
              </a:rPr>
              <a:t>Continued to provide pp beam for RHIC physics program.</a:t>
            </a:r>
          </a:p>
          <a:p>
            <a:pPr>
              <a:lnSpc>
                <a:spcPct val="90000"/>
              </a:lnSpc>
              <a:buClr>
                <a:srgbClr val="FF0000"/>
              </a:buClr>
              <a:buSzPct val="85000"/>
              <a:buFont typeface="Arial"/>
              <a:buChar char="•"/>
            </a:pPr>
            <a:r>
              <a:rPr lang="en-US" sz="2400" dirty="0" smtClean="0">
                <a:solidFill>
                  <a:srgbClr val="000090"/>
                </a:solidFill>
              </a:rPr>
              <a:t>Settled the Booster </a:t>
            </a:r>
            <a:r>
              <a:rPr lang="en-US" sz="2400" dirty="0" err="1" smtClean="0">
                <a:solidFill>
                  <a:srgbClr val="000090"/>
                </a:solidFill>
              </a:rPr>
              <a:t>Ggamma</a:t>
            </a:r>
            <a:r>
              <a:rPr lang="en-US" sz="2400" dirty="0" smtClean="0">
                <a:solidFill>
                  <a:srgbClr val="000090"/>
                </a:solidFill>
              </a:rPr>
              <a:t>=3 correction issue. </a:t>
            </a:r>
            <a:r>
              <a:rPr lang="en-US" sz="2400" dirty="0" smtClean="0">
                <a:solidFill>
                  <a:srgbClr val="000090"/>
                </a:solidFill>
              </a:rPr>
              <a:t>A bug was found in the application. cos3v and sin3v are orthogonal now.</a:t>
            </a:r>
            <a:endParaRPr lang="en-US" sz="2400" dirty="0" smtClean="0">
              <a:solidFill>
                <a:srgbClr val="000090"/>
              </a:solidFill>
            </a:endParaRPr>
          </a:p>
          <a:p>
            <a:pPr>
              <a:lnSpc>
                <a:spcPct val="90000"/>
              </a:lnSpc>
              <a:buClr>
                <a:srgbClr val="FF0000"/>
              </a:buClr>
              <a:buSzPct val="85000"/>
              <a:buFont typeface="Arial"/>
              <a:buChar char="•"/>
            </a:pPr>
            <a:r>
              <a:rPr lang="en-US" sz="2400" dirty="0" smtClean="0">
                <a:solidFill>
                  <a:srgbClr val="000090"/>
                </a:solidFill>
              </a:rPr>
              <a:t>Sweep polarization measurements have been </a:t>
            </a:r>
            <a:r>
              <a:rPr lang="en-US" sz="2400" dirty="0" smtClean="0">
                <a:solidFill>
                  <a:srgbClr val="000090"/>
                </a:solidFill>
              </a:rPr>
              <a:t>taken in the AGS to derive the polarization profile information in both vertical and horizontal</a:t>
            </a:r>
            <a:r>
              <a:rPr lang="en-US" sz="2400" dirty="0" smtClean="0">
                <a:solidFill>
                  <a:srgbClr val="000090"/>
                </a:solidFill>
              </a:rPr>
              <a:t>. </a:t>
            </a:r>
          </a:p>
          <a:p>
            <a:pPr>
              <a:lnSpc>
                <a:spcPct val="90000"/>
              </a:lnSpc>
              <a:buClr>
                <a:srgbClr val="FF0000"/>
              </a:buClr>
              <a:buSzPct val="85000"/>
              <a:buFont typeface="Arial"/>
              <a:buChar char="•"/>
            </a:pPr>
            <a:r>
              <a:rPr lang="en-US" sz="2400" dirty="0" smtClean="0">
                <a:solidFill>
                  <a:srgbClr val="000090"/>
                </a:solidFill>
              </a:rPr>
              <a:t>There is indication that the jump quads falling edge timing is still off by 50us for all pulses. We are checking the data to confirm it and will likely to apply the correction next week.</a:t>
            </a:r>
            <a:endParaRPr lang="en-US" sz="2400" dirty="0" smtClean="0">
              <a:solidFill>
                <a:srgbClr val="000090"/>
              </a:solidFill>
            </a:endParaRPr>
          </a:p>
          <a:p>
            <a:pPr>
              <a:lnSpc>
                <a:spcPct val="90000"/>
              </a:lnSpc>
              <a:buClr>
                <a:srgbClr val="FF0000"/>
              </a:buClr>
              <a:buSzPct val="85000"/>
              <a:buFont typeface="Arial"/>
              <a:buChar char="•"/>
            </a:pPr>
            <a:r>
              <a:rPr lang="en-US" sz="2400" dirty="0" smtClean="0">
                <a:solidFill>
                  <a:srgbClr val="000090"/>
                </a:solidFill>
              </a:rPr>
              <a:t>AGS </a:t>
            </a:r>
            <a:r>
              <a:rPr lang="en-US" sz="2400" dirty="0" smtClean="0">
                <a:solidFill>
                  <a:srgbClr val="000090"/>
                </a:solidFill>
              </a:rPr>
              <a:t>measurements showed that for same intensity (1.8*10^11), the measured polarization are 64.6+-1.3%</a:t>
            </a:r>
            <a:r>
              <a:rPr lang="en-US" sz="2400" dirty="0" smtClean="0">
                <a:solidFill>
                  <a:srgbClr val="000090"/>
                </a:solidFill>
              </a:rPr>
              <a:t> for 15% longitudinal  </a:t>
            </a:r>
            <a:r>
              <a:rPr lang="en-US" sz="2400" dirty="0" smtClean="0">
                <a:solidFill>
                  <a:srgbClr val="000090"/>
                </a:solidFill>
              </a:rPr>
              <a:t>scraping</a:t>
            </a:r>
            <a:r>
              <a:rPr lang="en-US" sz="2400" dirty="0" smtClean="0">
                <a:solidFill>
                  <a:srgbClr val="000090"/>
                </a:solidFill>
              </a:rPr>
              <a:t> + </a:t>
            </a:r>
            <a:r>
              <a:rPr lang="en-US" sz="2400" dirty="0" smtClean="0">
                <a:solidFill>
                  <a:srgbClr val="000090"/>
                </a:solidFill>
              </a:rPr>
              <a:t>vertical scraping, and 68.2+-1.3%</a:t>
            </a:r>
            <a:r>
              <a:rPr lang="en-US" sz="2400" dirty="0" smtClean="0">
                <a:solidFill>
                  <a:srgbClr val="000090"/>
                </a:solidFill>
              </a:rPr>
              <a:t> for </a:t>
            </a:r>
            <a:r>
              <a:rPr lang="en-US" sz="2400" dirty="0" smtClean="0">
                <a:solidFill>
                  <a:srgbClr val="000090"/>
                </a:solidFill>
              </a:rPr>
              <a:t>vertical </a:t>
            </a:r>
            <a:r>
              <a:rPr lang="en-US" sz="2400" dirty="0" smtClean="0">
                <a:solidFill>
                  <a:srgbClr val="000090"/>
                </a:solidFill>
              </a:rPr>
              <a:t>scraping only.  </a:t>
            </a:r>
            <a:endParaRPr lang="en-US" sz="2400" dirty="0" smtClean="0">
              <a:solidFill>
                <a:srgbClr val="00009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52606</TotalTime>
  <Words>150</Words>
  <Application>Microsoft Office PowerPoint</Application>
  <PresentationFormat>On-screen Show (4:3)</PresentationFormat>
  <Paragraphs>12</Paragraphs>
  <Slides>2</Slides>
  <Notes>0</Notes>
  <HiddenSlides>0</HiddenSlides>
  <MMClips>0</MMClips>
  <ScaleCrop>false</ScaleCrop>
  <HeadingPairs>
    <vt:vector size="4" baseType="variant">
      <vt:variant>
        <vt:lpstr>Design Template</vt:lpstr>
      </vt:variant>
      <vt:variant>
        <vt:i4>1</vt:i4>
      </vt:variant>
      <vt:variant>
        <vt:lpstr>Slide Titles</vt:lpstr>
      </vt:variant>
      <vt:variant>
        <vt:i4>2</vt:i4>
      </vt:variant>
    </vt:vector>
  </HeadingPairs>
  <TitlesOfParts>
    <vt:vector size="3" baseType="lpstr">
      <vt:lpstr>Default Design</vt:lpstr>
      <vt:lpstr>AGS Status</vt:lpstr>
      <vt:lpstr>Status</vt:lpstr>
    </vt:vector>
  </TitlesOfParts>
  <Company>BNL</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Transverse Emittance in Booster and AGS</dc:title>
  <dc:creator>zeno</dc:creator>
  <cp:lastModifiedBy>Haixin Huang</cp:lastModifiedBy>
  <cp:revision>184</cp:revision>
  <dcterms:created xsi:type="dcterms:W3CDTF">2012-03-09T16:52:41Z</dcterms:created>
  <dcterms:modified xsi:type="dcterms:W3CDTF">2012-03-09T18:09:21Z</dcterms:modified>
</cp:coreProperties>
</file>