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7" r:id="rId9"/>
    <p:sldId id="264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2" d="100"/>
          <a:sy n="102" d="100"/>
        </p:scale>
        <p:origin x="-5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9FFAD-3A22-8A40-950F-50953233C3B0}" type="datetimeFigureOut">
              <a:rPr lang="en-US" smtClean="0"/>
              <a:t>1/13/12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58D18-2B79-A649-ABA1-67F133F086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374FB-06EB-41F3-A4D7-B6E74AF9B3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Peak luminosity goal nearly achieved,</a:t>
            </a:r>
            <a:r>
              <a:rPr lang="en-US" baseline="0" dirty="0" smtClean="0"/>
              <a:t> but at higher intensity than anticipated.</a:t>
            </a:r>
          </a:p>
          <a:p>
            <a:r>
              <a:rPr lang="en-US" baseline="0" dirty="0" smtClean="0"/>
              <a:t>Higher intensity is a product of the 9 MHz cavity commissioning.</a:t>
            </a:r>
          </a:p>
          <a:p>
            <a:r>
              <a:rPr lang="en-US" baseline="0" dirty="0" smtClean="0"/>
              <a:t>Problem is the </a:t>
            </a:r>
            <a:r>
              <a:rPr lang="en-US" baseline="0" dirty="0" err="1" smtClean="0"/>
              <a:t>emittance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374FB-06EB-41F3-A4D7-B6E74AF9B3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F2F5-C666-334B-9AC5-48B689688179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913B-0BB7-BC46-973F-5F58CDFC1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F2F5-C666-334B-9AC5-48B689688179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913B-0BB7-BC46-973F-5F58CDFC1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F2F5-C666-334B-9AC5-48B689688179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913B-0BB7-BC46-973F-5F58CDFC1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066800"/>
            <a:ext cx="3924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066800"/>
            <a:ext cx="3924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619500"/>
            <a:ext cx="3924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/>
              <a:t>Nov. 8, 2004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5814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/>
              <a:t>RHIC Machine Advisory Committee Review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F2F5-C666-334B-9AC5-48B689688179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913B-0BB7-BC46-973F-5F58CDFC1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F2F5-C666-334B-9AC5-48B689688179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913B-0BB7-BC46-973F-5F58CDFC1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F2F5-C666-334B-9AC5-48B689688179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913B-0BB7-BC46-973F-5F58CDFC1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F2F5-C666-334B-9AC5-48B689688179}" type="datetimeFigureOut">
              <a:rPr lang="en-US" smtClean="0"/>
              <a:t>1/12/12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913B-0BB7-BC46-973F-5F58CDFC1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F2F5-C666-334B-9AC5-48B689688179}" type="datetimeFigureOut">
              <a:rPr lang="en-US" smtClean="0"/>
              <a:t>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913B-0BB7-BC46-973F-5F58CDFC1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F2F5-C666-334B-9AC5-48B689688179}" type="datetimeFigureOut">
              <a:rPr lang="en-US" smtClean="0"/>
              <a:t>1/12/12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913B-0BB7-BC46-973F-5F58CDFC1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F2F5-C666-334B-9AC5-48B689688179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913B-0BB7-BC46-973F-5F58CDFC1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F2F5-C666-334B-9AC5-48B689688179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913B-0BB7-BC46-973F-5F58CDFC1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3F2F5-C666-334B-9AC5-48B689688179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F913B-0BB7-BC46-973F-5F58CDFC1A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362200"/>
            <a:ext cx="8229600" cy="1143000"/>
          </a:xfrm>
          <a:prstGeom prst="rect">
            <a:avLst/>
          </a:prstGeom>
          <a:solidFill>
            <a:srgbClr val="8EB4E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RHIC Status: Startup Run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V. Schoefer</a:t>
            </a:r>
          </a:p>
          <a:p>
            <a:r>
              <a:rPr lang="en-US" dirty="0" smtClean="0"/>
              <a:t>RHIC Spin Collaboration Meeting</a:t>
            </a:r>
          </a:p>
          <a:p>
            <a:r>
              <a:rPr lang="en-US" dirty="0" smtClean="0"/>
              <a:t>1/13/12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609600"/>
          </a:xfrm>
          <a:solidFill>
            <a:srgbClr val="8EB4E3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Ramp coupling</a:t>
            </a:r>
            <a:endParaRPr lang="en-US" sz="31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6200000">
            <a:off x="-1752601" y="3505200"/>
            <a:ext cx="48006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10305" y="3463763"/>
            <a:ext cx="199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Betatron</a:t>
            </a:r>
            <a:r>
              <a:rPr lang="en-US" dirty="0" smtClean="0"/>
              <a:t> frequency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27770" y="2261371"/>
            <a:ext cx="120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Horizontal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45664" y="5012135"/>
            <a:ext cx="94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Vertical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3537113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6576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6576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448156" y="914400"/>
            <a:ext cx="59984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914400"/>
            <a:ext cx="7875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Yellow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19200" y="610552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100                 250                     100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609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100                 250                     100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95450" y="6284912"/>
            <a:ext cx="8382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09900" y="6286500"/>
            <a:ext cx="8382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00700" y="6286500"/>
            <a:ext cx="8382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34200" y="6286500"/>
            <a:ext cx="8382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38400" y="640080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24600" y="6336268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762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/>
              <a:t>Orbit oscillations at 10 Hz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150" y="1981200"/>
            <a:ext cx="5657850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2207731" y="3507269"/>
            <a:ext cx="220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position (um)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6725" y="5562600"/>
            <a:ext cx="2490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 since ramp start (s)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9906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Mechanical vibration of triplet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quads causes transverse position oscillations.  Horizontal change is of order 2-3 mm, but 200 um (peak-to-peak) in vertical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6002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828800"/>
            <a:ext cx="2286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--- Feedback off</a:t>
            </a:r>
          </a:p>
          <a:p>
            <a:r>
              <a:rPr lang="en-US" dirty="0" smtClean="0">
                <a:solidFill>
                  <a:srgbClr val="0C3DC6"/>
                </a:solidFill>
              </a:rPr>
              <a:t>--- Feedback on</a:t>
            </a:r>
            <a:endParaRPr lang="en-US" dirty="0">
              <a:solidFill>
                <a:srgbClr val="0C3DC6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1981200"/>
            <a:ext cx="27432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Feedback routinely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used at store through Run 11, demonstrated effective on the ramp only at the end of Run 11 during the heavy ion run.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90500"/>
            <a:ext cx="7848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RHIC</a:t>
            </a:r>
            <a:r>
              <a:rPr lang="en-US" sz="3600" b="1" dirty="0" smtClean="0"/>
              <a:t> 100 </a:t>
            </a:r>
            <a:r>
              <a:rPr lang="en-US" sz="3600" b="1" dirty="0" err="1" smtClean="0"/>
              <a:t>GeV</a:t>
            </a:r>
            <a:r>
              <a:rPr lang="en-US" sz="3600" b="1" dirty="0" smtClean="0"/>
              <a:t> Polarized Proton Parameters</a:t>
            </a:r>
            <a:endParaRPr lang="en-US" sz="3600" b="1" dirty="0"/>
          </a:p>
        </p:txBody>
      </p:sp>
      <p:graphicFrame>
        <p:nvGraphicFramePr>
          <p:cNvPr id="8" name="Group 69"/>
          <p:cNvGraphicFramePr>
            <a:graphicFrameLocks noGrp="1"/>
          </p:cNvGraphicFramePr>
          <p:nvPr>
            <p:ph sz="quarter" idx="2"/>
          </p:nvPr>
        </p:nvGraphicFramePr>
        <p:xfrm>
          <a:off x="533400" y="936064"/>
          <a:ext cx="8042275" cy="4321736"/>
        </p:xfrm>
        <a:graphic>
          <a:graphicData uri="http://schemas.openxmlformats.org/drawingml/2006/table">
            <a:tbl>
              <a:tblPr/>
              <a:tblGrid>
                <a:gridCol w="3590302"/>
                <a:gridCol w="4451973"/>
              </a:tblGrid>
              <a:tr h="67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Parameters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Run 12 Goal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Interaction points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6      8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 pitchFamily="-65" charset="2"/>
                        </a:rPr>
                        <a:t>* in blue [m]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sym typeface="Symbol" pitchFamily="-65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0.85  0.85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 pitchFamily="-65" charset="2"/>
                        </a:rPr>
                        <a:t>*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 pitchFamily="-65" charset="2"/>
                        </a:rPr>
                        <a:t> in yellow [m]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sym typeface="Symbol" pitchFamily="-65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0.85  0.85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 pitchFamily="-65" charset="2"/>
                        </a:rPr>
                        <a:t>Working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 pitchFamily="-65" charset="2"/>
                        </a:rPr>
                        <a:t>points (ramp and store)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sym typeface="Symbol" pitchFamily="-65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28.695, 29.685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Luminosity/Week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pb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(max)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Polarization (Jet)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60-65%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Peak bunch intensity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1.35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/>
                        </a:rPr>
                        <a:t>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Peak luminosity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0.5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/>
                        </a:rPr>
                        <a:t>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cm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83173" y="3048000"/>
            <a:ext cx="17020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No tune swing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84546" y="2209800"/>
            <a:ext cx="25402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Down from 1 </a:t>
            </a:r>
            <a:r>
              <a:rPr lang="en-US" i="1" dirty="0" err="1" smtClean="0"/>
              <a:t>m</a:t>
            </a:r>
            <a:r>
              <a:rPr lang="en-US" i="1" dirty="0" smtClean="0"/>
              <a:t> in Run 9</a:t>
            </a:r>
            <a:endParaRPr lang="en-US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190500"/>
            <a:ext cx="78486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RHIC</a:t>
            </a:r>
            <a:r>
              <a:rPr lang="en-US" sz="3600" b="1" dirty="0" smtClean="0"/>
              <a:t> 250 </a:t>
            </a:r>
            <a:r>
              <a:rPr lang="en-US" sz="3600" b="1" dirty="0" err="1" smtClean="0"/>
              <a:t>GeV</a:t>
            </a:r>
            <a:r>
              <a:rPr lang="en-US" sz="3600" b="1" dirty="0" smtClean="0"/>
              <a:t> Polarized Proton Parameters</a:t>
            </a:r>
            <a:endParaRPr lang="en-US" sz="3600" b="1" dirty="0"/>
          </a:p>
        </p:txBody>
      </p:sp>
      <p:graphicFrame>
        <p:nvGraphicFramePr>
          <p:cNvPr id="117829" name="Group 69"/>
          <p:cNvGraphicFramePr>
            <a:graphicFrameLocks noGrp="1"/>
          </p:cNvGraphicFramePr>
          <p:nvPr>
            <p:ph sz="quarter" idx="2"/>
          </p:nvPr>
        </p:nvGraphicFramePr>
        <p:xfrm>
          <a:off x="533400" y="936064"/>
          <a:ext cx="8001000" cy="4321736"/>
        </p:xfrm>
        <a:graphic>
          <a:graphicData uri="http://schemas.openxmlformats.org/drawingml/2006/table">
            <a:tbl>
              <a:tblPr/>
              <a:tblGrid>
                <a:gridCol w="2247472"/>
                <a:gridCol w="2966663"/>
                <a:gridCol w="2786865"/>
              </a:tblGrid>
              <a:tr h="678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Parameters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Run 11 Achieved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Run 12 Goal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Interaction points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     8    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AnDY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test at 2)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6      8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 pitchFamily="-65" charset="2"/>
                        </a:rPr>
                        <a:t>* in blue [m]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sym typeface="Symbol" pitchFamily="-65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0.8   0.6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0.65   0.65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 pitchFamily="-65" charset="2"/>
                        </a:rPr>
                        <a:t>*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 pitchFamily="-65" charset="2"/>
                        </a:rPr>
                        <a:t> in yellow [m]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sym typeface="Symbol" pitchFamily="-65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0.65 0.63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0.65   0.65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 pitchFamily="-65" charset="2"/>
                        </a:rPr>
                        <a:t>Working points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Ramp: (28.680, 29.673)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Store: (28.69, 29.68)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Ramp: (28.680, 29.673)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Store: (28.69, 29.68)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Luminosity/Week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25.4 pb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(the best, 4/5-12)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 pb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(max)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Polarization (Jet)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46%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~50%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Peak bunch intensity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1.65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/>
                        </a:rPr>
                        <a:t>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1.65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/>
                        </a:rPr>
                        <a:t>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Peak luminosity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1.6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/>
                        </a:rPr>
                        <a:t>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2.0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sym typeface="Symbol"/>
                        </a:rPr>
                        <a:t>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cm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385137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*Average of  jet polarization is 46% for both rings. Taking into account for the polarization profile correction factor (R=0.2), The polarization seen by experimenters is boosted by Sqrt(1+R)=&gt; 50%.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6054" y="4013450"/>
            <a:ext cx="787146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4876800"/>
            <a:ext cx="16764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457200"/>
            <a:ext cx="4724400" cy="960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Startup schedule</a:t>
            </a:r>
          </a:p>
          <a:p>
            <a:r>
              <a:rPr lang="en-US" dirty="0" smtClean="0"/>
              <a:t>Improvements for Run 12</a:t>
            </a:r>
          </a:p>
          <a:p>
            <a:pPr lvl="1"/>
            <a:r>
              <a:rPr lang="en-US" dirty="0" smtClean="0"/>
              <a:t>Further LLRF commissioning</a:t>
            </a:r>
          </a:p>
          <a:p>
            <a:pPr lvl="1"/>
            <a:r>
              <a:rPr lang="en-US" dirty="0" smtClean="0"/>
              <a:t>9 MHz </a:t>
            </a:r>
          </a:p>
          <a:p>
            <a:pPr lvl="1"/>
            <a:r>
              <a:rPr lang="en-US" dirty="0" smtClean="0"/>
              <a:t>Luminosity</a:t>
            </a:r>
          </a:p>
          <a:p>
            <a:pPr lvl="2"/>
            <a:r>
              <a:rPr lang="en-US" dirty="0" smtClean="0"/>
              <a:t>Slight reduction in beta* (100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Emittance</a:t>
            </a:r>
            <a:r>
              <a:rPr lang="en-US" dirty="0" smtClean="0"/>
              <a:t> measurement, reduction and maintenance</a:t>
            </a:r>
          </a:p>
          <a:p>
            <a:pPr lvl="1"/>
            <a:r>
              <a:rPr lang="en-US" dirty="0" smtClean="0"/>
              <a:t>Polarization</a:t>
            </a:r>
          </a:p>
          <a:p>
            <a:pPr lvl="2"/>
            <a:r>
              <a:rPr lang="en-US" dirty="0" smtClean="0"/>
              <a:t>Source improvements (</a:t>
            </a:r>
            <a:r>
              <a:rPr lang="en-US" dirty="0" err="1" smtClean="0"/>
              <a:t>Einzel</a:t>
            </a:r>
            <a:r>
              <a:rPr lang="en-US" dirty="0" smtClean="0"/>
              <a:t> lens + </a:t>
            </a:r>
            <a:r>
              <a:rPr lang="en-US" smtClean="0"/>
              <a:t>suppression tune)</a:t>
            </a:r>
          </a:p>
          <a:p>
            <a:pPr lvl="2"/>
            <a:r>
              <a:rPr lang="en-US" dirty="0" smtClean="0"/>
              <a:t>Store energy change (250 </a:t>
            </a:r>
            <a:r>
              <a:rPr lang="en-US" dirty="0" err="1" smtClean="0"/>
              <a:t>GeV</a:t>
            </a:r>
            <a:r>
              <a:rPr lang="en-US" dirty="0" smtClean="0"/>
              <a:t> polarization lifetime)</a:t>
            </a:r>
          </a:p>
          <a:p>
            <a:pPr lvl="2"/>
            <a:r>
              <a:rPr lang="en-US" dirty="0" err="1" smtClean="0"/>
              <a:t>Emittance</a:t>
            </a:r>
            <a:r>
              <a:rPr lang="en-US" dirty="0" smtClean="0"/>
              <a:t> improvements</a:t>
            </a:r>
          </a:p>
          <a:p>
            <a:pPr lvl="2"/>
            <a:r>
              <a:rPr lang="en-US" dirty="0" smtClean="0"/>
              <a:t>Possible ramp transmission improvements (100-&gt;250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Lattices and projection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9800" y="304800"/>
            <a:ext cx="47244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Start Up Outline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815234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</a:rPr>
              <a:t>Jan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3-9:</a:t>
            </a:r>
            <a:r>
              <a:rPr lang="en-US" sz="2400" dirty="0" smtClean="0"/>
              <a:t> Successful, </a:t>
            </a:r>
            <a:r>
              <a:rPr lang="en-US" sz="2400" dirty="0" smtClean="0"/>
              <a:t>addressing outstanding items now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Jan 17 </a:t>
            </a:r>
            <a:r>
              <a:rPr lang="en-US" sz="2400" dirty="0" smtClean="0"/>
              <a:t>: Start of final </a:t>
            </a:r>
            <a:r>
              <a:rPr lang="en-US" sz="2400" dirty="0" err="1" smtClean="0"/>
              <a:t>cooldown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17375E"/>
                </a:solidFill>
              </a:rPr>
              <a:t> Jan 21</a:t>
            </a:r>
            <a:r>
              <a:rPr lang="en-US" sz="2400" dirty="0" smtClean="0"/>
              <a:t>:  Earliest injection into blue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Followed by 9 MHz capture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Instrumentation setup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17375E"/>
                </a:solidFill>
              </a:rPr>
              <a:t>Jan 24</a:t>
            </a:r>
            <a:r>
              <a:rPr lang="en-US" sz="2400" dirty="0" smtClean="0"/>
              <a:t>: Yellow injection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Followed by 9 MHz capture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Instrumentation setup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Sat </a:t>
            </a:r>
            <a:r>
              <a:rPr lang="en-US" sz="2400" dirty="0" smtClean="0">
                <a:solidFill>
                  <a:srgbClr val="17375E"/>
                </a:solidFill>
              </a:rPr>
              <a:t>Jan </a:t>
            </a:r>
            <a:r>
              <a:rPr lang="en-US" sz="2400" dirty="0" smtClean="0">
                <a:solidFill>
                  <a:srgbClr val="17375E"/>
                </a:solidFill>
              </a:rPr>
              <a:t>28</a:t>
            </a:r>
            <a:r>
              <a:rPr lang="en-US" sz="2400" dirty="0" smtClean="0"/>
              <a:t>: Power supplies ready for ramp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Actual readiness for ramp depends on LLRF </a:t>
            </a:r>
            <a:r>
              <a:rPr lang="en-US" sz="2400" dirty="0" smtClean="0"/>
              <a:t>progress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Beam-to-flattop time expected to be short (~ 1 ramp)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by Friday Feb </a:t>
            </a:r>
            <a:r>
              <a:rPr lang="en-US" sz="2400" dirty="0"/>
              <a:t>3</a:t>
            </a:r>
            <a:r>
              <a:rPr lang="en-US" sz="2400" dirty="0" smtClean="0"/>
              <a:t>:  Midnight shift collisions (day/eve still development)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week of Feb 6: Final ramp up and into production with 100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457200"/>
            <a:ext cx="6019800" cy="960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RF: Low-level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Addresses problems from last year: reliability, </a:t>
            </a:r>
            <a:r>
              <a:rPr lang="en-US" dirty="0" err="1" smtClean="0"/>
              <a:t>emittance</a:t>
            </a:r>
            <a:r>
              <a:rPr lang="en-US" dirty="0" smtClean="0"/>
              <a:t> growth</a:t>
            </a:r>
          </a:p>
          <a:p>
            <a:pPr lvl="1"/>
            <a:r>
              <a:rPr lang="en-US" dirty="0" smtClean="0"/>
              <a:t>9 </a:t>
            </a:r>
            <a:r>
              <a:rPr lang="en-US" dirty="0" err="1" smtClean="0"/>
              <a:t>Mhz</a:t>
            </a:r>
            <a:r>
              <a:rPr lang="en-US" dirty="0" smtClean="0"/>
              <a:t> bouncer feedback loops improved for less noise</a:t>
            </a:r>
          </a:p>
          <a:p>
            <a:pPr lvl="1"/>
            <a:r>
              <a:rPr lang="en-US" dirty="0" smtClean="0"/>
              <a:t>‘bunch-gating’: will allow bunch-to-bucket phase feedback during injection, preserves </a:t>
            </a:r>
            <a:r>
              <a:rPr lang="en-US" dirty="0" err="1" smtClean="0"/>
              <a:t>emittance</a:t>
            </a:r>
            <a:r>
              <a:rPr lang="en-US" dirty="0" smtClean="0"/>
              <a:t> while sitting at injection</a:t>
            </a:r>
          </a:p>
          <a:p>
            <a:r>
              <a:rPr lang="en-US" dirty="0" smtClean="0"/>
              <a:t>Independent control of AGS extraction energy for extraction to blue/yellow</a:t>
            </a:r>
          </a:p>
          <a:p>
            <a:pPr lvl="1"/>
            <a:r>
              <a:rPr lang="en-US" dirty="0" smtClean="0"/>
              <a:t>9 MHz matching very sensitive to energy error</a:t>
            </a:r>
          </a:p>
          <a:p>
            <a:r>
              <a:rPr lang="en-US" i="1" dirty="0" smtClean="0">
                <a:solidFill>
                  <a:srgbClr val="953735"/>
                </a:solidFill>
              </a:rPr>
              <a:t>I expect this to be the pacing item for startup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34962"/>
            <a:ext cx="7585122" cy="960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RF: High level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 MHz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Cavity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3" descr="DSC01725.JPG"/>
          <p:cNvPicPr>
            <a:picLocks noChangeAspect="1"/>
          </p:cNvPicPr>
          <p:nvPr/>
        </p:nvPicPr>
        <p:blipFill>
          <a:blip r:embed="rId2" cstate="print"/>
          <a:srcRect l="24796" r="17235"/>
          <a:stretch>
            <a:fillRect/>
          </a:stretch>
        </p:blipFill>
        <p:spPr>
          <a:xfrm>
            <a:off x="7991540" y="3627120"/>
            <a:ext cx="1152460" cy="2976144"/>
          </a:xfrm>
          <a:prstGeom prst="rect">
            <a:avLst/>
          </a:prstGeom>
        </p:spPr>
      </p:pic>
      <p:pic>
        <p:nvPicPr>
          <p:cNvPr id="8" name="Picture 7" descr="IMG_20110718_131851 (Larg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9848" y="1478280"/>
            <a:ext cx="3121152" cy="2331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799" y="4384655"/>
            <a:ext cx="10668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Burned up spring fingers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7760389">
            <a:off x="5359029" y="3708985"/>
            <a:ext cx="1216268" cy="20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0065569">
            <a:off x="7146827" y="5107950"/>
            <a:ext cx="1216268" cy="20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0" y="5307985"/>
            <a:ext cx="10668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Loose linkage in tuning servo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1478281"/>
            <a:ext cx="4038600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Two </a:t>
            </a:r>
            <a:r>
              <a:rPr lang="en-US" sz="1600" dirty="0" smtClean="0"/>
              <a:t>source of downtime in Run 11:</a:t>
            </a:r>
            <a:endParaRPr lang="en-US" sz="1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Mechanical linkage in the tuning servo of the 9 MHz cavity was loose. This was very hard to trouble shoot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High-level </a:t>
            </a:r>
            <a:r>
              <a:rPr lang="en-US" sz="1600" dirty="0" err="1" smtClean="0"/>
              <a:t>rf</a:t>
            </a:r>
            <a:r>
              <a:rPr lang="en-US" sz="1600" dirty="0" smtClean="0"/>
              <a:t> failure (spring fingers)</a:t>
            </a:r>
          </a:p>
          <a:p>
            <a:pPr marL="971550" lvl="1" indent="-514350">
              <a:buFont typeface="+mj-lt"/>
              <a:buAutoNum type="arabicPeriod"/>
            </a:pPr>
            <a:endParaRPr lang="en-US" sz="1600" dirty="0" smtClean="0"/>
          </a:p>
          <a:p>
            <a:pPr marL="514350" indent="-514350"/>
            <a:r>
              <a:rPr lang="en-US" sz="1600" dirty="0" smtClean="0"/>
              <a:t>Loose linkage </a:t>
            </a:r>
            <a:r>
              <a:rPr lang="en-US" sz="1600" dirty="0" smtClean="0"/>
              <a:t>slowed the startup/ramp</a:t>
            </a:r>
          </a:p>
          <a:p>
            <a:pPr marL="514350" indent="-514350"/>
            <a:endParaRPr lang="en-US" sz="1600" dirty="0" smtClean="0"/>
          </a:p>
          <a:p>
            <a:pPr marL="514350" indent="-514350"/>
            <a:r>
              <a:rPr lang="en-US" sz="1600" dirty="0" smtClean="0"/>
              <a:t>Burned RF spring fingers caused the version to 28 MHz ramps in the last week of the run</a:t>
            </a:r>
          </a:p>
          <a:p>
            <a:pPr marL="514350" indent="-514350"/>
            <a:endParaRPr lang="en-US" sz="1600" dirty="0" smtClean="0"/>
          </a:p>
          <a:p>
            <a:pPr marL="514350" indent="-514350"/>
            <a:r>
              <a:rPr lang="en-US" sz="1600" i="1" dirty="0" smtClean="0"/>
              <a:t>Both issues resolved.  RF shield redesigned to eliminate hot spot</a:t>
            </a:r>
          </a:p>
          <a:p>
            <a:pPr marL="514350" indent="-514350"/>
            <a:endParaRPr lang="en-US" sz="1600" i="1" dirty="0" smtClean="0"/>
          </a:p>
          <a:p>
            <a:pPr marL="514350" indent="-514350"/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We will start Run 12 with the 9MHz cavity</a:t>
            </a:r>
          </a:p>
          <a:p>
            <a:pPr marL="514350" indent="-514350"/>
            <a:r>
              <a:rPr lang="en-US" sz="1600" i="1" dirty="0" err="1" smtClean="0">
                <a:solidFill>
                  <a:schemeClr val="accent2">
                    <a:lumMod val="75000"/>
                  </a:schemeClr>
                </a:solidFill>
              </a:rPr>
              <a:t>Rebucketing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 to 28 MHz at store and squeeze with 197 MHz</a:t>
            </a:r>
          </a:p>
          <a:p>
            <a:pPr marL="514350" indent="-51435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34962"/>
            <a:ext cx="7585122" cy="960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Vertical </a:t>
            </a:r>
            <a:r>
              <a:rPr lang="en-US" dirty="0" err="1" smtClean="0"/>
              <a:t>emittance</a:t>
            </a:r>
            <a:r>
              <a:rPr lang="en-US" dirty="0" smtClean="0"/>
              <a:t> in AGS is difficult to measure/maintain (near integer)</a:t>
            </a:r>
          </a:p>
          <a:p>
            <a:r>
              <a:rPr lang="en-US" dirty="0" smtClean="0"/>
              <a:t>New dipole installed to measure the (rapidly changing) optics immediately at the IPM through the cycle</a:t>
            </a:r>
          </a:p>
          <a:p>
            <a:pPr lvl="1"/>
            <a:r>
              <a:rPr lang="en-US" dirty="0" smtClean="0"/>
              <a:t>Can better quantify growth at injection</a:t>
            </a:r>
          </a:p>
          <a:p>
            <a:pPr lvl="1"/>
            <a:r>
              <a:rPr lang="en-US" dirty="0" smtClean="0"/>
              <a:t>Maybe can identify growth on the ramp</a:t>
            </a:r>
          </a:p>
          <a:p>
            <a:r>
              <a:rPr lang="en-US" dirty="0" smtClean="0"/>
              <a:t>Similar method available for optics measurement in RHIC</a:t>
            </a:r>
          </a:p>
          <a:p>
            <a:r>
              <a:rPr lang="en-US" dirty="0" smtClean="0"/>
              <a:t>New flags installed in </a:t>
            </a:r>
            <a:r>
              <a:rPr lang="en-US" dirty="0" err="1" smtClean="0"/>
              <a:t>AtR</a:t>
            </a:r>
            <a:r>
              <a:rPr lang="en-US" dirty="0" smtClean="0"/>
              <a:t> for precision measurement of transfer optics</a:t>
            </a:r>
          </a:p>
          <a:p>
            <a:pPr lvl="1"/>
            <a:r>
              <a:rPr lang="en-US" dirty="0" smtClean="0"/>
              <a:t>Addresses discrepancy between blue and yellow transmission and possible </a:t>
            </a:r>
            <a:r>
              <a:rPr lang="en-US" dirty="0" err="1" smtClean="0"/>
              <a:t>emittance</a:t>
            </a:r>
            <a:r>
              <a:rPr lang="en-US" dirty="0" smtClean="0"/>
              <a:t> dilution at RHIC injection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2895600" y="1447800"/>
            <a:ext cx="6019800" cy="4431124"/>
            <a:chOff x="381000" y="1055276"/>
            <a:chExt cx="8305800" cy="572652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055276"/>
              <a:ext cx="8305800" cy="572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1143000" y="3505200"/>
              <a:ext cx="7315200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70875" cy="762000"/>
          </a:xfrm>
          <a:solidFill>
            <a:srgbClr val="8EB4E3"/>
          </a:solidFill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Emittance</a:t>
            </a:r>
            <a:r>
              <a:rPr lang="en-US" dirty="0" smtClean="0"/>
              <a:t>: Consistency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1" y="1600200"/>
            <a:ext cx="24384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Run 11 ZDC calculated </a:t>
            </a:r>
            <a:r>
              <a:rPr lang="en-US" dirty="0" err="1" smtClean="0"/>
              <a:t>emittances</a:t>
            </a:r>
            <a:r>
              <a:rPr lang="en-US" dirty="0" smtClean="0"/>
              <a:t> were capped at their MEDIAN value, that is a 10 % decrease in average </a:t>
            </a:r>
            <a:r>
              <a:rPr lang="en-US" dirty="0" err="1" smtClean="0"/>
              <a:t>emittance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20 % increase in luminosity, just from consistently meeting a relatively weak constraint.</a:t>
            </a:r>
          </a:p>
          <a:p>
            <a:endParaRPr lang="en-US" dirty="0" smtClean="0"/>
          </a:p>
          <a:p>
            <a:r>
              <a:rPr lang="en-US" dirty="0" smtClean="0"/>
              <a:t>More precise measurement and monitoring will </a:t>
            </a:r>
            <a:r>
              <a:rPr lang="en-US" dirty="0" smtClean="0"/>
              <a:t>help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577403" y="1915780"/>
            <a:ext cx="1005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(from </a:t>
            </a:r>
            <a:r>
              <a:rPr lang="en-US" sz="1400" dirty="0" err="1" smtClean="0"/>
              <a:t>lumi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62000"/>
          </a:xfrm>
          <a:solidFill>
            <a:srgbClr val="8EB4E3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/>
              <a:t>Polarization Transmission in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762000"/>
            <a:ext cx="8043862" cy="1981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Acceleration of beam from </a:t>
            </a:r>
          </a:p>
          <a:p>
            <a:pPr>
              <a:buNone/>
            </a:pPr>
            <a:r>
              <a:rPr lang="en-US" sz="2000" dirty="0" smtClean="0"/>
              <a:t>  100 </a:t>
            </a:r>
            <a:r>
              <a:rPr lang="en-US" sz="2000" dirty="0" err="1" smtClean="0"/>
              <a:t>GeV</a:t>
            </a:r>
            <a:r>
              <a:rPr lang="en-US" sz="2000" dirty="0" smtClean="0"/>
              <a:t> to 250 </a:t>
            </a:r>
            <a:r>
              <a:rPr lang="en-US" sz="2000" dirty="0" err="1" smtClean="0"/>
              <a:t>GeV</a:t>
            </a:r>
            <a:r>
              <a:rPr lang="en-US" sz="2000" dirty="0" smtClean="0"/>
              <a:t> and </a:t>
            </a:r>
            <a:r>
              <a:rPr lang="en-US" sz="2000" i="1" dirty="0" smtClean="0"/>
              <a:t>back to</a:t>
            </a:r>
            <a:r>
              <a:rPr lang="en-US" sz="2000" dirty="0" smtClean="0"/>
              <a:t> 100 </a:t>
            </a:r>
            <a:r>
              <a:rPr lang="en-US" sz="2000" dirty="0" err="1" smtClean="0"/>
              <a:t>GeV</a:t>
            </a:r>
            <a:r>
              <a:rPr lang="en-US" sz="2000" dirty="0" smtClean="0"/>
              <a:t> suggests 10 % (absolute) polarization loss between 100 and 250 </a:t>
            </a:r>
            <a:r>
              <a:rPr lang="en-US" sz="2000" dirty="0" err="1" smtClean="0"/>
              <a:t>GeV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4" name="Picture 3" descr="ramp_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3788" y="2209800"/>
            <a:ext cx="5127812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6670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mechanism for the remaining loss is not well-understood and continues to be studied with tracking.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2098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Not a clear step down at the location of an identifiable resonance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685800"/>
          </a:xfrm>
          <a:solidFill>
            <a:srgbClr val="8EB4E3"/>
          </a:solidFill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Possible RHIC Polarization Loss Mechanisms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7891462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Sub-optimal store energy: polarization lifetime (loss of 5%, absolute, during 250 </a:t>
            </a:r>
            <a:r>
              <a:rPr lang="en-US" dirty="0" err="1" smtClean="0"/>
              <a:t>GeV</a:t>
            </a:r>
            <a:r>
              <a:rPr lang="en-US" dirty="0" smtClean="0"/>
              <a:t> store)</a:t>
            </a:r>
          </a:p>
          <a:p>
            <a:r>
              <a:rPr lang="en-US" dirty="0" smtClean="0"/>
              <a:t>Transverse </a:t>
            </a:r>
            <a:r>
              <a:rPr lang="en-US" dirty="0" smtClean="0"/>
              <a:t>coupling during the </a:t>
            </a:r>
            <a:r>
              <a:rPr lang="en-US" dirty="0" smtClean="0"/>
              <a:t>ramp</a:t>
            </a:r>
          </a:p>
          <a:p>
            <a:pPr lvl="1"/>
            <a:r>
              <a:rPr lang="en-US" dirty="0" smtClean="0"/>
              <a:t>Global coupling appears well-corrected</a:t>
            </a:r>
          </a:p>
          <a:p>
            <a:pPr lvl="1"/>
            <a:r>
              <a:rPr lang="en-US" dirty="0" smtClean="0"/>
              <a:t>Fast </a:t>
            </a:r>
            <a:r>
              <a:rPr lang="en-US" dirty="0" smtClean="0"/>
              <a:t>local coupling measurement for Run 12</a:t>
            </a:r>
            <a:endParaRPr lang="en-US" dirty="0" smtClean="0"/>
          </a:p>
          <a:p>
            <a:r>
              <a:rPr lang="en-US" dirty="0" smtClean="0"/>
              <a:t>10 Hz orbit </a:t>
            </a:r>
            <a:r>
              <a:rPr lang="en-US" dirty="0" smtClean="0"/>
              <a:t>oscillations</a:t>
            </a:r>
          </a:p>
          <a:p>
            <a:pPr lvl="1"/>
            <a:r>
              <a:rPr lang="en-US" dirty="0" smtClean="0"/>
              <a:t>Feedback on the ramp demonstrated with Au in Run 11</a:t>
            </a:r>
            <a:endParaRPr lang="en-US" dirty="0" smtClean="0"/>
          </a:p>
          <a:p>
            <a:r>
              <a:rPr lang="en-US" dirty="0" smtClean="0"/>
              <a:t>Vertical dispersion</a:t>
            </a:r>
          </a:p>
          <a:p>
            <a:pPr lvl="1"/>
            <a:r>
              <a:rPr lang="en-US" dirty="0" smtClean="0"/>
              <a:t>Primary source is our own coupling correction, new correction algorithm to be tested in Run 12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1069</Words>
  <Application>Microsoft Macintosh PowerPoint</Application>
  <PresentationFormat>On-screen Show (4:3)</PresentationFormat>
  <Paragraphs>165</Paragraphs>
  <Slides>13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RHIC Status: Startup Run 12</vt:lpstr>
      <vt:lpstr>Outline</vt:lpstr>
      <vt:lpstr>Start Up Outline</vt:lpstr>
      <vt:lpstr>RF: Low-level </vt:lpstr>
      <vt:lpstr>Slide 5</vt:lpstr>
      <vt:lpstr>Emittance Monitoring</vt:lpstr>
      <vt:lpstr>Emittance: Consistency</vt:lpstr>
      <vt:lpstr>Polarization Transmission in RHIC</vt:lpstr>
      <vt:lpstr>Possible RHIC Polarization Loss Mechanisms</vt:lpstr>
      <vt:lpstr>Ramp coupling</vt:lpstr>
      <vt:lpstr>Orbit oscillations at 10 Hz</vt:lpstr>
      <vt:lpstr>RHIC 100 GeV Polarized Proton Parameters</vt:lpstr>
      <vt:lpstr>RHIC 250 GeV Polarized Proton Parameters</vt:lpstr>
    </vt:vector>
  </TitlesOfParts>
  <Company>Brookhaven National Laboratory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Status: Startup Run 12</dc:title>
  <dc:creator>Vincent Schoefer</dc:creator>
  <cp:lastModifiedBy>Vincent Schoefer</cp:lastModifiedBy>
  <cp:revision>35</cp:revision>
  <dcterms:created xsi:type="dcterms:W3CDTF">2012-01-12T20:07:32Z</dcterms:created>
  <dcterms:modified xsi:type="dcterms:W3CDTF">2012-01-13T17:18:10Z</dcterms:modified>
</cp:coreProperties>
</file>